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5bf502e2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5bf502e2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5bf502e2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5bf502e2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5bf502e2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5bf502e2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5cc8d9c1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5cc8d9c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5cc8d9c1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5cc8d9c1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5cc8d9c1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5cc8d9c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5bf502e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5bf502e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5bf502e2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5bf502e2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5bf502e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5bf502e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5bf502e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5bf502e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5bf502e2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5bf502e2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5bf502e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5bf502e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5bf502e2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5bf502e2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5bf502e2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5bf502e2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Lab Worksheet 4</a:t>
            </a:r>
            <a:endParaRPr sz="6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I2C Module 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 16×2 LCD </a:t>
            </a:r>
            <a:r>
              <a:rPr b="1" lang="en" sz="1700">
                <a:solidFill>
                  <a:schemeClr val="dk1"/>
                </a:solidFill>
              </a:rPr>
              <a:t>needs at least 6 GPIO pins</a:t>
            </a:r>
            <a:r>
              <a:rPr lang="en" sz="1700">
                <a:solidFill>
                  <a:schemeClr val="dk1"/>
                </a:solidFill>
              </a:rPr>
              <a:t> on a microcontroller (like Arduino or Raspberry Pi) to work.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By </a:t>
            </a:r>
            <a:r>
              <a:rPr b="1" lang="en" sz="1700">
                <a:solidFill>
                  <a:schemeClr val="dk1"/>
                </a:solidFill>
              </a:rPr>
              <a:t>connecting an I2C module (like PCF8574) to the LCD</a:t>
            </a:r>
            <a:r>
              <a:rPr lang="en" sz="1700">
                <a:solidFill>
                  <a:schemeClr val="dk1"/>
                </a:solidFill>
              </a:rPr>
              <a:t>, we can </a:t>
            </a:r>
            <a:r>
              <a:rPr b="1" lang="en" sz="1700">
                <a:solidFill>
                  <a:schemeClr val="dk1"/>
                </a:solidFill>
              </a:rPr>
              <a:t>reduce the number of pins from 6 to just 2 (SDA &amp; SCL)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This makes wiring </a:t>
            </a:r>
            <a:r>
              <a:rPr b="1" lang="en" sz="1700">
                <a:solidFill>
                  <a:schemeClr val="dk1"/>
                </a:solidFill>
              </a:rPr>
              <a:t>much simpler</a:t>
            </a:r>
            <a:r>
              <a:rPr lang="en" sz="1700">
                <a:solidFill>
                  <a:schemeClr val="dk1"/>
                </a:solidFill>
              </a:rPr>
              <a:t> and </a:t>
            </a:r>
            <a:r>
              <a:rPr b="1" lang="en" sz="1700">
                <a:solidFill>
                  <a:schemeClr val="dk1"/>
                </a:solidFill>
              </a:rPr>
              <a:t>frees up GPIO pins</a:t>
            </a:r>
            <a:r>
              <a:rPr lang="en" sz="1700">
                <a:solidFill>
                  <a:schemeClr val="dk1"/>
                </a:solidFill>
              </a:rPr>
              <a:t> for other components.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88" y="1266825"/>
            <a:ext cx="34004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Sensor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Detect objects by using infrared light.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Works by emitting infrared light (which is invisible to the human eye)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IR Transmitter</a:t>
            </a:r>
            <a:r>
              <a:rPr lang="en" sz="1700">
                <a:solidFill>
                  <a:schemeClr val="dk1"/>
                </a:solidFill>
              </a:rPr>
              <a:t>: This part of the sensor continuously sends out infrared light.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IR Receiver</a:t>
            </a:r>
            <a:r>
              <a:rPr lang="en" sz="1700">
                <a:solidFill>
                  <a:schemeClr val="dk1"/>
                </a:solidFill>
              </a:rPr>
              <a:t>: This part "listens" for any infrared light that bounces back (reflects off an object).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Ideal for line follower and maze solver robots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2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924225"/>
            <a:ext cx="85206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White surfaces (</a:t>
            </a:r>
            <a:r>
              <a:rPr lang="en" sz="1700">
                <a:solidFill>
                  <a:schemeClr val="dk1"/>
                </a:solidFill>
              </a:rPr>
              <a:t>or any </a:t>
            </a:r>
            <a:r>
              <a:rPr b="1" lang="en" sz="1700">
                <a:solidFill>
                  <a:schemeClr val="dk1"/>
                </a:solidFill>
              </a:rPr>
              <a:t>reflective </a:t>
            </a:r>
            <a:r>
              <a:rPr lang="en" sz="1700">
                <a:solidFill>
                  <a:schemeClr val="dk1"/>
                </a:solidFill>
              </a:rPr>
              <a:t>surface</a:t>
            </a:r>
            <a:r>
              <a:rPr b="1" lang="en" sz="1700">
                <a:solidFill>
                  <a:schemeClr val="dk1"/>
                </a:solidFill>
              </a:rPr>
              <a:t>)</a:t>
            </a:r>
            <a:r>
              <a:rPr lang="en" sz="1700">
                <a:solidFill>
                  <a:schemeClr val="dk1"/>
                </a:solidFill>
              </a:rPr>
              <a:t> → </a:t>
            </a:r>
            <a:r>
              <a:rPr b="1" lang="en" sz="1700">
                <a:solidFill>
                  <a:schemeClr val="dk1"/>
                </a:solidFill>
              </a:rPr>
              <a:t>High reflection</a:t>
            </a:r>
            <a:r>
              <a:rPr lang="en" sz="1700">
                <a:solidFill>
                  <a:schemeClr val="dk1"/>
                </a:solidFill>
              </a:rPr>
              <a:t> of IR light → Detected as </a:t>
            </a:r>
            <a:r>
              <a:rPr b="1" lang="en" sz="1700">
                <a:solidFill>
                  <a:schemeClr val="dk1"/>
                </a:solidFill>
              </a:rPr>
              <a:t>HIGH </a:t>
            </a:r>
            <a:r>
              <a:rPr lang="en" sz="1700">
                <a:solidFill>
                  <a:schemeClr val="dk1"/>
                </a:solidFill>
              </a:rPr>
              <a:t>voltage.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Black surfaces (</a:t>
            </a:r>
            <a:r>
              <a:rPr lang="en" sz="1700">
                <a:solidFill>
                  <a:schemeClr val="dk1"/>
                </a:solidFill>
              </a:rPr>
              <a:t>or </a:t>
            </a:r>
            <a:r>
              <a:rPr b="1" lang="en" sz="1700">
                <a:solidFill>
                  <a:schemeClr val="dk1"/>
                </a:solidFill>
              </a:rPr>
              <a:t>non-reflective </a:t>
            </a:r>
            <a:r>
              <a:rPr lang="en" sz="1700">
                <a:solidFill>
                  <a:schemeClr val="dk1"/>
                </a:solidFill>
              </a:rPr>
              <a:t>surfaces</a:t>
            </a:r>
            <a:r>
              <a:rPr b="1" lang="en" sz="1700">
                <a:solidFill>
                  <a:schemeClr val="dk1"/>
                </a:solidFill>
              </a:rPr>
              <a:t>)</a:t>
            </a:r>
            <a:r>
              <a:rPr lang="en" sz="1700">
                <a:solidFill>
                  <a:schemeClr val="dk1"/>
                </a:solidFill>
              </a:rPr>
              <a:t> → </a:t>
            </a:r>
            <a:r>
              <a:rPr b="1" lang="en" sz="1700">
                <a:solidFill>
                  <a:schemeClr val="dk1"/>
                </a:solidFill>
              </a:rPr>
              <a:t>Absorbs IR light</a:t>
            </a:r>
            <a:r>
              <a:rPr lang="en" sz="1700">
                <a:solidFill>
                  <a:schemeClr val="dk1"/>
                </a:solidFill>
              </a:rPr>
              <a:t> (less reflection) → Detected as</a:t>
            </a:r>
            <a:r>
              <a:rPr b="1" lang="en" sz="1700">
                <a:solidFill>
                  <a:schemeClr val="dk1"/>
                </a:solidFill>
              </a:rPr>
              <a:t> LOW </a:t>
            </a:r>
            <a:r>
              <a:rPr lang="en" sz="1700">
                <a:solidFill>
                  <a:schemeClr val="dk1"/>
                </a:solidFill>
              </a:rPr>
              <a:t>voltage.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the sensor is </a:t>
            </a:r>
            <a:r>
              <a:rPr b="1" lang="en" sz="1700">
                <a:solidFill>
                  <a:schemeClr val="dk1"/>
                </a:solidFill>
              </a:rPr>
              <a:t>directly above a black line</a:t>
            </a:r>
            <a:r>
              <a:rPr lang="en" sz="1700">
                <a:solidFill>
                  <a:schemeClr val="dk1"/>
                </a:solidFill>
              </a:rPr>
              <a:t>, the voltage will be </a:t>
            </a:r>
            <a:r>
              <a:rPr b="1" lang="en" sz="1700">
                <a:solidFill>
                  <a:schemeClr val="dk1"/>
                </a:solidFill>
              </a:rPr>
              <a:t>low (close to 0V)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the sensor is </a:t>
            </a:r>
            <a:r>
              <a:rPr b="1" lang="en" sz="1700">
                <a:solidFill>
                  <a:schemeClr val="dk1"/>
                </a:solidFill>
              </a:rPr>
              <a:t>above a white surface</a:t>
            </a:r>
            <a:r>
              <a:rPr lang="en" sz="1700">
                <a:solidFill>
                  <a:schemeClr val="dk1"/>
                </a:solidFill>
              </a:rPr>
              <a:t>, the voltage will be </a:t>
            </a:r>
            <a:r>
              <a:rPr b="1" lang="en" sz="1700">
                <a:solidFill>
                  <a:schemeClr val="dk1"/>
                </a:solidFill>
              </a:rPr>
              <a:t>high (close to 5V or 3.3V, depending on the system voltage)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the sensor is </a:t>
            </a:r>
            <a:r>
              <a:rPr b="1" lang="en" sz="1700">
                <a:solidFill>
                  <a:schemeClr val="dk1"/>
                </a:solidFill>
              </a:rPr>
              <a:t>partially over the black and white area</a:t>
            </a:r>
            <a:r>
              <a:rPr lang="en" sz="1700">
                <a:solidFill>
                  <a:schemeClr val="dk1"/>
                </a:solidFill>
              </a:rPr>
              <a:t>, it will give a </a:t>
            </a:r>
            <a:r>
              <a:rPr b="1" lang="en" sz="1700">
                <a:solidFill>
                  <a:schemeClr val="dk1"/>
                </a:solidFill>
              </a:rPr>
              <a:t>mid-range voltage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TCRT500 sensor</a:t>
            </a:r>
            <a:endParaRPr sz="2500"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The </a:t>
            </a:r>
            <a:r>
              <a:rPr b="1" lang="en" sz="1700">
                <a:solidFill>
                  <a:schemeClr val="dk1"/>
                </a:solidFill>
              </a:rPr>
              <a:t>six IR sensors</a:t>
            </a:r>
            <a:r>
              <a:rPr lang="en" sz="1700">
                <a:solidFill>
                  <a:schemeClr val="dk1"/>
                </a:solidFill>
              </a:rPr>
              <a:t> are placed in a row with </a:t>
            </a:r>
            <a:r>
              <a:rPr b="1" lang="en" sz="1700">
                <a:solidFill>
                  <a:schemeClr val="dk1"/>
                </a:solidFill>
              </a:rPr>
              <a:t>1 cm spacing</a:t>
            </a:r>
            <a:r>
              <a:rPr lang="en" sz="1700">
                <a:solidFill>
                  <a:schemeClr val="dk1"/>
                </a:solidFill>
              </a:rPr>
              <a:t>, covering identifying a line or object that is of </a:t>
            </a:r>
            <a:r>
              <a:rPr b="1" lang="en" sz="1700">
                <a:solidFill>
                  <a:schemeClr val="dk1"/>
                </a:solidFill>
              </a:rPr>
              <a:t>9 cm wide in total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This helps the robot accurately detect </a:t>
            </a:r>
            <a:r>
              <a:rPr b="1" lang="en" sz="1700">
                <a:solidFill>
                  <a:schemeClr val="dk1"/>
                </a:solidFill>
              </a:rPr>
              <a:t>curves, intersections, and sharp turns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</a:t>
            </a:r>
            <a:r>
              <a:rPr b="1" lang="en" sz="1700">
                <a:solidFill>
                  <a:schemeClr val="dk1"/>
                </a:solidFill>
              </a:rPr>
              <a:t>only the leftmost sensor detects black</a:t>
            </a:r>
            <a:r>
              <a:rPr lang="en" sz="1700">
                <a:solidFill>
                  <a:schemeClr val="dk1"/>
                </a:solidFill>
              </a:rPr>
              <a:t>, the robot should </a:t>
            </a:r>
            <a:r>
              <a:rPr b="1" lang="en" sz="1700">
                <a:solidFill>
                  <a:schemeClr val="dk1"/>
                </a:solidFill>
              </a:rPr>
              <a:t>turn left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</a:t>
            </a:r>
            <a:r>
              <a:rPr b="1" lang="en" sz="1700">
                <a:solidFill>
                  <a:schemeClr val="dk1"/>
                </a:solidFill>
              </a:rPr>
              <a:t>only the rightmost sensor detects black</a:t>
            </a:r>
            <a:r>
              <a:rPr lang="en" sz="1700">
                <a:solidFill>
                  <a:schemeClr val="dk1"/>
                </a:solidFill>
              </a:rPr>
              <a:t>, the robot should </a:t>
            </a:r>
            <a:r>
              <a:rPr b="1" lang="en" sz="1700">
                <a:solidFill>
                  <a:schemeClr val="dk1"/>
                </a:solidFill>
              </a:rPr>
              <a:t>turn right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</a:t>
            </a:r>
            <a:r>
              <a:rPr b="1" lang="en" sz="1700">
                <a:solidFill>
                  <a:schemeClr val="dk1"/>
                </a:solidFill>
              </a:rPr>
              <a:t>the center sensors detect black</a:t>
            </a:r>
            <a:r>
              <a:rPr lang="en" sz="1700">
                <a:solidFill>
                  <a:schemeClr val="dk1"/>
                </a:solidFill>
              </a:rPr>
              <a:t>, the robot is </a:t>
            </a:r>
            <a:r>
              <a:rPr b="1" lang="en" sz="1700">
                <a:solidFill>
                  <a:schemeClr val="dk1"/>
                </a:solidFill>
              </a:rPr>
              <a:t>on track and should move forward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Should be placed between </a:t>
            </a:r>
            <a:r>
              <a:rPr b="1" lang="en" sz="1700">
                <a:solidFill>
                  <a:schemeClr val="dk1"/>
                </a:solidFill>
              </a:rPr>
              <a:t>3mm and 15mm</a:t>
            </a:r>
            <a:r>
              <a:rPr lang="en" sz="1700">
                <a:solidFill>
                  <a:schemeClr val="dk1"/>
                </a:solidFill>
              </a:rPr>
              <a:t> above the surface to work properly.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Example: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the </a:t>
            </a:r>
            <a:r>
              <a:rPr b="1" lang="en">
                <a:solidFill>
                  <a:schemeClr val="dk1"/>
                </a:solidFill>
              </a:rPr>
              <a:t>robot is on a black line</a:t>
            </a:r>
            <a:r>
              <a:rPr lang="en">
                <a:solidFill>
                  <a:schemeClr val="dk1"/>
                </a:solidFill>
              </a:rPr>
              <a:t>, you might see: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</a:rPr>
              <a:t>S1: 1020   S2: 900   S3: 200   S4: 150   S5: 850   S6: 1010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S3 and S4 are LOW</a:t>
            </a:r>
            <a:r>
              <a:rPr lang="en">
                <a:solidFill>
                  <a:schemeClr val="dk1"/>
                </a:solidFill>
              </a:rPr>
              <a:t> → These sensors are over a </a:t>
            </a:r>
            <a:r>
              <a:rPr b="1" lang="en">
                <a:solidFill>
                  <a:schemeClr val="dk1"/>
                </a:solidFill>
              </a:rPr>
              <a:t>black line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S1, S2, S5, S6 are HIGH</a:t>
            </a:r>
            <a:r>
              <a:rPr lang="en">
                <a:solidFill>
                  <a:schemeClr val="dk1"/>
                </a:solidFill>
              </a:rPr>
              <a:t> → These sensors are over a </a:t>
            </a:r>
            <a:r>
              <a:rPr b="1" lang="en">
                <a:solidFill>
                  <a:schemeClr val="dk1"/>
                </a:solidFill>
              </a:rPr>
              <a:t>white surface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Objective:</a:t>
            </a:r>
            <a:r>
              <a:rPr lang="en" sz="1700">
                <a:solidFill>
                  <a:schemeClr val="dk1"/>
                </a:solidFill>
              </a:rPr>
              <a:t> Introduce cross-platform microcontroller interfacing using Arduino Uno and Raspberry Pi.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Data Exchange:</a:t>
            </a:r>
            <a:r>
              <a:rPr lang="en" sz="1700">
                <a:solidFill>
                  <a:schemeClr val="dk1"/>
                </a:solidFill>
              </a:rPr>
              <a:t> Establish serial communication between Arduino and Raspberry Pi using UART.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Sensor Integration:</a:t>
            </a:r>
            <a:r>
              <a:rPr lang="en" sz="1700">
                <a:solidFill>
                  <a:schemeClr val="dk1"/>
                </a:solidFill>
              </a:rPr>
              <a:t> Read values from an IR sensor connected to the Arduino.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Data Transmission:</a:t>
            </a:r>
            <a:r>
              <a:rPr lang="en" sz="1700">
                <a:solidFill>
                  <a:schemeClr val="dk1"/>
                </a:solidFill>
              </a:rPr>
              <a:t> Arduino sends sensor data to the Raspberry Pi via UART.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Display Output:</a:t>
            </a:r>
            <a:r>
              <a:rPr lang="en" sz="1700">
                <a:solidFill>
                  <a:schemeClr val="dk1"/>
                </a:solidFill>
              </a:rPr>
              <a:t> Raspberry Pi receives data and displays it on an I2C LCD screen.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Learning Outcome:</a:t>
            </a:r>
            <a:r>
              <a:rPr lang="en" sz="1700">
                <a:solidFill>
                  <a:schemeClr val="dk1"/>
                </a:solidFill>
              </a:rPr>
              <a:t> Develop a functional system for real-time data transmission and display.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Arduino Uno R3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Raspberry PI 4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Analog 6-array IR sensor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I2C LCD Display (16x2)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Resistor (220Ω)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Breadboard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Jumper wires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UART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Pin configuration:</a:t>
            </a:r>
            <a:endParaRPr b="1" sz="1700">
              <a:solidFill>
                <a:schemeClr val="dk1"/>
              </a:solidFill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Arduino Uno:</a:t>
            </a:r>
            <a:endParaRPr b="1" sz="1700">
              <a:solidFill>
                <a:schemeClr val="dk1"/>
              </a:solidFill>
            </a:endParaRPr>
          </a:p>
          <a:p>
            <a:pPr indent="-3365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TX (Transmit) → Pin 1</a:t>
            </a:r>
            <a:endParaRPr sz="1700">
              <a:solidFill>
                <a:schemeClr val="dk1"/>
              </a:solidFill>
            </a:endParaRPr>
          </a:p>
          <a:p>
            <a:pPr indent="-3365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RX (Receive) → Pin 0</a:t>
            </a:r>
            <a:endParaRPr sz="1700">
              <a:solidFill>
                <a:schemeClr val="dk1"/>
              </a:solidFill>
            </a:endParaRPr>
          </a:p>
          <a:p>
            <a:pPr indent="-3365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Raspberry PI 4 (GPIO Header):</a:t>
            </a:r>
            <a:endParaRPr b="1" sz="1700">
              <a:solidFill>
                <a:schemeClr val="dk1"/>
              </a:solidFill>
            </a:endParaRPr>
          </a:p>
          <a:p>
            <a:pPr indent="-3365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TX (Transmit) → GPIO14 (Pin 8)</a:t>
            </a:r>
            <a:endParaRPr sz="1700">
              <a:solidFill>
                <a:schemeClr val="dk1"/>
              </a:solidFill>
            </a:endParaRPr>
          </a:p>
          <a:p>
            <a:pPr indent="-3365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RX (Receive) → GPIO15 (Pin 10)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N.B: TX pin of one device must be connected to the RX pin of the other</a:t>
            </a:r>
            <a:r>
              <a:rPr lang="en" sz="1700">
                <a:solidFill>
                  <a:schemeClr val="dk1"/>
                </a:solidFill>
              </a:rPr>
              <a:t>, </a:t>
            </a:r>
            <a:r>
              <a:rPr b="1" lang="en" sz="1700">
                <a:solidFill>
                  <a:schemeClr val="dk1"/>
                </a:solidFill>
              </a:rPr>
              <a:t>and vice versa. 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19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I2C - IIC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763250"/>
            <a:ext cx="8520600" cy="4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I2C is a </a:t>
            </a:r>
            <a:r>
              <a:rPr b="1" lang="en" sz="1700">
                <a:solidFill>
                  <a:schemeClr val="dk1"/>
                </a:solidFill>
              </a:rPr>
              <a:t>synchronous</a:t>
            </a:r>
            <a:r>
              <a:rPr lang="en" sz="1700">
                <a:solidFill>
                  <a:schemeClr val="dk1"/>
                </a:solidFill>
              </a:rPr>
              <a:t>, multi-device communication protocol.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Allows multiple </a:t>
            </a:r>
            <a:r>
              <a:rPr b="1" lang="en" sz="1700">
                <a:solidFill>
                  <a:schemeClr val="dk1"/>
                </a:solidFill>
              </a:rPr>
              <a:t>master and slave devices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Each device has a unique </a:t>
            </a:r>
            <a:r>
              <a:rPr b="1" lang="en" sz="1700">
                <a:solidFill>
                  <a:schemeClr val="dk1"/>
                </a:solidFill>
              </a:rPr>
              <a:t>7-bit or 10-bit address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Communication Method:</a:t>
            </a:r>
            <a:r>
              <a:rPr lang="en" sz="1700">
                <a:solidFill>
                  <a:schemeClr val="dk1"/>
                </a:solidFill>
              </a:rPr>
              <a:t> Uses two shared lines: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SDA (Serial Data Line):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Transfers data between devices.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Bi-directional (can send and receive data).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Used by both master and slave devices.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SCL (Serial Clock Line):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Synchronizes data transfer.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Generated by the master device.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Ensures all devices communicate at the same speed.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17950" y="17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SDA &amp; SCL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669725"/>
            <a:ext cx="8520600" cy="3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Functionality: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I2C uses </a:t>
            </a:r>
            <a:r>
              <a:rPr b="1" lang="en" sz="1700">
                <a:solidFill>
                  <a:schemeClr val="dk1"/>
                </a:solidFill>
              </a:rPr>
              <a:t>SDA for data exchange</a:t>
            </a:r>
            <a:r>
              <a:rPr lang="en" sz="1700">
                <a:solidFill>
                  <a:schemeClr val="dk1"/>
                </a:solidFill>
              </a:rPr>
              <a:t> and </a:t>
            </a:r>
            <a:r>
              <a:rPr b="1" lang="en" sz="1700">
                <a:solidFill>
                  <a:schemeClr val="dk1"/>
                </a:solidFill>
              </a:rPr>
              <a:t>SCL for timing synchronization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Communication follows a </a:t>
            </a:r>
            <a:r>
              <a:rPr b="1" lang="en" sz="1700">
                <a:solidFill>
                  <a:schemeClr val="dk1"/>
                </a:solidFill>
              </a:rPr>
              <a:t>master-slave architecture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Multiple devices can share the same SDA and SCL lines using unique addresses.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Pin Configuration: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Arduino Uno: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SDA → A4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SCL → A5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Raspberry Pi 4 (GPIO Header):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SDA → GPIO2 (Pin 3)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SCL → GPIO3 (Pin 5)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Master-Slave Configuration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 communication protocol where a </a:t>
            </a:r>
            <a:r>
              <a:rPr b="1" lang="en" sz="1700">
                <a:solidFill>
                  <a:schemeClr val="dk1"/>
                </a:solidFill>
              </a:rPr>
              <a:t>master</a:t>
            </a:r>
            <a:r>
              <a:rPr lang="en" sz="1700">
                <a:solidFill>
                  <a:schemeClr val="dk1"/>
                </a:solidFill>
              </a:rPr>
              <a:t> device controls one or more </a:t>
            </a:r>
            <a:r>
              <a:rPr b="1" lang="en" sz="1700">
                <a:solidFill>
                  <a:schemeClr val="dk1"/>
                </a:solidFill>
              </a:rPr>
              <a:t>slave</a:t>
            </a:r>
            <a:r>
              <a:rPr lang="en" sz="1700">
                <a:solidFill>
                  <a:schemeClr val="dk1"/>
                </a:solidFill>
              </a:rPr>
              <a:t> devices.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</a:t>
            </a:r>
            <a:r>
              <a:rPr lang="en" sz="1700">
                <a:solidFill>
                  <a:schemeClr val="dk1"/>
                </a:solidFill>
              </a:rPr>
              <a:t>upports m</a:t>
            </a:r>
            <a:r>
              <a:rPr lang="en" sz="1700">
                <a:solidFill>
                  <a:schemeClr val="dk1"/>
                </a:solidFill>
              </a:rPr>
              <a:t>ulti-master, multi-slave 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Roles: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Master:</a:t>
            </a:r>
            <a:r>
              <a:rPr lang="en" sz="1700">
                <a:solidFill>
                  <a:schemeClr val="dk1"/>
                </a:solidFill>
              </a:rPr>
              <a:t> Initiates communication, generates clock signals, and sends commands.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Slave:</a:t>
            </a:r>
            <a:r>
              <a:rPr lang="en" sz="1700">
                <a:solidFill>
                  <a:schemeClr val="dk1"/>
                </a:solidFill>
              </a:rPr>
              <a:t> Responds to master’s requests and follows instructions.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Here, </a:t>
            </a:r>
            <a:r>
              <a:rPr b="1" lang="en" sz="1700">
                <a:solidFill>
                  <a:schemeClr val="dk1"/>
                </a:solidFill>
              </a:rPr>
              <a:t>Raspberry Pi (Master)</a:t>
            </a:r>
            <a:r>
              <a:rPr lang="en" sz="1700">
                <a:solidFill>
                  <a:schemeClr val="dk1"/>
                </a:solidFill>
              </a:rPr>
              <a:t> communicates with an </a:t>
            </a:r>
            <a:r>
              <a:rPr b="1" lang="en" sz="1700">
                <a:solidFill>
                  <a:schemeClr val="dk1"/>
                </a:solidFill>
              </a:rPr>
              <a:t>I2C LCD display (Slave)</a:t>
            </a:r>
            <a:r>
              <a:rPr lang="en" sz="1700">
                <a:solidFill>
                  <a:schemeClr val="dk1"/>
                </a:solidFill>
              </a:rPr>
              <a:t> to display sensor data.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16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Multiple Master-Slave in I2C</a:t>
            </a:r>
            <a:endParaRPr sz="2500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897175"/>
            <a:ext cx="8520600" cy="37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Multi-Master Capability:</a:t>
            </a:r>
            <a:r>
              <a:rPr lang="en" sz="1700">
                <a:solidFill>
                  <a:schemeClr val="dk1"/>
                </a:solidFill>
              </a:rPr>
              <a:t> I2C supports multiple master devices, allowing different devices to take control at different times.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Slave Devices:</a:t>
            </a:r>
            <a:r>
              <a:rPr lang="en" sz="1700">
                <a:solidFill>
                  <a:schemeClr val="dk1"/>
                </a:solidFill>
              </a:rPr>
              <a:t> Multiple slave devices can be connected, each with a unique </a:t>
            </a:r>
            <a:r>
              <a:rPr b="1" lang="en" sz="1700">
                <a:solidFill>
                  <a:schemeClr val="dk1"/>
                </a:solidFill>
              </a:rPr>
              <a:t>7-bit or 10-bit address</a:t>
            </a:r>
            <a:r>
              <a:rPr lang="en" sz="1700">
                <a:solidFill>
                  <a:schemeClr val="dk1"/>
                </a:solidFill>
              </a:rPr>
              <a:t> assigned by the master.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Bus Arbitration:</a:t>
            </a:r>
            <a:r>
              <a:rPr lang="en" sz="1700">
                <a:solidFill>
                  <a:schemeClr val="dk1"/>
                </a:solidFill>
              </a:rPr>
              <a:t> If two masters try to communicate simultaneously, I2C uses an arbitration mechanism to prevent conflicts, allowing only one master to transmit at a time.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Clock Synchronization:</a:t>
            </a:r>
            <a:r>
              <a:rPr lang="en" sz="1700">
                <a:solidFill>
                  <a:schemeClr val="dk1"/>
                </a:solidFill>
              </a:rPr>
              <a:t> When multiple masters are present, the slowest master determines the clock speed to maintain data integrity.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I2C LCD Display </a:t>
            </a:r>
            <a:r>
              <a:rPr b="1" lang="en"/>
              <a:t>(16x2)</a:t>
            </a:r>
            <a:endParaRPr b="1"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 is an </a:t>
            </a:r>
            <a:r>
              <a:rPr b="1" lang="en" sz="1700">
                <a:solidFill>
                  <a:schemeClr val="dk1"/>
                </a:solidFill>
              </a:rPr>
              <a:t>electronic screen</a:t>
            </a:r>
            <a:r>
              <a:rPr lang="en" sz="1700">
                <a:solidFill>
                  <a:schemeClr val="dk1"/>
                </a:solidFill>
              </a:rPr>
              <a:t> that shows </a:t>
            </a:r>
            <a:r>
              <a:rPr b="1" lang="en" sz="1700">
                <a:solidFill>
                  <a:schemeClr val="dk1"/>
                </a:solidFill>
              </a:rPr>
              <a:t>characters, numbers, and symbols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 works using </a:t>
            </a:r>
            <a:r>
              <a:rPr b="1" lang="en" sz="1700">
                <a:solidFill>
                  <a:schemeClr val="dk1"/>
                </a:solidFill>
              </a:rPr>
              <a:t>liquid crystals</a:t>
            </a:r>
            <a:r>
              <a:rPr lang="en" sz="1700">
                <a:solidFill>
                  <a:schemeClr val="dk1"/>
                </a:solidFill>
              </a:rPr>
              <a:t> to control light and display text.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Why 16x2: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16 columns</a:t>
            </a:r>
            <a:r>
              <a:rPr lang="en" sz="1700">
                <a:solidFill>
                  <a:schemeClr val="dk1"/>
                </a:solidFill>
              </a:rPr>
              <a:t> → It can show </a:t>
            </a:r>
            <a:r>
              <a:rPr b="1" lang="en" sz="1700">
                <a:solidFill>
                  <a:schemeClr val="dk1"/>
                </a:solidFill>
              </a:rPr>
              <a:t>16 characters in one row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2 rows</a:t>
            </a:r>
            <a:r>
              <a:rPr lang="en" sz="1700">
                <a:solidFill>
                  <a:schemeClr val="dk1"/>
                </a:solidFill>
              </a:rPr>
              <a:t> → It has </a:t>
            </a:r>
            <a:r>
              <a:rPr b="1" lang="en" sz="1700">
                <a:solidFill>
                  <a:schemeClr val="dk1"/>
                </a:solidFill>
              </a:rPr>
              <a:t>2 rows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 can display </a:t>
            </a:r>
            <a:r>
              <a:rPr b="1" lang="en" sz="1700">
                <a:solidFill>
                  <a:schemeClr val="dk1"/>
                </a:solidFill>
              </a:rPr>
              <a:t>32 characters in total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Each character</a:t>
            </a:r>
            <a:r>
              <a:rPr lang="en" sz="1700">
                <a:solidFill>
                  <a:schemeClr val="dk1"/>
                </a:solidFill>
              </a:rPr>
              <a:t> is made up of a </a:t>
            </a:r>
            <a:r>
              <a:rPr b="1" lang="en" sz="1700">
                <a:solidFill>
                  <a:schemeClr val="dk1"/>
                </a:solidFill>
              </a:rPr>
              <a:t>5×8 pixel grid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688" y="1924050"/>
            <a:ext cx="214312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