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21bbaf97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21bbaf97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21bbaf97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21bbaf97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d2a210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ad2a21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ad2a210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ad2a210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ad2a210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ad2a210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ad2a210c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ad2a210c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ad2a210c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ad2a210c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21bbaf9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21bbaf9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21bbaf9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21bbaf9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21bbaf9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21bbaf9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ad2a210c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ad2a210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21bbaf9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21bbaf9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21bbaf97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21bbaf97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21bbaf97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21bbaf9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21bbaf97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21bbaf97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8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02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4700" y="2029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 microcontroller 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Jumper wires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825" y="1619250"/>
            <a:ext cx="28003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Resistors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48288"/>
            <a:ext cx="468630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300" y="1445163"/>
            <a:ext cx="38862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4. Ultrasonic Sensor</a:t>
            </a:r>
            <a:endParaRPr sz="2500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device that measures </a:t>
            </a:r>
            <a:r>
              <a:rPr b="1" lang="en">
                <a:solidFill>
                  <a:schemeClr val="dk1"/>
                </a:solidFill>
              </a:rPr>
              <a:t>distance</a:t>
            </a:r>
            <a:r>
              <a:rPr lang="en">
                <a:solidFill>
                  <a:schemeClr val="dk1"/>
                </a:solidFill>
              </a:rPr>
              <a:t> by using </a:t>
            </a:r>
            <a:r>
              <a:rPr b="1" lang="en">
                <a:solidFill>
                  <a:schemeClr val="dk1"/>
                </a:solidFill>
              </a:rPr>
              <a:t>sound waves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 works like a </a:t>
            </a:r>
            <a:r>
              <a:rPr b="1" lang="en">
                <a:solidFill>
                  <a:schemeClr val="dk1"/>
                </a:solidFill>
              </a:rPr>
              <a:t>bat’s echolocation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sending out </a:t>
            </a:r>
            <a:r>
              <a:rPr b="1" lang="en">
                <a:solidFill>
                  <a:schemeClr val="dk1"/>
                </a:solidFill>
              </a:rPr>
              <a:t>ultrasonic pulses</a:t>
            </a:r>
            <a:r>
              <a:rPr lang="en">
                <a:solidFill>
                  <a:schemeClr val="dk1"/>
                </a:solidFill>
              </a:rPr>
              <a:t>(sound waves)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measuring how long they take to bounce back.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863" y="3085563"/>
            <a:ext cx="44862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Ultrasonic Sensor (HC-SR04) Pin Explanation</a:t>
            </a:r>
            <a:endParaRPr sz="2500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Pin 1 (VCC)</a:t>
            </a:r>
            <a:r>
              <a:rPr lang="en" sz="1300">
                <a:solidFill>
                  <a:schemeClr val="dk1"/>
                </a:solidFill>
              </a:rPr>
              <a:t> → </a:t>
            </a:r>
            <a:r>
              <a:rPr b="1" lang="en" sz="1300">
                <a:solidFill>
                  <a:schemeClr val="dk1"/>
                </a:solidFill>
              </a:rPr>
              <a:t>Power Pin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Connect this to </a:t>
            </a:r>
            <a:r>
              <a:rPr b="1" lang="en" sz="1300">
                <a:solidFill>
                  <a:schemeClr val="dk1"/>
                </a:solidFill>
              </a:rPr>
              <a:t>5V</a:t>
            </a:r>
            <a:r>
              <a:rPr lang="en" sz="1300">
                <a:solidFill>
                  <a:schemeClr val="dk1"/>
                </a:solidFill>
              </a:rPr>
              <a:t> to power the sensor.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Pin 2 (Trigger)</a:t>
            </a:r>
            <a:r>
              <a:rPr lang="en" sz="1300">
                <a:solidFill>
                  <a:schemeClr val="dk1"/>
                </a:solidFill>
              </a:rPr>
              <a:t> → </a:t>
            </a:r>
            <a:r>
              <a:rPr b="1" lang="en" sz="1300">
                <a:solidFill>
                  <a:schemeClr val="dk1"/>
                </a:solidFill>
              </a:rPr>
              <a:t>Start Measurement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Send a small </a:t>
            </a:r>
            <a:r>
              <a:rPr b="1" lang="en" sz="1300">
                <a:solidFill>
                  <a:schemeClr val="dk1"/>
                </a:solidFill>
              </a:rPr>
              <a:t>signal (keeping the pin HIGH for 10 microseconds)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to make the sensor send out sound waves — </a:t>
            </a:r>
            <a:r>
              <a:rPr lang="en" sz="1300">
                <a:solidFill>
                  <a:schemeClr val="dk1"/>
                </a:solidFill>
              </a:rPr>
              <a:t>input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Pin 4 (Echo)</a:t>
            </a:r>
            <a:r>
              <a:rPr lang="en" sz="1300">
                <a:solidFill>
                  <a:schemeClr val="dk1"/>
                </a:solidFill>
              </a:rPr>
              <a:t> → </a:t>
            </a:r>
            <a:r>
              <a:rPr b="1" lang="en" sz="1300">
                <a:solidFill>
                  <a:schemeClr val="dk1"/>
                </a:solidFill>
              </a:rPr>
              <a:t>Receives the Signal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This pin </a:t>
            </a:r>
            <a:r>
              <a:rPr b="1" lang="en" sz="1300">
                <a:solidFill>
                  <a:schemeClr val="dk1"/>
                </a:solidFill>
              </a:rPr>
              <a:t>turns HIGH</a:t>
            </a:r>
            <a:r>
              <a:rPr lang="en" sz="1300">
                <a:solidFill>
                  <a:schemeClr val="dk1"/>
                </a:solidFill>
              </a:rPr>
              <a:t> when the sound wave bounces back.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</a:t>
            </a:r>
            <a:r>
              <a:rPr b="1" lang="en" sz="1300">
                <a:solidFill>
                  <a:schemeClr val="dk1"/>
                </a:solidFill>
              </a:rPr>
              <a:t>time it stays HIGH</a:t>
            </a:r>
            <a:r>
              <a:rPr lang="en" sz="1300">
                <a:solidFill>
                  <a:schemeClr val="dk1"/>
                </a:solidFill>
              </a:rPr>
              <a:t> tells how far the object is.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Pin 3 (GND)</a:t>
            </a:r>
            <a:r>
              <a:rPr lang="en" sz="1300">
                <a:solidFill>
                  <a:schemeClr val="dk1"/>
                </a:solidFill>
              </a:rPr>
              <a:t> → </a:t>
            </a:r>
            <a:r>
              <a:rPr b="1" lang="en" sz="1300">
                <a:solidFill>
                  <a:schemeClr val="dk1"/>
                </a:solidFill>
              </a:rPr>
              <a:t>Ground Pin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Connect this to the </a:t>
            </a:r>
            <a:r>
              <a:rPr b="1" lang="en" sz="1300">
                <a:solidFill>
                  <a:schemeClr val="dk1"/>
                </a:solidFill>
              </a:rPr>
              <a:t>GND</a:t>
            </a:r>
            <a:r>
              <a:rPr lang="en" sz="1300">
                <a:solidFill>
                  <a:schemeClr val="dk1"/>
                </a:solidFill>
              </a:rPr>
              <a:t> of your system to complete the circuit.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1535025"/>
            <a:ext cx="2000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Working mechanism of an ultrasonic sensor</a:t>
            </a:r>
            <a:endParaRPr sz="250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Sending the Sound Wave (Trigger Signal)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sound wave </a:t>
            </a:r>
            <a:r>
              <a:rPr b="1" lang="en">
                <a:solidFill>
                  <a:schemeClr val="dk1"/>
                </a:solidFill>
              </a:rPr>
              <a:t>moves forward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until it hits an object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Then, the wave </a:t>
            </a:r>
            <a:r>
              <a:rPr b="1" lang="en">
                <a:solidFill>
                  <a:schemeClr val="dk1"/>
                </a:solidFill>
              </a:rPr>
              <a:t>bounces back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toward the sensor.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receiver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detects the returning sound wave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Echo pin goes HIGH</a:t>
            </a:r>
            <a:r>
              <a:rPr lang="en">
                <a:solidFill>
                  <a:schemeClr val="dk1"/>
                </a:solidFill>
              </a:rPr>
              <a:t> when the sensor receives the reflected sound.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825" y="938350"/>
            <a:ext cx="3759725" cy="253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/>
              <a:t>Working mechanism of an ultrasonic sensor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Trigger pin is set HIGH</a:t>
            </a:r>
            <a:r>
              <a:rPr lang="en" sz="1200">
                <a:solidFill>
                  <a:schemeClr val="dk1"/>
                </a:solidFill>
              </a:rPr>
              <a:t> (turned ON) for at </a:t>
            </a:r>
            <a:r>
              <a:rPr b="1" lang="en" sz="1200">
                <a:solidFill>
                  <a:schemeClr val="dk1"/>
                </a:solidFill>
              </a:rPr>
              <a:t>10 microseconds (µs)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tells the sensor to send </a:t>
            </a:r>
            <a:r>
              <a:rPr b="1" lang="en" sz="1200">
                <a:solidFill>
                  <a:schemeClr val="dk1"/>
                </a:solidFill>
              </a:rPr>
              <a:t>8 pulses of 40kHz ultrasonic sound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sensor generates </a:t>
            </a:r>
            <a:r>
              <a:rPr b="1" lang="en" sz="1200">
                <a:solidFill>
                  <a:schemeClr val="dk1"/>
                </a:solidFill>
              </a:rPr>
              <a:t>8 short sound waves</a:t>
            </a:r>
            <a:r>
              <a:rPr lang="en" sz="1200">
                <a:solidFill>
                  <a:schemeClr val="dk1"/>
                </a:solidFill>
              </a:rPr>
              <a:t> at </a:t>
            </a:r>
            <a:r>
              <a:rPr b="1" lang="en" sz="1200">
                <a:solidFill>
                  <a:schemeClr val="dk1"/>
                </a:solidFill>
              </a:rPr>
              <a:t>40 kHz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These waves travel forward, hit an object, and bounce back.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When the sound wave </a:t>
            </a:r>
            <a:r>
              <a:rPr b="1" lang="en" sz="1200">
                <a:solidFill>
                  <a:schemeClr val="dk1"/>
                </a:solidFill>
              </a:rPr>
              <a:t>returns to the sensor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Echo pin goes HIGH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time between sending and receiving the wave determines the distance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</a:t>
            </a:r>
            <a:r>
              <a:rPr b="1" lang="en" sz="1200">
                <a:solidFill>
                  <a:schemeClr val="dk1"/>
                </a:solidFill>
              </a:rPr>
              <a:t>Echo pin stays HIGH</a:t>
            </a:r>
            <a:r>
              <a:rPr lang="en" sz="1200">
                <a:solidFill>
                  <a:schemeClr val="dk1"/>
                </a:solidFill>
              </a:rPr>
              <a:t> for the amount of time the sound wave took to </a:t>
            </a:r>
            <a:r>
              <a:rPr b="1" lang="en" sz="1200">
                <a:solidFill>
                  <a:schemeClr val="dk1"/>
                </a:solidFill>
              </a:rPr>
              <a:t>travel to the object and back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time is called </a:t>
            </a:r>
            <a:r>
              <a:rPr b="1" lang="en" sz="1200">
                <a:solidFill>
                  <a:schemeClr val="dk1"/>
                </a:solidFill>
              </a:rPr>
              <a:t>Propagation Delay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575" y="951575"/>
            <a:ext cx="3872425" cy="19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practical applications of ultrasonic sensors with Raspberry Pi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4625" y="1248850"/>
            <a:ext cx="85206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Board Overview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Understanding the Raspberry Pi pins and their functions.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GPIO Pins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Learning how to use General Purpose Input Output (GPIO) pins.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Interfacing I/O Devices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Connecting and controlling simple devices like LEDs and ultrasonic sensors.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Understanding its working principle and interfacing it with Raspberry Pi.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Measurement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Using an ultrasonic sensor to measure distance accurately.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Materials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6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 development board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LED (Light Emitting Diode)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Sensor(HC-SR04)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Resistor (appropriate value for current limiting, typically around 220 ohms)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Jumper wires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Breadboard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pen drive containing OS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small, affordable, and powerful </a:t>
            </a:r>
            <a:r>
              <a:rPr b="1" lang="en" sz="1900">
                <a:solidFill>
                  <a:schemeClr val="dk1"/>
                </a:solidFill>
              </a:rPr>
              <a:t>single-board computer.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Allows interfacing with sensors, motors, and other hardware.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Includes </a:t>
            </a:r>
            <a:r>
              <a:rPr b="1" lang="en" sz="1900">
                <a:solidFill>
                  <a:schemeClr val="dk1"/>
                </a:solidFill>
              </a:rPr>
              <a:t>USB ports, HDMI, WiFi, Bluetooth, and Ethernet</a:t>
            </a:r>
            <a:r>
              <a:rPr lang="en" sz="1900">
                <a:solidFill>
                  <a:schemeClr val="dk1"/>
                </a:solidFill>
              </a:rPr>
              <a:t> (depending on the model).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Compatible with languages like </a:t>
            </a:r>
            <a:r>
              <a:rPr b="1" lang="en" sz="1900">
                <a:solidFill>
                  <a:schemeClr val="dk1"/>
                </a:solidFill>
              </a:rPr>
              <a:t>Python, C, and Scratch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50" y="0"/>
            <a:ext cx="6865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4 Model B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Processor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has a </a:t>
            </a: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64-bit quad-core processor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making it much faster than previous models.</a:t>
            </a:r>
            <a:endParaRPr sz="16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Two Screens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You can connect </a:t>
            </a: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monitors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its </a:t>
            </a: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HDMI ports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up to </a:t>
            </a: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4K resolution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High-Quality Video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can play </a:t>
            </a: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4K videos smoothly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RAM Options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Comes with </a:t>
            </a: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8GB of RAM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it can handle bigger tasks.</a:t>
            </a:r>
            <a:endParaRPr sz="16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Wireless Connection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Supports </a:t>
            </a: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WiFi (2.4GHz &amp; 5.0GHz) and Bluetooth 5.0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fast connectivity.</a:t>
            </a:r>
            <a:endParaRPr sz="16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Internet &amp; USB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Has a </a:t>
            </a: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Gigabit Ethernet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port for wired internet and </a:t>
            </a: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USB 3.0 ports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fast data transfer.</a:t>
            </a:r>
            <a:endParaRPr sz="16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Over Ethernet (PoE)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Can be powered via a network cable using an </a:t>
            </a:r>
            <a:r>
              <a:rPr b="1"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PoE HAT accessory</a:t>
            </a:r>
            <a:r>
              <a:rPr lang="en" sz="16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6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9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823913"/>
            <a:ext cx="61341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MIPI Compares to Other Interfaces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538" y="1295400"/>
            <a:ext cx="7400925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GPIO header</a:t>
            </a:r>
            <a:r>
              <a:rPr lang="en" sz="1600"/>
              <a:t>: </a:t>
            </a:r>
            <a:r>
              <a:rPr b="1" lang="en" sz="1600"/>
              <a:t>40 pins</a:t>
            </a:r>
            <a:endParaRPr sz="3300"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Power Pins: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Provide 3.3V or 5V power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0">
                <a:solidFill>
                  <a:schemeClr val="dk1"/>
                </a:solidFill>
              </a:rPr>
              <a:t>Ground (GND) Pins: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Needed to complete a circuit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0">
                <a:solidFill>
                  <a:schemeClr val="dk1"/>
                </a:solidFill>
              </a:rPr>
              <a:t>GPIO (General Purpose Input/Output) Pins: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Used to connect and control devices</a:t>
            </a:r>
            <a:endParaRPr sz="1300">
              <a:solidFill>
                <a:schemeClr val="dk1"/>
              </a:solidFill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0">
                <a:solidFill>
                  <a:schemeClr val="dk1"/>
                </a:solidFill>
              </a:rPr>
              <a:t>Special Function Pins: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communication protocols like I2C, SPI, UART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95443" y="157525"/>
            <a:ext cx="3153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