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h66JP7CLRfoNsT4lqAXhxkQPQA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customschemas.google.com/relationships/presentationmetadata" Target="meta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86c44a04a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g286c44a04a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24ac85d8960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7" name="Google Shape;187;g24ac85d8960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4ac85d8960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24ac85d8960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4ac85d8960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g24ac85d8960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4ac85d8960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" name="Google Shape;205;g24ac85d8960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4ac85d8960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24ac85d8960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4ac85d896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8" name="Google Shape;218;g24ac85d8960_0_1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4ac85d896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3" name="Google Shape;223;g24ac85d8960_0_1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4ac85d8960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1" name="Google Shape;231;g24ac85d8960_0_144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4ac85d8960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4ac85d8960_0_1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4ac85d8960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4" name="Google Shape;244;g24ac85d8960_0_1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4ac85d8960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24ac85d8960_0_16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ac85d8960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4ac85d8960_0_17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4ac85d8960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5" name="Google Shape;265;g24ac85d8960_0_17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4d96568907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24d96568907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1" name="Google Shape;151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6" name="Google Shape;156;p1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9" name="Google Shape;169;p1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4" name="Google Shape;174;p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286c44a04a7_0_7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g286c44a04a7_0_7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g286c44a04a7_0_7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286c44a04a7_0_10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g286c44a04a7_0_10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g286c44a04a7_0_10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86c44a04a7_0_1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86c44a04a7_0_1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g286c44a04a7_0_11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3" name="Google Shape;53;g286c44a04a7_0_11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54" name="Google Shape;54;g286c44a04a7_0_11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g286c44a04a7_0_11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g286c44a04a7_0_11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86c44a04a7_0_12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g286c44a04a7_0_122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g286c44a04a7_0_122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1" name="Google Shape;61;g286c44a04a7_0_122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2" name="Google Shape;62;g286c44a04a7_0_122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5" name="Google Shape;7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78" name="Google Shape;78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86c44a04a7_0_12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g286c44a04a7_0_128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2" name="Google Shape;82;g286c44a04a7_0_128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83" name="Google Shape;83;g286c44a04a7_0_128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4" name="Google Shape;84;g286c44a04a7_0_128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g286c44a04a7_0_128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8" name="Google Shape;88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286c44a04a7_0_7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g286c44a04a7_0_7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6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6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3" name="Google Shape;93;p36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4" name="Google Shape;94;p36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97" name="Google Shape;97;p3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8" name="Google Shape;9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35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35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35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35"/>
          <p:cNvSpPr txBox="1"/>
          <p:nvPr>
            <p:ph idx="10" type="dt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6" name="Google Shape;106;p35"/>
          <p:cNvSpPr txBox="1"/>
          <p:nvPr>
            <p:ph idx="11" type="ftr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35"/>
          <p:cNvSpPr txBox="1"/>
          <p:nvPr>
            <p:ph idx="12" type="sldNum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1" name="Google Shape;111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2" name="Google Shape;112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15" name="Google Shape;115;p3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16" name="Google Shape;116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3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9" name="Google Shape;119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4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23" name="Google Shape;123;p4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4" name="Google Shape;124;p4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5" name="Google Shape;125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4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8" name="Google Shape;128;p4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9" name="Google Shape;12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g286c44a04a7_0_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g286c44a04a7_0_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g286c44a04a7_0_8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286c44a04a7_0_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g286c44a04a7_0_8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g286c44a04a7_0_8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g286c44a04a7_0_8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286c44a04a7_0_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g286c44a04a7_0_9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g286c44a04a7_0_9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g286c44a04a7_0_9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g286c44a04a7_0_9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86c44a04a7_0_9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g286c44a04a7_0_9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g286c44a04a7_0_10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g286c44a04a7_0_10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g286c44a04a7_0_10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g286c44a04a7_0_10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g286c44a04a7_0_10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86c44a04a7_0_10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g286c44a04a7_0_10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0.xml"/><Relationship Id="rId8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286c44a04a7_0_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g286c44a04a7_0_7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g286c44a04a7_0_7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jpg"/><Relationship Id="rId4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8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9.png"/><Relationship Id="rId4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4.png"/><Relationship Id="rId4" Type="http://schemas.openxmlformats.org/officeDocument/2006/relationships/image" Target="../media/image20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7.jpg"/><Relationship Id="rId4" Type="http://schemas.openxmlformats.org/officeDocument/2006/relationships/image" Target="../media/image26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jpg"/><Relationship Id="rId4" Type="http://schemas.openxmlformats.org/officeDocument/2006/relationships/image" Target="../media/image22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86c44a04a7_0_64"/>
          <p:cNvSpPr txBox="1"/>
          <p:nvPr>
            <p:ph type="ctrTitle"/>
          </p:nvPr>
        </p:nvSpPr>
        <p:spPr>
          <a:xfrm>
            <a:off x="311708" y="7338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1313"/>
              <a:buNone/>
            </a:pPr>
            <a:r>
              <a:t/>
            </a:r>
            <a:endParaRPr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323"/>
              <a:buNone/>
            </a:pPr>
            <a:r>
              <a:rPr lang="en" sz="4177">
                <a:latin typeface="Times New Roman"/>
                <a:ea typeface="Times New Roman"/>
                <a:cs typeface="Times New Roman"/>
                <a:sym typeface="Times New Roman"/>
              </a:rPr>
              <a:t>Introduction to Robotics</a:t>
            </a:r>
            <a:endParaRPr sz="4177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38323"/>
              <a:buNone/>
            </a:pPr>
            <a:r>
              <a:rPr lang="en" sz="4177">
                <a:latin typeface="Times New Roman"/>
                <a:ea typeface="Times New Roman"/>
                <a:cs typeface="Times New Roman"/>
                <a:sym typeface="Times New Roman"/>
              </a:rPr>
              <a:t>CSE 461</a:t>
            </a:r>
            <a:endParaRPr sz="4177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g286c44a04a7_0_64"/>
          <p:cNvSpPr txBox="1"/>
          <p:nvPr>
            <p:ph idx="1" type="subTitle"/>
          </p:nvPr>
        </p:nvSpPr>
        <p:spPr>
          <a:xfrm>
            <a:off x="311700" y="2834125"/>
            <a:ext cx="8520600" cy="138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9454"/>
              <a:buFont typeface="Arial"/>
              <a:buNone/>
            </a:pPr>
            <a:r>
              <a:rPr lang="en" sz="1583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 3 : Chapter 1(Introduction to robotics: basics)</a:t>
            </a:r>
            <a:endParaRPr sz="1783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351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351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Md Toki Tahmid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351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 Dept. of Computer Science and Engineering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51351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Brac University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68168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286c44a04a7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48405" y="123700"/>
            <a:ext cx="1311550" cy="1311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4ac85d8960_0_24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0" name="Google Shape;190;g24ac85d8960_0_2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4063" y="152400"/>
            <a:ext cx="6575863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4ac85d8960_0_25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96" name="Google Shape;196;g24ac85d8960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9957" y="0"/>
            <a:ext cx="7045942" cy="4123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4ac85d8960_0_25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2" name="Google Shape;202;g24ac85d8960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05338" y="141025"/>
            <a:ext cx="7133321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4ac85d8960_0_26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08" name="Google Shape;208;g24ac85d8960_0_2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55425" y="186525"/>
            <a:ext cx="6433146" cy="392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4ac85d8960_0_270"/>
          <p:cNvSpPr txBox="1"/>
          <p:nvPr>
            <p:ph idx="1" type="body"/>
          </p:nvPr>
        </p:nvSpPr>
        <p:spPr>
          <a:xfrm>
            <a:off x="72725" y="2187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Lidar</a:t>
            </a:r>
            <a:endParaRPr sz="3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descr="YDLIDAR X4 2D LiDAR Sensor" id="214" name="Google Shape;214;g24ac85d8960_0_2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8950" y="956398"/>
            <a:ext cx="3297850" cy="2578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g24ac85d8960_0_2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22000" y="687063"/>
            <a:ext cx="4267200" cy="32467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46.jpg" id="220" name="Google Shape;220;g24ac85d8960_0_1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7999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4ac85d8960_0_138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Microcontrollers</a:t>
            </a:r>
            <a:endParaRPr/>
          </a:p>
        </p:txBody>
      </p:sp>
      <p:pic>
        <p:nvPicPr>
          <p:cNvPr id="226" name="Google Shape;226;g24ac85d8960_0_13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2050992"/>
            <a:ext cx="4038600" cy="169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24ac85d8960_0_138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83053"/>
            <a:ext cx="4038600" cy="202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24ac85d8960_0_138"/>
          <p:cNvSpPr txBox="1"/>
          <p:nvPr/>
        </p:nvSpPr>
        <p:spPr>
          <a:xfrm>
            <a:off x="889875" y="797675"/>
            <a:ext cx="6406500" cy="8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microcontroller is a small, integrated circuit that contains a processor, memory, and input/output peripherals.</a:t>
            </a:r>
            <a:endParaRPr b="0" i="0" sz="18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4ac85d8960_0_144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Arduino</a:t>
            </a:r>
            <a:endParaRPr/>
          </a:p>
        </p:txBody>
      </p:sp>
      <p:pic>
        <p:nvPicPr>
          <p:cNvPr id="234" name="Google Shape;234;g24ac85d8960_0_144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81400" y="1156825"/>
            <a:ext cx="5105400" cy="287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g24ac85d8960_0_144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85800" y="1885950"/>
            <a:ext cx="2684700" cy="15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4ac85d8960_0_150"/>
          <p:cNvSpPr txBox="1"/>
          <p:nvPr>
            <p:ph type="title"/>
          </p:nvPr>
        </p:nvSpPr>
        <p:spPr>
          <a:xfrm>
            <a:off x="311700" y="333769"/>
            <a:ext cx="85206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4285"/>
              <a:buNone/>
            </a:pPr>
            <a:r>
              <a:rPr lang="en"/>
              <a:t>Arduino</a:t>
            </a:r>
            <a:endParaRPr/>
          </a:p>
        </p:txBody>
      </p:sp>
      <p:pic>
        <p:nvPicPr>
          <p:cNvPr descr="Intro to Arduino (for absolute beginners) - klab.ca" id="241" name="Google Shape;241;g24ac85d8960_0_1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6978" y="1041361"/>
            <a:ext cx="5928168" cy="4052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4ac85d8960_0_155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"/>
              <a:t>Programmable Logic Controller (PLC)</a:t>
            </a:r>
            <a:endParaRPr/>
          </a:p>
        </p:txBody>
      </p:sp>
      <p:pic>
        <p:nvPicPr>
          <p:cNvPr id="247" name="Google Shape;247;g24ac85d8960_0_1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2227" y="1005764"/>
            <a:ext cx="4614574" cy="3131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g24ac85d8960_0_1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950084"/>
            <a:ext cx="3767427" cy="3579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Previous Class</a:t>
            </a:r>
            <a:endParaRPr/>
          </a:p>
        </p:txBody>
      </p:sp>
      <p:sp>
        <p:nvSpPr>
          <p:cNvPr id="142" name="Google Shape;142;p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Primitives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AutoNum type="arabicPeriod"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Paradigms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4ac85d8960_0_167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Single board Computer</a:t>
            </a:r>
            <a:endParaRPr/>
          </a:p>
        </p:txBody>
      </p:sp>
      <p:pic>
        <p:nvPicPr>
          <p:cNvPr id="254" name="Google Shape;254;g24ac85d8960_0_16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865749"/>
            <a:ext cx="4038600" cy="206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g24ac85d8960_0_167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869814"/>
            <a:ext cx="4038600" cy="205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24ac85d8960_0_173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Raspberry PI 4, Tinkerboard </a:t>
            </a:r>
            <a:endParaRPr/>
          </a:p>
        </p:txBody>
      </p:sp>
      <p:pic>
        <p:nvPicPr>
          <p:cNvPr descr="Amazon.com: Raspberry SC15184 Pi 4 Model B 2019 Quad Core 64 Bit WiFi  Bluetooth (2GB): Computers &amp; Accessories" id="261" name="Google Shape;261;g24ac85d8960_0_17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200" y="1667989"/>
            <a:ext cx="4038600" cy="2458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uy Asus Tinker Board With Rockchip Quad-Core RK3288 processor product name  With Best Lowest Price in Dhaka,bangladesh.bd" id="262" name="Google Shape;262;g24ac85d8960_0_173"/>
          <p:cNvPicPr preferRelativeResize="0"/>
          <p:nvPr>
            <p:ph idx="2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48200" y="1382911"/>
            <a:ext cx="3029100" cy="30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4ac85d8960_0_179"/>
          <p:cNvSpPr txBox="1"/>
          <p:nvPr>
            <p:ph type="title"/>
          </p:nvPr>
        </p:nvSpPr>
        <p:spPr>
          <a:xfrm>
            <a:off x="457200" y="154484"/>
            <a:ext cx="8229600" cy="6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Little Panda and Jetson nano</a:t>
            </a:r>
            <a:endParaRPr/>
          </a:p>
        </p:txBody>
      </p:sp>
      <p:pic>
        <p:nvPicPr>
          <p:cNvPr descr="Amazon.com: NVIDIA Jetson Nano Developer Kit: Computers &amp; Accessories" id="268" name="Google Shape;268;g24ac85d8960_0_179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8200" y="1638334"/>
            <a:ext cx="4038600" cy="2518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op 12 Raspberry Pi alternatives (Best of 2018) | ZDNet" id="269" name="Google Shape;269;g24ac85d8960_0_179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7200" y="1897832"/>
            <a:ext cx="4038600" cy="19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Next Class</a:t>
            </a:r>
            <a:endParaRPr/>
          </a:p>
        </p:txBody>
      </p:sp>
      <p:sp>
        <p:nvSpPr>
          <p:cNvPr id="275" name="Google Shape;275;p27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">
                <a:solidFill>
                  <a:schemeClr val="dk1"/>
                </a:solidFill>
              </a:rPr>
              <a:t>Subsystem (Motion)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g24d96568907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27700" y="1360900"/>
            <a:ext cx="7288601" cy="2421700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g24d96568907_0_9"/>
          <p:cNvSpPr txBox="1"/>
          <p:nvPr/>
        </p:nvSpPr>
        <p:spPr>
          <a:xfrm>
            <a:off x="696425" y="186625"/>
            <a:ext cx="2674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</a:pPr>
            <a:r>
              <a:rPr b="1" i="0" lang="en" sz="42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Recall</a:t>
            </a:r>
            <a:endParaRPr b="1" i="0" sz="42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28.jpg" id="153" name="Google Shape;153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39.jpg" id="158" name="Google Shape;15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Sensor</a:t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rPr lang="en"/>
              <a:t>A sensor is a device that detects or measures physical, chemical, or biological properties of the environment or a system and converts them into a signal that can be processed or analyzed.</a:t>
            </a:r>
            <a:endParaRPr/>
          </a:p>
        </p:txBody>
      </p:sp>
      <p:pic>
        <p:nvPicPr>
          <p:cNvPr id="165" name="Google Shape;16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52575" y="2349412"/>
            <a:ext cx="6038850" cy="26193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8"/>
          <p:cNvSpPr/>
          <p:nvPr/>
        </p:nvSpPr>
        <p:spPr>
          <a:xfrm>
            <a:off x="6308186" y="4423074"/>
            <a:ext cx="1530900" cy="545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41.jpg" id="171" name="Google Shape;17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4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:\Arif\Summer2020\CSE461\Lectures\intro pics\Robotics and Embedded Systems-42.jpg" id="176" name="Google Shape;17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6858004" cy="51435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7388" y="0"/>
            <a:ext cx="7709234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1"/>
          <p:cNvSpPr/>
          <p:nvPr/>
        </p:nvSpPr>
        <p:spPr>
          <a:xfrm>
            <a:off x="4905600" y="3236425"/>
            <a:ext cx="3521100" cy="17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21"/>
          <p:cNvSpPr/>
          <p:nvPr/>
        </p:nvSpPr>
        <p:spPr>
          <a:xfrm>
            <a:off x="5058000" y="3388825"/>
            <a:ext cx="3521100" cy="17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21"/>
          <p:cNvSpPr/>
          <p:nvPr/>
        </p:nvSpPr>
        <p:spPr>
          <a:xfrm>
            <a:off x="871142" y="2949508"/>
            <a:ext cx="3521100" cy="178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