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3E02C-9474-4602-A315-386EAED74FCD}" v="1" dt="2024-03-27T06:24:29.633"/>
    <p1510:client id="{1B757AC1-C7E4-467F-8D05-D990CC507891}" v="1100" dt="2024-03-27T08:37:09.111"/>
    <p1510:client id="{21D3F623-D66F-44B3-8ABF-643FA345AEF7}" v="5" dt="2024-03-27T07:12:40.821"/>
    <p1510:client id="{33AD9AF9-5B92-400B-8DFA-D956ADB40791}" v="135" dt="2024-03-27T06:42:52.849"/>
    <p1510:client id="{96C28847-D0C7-491C-87D4-571CA0694CBB}" v="1680" dt="2024-03-27T16:06:03.737"/>
    <p1510:client id="{98B63279-A5BB-4738-85C6-E55BB41986F9}" v="397" dt="2024-03-27T07:11:17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0:52:59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14793 8046 16383 0 0,'2'0'0'0'0,"7"0"0"0"0,5 0 0 0 0,5 0 0 0 0,2 0 0 0 0,3 0 0 0 0,0 0 0 0 0,-1 0 0 0 0,3 0 0 0 0,9-6 0 0 0,0-1 0 0 0,1-5 0 0 0,1-1 0 0 0,-2 2 0 0 0,-1 3 0 0 0,-5 3 0 0 0,-4-1 0 0 0,-1 1 0 0 0,-1 1 0 0 0,0 2 0 0 0,-1-2 0 0 0,-1-1 0 0 0,1-4 0 0 0,5-1 0 0 0,1 2 0 0 0,0 1 0 0 0,-1 3 0 0 0,0 1 0 0 0,-1 2 0 0 0,-3 1 0 0 0,0-3 0 0 0,-1 0 0 0 0,1 0 0 0 0,0-5 0 0 0,0-1 0 0 0,1 1 0 0 0,-5-1 0 0 0,-3 1 0 0 0,1 2 0 0 0,-1 0 0 0 0,-2 0 0 0 0,-3-4 0 0 0,3-1 0 0 0,1 3 0 0 0,-2-2 0 0 0,2-3 0 0 0,2-3 0 0 0,0-4 0 0 0,-2-1 0 0 0,1 3 0 0 0,-2 1 0 0 0,0 5 0 0 0,-3-2 0 0 0,2 1 0 0 0,-1 1 0 0 0,-3-4 0 0 0,1 2 0 0 0,-3 0 0 0 0,2 2 0 0 0,-2-2 0 0 0,-2-1 0 0 0,4-1 0 0 0,0-4 0 0 0,-1 0 0 0 0,-2-3 0 0 0,-2 0 0 0 0,-2 1 0 0 0,-1-1 0 0 0,-1 1 0 0 0,0-2 0 0 0,0 1 0 0 0,-1-1 0 0 0,1 0 0 0 0,0 2 0 0 0,-1 0 0 0 0,-1 2 0 0 0,-5 3 0 0 0,-3 4 0 0 0,-5 5 0 0 0,0-3 0 0 0,-1 1 0 0 0,-3 2 0 0 0,0 3 0 0 0,0 2 0 0 0,-3 1 0 0 0,0 2 0 0 0,-1 0 0 0 0,0 0 0 0 0,-5 1 0 0 0,-2-1 0 0 0,1 0 0 0 0,3 1 0 0 0,0-1 0 0 0,2 0 0 0 0,-1 0 0 0 0,2 0 0 0 0,-1 0 0 0 0,1 0 0 0 0,-4 0 0 0 0,0 0 0 0 0,-1 0 0 0 0,1 0 0 0 0,1 0 0 0 0,1 0 0 0 0,3 0 0 0 0,-1 0 0 0 0,1 0 0 0 0,-2 0 0 0 0,2 0 0 0 0,1 0 0 0 0,4 3 0 0 0,-1 0 0 0 0,1 1 0 0 0,3 1 0 0 0,-2 1 0 0 0,-1 4 0 0 0,-3 3 0 0 0,0 3 0 0 0,2 3 0 0 0,3 2 0 0 0,-3 2 0 0 0,0 6 0 0 0,-3 1 0 0 0,2 0 0 0 0,2-2 0 0 0,3-3 0 0 0,5 0 0 0 0,-2-5 0 0 0,1-3 0 0 0,2 2 0 0 0,2-1 0 0 0,3 3 0 0 0,1 1 0 0 0,2-2 0 0 0,0 2 0 0 0,0 0 0 0 0,1 2 0 0 0,-1-1 0 0 0,1 1 0 0 0,-1 0 0 0 0,0-2 0 0 0,0 0 0 0 0,0 0 0 0 0,3-4 0 0 0,0 1 0 0 0,4-4 0 0 0,-1-1 0 0 0,5 3 0 0 0,3 0 0 0 0,-1 1 0 0 0,0-3 0 0 0,4 1 0 0 0,1-1 0 0 0,3-4 0 0 0,-2-4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0:52:59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15495 7615 16383 0 0,'0'3'0'0'0,"0"3"0"0"0,0 4 0 0 0,0 5 0 0 0,0 4 0 0 0,0 3 0 0 0,0 0 0 0 0,0 3 0 0 0,0 0 0 0 0,0-3 0 0 0,5-4 0 0 0,5-5 0 0 0,6-5 0 0 0,3-4 0 0 0,1-3 0 0 0,3-1 0 0 0,0-1 0 0 0,1 0 0 0 0,0 0 0 0 0,-2 1 0 0 0,1-1 0 0 0,-1 1 0 0 0,2 0 0 0 0,-1-1 0 0 0,1 1 0 0 0,0 0 0 0 0,-5 6 0 0 0,-3 4 0 0 0,-4 6 0 0 0,-4 3 0 0 0,-3 4 0 0 0,-3 0 0 0 0,-1 0 0 0 0,-5-5 0 0 0,-5-5 0 0 0,-6 1 0 0 0,-4-3 0 0 0,-3-2 0 0 0,-2-3 0 0 0,2-3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0:52:59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15514 7557 16383 0 0,'3'0'0'0'0,"3"0"0"0"0,7 0 0 0 0,3 0 0 0 0,2 0 0 0 0,3 0 0 0 0,1 0 0 0 0,3 0 0 0 0,-2 0 0 0 0,0 0 0 0 0,0 0 0 0 0,-1 0 0 0 0,2 0 0 0 0,-1 0 0 0 0,1 0 0 0 0,0 0 0 0 0,-2 0 0 0 0,0 0 0 0 0,0 0 0 0 0,2 0 0 0 0,-1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0:52:59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16134 7655 16383 0 0,'-5'0'0'0'0,"-5"0"0"0"0,-4 0 0 0 0,-4 0 0 0 0,-2 0 0 0 0,-3 0 0 0 0,-1 0 0 0 0,-1 0 0 0 0,1 0 0 0 0,4 3 0 0 0,3 0 0 0 0,4 6 0 0 0,0 1 0 0 0,1 2 0 0 0,0-2 0 0 0,2 4 0 0 0,3 1 0 0 0,3 2 0 0 0,1 3 0 0 0,2 0 0 0 0,1 3 0 0 0,0 1 0 0 0,1 0 0 0 0,5-3 0 0 0,2-2 0 0 0,2-5 0 0 0,-1-2 0 0 0,1-2 0 0 0,5-4 0 0 0,-1 3 0 0 0,0 0 0 0 0,3-2 0 0 0,-1 1 0 0 0,-1-1 0 0 0,3-2 0 0 0,1-1 0 0 0,0-2 0 0 0,-4 4 0 0 0,2 2 0 0 0,0-1 0 0 0,3-2 0 0 0,1-1 0 0 0,2-2 0 0 0,0-1 0 0 0,-1-1 0 0 0,1 0 0 0 0,-4-3 0 0 0,-4-4 0 0 0,-3 0 0 0 0,-3-5 0 0 0,-3-3 0 0 0,-2-1 0 0 0,-3-4 0 0 0,-1-1 0 0 0,0-3 0 0 0,-1 1 0 0 0,1-2 0 0 0,-1 1 0 0 0,1 1 0 0 0,0 0 0 0 0,-1 1 0 0 0,1-2 0 0 0,0 2 0 0 0,0-3 0 0 0,0 2 0 0 0,-5 4 0 0 0,-2 3 0 0 0,-3 3 0 0 0,1 0 0 0 0,-1 1 0 0 0,1 0 0 0 0,-3 3 0 0 0,-3 1 0 0 0,-3 4 0 0 0,0-4 0 0 0,1 0 0 0 0,-2 1 0 0 0,2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ercommons.org/courseware/lesson/7047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8828" y="1093367"/>
            <a:ext cx="5175796" cy="439994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output &amp; costs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0957" y="1304058"/>
            <a:ext cx="2257423" cy="1883064"/>
          </a:xfrm>
        </p:spPr>
        <p:txBody>
          <a:bodyPr anchor="ctr">
            <a:normAutofit/>
          </a:bodyPr>
          <a:lstStyle/>
          <a:p>
            <a:r>
              <a:rPr lang="en-US"/>
              <a:t>Chapter 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picking oranges&#10;&#10;Description automatically generated">
            <a:extLst>
              <a:ext uri="{FF2B5EF4-FFF2-40B4-BE49-F238E27FC236}">
                <a16:creationId xmlns:a16="http://schemas.microsoft.com/office/drawing/2014/main" id="{0C011DF9-9A6C-9BF2-7202-043F4CE6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0909" y="1981832"/>
            <a:ext cx="6326910" cy="41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B7C66CA-DA4D-47B5-AAC3-CD1A8EE95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3737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9CB83E-2EB7-C8AA-3AE3-19874B6A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603122"/>
            <a:ext cx="2268804" cy="4921378"/>
          </a:xfrm>
        </p:spPr>
        <p:txBody>
          <a:bodyPr>
            <a:normAutofit/>
          </a:bodyPr>
          <a:lstStyle/>
          <a:p>
            <a:r>
              <a:rPr lang="en-US" sz="2400"/>
              <a:t>Marginal product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9E682B0-D978-E5D2-FFC7-CB41ED68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033" y="3930668"/>
            <a:ext cx="8534298" cy="19982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ea typeface="+mn-lt"/>
                <a:cs typeface="+mn-lt"/>
              </a:rPr>
              <a:t>The shape of the product curve represents: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 - Increasing marginal returns initially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 - Diminishing marginal returns eventually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455C-8D0C-00D7-E875-90A11E2D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/>
              <a:pPr>
                <a:spcAft>
                  <a:spcPts val="600"/>
                </a:spcAft>
              </a:pPr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4C7B-77D3-18D7-68C1-0E5D4F3D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7A31-5589-3C19-45D5-ED40EF65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Content Placeholder 7" descr="A diagram of a graph&#10;&#10;Description automatically generated">
            <a:extLst>
              <a:ext uri="{FF2B5EF4-FFF2-40B4-BE49-F238E27FC236}">
                <a16:creationId xmlns:a16="http://schemas.microsoft.com/office/drawing/2014/main" id="{3C2E5199-6CF1-6399-2F36-7298E3B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" b="-2033"/>
          <a:stretch/>
        </p:blipFill>
        <p:spPr>
          <a:xfrm>
            <a:off x="3487616" y="38119"/>
            <a:ext cx="4333358" cy="3897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577E3-54D6-5B55-5579-AB463C947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9" b="-3"/>
          <a:stretch/>
        </p:blipFill>
        <p:spPr>
          <a:xfrm>
            <a:off x="7818142" y="201267"/>
            <a:ext cx="4236111" cy="3568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31BD55-038E-88AD-AF1A-CDD1CC5D61E3}"/>
              </a:ext>
            </a:extLst>
          </p:cNvPr>
          <p:cNvSpPr txBox="1"/>
          <p:nvPr/>
        </p:nvSpPr>
        <p:spPr>
          <a:xfrm>
            <a:off x="428372" y="1856277"/>
            <a:ext cx="273629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/>
            <a:endParaRPr lang="en-US">
              <a:latin typeface="Calisto MT"/>
              <a:ea typeface="Arial"/>
              <a:cs typeface="Arial"/>
            </a:endParaRPr>
          </a:p>
          <a:p>
            <a:pPr marL="228600" indent="-228600" rtl="0">
              <a:buFont typeface=""/>
              <a:buChar char="•"/>
            </a:pPr>
            <a:r>
              <a:rPr lang="en-US" baseline="0">
                <a:latin typeface="Calisto MT"/>
                <a:ea typeface="Arial"/>
                <a:cs typeface="Arial"/>
              </a:rPr>
              <a:t>MP shows the output from an additional unit of </a:t>
            </a:r>
            <a:r>
              <a:rPr lang="en-US" baseline="0" err="1">
                <a:latin typeface="Calisto MT"/>
                <a:ea typeface="Arial"/>
                <a:cs typeface="Arial"/>
              </a:rPr>
              <a:t>labour</a:t>
            </a:r>
            <a:r>
              <a:rPr lang="en-US">
                <a:latin typeface="Calisto MT"/>
                <a:ea typeface="Arial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endParaRPr lang="en-US">
              <a:latin typeface="Calisto MT"/>
              <a:ea typeface="Arial"/>
              <a:cs typeface="Arial"/>
            </a:endParaRPr>
          </a:p>
          <a:p>
            <a:endParaRPr lang="en-US">
              <a:latin typeface="Calisto MT"/>
              <a:ea typeface="Arial"/>
              <a:cs typeface="Arial"/>
            </a:endParaRPr>
          </a:p>
          <a:p>
            <a:pPr marL="228600" indent="-228600" rtl="0">
              <a:buFont typeface=""/>
              <a:buChar char="•"/>
            </a:pPr>
            <a:r>
              <a:rPr lang="en-US" baseline="0">
                <a:latin typeface="Calisto MT"/>
                <a:ea typeface="Arial"/>
                <a:cs typeface="Arial"/>
              </a:rPr>
              <a:t>Labour can be measured in person, hours or event minutes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033EA8-A8FE-787C-CFE4-C1986538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Law of diminishing returns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0DA8C1-6D8E-7718-1C77-1750EFD7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3801753" cy="3736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i="1">
                <a:ea typeface="+mn-lt"/>
                <a:cs typeface="+mn-lt"/>
              </a:rPr>
              <a:t>As a firm uses more of a variable input, with a given quantity of fixed inputs, the marginal product of the variable input eventually diminishes.</a:t>
            </a:r>
            <a:endParaRPr lang="en-US" b="1" i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CB89-B978-478A-3ACF-733202A2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B0A7C-A0D5-548B-E50D-06436325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FF417-3600-A5ED-2A9E-8162E034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 descr="A graph of a person with a blue line&#10;&#10;Description automatically generated">
            <a:extLst>
              <a:ext uri="{FF2B5EF4-FFF2-40B4-BE49-F238E27FC236}">
                <a16:creationId xmlns:a16="http://schemas.microsoft.com/office/drawing/2014/main" id="{0C9A8DB2-EC80-0157-9CF2-A1BFB3F72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9" b="-3"/>
          <a:stretch/>
        </p:blipFill>
        <p:spPr>
          <a:xfrm>
            <a:off x="5147486" y="902448"/>
            <a:ext cx="6007594" cy="50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2176C5-B55E-DEA3-E79A-C9C44C84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8308"/>
            <a:ext cx="4979922" cy="1310875"/>
          </a:xfrm>
        </p:spPr>
        <p:txBody>
          <a:bodyPr>
            <a:normAutofit/>
          </a:bodyPr>
          <a:lstStyle/>
          <a:p>
            <a:r>
              <a:rPr lang="en-US"/>
              <a:t>Average product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B47807-930B-EDC1-3FF7-3F30BBFA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1914383"/>
            <a:ext cx="5255414" cy="40411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Average product is largest at the point where MP=AP</a:t>
            </a:r>
          </a:p>
          <a:p>
            <a:r>
              <a:rPr lang="en-US"/>
              <a:t>AP increases at the points where MP is higher than AP</a:t>
            </a:r>
          </a:p>
          <a:p>
            <a:r>
              <a:rPr lang="en-US"/>
              <a:t>AP decreases at the points where AP is higher than MP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2F15-5654-D6FB-F87B-F41516B1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D1A2-2945-361A-3714-00B168C5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4D2A-144A-7355-374A-6663042C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67E59E-970A-1317-7B41-1DAD3114B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9" r="177" b="116"/>
          <a:stretch/>
        </p:blipFill>
        <p:spPr>
          <a:xfrm>
            <a:off x="5949283" y="912123"/>
            <a:ext cx="5642658" cy="50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0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53B3-438E-75E2-FC60-A71748B0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RUN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BFBE-A2BF-7722-54E7-61A2BF0E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increase output in the short run, the number of </a:t>
            </a:r>
            <a:r>
              <a:rPr lang="en-US" err="1"/>
              <a:t>labours</a:t>
            </a:r>
            <a:r>
              <a:rPr lang="en-US"/>
              <a:t> employed needs to increase</a:t>
            </a:r>
          </a:p>
          <a:p>
            <a:r>
              <a:rPr lang="en-US"/>
              <a:t>With the increase in </a:t>
            </a:r>
            <a:r>
              <a:rPr lang="en-US" err="1"/>
              <a:t>labour</a:t>
            </a:r>
            <a:r>
              <a:rPr lang="en-US"/>
              <a:t>, cost incurred by the firm also increases</a:t>
            </a:r>
          </a:p>
          <a:p>
            <a:r>
              <a:rPr lang="en-US"/>
              <a:t>The relationship between output &amp; cost can be described using three concepts: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Total cost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Marginal cost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Average cost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05B4-6745-60C7-F6D5-F860E488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A567-65A1-BEF9-D6A1-330E055C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6EC8-235C-EB73-138A-B375ADF3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4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E86B-DEAB-824E-61C4-D0D4EA2A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7552-DBAD-37FC-E24A-479FD44C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Total cost is the sum of the cost of all the factors of production/ inputs used by a firm</a:t>
            </a:r>
          </a:p>
          <a:p>
            <a:r>
              <a:rPr lang="en-US"/>
              <a:t>Total Cost (TC) is divided in two part: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/>
              <a:t>Total Fixed Cost (TFC)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/>
              <a:t>Total Variable Cost (TVC)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8093-3D28-7F71-6E41-B56BDEDF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8063-B3EB-FE1A-1FDD-3AD6F498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BA83-B9CF-B25B-1F27-F9A4309C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6B09C-C6D6-B924-C82E-09822C307A8B}"/>
              </a:ext>
            </a:extLst>
          </p:cNvPr>
          <p:cNvSpPr txBox="1"/>
          <p:nvPr/>
        </p:nvSpPr>
        <p:spPr>
          <a:xfrm>
            <a:off x="4228989" y="3994749"/>
            <a:ext cx="30524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TC= TFC+TVC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57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A443-AA12-C824-6ED9-6101E45A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870141"/>
            <a:ext cx="10685493" cy="845712"/>
          </a:xfrm>
        </p:spPr>
        <p:txBody>
          <a:bodyPr/>
          <a:lstStyle/>
          <a:p>
            <a:r>
              <a:rPr lang="en-US"/>
              <a:t>TOTAL COST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CF34-8D71-0E12-6B57-26D53F6A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51E4-5508-85C9-7E4F-5310D438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37E48-C1DB-09DD-36A8-36F2B526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855C9C9-A0C8-E652-E711-DA1A5D6F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60" y="1450621"/>
            <a:ext cx="5945798" cy="4485719"/>
          </a:xfrm>
          <a:prstGeom prst="rect">
            <a:avLst/>
          </a:prstGeom>
        </p:spPr>
      </p:pic>
      <p:pic>
        <p:nvPicPr>
          <p:cNvPr id="8" name="Picture 7" descr="A graph of a cost&#10;&#10;Description automatically generated">
            <a:extLst>
              <a:ext uri="{FF2B5EF4-FFF2-40B4-BE49-F238E27FC236}">
                <a16:creationId xmlns:a16="http://schemas.microsoft.com/office/drawing/2014/main" id="{7929106C-7553-0B66-236A-BA9F98D9F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86" y="1437409"/>
            <a:ext cx="4940011" cy="47047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FD7657-A5A4-E0AD-A68C-BD3317B640EA}"/>
                  </a:ext>
                </a:extLst>
              </p14:cNvPr>
              <p14:cNvContentPartPr/>
              <p14:nvPr/>
            </p14:nvContentPartPr>
            <p14:xfrm>
              <a:off x="5938693" y="3693806"/>
              <a:ext cx="450939" cy="318239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FD7657-A5A4-E0AD-A68C-BD3317B640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1073" y="3676186"/>
                <a:ext cx="486539" cy="353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DF4D49D-ACCA-615F-FFFC-6B878F557988}"/>
                  </a:ext>
                </a:extLst>
              </p14:cNvPr>
              <p14:cNvContentPartPr/>
              <p14:nvPr/>
            </p14:nvContentPartPr>
            <p14:xfrm>
              <a:off x="6360103" y="3965864"/>
              <a:ext cx="139899" cy="14464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DF4D49D-ACCA-615F-FFFC-6B878F5579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2526" y="3947918"/>
                <a:ext cx="175412" cy="180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9136EA-9333-89E6-D03E-5BCDC0BF24DA}"/>
                  </a:ext>
                </a:extLst>
              </p14:cNvPr>
              <p14:cNvContentPartPr/>
              <p14:nvPr/>
            </p14:nvContentPartPr>
            <p14:xfrm>
              <a:off x="6371647" y="3931227"/>
              <a:ext cx="158773" cy="1587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9136EA-9333-89E6-D03E-5BCDC0BF24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3686" y="3137477"/>
                <a:ext cx="194335" cy="1587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C3F7DCC-3667-9B59-5A1C-66E39555826D}"/>
                  </a:ext>
                </a:extLst>
              </p14:cNvPr>
              <p14:cNvContentPartPr/>
              <p14:nvPr/>
            </p14:nvContentPartPr>
            <p14:xfrm>
              <a:off x="6578614" y="3915654"/>
              <a:ext cx="157760" cy="17773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3F7DCC-3667-9B59-5A1C-66E3955582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60646" y="3898060"/>
                <a:ext cx="193337" cy="213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27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63B5-6487-5799-E85E-670BC5B5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E369-B37A-846B-52D7-2438736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firm’s marginal cost is the change in total cost resulting from a one-unit increase in output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Marginal cost curve shows how much cost changes as output changes</a:t>
            </a:r>
          </a:p>
          <a:p>
            <a:r>
              <a:rPr lang="en-US" dirty="0"/>
              <a:t>MC decrease at low level of outputs</a:t>
            </a:r>
          </a:p>
          <a:p>
            <a:r>
              <a:rPr lang="en-US" dirty="0"/>
              <a:t>MC increases at higher level of outputs because of law of diminishing returns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8405-EA1B-0DF0-CBD5-924E1FFA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95123-8799-289B-52C0-CA972E52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5C67-D936-B9A0-0838-40AA8FBD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5F57450-02EB-5490-36DC-427D88E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58" y="2897065"/>
            <a:ext cx="4563208" cy="9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760F-9D73-2267-9526-0276214D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55AA-7BF0-88EA-3809-7A47AAAD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Average Cost (AC) is the cost per unit output</a:t>
            </a:r>
          </a:p>
          <a:p>
            <a:r>
              <a:rPr lang="en-US" dirty="0"/>
              <a:t>Average Cost is divided in three part: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Average Fixed Cost (AFC) is the total fixed cost per unit output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Average Variable Cost (AVC) is the total variable cost per unit output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Average Total Cost (ATC) is the total cost per unit output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  </a:t>
            </a:r>
          </a:p>
          <a:p>
            <a:pPr marL="457200" lvl="1" indent="0">
              <a:buNone/>
            </a:pPr>
            <a:r>
              <a:rPr lang="en-US" dirty="0"/>
              <a:t>OR, 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2BAE-9A0C-B91B-609E-D9014C04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FACE2-7872-E8E4-1E3D-F79B21B0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081F-95F3-E251-B674-1CB4684E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65202-2BFD-6671-432D-AAAC544DB929}"/>
              </a:ext>
            </a:extLst>
          </p:cNvPr>
          <p:cNvSpPr txBox="1"/>
          <p:nvPr/>
        </p:nvSpPr>
        <p:spPr>
          <a:xfrm>
            <a:off x="4250721" y="4377496"/>
            <a:ext cx="3064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ATC = AVC + AFC</a:t>
            </a:r>
          </a:p>
        </p:txBody>
      </p:sp>
      <p:pic>
        <p:nvPicPr>
          <p:cNvPr id="9" name="Picture 8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B0658DB9-4B7C-5401-3F3C-52A4DBCDE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2" r="406" b="22477"/>
          <a:stretch/>
        </p:blipFill>
        <p:spPr>
          <a:xfrm>
            <a:off x="4250748" y="5258954"/>
            <a:ext cx="2483999" cy="7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2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225E05-204F-7044-8DFF-AB7645B7A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26" y="1202081"/>
            <a:ext cx="9984656" cy="43519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553A-16B4-F491-5536-0902CD5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4BEB-E158-F275-1258-D138319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AE1D-B331-8B48-FFD7-F7BA6D3A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1E1907-30FE-FE6C-B387-8C2A9038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4944753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MARGINAL COST &amp; AVERAGE COSTS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96985E-C88D-6B8E-EDED-E4741DADD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5279570" cy="3736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AFC slopes downward. As output increases, the same constant fixed cost is spread over a larger output.</a:t>
            </a:r>
          </a:p>
          <a:p>
            <a:r>
              <a:rPr lang="en-US" dirty="0">
                <a:ea typeface="+mn-lt"/>
                <a:cs typeface="+mn-lt"/>
              </a:rPr>
              <a:t>The vertical distance between the ATC &amp; AVC curves is equal to AFC – as indicated by the arrows.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MC curve intersects the AVC curve and the ATC curve at their minimum point.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3AB35-EBDE-55EA-4722-E7C14AC6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05BE-4E85-EAF5-FBEE-1F0A3413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5EB0-FE0C-2394-7CAE-03FEC5A6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7" name="Content Placeholder 6" descr="A graph of a cost and average costs&#10;&#10;Description automatically generated">
            <a:extLst>
              <a:ext uri="{FF2B5EF4-FFF2-40B4-BE49-F238E27FC236}">
                <a16:creationId xmlns:a16="http://schemas.microsoft.com/office/drawing/2014/main" id="{1017DC01-9924-9C13-BC46-CE811A68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095" y="1029448"/>
            <a:ext cx="5661740" cy="50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DF19-6767-321F-391A-753D074C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 like a producer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EA6E-0811-1DC0-E8C8-B843B538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firm is an institution that hires factors of production and organizes them to produce and sell goods and services</a:t>
            </a:r>
          </a:p>
          <a:p>
            <a:r>
              <a:rPr lang="en-US">
                <a:ea typeface="+mn-lt"/>
                <a:cs typeface="+mn-lt"/>
              </a:rPr>
              <a:t>A firm's fundamental goal is to maximize profit</a:t>
            </a:r>
          </a:p>
          <a:p>
            <a:r>
              <a:rPr lang="en-US">
                <a:ea typeface="+mn-lt"/>
                <a:cs typeface="+mn-lt"/>
              </a:rPr>
              <a:t>A producer makes several decisions to achieve its goal</a:t>
            </a:r>
          </a:p>
          <a:p>
            <a:r>
              <a:rPr lang="en-US">
                <a:ea typeface="+mn-lt"/>
                <a:cs typeface="+mn-lt"/>
              </a:rPr>
              <a:t>Two different time frames a firm faces for decision-making in terms of output production &amp; cost: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Short run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Long run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90583-1690-81F6-25F9-F52CA070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33CBB-3E93-1834-6431-0BBA5872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CD83-4F54-ED68-3B4D-793BBD9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EC01-F8C3-2ECB-3AA9-93F63178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  the </a:t>
            </a:r>
            <a:r>
              <a:rPr lang="en-US" dirty="0" err="1"/>
              <a:t>aTc</a:t>
            </a:r>
            <a:r>
              <a:rPr lang="en-US" dirty="0"/>
              <a:t> CURVE U-SHAPED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C2A6-E432-61F8-4397-0B061076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shape of the ATC combines the shape of the AFC &amp; AVC</a:t>
            </a:r>
          </a:p>
          <a:p>
            <a:r>
              <a:rPr lang="en-US"/>
              <a:t>The U-shape of the ATC arises from the two factors: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Spreading fixed cost over a larger output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Eventually diminishing returns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E116-CA7A-03CF-FBCC-A26AF957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8C33-8553-9115-6129-BB34B4EB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4FC2-E68F-92DB-2B9E-B494CB13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5896-0991-13D4-7603-79343748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curves &amp; product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670B-F5C3-A8AB-6552-317FB7CC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firm’s marginal product curve is linked to its marginal cost curve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If marginal product rises, marginal cost falls.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If marginal product is a maximum, marginal cost is a minimum.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If marginal product diminishes, marginal cost rises. </a:t>
            </a:r>
          </a:p>
          <a:p>
            <a:r>
              <a:rPr lang="en-US" dirty="0">
                <a:ea typeface="+mn-lt"/>
                <a:cs typeface="+mn-lt"/>
              </a:rPr>
              <a:t>A firms' average product curve is linked to tis Average Variable Cost curve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If average product rises, average variable cost falls.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If average product is a maximum, average variable cost is a minimum.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If average product diminishes, average variable cost rises.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3AAB-B0E1-E384-2BB5-521EC561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27E8-6B8D-6DEC-F0E0-E69F7151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62552-3A83-1178-D249-7156A04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9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1725-8C80-343B-2264-48B2B7FB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81B1-9135-30EC-6360-F0855027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the short run, a firm can vary the quantity of </a:t>
            </a:r>
            <a:r>
              <a:rPr lang="en-US" dirty="0" err="1">
                <a:ea typeface="+mn-lt"/>
                <a:cs typeface="+mn-lt"/>
              </a:rPr>
              <a:t>labour</a:t>
            </a:r>
            <a:r>
              <a:rPr lang="en-US" dirty="0">
                <a:ea typeface="+mn-lt"/>
                <a:cs typeface="+mn-lt"/>
              </a:rPr>
              <a:t> but the quantity of capital is fixed.</a:t>
            </a:r>
          </a:p>
          <a:p>
            <a:r>
              <a:rPr lang="en-US" dirty="0">
                <a:ea typeface="+mn-lt"/>
                <a:cs typeface="+mn-lt"/>
              </a:rPr>
              <a:t>In the long run, the firm can vary both the quantity of </a:t>
            </a:r>
            <a:r>
              <a:rPr lang="en-US" dirty="0" err="1">
                <a:ea typeface="+mn-lt"/>
                <a:cs typeface="+mn-lt"/>
              </a:rPr>
              <a:t>labour</a:t>
            </a:r>
            <a:r>
              <a:rPr lang="en-US" dirty="0">
                <a:ea typeface="+mn-lt"/>
                <a:cs typeface="+mn-lt"/>
              </a:rPr>
              <a:t> and the quantity of capital.</a:t>
            </a:r>
          </a:p>
          <a:p>
            <a:r>
              <a:rPr lang="en-US" dirty="0">
                <a:ea typeface="+mn-lt"/>
                <a:cs typeface="+mn-lt"/>
              </a:rPr>
              <a:t>We are now going to study the firm’s costs in the long run, when all costs are variable costs and when the quantity of </a:t>
            </a:r>
            <a:r>
              <a:rPr lang="en-US" dirty="0" err="1">
                <a:ea typeface="+mn-lt"/>
                <a:cs typeface="+mn-lt"/>
              </a:rPr>
              <a:t>labour</a:t>
            </a:r>
            <a:r>
              <a:rPr lang="en-US" dirty="0">
                <a:ea typeface="+mn-lt"/>
                <a:cs typeface="+mn-lt"/>
              </a:rPr>
              <a:t> and capital vary.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28F4-8D7F-20A4-C936-87986715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F019-ADDA-785A-28F2-379D1E55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526F-E5F0-44AB-B09B-193DF5C5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4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41BCB7-84A2-883E-09BE-5C760AA9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0" y="902447"/>
            <a:ext cx="4171208" cy="1316736"/>
          </a:xfrm>
        </p:spPr>
        <p:txBody>
          <a:bodyPr>
            <a:normAutofit/>
          </a:bodyPr>
          <a:lstStyle/>
          <a:p>
            <a:r>
              <a:rPr lang="en-US" dirty="0"/>
              <a:t>Production function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F8C7C8-6969-7C91-5EA3-9A58CE4F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19183"/>
            <a:ext cx="5250707" cy="3736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table shows Neat Knits’ production function. The table lists the total product for four different quantities of capital.</a:t>
            </a:r>
          </a:p>
          <a:p>
            <a:r>
              <a:rPr lang="en-US" b="1" dirty="0">
                <a:ea typeface="+mn-lt"/>
                <a:cs typeface="+mn-lt"/>
              </a:rPr>
              <a:t>Diminishing returns</a:t>
            </a:r>
            <a:r>
              <a:rPr lang="en-US" dirty="0">
                <a:ea typeface="+mn-lt"/>
                <a:cs typeface="+mn-lt"/>
              </a:rPr>
              <a:t> occur in all </a:t>
            </a:r>
            <a:r>
              <a:rPr lang="en-US">
                <a:ea typeface="+mn-lt"/>
                <a:cs typeface="+mn-lt"/>
              </a:rPr>
              <a:t>four plants </a:t>
            </a:r>
            <a:r>
              <a:rPr lang="en-US" dirty="0">
                <a:ea typeface="+mn-lt"/>
                <a:cs typeface="+mn-lt"/>
              </a:rPr>
              <a:t>as the </a:t>
            </a:r>
            <a:r>
              <a:rPr lang="en-US" err="1">
                <a:ea typeface="+mn-lt"/>
                <a:cs typeface="+mn-lt"/>
              </a:rPr>
              <a:t>labour</a:t>
            </a:r>
            <a:r>
              <a:rPr lang="en-US" dirty="0">
                <a:ea typeface="+mn-lt"/>
                <a:cs typeface="+mn-lt"/>
              </a:rPr>
              <a:t> input increases.</a:t>
            </a:r>
          </a:p>
          <a:p>
            <a:r>
              <a:rPr lang="en-US" b="1" dirty="0">
                <a:ea typeface="+mn-lt"/>
                <a:cs typeface="+mn-lt"/>
              </a:rPr>
              <a:t>Diminishing Marginal Product of Capital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7AA8-6353-B097-F19D-EB7992A4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3EA1-A467-DDAF-ED19-08A30852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1925E-2A2B-6D7F-E5BD-546E8E0A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7" name="Content Placeholder 6" descr="A white paper with numbers and text&#10;&#10;Description automatically generated">
            <a:extLst>
              <a:ext uri="{FF2B5EF4-FFF2-40B4-BE49-F238E27FC236}">
                <a16:creationId xmlns:a16="http://schemas.microsoft.com/office/drawing/2014/main" id="{83C2B8A8-C14F-9C4F-AFBC-9D90A6B59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50"/>
          <a:stretch/>
        </p:blipFill>
        <p:spPr>
          <a:xfrm>
            <a:off x="5972848" y="902448"/>
            <a:ext cx="5609551" cy="4360376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C6DB660-F2B5-337B-5ECB-B35C40F3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79" y="4709679"/>
            <a:ext cx="4468381" cy="8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01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94F50D-1CB9-F2C3-E8CE-FDC2AC6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2447"/>
            <a:ext cx="3801753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SHORT RUN COST ON </a:t>
            </a:r>
            <a:r>
              <a:rPr lang="en-US" sz="2800" err="1"/>
              <a:t>fOUR</a:t>
            </a:r>
            <a:r>
              <a:rPr lang="en-US" sz="2800"/>
              <a:t> DIFFERENT PLANTS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9CA16A5-24E5-84D1-9B72-637E31EC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0" y="2201865"/>
            <a:ext cx="4350162" cy="375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figure shows short-run average total cost curves for four different quantities of capital.</a:t>
            </a:r>
          </a:p>
          <a:p>
            <a:r>
              <a:rPr lang="en-US" dirty="0">
                <a:ea typeface="+mn-lt"/>
                <a:cs typeface="+mn-lt"/>
              </a:rPr>
              <a:t>Two things stand out: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Each short-run ATC curve is U-shaped.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For each short-run ATC curve, the larger the plant, the greater is the output at which ATC is a minimum.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FA680-1B40-2A92-336C-CC884CDD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53F8-4D25-5DBE-34D4-506B1CA9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E68E-D5DA-CA71-208B-EF39A7F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7" name="Content Placeholder 6" descr="A diagram of different colored lines&#10;&#10;Description automatically generated">
            <a:extLst>
              <a:ext uri="{FF2B5EF4-FFF2-40B4-BE49-F238E27FC236}">
                <a16:creationId xmlns:a16="http://schemas.microsoft.com/office/drawing/2014/main" id="{FE615D89-5D63-DE9C-3043-CE7E2B54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0" t="228" r="-702" b="-2657"/>
          <a:stretch/>
        </p:blipFill>
        <p:spPr>
          <a:xfrm>
            <a:off x="4904893" y="793151"/>
            <a:ext cx="6874723" cy="51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72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0AD6-4349-8B35-C49F-266BCED3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RUN AVERAGE COSTS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F26A-F94C-BB35-A5FA-139CEA98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 plant size determines the short-run average cost curve on which Neat Knits operates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plant size is determined by the owner. The owner's choice of plant size depends on the output he/ she plans to produce.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average total cost of producing a given output depends on the plant size. Example: suppose that Sam plans to produce 13 jumpers a day. Check graph.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the long run, Neat Knits chooses the plant size that minimizes average total cost.</a:t>
            </a:r>
          </a:p>
          <a:p>
            <a:r>
              <a:rPr lang="en-US" dirty="0">
                <a:ea typeface="+mn-lt"/>
                <a:cs typeface="+mn-lt"/>
              </a:rPr>
              <a:t>For a given output, a firm operates on its long-run average cost curve.</a:t>
            </a:r>
          </a:p>
          <a:p>
            <a:r>
              <a:rPr lang="en-US" dirty="0">
                <a:ea typeface="+mn-lt"/>
                <a:cs typeface="+mn-lt"/>
              </a:rPr>
              <a:t>The long-run average cost curve is the relationship between the lowest attainable average total cost and output when both the plant size and </a:t>
            </a:r>
            <a:r>
              <a:rPr lang="en-US" dirty="0" err="1">
                <a:ea typeface="+mn-lt"/>
                <a:cs typeface="+mn-lt"/>
              </a:rPr>
              <a:t>labour</a:t>
            </a:r>
            <a:r>
              <a:rPr lang="en-US" dirty="0">
                <a:ea typeface="+mn-lt"/>
                <a:cs typeface="+mn-lt"/>
              </a:rPr>
              <a:t> are varied.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D088-FF57-6AD9-6F01-79910A07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909D-8058-EB69-205E-BC34075E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D6D26-7A92-AEE8-823D-5E07D9D0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C80D77-321E-6B74-2F01-4FEF7453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LONG run average cost curve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2317E-083F-4F69-F6C5-86A6D4F8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3801753" cy="37363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When economies of scale are present, the LRAC curve slopes downward</a:t>
            </a:r>
          </a:p>
          <a:p>
            <a:r>
              <a:rPr lang="en-US" dirty="0">
                <a:ea typeface="+mn-lt"/>
                <a:cs typeface="+mn-lt"/>
              </a:rPr>
              <a:t>If economies of scale are present, when a firm doubles all inputs, its output will more than double, and so average costs fall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When diseconomies of scale are present, the LRAC curve slopes upward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23B3E-E4CD-3144-F397-56C92895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A251-EFCB-218F-38B9-C244A675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E0C4-2BCA-9BE5-F44C-190BA066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7" name="Content Placeholder 6" descr="A diagram of a graph&#10;&#10;Description automatically generated">
            <a:extLst>
              <a:ext uri="{FF2B5EF4-FFF2-40B4-BE49-F238E27FC236}">
                <a16:creationId xmlns:a16="http://schemas.microsoft.com/office/drawing/2014/main" id="{3E598325-A2E6-4678-4AC8-3A76AE56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7" y="1265889"/>
            <a:ext cx="6481233" cy="432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6268-CCF5-4DF3-7922-48A692E4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BEC5-1C60-2634-83FE-373689B7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The short run is a time frame in which the quantity of one or more inputs used in production is fixed or cannot be changed instantaneously</a:t>
            </a:r>
          </a:p>
          <a:p>
            <a:r>
              <a:rPr lang="en-US"/>
              <a:t>Short run decisions are easily reversed</a:t>
            </a:r>
          </a:p>
          <a:p>
            <a:r>
              <a:rPr lang="en-US"/>
              <a:t>For most firms, inputs such as the capital, called the firm's factory, or technology are fixed in the short run</a:t>
            </a:r>
          </a:p>
          <a:p>
            <a:r>
              <a:rPr lang="en-US"/>
              <a:t>The cost of the fixed inputs are known as fixed costs (FC)</a:t>
            </a:r>
          </a:p>
          <a:p>
            <a:r>
              <a:rPr lang="en-US"/>
              <a:t>Other inputs used by the firms (such as </a:t>
            </a:r>
            <a:r>
              <a:rPr lang="en-US" err="1"/>
              <a:t>labour</a:t>
            </a:r>
            <a:r>
              <a:rPr lang="en-US"/>
              <a:t>, raw materials, inputs </a:t>
            </a:r>
            <a:r>
              <a:rPr lang="en-US" err="1"/>
              <a:t>etc</a:t>
            </a:r>
            <a:r>
              <a:rPr lang="en-US"/>
              <a:t>) can be changed in the short run</a:t>
            </a:r>
          </a:p>
          <a:p>
            <a:r>
              <a:rPr lang="en-US"/>
              <a:t>The cost of the variable inputs are known as variable costs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367A4-FF59-B99F-4B39-EEFD29C6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F370-5D97-E1EA-4046-55E6B741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2662-8051-CAC2-3696-985CF588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145E-F1CB-65AE-1B9F-8E82A4DE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F0D0-61EF-516A-7EAA-F3496B78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long run is a time frame in which the quantities of all the inputs/ resources can be changed</a:t>
            </a:r>
          </a:p>
          <a:p>
            <a:r>
              <a:rPr lang="en-US"/>
              <a:t>Long run decisions are not easily reversible</a:t>
            </a:r>
          </a:p>
          <a:p>
            <a:r>
              <a:rPr lang="en-US"/>
              <a:t>In the long run, fixed costs can change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We’re going to study costs firms face in the short run and the long run</a:t>
            </a:r>
            <a:endParaRPr lang="en-US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E1C4-CAC4-969F-499E-4DA4DD14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12429-4E42-9A7D-ED3E-C5ED041C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0FC4-59A0-97AF-F691-F0F299D4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run  technology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5DC5-5839-1C9C-F7E2-11F069DB4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increase output in the short run, a firm must increase the quantity of </a:t>
            </a:r>
            <a:r>
              <a:rPr lang="en-US" err="1">
                <a:ea typeface="+mn-lt"/>
                <a:cs typeface="+mn-lt"/>
              </a:rPr>
              <a:t>labour</a:t>
            </a:r>
            <a:r>
              <a:rPr lang="en-US">
                <a:ea typeface="+mn-lt"/>
                <a:cs typeface="+mn-lt"/>
              </a:rPr>
              <a:t> employed</a:t>
            </a:r>
          </a:p>
          <a:p>
            <a:r>
              <a:rPr lang="en-US"/>
              <a:t>The relationship between output and the quantity of </a:t>
            </a:r>
            <a:r>
              <a:rPr lang="en-US" err="1"/>
              <a:t>labour</a:t>
            </a:r>
            <a:r>
              <a:rPr lang="en-US"/>
              <a:t> can be described using three concepts:</a:t>
            </a:r>
          </a:p>
          <a:p>
            <a:pPr lvl="1"/>
            <a:r>
              <a:rPr lang="en-US"/>
              <a:t>Total product </a:t>
            </a:r>
          </a:p>
          <a:p>
            <a:pPr lvl="1"/>
            <a:r>
              <a:rPr lang="en-US"/>
              <a:t>Marginal product</a:t>
            </a:r>
          </a:p>
          <a:p>
            <a:pPr lvl="1"/>
            <a:r>
              <a:rPr lang="en-US"/>
              <a:t>Average product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We will look into product schedules or product curves to understand these concepts.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742950" lvl="1" indent="-285750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ABB93-66F3-10E0-0BD7-0A0F233C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8D20-CC3D-FA07-A1BC-CBA72C0E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D2CE-06AA-E1C6-3039-F47D2880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B014-D1C7-B142-8C37-75813738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46F2-4FBA-D594-975B-82F8F092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product schedule shows the total product, marginal product &amp; average product of a firm</a:t>
            </a:r>
          </a:p>
          <a:p>
            <a:r>
              <a:rPr lang="en-US" b="1">
                <a:ea typeface="+mn-lt"/>
                <a:cs typeface="+mn-lt"/>
              </a:rPr>
              <a:t>Total product</a:t>
            </a:r>
            <a:r>
              <a:rPr lang="en-US">
                <a:ea typeface="+mn-lt"/>
                <a:cs typeface="+mn-lt"/>
              </a:rPr>
              <a:t> is the maximum output that a given quantity of </a:t>
            </a:r>
            <a:r>
              <a:rPr lang="en-US" err="1">
                <a:ea typeface="+mn-lt"/>
                <a:cs typeface="+mn-lt"/>
              </a:rPr>
              <a:t>labour</a:t>
            </a:r>
            <a:r>
              <a:rPr lang="en-US">
                <a:ea typeface="+mn-lt"/>
                <a:cs typeface="+mn-lt"/>
              </a:rPr>
              <a:t> can produce</a:t>
            </a:r>
          </a:p>
          <a:p>
            <a:r>
              <a:rPr lang="en-US">
                <a:ea typeface="+mn-lt"/>
                <a:cs typeface="+mn-lt"/>
              </a:rPr>
              <a:t>The </a:t>
            </a:r>
            <a:r>
              <a:rPr lang="en-US" b="1">
                <a:ea typeface="+mn-lt"/>
                <a:cs typeface="+mn-lt"/>
              </a:rPr>
              <a:t>marginal product</a:t>
            </a:r>
            <a:r>
              <a:rPr lang="en-US">
                <a:ea typeface="+mn-lt"/>
                <a:cs typeface="+mn-lt"/>
              </a:rPr>
              <a:t> of </a:t>
            </a:r>
            <a:r>
              <a:rPr lang="en-US" err="1">
                <a:ea typeface="+mn-lt"/>
                <a:cs typeface="+mn-lt"/>
              </a:rPr>
              <a:t>labour</a:t>
            </a:r>
            <a:r>
              <a:rPr lang="en-US">
                <a:ea typeface="+mn-lt"/>
                <a:cs typeface="+mn-lt"/>
              </a:rPr>
              <a:t> is the change in total product resulting from a one-unit increase in the quantity of </a:t>
            </a:r>
            <a:r>
              <a:rPr lang="en-US" err="1">
                <a:ea typeface="+mn-lt"/>
                <a:cs typeface="+mn-lt"/>
              </a:rPr>
              <a:t>labour</a:t>
            </a:r>
            <a:r>
              <a:rPr lang="en-US">
                <a:ea typeface="+mn-lt"/>
                <a:cs typeface="+mn-lt"/>
              </a:rPr>
              <a:t> employed, while all other inputs remain same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</a:t>
            </a:r>
            <a:r>
              <a:rPr lang="en-US" b="1">
                <a:ea typeface="+mn-lt"/>
                <a:cs typeface="+mn-lt"/>
              </a:rPr>
              <a:t>  MP= Change in TP / Change in </a:t>
            </a:r>
            <a:r>
              <a:rPr lang="en-US" b="1" err="1">
                <a:ea typeface="+mn-lt"/>
                <a:cs typeface="+mn-lt"/>
              </a:rPr>
              <a:t>labour</a:t>
            </a:r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</a:t>
            </a:r>
            <a:r>
              <a:rPr lang="en-US" b="1">
                <a:ea typeface="+mn-lt"/>
                <a:cs typeface="+mn-lt"/>
              </a:rPr>
              <a:t>average product</a:t>
            </a:r>
            <a:r>
              <a:rPr lang="en-US">
                <a:ea typeface="+mn-lt"/>
                <a:cs typeface="+mn-lt"/>
              </a:rPr>
              <a:t> of </a:t>
            </a:r>
            <a:r>
              <a:rPr lang="en-US" err="1">
                <a:ea typeface="+mn-lt"/>
                <a:cs typeface="+mn-lt"/>
              </a:rPr>
              <a:t>labour</a:t>
            </a:r>
            <a:r>
              <a:rPr lang="en-US">
                <a:ea typeface="+mn-lt"/>
                <a:cs typeface="+mn-lt"/>
              </a:rPr>
              <a:t> is equal to total product divided by the quantity of </a:t>
            </a:r>
            <a:r>
              <a:rPr lang="en-US" err="1">
                <a:ea typeface="+mn-lt"/>
                <a:cs typeface="+mn-lt"/>
              </a:rPr>
              <a:t>labour</a:t>
            </a:r>
            <a:r>
              <a:rPr lang="en-US">
                <a:ea typeface="+mn-lt"/>
                <a:cs typeface="+mn-lt"/>
              </a:rPr>
              <a:t> employed</a:t>
            </a:r>
          </a:p>
          <a:p>
            <a:pPr marL="0" indent="0">
              <a:buNone/>
            </a:pPr>
            <a:r>
              <a:rPr lang="en-US"/>
              <a:t>    </a:t>
            </a:r>
            <a:r>
              <a:rPr lang="en-US" b="1"/>
              <a:t>AP= Total Product  / Total Labour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B933-721B-342C-7F0A-946BDFAE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F57DB-D940-68B3-D7A4-F5E16E78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E0FE-0A8A-59B6-E6AA-C542A264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0401-4A11-A8AD-C087-4E867067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2C37-DBAA-6B00-6020-AC0596BD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2B92-A077-D541-C1FF-C7D8F05F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3DAD-DB94-EB20-1D31-F97D8C24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D84CC0-41AA-3B16-ACEA-6E75E801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7" y="2293126"/>
            <a:ext cx="5022448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The table tell us how Neat Knits’ production of jumper changes as more workers are employed, for a fixed level of plant and machines. They also tell us about the productivity of Neat Knits’ </a:t>
            </a:r>
            <a:r>
              <a:rPr lang="en-US" err="1">
                <a:ea typeface="+mn-lt"/>
                <a:cs typeface="+mn-lt"/>
              </a:rPr>
              <a:t>labour</a:t>
            </a:r>
            <a:r>
              <a:rPr lang="en-US">
                <a:ea typeface="+mn-lt"/>
                <a:cs typeface="+mn-lt"/>
              </a:rPr>
              <a:t> force.</a:t>
            </a:r>
            <a:endParaRPr lang="en-US"/>
          </a:p>
        </p:txBody>
      </p:sp>
      <p:pic>
        <p:nvPicPr>
          <p:cNvPr id="10" name="Picture 9" descr="A white sheet with red and black text&#10;&#10;Description automatically generated">
            <a:extLst>
              <a:ext uri="{FF2B5EF4-FFF2-40B4-BE49-F238E27FC236}">
                <a16:creationId xmlns:a16="http://schemas.microsoft.com/office/drawing/2014/main" id="{2F4B1E41-60C6-B03E-D75A-DE938794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46" y="923637"/>
            <a:ext cx="5558364" cy="53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09DF-0F48-DA33-66B8-8932A8F0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3605-384F-784F-FDBE-AEA6E967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product curves are graphs of the relationships between employment and the three product concepts you’ve just studied</a:t>
            </a:r>
          </a:p>
          <a:p>
            <a:r>
              <a:rPr lang="en-US">
                <a:ea typeface="+mn-lt"/>
                <a:cs typeface="+mn-lt"/>
              </a:rPr>
              <a:t>They show how total product, marginal product and average product change as employment changes</a:t>
            </a:r>
          </a:p>
          <a:p>
            <a:r>
              <a:rPr lang="en-US">
                <a:ea typeface="+mn-lt"/>
                <a:cs typeface="+mn-lt"/>
              </a:rPr>
              <a:t>They also show the relationships among the three concepts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1971-102E-2136-0489-124A2D49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250A-74B6-A7B8-AC8C-0DA5408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179C-034D-C6BD-3730-1B8B7A87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37A829-14A8-59A9-0870-330CC9DE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/>
          </a:bodyPr>
          <a:lstStyle/>
          <a:p>
            <a:r>
              <a:rPr lang="en-US"/>
              <a:t>Total product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842D8D-72C2-BBA2-D3BE-37A8AD5C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67" y="1870840"/>
            <a:ext cx="5646881" cy="41064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Production of jumper per day increases as employment increases</a:t>
            </a:r>
          </a:p>
          <a:p>
            <a:r>
              <a:rPr lang="en-US"/>
              <a:t>Similar to PPF</a:t>
            </a:r>
          </a:p>
          <a:p>
            <a:r>
              <a:rPr lang="en-US"/>
              <a:t>Points inside the curve are attainable but inefficient </a:t>
            </a:r>
          </a:p>
          <a:p>
            <a:r>
              <a:rPr lang="en-US"/>
              <a:t>The steepness of the curve increases till point C, then it keeps reducing</a:t>
            </a:r>
          </a:p>
          <a:p>
            <a:r>
              <a:rPr lang="en-US"/>
              <a:t>The steeper the curve the greater is the marginal product</a:t>
            </a:r>
          </a:p>
          <a:p>
            <a:r>
              <a:rPr lang="en-US"/>
              <a:t>Slope of the TP curve= Marginal Product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A8A0-7B90-CF12-7C9D-D51207F8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9E68-73D5-24DF-92C0-488E2BA4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4450-E750-B426-78B2-3A25C7C1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8B9DD4-CE86-EE96-0B36-5C920DB9E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1" t="6548" r="4862" b="-479"/>
          <a:stretch/>
        </p:blipFill>
        <p:spPr>
          <a:xfrm>
            <a:off x="6289989" y="935105"/>
            <a:ext cx="5203047" cy="50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865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ChronicleVTI</vt:lpstr>
      <vt:lpstr>output &amp; costs</vt:lpstr>
      <vt:lpstr>Think like a producer </vt:lpstr>
      <vt:lpstr>Short run</vt:lpstr>
      <vt:lpstr>Long run</vt:lpstr>
      <vt:lpstr>Short run  technology constraint</vt:lpstr>
      <vt:lpstr>Product schedule</vt:lpstr>
      <vt:lpstr>Product schedule</vt:lpstr>
      <vt:lpstr>Product curves</vt:lpstr>
      <vt:lpstr>Total product</vt:lpstr>
      <vt:lpstr>Marginal product</vt:lpstr>
      <vt:lpstr>Law of diminishing returns</vt:lpstr>
      <vt:lpstr>Average product</vt:lpstr>
      <vt:lpstr>SHORT RUN COST</vt:lpstr>
      <vt:lpstr>Total cost</vt:lpstr>
      <vt:lpstr>TOTAL COST</vt:lpstr>
      <vt:lpstr>MARGINAL COST</vt:lpstr>
      <vt:lpstr>Average cost</vt:lpstr>
      <vt:lpstr>PowerPoint Presentation</vt:lpstr>
      <vt:lpstr>MARGINAL COST &amp; AVERAGE COSTS</vt:lpstr>
      <vt:lpstr>WHY IS  the aTc CURVE U-SHAPED</vt:lpstr>
      <vt:lpstr>Cost curves &amp; product curves</vt:lpstr>
      <vt:lpstr>Long run cost</vt:lpstr>
      <vt:lpstr>Production function</vt:lpstr>
      <vt:lpstr>SHORT RUN COST ON fOUR DIFFERENT PLANTS</vt:lpstr>
      <vt:lpstr>LONG RUN AVERAGE COSTS </vt:lpstr>
      <vt:lpstr>LONG run average cost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290</cp:revision>
  <dcterms:created xsi:type="dcterms:W3CDTF">2024-03-22T16:06:14Z</dcterms:created>
  <dcterms:modified xsi:type="dcterms:W3CDTF">2024-03-27T18:41:25Z</dcterms:modified>
</cp:coreProperties>
</file>