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405094-BA88-847D-C2EB-B04315FF94FB}" v="1277" dt="2024-04-03T10:38:58.754"/>
    <p1510:client id="{B857685D-9C4E-F1A1-6741-4FE277770319}" v="792" dt="2024-04-03T08:42:47.782"/>
    <p1510:client id="{DD6A2ED8-737B-6E40-2B2E-17E7D98E66EA}" v="1588" dt="2024-04-03T17:05:57.1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3T09:06:22.438"/>
    </inkml:context>
    <inkml:brush xml:id="br0">
      <inkml:brushProperty name="width" value="0.1" units="cm"/>
      <inkml:brushProperty name="height" value="0.1" units="cm"/>
      <inkml:brushProperty name="color" value="#E71224"/>
    </inkml:brush>
  </inkml:definitions>
  <inkml:trace contextRef="#ctx0" brushRef="#br0">18843 6130 16383 0 0,'-5'0'0'0'0,"-7"0"0"0"0,-6 0 0 0 0,-5 0 0 0 0,-4 0 0 0 0,-2 5 0 0 0,-1 1 0 0 0,-6 5 0 0 0,-1 1 0 0 0,0-2 0 0 0,7 3 0 0 0,3-2 0 0 0,1-2 0 0 0,6 2 0 0 0,0 0 0 0 0,4 2 0 0 0,0 0 0 0 0,-3 2 0 0 0,3 8 0 0 0,-2 1 0 0 0,3 1 0 0 0,-2 2 0 0 0,3 0 0 0 0,-2 1 0 0 0,2 2 0 0 0,4-1 0 0 0,2 1 0 0 0,4-1 0 0 0,2 1 0 0 0,2-1 0 0 0,0 1 0 0 0,1-1 0 0 0,-1 1 0 0 0,1-1 0 0 0,-1 1 0 0 0,6 4 0 0 0,1 2 0 0 0,-1 0 0 0 0,4-2 0 0 0,0-1 0 0 0,4-6 0 0 0,4-3 0 0 0,4-1 0 0 0,-2 2 0 0 0,1-5 0 0 0,2 6 0 0 0,-3 2 0 0 0,0-3 0 0 0,2-1 0 0 0,6-5 0 0 0,0 0 0 0 0,-1-3 0 0 0,0 0 0 0 0,1-3 0 0 0,-4 2 0 0 0,-2-1 0 0 0,0-4 0 0 0,3-3 0 0 0,0-3 0 0 0,3-3 0 0 0,0 0 0 0 0,1-1 0 0 0,0-1 0 0 0,1 1 0 0 0,0-1 0 0 0,-1 1 0 0 0,6-1 0 0 0,1 1 0 0 0,0 0 0 0 0,-1 0 0 0 0,-2 0 0 0 0,-2 0 0 0 0,0 0 0 0 0,4 0 0 0 0,1 0 0 0 0,-1-5 0 0 0,0-2 0 0 0,-8-4 0 0 0,-2-1 0 0 0,-1 2 0 0 0,1 3 0 0 0,-4-3 0 0 0,-1 1 0 0 0,6 1 0 0 0,5-2 0 0 0,0-10 0 0 0,2-2 0 0 0,-6-1 0 0 0,-7-3 0 0 0,-3-1 0 0 0,2 4 0 0 0,-3 0 0 0 0,1 5 0 0 0,-2 0 0 0 0,-4-2 0 0 0,1 3 0 0 0,-1-1 0 0 0,7 2 0 0 0,1-5 0 0 0,-3-5 0 0 0,-5-8 0 0 0,-3-3 0 0 0,1 0 0 0 0,0 1 0 0 0,-2-8 0 0 0,-3-2 0 0 0,-1 2 0 0 0,-1 4 0 0 0,-2 3 0 0 0,0 3 0 0 0,0 3 0 0 0,-1 1 0 0 0,1 0 0 0 0,0 2 0 0 0,0-1 0 0 0,-11 5 0 0 0,-2 2 0 0 0,-5 4 0 0 0,-3 6 0 0 0,-5-1 0 0 0,-1 2 0 0 0,3-1 0 0 0,0 0 0 0 0,0 3 0 0 0,4-3 0 0 0,0 2 0 0 0,-6 2 0 0 0,-4 2 0 0 0,-2 2 0 0 0,0 2 0 0 0,0 2 0 0 0,0 0 0 0 0,2 0 0 0 0,-1 1 0 0 0,2-1 0 0 0,-1 0 0 0 0,1 1 0 0 0,-1-1 0 0 0,1 0 0 0 0,0 0 0 0 0,-1 0 0 0 0,1 0 0 0 0,-5 0 0 0 0,-2 0 0 0 0,0 0 0 0 0,1 0 0 0 0,2 0 0 0 0,2 0 0 0 0,0 0 0 0 0,1 0 0 0 0,1 0 0 0 0,0 0 0 0 0,0 0 0 0 0,-1 0 0 0 0,1 0 0 0 0,0-5 0 0 0,0-2 0 0 0,4 1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3T13:50:25.180"/>
    </inkml:context>
    <inkml:brush xml:id="br0">
      <inkml:brushProperty name="width" value="0.2" units="cm"/>
      <inkml:brushProperty name="height" value="0.2" units="cm"/>
      <inkml:brushProperty name="color" value="#333333"/>
    </inkml:brush>
  </inkml:definitions>
  <inkml:trace contextRef="#ctx0" brushRef="#br0">17127 4560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4-03T13:50:25.181"/>
    </inkml:context>
    <inkml:brush xml:id="br0">
      <inkml:brushProperty name="width" value="0.2" units="cm"/>
      <inkml:brushProperty name="height" value="0.2" units="cm"/>
      <inkml:brushProperty name="color" value="#333333"/>
    </inkml:brush>
  </inkml:definitions>
  <inkml:trace contextRef="#ctx0" brushRef="#br0">18380 2002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27D00-86B7-43F5-881C-AD5F026EBA71}" type="datetimeFigureOut">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531AAC-D048-4A95-8136-6F36D0F78EAC}" type="slidenum">
              <a:t>‹#›</a:t>
            </a:fld>
            <a:endParaRPr lang="en-US"/>
          </a:p>
        </p:txBody>
      </p:sp>
    </p:spTree>
    <p:extLst>
      <p:ext uri="{BB962C8B-B14F-4D97-AF65-F5344CB8AC3E}">
        <p14:creationId xmlns:p14="http://schemas.microsoft.com/office/powerpoint/2010/main" val="25927015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ea typeface="Calibri"/>
                <a:cs typeface="Calibri"/>
              </a:rPr>
              <a:t>Each seller is small compared to the size of the market. </a:t>
            </a:r>
            <a:r>
              <a:rPr lang="en-US" dirty="0" err="1">
                <a:ea typeface="Calibri"/>
                <a:cs typeface="Calibri"/>
              </a:rPr>
              <a:t>Eg.</a:t>
            </a:r>
            <a:r>
              <a:rPr lang="en-US" dirty="0">
                <a:ea typeface="Calibri"/>
                <a:cs typeface="Calibri"/>
              </a:rPr>
              <a:t> If I don't buy rice for a month and my demand shifts due to changes in preference, it won't have any impact on the market of rice, i.e., the market price will not change.</a:t>
            </a:r>
            <a:endParaRPr lang="en-US" dirty="0"/>
          </a:p>
          <a:p>
            <a:pPr marL="228600" indent="-228600">
              <a:buAutoNum type="arabicPeriod"/>
            </a:pPr>
            <a:r>
              <a:rPr lang="en-US" dirty="0">
                <a:ea typeface="Calibri"/>
                <a:cs typeface="Calibri"/>
              </a:rPr>
              <a:t>If you want to start a business, you can easily do it. There's nothing that stops you from starting the business. </a:t>
            </a:r>
          </a:p>
          <a:p>
            <a:pPr marL="228600" indent="-228600">
              <a:buAutoNum type="arabicPeriod"/>
            </a:pPr>
            <a:endParaRPr lang="en-US" dirty="0">
              <a:ea typeface="Calibri"/>
              <a:cs typeface="Calibri"/>
            </a:endParaRPr>
          </a:p>
          <a:p>
            <a:endParaRPr lang="en-US" dirty="0">
              <a:ea typeface="Calibri"/>
              <a:cs typeface="Calibri"/>
            </a:endParaRPr>
          </a:p>
          <a:p>
            <a:pPr marL="228600" indent="-228600">
              <a:buAutoNum type="arabicPeriod"/>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21531AAC-D048-4A95-8136-6F36D0F78EAC}" type="slidenum">
              <a:t>2</a:t>
            </a:fld>
            <a:endParaRPr lang="en-US"/>
          </a:p>
        </p:txBody>
      </p:sp>
    </p:spTree>
    <p:extLst>
      <p:ext uri="{BB962C8B-B14F-4D97-AF65-F5344CB8AC3E}">
        <p14:creationId xmlns:p14="http://schemas.microsoft.com/office/powerpoint/2010/main" val="39508670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9427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2315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87110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224868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48703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3276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36869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611409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96815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585918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4/3/2024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3874114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4/3/2024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669268073"/>
      </p:ext>
    </p:extLst>
  </p:cSld>
  <p:clrMap bg1="dk1" tx1="lt1" bg2="dk2" tx2="lt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1" r:id="rId6"/>
    <p:sldLayoutId id="2147483737" r:id="rId7"/>
    <p:sldLayoutId id="2147483738" r:id="rId8"/>
    <p:sldLayoutId id="2147483739" r:id="rId9"/>
    <p:sldLayoutId id="2147483740" r:id="rId10"/>
    <p:sldLayoutId id="2147483742"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11.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fect Competition Explained | Explified">
            <a:extLst>
              <a:ext uri="{FF2B5EF4-FFF2-40B4-BE49-F238E27FC236}">
                <a16:creationId xmlns:a16="http://schemas.microsoft.com/office/drawing/2014/main" id="{338E4EB3-0A0E-3307-2EFB-EC646DB60C45}"/>
              </a:ext>
            </a:extLst>
          </p:cNvPr>
          <p:cNvPicPr>
            <a:picLocks noChangeAspect="1"/>
          </p:cNvPicPr>
          <p:nvPr/>
        </p:nvPicPr>
        <p:blipFill rotWithShape="1">
          <a:blip r:embed="rId2"/>
          <a:srcRect l="376" r="900" b="1"/>
          <a:stretch/>
        </p:blipFill>
        <p:spPr>
          <a:xfrm>
            <a:off x="20" y="10"/>
            <a:ext cx="12199237" cy="6857989"/>
          </a:xfrm>
          <a:prstGeom prst="rect">
            <a:avLst/>
          </a:prstGeom>
        </p:spPr>
      </p:pic>
      <p:sp>
        <p:nvSpPr>
          <p:cNvPr id="30" name="Freeform: Shape 29">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160890" y="1061686"/>
            <a:ext cx="8266139" cy="3793336"/>
          </a:xfrm>
        </p:spPr>
        <p:txBody>
          <a:bodyPr anchor="t">
            <a:normAutofit/>
          </a:bodyPr>
          <a:lstStyle/>
          <a:p>
            <a:r>
              <a:rPr lang="en-US" sz="6600">
                <a:solidFill>
                  <a:srgbClr val="FFFFFF"/>
                </a:solidFill>
              </a:rPr>
              <a:t>Chapter 11</a:t>
            </a:r>
          </a:p>
        </p:txBody>
      </p:sp>
      <p:sp>
        <p:nvSpPr>
          <p:cNvPr id="3" name="Subtitle 2"/>
          <p:cNvSpPr>
            <a:spLocks noGrp="1"/>
          </p:cNvSpPr>
          <p:nvPr>
            <p:ph type="subTitle" idx="1"/>
          </p:nvPr>
        </p:nvSpPr>
        <p:spPr>
          <a:xfrm>
            <a:off x="1143000" y="5453796"/>
            <a:ext cx="4264677" cy="732996"/>
          </a:xfrm>
        </p:spPr>
        <p:txBody>
          <a:bodyPr anchor="t">
            <a:normAutofit/>
          </a:bodyPr>
          <a:lstStyle/>
          <a:p>
            <a:endParaRPr lang="en-US">
              <a:solidFill>
                <a:srgbClr val="FFFFFF"/>
              </a:solidFill>
            </a:endParaRPr>
          </a:p>
        </p:txBody>
      </p:sp>
      <p:cxnSp>
        <p:nvCxnSpPr>
          <p:cNvPr id="32" name="Straight Connector 31">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16B04-F987-DDAA-37A8-EF3D76FFA288}"/>
              </a:ext>
            </a:extLst>
          </p:cNvPr>
          <p:cNvSpPr>
            <a:spLocks noGrp="1"/>
          </p:cNvSpPr>
          <p:nvPr>
            <p:ph idx="1"/>
          </p:nvPr>
        </p:nvSpPr>
        <p:spPr>
          <a:xfrm>
            <a:off x="1137356" y="1095893"/>
            <a:ext cx="9905999" cy="3567118"/>
          </a:xfrm>
        </p:spPr>
        <p:txBody>
          <a:bodyPr vert="horz" lIns="91440" tIns="45720" rIns="91440" bIns="45720" rtlCol="0" anchor="t">
            <a:normAutofit fontScale="92500"/>
          </a:bodyPr>
          <a:lstStyle/>
          <a:p>
            <a:pPr marL="0" indent="0">
              <a:buNone/>
            </a:pPr>
            <a:r>
              <a:rPr lang="en-US" dirty="0"/>
              <a:t>Looking back at the graphs, which level of output will the firm produce to maximize profit? </a:t>
            </a:r>
          </a:p>
          <a:p>
            <a:pPr>
              <a:buFont typeface="Calibri" panose="020B0604020202020204" pitchFamily="34" charset="0"/>
              <a:buChar char="-"/>
            </a:pPr>
            <a:r>
              <a:rPr lang="en-US" dirty="0">
                <a:ea typeface="+mn-lt"/>
                <a:cs typeface="+mn-lt"/>
              </a:rPr>
              <a:t>The profit curve is at its highest when the distance between the total revenue and total cost curves is greatest. </a:t>
            </a:r>
          </a:p>
          <a:p>
            <a:pPr>
              <a:buFont typeface="Calibri" panose="020B0604020202020204" pitchFamily="34" charset="0"/>
              <a:buChar char="-"/>
            </a:pPr>
            <a:r>
              <a:rPr lang="en-US" dirty="0">
                <a:ea typeface="+mn-lt"/>
                <a:cs typeface="+mn-lt"/>
              </a:rPr>
              <a:t>Profit maximization occurs at an output of 9 jumpers a day. At this output, Neat Knits makes an economic profit of £42 a day</a:t>
            </a:r>
          </a:p>
          <a:p>
            <a:pPr>
              <a:buFont typeface="Calibri" panose="020B0604020202020204" pitchFamily="34" charset="0"/>
              <a:buChar char="-"/>
            </a:pPr>
            <a:r>
              <a:rPr lang="en-US" dirty="0">
                <a:ea typeface="+mn-lt"/>
                <a:cs typeface="+mn-lt"/>
              </a:rPr>
              <a:t>At which level of output is the firm making zero profit? Does the firm still operate at that level?</a:t>
            </a:r>
          </a:p>
          <a:p>
            <a:pPr>
              <a:buFont typeface="Calibri" panose="020B0604020202020204" pitchFamily="34" charset="0"/>
              <a:buChar char="-"/>
            </a:pPr>
            <a:r>
              <a:rPr lang="en-US" dirty="0">
                <a:ea typeface="+mn-lt"/>
                <a:cs typeface="+mn-lt"/>
              </a:rPr>
              <a:t>Within which level, will the firm decide to not operate?</a:t>
            </a:r>
          </a:p>
        </p:txBody>
      </p:sp>
    </p:spTree>
    <p:extLst>
      <p:ext uri="{BB962C8B-B14F-4D97-AF65-F5344CB8AC3E}">
        <p14:creationId xmlns:p14="http://schemas.microsoft.com/office/powerpoint/2010/main" val="21040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D12B-F87C-9507-9AFB-820CD8FFCEA4}"/>
              </a:ext>
            </a:extLst>
          </p:cNvPr>
          <p:cNvSpPr>
            <a:spLocks noGrp="1"/>
          </p:cNvSpPr>
          <p:nvPr>
            <p:ph type="title"/>
          </p:nvPr>
        </p:nvSpPr>
        <p:spPr>
          <a:xfrm>
            <a:off x="1143000" y="-1491"/>
            <a:ext cx="9905999" cy="1360898"/>
          </a:xfrm>
        </p:spPr>
        <p:txBody>
          <a:bodyPr/>
          <a:lstStyle/>
          <a:p>
            <a:r>
              <a:rPr lang="en-US" dirty="0"/>
              <a:t>Marginal Analysis</a:t>
            </a:r>
          </a:p>
        </p:txBody>
      </p:sp>
      <p:sp>
        <p:nvSpPr>
          <p:cNvPr id="3" name="Content Placeholder 2">
            <a:extLst>
              <a:ext uri="{FF2B5EF4-FFF2-40B4-BE49-F238E27FC236}">
                <a16:creationId xmlns:a16="http://schemas.microsoft.com/office/drawing/2014/main" id="{19A6866A-38B6-DAEC-84F1-2391804B9369}"/>
              </a:ext>
            </a:extLst>
          </p:cNvPr>
          <p:cNvSpPr>
            <a:spLocks noGrp="1"/>
          </p:cNvSpPr>
          <p:nvPr>
            <p:ph idx="1"/>
          </p:nvPr>
        </p:nvSpPr>
        <p:spPr>
          <a:xfrm>
            <a:off x="1143001" y="1357665"/>
            <a:ext cx="9943473" cy="4691380"/>
          </a:xfrm>
        </p:spPr>
        <p:txBody>
          <a:bodyPr vert="horz" lIns="91440" tIns="45720" rIns="91440" bIns="45720" rtlCol="0" anchor="t">
            <a:normAutofit/>
          </a:bodyPr>
          <a:lstStyle/>
          <a:p>
            <a:r>
              <a:rPr lang="en-US" dirty="0">
                <a:ea typeface="+mn-lt"/>
                <a:cs typeface="+mn-lt"/>
              </a:rPr>
              <a:t>Another way of finding the profit-maximizing output is to use marginal analysis, by comparing marginal cost, MC, with marginal revenue, MR</a:t>
            </a:r>
          </a:p>
          <a:p>
            <a:r>
              <a:rPr lang="en-US" dirty="0">
                <a:ea typeface="+mn-lt"/>
                <a:cs typeface="+mn-lt"/>
              </a:rPr>
              <a:t>As output increases, marginal revenue remains constant but marginal cost changes</a:t>
            </a:r>
          </a:p>
          <a:p>
            <a:r>
              <a:rPr lang="en-US" dirty="0">
                <a:ea typeface="+mn-lt"/>
                <a:cs typeface="+mn-lt"/>
              </a:rPr>
              <a:t>If MR &gt; MC,  then the extra revenue from selling one more unit exceeds the extra cost incurred to produce it. The firm makes an economic profit on the marginal unit, so economic profit increases if output increases</a:t>
            </a:r>
          </a:p>
          <a:p>
            <a:r>
              <a:rPr lang="en-US" dirty="0">
                <a:ea typeface="+mn-lt"/>
                <a:cs typeface="+mn-lt"/>
              </a:rPr>
              <a:t>If MR &lt; MC, then the extra revenue from selling one more unit is less than the extra cost incurred to produce it. The firm incurs an economic loss on the marginal unit, so its economic profit decreases if output increase</a:t>
            </a:r>
          </a:p>
          <a:p>
            <a:r>
              <a:rPr lang="en-US">
                <a:ea typeface="+mn-lt"/>
                <a:cs typeface="+mn-lt"/>
              </a:rPr>
              <a:t>If MR = MC, the firm makes maximum economic profit. The </a:t>
            </a:r>
            <a:r>
              <a:rPr lang="en-US" dirty="0">
                <a:ea typeface="+mn-lt"/>
                <a:cs typeface="+mn-lt"/>
              </a:rPr>
              <a:t>rule MR = MC is an example of marginal analysis.</a:t>
            </a:r>
          </a:p>
        </p:txBody>
      </p:sp>
    </p:spTree>
    <p:extLst>
      <p:ext uri="{BB962C8B-B14F-4D97-AF65-F5344CB8AC3E}">
        <p14:creationId xmlns:p14="http://schemas.microsoft.com/office/powerpoint/2010/main" val="94506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554666D-94C7-523C-678B-50A56572B1D7}"/>
              </a:ext>
            </a:extLst>
          </p:cNvPr>
          <p:cNvPicPr>
            <a:picLocks noGrp="1" noChangeAspect="1"/>
          </p:cNvPicPr>
          <p:nvPr>
            <p:ph idx="1"/>
          </p:nvPr>
        </p:nvPicPr>
        <p:blipFill>
          <a:blip r:embed="rId2"/>
          <a:stretch>
            <a:fillRect/>
          </a:stretch>
        </p:blipFill>
        <p:spPr>
          <a:xfrm>
            <a:off x="882879" y="909626"/>
            <a:ext cx="5028740" cy="5053018"/>
          </a:xfrm>
        </p:spPr>
      </p:pic>
      <p:pic>
        <p:nvPicPr>
          <p:cNvPr id="5" name="Picture 4" descr="A graph of profit and loss&#10;&#10;Description automatically generated">
            <a:extLst>
              <a:ext uri="{FF2B5EF4-FFF2-40B4-BE49-F238E27FC236}">
                <a16:creationId xmlns:a16="http://schemas.microsoft.com/office/drawing/2014/main" id="{14848754-5A2F-93D8-F56D-84BD6ABB8F01}"/>
              </a:ext>
            </a:extLst>
          </p:cNvPr>
          <p:cNvPicPr>
            <a:picLocks noChangeAspect="1"/>
          </p:cNvPicPr>
          <p:nvPr/>
        </p:nvPicPr>
        <p:blipFill>
          <a:blip r:embed="rId3"/>
          <a:stretch>
            <a:fillRect/>
          </a:stretch>
        </p:blipFill>
        <p:spPr>
          <a:xfrm>
            <a:off x="6139722" y="915025"/>
            <a:ext cx="5531994" cy="5044502"/>
          </a:xfrm>
          <a:prstGeom prst="rect">
            <a:avLst/>
          </a:prstGeom>
        </p:spPr>
      </p:pic>
      <mc:AlternateContent xmlns:mc="http://schemas.openxmlformats.org/markup-compatibility/2006" xmlns:p14="http://schemas.microsoft.com/office/powerpoint/2010/main">
        <mc:Choice Requires="p14">
          <p:contentPart p14:bwMode="auto" r:id="rId4">
            <p14:nvContentPartPr>
              <p14:cNvPr id="16" name="Ink 15">
                <a:extLst>
                  <a:ext uri="{FF2B5EF4-FFF2-40B4-BE49-F238E27FC236}">
                    <a16:creationId xmlns:a16="http://schemas.microsoft.com/office/drawing/2014/main" id="{AC6C95FD-9A8D-E607-9449-42B3224008C3}"/>
                  </a:ext>
                </a:extLst>
              </p14:cNvPr>
              <p14:cNvContentPartPr/>
              <p14:nvPr/>
            </p14:nvContentPartPr>
            <p14:xfrm>
              <a:off x="9684099" y="3196632"/>
              <a:ext cx="6280" cy="6280"/>
            </p14:xfrm>
          </p:contentPart>
        </mc:Choice>
        <mc:Fallback xmlns="">
          <p:pic>
            <p:nvPicPr>
              <p:cNvPr id="16" name="Ink 15">
                <a:extLst>
                  <a:ext uri="{FF2B5EF4-FFF2-40B4-BE49-F238E27FC236}">
                    <a16:creationId xmlns:a16="http://schemas.microsoft.com/office/drawing/2014/main" id="{AC6C95FD-9A8D-E607-9449-42B3224008C3}"/>
                  </a:ext>
                </a:extLst>
              </p:cNvPr>
              <p:cNvPicPr/>
              <p:nvPr/>
            </p:nvPicPr>
            <p:blipFill>
              <a:blip r:embed="rId5"/>
              <a:stretch>
                <a:fillRect/>
              </a:stretch>
            </p:blipFill>
            <p:spPr>
              <a:xfrm>
                <a:off x="9056099" y="2574912"/>
                <a:ext cx="1256000" cy="125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60EEA290-8BCA-8770-6BEE-3D9A85FE9AEB}"/>
                  </a:ext>
                </a:extLst>
              </p14:cNvPr>
              <p14:cNvContentPartPr/>
              <p14:nvPr/>
            </p14:nvContentPartPr>
            <p14:xfrm>
              <a:off x="9981363" y="2589544"/>
              <a:ext cx="6280" cy="6280"/>
            </p14:xfrm>
          </p:contentPart>
        </mc:Choice>
        <mc:Fallback xmlns="">
          <p:pic>
            <p:nvPicPr>
              <p:cNvPr id="18" name="Ink 17">
                <a:extLst>
                  <a:ext uri="{FF2B5EF4-FFF2-40B4-BE49-F238E27FC236}">
                    <a16:creationId xmlns:a16="http://schemas.microsoft.com/office/drawing/2014/main" id="{60EEA290-8BCA-8770-6BEE-3D9A85FE9AEB}"/>
                  </a:ext>
                </a:extLst>
              </p:cNvPr>
              <p:cNvPicPr/>
              <p:nvPr/>
            </p:nvPicPr>
            <p:blipFill>
              <a:blip r:embed="rId5"/>
              <a:stretch>
                <a:fillRect/>
              </a:stretch>
            </p:blipFill>
            <p:spPr>
              <a:xfrm>
                <a:off x="9359643" y="1961544"/>
                <a:ext cx="1256000" cy="1256000"/>
              </a:xfrm>
              <a:prstGeom prst="rect">
                <a:avLst/>
              </a:prstGeom>
            </p:spPr>
          </p:pic>
        </mc:Fallback>
      </mc:AlternateContent>
    </p:spTree>
    <p:extLst>
      <p:ext uri="{BB962C8B-B14F-4D97-AF65-F5344CB8AC3E}">
        <p14:creationId xmlns:p14="http://schemas.microsoft.com/office/powerpoint/2010/main" val="283345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EB8269-16D2-BA00-9067-434CD98191EC}"/>
              </a:ext>
            </a:extLst>
          </p:cNvPr>
          <p:cNvSpPr>
            <a:spLocks noGrp="1"/>
          </p:cNvSpPr>
          <p:nvPr>
            <p:ph idx="1"/>
          </p:nvPr>
        </p:nvSpPr>
        <p:spPr>
          <a:xfrm>
            <a:off x="1255426" y="1320190"/>
            <a:ext cx="9943474" cy="4229183"/>
          </a:xfrm>
        </p:spPr>
        <p:txBody>
          <a:bodyPr vert="horz" lIns="91440" tIns="45720" rIns="91440" bIns="45720" rtlCol="0" anchor="t">
            <a:normAutofit/>
          </a:bodyPr>
          <a:lstStyle/>
          <a:p>
            <a:pPr marL="0" indent="0">
              <a:buNone/>
            </a:pPr>
            <a:r>
              <a:rPr lang="en-US" dirty="0">
                <a:ea typeface="+mn-lt"/>
                <a:cs typeface="+mn-lt"/>
              </a:rPr>
              <a:t>Does this mean that the price-taking firm’s production decision can be entirely summed up as “produce up to the point where the marginal cost of production is equal to the price”</a:t>
            </a:r>
            <a:endParaRPr lang="en-US"/>
          </a:p>
          <a:p>
            <a:pPr marL="0" indent="0">
              <a:buNone/>
            </a:pPr>
            <a:r>
              <a:rPr lang="en-US" dirty="0">
                <a:ea typeface="+mn-lt"/>
                <a:cs typeface="+mn-lt"/>
              </a:rPr>
              <a:t>Before applying the principle of marginal analysis to determine </a:t>
            </a:r>
            <a:r>
              <a:rPr lang="en-US" b="1" dirty="0">
                <a:ea typeface="+mn-lt"/>
                <a:cs typeface="+mn-lt"/>
              </a:rPr>
              <a:t>how much to produce</a:t>
            </a:r>
            <a:r>
              <a:rPr lang="en-US" dirty="0">
                <a:ea typeface="+mn-lt"/>
                <a:cs typeface="+mn-lt"/>
              </a:rPr>
              <a:t>, a potential producer must as a first step answer an “either–or” question: </a:t>
            </a:r>
            <a:r>
              <a:rPr lang="en-US" b="1" dirty="0">
                <a:ea typeface="+mn-lt"/>
                <a:cs typeface="+mn-lt"/>
              </a:rPr>
              <a:t>should it produce at all</a:t>
            </a:r>
            <a:r>
              <a:rPr lang="en-US" dirty="0">
                <a:ea typeface="+mn-lt"/>
                <a:cs typeface="+mn-lt"/>
              </a:rPr>
              <a:t>?</a:t>
            </a:r>
          </a:p>
          <a:p>
            <a:r>
              <a:rPr lang="en-US" dirty="0"/>
              <a:t>We need to determine </a:t>
            </a:r>
            <a:r>
              <a:rPr lang="en-US" dirty="0">
                <a:ea typeface="+mn-lt"/>
                <a:cs typeface="+mn-lt"/>
              </a:rPr>
              <a:t>whether it is profitable or unprofitable to produce at all</a:t>
            </a:r>
          </a:p>
        </p:txBody>
      </p:sp>
    </p:spTree>
    <p:extLst>
      <p:ext uri="{BB962C8B-B14F-4D97-AF65-F5344CB8AC3E}">
        <p14:creationId xmlns:p14="http://schemas.microsoft.com/office/powerpoint/2010/main" val="735928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4996E-4B54-C1B8-4A0B-D8B0F64990E9}"/>
              </a:ext>
            </a:extLst>
          </p:cNvPr>
          <p:cNvSpPr>
            <a:spLocks noGrp="1"/>
          </p:cNvSpPr>
          <p:nvPr>
            <p:ph idx="1"/>
          </p:nvPr>
        </p:nvSpPr>
        <p:spPr>
          <a:xfrm>
            <a:off x="1143000" y="1869829"/>
            <a:ext cx="9905999" cy="3567118"/>
          </a:xfrm>
        </p:spPr>
        <p:txBody>
          <a:bodyPr vert="horz" lIns="91440" tIns="45720" rIns="91440" bIns="45720" rtlCol="0" anchor="t">
            <a:normAutofit/>
          </a:bodyPr>
          <a:lstStyle/>
          <a:p>
            <a:pPr marL="0" indent="0">
              <a:buNone/>
            </a:pPr>
            <a:r>
              <a:rPr lang="en-US" dirty="0"/>
              <a:t>We know, Economic Profit=TR – TC</a:t>
            </a:r>
          </a:p>
          <a:p>
            <a:r>
              <a:rPr lang="en-US" dirty="0">
                <a:ea typeface="+mn-lt"/>
                <a:cs typeface="+mn-lt"/>
              </a:rPr>
              <a:t> If the firm produces a quantity at which TR &gt; TC, the firm is profitable</a:t>
            </a:r>
          </a:p>
          <a:p>
            <a:r>
              <a:rPr lang="en-US" dirty="0">
                <a:ea typeface="+mn-lt"/>
                <a:cs typeface="+mn-lt"/>
              </a:rPr>
              <a:t> If the firm produces a quantity at which TR = TC, the firm breaks even</a:t>
            </a:r>
          </a:p>
          <a:p>
            <a:r>
              <a:rPr lang="en-US" dirty="0">
                <a:ea typeface="+mn-lt"/>
                <a:cs typeface="+mn-lt"/>
              </a:rPr>
              <a:t>If the firm produces a quantity at which TR &lt; TC, the firm incurs a loss</a:t>
            </a:r>
          </a:p>
          <a:p>
            <a:pPr marL="0" indent="0">
              <a:buNone/>
            </a:pPr>
            <a:r>
              <a:rPr lang="en-US" dirty="0"/>
              <a:t>To calculate profit per unit of output, divide by the number of units of output, Q, produced:</a:t>
            </a:r>
          </a:p>
          <a:p>
            <a:pPr marL="0" indent="0">
              <a:buNone/>
            </a:pPr>
            <a:r>
              <a:rPr lang="en-US" dirty="0">
                <a:ea typeface="+mn-lt"/>
                <a:cs typeface="+mn-lt"/>
              </a:rPr>
              <a:t>     Profit/Q = TR/Q − TC/Q</a:t>
            </a:r>
            <a:endParaRPr lang="en-US" dirty="0"/>
          </a:p>
        </p:txBody>
      </p:sp>
      <p:sp>
        <p:nvSpPr>
          <p:cNvPr id="6" name="TextBox 5">
            <a:extLst>
              <a:ext uri="{FF2B5EF4-FFF2-40B4-BE49-F238E27FC236}">
                <a16:creationId xmlns:a16="http://schemas.microsoft.com/office/drawing/2014/main" id="{F9D6B328-B8AC-A041-DF8D-71141F0D62BC}"/>
              </a:ext>
            </a:extLst>
          </p:cNvPr>
          <p:cNvSpPr txBox="1"/>
          <p:nvPr/>
        </p:nvSpPr>
        <p:spPr>
          <a:xfrm>
            <a:off x="2396604" y="5262172"/>
            <a:ext cx="892643" cy="738664"/>
          </a:xfrm>
          <a:prstGeom prst="rect">
            <a:avLst/>
          </a:prstGeom>
          <a:solidFill>
            <a:schemeClr val="bg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Profit per unit of output</a:t>
            </a:r>
          </a:p>
        </p:txBody>
      </p:sp>
      <p:sp>
        <p:nvSpPr>
          <p:cNvPr id="7" name="TextBox 6">
            <a:extLst>
              <a:ext uri="{FF2B5EF4-FFF2-40B4-BE49-F238E27FC236}">
                <a16:creationId xmlns:a16="http://schemas.microsoft.com/office/drawing/2014/main" id="{FCB701FC-B43B-C264-3BB4-92467FCA75FA}"/>
              </a:ext>
            </a:extLst>
          </p:cNvPr>
          <p:cNvSpPr txBox="1"/>
          <p:nvPr/>
        </p:nvSpPr>
        <p:spPr>
          <a:xfrm>
            <a:off x="3695751" y="5262171"/>
            <a:ext cx="892643" cy="738664"/>
          </a:xfrm>
          <a:prstGeom prst="rect">
            <a:avLst/>
          </a:prstGeom>
          <a:solidFill>
            <a:schemeClr val="bg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Average </a:t>
            </a:r>
            <a:r>
              <a:rPr lang="en-US" sz="1400"/>
              <a:t>Total  Re</a:t>
            </a:r>
            <a:r>
              <a:rPr lang="en-US" sz="1400" dirty="0"/>
              <a:t>venue</a:t>
            </a:r>
          </a:p>
        </p:txBody>
      </p:sp>
      <p:sp>
        <p:nvSpPr>
          <p:cNvPr id="8" name="TextBox 7">
            <a:extLst>
              <a:ext uri="{FF2B5EF4-FFF2-40B4-BE49-F238E27FC236}">
                <a16:creationId xmlns:a16="http://schemas.microsoft.com/office/drawing/2014/main" id="{BBC0542B-F307-64EB-9605-A997EA305069}"/>
              </a:ext>
            </a:extLst>
          </p:cNvPr>
          <p:cNvSpPr txBox="1"/>
          <p:nvPr/>
        </p:nvSpPr>
        <p:spPr>
          <a:xfrm>
            <a:off x="4770046" y="5262171"/>
            <a:ext cx="892643" cy="738664"/>
          </a:xfrm>
          <a:prstGeom prst="rect">
            <a:avLst/>
          </a:prstGeom>
          <a:solidFill>
            <a:schemeClr val="bg1">
              <a:lumMod val="50000"/>
              <a:lumOff val="5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t>Average Total Cost</a:t>
            </a:r>
          </a:p>
        </p:txBody>
      </p:sp>
      <p:sp>
        <p:nvSpPr>
          <p:cNvPr id="11" name="TextBox 10">
            <a:extLst>
              <a:ext uri="{FF2B5EF4-FFF2-40B4-BE49-F238E27FC236}">
                <a16:creationId xmlns:a16="http://schemas.microsoft.com/office/drawing/2014/main" id="{541CA5D9-DF49-8F6D-D4CD-AABE75CABA2E}"/>
              </a:ext>
            </a:extLst>
          </p:cNvPr>
          <p:cNvSpPr txBox="1"/>
          <p:nvPr/>
        </p:nvSpPr>
        <p:spPr>
          <a:xfrm>
            <a:off x="1571625" y="1000124"/>
            <a:ext cx="8180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dirty="0"/>
              <a:t>Profits &amp; Losses in the SR</a:t>
            </a:r>
          </a:p>
        </p:txBody>
      </p:sp>
    </p:spTree>
    <p:extLst>
      <p:ext uri="{BB962C8B-B14F-4D97-AF65-F5344CB8AC3E}">
        <p14:creationId xmlns:p14="http://schemas.microsoft.com/office/powerpoint/2010/main" val="19219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CA3AF7-DCAD-1D27-F99B-54EDE9A2C26E}"/>
              </a:ext>
            </a:extLst>
          </p:cNvPr>
          <p:cNvSpPr>
            <a:spLocks noGrp="1"/>
          </p:cNvSpPr>
          <p:nvPr>
            <p:ph idx="1"/>
          </p:nvPr>
        </p:nvSpPr>
        <p:spPr>
          <a:xfrm>
            <a:off x="1155492" y="1157797"/>
            <a:ext cx="10018425" cy="4516495"/>
          </a:xfrm>
        </p:spPr>
        <p:txBody>
          <a:bodyPr vert="horz" lIns="91440" tIns="45720" rIns="91440" bIns="45720" rtlCol="0" anchor="t">
            <a:normAutofit/>
          </a:bodyPr>
          <a:lstStyle/>
          <a:p>
            <a:r>
              <a:rPr lang="en-US" sz="2000" baseline="0" dirty="0">
                <a:solidFill>
                  <a:srgbClr val="FFFFFF"/>
                </a:solidFill>
                <a:latin typeface="Walbaum Display"/>
              </a:rPr>
              <a:t>Profit/Q = TR/Q − TC/Q</a:t>
            </a:r>
            <a:endParaRPr lang="en-US"/>
          </a:p>
          <a:p>
            <a:r>
              <a:rPr lang="en-US" dirty="0"/>
              <a:t>Average revenue=Marginal Revenue = Market price (Calculate AR from the previous table)</a:t>
            </a:r>
          </a:p>
          <a:p>
            <a:r>
              <a:rPr lang="en-US" dirty="0">
                <a:ea typeface="+mn-lt"/>
                <a:cs typeface="+mn-lt"/>
              </a:rPr>
              <a:t>Profit per unit = P − ATC</a:t>
            </a:r>
          </a:p>
          <a:p>
            <a:r>
              <a:rPr lang="en-US" dirty="0"/>
              <a:t>Economic profit (or loss)= (P – ATC) * Q</a:t>
            </a:r>
          </a:p>
          <a:p>
            <a:r>
              <a:rPr lang="en-US" dirty="0"/>
              <a:t>How can you determine a firm's profit outcome from the market price?</a:t>
            </a:r>
          </a:p>
          <a:p>
            <a:r>
              <a:rPr lang="en-US" dirty="0"/>
              <a:t>If</a:t>
            </a:r>
            <a:r>
              <a:rPr lang="en-US" dirty="0">
                <a:ea typeface="+mn-lt"/>
                <a:cs typeface="+mn-lt"/>
              </a:rPr>
              <a:t> the firm produces a quantity at which P &gt; ATC, the firm is profitable</a:t>
            </a:r>
            <a:endParaRPr lang="en-US" dirty="0"/>
          </a:p>
          <a:p>
            <a:r>
              <a:rPr lang="en-US" dirty="0">
                <a:ea typeface="+mn-lt"/>
                <a:cs typeface="+mn-lt"/>
              </a:rPr>
              <a:t>If the firm produces a quantity at which P = ATC, the firm breaks even</a:t>
            </a:r>
          </a:p>
          <a:p>
            <a:r>
              <a:rPr lang="en-US" dirty="0">
                <a:ea typeface="+mn-lt"/>
                <a:cs typeface="+mn-lt"/>
              </a:rPr>
              <a:t>If the firm produces a quantity at which P &lt; ATC, the firm incurs a loss.</a:t>
            </a:r>
            <a:endParaRPr lang="en-US"/>
          </a:p>
        </p:txBody>
      </p:sp>
    </p:spTree>
    <p:extLst>
      <p:ext uri="{BB962C8B-B14F-4D97-AF65-F5344CB8AC3E}">
        <p14:creationId xmlns:p14="http://schemas.microsoft.com/office/powerpoint/2010/main" val="2191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diagram of a graph&#10;&#10;Description automatically generated">
            <a:extLst>
              <a:ext uri="{FF2B5EF4-FFF2-40B4-BE49-F238E27FC236}">
                <a16:creationId xmlns:a16="http://schemas.microsoft.com/office/drawing/2014/main" id="{44CE1415-752C-8DE6-F497-3BACE6C523EC}"/>
              </a:ext>
            </a:extLst>
          </p:cNvPr>
          <p:cNvPicPr>
            <a:picLocks noGrp="1" noChangeAspect="1"/>
          </p:cNvPicPr>
          <p:nvPr>
            <p:ph idx="1"/>
          </p:nvPr>
        </p:nvPicPr>
        <p:blipFill>
          <a:blip r:embed="rId2"/>
          <a:stretch>
            <a:fillRect/>
          </a:stretch>
        </p:blipFill>
        <p:spPr>
          <a:xfrm>
            <a:off x="360890" y="995403"/>
            <a:ext cx="11470218" cy="4866265"/>
          </a:xfrm>
        </p:spPr>
      </p:pic>
    </p:spTree>
    <p:extLst>
      <p:ext uri="{BB962C8B-B14F-4D97-AF65-F5344CB8AC3E}">
        <p14:creationId xmlns:p14="http://schemas.microsoft.com/office/powerpoint/2010/main" val="1609217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DB073-4834-CCFC-7E05-E3BA3B66350E}"/>
              </a:ext>
            </a:extLst>
          </p:cNvPr>
          <p:cNvSpPr>
            <a:spLocks noGrp="1"/>
          </p:cNvSpPr>
          <p:nvPr>
            <p:ph type="title"/>
          </p:nvPr>
        </p:nvSpPr>
        <p:spPr/>
        <p:txBody>
          <a:bodyPr/>
          <a:lstStyle/>
          <a:p>
            <a:r>
              <a:rPr lang="en-US" dirty="0"/>
              <a:t>What is Perfect Competition</a:t>
            </a:r>
          </a:p>
        </p:txBody>
      </p:sp>
      <p:sp>
        <p:nvSpPr>
          <p:cNvPr id="3" name="Content Placeholder 2">
            <a:extLst>
              <a:ext uri="{FF2B5EF4-FFF2-40B4-BE49-F238E27FC236}">
                <a16:creationId xmlns:a16="http://schemas.microsoft.com/office/drawing/2014/main" id="{24E38346-CF50-F293-3B84-CE687D733A49}"/>
              </a:ext>
            </a:extLst>
          </p:cNvPr>
          <p:cNvSpPr>
            <a:spLocks noGrp="1"/>
          </p:cNvSpPr>
          <p:nvPr>
            <p:ph idx="1"/>
          </p:nvPr>
        </p:nvSpPr>
        <p:spPr/>
        <p:txBody>
          <a:bodyPr vert="horz" lIns="91440" tIns="45720" rIns="91440" bIns="45720" rtlCol="0" anchor="t">
            <a:normAutofit/>
          </a:bodyPr>
          <a:lstStyle/>
          <a:p>
            <a:pPr marL="0" indent="0">
              <a:buNone/>
            </a:pPr>
            <a:r>
              <a:rPr lang="en-US" dirty="0"/>
              <a:t>An industry which consists of:</a:t>
            </a:r>
          </a:p>
          <a:p>
            <a:r>
              <a:rPr lang="en-US" dirty="0"/>
              <a:t>Many sellers and buyers</a:t>
            </a:r>
          </a:p>
          <a:p>
            <a:r>
              <a:rPr lang="en-US" dirty="0"/>
              <a:t>Identical goods are being sold</a:t>
            </a:r>
          </a:p>
          <a:p>
            <a:r>
              <a:rPr lang="en-US" dirty="0"/>
              <a:t>No barriers to entry in the markets</a:t>
            </a:r>
          </a:p>
          <a:p>
            <a:endParaRPr lang="en-US" dirty="0"/>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489057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B4620-8E64-D777-0FFE-60EA34445120}"/>
              </a:ext>
            </a:extLst>
          </p:cNvPr>
          <p:cNvSpPr>
            <a:spLocks noGrp="1"/>
          </p:cNvSpPr>
          <p:nvPr>
            <p:ph type="title"/>
          </p:nvPr>
        </p:nvSpPr>
        <p:spPr/>
        <p:txBody>
          <a:bodyPr/>
          <a:lstStyle/>
          <a:p>
            <a:r>
              <a:rPr lang="en-US" dirty="0"/>
              <a:t>Price Taker</a:t>
            </a:r>
          </a:p>
        </p:txBody>
      </p:sp>
      <p:sp>
        <p:nvSpPr>
          <p:cNvPr id="3" name="Content Placeholder 2">
            <a:extLst>
              <a:ext uri="{FF2B5EF4-FFF2-40B4-BE49-F238E27FC236}">
                <a16:creationId xmlns:a16="http://schemas.microsoft.com/office/drawing/2014/main" id="{66EC06D0-F68F-4B5D-C9BB-077644556A90}"/>
              </a:ext>
            </a:extLst>
          </p:cNvPr>
          <p:cNvSpPr>
            <a:spLocks noGrp="1"/>
          </p:cNvSpPr>
          <p:nvPr>
            <p:ph idx="1"/>
          </p:nvPr>
        </p:nvSpPr>
        <p:spPr>
          <a:xfrm>
            <a:off x="1143000" y="2369501"/>
            <a:ext cx="9905999" cy="3567118"/>
          </a:xfrm>
        </p:spPr>
        <p:txBody>
          <a:bodyPr vert="horz" lIns="91440" tIns="45720" rIns="91440" bIns="45720" rtlCol="0" anchor="t">
            <a:normAutofit/>
          </a:bodyPr>
          <a:lstStyle/>
          <a:p>
            <a:r>
              <a:rPr lang="en-US" dirty="0"/>
              <a:t>Buyers &amp; sellers in a perfectly competitive markets are price takers</a:t>
            </a:r>
          </a:p>
          <a:p>
            <a:r>
              <a:rPr lang="en-US" dirty="0"/>
              <a:t>They cannot influence the market price</a:t>
            </a:r>
          </a:p>
          <a:p>
            <a:r>
              <a:rPr lang="en-US" dirty="0"/>
              <a:t>That does not mean the price will not change</a:t>
            </a:r>
          </a:p>
          <a:p>
            <a:r>
              <a:rPr lang="en-US" dirty="0"/>
              <a:t>The price will change but the buyers/ sellers take that as given</a:t>
            </a:r>
          </a:p>
          <a:p>
            <a:pPr marL="0" indent="0">
              <a:buNone/>
            </a:pPr>
            <a:endParaRPr lang="en-US" dirty="0"/>
          </a:p>
        </p:txBody>
      </p:sp>
    </p:spTree>
    <p:extLst>
      <p:ext uri="{BB962C8B-B14F-4D97-AF65-F5344CB8AC3E}">
        <p14:creationId xmlns:p14="http://schemas.microsoft.com/office/powerpoint/2010/main" val="66062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8072-73F5-E852-2367-48BCFA06D79A}"/>
              </a:ext>
            </a:extLst>
          </p:cNvPr>
          <p:cNvSpPr>
            <a:spLocks noGrp="1"/>
          </p:cNvSpPr>
          <p:nvPr>
            <p:ph type="title"/>
          </p:nvPr>
        </p:nvSpPr>
        <p:spPr>
          <a:xfrm>
            <a:off x="1143000" y="356325"/>
            <a:ext cx="9905999" cy="1360898"/>
          </a:xfrm>
        </p:spPr>
        <p:txBody>
          <a:bodyPr/>
          <a:lstStyle/>
          <a:p>
            <a:r>
              <a:rPr lang="en-US" dirty="0"/>
              <a:t>Firm's vs Market Demand</a:t>
            </a:r>
          </a:p>
        </p:txBody>
      </p:sp>
      <p:sp>
        <p:nvSpPr>
          <p:cNvPr id="3" name="Content Placeholder 2">
            <a:extLst>
              <a:ext uri="{FF2B5EF4-FFF2-40B4-BE49-F238E27FC236}">
                <a16:creationId xmlns:a16="http://schemas.microsoft.com/office/drawing/2014/main" id="{8D8FA133-5B22-4543-51EA-A61D08375DE8}"/>
              </a:ext>
            </a:extLst>
          </p:cNvPr>
          <p:cNvSpPr>
            <a:spLocks noGrp="1"/>
          </p:cNvSpPr>
          <p:nvPr>
            <p:ph idx="1"/>
          </p:nvPr>
        </p:nvSpPr>
        <p:spPr>
          <a:xfrm>
            <a:off x="1143000" y="1647517"/>
            <a:ext cx="9905999" cy="3567118"/>
          </a:xfrm>
        </p:spPr>
        <p:txBody>
          <a:bodyPr vert="horz" lIns="91440" tIns="45720" rIns="91440" bIns="45720" rtlCol="0" anchor="t">
            <a:normAutofit/>
          </a:bodyPr>
          <a:lstStyle/>
          <a:p>
            <a:r>
              <a:rPr lang="en-US" dirty="0"/>
              <a:t>The demand that a firm faces is perfectly elastic</a:t>
            </a:r>
          </a:p>
          <a:p>
            <a:endParaRPr lang="en-US" dirty="0"/>
          </a:p>
        </p:txBody>
      </p:sp>
      <p:pic>
        <p:nvPicPr>
          <p:cNvPr id="4" name="Picture 3">
            <a:extLst>
              <a:ext uri="{FF2B5EF4-FFF2-40B4-BE49-F238E27FC236}">
                <a16:creationId xmlns:a16="http://schemas.microsoft.com/office/drawing/2014/main" id="{2E1BCBA0-CA5D-4B8F-2EA3-1C4BA921DB13}"/>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1802647" y="2199226"/>
            <a:ext cx="3213961" cy="3337786"/>
          </a:xfrm>
          <a:prstGeom prst="rect">
            <a:avLst/>
          </a:prstGeom>
        </p:spPr>
      </p:pic>
      <p:sp>
        <p:nvSpPr>
          <p:cNvPr id="6" name="TextBox 5">
            <a:extLst>
              <a:ext uri="{FF2B5EF4-FFF2-40B4-BE49-F238E27FC236}">
                <a16:creationId xmlns:a16="http://schemas.microsoft.com/office/drawing/2014/main" id="{C4CE29C1-F772-B9D5-C371-F03E0E413627}"/>
              </a:ext>
            </a:extLst>
          </p:cNvPr>
          <p:cNvSpPr txBox="1"/>
          <p:nvPr/>
        </p:nvSpPr>
        <p:spPr>
          <a:xfrm>
            <a:off x="2428874" y="5651499"/>
            <a:ext cx="22224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venir Next LT Pro Light"/>
                <a:ea typeface="+mn-lt"/>
                <a:cs typeface="+mn-lt"/>
              </a:rPr>
              <a:t>S-D curve of a jumper industry (Market S-D)</a:t>
            </a:r>
            <a:endParaRPr lang="en-US" dirty="0">
              <a:latin typeface="Avenir Next LT Pro Light"/>
            </a:endParaRPr>
          </a:p>
        </p:txBody>
      </p:sp>
      <p:pic>
        <p:nvPicPr>
          <p:cNvPr id="7" name="Picture 6">
            <a:extLst>
              <a:ext uri="{FF2B5EF4-FFF2-40B4-BE49-F238E27FC236}">
                <a16:creationId xmlns:a16="http://schemas.microsoft.com/office/drawing/2014/main" id="{DFFD44C5-3148-699E-4B88-183E18D99FD5}"/>
              </a:ext>
            </a:extLst>
          </p:cNvPr>
          <p:cNvPicPr>
            <a:picLocks noChangeAspect="1"/>
          </p:cNvPicPr>
          <p:nvPr/>
        </p:nvPicPr>
        <p:blipFill rotWithShape="1">
          <a:blip r:embed="rId3"/>
          <a:srcRect l="4419" t="-699" r="-338" b="2129"/>
          <a:stretch/>
        </p:blipFill>
        <p:spPr>
          <a:xfrm>
            <a:off x="6090366" y="2175548"/>
            <a:ext cx="3580405" cy="3357462"/>
          </a:xfrm>
          <a:prstGeom prst="rect">
            <a:avLst/>
          </a:prstGeom>
        </p:spPr>
      </p:pic>
      <p:sp>
        <p:nvSpPr>
          <p:cNvPr id="10" name="TextBox 9">
            <a:extLst>
              <a:ext uri="{FF2B5EF4-FFF2-40B4-BE49-F238E27FC236}">
                <a16:creationId xmlns:a16="http://schemas.microsoft.com/office/drawing/2014/main" id="{43EFE493-1E21-2085-28D6-C6D94E94A359}"/>
              </a:ext>
            </a:extLst>
          </p:cNvPr>
          <p:cNvSpPr txBox="1"/>
          <p:nvPr/>
        </p:nvSpPr>
        <p:spPr>
          <a:xfrm>
            <a:off x="6506705" y="5654298"/>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latin typeface="Avenir Next LT Pro Light"/>
              </a:rPr>
              <a:t>Individual Demand of a jumper producer</a:t>
            </a:r>
            <a:endParaRPr lang="en-US" dirty="0"/>
          </a:p>
        </p:txBody>
      </p:sp>
      <mc:AlternateContent xmlns:mc="http://schemas.openxmlformats.org/markup-compatibility/2006" xmlns:p14="http://schemas.microsoft.com/office/powerpoint/2010/main">
        <mc:Choice Requires="p14">
          <p:contentPart p14:bwMode="auto" r:id="rId4">
            <p14:nvContentPartPr>
              <p14:cNvPr id="15" name="Ink 14">
                <a:extLst>
                  <a:ext uri="{FF2B5EF4-FFF2-40B4-BE49-F238E27FC236}">
                    <a16:creationId xmlns:a16="http://schemas.microsoft.com/office/drawing/2014/main" id="{8EDCBE74-91E9-09F0-9DAE-441875133713}"/>
                  </a:ext>
                </a:extLst>
              </p14:cNvPr>
              <p14:cNvContentPartPr/>
              <p14:nvPr/>
            </p14:nvContentPartPr>
            <p14:xfrm>
              <a:off x="9000009" y="3709458"/>
              <a:ext cx="573265" cy="413816"/>
            </p14:xfrm>
          </p:contentPart>
        </mc:Choice>
        <mc:Fallback xmlns="">
          <p:pic>
            <p:nvPicPr>
              <p:cNvPr id="15" name="Ink 14">
                <a:extLst>
                  <a:ext uri="{FF2B5EF4-FFF2-40B4-BE49-F238E27FC236}">
                    <a16:creationId xmlns:a16="http://schemas.microsoft.com/office/drawing/2014/main" id="{8EDCBE74-91E9-09F0-9DAE-441875133713}"/>
                  </a:ext>
                </a:extLst>
              </p:cNvPr>
              <p:cNvPicPr/>
              <p:nvPr/>
            </p:nvPicPr>
            <p:blipFill>
              <a:blip r:embed="rId5"/>
              <a:stretch>
                <a:fillRect/>
              </a:stretch>
            </p:blipFill>
            <p:spPr>
              <a:xfrm>
                <a:off x="8982376" y="3691826"/>
                <a:ext cx="608892" cy="449440"/>
              </a:xfrm>
              <a:prstGeom prst="rect">
                <a:avLst/>
              </a:prstGeom>
            </p:spPr>
          </p:pic>
        </mc:Fallback>
      </mc:AlternateContent>
    </p:spTree>
    <p:extLst>
      <p:ext uri="{BB962C8B-B14F-4D97-AF65-F5344CB8AC3E}">
        <p14:creationId xmlns:p14="http://schemas.microsoft.com/office/powerpoint/2010/main" val="296532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DBED-83C9-B7C4-E5E5-E3309396FD15}"/>
              </a:ext>
            </a:extLst>
          </p:cNvPr>
          <p:cNvSpPr>
            <a:spLocks noGrp="1"/>
          </p:cNvSpPr>
          <p:nvPr>
            <p:ph type="title"/>
          </p:nvPr>
        </p:nvSpPr>
        <p:spPr/>
        <p:txBody>
          <a:bodyPr>
            <a:noAutofit/>
          </a:bodyPr>
          <a:lstStyle/>
          <a:p>
            <a:r>
              <a:rPr lang="en-US" sz="3200"/>
              <a:t> How can the demand for Neat Knits’ jumpers be perfectly elastic while the market demand for jumpers is not perfectly elastic?</a:t>
            </a:r>
          </a:p>
        </p:txBody>
      </p:sp>
      <p:sp>
        <p:nvSpPr>
          <p:cNvPr id="3" name="Content Placeholder 2">
            <a:extLst>
              <a:ext uri="{FF2B5EF4-FFF2-40B4-BE49-F238E27FC236}">
                <a16:creationId xmlns:a16="http://schemas.microsoft.com/office/drawing/2014/main" id="{6360BC61-DA94-7924-2086-CF18DA3D5988}"/>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The answer is that the elasticity of demand depends on the closeness of substitutes for a good. Neat Knits’ jumpers are perfect substitutes for other firms’ jumpers but jumpers in general are not perfect substitutes for other goods and services</a:t>
            </a:r>
            <a:endParaRPr lang="en-US"/>
          </a:p>
        </p:txBody>
      </p:sp>
    </p:spTree>
    <p:extLst>
      <p:ext uri="{BB962C8B-B14F-4D97-AF65-F5344CB8AC3E}">
        <p14:creationId xmlns:p14="http://schemas.microsoft.com/office/powerpoint/2010/main" val="242593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06774-C8BC-930F-2BEA-AD2B833D2ED2}"/>
              </a:ext>
            </a:extLst>
          </p:cNvPr>
          <p:cNvSpPr>
            <a:spLocks noGrp="1"/>
          </p:cNvSpPr>
          <p:nvPr>
            <p:ph type="title"/>
          </p:nvPr>
        </p:nvSpPr>
        <p:spPr>
          <a:xfrm>
            <a:off x="711000" y="350935"/>
            <a:ext cx="5927999" cy="1090898"/>
          </a:xfrm>
        </p:spPr>
        <p:txBody>
          <a:bodyPr>
            <a:normAutofit fontScale="90000"/>
          </a:bodyPr>
          <a:lstStyle/>
          <a:p>
            <a:r>
              <a:rPr lang="en-US" dirty="0"/>
              <a:t>Revenue in perfectly competitive firm</a:t>
            </a:r>
          </a:p>
        </p:txBody>
      </p:sp>
      <p:sp>
        <p:nvSpPr>
          <p:cNvPr id="3" name="Content Placeholder 2">
            <a:extLst>
              <a:ext uri="{FF2B5EF4-FFF2-40B4-BE49-F238E27FC236}">
                <a16:creationId xmlns:a16="http://schemas.microsoft.com/office/drawing/2014/main" id="{C015E1DB-A087-D7C0-1BB1-E8B59423EB0B}"/>
              </a:ext>
            </a:extLst>
          </p:cNvPr>
          <p:cNvSpPr>
            <a:spLocks noGrp="1"/>
          </p:cNvSpPr>
          <p:nvPr>
            <p:ph idx="1"/>
          </p:nvPr>
        </p:nvSpPr>
        <p:spPr>
          <a:xfrm>
            <a:off x="1143000" y="2257938"/>
            <a:ext cx="3128532" cy="3345518"/>
          </a:xfrm>
        </p:spPr>
        <p:txBody>
          <a:bodyPr vert="horz" lIns="91440" tIns="45720" rIns="91440" bIns="45720" rtlCol="0" anchor="t">
            <a:normAutofit/>
          </a:bodyPr>
          <a:lstStyle/>
          <a:p>
            <a:r>
              <a:rPr lang="en-US" dirty="0"/>
              <a:t>Profit of a firm= TR-TC</a:t>
            </a:r>
          </a:p>
          <a:p>
            <a:r>
              <a:rPr lang="en-US" dirty="0"/>
              <a:t>How does total revenue behave?</a:t>
            </a:r>
          </a:p>
          <a:p>
            <a:endParaRPr lang="en-US" dirty="0"/>
          </a:p>
          <a:p>
            <a:endParaRPr lang="en-US" dirty="0"/>
          </a:p>
          <a:p>
            <a:endParaRPr lang="en-US" dirty="0"/>
          </a:p>
          <a:p>
            <a:endParaRPr lang="en-US" dirty="0"/>
          </a:p>
        </p:txBody>
      </p:sp>
      <p:pic>
        <p:nvPicPr>
          <p:cNvPr id="4" name="Picture 3" descr="A white sheet with black text&#10;&#10;Description automatically generated">
            <a:extLst>
              <a:ext uri="{FF2B5EF4-FFF2-40B4-BE49-F238E27FC236}">
                <a16:creationId xmlns:a16="http://schemas.microsoft.com/office/drawing/2014/main" id="{36DA02EC-E2F8-3041-5CFE-A3CD398BA036}"/>
              </a:ext>
            </a:extLst>
          </p:cNvPr>
          <p:cNvPicPr>
            <a:picLocks noChangeAspect="1"/>
          </p:cNvPicPr>
          <p:nvPr/>
        </p:nvPicPr>
        <p:blipFill>
          <a:blip r:embed="rId2"/>
          <a:stretch>
            <a:fillRect/>
          </a:stretch>
        </p:blipFill>
        <p:spPr>
          <a:xfrm>
            <a:off x="5714335" y="356847"/>
            <a:ext cx="4665862" cy="2716885"/>
          </a:xfrm>
          <a:prstGeom prst="rect">
            <a:avLst/>
          </a:prstGeom>
        </p:spPr>
      </p:pic>
      <p:sp>
        <p:nvSpPr>
          <p:cNvPr id="6" name="TextBox 5">
            <a:extLst>
              <a:ext uri="{FF2B5EF4-FFF2-40B4-BE49-F238E27FC236}">
                <a16:creationId xmlns:a16="http://schemas.microsoft.com/office/drawing/2014/main" id="{0005FAE0-F241-EB06-2C47-F7E92538C8E3}"/>
              </a:ext>
            </a:extLst>
          </p:cNvPr>
          <p:cNvSpPr txBox="1"/>
          <p:nvPr/>
        </p:nvSpPr>
        <p:spPr>
          <a:xfrm>
            <a:off x="1419515" y="3929225"/>
            <a:ext cx="46736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In perfect competition, marginal revenue equals price</a:t>
            </a:r>
            <a:endParaRPr lang="en-US" dirty="0"/>
          </a:p>
        </p:txBody>
      </p:sp>
      <p:pic>
        <p:nvPicPr>
          <p:cNvPr id="7" name="Picture 6">
            <a:extLst>
              <a:ext uri="{FF2B5EF4-FFF2-40B4-BE49-F238E27FC236}">
                <a16:creationId xmlns:a16="http://schemas.microsoft.com/office/drawing/2014/main" id="{FD69ADB0-9A87-B5EB-3393-E1C52F66B80C}"/>
              </a:ext>
            </a:extLst>
          </p:cNvPr>
          <p:cNvPicPr>
            <a:picLocks noChangeAspect="1"/>
          </p:cNvPicPr>
          <p:nvPr/>
        </p:nvPicPr>
        <p:blipFill>
          <a:blip r:embed="rId3"/>
          <a:stretch>
            <a:fillRect/>
          </a:stretch>
        </p:blipFill>
        <p:spPr>
          <a:xfrm>
            <a:off x="7291275" y="3098663"/>
            <a:ext cx="3087450" cy="2946675"/>
          </a:xfrm>
          <a:prstGeom prst="rect">
            <a:avLst/>
          </a:prstGeom>
        </p:spPr>
      </p:pic>
    </p:spTree>
    <p:extLst>
      <p:ext uri="{BB962C8B-B14F-4D97-AF65-F5344CB8AC3E}">
        <p14:creationId xmlns:p14="http://schemas.microsoft.com/office/powerpoint/2010/main" val="34690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2DCF0-546A-9B48-098B-E6C7EE64617C}"/>
              </a:ext>
            </a:extLst>
          </p:cNvPr>
          <p:cNvSpPr>
            <a:spLocks noGrp="1"/>
          </p:cNvSpPr>
          <p:nvPr>
            <p:ph type="title"/>
          </p:nvPr>
        </p:nvSpPr>
        <p:spPr>
          <a:xfrm>
            <a:off x="1143000" y="477824"/>
            <a:ext cx="9905999" cy="1360898"/>
          </a:xfrm>
        </p:spPr>
        <p:txBody>
          <a:bodyPr/>
          <a:lstStyle/>
          <a:p>
            <a:r>
              <a:rPr lang="en-US" dirty="0"/>
              <a:t>The firm's decision in a PC market</a:t>
            </a:r>
          </a:p>
        </p:txBody>
      </p:sp>
      <p:sp>
        <p:nvSpPr>
          <p:cNvPr id="3" name="Content Placeholder 2">
            <a:extLst>
              <a:ext uri="{FF2B5EF4-FFF2-40B4-BE49-F238E27FC236}">
                <a16:creationId xmlns:a16="http://schemas.microsoft.com/office/drawing/2014/main" id="{D36D5D27-BA3A-FB1A-E1C4-1275E37E05CD}"/>
              </a:ext>
            </a:extLst>
          </p:cNvPr>
          <p:cNvSpPr>
            <a:spLocks noGrp="1"/>
          </p:cNvSpPr>
          <p:nvPr>
            <p:ph idx="1"/>
          </p:nvPr>
        </p:nvSpPr>
        <p:spPr>
          <a:xfrm>
            <a:off x="1143000" y="1835315"/>
            <a:ext cx="9905999" cy="3567118"/>
          </a:xfrm>
        </p:spPr>
        <p:txBody>
          <a:bodyPr vert="horz" lIns="91440" tIns="45720" rIns="91440" bIns="45720" rtlCol="0" anchor="t">
            <a:normAutofit fontScale="85000" lnSpcReduction="20000"/>
          </a:bodyPr>
          <a:lstStyle/>
          <a:p>
            <a:r>
              <a:rPr lang="en-US" dirty="0"/>
              <a:t>What is the goal of a PC firm?</a:t>
            </a:r>
          </a:p>
          <a:p>
            <a:r>
              <a:rPr lang="en-US" dirty="0"/>
              <a:t>To make economic profit</a:t>
            </a:r>
          </a:p>
          <a:p>
            <a:r>
              <a:rPr lang="en-US" dirty="0">
                <a:ea typeface="+mn-lt"/>
                <a:cs typeface="+mn-lt"/>
              </a:rPr>
              <a:t>To achieve this objective, a firm must make four key decisions, two in the short run and two in the long run.</a:t>
            </a:r>
          </a:p>
          <a:p>
            <a:r>
              <a:rPr lang="en-US" dirty="0">
                <a:ea typeface="+mn-lt"/>
                <a:cs typeface="+mn-lt"/>
              </a:rPr>
              <a:t>Two key decisions that a firm make in the short run are:</a:t>
            </a:r>
          </a:p>
          <a:p>
            <a:pPr lvl="1"/>
            <a:r>
              <a:rPr lang="en-US" i="0" dirty="0">
                <a:ea typeface="+mn-lt"/>
                <a:cs typeface="+mn-lt"/>
              </a:rPr>
              <a:t>  Whether to produce or to temporarily shut down </a:t>
            </a:r>
          </a:p>
          <a:p>
            <a:pPr lvl="1"/>
            <a:r>
              <a:rPr lang="en-US" i="0" dirty="0">
                <a:ea typeface="+mn-lt"/>
                <a:cs typeface="+mn-lt"/>
              </a:rPr>
              <a:t>  If the decision is to produce, what quantity to produce</a:t>
            </a:r>
          </a:p>
          <a:p>
            <a:r>
              <a:rPr lang="en-US" dirty="0">
                <a:ea typeface="+mn-lt"/>
                <a:cs typeface="+mn-lt"/>
              </a:rPr>
              <a:t>Two key decisions that a firm make in the long run are:</a:t>
            </a:r>
          </a:p>
          <a:p>
            <a:pPr marL="0" indent="0">
              <a:buNone/>
            </a:pPr>
            <a:r>
              <a:rPr lang="en-US" dirty="0">
                <a:ea typeface="+mn-lt"/>
                <a:cs typeface="+mn-lt"/>
              </a:rPr>
              <a:t>   Whether to increase or decrease their plants size </a:t>
            </a:r>
          </a:p>
          <a:p>
            <a:pPr marL="0" indent="0">
              <a:buNone/>
            </a:pPr>
            <a:r>
              <a:rPr lang="en-US" dirty="0">
                <a:ea typeface="+mn-lt"/>
                <a:cs typeface="+mn-lt"/>
              </a:rPr>
              <a:t>   Whether to remain in an industry or leave it</a:t>
            </a:r>
            <a:endParaRPr lang="en-US" dirty="0"/>
          </a:p>
        </p:txBody>
      </p:sp>
    </p:spTree>
    <p:extLst>
      <p:ext uri="{BB962C8B-B14F-4D97-AF65-F5344CB8AC3E}">
        <p14:creationId xmlns:p14="http://schemas.microsoft.com/office/powerpoint/2010/main" val="119583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EDD2329-3561-51DA-6700-0E64C41BDB23}"/>
              </a:ext>
            </a:extLst>
          </p:cNvPr>
          <p:cNvSpPr>
            <a:spLocks noGrp="1"/>
          </p:cNvSpPr>
          <p:nvPr>
            <p:ph idx="1"/>
          </p:nvPr>
        </p:nvSpPr>
        <p:spPr/>
        <p:txBody>
          <a:bodyPr vert="horz" lIns="91440" tIns="45720" rIns="91440" bIns="45720" rtlCol="0" anchor="t">
            <a:normAutofit/>
          </a:bodyPr>
          <a:lstStyle/>
          <a:p>
            <a:r>
              <a:rPr lang="en-US" dirty="0">
                <a:ea typeface="+mn-lt"/>
                <a:cs typeface="+mn-lt"/>
              </a:rPr>
              <a:t>A perfectly competitive firm maximizes economic profit by choosing its output level</a:t>
            </a:r>
            <a:endParaRPr lang="en-US"/>
          </a:p>
          <a:p>
            <a:r>
              <a:rPr lang="en-US" dirty="0">
                <a:ea typeface="+mn-lt"/>
                <a:cs typeface="+mn-lt"/>
              </a:rPr>
              <a:t>How to find the output level that maximizes economic profit of a firm? (Remember, economic profit=TR-TC)</a:t>
            </a:r>
          </a:p>
          <a:p>
            <a:pPr marL="0" indent="0">
              <a:buNone/>
            </a:pPr>
            <a:r>
              <a:rPr lang="en-US" dirty="0">
                <a:ea typeface="+mn-lt"/>
                <a:cs typeface="+mn-lt"/>
              </a:rPr>
              <a:t>Study</a:t>
            </a:r>
            <a:r>
              <a:rPr lang="en-US" i="0" dirty="0">
                <a:ea typeface="+mn-lt"/>
                <a:cs typeface="+mn-lt"/>
              </a:rPr>
              <a:t> a firm’s total revenue and total cost curves and find the output level at which total revenue exceeds total cost by the largest amount</a:t>
            </a:r>
            <a:endParaRPr lang="en-US" dirty="0"/>
          </a:p>
        </p:txBody>
      </p:sp>
      <p:sp>
        <p:nvSpPr>
          <p:cNvPr id="7" name="Title 6">
            <a:extLst>
              <a:ext uri="{FF2B5EF4-FFF2-40B4-BE49-F238E27FC236}">
                <a16:creationId xmlns:a16="http://schemas.microsoft.com/office/drawing/2014/main" id="{BB2C0AA7-C28B-72E0-0FD0-DC7729D9EA3D}"/>
              </a:ext>
            </a:extLst>
          </p:cNvPr>
          <p:cNvSpPr>
            <a:spLocks noGrp="1"/>
          </p:cNvSpPr>
          <p:nvPr>
            <p:ph type="title"/>
          </p:nvPr>
        </p:nvSpPr>
        <p:spPr/>
        <p:txBody>
          <a:bodyPr/>
          <a:lstStyle/>
          <a:p>
            <a:r>
              <a:rPr lang="en-US" dirty="0"/>
              <a:t>Profit maximizing output</a:t>
            </a:r>
          </a:p>
        </p:txBody>
      </p:sp>
    </p:spTree>
    <p:extLst>
      <p:ext uri="{BB962C8B-B14F-4D97-AF65-F5344CB8AC3E}">
        <p14:creationId xmlns:p14="http://schemas.microsoft.com/office/powerpoint/2010/main" val="2541057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7FE1-B552-2B9C-3EE6-3C0A4AD476A4}"/>
              </a:ext>
            </a:extLst>
          </p:cNvPr>
          <p:cNvSpPr>
            <a:spLocks noGrp="1"/>
          </p:cNvSpPr>
          <p:nvPr>
            <p:ph type="title"/>
          </p:nvPr>
        </p:nvSpPr>
        <p:spPr>
          <a:xfrm>
            <a:off x="922867" y="235113"/>
            <a:ext cx="4741333" cy="835965"/>
          </a:xfrm>
        </p:spPr>
        <p:txBody>
          <a:bodyPr>
            <a:normAutofit fontScale="90000"/>
          </a:bodyPr>
          <a:lstStyle/>
          <a:p>
            <a:r>
              <a:rPr lang="en-US" dirty="0"/>
              <a:t>TR, TC, &amp; Economic profit</a:t>
            </a:r>
          </a:p>
        </p:txBody>
      </p:sp>
      <p:pic>
        <p:nvPicPr>
          <p:cNvPr id="4" name="Content Placeholder 3">
            <a:extLst>
              <a:ext uri="{FF2B5EF4-FFF2-40B4-BE49-F238E27FC236}">
                <a16:creationId xmlns:a16="http://schemas.microsoft.com/office/drawing/2014/main" id="{1FFD630F-E6EA-884F-54AA-684D78C150F0}"/>
              </a:ext>
            </a:extLst>
          </p:cNvPr>
          <p:cNvPicPr>
            <a:picLocks noGrp="1" noChangeAspect="1"/>
          </p:cNvPicPr>
          <p:nvPr>
            <p:ph idx="1"/>
          </p:nvPr>
        </p:nvPicPr>
        <p:blipFill>
          <a:blip r:embed="rId2"/>
          <a:stretch>
            <a:fillRect/>
          </a:stretch>
        </p:blipFill>
        <p:spPr>
          <a:xfrm>
            <a:off x="1267126" y="1220070"/>
            <a:ext cx="4052811" cy="5345117"/>
          </a:xfrm>
        </p:spPr>
      </p:pic>
      <p:pic>
        <p:nvPicPr>
          <p:cNvPr id="5" name="Picture 4">
            <a:extLst>
              <a:ext uri="{FF2B5EF4-FFF2-40B4-BE49-F238E27FC236}">
                <a16:creationId xmlns:a16="http://schemas.microsoft.com/office/drawing/2014/main" id="{6885060A-1494-AA94-9E02-4EF703051953}"/>
              </a:ext>
            </a:extLst>
          </p:cNvPr>
          <p:cNvPicPr>
            <a:picLocks noChangeAspect="1"/>
          </p:cNvPicPr>
          <p:nvPr/>
        </p:nvPicPr>
        <p:blipFill>
          <a:blip r:embed="rId3"/>
          <a:stretch>
            <a:fillRect/>
          </a:stretch>
        </p:blipFill>
        <p:spPr>
          <a:xfrm>
            <a:off x="6097806" y="0"/>
            <a:ext cx="4478078" cy="6858000"/>
          </a:xfrm>
          <a:prstGeom prst="rect">
            <a:avLst/>
          </a:prstGeom>
        </p:spPr>
      </p:pic>
    </p:spTree>
    <p:extLst>
      <p:ext uri="{BB962C8B-B14F-4D97-AF65-F5344CB8AC3E}">
        <p14:creationId xmlns:p14="http://schemas.microsoft.com/office/powerpoint/2010/main" val="2289246157"/>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RegattaVTI</vt:lpstr>
      <vt:lpstr>Chapter 11</vt:lpstr>
      <vt:lpstr>What is Perfect Competition</vt:lpstr>
      <vt:lpstr>Price Taker</vt:lpstr>
      <vt:lpstr>Firm's vs Market Demand</vt:lpstr>
      <vt:lpstr> How can the demand for Neat Knits’ jumpers be perfectly elastic while the market demand for jumpers is not perfectly elastic?</vt:lpstr>
      <vt:lpstr>Revenue in perfectly competitive firm</vt:lpstr>
      <vt:lpstr>The firm's decision in a PC market</vt:lpstr>
      <vt:lpstr>Profit maximizing output</vt:lpstr>
      <vt:lpstr>TR, TC, &amp; Economic profit</vt:lpstr>
      <vt:lpstr>PowerPoint Presentation</vt:lpstr>
      <vt:lpstr>Marginal Analysis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694</cp:revision>
  <dcterms:created xsi:type="dcterms:W3CDTF">2024-04-03T07:15:28Z</dcterms:created>
  <dcterms:modified xsi:type="dcterms:W3CDTF">2024-04-03T17:07:50Z</dcterms:modified>
</cp:coreProperties>
</file>