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Oswald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4" roundtripDataSignature="AMtx7mhEJf2s7Qt3vhuYvsgegJsIHTMa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Oswald-bold.fntdata"/><Relationship Id="rId52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clulab/processors/blob/master/main/src/main/scala/org/clulab/processors/clu/sequences/PartOfSpeechTagger.scala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/>
              <a:buNone/>
            </a:pP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CSE440: N</a:t>
            </a:r>
            <a:r>
              <a:rPr lang="en" sz="39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atural Language Processing</a:t>
            </a:r>
            <a:r>
              <a:rPr b="0" i="0" lang="en" sz="39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lang="en" sz="1820">
                <a:solidFill>
                  <a:srgbClr val="666666"/>
                </a:solidFill>
              </a:rPr>
              <a:t>Dr. </a:t>
            </a:r>
            <a:r>
              <a:rPr i="0" lang="en" sz="1820" u="none" cap="none" strike="noStrike">
                <a:solidFill>
                  <a:srgbClr val="666666"/>
                </a:solidFill>
              </a:rPr>
              <a:t>Farig Sadeque</a:t>
            </a:r>
            <a:endParaRPr i="0" sz="1820" u="none" cap="none" strike="noStrike">
              <a:solidFill>
                <a:srgbClr val="666666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rgbClr val="666666"/>
                </a:solidFill>
              </a:rPr>
              <a:t>Associate Professor</a:t>
            </a:r>
            <a:endParaRPr i="0" sz="1820" u="none" cap="none" strike="noStrike">
              <a:solidFill>
                <a:srgbClr val="666666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rgbClr val="666666"/>
                </a:solidFill>
              </a:rPr>
              <a:t>Department of Computer Science and Engineering</a:t>
            </a:r>
            <a:endParaRPr i="0" sz="1820" u="none" cap="none" strike="noStrike">
              <a:solidFill>
                <a:srgbClr val="666666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rgbClr val="666666"/>
                </a:solidFill>
              </a:rPr>
              <a:t>BRAC University</a:t>
            </a:r>
            <a:endParaRPr i="0" sz="182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Part-of-speech ambiguity</a:t>
            </a:r>
            <a:endParaRPr/>
          </a:p>
        </p:txBody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But, most words in running text are ambiguous! That is, ambiguous words are more prevalent.</a:t>
            </a:r>
            <a:endParaRPr/>
          </a:p>
        </p:txBody>
      </p:sp>
      <p:pic>
        <p:nvPicPr>
          <p:cNvPr id="111" name="Google Shape;1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6913" y="1152477"/>
            <a:ext cx="5670173" cy="260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big table is still a good start</a:t>
            </a:r>
            <a:endParaRPr/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Only 30-40% of words in running text are unambiguous.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if, we have a table for all words, and for ambiguous words, store the most commonly used tag for that word in there?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is called Most frequent tag baseline</a:t>
            </a:r>
            <a:endParaRPr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assign each token the tag that it appeared with most frequently in the training data.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92.34% accurate on WSJ corpus.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big table is still a good start</a:t>
            </a:r>
            <a:endParaRPr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What’s the tag for </a:t>
            </a:r>
            <a:r>
              <a:rPr i="1" lang="en"/>
              <a:t>cut</a:t>
            </a:r>
            <a:r>
              <a:rPr lang="en"/>
              <a:t>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10 cut NN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25 cut VB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13 cut VBD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7 cut VBN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sequence taggers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improve over the most frequent tag baseline, we should take advantage of the sequence.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options we will cover: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Hidden Markov models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Parameters estimated by counting (like naïve Bayes)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Maximum entropy Markov models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Parameters estimated by logistic regression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Recurrent neural networks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Hidden Markov Models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entropy Markov models (MEMM)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(Visible) Markov models for PoS tagging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by counting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Smoothing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Handling unknown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Viterbi algorithm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POS Tagging Must Model Sequences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running 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Secretariat is expected to race tomorrow.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Secretariat is ________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Race is ________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To understand context, we will predict all tags together. 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0: Rule-based baseline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1152475"/>
            <a:ext cx="8520600" cy="3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490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45"/>
              <a:t>Assign each word a list of potential POS labels using the dictionary </a:t>
            </a:r>
            <a:endParaRPr sz="2445"/>
          </a:p>
          <a:p>
            <a:pPr indent="-34904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sz="2445"/>
              <a:t>Winnow down the list to a single POS label for each word using lists of hand-written disambiguation rules</a:t>
            </a:r>
            <a:endParaRPr sz="244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1"/>
              <a:buNone/>
            </a:pPr>
            <a:r>
              <a:rPr lang="en"/>
              <a:t>You can learn these rules: see Transformation-based Learning: https://dl.acm.org/citation.cfm?id=218367  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4976" y="2270652"/>
            <a:ext cx="6554050" cy="1931700"/>
          </a:xfrm>
          <a:prstGeom prst="rect">
            <a:avLst/>
          </a:prstGeom>
          <a:noFill/>
          <a:ln>
            <a:noFill/>
          </a:ln>
          <a:effectLst>
            <a:outerShdw blurRad="50760" rotWithShape="0" algn="tl" dir="2700000" dist="37674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1: Maximum entropy Markov models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Maximum entropy = logistic regression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Markov 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Discovered by Andrey Markov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Limited horizon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would you implement sequence models in the logistic regression algorithm that we know?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assume we scan the text left to right.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1275" y="1017725"/>
            <a:ext cx="1638875" cy="242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1 continued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the previously seen tags as features!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gold tags in training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Use predicted tags in testing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 common features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Words, lemmas in a window [-k, +k]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Casing info, prefixes, suffixes of these words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Bigrams containing the current word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See also: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https://github.com/clulab/processors/blob/master/main/src/main/scala/org/clulab/processors/clu/sequences/PartOfSpeechTagger.scala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1: bidirectional MEMMs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stack MEMMs that traverse the text in opposite directions: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Left-to-right direction (same as before)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Right-to-left: uses the prediction(s) of the above system as features!</a:t>
            </a:r>
            <a:endParaRPr sz="17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What is the problem with the predictions of the left-to-right model here?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Many state-of-the-art taggers use this approach: CoreNLP, processors, SVMTool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5: Sequence Learning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2: Hidden (visible) Markov Models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Let’s put the probability theory we covered in the previous lecture to use!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resulting approach is called (visible) Markov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“Visible” to distinguish it from the hidden Markov models, where the tags are unknown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Imagine implementing a POS tagger for an unstudied language without POS annotations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Approach 2: Hidden (visible) Markov Models</a:t>
            </a:r>
            <a:endParaRPr/>
          </a:p>
        </p:txBody>
      </p:sp>
      <p:sp>
        <p:nvSpPr>
          <p:cNvPr id="179" name="Google Shape;179;p21"/>
          <p:cNvSpPr txBox="1"/>
          <p:nvPr/>
        </p:nvSpPr>
        <p:spPr>
          <a:xfrm>
            <a:off x="457350" y="2707200"/>
            <a:ext cx="82293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7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Sentence 1 contains </a:t>
            </a:r>
            <a:r>
              <a:rPr b="0" i="1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words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an assignment of POS tags to this sentence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the words in this sentence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3080" marR="0" rtl="0" algn="l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- the estimate of optimal tag assignment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3-11-04 at 11.30.19 AM.png" id="180" name="Google Shape;18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510" y="1017720"/>
            <a:ext cx="5717880" cy="168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302" y="3053152"/>
            <a:ext cx="415560" cy="62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9799" y="3602151"/>
            <a:ext cx="415549" cy="4675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11.37.15 AM.png" id="183" name="Google Shape;183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9798" y="4121648"/>
            <a:ext cx="415550" cy="4980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formalize this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We have four probabilities: likelihood, prior, posterior and marginal likelihood.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Prior: Probability distribution representing knowledge or uncertainty of a data object prior or before observing it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Likelihood: The probability of falling under a specific category or class.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Posterior: Conditional probability distribution representing what parameters are likely after observing the data object</a:t>
            </a:r>
            <a:endParaRPr/>
          </a:p>
          <a:p>
            <a:pPr indent="-3257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Marginal likelihood: likelihood function that has been integrated over the parameter space. Does not affect inference </a:t>
            </a:r>
            <a:endParaRPr/>
          </a:p>
        </p:txBody>
      </p:sp>
      <p:pic>
        <p:nvPicPr>
          <p:cNvPr descr="Screen Shot 2013-11-04 at 11.40.14 AM.png" id="190" name="Google Shape;19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50" y="1152475"/>
            <a:ext cx="3509226" cy="9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Three Approximations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Words are independent of the words around them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Words depend only on their POS tags, not on the neighboring POS tags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A tag is dependent only on the previous tag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11.47.31 AM.png"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0898" y="1908201"/>
            <a:ext cx="3482201" cy="97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11.52.19 AM.png" id="198" name="Google Shape;1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30901" y="3288625"/>
            <a:ext cx="3482201" cy="996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Replace in the original equation</a:t>
            </a:r>
            <a:endParaRPr/>
          </a:p>
        </p:txBody>
      </p:sp>
      <p:pic>
        <p:nvPicPr>
          <p:cNvPr descr="Screen Shot 2013-11-04 at 11.54.33 AM.png" id="204" name="Google Shape;2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5480" y="1180080"/>
            <a:ext cx="7488719" cy="101844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/>
          <p:nvPr/>
        </p:nvSpPr>
        <p:spPr>
          <a:xfrm>
            <a:off x="2587680" y="3216240"/>
            <a:ext cx="2206500" cy="1015500"/>
          </a:xfrm>
          <a:prstGeom prst="wedgeRoundRectCallout">
            <a:avLst>
              <a:gd fmla="val 125930" name="adj1"/>
              <a:gd fmla="val -175000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 likelihoods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629320" y="3216240"/>
            <a:ext cx="2206500" cy="1015500"/>
          </a:xfrm>
          <a:prstGeom prst="wedgeRoundRectCallout">
            <a:avLst>
              <a:gd fmla="val 36721" name="adj1"/>
              <a:gd fmla="val -184375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 transition probabilities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Computing Tag Transition Probabilities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Brown corpus (1M words)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 occurs 116,454 times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DT is followed by NN 56,509 times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2.06.32 PM.png"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977" y="2661150"/>
            <a:ext cx="3696037" cy="1054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2.07.00 PM.png" id="214" name="Google Shape;21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5424" y="3915328"/>
            <a:ext cx="4713151" cy="653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Computing Word Likelihoods</a:t>
            </a:r>
            <a:endParaRPr/>
          </a:p>
        </p:txBody>
      </p:sp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the Brown corpus (1M words)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VBZ occurs 21,627 times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VBZ is the tag for “is” 10,073 times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2.10.15 PM.png" id="221" name="Google Shape;22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4951" y="2541950"/>
            <a:ext cx="2826925" cy="942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4 at 2.10.23 PM.png" id="222" name="Google Shape;22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5749" y="3536048"/>
            <a:ext cx="5685329" cy="9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Let’s see why VB is preferred in the first case</a:t>
            </a:r>
            <a:endParaRPr/>
          </a:p>
        </p:txBody>
      </p:sp>
      <p:pic>
        <p:nvPicPr>
          <p:cNvPr descr="Screen Shot 2013-11-04 at 2.15.24 PM.png" id="229" name="Google Shape;22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218" y="1152470"/>
            <a:ext cx="7873559" cy="1070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descr="Screen Shot 2013-11-04 at 2.17.43 PM.png" id="235" name="Google Shape;23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064" y="1017726"/>
            <a:ext cx="5405875" cy="362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first tag transition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P(NN|TO) = 0.00047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P(VB|TO) = .83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word likelihood for “race”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P(race|NN) = 0.00057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P(race|VB) = 0.00012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second tag transition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P(NR|VB) = 0.0027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P(NR|NN) = 0.0012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Sequence tagging (SLP 8)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Markov models (SLP Appendix 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neural networks (SLP 9)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47" name="Google Shape;24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P(VB|TO)P(NR|VB)P(race|VB) = 0.00000027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P(NN|TO)P(NR|NN)P(race|NN) = 0.00000000032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VB is more likely than NN, even though “race” appears more commonly as a noun!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Training/Testing an HMM</a:t>
            </a:r>
            <a:endParaRPr/>
          </a:p>
        </p:txBody>
      </p:sp>
      <p:sp>
        <p:nvSpPr>
          <p:cNvPr id="253" name="Google Shape;25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Just like with any machine learning algorithm, there are two important issues one needs to do to build an HMM: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Estimating p(t</a:t>
            </a:r>
            <a:r>
              <a:rPr baseline="-25000" lang="en" sz="1800"/>
              <a:t>i</a:t>
            </a:r>
            <a:r>
              <a:rPr lang="en" sz="1800"/>
              <a:t>|t</a:t>
            </a:r>
            <a:r>
              <a:rPr baseline="-25000" lang="en" sz="1800"/>
              <a:t>i-1</a:t>
            </a:r>
            <a:r>
              <a:rPr lang="en" sz="1800"/>
              <a:t>) and p(w</a:t>
            </a:r>
            <a:r>
              <a:rPr baseline="-25000" lang="en" sz="1800"/>
              <a:t>i</a:t>
            </a:r>
            <a:r>
              <a:rPr lang="en" sz="1800"/>
              <a:t>|t</a:t>
            </a:r>
            <a:r>
              <a:rPr baseline="-25000" lang="en" sz="1800"/>
              <a:t>i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Testing (predicting):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Estimating the best sequence of tags for a sentence (or sequence or words)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Training: Two Types of Probabilities</a:t>
            </a:r>
            <a:endParaRPr/>
          </a:p>
        </p:txBody>
      </p:sp>
      <p:sp>
        <p:nvSpPr>
          <p:cNvPr id="259" name="Google Shape;25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A: transition probabilities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compute the prior probabilities (probability of a tag)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called tag transition probabilities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B: observation likelihoods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Used to compute the likelihood probabilities (probability of a word given tag)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Often called word likelihoods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Testing: Viterbi Algorithm</a:t>
            </a:r>
            <a:endParaRPr/>
          </a:p>
        </p:txBody>
      </p:sp>
      <p:sp>
        <p:nvSpPr>
          <p:cNvPr id="265" name="Google Shape;26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Viterbi algorithm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Computes the argmax efficiently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 of dynamic programming</a:t>
            </a:r>
            <a:endParaRPr/>
          </a:p>
        </p:txBody>
      </p:sp>
      <p:pic>
        <p:nvPicPr>
          <p:cNvPr descr="Screen Shot 2013-11-04 at 11.54.33 AM.png" id="266" name="Google Shape;26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726" y="1152474"/>
            <a:ext cx="6088549" cy="8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a viterbi?</a:t>
            </a:r>
            <a:endParaRPr/>
          </a:p>
        </p:txBody>
      </p:sp>
      <p:pic>
        <p:nvPicPr>
          <p:cNvPr descr="Screen Shot 2013-11-05 at 10.52.22 AM.png" id="272" name="Google Shape;27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9050" y="1017725"/>
            <a:ext cx="2168925" cy="37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Illustration of Search Space</a:t>
            </a:r>
            <a:endParaRPr/>
          </a:p>
        </p:txBody>
      </p:sp>
      <p:pic>
        <p:nvPicPr>
          <p:cNvPr descr="viterbi-4.gif" id="278" name="Google Shape;27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3985" y="1395825"/>
            <a:ext cx="5216040" cy="194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Illustration of Search Space</a:t>
            </a:r>
            <a:endParaRPr/>
          </a:p>
        </p:txBody>
      </p:sp>
      <p:pic>
        <p:nvPicPr>
          <p:cNvPr descr="Hmm-Viterbi-algorithm-med.png" id="284" name="Google Shape;28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790" y="1285708"/>
            <a:ext cx="3164725" cy="3020763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/>
          <p:nvPr/>
        </p:nvSpPr>
        <p:spPr>
          <a:xfrm>
            <a:off x="2337025" y="4583125"/>
            <a:ext cx="4610700" cy="392400"/>
          </a:xfrm>
          <a:prstGeom prst="wedgeRoundRectCallout">
            <a:avLst>
              <a:gd fmla="val 408" name="adj1"/>
              <a:gd fmla="val -87267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column for each observation (word)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448225" y="1887050"/>
            <a:ext cx="1692000" cy="1037700"/>
          </a:xfrm>
          <a:prstGeom prst="wedgeRoundRectCallout">
            <a:avLst>
              <a:gd fmla="val 72926" name="adj1"/>
              <a:gd fmla="val -12500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row for each state (tag)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6317525" y="1528650"/>
            <a:ext cx="1251000" cy="925500"/>
          </a:xfrm>
          <a:prstGeom prst="wedgeRoundRectCallout">
            <a:avLst>
              <a:gd fmla="val -94575" name="adj1"/>
              <a:gd fmla="val 70416" name="adj2"/>
              <a:gd fmla="val 16667" name="adj3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called a trellis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Viterbi Algorithm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State (or tag) transition probabilities (A)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Observation (or word) likelihoods (B)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observation sequence 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probable state sequence Q together with its probability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Both A and B are matrices with probabilities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of A and B matrices</a:t>
            </a:r>
            <a:endParaRPr/>
          </a:p>
        </p:txBody>
      </p:sp>
      <p:pic>
        <p:nvPicPr>
          <p:cNvPr descr="Screen Shot 2013-11-05 at 10.31.55 AM.png" id="299" name="Google Shape;29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9925" y="1847524"/>
            <a:ext cx="5664150" cy="1223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3-11-05 at 10.32.21 AM.png" id="300" name="Google Shape;30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87175" y="3720927"/>
            <a:ext cx="5664151" cy="1022934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8"/>
          <p:cNvSpPr/>
          <p:nvPr/>
        </p:nvSpPr>
        <p:spPr>
          <a:xfrm>
            <a:off x="499875" y="1350125"/>
            <a:ext cx="7356900" cy="4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A: The rows are labeled with the conditioning event, e.g., P(PPSS|VB) = .0070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8"/>
          <p:cNvSpPr/>
          <p:nvPr/>
        </p:nvSpPr>
        <p:spPr>
          <a:xfrm>
            <a:off x="499875" y="3199250"/>
            <a:ext cx="73569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B: same as A, rows: conditioning events, e.g. P(want|NN) = .000054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8"/>
          <p:cNvSpPr txBox="1"/>
          <p:nvPr/>
        </p:nvSpPr>
        <p:spPr>
          <a:xfrm>
            <a:off x="6452230" y="5888995"/>
            <a:ext cx="21333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Trace</a:t>
            </a:r>
            <a:endParaRPr/>
          </a:p>
        </p:txBody>
      </p:sp>
      <p:pic>
        <p:nvPicPr>
          <p:cNvPr descr="Screen Shot 2013-11-05 at 10.56.39 AM.png" id="309" name="Google Shape;30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402" y="1017724"/>
            <a:ext cx="4193199" cy="36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Sequences are common in languages</a:t>
            </a:r>
            <a:endParaRPr/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013" y="1129775"/>
            <a:ext cx="6515976" cy="3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Viterbi Algorithm</a:t>
            </a:r>
            <a:endParaRPr/>
          </a:p>
        </p:txBody>
      </p:sp>
      <p:sp>
        <p:nvSpPr>
          <p:cNvPr id="315" name="Google Shape;315;p40"/>
          <p:cNvSpPr txBox="1"/>
          <p:nvPr>
            <p:ph idx="1" type="body"/>
          </p:nvPr>
        </p:nvSpPr>
        <p:spPr>
          <a:xfrm>
            <a:off x="311700" y="2308400"/>
            <a:ext cx="8520600" cy="22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1450" lvl="0" marL="343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t-1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(i)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 Viterbi path probability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the previous time step t – 1 (i.e., the previous word)</a:t>
            </a:r>
            <a:endParaRPr sz="1900">
              <a:solidFill>
                <a:schemeClr val="dk1"/>
              </a:solidFill>
            </a:endParaRPr>
          </a:p>
          <a:p>
            <a:pPr indent="-341450" lvl="0" marL="34308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probability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previous state q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previous word having POS tag i) to current state q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the current word having POS tag j)</a:t>
            </a:r>
            <a:endParaRPr sz="1900">
              <a:solidFill>
                <a:schemeClr val="dk1"/>
              </a:solidFill>
            </a:endParaRPr>
          </a:p>
          <a:p>
            <a:pPr indent="-341450" lvl="0" marL="343080" rtl="0" algn="l">
              <a:lnSpc>
                <a:spcPct val="9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– the </a:t>
            </a:r>
            <a:r>
              <a:rPr b="1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observation likelihood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observation symbol o</a:t>
            </a:r>
            <a:r>
              <a:rPr baseline="-25000"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(i.e., word at position t) given the current state j (i.e., the j POS tag)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025"/>
          </a:p>
        </p:txBody>
      </p:sp>
      <p:pic>
        <p:nvPicPr>
          <p:cNvPr descr="Screen Shot 2013-11-05 at 10.58.42 AM.png" id="316" name="Google Shape;31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849" y="1294625"/>
            <a:ext cx="4545999" cy="9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for All HMMs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Massive multiplication here: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descr="Screen Shot 2013-11-04 at 11.54.33 AM.png" id="323" name="Google Shape;3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400" y="1516447"/>
            <a:ext cx="5518610" cy="7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Another Problem: Unknown Words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0 (not great): assume uniform emission probabilities (this is what “add one” smoothing does)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You can exclude closed-class POS tags such as…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does not use any lexical information such as suffixes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Solution 1: capture lexical information: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This reduces error rate for unknown words from 40% to 20%</a:t>
            </a:r>
            <a:endParaRPr sz="1600"/>
          </a:p>
        </p:txBody>
      </p:sp>
      <p:pic>
        <p:nvPicPr>
          <p:cNvPr id="330" name="Google Shape;33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050" y="2758537"/>
            <a:ext cx="6321500" cy="5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Main Disadvantage of HMMs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Hard to add features in the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Capitalization, hyphenated, suffixes,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possible but every such feature must be encoded in the p(word|tag)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Redesign the model for every feature!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MEMMs avoid this limitation, but they take longer to train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 tagging accuracy = 100 x (number of correct tags) / (number of words in dataset)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numbers currently reported for POS tagging are most often between 95% and 97%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they are much worse for “unknown”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 example</a:t>
            </a:r>
            <a:endParaRPr/>
          </a:p>
        </p:txBody>
      </p:sp>
      <p:pic>
        <p:nvPicPr>
          <p:cNvPr id="348" name="Google Shape;34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6498" y="1129902"/>
            <a:ext cx="4791001" cy="36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354" name="Google Shape;354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Accuracy does not work. Why?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precision, recall, F1: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 = TP/(TP + FP)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 = TP/(TP + FN)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F1 = 2PR/(P + R)</a:t>
            </a:r>
            <a:endParaRPr sz="16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 vs. macro F1 measures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78" name="Google Shape;7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900" y="1102900"/>
            <a:ext cx="6302199" cy="3698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84" name="Google Shape;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150" y="1158925"/>
            <a:ext cx="7775998" cy="467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150" y="1772350"/>
            <a:ext cx="7776002" cy="7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Sequences are common in languages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Speech recognition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acoustic signal into phonemes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Group phonemes into words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Natural language processing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Part of speech tagging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our running example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Named entity recognition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Information extraction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Question answering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Parts-of-speech tagging</a:t>
            </a:r>
            <a:endParaRPr/>
          </a:p>
        </p:txBody>
      </p:sp>
      <p:sp>
        <p:nvSpPr>
          <p:cNvPr id="97" name="Google Shape;9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Why not just make a big table?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badger is a NOUN, trip is a VERB,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Because part-of-speech changes with the surrounding sequence: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saw a badger in the zoo.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Don’t badger me about it!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saw him trip on his shoelaces.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She said her trip to Greece was amazing.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How big is this ambiguity issue?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Part-of-speech ambiguity</a:t>
            </a:r>
            <a:endParaRPr/>
          </a:p>
        </p:txBody>
      </p:sp>
      <p:sp>
        <p:nvSpPr>
          <p:cNvPr id="103" name="Google Shape;103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Most words in the English vocabulary are unambiguous.</a:t>
            </a:r>
            <a:endParaRPr/>
          </a:p>
        </p:txBody>
      </p:sp>
      <p:pic>
        <p:nvPicPr>
          <p:cNvPr id="104" name="Google Shape;10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863" y="1152475"/>
            <a:ext cx="6600276" cy="17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