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5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56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57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58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54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54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6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55.xml"/>
  <Override ContentType="application/vnd.openxmlformats-officedocument.presentationml.slide+xml" PartName="/ppt/slides/slide29.xml"/>
  <Override ContentType="application/vnd.openxmlformats-officedocument.presentationml.slide+xml" PartName="/ppt/slides/slide5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58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5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</p:sldIdLst>
  <p:sldSz cy="5143500" cx="9144000"/>
  <p:notesSz cx="6858000" cy="9144000"/>
  <p:embeddedFontLst>
    <p:embeddedFont>
      <p:font typeface="Oswald"/>
      <p:regular r:id="rId65"/>
      <p:bold r:id="rId6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r:id="rId67" roundtripDataSignature="AMtx7mhj5IakxwyApp7y56JhXaL31DADU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slide" Target="slides/slide43.xml"/><Relationship Id="rId47" Type="http://schemas.openxmlformats.org/officeDocument/2006/relationships/slide" Target="slides/slide42.xml"/><Relationship Id="rId49" Type="http://schemas.openxmlformats.org/officeDocument/2006/relationships/slide" Target="slides/slide4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62" Type="http://schemas.openxmlformats.org/officeDocument/2006/relationships/slide" Target="slides/slide57.xml"/><Relationship Id="rId61" Type="http://schemas.openxmlformats.org/officeDocument/2006/relationships/slide" Target="slides/slide56.xml"/><Relationship Id="rId20" Type="http://schemas.openxmlformats.org/officeDocument/2006/relationships/slide" Target="slides/slide15.xml"/><Relationship Id="rId64" Type="http://schemas.openxmlformats.org/officeDocument/2006/relationships/slide" Target="slides/slide59.xml"/><Relationship Id="rId63" Type="http://schemas.openxmlformats.org/officeDocument/2006/relationships/slide" Target="slides/slide58.xml"/><Relationship Id="rId22" Type="http://schemas.openxmlformats.org/officeDocument/2006/relationships/slide" Target="slides/slide17.xml"/><Relationship Id="rId66" Type="http://schemas.openxmlformats.org/officeDocument/2006/relationships/font" Target="fonts/Oswald-bold.fntdata"/><Relationship Id="rId21" Type="http://schemas.openxmlformats.org/officeDocument/2006/relationships/slide" Target="slides/slide16.xml"/><Relationship Id="rId65" Type="http://schemas.openxmlformats.org/officeDocument/2006/relationships/font" Target="fonts/Oswald-regular.fntdata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67" Type="http://customschemas.google.com/relationships/presentationmetadata" Target="metadata"/><Relationship Id="rId60" Type="http://schemas.openxmlformats.org/officeDocument/2006/relationships/slide" Target="slides/slide55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1" Type="http://schemas.openxmlformats.org/officeDocument/2006/relationships/slide" Target="slides/slide46.xml"/><Relationship Id="rId50" Type="http://schemas.openxmlformats.org/officeDocument/2006/relationships/slide" Target="slides/slide45.xml"/><Relationship Id="rId53" Type="http://schemas.openxmlformats.org/officeDocument/2006/relationships/slide" Target="slides/slide48.xml"/><Relationship Id="rId52" Type="http://schemas.openxmlformats.org/officeDocument/2006/relationships/slide" Target="slides/slide47.xml"/><Relationship Id="rId11" Type="http://schemas.openxmlformats.org/officeDocument/2006/relationships/slide" Target="slides/slide6.xml"/><Relationship Id="rId55" Type="http://schemas.openxmlformats.org/officeDocument/2006/relationships/slide" Target="slides/slide50.xml"/><Relationship Id="rId10" Type="http://schemas.openxmlformats.org/officeDocument/2006/relationships/slide" Target="slides/slide5.xml"/><Relationship Id="rId54" Type="http://schemas.openxmlformats.org/officeDocument/2006/relationships/slide" Target="slides/slide49.xml"/><Relationship Id="rId13" Type="http://schemas.openxmlformats.org/officeDocument/2006/relationships/slide" Target="slides/slide8.xml"/><Relationship Id="rId57" Type="http://schemas.openxmlformats.org/officeDocument/2006/relationships/slide" Target="slides/slide52.xml"/><Relationship Id="rId12" Type="http://schemas.openxmlformats.org/officeDocument/2006/relationships/slide" Target="slides/slide7.xml"/><Relationship Id="rId56" Type="http://schemas.openxmlformats.org/officeDocument/2006/relationships/slide" Target="slides/slide51.xml"/><Relationship Id="rId15" Type="http://schemas.openxmlformats.org/officeDocument/2006/relationships/slide" Target="slides/slide10.xml"/><Relationship Id="rId59" Type="http://schemas.openxmlformats.org/officeDocument/2006/relationships/slide" Target="slides/slide54.xml"/><Relationship Id="rId14" Type="http://schemas.openxmlformats.org/officeDocument/2006/relationships/slide" Target="slides/slide9.xml"/><Relationship Id="rId58" Type="http://schemas.openxmlformats.org/officeDocument/2006/relationships/slide" Target="slides/slide53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214cf9a2909_0_2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3" name="Google Shape;113;g214cf9a2909_0_2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214cf9a2909_0_2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9" name="Google Shape;119;g214cf9a2909_0_2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214cf9a290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g214cf9a290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14cf9a2909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g214cf9a2909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14cf9a2909_0_2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6" name="Google Shape;146;g214cf9a2909_0_2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214cf9a2909_0_2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g214cf9a2909_0_2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14cf9a2909_0_2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g214cf9a2909_0_2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14cf9a2909_0_2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6" name="Google Shape;166;g214cf9a2909_0_2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14cf9a2909_0_28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2" name="Google Shape;172;g214cf9a2909_0_28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214cf9a2909_0_2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0" name="Google Shape;180;g214cf9a2909_0_2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14cf9a2909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1" name="Google Shape;191;g214cf9a2909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14cf9a2909_0_3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7" name="Google Shape;197;g214cf9a2909_0_3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14cf9a2909_0_3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3" name="Google Shape;203;g214cf9a2909_0_3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214cf9a2909_0_3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g214cf9a2909_0_3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214cf9a2909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g214cf9a2909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14cf9a2909_0_3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4" name="Google Shape;224;g214cf9a2909_0_3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14cf9a2909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0" name="Google Shape;230;g214cf9a2909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14cf9a2909_0_3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6" name="Google Shape;236;g214cf9a2909_0_3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14cf9a2909_0_3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2" name="Google Shape;242;g214cf9a2909_0_3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14cf9a2909_0_3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8" name="Google Shape;248;g214cf9a2909_0_3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3" name="Google Shape;6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14cf9a290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4" name="Google Shape;254;g214cf9a290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14cf9a2909_0_3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0" name="Google Shape;260;g214cf9a2909_0_3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g214cf9a2909_0_3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6" name="Google Shape;266;g214cf9a2909_0_3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14cf9a2909_0_3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2" name="Google Shape;272;g214cf9a2909_0_3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14cf9a2909_0_3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9" name="Google Shape;279;g214cf9a2909_0_3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g214cf9a2909_0_3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5" name="Google Shape;285;g214cf9a2909_0_3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14cf9a2909_0_3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2" name="Google Shape;292;g214cf9a2909_0_3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14cf9a2909_0_4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g214cf9a2909_0_4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14cf9a2909_0_4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4" name="Google Shape;304;g214cf9a2909_0_4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214cf9a2909_0_4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0" name="Google Shape;310;g214cf9a2909_0_4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14cf9a2909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" name="Google Shape;69;g214cf9a2909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14cf9a2909_0_4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6" name="Google Shape;316;g214cf9a2909_0_4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g214cf9a2909_0_4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2" name="Google Shape;322;g214cf9a2909_0_4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g214cf9a2909_0_4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8" name="Google Shape;328;g214cf9a2909_0_4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22901c2b585_2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34" name="Google Shape;334;g22901c2b585_2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22901c2b585_2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0" name="Google Shape;340;g22901c2b585_2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4" name="Shape 3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5" name="Google Shape;345;g22901c2b585_2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6" name="Google Shape;346;g22901c2b585_2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0" name="Shape 3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" name="Google Shape;351;g22901c2b585_2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2" name="Google Shape;352;g22901c2b585_2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9f39ea087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58" name="Google Shape;358;g29f39ea087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901c2b585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2901c2b585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1ec4426daec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0" name="Google Shape;370;g1ec4426daec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14cf9a2909_0_2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5" name="Google Shape;75;g214cf9a2909_0_2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22901c2b585_2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6" name="Google Shape;376;g22901c2b585_2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14cf9a2909_0_4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14cf9a2909_0_4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1ec4426daec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8" name="Google Shape;388;g1ec4426daec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9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1ec4426dae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1" name="Google Shape;401;g1ec4426dae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214cf9a2909_0_4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7" name="Google Shape;407;g214cf9a2909_0_4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2" name="Shape 4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Google Shape;413;g214cf9a2909_0_4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14" name="Google Shape;414;g214cf9a2909_0_4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8" name="Shape 4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Google Shape;419;g216f57c24ca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0" name="Google Shape;420;g216f57c24ca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4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263b911e27c_2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6" name="Google Shape;426;g263b911e27c_2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g263b911e27c_2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g263b911e27c_2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6" name="Shape 4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7" name="Google Shape;437;g263b911e27c_2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8" name="Google Shape;438;g263b911e27c_2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14cf9a2909_0_2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g214cf9a2909_0_2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14cf9a2909_0_2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0" name="Google Shape;90;g214cf9a2909_0_2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14cf9a2909_0_2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" name="Google Shape;97;g214cf9a2909_0_2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214cf9a2909_0_2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g214cf9a2909_0_2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5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5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5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62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62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6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6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" name="Google Shape;15;p5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6" name="Google Shape;16;p5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55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9" name="Google Shape;19;p5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6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6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5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8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58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5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59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5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0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7" name="Google Shape;37;p60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60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60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6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61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6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7" name="Google Shape;7;p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/>
              <a:buChar char="●"/>
              <a:defRPr b="0" i="0" sz="18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1750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1750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1750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1750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1750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1750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●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1750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○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1750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/>
              <a:buChar char="■"/>
              <a:defRPr b="0" i="0" sz="14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8" name="Google Shape;8;p5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10.png"/><Relationship Id="rId7" Type="http://schemas.openxmlformats.org/officeDocument/2006/relationships/image" Target="../media/image8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7.png"/><Relationship Id="rId4" Type="http://schemas.openxmlformats.org/officeDocument/2006/relationships/image" Target="../media/image12.png"/><Relationship Id="rId5" Type="http://schemas.openxmlformats.org/officeDocument/2006/relationships/image" Target="../media/image18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3.png"/><Relationship Id="rId4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2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29.png"/><Relationship Id="rId4" Type="http://schemas.openxmlformats.org/officeDocument/2006/relationships/image" Target="../media/image2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20.png"/><Relationship Id="rId4" Type="http://schemas.openxmlformats.org/officeDocument/2006/relationships/image" Target="../media/image30.png"/><Relationship Id="rId5" Type="http://schemas.openxmlformats.org/officeDocument/2006/relationships/image" Target="../media/image21.png"/><Relationship Id="rId6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arxiv.org/pdf/1412.6980.pdf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27.png"/><Relationship Id="rId4" Type="http://schemas.openxmlformats.org/officeDocument/2006/relationships/image" Target="../media/image23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3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26.png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36.jpg"/><Relationship Id="rId4" Type="http://schemas.openxmlformats.org/officeDocument/2006/relationships/hyperlink" Target="https://karpathy.github.io/2015/05/21/rnn-effectiveness/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31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Relationship Id="rId3" Type="http://schemas.openxmlformats.org/officeDocument/2006/relationships/image" Target="../media/image24.png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35.png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32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33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37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3.xml"/><Relationship Id="rId3" Type="http://schemas.openxmlformats.org/officeDocument/2006/relationships/image" Target="../media/image38.png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0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5.xml"/><Relationship Id="rId3" Type="http://schemas.openxmlformats.org/officeDocument/2006/relationships/image" Target="../media/image43.png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6.xml"/><Relationship Id="rId3" Type="http://schemas.openxmlformats.org/officeDocument/2006/relationships/image" Target="../media/image44.png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7.xml"/><Relationship Id="rId3" Type="http://schemas.openxmlformats.org/officeDocument/2006/relationships/hyperlink" Target="https://colah.github.io/posts/2015-08-Understanding-LSTMs/" TargetMode="Externa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8.xml"/><Relationship Id="rId3" Type="http://schemas.openxmlformats.org/officeDocument/2006/relationships/image" Target="../media/image45.png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4.png"/><Relationship Id="rId4" Type="http://schemas.openxmlformats.org/officeDocument/2006/relationships/image" Target="../media/image4.png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0.xml"/><Relationship Id="rId3" Type="http://schemas.openxmlformats.org/officeDocument/2006/relationships/image" Target="../media/image41.png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2.xml"/><Relationship Id="rId3" Type="http://schemas.openxmlformats.org/officeDocument/2006/relationships/image" Target="../media/image42.png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3.xml"/></Relationships>
</file>

<file path=ppt/slides/_rels/slide5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4.xml"/><Relationship Id="rId3" Type="http://schemas.openxmlformats.org/officeDocument/2006/relationships/image" Target="../media/image46.png"/></Relationships>
</file>

<file path=ppt/slides/_rels/slide5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5.xml"/></Relationships>
</file>

<file path=ppt/slides/_rels/slide5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6.xml"/></Relationships>
</file>

<file path=ppt/slides/_rels/slide5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7.xml"/></Relationships>
</file>

<file path=ppt/slides/_rels/slide5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8.xml"/></Relationships>
</file>

<file path=ppt/slides/_rels/slide5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9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5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9.png"/><Relationship Id="rId4" Type="http://schemas.openxmlformats.org/officeDocument/2006/relationships/image" Target="../media/image9.png"/><Relationship Id="rId5" Type="http://schemas.openxmlformats.org/officeDocument/2006/relationships/image" Target="../media/image1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png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"/>
          <p:cNvSpPr txBox="1"/>
          <p:nvPr/>
        </p:nvSpPr>
        <p:spPr>
          <a:xfrm>
            <a:off x="324975" y="1017650"/>
            <a:ext cx="8561100" cy="16647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380"/>
              <a:buFont typeface="Arial"/>
              <a:buNone/>
            </a:pP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CSE440: Natural Language </a:t>
            </a:r>
            <a:r>
              <a:rPr lang="en" sz="4280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P</a:t>
            </a:r>
            <a:r>
              <a:rPr b="0" i="0" lang="en" sz="428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rocessing II</a:t>
            </a:r>
            <a:endParaRPr b="0" i="0" sz="398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  <p:sp>
        <p:nvSpPr>
          <p:cNvPr id="55" name="Google Shape;55;p1"/>
          <p:cNvSpPr txBox="1"/>
          <p:nvPr/>
        </p:nvSpPr>
        <p:spPr>
          <a:xfrm>
            <a:off x="727952" y="2987150"/>
            <a:ext cx="7688100" cy="54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lang="en" sz="1820">
                <a:solidFill>
                  <a:srgbClr val="666666"/>
                </a:solidFill>
              </a:rPr>
              <a:t>Dr. </a:t>
            </a:r>
            <a:r>
              <a:rPr i="0" lang="en" sz="1820" u="none" cap="none" strike="noStrike">
                <a:solidFill>
                  <a:srgbClr val="666666"/>
                </a:solidFill>
              </a:rPr>
              <a:t>Farig Sadeque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Assistant Professor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Department of Computer Science and Engineering</a:t>
            </a:r>
            <a:endParaRPr i="0" sz="1820" u="none" cap="none" strike="noStrike">
              <a:solidFill>
                <a:srgbClr val="666666"/>
              </a:solidFill>
            </a:endParaRPr>
          </a:p>
          <a:p>
            <a:pPr indent="0" lvl="0" marL="0" marR="0" rt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20"/>
              <a:buFont typeface="Arial"/>
              <a:buNone/>
            </a:pPr>
            <a:r>
              <a:rPr i="0" lang="en" sz="1820" u="none" cap="none" strike="noStrike">
                <a:solidFill>
                  <a:srgbClr val="666666"/>
                </a:solidFill>
              </a:rPr>
              <a:t>BRAC University</a:t>
            </a:r>
            <a:endParaRPr i="0" sz="1820" u="none" cap="none" strike="noStrike">
              <a:solidFill>
                <a:srgbClr val="666666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14cf9a2909_0_2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Activation functions</a:t>
            </a:r>
            <a:endParaRPr/>
          </a:p>
        </p:txBody>
      </p:sp>
      <p:sp>
        <p:nvSpPr>
          <p:cNvPr id="116" name="Google Shape;116;g214cf9a2909_0_23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do we need activation functions?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types of activation functions do we have?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214cf9a2909_0_2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Learning the XOR</a:t>
            </a:r>
            <a:endParaRPr/>
          </a:p>
        </p:txBody>
      </p:sp>
      <p:sp>
        <p:nvSpPr>
          <p:cNvPr id="122" name="Google Shape;122;g214cf9a2909_0_24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                                                              Can you solve it with linear regression?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23" name="Google Shape;123;g214cf9a2909_0_2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0" y="1152475"/>
            <a:ext cx="3442275" cy="1536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4" name="Google Shape;124;g214cf9a2909_0_2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5700" y="1498250"/>
            <a:ext cx="1755542" cy="4051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25" name="Google Shape;125;g214cf9a2909_0_2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27150" y="1872600"/>
            <a:ext cx="2528525" cy="1366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6" name="Google Shape;126;g214cf9a2909_0_241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4403350" y="3317500"/>
            <a:ext cx="2634913" cy="1366550"/>
          </a:xfrm>
          <a:prstGeom prst="rect">
            <a:avLst/>
          </a:prstGeom>
          <a:noFill/>
          <a:ln>
            <a:noFill/>
          </a:ln>
        </p:spPr>
      </p:pic>
      <p:sp>
        <p:nvSpPr>
          <p:cNvPr id="127" name="Google Shape;127;g214cf9a2909_0_241"/>
          <p:cNvSpPr txBox="1"/>
          <p:nvPr/>
        </p:nvSpPr>
        <p:spPr>
          <a:xfrm>
            <a:off x="437025" y="2902325"/>
            <a:ext cx="3317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No such weights exist!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8" name="Google Shape;128;g214cf9a2909_0_2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2319625" y="3047624"/>
            <a:ext cx="1755550" cy="16364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214cf9a2909_0_2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</p:txBody>
      </p:sp>
      <p:pic>
        <p:nvPicPr>
          <p:cNvPr id="134" name="Google Shape;134;g214cf9a2909_0_25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59425" y="1312100"/>
            <a:ext cx="3980275" cy="30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5" name="Google Shape;135;g214cf9a2909_0_25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59425" y="1721250"/>
            <a:ext cx="4419599" cy="15197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36" name="Google Shape;136;g214cf9a2909_0_25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30482" y="3241025"/>
            <a:ext cx="6213224" cy="1519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14cf9a2909_0_2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Solving XOR with 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142" name="Google Shape;142;g214cf9a2909_0_25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90338" y="1450275"/>
            <a:ext cx="6963325" cy="1548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43" name="Google Shape;143;g214cf9a2909_0_25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912952" y="3117525"/>
            <a:ext cx="3318077" cy="1548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14cf9a2909_0_26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Common activation functions in hidden units </a:t>
            </a:r>
            <a:endParaRPr/>
          </a:p>
        </p:txBody>
      </p:sp>
      <p:sp>
        <p:nvSpPr>
          <p:cNvPr id="149" name="Google Shape;149;g214cf9a2909_0_26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have: affine transformation of input x, followed by nonlinear activation function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 could be just about anything! It can be linear, but a linear function is not preferred. Why?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Considerations: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What specific behavior is needed?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will the gradients behave?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50" name="Google Shape;150;g214cf9a2909_0_26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55625" y="1764350"/>
            <a:ext cx="2032750" cy="353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14cf9a2909_0_2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Why linear functions are not preferred?</a:t>
            </a:r>
            <a:endParaRPr/>
          </a:p>
        </p:txBody>
      </p:sp>
      <p:sp>
        <p:nvSpPr>
          <p:cNvPr id="156" name="Google Shape;156;g214cf9a2909_0_2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Because of the considerations.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need complex mappings between the inputs and the outputs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linear layers will translate the input linearly to output– that is, multiple linear transformation is basically one giant linear transformation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Cannot use backpropagation as the derivative is constant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214cf9a2909_0_2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</a:t>
            </a:r>
            <a:endParaRPr/>
          </a:p>
        </p:txBody>
      </p:sp>
      <p:sp>
        <p:nvSpPr>
          <p:cNvPr id="162" name="Google Shape;162;g214cf9a2909_0_276"/>
          <p:cNvSpPr txBox="1"/>
          <p:nvPr>
            <p:ph idx="1" type="body"/>
          </p:nvPr>
        </p:nvSpPr>
        <p:spPr>
          <a:xfrm>
            <a:off x="45720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Active only when input is positive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63" name="Google Shape;163;g214cf9a2909_0_2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1975" y="1152475"/>
            <a:ext cx="2716325" cy="36864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14cf9a2909_0_2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ReLU is non-differentiable</a:t>
            </a:r>
            <a:endParaRPr/>
          </a:p>
        </p:txBody>
      </p:sp>
      <p:sp>
        <p:nvSpPr>
          <p:cNvPr id="169" name="Google Shape;169;g214cf9a2909_0_28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at z = 0: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left derivative = 0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right derivative = 1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So ReLU is not differentiable at z = 0!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A few non-differentiable points are not a problem: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Training rarely reaches a point with gradient 0 anyway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Software simply returns either left or right derivative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14cf9a2909_0_28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Leaky ReLU</a:t>
            </a:r>
            <a:endParaRPr/>
          </a:p>
        </p:txBody>
      </p:sp>
      <p:sp>
        <p:nvSpPr>
          <p:cNvPr id="175" name="Google Shape;175;g214cf9a2909_0_287"/>
          <p:cNvSpPr txBox="1"/>
          <p:nvPr>
            <p:ph idx="1" type="body"/>
          </p:nvPr>
        </p:nvSpPr>
        <p:spPr>
          <a:xfrm>
            <a:off x="3496225" y="1152475"/>
            <a:ext cx="53364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ReLU has a “dead neuron” problem!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Strong positive activation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Very weak negative activation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 when positive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0.1 when negative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176" name="Google Shape;176;g214cf9a2909_0_28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36175" y="1219225"/>
            <a:ext cx="2160600" cy="407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7" name="Google Shape;177;g214cf9a2909_0_28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77375" y="1779525"/>
            <a:ext cx="2418937" cy="31353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14cf9a2909_0_29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Sigmoid and tanh</a:t>
            </a:r>
            <a:endParaRPr/>
          </a:p>
        </p:txBody>
      </p:sp>
      <p:sp>
        <p:nvSpPr>
          <p:cNvPr id="183" name="Google Shape;183;g214cf9a2909_0_294"/>
          <p:cNvSpPr txBox="1"/>
          <p:nvPr>
            <p:ph idx="1" type="body"/>
          </p:nvPr>
        </p:nvSpPr>
        <p:spPr>
          <a:xfrm>
            <a:off x="3709150" y="1152475"/>
            <a:ext cx="51231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Behavior?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Sigmoid: 0/1 switch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Tanh: -1/+1 switch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Gradients?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Saturate across most of their domain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Tanh optimizes slightly better since it is similar to the identity function near 0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sp>
        <p:nvSpPr>
          <p:cNvPr id="184" name="Google Shape;184;g214cf9a2909_0_29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Sigmoid: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Tanh:</a:t>
            </a:r>
            <a:endParaRPr/>
          </a:p>
        </p:txBody>
      </p:sp>
      <p:pic>
        <p:nvPicPr>
          <p:cNvPr id="185" name="Google Shape;185;g214cf9a2909_0_29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9600" y="1085250"/>
            <a:ext cx="1348625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g214cf9a2909_0_29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41250" y="2966200"/>
            <a:ext cx="1444447" cy="641975"/>
          </a:xfrm>
          <a:prstGeom prst="rect">
            <a:avLst/>
          </a:prstGeom>
          <a:noFill/>
          <a:ln>
            <a:noFill/>
          </a:ln>
        </p:spPr>
      </p:pic>
      <p:pic>
        <p:nvPicPr>
          <p:cNvPr id="187" name="Google Shape;187;g214cf9a2909_0_29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94848" y="1814550"/>
            <a:ext cx="2822099" cy="1075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8" name="Google Shape;188;g214cf9a2909_0_294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500176" y="3684375"/>
            <a:ext cx="2769577" cy="1075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2"/>
          <p:cNvSpPr txBox="1"/>
          <p:nvPr/>
        </p:nvSpPr>
        <p:spPr>
          <a:xfrm>
            <a:off x="671258" y="990800"/>
            <a:ext cx="7801500" cy="1730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800"/>
              <a:buFont typeface="Arial"/>
              <a:buNone/>
            </a:pPr>
            <a:r>
              <a:rPr b="0" i="0" lang="en" sz="3900" u="none" cap="none" strike="noStrike">
                <a:solidFill>
                  <a:srgbClr val="434343"/>
                </a:solidFill>
                <a:latin typeface="Oswald"/>
                <a:ea typeface="Oswald"/>
                <a:cs typeface="Oswald"/>
                <a:sym typeface="Oswald"/>
              </a:rPr>
              <a:t>Lecture 6: Neural Nets and RNN</a:t>
            </a:r>
            <a:endParaRPr b="0" i="0" sz="3900" u="none" cap="none" strike="noStrike">
              <a:solidFill>
                <a:srgbClr val="434343"/>
              </a:solidFill>
              <a:latin typeface="Oswald"/>
              <a:ea typeface="Oswald"/>
              <a:cs typeface="Oswald"/>
              <a:sym typeface="Oswald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214cf9a2909_0_30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Hyperparameters</a:t>
            </a:r>
            <a:endParaRPr/>
          </a:p>
        </p:txBody>
      </p:sp>
      <p:sp>
        <p:nvSpPr>
          <p:cNvPr id="194" name="Google Shape;194;g214cf9a2909_0_30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Network parameters are the ones that are being learned throughout the training process (e.g. weights)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There are parameters that we can control to facilitate this learning: they are called hyperparameters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Activation function is one such hyperparameter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We have others …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214cf9a2909_0_30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Optimizers</a:t>
            </a:r>
            <a:endParaRPr/>
          </a:p>
        </p:txBody>
      </p:sp>
      <p:sp>
        <p:nvSpPr>
          <p:cNvPr id="200" name="Google Shape;200;g214cf9a2909_0_30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Algorithms used to update the learnable parameters in order to reduce loss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Common optimizers: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Stochastic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Mini-batch gradient descent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Momentum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Adagrad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AdaDelta</a:t>
            </a:r>
            <a:endParaRPr/>
          </a:p>
          <a:p>
            <a:pPr indent="-297497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moment estimation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GD methods maintain a single learning rate (with/without decay for all parameters and are known as first order optimizers (works with the first order derivative)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Adaptive methods like Adagrad provide learning rates for each parameter, thus improving the learnability, but are computationally expensive</a:t>
            </a:r>
            <a:endParaRPr/>
          </a:p>
          <a:p>
            <a:pPr indent="-317182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RMSProp not only provides LR for each parameter, it adapts based on the mean of recent magnitudes of the gradients for the weight → first order. AdaDelta is similar but works with squared gradients (second order)</a:t>
            </a:r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14cf9a2909_0_3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Adaptive moment estimation</a:t>
            </a:r>
            <a:endParaRPr/>
          </a:p>
        </p:txBody>
      </p:sp>
      <p:sp>
        <p:nvSpPr>
          <p:cNvPr id="206" name="Google Shape;206;g214cf9a2909_0_3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Popularly known as Adam (not ADAM)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Came out of OpenAI and University of Toronto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Most likely the highest cited </a:t>
            </a:r>
            <a:r>
              <a:rPr lang="en" u="sng">
                <a:solidFill>
                  <a:schemeClr val="hlink"/>
                </a:solidFill>
                <a:hlinkClick r:id="rId3"/>
              </a:rPr>
              <a:t>paper</a:t>
            </a:r>
            <a:r>
              <a:rPr lang="en"/>
              <a:t> in recent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 is it so popular?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Straightforward to implement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Little memory requirements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Well suited for problems that are large in terms of data and/or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Needs little to no manual tuning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14cf9a2909_0_3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</a:t>
            </a:r>
            <a:endParaRPr/>
          </a:p>
        </p:txBody>
      </p:sp>
      <p:sp>
        <p:nvSpPr>
          <p:cNvPr id="212" name="Google Shape;212;g214cf9a2909_0_3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Adam works with momentums of first and </a:t>
            </a:r>
            <a:r>
              <a:rPr b="1" lang="en"/>
              <a:t>second</a:t>
            </a:r>
            <a:r>
              <a:rPr lang="en"/>
              <a:t> order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Instead of adapting the parameter learning rates based on the average first moment (the mean), m</a:t>
            </a:r>
            <a:r>
              <a:rPr baseline="-25000" lang="en"/>
              <a:t>t</a:t>
            </a:r>
            <a:r>
              <a:rPr lang="en"/>
              <a:t> as in RMSProp, Adam also makes use of the average of the second moments of the gradients (the uncentered variance) v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values for β1 is 0.9 , 0.999 for β2 and epsilon is an extremely small number to avoid zero division</a:t>
            </a:r>
            <a:endParaRPr/>
          </a:p>
        </p:txBody>
      </p:sp>
      <p:pic>
        <p:nvPicPr>
          <p:cNvPr id="213" name="Google Shape;213;g214cf9a2909_0_3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40300" y="2511775"/>
            <a:ext cx="1264600" cy="10852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4" name="Google Shape;214;g214cf9a2909_0_3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480675" y="2682400"/>
            <a:ext cx="2655225" cy="743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g214cf9a2909_0_3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Adam’s popularity</a:t>
            </a:r>
            <a:endParaRPr/>
          </a:p>
        </p:txBody>
      </p:sp>
      <p:sp>
        <p:nvSpPr>
          <p:cNvPr id="220" name="Google Shape;220;g214cf9a2909_0_326"/>
          <p:cNvSpPr txBox="1"/>
          <p:nvPr>
            <p:ph idx="1" type="body"/>
          </p:nvPr>
        </p:nvSpPr>
        <p:spPr>
          <a:xfrm>
            <a:off x="311700" y="3886700"/>
            <a:ext cx="85206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n"/>
              <a:t>Sebastian Ruder: “... RMSprop, Adadelta, and Adam are very similar algorithms that do well in similar circumstances. ….. Adam might be the best overall choice.”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29031"/>
              <a:buNone/>
            </a:pPr>
            <a:r>
              <a:rPr lang="en"/>
              <a:t>Andrej Karpathy: “In practice Adam is currently recommended as the default algorithm to use, and often works slightly better than RMSProp.”</a:t>
            </a:r>
            <a:endParaRPr/>
          </a:p>
        </p:txBody>
      </p:sp>
      <p:pic>
        <p:nvPicPr>
          <p:cNvPr id="221" name="Google Shape;221;g214cf9a2909_0_3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078204" y="955450"/>
            <a:ext cx="2987601" cy="29312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14cf9a2909_0_3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27" name="Google Shape;227;g214cf9a2909_0_33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set of strategies used in Machine Learning to reduce the generalization error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Why?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Bias-variance tradeoff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Bias: error from wrong assumptions in the learning algorithm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bias can cause an algorithm to miss the relevant relations between features and target outputs → Observations don’t matter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Underfitting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Variance: error from sensitivity to small fluctuations in the training set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High variance may result in modeling the random noise in the training data → focusing too much on observations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Overfitting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14cf9a2909_0_3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</a:t>
            </a:r>
            <a:endParaRPr/>
          </a:p>
        </p:txBody>
      </p:sp>
      <p:sp>
        <p:nvSpPr>
          <p:cNvPr id="233" name="Google Shape;233;g214cf9a2909_0_33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 good model needs to balance bias and variance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Regularization helps us do that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g214cf9a2909_0_3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39" name="Google Shape;239;g214cf9a2909_0_34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Introduce regularization term to the loss function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Introduces a small amount of bias to counter variance → reduce overfitting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Loss function: negative log likelihood or binary cross entropy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Most common terms: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regularizer: Ridge regression → adds the “squared magnitude” of the coefficient as the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regularizer: Lasso regression → adds the “absolute value of magnitude” of the coefficient as a penalty term to the loss function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Uses 𝛌 that controls the sensitivity of`the model to the input → less sensitive, less likely to overfit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L2 focuses on larger weights, so higher 𝛌 means L2 penalizes higher value weights more than lower ones → no feature essentially goes away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L1 has equal focus, so, higher 𝛌 → low weight features go away → feature selection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14cf9a2909_0_34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Regularization techniques</a:t>
            </a:r>
            <a:endParaRPr/>
          </a:p>
        </p:txBody>
      </p:sp>
      <p:sp>
        <p:nvSpPr>
          <p:cNvPr id="245" name="Google Shape;245;g214cf9a2909_0_34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Dropout: Drops out (ignore) a layer’s output with a probability </a:t>
            </a:r>
            <a:r>
              <a:rPr i="1" lang="en"/>
              <a:t>p</a:t>
            </a:r>
            <a:endParaRPr i="1"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Choice of p depends on the architecture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Early stopping: Stops when performance gets saturated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Stops model from being overfit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Returns the best current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Data augmentation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Introduce new training data with variation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Injects noise</a:t>
            </a:r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14cf9a2909_0_35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Other common hyperparameters</a:t>
            </a:r>
            <a:endParaRPr/>
          </a:p>
        </p:txBody>
      </p:sp>
      <p:sp>
        <p:nvSpPr>
          <p:cNvPr id="251" name="Google Shape;251;g214cf9a2909_0_35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Learning rate: how quickly a network updates its parameters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Low learning rate slows down the learning process but converges smoothly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Larger learning rate speeds up the learning but may not converge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Decaying learning rate is preferred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Epochs: How many times the entire training dataset has passed through the model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Batch size: (Mini) batch size refers to a subset of the training data. Weights are updated after each mini batch training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Small mini batch → too many updates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Large mini batch → too few updates, too many epochs to converge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Outline</a:t>
            </a:r>
            <a:endParaRPr/>
          </a:p>
        </p:txBody>
      </p:sp>
      <p:sp>
        <p:nvSpPr>
          <p:cNvPr id="66" name="Google Shape;66;p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Neural Networks (SLP 7 and lecture)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neural networks (SLP 9 and lecture)</a:t>
            </a:r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5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14cf9a2909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Neural Networks (RNN)</a:t>
            </a:r>
            <a:endParaRPr/>
          </a:p>
        </p:txBody>
      </p:sp>
      <p:sp>
        <p:nvSpPr>
          <p:cNvPr id="257" name="Google Shape;257;g214cf9a2909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Bidirectional and gated recurrent networks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Recurrent architectures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 (next session)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 (next session)</a:t>
            </a:r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214cf9a2909_0_3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Short history of RNN</a:t>
            </a:r>
            <a:endParaRPr/>
          </a:p>
        </p:txBody>
      </p:sp>
      <p:sp>
        <p:nvSpPr>
          <p:cNvPr id="263" name="Google Shape;263;g214cf9a2909_0_3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1986: RNNs are Introduced by David Rumelhart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1995: LSTMs are introduced by Sepp Hochreiter and Jürgen Schmidhuber based on Hochreiter’s 1991 research on vanishing gradient problem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2001: Gers and Schmidhuber trained LSTMs to learn language models (unlearnable by HMMs)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2009: Graves et al. won ICDAR handwriting recognition competition using LSTMs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2013: Hinton and his team destroyed previous record for speech recognition using LSTM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2014: GRU is introduced by Cho et al.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2015: Widespread use in both academia and industry due to Google’s adaptation of LSTM in their Google Voice speech recognition system</a:t>
            </a:r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14cf9a2909_0_37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Structure of an RNN</a:t>
            </a:r>
            <a:endParaRPr/>
          </a:p>
        </p:txBody>
      </p:sp>
      <p:pic>
        <p:nvPicPr>
          <p:cNvPr id="269" name="Google Shape;269;g214cf9a2909_0_37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170125"/>
            <a:ext cx="8839204" cy="29478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4cf9a2909_0_37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Types of RNNs</a:t>
            </a:r>
            <a:endParaRPr/>
          </a:p>
        </p:txBody>
      </p:sp>
      <p:pic>
        <p:nvPicPr>
          <p:cNvPr id="275" name="Google Shape;275;g214cf9a2909_0_37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400" y="1322525"/>
            <a:ext cx="8839199" cy="2766822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g214cf9a2909_0_376"/>
          <p:cNvSpPr txBox="1"/>
          <p:nvPr/>
        </p:nvSpPr>
        <p:spPr>
          <a:xfrm>
            <a:off x="203950" y="4408400"/>
            <a:ext cx="8325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b="0" i="0" lang="en" sz="1400" u="sng" cap="none" strike="noStrike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https://karpathy.github.io/2015/05/21/rnn-effectiveness/</a:t>
            </a:r>
            <a:r>
              <a:rPr b="0" i="0" lang="en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14cf9a2909_0_38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completely unrolled Simple RNN</a:t>
            </a:r>
            <a:endParaRPr/>
          </a:p>
        </p:txBody>
      </p:sp>
      <p:pic>
        <p:nvPicPr>
          <p:cNvPr id="282" name="Google Shape;282;g214cf9a2909_0_38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79538" y="995325"/>
            <a:ext cx="5984935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14cf9a2909_0_39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sp>
        <p:nvSpPr>
          <p:cNvPr id="288" name="Google Shape;288;g214cf9a2909_0_39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step combines the current input with the history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Each prediction is made based on this combination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Observations: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input and hidden state change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parameters W, U, V are the same at each step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Equations: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289" name="Google Shape;289;g214cf9a2909_0_39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90850" y="3495400"/>
            <a:ext cx="3781999" cy="9301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14cf9a2909_0_39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Classwork</a:t>
            </a:r>
            <a:endParaRPr/>
          </a:p>
        </p:txBody>
      </p:sp>
      <p:pic>
        <p:nvPicPr>
          <p:cNvPr id="295" name="Google Shape;295;g214cf9a2909_0_39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05237" y="1093925"/>
            <a:ext cx="6133526" cy="376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14cf9a2909_0_4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Drawbacks of simple RNN</a:t>
            </a:r>
            <a:endParaRPr/>
          </a:p>
        </p:txBody>
      </p:sp>
      <p:sp>
        <p:nvSpPr>
          <p:cNvPr id="301" name="Google Shape;301;g214cf9a2909_0_40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can only see the past, not the future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They must forget the same amount of history at each time step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Theoretically, they don’t have to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Maintaining long term memory is difficult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214cf9a2909_0_4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Bidirectional RNNs</a:t>
            </a:r>
            <a:endParaRPr/>
          </a:p>
        </p:txBody>
      </p:sp>
      <p:sp>
        <p:nvSpPr>
          <p:cNvPr id="307" name="Google Shape;307;g214cf9a2909_0_4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forward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Run one backward RNN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Combine their outputs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14cf9a2909_0_4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Bidirectional RNNs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13" name="Google Shape;313;g214cf9a2909_0_41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27525" y="1017725"/>
            <a:ext cx="6088959" cy="38209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14cf9a2909_0_19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Before starting learning sequence ….</a:t>
            </a:r>
            <a:endParaRPr/>
          </a:p>
        </p:txBody>
      </p:sp>
      <p:sp>
        <p:nvSpPr>
          <p:cNvPr id="72" name="Google Shape;72;g214cf9a2909_0_19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We need to remember some neural network basics.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214cf9a2909_0_4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19" name="Google Shape;319;g214cf9a2909_0_42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Intuition: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Simple RNNs forget the same amount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Look at the previous hidden state and the current input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Decide how much to forget based on those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Two gated RNNs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Long Short-Term Memory (LSTM)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Gated Recurrent Units (GRU)</a:t>
            </a: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214cf9a2909_0_4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Simple RNN</a:t>
            </a:r>
            <a:endParaRPr/>
          </a:p>
        </p:txBody>
      </p:sp>
      <p:pic>
        <p:nvPicPr>
          <p:cNvPr id="325" name="Google Shape;325;g214cf9a2909_0_4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48913" y="1293375"/>
            <a:ext cx="6246175" cy="23821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g214cf9a2909_0_4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pic>
        <p:nvPicPr>
          <p:cNvPr id="331" name="Google Shape;331;g214cf9a2909_0_4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00414" y="1232600"/>
            <a:ext cx="6543175" cy="26783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g22901c2b585_2_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Forget gate</a:t>
            </a:r>
            <a:endParaRPr/>
          </a:p>
        </p:txBody>
      </p:sp>
      <p:pic>
        <p:nvPicPr>
          <p:cNvPr id="337" name="Google Shape;337;g22901c2b585_2_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8213" y="1539013"/>
            <a:ext cx="6407574" cy="20654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g22901c2b585_2_1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Input gate</a:t>
            </a:r>
            <a:endParaRPr/>
          </a:p>
        </p:txBody>
      </p:sp>
      <p:pic>
        <p:nvPicPr>
          <p:cNvPr id="343" name="Google Shape;343;g22901c2b585_2_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87388" y="1500500"/>
            <a:ext cx="6769226" cy="214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7" name="Shape 3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" name="Google Shape;348;g22901c2b585_2_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Cell update</a:t>
            </a:r>
            <a:endParaRPr/>
          </a:p>
        </p:txBody>
      </p:sp>
      <p:pic>
        <p:nvPicPr>
          <p:cNvPr id="349" name="Google Shape;349;g22901c2b585_2_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188" y="1456288"/>
            <a:ext cx="6417625" cy="2230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3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22901c2b585_2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Output gate</a:t>
            </a:r>
            <a:endParaRPr/>
          </a:p>
        </p:txBody>
      </p:sp>
      <p:pic>
        <p:nvPicPr>
          <p:cNvPr id="355" name="Google Shape;355;g22901c2b585_2_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423463" y="1472688"/>
            <a:ext cx="6297074" cy="21981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g29f39ea0875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Useful blog from Colah</a:t>
            </a:r>
            <a:endParaRPr/>
          </a:p>
        </p:txBody>
      </p:sp>
      <p:sp>
        <p:nvSpPr>
          <p:cNvPr id="361" name="Google Shape;361;g29f39ea0875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https://colah.github.io/posts/2015-08-Understanding-LSTMs/</a:t>
            </a: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5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g22901c2b585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One LSTM cell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pic>
        <p:nvPicPr>
          <p:cNvPr id="367" name="Google Shape;367;g22901c2b585_2_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7813" y="1017725"/>
            <a:ext cx="6068374" cy="4018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g1ec4426daec_0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LSTM</a:t>
            </a:r>
            <a:endParaRPr/>
          </a:p>
        </p:txBody>
      </p:sp>
      <p:sp>
        <p:nvSpPr>
          <p:cNvPr id="373" name="Google Shape;373;g1ec4426daec_0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1: Calculate forget (f</a:t>
            </a:r>
            <a:r>
              <a:rPr baseline="-25000" lang="en"/>
              <a:t>t</a:t>
            </a:r>
            <a:r>
              <a:rPr lang="en"/>
              <a:t>), input (i</a:t>
            </a:r>
            <a:r>
              <a:rPr baseline="-25000" lang="en"/>
              <a:t>t</a:t>
            </a:r>
            <a:r>
              <a:rPr lang="en"/>
              <a:t>) and output gates (o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2: Calculate cell state update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3: Update cell state (C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Step 4: Calculate h</a:t>
            </a:r>
            <a:r>
              <a:rPr baseline="-25000" lang="en"/>
              <a:t>t</a:t>
            </a:r>
            <a:endParaRPr baseline="-25000"/>
          </a:p>
          <a:p>
            <a:pPr indent="0" lvl="0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 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14cf9a2909_0_20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Neural Networks</a:t>
            </a:r>
            <a:endParaRPr/>
          </a:p>
        </p:txBody>
      </p:sp>
      <p:sp>
        <p:nvSpPr>
          <p:cNvPr id="78" name="Google Shape;78;g214cf9a2909_0_20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 human brain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79" name="Google Shape;79;g214cf9a2909_0_20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11701" y="1773100"/>
            <a:ext cx="3986751" cy="2328626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g214cf9a2909_0_203"/>
          <p:cNvSpPr txBox="1"/>
          <p:nvPr>
            <p:ph idx="1" type="body"/>
          </p:nvPr>
        </p:nvSpPr>
        <p:spPr>
          <a:xfrm>
            <a:off x="4695825" y="1153013"/>
            <a:ext cx="42603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Neuron in an ML model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  <p:pic>
        <p:nvPicPr>
          <p:cNvPr id="81" name="Google Shape;81;g214cf9a2909_0_20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5827" y="1756025"/>
            <a:ext cx="3712936" cy="2362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22901c2b585_2_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GRU</a:t>
            </a:r>
            <a:endParaRPr/>
          </a:p>
        </p:txBody>
      </p:sp>
      <p:pic>
        <p:nvPicPr>
          <p:cNvPr id="379" name="Google Shape;379;g22901c2b585_2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6288" y="1337463"/>
            <a:ext cx="7251426" cy="2468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3" name="Shape 3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4" name="Google Shape;384;g214cf9a2909_0_4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Gated RNNs</a:t>
            </a:r>
            <a:endParaRPr/>
          </a:p>
        </p:txBody>
      </p:sp>
      <p:sp>
        <p:nvSpPr>
          <p:cNvPr id="385" name="Google Shape;385;g214cf9a2909_0_45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Properties: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Can forget different amounts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Much better at using long distance information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bidirectional GRU is a good starting point for many sequence tagging tasks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g1ec4426daec_0_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Backpropagation through time</a:t>
            </a:r>
            <a:endParaRPr/>
          </a:p>
        </p:txBody>
      </p:sp>
      <p:pic>
        <p:nvPicPr>
          <p:cNvPr id="391" name="Google Shape;391;g1ec4426daec_0_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91038" y="959175"/>
            <a:ext cx="6561932" cy="382097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392" name="Google Shape;392;g1ec4426daec_0_15"/>
          <p:cNvCxnSpPr/>
          <p:nvPr/>
        </p:nvCxnSpPr>
        <p:spPr>
          <a:xfrm rot="10800000">
            <a:off x="1264200" y="2528225"/>
            <a:ext cx="12567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3" name="Google Shape;393;g1ec4426daec_0_15"/>
          <p:cNvCxnSpPr/>
          <p:nvPr/>
        </p:nvCxnSpPr>
        <p:spPr>
          <a:xfrm rot="10800000">
            <a:off x="3189225" y="2535425"/>
            <a:ext cx="11913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4" name="Google Shape;394;g1ec4426daec_0_15"/>
          <p:cNvCxnSpPr/>
          <p:nvPr/>
        </p:nvCxnSpPr>
        <p:spPr>
          <a:xfrm rot="10800000">
            <a:off x="5136250" y="2521025"/>
            <a:ext cx="1314600" cy="7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5" name="Google Shape;395;g1ec4426daec_0_15"/>
          <p:cNvCxnSpPr/>
          <p:nvPr/>
        </p:nvCxnSpPr>
        <p:spPr>
          <a:xfrm>
            <a:off x="2142625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6" name="Google Shape;396;g1ec4426daec_0_15"/>
          <p:cNvCxnSpPr/>
          <p:nvPr/>
        </p:nvCxnSpPr>
        <p:spPr>
          <a:xfrm>
            <a:off x="4082150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7" name="Google Shape;397;g1ec4426daec_0_15"/>
          <p:cNvCxnSpPr/>
          <p:nvPr/>
        </p:nvCxnSpPr>
        <p:spPr>
          <a:xfrm>
            <a:off x="6087125" y="3188925"/>
            <a:ext cx="600" cy="8358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398" name="Google Shape;398;g1ec4426daec_0_15"/>
          <p:cNvCxnSpPr/>
          <p:nvPr/>
        </p:nvCxnSpPr>
        <p:spPr>
          <a:xfrm>
            <a:off x="7090475" y="1518350"/>
            <a:ext cx="14400" cy="414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2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g1ec4426daec_0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The vanishing gradient problem</a:t>
            </a:r>
            <a:endParaRPr/>
          </a:p>
        </p:txBody>
      </p:sp>
      <p:sp>
        <p:nvSpPr>
          <p:cNvPr id="404" name="Google Shape;404;g1ec4426daec_0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BPTT calculates gradients backward through time, it involves taking derivatives of the loss with respect to the model’s parameters at each time step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These derivatives are multiplied together as they are propagated backward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Since gradients are multiplied together, if the gradients at each time step are less than 1, this multiplication leads to a compounding effect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As you go further back in time, the gradients become increasingly smaller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The compounding effect causes the gradients for early time steps to become vanishingly small, approaching zero 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When the gradients are too close to zero, they don’t provide meaningful information for parameter updates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This makes it challenging for the RNN to learn long-term dependencies in the data</a:t>
            </a:r>
            <a:endParaRPr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g214cf9a2909_0_4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Recurrent architectures for related tasks</a:t>
            </a:r>
            <a:endParaRPr/>
          </a:p>
        </p:txBody>
      </p:sp>
      <p:sp>
        <p:nvSpPr>
          <p:cNvPr id="410" name="Google Shape;410;g214cf9a2909_0_46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RNNs for text classification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Last hidden state of the RNN represents the entire sentence.</a:t>
            </a:r>
            <a:endParaRPr/>
          </a:p>
        </p:txBody>
      </p:sp>
      <p:pic>
        <p:nvPicPr>
          <p:cNvPr id="411" name="Google Shape;411;g214cf9a2909_0_46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131712" y="1916200"/>
            <a:ext cx="4880576" cy="3076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fill="hold" nodeType="with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5" name="Shape 4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Google Shape;416;g214cf9a2909_0_47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Recurrent architectures for related tasks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t/>
            </a:r>
            <a:endParaRPr/>
          </a:p>
        </p:txBody>
      </p:sp>
      <p:sp>
        <p:nvSpPr>
          <p:cNvPr id="417" name="Google Shape;417;g214cf9a2909_0_47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other tasks can RNNs handle?</a:t>
            </a:r>
            <a:endParaRPr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1" name="Shape 4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2" name="Google Shape;422;g216f57c24ca_0_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Next to come</a:t>
            </a:r>
            <a:endParaRPr/>
          </a:p>
        </p:txBody>
      </p:sp>
      <p:sp>
        <p:nvSpPr>
          <p:cNvPr id="423" name="Google Shape;423;g216f57c24ca_0_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Seq2seq models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Encoders and decoders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Attention</a:t>
            </a:r>
            <a:endParaRPr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7" name="Shape 4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Google Shape;428;g263b911e27c_2_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29" name="Google Shape;429;g263b911e27c_2_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Equations for LSTM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f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i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i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i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o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o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o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o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All the weights (Ws and Us and bs) will be given. You need to calculate f, i and o. </a:t>
            </a:r>
            <a:endParaRPr/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"/>
              <a:t>How to calculate sigmoid/tanh for a vector (because the argument for sigmoid in this case will be a vector)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sigmoid([1, 2, 0]) = [sigmoid(1), sigmoid(2), sigmoid(0)]</a:t>
            </a:r>
            <a:endParaRPr/>
          </a:p>
          <a:p>
            <a:pPr indent="-3175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-"/>
            </a:pPr>
            <a:r>
              <a:rPr lang="en"/>
              <a:t>tanh([1, 2, 0]) = [tanh(1), tanh(2), tanh(0)]</a:t>
            </a:r>
            <a:endParaRPr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3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263b911e27c_2_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35" name="Google Shape;435;g263b911e27c_2_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2500" lnSpcReduction="10000"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How to calculate f</a:t>
            </a:r>
            <a:r>
              <a:rPr baseline="-25000" lang="en"/>
              <a:t>t</a:t>
            </a:r>
            <a:r>
              <a:rPr lang="en"/>
              <a:t> for input x</a:t>
            </a:r>
            <a:r>
              <a:rPr baseline="-25000" lang="en"/>
              <a:t>t</a:t>
            </a:r>
            <a:r>
              <a:rPr lang="en"/>
              <a:t> = [1 1]</a:t>
            </a:r>
            <a:r>
              <a:rPr baseline="30000" lang="en"/>
              <a:t>T</a:t>
            </a:r>
            <a:endParaRPr baseline="300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Given: W</a:t>
            </a:r>
            <a:r>
              <a:rPr baseline="-25000" lang="en"/>
              <a:t>f</a:t>
            </a:r>
            <a:r>
              <a:rPr lang="en"/>
              <a:t> = [1 1, 0 1], U</a:t>
            </a:r>
            <a:r>
              <a:rPr baseline="-25000" lang="en"/>
              <a:t>f</a:t>
            </a:r>
            <a:r>
              <a:rPr lang="en"/>
              <a:t> = [0 0 , 2 3], h</a:t>
            </a:r>
            <a:r>
              <a:rPr baseline="-25000" lang="en"/>
              <a:t>t-1</a:t>
            </a:r>
            <a:r>
              <a:rPr lang="en"/>
              <a:t> = [4 5]</a:t>
            </a:r>
            <a:r>
              <a:rPr baseline="30000" lang="en"/>
              <a:t>T</a:t>
            </a:r>
            <a:r>
              <a:rPr lang="en"/>
              <a:t>, b</a:t>
            </a:r>
            <a:r>
              <a:rPr baseline="-25000" lang="en"/>
              <a:t>f</a:t>
            </a:r>
            <a:r>
              <a:rPr lang="en"/>
              <a:t> = [0 0]</a:t>
            </a:r>
            <a:r>
              <a:rPr baseline="30000" lang="en"/>
              <a:t>T</a:t>
            </a:r>
            <a:endParaRPr baseline="30000"/>
          </a:p>
          <a:p>
            <a:pPr indent="-334327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Using this equation: f</a:t>
            </a:r>
            <a:r>
              <a:rPr baseline="-25000" lang="en"/>
              <a:t>t</a:t>
            </a:r>
            <a:r>
              <a:rPr lang="en"/>
              <a:t> = sigmoid(W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f</a:t>
            </a:r>
            <a:r>
              <a:rPr lang="en"/>
              <a:t>)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Multiply W</a:t>
            </a:r>
            <a:r>
              <a:rPr baseline="-25000" lang="en"/>
              <a:t>f</a:t>
            </a:r>
            <a:r>
              <a:rPr lang="en"/>
              <a:t> with x</a:t>
            </a:r>
            <a:r>
              <a:rPr baseline="-25000" lang="en"/>
              <a:t>t</a:t>
            </a:r>
            <a:r>
              <a:rPr lang="en"/>
              <a:t> (W</a:t>
            </a:r>
            <a:r>
              <a:rPr baseline="-25000" lang="en"/>
              <a:t>f</a:t>
            </a:r>
            <a:r>
              <a:rPr lang="en"/>
              <a:t> has a shape of 2x2, xt has a shape of 2x1), output will be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Multiply U</a:t>
            </a:r>
            <a:r>
              <a:rPr baseline="-25000" lang="en"/>
              <a:t>f</a:t>
            </a:r>
            <a:r>
              <a:rPr lang="en"/>
              <a:t> with h</a:t>
            </a:r>
            <a:r>
              <a:rPr baseline="-25000" lang="en"/>
              <a:t>t-1</a:t>
            </a:r>
            <a:r>
              <a:rPr lang="en"/>
              <a:t> (U</a:t>
            </a:r>
            <a:r>
              <a:rPr baseline="-25000" lang="en"/>
              <a:t>f</a:t>
            </a:r>
            <a:r>
              <a:rPr lang="en"/>
              <a:t> has a shape of 2x2, ht-1 has a shape of 2x1), output will be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b</a:t>
            </a:r>
            <a:r>
              <a:rPr baseline="-25000" lang="en"/>
              <a:t>f</a:t>
            </a:r>
            <a:r>
              <a:rPr lang="en"/>
              <a:t> already is a 2x1 vector</a:t>
            </a:r>
            <a:endParaRPr/>
          </a:p>
          <a:p>
            <a:pPr indent="-310832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Char char="-"/>
            </a:pPr>
            <a:r>
              <a:rPr lang="en"/>
              <a:t>So, f</a:t>
            </a:r>
            <a:r>
              <a:rPr baseline="-25000" lang="en"/>
              <a:t>t</a:t>
            </a:r>
            <a:r>
              <a:rPr lang="en"/>
              <a:t> will also be a 2x1 vector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Then calculate i</a:t>
            </a:r>
            <a:r>
              <a:rPr baseline="-25000" lang="en"/>
              <a:t>t</a:t>
            </a:r>
            <a:r>
              <a:rPr lang="en"/>
              <a:t> and o</a:t>
            </a:r>
            <a:r>
              <a:rPr baseline="-25000" lang="en"/>
              <a:t>t </a:t>
            </a:r>
            <a:r>
              <a:rPr lang="en"/>
              <a:t>and use these values to calculate the C</a:t>
            </a:r>
            <a:r>
              <a:rPr baseline="-25000" lang="en"/>
              <a:t>t</a:t>
            </a:r>
            <a:r>
              <a:rPr lang="en"/>
              <a:t> and h</a:t>
            </a:r>
            <a:r>
              <a:rPr baseline="-25000" lang="en"/>
              <a:t>t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h</a:t>
            </a:r>
            <a:r>
              <a:rPr baseline="-25000" lang="en"/>
              <a:t>t</a:t>
            </a:r>
            <a:r>
              <a:rPr lang="en"/>
              <a:t> = o</a:t>
            </a:r>
            <a:r>
              <a:rPr baseline="-25000" lang="en"/>
              <a:t>t</a:t>
            </a:r>
            <a:r>
              <a:rPr lang="en"/>
              <a:t>*tanh(C</a:t>
            </a:r>
            <a:r>
              <a:rPr baseline="-25000" lang="en"/>
              <a:t>t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C</a:t>
            </a:r>
            <a:r>
              <a:rPr baseline="-25000" lang="en"/>
              <a:t>t</a:t>
            </a:r>
            <a:r>
              <a:rPr lang="en"/>
              <a:t> = 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+ i</a:t>
            </a:r>
            <a:r>
              <a:rPr baseline="-25000" lang="en"/>
              <a:t>t</a:t>
            </a:r>
            <a:r>
              <a:rPr lang="en"/>
              <a:t>*Ĉ</a:t>
            </a:r>
            <a:r>
              <a:rPr baseline="-25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rPr lang="en"/>
              <a:t>Ĉ</a:t>
            </a:r>
            <a:r>
              <a:rPr baseline="-25000" lang="en"/>
              <a:t>t</a:t>
            </a:r>
            <a:r>
              <a:rPr lang="en"/>
              <a:t> = tanh(W</a:t>
            </a:r>
            <a:r>
              <a:rPr baseline="-25000" lang="en"/>
              <a:t>c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c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</a:t>
            </a:r>
            <a:r>
              <a:rPr baseline="-25000" lang="en"/>
              <a:t>c</a:t>
            </a:r>
            <a:r>
              <a:rPr lang="en"/>
              <a:t>)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8107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09"/>
              <a:buFont typeface="Arial"/>
              <a:buNone/>
            </a:pPr>
            <a:r>
              <a:rPr lang="en"/>
              <a:t>P.S. * means element-wise multiplication</a:t>
            </a:r>
            <a:endParaRPr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9" name="Shape 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Google Shape;440;g263b911e27c_2_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Practice</a:t>
            </a:r>
            <a:endParaRPr/>
          </a:p>
        </p:txBody>
      </p:sp>
      <p:sp>
        <p:nvSpPr>
          <p:cNvPr id="441" name="Google Shape;441;g263b911e27c_2_1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= [2 1]</a:t>
            </a:r>
            <a:r>
              <a:rPr baseline="30000" lang="en"/>
              <a:t>T</a:t>
            </a:r>
            <a:r>
              <a:rPr lang="en"/>
              <a:t>,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= [0 23]</a:t>
            </a:r>
            <a:r>
              <a:rPr baseline="30000" lang="en"/>
              <a:t>T</a:t>
            </a:r>
            <a:r>
              <a:rPr lang="en"/>
              <a:t> bf = [0 0]</a:t>
            </a:r>
            <a:r>
              <a:rPr baseline="30000" lang="en"/>
              <a:t>T</a:t>
            </a:r>
            <a:r>
              <a:rPr lang="en"/>
              <a:t>, so W</a:t>
            </a:r>
            <a:r>
              <a:rPr baseline="-25000" lang="en"/>
              <a:t>f</a:t>
            </a:r>
            <a:r>
              <a:rPr lang="en"/>
              <a:t>x</a:t>
            </a:r>
            <a:r>
              <a:rPr baseline="-25000" lang="en"/>
              <a:t>t</a:t>
            </a:r>
            <a:r>
              <a:rPr lang="en"/>
              <a:t> + U</a:t>
            </a:r>
            <a:r>
              <a:rPr baseline="-25000" lang="en"/>
              <a:t>f</a:t>
            </a:r>
            <a:r>
              <a:rPr lang="en"/>
              <a:t>h</a:t>
            </a:r>
            <a:r>
              <a:rPr baseline="-25000" lang="en"/>
              <a:t>t-1</a:t>
            </a:r>
            <a:r>
              <a:rPr lang="en"/>
              <a:t> + b = [2 24]</a:t>
            </a:r>
            <a:r>
              <a:rPr baseline="30000" lang="en"/>
              <a:t>T</a:t>
            </a:r>
            <a:r>
              <a:rPr lang="en"/>
              <a:t> 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 = sigmoid([2 24]</a:t>
            </a:r>
            <a:r>
              <a:rPr baseline="30000" lang="en"/>
              <a:t>T</a:t>
            </a:r>
            <a:r>
              <a:rPr lang="en"/>
              <a:t>) = [sigmoid(2) sigmoid(24)]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Ct = 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+ i</a:t>
            </a:r>
            <a:r>
              <a:rPr baseline="-25000" lang="en"/>
              <a:t>t</a:t>
            </a:r>
            <a:r>
              <a:rPr lang="en"/>
              <a:t>*Ĉ</a:t>
            </a:r>
            <a:r>
              <a:rPr baseline="-25000" lang="en"/>
              <a:t>t</a:t>
            </a:r>
            <a:endParaRPr baseline="-25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If C</a:t>
            </a:r>
            <a:r>
              <a:rPr baseline="-25000" lang="en"/>
              <a:t>t-1</a:t>
            </a:r>
            <a:r>
              <a:rPr lang="en"/>
              <a:t> = [1 5]</a:t>
            </a:r>
            <a:r>
              <a:rPr baseline="30000" lang="en"/>
              <a:t>T</a:t>
            </a:r>
            <a:endParaRPr baseline="30000"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f</a:t>
            </a:r>
            <a:r>
              <a:rPr baseline="-25000" lang="en"/>
              <a:t>t</a:t>
            </a:r>
            <a:r>
              <a:rPr lang="en"/>
              <a:t>*C</a:t>
            </a:r>
            <a:r>
              <a:rPr baseline="-25000" lang="en"/>
              <a:t>t-1</a:t>
            </a:r>
            <a:r>
              <a:rPr lang="en"/>
              <a:t> = [sigmoid(2) sigmoid(6)]</a:t>
            </a:r>
            <a:r>
              <a:rPr baseline="30000" lang="en"/>
              <a:t>T </a:t>
            </a:r>
            <a:r>
              <a:rPr lang="en"/>
              <a:t> * [1 5]</a:t>
            </a:r>
            <a:r>
              <a:rPr baseline="30000" lang="en"/>
              <a:t>T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baseline="-25000" lang="en"/>
              <a:t>              </a:t>
            </a:r>
            <a:r>
              <a:rPr lang="en"/>
              <a:t> = [sigmoid(2)*1 sigmoid(24)*5]</a:t>
            </a:r>
            <a:r>
              <a:rPr baseline="30000" lang="en"/>
              <a:t>T </a:t>
            </a:r>
            <a:r>
              <a:rPr lang="en"/>
              <a:t> which is another 2x1 matrix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14cf9a2909_0_2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Class work</a:t>
            </a:r>
            <a:endParaRPr/>
          </a:p>
        </p:txBody>
      </p:sp>
      <p:pic>
        <p:nvPicPr>
          <p:cNvPr id="87" name="Google Shape;87;g214cf9a2909_0_2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31838" y="978750"/>
            <a:ext cx="6080332" cy="38209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14cf9a2909_0_2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93" name="Google Shape;93;g214cf9a2909_0_2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What is a tensor?</a:t>
            </a:r>
            <a:endParaRPr/>
          </a:p>
        </p:txBody>
      </p:sp>
      <p:pic>
        <p:nvPicPr>
          <p:cNvPr id="94" name="Google Shape;94;g214cf9a2909_0_2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568271" y="1705346"/>
            <a:ext cx="6007449" cy="2973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214cf9a2909_0_2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Unit calculations as tensor arithmetic</a:t>
            </a:r>
            <a:endParaRPr/>
          </a:p>
        </p:txBody>
      </p:sp>
      <p:sp>
        <p:nvSpPr>
          <p:cNvPr id="100" name="Google Shape;100;g214cf9a2909_0_2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Summation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Vector arithmetic for a single unit: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Matrix arithmetic for multiple units:</a:t>
            </a:r>
            <a:endParaRPr/>
          </a:p>
        </p:txBody>
      </p:sp>
      <p:pic>
        <p:nvPicPr>
          <p:cNvPr id="101" name="Google Shape;101;g214cf9a2909_0_2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391197" y="1152475"/>
            <a:ext cx="1962974" cy="9262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" name="Google Shape;102;g214cf9a2909_0_2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832400" y="2571751"/>
            <a:ext cx="4381499" cy="1114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03" name="Google Shape;103;g214cf9a2909_0_2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3919250" y="3804400"/>
            <a:ext cx="2118990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14cf9a2909_0_2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"/>
              <a:t>A feedforward network as composition</a:t>
            </a:r>
            <a:endParaRPr/>
          </a:p>
        </p:txBody>
      </p:sp>
      <p:pic>
        <p:nvPicPr>
          <p:cNvPr id="109" name="Google Shape;109;g214cf9a2909_0_2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369862" y="1017725"/>
            <a:ext cx="4404275" cy="31779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0" name="Google Shape;110;g214cf9a2909_0_2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686185" y="4195650"/>
            <a:ext cx="3771639" cy="57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