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Average"/>
      <p:regular r:id="rId43"/>
    </p:embeddedFont>
    <p:embeddedFont>
      <p:font typeface="Oswald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6" roundtripDataSignature="AMtx7mgwYxEcIvWddzAJwpKdTjRy3F6H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7F6263-95C2-4BCF-8186-8B3A4B025B07}">
  <a:tblStyle styleId="{357F6263-95C2-4BCF-8186-8B3A4B025B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Oswald-regular.fntdata"/><Relationship Id="rId21" Type="http://schemas.openxmlformats.org/officeDocument/2006/relationships/slide" Target="slides/slide15.xml"/><Relationship Id="rId43" Type="http://schemas.openxmlformats.org/officeDocument/2006/relationships/font" Target="fonts/Average-regular.fntdata"/><Relationship Id="rId24" Type="http://schemas.openxmlformats.org/officeDocument/2006/relationships/slide" Target="slides/slide18.xml"/><Relationship Id="rId46" Type="http://customschemas.google.com/relationships/presentationmetadata" Target="metadata"/><Relationship Id="rId23" Type="http://schemas.openxmlformats.org/officeDocument/2006/relationships/slide" Target="slides/slide17.xml"/><Relationship Id="rId45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4ba52dce87_0_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24ba52dce87_0_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24ba52dce87_0_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4ba52dce87_0_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24ba52dce87_0_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24ba52dce87_0_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4ba52dce87_0_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4ba52dce87_0_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g24ba52dce87_0_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g24ba52dce87_0_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4ba52dce87_0_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24ba52dce87_0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4ba52dce87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24ba52dce87_0_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24ba52dce87_0_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24ba52dce87_0_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4ba52dce87_0_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24ba52dce87_0_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4ba52dce87_0_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24ba52dce87_0_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24ba52dce87_0_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4ba52dce87_0_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24ba52dce87_0_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4ba52dce87_0_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24ba52dce87_0_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24ba52dce87_0_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24ba52dce87_0_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24ba52dce87_0_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4ba52dce87_0_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24ba52dce87_0_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4ba52dce87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4ba52dce87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24ba52dce87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ling.upenn.edu/courses/Fall_2003/ling001/penn_treebank_pos.html" TargetMode="External"/><Relationship Id="rId4" Type="http://schemas.openxmlformats.org/officeDocument/2006/relationships/hyperlink" Target="https://universaldependencies.org/u/pos/all.html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24975" y="1017650"/>
            <a:ext cx="8561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80"/>
              <a:buFont typeface="Arial"/>
              <a:buNone/>
            </a:pPr>
            <a:r>
              <a:rPr b="0" i="0" lang="en" sz="438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CSE440: Natural Language Processing </a:t>
            </a:r>
            <a:r>
              <a:rPr lang="en" sz="438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</a:t>
            </a:r>
            <a:r>
              <a:rPr b="0" i="0" lang="en" sz="438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</a:t>
            </a:r>
            <a:endParaRPr b="0" i="0" sz="438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727952" y="298715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i="0" lang="en" sz="1820" u="none" cap="none" strike="noStrike">
                <a:solidFill>
                  <a:schemeClr val="dk2"/>
                </a:solidFill>
              </a:rPr>
              <a:t>Dr. Farig Sadeque</a:t>
            </a:r>
            <a:endParaRPr i="0" sz="1820" u="none" cap="none" strike="noStrike">
              <a:solidFill>
                <a:schemeClr val="dk2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i="0" lang="en" sz="1820" u="none" cap="none" strike="noStrike">
                <a:solidFill>
                  <a:schemeClr val="dk2"/>
                </a:solidFill>
              </a:rPr>
              <a:t>Associate Professor</a:t>
            </a:r>
            <a:endParaRPr i="0" sz="1820" u="none" cap="none" strike="noStrike">
              <a:solidFill>
                <a:schemeClr val="dk2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i="0" lang="en" sz="1820" u="none" cap="none" strike="noStrike">
                <a:solidFill>
                  <a:schemeClr val="dk2"/>
                </a:solidFill>
              </a:rPr>
              <a:t>Department of Computer Science and Engineering</a:t>
            </a:r>
            <a:endParaRPr i="0" sz="1820" u="none" cap="none" strike="noStrike">
              <a:solidFill>
                <a:schemeClr val="dk2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i="0" lang="en" sz="1820" u="none" cap="none" strike="noStrike">
                <a:solidFill>
                  <a:schemeClr val="dk2"/>
                </a:solidFill>
              </a:rPr>
              <a:t>BRAC University</a:t>
            </a:r>
            <a:endParaRPr i="0" sz="1820" u="none" cap="none" strike="noStrike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Sentence Segmentation: Challenges</a:t>
            </a:r>
            <a:endParaRPr/>
          </a:p>
        </p:txBody>
      </p:sp>
      <p:sp>
        <p:nvSpPr>
          <p:cNvPr id="133" name="Google Shape;133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do you know where an English sentence ends?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Consider: Mr. Smith lives in the U.S.A. He said “I am an American citizen!”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Many ‘.’ ‘!’ and ‘?’ end sentences but not all: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‘.’ are in abbreviations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‘.’ in abbreviations also end sentences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Quotes after ‘.’ ‘!’ or ‘?’ are in the same sentence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etc.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Sentence Segmentation: Solution</a:t>
            </a:r>
            <a:endParaRPr/>
          </a:p>
        </p:txBody>
      </p:sp>
      <p:sp>
        <p:nvSpPr>
          <p:cNvPr id="139" name="Google Shape;139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Rules: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write a few rules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rule sets are hard to maintain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Sentence Segmentation: Solution</a:t>
            </a:r>
            <a:endParaRPr/>
          </a:p>
        </p:txBody>
      </p:sp>
      <p:sp>
        <p:nvSpPr>
          <p:cNvPr id="145" name="Google Shape;145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Rules: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write a few rules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rule sets are hard to maintain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Machine learning: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Classify each punctuation character: sentence final?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Features: surrounding characters, words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Around 99% accuracy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Sentence Segmentation: Solution</a:t>
            </a:r>
            <a:endParaRPr/>
          </a:p>
        </p:txBody>
      </p:sp>
      <p:sp>
        <p:nvSpPr>
          <p:cNvPr id="151" name="Google Shape;15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Rules: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write a few rules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rule sets are hard to maintain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Machine learning: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Classify each punctuation character: sentence final?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Features: surrounding characters, words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Around 99% accuracy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Parsing (spacy’s algorithm):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the dependency parser figure it out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Tokenization: Brainstorming</a:t>
            </a:r>
            <a:endParaRPr/>
          </a:p>
        </p:txBody>
      </p:sp>
      <p:sp>
        <p:nvSpPr>
          <p:cNvPr id="157" name="Google Shape;15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Someone has told you that words in English can be separated by simply splitting on whitespace. How many times would that heuristic fail for the following text?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Mr. O’Neill said reaction to Sea Container’s proposal “hasn’t been very positive.” In New York Stock Exchange composite trading yesterday, Sea Containers closed at $62.625, down 62.5 cents.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What could you do to improve the heuristic?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Tokenization Challenges</a:t>
            </a:r>
            <a:endParaRPr/>
          </a:p>
        </p:txBody>
      </p:sp>
      <p:sp>
        <p:nvSpPr>
          <p:cNvPr id="163" name="Google Shape;16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Words with punctuation: C++, C#, M*A*S*H,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Emoticons: =) :) ;-)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Contractions: I’ll, isn’t, dog’s, etc.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Typically split to separate, e.g., noun (I) from verb (’ll)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Hyphens in words: e-mail, co-operate,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Hyphens between morphemes: non-lawyer, pro-Arab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Hyphens between words: once-quiet study,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take-it-or-leave-it offer, 26-year-old,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Names: New York vs. York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Phrasal verbs: make up, work out, etc.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Phone numbers: +(880) 1756-111111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Tokenization Challenges</a:t>
            </a:r>
            <a:endParaRPr/>
          </a:p>
        </p:txBody>
      </p:sp>
      <p:sp>
        <p:nvSpPr>
          <p:cNvPr id="169" name="Google Shape;16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about other languages?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Chinese: 我正在教一堂課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Means “I am teaching a class.”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each character is a word, simpler characters build complex ones,  and there is no space!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German: Lebensversicherungsgesellschaftsangestellter (pronounce this!)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Means “life insurance company employee”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Tokenization Challenges</a:t>
            </a:r>
            <a:endParaRPr/>
          </a:p>
        </p:txBody>
      </p:sp>
      <p:sp>
        <p:nvSpPr>
          <p:cNvPr id="175" name="Google Shape;17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about other languages?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Chinese: 我正在教一堂課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Means “I am teaching a class.”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each character is a word, simpler characters build complex ones,  and there is no space!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German: Lebensversicherungsgesellschaftsangestellter (pronounce this!)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Means “life insurance company employee”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about Bangla?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Let me present you the one and only Michael Madhusudan Dutta 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নিকুম্ভিলা যজ্ঞ সাংগ করি, আরম্ভিলে/যুদ্ধ দম্ভি মেঘনাদ, বিষম সঙ্কটে/ঠেকিবে বৈদেহীনাথ, কহিনু তোমারে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Tokenization Solutions</a:t>
            </a:r>
            <a:endParaRPr/>
          </a:p>
        </p:txBody>
      </p:sp>
      <p:sp>
        <p:nvSpPr>
          <p:cNvPr id="181" name="Google Shape;18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Unfortunately, no general solution. Each language requires it’s own tokenization principles.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How does common tools do it then?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Spacy: recursively split on whitespace, known exceptions, affixes, and punctuation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Problem: Similar Words Look Different</a:t>
            </a:r>
            <a:endParaRPr/>
          </a:p>
        </p:txBody>
      </p:sp>
      <p:sp>
        <p:nvSpPr>
          <p:cNvPr id="187" name="Google Shape;18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"/>
              <a:t>The words </a:t>
            </a:r>
            <a:r>
              <a:rPr i="1" lang="en"/>
              <a:t>dog </a:t>
            </a:r>
            <a:r>
              <a:rPr lang="en"/>
              <a:t>and </a:t>
            </a:r>
            <a:r>
              <a:rPr i="1" lang="en"/>
              <a:t>dogs </a:t>
            </a:r>
            <a:r>
              <a:rPr lang="en"/>
              <a:t>are closely related, but on a computer "dog" != "dogs"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"/>
              <a:t>Solutions: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Cut out common substrings (stemming/lemmatization)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 words with vectors (embeddings)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48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Lecture 2: Linguistics Essentials</a:t>
            </a:r>
            <a:endParaRPr b="0" i="0" sz="4800" u="none" cap="none" strike="noStrike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Stemming and Lemmatization</a:t>
            </a:r>
            <a:endParaRPr/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"/>
              <a:t>Stemming: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Rules strip pieces of words (not morphemes)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E.g, Porter stemmer: </a:t>
            </a:r>
            <a:r>
              <a:rPr i="1" lang="en"/>
              <a:t>equivalence </a:t>
            </a:r>
            <a:r>
              <a:rPr lang="en"/>
              <a:t>→ </a:t>
            </a:r>
            <a:r>
              <a:rPr i="1" lang="en"/>
              <a:t>equival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Fast, but inaccurate, e.g., </a:t>
            </a:r>
            <a:r>
              <a:rPr i="1" lang="en"/>
              <a:t>organization </a:t>
            </a:r>
            <a:r>
              <a:rPr lang="en"/>
              <a:t>→ </a:t>
            </a:r>
            <a:r>
              <a:rPr i="1" lang="en"/>
              <a:t>organ</a:t>
            </a:r>
            <a:r>
              <a:rPr lang="en"/>
              <a:t>, </a:t>
            </a:r>
            <a:r>
              <a:rPr i="1" lang="en"/>
              <a:t>European !</a:t>
            </a:r>
            <a:r>
              <a:rPr lang="en"/>
              <a:t>→ </a:t>
            </a:r>
            <a:r>
              <a:rPr i="1" lang="en"/>
              <a:t>Europe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Stemming and Lemmatization</a:t>
            </a:r>
            <a:endParaRPr/>
          </a:p>
        </p:txBody>
      </p:sp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"/>
              <a:t>Stemming: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Rules strip pieces of words (not morphemes)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E.g, Porter stemmer: </a:t>
            </a:r>
            <a:r>
              <a:rPr i="1" lang="en"/>
              <a:t>equivalence </a:t>
            </a:r>
            <a:r>
              <a:rPr lang="en"/>
              <a:t>→ </a:t>
            </a:r>
            <a:r>
              <a:rPr i="1" lang="en"/>
              <a:t>equival</a:t>
            </a:r>
            <a:endParaRPr i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Fast, but inaccurate, e.g., </a:t>
            </a:r>
            <a:r>
              <a:rPr i="1" lang="en"/>
              <a:t>organization </a:t>
            </a:r>
            <a:r>
              <a:rPr lang="en"/>
              <a:t>→ </a:t>
            </a:r>
            <a:r>
              <a:rPr i="1" lang="en"/>
              <a:t>organ</a:t>
            </a:r>
            <a:r>
              <a:rPr lang="en"/>
              <a:t>, </a:t>
            </a:r>
            <a:r>
              <a:rPr i="1" lang="en"/>
              <a:t>European !</a:t>
            </a:r>
            <a:r>
              <a:rPr lang="en"/>
              <a:t>→ </a:t>
            </a:r>
            <a:r>
              <a:rPr i="1" lang="en"/>
              <a:t>Europe</a:t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Lemmatization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Hand-built lexicon for all word forms, walked → walk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Accurate, but slower, and there is a chicken-egg scenario with parts of speech tagging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Embedding</a:t>
            </a:r>
            <a:endParaRPr/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If dog =  [0.5; 0.4; 0.1]  and dogs =  [0.5; 0.4; 0.2] 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then cos dog; dogs  = 0:99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Goal: learn an embedding vector for each word such that similar words have similar vectors.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Will be covered in session 3.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Before moving on</a:t>
            </a:r>
            <a:endParaRPr/>
          </a:p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Our next overview is going to be on Parts of Speech tagging. Before starting that, please review these two links: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Penn TreeBank tags: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https://www.ling.upenn.edu/courses/Fall_2003/ling001/penn_treebank_pos.html</a:t>
            </a:r>
            <a:r>
              <a:rPr lang="en"/>
              <a:t>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Section 2 and 3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Universal POS tags: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https://universaldependencies.org/u/pos/all.html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NLP Libraries</a:t>
            </a:r>
            <a:endParaRPr/>
          </a:p>
        </p:txBody>
      </p:sp>
      <p:graphicFrame>
        <p:nvGraphicFramePr>
          <p:cNvPr id="217" name="Google Shape;217;p24"/>
          <p:cNvGraphicFramePr/>
          <p:nvPr/>
        </p:nvGraphicFramePr>
        <p:xfrm>
          <a:off x="621875" y="1428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{357F6263-95C2-4BCF-8186-8B3A4B025B07}</a:tableStyleId>
              </a:tblPr>
              <a:tblGrid>
                <a:gridCol w="1768700"/>
                <a:gridCol w="1538825"/>
                <a:gridCol w="1527925"/>
                <a:gridCol w="1436150"/>
                <a:gridCol w="147737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SpaCy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NLTK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CoreNLP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Processors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Fast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no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State-of-the-art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no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Large community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no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Simple APIs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yes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no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no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Language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Python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Python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Java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accent3"/>
                          </a:solidFill>
                        </a:rPr>
                        <a:t>Scala</a:t>
                      </a:r>
                      <a:endParaRPr sz="1400" u="none" cap="none" strike="noStrike">
                        <a:solidFill>
                          <a:schemeClr val="accent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8" name="Google Shape;218;p24"/>
          <p:cNvSpPr txBox="1"/>
          <p:nvPr/>
        </p:nvSpPr>
        <p:spPr>
          <a:xfrm>
            <a:off x="683550" y="4247025"/>
            <a:ext cx="791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Before next class, please install SpaCy and NLTK on your computer</a:t>
            </a:r>
            <a:endParaRPr b="0" i="0" sz="18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Parts-of-Speech (POS) Tagging</a:t>
            </a:r>
            <a:endParaRPr/>
          </a:p>
        </p:txBody>
      </p:sp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Assigning grammatical categories for words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She/</a:t>
            </a:r>
            <a:r>
              <a:rPr lang="en">
                <a:solidFill>
                  <a:srgbClr val="FF0000"/>
                </a:solidFill>
              </a:rPr>
              <a:t>pron</a:t>
            </a:r>
            <a:r>
              <a:rPr lang="en"/>
              <a:t> liked/</a:t>
            </a:r>
            <a:r>
              <a:rPr lang="en">
                <a:solidFill>
                  <a:srgbClr val="FF0000"/>
                </a:solidFill>
              </a:rPr>
              <a:t>verb</a:t>
            </a:r>
            <a:r>
              <a:rPr lang="en"/>
              <a:t> it/</a:t>
            </a:r>
            <a:r>
              <a:rPr lang="en">
                <a:solidFill>
                  <a:srgbClr val="FF0000"/>
                </a:solidFill>
              </a:rPr>
              <a:t>pron</a:t>
            </a:r>
            <a:r>
              <a:rPr lang="en"/>
              <a:t> very/</a:t>
            </a:r>
            <a:r>
              <a:rPr lang="en">
                <a:solidFill>
                  <a:srgbClr val="FF0000"/>
                </a:solidFill>
              </a:rPr>
              <a:t>adv</a:t>
            </a:r>
            <a:r>
              <a:rPr lang="en"/>
              <a:t> much/</a:t>
            </a:r>
            <a:r>
              <a:rPr lang="en">
                <a:solidFill>
                  <a:srgbClr val="FF0000"/>
                </a:solidFill>
              </a:rPr>
              <a:t>adv</a:t>
            </a:r>
            <a:r>
              <a:rPr lang="en"/>
              <a:t> ./</a:t>
            </a:r>
            <a:r>
              <a:rPr lang="en">
                <a:solidFill>
                  <a:srgbClr val="FF0000"/>
                </a:solidFill>
              </a:rPr>
              <a:t>punc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closed class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categories have a fixed set of words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prepositions, determiners, pronouns, conjunctions, auxiliary verbs, particles, numerals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open class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categories have a growing set of words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nouns, verbs, adjectives, adverbs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POS tagging</a:t>
            </a:r>
            <a:endParaRPr/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311700" y="1152475"/>
            <a:ext cx="8520600" cy="3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noun “person, place, or thing”: farmer, Dhaka, dice but also explosion, moment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verb “action or process”: grab, evolve, rain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adjective “property or quality”, modify nouns: green, old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adverb “modify verbs and adjectives”: slowly, very, today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adposition “before/after a noun phrase”: over, before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determiner “express reference of noun”: a, the, that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pronoun “substitute for noun”: you, our, who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conjunction “join two phrases”: and, but, if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7647"/>
              <a:buNone/>
            </a:pPr>
            <a:r>
              <a:rPr lang="en"/>
              <a:t>particle “associated with other word”: not, maybe rule out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rPr lang="en"/>
              <a:t> interjection “exclamation”: psst, ouch, hello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POS Tagging Challenges</a:t>
            </a:r>
            <a:endParaRPr/>
          </a:p>
        </p:txBody>
      </p:sp>
      <p:sp>
        <p:nvSpPr>
          <p:cNvPr id="236" name="Google Shape;23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One word can have different POS tag based on its use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painted the room vs. the painted room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Is </a:t>
            </a:r>
            <a:r>
              <a:rPr i="1" lang="en"/>
              <a:t>painted</a:t>
            </a:r>
            <a:r>
              <a:rPr lang="en"/>
              <a:t> a verb or an adjective?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Annotate the following sentence with POS tags from Penn TreeBank tags: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“Wow! That first post really blew up.”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Named Entity Recognition (NER)</a:t>
            </a:r>
            <a:endParaRPr/>
          </a:p>
        </p:txBody>
      </p:sp>
      <p:sp>
        <p:nvSpPr>
          <p:cNvPr id="242" name="Google Shape;24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Identify phrases that are named people, locations, organizations, etc.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43" name="Google Shape;243;p28"/>
          <p:cNvSpPr txBox="1"/>
          <p:nvPr>
            <p:ph idx="1" type="body"/>
          </p:nvPr>
        </p:nvSpPr>
        <p:spPr>
          <a:xfrm>
            <a:off x="311700" y="1152475"/>
            <a:ext cx="85206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rPr lang="en"/>
              <a:t>Dr./</a:t>
            </a:r>
            <a:r>
              <a:rPr lang="en">
                <a:solidFill>
                  <a:srgbClr val="FF0000"/>
                </a:solidFill>
              </a:rPr>
              <a:t>propn</a:t>
            </a:r>
            <a:r>
              <a:rPr lang="en"/>
              <a:t>   Jennifer/</a:t>
            </a:r>
            <a:r>
              <a:rPr lang="en">
                <a:solidFill>
                  <a:srgbClr val="FF0000"/>
                </a:solidFill>
              </a:rPr>
              <a:t>propn</a:t>
            </a:r>
            <a:r>
              <a:rPr lang="en"/>
              <a:t>    Smith/</a:t>
            </a:r>
            <a:r>
              <a:rPr lang="en">
                <a:solidFill>
                  <a:srgbClr val="FF0000"/>
                </a:solidFill>
              </a:rPr>
              <a:t>propn</a:t>
            </a:r>
            <a:r>
              <a:rPr lang="en"/>
              <a:t>     visited/</a:t>
            </a:r>
            <a:r>
              <a:rPr lang="en">
                <a:solidFill>
                  <a:srgbClr val="FF0000"/>
                </a:solidFill>
              </a:rPr>
              <a:t>verb</a:t>
            </a:r>
            <a:r>
              <a:rPr lang="en"/>
              <a:t>     China/</a:t>
            </a:r>
            <a:r>
              <a:rPr lang="en">
                <a:solidFill>
                  <a:srgbClr val="FF0000"/>
                </a:solidFill>
              </a:rPr>
              <a:t>propn</a:t>
            </a:r>
            <a:r>
              <a:rPr lang="en"/>
              <a:t>     ./</a:t>
            </a:r>
            <a:r>
              <a:rPr lang="en">
                <a:solidFill>
                  <a:srgbClr val="FF0000"/>
                </a:solidFill>
              </a:rPr>
              <a:t>punc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rPr lang="en"/>
              <a:t>Common named entity types: 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person</a:t>
            </a:r>
            <a:r>
              <a:rPr lang="en"/>
              <a:t> Turing is often considered the. . . 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organization</a:t>
            </a:r>
            <a:r>
              <a:rPr lang="en"/>
              <a:t> The IPCC said it is likely that. . . 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location</a:t>
            </a:r>
            <a:r>
              <a:rPr lang="en"/>
              <a:t> The Mt. Sanitas loop hike. . . 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geo-political entity</a:t>
            </a:r>
            <a:r>
              <a:rPr lang="en"/>
              <a:t> Palo Alto will raise parking fees. </a:t>
            </a:r>
            <a:endParaRPr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etc.</a:t>
            </a:r>
            <a:endParaRPr/>
          </a:p>
        </p:txBody>
      </p:sp>
      <p:sp>
        <p:nvSpPr>
          <p:cNvPr id="244" name="Google Shape;244;p28"/>
          <p:cNvSpPr/>
          <p:nvPr/>
        </p:nvSpPr>
        <p:spPr>
          <a:xfrm>
            <a:off x="358600" y="1987925"/>
            <a:ext cx="1008600" cy="4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8"/>
          <p:cNvSpPr/>
          <p:nvPr/>
        </p:nvSpPr>
        <p:spPr>
          <a:xfrm>
            <a:off x="2897850" y="1987925"/>
            <a:ext cx="1299900" cy="4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8"/>
          <p:cNvSpPr/>
          <p:nvPr/>
        </p:nvSpPr>
        <p:spPr>
          <a:xfrm>
            <a:off x="5569344" y="1987925"/>
            <a:ext cx="1299900" cy="4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8"/>
          <p:cNvSpPr/>
          <p:nvPr/>
        </p:nvSpPr>
        <p:spPr>
          <a:xfrm>
            <a:off x="4256000" y="1987925"/>
            <a:ext cx="1190100" cy="4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1360475" y="1987925"/>
            <a:ext cx="1467900" cy="4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8"/>
          <p:cNvSpPr/>
          <p:nvPr/>
        </p:nvSpPr>
        <p:spPr>
          <a:xfrm>
            <a:off x="6949925" y="1987925"/>
            <a:ext cx="764100" cy="4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6436700" y="1268500"/>
            <a:ext cx="6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punct</a:t>
            </a:r>
            <a:endParaRPr b="0" i="0" sz="1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1" name="Google Shape;251;p28"/>
          <p:cNvSpPr txBox="1"/>
          <p:nvPr/>
        </p:nvSpPr>
        <p:spPr>
          <a:xfrm>
            <a:off x="5870850" y="2419325"/>
            <a:ext cx="6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GPE</a:t>
            </a:r>
            <a:endParaRPr b="0" i="0" sz="1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2" name="Google Shape;252;p28"/>
          <p:cNvSpPr txBox="1"/>
          <p:nvPr/>
        </p:nvSpPr>
        <p:spPr>
          <a:xfrm>
            <a:off x="1745975" y="2371650"/>
            <a:ext cx="6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Person</a:t>
            </a:r>
            <a:endParaRPr b="0" i="0" sz="1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NER Challenges</a:t>
            </a:r>
            <a:endParaRPr/>
          </a:p>
        </p:txBody>
      </p:sp>
      <p:sp>
        <p:nvSpPr>
          <p:cNvPr id="258" name="Google Shape;25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Ambiguity: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Washington</a:t>
            </a:r>
            <a:r>
              <a:rPr lang="en"/>
              <a:t> was born into slavery.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Washington</a:t>
            </a:r>
            <a:r>
              <a:rPr lang="en"/>
              <a:t> went up 2 games to 1.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Blair arrived in </a:t>
            </a:r>
            <a:r>
              <a:rPr b="1" lang="en"/>
              <a:t>Washington</a:t>
            </a:r>
            <a:r>
              <a:rPr lang="en"/>
              <a:t> today.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Washington</a:t>
            </a:r>
            <a:r>
              <a:rPr lang="en"/>
              <a:t> passed a primary seatbelt law.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Topics</a:t>
            </a:r>
            <a:endParaRPr/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Common NLP components</a:t>
            </a:r>
            <a:endParaRPr/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en" sz="1450"/>
              <a:t>Sentence segmentation</a:t>
            </a:r>
            <a:endParaRPr sz="1450"/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en" sz="1450"/>
              <a:t>Tokenization</a:t>
            </a:r>
            <a:endParaRPr sz="1450"/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en" sz="1450"/>
              <a:t>Lemmatization/Stemming</a:t>
            </a:r>
            <a:endParaRPr sz="1450"/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en" sz="1450"/>
              <a:t>Parts-of-Speech tagging</a:t>
            </a:r>
            <a:endParaRPr sz="1450"/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en" sz="1450"/>
              <a:t>Named Entity Recognition</a:t>
            </a:r>
            <a:endParaRPr sz="1450"/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en" sz="1450"/>
              <a:t>Parsing</a:t>
            </a:r>
            <a:endParaRPr sz="1450"/>
          </a:p>
          <a:p>
            <a:pPr indent="-3206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50"/>
              <a:buChar char="-"/>
            </a:pPr>
            <a:r>
              <a:rPr lang="en" sz="1450"/>
              <a:t>Coreference Resolution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Hands-on Demonstration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Next class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Install SpaCy and NLTK on your computer!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NER Challenges</a:t>
            </a:r>
            <a:endParaRPr/>
          </a:p>
        </p:txBody>
      </p:sp>
      <p:sp>
        <p:nvSpPr>
          <p:cNvPr id="264" name="Google Shape;2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Ambiguity: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Washington</a:t>
            </a:r>
            <a:r>
              <a:rPr lang="en"/>
              <a:t> was born into slavery.  &lt;per&gt;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Washington</a:t>
            </a:r>
            <a:r>
              <a:rPr lang="en"/>
              <a:t> went up 2 games to 1. &lt;org&gt;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Blair arrived in </a:t>
            </a:r>
            <a:r>
              <a:rPr b="1" lang="en"/>
              <a:t>Washington</a:t>
            </a:r>
            <a:r>
              <a:rPr lang="en"/>
              <a:t> today. &lt;loc&gt;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Washington</a:t>
            </a:r>
            <a:r>
              <a:rPr lang="en"/>
              <a:t> passed a primary seatbelt law. &lt;gpe&gt;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270" name="Google Shape;27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Sequence Tagging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Will study it in session 4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Simple scheme: label each word as (I)nside or (O)utside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More elaborate schemes: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BIO: begin, inside, outside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BILOU: begin, inside, last, outside, unit-length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Parsing and Syntactic Representation</a:t>
            </a:r>
            <a:endParaRPr/>
          </a:p>
        </p:txBody>
      </p:sp>
      <p:sp>
        <p:nvSpPr>
          <p:cNvPr id="276" name="Google Shape;27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Example: John hit the ball.</a:t>
            </a:r>
            <a:endParaRPr/>
          </a:p>
        </p:txBody>
      </p:sp>
      <p:pic>
        <p:nvPicPr>
          <p:cNvPr id="277" name="Google Shape;27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1563" y="1656750"/>
            <a:ext cx="4700876" cy="295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Parsing Challenges</a:t>
            </a:r>
            <a:endParaRPr/>
          </a:p>
        </p:txBody>
      </p:sp>
      <p:sp>
        <p:nvSpPr>
          <p:cNvPr id="283" name="Google Shape;28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Attachment ambiguity: One morning I shot an elephant in my pajamas.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Who was in my pajamas? Me? The elephant?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84" name="Google Shape;28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213" y="2174450"/>
            <a:ext cx="6965575" cy="23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Coordination Ambiguity </a:t>
            </a:r>
            <a:endParaRPr/>
          </a:p>
        </p:txBody>
      </p:sp>
      <p:sp>
        <p:nvSpPr>
          <p:cNvPr id="290" name="Google Shape;29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Old men and women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Old (men and women)?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Old (men) and women?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Which one is correct?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Parsing solutions</a:t>
            </a:r>
            <a:endParaRPr/>
          </a:p>
        </p:txBody>
      </p:sp>
      <p:sp>
        <p:nvSpPr>
          <p:cNvPr id="296" name="Google Shape;29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Probabilistic grammar based parsing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Transition based parsing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We will learn theories of parsing in session 5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302" name="Google Shape;302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will now check out some of the tools that are available to us.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SpaCy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NLTK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Stanford CoreNLP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NLP Annotations</a:t>
            </a:r>
            <a:endParaRPr/>
          </a:p>
        </p:txBody>
      </p:sp>
      <p:sp>
        <p:nvSpPr>
          <p:cNvPr id="72" name="Google Shape;7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Associating extra information to a piece of text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	Dr. Jennifer Smith visited China. She liked it very much.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NLP Annotations</a:t>
            </a:r>
            <a:endParaRPr/>
          </a:p>
        </p:txBody>
      </p:sp>
      <p:sp>
        <p:nvSpPr>
          <p:cNvPr id="78" name="Google Shape;7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Associating extra information to a piece of text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Dr. Jennifer Smith visited China. She liked it very much.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	Dr./</a:t>
            </a:r>
            <a:r>
              <a:rPr lang="en">
                <a:solidFill>
                  <a:srgbClr val="FF0000"/>
                </a:solidFill>
              </a:rPr>
              <a:t>propn</a:t>
            </a:r>
            <a:r>
              <a:rPr lang="en"/>
              <a:t> Jennifer/</a:t>
            </a:r>
            <a:r>
              <a:rPr lang="en">
                <a:solidFill>
                  <a:srgbClr val="FF0000"/>
                </a:solidFill>
              </a:rPr>
              <a:t>propn</a:t>
            </a:r>
            <a:r>
              <a:rPr lang="en"/>
              <a:t> Smith/</a:t>
            </a:r>
            <a:r>
              <a:rPr lang="en">
                <a:solidFill>
                  <a:srgbClr val="FF0000"/>
                </a:solidFill>
              </a:rPr>
              <a:t>propn</a:t>
            </a:r>
            <a:r>
              <a:rPr lang="en"/>
              <a:t> visited/</a:t>
            </a:r>
            <a:r>
              <a:rPr lang="en">
                <a:solidFill>
                  <a:srgbClr val="FF0000"/>
                </a:solidFill>
              </a:rPr>
              <a:t>verb</a:t>
            </a:r>
            <a:r>
              <a:rPr lang="en"/>
              <a:t> China/</a:t>
            </a:r>
            <a:r>
              <a:rPr lang="en">
                <a:solidFill>
                  <a:srgbClr val="FF0000"/>
                </a:solidFill>
              </a:rPr>
              <a:t>propn</a:t>
            </a:r>
            <a:r>
              <a:rPr lang="en"/>
              <a:t> ./</a:t>
            </a:r>
            <a:r>
              <a:rPr lang="en">
                <a:solidFill>
                  <a:srgbClr val="FF0000"/>
                </a:solidFill>
              </a:rPr>
              <a:t>punc </a:t>
            </a:r>
            <a:endParaRPr>
              <a:solidFill>
                <a:srgbClr val="FF0000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She/</a:t>
            </a:r>
            <a:r>
              <a:rPr lang="en">
                <a:solidFill>
                  <a:srgbClr val="FF0000"/>
                </a:solidFill>
              </a:rPr>
              <a:t>pron</a:t>
            </a:r>
            <a:r>
              <a:rPr lang="en"/>
              <a:t> liked/</a:t>
            </a:r>
            <a:r>
              <a:rPr lang="en">
                <a:solidFill>
                  <a:srgbClr val="FF0000"/>
                </a:solidFill>
              </a:rPr>
              <a:t>verb</a:t>
            </a:r>
            <a:r>
              <a:rPr lang="en"/>
              <a:t> it/</a:t>
            </a:r>
            <a:r>
              <a:rPr lang="en">
                <a:solidFill>
                  <a:srgbClr val="FF0000"/>
                </a:solidFill>
              </a:rPr>
              <a:t>pron</a:t>
            </a:r>
            <a:r>
              <a:rPr lang="en"/>
              <a:t> very/</a:t>
            </a:r>
            <a:r>
              <a:rPr lang="en">
                <a:solidFill>
                  <a:srgbClr val="FF0000"/>
                </a:solidFill>
              </a:rPr>
              <a:t>adv</a:t>
            </a:r>
            <a:r>
              <a:rPr lang="en"/>
              <a:t> much/</a:t>
            </a:r>
            <a:r>
              <a:rPr lang="en">
                <a:solidFill>
                  <a:srgbClr val="FF0000"/>
                </a:solidFill>
              </a:rPr>
              <a:t>adv</a:t>
            </a:r>
            <a:r>
              <a:rPr lang="en"/>
              <a:t> ./</a:t>
            </a:r>
            <a:r>
              <a:rPr lang="en">
                <a:solidFill>
                  <a:srgbClr val="FF0000"/>
                </a:solidFill>
              </a:rPr>
              <a:t>punc</a:t>
            </a:r>
            <a:r>
              <a:rPr lang="en"/>
              <a:t> </a:t>
            </a:r>
            <a:endParaRPr/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This is called Parts-of-Speech tagging.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320"/>
              <a:t>More Annotations: Dependencies, Named Entities, Coreference</a:t>
            </a:r>
            <a:endParaRPr sz="2320"/>
          </a:p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Dr./</a:t>
            </a:r>
            <a:r>
              <a:rPr lang="en">
                <a:solidFill>
                  <a:srgbClr val="FF0000"/>
                </a:solidFill>
              </a:rPr>
              <a:t>propn</a:t>
            </a:r>
            <a:r>
              <a:rPr lang="en"/>
              <a:t>   Jennifer/</a:t>
            </a:r>
            <a:r>
              <a:rPr lang="en">
                <a:solidFill>
                  <a:srgbClr val="FF0000"/>
                </a:solidFill>
              </a:rPr>
              <a:t>propn</a:t>
            </a:r>
            <a:r>
              <a:rPr lang="en"/>
              <a:t>    Smith/</a:t>
            </a:r>
            <a:r>
              <a:rPr lang="en">
                <a:solidFill>
                  <a:srgbClr val="FF0000"/>
                </a:solidFill>
              </a:rPr>
              <a:t>propn</a:t>
            </a:r>
            <a:r>
              <a:rPr lang="en"/>
              <a:t>     visited/</a:t>
            </a:r>
            <a:r>
              <a:rPr lang="en">
                <a:solidFill>
                  <a:srgbClr val="FF0000"/>
                </a:solidFill>
              </a:rPr>
              <a:t>verb</a:t>
            </a:r>
            <a:r>
              <a:rPr lang="en"/>
              <a:t>     China/</a:t>
            </a:r>
            <a:r>
              <a:rPr lang="en">
                <a:solidFill>
                  <a:srgbClr val="FF0000"/>
                </a:solidFill>
              </a:rPr>
              <a:t>propn</a:t>
            </a:r>
            <a:r>
              <a:rPr lang="en"/>
              <a:t>     ./</a:t>
            </a:r>
            <a:r>
              <a:rPr lang="en">
                <a:solidFill>
                  <a:srgbClr val="FF0000"/>
                </a:solidFill>
              </a:rPr>
              <a:t>punc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85" name="Google Shape;85;p6"/>
          <p:cNvSpPr/>
          <p:nvPr/>
        </p:nvSpPr>
        <p:spPr>
          <a:xfrm>
            <a:off x="358600" y="2140325"/>
            <a:ext cx="1008600" cy="4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"/>
          <p:cNvSpPr/>
          <p:nvPr/>
        </p:nvSpPr>
        <p:spPr>
          <a:xfrm>
            <a:off x="3126450" y="2140325"/>
            <a:ext cx="1299900" cy="4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"/>
          <p:cNvSpPr/>
          <p:nvPr/>
        </p:nvSpPr>
        <p:spPr>
          <a:xfrm>
            <a:off x="6037750" y="2140325"/>
            <a:ext cx="1299900" cy="4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"/>
          <p:cNvSpPr/>
          <p:nvPr/>
        </p:nvSpPr>
        <p:spPr>
          <a:xfrm>
            <a:off x="4637000" y="2140325"/>
            <a:ext cx="1190100" cy="4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6"/>
          <p:cNvSpPr/>
          <p:nvPr/>
        </p:nvSpPr>
        <p:spPr>
          <a:xfrm>
            <a:off x="1512875" y="2140325"/>
            <a:ext cx="1467900" cy="4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6"/>
          <p:cNvSpPr/>
          <p:nvPr/>
        </p:nvSpPr>
        <p:spPr>
          <a:xfrm>
            <a:off x="7483325" y="2140325"/>
            <a:ext cx="764100" cy="431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6"/>
          <p:cNvCxnSpPr>
            <a:stCxn id="88" idx="0"/>
            <a:endCxn id="86" idx="0"/>
          </p:cNvCxnSpPr>
          <p:nvPr/>
        </p:nvCxnSpPr>
        <p:spPr>
          <a:xfrm rot="5400000">
            <a:off x="4503950" y="1412825"/>
            <a:ext cx="600" cy="14556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" name="Google Shape;92;p6"/>
          <p:cNvCxnSpPr>
            <a:stCxn id="86" idx="0"/>
            <a:endCxn id="89" idx="0"/>
          </p:cNvCxnSpPr>
          <p:nvPr/>
        </p:nvCxnSpPr>
        <p:spPr>
          <a:xfrm rot="5400000">
            <a:off x="3011250" y="1375775"/>
            <a:ext cx="600" cy="1529700"/>
          </a:xfrm>
          <a:prstGeom prst="bentConnector3">
            <a:avLst>
              <a:gd fmla="val -82175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3" name="Google Shape;93;p6"/>
          <p:cNvCxnSpPr>
            <a:stCxn id="86" idx="0"/>
            <a:endCxn id="85" idx="0"/>
          </p:cNvCxnSpPr>
          <p:nvPr/>
        </p:nvCxnSpPr>
        <p:spPr>
          <a:xfrm rot="5400000">
            <a:off x="2319300" y="683825"/>
            <a:ext cx="600" cy="2913600"/>
          </a:xfrm>
          <a:prstGeom prst="bentConnector3">
            <a:avLst>
              <a:gd fmla="val -13820416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4" name="Google Shape;94;p6"/>
          <p:cNvCxnSpPr>
            <a:stCxn id="88" idx="0"/>
            <a:endCxn id="87" idx="0"/>
          </p:cNvCxnSpPr>
          <p:nvPr/>
        </p:nvCxnSpPr>
        <p:spPr>
          <a:xfrm flipH="1" rot="-5400000">
            <a:off x="5959550" y="1412825"/>
            <a:ext cx="600" cy="14556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5" name="Google Shape;95;p6"/>
          <p:cNvCxnSpPr>
            <a:stCxn id="88" idx="0"/>
            <a:endCxn id="90" idx="0"/>
          </p:cNvCxnSpPr>
          <p:nvPr/>
        </p:nvCxnSpPr>
        <p:spPr>
          <a:xfrm flipH="1" rot="-5400000">
            <a:off x="6548450" y="823925"/>
            <a:ext cx="600" cy="2633400"/>
          </a:xfrm>
          <a:prstGeom prst="bentConnector3">
            <a:avLst>
              <a:gd fmla="val -840458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6" name="Google Shape;96;p6"/>
          <p:cNvSpPr txBox="1"/>
          <p:nvPr/>
        </p:nvSpPr>
        <p:spPr>
          <a:xfrm>
            <a:off x="4345650" y="1508300"/>
            <a:ext cx="6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nsubj</a:t>
            </a:r>
            <a:endParaRPr b="0" i="0" sz="1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5641050" y="1584500"/>
            <a:ext cx="6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dobj</a:t>
            </a:r>
            <a:endParaRPr b="0" i="0" sz="1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6436700" y="1268500"/>
            <a:ext cx="6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punct</a:t>
            </a:r>
            <a:endParaRPr b="0" i="0" sz="1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2525800" y="1660700"/>
            <a:ext cx="10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compound</a:t>
            </a:r>
            <a:endParaRPr b="0" i="0" sz="1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1086975" y="1311100"/>
            <a:ext cx="100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compound</a:t>
            </a:r>
            <a:endParaRPr b="0" i="0" sz="1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280150" y="1176625"/>
            <a:ext cx="4235700" cy="2061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5961538" y="2050675"/>
            <a:ext cx="1455600" cy="705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1898375" y="3319150"/>
            <a:ext cx="6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person</a:t>
            </a:r>
            <a:endParaRPr b="0" i="0" sz="1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6339250" y="2918950"/>
            <a:ext cx="69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GPE</a:t>
            </a:r>
            <a:endParaRPr b="0" i="0" sz="1400" u="none" cap="none" strike="noStrike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5" name="Google Shape;105;p6"/>
          <p:cNvSpPr txBox="1"/>
          <p:nvPr/>
        </p:nvSpPr>
        <p:spPr>
          <a:xfrm>
            <a:off x="311700" y="3888450"/>
            <a:ext cx="645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She/</a:t>
            </a:r>
            <a:r>
              <a:rPr b="0" i="0" lang="en" sz="1800" u="none" cap="none" strike="noStrike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pron</a:t>
            </a: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liked/</a:t>
            </a:r>
            <a:r>
              <a:rPr b="0" i="0" lang="en" sz="1800" u="none" cap="none" strike="noStrike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verb</a:t>
            </a: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it/</a:t>
            </a:r>
            <a:r>
              <a:rPr b="0" i="0" lang="en" sz="1800" u="none" cap="none" strike="noStrike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pron</a:t>
            </a: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very/</a:t>
            </a:r>
            <a:r>
              <a:rPr b="0" i="0" lang="en" sz="1800" u="none" cap="none" strike="noStrike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adv</a:t>
            </a: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much/</a:t>
            </a:r>
            <a:r>
              <a:rPr b="0" i="0" lang="en" sz="1800" u="none" cap="none" strike="noStrike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adv</a:t>
            </a: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./</a:t>
            </a:r>
            <a:r>
              <a:rPr b="0" i="0" lang="en" sz="1800" u="none" cap="none" strike="noStrike">
                <a:solidFill>
                  <a:srgbClr val="FF0000"/>
                </a:solidFill>
                <a:latin typeface="Average"/>
                <a:ea typeface="Average"/>
                <a:cs typeface="Average"/>
                <a:sym typeface="Average"/>
              </a:rPr>
              <a:t>punc</a:t>
            </a:r>
            <a:r>
              <a:rPr b="0" i="0" lang="en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758700" y="3938850"/>
            <a:ext cx="10086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"/>
          <p:cNvSpPr/>
          <p:nvPr/>
        </p:nvSpPr>
        <p:spPr>
          <a:xfrm>
            <a:off x="2767800" y="3938850"/>
            <a:ext cx="696900" cy="400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6"/>
          <p:cNvCxnSpPr>
            <a:stCxn id="106" idx="0"/>
            <a:endCxn id="103" idx="2"/>
          </p:cNvCxnSpPr>
          <p:nvPr/>
        </p:nvCxnSpPr>
        <p:spPr>
          <a:xfrm rot="-5400000">
            <a:off x="1645050" y="3337200"/>
            <a:ext cx="219600" cy="983700"/>
          </a:xfrm>
          <a:prstGeom prst="bentConnector3">
            <a:avLst>
              <a:gd fmla="val 4997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" name="Google Shape;109;p6"/>
          <p:cNvCxnSpPr>
            <a:stCxn id="107" idx="0"/>
            <a:endCxn id="104" idx="2"/>
          </p:cNvCxnSpPr>
          <p:nvPr/>
        </p:nvCxnSpPr>
        <p:spPr>
          <a:xfrm rot="-5400000">
            <a:off x="4592100" y="1843200"/>
            <a:ext cx="619800" cy="35715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Common NLP Components</a:t>
            </a:r>
            <a:endParaRPr/>
          </a:p>
        </p:txBody>
      </p:sp>
      <p:sp>
        <p:nvSpPr>
          <p:cNvPr id="115" name="Google Shape;115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Sentence segmentation</a:t>
            </a:r>
            <a:endParaRPr sz="1750"/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Tokenization</a:t>
            </a:r>
            <a:endParaRPr sz="1750"/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Lemmatization/Stemming</a:t>
            </a:r>
            <a:endParaRPr sz="1750"/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Parts-of-Speech tagging</a:t>
            </a:r>
            <a:endParaRPr sz="1750"/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Named Entity Recognition</a:t>
            </a:r>
            <a:endParaRPr sz="1750"/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Parsing</a:t>
            </a:r>
            <a:endParaRPr sz="1750"/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50"/>
              <a:buChar char="●"/>
            </a:pPr>
            <a:r>
              <a:rPr lang="en" sz="1750"/>
              <a:t>Coreference Resolution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Sentence Segmentation: Challenges</a:t>
            </a:r>
            <a:endParaRPr/>
          </a:p>
        </p:txBody>
      </p:sp>
      <p:sp>
        <p:nvSpPr>
          <p:cNvPr id="121" name="Google Shape;121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do you know where an English sentence ends?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9047"/>
              <a:buNone/>
            </a:pPr>
            <a:r>
              <a:rPr lang="en"/>
              <a:t>Sentence Segmentation: Challenges</a:t>
            </a:r>
            <a:endParaRPr/>
          </a:p>
        </p:txBody>
      </p:sp>
      <p:sp>
        <p:nvSpPr>
          <p:cNvPr id="127" name="Google Shape;12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How do you know where an English sentence ends?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Consider: Mr. Smith lives in the U.S.A. He said “I am an American citizen!”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