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</p:sldIdLst>
  <p:sldSz cx="9144000" cy="5143500"/>
  <p:notesSz cx="6858000" cy="9144000"/>
  <p:embeddedFontLst>
    <p:embeddedFont>
      <p:font typeface="Oswald"/>
      <p:regular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font" Target="fonts/font1.fntdata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bc0697fbb_2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32bc0697fbb_2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a88d3fda4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a88d3fda4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a88d3fda4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a88d3fda4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a88d3fda4_0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2a88d3fda4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a88d3fda4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2a88d3fda4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a88d3fda4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2a88d3fda4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a88d3fda4_0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2a88d3fda4_0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a88d3fda4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2a88d3fda4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a88d3fda4_0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a88d3fda4_0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a88d3fda4_0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2a88d3fda4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a88d3fda4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2a88d3fda4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2a88d3fda4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2a88d3fda4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4025c506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294025c506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4025c5063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294025c5063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bc0697fbb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32bc0697fbb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4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3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3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7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9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1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1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nlp.stanford.edu/projects/glove/" TargetMode="External"/><Relationship Id="rId1" Type="http://schemas.openxmlformats.org/officeDocument/2006/relationships/hyperlink" Target="https://code.google.com/archive/p/word2vec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24975" y="1017650"/>
            <a:ext cx="8561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80"/>
              <a:buFont typeface="Arial" panose="020B0604020202020204"/>
              <a:buNone/>
            </a:pPr>
            <a:r>
              <a:rPr lang="en-GB" sz="398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CSE440: N</a:t>
            </a:r>
            <a:r>
              <a:rPr lang="en-GB" sz="398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atural Language Processing</a:t>
            </a:r>
            <a:r>
              <a:rPr lang="en-GB" sz="398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II</a:t>
            </a:r>
            <a:endParaRPr sz="3980" b="0" i="0" u="none" strike="noStrike" cap="non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27952" y="2987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 panose="020B0604020202020204"/>
              <a:buNone/>
            </a:pPr>
            <a:r>
              <a:rPr lang="en-GB" sz="1820" i="0" u="none" strike="noStrike" cap="none">
                <a:solidFill>
                  <a:srgbClr val="666666"/>
                </a:solidFill>
              </a:rPr>
              <a:t>Dr. Farig Sadeque</a:t>
            </a:r>
            <a:endParaRPr sz="1820" i="0" u="none" strike="noStrike" cap="none">
              <a:solidFill>
                <a:srgbClr val="666666"/>
              </a:solidFill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 panose="020B0604020202020204"/>
              <a:buNone/>
            </a:pPr>
            <a:r>
              <a:rPr lang="en-GB" sz="1820" i="0" u="none" strike="noStrike" cap="none">
                <a:solidFill>
                  <a:srgbClr val="666666"/>
                </a:solidFill>
              </a:rPr>
              <a:t>Associate Professor</a:t>
            </a:r>
            <a:endParaRPr sz="1820" i="0" u="none" strike="noStrike" cap="none">
              <a:solidFill>
                <a:srgbClr val="666666"/>
              </a:solidFill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 panose="020B0604020202020204"/>
              <a:buNone/>
            </a:pPr>
            <a:r>
              <a:rPr lang="en-GB" sz="1820" i="0" u="none" strike="noStrike" cap="none">
                <a:solidFill>
                  <a:srgbClr val="666666"/>
                </a:solidFill>
              </a:rPr>
              <a:t>Department of Computer Science and Engineering</a:t>
            </a:r>
            <a:endParaRPr sz="1820" i="0" u="none" strike="noStrike" cap="none">
              <a:solidFill>
                <a:srgbClr val="666666"/>
              </a:solidFill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 panose="020B0604020202020204"/>
              <a:buNone/>
            </a:pPr>
            <a:r>
              <a:rPr lang="en-GB" sz="1820" i="0" u="none" strike="noStrike" cap="none">
                <a:solidFill>
                  <a:srgbClr val="666666"/>
                </a:solidFill>
              </a:rPr>
              <a:t>BRAC University</a:t>
            </a:r>
            <a:endParaRPr sz="1820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bc0697fbb_2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TF-IDF</a:t>
            </a:r>
            <a:endParaRPr lang="en-GB"/>
          </a:p>
        </p:txBody>
      </p:sp>
      <p:pic>
        <p:nvPicPr>
          <p:cNvPr id="109" name="Google Shape;109;g32bc0697fbb_2_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8600" y="1145375"/>
            <a:ext cx="2906801" cy="4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32bc0697fbb_2_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225613" y="1572400"/>
            <a:ext cx="2692775" cy="68377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32bc0697fbb_2_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w is a word, d is a document, D is the corpus, N = |D|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 b="1"/>
              <a:t>Intuitions:</a:t>
            </a:r>
            <a:endParaRPr sz="2000" b="1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frequent in a single context is good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avoid infinities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appearing in every document is bad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score of 100 (vs. 1) is not 100 times more relevant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Perfect word representations</a:t>
            </a:r>
            <a:endParaRPr lang="en-GB"/>
          </a:p>
        </p:txBody>
      </p:sp>
      <p:sp>
        <p:nvSpPr>
          <p:cNvPr id="117" name="Google Shape;117;p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shared lemmas: mouse/mice, dormir/duermes, etc.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different word senses: computer mouse vs. pet mouse, river bank vs. financial bank, etc.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synonyms: couch/sofa, car/automobile, etc.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antonyms: long/short, dark/light, etc.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word similarity: dog/cat, doctor/nurse, etc.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word relatedness: cup/coffee, scalpel/surgeon, etc.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word valence: excited and relaxed are high valence, depressed and angry are low valence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word arousal: excited and angry are high arousal, relaxed and depressed are low arousal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Neighboring words hint at semantics</a:t>
            </a:r>
            <a:endParaRPr lang="en-GB"/>
          </a:p>
        </p:txBody>
      </p:sp>
      <p:sp>
        <p:nvSpPr>
          <p:cNvPr id="123" name="Google Shape;123;p1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457200" lvl="0" indent="-3168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Imagine you didn’t know what ignite meant:</a:t>
            </a:r>
            <a:endParaRPr lang="en-GB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. . . fusion fire does not ignite till temperatures . . .</a:t>
            </a:r>
            <a:endParaRPr lang="en-GB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. . . plumes of flame ignite from the smokestacks . . .</a:t>
            </a:r>
            <a:endParaRPr lang="en-GB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. . . over low heat. Ignite with a match …</a:t>
            </a:r>
            <a:endParaRPr lang="en-GB"/>
          </a:p>
          <a:p>
            <a:pPr marL="457200" lvl="0" indent="-31686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But you had seen another word in similar contexts:</a:t>
            </a:r>
            <a:endParaRPr lang="en-GB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. . . the way the fire is lit or the heat source . . .</a:t>
            </a:r>
            <a:endParaRPr lang="en-GB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... flame couldn’t have lit a cigarette . . .</a:t>
            </a:r>
            <a:endParaRPr lang="en-GB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. . . kiln-dried logs that lit with a match ...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00"/>
              <a:buNone/>
            </a:pPr>
            <a:r>
              <a:rPr lang="en-GB"/>
              <a:t>Intuition: if two words are semantically similar, they will appear in text with similar surrounding words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Term-term matrix</a:t>
            </a:r>
            <a:endParaRPr lang="en-GB"/>
          </a:p>
        </p:txBody>
      </p:sp>
      <p:sp>
        <p:nvSpPr>
          <p:cNvPr id="129" name="Google Shape;129;p1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 term-term co-occurrence matrix X is a |V|x|V| matrix where:</a:t>
            </a:r>
            <a:endParaRPr lang="en-GB"/>
          </a:p>
          <a:p>
            <a:pPr marL="457200" lvl="0" indent="-33401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|V| is the number of words in the vocabulary</a:t>
            </a:r>
            <a:endParaRPr lang="en-GB"/>
          </a:p>
          <a:p>
            <a:pPr marL="457200" lvl="0" indent="-3340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each cell X</a:t>
            </a:r>
            <a:r>
              <a:rPr lang="en-GB" baseline="-25000"/>
              <a:t>i,j </a:t>
            </a:r>
            <a:r>
              <a:rPr lang="en-GB"/>
              <a:t>records how often word j occurred in the context of word i</a:t>
            </a:r>
            <a:endParaRPr lang="en-GB"/>
          </a:p>
          <a:p>
            <a:pPr marL="457200" lvl="0" indent="-3340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each row X</a:t>
            </a:r>
            <a:r>
              <a:rPr lang="en-GB" baseline="-25000"/>
              <a:t>i</a:t>
            </a:r>
            <a:r>
              <a:rPr lang="en-GB"/>
              <a:t> is the vector representation for word i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Context may be defined in different ways:</a:t>
            </a:r>
            <a:endParaRPr lang="en-GB"/>
          </a:p>
          <a:p>
            <a:pPr marL="457200" lvl="0" indent="-33401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The same document</a:t>
            </a:r>
            <a:endParaRPr lang="en-GB"/>
          </a:p>
          <a:p>
            <a:pPr marL="457200" lvl="0" indent="-3340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The same sentence</a:t>
            </a:r>
            <a:endParaRPr lang="en-GB"/>
          </a:p>
          <a:p>
            <a:pPr marL="457200" lvl="0" indent="-3340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Within ±n words of each other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000"/>
              <a:buNone/>
            </a:pPr>
            <a:r>
              <a:rPr lang="en-GB"/>
              <a:t>V is typically the 10,000 - 50,000 most frequent words) </a:t>
            </a:r>
            <a:endParaRPr lang="en-GB"/>
          </a:p>
          <a:p>
            <a:pPr marL="457200" lvl="0" indent="-33401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Each word is represented by a large vector</a:t>
            </a:r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Easy way to build a term-term matrix</a:t>
            </a:r>
            <a:endParaRPr lang="en-GB"/>
          </a:p>
        </p:txBody>
      </p:sp>
      <p:sp>
        <p:nvSpPr>
          <p:cNvPr id="135" name="Google Shape;135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Build a binary BoW for the sentences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Transpose it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Multiply it with the original matrix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Voila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Try it: docs = ["any big cat", "big cat", "cat dog cat"]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Comparing word vectors</a:t>
            </a:r>
            <a:endParaRPr lang="en-GB"/>
          </a:p>
        </p:txBody>
      </p:sp>
      <p:sp>
        <p:nvSpPr>
          <p:cNvPr id="141" name="Google Shape;141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do you know the vectors you built make any sense?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You need to compare these vectors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What techniques do we have?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Cosine similarity</a:t>
            </a:r>
            <a:endParaRPr lang="en-GB"/>
          </a:p>
        </p:txBody>
      </p:sp>
      <p:sp>
        <p:nvSpPr>
          <p:cNvPr id="147" name="Google Shape;147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Most common similarity measure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856375" y="1497875"/>
            <a:ext cx="3431249" cy="18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Cosine similarity: Why?</a:t>
            </a:r>
            <a:endParaRPr lang="en-GB"/>
          </a:p>
        </p:txBody>
      </p:sp>
      <p:sp>
        <p:nvSpPr>
          <p:cNvPr id="154" name="Google Shape;154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Range is between 1 and -1 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Why not Euclidean distance?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Let’s try this for this three vectors: u = [0, 1, 0, 1] v = [1, 0, 1, 0] w = [3, 0, 3, 0]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What is the cosine similarity? What is the Euclidean distance? Which one makes more sense?</a:t>
            </a:r>
            <a:endParaRPr lang="en-GB"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901088" y="1415300"/>
            <a:ext cx="1189425" cy="6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What’s wrong with term term matrix?</a:t>
            </a:r>
            <a:endParaRPr lang="en-GB"/>
          </a:p>
        </p:txBody>
      </p:sp>
      <p:sp>
        <p:nvSpPr>
          <p:cNvPr id="161" name="Google Shape;161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Sparse. Very sparse.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Does not carry any contextual information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Does not represent how important a word is in a sentence</a:t>
            </a:r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Using word vectors</a:t>
            </a:r>
            <a:endParaRPr lang="en-GB"/>
          </a:p>
        </p:txBody>
      </p:sp>
      <p:sp>
        <p:nvSpPr>
          <p:cNvPr id="167" name="Google Shape;167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For word tasks: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finding synonyms via cosine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 classifier features when the input is one word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For sentence/document tasks: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First, combine all word vectors 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You can combine yourself (using centroid technique): usually needed for classical ML models; or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You can let an RNN handle things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These vectors can then be used for classification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 panose="020B0604020202020204"/>
              <a:buNone/>
            </a:pPr>
            <a:r>
              <a:rPr lang="en-GB" sz="39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Lecture 4: Word Representations</a:t>
            </a:r>
            <a:endParaRPr sz="3900" b="0" i="0" u="none" strike="noStrike" cap="non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Sparse vs. dense vectors</a:t>
            </a:r>
            <a:endParaRPr lang="en-GB"/>
          </a:p>
        </p:txBody>
      </p:sp>
      <p:sp>
        <p:nvSpPr>
          <p:cNvPr id="173" name="Google Shape;173;p22"/>
          <p:cNvSpPr txBox="1"/>
          <p:nvPr>
            <p:ph type="body" idx="1"/>
          </p:nvPr>
        </p:nvSpPr>
        <p:spPr>
          <a:xfrm>
            <a:off x="318685" y="115946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Vectors we studied are very sparse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Advantages of small, dense word vectors: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fewer feature weights to learn in machine learning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fewer features can reduce overfitting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forces sharing; there are not enough dimensions for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each word to be completely independent</a:t>
            </a:r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Word embeddings</a:t>
            </a:r>
            <a:endParaRPr lang="en-GB"/>
          </a:p>
        </p:txBody>
      </p:sp>
      <p:sp>
        <p:nvSpPr>
          <p:cNvPr id="179" name="Google Shape;179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Rather than count co-occurrence, let’s try to predict it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can do it in two ways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Predict the target word given the neighboring words: CBOW</a:t>
            </a:r>
            <a:endParaRPr lang="en-GB"/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Predict the neighboring words given the target word: Skip-gram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CBOW is easy, but…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will focus on Skip-gram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70450" y="2107278"/>
            <a:ext cx="2719601" cy="3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655006" y="2699650"/>
            <a:ext cx="2750481" cy="3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Skip-gram embeddings</a:t>
            </a:r>
            <a:endParaRPr lang="en-GB"/>
          </a:p>
        </p:txBody>
      </p:sp>
      <p:sp>
        <p:nvSpPr>
          <p:cNvPr id="187" name="Google Shape;187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Input: a word, taken from some text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Output: the 5 preceding and 5 following words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Try it!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Input: hippopotamus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Output: [?, ?, ?, ?, ?, hippopotamus, ?, ?, ?, ?, ?]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Skip-gram embeddings</a:t>
            </a:r>
            <a:endParaRPr lang="en-GB"/>
          </a:p>
        </p:txBody>
      </p:sp>
      <p:sp>
        <p:nvSpPr>
          <p:cNvPr id="193" name="Google Shape;193;p2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Input: a word, taken from some text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Output: the 5 preceding and 5 following words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Try it!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Input: hippopotamus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Output: [?, ?, ?, ?, ?, hippopotamus, ?, ?, ?, ?, ?]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This task is impossible! But that’s okay because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Creating training data is easy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We’ll only use word vectors learned as part of training</a:t>
            </a:r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a88d3fda4_0_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Training Data is Easy</a:t>
            </a:r>
            <a:endParaRPr lang="en-GB"/>
          </a:p>
        </p:txBody>
      </p:sp>
      <p:pic>
        <p:nvPicPr>
          <p:cNvPr id="199" name="Google Shape;199;g32a88d3fda4_0_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4438" y="1017725"/>
            <a:ext cx="809513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a88d3fda4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an embedding model</a:t>
            </a:r>
            <a:endParaRPr lang="en-GB"/>
          </a:p>
        </p:txBody>
      </p:sp>
      <p:pic>
        <p:nvPicPr>
          <p:cNvPr id="205" name="Google Shape;205;g32a88d3fda4_0_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13013" y="1017725"/>
            <a:ext cx="631798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a88d3fda4_0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an embedding model </a:t>
            </a:r>
            <a:endParaRPr lang="en-GB"/>
          </a:p>
        </p:txBody>
      </p:sp>
      <p:pic>
        <p:nvPicPr>
          <p:cNvPr id="211" name="Google Shape;211;g32a88d3fda4_0_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63038" y="1017725"/>
            <a:ext cx="681791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a88d3fda4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with this model</a:t>
            </a:r>
            <a:endParaRPr lang="en-GB"/>
          </a:p>
        </p:txBody>
      </p:sp>
      <p:sp>
        <p:nvSpPr>
          <p:cNvPr id="217" name="Google Shape;217;g32a88d3fda4_0_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Step 3 is very expensive as we have to project the output into the entire vocabulary space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Especially, we have to do it for every single step</a:t>
            </a:r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a88d3fda4_0_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switch the task: Mikolov’s entry</a:t>
            </a:r>
            <a:endParaRPr lang="en-GB"/>
          </a:p>
        </p:txBody>
      </p:sp>
      <p:sp>
        <p:nvSpPr>
          <p:cNvPr id="223" name="Google Shape;223;g32a88d3fda4_0_25"/>
          <p:cNvSpPr txBox="1"/>
          <p:nvPr>
            <p:ph type="body" idx="1"/>
          </p:nvPr>
        </p:nvSpPr>
        <p:spPr>
          <a:xfrm>
            <a:off x="311700" y="2773925"/>
            <a:ext cx="8520600" cy="17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converts a complex neural learning task into a simple log-linear binary classification task</a:t>
            </a:r>
            <a:endParaRPr lang="en-GB"/>
          </a:p>
        </p:txBody>
      </p:sp>
      <p:pic>
        <p:nvPicPr>
          <p:cNvPr id="224" name="Google Shape;224;g32a88d3fda4_0_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382275"/>
            <a:ext cx="4166013" cy="118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32a88d3fda4_0_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89825" y="1458474"/>
            <a:ext cx="4250200" cy="11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a88d3fda4_0_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Converting the data for this task</a:t>
            </a:r>
            <a:endParaRPr lang="en-GB"/>
          </a:p>
        </p:txBody>
      </p:sp>
      <p:pic>
        <p:nvPicPr>
          <p:cNvPr id="231" name="Google Shape;231;g32a88d3fda4_0_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99575" y="1017725"/>
            <a:ext cx="81448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Outline</a:t>
            </a:r>
            <a:endParaRPr lang="en-GB"/>
          </a:p>
        </p:txBody>
      </p:sp>
      <p:sp>
        <p:nvSpPr>
          <p:cNvPr id="66" name="Google Shape;66;p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Co-occurrence (SLP 6)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TF-IDF (SLP 6)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Embeddings (SLP 6 and lecture)</a:t>
            </a:r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a88d3fda4_0_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Converting the data for this task</a:t>
            </a:r>
            <a:endParaRPr lang="en-GB"/>
          </a:p>
        </p:txBody>
      </p:sp>
      <p:pic>
        <p:nvPicPr>
          <p:cNvPr id="237" name="Google Shape;237;g32a88d3fda4_0_5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99575" y="1017725"/>
            <a:ext cx="814486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32a88d3fda4_0_52"/>
          <p:cNvSpPr/>
          <p:nvPr/>
        </p:nvSpPr>
        <p:spPr>
          <a:xfrm>
            <a:off x="7729350" y="1984050"/>
            <a:ext cx="507900" cy="251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g32a88d3fda4_0_52"/>
          <p:cNvSpPr txBox="1"/>
          <p:nvPr/>
        </p:nvSpPr>
        <p:spPr>
          <a:xfrm>
            <a:off x="3507350" y="3479150"/>
            <a:ext cx="12414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0000"/>
                </a:solidFill>
              </a:rPr>
              <a:t>All one’s is no good for learning</a:t>
            </a:r>
            <a:endParaRPr sz="1500">
              <a:solidFill>
                <a:srgbClr val="FF0000"/>
              </a:solidFill>
            </a:endParaRPr>
          </a:p>
        </p:txBody>
      </p:sp>
      <p:cxnSp>
        <p:nvCxnSpPr>
          <p:cNvPr id="240" name="Google Shape;240;g32a88d3fda4_0_52"/>
          <p:cNvCxnSpPr>
            <a:stCxn id="238" idx="2"/>
            <a:endCxn id="239" idx="2"/>
          </p:cNvCxnSpPr>
          <p:nvPr/>
        </p:nvCxnSpPr>
        <p:spPr>
          <a:xfrm rot="5400000" flipH="1">
            <a:off x="5947500" y="2458950"/>
            <a:ext cx="216300" cy="3855300"/>
          </a:xfrm>
          <a:prstGeom prst="bentConnector3">
            <a:avLst>
              <a:gd name="adj1" fmla="val -11009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a88d3fda4_0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Negative sampling</a:t>
            </a:r>
            <a:endParaRPr lang="en-GB"/>
          </a:p>
        </p:txBody>
      </p:sp>
      <p:pic>
        <p:nvPicPr>
          <p:cNvPr id="246" name="Google Shape;246;g32a88d3fda4_0_4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43063" y="1433513"/>
            <a:ext cx="58578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a88d3fda4_0_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Word2vec Training</a:t>
            </a:r>
            <a:endParaRPr lang="en-GB"/>
          </a:p>
        </p:txBody>
      </p:sp>
      <p:sp>
        <p:nvSpPr>
          <p:cNvPr id="252" name="Google Shape;252;g32a88d3fda4_0_6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determine the size of our vocabulary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create two matrices – an Embedding matrix and a Context matrix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Initialize these matrices with random values</a:t>
            </a:r>
            <a:endParaRPr lang="en-GB"/>
          </a:p>
        </p:txBody>
      </p:sp>
      <p:pic>
        <p:nvPicPr>
          <p:cNvPr id="253" name="Google Shape;253;g32a88d3fda4_0_6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27985" y="2112175"/>
            <a:ext cx="4888025" cy="29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a88d3fda4_0_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Word2vec Training</a:t>
            </a:r>
            <a:endParaRPr lang="en-GB"/>
          </a:p>
        </p:txBody>
      </p:sp>
      <p:pic>
        <p:nvPicPr>
          <p:cNvPr id="259" name="Google Shape;259;g32a88d3fda4_0_7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4272" y="1560600"/>
            <a:ext cx="2581575" cy="26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32a88d3fda4_0_7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04000" y="1724963"/>
            <a:ext cx="5738674" cy="227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2a88d3fda4_0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Word2vec Training</a:t>
            </a:r>
            <a:endParaRPr lang="en-GB"/>
          </a:p>
        </p:txBody>
      </p:sp>
      <p:pic>
        <p:nvPicPr>
          <p:cNvPr id="266" name="Google Shape;266;g32a88d3fda4_0_7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79113" y="1017725"/>
            <a:ext cx="678577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Using embeddings</a:t>
            </a:r>
            <a:endParaRPr lang="en-GB"/>
          </a:p>
        </p:txBody>
      </p:sp>
      <p:sp>
        <p:nvSpPr>
          <p:cNvPr id="272" name="Google Shape;272;p3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It’s rarely necessary to train skip-gram or GloVe directly.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Download pre-trained word embeddings: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Skip-gram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https://code.google.com/archive/p/word2vec/</a:t>
            </a:r>
            <a:r>
              <a:rPr lang="en-GB"/>
              <a:t> 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GloVe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https://nlp.stanford.edu/projects/glove/</a:t>
            </a:r>
            <a:r>
              <a:rPr lang="en-GB"/>
              <a:t> 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Many models provide pre-trained embeddings: https://github.com/Hironsan/awesome-embedding-models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Which one should I choose? Try a few and see what works!</a:t>
            </a:r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4025c506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Semantic properties of embeddings</a:t>
            </a:r>
            <a:endParaRPr lang="en-GB"/>
          </a:p>
        </p:txBody>
      </p:sp>
      <p:sp>
        <p:nvSpPr>
          <p:cNvPr id="278" name="Google Shape;278;g294025c5063_0_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Different types of similarity or association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Based on the context window, word association changes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smaller window sizes (2-15) lead to embeddings where high similarity scores between two embeddings indicates that the words are interchangeable 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Larger window sizes (15-50, or even more) lead to embeddings where similarity is more indicative of relatedness of the words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Analogy/relational similarity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Parallelogram model: Apple is to Tree as Grape is to _____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Historical context</a:t>
            </a:r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94025c5063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Historical semantic context</a:t>
            </a:r>
            <a:endParaRPr lang="en-GB"/>
          </a:p>
        </p:txBody>
      </p:sp>
      <p:pic>
        <p:nvPicPr>
          <p:cNvPr id="284" name="Google Shape;284;g294025c5063_0_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11013" y="1179725"/>
            <a:ext cx="7921975" cy="26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Inspecting embeddings</a:t>
            </a:r>
            <a:endParaRPr lang="en-GB"/>
          </a:p>
        </p:txBody>
      </p:sp>
      <p:sp>
        <p:nvSpPr>
          <p:cNvPr id="290" name="Google Shape;290;p3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How do I know if my word embeddings make sense?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Check by hands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Project the words to a visible dimension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linear algebra</a:t>
            </a:r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Visualizing embeddings</a:t>
            </a:r>
            <a:endParaRPr lang="en-GB"/>
          </a:p>
        </p:txBody>
      </p:sp>
      <p:sp>
        <p:nvSpPr>
          <p:cNvPr id="296" name="Google Shape;296;p3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We usually have very high-dimensional vectors for each words. t-SNE can project down to 2. </a:t>
            </a:r>
            <a:endParaRPr lang="en-GB"/>
          </a:p>
        </p:txBody>
      </p:sp>
      <p:pic>
        <p:nvPicPr>
          <p:cNvPr id="297" name="Google Shape;297;p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89812" y="1716725"/>
            <a:ext cx="5364373" cy="32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Intro</a:t>
            </a:r>
            <a:endParaRPr lang="en-GB"/>
          </a:p>
        </p:txBody>
      </p:sp>
      <p:sp>
        <p:nvSpPr>
          <p:cNvPr id="72" name="Google Shape;72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Computers do not understand semantics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Representation of text needs to include some sort of semantic information</a:t>
            </a:r>
            <a:endParaRPr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Algebra</a:t>
            </a:r>
            <a:endParaRPr lang="en-GB"/>
          </a:p>
        </p:txBody>
      </p:sp>
      <p:pic>
        <p:nvPicPr>
          <p:cNvPr id="303" name="Google Shape;303;p3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1038" y="1170128"/>
            <a:ext cx="7001925" cy="29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Other standard evaluations</a:t>
            </a:r>
            <a:endParaRPr lang="en-GB"/>
          </a:p>
        </p:txBody>
      </p:sp>
      <p:sp>
        <p:nvSpPr>
          <p:cNvPr id="309" name="Google Shape;309;p3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Correlation with human judgments of similarity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 b="1"/>
              <a:t>WordSim-353</a:t>
            </a:r>
            <a:r>
              <a:rPr lang="en-GB"/>
              <a:t> noun similarity, e.g., (plane, car, 5.77)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b="1"/>
              <a:t>SimLex-999</a:t>
            </a:r>
            <a:r>
              <a:rPr lang="en-GB"/>
              <a:t> adjective, noun, and verb similarities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b="1"/>
              <a:t>SCWS</a:t>
            </a:r>
            <a:r>
              <a:rPr lang="en-GB"/>
              <a:t> word similarity given sentential context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b="1"/>
              <a:t>STS</a:t>
            </a:r>
            <a:r>
              <a:rPr lang="en-GB"/>
              <a:t> sentence-level similarity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Accuracy at similarity-based task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 b="1"/>
              <a:t>TOEFL</a:t>
            </a:r>
            <a:r>
              <a:rPr lang="en-GB"/>
              <a:t> e.g., Levied is closest in meaning to: imposed, believed, requested, correlated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b="1"/>
              <a:t>analogies</a:t>
            </a:r>
            <a:r>
              <a:rPr lang="en-GB"/>
              <a:t> e.g., Athens is to Greece as Oslo is to ____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Bias in embeddings</a:t>
            </a:r>
            <a:endParaRPr lang="en-GB"/>
          </a:p>
        </p:txBody>
      </p:sp>
      <p:sp>
        <p:nvSpPr>
          <p:cNvPr id="315" name="Google Shape;315;p3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Embeddings reflect the language they were trained on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</a:p>
        </p:txBody>
      </p:sp>
      <p:pic>
        <p:nvPicPr>
          <p:cNvPr id="316" name="Google Shape;316;p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04300" y="1714503"/>
            <a:ext cx="6735401" cy="24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Contextual word embeddings</a:t>
            </a:r>
            <a:endParaRPr lang="en-GB"/>
          </a:p>
        </p:txBody>
      </p:sp>
      <p:sp>
        <p:nvSpPr>
          <p:cNvPr id="322" name="Google Shape;322;p3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Traditional word vectors ignore context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The river bank: [ 0.3, -0.1, -0.2]  [ 0.1, -0.3, -0.2]  </a:t>
            </a:r>
            <a:r>
              <a:rPr lang="en-GB">
                <a:solidFill>
                  <a:srgbClr val="FF0000"/>
                </a:solidFill>
              </a:rPr>
              <a:t>[-0.6, 0.3, -0.1]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A bank deposit: [ 0.0 , 0.0 , -0.2]  </a:t>
            </a:r>
            <a:r>
              <a:rPr lang="en-GB">
                <a:solidFill>
                  <a:srgbClr val="FF0000"/>
                </a:solidFill>
              </a:rPr>
              <a:t>[-0.6, 0.3, -0.1]</a:t>
            </a:r>
            <a:r>
              <a:rPr lang="en-GB"/>
              <a:t>  [-0.3, -0.3, 0.0]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Should these two banks really have the same vectors?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Contextual word embeddings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</p:txBody>
      </p:sp>
      <p:pic>
        <p:nvPicPr>
          <p:cNvPr id="328" name="Google Shape;328;p3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80875" y="1017725"/>
            <a:ext cx="57822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Learning contextual word embeddings</a:t>
            </a:r>
            <a:endParaRPr lang="en-GB"/>
          </a:p>
        </p:txBody>
      </p:sp>
      <p:sp>
        <p:nvSpPr>
          <p:cNvPr id="334" name="Google Shape;334;p3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We need to make up a prediction task that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takes n words as input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produces n vectors as output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requires only unlabeled data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ELMo’s task: language modeling</a:t>
            </a:r>
            <a:endParaRPr lang="en-GB"/>
          </a:p>
        </p:txBody>
      </p:sp>
      <p:sp>
        <p:nvSpPr>
          <p:cNvPr id="340" name="Google Shape;340;p4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What is a language model? 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Given a sequence of words, what is the next most probable word?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Unsupervised, great for learning representations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ELMo combines a forward language model and a backward language model.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Transformers use the same idea, but in a much larger canvas.</a:t>
            </a:r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ELMo’s task: language modeling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</p:txBody>
      </p:sp>
      <p:pic>
        <p:nvPicPr>
          <p:cNvPr id="346" name="Google Shape;346;p4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605477" y="1093925"/>
            <a:ext cx="3933050" cy="383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How to use contextual word embeddings?</a:t>
            </a:r>
            <a:endParaRPr lang="en-GB"/>
          </a:p>
        </p:txBody>
      </p:sp>
      <p:sp>
        <p:nvSpPr>
          <p:cNvPr id="352" name="Google Shape;352;p4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Contextual word embeddings are trained on unlabeled data. How do we use them on the task we care about?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Extract word vectors, use as features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Fine-tune contextual embedding model, i.e., continue training the model, but now on our labeled data instead of the unlabeled data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Representation</a:t>
            </a:r>
            <a:endParaRPr lang="en-GB"/>
          </a:p>
        </p:txBody>
      </p:sp>
      <p:sp>
        <p:nvSpPr>
          <p:cNvPr id="78" name="Google Shape;78;p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Sentence-level </a:t>
            </a:r>
            <a:r>
              <a:rPr lang="en-GB"/>
              <a:t>representation</a:t>
            </a:r>
            <a:r>
              <a:rPr lang="en-GB"/>
              <a:t> problems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Co-occurrence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TF-IDF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Embeddings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Problems with BoW</a:t>
            </a:r>
            <a:endParaRPr lang="en-GB"/>
          </a:p>
        </p:txBody>
      </p:sp>
      <p:sp>
        <p:nvSpPr>
          <p:cNvPr id="84" name="Google Shape;84;p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Too sparse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What’s wrong with sparsity?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Completely ignores word order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Almost no semantic information preserved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But, works pretty well! 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More problem with sentence-level representation</a:t>
            </a:r>
            <a:endParaRPr lang="en-GB"/>
          </a:p>
        </p:txBody>
      </p:sp>
      <p:sp>
        <p:nvSpPr>
          <p:cNvPr id="90" name="Google Shape;90;p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Dogs chew snacks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Canines eat treats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More problem with sentence-level representation</a:t>
            </a:r>
            <a:endParaRPr lang="en-GB"/>
          </a:p>
        </p:txBody>
      </p:sp>
      <p:sp>
        <p:nvSpPr>
          <p:cNvPr id="96" name="Google Shape;96;p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2315"/>
              <a:t>Dogs chew snacks</a:t>
            </a:r>
            <a:endParaRPr sz="2315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2315"/>
              <a:t>Canines eat treats</a:t>
            </a:r>
            <a:endParaRPr sz="231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00"/>
              <a:buNone/>
            </a:p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1930"/>
              <a:t>No feature overlap whatsoever. If we try to calculate similarity, they are 100% dissimilar. But are they?</a:t>
            </a:r>
            <a:endParaRPr sz="193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930"/>
              <a:t>Solution: instead of creating sentence level representations, let’s go to smaller units i.e. words</a:t>
            </a:r>
            <a:endParaRPr sz="1930"/>
          </a:p>
        </p:txBody>
      </p:sp>
      <p:pic>
        <p:nvPicPr>
          <p:cNvPr id="97" name="Google Shape;97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51538" y="1892723"/>
            <a:ext cx="4840926" cy="17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bc0697fbb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A smarter sentence representation: TF-IDF</a:t>
            </a:r>
            <a:endParaRPr lang="en-GB"/>
          </a:p>
        </p:txBody>
      </p:sp>
      <p:sp>
        <p:nvSpPr>
          <p:cNvPr id="103" name="Google Shape;103;g32bc0697fbb_2_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TF-IDF: Term Frequency - </a:t>
            </a:r>
            <a:r>
              <a:rPr lang="en-GB">
                <a:solidFill>
                  <a:srgbClr val="FF0000"/>
                </a:solidFill>
              </a:rPr>
              <a:t>Inverse</a:t>
            </a:r>
            <a:r>
              <a:rPr lang="en-GB"/>
              <a:t> Document Frequency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Intuition: An informative term should: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Occurs many times in some specific contexts (TF)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Does not occur in every context (IDF)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Examples: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high TF </a:t>
            </a:r>
            <a:r>
              <a:rPr lang="en-GB" i="1">
                <a:solidFill>
                  <a:srgbClr val="FF0000"/>
                </a:solidFill>
              </a:rPr>
              <a:t>vector</a:t>
            </a:r>
            <a:r>
              <a:rPr lang="en-GB"/>
              <a:t> is informative; it’s frequent in these slides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high DF </a:t>
            </a:r>
            <a:r>
              <a:rPr lang="en-GB" i="1">
                <a:solidFill>
                  <a:srgbClr val="FF0000"/>
                </a:solidFill>
              </a:rPr>
              <a:t>the</a:t>
            </a:r>
            <a:r>
              <a:rPr lang="en-GB"/>
              <a:t> is uninformative; it’s frequent everywhere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8536</Words>
  <Application>WPS Presentation</Application>
  <PresentationFormat/>
  <Paragraphs>328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Arial</vt:lpstr>
      <vt:lpstr>SimSun</vt:lpstr>
      <vt:lpstr>Wingdings</vt:lpstr>
      <vt:lpstr>Arial</vt:lpstr>
      <vt:lpstr>Oswald</vt:lpstr>
      <vt:lpstr>Microsoft YaHei</vt:lpstr>
      <vt:lpstr>Arial Unicode MS</vt:lpstr>
      <vt:lpstr>Simple Light</vt:lpstr>
      <vt:lpstr>PowerPoint 演示文稿</vt:lpstr>
      <vt:lpstr>PowerPoint 演示文稿</vt:lpstr>
      <vt:lpstr>Outline</vt:lpstr>
      <vt:lpstr>Intro</vt:lpstr>
      <vt:lpstr>Representation</vt:lpstr>
      <vt:lpstr>Problems with BoW</vt:lpstr>
      <vt:lpstr>More problem with sentence-level representation</vt:lpstr>
      <vt:lpstr>More problem with sentence-level representation</vt:lpstr>
      <vt:lpstr>A smarter sentence representation: TF-IDF</vt:lpstr>
      <vt:lpstr>TF-IDF</vt:lpstr>
      <vt:lpstr>Perfect word representations</vt:lpstr>
      <vt:lpstr>Neighboring words hint at semantics</vt:lpstr>
      <vt:lpstr>Term-term matrix</vt:lpstr>
      <vt:lpstr>Easy way to build a term-term matrix</vt:lpstr>
      <vt:lpstr>Comparing word vectors</vt:lpstr>
      <vt:lpstr>Cosine similarity</vt:lpstr>
      <vt:lpstr>Cosine similarity: Why?</vt:lpstr>
      <vt:lpstr>What’s wrong with term term matrix?</vt:lpstr>
      <vt:lpstr>Using word vectors</vt:lpstr>
      <vt:lpstr>Sparse vs. dense vectors</vt:lpstr>
      <vt:lpstr>Word embeddings</vt:lpstr>
      <vt:lpstr>Skip-gram embeddings</vt:lpstr>
      <vt:lpstr>Skip-gram embeddings</vt:lpstr>
      <vt:lpstr>Creating Training Data is Easy</vt:lpstr>
      <vt:lpstr>Training an embedding model</vt:lpstr>
      <vt:lpstr>Training an embedding model </vt:lpstr>
      <vt:lpstr>Problem with this model</vt:lpstr>
      <vt:lpstr>Let’s switch the task: Mikolov’s entry</vt:lpstr>
      <vt:lpstr>Converting the data for this task</vt:lpstr>
      <vt:lpstr>Converting the data for this task</vt:lpstr>
      <vt:lpstr>Negative sampling</vt:lpstr>
      <vt:lpstr>Word2vec Training</vt:lpstr>
      <vt:lpstr>Word2vec Training</vt:lpstr>
      <vt:lpstr>Word2vec Training</vt:lpstr>
      <vt:lpstr>Using embeddings</vt:lpstr>
      <vt:lpstr>Semantic properties of embeddings</vt:lpstr>
      <vt:lpstr>Historical semantic context</vt:lpstr>
      <vt:lpstr>Inspecting embeddings</vt:lpstr>
      <vt:lpstr>Visualizing embeddings</vt:lpstr>
      <vt:lpstr>Algebra</vt:lpstr>
      <vt:lpstr>Other standard evaluations</vt:lpstr>
      <vt:lpstr>Bias in embeddings</vt:lpstr>
      <vt:lpstr>Contextual word embeddings</vt:lpstr>
      <vt:lpstr>Contextual word embeddings</vt:lpstr>
      <vt:lpstr>Learning contextual word embeddings</vt:lpstr>
      <vt:lpstr>ELMo’s task: language modeling</vt:lpstr>
      <vt:lpstr>ELMo’s task: language modeling</vt:lpstr>
      <vt:lpstr>How to use contextual word embeddings?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Nancy</cp:lastModifiedBy>
  <cp:revision>1</cp:revision>
  <dcterms:created xsi:type="dcterms:W3CDTF">2025-03-12T03:11:37Z</dcterms:created>
  <dcterms:modified xsi:type="dcterms:W3CDTF">2025-03-12T03:11:37Z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A6DC3728DA384056AB34BA98E84A6FD5_12</vt:lpwstr>
  </property>
  <property fmtid="{D5CDD505-2E9C-101B-9397-08002B2CF9AE}" pid="3" name="KSOProductBuildVer">
    <vt:lpwstr>1033-12.2.0.19805</vt:lpwstr>
  </property>
</Properties>
</file>