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8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</p:sldIdLst>
  <p:sldSz cy="6858000" cx="12192000"/>
  <p:notesSz cx="6858000" cy="9144000"/>
  <p:embeddedFontLst>
    <p:embeddedFont>
      <p:font typeface="Corbel"/>
      <p:regular r:id="rId54"/>
      <p:bold r:id="rId55"/>
      <p:italic r:id="rId56"/>
      <p:boldItalic r:id="rId57"/>
    </p:embeddedFont>
    <p:embeddedFont>
      <p:font typeface="Tahoma"/>
      <p:regular r:id="rId58"/>
      <p:bold r:id="rId59"/>
    </p:embeddedFont>
    <p:embeddedFont>
      <p:font typeface="Gill Sans"/>
      <p:regular r:id="rId60"/>
      <p:bold r:id="rId6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2" roundtripDataSignature="AMtx7mgzM/gjE9JWSctZs696ryeb5jLI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38C25E8-6B1A-4DF1-84BC-3B5487081090}">
  <a:tblStyle styleId="{738C25E8-6B1A-4DF1-84BC-3B5487081090}" styleName="Table_0">
    <a:wholeTbl>
      <a:tcTxStyle b="off" i="off">
        <a:font>
          <a:latin typeface="Corbel"/>
          <a:ea typeface="Corbel"/>
          <a:cs typeface="Corbe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B"/>
          </a:solidFill>
        </a:fill>
      </a:tcStyle>
    </a:wholeTbl>
    <a:band1H>
      <a:tcTxStyle b="off" i="off"/>
      <a:tcStyle>
        <a:fill>
          <a:solidFill>
            <a:srgbClr val="CCE2F8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CE2F8"/>
          </a:solidFill>
        </a:fill>
      </a:tcStyle>
    </a:band1V>
    <a:band2V>
      <a:tcTxStyle b="off" i="off"/>
    </a:band2V>
    <a:la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orbel"/>
          <a:ea typeface="Corbel"/>
          <a:cs typeface="Corbe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orbel"/>
          <a:ea typeface="Corbel"/>
          <a:cs typeface="Corbe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customschemas.google.com/relationships/presentationmetadata" Target="metadata"/><Relationship Id="rId61" Type="http://schemas.openxmlformats.org/officeDocument/2006/relationships/font" Target="fonts/GillSans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font" Target="fonts/GillSans-regular.fntdata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font" Target="fonts/Corbel-bold.fntdata"/><Relationship Id="rId10" Type="http://schemas.openxmlformats.org/officeDocument/2006/relationships/slide" Target="slides/slide5.xml"/><Relationship Id="rId54" Type="http://schemas.openxmlformats.org/officeDocument/2006/relationships/font" Target="fonts/Corbel-regular.fntdata"/><Relationship Id="rId13" Type="http://schemas.openxmlformats.org/officeDocument/2006/relationships/slide" Target="slides/slide8.xml"/><Relationship Id="rId57" Type="http://schemas.openxmlformats.org/officeDocument/2006/relationships/font" Target="fonts/Corbel-boldItalic.fntdata"/><Relationship Id="rId12" Type="http://schemas.openxmlformats.org/officeDocument/2006/relationships/slide" Target="slides/slide7.xml"/><Relationship Id="rId56" Type="http://schemas.openxmlformats.org/officeDocument/2006/relationships/font" Target="fonts/Corbel-italic.fntdata"/><Relationship Id="rId15" Type="http://schemas.openxmlformats.org/officeDocument/2006/relationships/slide" Target="slides/slide10.xml"/><Relationship Id="rId59" Type="http://schemas.openxmlformats.org/officeDocument/2006/relationships/font" Target="fonts/Tahoma-bold.fntdata"/><Relationship Id="rId14" Type="http://schemas.openxmlformats.org/officeDocument/2006/relationships/slide" Target="slides/slide9.xml"/><Relationship Id="rId58" Type="http://schemas.openxmlformats.org/officeDocument/2006/relationships/font" Target="fonts/Tahoma-regular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3" name="Google Shape;27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4" name="Google Shape;274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4" name="Google Shape;28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5" name="Google Shape;28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1" name="Google Shape;34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5" name="Google Shape;365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4" name="Google Shape;37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2" name="Google Shape;41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3" name="Google Shape;41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1" name="Google Shape;421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3" name="Google Shape;443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2" name="Google Shape;45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61" name="Google Shape;46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0" name="Google Shape;47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71" name="Google Shape;471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5" name="Google Shape;51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6" name="Google Shape;51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7" name="Google Shape;567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8" name="Google Shape;57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79" name="Google Shape;579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2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4" name="Google Shape;644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45" name="Google Shape;645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Gill Sans"/>
              <a:buNone/>
            </a:pPr>
            <a:r>
              <a:rPr lang="en-US" sz="1200">
                <a:latin typeface="Gill Sans"/>
                <a:ea typeface="Gill Sans"/>
                <a:cs typeface="Gill Sans"/>
                <a:sym typeface="Gill Sans"/>
              </a:rPr>
              <a:t>until information becomes old (times out)</a:t>
            </a:r>
            <a:r>
              <a:rPr lang="en-US" sz="11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2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4" name="Google Shape;654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655" name="Google Shape;655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" name="Google Shape;16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34" name="Google Shape;734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5" name="Google Shape;735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6" name="Google Shape;81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17" name="Google Shape;81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0" name="Google Shape;920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21" name="Google Shape;921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29" name="Google Shape;1029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30" name="Google Shape;1030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3" name="Google Shape;114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144" name="Google Shape;114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2" name="Shape 1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3" name="Google Shape;1253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54" name="Google Shape;125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55" name="Google Shape;125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6" name="Shape 1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" name="Google Shape;1357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8" name="Google Shape;1358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59" name="Google Shape;1359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6" name="Google Shape;1366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67" name="Google Shape;1367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2" name="Shape 1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3" name="Google Shape;1373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4" name="Google Shape;1374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3" name="Shape 1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" name="Google Shape;1384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5" name="Google Shape;1385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6" name="Google Shape;1386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4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7" name="Google Shape;1397;p4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8" name="Google Shape;1398;p4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4" name="Shape 1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5" name="Google Shape;1475;p4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6" name="Google Shape;1476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77" name="Google Shape;1477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2" name="Shape 1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3" name="Google Shape;1483;p4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4" name="Google Shape;1484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85" name="Google Shape;1485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0" name="Shape 1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1" name="Google Shape;1571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2" name="Google Shape;1572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3" name="Google Shape;1573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9" name="Shape 1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0" name="Google Shape;1660;p4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1" name="Google Shape;1661;p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62" name="Google Shape;1662;p4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6" name="Shape 1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7" name="Google Shape;1727;p5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8" name="Google Shape;1728;p5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9" name="Google Shape;1729;p5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3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Google Shape;1794;p5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95" name="Google Shape;1795;p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6" name="Google Shape;1796;p5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7" name="Shape 1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8" name="Google Shape;1948;p5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9" name="Google Shape;1949;p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50" name="Google Shape;1950;p5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8" name="Shape 2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9" name="Google Shape;2019;p5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0" name="Google Shape;2020;p5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i="0" lang="en-US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i="0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3" name="Google Shape;26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55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55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55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55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55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55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55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5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5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4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4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4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6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6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5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6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6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6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66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66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66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48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66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6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7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67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6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6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6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8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68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68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68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68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6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9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69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69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6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6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6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70"/>
          <p:cNvSpPr txBox="1"/>
          <p:nvPr>
            <p:ph idx="1" type="body"/>
          </p:nvPr>
        </p:nvSpPr>
        <p:spPr>
          <a:xfrm rot="5400000">
            <a:off x="4632675" y="-2033941"/>
            <a:ext cx="3721979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7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7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7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1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71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7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7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7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2" name="Google Shape;42;p57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43" name="Google Shape;43;p5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8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8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9" name="Google Shape;49;p5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5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6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1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6" name="Google Shape;66;p61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7" name="Google Shape;67;p61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68" name="Google Shape;68;p61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62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6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3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63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6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54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54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54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54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54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54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54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54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54"/>
          <p:cNvSpPr txBox="1"/>
          <p:nvPr>
            <p:ph idx="1" type="body"/>
          </p:nvPr>
        </p:nvSpPr>
        <p:spPr>
          <a:xfrm>
            <a:off x="1484308" y="1114426"/>
            <a:ext cx="10018713" cy="37219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8641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4958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9300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412750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94335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75920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5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5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5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3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22.png"/><Relationship Id="rId6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8.png"/><Relationship Id="rId4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Relationship Id="rId4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Relationship Id="rId4" Type="http://schemas.openxmlformats.org/officeDocument/2006/relationships/image" Target="../media/image3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image" Target="../media/image40.png"/><Relationship Id="rId5" Type="http://schemas.openxmlformats.org/officeDocument/2006/relationships/image" Target="../media/image7.png"/><Relationship Id="rId6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4.jpg"/><Relationship Id="rId4" Type="http://schemas.openxmlformats.org/officeDocument/2006/relationships/image" Target="../media/image33.png"/><Relationship Id="rId5" Type="http://schemas.openxmlformats.org/officeDocument/2006/relationships/image" Target="../media/image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4.png"/><Relationship Id="rId4" Type="http://schemas.openxmlformats.org/officeDocument/2006/relationships/image" Target="../media/image40.png"/><Relationship Id="rId5" Type="http://schemas.openxmlformats.org/officeDocument/2006/relationships/image" Target="../media/image7.png"/><Relationship Id="rId6" Type="http://schemas.openxmlformats.org/officeDocument/2006/relationships/image" Target="../media/image3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0.png"/><Relationship Id="rId4" Type="http://schemas.openxmlformats.org/officeDocument/2006/relationships/image" Target="../media/image7.png"/><Relationship Id="rId5" Type="http://schemas.openxmlformats.org/officeDocument/2006/relationships/image" Target="../media/image4.png"/><Relationship Id="rId6" Type="http://schemas.openxmlformats.org/officeDocument/2006/relationships/image" Target="../media/image49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0.png"/><Relationship Id="rId4" Type="http://schemas.openxmlformats.org/officeDocument/2006/relationships/image" Target="../media/image7.png"/><Relationship Id="rId5" Type="http://schemas.openxmlformats.org/officeDocument/2006/relationships/image" Target="../media/image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4.png"/><Relationship Id="rId4" Type="http://schemas.openxmlformats.org/officeDocument/2006/relationships/image" Target="../media/image4.png"/><Relationship Id="rId5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7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7.png"/><Relationship Id="rId4" Type="http://schemas.openxmlformats.org/officeDocument/2006/relationships/image" Target="../media/image40.png"/><Relationship Id="rId5" Type="http://schemas.openxmlformats.org/officeDocument/2006/relationships/image" Target="../media/image41.png"/><Relationship Id="rId6" Type="http://schemas.openxmlformats.org/officeDocument/2006/relationships/image" Target="../media/image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6.png"/><Relationship Id="rId4" Type="http://schemas.openxmlformats.org/officeDocument/2006/relationships/image" Target="../media/image41.png"/><Relationship Id="rId5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6.png"/><Relationship Id="rId4" Type="http://schemas.openxmlformats.org/officeDocument/2006/relationships/image" Target="../media/image41.png"/><Relationship Id="rId5" Type="http://schemas.openxmlformats.org/officeDocument/2006/relationships/image" Target="../media/image4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6.png"/><Relationship Id="rId4" Type="http://schemas.openxmlformats.org/officeDocument/2006/relationships/image" Target="../media/image41.png"/><Relationship Id="rId5" Type="http://schemas.openxmlformats.org/officeDocument/2006/relationships/image" Target="../media/image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0.png"/><Relationship Id="rId4" Type="http://schemas.openxmlformats.org/officeDocument/2006/relationships/image" Target="../media/image41.png"/><Relationship Id="rId5" Type="http://schemas.openxmlformats.org/officeDocument/2006/relationships/image" Target="../media/image4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8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8.jpg"/><Relationship Id="rId4" Type="http://schemas.openxmlformats.org/officeDocument/2006/relationships/image" Target="../media/image20.png"/><Relationship Id="rId9" Type="http://schemas.openxmlformats.org/officeDocument/2006/relationships/image" Target="../media/image11.jp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19.jpg"/><Relationship Id="rId8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1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Data Link Layer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14 | CSE421 –Computer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76" name="Google Shape;27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44713" y="10287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8"/>
          <p:cNvSpPr txBox="1"/>
          <p:nvPr>
            <p:ph idx="1" type="body"/>
          </p:nvPr>
        </p:nvSpPr>
        <p:spPr>
          <a:xfrm>
            <a:off x="1021977" y="1371600"/>
            <a:ext cx="8746403" cy="47880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detection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errors caused by signal attenuation, noise.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detects presence of errors: 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94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signals sender for retransmission or drops frame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Error correction: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receiver identifies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and corrects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bit error(s) without resorting to retransmission (there are various protocols)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76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Full Duplex and Half Duplex: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Both devices can send and receive </a:t>
            </a:r>
            <a:r>
              <a:rPr b="1" lang="en-US"/>
              <a:t>at the same time</a:t>
            </a:r>
            <a:r>
              <a:rPr lang="en-US"/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Both devices can send and receive, but </a:t>
            </a:r>
            <a:r>
              <a:rPr b="1" lang="en-US"/>
              <a:t>only one at a time</a:t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8" name="Google Shape;278;p8"/>
          <p:cNvSpPr txBox="1"/>
          <p:nvPr>
            <p:ph type="title"/>
          </p:nvPr>
        </p:nvSpPr>
        <p:spPr>
          <a:xfrm>
            <a:off x="2057401" y="228600"/>
            <a:ext cx="6177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services (more)</a:t>
            </a:r>
            <a:endParaRPr/>
          </a:p>
        </p:txBody>
      </p:sp>
      <p:sp>
        <p:nvSpPr>
          <p:cNvPr id="279" name="Google Shape;279;p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descr="Half-Duplex vs Full-Duplex: What are ..." id="280" name="Google Shape;280;p8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alf-Duplex vs Full-Duplex: What are the Differences?" id="281" name="Google Shape;28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41149" y="4734131"/>
            <a:ext cx="2689594" cy="180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"/>
          <p:cNvSpPr/>
          <p:nvPr/>
        </p:nvSpPr>
        <p:spPr>
          <a:xfrm>
            <a:off x="7180264" y="2616200"/>
            <a:ext cx="2308225" cy="3028950"/>
          </a:xfrm>
          <a:custGeom>
            <a:rect b="b" l="l" r="r" t="t"/>
            <a:pathLst>
              <a:path extrusionOk="0" h="1908" w="1454">
                <a:moveTo>
                  <a:pt x="0" y="1728"/>
                </a:moveTo>
                <a:cubicBezTo>
                  <a:pt x="15" y="1684"/>
                  <a:pt x="4" y="1697"/>
                  <a:pt x="20" y="1681"/>
                </a:cubicBezTo>
                <a:lnTo>
                  <a:pt x="281" y="0"/>
                </a:lnTo>
                <a:lnTo>
                  <a:pt x="1246" y="301"/>
                </a:lnTo>
                <a:lnTo>
                  <a:pt x="1454" y="1493"/>
                </a:lnTo>
                <a:lnTo>
                  <a:pt x="248" y="1908"/>
                </a:lnTo>
                <a:lnTo>
                  <a:pt x="0" y="1728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50000">
                <a:schemeClr val="lt1"/>
              </a:gs>
              <a:gs pos="100000">
                <a:srgbClr val="000099"/>
              </a:gs>
            </a:gsLst>
            <a:lin ang="1890000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descr="underline_base" id="288" name="Google Shape;28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1364" y="887414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9"/>
          <p:cNvSpPr txBox="1"/>
          <p:nvPr>
            <p:ph type="title"/>
          </p:nvPr>
        </p:nvSpPr>
        <p:spPr>
          <a:xfrm>
            <a:off x="1908176" y="100013"/>
            <a:ext cx="825182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Where is the link layer implemented?</a:t>
            </a:r>
            <a:endParaRPr/>
          </a:p>
        </p:txBody>
      </p:sp>
      <p:sp>
        <p:nvSpPr>
          <p:cNvPr id="290" name="Google Shape;290;p9"/>
          <p:cNvSpPr txBox="1"/>
          <p:nvPr>
            <p:ph idx="1" type="body"/>
          </p:nvPr>
        </p:nvSpPr>
        <p:spPr>
          <a:xfrm>
            <a:off x="1349777" y="1099417"/>
            <a:ext cx="4496592" cy="5564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 layer runs in the </a:t>
            </a:r>
            <a:r>
              <a:rPr lang="en-US" sz="2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adaptor (NIC)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or chipset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Ethernet card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802.11 (WiFi card)</a:t>
            </a:r>
            <a:endParaRPr sz="20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Provides both link-layer and physical-layer functions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Connects the computer to the network (via system bus)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Combination of hardware, software, firmware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Every device has one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138430" lvl="1" marL="742950" rtl="0" algn="l">
              <a:lnSpc>
                <a:spcPct val="100000"/>
              </a:lnSpc>
              <a:spcBef>
                <a:spcPts val="920"/>
              </a:spcBef>
              <a:spcAft>
                <a:spcPts val="0"/>
              </a:spcAft>
              <a:buSzPts val="232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9"/>
          <p:cNvSpPr/>
          <p:nvPr/>
        </p:nvSpPr>
        <p:spPr>
          <a:xfrm>
            <a:off x="7653339" y="2614614"/>
            <a:ext cx="1836737" cy="2401887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2" name="Google Shape;292;p9"/>
          <p:cNvSpPr/>
          <p:nvPr/>
        </p:nvSpPr>
        <p:spPr>
          <a:xfrm>
            <a:off x="8102600" y="4552951"/>
            <a:ext cx="666750" cy="282575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93" name="Google Shape;293;p9"/>
          <p:cNvSpPr/>
          <p:nvPr/>
        </p:nvSpPr>
        <p:spPr>
          <a:xfrm>
            <a:off x="8102601" y="396557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controller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9"/>
          <p:cNvSpPr txBox="1"/>
          <p:nvPr/>
        </p:nvSpPr>
        <p:spPr>
          <a:xfrm>
            <a:off x="7904506" y="4562476"/>
            <a:ext cx="104547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transmission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9"/>
          <p:cNvSpPr/>
          <p:nvPr/>
        </p:nvSpPr>
        <p:spPr>
          <a:xfrm>
            <a:off x="8154989" y="3484564"/>
            <a:ext cx="200025" cy="460375"/>
          </a:xfrm>
          <a:custGeom>
            <a:rect b="b" l="l" r="r" t="t"/>
            <a:pathLst>
              <a:path extrusionOk="0" h="478" w="361">
                <a:moveTo>
                  <a:pt x="0" y="0"/>
                </a:moveTo>
                <a:lnTo>
                  <a:pt x="0" y="230"/>
                </a:lnTo>
                <a:lnTo>
                  <a:pt x="361" y="230"/>
                </a:lnTo>
                <a:lnTo>
                  <a:pt x="359" y="478"/>
                </a:lnTo>
              </a:path>
            </a:pathLst>
          </a:cu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296" name="Google Shape;296;p9"/>
          <p:cNvCxnSpPr/>
          <p:nvPr/>
        </p:nvCxnSpPr>
        <p:spPr>
          <a:xfrm>
            <a:off x="8020050" y="3657600"/>
            <a:ext cx="1358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97" name="Google Shape;297;p9"/>
          <p:cNvCxnSpPr/>
          <p:nvPr/>
        </p:nvCxnSpPr>
        <p:spPr>
          <a:xfrm rot="10800000">
            <a:off x="8415338" y="3665539"/>
            <a:ext cx="0" cy="3000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8" name="Google Shape;298;p9"/>
          <p:cNvSpPr/>
          <p:nvPr/>
        </p:nvSpPr>
        <p:spPr>
          <a:xfrm>
            <a:off x="7908926" y="2967038"/>
            <a:ext cx="657225" cy="519112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cpu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9"/>
          <p:cNvSpPr/>
          <p:nvPr/>
        </p:nvSpPr>
        <p:spPr>
          <a:xfrm>
            <a:off x="8728076" y="2968626"/>
            <a:ext cx="657225" cy="5191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memory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0" name="Google Shape;300;p9"/>
          <p:cNvCxnSpPr/>
          <p:nvPr/>
        </p:nvCxnSpPr>
        <p:spPr>
          <a:xfrm rot="10800000">
            <a:off x="8212139" y="3487738"/>
            <a:ext cx="1587" cy="1698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01" name="Google Shape;301;p9"/>
          <p:cNvCxnSpPr/>
          <p:nvPr/>
        </p:nvCxnSpPr>
        <p:spPr>
          <a:xfrm rot="10800000">
            <a:off x="9085264" y="3489325"/>
            <a:ext cx="1587" cy="1714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2" name="Google Shape;302;p9"/>
          <p:cNvSpPr txBox="1"/>
          <p:nvPr/>
        </p:nvSpPr>
        <p:spPr>
          <a:xfrm>
            <a:off x="9532939" y="3786189"/>
            <a:ext cx="886781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host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(e.g., PCI)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3" name="Google Shape;303;p9"/>
          <p:cNvCxnSpPr/>
          <p:nvPr/>
        </p:nvCxnSpPr>
        <p:spPr>
          <a:xfrm flipH="1">
            <a:off x="8415338" y="4273551"/>
            <a:ext cx="12700" cy="339725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4" name="Google Shape;304;p9"/>
          <p:cNvCxnSpPr/>
          <p:nvPr/>
        </p:nvCxnSpPr>
        <p:spPr>
          <a:xfrm>
            <a:off x="8413750" y="4806951"/>
            <a:ext cx="0" cy="366713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triangle"/>
            <a:tailEnd len="med" w="med" type="triangle"/>
          </a:ln>
        </p:spPr>
      </p:cxnSp>
      <p:cxnSp>
        <p:nvCxnSpPr>
          <p:cNvPr id="305" name="Google Shape;305;p9"/>
          <p:cNvCxnSpPr/>
          <p:nvPr/>
        </p:nvCxnSpPr>
        <p:spPr>
          <a:xfrm rot="10800000">
            <a:off x="9210675" y="3662364"/>
            <a:ext cx="382588" cy="2682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6" name="Google Shape;306;p9"/>
          <p:cNvSpPr txBox="1"/>
          <p:nvPr/>
        </p:nvSpPr>
        <p:spPr>
          <a:xfrm>
            <a:off x="8820151" y="5356225"/>
            <a:ext cx="12731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network adapter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card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7" name="Google Shape;307;p9"/>
          <p:cNvCxnSpPr/>
          <p:nvPr/>
        </p:nvCxnSpPr>
        <p:spPr>
          <a:xfrm rot="10800000">
            <a:off x="9028113" y="4679950"/>
            <a:ext cx="271462" cy="7508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8" name="Google Shape;308;p9"/>
          <p:cNvSpPr/>
          <p:nvPr/>
        </p:nvSpPr>
        <p:spPr>
          <a:xfrm>
            <a:off x="7875588" y="3854451"/>
            <a:ext cx="1122362" cy="1082675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09" name="Google Shape;309;p9"/>
          <p:cNvGrpSpPr/>
          <p:nvPr/>
        </p:nvGrpSpPr>
        <p:grpSpPr>
          <a:xfrm>
            <a:off x="6611939" y="2743200"/>
            <a:ext cx="1470025" cy="2065338"/>
            <a:chOff x="2689" y="1728"/>
            <a:chExt cx="926" cy="1301"/>
          </a:xfrm>
        </p:grpSpPr>
        <p:sp>
          <p:nvSpPr>
            <p:cNvPr id="310" name="Google Shape;310;p9"/>
            <p:cNvSpPr/>
            <p:nvPr/>
          </p:nvSpPr>
          <p:spPr>
            <a:xfrm>
              <a:off x="3225" y="2509"/>
              <a:ext cx="390" cy="520"/>
            </a:xfrm>
            <a:custGeom>
              <a:rect b="b" l="l" r="r" t="t"/>
              <a:pathLst>
                <a:path extrusionOk="0" h="520" w="390">
                  <a:moveTo>
                    <a:pt x="390" y="0"/>
                  </a:moveTo>
                  <a:lnTo>
                    <a:pt x="0" y="221"/>
                  </a:lnTo>
                  <a:lnTo>
                    <a:pt x="3" y="433"/>
                  </a:lnTo>
                  <a:lnTo>
                    <a:pt x="388" y="520"/>
                  </a:lnTo>
                  <a:lnTo>
                    <a:pt x="390" y="0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1" name="Google Shape;311;p9"/>
            <p:cNvSpPr/>
            <p:nvPr/>
          </p:nvSpPr>
          <p:spPr>
            <a:xfrm>
              <a:off x="3222" y="1767"/>
              <a:ext cx="275" cy="443"/>
            </a:xfrm>
            <a:custGeom>
              <a:rect b="b" l="l" r="r" t="t"/>
              <a:pathLst>
                <a:path extrusionOk="0" h="443" w="275">
                  <a:moveTo>
                    <a:pt x="264" y="108"/>
                  </a:moveTo>
                  <a:lnTo>
                    <a:pt x="0" y="0"/>
                  </a:lnTo>
                  <a:lnTo>
                    <a:pt x="2" y="443"/>
                  </a:lnTo>
                  <a:lnTo>
                    <a:pt x="275" y="412"/>
                  </a:lnTo>
                  <a:lnTo>
                    <a:pt x="264" y="108"/>
                  </a:lnTo>
                  <a:close/>
                </a:path>
              </a:pathLst>
            </a:custGeom>
            <a:gradFill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2" name="Google Shape;312;p9"/>
            <p:cNvSpPr/>
            <p:nvPr/>
          </p:nvSpPr>
          <p:spPr>
            <a:xfrm>
              <a:off x="2737" y="1775"/>
              <a:ext cx="489" cy="523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13" name="Google Shape;313;p9"/>
            <p:cNvSpPr txBox="1"/>
            <p:nvPr/>
          </p:nvSpPr>
          <p:spPr>
            <a:xfrm>
              <a:off x="2689" y="1728"/>
              <a:ext cx="577" cy="52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14" name="Google Shape;314;p9"/>
            <p:cNvCxnSpPr/>
            <p:nvPr/>
          </p:nvCxnSpPr>
          <p:spPr>
            <a:xfrm>
              <a:off x="2737" y="18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5" name="Google Shape;315;p9"/>
            <p:cNvCxnSpPr/>
            <p:nvPr/>
          </p:nvCxnSpPr>
          <p:spPr>
            <a:xfrm>
              <a:off x="2737" y="199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6" name="Google Shape;316;p9"/>
            <p:cNvCxnSpPr/>
            <p:nvPr/>
          </p:nvCxnSpPr>
          <p:spPr>
            <a:xfrm>
              <a:off x="2735" y="20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17" name="Google Shape;317;p9"/>
            <p:cNvCxnSpPr/>
            <p:nvPr/>
          </p:nvCxnSpPr>
          <p:spPr>
            <a:xfrm>
              <a:off x="2738" y="2206"/>
              <a:ext cx="484" cy="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8" name="Google Shape;318;p9"/>
            <p:cNvSpPr/>
            <p:nvPr/>
          </p:nvSpPr>
          <p:spPr>
            <a:xfrm>
              <a:off x="2695" y="2212"/>
              <a:ext cx="552" cy="11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19" name="Google Shape;319;p9"/>
            <p:cNvCxnSpPr/>
            <p:nvPr/>
          </p:nvCxnSpPr>
          <p:spPr>
            <a:xfrm>
              <a:off x="2738" y="222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0" name="Google Shape;320;p9"/>
            <p:cNvCxnSpPr/>
            <p:nvPr/>
          </p:nvCxnSpPr>
          <p:spPr>
            <a:xfrm>
              <a:off x="3225" y="2218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21" name="Google Shape;321;p9"/>
            <p:cNvSpPr/>
            <p:nvPr/>
          </p:nvSpPr>
          <p:spPr>
            <a:xfrm>
              <a:off x="2737" y="2415"/>
              <a:ext cx="489" cy="52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22" name="Google Shape;322;p9"/>
            <p:cNvSpPr txBox="1"/>
            <p:nvPr/>
          </p:nvSpPr>
          <p:spPr>
            <a:xfrm>
              <a:off x="2745" y="2345"/>
              <a:ext cx="462" cy="63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23" name="Google Shape;323;p9"/>
            <p:cNvCxnSpPr/>
            <p:nvPr/>
          </p:nvCxnSpPr>
          <p:spPr>
            <a:xfrm>
              <a:off x="2737" y="252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4" name="Google Shape;324;p9"/>
            <p:cNvCxnSpPr/>
            <p:nvPr/>
          </p:nvCxnSpPr>
          <p:spPr>
            <a:xfrm>
              <a:off x="2737" y="2632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5" name="Google Shape;325;p9"/>
            <p:cNvCxnSpPr/>
            <p:nvPr/>
          </p:nvCxnSpPr>
          <p:spPr>
            <a:xfrm>
              <a:off x="2735" y="2721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26" name="Google Shape;326;p9"/>
            <p:cNvCxnSpPr/>
            <p:nvPr/>
          </p:nvCxnSpPr>
          <p:spPr>
            <a:xfrm>
              <a:off x="2733" y="283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27" name="Google Shape;327;p9"/>
            <p:cNvSpPr/>
            <p:nvPr/>
          </p:nvSpPr>
          <p:spPr>
            <a:xfrm>
              <a:off x="2719" y="2390"/>
              <a:ext cx="518" cy="298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328" name="Google Shape;328;p9"/>
            <p:cNvCxnSpPr/>
            <p:nvPr/>
          </p:nvCxnSpPr>
          <p:spPr>
            <a:xfrm>
              <a:off x="2737" y="2614"/>
              <a:ext cx="0" cy="6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cxnSp>
          <p:nvCxnSpPr>
            <p:cNvPr id="329" name="Google Shape;329;p9"/>
            <p:cNvCxnSpPr/>
            <p:nvPr/>
          </p:nvCxnSpPr>
          <p:spPr>
            <a:xfrm>
              <a:off x="3226" y="2614"/>
              <a:ext cx="0" cy="6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dash"/>
              <a:round/>
              <a:headEnd len="sm" w="sm" type="none"/>
              <a:tailEnd len="sm" w="sm" type="none"/>
            </a:ln>
          </p:spPr>
        </p:cxnSp>
        <p:sp>
          <p:nvSpPr>
            <p:cNvPr id="330" name="Google Shape;330;p9"/>
            <p:cNvSpPr/>
            <p:nvPr/>
          </p:nvSpPr>
          <p:spPr>
            <a:xfrm>
              <a:off x="2736" y="1778"/>
              <a:ext cx="490" cy="431"/>
            </a:xfrm>
            <a:prstGeom prst="rect">
              <a:avLst/>
            </a:prstGeom>
            <a:noFill/>
            <a:ln cap="flat" cmpd="sng" w="1270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331" name="Google Shape;331;p9"/>
            <p:cNvSpPr/>
            <p:nvPr/>
          </p:nvSpPr>
          <p:spPr>
            <a:xfrm>
              <a:off x="2733" y="2721"/>
              <a:ext cx="489" cy="219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332" name="Google Shape;33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77301" y="1122363"/>
            <a:ext cx="1350963" cy="1350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9000" y="1317626"/>
            <a:ext cx="1143000" cy="117157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4" name="Google Shape;334;p9"/>
          <p:cNvGrpSpPr/>
          <p:nvPr/>
        </p:nvGrpSpPr>
        <p:grpSpPr>
          <a:xfrm>
            <a:off x="6586538" y="5251451"/>
            <a:ext cx="1109662" cy="1095375"/>
            <a:chOff x="-44" y="1473"/>
            <a:chExt cx="981" cy="1105"/>
          </a:xfrm>
        </p:grpSpPr>
        <p:pic>
          <p:nvPicPr>
            <p:cNvPr descr="desktop_computer_stylized_medium" id="335" name="Google Shape;335;p9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6" name="Google Shape;336;p9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337" name="Google Shape;337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343" name="Google Shape;34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11"/>
          <p:cNvSpPr txBox="1"/>
          <p:nvPr>
            <p:ph idx="1" type="body"/>
          </p:nvPr>
        </p:nvSpPr>
        <p:spPr>
          <a:xfrm>
            <a:off x="2057401" y="1371600"/>
            <a:ext cx="8471409" cy="4855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8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Our objectives</a:t>
            </a:r>
            <a:endParaRPr i="1" sz="4400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Link Layer Addressing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127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127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Types of MAC Addresses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ARP within LAN</a:t>
            </a:r>
            <a:endParaRPr/>
          </a:p>
          <a:p>
            <a:pPr indent="-294640" lvl="0" marL="285750" rtl="0" algn="l">
              <a:lnSpc>
                <a:spcPct val="100000"/>
              </a:lnSpc>
              <a:spcBef>
                <a:spcPts val="1096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LAN Switch</a:t>
            </a:r>
            <a:endParaRPr/>
          </a:p>
          <a:p>
            <a:pPr indent="-85946" lvl="0" marL="285750" rtl="0" algn="l">
              <a:lnSpc>
                <a:spcPct val="100000"/>
              </a:lnSpc>
              <a:spcBef>
                <a:spcPts val="1034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45" name="Google Shape;345;p11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 – Part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2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Link Layer Addressing</a:t>
            </a:r>
            <a:endParaRPr/>
          </a:p>
        </p:txBody>
      </p:sp>
      <p:sp>
        <p:nvSpPr>
          <p:cNvPr id="352" name="Google Shape;352;p12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sp>
        <p:nvSpPr>
          <p:cNvPr id="353" name="Google Shape;353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9" name="Google Shape;359;p33"/>
          <p:cNvSpPr txBox="1"/>
          <p:nvPr>
            <p:ph idx="1" type="body"/>
          </p:nvPr>
        </p:nvSpPr>
        <p:spPr>
          <a:xfrm>
            <a:off x="1484310" y="1413164"/>
            <a:ext cx="10018713" cy="56942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7809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b="1" lang="en-US" sz="2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MAC address (Media Access Control address)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is a unique identifier assigned to a network interface card (NIC) or adaptor.</a:t>
            </a:r>
            <a:endParaRPr b="1" sz="2800">
              <a:latin typeface="Gill Sans"/>
              <a:ea typeface="Gill Sans"/>
              <a:cs typeface="Gill Sans"/>
              <a:sym typeface="Gill Sans"/>
            </a:endParaRPr>
          </a:p>
          <a:p>
            <a:pPr indent="-257809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Layer: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Works at the </a:t>
            </a:r>
            <a:r>
              <a:rPr b="1" lang="en-US" sz="2800">
                <a:latin typeface="Gill Sans"/>
                <a:ea typeface="Gill Sans"/>
                <a:cs typeface="Gill Sans"/>
                <a:sym typeface="Gill Sans"/>
              </a:rPr>
              <a:t>Data-Link Layer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(Layer 2 of the OSI model).</a:t>
            </a:r>
            <a:endParaRPr/>
          </a:p>
          <a:p>
            <a:pPr indent="-257809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Purpose:</a:t>
            </a:r>
            <a:r>
              <a:rPr lang="en-US" sz="2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Used for hop to hop communication</a:t>
            </a:r>
            <a:endParaRPr/>
          </a:p>
          <a:p>
            <a:pPr indent="-257809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Uniqueness: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Each device’s NIC has a unique MAC address worldwide.</a:t>
            </a:r>
            <a:endParaRPr/>
          </a:p>
          <a:p>
            <a:pPr indent="-257809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ts val="4060"/>
              <a:buChar char="•"/>
            </a:pPr>
            <a:r>
              <a:rPr b="1" lang="en-US" sz="2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Format:</a:t>
            </a:r>
            <a:r>
              <a:rPr lang="en-US" sz="2800">
                <a:solidFill>
                  <a:srgbClr val="7030A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48 bits (6 bytes), usually written as 6 pairs of hex numbers separated by colons or hyphens.</a:t>
            </a:r>
            <a:endParaRPr/>
          </a:p>
          <a:p>
            <a:pPr indent="-220980" lvl="1" marL="7429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ts val="348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lang="en-US" sz="2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1A:2F:BB:76:09:AD</a:t>
            </a:r>
            <a:endParaRPr sz="900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ts val="4350"/>
              <a:buNone/>
            </a:pPr>
            <a:r>
              <a:t/>
            </a:r>
            <a:endParaRPr sz="3000">
              <a:latin typeface="Gill Sans"/>
              <a:ea typeface="Gill Sans"/>
              <a:cs typeface="Gill Sans"/>
              <a:sym typeface="Gill Sans"/>
            </a:endParaRPr>
          </a:p>
          <a:p>
            <a:pPr indent="-132445" lvl="0" marL="28575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  <p:sp>
        <p:nvSpPr>
          <p:cNvPr id="360" name="Google Shape;360;p33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61" name="Google Shape;36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9156" y="2972739"/>
            <a:ext cx="1350963" cy="13509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13"/>
          <p:cNvSpPr txBox="1"/>
          <p:nvPr>
            <p:ph idx="1" type="body"/>
          </p:nvPr>
        </p:nvSpPr>
        <p:spPr>
          <a:xfrm>
            <a:off x="1484310" y="1543592"/>
            <a:ext cx="4895055" cy="485720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3500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IP address</a:t>
            </a:r>
            <a:endParaRPr/>
          </a:p>
          <a:p>
            <a:pPr indent="-272542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32 bits</a:t>
            </a:r>
            <a:endParaRPr/>
          </a:p>
          <a:p>
            <a:pPr indent="-272542" lvl="0" marL="285750" rtl="0" algn="l">
              <a:lnSpc>
                <a:spcPct val="100000"/>
              </a:lnSpc>
              <a:spcBef>
                <a:spcPts val="1192"/>
              </a:spcBef>
              <a:spcAft>
                <a:spcPts val="0"/>
              </a:spcAft>
              <a:buSzPct val="14500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Dotted decimal notation</a:t>
            </a:r>
            <a:endParaRPr/>
          </a:p>
          <a:p>
            <a:pPr indent="-255508" lvl="1" marL="7429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lang="en-US" sz="30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192.168.10.1</a:t>
            </a:r>
            <a:endParaRPr sz="32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5508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i="1" lang="en-US" sz="3000">
                <a:latin typeface="Gill Sans"/>
                <a:ea typeface="Gill Sans"/>
                <a:cs typeface="Gill Sans"/>
                <a:sym typeface="Gill Sans"/>
              </a:rPr>
              <a:t>Network-layer</a:t>
            </a: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/>
          </a:p>
          <a:p>
            <a:pPr indent="-255508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Hierarchical</a:t>
            </a:r>
            <a:endParaRPr/>
          </a:p>
          <a:p>
            <a:pPr indent="-238474" lvl="1" marL="7429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Not portable</a:t>
            </a:r>
            <a:endParaRPr/>
          </a:p>
          <a:p>
            <a:pPr indent="-255508" lvl="0" marL="28575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Char char="•"/>
            </a:pPr>
            <a:r>
              <a:rPr lang="en-US" sz="3000"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155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3000">
              <a:latin typeface="Gill Sans"/>
              <a:ea typeface="Gill Sans"/>
              <a:cs typeface="Gill Sans"/>
              <a:sym typeface="Gill Sans"/>
            </a:endParaRPr>
          </a:p>
          <a:p>
            <a:pPr indent="-132445" lvl="0" marL="285750" rtl="0" algn="l">
              <a:lnSpc>
                <a:spcPct val="100000"/>
              </a:lnSpc>
              <a:spcBef>
                <a:spcPts val="933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sp>
        <p:nvSpPr>
          <p:cNvPr id="368" name="Google Shape;368;p13"/>
          <p:cNvSpPr txBox="1"/>
          <p:nvPr/>
        </p:nvSpPr>
        <p:spPr>
          <a:xfrm>
            <a:off x="6493666" y="1131024"/>
            <a:ext cx="5445785" cy="51130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rPr b="0" i="0" lang="en-US" sz="35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749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749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12 Hexadecimal digits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749" lvl="1" marL="7429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Example : </a:t>
            </a:r>
            <a:r>
              <a:rPr b="0" i="0" lang="en-US" sz="3600" u="none" cap="none" strike="noStrike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749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Data Link-layer</a:t>
            </a: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 for interface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749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Flat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749" lvl="1" marL="7429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FF9300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portable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1749" lvl="0" marL="285750" marR="0" rtl="0" algn="l">
              <a:lnSpc>
                <a:spcPct val="100000"/>
              </a:lnSpc>
              <a:spcBef>
                <a:spcPts val="1158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Function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57305" lvl="0" marL="285750" marR="0" rtl="0" algn="l">
              <a:lnSpc>
                <a:spcPct val="100000"/>
              </a:lnSpc>
              <a:spcBef>
                <a:spcPts val="879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369" name="Google Shape;369;p13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 vs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70" name="Google Shape;37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6" name="Google Shape;376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8079" y="2121071"/>
            <a:ext cx="4514944" cy="107933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33402" y="1743809"/>
            <a:ext cx="5496201" cy="4629282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1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09977" y="4271162"/>
            <a:ext cx="4493046" cy="1568161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15"/>
          <p:cNvSpPr/>
          <p:nvPr/>
        </p:nvSpPr>
        <p:spPr>
          <a:xfrm>
            <a:off x="1203174" y="1306565"/>
            <a:ext cx="10479024" cy="757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1" marL="8001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0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15"/>
          <p:cNvSpPr txBox="1"/>
          <p:nvPr/>
        </p:nvSpPr>
        <p:spPr>
          <a:xfrm>
            <a:off x="7313950" y="3370217"/>
            <a:ext cx="374464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hexadecimal (base 16) notation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99"/>
                </a:solidFill>
                <a:latin typeface="Arial"/>
                <a:ea typeface="Arial"/>
                <a:cs typeface="Arial"/>
                <a:sym typeface="Arial"/>
              </a:rPr>
              <a:t>(each “numeral” represents 4 bits)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15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382" name="Google Shape;382;p1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15"/>
          <p:cNvSpPr/>
          <p:nvPr/>
        </p:nvSpPr>
        <p:spPr>
          <a:xfrm>
            <a:off x="7210697" y="2121071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85" name="Google Shape;385;p15"/>
          <p:cNvGrpSpPr/>
          <p:nvPr/>
        </p:nvGrpSpPr>
        <p:grpSpPr>
          <a:xfrm>
            <a:off x="7589520" y="1510058"/>
            <a:ext cx="1569405" cy="757130"/>
            <a:chOff x="7589520" y="1510058"/>
            <a:chExt cx="1569405" cy="757130"/>
          </a:xfrm>
        </p:grpSpPr>
        <p:sp>
          <p:nvSpPr>
            <p:cNvPr id="386" name="Google Shape;386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0000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87" name="Google Shape;387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388" name="Google Shape;388;p15"/>
          <p:cNvSpPr/>
          <p:nvPr/>
        </p:nvSpPr>
        <p:spPr>
          <a:xfrm>
            <a:off x="9228697" y="2143715"/>
            <a:ext cx="378823" cy="556815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389" name="Google Shape;389;p15"/>
          <p:cNvGrpSpPr/>
          <p:nvPr/>
        </p:nvGrpSpPr>
        <p:grpSpPr>
          <a:xfrm>
            <a:off x="9607520" y="1532702"/>
            <a:ext cx="1569405" cy="757130"/>
            <a:chOff x="7589520" y="1510058"/>
            <a:chExt cx="1569405" cy="757130"/>
          </a:xfrm>
        </p:grpSpPr>
        <p:sp>
          <p:nvSpPr>
            <p:cNvPr id="390" name="Google Shape;390;p15"/>
            <p:cNvSpPr txBox="1"/>
            <p:nvPr/>
          </p:nvSpPr>
          <p:spPr>
            <a:xfrm>
              <a:off x="8029556" y="1510058"/>
              <a:ext cx="1129369" cy="584775"/>
            </a:xfrm>
            <a:prstGeom prst="rect">
              <a:avLst/>
            </a:prstGeom>
            <a:solidFill>
              <a:srgbClr val="FFFF00"/>
            </a:solidFill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C00000"/>
                  </a:solidFill>
                  <a:latin typeface="Arial"/>
                  <a:ea typeface="Arial"/>
                  <a:cs typeface="Arial"/>
                  <a:sym typeface="Arial"/>
                </a:rPr>
                <a:t>1100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1" name="Google Shape;391;p15"/>
            <p:cNvCxnSpPr/>
            <p:nvPr/>
          </p:nvCxnSpPr>
          <p:spPr>
            <a:xfrm flipH="1">
              <a:off x="7589520" y="2063695"/>
              <a:ext cx="407851" cy="203493"/>
            </a:xfrm>
            <a:prstGeom prst="straightConnector1">
              <a:avLst/>
            </a:prstGeom>
            <a:noFill/>
            <a:ln cap="flat" cmpd="sng" w="44450">
              <a:solidFill>
                <a:schemeClr val="accent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97" name="Google Shape;3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645" y="986271"/>
            <a:ext cx="6547428" cy="2243904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34"/>
          <p:cNvSpPr txBox="1"/>
          <p:nvPr>
            <p:ph idx="1" type="body"/>
          </p:nvPr>
        </p:nvSpPr>
        <p:spPr>
          <a:xfrm>
            <a:off x="1091762" y="3311281"/>
            <a:ext cx="10018713" cy="3050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Unicast vs. Multicast Bit (Last bit of the first byte)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This bit decides </a:t>
            </a:r>
            <a:r>
              <a:rPr b="1" lang="en-US" sz="2200">
                <a:latin typeface="Gill Sans"/>
                <a:ea typeface="Gill Sans"/>
                <a:cs typeface="Gill Sans"/>
                <a:sym typeface="Gill Sans"/>
              </a:rPr>
              <a:t>who the MAC address is meant for</a:t>
            </a: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2794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If the </a:t>
            </a:r>
            <a:r>
              <a:rPr b="1"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last bit of the first byte = 0</a:t>
            </a:r>
            <a:r>
              <a:rPr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the MAC address is </a:t>
            </a:r>
            <a:r>
              <a:rPr b="1"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unicast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Means: the address belongs to one single device.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If the </a:t>
            </a:r>
            <a:r>
              <a:rPr b="1" lang="en-US" sz="2400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last bit of the first byte = 1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, the MAC address is </a:t>
            </a:r>
            <a:r>
              <a:rPr b="1" lang="en-US" sz="2400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multicast.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Means: the frame is delivered to a group of devices. </a:t>
            </a:r>
            <a:endParaRPr sz="38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99" name="Google Shape;399;p34"/>
          <p:cNvSpPr txBox="1"/>
          <p:nvPr/>
        </p:nvSpPr>
        <p:spPr>
          <a:xfrm>
            <a:off x="1484310" y="90534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 b="0" i="0" sz="4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400" name="Google Shape;400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6148" y="730107"/>
            <a:ext cx="59420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406" name="Google Shape;4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00645" y="986271"/>
            <a:ext cx="5448300" cy="1867216"/>
          </a:xfrm>
          <a:prstGeom prst="rect">
            <a:avLst/>
          </a:prstGeom>
          <a:noFill/>
          <a:ln>
            <a:noFill/>
          </a:ln>
        </p:spPr>
      </p:pic>
      <p:sp>
        <p:nvSpPr>
          <p:cNvPr id="407" name="Google Shape;407;p35"/>
          <p:cNvSpPr txBox="1"/>
          <p:nvPr>
            <p:ph idx="1" type="body"/>
          </p:nvPr>
        </p:nvSpPr>
        <p:spPr>
          <a:xfrm>
            <a:off x="1119471" y="3015762"/>
            <a:ext cx="10499874" cy="37729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b="1" lang="en-US" sz="24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Globally Unique vs. Locally Administered (Second-last bit of the first byte)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This bit decides </a:t>
            </a:r>
            <a:r>
              <a:rPr b="1" lang="en-US" sz="2400">
                <a:latin typeface="Gill Sans"/>
                <a:ea typeface="Gill Sans"/>
                <a:cs typeface="Gill Sans"/>
                <a:sym typeface="Gill Sans"/>
              </a:rPr>
              <a:t>who gave the address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2794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If </a:t>
            </a:r>
            <a:r>
              <a:rPr b="1"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the bit = 0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, the MAC address is </a:t>
            </a:r>
            <a:r>
              <a:rPr b="1" lang="en-US" sz="24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assigned by the manufacturer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.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The MAC address is guaranteed to be </a:t>
            </a:r>
            <a:r>
              <a:rPr b="1" lang="en-US" sz="22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Globally Unique</a:t>
            </a: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. 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If </a:t>
            </a:r>
            <a:r>
              <a:rPr b="1" lang="en-US" sz="2400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the bit = 1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, the MAC address is </a:t>
            </a:r>
            <a:r>
              <a:rPr b="1" lang="en-US" sz="2400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changed manually</a:t>
            </a:r>
            <a:r>
              <a:rPr lang="en-US" sz="2400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(by an admin or software).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Used when you want to override the default.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This new address is not unique worldwide but works inside the local network.</a:t>
            </a:r>
            <a:endParaRPr sz="2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08" name="Google Shape;408;p35"/>
          <p:cNvSpPr txBox="1"/>
          <p:nvPr/>
        </p:nvSpPr>
        <p:spPr>
          <a:xfrm>
            <a:off x="1484310" y="90534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 b="0" i="0" sz="4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409" name="Google Shape;409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26148" y="730107"/>
            <a:ext cx="59420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415" name="Google Shape;415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4502" y="1151388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4"/>
          <p:cNvSpPr txBox="1"/>
          <p:nvPr>
            <p:ph type="title"/>
          </p:nvPr>
        </p:nvSpPr>
        <p:spPr>
          <a:xfrm>
            <a:off x="2482082" y="94907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or LAN  or Physical or Ethernet addresses (more)</a:t>
            </a:r>
            <a:endParaRPr/>
          </a:p>
        </p:txBody>
      </p:sp>
      <p:sp>
        <p:nvSpPr>
          <p:cNvPr id="417" name="Google Shape;417;p14"/>
          <p:cNvSpPr txBox="1"/>
          <p:nvPr>
            <p:ph idx="1" type="body"/>
          </p:nvPr>
        </p:nvSpPr>
        <p:spPr>
          <a:xfrm>
            <a:off x="1608999" y="1568010"/>
            <a:ext cx="10018713" cy="5195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48 bits MAC address (for most LANs) burned in NIC ROM, also sometimes software settable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 allocation administered by IEEE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Manufacturer buys portion of MAC address space (to assure uniqueness)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Analogy: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National ID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 address: like </a:t>
            </a:r>
            <a:r>
              <a:rPr lang="en-US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Postal Address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18" name="Google Shape;418;p14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/>
          <p:nvPr/>
        </p:nvSpPr>
        <p:spPr>
          <a:xfrm>
            <a:off x="8710638" y="367188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939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Computer Networking: A Top Down Approach </a:t>
            </a:r>
            <a:br>
              <a:rPr b="0" i="0" lang="en-US" sz="2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000" u="none" cap="none" strike="noStrike">
              <a:solidFill>
                <a:srgbClr val="008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55" name="Google Shape;155;p2"/>
          <p:cNvSpPr txBox="1"/>
          <p:nvPr/>
        </p:nvSpPr>
        <p:spPr>
          <a:xfrm>
            <a:off x="2473835" y="6096495"/>
            <a:ext cx="5378450" cy="618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73038" lvl="0" marL="173038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All material copyright 1996-2016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73038" lvl="0" marL="17303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J.F Kurose and K.W. Ross, All Rights Reserved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2352" y="6282464"/>
            <a:ext cx="187325" cy="1873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kurose7e_cover_small.jpg" id="157" name="Google Shape;157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710638" y="325439"/>
            <a:ext cx="3087687" cy="38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"/>
          <p:cNvSpPr/>
          <p:nvPr/>
        </p:nvSpPr>
        <p:spPr>
          <a:xfrm>
            <a:off x="8710638" y="4630736"/>
            <a:ext cx="3260725" cy="2860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7</a:t>
            </a:r>
            <a:r>
              <a:rPr b="0" baseline="3000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th</a:t>
            </a: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 edition 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Jim Kurose, Keith Ross</a:t>
            </a:r>
            <a:br>
              <a:rPr b="0" i="0" lang="en-US" sz="18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Pearson/Addison Wesley</a:t>
            </a:r>
            <a:b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</a:br>
            <a:r>
              <a:rPr b="0" i="0" lang="en-US" sz="1400" u="none" cap="none" strike="noStrike">
                <a:solidFill>
                  <a:srgbClr val="008000"/>
                </a:solidFill>
                <a:latin typeface="Corbel"/>
                <a:ea typeface="Corbel"/>
                <a:cs typeface="Corbel"/>
                <a:sym typeface="Corbel"/>
              </a:rPr>
              <a:t>April 2016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"/>
          <p:cNvSpPr/>
          <p:nvPr/>
        </p:nvSpPr>
        <p:spPr>
          <a:xfrm>
            <a:off x="1451658" y="715964"/>
            <a:ext cx="6400627" cy="16732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Based on Chapter 6</a:t>
            </a:r>
            <a:br>
              <a:rPr b="0" i="0" lang="en-US" sz="48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</a:br>
            <a:r>
              <a:rPr b="0" i="0" lang="en-US" sz="4400" u="none" cap="none" strike="noStrike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 Link Layer and LANs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160" name="Google Shape;160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76438" y="2389189"/>
            <a:ext cx="4790122" cy="44545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2"/>
          <p:cNvSpPr txBox="1"/>
          <p:nvPr/>
        </p:nvSpPr>
        <p:spPr>
          <a:xfrm>
            <a:off x="1451658" y="4989093"/>
            <a:ext cx="6952934" cy="862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47" lvl="0" marL="28575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ct val="14500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The slides are adapted from Kurose and Ross, Computer Networks 7th edition, Kurose and Ross.</a:t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2" name="Google Shape;162;p2"/>
          <p:cNvSpPr txBox="1"/>
          <p:nvPr>
            <p:ph idx="12" type="sldNum"/>
          </p:nvPr>
        </p:nvSpPr>
        <p:spPr>
          <a:xfrm>
            <a:off x="11121673" y="6167436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en-US" sz="1800"/>
              <a:t>‹#›</a:t>
            </a:fld>
            <a:endParaRPr sz="1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16"/>
          <p:cNvSpPr txBox="1"/>
          <p:nvPr>
            <p:ph type="title"/>
          </p:nvPr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Types of MAC Address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424" name="Google Shape;42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5" name="Google Shape;425;p16"/>
          <p:cNvGrpSpPr/>
          <p:nvPr/>
        </p:nvGrpSpPr>
        <p:grpSpPr>
          <a:xfrm>
            <a:off x="3555081" y="1150287"/>
            <a:ext cx="5081843" cy="5418667"/>
            <a:chOff x="1523079" y="-1"/>
            <a:chExt cx="5081841" cy="5418667"/>
          </a:xfrm>
        </p:grpSpPr>
        <p:sp>
          <p:nvSpPr>
            <p:cNvPr id="426" name="Google Shape;426;p16"/>
            <p:cNvSpPr/>
            <p:nvPr/>
          </p:nvSpPr>
          <p:spPr>
            <a:xfrm>
              <a:off x="2552625" y="2709333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60000" y="0"/>
                  </a:lnTo>
                  <a:lnTo>
                    <a:pt x="60000" y="120000"/>
                  </a:lnTo>
                  <a:lnTo>
                    <a:pt x="120000" y="12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16"/>
            <p:cNvSpPr txBox="1"/>
            <p:nvPr/>
          </p:nvSpPr>
          <p:spPr>
            <a:xfrm>
              <a:off x="2853982" y="3316465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28" name="Google Shape;428;p16"/>
            <p:cNvSpPr/>
            <p:nvPr/>
          </p:nvSpPr>
          <p:spPr>
            <a:xfrm>
              <a:off x="2552625" y="2663613"/>
              <a:ext cx="675382" cy="91440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16"/>
            <p:cNvSpPr txBox="1"/>
            <p:nvPr/>
          </p:nvSpPr>
          <p:spPr>
            <a:xfrm>
              <a:off x="2873432" y="2692448"/>
              <a:ext cx="33769" cy="337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0" name="Google Shape;430;p16"/>
            <p:cNvSpPr/>
            <p:nvPr/>
          </p:nvSpPr>
          <p:spPr>
            <a:xfrm>
              <a:off x="2552625" y="1422400"/>
              <a:ext cx="675382" cy="1286933"/>
            </a:xfrm>
            <a:custGeom>
              <a:rect b="b" l="l" r="r" t="t"/>
              <a:pathLst>
                <a:path extrusionOk="0" h="120000" w="120000">
                  <a:moveTo>
                    <a:pt x="0" y="120000"/>
                  </a:moveTo>
                  <a:lnTo>
                    <a:pt x="60000" y="120000"/>
                  </a:lnTo>
                  <a:lnTo>
                    <a:pt x="60000" y="0"/>
                  </a:lnTo>
                  <a:lnTo>
                    <a:pt x="120000" y="0"/>
                  </a:lnTo>
                </a:path>
              </a:pathLst>
            </a:custGeom>
            <a:noFill/>
            <a:ln cap="rnd" cmpd="sng" w="15875">
              <a:solidFill>
                <a:srgbClr val="2488BA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16"/>
            <p:cNvSpPr txBox="1"/>
            <p:nvPr/>
          </p:nvSpPr>
          <p:spPr>
            <a:xfrm>
              <a:off x="2853982" y="2029532"/>
              <a:ext cx="72669" cy="7266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Corbel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432" name="Google Shape;432;p16"/>
            <p:cNvSpPr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solidFill>
              <a:srgbClr val="2FACE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16"/>
            <p:cNvSpPr txBox="1"/>
            <p:nvPr/>
          </p:nvSpPr>
          <p:spPr>
            <a:xfrm rot="-5400000">
              <a:off x="-671481" y="2194560"/>
              <a:ext cx="5418667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1275" lIns="41275" spcFirstLastPara="1" rIns="41275" wrap="square" tIns="412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6500"/>
                <a:buFont typeface="Corbel"/>
                <a:buNone/>
              </a:pPr>
              <a:r>
                <a:rPr b="0" i="0" lang="en-US" sz="6500" u="none" cap="none" strike="noStrike">
                  <a:solidFill>
                    <a:schemeClr val="lt1"/>
                  </a:solidFill>
                  <a:latin typeface="Corbel"/>
                  <a:ea typeface="Corbel"/>
                  <a:cs typeface="Corbel"/>
                  <a:sym typeface="Corbel"/>
                </a:rPr>
                <a:t>MAC Address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16"/>
            <p:cNvSpPr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solidFill>
              <a:srgbClr val="FFFF00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16"/>
            <p:cNvSpPr txBox="1"/>
            <p:nvPr/>
          </p:nvSpPr>
          <p:spPr>
            <a:xfrm>
              <a:off x="3228008" y="907626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Unicast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16"/>
            <p:cNvSpPr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solidFill>
              <a:srgbClr val="EDC38A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16"/>
            <p:cNvSpPr txBox="1"/>
            <p:nvPr/>
          </p:nvSpPr>
          <p:spPr>
            <a:xfrm>
              <a:off x="3228008" y="2194560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Multicast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16"/>
            <p:cNvSpPr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solidFill>
              <a:srgbClr val="B1DB93"/>
            </a:solidFill>
            <a:ln cap="rnd" cmpd="sng" w="158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16"/>
            <p:cNvSpPr txBox="1"/>
            <p:nvPr/>
          </p:nvSpPr>
          <p:spPr>
            <a:xfrm>
              <a:off x="3228008" y="3481493"/>
              <a:ext cx="3376913" cy="102954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39350" lIns="39350" spcFirstLastPara="1" rIns="39350" wrap="square" tIns="393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531A88"/>
                </a:buClr>
                <a:buSzPts val="6200"/>
                <a:buFont typeface="Corbel"/>
                <a:buNone/>
              </a:pPr>
              <a:r>
                <a:rPr b="0" i="0" lang="en-US" sz="6200" u="none" cap="none" strike="noStrike">
                  <a:solidFill>
                    <a:srgbClr val="531A88"/>
                  </a:solidFill>
                  <a:latin typeface="Corbel"/>
                  <a:ea typeface="Corbel"/>
                  <a:cs typeface="Corbel"/>
                  <a:sym typeface="Corbel"/>
                </a:rPr>
                <a:t>Broadcast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40" name="Google Shape;440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17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Unicast MAC Addresses</a:t>
            </a:r>
            <a:endParaRPr/>
          </a:p>
        </p:txBody>
      </p:sp>
      <p:sp>
        <p:nvSpPr>
          <p:cNvPr id="446" name="Google Shape;446;p17"/>
          <p:cNvSpPr txBox="1"/>
          <p:nvPr>
            <p:ph idx="1" type="body"/>
          </p:nvPr>
        </p:nvSpPr>
        <p:spPr>
          <a:xfrm>
            <a:off x="1484308" y="1114427"/>
            <a:ext cx="10591578" cy="18174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The unique address used when a frame is sent from a single transmitting device to a single destination device.</a:t>
            </a:r>
            <a:endParaRPr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447" name="Google Shape;44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05185" y="2160926"/>
            <a:ext cx="6781629" cy="45065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448" name="Google Shape;448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1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8"/>
          <p:cNvSpPr txBox="1"/>
          <p:nvPr>
            <p:ph idx="1" type="body"/>
          </p:nvPr>
        </p:nvSpPr>
        <p:spPr>
          <a:xfrm>
            <a:off x="1513336" y="1114427"/>
            <a:ext cx="10018713" cy="14546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solidFill>
                  <a:srgbClr val="000000"/>
                </a:solidFill>
              </a:rPr>
              <a:t>“ 01-00-5E” in an IPv4 multicast packet </a:t>
            </a:r>
            <a:endParaRPr/>
          </a:p>
          <a:p>
            <a:pPr indent="-2794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/>
          </a:p>
        </p:txBody>
      </p:sp>
      <p:pic>
        <p:nvPicPr>
          <p:cNvPr id="455" name="Google Shape;45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68341" y="2032347"/>
            <a:ext cx="6739041" cy="4635152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18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Multicast MAC Addresses</a:t>
            </a:r>
            <a:endParaRPr/>
          </a:p>
        </p:txBody>
      </p:sp>
      <p:pic>
        <p:nvPicPr>
          <p:cNvPr descr="underline_base" id="457" name="Google Shape;457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458" name="Google Shape;458;p1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9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Broadcast MAC Address</a:t>
            </a:r>
            <a:endParaRPr/>
          </a:p>
        </p:txBody>
      </p:sp>
      <p:sp>
        <p:nvSpPr>
          <p:cNvPr id="464" name="Google Shape;464;p19"/>
          <p:cNvSpPr txBox="1"/>
          <p:nvPr>
            <p:ph idx="1" type="body"/>
          </p:nvPr>
        </p:nvSpPr>
        <p:spPr>
          <a:xfrm>
            <a:off x="1484308" y="1332140"/>
            <a:ext cx="10018713" cy="101917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85747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A destination MAC address of FF-FF-FF-FF-FF-FF</a:t>
            </a:r>
            <a:endParaRPr/>
          </a:p>
          <a:p>
            <a:pPr indent="-285747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000000"/>
                </a:solidFill>
              </a:rPr>
              <a:t>To be processed by all devices in the network</a:t>
            </a:r>
            <a:endParaRPr/>
          </a:p>
          <a:p>
            <a:pPr indent="-47274" lvl="0" marL="285750" rtl="0" algn="l">
              <a:lnSpc>
                <a:spcPct val="100000"/>
              </a:lnSpc>
              <a:spcBef>
                <a:spcPts val="1118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/>
          </a:p>
        </p:txBody>
      </p:sp>
      <p:pic>
        <p:nvPicPr>
          <p:cNvPr descr="underline_base" id="465" name="Google Shape;46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6912" y="902314"/>
            <a:ext cx="5942013" cy="17303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378439" y="2090058"/>
            <a:ext cx="7039636" cy="4577442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19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20"/>
          <p:cNvSpPr txBox="1"/>
          <p:nvPr>
            <p:ph type="title"/>
          </p:nvPr>
        </p:nvSpPr>
        <p:spPr>
          <a:xfrm>
            <a:off x="2057400" y="13566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LAN addresses and ARP</a:t>
            </a:r>
            <a:endParaRPr/>
          </a:p>
        </p:txBody>
      </p:sp>
      <p:sp>
        <p:nvSpPr>
          <p:cNvPr id="474" name="Google Shape;474;p20"/>
          <p:cNvSpPr txBox="1"/>
          <p:nvPr/>
        </p:nvSpPr>
        <p:spPr>
          <a:xfrm>
            <a:off x="2109789" y="1309688"/>
            <a:ext cx="6899275" cy="519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adapter on LAN has unique 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LAN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20"/>
          <p:cNvSpPr txBox="1"/>
          <p:nvPr/>
        </p:nvSpPr>
        <p:spPr>
          <a:xfrm>
            <a:off x="8442325" y="3890963"/>
            <a:ext cx="9588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adapter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20"/>
          <p:cNvSpPr/>
          <p:nvPr/>
        </p:nvSpPr>
        <p:spPr>
          <a:xfrm>
            <a:off x="3676650" y="3262313"/>
            <a:ext cx="2046288" cy="2049462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477" name="Google Shape;477;p20"/>
          <p:cNvCxnSpPr/>
          <p:nvPr/>
        </p:nvCxnSpPr>
        <p:spPr>
          <a:xfrm>
            <a:off x="2824163" y="3940175"/>
            <a:ext cx="901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8" name="Google Shape;478;p20"/>
          <p:cNvCxnSpPr/>
          <p:nvPr/>
        </p:nvCxnSpPr>
        <p:spPr>
          <a:xfrm>
            <a:off x="4833938" y="2808289"/>
            <a:ext cx="0" cy="6556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20"/>
          <p:cNvCxnSpPr/>
          <p:nvPr/>
        </p:nvCxnSpPr>
        <p:spPr>
          <a:xfrm rot="10800000">
            <a:off x="5697539" y="4108450"/>
            <a:ext cx="7969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20"/>
          <p:cNvCxnSpPr/>
          <p:nvPr/>
        </p:nvCxnSpPr>
        <p:spPr>
          <a:xfrm rot="10800000">
            <a:off x="4795838" y="5113338"/>
            <a:ext cx="0" cy="4381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20"/>
          <p:cNvSpPr txBox="1"/>
          <p:nvPr/>
        </p:nvSpPr>
        <p:spPr>
          <a:xfrm>
            <a:off x="5154614" y="2513013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2" name="Google Shape;482;p20"/>
          <p:cNvCxnSpPr/>
          <p:nvPr/>
        </p:nvCxnSpPr>
        <p:spPr>
          <a:xfrm rot="10800000">
            <a:off x="4973639" y="2652713"/>
            <a:ext cx="257175" cy="12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483" name="Google Shape;483;p20"/>
          <p:cNvCxnSpPr/>
          <p:nvPr/>
        </p:nvCxnSpPr>
        <p:spPr>
          <a:xfrm rot="10800000">
            <a:off x="6523038" y="428942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4" name="Google Shape;484;p20"/>
          <p:cNvSpPr txBox="1"/>
          <p:nvPr/>
        </p:nvSpPr>
        <p:spPr>
          <a:xfrm>
            <a:off x="6003925" y="4662488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5" name="Google Shape;485;p20"/>
          <p:cNvCxnSpPr/>
          <p:nvPr/>
        </p:nvCxnSpPr>
        <p:spPr>
          <a:xfrm rot="10800000">
            <a:off x="4899026" y="5667375"/>
            <a:ext cx="3603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6" name="Google Shape;486;p20"/>
          <p:cNvSpPr txBox="1"/>
          <p:nvPr/>
        </p:nvSpPr>
        <p:spPr>
          <a:xfrm>
            <a:off x="5321301" y="5551488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7" name="Google Shape;487;p20"/>
          <p:cNvCxnSpPr/>
          <p:nvPr/>
        </p:nvCxnSpPr>
        <p:spPr>
          <a:xfrm rot="10800000">
            <a:off x="2760663" y="4095751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88" name="Google Shape;488;p20"/>
          <p:cNvSpPr txBox="1"/>
          <p:nvPr/>
        </p:nvSpPr>
        <p:spPr>
          <a:xfrm>
            <a:off x="1843088" y="4470400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" name="Google Shape;489;p20"/>
          <p:cNvSpPr txBox="1"/>
          <p:nvPr/>
        </p:nvSpPr>
        <p:spPr>
          <a:xfrm>
            <a:off x="4160838" y="3621089"/>
            <a:ext cx="10858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(wired 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wireless)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20"/>
          <p:cNvSpPr/>
          <p:nvPr/>
        </p:nvSpPr>
        <p:spPr>
          <a:xfrm>
            <a:off x="8251825" y="3941764"/>
            <a:ext cx="160338" cy="255587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491" name="Google Shape;491;p20"/>
          <p:cNvGrpSpPr/>
          <p:nvPr/>
        </p:nvGrpSpPr>
        <p:grpSpPr>
          <a:xfrm>
            <a:off x="1947864" y="3562351"/>
            <a:ext cx="922337" cy="658813"/>
            <a:chOff x="267" y="2244"/>
            <a:chExt cx="581" cy="415"/>
          </a:xfrm>
        </p:grpSpPr>
        <p:sp>
          <p:nvSpPr>
            <p:cNvPr id="492" name="Google Shape;492;p20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93" name="Google Shape;493;p20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94" name="Google Shape;494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95" name="Google Shape;495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496" name="Google Shape;496;p20"/>
          <p:cNvGrpSpPr/>
          <p:nvPr/>
        </p:nvGrpSpPr>
        <p:grpSpPr>
          <a:xfrm>
            <a:off x="4268788" y="5559425"/>
            <a:ext cx="812800" cy="833438"/>
            <a:chOff x="1729" y="3502"/>
            <a:chExt cx="512" cy="525"/>
          </a:xfrm>
        </p:grpSpPr>
        <p:sp>
          <p:nvSpPr>
            <p:cNvPr id="497" name="Google Shape;497;p20"/>
            <p:cNvSpPr/>
            <p:nvPr/>
          </p:nvSpPr>
          <p:spPr>
            <a:xfrm>
              <a:off x="2021" y="3502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498" name="Google Shape;498;p20"/>
            <p:cNvGrpSpPr/>
            <p:nvPr/>
          </p:nvGrpSpPr>
          <p:grpSpPr>
            <a:xfrm>
              <a:off x="1729" y="3612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499" name="Google Shape;499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0" name="Google Shape;500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501" name="Google Shape;501;p20"/>
          <p:cNvGrpSpPr/>
          <p:nvPr/>
        </p:nvGrpSpPr>
        <p:grpSpPr>
          <a:xfrm>
            <a:off x="4294188" y="2025650"/>
            <a:ext cx="812800" cy="776288"/>
            <a:chOff x="1745" y="1276"/>
            <a:chExt cx="512" cy="489"/>
          </a:xfrm>
        </p:grpSpPr>
        <p:sp>
          <p:nvSpPr>
            <p:cNvPr id="502" name="Google Shape;502;p20"/>
            <p:cNvSpPr/>
            <p:nvPr/>
          </p:nvSpPr>
          <p:spPr>
            <a:xfrm>
              <a:off x="2039" y="160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03" name="Google Shape;503;p20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504" name="Google Shape;504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05" name="Google Shape;505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506" name="Google Shape;506;p20"/>
          <p:cNvGrpSpPr/>
          <p:nvPr/>
        </p:nvGrpSpPr>
        <p:grpSpPr>
          <a:xfrm>
            <a:off x="6392863" y="3836988"/>
            <a:ext cx="812800" cy="658812"/>
            <a:chOff x="3067" y="2417"/>
            <a:chExt cx="512" cy="415"/>
          </a:xfrm>
        </p:grpSpPr>
        <p:sp>
          <p:nvSpPr>
            <p:cNvPr id="507" name="Google Shape;507;p20"/>
            <p:cNvSpPr/>
            <p:nvPr/>
          </p:nvSpPr>
          <p:spPr>
            <a:xfrm rot="-5400000">
              <a:off x="3162" y="2514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08" name="Google Shape;508;p20"/>
            <p:cNvGrpSpPr/>
            <p:nvPr/>
          </p:nvGrpSpPr>
          <p:grpSpPr>
            <a:xfrm>
              <a:off x="3067" y="2417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509" name="Google Shape;509;p2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10" name="Google Shape;510;p2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pic>
        <p:nvPicPr>
          <p:cNvPr descr="underline_base" id="511" name="Google Shape;51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35188" y="953224"/>
            <a:ext cx="54848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12" name="Google Shape;512;p20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518" name="Google Shape;51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21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sp>
        <p:nvSpPr>
          <p:cNvPr id="520" name="Google Shape;520;p21"/>
          <p:cNvSpPr txBox="1"/>
          <p:nvPr>
            <p:ph idx="1" type="body"/>
          </p:nvPr>
        </p:nvSpPr>
        <p:spPr>
          <a:xfrm>
            <a:off x="7061199" y="1298575"/>
            <a:ext cx="4789475" cy="53181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Mapping _</a:t>
            </a:r>
            <a:r>
              <a:rPr i="1" lang="en-US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IP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 to _</a:t>
            </a:r>
            <a:r>
              <a:rPr i="1" lang="en-US">
                <a:solidFill>
                  <a:srgbClr val="5E9934"/>
                </a:solidFill>
                <a:latin typeface="Gill Sans"/>
                <a:ea typeface="Gill Sans"/>
                <a:cs typeface="Gill Sans"/>
                <a:sym typeface="Gill Sans"/>
              </a:rPr>
              <a:t>MAC Add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____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ARP table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MAC address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TTL (Time To Live) Or Age</a:t>
            </a:r>
            <a:endParaRPr/>
          </a:p>
          <a:p>
            <a:pPr indent="-285750" lvl="2" marL="12001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time after which address mapping will be forgotten (typically 20 min)</a:t>
            </a:r>
            <a:endParaRPr/>
          </a:p>
        </p:txBody>
      </p:sp>
      <p:grpSp>
        <p:nvGrpSpPr>
          <p:cNvPr id="521" name="Google Shape;521;p21"/>
          <p:cNvGrpSpPr/>
          <p:nvPr/>
        </p:nvGrpSpPr>
        <p:grpSpPr>
          <a:xfrm>
            <a:off x="1930399" y="1298575"/>
            <a:ext cx="4789475" cy="1277938"/>
            <a:chOff x="145" y="937"/>
            <a:chExt cx="2612" cy="805"/>
          </a:xfrm>
        </p:grpSpPr>
        <p:sp>
          <p:nvSpPr>
            <p:cNvPr id="522" name="Google Shape;522;p21"/>
            <p:cNvSpPr txBox="1"/>
            <p:nvPr/>
          </p:nvSpPr>
          <p:spPr>
            <a:xfrm>
              <a:off x="232" y="947"/>
              <a:ext cx="2525" cy="7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1" lang="en-US" sz="2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Question:</a:t>
              </a: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how to determine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interface’s MAC address, knowing its IP address?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21"/>
            <p:cNvSpPr/>
            <p:nvPr/>
          </p:nvSpPr>
          <p:spPr>
            <a:xfrm>
              <a:off x="145" y="937"/>
              <a:ext cx="2609" cy="805"/>
            </a:xfrm>
            <a:prstGeom prst="rect">
              <a:avLst/>
            </a:prstGeom>
            <a:noFill/>
            <a:ln cap="flat" cmpd="sng" w="28575">
              <a:solidFill>
                <a:srgbClr val="CC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24" name="Google Shape;524;p21"/>
          <p:cNvSpPr/>
          <p:nvPr/>
        </p:nvSpPr>
        <p:spPr>
          <a:xfrm>
            <a:off x="3324226" y="3944939"/>
            <a:ext cx="1393825" cy="1525587"/>
          </a:xfrm>
          <a:custGeom>
            <a:rect b="b" l="l" r="r" t="t"/>
            <a:pathLst>
              <a:path extrusionOk="0" h="1255" w="1292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525" name="Google Shape;525;p21"/>
          <p:cNvCxnSpPr/>
          <p:nvPr/>
        </p:nvCxnSpPr>
        <p:spPr>
          <a:xfrm>
            <a:off x="2881313" y="4449763"/>
            <a:ext cx="4762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6" name="Google Shape;526;p21"/>
          <p:cNvCxnSpPr/>
          <p:nvPr/>
        </p:nvCxnSpPr>
        <p:spPr>
          <a:xfrm>
            <a:off x="4111625" y="3606800"/>
            <a:ext cx="0" cy="4889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7" name="Google Shape;527;p21"/>
          <p:cNvCxnSpPr/>
          <p:nvPr/>
        </p:nvCxnSpPr>
        <p:spPr>
          <a:xfrm rot="10800000">
            <a:off x="4700589" y="4575175"/>
            <a:ext cx="4476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28" name="Google Shape;528;p21"/>
          <p:cNvCxnSpPr/>
          <p:nvPr/>
        </p:nvCxnSpPr>
        <p:spPr>
          <a:xfrm rot="10800000">
            <a:off x="4086225" y="5322889"/>
            <a:ext cx="0" cy="3270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9" name="Google Shape;529;p21"/>
          <p:cNvSpPr txBox="1"/>
          <p:nvPr/>
        </p:nvSpPr>
        <p:spPr>
          <a:xfrm>
            <a:off x="4330701" y="3386138"/>
            <a:ext cx="178117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1A-2F-BB-76-09-AD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0" name="Google Shape;530;p21"/>
          <p:cNvCxnSpPr/>
          <p:nvPr/>
        </p:nvCxnSpPr>
        <p:spPr>
          <a:xfrm rot="10800000">
            <a:off x="4202114" y="3538538"/>
            <a:ext cx="204787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31" name="Google Shape;531;p21"/>
          <p:cNvCxnSpPr/>
          <p:nvPr/>
        </p:nvCxnSpPr>
        <p:spPr>
          <a:xfrm rot="10800000">
            <a:off x="5157788" y="4651376"/>
            <a:ext cx="0" cy="373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2" name="Google Shape;532;p21"/>
          <p:cNvSpPr txBox="1"/>
          <p:nvPr/>
        </p:nvSpPr>
        <p:spPr>
          <a:xfrm>
            <a:off x="4711700" y="4953000"/>
            <a:ext cx="17399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58-23-D7-FA-20-B0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3" name="Google Shape;533;p21"/>
          <p:cNvCxnSpPr/>
          <p:nvPr/>
        </p:nvCxnSpPr>
        <p:spPr>
          <a:xfrm rot="10800000">
            <a:off x="4156076" y="5735638"/>
            <a:ext cx="2460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4" name="Google Shape;534;p21"/>
          <p:cNvSpPr txBox="1"/>
          <p:nvPr/>
        </p:nvSpPr>
        <p:spPr>
          <a:xfrm>
            <a:off x="4340226" y="5578475"/>
            <a:ext cx="1749425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0C-C4-11-6F-E3-98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5" name="Google Shape;535;p21"/>
          <p:cNvCxnSpPr/>
          <p:nvPr/>
        </p:nvCxnSpPr>
        <p:spPr>
          <a:xfrm rot="10800000">
            <a:off x="2844800" y="4552950"/>
            <a:ext cx="0" cy="3317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6" name="Google Shape;536;p21"/>
          <p:cNvSpPr txBox="1"/>
          <p:nvPr/>
        </p:nvSpPr>
        <p:spPr>
          <a:xfrm>
            <a:off x="1690688" y="4811713"/>
            <a:ext cx="16891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71-65-F7-2B-08-53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7" name="Google Shape;537;p21"/>
          <p:cNvSpPr txBox="1"/>
          <p:nvPr/>
        </p:nvSpPr>
        <p:spPr>
          <a:xfrm>
            <a:off x="3536950" y="4430713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8" name="Google Shape;538;p21"/>
          <p:cNvSpPr txBox="1"/>
          <p:nvPr/>
        </p:nvSpPr>
        <p:spPr>
          <a:xfrm>
            <a:off x="1887538" y="366553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137.196.7.23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9" name="Google Shape;539;p21"/>
          <p:cNvCxnSpPr/>
          <p:nvPr/>
        </p:nvCxnSpPr>
        <p:spPr>
          <a:xfrm>
            <a:off x="2533650" y="3921126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0" name="Google Shape;540;p21"/>
          <p:cNvSpPr txBox="1"/>
          <p:nvPr/>
        </p:nvSpPr>
        <p:spPr>
          <a:xfrm>
            <a:off x="4468813" y="2987675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137.196.7.78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1" name="Google Shape;541;p21"/>
          <p:cNvCxnSpPr/>
          <p:nvPr/>
        </p:nvCxnSpPr>
        <p:spPr>
          <a:xfrm rot="10800000">
            <a:off x="4298950" y="3125788"/>
            <a:ext cx="23495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42" name="Google Shape;542;p21"/>
          <p:cNvCxnSpPr/>
          <p:nvPr/>
        </p:nvCxnSpPr>
        <p:spPr>
          <a:xfrm>
            <a:off x="5478463" y="4121151"/>
            <a:ext cx="0" cy="2460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3" name="Google Shape;543;p21"/>
          <p:cNvSpPr txBox="1"/>
          <p:nvPr/>
        </p:nvSpPr>
        <p:spPr>
          <a:xfrm>
            <a:off x="4868863" y="3887788"/>
            <a:ext cx="1217612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137.196.7.14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44" name="Google Shape;544;p21"/>
          <p:cNvCxnSpPr/>
          <p:nvPr/>
        </p:nvCxnSpPr>
        <p:spPr>
          <a:xfrm>
            <a:off x="3660776" y="6002338"/>
            <a:ext cx="23177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45" name="Google Shape;545;p21"/>
          <p:cNvSpPr txBox="1"/>
          <p:nvPr/>
        </p:nvSpPr>
        <p:spPr>
          <a:xfrm>
            <a:off x="2479676" y="5848350"/>
            <a:ext cx="1217613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137.196.7.88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6" name="Google Shape;546;p21"/>
          <p:cNvSpPr/>
          <p:nvPr/>
        </p:nvSpPr>
        <p:spPr>
          <a:xfrm rot="-5400000">
            <a:off x="5183982" y="4482307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47" name="Google Shape;547;p21"/>
          <p:cNvGrpSpPr/>
          <p:nvPr/>
        </p:nvGrpSpPr>
        <p:grpSpPr>
          <a:xfrm>
            <a:off x="5086350" y="4357688"/>
            <a:ext cx="598488" cy="520700"/>
            <a:chOff x="-44" y="1473"/>
            <a:chExt cx="981" cy="1105"/>
          </a:xfrm>
        </p:grpSpPr>
        <p:pic>
          <p:nvPicPr>
            <p:cNvPr descr="desktop_computer_stylized_medium" id="548" name="Google Shape;548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9" name="Google Shape;549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550" name="Google Shape;550;p21"/>
          <p:cNvGrpSpPr/>
          <p:nvPr/>
        </p:nvGrpSpPr>
        <p:grpSpPr>
          <a:xfrm>
            <a:off x="2181226" y="4160838"/>
            <a:ext cx="709613" cy="520700"/>
            <a:chOff x="267" y="2244"/>
            <a:chExt cx="581" cy="415"/>
          </a:xfrm>
        </p:grpSpPr>
        <p:sp>
          <p:nvSpPr>
            <p:cNvPr id="551" name="Google Shape;551;p21"/>
            <p:cNvSpPr/>
            <p:nvPr/>
          </p:nvSpPr>
          <p:spPr>
            <a:xfrm rot="-5400000">
              <a:off x="717" y="2400"/>
              <a:ext cx="101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52" name="Google Shape;552;p21"/>
            <p:cNvGrpSpPr/>
            <p:nvPr/>
          </p:nvGrpSpPr>
          <p:grpSpPr>
            <a:xfrm>
              <a:off x="267" y="2244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553" name="Google Shape;553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4" name="Google Shape;554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grpSp>
        <p:nvGrpSpPr>
          <p:cNvPr id="555" name="Google Shape;555;p21"/>
          <p:cNvGrpSpPr/>
          <p:nvPr/>
        </p:nvGrpSpPr>
        <p:grpSpPr>
          <a:xfrm>
            <a:off x="3681414" y="3048000"/>
            <a:ext cx="631825" cy="554038"/>
            <a:chOff x="1745" y="1276"/>
            <a:chExt cx="512" cy="489"/>
          </a:xfrm>
        </p:grpSpPr>
        <p:sp>
          <p:nvSpPr>
            <p:cNvPr id="556" name="Google Shape;556;p21"/>
            <p:cNvSpPr/>
            <p:nvPr/>
          </p:nvSpPr>
          <p:spPr>
            <a:xfrm>
              <a:off x="2040" y="1604"/>
              <a:ext cx="100" cy="16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557" name="Google Shape;557;p21"/>
            <p:cNvGrpSpPr/>
            <p:nvPr/>
          </p:nvGrpSpPr>
          <p:grpSpPr>
            <a:xfrm>
              <a:off x="1745" y="1276"/>
              <a:ext cx="512" cy="415"/>
              <a:chOff x="-44" y="1473"/>
              <a:chExt cx="981" cy="1105"/>
            </a:xfrm>
          </p:grpSpPr>
          <p:pic>
            <p:nvPicPr>
              <p:cNvPr descr="desktop_computer_stylized_medium" id="558" name="Google Shape;558;p21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559" name="Google Shape;559;p2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560" name="Google Shape;560;p21"/>
          <p:cNvSpPr/>
          <p:nvPr/>
        </p:nvSpPr>
        <p:spPr>
          <a:xfrm>
            <a:off x="4025901" y="5645151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61" name="Google Shape;561;p21"/>
          <p:cNvGrpSpPr/>
          <p:nvPr/>
        </p:nvGrpSpPr>
        <p:grpSpPr>
          <a:xfrm>
            <a:off x="3690938" y="5784850"/>
            <a:ext cx="584200" cy="469900"/>
            <a:chOff x="-44" y="1473"/>
            <a:chExt cx="981" cy="1105"/>
          </a:xfrm>
        </p:grpSpPr>
        <p:pic>
          <p:nvPicPr>
            <p:cNvPr descr="desktop_computer_stylized_medium" id="562" name="Google Shape;562;p2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63" name="Google Shape;563;p2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sp>
        <p:nvSpPr>
          <p:cNvPr id="564" name="Google Shape;564;p21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22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ARP Tables</a:t>
            </a:r>
            <a:endParaRPr/>
          </a:p>
        </p:txBody>
      </p:sp>
      <p:pic>
        <p:nvPicPr>
          <p:cNvPr id="570" name="Google Shape;57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16538" y="1097699"/>
            <a:ext cx="6672720" cy="2782352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2000" y="4403271"/>
            <a:ext cx="10668000" cy="1705769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22"/>
          <p:cNvSpPr txBox="1"/>
          <p:nvPr/>
        </p:nvSpPr>
        <p:spPr>
          <a:xfrm>
            <a:off x="3933372" y="3880051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Host or PC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22"/>
          <p:cNvSpPr txBox="1"/>
          <p:nvPr/>
        </p:nvSpPr>
        <p:spPr>
          <a:xfrm>
            <a:off x="4020457" y="6139183"/>
            <a:ext cx="1944914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574" name="Google Shape;574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2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581" name="Google Shape;58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413" y="919164"/>
            <a:ext cx="7313612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582" name="Google Shape;582;p23"/>
          <p:cNvSpPr txBox="1"/>
          <p:nvPr>
            <p:ph type="title"/>
          </p:nvPr>
        </p:nvSpPr>
        <p:spPr>
          <a:xfrm>
            <a:off x="2025650" y="241300"/>
            <a:ext cx="8191500" cy="90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ARP: address resolution protocol</a:t>
            </a:r>
            <a:endParaRPr/>
          </a:p>
        </p:txBody>
      </p:sp>
      <p:cxnSp>
        <p:nvCxnSpPr>
          <p:cNvPr id="583" name="Google Shape;583;p23"/>
          <p:cNvCxnSpPr/>
          <p:nvPr/>
        </p:nvCxnSpPr>
        <p:spPr>
          <a:xfrm>
            <a:off x="3897936" y="5134567"/>
            <a:ext cx="346334" cy="800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4" name="Google Shape;584;p23"/>
          <p:cNvSpPr/>
          <p:nvPr/>
        </p:nvSpPr>
        <p:spPr>
          <a:xfrm rot="-5400000">
            <a:off x="5821580" y="3442722"/>
            <a:ext cx="127000" cy="1952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sp>
        <p:nvSpPr>
          <p:cNvPr id="585" name="Google Shape;585;p23"/>
          <p:cNvSpPr/>
          <p:nvPr/>
        </p:nvSpPr>
        <p:spPr>
          <a:xfrm>
            <a:off x="4455394" y="4813878"/>
            <a:ext cx="123825" cy="182563"/>
          </a:xfrm>
          <a:prstGeom prst="rect">
            <a:avLst/>
          </a:prstGeom>
          <a:gradFill>
            <a:gsLst>
              <a:gs pos="0">
                <a:srgbClr val="008000"/>
              </a:gs>
              <a:gs pos="50000">
                <a:schemeClr val="lt1"/>
              </a:gs>
              <a:gs pos="100000">
                <a:srgbClr val="008000"/>
              </a:gs>
            </a:gsLst>
            <a:lin ang="0" scaled="0"/>
          </a:gradFill>
          <a:ln cap="flat" cmpd="sng" w="9525">
            <a:solidFill>
              <a:srgbClr val="008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  <p:grpSp>
        <p:nvGrpSpPr>
          <p:cNvPr id="586" name="Google Shape;586;p23"/>
          <p:cNvGrpSpPr/>
          <p:nvPr/>
        </p:nvGrpSpPr>
        <p:grpSpPr>
          <a:xfrm>
            <a:off x="1565996" y="1689100"/>
            <a:ext cx="5804621" cy="3870325"/>
            <a:chOff x="1690688" y="2987675"/>
            <a:chExt cx="4760912" cy="3267075"/>
          </a:xfrm>
        </p:grpSpPr>
        <p:cxnSp>
          <p:nvCxnSpPr>
            <p:cNvPr id="587" name="Google Shape;587;p23"/>
            <p:cNvCxnSpPr/>
            <p:nvPr/>
          </p:nvCxnSpPr>
          <p:spPr>
            <a:xfrm>
              <a:off x="2881313" y="4449763"/>
              <a:ext cx="476250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8" name="Google Shape;588;p23"/>
            <p:cNvCxnSpPr/>
            <p:nvPr/>
          </p:nvCxnSpPr>
          <p:spPr>
            <a:xfrm rot="10800000">
              <a:off x="4700589" y="4575175"/>
              <a:ext cx="447675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89" name="Google Shape;589;p23"/>
            <p:cNvCxnSpPr/>
            <p:nvPr/>
          </p:nvCxnSpPr>
          <p:spPr>
            <a:xfrm rot="10800000">
              <a:off x="4086225" y="5322889"/>
              <a:ext cx="0" cy="3270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590" name="Google Shape;590;p23"/>
            <p:cNvGrpSpPr/>
            <p:nvPr/>
          </p:nvGrpSpPr>
          <p:grpSpPr>
            <a:xfrm>
              <a:off x="1690688" y="2987675"/>
              <a:ext cx="4760912" cy="3267075"/>
              <a:chOff x="1690688" y="2987675"/>
              <a:chExt cx="4760912" cy="3267075"/>
            </a:xfrm>
          </p:grpSpPr>
          <p:cxnSp>
            <p:nvCxnSpPr>
              <p:cNvPr id="591" name="Google Shape;591;p23"/>
              <p:cNvCxnSpPr/>
              <p:nvPr/>
            </p:nvCxnSpPr>
            <p:spPr>
              <a:xfrm rot="10800000">
                <a:off x="4202114" y="3538538"/>
                <a:ext cx="204787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92" name="Google Shape;592;p23"/>
              <p:cNvCxnSpPr/>
              <p:nvPr/>
            </p:nvCxnSpPr>
            <p:spPr>
              <a:xfrm rot="10800000">
                <a:off x="5157788" y="4651376"/>
                <a:ext cx="0" cy="373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93" name="Google Shape;593;p23"/>
              <p:cNvCxnSpPr/>
              <p:nvPr/>
            </p:nvCxnSpPr>
            <p:spPr>
              <a:xfrm rot="10800000">
                <a:off x="4156076" y="5735638"/>
                <a:ext cx="246063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94" name="Google Shape;594;p23"/>
              <p:cNvCxnSpPr/>
              <p:nvPr/>
            </p:nvCxnSpPr>
            <p:spPr>
              <a:xfrm rot="10800000">
                <a:off x="2844800" y="4552950"/>
                <a:ext cx="0" cy="33178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95" name="Google Shape;595;p23"/>
              <p:cNvCxnSpPr/>
              <p:nvPr/>
            </p:nvCxnSpPr>
            <p:spPr>
              <a:xfrm>
                <a:off x="2533650" y="3921126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96" name="Google Shape;596;p23"/>
              <p:cNvCxnSpPr/>
              <p:nvPr/>
            </p:nvCxnSpPr>
            <p:spPr>
              <a:xfrm rot="10800000">
                <a:off x="4298950" y="3125788"/>
                <a:ext cx="23495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597" name="Google Shape;597;p23"/>
              <p:cNvCxnSpPr/>
              <p:nvPr/>
            </p:nvCxnSpPr>
            <p:spPr>
              <a:xfrm>
                <a:off x="5478463" y="4121151"/>
                <a:ext cx="0" cy="24606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grpSp>
            <p:nvGrpSpPr>
              <p:cNvPr id="598" name="Google Shape;598;p23"/>
              <p:cNvGrpSpPr/>
              <p:nvPr/>
            </p:nvGrpSpPr>
            <p:grpSpPr>
              <a:xfrm>
                <a:off x="1690688" y="2987675"/>
                <a:ext cx="4760912" cy="3267075"/>
                <a:chOff x="1690688" y="2987675"/>
                <a:chExt cx="4760912" cy="3267075"/>
              </a:xfrm>
            </p:grpSpPr>
            <p:sp>
              <p:nvSpPr>
                <p:cNvPr id="599" name="Google Shape;599;p23"/>
                <p:cNvSpPr/>
                <p:nvPr/>
              </p:nvSpPr>
              <p:spPr>
                <a:xfrm>
                  <a:off x="3324226" y="3944939"/>
                  <a:ext cx="1393825" cy="1525587"/>
                </a:xfrm>
                <a:custGeom>
                  <a:rect b="b" l="l" r="r" t="t"/>
                  <a:pathLst>
                    <a:path extrusionOk="0" h="1255" w="1292">
                      <a:moveTo>
                        <a:pt x="239" y="7"/>
                      </a:moveTo>
                      <a:cubicBezTo>
                        <a:pt x="120" y="14"/>
                        <a:pt x="70" y="71"/>
                        <a:pt x="35" y="157"/>
                      </a:cubicBezTo>
                      <a:cubicBezTo>
                        <a:pt x="0" y="243"/>
                        <a:pt x="26" y="411"/>
                        <a:pt x="29" y="523"/>
                      </a:cubicBezTo>
                      <a:cubicBezTo>
                        <a:pt x="32" y="635"/>
                        <a:pt x="17" y="771"/>
                        <a:pt x="53" y="829"/>
                      </a:cubicBezTo>
                      <a:cubicBezTo>
                        <a:pt x="89" y="887"/>
                        <a:pt x="146" y="821"/>
                        <a:pt x="245" y="871"/>
                      </a:cubicBezTo>
                      <a:cubicBezTo>
                        <a:pt x="344" y="921"/>
                        <a:pt x="522" y="1068"/>
                        <a:pt x="647" y="1129"/>
                      </a:cubicBezTo>
                      <a:cubicBezTo>
                        <a:pt x="772" y="1190"/>
                        <a:pt x="903" y="1255"/>
                        <a:pt x="995" y="1237"/>
                      </a:cubicBezTo>
                      <a:cubicBezTo>
                        <a:pt x="1087" y="1219"/>
                        <a:pt x="1153" y="1153"/>
                        <a:pt x="1199" y="1021"/>
                      </a:cubicBezTo>
                      <a:cubicBezTo>
                        <a:pt x="1245" y="889"/>
                        <a:pt x="1270" y="580"/>
                        <a:pt x="1271" y="445"/>
                      </a:cubicBezTo>
                      <a:cubicBezTo>
                        <a:pt x="1272" y="310"/>
                        <a:pt x="1292" y="266"/>
                        <a:pt x="1205" y="211"/>
                      </a:cubicBezTo>
                      <a:cubicBezTo>
                        <a:pt x="1118" y="156"/>
                        <a:pt x="908" y="150"/>
                        <a:pt x="749" y="115"/>
                      </a:cubicBezTo>
                      <a:cubicBezTo>
                        <a:pt x="590" y="80"/>
                        <a:pt x="358" y="0"/>
                        <a:pt x="239" y="7"/>
                      </a:cubicBezTo>
                      <a:close/>
                    </a:path>
                  </a:pathLst>
                </a:custGeom>
                <a:solidFill>
                  <a:srgbClr val="00CCF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600" name="Google Shape;600;p23"/>
                <p:cNvCxnSpPr/>
                <p:nvPr/>
              </p:nvCxnSpPr>
              <p:spPr>
                <a:xfrm>
                  <a:off x="4111625" y="3606800"/>
                  <a:ext cx="0" cy="488950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sp>
              <p:nvSpPr>
                <p:cNvPr id="601" name="Google Shape;601;p23"/>
                <p:cNvSpPr txBox="1"/>
                <p:nvPr/>
              </p:nvSpPr>
              <p:spPr>
                <a:xfrm>
                  <a:off x="4330701" y="3386138"/>
                  <a:ext cx="178117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1A-2F-BB-76-09-AD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" name="Google Shape;602;p23"/>
                <p:cNvSpPr txBox="1"/>
                <p:nvPr/>
              </p:nvSpPr>
              <p:spPr>
                <a:xfrm>
                  <a:off x="4711700" y="4953000"/>
                  <a:ext cx="17399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58-23-D7-FA-20-B0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23"/>
                <p:cNvSpPr txBox="1"/>
                <p:nvPr/>
              </p:nvSpPr>
              <p:spPr>
                <a:xfrm>
                  <a:off x="4340226" y="5578475"/>
                  <a:ext cx="1749425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0C-C4-11-6F-E3-98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23"/>
                <p:cNvSpPr txBox="1"/>
                <p:nvPr/>
              </p:nvSpPr>
              <p:spPr>
                <a:xfrm>
                  <a:off x="1690688" y="4811713"/>
                  <a:ext cx="1689100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71-65-F7-2B-08-53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23"/>
                <p:cNvSpPr txBox="1"/>
                <p:nvPr/>
              </p:nvSpPr>
              <p:spPr>
                <a:xfrm>
                  <a:off x="1887538" y="366553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137.196.7.23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Google Shape;606;p23"/>
                <p:cNvSpPr txBox="1"/>
                <p:nvPr/>
              </p:nvSpPr>
              <p:spPr>
                <a:xfrm>
                  <a:off x="4468813" y="2987675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137.196.7.78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23"/>
                <p:cNvSpPr txBox="1"/>
                <p:nvPr/>
              </p:nvSpPr>
              <p:spPr>
                <a:xfrm>
                  <a:off x="4868863" y="3887788"/>
                  <a:ext cx="1217612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137.196.7.14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23"/>
                <p:cNvSpPr txBox="1"/>
                <p:nvPr/>
              </p:nvSpPr>
              <p:spPr>
                <a:xfrm>
                  <a:off x="2631672" y="5814759"/>
                  <a:ext cx="1217613" cy="304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0" i="0" lang="en-US" sz="1400" u="none" cap="none" strike="noStrike">
                      <a:solidFill>
                        <a:schemeClr val="dk1"/>
                      </a:solidFill>
                      <a:latin typeface="Arial"/>
                      <a:ea typeface="Arial"/>
                      <a:cs typeface="Arial"/>
                      <a:sym typeface="Arial"/>
                    </a:rPr>
                    <a:t>137.196.7.88</a:t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609" name="Google Shape;609;p23"/>
                <p:cNvGrpSpPr/>
                <p:nvPr/>
              </p:nvGrpSpPr>
              <p:grpSpPr>
                <a:xfrm>
                  <a:off x="5086350" y="4357688"/>
                  <a:ext cx="598488" cy="520700"/>
                  <a:chOff x="-44" y="1473"/>
                  <a:chExt cx="981" cy="1105"/>
                </a:xfrm>
              </p:grpSpPr>
              <p:pic>
                <p:nvPicPr>
                  <p:cNvPr descr="desktop_computer_stylized_medium" id="610" name="Google Shape;610;p23"/>
                  <p:cNvPicPr preferRelativeResize="0"/>
                  <p:nvPr/>
                </p:nvPicPr>
                <p:blipFill rotWithShape="1">
                  <a:blip r:embed="rId4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611" name="Google Shape;611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grpSp>
              <p:nvGrpSpPr>
                <p:cNvPr id="612" name="Google Shape;612;p23"/>
                <p:cNvGrpSpPr/>
                <p:nvPr/>
              </p:nvGrpSpPr>
              <p:grpSpPr>
                <a:xfrm>
                  <a:off x="2181226" y="4160838"/>
                  <a:ext cx="709613" cy="520700"/>
                  <a:chOff x="267" y="2244"/>
                  <a:chExt cx="581" cy="415"/>
                </a:xfrm>
              </p:grpSpPr>
              <p:sp>
                <p:nvSpPr>
                  <p:cNvPr id="613" name="Google Shape;613;p23"/>
                  <p:cNvSpPr/>
                  <p:nvPr/>
                </p:nvSpPr>
                <p:spPr>
                  <a:xfrm rot="-5400000">
                    <a:off x="717" y="2400"/>
                    <a:ext cx="101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614" name="Google Shape;614;p23"/>
                  <p:cNvGrpSpPr/>
                  <p:nvPr/>
                </p:nvGrpSpPr>
                <p:grpSpPr>
                  <a:xfrm>
                    <a:off x="267" y="2244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615" name="Google Shape;615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16" name="Google Shape;616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617" name="Google Shape;617;p23"/>
                <p:cNvGrpSpPr/>
                <p:nvPr/>
              </p:nvGrpSpPr>
              <p:grpSpPr>
                <a:xfrm>
                  <a:off x="3681414" y="3048000"/>
                  <a:ext cx="631825" cy="554038"/>
                  <a:chOff x="1745" y="1276"/>
                  <a:chExt cx="512" cy="489"/>
                </a:xfrm>
              </p:grpSpPr>
              <p:sp>
                <p:nvSpPr>
                  <p:cNvPr id="618" name="Google Shape;618;p23"/>
                  <p:cNvSpPr/>
                  <p:nvPr/>
                </p:nvSpPr>
                <p:spPr>
                  <a:xfrm>
                    <a:off x="2040" y="1604"/>
                    <a:ext cx="100" cy="161"/>
                  </a:xfrm>
                  <a:prstGeom prst="rect">
                    <a:avLst/>
                  </a:prstGeom>
                  <a:gradFill>
                    <a:gsLst>
                      <a:gs pos="0">
                        <a:srgbClr val="008000"/>
                      </a:gs>
                      <a:gs pos="50000">
                        <a:schemeClr val="lt1"/>
                      </a:gs>
                      <a:gs pos="100000">
                        <a:srgbClr val="008000"/>
                      </a:gs>
                    </a:gsLst>
                    <a:lin ang="0" scaled="0"/>
                  </a:gradFill>
                  <a:ln cap="flat" cmpd="sng" w="9525">
                    <a:solidFill>
                      <a:srgbClr val="008000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mic Sans MS"/>
                      <a:ea typeface="Comic Sans MS"/>
                      <a:cs typeface="Comic Sans MS"/>
                      <a:sym typeface="Comic Sans MS"/>
                    </a:endParaRPr>
                  </a:p>
                </p:txBody>
              </p:sp>
              <p:grpSp>
                <p:nvGrpSpPr>
                  <p:cNvPr id="619" name="Google Shape;619;p23"/>
                  <p:cNvGrpSpPr/>
                  <p:nvPr/>
                </p:nvGrpSpPr>
                <p:grpSpPr>
                  <a:xfrm>
                    <a:off x="1745" y="1276"/>
                    <a:ext cx="512" cy="415"/>
                    <a:chOff x="-44" y="1473"/>
                    <a:chExt cx="981" cy="1105"/>
                  </a:xfrm>
                </p:grpSpPr>
                <p:pic>
                  <p:nvPicPr>
                    <p:cNvPr descr="desktop_computer_stylized_medium" id="620" name="Google Shape;620;p23"/>
                    <p:cNvPicPr preferRelativeResize="0"/>
                    <p:nvPr/>
                  </p:nvPicPr>
                  <p:blipFill rotWithShape="1">
                    <a:blip r:embed="rId5">
                      <a:alphaModFix/>
                    </a:blip>
                    <a:srcRect b="0" l="0" r="0" t="0"/>
                    <a:stretch/>
                  </p:blipFill>
                  <p:spPr>
                    <a:xfrm flipH="1">
                      <a:off x="-44" y="1473"/>
                      <a:ext cx="981" cy="1105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</p:pic>
                <p:sp>
                  <p:nvSpPr>
                    <p:cNvPr id="621" name="Google Shape;621;p23"/>
                    <p:cNvSpPr/>
                    <p:nvPr/>
                  </p:nvSpPr>
                  <p:spPr>
                    <a:xfrm flipH="1">
                      <a:off x="374" y="1579"/>
                      <a:ext cx="477" cy="506"/>
                    </a:xfrm>
                    <a:custGeom>
                      <a:rect b="b" l="l" r="r" t="t"/>
                      <a:pathLst>
                        <a:path extrusionOk="0" h="368" w="356">
                          <a:moveTo>
                            <a:pt x="0" y="0"/>
                          </a:moveTo>
                          <a:lnTo>
                            <a:pt x="300" y="14"/>
                          </a:lnTo>
                          <a:lnTo>
                            <a:pt x="356" y="294"/>
                          </a:lnTo>
                          <a:lnTo>
                            <a:pt x="78" y="368"/>
                          </a:lnTo>
                          <a:lnTo>
                            <a:pt x="0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000099"/>
                        </a:gs>
                        <a:gs pos="100000">
                          <a:schemeClr val="lt1"/>
                        </a:gs>
                      </a:gsLst>
                      <a:lin ang="2700000" scaled="0"/>
                    </a:gradFill>
                    <a:ln>
                      <a:noFill/>
                    </a:ln>
                  </p:spPr>
                  <p:txBody>
                    <a:bodyPr anchorCtr="0" anchor="t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1"/>
                        </a:solidFill>
                        <a:latin typeface="Corbel"/>
                        <a:ea typeface="Corbel"/>
                        <a:cs typeface="Corbel"/>
                        <a:sym typeface="Corbel"/>
                      </a:endParaRPr>
                    </a:p>
                  </p:txBody>
                </p:sp>
              </p:grpSp>
            </p:grpSp>
            <p:grpSp>
              <p:nvGrpSpPr>
                <p:cNvPr id="622" name="Google Shape;622;p23"/>
                <p:cNvGrpSpPr/>
                <p:nvPr/>
              </p:nvGrpSpPr>
              <p:grpSpPr>
                <a:xfrm>
                  <a:off x="3690938" y="5784850"/>
                  <a:ext cx="584200" cy="469900"/>
                  <a:chOff x="-44" y="1473"/>
                  <a:chExt cx="981" cy="1105"/>
                </a:xfrm>
              </p:grpSpPr>
              <p:pic>
                <p:nvPicPr>
                  <p:cNvPr descr="desktop_computer_stylized_medium" id="623" name="Google Shape;623;p23"/>
                  <p:cNvPicPr preferRelativeResize="0"/>
                  <p:nvPr/>
                </p:nvPicPr>
                <p:blipFill rotWithShape="1">
                  <a:blip r:embed="rId6">
                    <a:alphaModFix/>
                  </a:blip>
                  <a:srcRect b="0" l="0" r="0" t="0"/>
                  <a:stretch/>
                </p:blipFill>
                <p:spPr>
                  <a:xfrm flipH="1">
                    <a:off x="-44" y="1473"/>
                    <a:ext cx="981" cy="1105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</p:pic>
              <p:sp>
                <p:nvSpPr>
                  <p:cNvPr id="624" name="Google Shape;624;p23"/>
                  <p:cNvSpPr/>
                  <p:nvPr/>
                </p:nvSpPr>
                <p:spPr>
                  <a:xfrm flipH="1">
                    <a:off x="374" y="1579"/>
                    <a:ext cx="477" cy="506"/>
                  </a:xfrm>
                  <a:custGeom>
                    <a:rect b="b" l="l" r="r" t="t"/>
                    <a:pathLst>
                      <a:path extrusionOk="0" h="368" w="356">
                        <a:moveTo>
                          <a:pt x="0" y="0"/>
                        </a:moveTo>
                        <a:lnTo>
                          <a:pt x="300" y="14"/>
                        </a:lnTo>
                        <a:lnTo>
                          <a:pt x="356" y="294"/>
                        </a:lnTo>
                        <a:lnTo>
                          <a:pt x="78" y="368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000099"/>
                      </a:gs>
                      <a:gs pos="100000">
                        <a:schemeClr val="lt1"/>
                      </a:gs>
                    </a:gsLst>
                    <a:lin ang="2700000" scaled="0"/>
                  </a:gradFill>
                  <a:ln>
                    <a:noFill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</p:grpSp>
        </p:grpSp>
      </p:grpSp>
      <p:sp>
        <p:nvSpPr>
          <p:cNvPr id="625" name="Google Shape;625;p23"/>
          <p:cNvSpPr txBox="1"/>
          <p:nvPr/>
        </p:nvSpPr>
        <p:spPr>
          <a:xfrm>
            <a:off x="3937008" y="3327288"/>
            <a:ext cx="819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LAN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6" name="Google Shape;626;p23"/>
          <p:cNvSpPr/>
          <p:nvPr/>
        </p:nvSpPr>
        <p:spPr>
          <a:xfrm>
            <a:off x="2507906" y="3092043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627" name="Google Shape;627;p23"/>
          <p:cNvSpPr/>
          <p:nvPr/>
        </p:nvSpPr>
        <p:spPr>
          <a:xfrm>
            <a:off x="5998974" y="3341317"/>
            <a:ext cx="30489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aphicFrame>
        <p:nvGraphicFramePr>
          <p:cNvPr id="628" name="Google Shape;628;p23"/>
          <p:cNvGraphicFramePr/>
          <p:nvPr/>
        </p:nvGraphicFramePr>
        <p:xfrm>
          <a:off x="1590195" y="60412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{738C25E8-6B1A-4DF1-84BC-3B5487081090}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Arial"/>
                        <a:buNone/>
                      </a:pPr>
                      <a:r>
                        <a:rPr i="0" lang="en-US" sz="13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ARP Request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9" name="Google Shape;629;p23"/>
          <p:cNvGraphicFramePr/>
          <p:nvPr/>
        </p:nvGraphicFramePr>
        <p:xfrm>
          <a:off x="1590195" y="5553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{738C25E8-6B1A-4DF1-84BC-3B5487081090}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526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71-65-F7-2B-08-53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58-23-D7-FA-20-B0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137.196.7.23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137.196.7.14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ARP Reply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F3D7B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30" name="Google Shape;630;p23"/>
          <p:cNvGraphicFramePr/>
          <p:nvPr/>
        </p:nvGraphicFramePr>
        <p:xfrm>
          <a:off x="1617905" y="640333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{738C25E8-6B1A-4DF1-84BC-3B5487081090}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A93023"/>
                          </a:solidFill>
                        </a:rPr>
                        <a:t>ARP Req/Reply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31" name="Google Shape;631;p23"/>
          <p:cNvSpPr/>
          <p:nvPr/>
        </p:nvSpPr>
        <p:spPr>
          <a:xfrm>
            <a:off x="2590439" y="27432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2" name="Google Shape;632;p23"/>
          <p:cNvSpPr/>
          <p:nvPr/>
        </p:nvSpPr>
        <p:spPr>
          <a:xfrm>
            <a:off x="1666267" y="6067100"/>
            <a:ext cx="178927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FF-FF-FF-FF-FF-FF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3" name="Google Shape;633;p23"/>
          <p:cNvSpPr/>
          <p:nvPr/>
        </p:nvSpPr>
        <p:spPr>
          <a:xfrm>
            <a:off x="4041904" y="339342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4" name="Google Shape;634;p23"/>
          <p:cNvSpPr/>
          <p:nvPr/>
        </p:nvSpPr>
        <p:spPr>
          <a:xfrm>
            <a:off x="4153784" y="343618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5" name="Google Shape;635;p23"/>
          <p:cNvSpPr/>
          <p:nvPr/>
        </p:nvSpPr>
        <p:spPr>
          <a:xfrm>
            <a:off x="4235161" y="3462177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6" name="Google Shape;636;p23"/>
          <p:cNvSpPr txBox="1"/>
          <p:nvPr/>
        </p:nvSpPr>
        <p:spPr>
          <a:xfrm>
            <a:off x="3875887" y="1661241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7" name="Google Shape;637;p23"/>
          <p:cNvSpPr txBox="1"/>
          <p:nvPr/>
        </p:nvSpPr>
        <p:spPr>
          <a:xfrm>
            <a:off x="4718556" y="504269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X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8" name="Google Shape;638;p23"/>
          <p:cNvSpPr txBox="1"/>
          <p:nvPr/>
        </p:nvSpPr>
        <p:spPr>
          <a:xfrm>
            <a:off x="6572119" y="3199765"/>
            <a:ext cx="55549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✔️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9" name="Google Shape;639;p23"/>
          <p:cNvSpPr/>
          <p:nvPr/>
        </p:nvSpPr>
        <p:spPr>
          <a:xfrm>
            <a:off x="5508648" y="313805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23"/>
          <p:cNvSpPr/>
          <p:nvPr/>
        </p:nvSpPr>
        <p:spPr>
          <a:xfrm>
            <a:off x="7370617" y="1820864"/>
            <a:ext cx="406713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31775" lvl="0" marL="23177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A93023"/>
                </a:solidFill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1" name="Google Shape;641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6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24"/>
          <p:cNvSpPr txBox="1"/>
          <p:nvPr>
            <p:ph type="title"/>
          </p:nvPr>
        </p:nvSpPr>
        <p:spPr>
          <a:xfrm>
            <a:off x="2057400" y="66675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ARP protocol: same LAN</a:t>
            </a:r>
            <a:endParaRPr/>
          </a:p>
        </p:txBody>
      </p:sp>
      <p:sp>
        <p:nvSpPr>
          <p:cNvPr id="648" name="Google Shape;648;p24"/>
          <p:cNvSpPr txBox="1"/>
          <p:nvPr>
            <p:ph idx="1" type="body"/>
          </p:nvPr>
        </p:nvSpPr>
        <p:spPr>
          <a:xfrm>
            <a:off x="1792436" y="1199140"/>
            <a:ext cx="4037610" cy="54851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10000"/>
          </a:bodyPr>
          <a:lstStyle/>
          <a:p>
            <a:pPr indent="-231775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wants to send datagram to B</a:t>
            </a:r>
            <a:endParaRPr/>
          </a:p>
          <a:p>
            <a:pPr indent="-223835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B’s MAC address not in A’s ARP table.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A </a:t>
            </a:r>
            <a:r>
              <a:rPr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broadcasts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ARP query packet, containing B's IP address </a:t>
            </a:r>
            <a:endParaRPr/>
          </a:p>
          <a:p>
            <a:pPr indent="-223835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destination MAC address = FF-FF-FF-FF-FF-FF</a:t>
            </a:r>
            <a:endParaRPr/>
          </a:p>
          <a:p>
            <a:pPr indent="-223835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all nodes on LAN receive ARP query 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B receives ARP packet, replies to A with its (B's) MAC address</a:t>
            </a:r>
            <a:endParaRPr/>
          </a:p>
          <a:p>
            <a:pPr indent="-223835" lvl="1" marL="681038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ct val="145000"/>
              <a:buChar char="•"/>
            </a:pPr>
            <a:r>
              <a:rPr lang="en-US" sz="2000">
                <a:latin typeface="Gill Sans"/>
                <a:ea typeface="Gill Sans"/>
                <a:cs typeface="Gill Sans"/>
                <a:sym typeface="Gill Sans"/>
              </a:rPr>
              <a:t>frame sent to A’s MAC address (unicast)</a:t>
            </a:r>
            <a:endParaRPr/>
          </a:p>
          <a:p>
            <a:pPr indent="-81343" lvl="0" marL="285750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49" name="Google Shape;649;p24"/>
          <p:cNvSpPr txBox="1"/>
          <p:nvPr>
            <p:ph idx="2" type="body"/>
          </p:nvPr>
        </p:nvSpPr>
        <p:spPr>
          <a:xfrm>
            <a:off x="6564307" y="1209675"/>
            <a:ext cx="4934965" cy="5343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7809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 caches (saves) IP-to-MAC address pair in its ARP table </a:t>
            </a:r>
            <a:endParaRPr/>
          </a:p>
          <a:p>
            <a:pPr indent="-231775" lvl="1" marL="6889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Soft state: information that times out (goes away) unless refreshed</a:t>
            </a:r>
            <a:endParaRPr/>
          </a:p>
          <a:p>
            <a:pPr indent="-257809" lvl="0" marL="231775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ARP is “</a:t>
            </a:r>
            <a:r>
              <a:rPr lang="en-US" sz="28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plug-and-play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”:</a:t>
            </a:r>
            <a:endParaRPr/>
          </a:p>
          <a:p>
            <a:pPr indent="-220980" lvl="1" marL="681038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nodes create their ARP tables 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without intervention from net administrator</a:t>
            </a:r>
            <a:endParaRPr/>
          </a:p>
        </p:txBody>
      </p:sp>
      <p:pic>
        <p:nvPicPr>
          <p:cNvPr descr="underline_base" id="650" name="Google Shape;65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19313" y="876300"/>
            <a:ext cx="5942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6" name="Shape 6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7" name="Google Shape;657;p25"/>
          <p:cNvSpPr txBox="1"/>
          <p:nvPr>
            <p:ph idx="1" type="body"/>
          </p:nvPr>
        </p:nvSpPr>
        <p:spPr>
          <a:xfrm>
            <a:off x="1876425" y="1057274"/>
            <a:ext cx="8675688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20000"/>
          </a:bodyPr>
          <a:lstStyle/>
          <a:p>
            <a:pPr indent="-111125" lvl="0" marL="111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focus on addressing – at IP (datagram) and MAC layer (frame)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assume A knows B’s IP address</a:t>
            </a:r>
            <a:endParaRPr/>
          </a:p>
          <a:p>
            <a:pPr indent="-230187" lvl="1" marL="457200" rtl="0" algn="l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What will be the destination MAC Address?</a:t>
            </a:r>
            <a:endParaRPr/>
          </a:p>
        </p:txBody>
      </p:sp>
      <p:sp>
        <p:nvSpPr>
          <p:cNvPr id="658" name="Google Shape;658;p25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659" name="Google Shape;659;p25"/>
          <p:cNvGrpSpPr/>
          <p:nvPr/>
        </p:nvGrpSpPr>
        <p:grpSpPr>
          <a:xfrm>
            <a:off x="2096293" y="3451226"/>
            <a:ext cx="9034513" cy="2349500"/>
            <a:chOff x="709613" y="3962400"/>
            <a:chExt cx="9034513" cy="2349500"/>
          </a:xfrm>
        </p:grpSpPr>
        <p:grpSp>
          <p:nvGrpSpPr>
            <p:cNvPr id="660" name="Google Shape;660;p25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661" name="Google Shape;661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662" name="Google Shape;662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63" name="Google Shape;663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664" name="Google Shape;664;p25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665" name="Google Shape;665;p25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666" name="Google Shape;666;p25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667" name="Google Shape;667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668" name="Google Shape;668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69" name="Google Shape;669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670" name="Google Shape;670;p25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671" name="Google Shape;671;p25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2" name="Google Shape;672;p25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73" name="Google Shape;673;p25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674" name="Google Shape;674;p25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25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76" name="Google Shape;676;p25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Google Shape;677;p25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25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25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25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681" name="Google Shape;681;p25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2" name="Google Shape;682;p25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3" name="Google Shape;683;p25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84" name="Google Shape;684;p25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5" name="Google Shape;685;p25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686" name="Google Shape;686;p25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687" name="Google Shape;687;p25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88" name="Google Shape;688;p25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89" name="Google Shape;689;p25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690" name="Google Shape;690;p25"/>
            <p:cNvGrpSpPr/>
            <p:nvPr/>
          </p:nvGrpSpPr>
          <p:grpSpPr>
            <a:xfrm>
              <a:off x="7373940" y="4845050"/>
              <a:ext cx="2370186" cy="786400"/>
              <a:chOff x="4352" y="2786"/>
              <a:chExt cx="1493" cy="495"/>
            </a:xfrm>
          </p:grpSpPr>
          <p:sp>
            <p:nvSpPr>
              <p:cNvPr id="691" name="Google Shape;691;p25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2" name="Google Shape;692;p25"/>
              <p:cNvSpPr txBox="1"/>
              <p:nvPr/>
            </p:nvSpPr>
            <p:spPr>
              <a:xfrm>
                <a:off x="4945" y="2981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693" name="Google Shape;693;p25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4" name="Google Shape;694;p25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695" name="Google Shape;695;p25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25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97" name="Google Shape;697;p25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98" name="Google Shape;698;p25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699" name="Google Shape;699;p25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00" name="Google Shape;700;p25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01" name="Google Shape;701;p25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02" name="Google Shape;702;p25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03" name="Google Shape;703;p2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04" name="Google Shape;704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05" name="Google Shape;705;p25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06" name="Google Shape;706;p25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707" name="Google Shape;707;p25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08" name="Google Shape;708;p25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09" name="Google Shape;709;p25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10" name="Google Shape;710;p25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11" name="Google Shape;711;p25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12" name="Google Shape;712;p25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713" name="Google Shape;713;p25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714" name="Google Shape;714;p25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715" name="Google Shape;715;p25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16" name="Google Shape;716;p25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17" name="Google Shape;717;p25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18" name="Google Shape;718;p25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719" name="Google Shape;719;p25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20" name="Google Shape;720;p25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21" name="Google Shape;721;p2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22" name="Google Shape;722;p25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723" name="Google Shape;723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24" name="Google Shape;724;p25"/>
          <p:cNvGraphicFramePr/>
          <p:nvPr/>
        </p:nvGraphicFramePr>
        <p:xfrm>
          <a:off x="1894997" y="588883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{738C25E8-6B1A-4DF1-84BC-3B5487081090}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25" name="Google Shape;725;p25"/>
          <p:cNvGraphicFramePr/>
          <p:nvPr/>
        </p:nvGraphicFramePr>
        <p:xfrm>
          <a:off x="1904805" y="630570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{738C25E8-6B1A-4DF1-84BC-3B5487081090}</a:tableStyleId>
              </a:tblPr>
              <a:tblGrid>
                <a:gridCol w="1802325"/>
                <a:gridCol w="1802325"/>
                <a:gridCol w="1802325"/>
                <a:gridCol w="1802325"/>
                <a:gridCol w="1802325"/>
              </a:tblGrid>
              <a:tr h="3250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Dest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93023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A9302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Source MAC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Dest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rgbClr val="A93023"/>
                          </a:solidFill>
                        </a:rPr>
                        <a:t>Source IP Add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US" sz="1800" u="none" cap="none" strike="noStrike">
                          <a:solidFill>
                            <a:srgbClr val="A93023"/>
                          </a:solidFill>
                        </a:rPr>
                        <a:t>Packet Type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26" name="Google Shape;726;p25"/>
          <p:cNvSpPr/>
          <p:nvPr/>
        </p:nvSpPr>
        <p:spPr>
          <a:xfrm>
            <a:off x="3795629" y="5927979"/>
            <a:ext cx="174438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7" name="Google Shape;727;p25"/>
          <p:cNvSpPr/>
          <p:nvPr/>
        </p:nvSpPr>
        <p:spPr>
          <a:xfrm>
            <a:off x="2496343" y="5913564"/>
            <a:ext cx="511679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???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8" name="Google Shape;728;p25"/>
          <p:cNvSpPr/>
          <p:nvPr/>
        </p:nvSpPr>
        <p:spPr>
          <a:xfrm>
            <a:off x="4069227" y="3162857"/>
            <a:ext cx="4557017" cy="400110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C0000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 never forward broadcast packets!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25"/>
          <p:cNvSpPr/>
          <p:nvPr/>
        </p:nvSpPr>
        <p:spPr>
          <a:xfrm>
            <a:off x="1706153" y="5889140"/>
            <a:ext cx="2157383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Default Gateway’s MAC Address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0" name="Google Shape;730;p25"/>
          <p:cNvSpPr/>
          <p:nvPr/>
        </p:nvSpPr>
        <p:spPr>
          <a:xfrm>
            <a:off x="4949825" y="4178027"/>
            <a:ext cx="617638" cy="515651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31" name="Google Shape;731;p25"/>
          <p:cNvSpPr/>
          <p:nvPr/>
        </p:nvSpPr>
        <p:spPr>
          <a:xfrm>
            <a:off x="9807744" y="2135185"/>
            <a:ext cx="2143421" cy="1323439"/>
          </a:xfrm>
          <a:prstGeom prst="rect">
            <a:avLst/>
          </a:prstGeom>
          <a:solidFill>
            <a:srgbClr val="B1DB93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11125" lvl="0" marL="1111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000"/>
              <a:buFont typeface="Gill Sans"/>
              <a:buNone/>
            </a:pPr>
            <a:r>
              <a:rPr b="0" i="0" lang="en-US" sz="2000" u="none" cap="none" strike="noStrike">
                <a:solidFill>
                  <a:srgbClr val="C00000"/>
                </a:solidFill>
                <a:latin typeface="Gill Sans"/>
                <a:ea typeface="Gill Sans"/>
                <a:cs typeface="Gill Sans"/>
                <a:sym typeface="Gill Sans"/>
              </a:rPr>
              <a:t>ARP- To know B’s MAC address as B’s IP address is known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7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68" name="Google Shape;16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3"/>
          <p:cNvSpPr txBox="1"/>
          <p:nvPr>
            <p:ph type="title"/>
          </p:nvPr>
        </p:nvSpPr>
        <p:spPr>
          <a:xfrm>
            <a:off x="1428893" y="354013"/>
            <a:ext cx="10018713" cy="537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Chapter 6: Link layer and LANs</a:t>
            </a:r>
            <a:endParaRPr/>
          </a:p>
        </p:txBody>
      </p:sp>
      <p:sp>
        <p:nvSpPr>
          <p:cNvPr id="170" name="Google Shape;170;p3"/>
          <p:cNvSpPr txBox="1"/>
          <p:nvPr>
            <p:ph idx="1" type="body"/>
          </p:nvPr>
        </p:nvSpPr>
        <p:spPr>
          <a:xfrm>
            <a:off x="2057401" y="1447800"/>
            <a:ext cx="9516300" cy="500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380"/>
              <a:buFont typeface="Noto Sans Symbols"/>
              <a:buNone/>
            </a:pPr>
            <a:r>
              <a:rPr i="1" lang="en-US" sz="4400">
                <a:solidFill>
                  <a:srgbClr val="990033"/>
                </a:solidFill>
                <a:latin typeface="Gill Sans"/>
                <a:ea typeface="Gill Sans"/>
                <a:cs typeface="Gill Sans"/>
                <a:sym typeface="Gill Sans"/>
              </a:rPr>
              <a:t>Objectives:</a:t>
            </a:r>
            <a:r>
              <a:rPr i="1" lang="en-US" sz="44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331470" lvl="0" marL="285750" rtl="0" algn="l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understand principles behind link layer services:</a:t>
            </a:r>
            <a:endParaRPr/>
          </a:p>
          <a:p>
            <a:pPr indent="-294640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error detection, correction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94640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sharing a broadcast channel: multiple access </a:t>
            </a:r>
            <a:r>
              <a:rPr lang="en-US" sz="3200">
                <a:solidFill>
                  <a:srgbClr val="0070C0"/>
                </a:solidFill>
                <a:latin typeface="Gill Sans"/>
                <a:ea typeface="Gill Sans"/>
                <a:cs typeface="Gill Sans"/>
                <a:sym typeface="Gill Sans"/>
              </a:rPr>
              <a:t>(done in CSE320)</a:t>
            </a:r>
            <a:endParaRPr/>
          </a:p>
          <a:p>
            <a:pPr indent="-294640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Framing - link layer addressing</a:t>
            </a:r>
            <a:endParaRPr/>
          </a:p>
          <a:p>
            <a:pPr indent="-294640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ARP</a:t>
            </a:r>
            <a:endParaRPr/>
          </a:p>
          <a:p>
            <a:pPr indent="-294640" lvl="1" marL="7429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local area networks: Ethernet</a:t>
            </a:r>
            <a:endParaRPr sz="2400">
              <a:solidFill>
                <a:srgbClr val="000099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1" name="Google Shape;171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sz="1400"/>
              <a:t>‹#›</a:t>
            </a:fld>
            <a:endParaRPr sz="1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6"/>
          <p:cNvSpPr txBox="1"/>
          <p:nvPr>
            <p:ph idx="1" type="body"/>
          </p:nvPr>
        </p:nvSpPr>
        <p:spPr>
          <a:xfrm>
            <a:off x="1876424" y="1057274"/>
            <a:ext cx="9972686" cy="21558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111125" lvl="0" marL="111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None/>
            </a:pPr>
            <a:r>
              <a:rPr lang="en-US" sz="4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Send datagram from A to B via R</a:t>
            </a:r>
            <a:endParaRPr/>
          </a:p>
          <a:p>
            <a:pPr indent="-313055" lvl="1" marL="45720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Does A know the IP address of first hop router, R which is also known as </a:t>
            </a:r>
            <a:r>
              <a:rPr b="1" lang="en-US" sz="4000">
                <a:solidFill>
                  <a:srgbClr val="0070C0"/>
                </a:solidFill>
              </a:rPr>
              <a:t>Default Gateway</a:t>
            </a:r>
            <a:r>
              <a:rPr lang="en-US" sz="4000"/>
              <a:t>?  (how?)</a:t>
            </a:r>
            <a:endParaRPr/>
          </a:p>
          <a:p>
            <a:pPr indent="-313055" lvl="1" marL="457200" rtl="0" algn="l">
              <a:lnSpc>
                <a:spcPct val="100000"/>
              </a:lnSpc>
              <a:spcBef>
                <a:spcPts val="1220"/>
              </a:spcBef>
              <a:spcAft>
                <a:spcPts val="0"/>
              </a:spcAft>
              <a:buSzPct val="145000"/>
              <a:buFont typeface="Noto Sans Symbols"/>
              <a:buChar char="▪"/>
            </a:pPr>
            <a:r>
              <a:rPr lang="en-US" sz="4000"/>
              <a:t>Will A know R’s MAC address?</a:t>
            </a:r>
            <a:endParaRPr/>
          </a:p>
        </p:txBody>
      </p:sp>
      <p:sp>
        <p:nvSpPr>
          <p:cNvPr id="738" name="Google Shape;738;p26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739" name="Google Shape;739;p26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740" name="Google Shape;740;p26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741" name="Google Shape;741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42" name="Google Shape;742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3" name="Google Shape;743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44" name="Google Shape;744;p26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45" name="Google Shape;745;p26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746" name="Google Shape;746;p26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47" name="Google Shape;747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748" name="Google Shape;748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9" name="Google Shape;749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750" name="Google Shape;750;p26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51" name="Google Shape;751;p26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26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53" name="Google Shape;753;p26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754" name="Google Shape;754;p26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5" name="Google Shape;755;p26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56" name="Google Shape;756;p26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26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26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26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26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761" name="Google Shape;761;p26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2" name="Google Shape;762;p26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3" name="Google Shape;763;p26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64" name="Google Shape;764;p26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5" name="Google Shape;765;p26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766" name="Google Shape;766;p26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767" name="Google Shape;767;p26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68" name="Google Shape;768;p26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69" name="Google Shape;769;p26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770" name="Google Shape;770;p26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771" name="Google Shape;771;p26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2" name="Google Shape;772;p26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773" name="Google Shape;773;p26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4" name="Google Shape;774;p26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775" name="Google Shape;775;p26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26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777" name="Google Shape;777;p26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78" name="Google Shape;778;p26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779" name="Google Shape;779;p26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780" name="Google Shape;780;p26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1" name="Google Shape;781;p26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782" name="Google Shape;782;p2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783" name="Google Shape;783;p2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84" name="Google Shape;784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785" name="Google Shape;785;p26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86" name="Google Shape;786;p26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787" name="Google Shape;787;p26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788" name="Google Shape;788;p26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789" name="Google Shape;789;p26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0" name="Google Shape;790;p26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791" name="Google Shape;791;p26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92" name="Google Shape;792;p26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793" name="Google Shape;793;p26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794" name="Google Shape;794;p26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795" name="Google Shape;795;p26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796" name="Google Shape;796;p26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797" name="Google Shape;797;p26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798" name="Google Shape;798;p26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799" name="Google Shape;799;p26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00" name="Google Shape;800;p2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01" name="Google Shape;801;p2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02" name="Google Shape;802;p2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pic>
        <p:nvPicPr>
          <p:cNvPr descr="underline_base" id="803" name="Google Shape;803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804" name="Google Shape;804;p26"/>
          <p:cNvSpPr txBox="1"/>
          <p:nvPr>
            <p:ph idx="12" type="sldNum"/>
          </p:nvPr>
        </p:nvSpPr>
        <p:spPr>
          <a:xfrm>
            <a:off x="9980155" y="6522366"/>
            <a:ext cx="548655" cy="27231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6-</a:t>
            </a:r>
            <a:fld id="{00000000-1234-1234-1234-123412341234}" type="slidenum">
              <a:rPr b="0" i="0" lang="en-US" sz="1200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805" name="Google Shape;805;p26"/>
          <p:cNvSpPr txBox="1"/>
          <p:nvPr>
            <p:ph idx="11" type="ftr"/>
          </p:nvPr>
        </p:nvSpPr>
        <p:spPr>
          <a:xfrm>
            <a:off x="7899497" y="6521552"/>
            <a:ext cx="2177473" cy="2415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Link Layer and LANs</a:t>
            </a:r>
            <a:endParaRPr/>
          </a:p>
        </p:txBody>
      </p:sp>
      <p:pic>
        <p:nvPicPr>
          <p:cNvPr id="806" name="Google Shape;806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757528" y="3143975"/>
            <a:ext cx="5091584" cy="3284266"/>
          </a:xfrm>
          <a:prstGeom prst="rect">
            <a:avLst/>
          </a:prstGeom>
          <a:noFill/>
          <a:ln>
            <a:noFill/>
          </a:ln>
        </p:spPr>
      </p:pic>
      <p:sp>
        <p:nvSpPr>
          <p:cNvPr id="807" name="Google Shape;807;p26"/>
          <p:cNvSpPr/>
          <p:nvPr/>
        </p:nvSpPr>
        <p:spPr>
          <a:xfrm>
            <a:off x="9259094" y="5993199"/>
            <a:ext cx="1976942" cy="435042"/>
          </a:xfrm>
          <a:prstGeom prst="ellipse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08" name="Google Shape;808;p26"/>
          <p:cNvSpPr/>
          <p:nvPr/>
        </p:nvSpPr>
        <p:spPr>
          <a:xfrm>
            <a:off x="2876898" y="385095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26"/>
          <p:cNvSpPr/>
          <p:nvPr/>
        </p:nvSpPr>
        <p:spPr>
          <a:xfrm>
            <a:off x="4110229" y="4710300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0" name="Google Shape;810;p26"/>
          <p:cNvSpPr/>
          <p:nvPr/>
        </p:nvSpPr>
        <p:spPr>
          <a:xfrm>
            <a:off x="4178837" y="4725152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1" name="Google Shape;811;p26"/>
          <p:cNvSpPr/>
          <p:nvPr/>
        </p:nvSpPr>
        <p:spPr>
          <a:xfrm>
            <a:off x="5508648" y="4689789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12" name="Google Shape;812;p26"/>
          <p:cNvGraphicFramePr/>
          <p:nvPr/>
        </p:nvGraphicFramePr>
        <p:xfrm>
          <a:off x="2024064" y="63462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{738C25E8-6B1A-4DF1-84BC-3B5487081090}</a:tableStyleId>
              </a:tblPr>
              <a:tblGrid>
                <a:gridCol w="1821175"/>
                <a:gridCol w="1802325"/>
                <a:gridCol w="1802325"/>
                <a:gridCol w="1802325"/>
                <a:gridCol w="1802325"/>
              </a:tblGrid>
              <a:tr h="33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300"/>
                        <a:buFont typeface="Corbel"/>
                        <a:buNone/>
                      </a:pPr>
                      <a:r>
                        <a:t/>
                      </a:r>
                      <a:endParaRPr i="0" sz="1300" u="none" cap="none" strike="noStrik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74-29-9C-E8-FF-55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222.222.222.222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500"/>
                        <a:buFont typeface="Arial"/>
                        <a:buNone/>
                      </a:pPr>
                      <a:r>
                        <a:rPr lang="en-US" sz="1500" u="none" cap="none" strike="noStrike">
                          <a:solidFill>
                            <a:schemeClr val="dk1"/>
                          </a:solidFill>
                        </a:rPr>
                        <a:t>111.111.111.111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en-US" sz="1600" u="none" cap="none" strike="noStrike">
                          <a:solidFill>
                            <a:schemeClr val="dk1"/>
                          </a:solidFill>
                        </a:rPr>
                        <a:t>A to B Packet</a:t>
                      </a:r>
                      <a:endParaRPr sz="1400" u="none" cap="none" strike="noStrike"/>
                    </a:p>
                  </a:txBody>
                  <a:tcPr marT="41575" marB="41575" marR="91450" marL="91450">
                    <a:solidFill>
                      <a:srgbClr val="B1DB93"/>
                    </a:solidFill>
                  </a:tcPr>
                </a:tc>
              </a:tr>
            </a:tbl>
          </a:graphicData>
        </a:graphic>
      </p:graphicFrame>
      <p:sp>
        <p:nvSpPr>
          <p:cNvPr id="813" name="Google Shape;813;p26"/>
          <p:cNvSpPr/>
          <p:nvPr/>
        </p:nvSpPr>
        <p:spPr>
          <a:xfrm>
            <a:off x="2047822" y="6385434"/>
            <a:ext cx="180690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E6-E9-00-17-BB-4B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" name="Google Shape;819;p27"/>
          <p:cNvGrpSpPr/>
          <p:nvPr/>
        </p:nvGrpSpPr>
        <p:grpSpPr>
          <a:xfrm>
            <a:off x="2233613" y="3962400"/>
            <a:ext cx="8661715" cy="2664488"/>
            <a:chOff x="709613" y="3962400"/>
            <a:chExt cx="8661715" cy="2664488"/>
          </a:xfrm>
        </p:grpSpPr>
        <p:grpSp>
          <p:nvGrpSpPr>
            <p:cNvPr id="820" name="Google Shape;820;p27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821" name="Google Shape;821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822" name="Google Shape;822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23" name="Google Shape;823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824" name="Google Shape;824;p27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25" name="Google Shape;825;p27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826" name="Google Shape;826;p27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27" name="Google Shape;827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28" name="Google Shape;828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29" name="Google Shape;829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830" name="Google Shape;830;p27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31" name="Google Shape;831;p27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27"/>
            <p:cNvSpPr txBox="1"/>
            <p:nvPr/>
          </p:nvSpPr>
          <p:spPr>
            <a:xfrm>
              <a:off x="4586300" y="5701650"/>
              <a:ext cx="150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3" name="Google Shape;833;p27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834" name="Google Shape;834;p27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27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6" name="Google Shape;836;p27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27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27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9" name="Google Shape;839;p27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0" name="Google Shape;840;p27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841" name="Google Shape;841;p27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2" name="Google Shape;842;p27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3" name="Google Shape;843;p27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44" name="Google Shape;844;p27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45" name="Google Shape;845;p27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846" name="Google Shape;846;p27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847" name="Google Shape;847;p27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48" name="Google Shape;848;p27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49" name="Google Shape;849;p27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850" name="Google Shape;850;p27"/>
            <p:cNvGrpSpPr/>
            <p:nvPr/>
          </p:nvGrpSpPr>
          <p:grpSpPr>
            <a:xfrm>
              <a:off x="7373951" y="4845050"/>
              <a:ext cx="1997377" cy="743264"/>
              <a:chOff x="4352" y="2786"/>
              <a:chExt cx="1258" cy="468"/>
            </a:xfrm>
          </p:grpSpPr>
          <p:sp>
            <p:nvSpPr>
              <p:cNvPr id="851" name="Google Shape;851;p27"/>
              <p:cNvSpPr txBox="1"/>
              <p:nvPr/>
            </p:nvSpPr>
            <p:spPr>
              <a:xfrm>
                <a:off x="4352" y="2786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27"/>
              <p:cNvSpPr txBox="1"/>
              <p:nvPr/>
            </p:nvSpPr>
            <p:spPr>
              <a:xfrm>
                <a:off x="4710" y="2954"/>
                <a:ext cx="900" cy="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853" name="Google Shape;853;p27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4" name="Google Shape;854;p27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855" name="Google Shape;855;p27"/>
            <p:cNvSpPr txBox="1"/>
            <p:nvPr/>
          </p:nvSpPr>
          <p:spPr>
            <a:xfrm>
              <a:off x="7073900" y="5811850"/>
              <a:ext cx="1501800" cy="27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27"/>
            <p:cNvSpPr txBox="1"/>
            <p:nvPr/>
          </p:nvSpPr>
          <p:spPr>
            <a:xfrm>
              <a:off x="7740213" y="6165188"/>
              <a:ext cx="15018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7" name="Google Shape;857;p27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58" name="Google Shape;858;p27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859" name="Google Shape;859;p27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60" name="Google Shape;860;p27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61" name="Google Shape;861;p27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862" name="Google Shape;862;p2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863" name="Google Shape;863;p2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64" name="Google Shape;864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865" name="Google Shape;865;p27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66" name="Google Shape;866;p27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867" name="Google Shape;867;p27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68" name="Google Shape;868;p27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869" name="Google Shape;869;p27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70" name="Google Shape;870;p27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71" name="Google Shape;871;p27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872" name="Google Shape;872;p27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873" name="Google Shape;873;p27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874" name="Google Shape;874;p27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875" name="Google Shape;875;p27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876" name="Google Shape;876;p27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877" name="Google Shape;877;p27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878" name="Google Shape;878;p27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879" name="Google Shape;879;p27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880" name="Google Shape;880;p2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881" name="Google Shape;881;p2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82" name="Google Shape;882;p2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883" name="Google Shape;883;p27"/>
          <p:cNvSpPr/>
          <p:nvPr/>
        </p:nvSpPr>
        <p:spPr>
          <a:xfrm>
            <a:off x="3911601" y="3086101"/>
            <a:ext cx="314325" cy="792163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884" name="Google Shape;884;p27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885" name="Google Shape;885;p27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886" name="Google Shape;886;p27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7" name="Google Shape;887;p27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888" name="Google Shape;888;p27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89" name="Google Shape;889;p27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0" name="Google Shape;890;p27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1" name="Google Shape;891;p27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92" name="Google Shape;892;p27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893" name="Google Shape;893;p27"/>
          <p:cNvGrpSpPr/>
          <p:nvPr/>
        </p:nvGrpSpPr>
        <p:grpSpPr>
          <a:xfrm>
            <a:off x="3417888" y="2643188"/>
            <a:ext cx="2011362" cy="760412"/>
            <a:chOff x="1197" y="1665"/>
            <a:chExt cx="1267" cy="479"/>
          </a:xfrm>
        </p:grpSpPr>
        <p:grpSp>
          <p:nvGrpSpPr>
            <p:cNvPr id="894" name="Google Shape;894;p27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895" name="Google Shape;895;p27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896" name="Google Shape;896;p27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897" name="Google Shape;897;p27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898" name="Google Shape;898;p27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9" name="Google Shape;899;p27"/>
          <p:cNvGrpSpPr/>
          <p:nvPr/>
        </p:nvGrpSpPr>
        <p:grpSpPr>
          <a:xfrm>
            <a:off x="3551238" y="2903538"/>
            <a:ext cx="146050" cy="385762"/>
            <a:chOff x="1272" y="1762"/>
            <a:chExt cx="92" cy="243"/>
          </a:xfrm>
        </p:grpSpPr>
        <p:cxnSp>
          <p:nvCxnSpPr>
            <p:cNvPr id="900" name="Google Shape;900;p27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01" name="Google Shape;901;p27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902" name="Google Shape;902;p27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IP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3" name="Google Shape;903;p27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A creates link-layer frame with R's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904" name="Google Shape;904;p27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905" name="Google Shape;905;p27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06" name="Google Shape;906;p27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907" name="Google Shape;907;p27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908" name="Google Shape;908;p27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909" name="Google Shape;909;p27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0" name="Google Shape;910;p27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1" name="Google Shape;911;p27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2" name="Google Shape;912;p27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913" name="Google Shape;913;p27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14" name="Google Shape;914;p27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15" name="Google Shape;915;p27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16" name="Google Shape;916;p27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pic>
        <p:nvPicPr>
          <p:cNvPr descr="underline_base" id="917" name="Google Shape;917;p2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9456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3" name="Google Shape;923;p28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924" name="Google Shape;924;p28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925" name="Google Shape;925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926" name="Google Shape;926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27" name="Google Shape;927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928" name="Google Shape;928;p28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29" name="Google Shape;929;p28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930" name="Google Shape;930;p28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31" name="Google Shape;931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32" name="Google Shape;932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33" name="Google Shape;933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934" name="Google Shape;934;p28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35" name="Google Shape;935;p28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28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37" name="Google Shape;937;p28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938" name="Google Shape;938;p28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9" name="Google Shape;939;p28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940" name="Google Shape;940;p28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28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28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28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28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45" name="Google Shape;945;p28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6" name="Google Shape;946;p28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7" name="Google Shape;947;p28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8" name="Google Shape;948;p28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49" name="Google Shape;949;p28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950" name="Google Shape;950;p28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951" name="Google Shape;951;p28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52" name="Google Shape;952;p28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53" name="Google Shape;953;p28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954" name="Google Shape;954;p28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955" name="Google Shape;955;p28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28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957" name="Google Shape;957;p28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8" name="Google Shape;958;p28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959" name="Google Shape;959;p28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28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61" name="Google Shape;961;p28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2" name="Google Shape;962;p28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963" name="Google Shape;963;p28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64" name="Google Shape;964;p28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65" name="Google Shape;965;p28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966" name="Google Shape;966;p2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967" name="Google Shape;967;p2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68" name="Google Shape;968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969" name="Google Shape;969;p28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70" name="Google Shape;970;p28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971" name="Google Shape;971;p28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72" name="Google Shape;972;p28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973" name="Google Shape;973;p28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74" name="Google Shape;974;p28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975" name="Google Shape;975;p28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976" name="Google Shape;976;p28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977" name="Google Shape;977;p28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978" name="Google Shape;978;p28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979" name="Google Shape;979;p28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980" name="Google Shape;980;p28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981" name="Google Shape;981;p28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982" name="Google Shape;982;p28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983" name="Google Shape;983;p28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984" name="Google Shape;984;p2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985" name="Google Shape;985;p2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986" name="Google Shape;986;p2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987" name="Google Shape;987;p28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988" name="Google Shape;988;p28"/>
          <p:cNvGrpSpPr/>
          <p:nvPr/>
        </p:nvGrpSpPr>
        <p:grpSpPr>
          <a:xfrm>
            <a:off x="2058988" y="2686050"/>
            <a:ext cx="976312" cy="1460500"/>
            <a:chOff x="337" y="1692"/>
            <a:chExt cx="615" cy="920"/>
          </a:xfrm>
        </p:grpSpPr>
        <p:sp>
          <p:nvSpPr>
            <p:cNvPr id="989" name="Google Shape;989;p28"/>
            <p:cNvSpPr/>
            <p:nvPr/>
          </p:nvSpPr>
          <p:spPr>
            <a:xfrm>
              <a:off x="348" y="1709"/>
              <a:ext cx="604" cy="903"/>
            </a:xfrm>
            <a:custGeom>
              <a:rect b="b" l="l" r="r" t="t"/>
              <a:pathLst>
                <a:path extrusionOk="0" h="903" w="604">
                  <a:moveTo>
                    <a:pt x="496" y="0"/>
                  </a:moveTo>
                  <a:lnTo>
                    <a:pt x="604" y="903"/>
                  </a:lnTo>
                  <a:lnTo>
                    <a:pt x="0" y="788"/>
                  </a:lnTo>
                  <a:lnTo>
                    <a:pt x="456" y="750"/>
                  </a:lnTo>
                  <a:lnTo>
                    <a:pt x="496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0" name="Google Shape;990;p28"/>
            <p:cNvSpPr/>
            <p:nvPr/>
          </p:nvSpPr>
          <p:spPr>
            <a:xfrm>
              <a:off x="344" y="1711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991" name="Google Shape;991;p28"/>
            <p:cNvSpPr txBox="1"/>
            <p:nvPr/>
          </p:nvSpPr>
          <p:spPr>
            <a:xfrm>
              <a:off x="413" y="1692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92" name="Google Shape;992;p28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3" name="Google Shape;993;p28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4" name="Google Shape;994;p28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5" name="Google Shape;995;p28"/>
            <p:cNvCxnSpPr/>
            <p:nvPr/>
          </p:nvCxnSpPr>
          <p:spPr>
            <a:xfrm>
              <a:off x="337" y="2345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996" name="Google Shape;996;p28"/>
          <p:cNvSpPr/>
          <p:nvPr/>
        </p:nvSpPr>
        <p:spPr>
          <a:xfrm>
            <a:off x="2230438" y="10842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sent from A to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7" name="Google Shape;997;p28"/>
          <p:cNvGrpSpPr/>
          <p:nvPr/>
        </p:nvGrpSpPr>
        <p:grpSpPr>
          <a:xfrm>
            <a:off x="4237038" y="3265489"/>
            <a:ext cx="1096962" cy="244475"/>
            <a:chOff x="1231" y="1990"/>
            <a:chExt cx="691" cy="154"/>
          </a:xfrm>
        </p:grpSpPr>
        <p:sp>
          <p:nvSpPr>
            <p:cNvPr id="998" name="Google Shape;998;p28"/>
            <p:cNvSpPr/>
            <p:nvPr/>
          </p:nvSpPr>
          <p:spPr>
            <a:xfrm>
              <a:off x="1231" y="1991"/>
              <a:ext cx="691" cy="153"/>
            </a:xfrm>
            <a:prstGeom prst="rect">
              <a:avLst/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999" name="Google Shape;999;p28"/>
            <p:cNvCxnSpPr/>
            <p:nvPr/>
          </p:nvCxnSpPr>
          <p:spPr>
            <a:xfrm>
              <a:off x="1337" y="1990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0" name="Google Shape;1000;p28"/>
            <p:cNvCxnSpPr/>
            <p:nvPr/>
          </p:nvCxnSpPr>
          <p:spPr>
            <a:xfrm>
              <a:off x="1427" y="1992"/>
              <a:ext cx="0" cy="152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001" name="Google Shape;1001;p28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002" name="Google Shape;1002;p28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3" name="Google Shape;1003;p28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04" name="Google Shape;1004;p28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05" name="Google Shape;1005;p28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6" name="Google Shape;1006;p28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07" name="Google Shape;1007;p28"/>
          <p:cNvSpPr/>
          <p:nvPr/>
        </p:nvSpPr>
        <p:spPr>
          <a:xfrm>
            <a:off x="2233613" y="1439864"/>
            <a:ext cx="7772400" cy="479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frame received at R, datagram removed, passed up to IP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08" name="Google Shape;1008;p28"/>
          <p:cNvGrpSpPr/>
          <p:nvPr/>
        </p:nvGrpSpPr>
        <p:grpSpPr>
          <a:xfrm>
            <a:off x="3001963" y="2244725"/>
            <a:ext cx="2443162" cy="1519238"/>
            <a:chOff x="931" y="1414"/>
            <a:chExt cx="1539" cy="957"/>
          </a:xfrm>
        </p:grpSpPr>
        <p:sp>
          <p:nvSpPr>
            <p:cNvPr id="1009" name="Google Shape;1009;p28"/>
            <p:cNvSpPr txBox="1"/>
            <p:nvPr/>
          </p:nvSpPr>
          <p:spPr>
            <a:xfrm>
              <a:off x="931" y="1414"/>
              <a:ext cx="1539" cy="29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MAC dest: 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10" name="Google Shape;1010;p28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011" name="Google Shape;1011;p28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012" name="Google Shape;1012;p28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013" name="Google Shape;1013;p28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4" name="Google Shape;1014;p28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5" name="Google Shape;1015;p28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016" name="Google Shape;1016;p28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017" name="Google Shape;1017;p28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18" name="Google Shape;1018;p28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19" name="Google Shape;1019;p28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20" name="Google Shape;1020;p28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21" name="Google Shape;1021;p28"/>
            <p:cNvSpPr txBox="1"/>
            <p:nvPr/>
          </p:nvSpPr>
          <p:spPr>
            <a:xfrm>
              <a:off x="1193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22" name="Google Shape;1022;p28"/>
          <p:cNvGrpSpPr/>
          <p:nvPr/>
        </p:nvGrpSpPr>
        <p:grpSpPr>
          <a:xfrm>
            <a:off x="4191001" y="2435225"/>
            <a:ext cx="2011363" cy="979488"/>
            <a:chOff x="4493" y="1480"/>
            <a:chExt cx="1267" cy="617"/>
          </a:xfrm>
        </p:grpSpPr>
        <p:cxnSp>
          <p:nvCxnSpPr>
            <p:cNvPr id="1023" name="Google Shape;1023;p28"/>
            <p:cNvCxnSpPr/>
            <p:nvPr/>
          </p:nvCxnSpPr>
          <p:spPr>
            <a:xfrm rot="10800000">
              <a:off x="4576" y="1627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24" name="Google Shape;1024;p28"/>
            <p:cNvCxnSpPr/>
            <p:nvPr/>
          </p:nvCxnSpPr>
          <p:spPr>
            <a:xfrm>
              <a:off x="4668" y="1739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25" name="Google Shape;1025;p28"/>
            <p:cNvSpPr txBox="1"/>
            <p:nvPr/>
          </p:nvSpPr>
          <p:spPr>
            <a:xfrm>
              <a:off x="4493" y="1480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026" name="Google Shape;1026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9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1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0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2" name="Google Shape;1032;p29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033" name="Google Shape;1033;p29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034" name="Google Shape;1034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35" name="Google Shape;1035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36" name="Google Shape;1036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37" name="Google Shape;1037;p29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38" name="Google Shape;1038;p29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1039" name="Google Shape;1039;p29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40" name="Google Shape;1040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41" name="Google Shape;1041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42" name="Google Shape;1042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1043" name="Google Shape;1043;p29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44" name="Google Shape;1044;p29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29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46" name="Google Shape;1046;p29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1047" name="Google Shape;1047;p29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48" name="Google Shape;1048;p29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49" name="Google Shape;1049;p29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29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29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29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29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054" name="Google Shape;1054;p29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5" name="Google Shape;1055;p29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6" name="Google Shape;1056;p29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7" name="Google Shape;1057;p29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58" name="Google Shape;1058;p29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059" name="Google Shape;1059;p29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060" name="Google Shape;1060;p29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61" name="Google Shape;1061;p29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62" name="Google Shape;1062;p29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063" name="Google Shape;1063;p29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1064" name="Google Shape;1064;p29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29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066" name="Google Shape;1066;p29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7" name="Google Shape;1067;p29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068" name="Google Shape;1068;p29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29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070" name="Google Shape;1070;p29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1" name="Google Shape;1071;p29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072" name="Google Shape;1072;p29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073" name="Google Shape;1073;p29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4" name="Google Shape;1074;p29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075" name="Google Shape;1075;p29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076" name="Google Shape;1076;p2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77" name="Google Shape;1077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078" name="Google Shape;1078;p29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79" name="Google Shape;1079;p29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1080" name="Google Shape;1080;p29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81" name="Google Shape;1081;p29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082" name="Google Shape;1082;p29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83" name="Google Shape;1083;p29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084" name="Google Shape;1084;p29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085" name="Google Shape;1085;p29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086" name="Google Shape;1086;p29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087" name="Google Shape;1087;p29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088" name="Google Shape;1088;p29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089" name="Google Shape;1089;p29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090" name="Google Shape;1090;p29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091" name="Google Shape;1091;p29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092" name="Google Shape;1092;p29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093" name="Google Shape;1093;p29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094" name="Google Shape;1094;p29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095" name="Google Shape;1095;p29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096" name="Google Shape;1096;p29"/>
          <p:cNvSpPr/>
          <p:nvPr/>
        </p:nvSpPr>
        <p:spPr>
          <a:xfrm>
            <a:off x="7234239" y="3144838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97" name="Google Shape;1097;p29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grpSp>
        <p:nvGrpSpPr>
          <p:cNvPr id="1098" name="Google Shape;1098;p29"/>
          <p:cNvGrpSpPr/>
          <p:nvPr/>
        </p:nvGrpSpPr>
        <p:grpSpPr>
          <a:xfrm>
            <a:off x="6740526" y="2701926"/>
            <a:ext cx="2011363" cy="760413"/>
            <a:chOff x="1197" y="1665"/>
            <a:chExt cx="1267" cy="479"/>
          </a:xfrm>
        </p:grpSpPr>
        <p:grpSp>
          <p:nvGrpSpPr>
            <p:cNvPr id="1099" name="Google Shape;1099;p29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100" name="Google Shape;1100;p29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101" name="Google Shape;1101;p29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02" name="Google Shape;1102;p29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103" name="Google Shape;1103;p29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04" name="Google Shape;1104;p29"/>
          <p:cNvGrpSpPr/>
          <p:nvPr/>
        </p:nvGrpSpPr>
        <p:grpSpPr>
          <a:xfrm>
            <a:off x="6864350" y="2952751"/>
            <a:ext cx="146050" cy="385763"/>
            <a:chOff x="1272" y="1762"/>
            <a:chExt cx="92" cy="243"/>
          </a:xfrm>
        </p:grpSpPr>
        <p:cxnSp>
          <p:nvCxnSpPr>
            <p:cNvPr id="1105" name="Google Shape;1105;p29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06" name="Google Shape;1106;p29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1107" name="Google Shape;1107;p29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8" name="Google Shape;1108;p29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109" name="Google Shape;1109;p29"/>
          <p:cNvGrpSpPr/>
          <p:nvPr/>
        </p:nvGrpSpPr>
        <p:grpSpPr>
          <a:xfrm>
            <a:off x="6315075" y="2293939"/>
            <a:ext cx="2428876" cy="1519237"/>
            <a:chOff x="931" y="1414"/>
            <a:chExt cx="1530" cy="957"/>
          </a:xfrm>
        </p:grpSpPr>
        <p:sp>
          <p:nvSpPr>
            <p:cNvPr id="1110" name="Google Shape;1110;p29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11" name="Google Shape;1111;p29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112" name="Google Shape;1112;p29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113" name="Google Shape;1113;p29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114" name="Google Shape;1114;p29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5" name="Google Shape;1115;p29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6" name="Google Shape;1116;p29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117" name="Google Shape;1117;p29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118" name="Google Shape;1118;p29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119" name="Google Shape;1119;p29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120" name="Google Shape;1120;p29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121" name="Google Shape;1121;p29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122" name="Google Shape;1122;p29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123" name="Google Shape;1123;p29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4" name="Google Shape;1124;p29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25" name="Google Shape;1125;p29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26" name="Google Shape;1126;p29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7" name="Google Shape;1127;p29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128" name="Google Shape;1128;p29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129" name="Google Shape;1129;p29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0" name="Google Shape;1130;p29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31" name="Google Shape;1131;p29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32" name="Google Shape;1132;p29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3" name="Google Shape;1133;p29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4" name="Google Shape;1134;p29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5" name="Google Shape;1135;p29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136" name="Google Shape;1136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137" name="Google Shape;1137;p29"/>
          <p:cNvSpPr/>
          <p:nvPr/>
        </p:nvSpPr>
        <p:spPr>
          <a:xfrm>
            <a:off x="6274029" y="4765288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8" name="Google Shape;1138;p29"/>
          <p:cNvSpPr/>
          <p:nvPr/>
        </p:nvSpPr>
        <p:spPr>
          <a:xfrm>
            <a:off x="7754108" y="4900024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9" name="Google Shape;1139;p29"/>
          <p:cNvSpPr/>
          <p:nvPr/>
        </p:nvSpPr>
        <p:spPr>
          <a:xfrm>
            <a:off x="9152388" y="4183064"/>
            <a:ext cx="607561" cy="426029"/>
          </a:xfrm>
          <a:prstGeom prst="roundRect">
            <a:avLst>
              <a:gd fmla="val 16667" name="adj"/>
            </a:avLst>
          </a:prstGeom>
          <a:solidFill>
            <a:srgbClr val="EDC38A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ARP Reply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0" name="Google Shape;1140;p29"/>
          <p:cNvSpPr/>
          <p:nvPr/>
        </p:nvSpPr>
        <p:spPr>
          <a:xfrm>
            <a:off x="7806773" y="4979903"/>
            <a:ext cx="558421" cy="458872"/>
          </a:xfrm>
          <a:prstGeom prst="roundRect">
            <a:avLst>
              <a:gd fmla="val 16667" name="adj"/>
            </a:avLst>
          </a:prstGeom>
          <a:solidFill>
            <a:srgbClr val="5E9934"/>
          </a:solidFill>
          <a:ln cap="rnd" cmpd="sng" w="15875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-US" sz="11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rPr>
              <a:t>ARP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30"/>
          <p:cNvGrpSpPr/>
          <p:nvPr/>
        </p:nvGrpSpPr>
        <p:grpSpPr>
          <a:xfrm>
            <a:off x="2233613" y="3962400"/>
            <a:ext cx="8235952" cy="2349500"/>
            <a:chOff x="709613" y="3962400"/>
            <a:chExt cx="8235952" cy="2349500"/>
          </a:xfrm>
        </p:grpSpPr>
        <p:grpSp>
          <p:nvGrpSpPr>
            <p:cNvPr id="1147" name="Google Shape;1147;p30"/>
            <p:cNvGrpSpPr/>
            <p:nvPr/>
          </p:nvGrpSpPr>
          <p:grpSpPr>
            <a:xfrm>
              <a:off x="6979920" y="5354320"/>
              <a:ext cx="711200" cy="601028"/>
              <a:chOff x="7179310" y="4033520"/>
              <a:chExt cx="1009650" cy="855028"/>
            </a:xfrm>
          </p:grpSpPr>
          <p:grpSp>
            <p:nvGrpSpPr>
              <p:cNvPr id="1148" name="Google Shape;1148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149" name="Google Shape;1149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50" name="Google Shape;1150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151" name="Google Shape;1151;p30"/>
              <p:cNvSpPr/>
              <p:nvPr/>
            </p:nvSpPr>
            <p:spPr>
              <a:xfrm rot="-5400000">
                <a:off x="7439930" y="4308572"/>
                <a:ext cx="126470" cy="19607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52" name="Google Shape;1152;p30"/>
            <p:cNvGrpSpPr/>
            <p:nvPr/>
          </p:nvGrpSpPr>
          <p:grpSpPr>
            <a:xfrm>
              <a:off x="1046480" y="3962400"/>
              <a:ext cx="1026795" cy="761428"/>
              <a:chOff x="1046480" y="3962400"/>
              <a:chExt cx="1026795" cy="761428"/>
            </a:xfrm>
          </p:grpSpPr>
          <p:sp>
            <p:nvSpPr>
              <p:cNvPr id="1153" name="Google Shape;1153;p30"/>
              <p:cNvSpPr/>
              <p:nvPr/>
            </p:nvSpPr>
            <p:spPr>
              <a:xfrm rot="-5400000">
                <a:off x="1893887" y="4300538"/>
                <a:ext cx="111125" cy="247650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54" name="Google Shape;1154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155" name="Google Shape;1155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56" name="Google Shape;1156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sp>
          <p:nvSpPr>
            <p:cNvPr id="1157" name="Google Shape;1157;p30"/>
            <p:cNvSpPr txBox="1"/>
            <p:nvPr/>
          </p:nvSpPr>
          <p:spPr>
            <a:xfrm>
              <a:off x="4224338" y="4381500"/>
              <a:ext cx="376237" cy="457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R</a:t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58" name="Google Shape;1158;p30"/>
            <p:cNvSpPr txBox="1"/>
            <p:nvPr/>
          </p:nvSpPr>
          <p:spPr>
            <a:xfrm>
              <a:off x="3868738" y="5378450"/>
              <a:ext cx="1543050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30"/>
            <p:cNvSpPr txBox="1"/>
            <p:nvPr/>
          </p:nvSpPr>
          <p:spPr>
            <a:xfrm>
              <a:off x="4016375" y="5205413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60" name="Google Shape;1160;p30"/>
            <p:cNvGrpSpPr/>
            <p:nvPr/>
          </p:nvGrpSpPr>
          <p:grpSpPr>
            <a:xfrm>
              <a:off x="3044825" y="5794375"/>
              <a:ext cx="1541463" cy="449263"/>
              <a:chOff x="1934" y="2405"/>
              <a:chExt cx="971" cy="283"/>
            </a:xfrm>
          </p:grpSpPr>
          <p:sp>
            <p:nvSpPr>
              <p:cNvPr id="1161" name="Google Shape;1161;p30"/>
              <p:cNvSpPr txBox="1"/>
              <p:nvPr/>
            </p:nvSpPr>
            <p:spPr>
              <a:xfrm>
                <a:off x="1934" y="2405"/>
                <a:ext cx="790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111.111.111.110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2" name="Google Shape;1162;p30"/>
              <p:cNvSpPr txBox="1"/>
              <p:nvPr/>
            </p:nvSpPr>
            <p:spPr>
              <a:xfrm>
                <a:off x="1938" y="2515"/>
                <a:ext cx="967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E6-E9-00-17-BB-4B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163" name="Google Shape;1163;p30"/>
            <p:cNvSpPr txBox="1"/>
            <p:nvPr/>
          </p:nvSpPr>
          <p:spPr>
            <a:xfrm>
              <a:off x="952500" y="6037263"/>
              <a:ext cx="16271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CC-49-DE-D0-AB-7D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30"/>
            <p:cNvSpPr txBox="1"/>
            <p:nvPr/>
          </p:nvSpPr>
          <p:spPr>
            <a:xfrm>
              <a:off x="942975" y="5854700"/>
              <a:ext cx="1254126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30"/>
            <p:cNvSpPr txBox="1"/>
            <p:nvPr/>
          </p:nvSpPr>
          <p:spPr>
            <a:xfrm>
              <a:off x="709613" y="4741863"/>
              <a:ext cx="1242712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30"/>
            <p:cNvSpPr txBox="1"/>
            <p:nvPr/>
          </p:nvSpPr>
          <p:spPr>
            <a:xfrm>
              <a:off x="730250" y="4927600"/>
              <a:ext cx="1509713" cy="2746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74-29-9C-E8-FF-55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30"/>
            <p:cNvSpPr/>
            <p:nvPr/>
          </p:nvSpPr>
          <p:spPr>
            <a:xfrm>
              <a:off x="2365375" y="4437063"/>
              <a:ext cx="839788" cy="1069975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168" name="Google Shape;1168;p30"/>
            <p:cNvCxnSpPr/>
            <p:nvPr/>
          </p:nvCxnSpPr>
          <p:spPr>
            <a:xfrm>
              <a:off x="2062163" y="4416425"/>
              <a:ext cx="438150" cy="23018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9" name="Google Shape;1169;p30"/>
            <p:cNvCxnSpPr/>
            <p:nvPr/>
          </p:nvCxnSpPr>
          <p:spPr>
            <a:xfrm flipH="1" rot="10800000">
              <a:off x="2185988" y="5360988"/>
              <a:ext cx="231775" cy="2555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0" name="Google Shape;1170;p30"/>
            <p:cNvCxnSpPr/>
            <p:nvPr/>
          </p:nvCxnSpPr>
          <p:spPr>
            <a:xfrm>
              <a:off x="3184525" y="4954588"/>
              <a:ext cx="584200" cy="95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1" name="Google Shape;1171;p30"/>
            <p:cNvCxnSpPr/>
            <p:nvPr/>
          </p:nvCxnSpPr>
          <p:spPr>
            <a:xfrm rot="10800000">
              <a:off x="2101850" y="5711825"/>
              <a:ext cx="0" cy="1635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72" name="Google Shape;1172;p30"/>
            <p:cNvCxnSpPr/>
            <p:nvPr/>
          </p:nvCxnSpPr>
          <p:spPr>
            <a:xfrm rot="10800000">
              <a:off x="1976438" y="4489450"/>
              <a:ext cx="0" cy="3984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173" name="Google Shape;1173;p30"/>
            <p:cNvCxnSpPr/>
            <p:nvPr/>
          </p:nvCxnSpPr>
          <p:spPr>
            <a:xfrm>
              <a:off x="3854450" y="5021263"/>
              <a:ext cx="0" cy="7508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174" name="Google Shape;1174;p30"/>
            <p:cNvCxnSpPr/>
            <p:nvPr/>
          </p:nvCxnSpPr>
          <p:spPr>
            <a:xfrm rot="10800000">
              <a:off x="4935538" y="5011738"/>
              <a:ext cx="4762" cy="22066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75" name="Google Shape;1175;p30"/>
            <p:cNvSpPr txBox="1"/>
            <p:nvPr/>
          </p:nvSpPr>
          <p:spPr>
            <a:xfrm>
              <a:off x="719138" y="4156075"/>
              <a:ext cx="390525" cy="46196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76" name="Google Shape;1176;p30"/>
            <p:cNvCxnSpPr/>
            <p:nvPr/>
          </p:nvCxnSpPr>
          <p:spPr>
            <a:xfrm>
              <a:off x="5045075" y="4921250"/>
              <a:ext cx="1198563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177" name="Google Shape;1177;p30"/>
            <p:cNvGrpSpPr/>
            <p:nvPr/>
          </p:nvGrpSpPr>
          <p:grpSpPr>
            <a:xfrm>
              <a:off x="7372352" y="4845050"/>
              <a:ext cx="1573213" cy="463550"/>
              <a:chOff x="4351" y="2786"/>
              <a:chExt cx="991" cy="292"/>
            </a:xfrm>
          </p:grpSpPr>
          <p:sp>
            <p:nvSpPr>
              <p:cNvPr id="1178" name="Google Shape;1178;p30"/>
              <p:cNvSpPr txBox="1"/>
              <p:nvPr/>
            </p:nvSpPr>
            <p:spPr>
              <a:xfrm>
                <a:off x="4352" y="2786"/>
                <a:ext cx="833" cy="17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9" name="Google Shape;1179;p30"/>
              <p:cNvSpPr txBox="1"/>
              <p:nvPr/>
            </p:nvSpPr>
            <p:spPr>
              <a:xfrm>
                <a:off x="4351" y="2904"/>
                <a:ext cx="991" cy="17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180" name="Google Shape;1180;p30"/>
            <p:cNvCxnSpPr/>
            <p:nvPr/>
          </p:nvCxnSpPr>
          <p:spPr>
            <a:xfrm flipH="1" rot="10800000">
              <a:off x="6943725" y="4416425"/>
              <a:ext cx="450850" cy="31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1" name="Google Shape;1181;p30"/>
            <p:cNvCxnSpPr/>
            <p:nvPr/>
          </p:nvCxnSpPr>
          <p:spPr>
            <a:xfrm rot="10800000">
              <a:off x="7469188" y="4492625"/>
              <a:ext cx="11112" cy="38893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1182" name="Google Shape;1182;p30"/>
            <p:cNvSpPr txBox="1"/>
            <p:nvPr/>
          </p:nvSpPr>
          <p:spPr>
            <a:xfrm>
              <a:off x="7073900" y="5811838"/>
              <a:ext cx="1322388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30"/>
            <p:cNvSpPr txBox="1"/>
            <p:nvPr/>
          </p:nvSpPr>
          <p:spPr>
            <a:xfrm>
              <a:off x="7077075" y="5986463"/>
              <a:ext cx="1501775" cy="27463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88-B2-2F-54-1A-0F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84" name="Google Shape;1184;p30"/>
            <p:cNvCxnSpPr/>
            <p:nvPr/>
          </p:nvCxnSpPr>
          <p:spPr>
            <a:xfrm rot="10800000">
              <a:off x="6873875" y="5313363"/>
              <a:ext cx="254000" cy="25082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5" name="Google Shape;1185;p30"/>
            <p:cNvCxnSpPr/>
            <p:nvPr/>
          </p:nvCxnSpPr>
          <p:spPr>
            <a:xfrm flipH="1">
              <a:off x="7208838" y="5654675"/>
              <a:ext cx="4762" cy="20161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186" name="Google Shape;1186;p30"/>
            <p:cNvSpPr/>
            <p:nvPr/>
          </p:nvSpPr>
          <p:spPr>
            <a:xfrm>
              <a:off x="6203950" y="4440238"/>
              <a:ext cx="765175" cy="1081088"/>
            </a:xfrm>
            <a:custGeom>
              <a:rect b="b" l="l" r="r" t="t"/>
              <a:pathLst>
                <a:path extrusionOk="0" h="996" w="1005">
                  <a:moveTo>
                    <a:pt x="307" y="83"/>
                  </a:moveTo>
                  <a:cubicBezTo>
                    <a:pt x="218" y="117"/>
                    <a:pt x="182" y="156"/>
                    <a:pt x="134" y="227"/>
                  </a:cubicBezTo>
                  <a:cubicBezTo>
                    <a:pt x="86" y="298"/>
                    <a:pt x="38" y="426"/>
                    <a:pt x="19" y="507"/>
                  </a:cubicBezTo>
                  <a:cubicBezTo>
                    <a:pt x="0" y="588"/>
                    <a:pt x="8" y="648"/>
                    <a:pt x="19" y="716"/>
                  </a:cubicBezTo>
                  <a:cubicBezTo>
                    <a:pt x="30" y="784"/>
                    <a:pt x="54" y="873"/>
                    <a:pt x="84" y="918"/>
                  </a:cubicBezTo>
                  <a:cubicBezTo>
                    <a:pt x="114" y="963"/>
                    <a:pt x="148" y="984"/>
                    <a:pt x="199" y="990"/>
                  </a:cubicBezTo>
                  <a:cubicBezTo>
                    <a:pt x="250" y="996"/>
                    <a:pt x="310" y="961"/>
                    <a:pt x="393" y="954"/>
                  </a:cubicBezTo>
                  <a:cubicBezTo>
                    <a:pt x="476" y="947"/>
                    <a:pt x="614" y="967"/>
                    <a:pt x="696" y="947"/>
                  </a:cubicBezTo>
                  <a:cubicBezTo>
                    <a:pt x="778" y="927"/>
                    <a:pt x="833" y="898"/>
                    <a:pt x="883" y="831"/>
                  </a:cubicBezTo>
                  <a:cubicBezTo>
                    <a:pt x="933" y="764"/>
                    <a:pt x="991" y="644"/>
                    <a:pt x="998" y="543"/>
                  </a:cubicBezTo>
                  <a:cubicBezTo>
                    <a:pt x="1005" y="442"/>
                    <a:pt x="981" y="313"/>
                    <a:pt x="926" y="227"/>
                  </a:cubicBezTo>
                  <a:cubicBezTo>
                    <a:pt x="871" y="141"/>
                    <a:pt x="768" y="50"/>
                    <a:pt x="667" y="25"/>
                  </a:cubicBezTo>
                  <a:cubicBezTo>
                    <a:pt x="566" y="0"/>
                    <a:pt x="396" y="49"/>
                    <a:pt x="307" y="83"/>
                  </a:cubicBezTo>
                  <a:close/>
                </a:path>
              </a:pathLst>
            </a:custGeom>
            <a:solidFill>
              <a:srgbClr val="00CCF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187" name="Google Shape;1187;p30"/>
            <p:cNvSpPr txBox="1"/>
            <p:nvPr/>
          </p:nvSpPr>
          <p:spPr>
            <a:xfrm>
              <a:off x="8307388" y="4073525"/>
              <a:ext cx="36740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rgbClr val="FF0000"/>
                  </a:solidFill>
                  <a:latin typeface="Corbel"/>
                  <a:ea typeface="Corbel"/>
                  <a:cs typeface="Corbel"/>
                  <a:sym typeface="Corbe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8" name="Google Shape;1188;p30"/>
            <p:cNvGrpSpPr/>
            <p:nvPr/>
          </p:nvGrpSpPr>
          <p:grpSpPr>
            <a:xfrm>
              <a:off x="7179310" y="4033520"/>
              <a:ext cx="1009650" cy="855028"/>
              <a:chOff x="7179310" y="4033520"/>
              <a:chExt cx="1009650" cy="855028"/>
            </a:xfrm>
          </p:grpSpPr>
          <p:grpSp>
            <p:nvGrpSpPr>
              <p:cNvPr id="1189" name="Google Shape;1189;p30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190" name="Google Shape;1190;p3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191" name="Google Shape;1191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192" name="Google Shape;1192;p30"/>
              <p:cNvSpPr/>
              <p:nvPr/>
            </p:nvSpPr>
            <p:spPr>
              <a:xfrm rot="-5400000">
                <a:off x="7438232" y="4309268"/>
                <a:ext cx="127000" cy="195263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193" name="Google Shape;1193;p30"/>
            <p:cNvGrpSpPr/>
            <p:nvPr/>
          </p:nvGrpSpPr>
          <p:grpSpPr>
            <a:xfrm>
              <a:off x="3757612" y="4714240"/>
              <a:ext cx="1292225" cy="426719"/>
              <a:chOff x="4011622" y="3379152"/>
              <a:chExt cx="1262683" cy="390207"/>
            </a:xfrm>
          </p:grpSpPr>
          <p:sp>
            <p:nvSpPr>
              <p:cNvPr id="1194" name="Google Shape;1194;p30"/>
              <p:cNvSpPr/>
              <p:nvPr/>
            </p:nvSpPr>
            <p:spPr>
              <a:xfrm rot="-5400000">
                <a:off x="5112705" y="3476529"/>
                <a:ext cx="127747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195" name="Google Shape;1195;p30"/>
              <p:cNvGrpSpPr/>
              <p:nvPr/>
            </p:nvGrpSpPr>
            <p:grpSpPr>
              <a:xfrm>
                <a:off x="4197985" y="3379152"/>
                <a:ext cx="892175" cy="390207"/>
                <a:chOff x="4650" y="1129"/>
                <a:chExt cx="246" cy="95"/>
              </a:xfrm>
            </p:grpSpPr>
            <p:sp>
              <p:nvSpPr>
                <p:cNvPr id="1196" name="Google Shape;1196;p30"/>
                <p:cNvSpPr/>
                <p:nvPr/>
              </p:nvSpPr>
              <p:spPr>
                <a:xfrm>
                  <a:off x="4651" y="1171"/>
                  <a:ext cx="244" cy="53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97" name="Google Shape;1197;p30"/>
                <p:cNvSpPr/>
                <p:nvPr/>
              </p:nvSpPr>
              <p:spPr>
                <a:xfrm>
                  <a:off x="4651" y="1165"/>
                  <a:ext cx="245" cy="33"/>
                </a:xfrm>
                <a:prstGeom prst="rect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1198" name="Google Shape;1198;p30"/>
                <p:cNvSpPr/>
                <p:nvPr/>
              </p:nvSpPr>
              <p:spPr>
                <a:xfrm>
                  <a:off x="4650" y="1129"/>
                  <a:ext cx="244" cy="62"/>
                </a:xfrm>
                <a:prstGeom prst="ellipse">
                  <a:avLst/>
                </a:prstGeom>
                <a:gradFill>
                  <a:gsLst>
                    <a:gs pos="0">
                      <a:schemeClr val="hlink"/>
                    </a:gs>
                    <a:gs pos="100000">
                      <a:srgbClr val="FFFFFF"/>
                    </a:gs>
                  </a:gsLst>
                  <a:lin ang="0" scaled="0"/>
                </a:gradFill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400"/>
                    <a:buFont typeface="Arial"/>
                    <a:buNone/>
                  </a:pPr>
                  <a:r>
                    <a:t/>
                  </a:r>
                  <a:endParaRPr b="0" i="0" sz="2400" u="none" cap="none" strike="noStrike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1199" name="Google Shape;1199;p30"/>
                <p:cNvGrpSpPr/>
                <p:nvPr/>
              </p:nvGrpSpPr>
              <p:grpSpPr>
                <a:xfrm>
                  <a:off x="4699" y="1145"/>
                  <a:ext cx="138" cy="29"/>
                  <a:chOff x="2468" y="1332"/>
                  <a:chExt cx="310" cy="60"/>
                </a:xfrm>
              </p:grpSpPr>
              <p:sp>
                <p:nvSpPr>
                  <p:cNvPr id="1200" name="Google Shape;1200;p30"/>
                  <p:cNvSpPr/>
                  <p:nvPr/>
                </p:nvSpPr>
                <p:spPr>
                  <a:xfrm>
                    <a:off x="2468" y="1332"/>
                    <a:ext cx="310" cy="60"/>
                  </a:xfrm>
                  <a:custGeom>
                    <a:rect b="b" l="l" r="r" t="t"/>
                    <a:pathLst>
                      <a:path extrusionOk="0" h="60" w="310">
                        <a:moveTo>
                          <a:pt x="0" y="60"/>
                        </a:moveTo>
                        <a:lnTo>
                          <a:pt x="96" y="60"/>
                        </a:lnTo>
                        <a:lnTo>
                          <a:pt x="192" y="0"/>
                        </a:lnTo>
                        <a:lnTo>
                          <a:pt x="310" y="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  <p:sp>
                <p:nvSpPr>
                  <p:cNvPr id="1201" name="Google Shape;1201;p30"/>
                  <p:cNvSpPr/>
                  <p:nvPr/>
                </p:nvSpPr>
                <p:spPr>
                  <a:xfrm>
                    <a:off x="2482" y="1332"/>
                    <a:ext cx="282" cy="60"/>
                  </a:xfrm>
                  <a:custGeom>
                    <a:rect b="b" l="l" r="r" t="t"/>
                    <a:pathLst>
                      <a:path extrusionOk="0" h="60" w="282">
                        <a:moveTo>
                          <a:pt x="0" y="0"/>
                        </a:moveTo>
                        <a:lnTo>
                          <a:pt x="96" y="0"/>
                        </a:lnTo>
                        <a:lnTo>
                          <a:pt x="192" y="60"/>
                        </a:lnTo>
                        <a:lnTo>
                          <a:pt x="282" y="60"/>
                        </a:lnTo>
                      </a:path>
                    </a:pathLst>
                  </a:custGeom>
                  <a:noFill/>
                  <a:ln cap="flat" cmpd="sng" w="12700">
                    <a:solidFill>
                      <a:schemeClr val="dk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t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rgbClr val="000000"/>
                      </a:buClr>
                      <a:buSzPts val="1800"/>
                      <a:buFont typeface="Arial"/>
                      <a:buNone/>
                    </a:pPr>
                    <a:r>
                      <a:t/>
                    </a:r>
                    <a:endParaRPr b="0" i="0" sz="1800" u="none" cap="none" strike="noStrike">
                      <a:solidFill>
                        <a:schemeClr val="dk1"/>
                      </a:solidFill>
                      <a:latin typeface="Corbel"/>
                      <a:ea typeface="Corbel"/>
                      <a:cs typeface="Corbel"/>
                      <a:sym typeface="Corbel"/>
                    </a:endParaRPr>
                  </a:p>
                </p:txBody>
              </p:sp>
            </p:grpSp>
            <p:cxnSp>
              <p:nvCxnSpPr>
                <p:cNvPr id="1202" name="Google Shape;1202;p30"/>
                <p:cNvCxnSpPr/>
                <p:nvPr/>
              </p:nvCxnSpPr>
              <p:spPr>
                <a:xfrm>
                  <a:off x="4651" y="1158"/>
                  <a:ext cx="0" cy="42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03" name="Google Shape;1203;p30"/>
                <p:cNvCxnSpPr/>
                <p:nvPr/>
              </p:nvCxnSpPr>
              <p:spPr>
                <a:xfrm>
                  <a:off x="4894" y="1160"/>
                  <a:ext cx="0" cy="41"/>
                </a:xfrm>
                <a:prstGeom prst="straightConnector1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04" name="Google Shape;1204;p30"/>
              <p:cNvSpPr/>
              <p:nvPr/>
            </p:nvSpPr>
            <p:spPr>
              <a:xfrm rot="-5400000">
                <a:off x="4046200" y="3485965"/>
                <a:ext cx="126295" cy="19545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</p:grpSp>
        <p:grpSp>
          <p:nvGrpSpPr>
            <p:cNvPr id="1205" name="Google Shape;1205;p30"/>
            <p:cNvGrpSpPr/>
            <p:nvPr/>
          </p:nvGrpSpPr>
          <p:grpSpPr>
            <a:xfrm>
              <a:off x="1483360" y="5313680"/>
              <a:ext cx="701040" cy="517588"/>
              <a:chOff x="1046480" y="3962400"/>
              <a:chExt cx="1026158" cy="761428"/>
            </a:xfrm>
          </p:grpSpPr>
          <p:sp>
            <p:nvSpPr>
              <p:cNvPr id="1206" name="Google Shape;1206;p30"/>
              <p:cNvSpPr/>
              <p:nvPr/>
            </p:nvSpPr>
            <p:spPr>
              <a:xfrm rot="-5400000">
                <a:off x="1893438" y="4298853"/>
                <a:ext cx="109762" cy="24863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mic Sans MS"/>
                  <a:ea typeface="Comic Sans MS"/>
                  <a:cs typeface="Comic Sans MS"/>
                  <a:sym typeface="Comic Sans MS"/>
                </a:endParaRPr>
              </a:p>
            </p:txBody>
          </p:sp>
          <p:grpSp>
            <p:nvGrpSpPr>
              <p:cNvPr id="1207" name="Google Shape;1207;p30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208" name="Google Shape;1208;p3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209" name="Google Shape;1209;p30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</p:grpSp>
      <p:sp>
        <p:nvSpPr>
          <p:cNvPr id="1210" name="Google Shape;1210;p30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211" name="Google Shape;1211;p30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2" name="Google Shape;1212;p30"/>
          <p:cNvSpPr/>
          <p:nvPr/>
        </p:nvSpPr>
        <p:spPr>
          <a:xfrm>
            <a:off x="2243138" y="1441451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destination address,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grpSp>
        <p:nvGrpSpPr>
          <p:cNvPr id="1213" name="Google Shape;1213;p30"/>
          <p:cNvGrpSpPr/>
          <p:nvPr/>
        </p:nvGrpSpPr>
        <p:grpSpPr>
          <a:xfrm>
            <a:off x="6315076" y="2293938"/>
            <a:ext cx="2436813" cy="1643062"/>
            <a:chOff x="3018" y="1445"/>
            <a:chExt cx="1535" cy="1035"/>
          </a:xfrm>
        </p:grpSpPr>
        <p:sp>
          <p:nvSpPr>
            <p:cNvPr id="1214" name="Google Shape;1214;p30"/>
            <p:cNvSpPr/>
            <p:nvPr/>
          </p:nvSpPr>
          <p:spPr>
            <a:xfrm>
              <a:off x="3597" y="1981"/>
              <a:ext cx="198" cy="499"/>
            </a:xfrm>
            <a:prstGeom prst="downArrow">
              <a:avLst>
                <a:gd fmla="val 50000" name="adj1"/>
                <a:gd fmla="val 63005" name="adj2"/>
              </a:avLst>
            </a:pr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 cap="flat" cmpd="sng" w="9525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215" name="Google Shape;1215;p30"/>
            <p:cNvGrpSpPr/>
            <p:nvPr/>
          </p:nvGrpSpPr>
          <p:grpSpPr>
            <a:xfrm>
              <a:off x="3286" y="1702"/>
              <a:ext cx="1267" cy="479"/>
              <a:chOff x="1197" y="1665"/>
              <a:chExt cx="1267" cy="479"/>
            </a:xfrm>
          </p:grpSpPr>
          <p:grpSp>
            <p:nvGrpSpPr>
              <p:cNvPr id="1216" name="Google Shape;1216;p30"/>
              <p:cNvGrpSpPr/>
              <p:nvPr/>
            </p:nvGrpSpPr>
            <p:grpSpPr>
              <a:xfrm>
                <a:off x="1231" y="1990"/>
                <a:ext cx="691" cy="154"/>
                <a:chOff x="1231" y="1990"/>
                <a:chExt cx="691" cy="154"/>
              </a:xfrm>
            </p:grpSpPr>
            <p:sp>
              <p:nvSpPr>
                <p:cNvPr id="1217" name="Google Shape;1217;p30"/>
                <p:cNvSpPr/>
                <p:nvPr/>
              </p:nvSpPr>
              <p:spPr>
                <a:xfrm>
                  <a:off x="1231" y="1991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218" name="Google Shape;1218;p30"/>
                <p:cNvCxnSpPr/>
                <p:nvPr/>
              </p:nvCxnSpPr>
              <p:spPr>
                <a:xfrm>
                  <a:off x="1337" y="1990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19" name="Google Shape;1219;p30"/>
                <p:cNvCxnSpPr/>
                <p:nvPr/>
              </p:nvCxnSpPr>
              <p:spPr>
                <a:xfrm>
                  <a:off x="1427" y="1992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sp>
            <p:nvSpPr>
              <p:cNvPr id="1220" name="Google Shape;1220;p30"/>
              <p:cNvSpPr txBox="1"/>
              <p:nvPr/>
            </p:nvSpPr>
            <p:spPr>
              <a:xfrm>
                <a:off x="1197" y="1665"/>
                <a:ext cx="1267" cy="2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IP src: 111.111.111.111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 IP dest: 222.222.222.222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1" name="Google Shape;1221;p30"/>
            <p:cNvGrpSpPr/>
            <p:nvPr/>
          </p:nvGrpSpPr>
          <p:grpSpPr>
            <a:xfrm>
              <a:off x="3364" y="1860"/>
              <a:ext cx="92" cy="243"/>
              <a:chOff x="1272" y="1762"/>
              <a:chExt cx="92" cy="243"/>
            </a:xfrm>
          </p:grpSpPr>
          <p:cxnSp>
            <p:nvCxnSpPr>
              <p:cNvPr id="1222" name="Google Shape;1222;p30"/>
              <p:cNvCxnSpPr/>
              <p:nvPr/>
            </p:nvCxnSpPr>
            <p:spPr>
              <a:xfrm>
                <a:off x="1272" y="1762"/>
                <a:ext cx="0" cy="243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  <p:cxnSp>
            <p:nvCxnSpPr>
              <p:cNvPr id="1223" name="Google Shape;1223;p30"/>
              <p:cNvCxnSpPr/>
              <p:nvPr/>
            </p:nvCxnSpPr>
            <p:spPr>
              <a:xfrm>
                <a:off x="1364" y="1878"/>
                <a:ext cx="0" cy="126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  <p:grpSp>
          <p:nvGrpSpPr>
            <p:cNvPr id="1224" name="Google Shape;1224;p30"/>
            <p:cNvGrpSpPr/>
            <p:nvPr/>
          </p:nvGrpSpPr>
          <p:grpSpPr>
            <a:xfrm>
              <a:off x="3018" y="1445"/>
              <a:ext cx="1530" cy="957"/>
              <a:chOff x="931" y="1414"/>
              <a:chExt cx="1530" cy="957"/>
            </a:xfrm>
          </p:grpSpPr>
          <p:sp>
            <p:nvSpPr>
              <p:cNvPr id="1225" name="Google Shape;1225;p30"/>
              <p:cNvSpPr txBox="1"/>
              <p:nvPr/>
            </p:nvSpPr>
            <p:spPr>
              <a:xfrm>
                <a:off x="931" y="1414"/>
                <a:ext cx="1530" cy="40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MAC src: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1A-23-F9-CD-06-9B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b="0" i="0" lang="en-US" sz="1200" u="none" cap="none" strike="noStrike">
                    <a:solidFill>
                      <a:schemeClr val="dk1"/>
                    </a:solidFill>
                    <a:latin typeface="Arial"/>
                    <a:ea typeface="Arial"/>
                    <a:cs typeface="Arial"/>
                    <a:sym typeface="Arial"/>
                  </a:rPr>
                  <a:t>  MAC dest: </a:t>
                </a:r>
                <a:r>
                  <a:rPr b="0" i="0" lang="en-US" sz="1200" u="none" cap="none" strike="noStrike">
                    <a:solidFill>
                      <a:srgbClr val="FF0000"/>
                    </a:solidFill>
                    <a:latin typeface="Arial"/>
                    <a:ea typeface="Arial"/>
                    <a:cs typeface="Arial"/>
                    <a:sym typeface="Arial"/>
                  </a:rPr>
                  <a:t>49-BD-D2-C7-56-2A</a:t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t/>
                </a:r>
                <a:endParaRPr b="0" i="0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226" name="Google Shape;1226;p30"/>
              <p:cNvGrpSpPr/>
              <p:nvPr/>
            </p:nvGrpSpPr>
            <p:grpSpPr>
              <a:xfrm>
                <a:off x="981" y="2182"/>
                <a:ext cx="1049" cy="189"/>
                <a:chOff x="2829" y="2040"/>
                <a:chExt cx="1049" cy="189"/>
              </a:xfrm>
            </p:grpSpPr>
            <p:sp>
              <p:nvSpPr>
                <p:cNvPr id="1227" name="Google Shape;1227;p30"/>
                <p:cNvSpPr/>
                <p:nvPr/>
              </p:nvSpPr>
              <p:spPr>
                <a:xfrm>
                  <a:off x="2829" y="2042"/>
                  <a:ext cx="1049" cy="185"/>
                </a:xfrm>
                <a:prstGeom prst="rect">
                  <a:avLst/>
                </a:prstGeom>
                <a:solidFill>
                  <a:srgbClr val="000099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228" name="Google Shape;1228;p30"/>
                <p:cNvSpPr/>
                <p:nvPr/>
              </p:nvSpPr>
              <p:spPr>
                <a:xfrm>
                  <a:off x="3078" y="2060"/>
                  <a:ext cx="691" cy="153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952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cxnSp>
              <p:nvCxnSpPr>
                <p:cNvPr id="1229" name="Google Shape;1229;p30"/>
                <p:cNvCxnSpPr/>
                <p:nvPr/>
              </p:nvCxnSpPr>
              <p:spPr>
                <a:xfrm>
                  <a:off x="3180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30" name="Google Shape;1230;p30"/>
                <p:cNvCxnSpPr/>
                <p:nvPr/>
              </p:nvCxnSpPr>
              <p:spPr>
                <a:xfrm>
                  <a:off x="3276" y="2063"/>
                  <a:ext cx="0" cy="152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31" name="Google Shape;1231;p30"/>
                <p:cNvCxnSpPr/>
                <p:nvPr/>
              </p:nvCxnSpPr>
              <p:spPr>
                <a:xfrm>
                  <a:off x="2910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  <p:cxnSp>
              <p:nvCxnSpPr>
                <p:cNvPr id="1232" name="Google Shape;1232;p30"/>
                <p:cNvCxnSpPr/>
                <p:nvPr/>
              </p:nvCxnSpPr>
              <p:spPr>
                <a:xfrm>
                  <a:off x="3006" y="2040"/>
                  <a:ext cx="0" cy="189"/>
                </a:xfrm>
                <a:prstGeom prst="straightConnector1">
                  <a:avLst/>
                </a:prstGeom>
                <a:noFill/>
                <a:ln cap="flat" cmpd="sng" w="19050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cxnSp>
          </p:grpSp>
          <p:cxnSp>
            <p:nvCxnSpPr>
              <p:cNvPr id="1233" name="Google Shape;1233;p30"/>
              <p:cNvCxnSpPr/>
              <p:nvPr/>
            </p:nvCxnSpPr>
            <p:spPr>
              <a:xfrm flipH="1" rot="10800000">
                <a:off x="1018" y="1576"/>
                <a:ext cx="2" cy="70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234" name="Google Shape;1234;p30"/>
              <p:cNvCxnSpPr/>
              <p:nvPr/>
            </p:nvCxnSpPr>
            <p:spPr>
              <a:xfrm rot="10800000">
                <a:off x="1106" y="1680"/>
                <a:ext cx="0" cy="59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235" name="Google Shape;1235;p30"/>
              <p:cNvCxnSpPr/>
              <p:nvPr/>
            </p:nvCxnSpPr>
            <p:spPr>
              <a:xfrm rot="10800000">
                <a:off x="1276" y="1812"/>
                <a:ext cx="2" cy="47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med" w="med" type="triangle"/>
                <a:tailEnd len="sm" w="sm" type="none"/>
              </a:ln>
            </p:spPr>
          </p:cxnSp>
          <p:cxnSp>
            <p:nvCxnSpPr>
              <p:cNvPr id="1236" name="Google Shape;1236;p30"/>
              <p:cNvCxnSpPr/>
              <p:nvPr/>
            </p:nvCxnSpPr>
            <p:spPr>
              <a:xfrm>
                <a:off x="1368" y="1924"/>
                <a:ext cx="2" cy="35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triangle"/>
              </a:ln>
            </p:spPr>
          </p:cxnSp>
        </p:grpSp>
      </p:grpSp>
      <p:grpSp>
        <p:nvGrpSpPr>
          <p:cNvPr id="1237" name="Google Shape;1237;p30"/>
          <p:cNvGrpSpPr/>
          <p:nvPr/>
        </p:nvGrpSpPr>
        <p:grpSpPr>
          <a:xfrm>
            <a:off x="5476875" y="2767013"/>
            <a:ext cx="895350" cy="2038350"/>
            <a:chOff x="2823" y="1545"/>
            <a:chExt cx="564" cy="1284"/>
          </a:xfrm>
        </p:grpSpPr>
        <p:sp>
          <p:nvSpPr>
            <p:cNvPr id="1238" name="Google Shape;1238;p30"/>
            <p:cNvSpPr/>
            <p:nvPr/>
          </p:nvSpPr>
          <p:spPr>
            <a:xfrm>
              <a:off x="2823" y="2265"/>
              <a:ext cx="564" cy="564"/>
            </a:xfrm>
            <a:custGeom>
              <a:rect b="b" l="l" r="r" t="t"/>
              <a:pathLst>
                <a:path extrusionOk="0" h="564" w="564">
                  <a:moveTo>
                    <a:pt x="564" y="0"/>
                  </a:moveTo>
                  <a:lnTo>
                    <a:pt x="287" y="564"/>
                  </a:lnTo>
                  <a:lnTo>
                    <a:pt x="0" y="0"/>
                  </a:lnTo>
                  <a:lnTo>
                    <a:pt x="564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54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39" name="Google Shape;1239;p30"/>
            <p:cNvSpPr/>
            <p:nvPr/>
          </p:nvSpPr>
          <p:spPr>
            <a:xfrm>
              <a:off x="2872" y="1877"/>
              <a:ext cx="493" cy="47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0" name="Google Shape;1240;p30"/>
            <p:cNvSpPr txBox="1"/>
            <p:nvPr/>
          </p:nvSpPr>
          <p:spPr>
            <a:xfrm>
              <a:off x="2941" y="1545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1" name="Google Shape;1241;p30"/>
            <p:cNvCxnSpPr/>
            <p:nvPr/>
          </p:nvCxnSpPr>
          <p:spPr>
            <a:xfrm>
              <a:off x="2868" y="2039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2" name="Google Shape;1242;p30"/>
            <p:cNvCxnSpPr/>
            <p:nvPr/>
          </p:nvCxnSpPr>
          <p:spPr>
            <a:xfrm>
              <a:off x="2865" y="21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243" name="Google Shape;1243;p30"/>
          <p:cNvGrpSpPr/>
          <p:nvPr/>
        </p:nvGrpSpPr>
        <p:grpSpPr>
          <a:xfrm>
            <a:off x="9585325" y="2478088"/>
            <a:ext cx="928688" cy="1954212"/>
            <a:chOff x="250" y="1380"/>
            <a:chExt cx="585" cy="1231"/>
          </a:xfrm>
        </p:grpSpPr>
        <p:sp>
          <p:nvSpPr>
            <p:cNvPr id="1244" name="Google Shape;1244;p30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5" name="Google Shape;1245;p30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246" name="Google Shape;1246;p30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247" name="Google Shape;1247;p30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8" name="Google Shape;1248;p30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9" name="Google Shape;1249;p30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0" name="Google Shape;1250;p30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251" name="Google Shape;1251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63589"/>
            <a:ext cx="7769225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6" name="Shape 1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7" name="Google Shape;1257;p31"/>
          <p:cNvGrpSpPr/>
          <p:nvPr/>
        </p:nvGrpSpPr>
        <p:grpSpPr>
          <a:xfrm>
            <a:off x="8486095" y="5191352"/>
            <a:ext cx="711200" cy="600075"/>
            <a:chOff x="7179310" y="4033520"/>
            <a:chExt cx="1009650" cy="855028"/>
          </a:xfrm>
        </p:grpSpPr>
        <p:grpSp>
          <p:nvGrpSpPr>
            <p:cNvPr id="1258" name="Google Shape;1258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259" name="Google Shape;1259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0" name="Google Shape;1260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261" name="Google Shape;1261;p31"/>
            <p:cNvSpPr/>
            <p:nvPr/>
          </p:nvSpPr>
          <p:spPr>
            <a:xfrm rot="-5400000">
              <a:off x="7439378" y="4308711"/>
              <a:ext cx="126671" cy="196070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262" name="Google Shape;1262;p31"/>
          <p:cNvGrpSpPr/>
          <p:nvPr/>
        </p:nvGrpSpPr>
        <p:grpSpPr>
          <a:xfrm>
            <a:off x="2552020" y="3799113"/>
            <a:ext cx="1027109" cy="762000"/>
            <a:chOff x="1046480" y="3962400"/>
            <a:chExt cx="1026163" cy="761428"/>
          </a:xfrm>
        </p:grpSpPr>
        <p:sp>
          <p:nvSpPr>
            <p:cNvPr id="1263" name="Google Shape;1263;p31"/>
            <p:cNvSpPr/>
            <p:nvPr/>
          </p:nvSpPr>
          <p:spPr>
            <a:xfrm rot="-5400000">
              <a:off x="1893411" y="4300306"/>
              <a:ext cx="111042" cy="247421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264" name="Google Shape;1264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265" name="Google Shape;1265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266" name="Google Shape;1266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267" name="Google Shape;1267;p31"/>
          <p:cNvSpPr txBox="1"/>
          <p:nvPr/>
        </p:nvSpPr>
        <p:spPr>
          <a:xfrm>
            <a:off x="5730196" y="4218213"/>
            <a:ext cx="376237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R</a:t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68" name="Google Shape;1268;p31"/>
          <p:cNvSpPr txBox="1"/>
          <p:nvPr/>
        </p:nvSpPr>
        <p:spPr>
          <a:xfrm>
            <a:off x="5374595" y="5215163"/>
            <a:ext cx="1543050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1A-23-F9-CD-06-9B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9" name="Google Shape;1269;p31"/>
          <p:cNvSpPr txBox="1"/>
          <p:nvPr/>
        </p:nvSpPr>
        <p:spPr>
          <a:xfrm>
            <a:off x="5522232" y="5042127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70" name="Google Shape;1270;p31"/>
          <p:cNvGrpSpPr/>
          <p:nvPr/>
        </p:nvGrpSpPr>
        <p:grpSpPr>
          <a:xfrm>
            <a:off x="4550683" y="5631089"/>
            <a:ext cx="1541463" cy="449263"/>
            <a:chOff x="1934" y="2405"/>
            <a:chExt cx="971" cy="283"/>
          </a:xfrm>
        </p:grpSpPr>
        <p:sp>
          <p:nvSpPr>
            <p:cNvPr id="1271" name="Google Shape;1271;p31"/>
            <p:cNvSpPr txBox="1"/>
            <p:nvPr/>
          </p:nvSpPr>
          <p:spPr>
            <a:xfrm>
              <a:off x="1934" y="2405"/>
              <a:ext cx="790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111.111.111.110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31"/>
            <p:cNvSpPr txBox="1"/>
            <p:nvPr/>
          </p:nvSpPr>
          <p:spPr>
            <a:xfrm>
              <a:off x="1938" y="2515"/>
              <a:ext cx="967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E6-E9-00-17-BB-4B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3" name="Google Shape;1273;p31"/>
          <p:cNvSpPr txBox="1"/>
          <p:nvPr/>
        </p:nvSpPr>
        <p:spPr>
          <a:xfrm>
            <a:off x="2458357" y="5873977"/>
            <a:ext cx="16271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CC-49-DE-D0-AB-7D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4" name="Google Shape;1274;p31"/>
          <p:cNvSpPr txBox="1"/>
          <p:nvPr/>
        </p:nvSpPr>
        <p:spPr>
          <a:xfrm>
            <a:off x="2448832" y="5691414"/>
            <a:ext cx="125412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5" name="Google Shape;1275;p31"/>
          <p:cNvSpPr txBox="1"/>
          <p:nvPr/>
        </p:nvSpPr>
        <p:spPr>
          <a:xfrm>
            <a:off x="2215470" y="4578577"/>
            <a:ext cx="1242712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111.111.111.111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6" name="Google Shape;1276;p31"/>
          <p:cNvSpPr txBox="1"/>
          <p:nvPr/>
        </p:nvSpPr>
        <p:spPr>
          <a:xfrm>
            <a:off x="2236108" y="4764313"/>
            <a:ext cx="1509713" cy="2746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74-29-9C-E8-FF-55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7" name="Google Shape;1277;p31"/>
          <p:cNvSpPr/>
          <p:nvPr/>
        </p:nvSpPr>
        <p:spPr>
          <a:xfrm>
            <a:off x="3871232" y="4273777"/>
            <a:ext cx="839788" cy="1069975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278" name="Google Shape;1278;p31"/>
          <p:cNvCxnSpPr/>
          <p:nvPr/>
        </p:nvCxnSpPr>
        <p:spPr>
          <a:xfrm>
            <a:off x="3568020" y="4253138"/>
            <a:ext cx="438150" cy="23018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9" name="Google Shape;1279;p31"/>
          <p:cNvCxnSpPr/>
          <p:nvPr/>
        </p:nvCxnSpPr>
        <p:spPr>
          <a:xfrm flipH="1" rot="10800000">
            <a:off x="3691846" y="5197702"/>
            <a:ext cx="231775" cy="2555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0" name="Google Shape;1280;p31"/>
          <p:cNvCxnSpPr/>
          <p:nvPr/>
        </p:nvCxnSpPr>
        <p:spPr>
          <a:xfrm>
            <a:off x="4690382" y="4791302"/>
            <a:ext cx="584200" cy="9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1" name="Google Shape;1281;p31"/>
          <p:cNvCxnSpPr/>
          <p:nvPr/>
        </p:nvCxnSpPr>
        <p:spPr>
          <a:xfrm rot="10800000">
            <a:off x="3607707" y="5548539"/>
            <a:ext cx="0" cy="1635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2" name="Google Shape;1282;p31"/>
          <p:cNvCxnSpPr/>
          <p:nvPr/>
        </p:nvCxnSpPr>
        <p:spPr>
          <a:xfrm rot="10800000">
            <a:off x="3482295" y="4326164"/>
            <a:ext cx="0" cy="3984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283" name="Google Shape;1283;p31"/>
          <p:cNvCxnSpPr/>
          <p:nvPr/>
        </p:nvCxnSpPr>
        <p:spPr>
          <a:xfrm>
            <a:off x="5360307" y="4857977"/>
            <a:ext cx="0" cy="7508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cxnSp>
        <p:nvCxnSpPr>
          <p:cNvPr id="1284" name="Google Shape;1284;p31"/>
          <p:cNvCxnSpPr/>
          <p:nvPr/>
        </p:nvCxnSpPr>
        <p:spPr>
          <a:xfrm rot="10800000">
            <a:off x="6441395" y="4848451"/>
            <a:ext cx="4762" cy="220662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85" name="Google Shape;1285;p31"/>
          <p:cNvSpPr txBox="1"/>
          <p:nvPr/>
        </p:nvSpPr>
        <p:spPr>
          <a:xfrm>
            <a:off x="2224996" y="3992789"/>
            <a:ext cx="390525" cy="461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6" name="Google Shape;1286;p31"/>
          <p:cNvCxnSpPr/>
          <p:nvPr/>
        </p:nvCxnSpPr>
        <p:spPr>
          <a:xfrm>
            <a:off x="6550933" y="4757963"/>
            <a:ext cx="1198563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87" name="Google Shape;1287;p31"/>
          <p:cNvGrpSpPr/>
          <p:nvPr/>
        </p:nvGrpSpPr>
        <p:grpSpPr>
          <a:xfrm>
            <a:off x="8878210" y="4681763"/>
            <a:ext cx="1573213" cy="463550"/>
            <a:chOff x="4351" y="2786"/>
            <a:chExt cx="991" cy="292"/>
          </a:xfrm>
        </p:grpSpPr>
        <p:sp>
          <p:nvSpPr>
            <p:cNvPr id="1288" name="Google Shape;1288;p31"/>
            <p:cNvSpPr txBox="1"/>
            <p:nvPr/>
          </p:nvSpPr>
          <p:spPr>
            <a:xfrm>
              <a:off x="4352" y="2786"/>
              <a:ext cx="833" cy="17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9" name="Google Shape;1289;p31"/>
            <p:cNvSpPr txBox="1"/>
            <p:nvPr/>
          </p:nvSpPr>
          <p:spPr>
            <a:xfrm>
              <a:off x="4351" y="2904"/>
              <a:ext cx="991" cy="17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290" name="Google Shape;1290;p31"/>
          <p:cNvCxnSpPr/>
          <p:nvPr/>
        </p:nvCxnSpPr>
        <p:spPr>
          <a:xfrm flipH="1" rot="10800000">
            <a:off x="8449582" y="4253138"/>
            <a:ext cx="450850" cy="31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1" name="Google Shape;1291;p31"/>
          <p:cNvCxnSpPr/>
          <p:nvPr/>
        </p:nvCxnSpPr>
        <p:spPr>
          <a:xfrm rot="10800000">
            <a:off x="8975045" y="4329338"/>
            <a:ext cx="11112" cy="388938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292" name="Google Shape;1292;p31"/>
          <p:cNvSpPr txBox="1"/>
          <p:nvPr/>
        </p:nvSpPr>
        <p:spPr>
          <a:xfrm>
            <a:off x="8579757" y="5648552"/>
            <a:ext cx="1322388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222.222.222.221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3" name="Google Shape;1293;p31"/>
          <p:cNvSpPr txBox="1"/>
          <p:nvPr/>
        </p:nvSpPr>
        <p:spPr>
          <a:xfrm>
            <a:off x="8582933" y="5823177"/>
            <a:ext cx="1501775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88-B2-2F-54-1A-0F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94" name="Google Shape;1294;p31"/>
          <p:cNvCxnSpPr/>
          <p:nvPr/>
        </p:nvCxnSpPr>
        <p:spPr>
          <a:xfrm rot="10800000">
            <a:off x="8379732" y="5150077"/>
            <a:ext cx="254000" cy="250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5" name="Google Shape;1295;p31"/>
          <p:cNvCxnSpPr/>
          <p:nvPr/>
        </p:nvCxnSpPr>
        <p:spPr>
          <a:xfrm flipH="1">
            <a:off x="8714695" y="5491389"/>
            <a:ext cx="4762" cy="20161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triangle"/>
            <a:tailEnd len="sm" w="sm" type="none"/>
          </a:ln>
        </p:spPr>
      </p:cxnSp>
      <p:sp>
        <p:nvSpPr>
          <p:cNvPr id="1296" name="Google Shape;1296;p31"/>
          <p:cNvSpPr/>
          <p:nvPr/>
        </p:nvSpPr>
        <p:spPr>
          <a:xfrm>
            <a:off x="7709808" y="4276952"/>
            <a:ext cx="765175" cy="1081087"/>
          </a:xfrm>
          <a:custGeom>
            <a:rect b="b" l="l" r="r" t="t"/>
            <a:pathLst>
              <a:path extrusionOk="0" h="996" w="1005">
                <a:moveTo>
                  <a:pt x="307" y="83"/>
                </a:moveTo>
                <a:cubicBezTo>
                  <a:pt x="218" y="117"/>
                  <a:pt x="182" y="156"/>
                  <a:pt x="134" y="227"/>
                </a:cubicBezTo>
                <a:cubicBezTo>
                  <a:pt x="86" y="298"/>
                  <a:pt x="38" y="426"/>
                  <a:pt x="19" y="507"/>
                </a:cubicBezTo>
                <a:cubicBezTo>
                  <a:pt x="0" y="588"/>
                  <a:pt x="8" y="648"/>
                  <a:pt x="19" y="716"/>
                </a:cubicBezTo>
                <a:cubicBezTo>
                  <a:pt x="30" y="784"/>
                  <a:pt x="54" y="873"/>
                  <a:pt x="84" y="918"/>
                </a:cubicBezTo>
                <a:cubicBezTo>
                  <a:pt x="114" y="963"/>
                  <a:pt x="148" y="984"/>
                  <a:pt x="199" y="990"/>
                </a:cubicBezTo>
                <a:cubicBezTo>
                  <a:pt x="250" y="996"/>
                  <a:pt x="310" y="961"/>
                  <a:pt x="393" y="954"/>
                </a:cubicBezTo>
                <a:cubicBezTo>
                  <a:pt x="476" y="947"/>
                  <a:pt x="614" y="967"/>
                  <a:pt x="696" y="947"/>
                </a:cubicBezTo>
                <a:cubicBezTo>
                  <a:pt x="778" y="927"/>
                  <a:pt x="833" y="898"/>
                  <a:pt x="883" y="831"/>
                </a:cubicBezTo>
                <a:cubicBezTo>
                  <a:pt x="933" y="764"/>
                  <a:pt x="991" y="644"/>
                  <a:pt x="998" y="543"/>
                </a:cubicBezTo>
                <a:cubicBezTo>
                  <a:pt x="1005" y="442"/>
                  <a:pt x="981" y="313"/>
                  <a:pt x="926" y="227"/>
                </a:cubicBezTo>
                <a:cubicBezTo>
                  <a:pt x="871" y="141"/>
                  <a:pt x="768" y="50"/>
                  <a:pt x="667" y="25"/>
                </a:cubicBezTo>
                <a:cubicBezTo>
                  <a:pt x="566" y="0"/>
                  <a:pt x="396" y="49"/>
                  <a:pt x="307" y="83"/>
                </a:cubicBezTo>
                <a:close/>
              </a:path>
            </a:pathLst>
          </a:custGeom>
          <a:solidFill>
            <a:srgbClr val="00CCF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297" name="Google Shape;1297;p31"/>
          <p:cNvSpPr txBox="1"/>
          <p:nvPr/>
        </p:nvSpPr>
        <p:spPr>
          <a:xfrm>
            <a:off x="9813245" y="3910239"/>
            <a:ext cx="36740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B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98" name="Google Shape;1298;p31"/>
          <p:cNvGrpSpPr/>
          <p:nvPr/>
        </p:nvGrpSpPr>
        <p:grpSpPr>
          <a:xfrm>
            <a:off x="8684532" y="3870552"/>
            <a:ext cx="1009650" cy="854075"/>
            <a:chOff x="7179310" y="4033520"/>
            <a:chExt cx="1009650" cy="855028"/>
          </a:xfrm>
        </p:grpSpPr>
        <p:grpSp>
          <p:nvGrpSpPr>
            <p:cNvPr id="1299" name="Google Shape;1299;p31"/>
            <p:cNvGrpSpPr/>
            <p:nvPr/>
          </p:nvGrpSpPr>
          <p:grpSpPr>
            <a:xfrm>
              <a:off x="7179310" y="4033520"/>
              <a:ext cx="1009650" cy="855028"/>
              <a:chOff x="-44" y="1473"/>
              <a:chExt cx="981" cy="1105"/>
            </a:xfrm>
          </p:grpSpPr>
          <p:pic>
            <p:nvPicPr>
              <p:cNvPr descr="desktop_computer_stylized_medium" id="1300" name="Google Shape;1300;p31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01" name="Google Shape;1301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sp>
          <p:nvSpPr>
            <p:cNvPr id="1302" name="Google Shape;1302;p31"/>
            <p:cNvSpPr/>
            <p:nvPr/>
          </p:nvSpPr>
          <p:spPr>
            <a:xfrm rot="-5400000">
              <a:off x="7438796" y="4309366"/>
              <a:ext cx="127142" cy="195263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303" name="Google Shape;1303;p31"/>
          <p:cNvGrpSpPr/>
          <p:nvPr/>
        </p:nvGrpSpPr>
        <p:grpSpPr>
          <a:xfrm>
            <a:off x="5263474" y="4551588"/>
            <a:ext cx="1292224" cy="425450"/>
            <a:chOff x="4011931" y="3379152"/>
            <a:chExt cx="1262063" cy="390207"/>
          </a:xfrm>
        </p:grpSpPr>
        <p:sp>
          <p:nvSpPr>
            <p:cNvPr id="1304" name="Google Shape;1304;p31"/>
            <p:cNvSpPr/>
            <p:nvPr/>
          </p:nvSpPr>
          <p:spPr>
            <a:xfrm rot="-5400000">
              <a:off x="5112252" y="3476577"/>
              <a:ext cx="128128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305" name="Google Shape;1305;p31"/>
            <p:cNvGrpSpPr/>
            <p:nvPr/>
          </p:nvGrpSpPr>
          <p:grpSpPr>
            <a:xfrm>
              <a:off x="4197985" y="3379152"/>
              <a:ext cx="892175" cy="390207"/>
              <a:chOff x="4650" y="1129"/>
              <a:chExt cx="246" cy="95"/>
            </a:xfrm>
          </p:grpSpPr>
          <p:sp>
            <p:nvSpPr>
              <p:cNvPr id="1306" name="Google Shape;1306;p31"/>
              <p:cNvSpPr/>
              <p:nvPr/>
            </p:nvSpPr>
            <p:spPr>
              <a:xfrm>
                <a:off x="4651" y="1171"/>
                <a:ext cx="244" cy="53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7" name="Google Shape;1307;p31"/>
              <p:cNvSpPr/>
              <p:nvPr/>
            </p:nvSpPr>
            <p:spPr>
              <a:xfrm>
                <a:off x="4651" y="1165"/>
                <a:ext cx="245" cy="33"/>
              </a:xfrm>
              <a:prstGeom prst="rect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8" name="Google Shape;1308;p31"/>
              <p:cNvSpPr/>
              <p:nvPr/>
            </p:nvSpPr>
            <p:spPr>
              <a:xfrm>
                <a:off x="4650" y="1129"/>
                <a:ext cx="244" cy="62"/>
              </a:xfrm>
              <a:prstGeom prst="ellipse">
                <a:avLst/>
              </a:prstGeom>
              <a:gradFill>
                <a:gsLst>
                  <a:gs pos="0">
                    <a:schemeClr val="hlink"/>
                  </a:gs>
                  <a:gs pos="100000">
                    <a:srgbClr val="FFFFFF"/>
                  </a:gs>
                </a:gsLst>
                <a:lin ang="0" scaled="0"/>
              </a:gradFill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/>
                  <a:buNone/>
                </a:pPr>
                <a:r>
                  <a:t/>
                </a:r>
                <a:endParaRPr b="0" i="0" sz="2400" u="none" cap="none" strike="noStrik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grpSp>
            <p:nvGrpSpPr>
              <p:cNvPr id="1309" name="Google Shape;1309;p31"/>
              <p:cNvGrpSpPr/>
              <p:nvPr/>
            </p:nvGrpSpPr>
            <p:grpSpPr>
              <a:xfrm>
                <a:off x="4699" y="1145"/>
                <a:ext cx="138" cy="29"/>
                <a:chOff x="2468" y="1332"/>
                <a:chExt cx="310" cy="60"/>
              </a:xfrm>
            </p:grpSpPr>
            <p:sp>
              <p:nvSpPr>
                <p:cNvPr id="1310" name="Google Shape;1310;p31"/>
                <p:cNvSpPr/>
                <p:nvPr/>
              </p:nvSpPr>
              <p:spPr>
                <a:xfrm>
                  <a:off x="2468" y="1332"/>
                  <a:ext cx="310" cy="60"/>
                </a:xfrm>
                <a:custGeom>
                  <a:rect b="b" l="l" r="r" t="t"/>
                  <a:pathLst>
                    <a:path extrusionOk="0" h="60" w="310">
                      <a:moveTo>
                        <a:pt x="0" y="60"/>
                      </a:moveTo>
                      <a:lnTo>
                        <a:pt x="96" y="60"/>
                      </a:lnTo>
                      <a:lnTo>
                        <a:pt x="192" y="0"/>
                      </a:lnTo>
                      <a:lnTo>
                        <a:pt x="310" y="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  <p:sp>
              <p:nvSpPr>
                <p:cNvPr id="1311" name="Google Shape;1311;p31"/>
                <p:cNvSpPr/>
                <p:nvPr/>
              </p:nvSpPr>
              <p:spPr>
                <a:xfrm>
                  <a:off x="2482" y="1332"/>
                  <a:ext cx="282" cy="60"/>
                </a:xfrm>
                <a:custGeom>
                  <a:rect b="b" l="l" r="r" t="t"/>
                  <a:pathLst>
                    <a:path extrusionOk="0" h="60" w="282">
                      <a:moveTo>
                        <a:pt x="0" y="0"/>
                      </a:moveTo>
                      <a:lnTo>
                        <a:pt x="96" y="0"/>
                      </a:lnTo>
                      <a:lnTo>
                        <a:pt x="192" y="60"/>
                      </a:lnTo>
                      <a:lnTo>
                        <a:pt x="282" y="60"/>
                      </a:lnTo>
                    </a:path>
                  </a:pathLst>
                </a:custGeom>
                <a:noFill/>
                <a:ln cap="flat" cmpd="sng" w="12700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cxnSp>
            <p:nvCxnSpPr>
              <p:cNvPr id="1312" name="Google Shape;1312;p31"/>
              <p:cNvCxnSpPr/>
              <p:nvPr/>
            </p:nvCxnSpPr>
            <p:spPr>
              <a:xfrm>
                <a:off x="4651" y="1158"/>
                <a:ext cx="0" cy="42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13" name="Google Shape;1313;p31"/>
              <p:cNvCxnSpPr/>
              <p:nvPr/>
            </p:nvCxnSpPr>
            <p:spPr>
              <a:xfrm>
                <a:off x="4894" y="1160"/>
                <a:ext cx="0" cy="41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14" name="Google Shape;1314;p31"/>
            <p:cNvSpPr/>
            <p:nvPr/>
          </p:nvSpPr>
          <p:spPr>
            <a:xfrm rot="-5400000">
              <a:off x="4046274" y="3486041"/>
              <a:ext cx="126671" cy="195356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</p:grpSp>
      <p:grpSp>
        <p:nvGrpSpPr>
          <p:cNvPr id="1315" name="Google Shape;1315;p31"/>
          <p:cNvGrpSpPr/>
          <p:nvPr/>
        </p:nvGrpSpPr>
        <p:grpSpPr>
          <a:xfrm>
            <a:off x="2988583" y="5150077"/>
            <a:ext cx="701675" cy="517525"/>
            <a:chOff x="1046480" y="3962400"/>
            <a:chExt cx="1026163" cy="761428"/>
          </a:xfrm>
        </p:grpSpPr>
        <p:sp>
          <p:nvSpPr>
            <p:cNvPr id="1316" name="Google Shape;1316;p31"/>
            <p:cNvSpPr/>
            <p:nvPr/>
          </p:nvSpPr>
          <p:spPr>
            <a:xfrm rot="-5400000">
              <a:off x="1893548" y="4299487"/>
              <a:ext cx="109776" cy="248414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endParaRPr>
            </a:p>
          </p:txBody>
        </p:sp>
        <p:grpSp>
          <p:nvGrpSpPr>
            <p:cNvPr id="1317" name="Google Shape;1317;p31"/>
            <p:cNvGrpSpPr/>
            <p:nvPr/>
          </p:nvGrpSpPr>
          <p:grpSpPr>
            <a:xfrm>
              <a:off x="1046480" y="3962400"/>
              <a:ext cx="936071" cy="761428"/>
              <a:chOff x="-44" y="1473"/>
              <a:chExt cx="981" cy="1105"/>
            </a:xfrm>
          </p:grpSpPr>
          <p:pic>
            <p:nvPicPr>
              <p:cNvPr descr="desktop_computer_stylized_medium" id="1318" name="Google Shape;1318;p31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319" name="Google Shape;1319;p31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</p:grpSp>
      <p:sp>
        <p:nvSpPr>
          <p:cNvPr id="1320" name="Google Shape;1320;p31"/>
          <p:cNvSpPr txBox="1"/>
          <p:nvPr>
            <p:ph type="title"/>
          </p:nvPr>
        </p:nvSpPr>
        <p:spPr>
          <a:xfrm>
            <a:off x="2057400" y="0"/>
            <a:ext cx="8001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Addressing: routing to another LAN</a:t>
            </a:r>
            <a:endParaRPr/>
          </a:p>
        </p:txBody>
      </p:sp>
      <p:sp>
        <p:nvSpPr>
          <p:cNvPr id="1321" name="Google Shape;1321;p31"/>
          <p:cNvSpPr/>
          <p:nvPr/>
        </p:nvSpPr>
        <p:spPr>
          <a:xfrm>
            <a:off x="2230438" y="1084263"/>
            <a:ext cx="7772400" cy="550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forwards datagram with IP source A, destination B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2" name="Google Shape;1322;p31"/>
          <p:cNvSpPr/>
          <p:nvPr/>
        </p:nvSpPr>
        <p:spPr>
          <a:xfrm>
            <a:off x="2224995" y="1405165"/>
            <a:ext cx="7772400" cy="722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R creates link-layer frame with B's MAC address as dest, frame contains A-to-B IP datagram</a:t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23" name="Google Shape;1323;p31"/>
          <p:cNvSpPr/>
          <p:nvPr/>
        </p:nvSpPr>
        <p:spPr>
          <a:xfrm>
            <a:off x="8225746" y="2733901"/>
            <a:ext cx="314325" cy="792162"/>
          </a:xfrm>
          <a:prstGeom prst="downArrow">
            <a:avLst>
              <a:gd fmla="val 50000" name="adj1"/>
              <a:gd fmla="val 63005" name="adj2"/>
            </a:avLst>
          </a:prstGeom>
          <a:gradFill>
            <a:gsLst>
              <a:gs pos="0">
                <a:schemeClr val="lt1"/>
              </a:gs>
              <a:gs pos="100000">
                <a:srgbClr val="FF0000"/>
              </a:gs>
            </a:gsLst>
            <a:lin ang="5400000" scaled="0"/>
          </a:gradFill>
          <a:ln cap="flat" cmpd="sng" w="9525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324" name="Google Shape;1324;p31"/>
          <p:cNvGrpSpPr/>
          <p:nvPr/>
        </p:nvGrpSpPr>
        <p:grpSpPr>
          <a:xfrm>
            <a:off x="7732033" y="2290989"/>
            <a:ext cx="2011363" cy="760413"/>
            <a:chOff x="1197" y="1665"/>
            <a:chExt cx="1267" cy="479"/>
          </a:xfrm>
        </p:grpSpPr>
        <p:grpSp>
          <p:nvGrpSpPr>
            <p:cNvPr id="1325" name="Google Shape;1325;p31"/>
            <p:cNvGrpSpPr/>
            <p:nvPr/>
          </p:nvGrpSpPr>
          <p:grpSpPr>
            <a:xfrm>
              <a:off x="1231" y="1990"/>
              <a:ext cx="691" cy="154"/>
              <a:chOff x="1231" y="1990"/>
              <a:chExt cx="691" cy="154"/>
            </a:xfrm>
          </p:grpSpPr>
          <p:sp>
            <p:nvSpPr>
              <p:cNvPr id="1326" name="Google Shape;1326;p31"/>
              <p:cNvSpPr/>
              <p:nvPr/>
            </p:nvSpPr>
            <p:spPr>
              <a:xfrm>
                <a:off x="1231" y="1991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327" name="Google Shape;1327;p31"/>
              <p:cNvCxnSpPr/>
              <p:nvPr/>
            </p:nvCxnSpPr>
            <p:spPr>
              <a:xfrm>
                <a:off x="1337" y="1990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28" name="Google Shape;1328;p31"/>
              <p:cNvCxnSpPr/>
              <p:nvPr/>
            </p:nvCxnSpPr>
            <p:spPr>
              <a:xfrm>
                <a:off x="1427" y="1992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1329" name="Google Shape;1329;p31"/>
            <p:cNvSpPr txBox="1"/>
            <p:nvPr/>
          </p:nvSpPr>
          <p:spPr>
            <a:xfrm>
              <a:off x="1197" y="1665"/>
              <a:ext cx="1267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 src: 111.111.111.111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 IP dest: 222.222.222.222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30" name="Google Shape;1330;p31"/>
          <p:cNvGrpSpPr/>
          <p:nvPr/>
        </p:nvGrpSpPr>
        <p:grpSpPr>
          <a:xfrm>
            <a:off x="7855857" y="2541814"/>
            <a:ext cx="146050" cy="385763"/>
            <a:chOff x="1272" y="1762"/>
            <a:chExt cx="92" cy="243"/>
          </a:xfrm>
        </p:grpSpPr>
        <p:cxnSp>
          <p:nvCxnSpPr>
            <p:cNvPr id="1331" name="Google Shape;1331;p31"/>
            <p:cNvCxnSpPr/>
            <p:nvPr/>
          </p:nvCxnSpPr>
          <p:spPr>
            <a:xfrm>
              <a:off x="1272" y="1762"/>
              <a:ext cx="0" cy="24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1332" name="Google Shape;1332;p31"/>
            <p:cNvCxnSpPr/>
            <p:nvPr/>
          </p:nvCxnSpPr>
          <p:spPr>
            <a:xfrm>
              <a:off x="1364" y="1878"/>
              <a:ext cx="0" cy="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333" name="Google Shape;1333;p31"/>
          <p:cNvGrpSpPr/>
          <p:nvPr/>
        </p:nvGrpSpPr>
        <p:grpSpPr>
          <a:xfrm>
            <a:off x="7306582" y="1883002"/>
            <a:ext cx="2428876" cy="1519237"/>
            <a:chOff x="931" y="1414"/>
            <a:chExt cx="1530" cy="957"/>
          </a:xfrm>
        </p:grpSpPr>
        <p:sp>
          <p:nvSpPr>
            <p:cNvPr id="1334" name="Google Shape;1334;p31"/>
            <p:cNvSpPr txBox="1"/>
            <p:nvPr/>
          </p:nvSpPr>
          <p:spPr>
            <a:xfrm>
              <a:off x="931" y="1414"/>
              <a:ext cx="1530" cy="40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MAC src: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1A-23-F9-CD-06-9B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b="0" i="0" lang="en-US" sz="12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  MAC dest: </a:t>
              </a:r>
              <a:r>
                <a:rPr b="0" i="0" lang="en-US" sz="12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49-BD-D2-C7-56-2A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t/>
              </a:r>
              <a:endParaRPr b="0" i="0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35" name="Google Shape;1335;p31"/>
            <p:cNvGrpSpPr/>
            <p:nvPr/>
          </p:nvGrpSpPr>
          <p:grpSpPr>
            <a:xfrm>
              <a:off x="981" y="2182"/>
              <a:ext cx="1049" cy="189"/>
              <a:chOff x="2829" y="2040"/>
              <a:chExt cx="1049" cy="189"/>
            </a:xfrm>
          </p:grpSpPr>
          <p:sp>
            <p:nvSpPr>
              <p:cNvPr id="1336" name="Google Shape;1336;p31"/>
              <p:cNvSpPr/>
              <p:nvPr/>
            </p:nvSpPr>
            <p:spPr>
              <a:xfrm>
                <a:off x="2829" y="2042"/>
                <a:ext cx="1049" cy="185"/>
              </a:xfrm>
              <a:prstGeom prst="rect">
                <a:avLst/>
              </a:prstGeom>
              <a:solidFill>
                <a:srgbClr val="000099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sp>
            <p:nvSpPr>
              <p:cNvPr id="1337" name="Google Shape;1337;p31"/>
              <p:cNvSpPr/>
              <p:nvPr/>
            </p:nvSpPr>
            <p:spPr>
              <a:xfrm>
                <a:off x="3078" y="2060"/>
                <a:ext cx="691" cy="153"/>
              </a:xfrm>
              <a:prstGeom prst="rect">
                <a:avLst/>
              </a:prstGeom>
              <a:solidFill>
                <a:schemeClr val="accent1"/>
              </a:solidFill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  <p:cxnSp>
            <p:nvCxnSpPr>
              <p:cNvPr id="1338" name="Google Shape;1338;p31"/>
              <p:cNvCxnSpPr/>
              <p:nvPr/>
            </p:nvCxnSpPr>
            <p:spPr>
              <a:xfrm>
                <a:off x="3180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39" name="Google Shape;1339;p31"/>
              <p:cNvCxnSpPr/>
              <p:nvPr/>
            </p:nvCxnSpPr>
            <p:spPr>
              <a:xfrm>
                <a:off x="3276" y="2063"/>
                <a:ext cx="0" cy="152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0" name="Google Shape;1340;p31"/>
              <p:cNvCxnSpPr/>
              <p:nvPr/>
            </p:nvCxnSpPr>
            <p:spPr>
              <a:xfrm>
                <a:off x="2910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341" name="Google Shape;1341;p31"/>
              <p:cNvCxnSpPr/>
              <p:nvPr/>
            </p:nvCxnSpPr>
            <p:spPr>
              <a:xfrm>
                <a:off x="3006" y="2040"/>
                <a:ext cx="0" cy="189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cxnSp>
          <p:nvCxnSpPr>
            <p:cNvPr id="1342" name="Google Shape;1342;p31"/>
            <p:cNvCxnSpPr/>
            <p:nvPr/>
          </p:nvCxnSpPr>
          <p:spPr>
            <a:xfrm flipH="1" rot="10800000">
              <a:off x="1018" y="1576"/>
              <a:ext cx="2" cy="70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343" name="Google Shape;1343;p31"/>
            <p:cNvCxnSpPr/>
            <p:nvPr/>
          </p:nvCxnSpPr>
          <p:spPr>
            <a:xfrm rot="10800000">
              <a:off x="1106" y="1680"/>
              <a:ext cx="0" cy="59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344" name="Google Shape;1344;p31"/>
            <p:cNvCxnSpPr/>
            <p:nvPr/>
          </p:nvCxnSpPr>
          <p:spPr>
            <a:xfrm rot="10800000">
              <a:off x="1276" y="1812"/>
              <a:ext cx="2" cy="47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345" name="Google Shape;1345;p31"/>
            <p:cNvCxnSpPr/>
            <p:nvPr/>
          </p:nvCxnSpPr>
          <p:spPr>
            <a:xfrm>
              <a:off x="1368" y="1924"/>
              <a:ext cx="2" cy="35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1346" name="Google Shape;1346;p31"/>
          <p:cNvGrpSpPr/>
          <p:nvPr/>
        </p:nvGrpSpPr>
        <p:grpSpPr>
          <a:xfrm>
            <a:off x="9567182" y="2314801"/>
            <a:ext cx="928688" cy="1954212"/>
            <a:chOff x="250" y="1380"/>
            <a:chExt cx="585" cy="1231"/>
          </a:xfrm>
        </p:grpSpPr>
        <p:sp>
          <p:nvSpPr>
            <p:cNvPr id="1347" name="Google Shape;1347;p31"/>
            <p:cNvSpPr/>
            <p:nvPr/>
          </p:nvSpPr>
          <p:spPr>
            <a:xfrm>
              <a:off x="250" y="1414"/>
              <a:ext cx="582" cy="1197"/>
            </a:xfrm>
            <a:custGeom>
              <a:rect b="b" l="l" r="r" t="t"/>
              <a:pathLst>
                <a:path extrusionOk="0" h="1197" w="582">
                  <a:moveTo>
                    <a:pt x="582" y="781"/>
                  </a:moveTo>
                  <a:lnTo>
                    <a:pt x="0" y="1197"/>
                  </a:lnTo>
                  <a:lnTo>
                    <a:pt x="83" y="0"/>
                  </a:lnTo>
                  <a:lnTo>
                    <a:pt x="582" y="78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00000">
                  <a:srgbClr val="FF0000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8" name="Google Shape;1348;p31"/>
            <p:cNvSpPr/>
            <p:nvPr/>
          </p:nvSpPr>
          <p:spPr>
            <a:xfrm>
              <a:off x="338" y="1399"/>
              <a:ext cx="493" cy="790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349" name="Google Shape;1349;p31"/>
            <p:cNvSpPr txBox="1"/>
            <p:nvPr/>
          </p:nvSpPr>
          <p:spPr>
            <a:xfrm>
              <a:off x="413" y="1380"/>
              <a:ext cx="336" cy="8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t/>
              </a:r>
              <a:endPara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IP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Eth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50" name="Google Shape;1350;p31"/>
            <p:cNvCxnSpPr/>
            <p:nvPr/>
          </p:nvCxnSpPr>
          <p:spPr>
            <a:xfrm>
              <a:off x="346" y="186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1" name="Google Shape;1351;p31"/>
            <p:cNvCxnSpPr/>
            <p:nvPr/>
          </p:nvCxnSpPr>
          <p:spPr>
            <a:xfrm>
              <a:off x="343" y="2027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2" name="Google Shape;1352;p31"/>
            <p:cNvCxnSpPr/>
            <p:nvPr/>
          </p:nvCxnSpPr>
          <p:spPr>
            <a:xfrm>
              <a:off x="340" y="2186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3" name="Google Shape;1353;p31"/>
            <p:cNvCxnSpPr/>
            <p:nvPr/>
          </p:nvCxnSpPr>
          <p:spPr>
            <a:xfrm>
              <a:off x="330" y="1698"/>
              <a:ext cx="489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underline_base" id="1354" name="Google Shape;1354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65339" y="783431"/>
            <a:ext cx="7769225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355" name="Google Shape;1355;p31"/>
          <p:cNvSpPr txBox="1"/>
          <p:nvPr/>
        </p:nvSpPr>
        <p:spPr>
          <a:xfrm>
            <a:off x="1863827" y="6271334"/>
            <a:ext cx="4507165" cy="444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3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0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1361" name="Google Shape;136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9163" y="1039813"/>
            <a:ext cx="7187487" cy="183862"/>
          </a:xfrm>
          <a:prstGeom prst="rect">
            <a:avLst/>
          </a:prstGeom>
          <a:noFill/>
          <a:ln>
            <a:noFill/>
          </a:ln>
        </p:spPr>
      </p:pic>
      <p:sp>
        <p:nvSpPr>
          <p:cNvPr id="1362" name="Google Shape;1362;p42"/>
          <p:cNvSpPr txBox="1"/>
          <p:nvPr>
            <p:ph idx="1" type="body"/>
          </p:nvPr>
        </p:nvSpPr>
        <p:spPr>
          <a:xfrm>
            <a:off x="2057400" y="1371600"/>
            <a:ext cx="9445623" cy="47969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314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 b="1" sz="3400">
              <a:solidFill>
                <a:srgbClr val="0070C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313055" lvl="1" marL="74295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Characteristics of a switch</a:t>
            </a:r>
            <a:endParaRPr/>
          </a:p>
          <a:p>
            <a:pPr indent="-313055" lvl="1" marL="742950" rtl="0" algn="l">
              <a:lnSpc>
                <a:spcPct val="100000"/>
              </a:lnSpc>
              <a:spcBef>
                <a:spcPts val="1280"/>
              </a:spcBef>
              <a:spcAft>
                <a:spcPts val="0"/>
              </a:spcAft>
              <a:buSzPts val="4930"/>
              <a:buChar char="•"/>
            </a:pPr>
            <a:r>
              <a:rPr lang="en-US" sz="3400">
                <a:latin typeface="Gill Sans"/>
                <a:ea typeface="Gill Sans"/>
                <a:cs typeface="Gill Sans"/>
                <a:sym typeface="Gill Sans"/>
              </a:rPr>
              <a:t>Role of switch in a LAN</a:t>
            </a:r>
            <a:endParaRPr/>
          </a:p>
        </p:txBody>
      </p:sp>
      <p:sp>
        <p:nvSpPr>
          <p:cNvPr id="1363" name="Google Shape;1363;p42"/>
          <p:cNvSpPr txBox="1"/>
          <p:nvPr/>
        </p:nvSpPr>
        <p:spPr>
          <a:xfrm>
            <a:off x="1484311" y="289046"/>
            <a:ext cx="10018713" cy="78278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Objectives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8" name="Shape 1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9" name="Google Shape;1369;p43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/>
          </a:p>
        </p:txBody>
      </p:sp>
      <p:sp>
        <p:nvSpPr>
          <p:cNvPr id="1370" name="Google Shape;1370;p43"/>
          <p:cNvSpPr txBox="1"/>
          <p:nvPr>
            <p:ph idx="1" type="body"/>
          </p:nvPr>
        </p:nvSpPr>
        <p:spPr>
          <a:xfrm>
            <a:off x="1503408" y="1061749"/>
            <a:ext cx="9926592" cy="56915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66414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45000"/>
              <a:buChar char="•"/>
            </a:pP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link-layer device: takes an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active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role</a:t>
            </a:r>
            <a:endParaRPr/>
          </a:p>
          <a:p>
            <a:pPr indent="-266414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store, forward frames</a:t>
            </a:r>
            <a:endParaRPr/>
          </a:p>
          <a:p>
            <a:pPr indent="-266414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examine incoming frame’s MAC 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address </a:t>
            </a:r>
            <a:r>
              <a:rPr lang="en-US" sz="2800"/>
              <a:t>in</a:t>
            </a:r>
            <a:r>
              <a:rPr lang="en-US" sz="2800"/>
              <a:t> each frame to decide where it should go</a:t>
            </a:r>
            <a:endParaRPr/>
          </a:p>
          <a:p>
            <a:pPr indent="-266414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uses CSMA/CD when sending on a shared segment.</a:t>
            </a:r>
            <a:endParaRPr/>
          </a:p>
          <a:p>
            <a:pPr indent="-266414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transparent</a:t>
            </a:r>
            <a:endParaRPr/>
          </a:p>
          <a:p>
            <a:pPr indent="-266414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hosts are unaware of presence of switches</a:t>
            </a:r>
            <a:endParaRPr/>
          </a:p>
          <a:p>
            <a:pPr indent="-266414" lvl="0" marL="2857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4500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plug-and-play, self-learning</a:t>
            </a:r>
            <a:endParaRPr/>
          </a:p>
          <a:p>
            <a:pPr indent="-266414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ct val="14500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switches do not need to be configured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ct val="145000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descr="underline_base" id="1371" name="Google Shape;137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98481" y="888711"/>
            <a:ext cx="3656013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5" name="Shape 1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" name="Google Shape;1376;p36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 forwarding table</a:t>
            </a:r>
            <a:endParaRPr/>
          </a:p>
        </p:txBody>
      </p:sp>
      <p:sp>
        <p:nvSpPr>
          <p:cNvPr id="1377" name="Google Shape;1377;p36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378" name="Google Shape;1378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47372" y="1314041"/>
            <a:ext cx="6511651" cy="3702095"/>
          </a:xfrm>
          <a:prstGeom prst="rect">
            <a:avLst/>
          </a:prstGeom>
          <a:noFill/>
          <a:ln>
            <a:noFill/>
          </a:ln>
        </p:spPr>
      </p:pic>
      <p:sp>
        <p:nvSpPr>
          <p:cNvPr id="1379" name="Google Shape;1379;p36"/>
          <p:cNvSpPr txBox="1"/>
          <p:nvPr>
            <p:ph idx="1" type="body"/>
          </p:nvPr>
        </p:nvSpPr>
        <p:spPr>
          <a:xfrm>
            <a:off x="849576" y="1314041"/>
            <a:ext cx="3892241" cy="202965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i="1" lang="en-US" u="sng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how does switch know PC3 reachable via interface 8, Pc2 reachable via interface 2?</a:t>
            </a:r>
            <a:endParaRPr/>
          </a:p>
        </p:txBody>
      </p:sp>
      <p:pic>
        <p:nvPicPr>
          <p:cNvPr descr="underline_base" id="1380" name="Google Shape;1380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79626" y="8985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81" name="Google Shape;1381;p36"/>
          <p:cNvSpPr txBox="1"/>
          <p:nvPr/>
        </p:nvSpPr>
        <p:spPr>
          <a:xfrm>
            <a:off x="288865" y="3451704"/>
            <a:ext cx="4705729" cy="27805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switch has a </a:t>
            </a: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 table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/>
          </a:p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Each entry: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MAC address of host, interface to reach host, time stamp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82" name="Google Shape;1382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72122" y="5275501"/>
            <a:ext cx="4441772" cy="11832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7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p44"/>
          <p:cNvSpPr txBox="1"/>
          <p:nvPr>
            <p:ph type="title"/>
          </p:nvPr>
        </p:nvSpPr>
        <p:spPr>
          <a:xfrm>
            <a:off x="1812926" y="136525"/>
            <a:ext cx="84693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</a:t>
            </a:r>
            <a:endParaRPr/>
          </a:p>
        </p:txBody>
      </p:sp>
      <p:sp>
        <p:nvSpPr>
          <p:cNvPr id="1389" name="Google Shape;1389;p44"/>
          <p:cNvSpPr txBox="1"/>
          <p:nvPr>
            <p:ph idx="1" type="body"/>
          </p:nvPr>
        </p:nvSpPr>
        <p:spPr>
          <a:xfrm>
            <a:off x="1475262" y="1213934"/>
            <a:ext cx="5163596" cy="1708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hosts have dedicated, direct connection to switch</a:t>
            </a:r>
            <a:endParaRPr sz="3200"/>
          </a:p>
          <a:p>
            <a:pPr indent="-285750" lvl="0" marL="28575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switches buffer packets</a:t>
            </a:r>
            <a:endParaRPr sz="3200"/>
          </a:p>
        </p:txBody>
      </p:sp>
      <p:pic>
        <p:nvPicPr>
          <p:cNvPr descr="underline_base" id="1390" name="Google Shape;139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19288" y="962025"/>
            <a:ext cx="8228012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391" name="Google Shape;1391;p44"/>
          <p:cNvSpPr txBox="1"/>
          <p:nvPr/>
        </p:nvSpPr>
        <p:spPr>
          <a:xfrm>
            <a:off x="1244951" y="3222898"/>
            <a:ext cx="5040313" cy="11380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rPr b="0" i="0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how are entries created, maintained in switch table?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2" name="Google Shape;1392;p4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27532" y="1658481"/>
            <a:ext cx="5281609" cy="3002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3" name="Google Shape;1393;p4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285264" y="5215272"/>
            <a:ext cx="5205181" cy="1386626"/>
          </a:xfrm>
          <a:prstGeom prst="rect">
            <a:avLst/>
          </a:prstGeom>
          <a:noFill/>
          <a:ln>
            <a:noFill/>
          </a:ln>
        </p:spPr>
      </p:pic>
      <p:sp>
        <p:nvSpPr>
          <p:cNvPr id="1394" name="Google Shape;1394;p44"/>
          <p:cNvSpPr txBox="1"/>
          <p:nvPr/>
        </p:nvSpPr>
        <p:spPr>
          <a:xfrm>
            <a:off x="1622786" y="4358896"/>
            <a:ext cx="3189075" cy="1708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Manual?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Dynamic?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4"/>
          <p:cNvSpPr txBox="1"/>
          <p:nvPr>
            <p:ph type="title"/>
          </p:nvPr>
        </p:nvSpPr>
        <p:spPr>
          <a:xfrm>
            <a:off x="2705750" y="1614368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t/>
            </a:r>
            <a:endParaRPr/>
          </a:p>
        </p:txBody>
      </p:sp>
      <p:sp>
        <p:nvSpPr>
          <p:cNvPr id="177" name="Google Shape;177;p4"/>
          <p:cNvSpPr txBox="1"/>
          <p:nvPr>
            <p:ph idx="1" type="body"/>
          </p:nvPr>
        </p:nvSpPr>
        <p:spPr>
          <a:xfrm>
            <a:off x="2863223" y="3940595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20"/>
              <a:buNone/>
            </a:pPr>
            <a:r>
              <a:rPr lang="en-US" sz="3600">
                <a:solidFill>
                  <a:srgbClr val="0070C0"/>
                </a:solidFill>
              </a:rPr>
              <a:t>Introduction to Link Layer</a:t>
            </a:r>
            <a:endParaRPr/>
          </a:p>
        </p:txBody>
      </p:sp>
      <p:grpSp>
        <p:nvGrpSpPr>
          <p:cNvPr id="178" name="Google Shape;178;p4"/>
          <p:cNvGrpSpPr/>
          <p:nvPr/>
        </p:nvGrpSpPr>
        <p:grpSpPr>
          <a:xfrm>
            <a:off x="2368694" y="1848562"/>
            <a:ext cx="2854469" cy="3789219"/>
            <a:chOff x="567" y="1933"/>
            <a:chExt cx="1270" cy="1920"/>
          </a:xfrm>
        </p:grpSpPr>
        <p:sp>
          <p:nvSpPr>
            <p:cNvPr id="179" name="Google Shape;179;p4"/>
            <p:cNvSpPr/>
            <p:nvPr/>
          </p:nvSpPr>
          <p:spPr>
            <a:xfrm>
              <a:off x="567" y="2205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882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"/>
            <p:cNvSpPr/>
            <p:nvPr/>
          </p:nvSpPr>
          <p:spPr>
            <a:xfrm>
              <a:off x="567" y="2478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882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"/>
            <p:cNvSpPr/>
            <p:nvPr/>
          </p:nvSpPr>
          <p:spPr>
            <a:xfrm>
              <a:off x="567" y="2750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882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"/>
            <p:cNvSpPr/>
            <p:nvPr/>
          </p:nvSpPr>
          <p:spPr>
            <a:xfrm>
              <a:off x="567" y="3022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45882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"/>
            <p:cNvSpPr/>
            <p:nvPr/>
          </p:nvSpPr>
          <p:spPr>
            <a:xfrm>
              <a:off x="567" y="3294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"/>
            <p:cNvSpPr/>
            <p:nvPr/>
          </p:nvSpPr>
          <p:spPr>
            <a:xfrm>
              <a:off x="567" y="3566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4980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"/>
            <p:cNvSpPr/>
            <p:nvPr/>
          </p:nvSpPr>
          <p:spPr>
            <a:xfrm>
              <a:off x="567" y="1933"/>
              <a:ext cx="1180" cy="272"/>
            </a:xfrm>
            <a:prstGeom prst="roundRect">
              <a:avLst>
                <a:gd fmla="val 16667" name="adj"/>
              </a:avLst>
            </a:prstGeom>
            <a:solidFill>
              <a:schemeClr val="accent2">
                <a:alpha val="38823"/>
              </a:schemeClr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t/>
              </a:r>
              <a:endPara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"/>
            <p:cNvSpPr txBox="1"/>
            <p:nvPr/>
          </p:nvSpPr>
          <p:spPr>
            <a:xfrm>
              <a:off x="567" y="193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Application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"/>
            <p:cNvSpPr txBox="1"/>
            <p:nvPr/>
          </p:nvSpPr>
          <p:spPr>
            <a:xfrm>
              <a:off x="567" y="2205"/>
              <a:ext cx="1270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Presentation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"/>
            <p:cNvSpPr txBox="1"/>
            <p:nvPr/>
          </p:nvSpPr>
          <p:spPr>
            <a:xfrm>
              <a:off x="567" y="2478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Session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"/>
            <p:cNvSpPr txBox="1"/>
            <p:nvPr/>
          </p:nvSpPr>
          <p:spPr>
            <a:xfrm>
              <a:off x="567" y="2750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Transport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"/>
            <p:cNvSpPr txBox="1"/>
            <p:nvPr/>
          </p:nvSpPr>
          <p:spPr>
            <a:xfrm>
              <a:off x="567" y="3021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"/>
            <p:cNvSpPr txBox="1"/>
            <p:nvPr/>
          </p:nvSpPr>
          <p:spPr>
            <a:xfrm>
              <a:off x="567" y="3293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Data link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"/>
            <p:cNvSpPr txBox="1"/>
            <p:nvPr/>
          </p:nvSpPr>
          <p:spPr>
            <a:xfrm>
              <a:off x="567" y="3565"/>
              <a:ext cx="1179" cy="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b="0" i="0" lang="en-US" sz="24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" name="Google Shape;193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9" name="Shape 1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0" name="Google Shape;1400;p46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401" name="Google Shape;1401;p46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2" name="Google Shape;1402;p46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3" name="Google Shape;1403;p46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4" name="Google Shape;1404;p46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5" name="Google Shape;1405;p46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p46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07" name="Google Shape;1407;p46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8" name="Google Shape;1408;p46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9" name="Google Shape;1409;p46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0" name="Google Shape;1410;p46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11" name="Google Shape;1411;p46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412" name="Google Shape;1412;p46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13" name="Google Shape;1413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414" name="Google Shape;1414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15" name="Google Shape;141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416" name="Google Shape;1416;p46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417" name="Google Shape;1417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418" name="Google Shape;1418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19" name="Google Shape;1419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420" name="Google Shape;1420;p46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421" name="Google Shape;1421;p46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22" name="Google Shape;1422;p46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423" name="Google Shape;1423;p46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424" name="Google Shape;1424;p46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425" name="Google Shape;1425;p46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426" name="Google Shape;1426;p46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27" name="Google Shape;1427;p46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428" name="Google Shape;1428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29" name="Google Shape;1429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430" name="Google Shape;1430;p46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31" name="Google Shape;1431;p46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432" name="Google Shape;1432;p46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433" name="Google Shape;1433;p46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434" name="Google Shape;1434;p4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35" name="Google Shape;1435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436" name="Google Shape;1436;p46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437" name="Google Shape;1437;p46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438" name="Google Shape;1438;p4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439" name="Google Shape;1439;p46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440" name="Google Shape;1440;p46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441" name="Google Shape;1441;p46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2" name="Google Shape;1442;p46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43" name="Google Shape;1443;p46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4" name="Google Shape;1444;p46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5" name="Google Shape;1445;p46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6" name="Google Shape;1446;p46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7" name="Google Shape;1447;p46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8" name="Google Shape;1448;p46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49" name="Google Shape;1449;p46"/>
          <p:cNvSpPr txBox="1"/>
          <p:nvPr>
            <p:ph type="title"/>
          </p:nvPr>
        </p:nvSpPr>
        <p:spPr>
          <a:xfrm>
            <a:off x="1981200" y="87313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self-learning</a:t>
            </a:r>
            <a:endParaRPr/>
          </a:p>
        </p:txBody>
      </p:sp>
      <p:sp>
        <p:nvSpPr>
          <p:cNvPr id="1450" name="Google Shape;1450;p46"/>
          <p:cNvSpPr txBox="1"/>
          <p:nvPr>
            <p:ph idx="1" type="body"/>
          </p:nvPr>
        </p:nvSpPr>
        <p:spPr>
          <a:xfrm>
            <a:off x="673923" y="999730"/>
            <a:ext cx="4538635" cy="516969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57809" lvl="0" marL="23177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The table is empty initially</a:t>
            </a:r>
            <a:endParaRPr sz="3200"/>
          </a:p>
          <a:p>
            <a:pPr indent="-257809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4060"/>
              <a:buChar char="•"/>
            </a:pPr>
            <a:r>
              <a:rPr lang="en-US"/>
              <a:t>When it receives a frame, it looks at the </a:t>
            </a:r>
            <a:r>
              <a:rPr b="1" lang="en-US">
                <a:solidFill>
                  <a:srgbClr val="7030A0"/>
                </a:solidFill>
              </a:rPr>
              <a:t>source MAC address</a:t>
            </a:r>
            <a:r>
              <a:rPr lang="en-US">
                <a:solidFill>
                  <a:srgbClr val="7030A0"/>
                </a:solidFill>
              </a:rPr>
              <a:t>.</a:t>
            </a:r>
            <a:endParaRPr>
              <a:solidFill>
                <a:srgbClr val="7030A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57809" lvl="0" marL="2317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4060"/>
              <a:buChar char="•"/>
            </a:pPr>
            <a:r>
              <a:rPr lang="en-US"/>
              <a:t>It </a:t>
            </a: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learns </a:t>
            </a:r>
            <a:r>
              <a:rPr lang="en-US"/>
              <a:t>: </a:t>
            </a:r>
            <a:r>
              <a:rPr i="1" lang="en-US"/>
              <a:t>“This MAC address is reachable through this port.”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31775" lvl="1" marL="688975" rtl="0" algn="l">
              <a:lnSpc>
                <a:spcPct val="100000"/>
              </a:lnSpc>
              <a:spcBef>
                <a:spcPts val="1044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Saves this info in its </a:t>
            </a:r>
            <a:r>
              <a:rPr b="1" lang="en-US"/>
              <a:t>switching table</a:t>
            </a:r>
            <a:r>
              <a:rPr lang="en-US"/>
              <a:t> for future use. </a:t>
            </a:r>
            <a:endParaRPr/>
          </a:p>
        </p:txBody>
      </p:sp>
      <p:grpSp>
        <p:nvGrpSpPr>
          <p:cNvPr id="1451" name="Google Shape;1451;p46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452" name="Google Shape;1452;p46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3" name="Google Shape;1453;p46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54" name="Google Shape;1454;p46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5" name="Google Shape;1455;p46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456" name="Google Shape;1456;p46"/>
          <p:cNvGrpSpPr/>
          <p:nvPr/>
        </p:nvGrpSpPr>
        <p:grpSpPr>
          <a:xfrm>
            <a:off x="8518526" y="525464"/>
            <a:ext cx="1918697" cy="714375"/>
            <a:chOff x="4406" y="331"/>
            <a:chExt cx="914" cy="450"/>
          </a:xfrm>
        </p:grpSpPr>
        <p:cxnSp>
          <p:nvCxnSpPr>
            <p:cNvPr id="1457" name="Google Shape;1457;p46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458" name="Google Shape;1458;p46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459" name="Google Shape;1459;p46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0" name="Google Shape;1460;p46"/>
            <p:cNvSpPr txBox="1"/>
            <p:nvPr/>
          </p:nvSpPr>
          <p:spPr>
            <a:xfrm>
              <a:off x="4660" y="492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61" name="Google Shape;1461;p46"/>
          <p:cNvGrpSpPr/>
          <p:nvPr/>
        </p:nvGrpSpPr>
        <p:grpSpPr>
          <a:xfrm>
            <a:off x="4904582" y="5043488"/>
            <a:ext cx="3017838" cy="1444625"/>
            <a:chOff x="3441" y="3154"/>
            <a:chExt cx="1901" cy="910"/>
          </a:xfrm>
        </p:grpSpPr>
        <p:sp>
          <p:nvSpPr>
            <p:cNvPr id="1462" name="Google Shape;1462;p46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3" name="Google Shape;1463;p46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64" name="Google Shape;1464;p46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5" name="Google Shape;1465;p46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6" name="Google Shape;1466;p46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467" name="Google Shape;1467;p46"/>
          <p:cNvSpPr txBox="1"/>
          <p:nvPr/>
        </p:nvSpPr>
        <p:spPr>
          <a:xfrm>
            <a:off x="7988301" y="5326063"/>
            <a:ext cx="1724025" cy="646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 table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(initially empty)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68" name="Google Shape;1468;p46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469" name="Google Shape;1469;p46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0" name="Google Shape;1470;p46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1" name="Google Shape;1471;p46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472" name="Google Shape;1472;p4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955801" y="898525"/>
            <a:ext cx="50276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1473" name="Google Shape;1473;p46"/>
          <p:cNvSpPr/>
          <p:nvPr/>
        </p:nvSpPr>
        <p:spPr>
          <a:xfrm>
            <a:off x="8597900" y="1605690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4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47"/>
          <p:cNvSpPr txBox="1"/>
          <p:nvPr>
            <p:ph type="title"/>
          </p:nvPr>
        </p:nvSpPr>
        <p:spPr>
          <a:xfrm>
            <a:off x="2033588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Switch: frame filtering/forwarding</a:t>
            </a:r>
            <a:endParaRPr/>
          </a:p>
        </p:txBody>
      </p:sp>
      <p:sp>
        <p:nvSpPr>
          <p:cNvPr id="1480" name="Google Shape;1480;p47"/>
          <p:cNvSpPr txBox="1"/>
          <p:nvPr>
            <p:ph idx="1" type="body"/>
          </p:nvPr>
        </p:nvSpPr>
        <p:spPr>
          <a:xfrm>
            <a:off x="2154239" y="1370014"/>
            <a:ext cx="8201025" cy="50958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when  frame received at switch: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1. record incoming link, MAC address of sending host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2. index switch table using MAC destination address</a:t>
            </a:r>
            <a:endParaRPr b="1">
              <a:solidFill>
                <a:schemeClr val="accent2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3. 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entry found for destination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 {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b="1"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if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destination on segment from which frame arrived</a:t>
            </a:r>
            <a:br>
              <a:rPr lang="en-US"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then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drop frame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forward frame on interface indicated by entry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}</a:t>
            </a:r>
            <a:r>
              <a:rPr b="1" lang="en-US">
                <a:solidFill>
                  <a:schemeClr val="accent2"/>
                </a:solidFill>
                <a:latin typeface="Gill Sans"/>
                <a:ea typeface="Gill Sans"/>
                <a:cs typeface="Gill Sans"/>
                <a:sym typeface="Gill Sans"/>
              </a:rPr>
              <a:t>   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</a:t>
            </a:r>
            <a:r>
              <a:rPr lang="en-US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else</a:t>
            </a: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flood  /* forward on all interfaces except arriving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                          interface */</a:t>
            </a:r>
            <a:endParaRPr/>
          </a:p>
          <a:p>
            <a:pPr indent="-171450" lvl="3" marL="15430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Times New Roman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endParaRPr/>
          </a:p>
        </p:txBody>
      </p:sp>
      <p:pic>
        <p:nvPicPr>
          <p:cNvPr descr="underline_base" id="1481" name="Google Shape;1481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68513" y="841375"/>
            <a:ext cx="6856412" cy="173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7" name="Google Shape;1487;p48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488" name="Google Shape;1488;p48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9" name="Google Shape;1489;p48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0" name="Google Shape;1490;p48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1" name="Google Shape;1491;p48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2" name="Google Shape;1492;p48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3" name="Google Shape;1493;p48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494" name="Google Shape;1494;p48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5" name="Google Shape;1495;p48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6" name="Google Shape;1496;p48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7" name="Google Shape;1497;p48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498" name="Google Shape;1498;p48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499" name="Google Shape;1499;p48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00" name="Google Shape;1500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501" name="Google Shape;1501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02" name="Google Shape;1502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503" name="Google Shape;1503;p48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504" name="Google Shape;1504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505" name="Google Shape;1505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06" name="Google Shape;1506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507" name="Google Shape;1507;p48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08" name="Google Shape;1508;p48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09" name="Google Shape;1509;p48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510" name="Google Shape;1510;p48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11" name="Google Shape;1511;p48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512" name="Google Shape;1512;p48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513" name="Google Shape;1513;p48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14" name="Google Shape;1514;p48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515" name="Google Shape;1515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16" name="Google Shape;1516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517" name="Google Shape;1517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518" name="Google Shape;1518;p48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519" name="Google Shape;1519;p48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20" name="Google Shape;1520;p48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521" name="Google Shape;1521;p48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22" name="Google Shape;1522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523" name="Google Shape;1523;p48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524" name="Google Shape;1524;p48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525" name="Google Shape;1525;p48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26" name="Google Shape;1526;p48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527" name="Google Shape;1527;p48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528" name="Google Shape;1528;p48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29" name="Google Shape;1529;p48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30" name="Google Shape;1530;p48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1" name="Google Shape;1531;p48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2" name="Google Shape;1532;p48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3" name="Google Shape;1533;p48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4" name="Google Shape;1534;p48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5" name="Google Shape;1535;p48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6" name="Google Shape;1536;p48"/>
          <p:cNvSpPr txBox="1"/>
          <p:nvPr>
            <p:ph type="title"/>
          </p:nvPr>
        </p:nvSpPr>
        <p:spPr>
          <a:xfrm>
            <a:off x="1711326" y="141288"/>
            <a:ext cx="75088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Self-learning, forwarding: example</a:t>
            </a:r>
            <a:endParaRPr/>
          </a:p>
        </p:txBody>
      </p:sp>
      <p:grpSp>
        <p:nvGrpSpPr>
          <p:cNvPr id="1537" name="Google Shape;1537;p48"/>
          <p:cNvGrpSpPr/>
          <p:nvPr/>
        </p:nvGrpSpPr>
        <p:grpSpPr>
          <a:xfrm>
            <a:off x="8302625" y="1223964"/>
            <a:ext cx="1428750" cy="369887"/>
            <a:chOff x="1750" y="3514"/>
            <a:chExt cx="900" cy="233"/>
          </a:xfrm>
        </p:grpSpPr>
        <p:sp>
          <p:nvSpPr>
            <p:cNvPr id="1538" name="Google Shape;1538;p48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9" name="Google Shape;1539;p48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 A’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0" name="Google Shape;1540;p48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41" name="Google Shape;1541;p48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42" name="Google Shape;1542;p48"/>
          <p:cNvGrpSpPr/>
          <p:nvPr/>
        </p:nvGrpSpPr>
        <p:grpSpPr>
          <a:xfrm>
            <a:off x="8518526" y="525464"/>
            <a:ext cx="1761943" cy="714375"/>
            <a:chOff x="4406" y="331"/>
            <a:chExt cx="914" cy="450"/>
          </a:xfrm>
        </p:grpSpPr>
        <p:cxnSp>
          <p:nvCxnSpPr>
            <p:cNvPr id="1543" name="Google Shape;1543;p48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544" name="Google Shape;1544;p48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545" name="Google Shape;1545;p48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6" name="Google Shape;1546;p48"/>
            <p:cNvSpPr txBox="1"/>
            <p:nvPr/>
          </p:nvSpPr>
          <p:spPr>
            <a:xfrm>
              <a:off x="4658" y="516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7" name="Google Shape;1547;p48"/>
          <p:cNvGrpSpPr/>
          <p:nvPr/>
        </p:nvGrpSpPr>
        <p:grpSpPr>
          <a:xfrm>
            <a:off x="4860925" y="4937126"/>
            <a:ext cx="3017838" cy="1444625"/>
            <a:chOff x="3441" y="3154"/>
            <a:chExt cx="1901" cy="910"/>
          </a:xfrm>
        </p:grpSpPr>
        <p:sp>
          <p:nvSpPr>
            <p:cNvPr id="1548" name="Google Shape;1548;p48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9" name="Google Shape;1549;p48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0" name="Google Shape;1550;p48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1" name="Google Shape;1551;p48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2" name="Google Shape;1552;p48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53" name="Google Shape;1553;p48"/>
          <p:cNvGrpSpPr/>
          <p:nvPr/>
        </p:nvGrpSpPr>
        <p:grpSpPr>
          <a:xfrm>
            <a:off x="5295900" y="5370514"/>
            <a:ext cx="2471738" cy="376237"/>
            <a:chOff x="2376" y="3383"/>
            <a:chExt cx="1557" cy="237"/>
          </a:xfrm>
        </p:grpSpPr>
        <p:sp>
          <p:nvSpPr>
            <p:cNvPr id="1554" name="Google Shape;1554;p48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5" name="Google Shape;1555;p48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6" name="Google Shape;1556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57" name="Google Shape;1557;p48"/>
          <p:cNvSpPr txBox="1"/>
          <p:nvPr>
            <p:ph idx="1" type="body"/>
          </p:nvPr>
        </p:nvSpPr>
        <p:spPr>
          <a:xfrm>
            <a:off x="1315742" y="1391326"/>
            <a:ext cx="4553937" cy="912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frame destination, A’, location unknown:</a:t>
            </a:r>
            <a:endParaRPr i="1" sz="36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58" name="Google Shape;1558;p48"/>
          <p:cNvSpPr txBox="1"/>
          <p:nvPr/>
        </p:nvSpPr>
        <p:spPr>
          <a:xfrm>
            <a:off x="2496184" y="2553492"/>
            <a:ext cx="1892935" cy="7078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40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flood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59" name="Google Shape;1559;p48"/>
          <p:cNvGrpSpPr/>
          <p:nvPr/>
        </p:nvGrpSpPr>
        <p:grpSpPr>
          <a:xfrm>
            <a:off x="9004301" y="4716464"/>
            <a:ext cx="2471738" cy="377825"/>
            <a:chOff x="2376" y="3383"/>
            <a:chExt cx="1557" cy="238"/>
          </a:xfrm>
        </p:grpSpPr>
        <p:sp>
          <p:nvSpPr>
            <p:cNvPr id="1560" name="Google Shape;1560;p48"/>
            <p:cNvSpPr txBox="1"/>
            <p:nvPr/>
          </p:nvSpPr>
          <p:spPr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1" name="Google Shape;1561;p48"/>
            <p:cNvSpPr txBox="1"/>
            <p:nvPr/>
          </p:nvSpPr>
          <p:spPr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2" name="Google Shape;1562;p48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563" name="Google Shape;1563;p4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1976" y="919956"/>
            <a:ext cx="63992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564" name="Google Shape;1564;p48"/>
          <p:cNvSpPr/>
          <p:nvPr/>
        </p:nvSpPr>
        <p:spPr>
          <a:xfrm>
            <a:off x="8050214" y="1658907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5" name="Google Shape;1565;p48"/>
          <p:cNvSpPr/>
          <p:nvPr/>
        </p:nvSpPr>
        <p:spPr>
          <a:xfrm>
            <a:off x="7524750" y="2802168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6" name="Google Shape;1566;p48"/>
          <p:cNvSpPr/>
          <p:nvPr/>
        </p:nvSpPr>
        <p:spPr>
          <a:xfrm>
            <a:off x="7677150" y="2954568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7" name="Google Shape;1567;p48"/>
          <p:cNvSpPr/>
          <p:nvPr/>
        </p:nvSpPr>
        <p:spPr>
          <a:xfrm>
            <a:off x="7829550" y="3106968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8" name="Google Shape;1568;p48"/>
          <p:cNvSpPr/>
          <p:nvPr/>
        </p:nvSpPr>
        <p:spPr>
          <a:xfrm>
            <a:off x="7733144" y="2970575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9" name="Google Shape;1569;p48"/>
          <p:cNvSpPr/>
          <p:nvPr/>
        </p:nvSpPr>
        <p:spPr>
          <a:xfrm>
            <a:off x="7786437" y="2983916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1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4" name="Shape 1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5" name="Google Shape;1575;p37"/>
          <p:cNvGrpSpPr/>
          <p:nvPr/>
        </p:nvGrpSpPr>
        <p:grpSpPr>
          <a:xfrm>
            <a:off x="5980114" y="1216026"/>
            <a:ext cx="3660775" cy="3599895"/>
            <a:chOff x="731524" y="1819788"/>
            <a:chExt cx="3661504" cy="3599779"/>
          </a:xfrm>
        </p:grpSpPr>
        <p:sp>
          <p:nvSpPr>
            <p:cNvPr id="1576" name="Google Shape;1576;p37"/>
            <p:cNvSpPr txBox="1"/>
            <p:nvPr/>
          </p:nvSpPr>
          <p:spPr>
            <a:xfrm>
              <a:off x="2655957" y="1819788"/>
              <a:ext cx="350907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7" name="Google Shape;1577;p37"/>
            <p:cNvSpPr txBox="1"/>
            <p:nvPr/>
          </p:nvSpPr>
          <p:spPr>
            <a:xfrm>
              <a:off x="2371738" y="5050247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8" name="Google Shape;1578;p37"/>
            <p:cNvSpPr txBox="1"/>
            <p:nvPr/>
          </p:nvSpPr>
          <p:spPr>
            <a:xfrm>
              <a:off x="3988134" y="2419844"/>
              <a:ext cx="338205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9" name="Google Shape;1579;p37"/>
            <p:cNvSpPr txBox="1"/>
            <p:nvPr/>
          </p:nvSpPr>
          <p:spPr>
            <a:xfrm>
              <a:off x="995101" y="4188262"/>
              <a:ext cx="454060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p37"/>
            <p:cNvSpPr txBox="1"/>
            <p:nvPr/>
          </p:nvSpPr>
          <p:spPr>
            <a:xfrm>
              <a:off x="3740435" y="4188262"/>
              <a:ext cx="350908" cy="3682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1" name="Google Shape;1581;p37"/>
            <p:cNvSpPr txBox="1"/>
            <p:nvPr/>
          </p:nvSpPr>
          <p:spPr>
            <a:xfrm>
              <a:off x="1123714" y="2465880"/>
              <a:ext cx="466887" cy="3693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C’</a:t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82" name="Google Shape;1582;p37"/>
            <p:cNvCxnSpPr/>
            <p:nvPr/>
          </p:nvCxnSpPr>
          <p:spPr>
            <a:xfrm>
              <a:off x="1687389" y="3165945"/>
              <a:ext cx="720869" cy="29844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3" name="Google Shape;1583;p37"/>
            <p:cNvCxnSpPr/>
            <p:nvPr/>
          </p:nvCxnSpPr>
          <p:spPr>
            <a:xfrm>
              <a:off x="2673423" y="2872267"/>
              <a:ext cx="0" cy="5048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4" name="Google Shape;1584;p37"/>
            <p:cNvCxnSpPr/>
            <p:nvPr/>
          </p:nvCxnSpPr>
          <p:spPr>
            <a:xfrm flipH="1">
              <a:off x="2863961" y="2996088"/>
              <a:ext cx="892353" cy="48417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5" name="Google Shape;1585;p37"/>
            <p:cNvCxnSpPr/>
            <p:nvPr/>
          </p:nvCxnSpPr>
          <p:spPr>
            <a:xfrm flipH="1" rot="10800000">
              <a:off x="2673423" y="3605668"/>
              <a:ext cx="12703" cy="70958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grpSp>
          <p:nvGrpSpPr>
            <p:cNvPr id="1586" name="Google Shape;1586;p37"/>
            <p:cNvGrpSpPr/>
            <p:nvPr/>
          </p:nvGrpSpPr>
          <p:grpSpPr>
            <a:xfrm>
              <a:off x="747936" y="2733042"/>
              <a:ext cx="914048" cy="690308"/>
              <a:chOff x="1046480" y="3962400"/>
              <a:chExt cx="1025765" cy="761428"/>
            </a:xfrm>
          </p:grpSpPr>
          <p:sp>
            <p:nvSpPr>
              <p:cNvPr id="1587" name="Google Shape;1587;p37"/>
              <p:cNvSpPr/>
              <p:nvPr/>
            </p:nvSpPr>
            <p:spPr>
              <a:xfrm rot="-5400000">
                <a:off x="1893248" y="4299428"/>
                <a:ext cx="110312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588" name="Google Shape;1588;p3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589" name="Google Shape;1589;p3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90" name="Google Shape;1590;p3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591" name="Google Shape;1591;p37"/>
            <p:cNvGrpSpPr/>
            <p:nvPr/>
          </p:nvGrpSpPr>
          <p:grpSpPr>
            <a:xfrm>
              <a:off x="3539588" y="2669737"/>
              <a:ext cx="853440" cy="741680"/>
              <a:chOff x="7179310" y="4033520"/>
              <a:chExt cx="1009650" cy="855028"/>
            </a:xfrm>
          </p:grpSpPr>
          <p:grpSp>
            <p:nvGrpSpPr>
              <p:cNvPr id="1592" name="Google Shape;1592;p3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593" name="Google Shape;1593;p3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594" name="Google Shape;1594;p3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595" name="Google Shape;1595;p37"/>
              <p:cNvSpPr/>
              <p:nvPr/>
            </p:nvSpPr>
            <p:spPr>
              <a:xfrm rot="-5400000">
                <a:off x="7440190" y="4309323"/>
                <a:ext cx="126273" cy="195358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596" name="Google Shape;1596;p37"/>
            <p:cNvSpPr/>
            <p:nvPr/>
          </p:nvSpPr>
          <p:spPr>
            <a:xfrm>
              <a:off x="2614674" y="2705584"/>
              <a:ext cx="109559" cy="165095"/>
            </a:xfrm>
            <a:prstGeom prst="rect">
              <a:avLst/>
            </a:prstGeom>
            <a:gradFill>
              <a:gsLst>
                <a:gs pos="0">
                  <a:srgbClr val="008000"/>
                </a:gs>
                <a:gs pos="50000">
                  <a:schemeClr val="lt1"/>
                </a:gs>
                <a:gs pos="100000">
                  <a:srgbClr val="008000"/>
                </a:gs>
              </a:gsLst>
              <a:lin ang="0" scaled="0"/>
            </a:gradFill>
            <a:ln cap="flat" cmpd="sng" w="9525">
              <a:solidFill>
                <a:srgbClr val="008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597" name="Google Shape;1597;p37"/>
            <p:cNvGrpSpPr/>
            <p:nvPr/>
          </p:nvGrpSpPr>
          <p:grpSpPr>
            <a:xfrm>
              <a:off x="2233637" y="2138292"/>
              <a:ext cx="853440" cy="741680"/>
              <a:chOff x="-44" y="1473"/>
              <a:chExt cx="981" cy="1105"/>
            </a:xfrm>
          </p:grpSpPr>
          <p:pic>
            <p:nvPicPr>
              <p:cNvPr descr="desktop_computer_stylized_medium" id="1598" name="Google Shape;1598;p3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99" name="Google Shape;1599;p37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00" name="Google Shape;1600;p37"/>
            <p:cNvGrpSpPr/>
            <p:nvPr/>
          </p:nvGrpSpPr>
          <p:grpSpPr>
            <a:xfrm>
              <a:off x="2060917" y="4280334"/>
              <a:ext cx="853440" cy="834838"/>
              <a:chOff x="8077200" y="3320602"/>
              <a:chExt cx="853440" cy="834838"/>
            </a:xfrm>
          </p:grpSpPr>
          <p:sp>
            <p:nvSpPr>
              <p:cNvPr id="1601" name="Google Shape;1601;p37"/>
              <p:cNvSpPr/>
              <p:nvPr/>
            </p:nvSpPr>
            <p:spPr>
              <a:xfrm>
                <a:off x="8630957" y="3320602"/>
                <a:ext cx="111147" cy="165095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02" name="Google Shape;1602;p37"/>
              <p:cNvGrpSpPr/>
              <p:nvPr/>
            </p:nvGrpSpPr>
            <p:grpSpPr>
              <a:xfrm>
                <a:off x="8077200" y="3413760"/>
                <a:ext cx="853440" cy="741680"/>
                <a:chOff x="-44" y="1473"/>
                <a:chExt cx="981" cy="1105"/>
              </a:xfrm>
            </p:grpSpPr>
            <p:pic>
              <p:nvPicPr>
                <p:cNvPr descr="desktop_computer_stylized_medium" id="1603" name="Google Shape;1603;p3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04" name="Google Shape;1604;p3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pic>
          <p:nvPicPr>
            <p:cNvPr id="1605" name="Google Shape;1605;p3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4913" y="3316753"/>
              <a:ext cx="603370" cy="34130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606" name="Google Shape;1606;p37"/>
            <p:cNvGrpSpPr/>
            <p:nvPr/>
          </p:nvGrpSpPr>
          <p:grpSpPr>
            <a:xfrm>
              <a:off x="731524" y="3616962"/>
              <a:ext cx="914582" cy="690308"/>
              <a:chOff x="1046480" y="3962400"/>
              <a:chExt cx="1026363" cy="761428"/>
            </a:xfrm>
          </p:grpSpPr>
          <p:sp>
            <p:nvSpPr>
              <p:cNvPr id="1607" name="Google Shape;1607;p37"/>
              <p:cNvSpPr/>
              <p:nvPr/>
            </p:nvSpPr>
            <p:spPr>
              <a:xfrm rot="-5400000">
                <a:off x="1893846" y="4299747"/>
                <a:ext cx="110313" cy="247682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608" name="Google Shape;1608;p37"/>
              <p:cNvGrpSpPr/>
              <p:nvPr/>
            </p:nvGrpSpPr>
            <p:grpSpPr>
              <a:xfrm>
                <a:off x="1046480" y="3962400"/>
                <a:ext cx="936071" cy="761428"/>
                <a:chOff x="-44" y="1473"/>
                <a:chExt cx="981" cy="1105"/>
              </a:xfrm>
            </p:grpSpPr>
            <p:pic>
              <p:nvPicPr>
                <p:cNvPr descr="desktop_computer_stylized_medium" id="1609" name="Google Shape;1609;p37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10" name="Google Shape;1610;p3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</p:grpSp>
        <p:grpSp>
          <p:nvGrpSpPr>
            <p:cNvPr id="1611" name="Google Shape;1611;p37"/>
            <p:cNvGrpSpPr/>
            <p:nvPr/>
          </p:nvGrpSpPr>
          <p:grpSpPr>
            <a:xfrm>
              <a:off x="3410634" y="3567725"/>
              <a:ext cx="853440" cy="741680"/>
              <a:chOff x="7179310" y="4033520"/>
              <a:chExt cx="1009650" cy="855028"/>
            </a:xfrm>
          </p:grpSpPr>
          <p:grpSp>
            <p:nvGrpSpPr>
              <p:cNvPr id="1612" name="Google Shape;1612;p37"/>
              <p:cNvGrpSpPr/>
              <p:nvPr/>
            </p:nvGrpSpPr>
            <p:grpSpPr>
              <a:xfrm>
                <a:off x="7179310" y="4033520"/>
                <a:ext cx="1009650" cy="855028"/>
                <a:chOff x="-44" y="1473"/>
                <a:chExt cx="981" cy="1105"/>
              </a:xfrm>
            </p:grpSpPr>
            <p:pic>
              <p:nvPicPr>
                <p:cNvPr descr="desktop_computer_stylized_medium" id="1613" name="Google Shape;1613;p37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flipH="1">
                  <a:off x="-44" y="1473"/>
                  <a:ext cx="981" cy="110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614" name="Google Shape;1614;p37"/>
                <p:cNvSpPr/>
                <p:nvPr/>
              </p:nvSpPr>
              <p:spPr>
                <a:xfrm flipH="1">
                  <a:off x="374" y="1579"/>
                  <a:ext cx="477" cy="506"/>
                </a:xfrm>
                <a:custGeom>
                  <a:rect b="b" l="l" r="r" t="t"/>
                  <a:pathLst>
                    <a:path extrusionOk="0" h="368" w="356">
                      <a:moveTo>
                        <a:pt x="0" y="0"/>
                      </a:moveTo>
                      <a:lnTo>
                        <a:pt x="300" y="14"/>
                      </a:lnTo>
                      <a:lnTo>
                        <a:pt x="356" y="294"/>
                      </a:lnTo>
                      <a:lnTo>
                        <a:pt x="78" y="36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00099"/>
                    </a:gs>
                    <a:gs pos="100000">
                      <a:schemeClr val="lt1"/>
                    </a:gs>
                  </a:gsLst>
                  <a:lin ang="2700000" scaled="0"/>
                </a:gradFill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dk1"/>
                    </a:solidFill>
                    <a:latin typeface="Corbel"/>
                    <a:ea typeface="Corbel"/>
                    <a:cs typeface="Corbel"/>
                    <a:sym typeface="Corbel"/>
                  </a:endParaRPr>
                </a:p>
              </p:txBody>
            </p:sp>
          </p:grpSp>
          <p:sp>
            <p:nvSpPr>
              <p:cNvPr id="1615" name="Google Shape;1615;p37"/>
              <p:cNvSpPr/>
              <p:nvPr/>
            </p:nvSpPr>
            <p:spPr>
              <a:xfrm rot="-5400000">
                <a:off x="7438739" y="4308053"/>
                <a:ext cx="128104" cy="197237"/>
              </a:xfrm>
              <a:prstGeom prst="rect">
                <a:avLst/>
              </a:prstGeom>
              <a:gradFill>
                <a:gsLst>
                  <a:gs pos="0">
                    <a:srgbClr val="008000"/>
                  </a:gs>
                  <a:gs pos="50000">
                    <a:schemeClr val="lt1"/>
                  </a:gs>
                  <a:gs pos="100000">
                    <a:srgbClr val="008000"/>
                  </a:gs>
                </a:gsLst>
                <a:lin ang="0" scaled="0"/>
              </a:gradFill>
              <a:ln cap="flat" cmpd="sng" w="9525">
                <a:solidFill>
                  <a:srgbClr val="0080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616" name="Google Shape;1616;p37"/>
            <p:cNvCxnSpPr/>
            <p:nvPr/>
          </p:nvCxnSpPr>
          <p:spPr>
            <a:xfrm flipH="1" rot="10800000">
              <a:off x="1660396" y="3600906"/>
              <a:ext cx="744686" cy="450835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7" name="Google Shape;1617;p37"/>
            <p:cNvCxnSpPr/>
            <p:nvPr/>
          </p:nvCxnSpPr>
          <p:spPr>
            <a:xfrm rot="10800000">
              <a:off x="2968756" y="3545345"/>
              <a:ext cx="646242" cy="3381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18" name="Google Shape;1618;p37"/>
            <p:cNvSpPr txBox="1"/>
            <p:nvPr/>
          </p:nvSpPr>
          <p:spPr>
            <a:xfrm>
              <a:off x="2401907" y="3026249"/>
              <a:ext cx="312799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37"/>
            <p:cNvSpPr txBox="1"/>
            <p:nvPr/>
          </p:nvSpPr>
          <p:spPr>
            <a:xfrm>
              <a:off x="2903656" y="3051648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37"/>
            <p:cNvSpPr txBox="1"/>
            <p:nvPr/>
          </p:nvSpPr>
          <p:spPr>
            <a:xfrm>
              <a:off x="3125951" y="3710440"/>
              <a:ext cx="322326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37"/>
            <p:cNvSpPr txBox="1"/>
            <p:nvPr/>
          </p:nvSpPr>
          <p:spPr>
            <a:xfrm>
              <a:off x="2640079" y="3654879"/>
              <a:ext cx="323914" cy="36670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37"/>
            <p:cNvSpPr txBox="1"/>
            <p:nvPr/>
          </p:nvSpPr>
          <p:spPr>
            <a:xfrm>
              <a:off x="2070052" y="3704090"/>
              <a:ext cx="323914" cy="366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5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37"/>
            <p:cNvSpPr txBox="1"/>
            <p:nvPr/>
          </p:nvSpPr>
          <p:spPr>
            <a:xfrm>
              <a:off x="2039884" y="3080222"/>
              <a:ext cx="319151" cy="3698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0000"/>
                  </a:solidFill>
                  <a:latin typeface="Arial"/>
                  <a:ea typeface="Arial"/>
                  <a:cs typeface="Arial"/>
                  <a:sym typeface="Arial"/>
                </a:rPr>
                <a:t>6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24" name="Google Shape;1624;p37"/>
          <p:cNvSpPr txBox="1"/>
          <p:nvPr>
            <p:ph type="title"/>
          </p:nvPr>
        </p:nvSpPr>
        <p:spPr>
          <a:xfrm>
            <a:off x="1711326" y="141288"/>
            <a:ext cx="7508875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Self-learning, forwarding: example</a:t>
            </a:r>
            <a:endParaRPr/>
          </a:p>
        </p:txBody>
      </p:sp>
      <p:grpSp>
        <p:nvGrpSpPr>
          <p:cNvPr id="1625" name="Google Shape;1625;p37"/>
          <p:cNvGrpSpPr/>
          <p:nvPr/>
        </p:nvGrpSpPr>
        <p:grpSpPr>
          <a:xfrm>
            <a:off x="8800286" y="4632247"/>
            <a:ext cx="1428750" cy="369887"/>
            <a:chOff x="1750" y="3514"/>
            <a:chExt cx="900" cy="233"/>
          </a:xfrm>
        </p:grpSpPr>
        <p:sp>
          <p:nvSpPr>
            <p:cNvPr id="1626" name="Google Shape;1626;p37"/>
            <p:cNvSpPr/>
            <p:nvPr/>
          </p:nvSpPr>
          <p:spPr>
            <a:xfrm>
              <a:off x="1771" y="3542"/>
              <a:ext cx="879" cy="166"/>
            </a:xfrm>
            <a:prstGeom prst="rect">
              <a:avLst/>
            </a:prstGeom>
            <a:solidFill>
              <a:schemeClr val="accent2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37"/>
            <p:cNvSpPr txBox="1"/>
            <p:nvPr/>
          </p:nvSpPr>
          <p:spPr>
            <a:xfrm>
              <a:off x="1750" y="3514"/>
              <a:ext cx="40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rPr>
                <a:t>A’ A</a:t>
              </a:r>
              <a:endParaRPr b="0" i="0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28" name="Google Shape;1628;p37"/>
            <p:cNvCxnSpPr/>
            <p:nvPr/>
          </p:nvCxnSpPr>
          <p:spPr>
            <a:xfrm>
              <a:off x="1936" y="3535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9" name="Google Shape;1629;p37"/>
            <p:cNvCxnSpPr/>
            <p:nvPr/>
          </p:nvCxnSpPr>
          <p:spPr>
            <a:xfrm>
              <a:off x="2116" y="3540"/>
              <a:ext cx="0" cy="16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30" name="Google Shape;1630;p37"/>
          <p:cNvGrpSpPr/>
          <p:nvPr/>
        </p:nvGrpSpPr>
        <p:grpSpPr>
          <a:xfrm>
            <a:off x="8949738" y="3868290"/>
            <a:ext cx="1761943" cy="714375"/>
            <a:chOff x="4406" y="331"/>
            <a:chExt cx="914" cy="450"/>
          </a:xfrm>
        </p:grpSpPr>
        <p:cxnSp>
          <p:nvCxnSpPr>
            <p:cNvPr id="1631" name="Google Shape;1631;p37"/>
            <p:cNvCxnSpPr/>
            <p:nvPr/>
          </p:nvCxnSpPr>
          <p:spPr>
            <a:xfrm flipH="1" rot="10800000">
              <a:off x="4406" y="439"/>
              <a:ext cx="252" cy="33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cxnSp>
          <p:nvCxnSpPr>
            <p:cNvPr id="1632" name="Google Shape;1632;p37"/>
            <p:cNvCxnSpPr/>
            <p:nvPr/>
          </p:nvCxnSpPr>
          <p:spPr>
            <a:xfrm flipH="1" rot="10800000">
              <a:off x="4524" y="594"/>
              <a:ext cx="137" cy="18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triangle"/>
              <a:tailEnd len="sm" w="sm" type="none"/>
            </a:ln>
          </p:spPr>
        </p:cxnSp>
        <p:sp>
          <p:nvSpPr>
            <p:cNvPr id="1633" name="Google Shape;1633;p37"/>
            <p:cNvSpPr txBox="1"/>
            <p:nvPr/>
          </p:nvSpPr>
          <p:spPr>
            <a:xfrm>
              <a:off x="4643" y="331"/>
              <a:ext cx="677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Source: 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37"/>
            <p:cNvSpPr txBox="1"/>
            <p:nvPr/>
          </p:nvSpPr>
          <p:spPr>
            <a:xfrm>
              <a:off x="4658" y="516"/>
              <a:ext cx="59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Dest: A’</a:t>
              </a:r>
              <a:endParaRPr b="0" i="0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35" name="Google Shape;1635;p37"/>
          <p:cNvGrpSpPr/>
          <p:nvPr/>
        </p:nvGrpSpPr>
        <p:grpSpPr>
          <a:xfrm>
            <a:off x="6607248" y="5278071"/>
            <a:ext cx="3017838" cy="1444625"/>
            <a:chOff x="3441" y="3154"/>
            <a:chExt cx="1901" cy="910"/>
          </a:xfrm>
        </p:grpSpPr>
        <p:sp>
          <p:nvSpPr>
            <p:cNvPr id="1636" name="Google Shape;1636;p37"/>
            <p:cNvSpPr/>
            <p:nvPr/>
          </p:nvSpPr>
          <p:spPr>
            <a:xfrm>
              <a:off x="3449" y="3154"/>
              <a:ext cx="1893" cy="907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37"/>
            <p:cNvSpPr txBox="1"/>
            <p:nvPr/>
          </p:nvSpPr>
          <p:spPr>
            <a:xfrm>
              <a:off x="3441" y="3175"/>
              <a:ext cx="186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MAC addr   interface    TTL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638" name="Google Shape;1638;p37"/>
            <p:cNvCxnSpPr/>
            <p:nvPr/>
          </p:nvCxnSpPr>
          <p:spPr>
            <a:xfrm>
              <a:off x="4226" y="3154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9" name="Google Shape;1639;p37"/>
            <p:cNvCxnSpPr/>
            <p:nvPr/>
          </p:nvCxnSpPr>
          <p:spPr>
            <a:xfrm>
              <a:off x="4963" y="3157"/>
              <a:ext cx="0" cy="9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0" name="Google Shape;1640;p37"/>
            <p:cNvCxnSpPr/>
            <p:nvPr/>
          </p:nvCxnSpPr>
          <p:spPr>
            <a:xfrm>
              <a:off x="3452" y="3397"/>
              <a:ext cx="1886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641" name="Google Shape;1641;p37"/>
          <p:cNvGrpSpPr/>
          <p:nvPr/>
        </p:nvGrpSpPr>
        <p:grpSpPr>
          <a:xfrm>
            <a:off x="6926643" y="5712145"/>
            <a:ext cx="2471738" cy="376237"/>
            <a:chOff x="2376" y="3383"/>
            <a:chExt cx="1557" cy="237"/>
          </a:xfrm>
        </p:grpSpPr>
        <p:sp>
          <p:nvSpPr>
            <p:cNvPr id="1642" name="Google Shape;1642;p37"/>
            <p:cNvSpPr txBox="1"/>
            <p:nvPr/>
          </p:nvSpPr>
          <p:spPr>
            <a:xfrm>
              <a:off x="2376" y="3388"/>
              <a:ext cx="221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37"/>
            <p:cNvSpPr txBox="1"/>
            <p:nvPr/>
          </p:nvSpPr>
          <p:spPr>
            <a:xfrm>
              <a:off x="3133" y="3387"/>
              <a:ext cx="197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37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5" name="Google Shape;1645;p37"/>
          <p:cNvSpPr txBox="1"/>
          <p:nvPr>
            <p:ph idx="1" type="body"/>
          </p:nvPr>
        </p:nvSpPr>
        <p:spPr>
          <a:xfrm>
            <a:off x="1130805" y="1273393"/>
            <a:ext cx="4994853" cy="912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06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A’ now wants to reply</a:t>
            </a:r>
            <a:endParaRPr i="1" sz="3200"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46" name="Google Shape;1646;p37"/>
          <p:cNvSpPr txBox="1"/>
          <p:nvPr/>
        </p:nvSpPr>
        <p:spPr>
          <a:xfrm>
            <a:off x="2471884" y="3051355"/>
            <a:ext cx="1892935" cy="6462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36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learns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7" name="Google Shape;1647;p37"/>
          <p:cNvGrpSpPr/>
          <p:nvPr/>
        </p:nvGrpSpPr>
        <p:grpSpPr>
          <a:xfrm>
            <a:off x="6894515" y="6137384"/>
            <a:ext cx="2471738" cy="377825"/>
            <a:chOff x="2376" y="3383"/>
            <a:chExt cx="1557" cy="238"/>
          </a:xfrm>
        </p:grpSpPr>
        <p:sp>
          <p:nvSpPr>
            <p:cNvPr id="1648" name="Google Shape;1648;p37"/>
            <p:cNvSpPr txBox="1"/>
            <p:nvPr/>
          </p:nvSpPr>
          <p:spPr>
            <a:xfrm>
              <a:off x="2376" y="3388"/>
              <a:ext cx="286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A’</a:t>
              </a:r>
              <a:endParaRPr b="0" i="1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37"/>
            <p:cNvSpPr txBox="1"/>
            <p:nvPr/>
          </p:nvSpPr>
          <p:spPr>
            <a:xfrm>
              <a:off x="3133" y="3387"/>
              <a:ext cx="204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37"/>
            <p:cNvSpPr txBox="1"/>
            <p:nvPr/>
          </p:nvSpPr>
          <p:spPr>
            <a:xfrm>
              <a:off x="3655" y="3383"/>
              <a:ext cx="278" cy="23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1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60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651" name="Google Shape;1651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31976" y="919956"/>
            <a:ext cx="6399213" cy="173037"/>
          </a:xfrm>
          <a:prstGeom prst="rect">
            <a:avLst/>
          </a:prstGeom>
          <a:noFill/>
          <a:ln>
            <a:noFill/>
          </a:ln>
        </p:spPr>
      </p:pic>
      <p:sp>
        <p:nvSpPr>
          <p:cNvPr id="1652" name="Google Shape;1652;p37"/>
          <p:cNvSpPr/>
          <p:nvPr/>
        </p:nvSpPr>
        <p:spPr>
          <a:xfrm rot="176823">
            <a:off x="7749381" y="4010602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3" name="Google Shape;1653;p37"/>
          <p:cNvSpPr txBox="1"/>
          <p:nvPr/>
        </p:nvSpPr>
        <p:spPr>
          <a:xfrm>
            <a:off x="1043965" y="2001266"/>
            <a:ext cx="4994853" cy="13626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Switch looks at source MAC Address :</a:t>
            </a:r>
            <a:endParaRPr b="0" i="1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4" name="Google Shape;1654;p37"/>
          <p:cNvSpPr txBox="1"/>
          <p:nvPr/>
        </p:nvSpPr>
        <p:spPr>
          <a:xfrm>
            <a:off x="822755" y="3777527"/>
            <a:ext cx="5712931" cy="10827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Switch looks at destination MAC Address : ?</a:t>
            </a:r>
            <a:endParaRPr b="0" i="1" sz="32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5" name="Google Shape;1655;p37"/>
          <p:cNvSpPr/>
          <p:nvPr/>
        </p:nvSpPr>
        <p:spPr>
          <a:xfrm>
            <a:off x="865980" y="4771717"/>
            <a:ext cx="5524502" cy="6458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9400" lvl="0" marL="279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destination A location is known</a:t>
            </a:r>
            <a:endParaRPr b="0" i="0" sz="28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656" name="Google Shape;1656;p37"/>
          <p:cNvSpPr/>
          <p:nvPr/>
        </p:nvSpPr>
        <p:spPr>
          <a:xfrm>
            <a:off x="291468" y="5523676"/>
            <a:ext cx="6592235" cy="756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71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           </a:t>
            </a: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selectively sends/forwards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7" name="Google Shape;1657;p37"/>
          <p:cNvSpPr/>
          <p:nvPr/>
        </p:nvSpPr>
        <p:spPr>
          <a:xfrm>
            <a:off x="8087709" y="5681297"/>
            <a:ext cx="423259" cy="385763"/>
          </a:xfrm>
          <a:prstGeom prst="ellipse">
            <a:avLst/>
          </a:prstGeom>
          <a:noFill/>
          <a:ln cap="flat" cmpd="sng" w="25400">
            <a:solidFill>
              <a:srgbClr val="9C362B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8" name="Google Shape;1658;p37"/>
          <p:cNvSpPr/>
          <p:nvPr/>
        </p:nvSpPr>
        <p:spPr>
          <a:xfrm rot="176823">
            <a:off x="7770777" y="2805033"/>
            <a:ext cx="350838" cy="210411"/>
          </a:xfrm>
          <a:prstGeom prst="rect">
            <a:avLst/>
          </a:prstGeom>
          <a:solidFill>
            <a:schemeClr val="accent2"/>
          </a:solidFill>
          <a:ln cap="flat" cmpd="sng" w="25400">
            <a:solidFill>
              <a:srgbClr val="5D8E3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"/>
                            </p:stCondLst>
                            <p:childTnLst>
                              <p:par>
                                <p:cTn fill="hold" nodeType="after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3" name="Shape 1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4" name="Google Shape;1664;p49"/>
          <p:cNvSpPr txBox="1"/>
          <p:nvPr>
            <p:ph type="title"/>
          </p:nvPr>
        </p:nvSpPr>
        <p:spPr>
          <a:xfrm>
            <a:off x="20701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Interconnecting switches</a:t>
            </a:r>
            <a:endParaRPr/>
          </a:p>
        </p:txBody>
      </p:sp>
      <p:sp>
        <p:nvSpPr>
          <p:cNvPr id="1665" name="Google Shape;1665;p49"/>
          <p:cNvSpPr txBox="1"/>
          <p:nvPr>
            <p:ph idx="1" type="body"/>
          </p:nvPr>
        </p:nvSpPr>
        <p:spPr>
          <a:xfrm>
            <a:off x="2222500" y="1320801"/>
            <a:ext cx="7881938" cy="6826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60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switches can be connected together:</a:t>
            </a:r>
            <a:endParaRPr/>
          </a:p>
        </p:txBody>
      </p:sp>
      <p:sp>
        <p:nvSpPr>
          <p:cNvPr id="1666" name="Google Shape;1666;p49"/>
          <p:cNvSpPr/>
          <p:nvPr/>
        </p:nvSpPr>
        <p:spPr>
          <a:xfrm>
            <a:off x="2214564" y="4535488"/>
            <a:ext cx="7881937" cy="16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1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sending from A to G - how does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know to forward frame destined to G via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and S</a:t>
            </a:r>
            <a:r>
              <a:rPr b="0" baseline="-2500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7338" lvl="0" marL="4572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2800"/>
              <a:buFont typeface="Noto Sans Symbols"/>
              <a:buChar char="▪"/>
            </a:pPr>
            <a:r>
              <a:rPr b="0" i="1" lang="en-US" sz="28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A:</a:t>
            </a: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self learning! (works exactly the same as in single-switch case!)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67" name="Google Shape;1667;p49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668" name="Google Shape;1668;p49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9" name="Google Shape;1669;p49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0" name="Google Shape;1670;p49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71" name="Google Shape;1671;p49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2" name="Google Shape;1672;p49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3" name="Google Shape;1673;p49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4" name="Google Shape;1674;p49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5" name="Google Shape;1675;p49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6" name="Google Shape;1676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77" name="Google Shape;1677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78" name="Google Shape;1678;p49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79" name="Google Shape;1679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0" name="Google Shape;1680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681" name="Google Shape;1681;p49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682" name="Google Shape;1682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83" name="Google Shape;1683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684" name="Google Shape;1684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5" name="Google Shape;1685;p49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686" name="Google Shape;1686;p49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7" name="Google Shape;1687;p49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8" name="Google Shape;1688;p49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9" name="Google Shape;1689;p49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0" name="Google Shape;1690;p49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1" name="Google Shape;1691;p49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2" name="Google Shape;1692;p49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3" name="Google Shape;1693;p49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4" name="Google Shape;1694;p49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695" name="Google Shape;1695;p49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6" name="Google Shape;1696;p49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7" name="Google Shape;1697;p49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8" name="Google Shape;1698;p49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9" name="Google Shape;1699;p49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0" name="Google Shape;1700;p49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1" name="Google Shape;1701;p49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2" name="Google Shape;1702;p49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p49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04" name="Google Shape;1704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05" name="Google Shape;1705;p49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06" name="Google Shape;1706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07" name="Google Shape;1707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08" name="Google Shape;1708;p49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09" name="Google Shape;1709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0" name="Google Shape;1710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11" name="Google Shape;1711;p49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12" name="Google Shape;1712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3" name="Google Shape;1713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14" name="Google Shape;1714;p49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15" name="Google Shape;1715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6" name="Google Shape;1716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17" name="Google Shape;1717;p49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18" name="Google Shape;1718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19" name="Google Shape;1719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20" name="Google Shape;1720;p49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21" name="Google Shape;1721;p49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22" name="Google Shape;1722;p49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723" name="Google Shape;1723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24" name="Google Shape;1724;p4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1725" name="Google Shape;1725;p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39951" y="798514"/>
            <a:ext cx="54848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p50"/>
          <p:cNvSpPr txBox="1"/>
          <p:nvPr>
            <p:ph type="title"/>
          </p:nvPr>
        </p:nvSpPr>
        <p:spPr>
          <a:xfrm>
            <a:off x="2019300" y="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Self-learning multi-switch example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2" name="Google Shape;1732;p50"/>
          <p:cNvSpPr txBox="1"/>
          <p:nvPr>
            <p:ph idx="1" type="body"/>
          </p:nvPr>
        </p:nvSpPr>
        <p:spPr>
          <a:xfrm>
            <a:off x="2074863" y="1139825"/>
            <a:ext cx="77724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t/>
            </a:r>
            <a:endParaRPr sz="24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Font typeface="Noto Sans Symbols"/>
              <a:buNone/>
            </a:pP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Suppose C sends frame to I, I responds to C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33" name="Google Shape;1733;p50"/>
          <p:cNvSpPr/>
          <p:nvPr/>
        </p:nvSpPr>
        <p:spPr>
          <a:xfrm>
            <a:off x="2238375" y="4664075"/>
            <a:ext cx="7772400" cy="1843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1775" lvl="0" marL="231775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400"/>
              <a:buFont typeface="Noto Sans Symbols"/>
              <a:buChar char="▪"/>
            </a:pPr>
            <a:r>
              <a:rPr b="0" i="0" lang="en-US" sz="2400" u="sng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b="0" i="0" lang="en-US" sz="24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show switch tables and packet forwarding in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1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2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3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, S</a:t>
            </a:r>
            <a:r>
              <a:rPr b="0" baseline="-2500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4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34" name="Google Shape;1734;p50"/>
          <p:cNvGrpSpPr/>
          <p:nvPr/>
        </p:nvGrpSpPr>
        <p:grpSpPr>
          <a:xfrm>
            <a:off x="2482851" y="2444750"/>
            <a:ext cx="2047875" cy="1358900"/>
            <a:chOff x="958850" y="2444750"/>
            <a:chExt cx="2048416" cy="1358710"/>
          </a:xfrm>
        </p:grpSpPr>
        <p:cxnSp>
          <p:nvCxnSpPr>
            <p:cNvPr id="1735" name="Google Shape;1735;p50"/>
            <p:cNvCxnSpPr/>
            <p:nvPr/>
          </p:nvCxnSpPr>
          <p:spPr>
            <a:xfrm rot="10800000">
              <a:off x="1582903" y="3030456"/>
              <a:ext cx="555772" cy="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6" name="Google Shape;1736;p50"/>
            <p:cNvCxnSpPr/>
            <p:nvPr/>
          </p:nvCxnSpPr>
          <p:spPr>
            <a:xfrm flipH="1">
              <a:off x="1970355" y="3078074"/>
              <a:ext cx="271534" cy="31428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37" name="Google Shape;1737;p50"/>
            <p:cNvCxnSpPr/>
            <p:nvPr/>
          </p:nvCxnSpPr>
          <p:spPr>
            <a:xfrm>
              <a:off x="2389566" y="3106645"/>
              <a:ext cx="73044" cy="29523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38" name="Google Shape;1738;p50"/>
            <p:cNvSpPr txBox="1"/>
            <p:nvPr/>
          </p:nvSpPr>
          <p:spPr>
            <a:xfrm>
              <a:off x="958850" y="2844744"/>
              <a:ext cx="350931" cy="3666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9" name="Google Shape;1739;p50"/>
            <p:cNvSpPr txBox="1"/>
            <p:nvPr/>
          </p:nvSpPr>
          <p:spPr>
            <a:xfrm>
              <a:off x="1408232" y="3306642"/>
              <a:ext cx="338226" cy="3698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0" name="Google Shape;1740;p50"/>
            <p:cNvSpPr txBox="1"/>
            <p:nvPr/>
          </p:nvSpPr>
          <p:spPr>
            <a:xfrm>
              <a:off x="2181548" y="2444750"/>
              <a:ext cx="423975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1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1" name="Google Shape;1741;p50"/>
            <p:cNvSpPr txBox="1"/>
            <p:nvPr/>
          </p:nvSpPr>
          <p:spPr>
            <a:xfrm>
              <a:off x="2656336" y="3298706"/>
              <a:ext cx="350930" cy="3698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2" name="Google Shape;1742;p50"/>
            <p:cNvGrpSpPr/>
            <p:nvPr/>
          </p:nvGrpSpPr>
          <p:grpSpPr>
            <a:xfrm>
              <a:off x="1127760" y="28346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3" name="Google Shape;1743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4" name="Google Shape;1744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5" name="Google Shape;1745;p50"/>
            <p:cNvGrpSpPr/>
            <p:nvPr/>
          </p:nvGrpSpPr>
          <p:grpSpPr>
            <a:xfrm>
              <a:off x="1534160" y="329184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6" name="Google Shape;1746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47" name="Google Shape;1747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48" name="Google Shape;1748;p50"/>
            <p:cNvGrpSpPr/>
            <p:nvPr/>
          </p:nvGrpSpPr>
          <p:grpSpPr>
            <a:xfrm>
              <a:off x="2062480" y="33223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49" name="Google Shape;1749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50" name="Google Shape;1750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751" name="Google Shape;1751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2014817" y="2879664"/>
              <a:ext cx="678041" cy="299996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2" name="Google Shape;1752;p50"/>
          <p:cNvGrpSpPr/>
          <p:nvPr/>
        </p:nvGrpSpPr>
        <p:grpSpPr>
          <a:xfrm>
            <a:off x="3903663" y="1984375"/>
            <a:ext cx="4856162" cy="2044700"/>
            <a:chOff x="2379663" y="1984375"/>
            <a:chExt cx="4855711" cy="2044145"/>
          </a:xfrm>
        </p:grpSpPr>
        <p:cxnSp>
          <p:nvCxnSpPr>
            <p:cNvPr id="1753" name="Google Shape;1753;p50"/>
            <p:cNvCxnSpPr/>
            <p:nvPr/>
          </p:nvCxnSpPr>
          <p:spPr>
            <a:xfrm flipH="1">
              <a:off x="3635258" y="3068344"/>
              <a:ext cx="346043" cy="215841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4" name="Google Shape;1754;p50"/>
            <p:cNvCxnSpPr/>
            <p:nvPr/>
          </p:nvCxnSpPr>
          <p:spPr>
            <a:xfrm flipH="1">
              <a:off x="3949554" y="3087389"/>
              <a:ext cx="125401" cy="58721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5" name="Google Shape;1755;p50"/>
            <p:cNvCxnSpPr/>
            <p:nvPr/>
          </p:nvCxnSpPr>
          <p:spPr>
            <a:xfrm>
              <a:off x="4254326" y="3030254"/>
              <a:ext cx="230167" cy="36185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6" name="Google Shape;1756;p50"/>
            <p:cNvCxnSpPr/>
            <p:nvPr/>
          </p:nvCxnSpPr>
          <p:spPr>
            <a:xfrm flipH="1">
              <a:off x="5532145" y="3106433"/>
              <a:ext cx="428585" cy="24440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7" name="Google Shape;1757;p50"/>
            <p:cNvCxnSpPr/>
            <p:nvPr/>
          </p:nvCxnSpPr>
          <p:spPr>
            <a:xfrm flipH="1">
              <a:off x="6035335" y="3077866"/>
              <a:ext cx="9524" cy="46977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8" name="Google Shape;1758;p50"/>
            <p:cNvCxnSpPr/>
            <p:nvPr/>
          </p:nvCxnSpPr>
          <p:spPr>
            <a:xfrm flipH="1">
              <a:off x="2379663" y="2355749"/>
              <a:ext cx="1517509" cy="536429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59" name="Google Shape;1759;p50"/>
            <p:cNvCxnSpPr/>
            <p:nvPr/>
          </p:nvCxnSpPr>
          <p:spPr>
            <a:xfrm>
              <a:off x="4200356" y="2322421"/>
              <a:ext cx="0" cy="599912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0" name="Google Shape;1760;p50"/>
            <p:cNvCxnSpPr/>
            <p:nvPr/>
          </p:nvCxnSpPr>
          <p:spPr>
            <a:xfrm rot="10800000">
              <a:off x="4449571" y="2306551"/>
              <a:ext cx="1406394" cy="684026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61" name="Google Shape;1761;p50"/>
            <p:cNvCxnSpPr/>
            <p:nvPr/>
          </p:nvCxnSpPr>
          <p:spPr>
            <a:xfrm>
              <a:off x="6411539" y="3131826"/>
              <a:ext cx="285723" cy="158707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762" name="Google Shape;1762;p50"/>
            <p:cNvSpPr txBox="1"/>
            <p:nvPr/>
          </p:nvSpPr>
          <p:spPr>
            <a:xfrm>
              <a:off x="3620973" y="3222289"/>
              <a:ext cx="349218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50"/>
            <p:cNvSpPr txBox="1"/>
            <p:nvPr/>
          </p:nvSpPr>
          <p:spPr>
            <a:xfrm>
              <a:off x="4094004" y="3658733"/>
              <a:ext cx="338106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50"/>
            <p:cNvSpPr txBox="1"/>
            <p:nvPr/>
          </p:nvSpPr>
          <p:spPr>
            <a:xfrm>
              <a:off x="4567035" y="3057234"/>
              <a:ext cx="325407" cy="369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50"/>
            <p:cNvSpPr txBox="1"/>
            <p:nvPr/>
          </p:nvSpPr>
          <p:spPr>
            <a:xfrm>
              <a:off x="3408267" y="2768387"/>
              <a:ext cx="436521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2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50"/>
            <p:cNvSpPr txBox="1"/>
            <p:nvPr/>
          </p:nvSpPr>
          <p:spPr>
            <a:xfrm>
              <a:off x="4635290" y="1984375"/>
              <a:ext cx="436522" cy="3666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4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50"/>
            <p:cNvSpPr txBox="1"/>
            <p:nvPr/>
          </p:nvSpPr>
          <p:spPr>
            <a:xfrm>
              <a:off x="6009938" y="2570004"/>
              <a:ext cx="436522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0" baseline="-2500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3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50"/>
            <p:cNvSpPr txBox="1"/>
            <p:nvPr/>
          </p:nvSpPr>
          <p:spPr>
            <a:xfrm>
              <a:off x="6240104" y="3541290"/>
              <a:ext cx="360329" cy="3666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H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50"/>
            <p:cNvSpPr txBox="1"/>
            <p:nvPr/>
          </p:nvSpPr>
          <p:spPr>
            <a:xfrm>
              <a:off x="6986160" y="3179439"/>
              <a:ext cx="249214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I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50"/>
            <p:cNvSpPr txBox="1"/>
            <p:nvPr/>
          </p:nvSpPr>
          <p:spPr>
            <a:xfrm>
              <a:off x="5103560" y="3595251"/>
              <a:ext cx="365091" cy="36978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771" name="Google Shape;1771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763899" y="2930268"/>
              <a:ext cx="677799" cy="299957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772" name="Google Shape;1772;p50"/>
            <p:cNvGrpSpPr/>
            <p:nvPr/>
          </p:nvGrpSpPr>
          <p:grpSpPr>
            <a:xfrm>
              <a:off x="3139440" y="3180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73" name="Google Shape;1773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4" name="Google Shape;1774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75" name="Google Shape;1775;p50"/>
            <p:cNvGrpSpPr/>
            <p:nvPr/>
          </p:nvGrpSpPr>
          <p:grpSpPr>
            <a:xfrm>
              <a:off x="3576320" y="352552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76" name="Google Shape;1776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77" name="Google Shape;1777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78" name="Google Shape;1778;p50"/>
            <p:cNvGrpSpPr/>
            <p:nvPr/>
          </p:nvGrpSpPr>
          <p:grpSpPr>
            <a:xfrm>
              <a:off x="4135120" y="32816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79" name="Google Shape;1779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80" name="Google Shape;1780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81" name="Google Shape;1781;p50"/>
            <p:cNvGrpSpPr/>
            <p:nvPr/>
          </p:nvGrpSpPr>
          <p:grpSpPr>
            <a:xfrm>
              <a:off x="5049520" y="326136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82" name="Google Shape;1782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83" name="Google Shape;1783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84" name="Google Shape;1784;p50"/>
            <p:cNvGrpSpPr/>
            <p:nvPr/>
          </p:nvGrpSpPr>
          <p:grpSpPr>
            <a:xfrm>
              <a:off x="5588000" y="343408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85" name="Google Shape;1785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86" name="Google Shape;1786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grpSp>
          <p:nvGrpSpPr>
            <p:cNvPr id="1787" name="Google Shape;1787;p50"/>
            <p:cNvGrpSpPr/>
            <p:nvPr/>
          </p:nvGrpSpPr>
          <p:grpSpPr>
            <a:xfrm>
              <a:off x="6380480" y="3149600"/>
              <a:ext cx="568960" cy="481140"/>
              <a:chOff x="-44" y="1473"/>
              <a:chExt cx="981" cy="1105"/>
            </a:xfrm>
          </p:grpSpPr>
          <p:pic>
            <p:nvPicPr>
              <p:cNvPr descr="desktop_computer_stylized_medium" id="1788" name="Google Shape;1788;p50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789" name="Google Shape;1789;p50"/>
              <p:cNvSpPr/>
              <p:nvPr/>
            </p:nvSpPr>
            <p:spPr>
              <a:xfrm flipH="1">
                <a:off x="374" y="1579"/>
                <a:ext cx="477" cy="506"/>
              </a:xfrm>
              <a:custGeom>
                <a:rect b="b" l="l" r="r" t="t"/>
                <a:pathLst>
                  <a:path extrusionOk="0" h="368" w="356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000099"/>
                  </a:gs>
                  <a:gs pos="100000">
                    <a:schemeClr val="lt1"/>
                  </a:gs>
                </a:gsLst>
                <a:lin ang="2700000" scaled="0"/>
              </a:gra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Corbel"/>
                  <a:ea typeface="Corbel"/>
                  <a:cs typeface="Corbel"/>
                  <a:sym typeface="Corbel"/>
                </a:endParaRPr>
              </a:p>
            </p:txBody>
          </p:sp>
        </p:grpSp>
        <p:pic>
          <p:nvPicPr>
            <p:cNvPr id="1790" name="Google Shape;1790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54313" y="2847741"/>
              <a:ext cx="677800" cy="3015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91" name="Google Shape;1791;p5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874949" y="2116102"/>
              <a:ext cx="676212" cy="30154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underline_base" id="1792" name="Google Shape;1792;p5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035176" y="792164"/>
            <a:ext cx="7313613" cy="173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7" name="Shape 1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51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Institutional network</a:t>
            </a:r>
            <a:endParaRPr/>
          </a:p>
        </p:txBody>
      </p:sp>
      <p:sp>
        <p:nvSpPr>
          <p:cNvPr id="1799" name="Google Shape;1799;p51"/>
          <p:cNvSpPr/>
          <p:nvPr/>
        </p:nvSpPr>
        <p:spPr>
          <a:xfrm rot="5400000">
            <a:off x="3703638" y="244476"/>
            <a:ext cx="4321175" cy="7473950"/>
          </a:xfrm>
          <a:custGeom>
            <a:rect b="b" l="l" r="r" t="t"/>
            <a:pathLst>
              <a:path extrusionOk="0" h="9831" w="10000">
                <a:moveTo>
                  <a:pt x="3018" y="119"/>
                </a:moveTo>
                <a:cubicBezTo>
                  <a:pt x="2111" y="198"/>
                  <a:pt x="1047" y="-39"/>
                  <a:pt x="545" y="518"/>
                </a:cubicBezTo>
                <a:cubicBezTo>
                  <a:pt x="43" y="1076"/>
                  <a:pt x="40" y="2518"/>
                  <a:pt x="8" y="3464"/>
                </a:cubicBezTo>
                <a:cubicBezTo>
                  <a:pt x="-24" y="4411"/>
                  <a:pt x="32" y="5681"/>
                  <a:pt x="354" y="6198"/>
                </a:cubicBezTo>
                <a:cubicBezTo>
                  <a:pt x="677" y="6715"/>
                  <a:pt x="1127" y="6126"/>
                  <a:pt x="1947" y="6568"/>
                </a:cubicBezTo>
                <a:cubicBezTo>
                  <a:pt x="2769" y="7010"/>
                  <a:pt x="4247" y="8310"/>
                  <a:pt x="5285" y="8849"/>
                </a:cubicBezTo>
                <a:cubicBezTo>
                  <a:pt x="6321" y="9388"/>
                  <a:pt x="7408" y="9963"/>
                  <a:pt x="8172" y="9805"/>
                </a:cubicBezTo>
                <a:cubicBezTo>
                  <a:pt x="8934" y="9645"/>
                  <a:pt x="9588" y="8930"/>
                  <a:pt x="9864" y="7895"/>
                </a:cubicBezTo>
                <a:cubicBezTo>
                  <a:pt x="10140" y="6857"/>
                  <a:pt x="9927" y="4774"/>
                  <a:pt x="9830" y="3590"/>
                </a:cubicBezTo>
                <a:cubicBezTo>
                  <a:pt x="9733" y="2406"/>
                  <a:pt x="10004" y="1276"/>
                  <a:pt x="9282" y="788"/>
                </a:cubicBezTo>
                <a:cubicBezTo>
                  <a:pt x="8561" y="302"/>
                  <a:pt x="7028" y="160"/>
                  <a:pt x="5984" y="49"/>
                </a:cubicBezTo>
                <a:cubicBezTo>
                  <a:pt x="4940" y="-62"/>
                  <a:pt x="3924" y="41"/>
                  <a:pt x="3018" y="119"/>
                </a:cubicBezTo>
                <a:close/>
              </a:path>
            </a:pathLst>
          </a:custGeom>
          <a:solidFill>
            <a:srgbClr val="00CC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1800" name="Google Shape;1800;p51"/>
          <p:cNvCxnSpPr/>
          <p:nvPr/>
        </p:nvCxnSpPr>
        <p:spPr>
          <a:xfrm flipH="1">
            <a:off x="3675064" y="3387725"/>
            <a:ext cx="2047875" cy="14160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1" name="Google Shape;1801;p51"/>
          <p:cNvCxnSpPr/>
          <p:nvPr/>
        </p:nvCxnSpPr>
        <p:spPr>
          <a:xfrm>
            <a:off x="5915025" y="3375025"/>
            <a:ext cx="0" cy="146685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2" name="Google Shape;1802;p51"/>
          <p:cNvCxnSpPr/>
          <p:nvPr/>
        </p:nvCxnSpPr>
        <p:spPr>
          <a:xfrm rot="10800000">
            <a:off x="6108700" y="3309939"/>
            <a:ext cx="1841500" cy="16224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3" name="Google Shape;1803;p51"/>
          <p:cNvCxnSpPr/>
          <p:nvPr/>
        </p:nvCxnSpPr>
        <p:spPr>
          <a:xfrm flipH="1" rot="10800000">
            <a:off x="6211888" y="2692401"/>
            <a:ext cx="1223962" cy="423863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4" name="Google Shape;1804;p51"/>
          <p:cNvCxnSpPr/>
          <p:nvPr/>
        </p:nvCxnSpPr>
        <p:spPr>
          <a:xfrm flipH="1" rot="10800000">
            <a:off x="6005514" y="2370139"/>
            <a:ext cx="669925" cy="7588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5" name="Google Shape;1805;p51"/>
          <p:cNvCxnSpPr/>
          <p:nvPr/>
        </p:nvCxnSpPr>
        <p:spPr>
          <a:xfrm>
            <a:off x="4911726" y="2524126"/>
            <a:ext cx="862013" cy="6445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06" name="Google Shape;1806;p51"/>
          <p:cNvCxnSpPr/>
          <p:nvPr/>
        </p:nvCxnSpPr>
        <p:spPr>
          <a:xfrm rot="10800000">
            <a:off x="3519488" y="2420938"/>
            <a:ext cx="8509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07" name="Google Shape;1807;p51"/>
          <p:cNvSpPr txBox="1"/>
          <p:nvPr/>
        </p:nvSpPr>
        <p:spPr>
          <a:xfrm>
            <a:off x="2268538" y="2041526"/>
            <a:ext cx="1262062" cy="646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 external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8" name="Google Shape;1808;p51"/>
          <p:cNvSpPr txBox="1"/>
          <p:nvPr/>
        </p:nvSpPr>
        <p:spPr>
          <a:xfrm>
            <a:off x="4240213" y="2608264"/>
            <a:ext cx="787400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router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9" name="Google Shape;1809;p51"/>
          <p:cNvSpPr txBox="1"/>
          <p:nvPr/>
        </p:nvSpPr>
        <p:spPr>
          <a:xfrm>
            <a:off x="7959725" y="3516314"/>
            <a:ext cx="1473288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rPr>
              <a:t>IP subnet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0" name="Google Shape;1810;p51"/>
          <p:cNvSpPr txBox="1"/>
          <p:nvPr/>
        </p:nvSpPr>
        <p:spPr>
          <a:xfrm>
            <a:off x="6956425" y="1835151"/>
            <a:ext cx="136525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mail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1" name="Google Shape;1811;p51"/>
          <p:cNvSpPr txBox="1"/>
          <p:nvPr/>
        </p:nvSpPr>
        <p:spPr>
          <a:xfrm>
            <a:off x="7754939" y="2505076"/>
            <a:ext cx="13620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server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2" name="Google Shape;1812;p51"/>
          <p:cNvCxnSpPr/>
          <p:nvPr/>
        </p:nvCxnSpPr>
        <p:spPr>
          <a:xfrm rot="10800000">
            <a:off x="2989264" y="4754563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3" name="Google Shape;1813;p51"/>
          <p:cNvCxnSpPr/>
          <p:nvPr/>
        </p:nvCxnSpPr>
        <p:spPr>
          <a:xfrm flipH="1">
            <a:off x="3376613" y="4802189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14" name="Google Shape;1814;p51"/>
          <p:cNvCxnSpPr/>
          <p:nvPr/>
        </p:nvCxnSpPr>
        <p:spPr>
          <a:xfrm>
            <a:off x="3795714" y="4830764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15" name="Google Shape;1815;p51"/>
          <p:cNvGrpSpPr/>
          <p:nvPr/>
        </p:nvGrpSpPr>
        <p:grpSpPr>
          <a:xfrm>
            <a:off x="2533651" y="4557713"/>
            <a:ext cx="568325" cy="481012"/>
            <a:chOff x="-44" y="1473"/>
            <a:chExt cx="981" cy="1105"/>
          </a:xfrm>
        </p:grpSpPr>
        <p:pic>
          <p:nvPicPr>
            <p:cNvPr descr="desktop_computer_stylized_medium" id="1816" name="Google Shape;181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17" name="Google Shape;1817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18" name="Google Shape;1818;p51"/>
          <p:cNvGrpSpPr/>
          <p:nvPr/>
        </p:nvGrpSpPr>
        <p:grpSpPr>
          <a:xfrm>
            <a:off x="2940051" y="5014913"/>
            <a:ext cx="568325" cy="481012"/>
            <a:chOff x="-44" y="1473"/>
            <a:chExt cx="981" cy="1105"/>
          </a:xfrm>
        </p:grpSpPr>
        <p:pic>
          <p:nvPicPr>
            <p:cNvPr descr="desktop_computer_stylized_medium" id="1819" name="Google Shape;1819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0" name="Google Shape;1820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21" name="Google Shape;1821;p51"/>
          <p:cNvGrpSpPr/>
          <p:nvPr/>
        </p:nvGrpSpPr>
        <p:grpSpPr>
          <a:xfrm>
            <a:off x="3468689" y="5046663"/>
            <a:ext cx="568325" cy="481012"/>
            <a:chOff x="-44" y="1473"/>
            <a:chExt cx="981" cy="1105"/>
          </a:xfrm>
        </p:grpSpPr>
        <p:pic>
          <p:nvPicPr>
            <p:cNvPr descr="desktop_computer_stylized_medium" id="1822" name="Google Shape;182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3" name="Google Shape;182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1824" name="Google Shape;1824;p51"/>
          <p:cNvCxnSpPr/>
          <p:nvPr/>
        </p:nvCxnSpPr>
        <p:spPr>
          <a:xfrm>
            <a:off x="4014789" y="4760913"/>
            <a:ext cx="377825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5" name="Google Shape;1825;p51"/>
          <p:cNvCxnSpPr/>
          <p:nvPr/>
        </p:nvCxnSpPr>
        <p:spPr>
          <a:xfrm flipH="1">
            <a:off x="4246563" y="5256214"/>
            <a:ext cx="120650" cy="29368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6" name="Google Shape;1826;p51"/>
          <p:cNvCxnSpPr/>
          <p:nvPr/>
        </p:nvCxnSpPr>
        <p:spPr>
          <a:xfrm>
            <a:off x="4651376" y="5267326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27" name="Google Shape;1827;p51"/>
          <p:cNvCxnSpPr/>
          <p:nvPr/>
        </p:nvCxnSpPr>
        <p:spPr>
          <a:xfrm rot="10800000">
            <a:off x="4549776" y="5148263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28" name="Google Shape;1828;p51"/>
          <p:cNvGrpSpPr/>
          <p:nvPr/>
        </p:nvGrpSpPr>
        <p:grpSpPr>
          <a:xfrm>
            <a:off x="3873501" y="5419726"/>
            <a:ext cx="568325" cy="481013"/>
            <a:chOff x="-44" y="1473"/>
            <a:chExt cx="981" cy="1105"/>
          </a:xfrm>
        </p:grpSpPr>
        <p:pic>
          <p:nvPicPr>
            <p:cNvPr descr="desktop_computer_stylized_medium" id="1829" name="Google Shape;1829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0" name="Google Shape;1830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31" name="Google Shape;1831;p51"/>
          <p:cNvGrpSpPr/>
          <p:nvPr/>
        </p:nvGrpSpPr>
        <p:grpSpPr>
          <a:xfrm>
            <a:off x="4330701" y="5487988"/>
            <a:ext cx="568325" cy="481012"/>
            <a:chOff x="-44" y="1473"/>
            <a:chExt cx="981" cy="1105"/>
          </a:xfrm>
        </p:grpSpPr>
        <p:pic>
          <p:nvPicPr>
            <p:cNvPr descr="desktop_computer_stylized_medium" id="1832" name="Google Shape;1832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3" name="Google Shape;1833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834" name="Google Shape;1834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1063" y="4602164"/>
            <a:ext cx="677862" cy="30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5" name="Google Shape;183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171951" y="5018089"/>
            <a:ext cx="677863" cy="30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36" name="Google Shape;1836;p51"/>
          <p:cNvGrpSpPr/>
          <p:nvPr/>
        </p:nvGrpSpPr>
        <p:grpSpPr>
          <a:xfrm>
            <a:off x="4756151" y="4946651"/>
            <a:ext cx="568325" cy="481013"/>
            <a:chOff x="-44" y="1473"/>
            <a:chExt cx="981" cy="1105"/>
          </a:xfrm>
        </p:grpSpPr>
        <p:pic>
          <p:nvPicPr>
            <p:cNvPr descr="desktop_computer_stylized_medium" id="1837" name="Google Shape;1837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8" name="Google Shape;1838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1839" name="Google Shape;1839;p51"/>
          <p:cNvCxnSpPr/>
          <p:nvPr/>
        </p:nvCxnSpPr>
        <p:spPr>
          <a:xfrm rot="10800000">
            <a:off x="7208839" y="5022850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0" name="Google Shape;1840;p51"/>
          <p:cNvCxnSpPr/>
          <p:nvPr/>
        </p:nvCxnSpPr>
        <p:spPr>
          <a:xfrm flipH="1">
            <a:off x="7596188" y="5070476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41" name="Google Shape;1841;p51"/>
          <p:cNvCxnSpPr/>
          <p:nvPr/>
        </p:nvCxnSpPr>
        <p:spPr>
          <a:xfrm>
            <a:off x="8015289" y="5099051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42" name="Google Shape;1842;p51"/>
          <p:cNvGrpSpPr/>
          <p:nvPr/>
        </p:nvGrpSpPr>
        <p:grpSpPr>
          <a:xfrm>
            <a:off x="6900864" y="4837113"/>
            <a:ext cx="568325" cy="481012"/>
            <a:chOff x="-44" y="1473"/>
            <a:chExt cx="981" cy="1105"/>
          </a:xfrm>
        </p:grpSpPr>
        <p:pic>
          <p:nvPicPr>
            <p:cNvPr descr="desktop_computer_stylized_medium" id="1843" name="Google Shape;1843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4" name="Google Shape;1844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45" name="Google Shape;1845;p51"/>
          <p:cNvGrpSpPr/>
          <p:nvPr/>
        </p:nvGrpSpPr>
        <p:grpSpPr>
          <a:xfrm>
            <a:off x="7159626" y="5283201"/>
            <a:ext cx="569913" cy="481013"/>
            <a:chOff x="-44" y="1473"/>
            <a:chExt cx="981" cy="1105"/>
          </a:xfrm>
        </p:grpSpPr>
        <p:pic>
          <p:nvPicPr>
            <p:cNvPr descr="desktop_computer_stylized_medium" id="1846" name="Google Shape;1846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47" name="Google Shape;1847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48" name="Google Shape;1848;p51"/>
          <p:cNvGrpSpPr/>
          <p:nvPr/>
        </p:nvGrpSpPr>
        <p:grpSpPr>
          <a:xfrm>
            <a:off x="7688264" y="5313363"/>
            <a:ext cx="568325" cy="482600"/>
            <a:chOff x="-44" y="1473"/>
            <a:chExt cx="981" cy="1105"/>
          </a:xfrm>
        </p:grpSpPr>
        <p:pic>
          <p:nvPicPr>
            <p:cNvPr descr="desktop_computer_stylized_medium" id="1849" name="Google Shape;1849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0" name="Google Shape;1850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cxnSp>
        <p:nvCxnSpPr>
          <p:cNvPr id="1851" name="Google Shape;1851;p51"/>
          <p:cNvCxnSpPr/>
          <p:nvPr/>
        </p:nvCxnSpPr>
        <p:spPr>
          <a:xfrm rot="10800000">
            <a:off x="6183314" y="5068889"/>
            <a:ext cx="606425" cy="312737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2" name="Google Shape;1852;p51"/>
          <p:cNvCxnSpPr/>
          <p:nvPr/>
        </p:nvCxnSpPr>
        <p:spPr>
          <a:xfrm flipH="1">
            <a:off x="5719763" y="5022851"/>
            <a:ext cx="271462" cy="31432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53" name="Google Shape;1853;p51"/>
          <p:cNvCxnSpPr/>
          <p:nvPr/>
        </p:nvCxnSpPr>
        <p:spPr>
          <a:xfrm>
            <a:off x="6138864" y="5051426"/>
            <a:ext cx="73025" cy="295275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854" name="Google Shape;1854;p51"/>
          <p:cNvGrpSpPr/>
          <p:nvPr/>
        </p:nvGrpSpPr>
        <p:grpSpPr>
          <a:xfrm>
            <a:off x="6327776" y="5230813"/>
            <a:ext cx="569913" cy="481012"/>
            <a:chOff x="-44" y="1473"/>
            <a:chExt cx="981" cy="1105"/>
          </a:xfrm>
        </p:grpSpPr>
        <p:pic>
          <p:nvPicPr>
            <p:cNvPr descr="desktop_computer_stylized_medium" id="1855" name="Google Shape;1855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6" name="Google Shape;1856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57" name="Google Shape;1857;p51"/>
          <p:cNvGrpSpPr/>
          <p:nvPr/>
        </p:nvGrpSpPr>
        <p:grpSpPr>
          <a:xfrm>
            <a:off x="5283201" y="5235575"/>
            <a:ext cx="569913" cy="482600"/>
            <a:chOff x="-44" y="1473"/>
            <a:chExt cx="981" cy="1105"/>
          </a:xfrm>
        </p:grpSpPr>
        <p:pic>
          <p:nvPicPr>
            <p:cNvPr descr="desktop_computer_stylized_medium" id="1858" name="Google Shape;1858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59" name="Google Shape;1859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1860" name="Google Shape;1860;p51"/>
          <p:cNvGrpSpPr/>
          <p:nvPr/>
        </p:nvGrpSpPr>
        <p:grpSpPr>
          <a:xfrm>
            <a:off x="5811838" y="5267326"/>
            <a:ext cx="569912" cy="481013"/>
            <a:chOff x="-44" y="1473"/>
            <a:chExt cx="981" cy="1105"/>
          </a:xfrm>
        </p:grpSpPr>
        <p:pic>
          <p:nvPicPr>
            <p:cNvPr descr="desktop_computer_stylized_medium" id="1861" name="Google Shape;1861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2" name="Google Shape;1862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863" name="Google Shape;1863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64213" y="4822826"/>
            <a:ext cx="677862" cy="30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64" name="Google Shape;1864;p51"/>
          <p:cNvCxnSpPr/>
          <p:nvPr/>
        </p:nvCxnSpPr>
        <p:spPr>
          <a:xfrm rot="10800000">
            <a:off x="8043864" y="5100638"/>
            <a:ext cx="555625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65" name="Google Shape;1865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0638" y="4870451"/>
            <a:ext cx="677862" cy="3016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6" name="Google Shape;1866;p51"/>
          <p:cNvGrpSpPr/>
          <p:nvPr/>
        </p:nvGrpSpPr>
        <p:grpSpPr>
          <a:xfrm>
            <a:off x="8208963" y="4884738"/>
            <a:ext cx="569912" cy="481012"/>
            <a:chOff x="-44" y="1473"/>
            <a:chExt cx="981" cy="1105"/>
          </a:xfrm>
        </p:grpSpPr>
        <p:pic>
          <p:nvPicPr>
            <p:cNvPr descr="desktop_computer_stylized_medium" id="1867" name="Google Shape;1867;p5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68" name="Google Shape;1868;p51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1869" name="Google Shape;1869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486400" y="3062289"/>
            <a:ext cx="935038" cy="4159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70" name="Google Shape;1870;p51"/>
          <p:cNvGrpSpPr/>
          <p:nvPr/>
        </p:nvGrpSpPr>
        <p:grpSpPr>
          <a:xfrm>
            <a:off x="6664326" y="2111375"/>
            <a:ext cx="366713" cy="579438"/>
            <a:chOff x="4140" y="429"/>
            <a:chExt cx="1425" cy="2396"/>
          </a:xfrm>
        </p:grpSpPr>
        <p:sp>
          <p:nvSpPr>
            <p:cNvPr id="1871" name="Google Shape;1871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2" name="Google Shape;1872;p51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3" name="Google Shape;1873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4" name="Google Shape;1874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75" name="Google Shape;1875;p51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76" name="Google Shape;1876;p51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1877" name="Google Shape;1877;p51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8" name="Google Shape;1878;p51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79" name="Google Shape;1879;p51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0" name="Google Shape;1880;p51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1881" name="Google Shape;1881;p51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2" name="Google Shape;1882;p51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3" name="Google Shape;1883;p51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p51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5" name="Google Shape;1885;p51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886" name="Google Shape;1886;p51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7" name="Google Shape;1887;p51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88" name="Google Shape;1888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889" name="Google Shape;1889;p51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1890" name="Google Shape;1890;p51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1" name="Google Shape;1891;p51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892" name="Google Shape;1892;p51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3" name="Google Shape;1893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4" name="Google Shape;1894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5" name="Google Shape;1895;p51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6" name="Google Shape;1896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897" name="Google Shape;1897;p51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8" name="Google Shape;1898;p51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9" name="Google Shape;1899;p51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0" name="Google Shape;1900;p51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1" name="Google Shape;1901;p51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2" name="Google Shape;1902;p51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03" name="Google Shape;1903;p51"/>
          <p:cNvGrpSpPr/>
          <p:nvPr/>
        </p:nvGrpSpPr>
        <p:grpSpPr>
          <a:xfrm>
            <a:off x="7269163" y="2620964"/>
            <a:ext cx="366712" cy="579437"/>
            <a:chOff x="4140" y="429"/>
            <a:chExt cx="1425" cy="2396"/>
          </a:xfrm>
        </p:grpSpPr>
        <p:sp>
          <p:nvSpPr>
            <p:cNvPr id="1904" name="Google Shape;1904;p51"/>
            <p:cNvSpPr/>
            <p:nvPr/>
          </p:nvSpPr>
          <p:spPr>
            <a:xfrm>
              <a:off x="5268" y="433"/>
              <a:ext cx="283" cy="2286"/>
            </a:xfrm>
            <a:custGeom>
              <a:rect b="b" l="l" r="r" t="t"/>
              <a:pathLst>
                <a:path extrusionOk="0" h="2742" w="354">
                  <a:moveTo>
                    <a:pt x="63" y="0"/>
                  </a:moveTo>
                  <a:lnTo>
                    <a:pt x="354" y="339"/>
                  </a:lnTo>
                  <a:lnTo>
                    <a:pt x="346" y="2624"/>
                  </a:lnTo>
                  <a:lnTo>
                    <a:pt x="0" y="2742"/>
                  </a:lnTo>
                  <a:lnTo>
                    <a:pt x="63" y="0"/>
                  </a:lnTo>
                  <a:close/>
                </a:path>
              </a:pathLst>
            </a:custGeom>
            <a:gradFill>
              <a:gsLst>
                <a:gs pos="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5" name="Google Shape;1905;p51"/>
            <p:cNvSpPr/>
            <p:nvPr/>
          </p:nvSpPr>
          <p:spPr>
            <a:xfrm>
              <a:off x="4208" y="429"/>
              <a:ext cx="1043" cy="2284"/>
            </a:xfrm>
            <a:prstGeom prst="rect">
              <a:avLst/>
            </a:pr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6" name="Google Shape;1906;p51"/>
            <p:cNvSpPr/>
            <p:nvPr/>
          </p:nvSpPr>
          <p:spPr>
            <a:xfrm>
              <a:off x="5321" y="570"/>
              <a:ext cx="169" cy="2115"/>
            </a:xfrm>
            <a:custGeom>
              <a:rect b="b" l="l" r="r" t="t"/>
              <a:pathLst>
                <a:path extrusionOk="0" h="2537" w="211">
                  <a:moveTo>
                    <a:pt x="7" y="0"/>
                  </a:moveTo>
                  <a:cubicBezTo>
                    <a:pt x="7" y="0"/>
                    <a:pt x="57" y="28"/>
                    <a:pt x="211" y="218"/>
                  </a:cubicBezTo>
                  <a:cubicBezTo>
                    <a:pt x="0" y="1229"/>
                    <a:pt x="41" y="2537"/>
                    <a:pt x="7" y="2501"/>
                  </a:cubicBezTo>
                  <a:lnTo>
                    <a:pt x="7" y="0"/>
                  </a:lnTo>
                  <a:close/>
                </a:path>
              </a:pathLst>
            </a:custGeom>
            <a:gradFill>
              <a:gsLst>
                <a:gs pos="0">
                  <a:srgbClr val="808080"/>
                </a:gs>
                <a:gs pos="100000">
                  <a:srgbClr val="F8F8F8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7" name="Google Shape;1907;p51"/>
            <p:cNvSpPr/>
            <p:nvPr/>
          </p:nvSpPr>
          <p:spPr>
            <a:xfrm>
              <a:off x="5284" y="1640"/>
              <a:ext cx="263" cy="189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08" name="Google Shape;1908;p51"/>
            <p:cNvSpPr/>
            <p:nvPr/>
          </p:nvSpPr>
          <p:spPr>
            <a:xfrm>
              <a:off x="4214" y="692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09" name="Google Shape;1909;p51"/>
            <p:cNvGrpSpPr/>
            <p:nvPr/>
          </p:nvGrpSpPr>
          <p:grpSpPr>
            <a:xfrm>
              <a:off x="4751" y="665"/>
              <a:ext cx="580" cy="125"/>
              <a:chOff x="616" y="2565"/>
              <a:chExt cx="724" cy="120"/>
            </a:xfrm>
          </p:grpSpPr>
          <p:sp>
            <p:nvSpPr>
              <p:cNvPr id="1910" name="Google Shape;1910;p51"/>
              <p:cNvSpPr/>
              <p:nvPr/>
            </p:nvSpPr>
            <p:spPr>
              <a:xfrm>
                <a:off x="616" y="2565"/>
                <a:ext cx="724" cy="120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51"/>
              <p:cNvSpPr/>
              <p:nvPr/>
            </p:nvSpPr>
            <p:spPr>
              <a:xfrm>
                <a:off x="632" y="2584"/>
                <a:ext cx="693" cy="10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12" name="Google Shape;1912;p51"/>
            <p:cNvSpPr/>
            <p:nvPr/>
          </p:nvSpPr>
          <p:spPr>
            <a:xfrm>
              <a:off x="4226" y="1020"/>
              <a:ext cx="592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3" name="Google Shape;1913;p51"/>
            <p:cNvGrpSpPr/>
            <p:nvPr/>
          </p:nvGrpSpPr>
          <p:grpSpPr>
            <a:xfrm>
              <a:off x="4745" y="994"/>
              <a:ext cx="586" cy="131"/>
              <a:chOff x="611" y="2568"/>
              <a:chExt cx="731" cy="136"/>
            </a:xfrm>
          </p:grpSpPr>
          <p:sp>
            <p:nvSpPr>
              <p:cNvPr id="1914" name="Google Shape;1914;p51"/>
              <p:cNvSpPr/>
              <p:nvPr/>
            </p:nvSpPr>
            <p:spPr>
              <a:xfrm>
                <a:off x="611" y="2568"/>
                <a:ext cx="731" cy="136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51"/>
              <p:cNvSpPr/>
              <p:nvPr/>
            </p:nvSpPr>
            <p:spPr>
              <a:xfrm>
                <a:off x="626" y="2581"/>
                <a:ext cx="700" cy="109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16" name="Google Shape;1916;p51"/>
            <p:cNvSpPr/>
            <p:nvPr/>
          </p:nvSpPr>
          <p:spPr>
            <a:xfrm>
              <a:off x="4214" y="1361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7" name="Google Shape;1917;p51"/>
            <p:cNvSpPr/>
            <p:nvPr/>
          </p:nvSpPr>
          <p:spPr>
            <a:xfrm>
              <a:off x="4226" y="1657"/>
              <a:ext cx="598" cy="46"/>
            </a:xfrm>
            <a:prstGeom prst="rect">
              <a:avLst/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18" name="Google Shape;1918;p51"/>
            <p:cNvGrpSpPr/>
            <p:nvPr/>
          </p:nvGrpSpPr>
          <p:grpSpPr>
            <a:xfrm>
              <a:off x="4733" y="1630"/>
              <a:ext cx="586" cy="151"/>
              <a:chOff x="611" y="2571"/>
              <a:chExt cx="730" cy="139"/>
            </a:xfrm>
          </p:grpSpPr>
          <p:sp>
            <p:nvSpPr>
              <p:cNvPr id="1919" name="Google Shape;1919;p51"/>
              <p:cNvSpPr/>
              <p:nvPr/>
            </p:nvSpPr>
            <p:spPr>
              <a:xfrm>
                <a:off x="611" y="2571"/>
                <a:ext cx="730" cy="139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51"/>
              <p:cNvSpPr/>
              <p:nvPr/>
            </p:nvSpPr>
            <p:spPr>
              <a:xfrm>
                <a:off x="626" y="2589"/>
                <a:ext cx="699" cy="121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1" name="Google Shape;1921;p51"/>
            <p:cNvSpPr/>
            <p:nvPr/>
          </p:nvSpPr>
          <p:spPr>
            <a:xfrm>
              <a:off x="5288" y="1354"/>
              <a:ext cx="263" cy="188"/>
            </a:xfrm>
            <a:custGeom>
              <a:rect b="b" l="l" r="r" t="t"/>
              <a:pathLst>
                <a:path extrusionOk="0" h="226" w="328">
                  <a:moveTo>
                    <a:pt x="4" y="0"/>
                  </a:moveTo>
                  <a:cubicBezTo>
                    <a:pt x="60" y="10"/>
                    <a:pt x="182" y="74"/>
                    <a:pt x="328" y="128"/>
                  </a:cubicBezTo>
                  <a:cubicBezTo>
                    <a:pt x="326" y="162"/>
                    <a:pt x="326" y="158"/>
                    <a:pt x="326" y="226"/>
                  </a:cubicBezTo>
                  <a:cubicBezTo>
                    <a:pt x="326" y="226"/>
                    <a:pt x="169" y="155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grpSp>
          <p:nvGrpSpPr>
            <p:cNvPr id="1922" name="Google Shape;1922;p51"/>
            <p:cNvGrpSpPr/>
            <p:nvPr/>
          </p:nvGrpSpPr>
          <p:grpSpPr>
            <a:xfrm>
              <a:off x="4738" y="1328"/>
              <a:ext cx="574" cy="138"/>
              <a:chOff x="613" y="2569"/>
              <a:chExt cx="715" cy="138"/>
            </a:xfrm>
          </p:grpSpPr>
          <p:sp>
            <p:nvSpPr>
              <p:cNvPr id="1923" name="Google Shape;1923;p51"/>
              <p:cNvSpPr/>
              <p:nvPr/>
            </p:nvSpPr>
            <p:spPr>
              <a:xfrm>
                <a:off x="613" y="2569"/>
                <a:ext cx="715" cy="138"/>
              </a:xfrm>
              <a:prstGeom prst="round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51"/>
              <p:cNvSpPr/>
              <p:nvPr/>
            </p:nvSpPr>
            <p:spPr>
              <a:xfrm>
                <a:off x="629" y="2582"/>
                <a:ext cx="692" cy="105"/>
              </a:xfrm>
              <a:prstGeom prst="roundRect">
                <a:avLst>
                  <a:gd fmla="val 50000" name="adj"/>
                </a:avLst>
              </a:prstGeom>
              <a:gradFill>
                <a:gsLst>
                  <a:gs pos="0">
                    <a:srgbClr val="0000FF"/>
                  </a:gs>
                  <a:gs pos="50000">
                    <a:srgbClr val="99CCFF"/>
                  </a:gs>
                  <a:gs pos="100000">
                    <a:srgbClr val="0000FF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t/>
                </a:r>
                <a:endParaRPr b="0" i="0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5" name="Google Shape;1925;p51"/>
            <p:cNvSpPr/>
            <p:nvPr/>
          </p:nvSpPr>
          <p:spPr>
            <a:xfrm>
              <a:off x="5250" y="429"/>
              <a:ext cx="68" cy="2291"/>
            </a:xfrm>
            <a:prstGeom prst="rect">
              <a:avLst/>
            </a:prstGeom>
            <a:gradFill>
              <a:gsLst>
                <a:gs pos="0">
                  <a:srgbClr val="333333"/>
                </a:gs>
                <a:gs pos="50000">
                  <a:srgbClr val="DDDDDD"/>
                </a:gs>
                <a:gs pos="100000">
                  <a:srgbClr val="333333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p51"/>
            <p:cNvSpPr/>
            <p:nvPr/>
          </p:nvSpPr>
          <p:spPr>
            <a:xfrm>
              <a:off x="5312" y="1007"/>
              <a:ext cx="237" cy="213"/>
            </a:xfrm>
            <a:custGeom>
              <a:rect b="b" l="l" r="r" t="t"/>
              <a:pathLst>
                <a:path extrusionOk="0" h="256" w="296">
                  <a:moveTo>
                    <a:pt x="4" y="0"/>
                  </a:moveTo>
                  <a:cubicBezTo>
                    <a:pt x="55" y="10"/>
                    <a:pt x="144" y="68"/>
                    <a:pt x="292" y="144"/>
                  </a:cubicBezTo>
                  <a:cubicBezTo>
                    <a:pt x="290" y="178"/>
                    <a:pt x="296" y="188"/>
                    <a:pt x="296" y="256"/>
                  </a:cubicBezTo>
                  <a:cubicBezTo>
                    <a:pt x="296" y="256"/>
                    <a:pt x="160" y="176"/>
                    <a:pt x="0" y="100"/>
                  </a:cubicBezTo>
                  <a:cubicBezTo>
                    <a:pt x="0" y="48"/>
                    <a:pt x="4" y="17"/>
                    <a:pt x="4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7" name="Google Shape;1927;p51"/>
            <p:cNvSpPr/>
            <p:nvPr/>
          </p:nvSpPr>
          <p:spPr>
            <a:xfrm>
              <a:off x="5315" y="680"/>
              <a:ext cx="244" cy="240"/>
            </a:xfrm>
            <a:custGeom>
              <a:rect b="b" l="l" r="r" t="t"/>
              <a:pathLst>
                <a:path extrusionOk="0" h="288" w="304">
                  <a:moveTo>
                    <a:pt x="0" y="0"/>
                  </a:moveTo>
                  <a:cubicBezTo>
                    <a:pt x="51" y="10"/>
                    <a:pt x="148" y="76"/>
                    <a:pt x="304" y="164"/>
                  </a:cubicBezTo>
                  <a:cubicBezTo>
                    <a:pt x="302" y="198"/>
                    <a:pt x="284" y="220"/>
                    <a:pt x="284" y="288"/>
                  </a:cubicBezTo>
                  <a:cubicBezTo>
                    <a:pt x="284" y="288"/>
                    <a:pt x="163" y="179"/>
                    <a:pt x="8" y="124"/>
                  </a:cubicBezTo>
                  <a:cubicBezTo>
                    <a:pt x="8" y="72"/>
                    <a:pt x="0" y="17"/>
                    <a:pt x="0" y="0"/>
                  </a:cubicBezTo>
                  <a:close/>
                </a:path>
              </a:pathLst>
            </a:custGeom>
            <a:gradFill>
              <a:gsLst>
                <a:gs pos="0">
                  <a:srgbClr val="292929"/>
                </a:gs>
                <a:gs pos="100000">
                  <a:srgbClr val="808080"/>
                </a:gs>
              </a:gsLst>
              <a:lin ang="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28" name="Google Shape;1928;p51"/>
            <p:cNvSpPr/>
            <p:nvPr/>
          </p:nvSpPr>
          <p:spPr>
            <a:xfrm>
              <a:off x="5516" y="2608"/>
              <a:ext cx="49" cy="98"/>
            </a:xfrm>
            <a:prstGeom prst="ellipse">
              <a:avLst/>
            </a:prstGeom>
            <a:solidFill>
              <a:srgbClr val="3333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9" name="Google Shape;1929;p51"/>
            <p:cNvSpPr/>
            <p:nvPr/>
          </p:nvSpPr>
          <p:spPr>
            <a:xfrm>
              <a:off x="5302" y="2614"/>
              <a:ext cx="245" cy="200"/>
            </a:xfrm>
            <a:custGeom>
              <a:rect b="b" l="l" r="r" t="t"/>
              <a:pathLst>
                <a:path extrusionOk="0" h="240" w="306">
                  <a:moveTo>
                    <a:pt x="0" y="106"/>
                  </a:moveTo>
                  <a:lnTo>
                    <a:pt x="2" y="240"/>
                  </a:lnTo>
                  <a:lnTo>
                    <a:pt x="306" y="110"/>
                  </a:lnTo>
                  <a:lnTo>
                    <a:pt x="300" y="0"/>
                  </a:lnTo>
                  <a:lnTo>
                    <a:pt x="0" y="106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0" name="Google Shape;1930;p51"/>
            <p:cNvSpPr/>
            <p:nvPr/>
          </p:nvSpPr>
          <p:spPr>
            <a:xfrm>
              <a:off x="4140" y="2681"/>
              <a:ext cx="1197" cy="144"/>
            </a:xfrm>
            <a:prstGeom prst="roundRect">
              <a:avLst>
                <a:gd fmla="val 50000" name="adj"/>
              </a:avLst>
            </a:prstGeom>
            <a:solidFill>
              <a:srgbClr val="DDDDDD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p51"/>
            <p:cNvSpPr/>
            <p:nvPr/>
          </p:nvSpPr>
          <p:spPr>
            <a:xfrm>
              <a:off x="4208" y="2713"/>
              <a:ext cx="1067" cy="79"/>
            </a:xfrm>
            <a:prstGeom prst="roundRect">
              <a:avLst>
                <a:gd fmla="val 50000" name="adj"/>
              </a:avLst>
            </a:prstGeom>
            <a:gradFill>
              <a:gsLst>
                <a:gs pos="0">
                  <a:schemeClr val="dk2"/>
                </a:gs>
                <a:gs pos="100000">
                  <a:schemeClr val="lt2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2" name="Google Shape;1932;p51"/>
            <p:cNvSpPr/>
            <p:nvPr/>
          </p:nvSpPr>
          <p:spPr>
            <a:xfrm>
              <a:off x="4307" y="2385"/>
              <a:ext cx="160" cy="138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3" name="Google Shape;1933;p51"/>
            <p:cNvSpPr/>
            <p:nvPr/>
          </p:nvSpPr>
          <p:spPr>
            <a:xfrm>
              <a:off x="4485" y="2385"/>
              <a:ext cx="160" cy="144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51"/>
            <p:cNvSpPr/>
            <p:nvPr/>
          </p:nvSpPr>
          <p:spPr>
            <a:xfrm>
              <a:off x="4664" y="2379"/>
              <a:ext cx="154" cy="144"/>
            </a:xfrm>
            <a:prstGeom prst="ellipse">
              <a:avLst/>
            </a:prstGeom>
            <a:solidFill>
              <a:srgbClr val="33CC3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51"/>
            <p:cNvSpPr/>
            <p:nvPr/>
          </p:nvSpPr>
          <p:spPr>
            <a:xfrm>
              <a:off x="5059" y="1834"/>
              <a:ext cx="86" cy="761"/>
            </a:xfrm>
            <a:prstGeom prst="rect">
              <a:avLst/>
            </a:prstGeom>
            <a:solidFill>
              <a:srgbClr val="292929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descr="underline_base" id="1936" name="Google Shape;1936;p5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51063" y="1039814"/>
            <a:ext cx="5027612" cy="17303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37" name="Google Shape;1937;p51"/>
          <p:cNvGrpSpPr/>
          <p:nvPr/>
        </p:nvGrpSpPr>
        <p:grpSpPr>
          <a:xfrm>
            <a:off x="4275485" y="2148330"/>
            <a:ext cx="880316" cy="510540"/>
            <a:chOff x="1871277" y="1576300"/>
            <a:chExt cx="1128371" cy="437861"/>
          </a:xfrm>
        </p:grpSpPr>
        <p:sp>
          <p:nvSpPr>
            <p:cNvPr id="1938" name="Google Shape;1938;p51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39" name="Google Shape;1939;p51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0" name="Google Shape;1940;p51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1" name="Google Shape;1941;p51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B1D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2" name="Google Shape;1942;p51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3" name="Google Shape;1943;p51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1944" name="Google Shape;1944;p51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1945" name="Google Shape;1945;p51"/>
            <p:cNvCxnSpPr>
              <a:endCxn id="1940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6862"/>
                </a:srgbClr>
              </a:outerShdw>
            </a:effectLst>
          </p:spPr>
        </p:cxnSp>
        <p:cxnSp>
          <p:nvCxnSpPr>
            <p:cNvPr id="1946" name="Google Shape;1946;p51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6862"/>
                </a:srgbClr>
              </a:outerShdw>
            </a:effectLst>
          </p:spPr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1" name="Shape 1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2" name="Google Shape;1952;p52"/>
          <p:cNvSpPr txBox="1"/>
          <p:nvPr>
            <p:ph type="title"/>
          </p:nvPr>
        </p:nvSpPr>
        <p:spPr>
          <a:xfrm>
            <a:off x="1939925" y="39688"/>
            <a:ext cx="4560888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Gill Sans"/>
              <a:buNone/>
            </a:pPr>
            <a:r>
              <a:rPr lang="en-US" sz="3600">
                <a:latin typeface="Gill Sans"/>
                <a:ea typeface="Gill Sans"/>
                <a:cs typeface="Gill Sans"/>
                <a:sym typeface="Gill Sans"/>
              </a:rPr>
              <a:t>Switches vs. routers</a:t>
            </a:r>
            <a:endParaRPr/>
          </a:p>
        </p:txBody>
      </p:sp>
      <p:sp>
        <p:nvSpPr>
          <p:cNvPr id="1953" name="Google Shape;1953;p52"/>
          <p:cNvSpPr txBox="1"/>
          <p:nvPr>
            <p:ph idx="1" type="body"/>
          </p:nvPr>
        </p:nvSpPr>
        <p:spPr>
          <a:xfrm>
            <a:off x="1966913" y="1341439"/>
            <a:ext cx="3967162" cy="4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are store-and-forward: 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network-layer devices (examine network-layer headers)</a:t>
            </a:r>
            <a:endParaRPr/>
          </a:p>
          <a:p>
            <a:pPr indent="-231775" lvl="0" marL="231775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</a:t>
            </a:r>
            <a:r>
              <a:rPr i="1" lang="en-US" sz="2400">
                <a:latin typeface="Gill Sans"/>
                <a:ea typeface="Gill Sans"/>
                <a:cs typeface="Gill Sans"/>
                <a:sym typeface="Gill Sans"/>
              </a:rPr>
              <a:t>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link-layer devices (examine link-layer headers)</a:t>
            </a:r>
            <a:endParaRPr/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i="1" sz="24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3480"/>
              <a:buNone/>
            </a:pPr>
            <a:r>
              <a:rPr lang="en-US" sz="2400">
                <a:solidFill>
                  <a:srgbClr val="000099"/>
                </a:solidFill>
                <a:latin typeface="Gill Sans"/>
                <a:ea typeface="Gill Sans"/>
                <a:cs typeface="Gill Sans"/>
                <a:sym typeface="Gill Sans"/>
              </a:rPr>
              <a:t>both have forwarding tables: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routers: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compute tables using routing algorithms, IP addresses</a:t>
            </a:r>
            <a:endParaRPr/>
          </a:p>
          <a:p>
            <a:pPr indent="-231775" lvl="0" marL="231775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400"/>
              <a:buFont typeface="Noto Sans Symbols"/>
              <a:buChar char="▪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switches: 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learn forwarding table using flooding, learning, MAC addresses </a:t>
            </a:r>
            <a:endParaRPr/>
          </a:p>
        </p:txBody>
      </p:sp>
      <p:sp>
        <p:nvSpPr>
          <p:cNvPr id="1954" name="Google Shape;1954;p52"/>
          <p:cNvSpPr/>
          <p:nvPr/>
        </p:nvSpPr>
        <p:spPr>
          <a:xfrm flipH="1">
            <a:off x="8067676" y="2103439"/>
            <a:ext cx="638175" cy="852487"/>
          </a:xfrm>
          <a:custGeom>
            <a:rect b="b" l="l" r="r" t="t"/>
            <a:pathLst>
              <a:path extrusionOk="0" h="537" w="402">
                <a:moveTo>
                  <a:pt x="402" y="363"/>
                </a:moveTo>
                <a:lnTo>
                  <a:pt x="28" y="0"/>
                </a:lnTo>
                <a:lnTo>
                  <a:pt x="0" y="470"/>
                </a:lnTo>
                <a:lnTo>
                  <a:pt x="242" y="537"/>
                </a:lnTo>
                <a:lnTo>
                  <a:pt x="402" y="363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5" name="Google Shape;1955;p52"/>
          <p:cNvSpPr/>
          <p:nvPr/>
        </p:nvSpPr>
        <p:spPr>
          <a:xfrm>
            <a:off x="8054976" y="844551"/>
            <a:ext cx="360363" cy="1577975"/>
          </a:xfrm>
          <a:custGeom>
            <a:rect b="b" l="l" r="r" t="t"/>
            <a:pathLst>
              <a:path extrusionOk="0" h="1186" w="267">
                <a:moveTo>
                  <a:pt x="254" y="466"/>
                </a:moveTo>
                <a:lnTo>
                  <a:pt x="0" y="0"/>
                </a:lnTo>
                <a:lnTo>
                  <a:pt x="0" y="1186"/>
                </a:lnTo>
                <a:lnTo>
                  <a:pt x="267" y="652"/>
                </a:lnTo>
                <a:lnTo>
                  <a:pt x="254" y="46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956" name="Google Shape;1956;p52"/>
          <p:cNvSpPr/>
          <p:nvPr/>
        </p:nvSpPr>
        <p:spPr>
          <a:xfrm>
            <a:off x="6831014" y="850901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7" name="Google Shape;1957;p52"/>
          <p:cNvSpPr/>
          <p:nvPr/>
        </p:nvSpPr>
        <p:spPr>
          <a:xfrm>
            <a:off x="6783389" y="922338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58" name="Google Shape;1958;p52"/>
          <p:cNvCxnSpPr/>
          <p:nvPr/>
        </p:nvCxnSpPr>
        <p:spPr>
          <a:xfrm>
            <a:off x="6783388" y="1239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59" name="Google Shape;1959;p52"/>
          <p:cNvSpPr txBox="1"/>
          <p:nvPr/>
        </p:nvSpPr>
        <p:spPr>
          <a:xfrm>
            <a:off x="6740526" y="889000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60" name="Google Shape;1960;p52"/>
          <p:cNvCxnSpPr/>
          <p:nvPr/>
        </p:nvCxnSpPr>
        <p:spPr>
          <a:xfrm>
            <a:off x="6791325" y="156051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1" name="Google Shape;1961;p52"/>
          <p:cNvCxnSpPr/>
          <p:nvPr/>
        </p:nvCxnSpPr>
        <p:spPr>
          <a:xfrm>
            <a:off x="6796088" y="184150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2" name="Google Shape;1962;p52"/>
          <p:cNvCxnSpPr/>
          <p:nvPr/>
        </p:nvCxnSpPr>
        <p:spPr>
          <a:xfrm>
            <a:off x="6796088" y="21177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963" name="Google Shape;1963;p52"/>
          <p:cNvGrpSpPr/>
          <p:nvPr/>
        </p:nvGrpSpPr>
        <p:grpSpPr>
          <a:xfrm>
            <a:off x="8240714" y="3525838"/>
            <a:ext cx="1387475" cy="1035050"/>
            <a:chOff x="3601" y="168"/>
            <a:chExt cx="874" cy="652"/>
          </a:xfrm>
        </p:grpSpPr>
        <p:sp>
          <p:nvSpPr>
            <p:cNvPr id="1964" name="Google Shape;1964;p52"/>
            <p:cNvSpPr/>
            <p:nvPr/>
          </p:nvSpPr>
          <p:spPr>
            <a:xfrm>
              <a:off x="3658" y="168"/>
              <a:ext cx="817" cy="59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5" name="Google Shape;1965;p52"/>
            <p:cNvSpPr/>
            <p:nvPr/>
          </p:nvSpPr>
          <p:spPr>
            <a:xfrm>
              <a:off x="3628" y="213"/>
              <a:ext cx="802" cy="596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6" name="Google Shape;1966;p52"/>
            <p:cNvCxnSpPr/>
            <p:nvPr/>
          </p:nvCxnSpPr>
          <p:spPr>
            <a:xfrm>
              <a:off x="3628" y="413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67" name="Google Shape;1967;p52"/>
            <p:cNvSpPr txBox="1"/>
            <p:nvPr/>
          </p:nvSpPr>
          <p:spPr>
            <a:xfrm>
              <a:off x="3601" y="192"/>
              <a:ext cx="830" cy="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network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68" name="Google Shape;1968;p52"/>
            <p:cNvCxnSpPr/>
            <p:nvPr/>
          </p:nvCxnSpPr>
          <p:spPr>
            <a:xfrm>
              <a:off x="3633" y="615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969" name="Google Shape;1969;p52"/>
          <p:cNvGrpSpPr/>
          <p:nvPr/>
        </p:nvGrpSpPr>
        <p:grpSpPr>
          <a:xfrm>
            <a:off x="8578851" y="2100264"/>
            <a:ext cx="1387475" cy="733425"/>
            <a:chOff x="4696" y="597"/>
            <a:chExt cx="874" cy="462"/>
          </a:xfrm>
        </p:grpSpPr>
        <p:sp>
          <p:nvSpPr>
            <p:cNvPr id="1970" name="Google Shape;1970;p52"/>
            <p:cNvSpPr/>
            <p:nvPr/>
          </p:nvSpPr>
          <p:spPr>
            <a:xfrm>
              <a:off x="4753" y="597"/>
              <a:ext cx="817" cy="41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1" name="Google Shape;1971;p52"/>
            <p:cNvSpPr/>
            <p:nvPr/>
          </p:nvSpPr>
          <p:spPr>
            <a:xfrm>
              <a:off x="4723" y="642"/>
              <a:ext cx="802" cy="413"/>
            </a:xfrm>
            <a:prstGeom prst="rect">
              <a:avLst/>
            </a:prstGeom>
            <a:solidFill>
              <a:schemeClr val="lt1"/>
            </a:solidFill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2" name="Google Shape;1972;p52"/>
            <p:cNvCxnSpPr/>
            <p:nvPr/>
          </p:nvCxnSpPr>
          <p:spPr>
            <a:xfrm>
              <a:off x="4723" y="842"/>
              <a:ext cx="796" cy="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973" name="Google Shape;1973;p52"/>
            <p:cNvSpPr txBox="1"/>
            <p:nvPr/>
          </p:nvSpPr>
          <p:spPr>
            <a:xfrm>
              <a:off x="4696" y="621"/>
              <a:ext cx="830" cy="4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link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ctr">
                <a:lnSpc>
                  <a:spcPct val="11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physical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4" name="Google Shape;1974;p52"/>
          <p:cNvSpPr txBox="1"/>
          <p:nvPr/>
        </p:nvSpPr>
        <p:spPr>
          <a:xfrm>
            <a:off x="7378700" y="3003550"/>
            <a:ext cx="903288" cy="3698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switch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5" name="Google Shape;1975;p52"/>
          <p:cNvGrpSpPr/>
          <p:nvPr/>
        </p:nvGrpSpPr>
        <p:grpSpPr>
          <a:xfrm>
            <a:off x="5932489" y="1562100"/>
            <a:ext cx="962025" cy="304800"/>
            <a:chOff x="1070" y="918"/>
            <a:chExt cx="606" cy="192"/>
          </a:xfrm>
        </p:grpSpPr>
        <p:sp>
          <p:nvSpPr>
            <p:cNvPr id="1976" name="Google Shape;1976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8" name="Google Shape;1978;p52"/>
          <p:cNvSpPr/>
          <p:nvPr/>
        </p:nvSpPr>
        <p:spPr>
          <a:xfrm>
            <a:off x="6732589" y="4594226"/>
            <a:ext cx="1296987" cy="15462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9" name="Google Shape;1979;p52"/>
          <p:cNvSpPr/>
          <p:nvPr/>
        </p:nvSpPr>
        <p:spPr>
          <a:xfrm>
            <a:off x="6684964" y="4665663"/>
            <a:ext cx="1273175" cy="1536700"/>
          </a:xfrm>
          <a:prstGeom prst="rect">
            <a:avLst/>
          </a:prstGeom>
          <a:solidFill>
            <a:schemeClr val="lt1"/>
          </a:solidFill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0" name="Google Shape;1980;p52"/>
          <p:cNvCxnSpPr/>
          <p:nvPr/>
        </p:nvCxnSpPr>
        <p:spPr>
          <a:xfrm>
            <a:off x="6684963" y="4983164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1" name="Google Shape;1981;p52"/>
          <p:cNvSpPr txBox="1"/>
          <p:nvPr/>
        </p:nvSpPr>
        <p:spPr>
          <a:xfrm>
            <a:off x="6642101" y="4632325"/>
            <a:ext cx="1317625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transport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physical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2" name="Google Shape;1982;p52"/>
          <p:cNvCxnSpPr/>
          <p:nvPr/>
        </p:nvCxnSpPr>
        <p:spPr>
          <a:xfrm>
            <a:off x="6692900" y="5303839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3" name="Google Shape;1983;p52"/>
          <p:cNvCxnSpPr/>
          <p:nvPr/>
        </p:nvCxnSpPr>
        <p:spPr>
          <a:xfrm>
            <a:off x="6697663" y="5584826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84" name="Google Shape;1984;p52"/>
          <p:cNvCxnSpPr/>
          <p:nvPr/>
        </p:nvCxnSpPr>
        <p:spPr>
          <a:xfrm>
            <a:off x="6697663" y="5861051"/>
            <a:ext cx="1263650" cy="31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5" name="Google Shape;1985;p52"/>
          <p:cNvSpPr/>
          <p:nvPr/>
        </p:nvSpPr>
        <p:spPr>
          <a:xfrm>
            <a:off x="7996238" y="4600576"/>
            <a:ext cx="381000" cy="1857375"/>
          </a:xfrm>
          <a:custGeom>
            <a:rect b="b" l="l" r="r" t="t"/>
            <a:pathLst>
              <a:path extrusionOk="0" h="1170" w="240">
                <a:moveTo>
                  <a:pt x="0" y="960"/>
                </a:moveTo>
                <a:lnTo>
                  <a:pt x="6" y="0"/>
                </a:lnTo>
                <a:lnTo>
                  <a:pt x="240" y="1092"/>
                </a:lnTo>
                <a:lnTo>
                  <a:pt x="168" y="1170"/>
                </a:lnTo>
                <a:lnTo>
                  <a:pt x="0" y="960"/>
                </a:lnTo>
                <a:close/>
              </a:path>
            </a:pathLst>
          </a:custGeom>
          <a:gradFill>
            <a:gsLst>
              <a:gs pos="0">
                <a:srgbClr val="000099"/>
              </a:gs>
              <a:gs pos="100000">
                <a:schemeClr val="lt1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86" name="Google Shape;1986;p52"/>
          <p:cNvGrpSpPr/>
          <p:nvPr/>
        </p:nvGrpSpPr>
        <p:grpSpPr>
          <a:xfrm>
            <a:off x="5818189" y="1814514"/>
            <a:ext cx="1095375" cy="338137"/>
            <a:chOff x="998" y="1077"/>
            <a:chExt cx="690" cy="213"/>
          </a:xfrm>
        </p:grpSpPr>
        <p:sp>
          <p:nvSpPr>
            <p:cNvPr id="1987" name="Google Shape;1987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8" name="Google Shape;1988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9" name="Google Shape;1989;p52"/>
          <p:cNvSpPr/>
          <p:nvPr/>
        </p:nvSpPr>
        <p:spPr>
          <a:xfrm>
            <a:off x="6805614" y="723900"/>
            <a:ext cx="2924175" cy="5314950"/>
          </a:xfrm>
          <a:custGeom>
            <a:rect b="b" l="l" r="r" t="t"/>
            <a:pathLst>
              <a:path extrusionOk="0" h="3348" w="1842">
                <a:moveTo>
                  <a:pt x="132" y="0"/>
                </a:moveTo>
                <a:lnTo>
                  <a:pt x="138" y="1200"/>
                </a:lnTo>
                <a:lnTo>
                  <a:pt x="1326" y="1200"/>
                </a:lnTo>
                <a:lnTo>
                  <a:pt x="1326" y="948"/>
                </a:lnTo>
                <a:lnTo>
                  <a:pt x="1830" y="948"/>
                </a:lnTo>
                <a:lnTo>
                  <a:pt x="1842" y="2496"/>
                </a:lnTo>
                <a:lnTo>
                  <a:pt x="1656" y="2340"/>
                </a:lnTo>
                <a:lnTo>
                  <a:pt x="1644" y="1896"/>
                </a:lnTo>
                <a:lnTo>
                  <a:pt x="1248" y="1902"/>
                </a:lnTo>
                <a:lnTo>
                  <a:pt x="1230" y="2430"/>
                </a:lnTo>
                <a:lnTo>
                  <a:pt x="774" y="3348"/>
                </a:lnTo>
                <a:lnTo>
                  <a:pt x="6" y="3348"/>
                </a:lnTo>
                <a:lnTo>
                  <a:pt x="0" y="2226"/>
                </a:lnTo>
              </a:path>
            </a:pathLst>
          </a:cu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1990" name="Google Shape;1990;p52"/>
          <p:cNvGrpSpPr/>
          <p:nvPr/>
        </p:nvGrpSpPr>
        <p:grpSpPr>
          <a:xfrm>
            <a:off x="9590089" y="2166939"/>
            <a:ext cx="1095375" cy="338137"/>
            <a:chOff x="998" y="1077"/>
            <a:chExt cx="690" cy="213"/>
          </a:xfrm>
        </p:grpSpPr>
        <p:sp>
          <p:nvSpPr>
            <p:cNvPr id="1991" name="Google Shape;1991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2" name="Google Shape;1992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3" name="Google Shape;1993;p52"/>
          <p:cNvGrpSpPr/>
          <p:nvPr/>
        </p:nvGrpSpPr>
        <p:grpSpPr>
          <a:xfrm>
            <a:off x="9266239" y="3919539"/>
            <a:ext cx="1095375" cy="338137"/>
            <a:chOff x="998" y="1077"/>
            <a:chExt cx="690" cy="213"/>
          </a:xfrm>
        </p:grpSpPr>
        <p:sp>
          <p:nvSpPr>
            <p:cNvPr id="1994" name="Google Shape;1994;p52"/>
            <p:cNvSpPr/>
            <p:nvPr/>
          </p:nvSpPr>
          <p:spPr>
            <a:xfrm>
              <a:off x="998" y="1113"/>
              <a:ext cx="690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5" name="Google Shape;1995;p52"/>
            <p:cNvSpPr txBox="1"/>
            <p:nvPr/>
          </p:nvSpPr>
          <p:spPr>
            <a:xfrm>
              <a:off x="1107" y="1077"/>
              <a:ext cx="448" cy="21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r>
                <a:rPr b="0" i="0" lang="en-US" sz="16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frame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96" name="Google Shape;1996;p52"/>
          <p:cNvGrpSpPr/>
          <p:nvPr/>
        </p:nvGrpSpPr>
        <p:grpSpPr>
          <a:xfrm>
            <a:off x="9332914" y="3638550"/>
            <a:ext cx="962025" cy="304800"/>
            <a:chOff x="1070" y="918"/>
            <a:chExt cx="606" cy="192"/>
          </a:xfrm>
        </p:grpSpPr>
        <p:sp>
          <p:nvSpPr>
            <p:cNvPr id="1997" name="Google Shape;1997;p52"/>
            <p:cNvSpPr/>
            <p:nvPr/>
          </p:nvSpPr>
          <p:spPr>
            <a:xfrm>
              <a:off x="1082" y="939"/>
              <a:ext cx="576" cy="135"/>
            </a:xfrm>
            <a:prstGeom prst="rect">
              <a:avLst/>
            </a:prstGeom>
            <a:solidFill>
              <a:schemeClr val="lt1"/>
            </a:solidFill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rgbClr val="CC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p52"/>
            <p:cNvSpPr txBox="1"/>
            <p:nvPr/>
          </p:nvSpPr>
          <p:spPr>
            <a:xfrm>
              <a:off x="1070" y="918"/>
              <a:ext cx="606" cy="19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CC0000"/>
                  </a:solidFill>
                  <a:latin typeface="Arial"/>
                  <a:ea typeface="Arial"/>
                  <a:cs typeface="Arial"/>
                  <a:sym typeface="Arial"/>
                </a:rPr>
                <a:t>datagram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9" name="Google Shape;1999;p52"/>
          <p:cNvSpPr/>
          <p:nvPr/>
        </p:nvSpPr>
        <p:spPr>
          <a:xfrm>
            <a:off x="7948613" y="3533776"/>
            <a:ext cx="361950" cy="923925"/>
          </a:xfrm>
          <a:custGeom>
            <a:rect b="b" l="l" r="r" t="t"/>
            <a:pathLst>
              <a:path extrusionOk="0" h="582" w="228">
                <a:moveTo>
                  <a:pt x="228" y="0"/>
                </a:moveTo>
                <a:lnTo>
                  <a:pt x="228" y="582"/>
                </a:lnTo>
                <a:lnTo>
                  <a:pt x="12" y="360"/>
                </a:lnTo>
                <a:lnTo>
                  <a:pt x="0" y="222"/>
                </a:lnTo>
                <a:lnTo>
                  <a:pt x="228" y="0"/>
                </a:ln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000099"/>
              </a:gs>
            </a:gsLst>
            <a:lin ang="0" scaled="0"/>
          </a:gra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2000" name="Google Shape;2000;p52"/>
          <p:cNvGrpSpPr/>
          <p:nvPr/>
        </p:nvGrpSpPr>
        <p:grpSpPr>
          <a:xfrm>
            <a:off x="8005763" y="1347789"/>
            <a:ext cx="762000" cy="693737"/>
            <a:chOff x="-44" y="1473"/>
            <a:chExt cx="981" cy="1105"/>
          </a:xfrm>
        </p:grpSpPr>
        <p:pic>
          <p:nvPicPr>
            <p:cNvPr descr="desktop_computer_stylized_medium" id="2001" name="Google Shape;2001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2" name="Google Shape;2002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grpSp>
        <p:nvGrpSpPr>
          <p:cNvPr id="2003" name="Google Shape;2003;p52"/>
          <p:cNvGrpSpPr/>
          <p:nvPr/>
        </p:nvGrpSpPr>
        <p:grpSpPr>
          <a:xfrm>
            <a:off x="7985125" y="6002339"/>
            <a:ext cx="762000" cy="693737"/>
            <a:chOff x="-44" y="1473"/>
            <a:chExt cx="981" cy="1105"/>
          </a:xfrm>
        </p:grpSpPr>
        <p:pic>
          <p:nvPicPr>
            <p:cNvPr descr="desktop_computer_stylized_medium" id="2004" name="Google Shape;2004;p5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>
              <a:off x="-44" y="1473"/>
              <a:ext cx="981" cy="11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05" name="Google Shape;2005;p52"/>
            <p:cNvSpPr/>
            <p:nvPr/>
          </p:nvSpPr>
          <p:spPr>
            <a:xfrm flipH="1">
              <a:off x="374" y="1579"/>
              <a:ext cx="477" cy="506"/>
            </a:xfrm>
            <a:custGeom>
              <a:rect b="b" l="l" r="r" t="t"/>
              <a:pathLst>
                <a:path extrusionOk="0" h="368" w="356">
                  <a:moveTo>
                    <a:pt x="0" y="0"/>
                  </a:moveTo>
                  <a:lnTo>
                    <a:pt x="300" y="14"/>
                  </a:lnTo>
                  <a:lnTo>
                    <a:pt x="356" y="294"/>
                  </a:lnTo>
                  <a:lnTo>
                    <a:pt x="78" y="368"/>
                  </a:lnTo>
                  <a:lnTo>
                    <a:pt x="0" y="0"/>
                  </a:lnTo>
                  <a:close/>
                </a:path>
              </a:pathLst>
            </a:custGeom>
            <a:gradFill>
              <a:gsLst>
                <a:gs pos="0">
                  <a:srgbClr val="000099"/>
                </a:gs>
                <a:gs pos="100000">
                  <a:schemeClr val="lt1"/>
                </a:gs>
              </a:gsLst>
              <a:lin ang="2700000" scaled="0"/>
            </a:gra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</p:grpSp>
      <p:pic>
        <p:nvPicPr>
          <p:cNvPr id="2006" name="Google Shape;2006;p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7464" y="2671764"/>
            <a:ext cx="877887" cy="3905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2007" name="Google Shape;2007;p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95488" y="847725"/>
            <a:ext cx="4113212" cy="17303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8" name="Google Shape;2008;p52"/>
          <p:cNvGrpSpPr/>
          <p:nvPr/>
        </p:nvGrpSpPr>
        <p:grpSpPr>
          <a:xfrm>
            <a:off x="7331755" y="3834927"/>
            <a:ext cx="781085" cy="431171"/>
            <a:chOff x="1871277" y="1576300"/>
            <a:chExt cx="1128371" cy="437861"/>
          </a:xfrm>
        </p:grpSpPr>
        <p:sp>
          <p:nvSpPr>
            <p:cNvPr id="2009" name="Google Shape;2009;p52"/>
            <p:cNvSpPr/>
            <p:nvPr/>
          </p:nvSpPr>
          <p:spPr>
            <a:xfrm flipH="1" rot="10800000">
              <a:off x="1874446" y="1694641"/>
              <a:ext cx="1125202" cy="319520"/>
            </a:xfrm>
            <a:prstGeom prst="ellipse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0" scaled="0"/>
            </a:gra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0" name="Google Shape;2010;p52"/>
            <p:cNvSpPr/>
            <p:nvPr/>
          </p:nvSpPr>
          <p:spPr>
            <a:xfrm>
              <a:off x="1871277" y="1739611"/>
              <a:ext cx="1128371" cy="115973"/>
            </a:xfrm>
            <a:prstGeom prst="rect">
              <a:avLst/>
            </a:prstGeom>
            <a:gradFill>
              <a:gsLst>
                <a:gs pos="0">
                  <a:srgbClr val="5E9934"/>
                </a:gs>
                <a:gs pos="52999">
                  <a:srgbClr val="B1DB93"/>
                </a:gs>
                <a:gs pos="100000">
                  <a:srgbClr val="5E9934"/>
                </a:gs>
              </a:gsLst>
              <a:lin ang="10800000" scaled="0"/>
            </a:gra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1" name="Google Shape;2011;p52"/>
            <p:cNvSpPr/>
            <p:nvPr/>
          </p:nvSpPr>
          <p:spPr>
            <a:xfrm flipH="1" rot="10800000">
              <a:off x="1871277" y="1576300"/>
              <a:ext cx="1125200" cy="319520"/>
            </a:xfrm>
            <a:prstGeom prst="ellipse">
              <a:avLst/>
            </a:prstGeom>
            <a:solidFill>
              <a:srgbClr val="BFBFBF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2" name="Google Shape;2012;p52"/>
            <p:cNvSpPr/>
            <p:nvPr/>
          </p:nvSpPr>
          <p:spPr>
            <a:xfrm>
              <a:off x="2159708" y="1673340"/>
              <a:ext cx="548339" cy="160943"/>
            </a:xfrm>
            <a:custGeom>
              <a:rect b="b" l="l" r="r" t="t"/>
              <a:pathLst>
                <a:path extrusionOk="0" h="1321259" w="3076069">
                  <a:moveTo>
                    <a:pt x="1537780" y="750825"/>
                  </a:moveTo>
                  <a:lnTo>
                    <a:pt x="313981" y="1321259"/>
                  </a:lnTo>
                  <a:lnTo>
                    <a:pt x="0" y="1228607"/>
                  </a:lnTo>
                  <a:lnTo>
                    <a:pt x="962613" y="837478"/>
                  </a:lnTo>
                  <a:lnTo>
                    <a:pt x="935005" y="450949"/>
                  </a:lnTo>
                  <a:lnTo>
                    <a:pt x="212596" y="119640"/>
                  </a:lnTo>
                  <a:lnTo>
                    <a:pt x="456466" y="50617"/>
                  </a:lnTo>
                  <a:lnTo>
                    <a:pt x="1528577" y="501566"/>
                  </a:lnTo>
                  <a:lnTo>
                    <a:pt x="2623695" y="0"/>
                  </a:lnTo>
                  <a:lnTo>
                    <a:pt x="2927383" y="96632"/>
                  </a:lnTo>
                  <a:lnTo>
                    <a:pt x="2131352" y="432543"/>
                  </a:lnTo>
                  <a:lnTo>
                    <a:pt x="2292399" y="920305"/>
                  </a:lnTo>
                  <a:lnTo>
                    <a:pt x="3076069" y="1228607"/>
                  </a:lnTo>
                  <a:lnTo>
                    <a:pt x="2808172" y="1316375"/>
                  </a:lnTo>
                  <a:lnTo>
                    <a:pt x="1537780" y="750825"/>
                  </a:lnTo>
                  <a:close/>
                </a:path>
              </a:pathLst>
            </a:custGeom>
            <a:solidFill>
              <a:srgbClr val="B1DB9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3" name="Google Shape;2013;p52"/>
            <p:cNvSpPr/>
            <p:nvPr/>
          </p:nvSpPr>
          <p:spPr>
            <a:xfrm>
              <a:off x="2102655" y="1633103"/>
              <a:ext cx="662444" cy="111241"/>
            </a:xfrm>
            <a:custGeom>
              <a:rect b="b" l="l" r="r" t="t"/>
              <a:pathLst>
                <a:path extrusionOk="0" h="932950" w="3723451">
                  <a:moveTo>
                    <a:pt x="0" y="228246"/>
                  </a:moveTo>
                  <a:lnTo>
                    <a:pt x="655168" y="2690"/>
                  </a:lnTo>
                  <a:lnTo>
                    <a:pt x="1855778" y="520562"/>
                  </a:lnTo>
                  <a:lnTo>
                    <a:pt x="3001174" y="0"/>
                  </a:lnTo>
                  <a:lnTo>
                    <a:pt x="3723451" y="207149"/>
                  </a:lnTo>
                  <a:lnTo>
                    <a:pt x="3186079" y="461874"/>
                  </a:lnTo>
                  <a:lnTo>
                    <a:pt x="3013067" y="393200"/>
                  </a:lnTo>
                  <a:lnTo>
                    <a:pt x="1876873" y="932950"/>
                  </a:lnTo>
                  <a:lnTo>
                    <a:pt x="711613" y="413055"/>
                  </a:lnTo>
                  <a:lnTo>
                    <a:pt x="523214" y="469166"/>
                  </a:lnTo>
                  <a:lnTo>
                    <a:pt x="0" y="228246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4" name="Google Shape;2014;p52"/>
            <p:cNvSpPr/>
            <p:nvPr/>
          </p:nvSpPr>
          <p:spPr>
            <a:xfrm>
              <a:off x="2536889" y="1727776"/>
              <a:ext cx="244057" cy="97040"/>
            </a:xfrm>
            <a:custGeom>
              <a:rect b="b" l="l" r="r" t="t"/>
              <a:pathLst>
                <a:path extrusionOk="0" h="809868" w="1366596">
                  <a:moveTo>
                    <a:pt x="0" y="0"/>
                  </a:moveTo>
                  <a:lnTo>
                    <a:pt x="1366596" y="625807"/>
                  </a:lnTo>
                  <a:lnTo>
                    <a:pt x="865050" y="809868"/>
                  </a:lnTo>
                  <a:lnTo>
                    <a:pt x="4601" y="427942"/>
                  </a:lnTo>
                  <a:cubicBezTo>
                    <a:pt x="-1535" y="105836"/>
                    <a:pt x="1534" y="142647"/>
                    <a:pt x="0" y="0"/>
                  </a:cubicBez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sp>
          <p:nvSpPr>
            <p:cNvPr id="2015" name="Google Shape;2015;p52"/>
            <p:cNvSpPr/>
            <p:nvPr/>
          </p:nvSpPr>
          <p:spPr>
            <a:xfrm>
              <a:off x="2089977" y="1730144"/>
              <a:ext cx="240888" cy="97039"/>
            </a:xfrm>
            <a:custGeom>
              <a:rect b="b" l="l" r="r" t="t"/>
              <a:pathLst>
                <a:path extrusionOk="0" h="791462" w="1348191">
                  <a:moveTo>
                    <a:pt x="1329786" y="0"/>
                  </a:moveTo>
                  <a:lnTo>
                    <a:pt x="1348191" y="381926"/>
                  </a:lnTo>
                  <a:lnTo>
                    <a:pt x="487742" y="791462"/>
                  </a:lnTo>
                  <a:lnTo>
                    <a:pt x="0" y="612002"/>
                  </a:lnTo>
                  <a:lnTo>
                    <a:pt x="1329786" y="0"/>
                  </a:lnTo>
                  <a:close/>
                </a:path>
              </a:pathLst>
            </a:custGeom>
            <a:solidFill>
              <a:srgbClr val="5E9934"/>
            </a:solidFill>
            <a:ln>
              <a:noFill/>
            </a:ln>
            <a:effectLst>
              <a:reflection blurRad="0" dir="5400000" dist="12700" endA="0" endPos="32000" kx="0" rotWithShape="0" stA="26000" stPos="0" sy="-100000" ky="0"/>
            </a:effectLst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Corbel"/>
                <a:ea typeface="Corbel"/>
                <a:cs typeface="Corbel"/>
                <a:sym typeface="Corbel"/>
              </a:endParaRPr>
            </a:p>
          </p:txBody>
        </p:sp>
        <p:cxnSp>
          <p:nvCxnSpPr>
            <p:cNvPr id="2016" name="Google Shape;2016;p52"/>
            <p:cNvCxnSpPr>
              <a:endCxn id="2011" idx="2"/>
            </p:cNvCxnSpPr>
            <p:nvPr/>
          </p:nvCxnSpPr>
          <p:spPr>
            <a:xfrm rot="10800000">
              <a:off x="1871277" y="1736060"/>
              <a:ext cx="3300" cy="1230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6862"/>
                </a:srgbClr>
              </a:outerShdw>
            </a:effectLst>
          </p:spPr>
        </p:cxnSp>
        <p:cxnSp>
          <p:nvCxnSpPr>
            <p:cNvPr id="2017" name="Google Shape;2017;p52"/>
            <p:cNvCxnSpPr/>
            <p:nvPr/>
          </p:nvCxnSpPr>
          <p:spPr>
            <a:xfrm rot="10800000">
              <a:off x="2996477" y="1734877"/>
              <a:ext cx="3171" cy="123074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5" rotWithShape="0" algn="tl" dir="5400000" dist="19939">
                <a:srgbClr val="000000">
                  <a:alpha val="36862"/>
                </a:srgbClr>
              </a:outerShdw>
            </a:effectLst>
          </p:spPr>
        </p:cxnSp>
      </p:grp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1" name="Shape 2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2" name="Google Shape;2022;p53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THE END!</a:t>
            </a:r>
            <a:endParaRPr/>
          </a:p>
        </p:txBody>
      </p:sp>
      <p:sp>
        <p:nvSpPr>
          <p:cNvPr id="2023" name="Google Shape;2023;p53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5"/>
          <p:cNvSpPr txBox="1"/>
          <p:nvPr>
            <p:ph type="title"/>
          </p:nvPr>
        </p:nvSpPr>
        <p:spPr>
          <a:xfrm>
            <a:off x="1484309" y="190501"/>
            <a:ext cx="10018713" cy="87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Link Layer Terminology</a:t>
            </a:r>
            <a:endParaRPr/>
          </a:p>
        </p:txBody>
      </p:sp>
      <p:sp>
        <p:nvSpPr>
          <p:cNvPr id="200" name="Google Shape;200;p5"/>
          <p:cNvSpPr txBox="1"/>
          <p:nvPr/>
        </p:nvSpPr>
        <p:spPr>
          <a:xfrm>
            <a:off x="1410694" y="1066801"/>
            <a:ext cx="5591399" cy="5316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Nodes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hosts and routers</a:t>
            </a:r>
            <a:endParaRPr b="0" i="0" sz="3200" u="none" cap="none" strike="noStrike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Links: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1" marL="7429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wired links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4640" lvl="1" marL="7429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FF9300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wireless links</a:t>
            </a:r>
            <a:endParaRPr b="1" i="0" sz="3200" u="none" cap="none" strike="noStrike">
              <a:solidFill>
                <a:srgbClr val="FF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marR="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Frame : </a:t>
            </a:r>
            <a:r>
              <a:rPr b="0" i="0" lang="en-US" sz="32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rPr>
              <a:t>layer-2 packet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6477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856472" y="5055545"/>
            <a:ext cx="6314982" cy="1557309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The 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data-link layer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is responsible for transferring a datagram from one node to its directly connected (</a:t>
            </a:r>
            <a:r>
              <a:rPr b="0" i="0" lang="en-US" sz="2800" u="none" cap="none" strike="noStrike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physically adjacent</a:t>
            </a:r>
            <a:r>
              <a:rPr b="0" i="0" lang="en-US" sz="28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) node over a link.</a:t>
            </a:r>
            <a:endParaRPr b="0" i="0" sz="2000" u="none" cap="none" strike="noStrike">
              <a:solidFill>
                <a:schemeClr val="dk1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02" name="Google Shape;202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40815" y="196207"/>
            <a:ext cx="4829508" cy="630702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derline_base" id="203" name="Google Shape;20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309" y="951325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5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5"/>
          <p:cNvSpPr/>
          <p:nvPr/>
        </p:nvSpPr>
        <p:spPr>
          <a:xfrm>
            <a:off x="9488103" y="1057544"/>
            <a:ext cx="2457599" cy="133005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5"/>
          <p:cNvSpPr/>
          <p:nvPr/>
        </p:nvSpPr>
        <p:spPr>
          <a:xfrm>
            <a:off x="9215631" y="5077009"/>
            <a:ext cx="2071206" cy="1330057"/>
          </a:xfrm>
          <a:prstGeom prst="ellipse">
            <a:avLst/>
          </a:prstGeom>
          <a:noFill/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"/>
          <p:cNvSpPr txBox="1"/>
          <p:nvPr>
            <p:ph type="title"/>
          </p:nvPr>
        </p:nvSpPr>
        <p:spPr>
          <a:xfrm>
            <a:off x="2056823" y="94907"/>
            <a:ext cx="7772400" cy="8985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layer: context</a:t>
            </a:r>
            <a:endParaRPr/>
          </a:p>
        </p:txBody>
      </p:sp>
      <p:sp>
        <p:nvSpPr>
          <p:cNvPr id="213" name="Google Shape;213;p6"/>
          <p:cNvSpPr txBox="1"/>
          <p:nvPr>
            <p:ph idx="1" type="body"/>
          </p:nvPr>
        </p:nvSpPr>
        <p:spPr>
          <a:xfrm>
            <a:off x="1221515" y="467383"/>
            <a:ext cx="5475949" cy="621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As data moves through a network, it can travel over many types of links.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1160"/>
              </a:spcBef>
              <a:spcAft>
                <a:spcPts val="0"/>
              </a:spcAft>
              <a:buSzPts val="4060"/>
              <a:buChar char="•"/>
            </a:pP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e.g., </a:t>
            </a:r>
            <a:r>
              <a:rPr lang="en-US" sz="2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Ethernet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 </a:t>
            </a:r>
            <a:r>
              <a:rPr lang="en-US" sz="2800">
                <a:solidFill>
                  <a:srgbClr val="FF0000"/>
                </a:solidFill>
                <a:latin typeface="Gill Sans"/>
                <a:ea typeface="Gill Sans"/>
                <a:cs typeface="Gill Sans"/>
                <a:sym typeface="Gill Sans"/>
              </a:rPr>
              <a:t>on first link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>
                <a:solidFill>
                  <a:srgbClr val="00B050"/>
                </a:solidFill>
                <a:latin typeface="Gill Sans"/>
                <a:ea typeface="Gill Sans"/>
                <a:cs typeface="Gill Sans"/>
                <a:sym typeface="Gill Sans"/>
              </a:rPr>
              <a:t>frame relay on intermediate links</a:t>
            </a:r>
            <a:r>
              <a:rPr lang="en-US" sz="2800">
                <a:latin typeface="Gill Sans"/>
                <a:ea typeface="Gill Sans"/>
                <a:cs typeface="Gill Sans"/>
                <a:sym typeface="Gill Sans"/>
              </a:rPr>
              <a:t>, </a:t>
            </a:r>
            <a:r>
              <a:rPr lang="en-US" sz="2800">
                <a:solidFill>
                  <a:srgbClr val="7D28CD"/>
                </a:solidFill>
                <a:latin typeface="Gill Sans"/>
                <a:ea typeface="Gill Sans"/>
                <a:cs typeface="Gill Sans"/>
                <a:sym typeface="Gill Sans"/>
              </a:rPr>
              <a:t>802.11 on last link</a:t>
            </a:r>
            <a:endParaRPr>
              <a:solidFill>
                <a:srgbClr val="7D28CD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94640" lvl="0" marL="285750" rtl="0" algn="l">
              <a:lnSpc>
                <a:spcPct val="100000"/>
              </a:lnSpc>
              <a:spcBef>
                <a:spcPts val="124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latin typeface="Gill Sans"/>
                <a:ea typeface="Gill Sans"/>
                <a:cs typeface="Gill Sans"/>
                <a:sym typeface="Gill Sans"/>
              </a:rPr>
              <a:t>Each link uses its own rules (protocols) to send the data</a:t>
            </a:r>
            <a:r>
              <a:rPr lang="en-US" sz="3200"/>
              <a:t>.</a:t>
            </a:r>
            <a:endParaRPr/>
          </a:p>
        </p:txBody>
      </p:sp>
      <p:pic>
        <p:nvPicPr>
          <p:cNvPr id="214" name="Google Shape;21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55626" y="1121826"/>
            <a:ext cx="5736374" cy="260331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6"/>
          <p:cNvSpPr txBox="1"/>
          <p:nvPr/>
        </p:nvSpPr>
        <p:spPr>
          <a:xfrm>
            <a:off x="11028219" y="1828800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6"/>
          <p:cNvSpPr txBox="1"/>
          <p:nvPr/>
        </p:nvSpPr>
        <p:spPr>
          <a:xfrm>
            <a:off x="8825345" y="1395271"/>
            <a:ext cx="310341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B050"/>
                </a:solidFill>
                <a:latin typeface="Corbel"/>
                <a:ea typeface="Corbel"/>
                <a:cs typeface="Corbel"/>
                <a:sym typeface="Corbel"/>
              </a:rPr>
              <a:t>WAN Protocol : Frame Relay</a:t>
            </a:r>
            <a:endParaRPr b="0" i="0" sz="1400" u="none" cap="none" strike="noStrike">
              <a:solidFill>
                <a:srgbClr val="00B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6"/>
          <p:cNvSpPr txBox="1"/>
          <p:nvPr/>
        </p:nvSpPr>
        <p:spPr>
          <a:xfrm>
            <a:off x="7595850" y="2064131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Ethernet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" name="Google Shape;218;p6"/>
          <p:cNvSpPr txBox="1"/>
          <p:nvPr/>
        </p:nvSpPr>
        <p:spPr>
          <a:xfrm>
            <a:off x="8634941" y="2546964"/>
            <a:ext cx="103909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802.11</a:t>
            </a:r>
            <a:endParaRPr b="0" i="0" sz="14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nderline_base" id="219" name="Google Shape;219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657816" y="868170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10"/>
          <p:cNvSpPr txBox="1"/>
          <p:nvPr>
            <p:ph idx="2" type="body"/>
          </p:nvPr>
        </p:nvSpPr>
        <p:spPr>
          <a:xfrm>
            <a:off x="1054900" y="1215053"/>
            <a:ext cx="5127424" cy="524048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90"/>
              <a:buFont typeface="Noto Sans Symbols"/>
              <a:buNone/>
            </a:pPr>
            <a:r>
              <a:rPr i="1" lang="en-US" sz="22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Transportation analogy: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trip from Home to Cox’s Bazaar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Uber Car :  Home to Dhaka Airport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Plane: Dhaka to Chittagong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7"/>
              </a:spcBef>
              <a:spcAft>
                <a:spcPts val="0"/>
              </a:spcAft>
              <a:buSzPts val="3190"/>
              <a:buChar char="•"/>
            </a:pPr>
            <a:r>
              <a:rPr lang="en-US" sz="2200">
                <a:latin typeface="Gill Sans"/>
                <a:ea typeface="Gill Sans"/>
                <a:cs typeface="Gill Sans"/>
                <a:sym typeface="Gill Sans"/>
              </a:rPr>
              <a:t>Bus: Chittagong to Cox’s Bazaar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ts val="377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tourist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datagram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ts val="377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 segment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communication link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ts val="377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transportation mode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layer protocol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1"/>
              </a:spcBef>
              <a:spcAft>
                <a:spcPts val="0"/>
              </a:spcAft>
              <a:buSzPts val="3770"/>
              <a:buChar char="•"/>
            </a:pPr>
            <a:r>
              <a:rPr lang="en-US" sz="2600">
                <a:latin typeface="Gill Sans"/>
                <a:ea typeface="Gill Sans"/>
                <a:cs typeface="Gill Sans"/>
                <a:sym typeface="Gill Sans"/>
              </a:rPr>
              <a:t>travel agent = </a:t>
            </a:r>
            <a:r>
              <a:rPr lang="en-US" sz="26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routing algorithm</a:t>
            </a:r>
            <a:endParaRPr/>
          </a:p>
          <a:p>
            <a:pPr indent="-115410" lvl="1" marL="742950" rtl="0" algn="l">
              <a:lnSpc>
                <a:spcPct val="100000"/>
              </a:lnSpc>
              <a:spcBef>
                <a:spcPts val="970"/>
              </a:spcBef>
              <a:spcAft>
                <a:spcPts val="0"/>
              </a:spcAft>
              <a:buSzPts val="2900"/>
              <a:buNone/>
            </a:pPr>
            <a:r>
              <a:t/>
            </a:r>
            <a:endParaRPr sz="2000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descr="Vector linear illustration with a cab driving from airport building to the  home. Concept for transfer and taxi service. Car, house and airport  terminal outline icons. Stylish flyer or banner. Stock Vector |" id="227" name="Google Shape;227;p10"/>
          <p:cNvSpPr txBox="1"/>
          <p:nvPr>
            <p:ph type="title"/>
          </p:nvPr>
        </p:nvSpPr>
        <p:spPr>
          <a:xfrm>
            <a:off x="1484313" y="411163"/>
            <a:ext cx="10018712" cy="73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Analogy</a:t>
            </a:r>
            <a:endParaRPr/>
          </a:p>
        </p:txBody>
      </p:sp>
      <p:sp>
        <p:nvSpPr>
          <p:cNvPr descr="Car icon | Premium Vector" id="228" name="Google Shape;228;p10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9" name="Google Shape;229;p10"/>
          <p:cNvGrpSpPr/>
          <p:nvPr/>
        </p:nvGrpSpPr>
        <p:grpSpPr>
          <a:xfrm>
            <a:off x="6387551" y="1716399"/>
            <a:ext cx="3151195" cy="1694040"/>
            <a:chOff x="6387551" y="1716399"/>
            <a:chExt cx="3151195" cy="1694040"/>
          </a:xfrm>
        </p:grpSpPr>
        <p:pic>
          <p:nvPicPr>
            <p:cNvPr descr="Car icon | Premium Vector" id="230" name="Google Shape;230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643415" y="1716399"/>
              <a:ext cx="901755" cy="90175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use building home - Real estate &amp; Building Icons" id="231" name="Google Shape;231;p1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6387551" y="1735175"/>
              <a:ext cx="864205" cy="8642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Airport - Free transport icons" id="232" name="Google Shape;232;p1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8453350" y="2325043"/>
              <a:ext cx="1085396" cy="1085396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3" name="Google Shape;233;p10"/>
            <p:cNvCxnSpPr>
              <a:stCxn id="231" idx="3"/>
              <a:endCxn id="232" idx="1"/>
            </p:cNvCxnSpPr>
            <p:nvPr/>
          </p:nvCxnSpPr>
          <p:spPr>
            <a:xfrm>
              <a:off x="7251756" y="2167278"/>
              <a:ext cx="1201500" cy="700500"/>
            </a:xfrm>
            <a:prstGeom prst="straightConnector1">
              <a:avLst/>
            </a:prstGeom>
            <a:noFill/>
            <a:ln cap="flat" cmpd="sng" w="9525">
              <a:solidFill>
                <a:srgbClr val="29A9E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4" name="Google Shape;234;p10"/>
          <p:cNvGrpSpPr/>
          <p:nvPr/>
        </p:nvGrpSpPr>
        <p:grpSpPr>
          <a:xfrm>
            <a:off x="8996048" y="2985584"/>
            <a:ext cx="1798357" cy="2245840"/>
            <a:chOff x="8996048" y="2985584"/>
            <a:chExt cx="1798357" cy="2245840"/>
          </a:xfrm>
        </p:grpSpPr>
        <p:pic>
          <p:nvPicPr>
            <p:cNvPr descr="Plane - Free transport icons" id="235" name="Google Shape;235;p1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868235" y="2985584"/>
              <a:ext cx="849710" cy="84971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Bangladesh chittagong skyline Stock Vector Images - Alamy" id="236" name="Google Shape;236;p1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996048" y="4240944"/>
              <a:ext cx="1798357" cy="990480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37" name="Google Shape;237;p10"/>
            <p:cNvCxnSpPr>
              <a:stCxn id="232" idx="2"/>
              <a:endCxn id="236" idx="0"/>
            </p:cNvCxnSpPr>
            <p:nvPr/>
          </p:nvCxnSpPr>
          <p:spPr>
            <a:xfrm>
              <a:off x="8996048" y="3410439"/>
              <a:ext cx="899100" cy="830400"/>
            </a:xfrm>
            <a:prstGeom prst="straightConnector1">
              <a:avLst/>
            </a:prstGeom>
            <a:noFill/>
            <a:ln cap="flat" cmpd="sng" w="9525">
              <a:solidFill>
                <a:srgbClr val="29A9E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238" name="Google Shape;238;p10"/>
          <p:cNvGrpSpPr/>
          <p:nvPr/>
        </p:nvGrpSpPr>
        <p:grpSpPr>
          <a:xfrm>
            <a:off x="6721059" y="5231514"/>
            <a:ext cx="3174153" cy="1446377"/>
            <a:chOff x="6721059" y="5231515"/>
            <a:chExt cx="3174153" cy="1446377"/>
          </a:xfrm>
        </p:grpSpPr>
        <p:pic>
          <p:nvPicPr>
            <p:cNvPr descr="Bus - Free transport icons" id="239" name="Google Shape;239;p1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8859091" y="5637074"/>
              <a:ext cx="1009144" cy="100914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ox bazar - Fridge Magnet : Hat Bakso | Rokomari.com" id="240" name="Google Shape;240;p1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6721059" y="5509538"/>
              <a:ext cx="1168353" cy="1168353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241" name="Google Shape;241;p10"/>
            <p:cNvCxnSpPr>
              <a:stCxn id="240" idx="3"/>
              <a:endCxn id="236" idx="2"/>
            </p:cNvCxnSpPr>
            <p:nvPr/>
          </p:nvCxnSpPr>
          <p:spPr>
            <a:xfrm flipH="1" rot="10800000">
              <a:off x="7889412" y="5231515"/>
              <a:ext cx="2005800" cy="862200"/>
            </a:xfrm>
            <a:prstGeom prst="straightConnector1">
              <a:avLst/>
            </a:prstGeom>
            <a:noFill/>
            <a:ln cap="flat" cmpd="sng" w="9525">
              <a:solidFill>
                <a:srgbClr val="29A9EA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pic>
        <p:nvPicPr>
          <p:cNvPr descr="Person - Free travel icons" id="242" name="Google Shape;242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835094" y="1437892"/>
            <a:ext cx="439256" cy="439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 - Free travel icons" id="243" name="Google Shape;243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0073462" y="2850490"/>
            <a:ext cx="439256" cy="43925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erson - Free travel icons" id="244" name="Google Shape;244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377416" y="5442941"/>
            <a:ext cx="439256" cy="43925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10"/>
          <p:cNvSpPr/>
          <p:nvPr/>
        </p:nvSpPr>
        <p:spPr>
          <a:xfrm rot="2450467">
            <a:off x="7373529" y="2541582"/>
            <a:ext cx="229963" cy="419929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10"/>
          <p:cNvSpPr/>
          <p:nvPr/>
        </p:nvSpPr>
        <p:spPr>
          <a:xfrm rot="2450467">
            <a:off x="8674277" y="3774423"/>
            <a:ext cx="239999" cy="441834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p10"/>
          <p:cNvSpPr/>
          <p:nvPr/>
        </p:nvSpPr>
        <p:spPr>
          <a:xfrm flipH="1" rot="8126559">
            <a:off x="8229824" y="5249665"/>
            <a:ext cx="240517" cy="46014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237DA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Travel agent - Free travel icons" id="248" name="Google Shape;248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10034770" y="656819"/>
            <a:ext cx="1116467" cy="11164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54" name="Google Shape;25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462" y="965098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7"/>
          <p:cNvSpPr txBox="1"/>
          <p:nvPr>
            <p:ph type="title"/>
          </p:nvPr>
        </p:nvSpPr>
        <p:spPr>
          <a:xfrm>
            <a:off x="2008186" y="49162"/>
            <a:ext cx="6176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functions/services</a:t>
            </a:r>
            <a:endParaRPr/>
          </a:p>
        </p:txBody>
      </p:sp>
      <p:sp>
        <p:nvSpPr>
          <p:cNvPr id="256" name="Google Shape;256;p7"/>
          <p:cNvSpPr txBox="1"/>
          <p:nvPr>
            <p:ph idx="1" type="body"/>
          </p:nvPr>
        </p:nvSpPr>
        <p:spPr>
          <a:xfrm>
            <a:off x="884497" y="1192162"/>
            <a:ext cx="6770337" cy="51023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SzPts val="3108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Framing</a:t>
            </a:r>
            <a:endParaRPr sz="3200"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Breaks data into frames (with header + trailer).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“MAC” addresses used in frame headers to identify source, destination devices. </a:t>
            </a:r>
            <a:endParaRPr/>
          </a:p>
          <a:p>
            <a:pPr indent="-64769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0" marL="2857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Link access: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Decides how to send a frame to the link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Manages sharing if many devices use the same channel. 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Prevents or controls collisions in multi-user networks.</a:t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Sets rules for sending data on the link.</a:t>
            </a:r>
            <a:endParaRPr/>
          </a:p>
          <a:p>
            <a:pPr indent="-11449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>
              <a:latin typeface="Gill Sans"/>
              <a:ea typeface="Gill Sans"/>
              <a:cs typeface="Gill Sans"/>
              <a:sym typeface="Gill Sans"/>
            </a:endParaRPr>
          </a:p>
          <a:p>
            <a:pPr indent="-85946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i="1">
              <a:solidFill>
                <a:srgbClr val="CC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57" name="Google Shape;257;p7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8" name="Google Shape;258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1875" y="4143248"/>
            <a:ext cx="4789120" cy="22052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raming in Data Link Layer - GeeksforGeeks" id="259" name="Google Shape;259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325592" y="1051617"/>
            <a:ext cx="3204925" cy="24744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derline_base" id="265" name="Google Shape;26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11462" y="965098"/>
            <a:ext cx="4570413" cy="173038"/>
          </a:xfrm>
          <a:prstGeom prst="rect">
            <a:avLst/>
          </a:prstGeom>
          <a:noFill/>
          <a:ln>
            <a:noFill/>
          </a:ln>
        </p:spPr>
      </p:pic>
      <p:sp>
        <p:nvSpPr>
          <p:cNvPr id="266" name="Google Shape;266;p32"/>
          <p:cNvSpPr txBox="1"/>
          <p:nvPr>
            <p:ph type="title"/>
          </p:nvPr>
        </p:nvSpPr>
        <p:spPr>
          <a:xfrm>
            <a:off x="2008186" y="49162"/>
            <a:ext cx="617696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Gill Sans"/>
              <a:buNone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Link layer functions/services</a:t>
            </a:r>
            <a:endParaRPr/>
          </a:p>
        </p:txBody>
      </p:sp>
      <p:sp>
        <p:nvSpPr>
          <p:cNvPr id="267" name="Google Shape;267;p32"/>
          <p:cNvSpPr txBox="1"/>
          <p:nvPr>
            <p:ph idx="1" type="body"/>
          </p:nvPr>
        </p:nvSpPr>
        <p:spPr>
          <a:xfrm>
            <a:off x="772396" y="1286045"/>
            <a:ext cx="10179460" cy="239997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75000"/>
              </a:lnSpc>
              <a:spcBef>
                <a:spcPts val="1034"/>
              </a:spcBef>
              <a:spcAft>
                <a:spcPts val="0"/>
              </a:spcAft>
              <a:buSzPts val="4060"/>
              <a:buChar char="•"/>
            </a:pPr>
            <a:r>
              <a:rPr i="1" lang="en-US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Reliable delivery between adjacent nodes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Makes sure frames are delivered correctly to the next device.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Seldom used on low bit-error link (fiber, some twisted pair)</a:t>
            </a:r>
            <a:endParaRPr/>
          </a:p>
          <a:p>
            <a:pPr indent="-285750" lvl="1" marL="742950" rtl="0" algn="l">
              <a:lnSpc>
                <a:spcPct val="75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lang="en-US">
                <a:latin typeface="Gill Sans"/>
                <a:ea typeface="Gill Sans"/>
                <a:cs typeface="Gill Sans"/>
                <a:sym typeface="Gill Sans"/>
              </a:rPr>
              <a:t>Important on wireless links: high error rates</a:t>
            </a:r>
            <a:endParaRPr/>
          </a:p>
          <a:p>
            <a:pPr indent="-285750" lvl="2" marL="1200150" rtl="0" algn="l">
              <a:lnSpc>
                <a:spcPct val="90000"/>
              </a:lnSpc>
              <a:spcBef>
                <a:spcPts val="972"/>
              </a:spcBef>
              <a:spcAft>
                <a:spcPts val="0"/>
              </a:spcAft>
              <a:buSzPts val="3480"/>
              <a:buChar char="•"/>
            </a:pPr>
            <a:r>
              <a:rPr i="1" lang="en-US" sz="2400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Q:</a:t>
            </a:r>
            <a:r>
              <a:rPr lang="en-US" sz="2400">
                <a:latin typeface="Gill Sans"/>
                <a:ea typeface="Gill Sans"/>
                <a:cs typeface="Gill Sans"/>
                <a:sym typeface="Gill Sans"/>
              </a:rPr>
              <a:t> why both link-level and end-end reliability?</a:t>
            </a:r>
            <a:endParaRPr/>
          </a:p>
        </p:txBody>
      </p:sp>
      <p:sp>
        <p:nvSpPr>
          <p:cNvPr id="268" name="Google Shape;268;p32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9" name="Google Shape;269;p32"/>
          <p:cNvSpPr/>
          <p:nvPr/>
        </p:nvSpPr>
        <p:spPr>
          <a:xfrm>
            <a:off x="1052921" y="4882539"/>
            <a:ext cx="9898935" cy="15183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0" i="1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Flow control</a:t>
            </a:r>
            <a:r>
              <a:rPr b="0" i="0" lang="en-US" sz="2800" u="none" cap="none" strike="noStrike">
                <a:solidFill>
                  <a:srgbClr val="CC0000"/>
                </a:solidFill>
                <a:latin typeface="Gill Sans"/>
                <a:ea typeface="Gill Sans"/>
                <a:cs typeface="Gill Sans"/>
                <a:sym typeface="Gill Sans"/>
              </a:rPr>
              <a:t> </a:t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Clr>
                <a:srgbClr val="FFC0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Manages the </a:t>
            </a:r>
            <a:r>
              <a:rPr b="1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speed of data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 between sender and receiver.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1008"/>
              </a:spcBef>
              <a:spcAft>
                <a:spcPts val="0"/>
              </a:spcAft>
              <a:buClr>
                <a:srgbClr val="FFC000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Prevents the sender from overwhelming the receiver.</a:t>
            </a:r>
            <a:endParaRPr/>
          </a:p>
        </p:txBody>
      </p:sp>
      <p:pic>
        <p:nvPicPr>
          <p:cNvPr id="270" name="Google Shape;27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85711" y="2897815"/>
            <a:ext cx="4106289" cy="18908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