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iGf7QSdWaIlQcTpmVz/wZdMLMF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programmer can tell that there are four main</a:t>
            </a:r>
            <a:endParaRPr/>
          </a:p>
          <a:p>
            <a:pPr indent="0" lvl="0" marL="0" rtl="0" algn="l">
              <a:spcBef>
                <a:spcPts val="0"/>
              </a:spcBef>
              <a:spcAft>
                <a:spcPts val="0"/>
              </a:spcAft>
              <a:buSzPts val="1800"/>
              <a:buNone/>
            </a:pPr>
            <a:r>
              <a:rPr lang="en-US"/>
              <a:t>code modules involved in creating a student grade listing: getting the student grade</a:t>
            </a:r>
            <a:endParaRPr/>
          </a:p>
          <a:p>
            <a:pPr indent="0" lvl="0" marL="0" rtl="0" algn="l">
              <a:spcBef>
                <a:spcPts val="0"/>
              </a:spcBef>
              <a:spcAft>
                <a:spcPts val="0"/>
              </a:spcAft>
              <a:buSzPts val="1800"/>
              <a:buNone/>
            </a:pPr>
            <a:r>
              <a:rPr lang="en-US"/>
              <a:t>records, calculating current GPA, calculating cumulative GPA, and printing the listing.</a:t>
            </a:r>
            <a:endParaRPr/>
          </a:p>
          <a:p>
            <a:pPr indent="0" lvl="0" marL="0" rtl="0" algn="l">
              <a:spcBef>
                <a:spcPts val="0"/>
              </a:spcBef>
              <a:spcAft>
                <a:spcPts val="0"/>
              </a:spcAft>
              <a:buSzPts val="1800"/>
              <a:buNone/>
            </a:pPr>
            <a:r>
              <a:rPr lang="en-US"/>
              <a:t>Also, there are various pieces of information that are either required by each</a:t>
            </a:r>
            <a:endParaRPr/>
          </a:p>
          <a:p>
            <a:pPr indent="0" lvl="0" marL="0" rtl="0" algn="l">
              <a:spcBef>
                <a:spcPts val="0"/>
              </a:spcBef>
              <a:spcAft>
                <a:spcPts val="0"/>
              </a:spcAft>
              <a:buSzPts val="1800"/>
              <a:buNone/>
            </a:pPr>
            <a:r>
              <a:rPr lang="en-US"/>
              <a:t>module or created by it (e.g., the grade record, the cumulative GPA).</a:t>
            </a:r>
            <a:endParaRPr/>
          </a:p>
        </p:txBody>
      </p:sp>
      <p:sp>
        <p:nvSpPr>
          <p:cNvPr id="93" name="Google Shape;93;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685800" y="838200"/>
            <a:ext cx="7772400" cy="3429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9"/>
          <p:cNvSpPr txBox="1"/>
          <p:nvPr>
            <p:ph idx="1" type="subTitle"/>
          </p:nvPr>
        </p:nvSpPr>
        <p:spPr>
          <a:xfrm>
            <a:off x="304800" y="4953000"/>
            <a:ext cx="8534400" cy="6858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9"/>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609600" lvl="0" marL="457200" algn="l">
              <a:spcBef>
                <a:spcPts val="0"/>
              </a:spcBef>
              <a:spcAft>
                <a:spcPts val="0"/>
              </a:spcAft>
              <a:buClr>
                <a:srgbClr val="0070C0"/>
              </a:buClr>
              <a:buSzPts val="6000"/>
              <a:buFont typeface="Noto Sans Symbols"/>
              <a:buChar char="▪"/>
              <a:defRPr sz="4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10-</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cxnSp>
        <p:nvCxnSpPr>
          <p:cNvPr id="22" name="Google Shape;22;p30"/>
          <p:cNvCxnSpPr/>
          <p:nvPr/>
        </p:nvCxnSpPr>
        <p:spPr>
          <a:xfrm>
            <a:off x="457200" y="1447800"/>
            <a:ext cx="8229600" cy="0"/>
          </a:xfrm>
          <a:prstGeom prst="straightConnector1">
            <a:avLst/>
          </a:prstGeom>
          <a:noFill/>
          <a:ln cap="flat" cmpd="sng" w="76200">
            <a:solidFill>
              <a:srgbClr val="558ED5"/>
            </a:solidFill>
            <a:prstDash val="solid"/>
            <a:miter lim="800000"/>
            <a:headEnd len="med" w="med" type="none"/>
            <a:tailEnd len="med" w="med" type="none"/>
          </a:ln>
        </p:spPr>
      </p:cxnSp>
      <p:sp>
        <p:nvSpPr>
          <p:cNvPr id="23" name="Google Shape;23;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 name="Google Shape;24;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10-</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type="ctrTitle"/>
          </p:nvPr>
        </p:nvSpPr>
        <p:spPr>
          <a:xfrm>
            <a:off x="685800" y="1066800"/>
            <a:ext cx="7772400" cy="2819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7375E"/>
              </a:buClr>
              <a:buSzPts val="4800"/>
              <a:buFont typeface="Calibri"/>
              <a:buNone/>
            </a:pPr>
            <a:r>
              <a:rPr b="1" i="0" lang="en-US" sz="4800" u="none">
                <a:solidFill>
                  <a:srgbClr val="17375E"/>
                </a:solidFill>
                <a:latin typeface="Calibri"/>
                <a:ea typeface="Calibri"/>
                <a:cs typeface="Calibri"/>
                <a:sym typeface="Calibri"/>
              </a:rPr>
              <a:t>Systems Analysis and Design</a:t>
            </a:r>
            <a:br>
              <a:rPr b="1" i="0" lang="en-US" sz="3200" u="none">
                <a:solidFill>
                  <a:srgbClr val="17375E"/>
                </a:solidFill>
                <a:latin typeface="Calibri"/>
                <a:ea typeface="Calibri"/>
                <a:cs typeface="Calibri"/>
                <a:sym typeface="Calibri"/>
              </a:rPr>
            </a:br>
            <a:r>
              <a:rPr b="1" i="0" lang="en-US" sz="2800" u="none">
                <a:solidFill>
                  <a:srgbClr val="17375E"/>
                </a:solidFill>
                <a:latin typeface="Calibri"/>
                <a:ea typeface="Calibri"/>
                <a:cs typeface="Calibri"/>
                <a:sym typeface="Calibri"/>
              </a:rPr>
              <a:t>5th Edition</a:t>
            </a: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r>
              <a:rPr b="1" i="0" lang="en-US" sz="4000" u="none">
                <a:solidFill>
                  <a:srgbClr val="17375E"/>
                </a:solidFill>
                <a:latin typeface="Calibri"/>
                <a:ea typeface="Calibri"/>
                <a:cs typeface="Calibri"/>
                <a:sym typeface="Calibri"/>
              </a:rPr>
              <a:t>Program Design</a:t>
            </a:r>
            <a:endParaRPr/>
          </a:p>
        </p:txBody>
      </p:sp>
      <p:sp>
        <p:nvSpPr>
          <p:cNvPr id="39" name="Google Shape;39;p1"/>
          <p:cNvSpPr txBox="1"/>
          <p:nvPr>
            <p:ph idx="1" type="subTitle"/>
          </p:nvPr>
        </p:nvSpPr>
        <p:spPr>
          <a:xfrm>
            <a:off x="533400" y="4800600"/>
            <a:ext cx="8305800" cy="838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0070C0"/>
              </a:buClr>
              <a:buSzPts val="2600"/>
              <a:buNone/>
            </a:pPr>
            <a:r>
              <a:rPr b="1" i="0" lang="en-US" sz="2600" u="none">
                <a:solidFill>
                  <a:srgbClr val="0070C0"/>
                </a:solidFill>
                <a:latin typeface="Calibri"/>
                <a:ea typeface="Calibri"/>
                <a:cs typeface="Calibri"/>
                <a:sym typeface="Calibri"/>
              </a:rPr>
              <a:t>Alan Dennis, Barbara Haley Wixom, and Roberta Roth</a:t>
            </a:r>
            <a:br>
              <a:rPr b="0" i="0" lang="en-US" sz="3000" u="none">
                <a:solidFill>
                  <a:srgbClr val="898989"/>
                </a:solidFill>
                <a:latin typeface="Calibri"/>
                <a:ea typeface="Calibri"/>
                <a:cs typeface="Calibri"/>
                <a:sym typeface="Calibri"/>
              </a:rPr>
            </a:br>
            <a:endParaRPr/>
          </a:p>
        </p:txBody>
      </p:sp>
      <p:sp>
        <p:nvSpPr>
          <p:cNvPr id="40" name="Google Shape;40;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41" name="Google Shape;41;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Syntax of Structure Chart</a:t>
            </a:r>
            <a:endParaRPr/>
          </a:p>
        </p:txBody>
      </p:sp>
      <p:pic>
        <p:nvPicPr>
          <p:cNvPr descr="Screen Clipping" id="112" name="Google Shape;112;p10"/>
          <p:cNvPicPr preferRelativeResize="0"/>
          <p:nvPr>
            <p:ph idx="1" type="body"/>
          </p:nvPr>
        </p:nvPicPr>
        <p:blipFill rotWithShape="1">
          <a:blip r:embed="rId3">
            <a:alphaModFix/>
          </a:blip>
          <a:srcRect b="0" l="0" r="0" t="0"/>
          <a:stretch/>
        </p:blipFill>
        <p:spPr>
          <a:xfrm>
            <a:off x="1066800" y="0"/>
            <a:ext cx="6381750" cy="6824662"/>
          </a:xfrm>
          <a:prstGeom prst="rect">
            <a:avLst/>
          </a:prstGeom>
          <a:noFill/>
          <a:ln>
            <a:noFill/>
          </a:ln>
        </p:spPr>
      </p:pic>
      <p:sp>
        <p:nvSpPr>
          <p:cNvPr id="113" name="Google Shape;113;p1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14" name="Google Shape;114;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20" name="Google Shape;120;p1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21" name="Google Shape;121;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Screen Clipping" id="122" name="Google Shape;122;p11"/>
          <p:cNvPicPr preferRelativeResize="0"/>
          <p:nvPr>
            <p:ph idx="1" type="body"/>
          </p:nvPr>
        </p:nvPicPr>
        <p:blipFill rotWithShape="1">
          <a:blip r:embed="rId3">
            <a:alphaModFix/>
          </a:blip>
          <a:srcRect b="0" l="0" r="0" t="0"/>
          <a:stretch/>
        </p:blipFill>
        <p:spPr>
          <a:xfrm>
            <a:off x="811212" y="1544637"/>
            <a:ext cx="7521575" cy="481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28" name="Google Shape;128;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None/>
            </a:pPr>
            <a:r>
              <a:rPr b="0" i="0" lang="en-US" sz="3600" u="none">
                <a:solidFill>
                  <a:schemeClr val="dk1"/>
                </a:solidFill>
                <a:latin typeface="Calibri"/>
                <a:ea typeface="Calibri"/>
                <a:cs typeface="Calibri"/>
                <a:sym typeface="Calibri"/>
              </a:rPr>
              <a:t>Revised structure chart example</a:t>
            </a:r>
            <a:endParaRPr/>
          </a:p>
        </p:txBody>
      </p:sp>
      <p:sp>
        <p:nvSpPr>
          <p:cNvPr id="129" name="Google Shape;129;p1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30" name="Google Shape;130;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0_08" id="131" name="Google Shape;131;p12"/>
          <p:cNvPicPr preferRelativeResize="0"/>
          <p:nvPr/>
        </p:nvPicPr>
        <p:blipFill rotWithShape="1">
          <a:blip r:embed="rId3">
            <a:alphaModFix/>
          </a:blip>
          <a:srcRect b="0" l="0" r="0" t="0"/>
          <a:stretch/>
        </p:blipFill>
        <p:spPr>
          <a:xfrm>
            <a:off x="685800" y="2362200"/>
            <a:ext cx="7772400" cy="3963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a:p>
        </p:txBody>
      </p:sp>
      <p:sp>
        <p:nvSpPr>
          <p:cNvPr id="137" name="Google Shape;137;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38" name="Google Shape;138;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139" name="Google Shape;139;p13"/>
          <p:cNvPicPr preferRelativeResize="0"/>
          <p:nvPr/>
        </p:nvPicPr>
        <p:blipFill rotWithShape="1">
          <a:blip r:embed="rId3">
            <a:alphaModFix/>
          </a:blip>
          <a:srcRect b="13269" l="8465" r="5719" t="10006"/>
          <a:stretch/>
        </p:blipFill>
        <p:spPr>
          <a:xfrm>
            <a:off x="152400" y="0"/>
            <a:ext cx="5715000" cy="3505200"/>
          </a:xfrm>
          <a:prstGeom prst="rect">
            <a:avLst/>
          </a:prstGeom>
          <a:noFill/>
          <a:ln>
            <a:noFill/>
          </a:ln>
        </p:spPr>
      </p:pic>
      <p:pic>
        <p:nvPicPr>
          <p:cNvPr id="140" name="Google Shape;140;p13"/>
          <p:cNvPicPr preferRelativeResize="0"/>
          <p:nvPr>
            <p:ph idx="1" type="body"/>
          </p:nvPr>
        </p:nvPicPr>
        <p:blipFill rotWithShape="1">
          <a:blip r:embed="rId4">
            <a:alphaModFix/>
          </a:blip>
          <a:srcRect b="0" l="0" r="0" t="0"/>
          <a:stretch/>
        </p:blipFill>
        <p:spPr>
          <a:xfrm>
            <a:off x="4419600" y="3192462"/>
            <a:ext cx="4592637" cy="3170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Design Guidelines</a:t>
            </a:r>
            <a:endParaRPr/>
          </a:p>
        </p:txBody>
      </p:sp>
      <p:sp>
        <p:nvSpPr>
          <p:cNvPr id="146" name="Google Shape;146;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High quality structure charts result in programs that are modular, reusable, and easy to implement.</a:t>
            </a:r>
            <a:endParaRPr/>
          </a:p>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Measures of good design include</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cohesion,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appropriate levels of fan-in and fan-out.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7" name="Google Shape;147;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48" name="Google Shape;148;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Build Modules with High Cohesion</a:t>
            </a:r>
            <a:endParaRPr/>
          </a:p>
        </p:txBody>
      </p:sp>
      <p:sp>
        <p:nvSpPr>
          <p:cNvPr id="154" name="Google Shape;154;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1" i="1" lang="en-US" sz="4000" u="none">
                <a:solidFill>
                  <a:srgbClr val="0033CC"/>
                </a:solidFill>
                <a:latin typeface="Calibri"/>
                <a:ea typeface="Calibri"/>
                <a:cs typeface="Calibri"/>
                <a:sym typeface="Calibri"/>
              </a:rPr>
              <a:t>Cohesion</a:t>
            </a:r>
            <a:r>
              <a:rPr b="0" i="0" lang="en-US" sz="4000" u="none">
                <a:solidFill>
                  <a:schemeClr val="dk1"/>
                </a:solidFill>
                <a:latin typeface="Calibri"/>
                <a:ea typeface="Calibri"/>
                <a:cs typeface="Calibri"/>
                <a:sym typeface="Calibri"/>
              </a:rPr>
              <a:t> refers to how well the lines of code within each module relate to each other.</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Cohesive modules are easy to understand and build because their code performs one function effectively.</a:t>
            </a:r>
            <a:endParaRPr/>
          </a:p>
          <a:p>
            <a:pPr indent="-88900" lvl="0" marL="342900" marR="0" rtl="0" algn="l">
              <a:spcBef>
                <a:spcPts val="800"/>
              </a:spcBef>
              <a:spcAft>
                <a:spcPts val="0"/>
              </a:spcAft>
              <a:buClr>
                <a:schemeClr val="dk1"/>
              </a:buClr>
              <a:buSzPts val="4000"/>
              <a:buFont typeface="Arial"/>
              <a:buNone/>
            </a:pPr>
            <a:r>
              <a:t/>
            </a:r>
            <a:endParaRPr b="0" i="0" sz="4000" u="none">
              <a:solidFill>
                <a:schemeClr val="dk1"/>
              </a:solidFill>
              <a:latin typeface="Calibri"/>
              <a:ea typeface="Calibri"/>
              <a:cs typeface="Calibri"/>
              <a:sym typeface="Calibri"/>
            </a:endParaRPr>
          </a:p>
        </p:txBody>
      </p:sp>
      <p:sp>
        <p:nvSpPr>
          <p:cNvPr id="155" name="Google Shape;155;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56" name="Google Shape;156;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62" name="Google Shape;162;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rgbClr val="0070C0"/>
              </a:buClr>
              <a:buSzPts val="4800"/>
              <a:buFont typeface="Noto Sans Symbols"/>
              <a:buChar char="▪"/>
            </a:pPr>
            <a:r>
              <a:rPr b="0" i="0" lang="en-US" sz="3200" u="none">
                <a:solidFill>
                  <a:schemeClr val="dk1"/>
                </a:solidFill>
                <a:latin typeface="Calibri"/>
                <a:ea typeface="Calibri"/>
                <a:cs typeface="Calibri"/>
                <a:sym typeface="Calibri"/>
              </a:rPr>
              <a:t>There are various types of cohesion.</a:t>
            </a:r>
            <a:endParaRPr/>
          </a:p>
          <a:p>
            <a:pPr indent="-342900" lvl="0" marL="342900" marR="0" rtl="0" algn="l">
              <a:lnSpc>
                <a:spcPct val="120000"/>
              </a:lnSpc>
              <a:spcBef>
                <a:spcPts val="0"/>
              </a:spcBef>
              <a:spcAft>
                <a:spcPts val="0"/>
              </a:spcAft>
              <a:buClr>
                <a:srgbClr val="0070C0"/>
              </a:buClr>
              <a:buSzPts val="4800"/>
              <a:buFont typeface="Noto Sans Symbols"/>
              <a:buChar char="▪"/>
            </a:pPr>
            <a:r>
              <a:rPr b="1" i="1" lang="en-US" sz="3200" u="none">
                <a:solidFill>
                  <a:srgbClr val="0033CC"/>
                </a:solidFill>
                <a:latin typeface="Calibri"/>
                <a:ea typeface="Calibri"/>
                <a:cs typeface="Calibri"/>
                <a:sym typeface="Calibri"/>
              </a:rPr>
              <a:t>Functional cohesion </a:t>
            </a:r>
            <a:r>
              <a:rPr b="0" i="0" lang="en-US" sz="3200" u="none">
                <a:solidFill>
                  <a:schemeClr val="dk1"/>
                </a:solidFill>
                <a:latin typeface="Calibri"/>
                <a:ea typeface="Calibri"/>
                <a:cs typeface="Calibri"/>
                <a:sym typeface="Calibri"/>
              </a:rPr>
              <a:t>– all elements of the modules contribute to performing a single task.</a:t>
            </a:r>
            <a:endParaRPr/>
          </a:p>
          <a:p>
            <a:pPr indent="-342900" lvl="0" marL="342900" marR="0" rtl="0" algn="l">
              <a:lnSpc>
                <a:spcPct val="120000"/>
              </a:lnSpc>
              <a:spcBef>
                <a:spcPts val="0"/>
              </a:spcBef>
              <a:spcAft>
                <a:spcPts val="0"/>
              </a:spcAft>
              <a:buClr>
                <a:srgbClr val="0070C0"/>
              </a:buClr>
              <a:buSzPts val="4800"/>
              <a:buFont typeface="Noto Sans Symbols"/>
              <a:buChar char="▪"/>
            </a:pPr>
            <a:r>
              <a:rPr b="1" i="1" lang="en-US" sz="3200" u="none">
                <a:solidFill>
                  <a:srgbClr val="0033CC"/>
                </a:solidFill>
                <a:latin typeface="Calibri"/>
                <a:ea typeface="Calibri"/>
                <a:cs typeface="Calibri"/>
                <a:sym typeface="Calibri"/>
              </a:rPr>
              <a:t>Temporal cohesion </a:t>
            </a:r>
            <a:r>
              <a:rPr b="0" i="0" lang="en-US" sz="3200" u="none">
                <a:solidFill>
                  <a:schemeClr val="dk1"/>
                </a:solidFill>
                <a:latin typeface="Calibri"/>
                <a:ea typeface="Calibri"/>
                <a:cs typeface="Calibri"/>
                <a:sym typeface="Calibri"/>
              </a:rPr>
              <a:t>– functions are invoked at the same time.</a:t>
            </a:r>
            <a:endParaRPr/>
          </a:p>
          <a:p>
            <a:pPr indent="-342900" lvl="0" marL="342900" marR="0" rtl="0" algn="l">
              <a:lnSpc>
                <a:spcPct val="120000"/>
              </a:lnSpc>
              <a:spcBef>
                <a:spcPts val="0"/>
              </a:spcBef>
              <a:spcAft>
                <a:spcPts val="0"/>
              </a:spcAft>
              <a:buClr>
                <a:srgbClr val="0070C0"/>
              </a:buClr>
              <a:buSzPts val="4800"/>
              <a:buFont typeface="Noto Sans Symbols"/>
              <a:buChar char="▪"/>
            </a:pPr>
            <a:r>
              <a:rPr b="1" i="1" lang="en-US" sz="3200" u="none">
                <a:solidFill>
                  <a:srgbClr val="0033CC"/>
                </a:solidFill>
                <a:latin typeface="Calibri"/>
                <a:ea typeface="Calibri"/>
                <a:cs typeface="Calibri"/>
                <a:sym typeface="Calibri"/>
              </a:rPr>
              <a:t> Coincidental cohesion </a:t>
            </a:r>
            <a:r>
              <a:rPr b="0" i="0" lang="en-US" sz="3200" u="none">
                <a:solidFill>
                  <a:schemeClr val="dk1"/>
                </a:solidFill>
                <a:latin typeface="Calibri"/>
                <a:ea typeface="Calibri"/>
                <a:cs typeface="Calibri"/>
                <a:sym typeface="Calibri"/>
              </a:rPr>
              <a:t>– there is no apparent relationship among a module’s functions. </a:t>
            </a:r>
            <a:endParaRPr/>
          </a:p>
        </p:txBody>
      </p:sp>
      <p:sp>
        <p:nvSpPr>
          <p:cNvPr id="163" name="Google Shape;163;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64" name="Google Shape;164;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70" name="Google Shape;170;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1" name="Google Shape;171;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72" name="Google Shape;172;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1_illus11" id="173" name="Google Shape;173;p17"/>
          <p:cNvPicPr preferRelativeResize="0"/>
          <p:nvPr/>
        </p:nvPicPr>
        <p:blipFill rotWithShape="1">
          <a:blip r:embed="rId3">
            <a:alphaModFix/>
          </a:blip>
          <a:srcRect b="13332" l="16667" r="21873" t="7499"/>
          <a:stretch/>
        </p:blipFill>
        <p:spPr>
          <a:xfrm>
            <a:off x="381000" y="22225"/>
            <a:ext cx="6858000" cy="6759574"/>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Cohesion Decision Tree</a:t>
            </a:r>
            <a:endParaRPr/>
          </a:p>
        </p:txBody>
      </p:sp>
      <p:sp>
        <p:nvSpPr>
          <p:cNvPr id="179" name="Google Shape;179;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80" name="Google Shape;180;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1_illus11" id="181" name="Google Shape;181;p18"/>
          <p:cNvPicPr preferRelativeResize="0"/>
          <p:nvPr/>
        </p:nvPicPr>
        <p:blipFill rotWithShape="1">
          <a:blip r:embed="rId3">
            <a:alphaModFix/>
          </a:blip>
          <a:srcRect b="31180" l="10304" r="9977" t="32286"/>
          <a:stretch/>
        </p:blipFill>
        <p:spPr>
          <a:xfrm>
            <a:off x="-1587" y="1533525"/>
            <a:ext cx="9145587" cy="54244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04800" y="2270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Fan-In</a:t>
            </a:r>
            <a:endParaRPr/>
          </a:p>
        </p:txBody>
      </p:sp>
      <p:sp>
        <p:nvSpPr>
          <p:cNvPr id="187" name="Google Shape;187;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70C0"/>
              </a:buClr>
              <a:buSzPts val="5100"/>
              <a:buFont typeface="Noto Sans Symbols"/>
              <a:buChar char="▪"/>
            </a:pPr>
            <a:r>
              <a:rPr b="1" i="1" lang="en-US" sz="3400" u="none">
                <a:solidFill>
                  <a:srgbClr val="0033CC"/>
                </a:solidFill>
                <a:latin typeface="Calibri"/>
                <a:ea typeface="Calibri"/>
                <a:cs typeface="Calibri"/>
                <a:sym typeface="Calibri"/>
              </a:rPr>
              <a:t>Fan-in</a:t>
            </a:r>
            <a:r>
              <a:rPr b="0" i="0" lang="en-US" sz="3400" u="none">
                <a:solidFill>
                  <a:schemeClr val="dk1"/>
                </a:solidFill>
                <a:latin typeface="Calibri"/>
                <a:ea typeface="Calibri"/>
                <a:cs typeface="Calibri"/>
                <a:sym typeface="Calibri"/>
              </a:rPr>
              <a:t> describes the number of control modules that communicate with a subordinate.</a:t>
            </a:r>
            <a:endParaRPr/>
          </a:p>
          <a:p>
            <a:pPr indent="-342900" lvl="0" marL="342900" marR="0" rtl="0" algn="l">
              <a:lnSpc>
                <a:spcPct val="100000"/>
              </a:lnSpc>
              <a:spcBef>
                <a:spcPts val="0"/>
              </a:spcBef>
              <a:spcAft>
                <a:spcPts val="0"/>
              </a:spcAft>
              <a:buClr>
                <a:srgbClr val="0070C0"/>
              </a:buClr>
              <a:buSzPts val="5100"/>
              <a:buFont typeface="Noto Sans Symbols"/>
              <a:buChar char="▪"/>
            </a:pPr>
            <a:r>
              <a:rPr b="0" i="0" lang="en-US" sz="3400" u="none">
                <a:solidFill>
                  <a:schemeClr val="dk1"/>
                </a:solidFill>
                <a:latin typeface="Calibri"/>
                <a:ea typeface="Calibri"/>
                <a:cs typeface="Calibri"/>
                <a:sym typeface="Calibri"/>
              </a:rPr>
              <a:t> A module with high fan-in has many different control modules that call it.  This is a good situation because high fan-in indicates that a module is reused in many places on the structure chart.</a:t>
            </a:r>
            <a:endParaRPr/>
          </a:p>
        </p:txBody>
      </p:sp>
      <p:sp>
        <p:nvSpPr>
          <p:cNvPr id="188" name="Google Shape;188;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89" name="Google Shape;189;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Chapter 10 Outline</a:t>
            </a:r>
            <a:endParaRPr/>
          </a:p>
        </p:txBody>
      </p:sp>
      <p:sp>
        <p:nvSpPr>
          <p:cNvPr id="47" name="Google Shape;47;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Moving from logical to physical process models.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Designing programs.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Structure chart.</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Program specification.</a:t>
            </a:r>
            <a:endParaRPr/>
          </a:p>
        </p:txBody>
      </p:sp>
      <p:sp>
        <p:nvSpPr>
          <p:cNvPr id="48" name="Google Shape;48;p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49" name="Google Shape;49;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Fan-Out</a:t>
            </a:r>
            <a:endParaRPr/>
          </a:p>
        </p:txBody>
      </p:sp>
      <p:sp>
        <p:nvSpPr>
          <p:cNvPr id="195" name="Google Shape;195;p20"/>
          <p:cNvSpPr txBox="1"/>
          <p:nvPr>
            <p:ph idx="1" type="body"/>
          </p:nvPr>
        </p:nvSpPr>
        <p:spPr>
          <a:xfrm>
            <a:off x="457200" y="1950000"/>
            <a:ext cx="8229600" cy="5781300"/>
          </a:xfrm>
          <a:prstGeom prst="rect">
            <a:avLst/>
          </a:prstGeom>
          <a:noFill/>
          <a:ln>
            <a:noFill/>
          </a:ln>
        </p:spPr>
        <p:txBody>
          <a:bodyPr anchorCtr="0" anchor="t" bIns="45700" lIns="91425" spcFirstLastPara="1" rIns="91425" wrap="square" tIns="45700">
            <a:noAutofit/>
          </a:bodyPr>
          <a:lstStyle/>
          <a:p>
            <a:pPr indent="-254000" lvl="0" marL="342900" marR="0" rtl="0" algn="just">
              <a:lnSpc>
                <a:spcPct val="100000"/>
              </a:lnSpc>
              <a:spcBef>
                <a:spcPts val="0"/>
              </a:spcBef>
              <a:spcAft>
                <a:spcPts val="0"/>
              </a:spcAft>
              <a:buClr>
                <a:srgbClr val="0070C0"/>
              </a:buClr>
              <a:buSzPts val="3400"/>
              <a:buFont typeface="Noto Sans Symbols"/>
              <a:buChar char="▪"/>
            </a:pPr>
            <a:r>
              <a:rPr b="0" i="0" lang="en-US" sz="3400" u="none">
                <a:solidFill>
                  <a:schemeClr val="dk1"/>
                </a:solidFill>
                <a:latin typeface="Calibri"/>
                <a:ea typeface="Calibri"/>
                <a:cs typeface="Calibri"/>
                <a:sym typeface="Calibri"/>
              </a:rPr>
              <a:t>A large number of subordinates associated with a single control should be avoided.</a:t>
            </a:r>
            <a:endParaRPr sz="3400"/>
          </a:p>
          <a:p>
            <a:pPr indent="-254000" lvl="0" marL="342900" marR="0" rtl="0" algn="just">
              <a:lnSpc>
                <a:spcPct val="100000"/>
              </a:lnSpc>
              <a:spcBef>
                <a:spcPts val="0"/>
              </a:spcBef>
              <a:spcAft>
                <a:spcPts val="0"/>
              </a:spcAft>
              <a:buClr>
                <a:srgbClr val="0070C0"/>
              </a:buClr>
              <a:buSzPts val="3400"/>
              <a:buFont typeface="Noto Sans Symbols"/>
              <a:buChar char="▪"/>
            </a:pPr>
            <a:r>
              <a:rPr b="0" i="0" lang="en-US" sz="3400" u="none">
                <a:solidFill>
                  <a:schemeClr val="dk1"/>
                </a:solidFill>
                <a:latin typeface="Calibri"/>
                <a:ea typeface="Calibri"/>
                <a:cs typeface="Calibri"/>
                <a:sym typeface="Calibri"/>
              </a:rPr>
              <a:t>The general rule of thumb is to limit a control module’s subordinates to approximately </a:t>
            </a:r>
            <a:r>
              <a:rPr b="0" i="0" lang="en-US" sz="3400" u="none">
                <a:solidFill>
                  <a:srgbClr val="0033CC"/>
                </a:solidFill>
                <a:latin typeface="Calibri"/>
                <a:ea typeface="Calibri"/>
                <a:cs typeface="Calibri"/>
                <a:sym typeface="Calibri"/>
              </a:rPr>
              <a:t>seven</a:t>
            </a:r>
            <a:r>
              <a:rPr b="0" i="0" lang="en-US" sz="3400" u="none">
                <a:solidFill>
                  <a:schemeClr val="dk1"/>
                </a:solidFill>
                <a:latin typeface="Calibri"/>
                <a:ea typeface="Calibri"/>
                <a:cs typeface="Calibri"/>
                <a:sym typeface="Calibri"/>
              </a:rPr>
              <a:t> for low </a:t>
            </a:r>
            <a:r>
              <a:rPr b="1" i="1" lang="en-US" sz="3400" u="none">
                <a:solidFill>
                  <a:srgbClr val="0033CC"/>
                </a:solidFill>
                <a:latin typeface="Calibri"/>
                <a:ea typeface="Calibri"/>
                <a:cs typeface="Calibri"/>
                <a:sym typeface="Calibri"/>
              </a:rPr>
              <a:t>fan-out</a:t>
            </a:r>
            <a:r>
              <a:rPr b="0" i="0" lang="en-US" sz="3400" u="none">
                <a:solidFill>
                  <a:schemeClr val="dk1"/>
                </a:solidFill>
                <a:latin typeface="Calibri"/>
                <a:ea typeface="Calibri"/>
                <a:cs typeface="Calibri"/>
                <a:sym typeface="Calibri"/>
              </a:rPr>
              <a:t>.</a:t>
            </a:r>
            <a:endParaRPr b="0" i="0" sz="3400" u="none">
              <a:solidFill>
                <a:schemeClr val="dk1"/>
              </a:solidFill>
              <a:latin typeface="Calibri"/>
              <a:ea typeface="Calibri"/>
              <a:cs typeface="Calibri"/>
              <a:sym typeface="Calibri"/>
            </a:endParaRPr>
          </a:p>
          <a:p>
            <a:pPr indent="-254000" lvl="0" marL="342900" marR="0" rtl="0" algn="just">
              <a:lnSpc>
                <a:spcPct val="100000"/>
              </a:lnSpc>
              <a:spcBef>
                <a:spcPts val="0"/>
              </a:spcBef>
              <a:spcAft>
                <a:spcPts val="0"/>
              </a:spcAft>
              <a:buClr>
                <a:srgbClr val="0070C0"/>
              </a:buClr>
              <a:buSzPts val="3400"/>
              <a:buFont typeface="Noto Sans Symbols"/>
              <a:buChar char="▪"/>
            </a:pPr>
            <a:r>
              <a:rPr b="1" i="1" lang="en-US" sz="3400" u="none">
                <a:solidFill>
                  <a:schemeClr val="dk1"/>
                </a:solidFill>
                <a:latin typeface="Calibri"/>
                <a:ea typeface="Calibri"/>
                <a:cs typeface="Calibri"/>
                <a:sym typeface="Calibri"/>
              </a:rPr>
              <a:t>fanin</a:t>
            </a:r>
            <a:r>
              <a:rPr b="0" i="1" lang="en-US" sz="3400" u="none">
                <a:solidFill>
                  <a:schemeClr val="dk1"/>
                </a:solidFill>
                <a:latin typeface="Calibri"/>
                <a:ea typeface="Calibri"/>
                <a:cs typeface="Calibri"/>
                <a:sym typeface="Calibri"/>
              </a:rPr>
              <a:t> is call by other modules.</a:t>
            </a:r>
            <a:endParaRPr sz="3400"/>
          </a:p>
          <a:p>
            <a:pPr indent="-323850" lvl="1" marL="742950" marR="0" rtl="0" algn="just">
              <a:lnSpc>
                <a:spcPct val="100000"/>
              </a:lnSpc>
              <a:spcBef>
                <a:spcPts val="0"/>
              </a:spcBef>
              <a:spcAft>
                <a:spcPts val="0"/>
              </a:spcAft>
              <a:buClr>
                <a:srgbClr val="FF0000"/>
              </a:buClr>
              <a:buSzPts val="3400"/>
              <a:buFont typeface="Arial"/>
              <a:buChar char="–"/>
            </a:pPr>
            <a:r>
              <a:rPr b="1" i="0" lang="en-US" sz="3400" u="none" cap="none" strike="noStrike">
                <a:solidFill>
                  <a:srgbClr val="FF0000"/>
                </a:solidFill>
                <a:latin typeface="Calibri"/>
                <a:ea typeface="Calibri"/>
                <a:cs typeface="Calibri"/>
                <a:sym typeface="Calibri"/>
              </a:rPr>
              <a:t>Create High Fan-In</a:t>
            </a:r>
            <a:endParaRPr b="1" i="1" sz="3400" u="none" cap="none" strike="noStrike">
              <a:solidFill>
                <a:srgbClr val="FF0000"/>
              </a:solidFill>
              <a:latin typeface="Calibri"/>
              <a:ea typeface="Calibri"/>
              <a:cs typeface="Calibri"/>
              <a:sym typeface="Calibri"/>
            </a:endParaRPr>
          </a:p>
          <a:p>
            <a:pPr indent="-254000" lvl="0" marL="342900" marR="0" rtl="0" algn="just">
              <a:lnSpc>
                <a:spcPct val="100000"/>
              </a:lnSpc>
              <a:spcBef>
                <a:spcPts val="0"/>
              </a:spcBef>
              <a:spcAft>
                <a:spcPts val="0"/>
              </a:spcAft>
              <a:buClr>
                <a:srgbClr val="0070C0"/>
              </a:buClr>
              <a:buSzPts val="3400"/>
              <a:buFont typeface="Noto Sans Symbols"/>
              <a:buChar char="▪"/>
            </a:pPr>
            <a:r>
              <a:rPr b="1" i="1" lang="en-US" sz="3400" u="none">
                <a:solidFill>
                  <a:schemeClr val="dk1"/>
                </a:solidFill>
                <a:latin typeface="Calibri"/>
                <a:ea typeface="Calibri"/>
                <a:cs typeface="Calibri"/>
                <a:sym typeface="Calibri"/>
              </a:rPr>
              <a:t>fanout</a:t>
            </a:r>
            <a:r>
              <a:rPr b="0" i="1" lang="en-US" sz="3400" u="none">
                <a:solidFill>
                  <a:schemeClr val="dk1"/>
                </a:solidFill>
                <a:latin typeface="Calibri"/>
                <a:ea typeface="Calibri"/>
                <a:cs typeface="Calibri"/>
                <a:sym typeface="Calibri"/>
              </a:rPr>
              <a:t> is call from that module.</a:t>
            </a:r>
            <a:endParaRPr sz="3400"/>
          </a:p>
          <a:p>
            <a:pPr indent="-323850" lvl="1" marL="742950" marR="0" rtl="0" algn="just">
              <a:lnSpc>
                <a:spcPct val="100000"/>
              </a:lnSpc>
              <a:spcBef>
                <a:spcPts val="0"/>
              </a:spcBef>
              <a:spcAft>
                <a:spcPts val="0"/>
              </a:spcAft>
              <a:buClr>
                <a:srgbClr val="FF0000"/>
              </a:buClr>
              <a:buSzPts val="3400"/>
              <a:buFont typeface="Arial"/>
              <a:buChar char="–"/>
            </a:pPr>
            <a:r>
              <a:rPr b="1" i="0" lang="en-US" sz="3400" u="none" cap="none" strike="noStrike">
                <a:solidFill>
                  <a:srgbClr val="FF0000"/>
                </a:solidFill>
                <a:latin typeface="Calibri"/>
                <a:ea typeface="Calibri"/>
                <a:cs typeface="Calibri"/>
                <a:sym typeface="Calibri"/>
              </a:rPr>
              <a:t>Avoid High Fan-Out</a:t>
            </a:r>
            <a:endParaRPr b="1" i="1" sz="3400" u="none" cap="none" strike="noStrike">
              <a:solidFill>
                <a:srgbClr val="FF0000"/>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1" i="1" sz="3400" u="none" cap="none" strike="noStrike">
              <a:solidFill>
                <a:srgbClr val="FF0000"/>
              </a:solidFill>
              <a:latin typeface="Calibri"/>
              <a:ea typeface="Calibri"/>
              <a:cs typeface="Calibri"/>
              <a:sym typeface="Calibri"/>
            </a:endParaRPr>
          </a:p>
        </p:txBody>
      </p:sp>
      <p:sp>
        <p:nvSpPr>
          <p:cNvPr id="196" name="Google Shape;196;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97" name="Google Shape;197;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381000" y="152400"/>
            <a:ext cx="8229600" cy="7318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Examples of Fan-in and Fan-out </a:t>
            </a:r>
            <a:endParaRPr/>
          </a:p>
        </p:txBody>
      </p:sp>
      <p:sp>
        <p:nvSpPr>
          <p:cNvPr id="203" name="Google Shape;203;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04" name="Google Shape;204;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1_illus11" id="205" name="Google Shape;205;p21"/>
          <p:cNvPicPr preferRelativeResize="0"/>
          <p:nvPr/>
        </p:nvPicPr>
        <p:blipFill rotWithShape="1">
          <a:blip r:embed="rId3">
            <a:alphaModFix/>
          </a:blip>
          <a:srcRect b="13635" l="12745" r="12744" t="12878"/>
          <a:stretch/>
        </p:blipFill>
        <p:spPr>
          <a:xfrm>
            <a:off x="228600" y="914400"/>
            <a:ext cx="8585200" cy="548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Assess the Chart for Quality</a:t>
            </a:r>
            <a:endParaRPr/>
          </a:p>
        </p:txBody>
      </p:sp>
      <p:sp>
        <p:nvSpPr>
          <p:cNvPr id="211" name="Google Shape;211;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9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Check list for structure chart quality</a:t>
            </a:r>
            <a:endParaRPr/>
          </a:p>
        </p:txBody>
      </p:sp>
      <p:sp>
        <p:nvSpPr>
          <p:cNvPr id="212" name="Google Shape;212;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13" name="Google Shape;21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0_18" id="214" name="Google Shape;214;p22"/>
          <p:cNvPicPr preferRelativeResize="0"/>
          <p:nvPr/>
        </p:nvPicPr>
        <p:blipFill rotWithShape="1">
          <a:blip r:embed="rId3">
            <a:alphaModFix/>
          </a:blip>
          <a:srcRect b="0" l="0" r="0" t="0"/>
          <a:stretch/>
        </p:blipFill>
        <p:spPr>
          <a:xfrm>
            <a:off x="152400" y="2362200"/>
            <a:ext cx="8686800" cy="386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PROGRAM SPECIFICATION</a:t>
            </a:r>
            <a:endParaRPr/>
          </a:p>
        </p:txBody>
      </p:sp>
      <p:sp>
        <p:nvSpPr>
          <p:cNvPr id="220" name="Google Shape;220;p23"/>
          <p:cNvSpPr txBox="1"/>
          <p:nvPr>
            <p:ph idx="1" type="body"/>
          </p:nvPr>
        </p:nvSpPr>
        <p:spPr>
          <a:xfrm>
            <a:off x="457200" y="16002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200"/>
              <a:buFont typeface="Noto Sans Symbols"/>
              <a:buChar char="▪"/>
            </a:pPr>
            <a:r>
              <a:rPr b="1" i="1" lang="en-US" sz="2800" u="none">
                <a:solidFill>
                  <a:srgbClr val="0033CC"/>
                </a:solidFill>
                <a:latin typeface="Calibri"/>
                <a:ea typeface="Calibri"/>
                <a:cs typeface="Calibri"/>
                <a:sym typeface="Calibri"/>
              </a:rPr>
              <a:t>Program Specifications </a:t>
            </a:r>
            <a:r>
              <a:rPr b="0" i="0" lang="en-US" sz="2800" u="none">
                <a:solidFill>
                  <a:schemeClr val="dk1"/>
                </a:solidFill>
                <a:latin typeface="Calibri"/>
                <a:ea typeface="Calibri"/>
                <a:cs typeface="Calibri"/>
                <a:sym typeface="Calibri"/>
              </a:rPr>
              <a:t>are documents that include explicit instructions on how to program pieces of code.</a:t>
            </a:r>
            <a:endParaRPr/>
          </a:p>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There is no formal syntax for program specification.</a:t>
            </a:r>
            <a:endParaRPr/>
          </a:p>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Four components are essential for program specification:</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Program information;</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Events;</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Inputs and outputs; and</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r>
              <a:rPr b="1" i="1" lang="en-US" sz="2800" u="none">
                <a:solidFill>
                  <a:srgbClr val="0033CC"/>
                </a:solidFill>
                <a:latin typeface="Calibri"/>
                <a:ea typeface="Calibri"/>
                <a:cs typeface="Calibri"/>
                <a:sym typeface="Calibri"/>
              </a:rPr>
              <a:t>Pseudocode</a:t>
            </a:r>
            <a:r>
              <a:rPr b="0" i="0" lang="en-US" sz="2800" u="none">
                <a:solidFill>
                  <a:schemeClr val="dk1"/>
                </a:solidFill>
                <a:latin typeface="Calibri"/>
                <a:ea typeface="Calibri"/>
                <a:cs typeface="Calibri"/>
                <a:sym typeface="Calibri"/>
              </a:rPr>
              <a:t> – a detailed outline of lines of code that need to  be written.</a:t>
            </a:r>
            <a:endParaRPr b="1" i="1" sz="2800" u="none">
              <a:solidFill>
                <a:srgbClr val="0033CC"/>
              </a:solidFill>
              <a:latin typeface="Calibri"/>
              <a:ea typeface="Calibri"/>
              <a:cs typeface="Calibri"/>
              <a:sym typeface="Calibri"/>
            </a:endParaRPr>
          </a:p>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Additional notes and comments can also be included.</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21" name="Google Shape;221;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22" name="Google Shape;22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rot="-5400000">
            <a:off x="-1763712" y="3532187"/>
            <a:ext cx="52800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Program specification form</a:t>
            </a:r>
            <a:endParaRPr/>
          </a:p>
        </p:txBody>
      </p:sp>
      <p:sp>
        <p:nvSpPr>
          <p:cNvPr id="228" name="Google Shape;228;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29" name="Google Shape;229;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Screen Clipping" id="230" name="Google Shape;230;p24"/>
          <p:cNvPicPr preferRelativeResize="0"/>
          <p:nvPr/>
        </p:nvPicPr>
        <p:blipFill rotWithShape="1">
          <a:blip r:embed="rId3">
            <a:alphaModFix/>
          </a:blip>
          <a:srcRect b="0" l="0" r="0" t="0"/>
          <a:stretch/>
        </p:blipFill>
        <p:spPr>
          <a:xfrm>
            <a:off x="1968500" y="0"/>
            <a:ext cx="5943600" cy="695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a:p>
        </p:txBody>
      </p:sp>
      <p:pic>
        <p:nvPicPr>
          <p:cNvPr descr="Screen Clipping" id="236" name="Google Shape;236;p25"/>
          <p:cNvPicPr preferRelativeResize="0"/>
          <p:nvPr>
            <p:ph idx="1" type="body"/>
          </p:nvPr>
        </p:nvPicPr>
        <p:blipFill rotWithShape="1">
          <a:blip r:embed="rId3">
            <a:alphaModFix/>
          </a:blip>
          <a:srcRect b="0" l="0" r="0" t="0"/>
          <a:stretch/>
        </p:blipFill>
        <p:spPr>
          <a:xfrm>
            <a:off x="1828800" y="0"/>
            <a:ext cx="5334000" cy="6794500"/>
          </a:xfrm>
          <a:prstGeom prst="rect">
            <a:avLst/>
          </a:prstGeom>
          <a:noFill/>
          <a:ln>
            <a:noFill/>
          </a:ln>
        </p:spPr>
      </p:pic>
      <p:sp>
        <p:nvSpPr>
          <p:cNvPr id="237" name="Google Shape;237;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38" name="Google Shape;238;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44" name="Google Shape;244;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Pseudocode Example</a:t>
            </a:r>
            <a:endParaRPr/>
          </a:p>
        </p:txBody>
      </p:sp>
      <p:sp>
        <p:nvSpPr>
          <p:cNvPr id="245" name="Google Shape;245;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46" name="Google Shape;246;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Screen Clipping" id="247" name="Google Shape;247;p26"/>
          <p:cNvPicPr preferRelativeResize="0"/>
          <p:nvPr/>
        </p:nvPicPr>
        <p:blipFill rotWithShape="1">
          <a:blip r:embed="rId3">
            <a:alphaModFix/>
          </a:blip>
          <a:srcRect b="0" l="0" r="0" t="0"/>
          <a:stretch/>
        </p:blipFill>
        <p:spPr>
          <a:xfrm>
            <a:off x="1143000" y="2590800"/>
            <a:ext cx="6086475" cy="31607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SUMMARY</a:t>
            </a:r>
            <a:endParaRPr/>
          </a:p>
        </p:txBody>
      </p:sp>
      <p:sp>
        <p:nvSpPr>
          <p:cNvPr id="253" name="Google Shape;253;p27"/>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Moving from logical to physical process models</a:t>
            </a:r>
            <a:r>
              <a:rPr b="0" i="0" lang="en-US" sz="28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 </a:t>
            </a:r>
            <a:r>
              <a:rPr b="0" i="0" lang="en-US" sz="2600" u="none">
                <a:solidFill>
                  <a:srgbClr val="FF0000"/>
                </a:solidFill>
                <a:latin typeface="Calibri"/>
                <a:ea typeface="Calibri"/>
                <a:cs typeface="Calibri"/>
                <a:sym typeface="Calibri"/>
              </a:rPr>
              <a:t>Physical DFDs </a:t>
            </a:r>
            <a:r>
              <a:rPr b="0" i="0" lang="en-US" sz="2600" u="none">
                <a:solidFill>
                  <a:schemeClr val="dk1"/>
                </a:solidFill>
                <a:latin typeface="Calibri"/>
                <a:ea typeface="Calibri"/>
                <a:cs typeface="Calibri"/>
                <a:sym typeface="Calibri"/>
              </a:rPr>
              <a:t>show implementation details.</a:t>
            </a:r>
            <a:endParaRPr/>
          </a:p>
          <a:p>
            <a:pPr indent="-342900" lvl="0" marL="342900" marR="0" rtl="0" algn="l">
              <a:lnSpc>
                <a:spcPct val="100000"/>
              </a:lnSpc>
              <a:spcBef>
                <a:spcPts val="0"/>
              </a:spcBef>
              <a:spcAft>
                <a:spcPts val="0"/>
              </a:spcAft>
              <a:buClr>
                <a:srgbClr val="0070C0"/>
              </a:buClr>
              <a:buSzPts val="4200"/>
              <a:buFont typeface="Noto Sans Symbols"/>
              <a:buChar char="▪"/>
            </a:pPr>
            <a:r>
              <a:rPr b="1" i="0" lang="en-US" sz="2800" u="none">
                <a:solidFill>
                  <a:srgbClr val="FF0000"/>
                </a:solidFill>
                <a:latin typeface="Calibri"/>
                <a:ea typeface="Calibri"/>
                <a:cs typeface="Calibri"/>
                <a:sym typeface="Calibri"/>
              </a:rPr>
              <a:t>Structure chart</a:t>
            </a: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 The structure chart shows all of the functional components needed in the program at a high level.  </a:t>
            </a:r>
            <a:endParaRPr/>
          </a:p>
          <a:p>
            <a:pPr indent="-342900" lvl="0" marL="342900" marR="0" rtl="0" algn="l">
              <a:lnSpc>
                <a:spcPct val="10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Building structure chart</a:t>
            </a:r>
            <a:r>
              <a:rPr b="0" i="0" lang="en-US" sz="28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 Module, control connection, couples, review.</a:t>
            </a:r>
            <a:endParaRPr/>
          </a:p>
          <a:p>
            <a:pPr indent="-342900" lvl="0" marL="342900" marR="0" rtl="0" algn="l">
              <a:lnSpc>
                <a:spcPct val="10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Structure chart design guidelines</a:t>
            </a:r>
            <a:r>
              <a:rPr b="0" i="0" lang="en-US" sz="28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 Cohesion, coupling, and fan-in/fan-out.</a:t>
            </a:r>
            <a:endParaRPr/>
          </a:p>
          <a:p>
            <a:pPr indent="-342900" lvl="0" marL="342900" marR="0" rtl="0" algn="l">
              <a:lnSpc>
                <a:spcPct val="100000"/>
              </a:lnSpc>
              <a:spcBef>
                <a:spcPts val="0"/>
              </a:spcBef>
              <a:spcAft>
                <a:spcPts val="0"/>
              </a:spcAft>
              <a:buClr>
                <a:srgbClr val="0070C0"/>
              </a:buClr>
              <a:buSzPts val="4200"/>
              <a:buFont typeface="Noto Sans Symbols"/>
              <a:buChar char="▪"/>
            </a:pPr>
            <a:r>
              <a:rPr b="1" i="0" lang="en-US" sz="2800" u="none">
                <a:solidFill>
                  <a:srgbClr val="FF0000"/>
                </a:solidFill>
                <a:latin typeface="Calibri"/>
                <a:ea typeface="Calibri"/>
                <a:cs typeface="Calibri"/>
                <a:sym typeface="Calibri"/>
              </a:rPr>
              <a:t>Program specifications</a:t>
            </a: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 Program specifications provide more detailed instructions to the programmers.</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
        <p:nvSpPr>
          <p:cNvPr id="254" name="Google Shape;254;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55" name="Google Shape;255;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INTRODUCTION</a:t>
            </a:r>
            <a:endParaRPr/>
          </a:p>
        </p:txBody>
      </p:sp>
      <p:sp>
        <p:nvSpPr>
          <p:cNvPr id="55" name="Google Shape;55;p3"/>
          <p:cNvSpPr txBox="1"/>
          <p:nvPr>
            <p:ph idx="1" type="body"/>
          </p:nvPr>
        </p:nvSpPr>
        <p:spPr>
          <a:xfrm>
            <a:off x="381000" y="1283050"/>
            <a:ext cx="8382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3900"/>
              <a:buFont typeface="Noto Sans Symbols"/>
              <a:buChar char="▪"/>
            </a:pPr>
            <a:r>
              <a:rPr b="1" i="0" lang="en-US" sz="2600" u="none" cap="none" strike="noStrike">
                <a:solidFill>
                  <a:srgbClr val="FF0000"/>
                </a:solidFill>
                <a:latin typeface="Calibri"/>
                <a:ea typeface="Calibri"/>
                <a:cs typeface="Calibri"/>
                <a:sym typeface="Calibri"/>
              </a:rPr>
              <a:t>Program design </a:t>
            </a:r>
            <a:r>
              <a:rPr b="0" i="0" lang="en-US" sz="2600" u="none" cap="none" strike="noStrike">
                <a:solidFill>
                  <a:schemeClr val="dk1"/>
                </a:solidFill>
                <a:latin typeface="Calibri"/>
                <a:ea typeface="Calibri"/>
                <a:cs typeface="Calibri"/>
                <a:sym typeface="Calibri"/>
              </a:rPr>
              <a:t>– Analysts determine what programs will be written and create instructions for the programmers. </a:t>
            </a:r>
            <a:endParaRPr/>
          </a:p>
          <a:p>
            <a:pPr indent="-342900" lvl="0" marL="342900" marR="0" rtl="0" algn="l">
              <a:lnSpc>
                <a:spcPct val="100000"/>
              </a:lnSpc>
              <a:spcBef>
                <a:spcPts val="0"/>
              </a:spcBef>
              <a:spcAft>
                <a:spcPts val="0"/>
              </a:spcAft>
              <a:buClr>
                <a:srgbClr val="0070C0"/>
              </a:buClr>
              <a:buSzPts val="3900"/>
              <a:buFont typeface="Noto Sans Symbols"/>
              <a:buChar char="▪"/>
            </a:pPr>
            <a:r>
              <a:rPr b="0" i="0" lang="en-US" sz="2600" u="none" cap="none" strike="noStrike">
                <a:solidFill>
                  <a:schemeClr val="dk1"/>
                </a:solidFill>
                <a:latin typeface="Calibri"/>
                <a:ea typeface="Calibri"/>
                <a:cs typeface="Calibri"/>
                <a:sym typeface="Calibri"/>
              </a:rPr>
              <a:t>Various implementation decisions are made about the new system (e.g., what programming language(s) will be used.)</a:t>
            </a:r>
            <a:endParaRPr/>
          </a:p>
          <a:p>
            <a:pPr indent="-342900" lvl="0" marL="342900" marR="0" rtl="0" algn="l">
              <a:lnSpc>
                <a:spcPct val="100000"/>
              </a:lnSpc>
              <a:spcBef>
                <a:spcPts val="0"/>
              </a:spcBef>
              <a:spcAft>
                <a:spcPts val="0"/>
              </a:spcAft>
              <a:buClr>
                <a:srgbClr val="0070C0"/>
              </a:buClr>
              <a:buSzPts val="3900"/>
              <a:buFont typeface="Noto Sans Symbols"/>
              <a:buChar char="▪"/>
            </a:pPr>
            <a:r>
              <a:rPr b="0" i="0" lang="en-US" sz="2600" u="none" cap="none" strike="noStrike">
                <a:solidFill>
                  <a:schemeClr val="dk1"/>
                </a:solidFill>
                <a:latin typeface="Calibri"/>
                <a:ea typeface="Calibri"/>
                <a:cs typeface="Calibri"/>
                <a:sym typeface="Calibri"/>
              </a:rPr>
              <a:t>The DFDs created during analysis are modified to show these implementation decisions, resulting in a set of </a:t>
            </a:r>
            <a:r>
              <a:rPr b="1" i="1" lang="en-US" sz="2600" u="none" cap="none" strike="noStrike">
                <a:solidFill>
                  <a:srgbClr val="FF0000"/>
                </a:solidFill>
                <a:latin typeface="Calibri"/>
                <a:ea typeface="Calibri"/>
                <a:cs typeface="Calibri"/>
                <a:sym typeface="Calibri"/>
              </a:rPr>
              <a:t>physical data flow diagrams</a:t>
            </a:r>
            <a:r>
              <a:rPr b="0" i="0" lang="en-US" sz="2600" u="none" cap="none" strike="noStrik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70C0"/>
              </a:buClr>
              <a:buSzPts val="3900"/>
              <a:buFont typeface="Noto Sans Symbols"/>
              <a:buChar char="▪"/>
            </a:pPr>
            <a:r>
              <a:rPr b="0" i="0" lang="en-US" sz="2600" u="none" cap="none" strike="noStrike">
                <a:solidFill>
                  <a:schemeClr val="dk1"/>
                </a:solidFill>
                <a:latin typeface="Calibri"/>
                <a:ea typeface="Calibri"/>
                <a:cs typeface="Calibri"/>
                <a:sym typeface="Calibri"/>
              </a:rPr>
              <a:t>The analysts determine how the processes are organized, using a </a:t>
            </a:r>
            <a:r>
              <a:rPr b="1" i="1" lang="en-US" sz="2600" u="none" cap="none" strike="noStrike">
                <a:solidFill>
                  <a:srgbClr val="FF0000"/>
                </a:solidFill>
                <a:latin typeface="Calibri"/>
                <a:ea typeface="Calibri"/>
                <a:cs typeface="Calibri"/>
                <a:sym typeface="Calibri"/>
              </a:rPr>
              <a:t>structure chart</a:t>
            </a:r>
            <a:r>
              <a:rPr b="0" i="0" lang="en-US" sz="2600" u="none" cap="none" strike="noStrike">
                <a:solidFill>
                  <a:srgbClr val="FF0000"/>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to depict the decisions.</a:t>
            </a:r>
            <a:endParaRPr/>
          </a:p>
          <a:p>
            <a:pPr indent="-342900" lvl="0" marL="342900" marR="0" rtl="0" algn="l">
              <a:lnSpc>
                <a:spcPct val="100000"/>
              </a:lnSpc>
              <a:spcBef>
                <a:spcPts val="0"/>
              </a:spcBef>
              <a:spcAft>
                <a:spcPts val="0"/>
              </a:spcAft>
              <a:buClr>
                <a:srgbClr val="0070C0"/>
              </a:buClr>
              <a:buSzPts val="3900"/>
              <a:buFont typeface="Noto Sans Symbols"/>
              <a:buChar char="▪"/>
            </a:pPr>
            <a:r>
              <a:rPr b="0" i="0" lang="en-US" sz="2600" u="none" cap="none" strike="noStrike">
                <a:solidFill>
                  <a:schemeClr val="dk1"/>
                </a:solidFill>
                <a:latin typeface="Calibri"/>
                <a:ea typeface="Calibri"/>
                <a:cs typeface="Calibri"/>
                <a:sym typeface="Calibri"/>
              </a:rPr>
              <a:t>Detailed instructions called </a:t>
            </a:r>
            <a:r>
              <a:rPr b="1" i="1" lang="en-US" sz="2600" u="none" cap="none" strike="noStrike">
                <a:solidFill>
                  <a:srgbClr val="FF0000"/>
                </a:solidFill>
                <a:latin typeface="Calibri"/>
                <a:ea typeface="Calibri"/>
                <a:cs typeface="Calibri"/>
                <a:sym typeface="Calibri"/>
              </a:rPr>
              <a:t>program specifications </a:t>
            </a:r>
            <a:r>
              <a:rPr b="0" i="0" lang="en-US" sz="2600" u="none" cap="none" strike="noStrike">
                <a:solidFill>
                  <a:schemeClr val="dk1"/>
                </a:solidFill>
                <a:latin typeface="Calibri"/>
                <a:ea typeface="Calibri"/>
                <a:cs typeface="Calibri"/>
                <a:sym typeface="Calibri"/>
              </a:rPr>
              <a:t>are developed.</a:t>
            </a:r>
            <a:endParaRPr/>
          </a:p>
          <a:p>
            <a:pPr indent="-219075" lvl="0" marL="342900" marR="0" rtl="0" algn="l">
              <a:lnSpc>
                <a:spcPct val="100000"/>
              </a:lnSpc>
              <a:spcBef>
                <a:spcPts val="0"/>
              </a:spcBef>
              <a:spcAft>
                <a:spcPts val="0"/>
              </a:spcAft>
              <a:buClr>
                <a:srgbClr val="0070C0"/>
              </a:buClr>
              <a:buSzPts val="1950"/>
              <a:buFont typeface="Noto Sans Symbols"/>
              <a:buNone/>
            </a:pPr>
            <a:r>
              <a:t/>
            </a:r>
            <a:endParaRPr b="0" i="0" sz="1300" u="none" cap="none" strike="noStrike">
              <a:solidFill>
                <a:schemeClr val="dk1"/>
              </a:solidFill>
              <a:latin typeface="Calibri"/>
              <a:ea typeface="Calibri"/>
              <a:cs typeface="Calibri"/>
              <a:sym typeface="Calibri"/>
            </a:endParaRPr>
          </a:p>
          <a:p>
            <a:pPr indent="-260350" lvl="0" marL="342900" marR="0" rtl="0" algn="l">
              <a:spcBef>
                <a:spcPts val="26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p:txBody>
      </p:sp>
      <p:sp>
        <p:nvSpPr>
          <p:cNvPr id="56" name="Google Shape;56;p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57" name="Google Shape;57;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Steps to Create the Physical Data Flow Diagram</a:t>
            </a:r>
            <a:endParaRPr/>
          </a:p>
        </p:txBody>
      </p:sp>
      <p:sp>
        <p:nvSpPr>
          <p:cNvPr id="63" name="Google Shape;63;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4" name="Google Shape;64;p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65" name="Google Shape;65;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Screen Clipping" id="66" name="Google Shape;66;p4"/>
          <p:cNvPicPr preferRelativeResize="0"/>
          <p:nvPr/>
        </p:nvPicPr>
        <p:blipFill rotWithShape="1">
          <a:blip r:embed="rId3">
            <a:alphaModFix/>
          </a:blip>
          <a:srcRect b="0" l="0" r="0" t="0"/>
          <a:stretch/>
        </p:blipFill>
        <p:spPr>
          <a:xfrm>
            <a:off x="136525" y="1600200"/>
            <a:ext cx="8997950" cy="51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72" name="Google Shape;72;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73" name="Google Shape;73;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Example of Physical DFD</a:t>
            </a:r>
            <a:endParaRPr/>
          </a:p>
        </p:txBody>
      </p:sp>
      <p:pic>
        <p:nvPicPr>
          <p:cNvPr id="74" name="Google Shape;74;p5"/>
          <p:cNvPicPr preferRelativeResize="0"/>
          <p:nvPr/>
        </p:nvPicPr>
        <p:blipFill rotWithShape="1">
          <a:blip r:embed="rId3">
            <a:alphaModFix/>
          </a:blip>
          <a:srcRect b="8087" l="0" r="0" t="0"/>
          <a:stretch/>
        </p:blipFill>
        <p:spPr>
          <a:xfrm>
            <a:off x="-76200" y="593725"/>
            <a:ext cx="9086850" cy="626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Screen Clipping" id="79" name="Google Shape;79;p6"/>
          <p:cNvPicPr preferRelativeResize="0"/>
          <p:nvPr/>
        </p:nvPicPr>
        <p:blipFill rotWithShape="1">
          <a:blip r:embed="rId3">
            <a:alphaModFix/>
          </a:blip>
          <a:srcRect b="0" l="0" r="0" t="0"/>
          <a:stretch/>
        </p:blipFill>
        <p:spPr>
          <a:xfrm>
            <a:off x="1752600" y="304800"/>
            <a:ext cx="5553075" cy="2695575"/>
          </a:xfrm>
          <a:prstGeom prst="rect">
            <a:avLst/>
          </a:prstGeom>
          <a:noFill/>
          <a:ln>
            <a:noFill/>
          </a:ln>
        </p:spPr>
      </p:pic>
      <p:pic>
        <p:nvPicPr>
          <p:cNvPr descr="Screen Clipping" id="80" name="Google Shape;80;p6"/>
          <p:cNvPicPr preferRelativeResize="0"/>
          <p:nvPr/>
        </p:nvPicPr>
        <p:blipFill rotWithShape="1">
          <a:blip r:embed="rId4">
            <a:alphaModFix/>
          </a:blip>
          <a:srcRect b="0" l="0" r="0" t="0"/>
          <a:stretch/>
        </p:blipFill>
        <p:spPr>
          <a:xfrm>
            <a:off x="1752600" y="3581400"/>
            <a:ext cx="5638800" cy="3105150"/>
          </a:xfrm>
          <a:prstGeom prst="rect">
            <a:avLst/>
          </a:prstGeom>
          <a:noFill/>
          <a:ln>
            <a:noFill/>
          </a:ln>
        </p:spPr>
      </p:pic>
      <p:sp>
        <p:nvSpPr>
          <p:cNvPr id="81" name="Google Shape;81;p6"/>
          <p:cNvSpPr txBox="1"/>
          <p:nvPr/>
        </p:nvSpPr>
        <p:spPr>
          <a:xfrm>
            <a:off x="0" y="2981325"/>
            <a:ext cx="632460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Logical Model of the Promote Tunes Process</a:t>
            </a:r>
            <a:endParaRPr/>
          </a:p>
        </p:txBody>
      </p:sp>
      <p:sp>
        <p:nvSpPr>
          <p:cNvPr id="82" name="Google Shape;82;p6"/>
          <p:cNvSpPr txBox="1"/>
          <p:nvPr/>
        </p:nvSpPr>
        <p:spPr>
          <a:xfrm>
            <a:off x="5502275" y="3578225"/>
            <a:ext cx="3608387"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Physical Model for Promote Tunes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STRUCTURE CHART</a:t>
            </a:r>
            <a:endParaRPr/>
          </a:p>
        </p:txBody>
      </p:sp>
      <p:sp>
        <p:nvSpPr>
          <p:cNvPr id="88" name="Google Shape;88;p7"/>
          <p:cNvSpPr txBox="1"/>
          <p:nvPr>
            <p:ph idx="1" type="body"/>
          </p:nvPr>
        </p:nvSpPr>
        <p:spPr>
          <a:xfrm>
            <a:off x="114300" y="1624012"/>
            <a:ext cx="8915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0" i="0" lang="en-US" sz="3200" u="none">
                <a:solidFill>
                  <a:schemeClr val="dk1"/>
                </a:solidFill>
                <a:latin typeface="Calibri"/>
                <a:ea typeface="Calibri"/>
                <a:cs typeface="Calibri"/>
                <a:sym typeface="Calibri"/>
              </a:rPr>
              <a:t>The </a:t>
            </a:r>
            <a:r>
              <a:rPr b="1" i="1" lang="en-US" sz="3200" u="none">
                <a:solidFill>
                  <a:srgbClr val="0033CC"/>
                </a:solidFill>
                <a:latin typeface="Calibri"/>
                <a:ea typeface="Calibri"/>
                <a:cs typeface="Calibri"/>
                <a:sym typeface="Calibri"/>
              </a:rPr>
              <a:t>structure chart </a:t>
            </a:r>
            <a:r>
              <a:rPr b="0" i="0" lang="en-US" sz="3200" u="none">
                <a:solidFill>
                  <a:schemeClr val="dk1"/>
                </a:solidFill>
                <a:latin typeface="Calibri"/>
                <a:ea typeface="Calibri"/>
                <a:cs typeface="Calibri"/>
                <a:sym typeface="Calibri"/>
              </a:rPr>
              <a:t>is an Important program design technique that help the analyst design the program.</a:t>
            </a:r>
            <a:endParaRPr/>
          </a:p>
          <a:p>
            <a:pPr indent="-342900" lvl="0" marL="342900" marR="0" rtl="0" algn="l">
              <a:lnSpc>
                <a:spcPct val="100000"/>
              </a:lnSpc>
              <a:spcBef>
                <a:spcPts val="0"/>
              </a:spcBef>
              <a:spcAft>
                <a:spcPts val="0"/>
              </a:spcAft>
              <a:buClr>
                <a:srgbClr val="0070C0"/>
              </a:buClr>
              <a:buSzPts val="4800"/>
              <a:buFont typeface="Noto Sans Symbols"/>
              <a:buChar char="▪"/>
            </a:pPr>
            <a:r>
              <a:rPr b="0" i="0" lang="en-US" sz="3200" u="none">
                <a:solidFill>
                  <a:schemeClr val="dk1"/>
                </a:solidFill>
                <a:latin typeface="Calibri"/>
                <a:ea typeface="Calibri"/>
                <a:cs typeface="Calibri"/>
                <a:sym typeface="Calibri"/>
              </a:rPr>
              <a:t>It shows all components of code in a hierarchical format that implies</a:t>
            </a:r>
            <a:endParaRPr/>
          </a:p>
          <a:p>
            <a:pPr indent="-285750" lvl="1" marL="742950" marR="0" rtl="0" algn="l">
              <a:lnSpc>
                <a:spcPct val="100000"/>
              </a:lnSpc>
              <a:spcBef>
                <a:spcPts val="560"/>
              </a:spcBef>
              <a:spcAft>
                <a:spcPts val="0"/>
              </a:spcAft>
              <a:buClr>
                <a:srgbClr val="0033CC"/>
              </a:buClr>
              <a:buSzPts val="2800"/>
              <a:buFont typeface="Arial"/>
              <a:buChar char="–"/>
            </a:pPr>
            <a:r>
              <a:rPr b="1" i="1" lang="en-US" sz="2800" u="none" cap="none" strike="noStrike">
                <a:solidFill>
                  <a:srgbClr val="0033CC"/>
                </a:solidFill>
                <a:latin typeface="Calibri"/>
                <a:ea typeface="Calibri"/>
                <a:cs typeface="Calibri"/>
                <a:sym typeface="Calibri"/>
              </a:rPr>
              <a:t>Sequence (in what order components are invoked)</a:t>
            </a:r>
            <a:r>
              <a:rPr b="0" i="0" lang="en-US" sz="28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560"/>
              </a:spcBef>
              <a:spcAft>
                <a:spcPts val="0"/>
              </a:spcAft>
              <a:buClr>
                <a:srgbClr val="0033CC"/>
              </a:buClr>
              <a:buSzPts val="2800"/>
              <a:buFont typeface="Arial"/>
              <a:buChar char="–"/>
            </a:pPr>
            <a:r>
              <a:rPr b="1" i="1" lang="en-US" sz="2800" u="none" cap="none" strike="noStrike">
                <a:solidFill>
                  <a:srgbClr val="0033CC"/>
                </a:solidFill>
                <a:latin typeface="Calibri"/>
                <a:ea typeface="Calibri"/>
                <a:cs typeface="Calibri"/>
                <a:sym typeface="Calibri"/>
              </a:rPr>
              <a:t>Selection (under what condition a module is invoked)</a:t>
            </a:r>
            <a:r>
              <a:rPr b="0" i="0" lang="en-US" sz="28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560"/>
              </a:spcBef>
              <a:spcAft>
                <a:spcPts val="0"/>
              </a:spcAft>
              <a:buClr>
                <a:srgbClr val="0033CC"/>
              </a:buClr>
              <a:buSzPts val="2800"/>
              <a:buFont typeface="Arial"/>
              <a:buChar char="–"/>
            </a:pPr>
            <a:r>
              <a:rPr b="1" i="1" lang="en-US" sz="2800" u="none" cap="none" strike="noStrike">
                <a:solidFill>
                  <a:srgbClr val="0033CC"/>
                </a:solidFill>
                <a:latin typeface="Calibri"/>
                <a:ea typeface="Calibri"/>
                <a:cs typeface="Calibri"/>
                <a:sym typeface="Calibri"/>
              </a:rPr>
              <a:t>Iteration (how often a component is repeated)</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idx="1" type="body"/>
          </p:nvPr>
        </p:nvSpPr>
        <p:spPr>
          <a:xfrm>
            <a:off x="457200" y="4876800"/>
            <a:ext cx="8229600" cy="12493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An academic system needs a program that will print a listing of students along with their grade point averages (GPAs), both for the current semester and overall. First, the program must retrieve the student grade records; then it must calculate the current and cumulative GPAs; finally, the grade list can be printed.</a:t>
            </a:r>
            <a:endParaRPr/>
          </a:p>
        </p:txBody>
      </p:sp>
      <p:sp>
        <p:nvSpPr>
          <p:cNvPr id="96" name="Google Shape;96;p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97" name="Google Shape;97;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1_illus11" id="98" name="Google Shape;98;p8"/>
          <p:cNvPicPr preferRelativeResize="0"/>
          <p:nvPr/>
        </p:nvPicPr>
        <p:blipFill rotWithShape="1">
          <a:blip r:embed="rId3">
            <a:alphaModFix/>
          </a:blip>
          <a:srcRect b="34848" l="20588" r="20588" t="34848"/>
          <a:stretch/>
        </p:blipFill>
        <p:spPr>
          <a:xfrm>
            <a:off x="876300" y="150812"/>
            <a:ext cx="73914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a:p>
        </p:txBody>
      </p:sp>
      <p:sp>
        <p:nvSpPr>
          <p:cNvPr id="104" name="Google Shape;104;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0" i="0" lang="en-US" sz="3200" u="none">
                <a:solidFill>
                  <a:schemeClr val="dk1"/>
                </a:solidFill>
                <a:latin typeface="Calibri"/>
                <a:ea typeface="Calibri"/>
                <a:cs typeface="Calibri"/>
                <a:sym typeface="Calibri"/>
              </a:rPr>
              <a:t>a programmer can tell that there are four main code modules involved in creating a student grade listing: getting the student grade records, calculating current GPA, calculating cumulative GPA, and printing the listing. Also, there are various pieces of information that are either required by each module or created by it (e.g., the grade record, the cumulative GPA).</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05" name="Google Shape;105;p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06" name="Google Shape;106;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10-</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