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48" r:id="rId4"/>
    <p:sldMasterId id="2147483650" r:id="rId5"/>
    <p:sldMasterId id="2147483652" r:id="rId6"/>
    <p:sldMasterId id="2147483654" r:id="rId7"/>
    <p:sldMasterId id="2147483656" r:id="rId8"/>
    <p:sldMasterId id="2147483657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</p:sldIdLst>
  <p:sldSz cy="6858000" cx="9144000"/>
  <p:notesSz cx="6858000" cy="9144000"/>
  <p:embeddedFontLst>
    <p:embeddedFont>
      <p:font typeface="Tahoma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3" roundtripDataSignature="AMtx7mh9fMooeaKrPn5En/CMa137IXrc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20" Type="http://schemas.openxmlformats.org/officeDocument/2006/relationships/slide" Target="slides/slide10.xml"/><Relationship Id="rId42" Type="http://schemas.openxmlformats.org/officeDocument/2006/relationships/font" Target="fonts/Tahoma-bold.fntdata"/><Relationship Id="rId41" Type="http://schemas.openxmlformats.org/officeDocument/2006/relationships/font" Target="fonts/Tahoma-regular.fntdata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43" Type="http://customschemas.google.com/relationships/presentationmetadata" Target="metadata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11" Type="http://schemas.openxmlformats.org/officeDocument/2006/relationships/slide" Target="slides/slide1.xml"/><Relationship Id="rId33" Type="http://schemas.openxmlformats.org/officeDocument/2006/relationships/slide" Target="slides/slide23.xml"/><Relationship Id="rId10" Type="http://schemas.openxmlformats.org/officeDocument/2006/relationships/notesMaster" Target="notesMasters/notesMaster1.xml"/><Relationship Id="rId32" Type="http://schemas.openxmlformats.org/officeDocument/2006/relationships/slide" Target="slides/slide22.xml"/><Relationship Id="rId13" Type="http://schemas.openxmlformats.org/officeDocument/2006/relationships/slide" Target="slides/slide3.xml"/><Relationship Id="rId35" Type="http://schemas.openxmlformats.org/officeDocument/2006/relationships/slide" Target="slides/slide25.xml"/><Relationship Id="rId12" Type="http://schemas.openxmlformats.org/officeDocument/2006/relationships/slide" Target="slides/slide2.xml"/><Relationship Id="rId34" Type="http://schemas.openxmlformats.org/officeDocument/2006/relationships/slide" Target="slides/slide24.xml"/><Relationship Id="rId15" Type="http://schemas.openxmlformats.org/officeDocument/2006/relationships/slide" Target="slides/slide5.xml"/><Relationship Id="rId37" Type="http://schemas.openxmlformats.org/officeDocument/2006/relationships/slide" Target="slides/slide27.xml"/><Relationship Id="rId14" Type="http://schemas.openxmlformats.org/officeDocument/2006/relationships/slide" Target="slides/slide4.xml"/><Relationship Id="rId36" Type="http://schemas.openxmlformats.org/officeDocument/2006/relationships/slide" Target="slides/slide26.xml"/><Relationship Id="rId17" Type="http://schemas.openxmlformats.org/officeDocument/2006/relationships/slide" Target="slides/slide7.xml"/><Relationship Id="rId39" Type="http://schemas.openxmlformats.org/officeDocument/2006/relationships/slide" Target="slides/slide29.xml"/><Relationship Id="rId16" Type="http://schemas.openxmlformats.org/officeDocument/2006/relationships/slide" Target="slides/slide6.xml"/><Relationship Id="rId38" Type="http://schemas.openxmlformats.org/officeDocument/2006/relationships/slide" Target="slides/slide28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7" name="Google Shape;23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Here is another example of a WND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Can you construct its related UIDM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685800" y="8382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304800" y="4953000"/>
            <a:ext cx="8534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457200" y="6356350"/>
            <a:ext cx="15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"/>
              <a:buChar char="▪"/>
              <a:defRPr sz="4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6" name="Google Shape;66;p4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7" name="Google Shape;67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457200" y="6356350"/>
            <a:ext cx="15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33"/>
          <p:cNvCxnSpPr/>
          <p:nvPr/>
        </p:nvCxnSpPr>
        <p:spPr>
          <a:xfrm>
            <a:off x="457200" y="1447800"/>
            <a:ext cx="8229600" cy="0"/>
          </a:xfrm>
          <a:prstGeom prst="straightConnector1">
            <a:avLst/>
          </a:prstGeom>
          <a:noFill/>
          <a:ln cap="flat" cmpd="sng" w="76200">
            <a:solidFill>
              <a:srgbClr val="558ED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3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3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3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4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685800" y="1066800"/>
            <a:ext cx="77724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800"/>
              <a:buFont typeface="Calibri"/>
              <a:buNone/>
            </a:pPr>
            <a:r>
              <a:rPr b="1" i="0" lang="en-US" sz="48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Systems Analysis and Design</a:t>
            </a:r>
            <a:br>
              <a:rPr b="1" i="0" lang="en-US" sz="32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5th Edition</a:t>
            </a:r>
            <a:br>
              <a:rPr b="1" i="0" lang="en-US" sz="28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28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28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Chapter 9.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Design</a:t>
            </a:r>
            <a:endParaRPr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533400" y="4800600"/>
            <a:ext cx="8305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600"/>
              <a:buNone/>
            </a:pPr>
            <a:r>
              <a:rPr b="1" i="0" lang="en-US" sz="26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Alan Dennis, Barbara Haley Wixom, and Roberta Roth</a:t>
            </a:r>
            <a:br>
              <a:rPr b="0" i="0" lang="en-US" sz="30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76" name="Google Shape;76;p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DESIGN PROCESS</a:t>
            </a:r>
            <a:endParaRPr/>
          </a:p>
        </p:txBody>
      </p:sp>
      <p:sp>
        <p:nvSpPr>
          <p:cNvPr id="149" name="Google Shape;149;p1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457200" y="1385887"/>
            <a:ext cx="8229600" cy="333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"/>
              <a:buChar char="▪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User interface design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five-step process that is iterative.</a:t>
            </a:r>
            <a:endParaRPr/>
          </a:p>
        </p:txBody>
      </p:sp>
      <p:pic>
        <p:nvPicPr>
          <p:cNvPr descr="Chapter_10_illus10" id="152" name="Google Shape;152;p10"/>
          <p:cNvPicPr preferRelativeResize="0"/>
          <p:nvPr/>
        </p:nvPicPr>
        <p:blipFill rotWithShape="1">
          <a:blip r:embed="rId3">
            <a:alphaModFix/>
          </a:blip>
          <a:srcRect b="32575" l="21567" r="20588" t="32575"/>
          <a:stretch/>
        </p:blipFill>
        <p:spPr>
          <a:xfrm>
            <a:off x="1600200" y="2743200"/>
            <a:ext cx="57912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Scenario Development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"/>
              <a:buChar char="▪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1" lang="en-US" sz="40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use scenario </a:t>
            </a: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outline of steps that users perform to accomplish some part of their work.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"/>
              <a:buChar char="▪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scenarios are presented in a simple narrative description that is tied to the DFD.</a:t>
            </a:r>
            <a:endParaRPr/>
          </a:p>
          <a:p>
            <a:pPr indent="-88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use scenarios</a:t>
            </a:r>
            <a:endParaRPr/>
          </a:p>
          <a:p>
            <a:pPr indent="-88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447800"/>
            <a:ext cx="8497887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Standards Design</a:t>
            </a:r>
            <a:endParaRPr/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interface standards are the basic design elements that are common across the individual screens, forms, and reports within the system.</a:t>
            </a:r>
            <a:endParaRPr/>
          </a:p>
          <a:p>
            <a:pPr indent="-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3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interface template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the general appearance of all screens and the paper-based forms and reports.</a:t>
            </a:r>
            <a:endParaRPr/>
          </a:p>
        </p:txBody>
      </p:sp>
      <p:sp>
        <p:nvSpPr>
          <p:cNvPr id="176" name="Google Shape;176;p1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650"/>
              <a:buFont typeface="Noto Sans"/>
              <a:buChar char="▪"/>
            </a:pPr>
            <a:r>
              <a:rPr b="0" i="0" lang="en-US" sz="3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template specifies the names that the interface will use for the major </a:t>
            </a:r>
            <a:r>
              <a:rPr b="1" i="1" lang="en-US" sz="3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interface objects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fundamental building blocks of the system.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template gives names to the most commonly used  </a:t>
            </a:r>
            <a:r>
              <a:rPr b="0" i="1" lang="en-US" sz="3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interface actions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interface objects and actions, and also their status, may be represented by </a:t>
            </a:r>
            <a:r>
              <a:rPr b="1" i="1" lang="en-US" sz="3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interface icons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Design Prototyping</a:t>
            </a:r>
            <a:endParaRPr/>
          </a:p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Noto Sans"/>
              <a:buChar char="▪"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0" i="0" lang="en-US" sz="36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interface design prototype </a:t>
            </a: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mock-up or a simulation of a computer screen, form, or report.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Noto Sans"/>
              <a:buChar char="▪"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approaches to interface design prototyping: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Storyboards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prototypes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prototypes.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200" name="Google Shape;200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3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storyboard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hand-drawn pictures of screens.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1" i="1" lang="en-US" sz="3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HTML prototype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built with the use of Web pages created in HTML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1" lang="en-US" sz="3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language prototype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 interface design prototype built in the actual language or by the actual that will be used to build the system.</a:t>
            </a:r>
            <a:endParaRPr/>
          </a:p>
          <a:p>
            <a:pPr indent="-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1752600" y="0"/>
            <a:ext cx="54864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Storyboard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85800"/>
            <a:ext cx="8534400" cy="548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39215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Evaluation</a:t>
            </a:r>
            <a:endParaRPr/>
          </a:p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Font typeface="Noto San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objective of interface evaluation is to understand how to improve the interface design.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Font typeface="Noto San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four common approaches to interface evaluation.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</a:t>
            </a:r>
            <a:r>
              <a:rPr b="1" i="1" lang="en-US" sz="28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Heuristic evaluation -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the interface to a checklist of design principles.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i="1" lang="en-US" sz="28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Walk-through evaluation -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meeting conducted with the users to walk through the interface.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</a:t>
            </a:r>
            <a:r>
              <a:rPr b="1" i="1" lang="en-US" sz="28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Interactive evaluation -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try out the interface.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</a:t>
            </a:r>
            <a:r>
              <a:rPr b="1" i="1" lang="en-US" sz="28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Formal usability testing -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formal testing process to understand how usable the interface is.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NAVIGATION DESIGN</a:t>
            </a:r>
            <a:endParaRPr/>
          </a:p>
        </p:txBody>
      </p:sp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304800" y="16002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Noto Sans"/>
              <a:buChar char="▪"/>
            </a:pPr>
            <a: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Principles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Analysts usually must assume that users have not read the manual, have not attended training, and do not have external help readily at hand.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All controls should be clear and understandable and placed in an intuitive location on the screen.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9 Outline</a:t>
            </a:r>
            <a:endParaRPr/>
          </a:p>
        </p:txBody>
      </p:sp>
      <p:sp>
        <p:nvSpPr>
          <p:cNvPr id="83" name="Google Shape;83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700"/>
              <a:buFont typeface="Noto Sans"/>
              <a:buChar char="▪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 of user interface design.</a:t>
            </a:r>
            <a:endParaRPr sz="3100"/>
          </a:p>
          <a:p>
            <a:pPr indent="-2857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700"/>
              <a:buFont typeface="Noto Sans"/>
              <a:buChar char="▪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design process.</a:t>
            </a:r>
            <a:endParaRPr sz="3100"/>
          </a:p>
          <a:p>
            <a:pPr indent="-2857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700"/>
              <a:buFont typeface="Noto Sans"/>
              <a:buChar char="▪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Navigation design.</a:t>
            </a:r>
            <a:endParaRPr sz="3100"/>
          </a:p>
          <a:p>
            <a:pPr indent="-2857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700"/>
              <a:buFont typeface="Noto Sans"/>
              <a:buChar char="▪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design.</a:t>
            </a:r>
            <a:endParaRPr sz="3100"/>
          </a:p>
          <a:p>
            <a:pPr indent="-2857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700"/>
              <a:buFont typeface="Noto Sans"/>
              <a:buChar char="▪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design.</a:t>
            </a:r>
            <a:endParaRPr sz="3100"/>
          </a:p>
        </p:txBody>
      </p:sp>
      <p:sp>
        <p:nvSpPr>
          <p:cNvPr id="84" name="Google Shape;84;p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231" name="Google Shape;231;p20"/>
          <p:cNvSpPr txBox="1"/>
          <p:nvPr>
            <p:ph idx="1" type="body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Noto Sans"/>
              <a:buChar char="▪"/>
            </a:pPr>
            <a:r>
              <a:rPr b="1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 Mistakes  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first of principle of designing navigation control is to prevent users from making mistakes.</a:t>
            </a:r>
            <a:endParaRPr sz="3800"/>
          </a:p>
          <a:p>
            <a:pPr indent="-2730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Labeling commands appropriately and limiting choices.</a:t>
            </a:r>
            <a:endParaRPr sz="2600"/>
          </a:p>
          <a:p>
            <a:pPr indent="-2730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Confirming with the user that the actions are difficult or impossible to undo.</a:t>
            </a:r>
            <a:endParaRPr sz="2600"/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Noto Sans"/>
              <a:buChar char="▪"/>
            </a:pPr>
            <a:r>
              <a:rPr b="1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 Recovery from Mistakes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making “undo” buttons whenever possible.</a:t>
            </a:r>
            <a:endParaRPr sz="3800"/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Noto Sans"/>
              <a:buChar char="▪"/>
            </a:pPr>
            <a:r>
              <a:rPr b="1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Consistent Grammar Order 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Windows application uses an </a:t>
            </a:r>
            <a:r>
              <a:rPr b="0" i="1" lang="en-US" sz="26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object-action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grammar order. </a:t>
            </a:r>
            <a:endParaRPr sz="3800"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Window Navigation Diagram</a:t>
            </a:r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41" name="Google Shape;2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812" y="1676400"/>
            <a:ext cx="8764587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WND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76400"/>
            <a:ext cx="8888412" cy="388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39215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DESIGN</a:t>
            </a:r>
            <a:endParaRPr/>
          </a:p>
        </p:txBody>
      </p:sp>
      <p:sp>
        <p:nvSpPr>
          <p:cNvPr id="254" name="Google Shape;254;p23"/>
          <p:cNvSpPr txBox="1"/>
          <p:nvPr>
            <p:ph idx="1" type="body"/>
          </p:nvPr>
        </p:nvSpPr>
        <p:spPr>
          <a:xfrm>
            <a:off x="457200" y="14478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100"/>
              <a:buFont typeface="Noto Sans"/>
              <a:buChar char="▪"/>
            </a:pPr>
            <a:r>
              <a:rPr b="0" i="0" lang="en-US" sz="3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mechanisms facilitate the entry of data into the computer system.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100"/>
              <a:buFont typeface="Noto Sans"/>
              <a:buChar char="▪"/>
            </a:pPr>
            <a:r>
              <a:rPr b="0" i="0" lang="en-US" sz="3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design means designing the screen used to enter information and forms on which the users write and type  information.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100"/>
              <a:buFont typeface="Noto Sans"/>
              <a:buChar char="▪"/>
            </a:pPr>
            <a:r>
              <a:rPr b="0" i="0" lang="en-US" sz="3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of input design is to capture accurate information for the system simply and easily.</a:t>
            </a:r>
            <a:endParaRPr/>
          </a:p>
          <a:p>
            <a:pPr indent="-190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100"/>
              <a:buFont typeface="Noto Sans"/>
              <a:buNone/>
            </a:pPr>
            <a:r>
              <a:t/>
            </a:r>
            <a:endParaRPr b="0" i="0" sz="3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3429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t/>
            </a:r>
            <a:endParaRPr b="0" i="0" sz="3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Inputs</a:t>
            </a:r>
            <a:endParaRPr/>
          </a:p>
        </p:txBody>
      </p:sp>
      <p:sp>
        <p:nvSpPr>
          <p:cNvPr id="262" name="Google Shape;262;p2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Noto San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many different types of inputs, in the same way that there are many different types of fields</a:t>
            </a: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63" name="Google Shape;263;p2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_09_13" id="265" name="Google Shape;2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447800"/>
            <a:ext cx="78486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Minimize Keystrokes</a:t>
            </a:r>
            <a:endParaRPr/>
          </a:p>
        </p:txBody>
      </p:sp>
      <p:sp>
        <p:nvSpPr>
          <p:cNvPr id="271" name="Google Shape;271;p25"/>
          <p:cNvSpPr txBox="1"/>
          <p:nvPr>
            <p:ph idx="1" type="body"/>
          </p:nvPr>
        </p:nvSpPr>
        <p:spPr>
          <a:xfrm>
            <a:off x="457200" y="1600200"/>
            <a:ext cx="8441700" cy="49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100"/>
              <a:buFont typeface="Noto Sans"/>
              <a:buChar char="▪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Keystrokes cost time and money.</a:t>
            </a:r>
            <a:endParaRPr sz="3300"/>
          </a:p>
          <a:p>
            <a:pPr indent="-29845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100"/>
              <a:buFont typeface="Noto Sans"/>
              <a:buChar char="▪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should never ask for information that can be obtained in another way (e.g., by retrieving it from a database).</a:t>
            </a:r>
            <a:endParaRPr sz="3300"/>
          </a:p>
          <a:p>
            <a:pPr indent="-29845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100"/>
              <a:buFont typeface="Noto Sans"/>
              <a:buChar char="▪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should not require a user to type information that can be selected from a list.</a:t>
            </a:r>
            <a:endParaRPr sz="3300"/>
          </a:p>
          <a:p>
            <a:pPr indent="-29845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100"/>
              <a:buFont typeface="Noto Sans"/>
              <a:buChar char="▪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frequent values should be used as the </a:t>
            </a:r>
            <a:r>
              <a:rPr b="1" i="1" lang="en-US" sz="25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default value </a:t>
            </a: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data.</a:t>
            </a:r>
            <a:endParaRPr sz="3300"/>
          </a:p>
        </p:txBody>
      </p:sp>
      <p:sp>
        <p:nvSpPr>
          <p:cNvPr id="272" name="Google Shape;272;p2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DESIGN</a:t>
            </a:r>
            <a:endParaRPr/>
          </a:p>
        </p:txBody>
      </p:sp>
      <p:sp>
        <p:nvSpPr>
          <p:cNvPr id="279" name="Google Shape;279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"/>
              <a:buChar char="▪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 are the reports that the system produces, whether on the screen, on paper, or in other media, such as the Web.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"/>
              <a:buChar char="▪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 are the most visible part of any system.</a:t>
            </a:r>
            <a:endParaRPr/>
          </a:p>
          <a:p>
            <a:pPr indent="-88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Principles</a:t>
            </a:r>
            <a:endParaRPr/>
          </a:p>
        </p:txBody>
      </p:sp>
      <p:sp>
        <p:nvSpPr>
          <p:cNvPr id="287" name="Google Shape;287;p27"/>
          <p:cNvSpPr txBox="1"/>
          <p:nvPr>
            <p:ph idx="1" type="body"/>
          </p:nvPr>
        </p:nvSpPr>
        <p:spPr>
          <a:xfrm>
            <a:off x="457200" y="1600200"/>
            <a:ext cx="85062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00"/>
              <a:buFont typeface="Noto San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of the output mechanism is to present information to users so that they can accurately understand it with the least effort.</a:t>
            </a:r>
            <a:endParaRPr sz="3400"/>
          </a:p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00"/>
              <a:buFont typeface="Noto San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report usage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the first principle in designing reports is to understand how they are used.</a:t>
            </a:r>
            <a:endParaRPr sz="3400"/>
          </a:p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00"/>
              <a:buFont typeface="Noto San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information load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the goal of a well-designed report is to provide all needed information without information overload.</a:t>
            </a:r>
            <a:endParaRPr sz="3400"/>
          </a:p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00"/>
              <a:buFont typeface="Noto San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Minimize bias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no analyst sets out to design a biased report.</a:t>
            </a:r>
            <a:endParaRPr sz="3400"/>
          </a:p>
          <a:p>
            <a:pPr indent="-1524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295" name="Google Shape;295;p2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8"/>
          <p:cNvSpPr txBox="1"/>
          <p:nvPr>
            <p:ph idx="1" type="body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bias: Bias in graphs.</a:t>
            </a:r>
            <a:endParaRPr/>
          </a:p>
        </p:txBody>
      </p:sp>
      <p:pic>
        <p:nvPicPr>
          <p:cNvPr descr="Chapter_10_illus10" id="298" name="Google Shape;298;p28"/>
          <p:cNvPicPr preferRelativeResize="0"/>
          <p:nvPr/>
        </p:nvPicPr>
        <p:blipFill rotWithShape="1">
          <a:blip r:embed="rId3">
            <a:alphaModFix/>
          </a:blip>
          <a:srcRect b="25757" l="21567" r="20588" t="25756"/>
          <a:stretch/>
        </p:blipFill>
        <p:spPr>
          <a:xfrm>
            <a:off x="2133600" y="2133600"/>
            <a:ext cx="460057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304" name="Google Shape;304;p2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"/>
              <a:buChar char="▪"/>
            </a:pPr>
            <a:r>
              <a:rPr b="0" i="0" lang="en-US" sz="4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User interface design </a:t>
            </a: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Layout, content awareness, aesthetics, user experience, consistency, minimize user effort.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"/>
              <a:buChar char="▪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interface design process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 scenario development, interface structure design, interface standards design, interface design prototyping, and interface evaluation. </a:t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1" name="Google Shape;91;p3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Noto Sans"/>
              <a:buChar char="▪"/>
            </a:pPr>
            <a:r>
              <a:rPr b="1" i="0" lang="en-US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Interface design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process of defining how the system will interact with external entities.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Noto Sans"/>
              <a:buChar char="▪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chapter, we focus on the design of </a:t>
            </a:r>
            <a:r>
              <a:rPr b="1" i="1" lang="en-US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user interfaces</a:t>
            </a:r>
            <a:r>
              <a:rPr b="0" i="0" lang="en-US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how the system will interact with the </a:t>
            </a:r>
            <a:r>
              <a:rPr b="0" i="0" lang="en-US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Noto Sans"/>
              <a:buChar char="▪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design of </a:t>
            </a:r>
            <a:r>
              <a:rPr b="0" i="0" lang="en-US" sz="36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system interfaces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defines how the systems exchange information with </a:t>
            </a:r>
            <a:r>
              <a:rPr b="0" i="0" lang="en-US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other systems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143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312" name="Google Shape;312;p30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"/>
              <a:buChar char="▪"/>
            </a:pPr>
            <a:r>
              <a:rPr b="0" i="0" lang="en-US" sz="3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Navigation design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The fundamental goal of navigation design is to make the system as simple to use as possible.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"/>
              <a:buChar char="▪"/>
            </a:pPr>
            <a:r>
              <a:rPr b="0" i="0" lang="en-US" sz="3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 design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The goal of input design is to simply and easily capture accurate information for the system.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"/>
              <a:buChar char="▪"/>
            </a:pPr>
            <a:r>
              <a:rPr b="0" i="0" lang="en-US" sz="3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 design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The goal of the output design is to present information to users so that they can accurately understand it with the least effort.</a:t>
            </a:r>
            <a:endParaRPr b="0" i="0" sz="3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Font typeface="Noto San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Font typeface="Noto San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interface includes three fundamental parts: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Navigation mechanism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way in which the user tells the system what to do.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</a:t>
            </a:r>
            <a:r>
              <a:rPr b="1" i="1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 mechanism</a:t>
            </a:r>
            <a:r>
              <a:rPr b="0" i="1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the way in which the system captures  information.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</a:t>
            </a:r>
            <a:r>
              <a:rPr b="1" i="0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 mechanism</a:t>
            </a:r>
            <a:r>
              <a:rPr b="0" i="0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way in which the system provides information to the user or to other systems.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Font typeface="Noto Sans"/>
              <a:buChar char="▪"/>
            </a:pPr>
            <a:r>
              <a:rPr b="1" i="0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Graphical user interfaces (GUI)</a:t>
            </a:r>
            <a:r>
              <a:rPr b="0" i="0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windows, menus, icons, etc., and are the most common type of user interfaces.</a:t>
            </a:r>
            <a:endParaRPr b="0" i="0" sz="3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3429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t/>
            </a:r>
            <a:endParaRPr b="0" i="0" sz="3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 FOR USER INTERFACE DESIGN</a:t>
            </a:r>
            <a:endParaRPr/>
          </a:p>
        </p:txBody>
      </p: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"/>
              <a:buChar char="▪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design is an art.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"/>
              <a:buChar char="▪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is to make the interface pleasing to the eye and simple to use, while minimizing the user’s effort.</a:t>
            </a:r>
            <a:endParaRPr/>
          </a:p>
          <a:p>
            <a:pPr indent="-88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115" name="Google Shape;115;p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_09_01" id="117" name="Google Shape;11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450"/>
            <a:ext cx="9239250" cy="65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Noto Sans"/>
              <a:buChar char="▪"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page layout with multiple navigation areas</a:t>
            </a:r>
            <a:endParaRPr/>
          </a:p>
        </p:txBody>
      </p:sp>
      <p:sp>
        <p:nvSpPr>
          <p:cNvPr id="124" name="Google Shape;124;p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tp://pmcfadden2:jws&amp;zi$@ftp.wiley.com/pmcfadden2/Dennis.SAD.4e/JPEGS/jpge_300_dpi/Ch09/fig_09_02.jpg"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76200"/>
            <a:ext cx="7986712" cy="662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457200" y="12954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flow between sections should also be consistent</a:t>
            </a: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32" name="Google Shape;132;p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tp://pmcfadden2:jws&amp;zi$@ftp.wiley.com/pmcfadden2/Dennis.SAD.4e/JPEGS/jpge_300_dpi/Ch09/fig_09_03.jpg"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905000"/>
            <a:ext cx="4592637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Consistency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example of form with high </a:t>
            </a:r>
            <a:r>
              <a:rPr b="0" i="1" lang="en-US" sz="36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density</a:t>
            </a:r>
            <a:endParaRPr/>
          </a:p>
        </p:txBody>
      </p:sp>
      <p:sp>
        <p:nvSpPr>
          <p:cNvPr id="141" name="Google Shape;141;p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© Copyright 2011 John Wiley &amp; Sons,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9-</a:t>
            </a: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pter_10_illus10" id="143" name="Google Shape;143;p9"/>
          <p:cNvPicPr preferRelativeResize="0"/>
          <p:nvPr/>
        </p:nvPicPr>
        <p:blipFill rotWithShape="1">
          <a:blip r:embed="rId3">
            <a:alphaModFix/>
          </a:blip>
          <a:srcRect b="10784" l="9091" r="9848" t="10784"/>
          <a:stretch/>
        </p:blipFill>
        <p:spPr>
          <a:xfrm>
            <a:off x="457200" y="1447800"/>
            <a:ext cx="8229600" cy="53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2011-06-16T14:45:20Z</dcterms:created>
  <dc:creator>Windows User</dc:creator>
</cp:coreProperties>
</file>