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  <p:sldMasterId id="214748365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y="6858000" cx="9144000"/>
  <p:notesSz cx="6735750" cy="9866300"/>
  <p:embeddedFontLst>
    <p:embeddedFont>
      <p:font typeface="Tahoma"/>
      <p:regular r:id="rId45"/>
      <p:bold r:id="rId46"/>
    </p:embeddedFont>
    <p:embeddedFont>
      <p:font typeface="Century Schoolbook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331">
          <p15:clr>
            <a:srgbClr val="000000"/>
          </p15:clr>
        </p15:guide>
        <p15:guide id="2" pos="2829">
          <p15:clr>
            <a:srgbClr val="000000"/>
          </p15:clr>
        </p15:guide>
      </p15:notesGuideLst>
    </p:ext>
    <p:ext uri="GoogleSlidesCustomDataVersion2">
      <go:slidesCustomData xmlns:go="http://customooxmlschemas.google.com/" r:id="rId51" roundtripDataSignature="AMtx7mgfdB4vkSXUdCRwzPxb3NhdfcUT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600E0F-BC94-44FB-AD81-837F69634088}">
  <a:tblStyle styleId="{4C600E0F-BC94-44FB-AD81-837F696340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331" orient="horz"/>
        <p:guide pos="282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font" Target="fonts/Tahoma-bold.fntdata"/><Relationship Id="rId45" Type="http://schemas.openxmlformats.org/officeDocument/2006/relationships/font" Target="fonts/Tahoma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CenturySchoolbook-bold.fntdata"/><Relationship Id="rId47" Type="http://schemas.openxmlformats.org/officeDocument/2006/relationships/font" Target="fonts/CenturySchoolbook-regular.fntdata"/><Relationship Id="rId49" Type="http://schemas.openxmlformats.org/officeDocument/2006/relationships/font" Target="fonts/CenturySchoolbook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customschemas.google.com/relationships/presentationmetadata" Target="metadata"/><Relationship Id="rId50" Type="http://schemas.openxmlformats.org/officeDocument/2006/relationships/font" Target="fonts/CenturySchoolbook-bold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6350" y="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204222c9d_0_0:notes"/>
          <p:cNvSpPr/>
          <p:nvPr>
            <p:ph idx="2" type="sldImg"/>
          </p:nvPr>
        </p:nvSpPr>
        <p:spPr>
          <a:xfrm>
            <a:off x="901700" y="739775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ge204222c9d_0_0:notes"/>
          <p:cNvSpPr txBox="1"/>
          <p:nvPr>
            <p:ph idx="1" type="body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e204222c9d_0_0:notes"/>
          <p:cNvSpPr txBox="1"/>
          <p:nvPr>
            <p:ph idx="12" type="sldNum"/>
          </p:nvPr>
        </p:nvSpPr>
        <p:spPr>
          <a:xfrm>
            <a:off x="3816350" y="9372600"/>
            <a:ext cx="2919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901700" y="739775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2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2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2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2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2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9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0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p32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3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3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/>
        </p:nvSpPr>
        <p:spPr>
          <a:xfrm>
            <a:off x="3816350" y="9372600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898525" y="4686300"/>
            <a:ext cx="4938712" cy="444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901700" y="739775"/>
            <a:ext cx="4932362" cy="3700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e2e29acd0_0_7:notes"/>
          <p:cNvSpPr/>
          <p:nvPr>
            <p:ph idx="2" type="sldImg"/>
          </p:nvPr>
        </p:nvSpPr>
        <p:spPr>
          <a:xfrm>
            <a:off x="901700" y="739775"/>
            <a:ext cx="4932300" cy="3700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e2e29acd0_0_7:notes"/>
          <p:cNvSpPr txBox="1"/>
          <p:nvPr>
            <p:ph idx="1" type="body"/>
          </p:nvPr>
        </p:nvSpPr>
        <p:spPr>
          <a:xfrm>
            <a:off x="898525" y="4686300"/>
            <a:ext cx="4938600" cy="444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0e2e29acd0_0_7:notes"/>
          <p:cNvSpPr txBox="1"/>
          <p:nvPr>
            <p:ph idx="12" type="sldNum"/>
          </p:nvPr>
        </p:nvSpPr>
        <p:spPr>
          <a:xfrm>
            <a:off x="3816350" y="9372600"/>
            <a:ext cx="2919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7"/>
          <p:cNvSpPr txBox="1"/>
          <p:nvPr>
            <p:ph type="ctrTitle"/>
          </p:nvPr>
        </p:nvSpPr>
        <p:spPr>
          <a:xfrm>
            <a:off x="946404" y="758952"/>
            <a:ext cx="706374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" type="subTitle"/>
          </p:nvPr>
        </p:nvSpPr>
        <p:spPr>
          <a:xfrm>
            <a:off x="946404" y="4800600"/>
            <a:ext cx="706374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D8D8D8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" name="Google Shape;22;p3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5715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41"/>
          <p:cNvSpPr txBox="1"/>
          <p:nvPr>
            <p:ph idx="2" type="body"/>
          </p:nvPr>
        </p:nvSpPr>
        <p:spPr>
          <a:xfrm>
            <a:off x="4648200" y="1676400"/>
            <a:ext cx="39243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9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9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3"/>
          <p:cNvSpPr txBox="1"/>
          <p:nvPr>
            <p:ph type="title"/>
          </p:nvPr>
        </p:nvSpPr>
        <p:spPr>
          <a:xfrm rot="5400000">
            <a:off x="4466431" y="2401094"/>
            <a:ext cx="5897562" cy="1857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" type="body"/>
          </p:nvPr>
        </p:nvSpPr>
        <p:spPr>
          <a:xfrm rot="5400000">
            <a:off x="523081" y="429419"/>
            <a:ext cx="589756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 rot="5400000">
            <a:off x="1993900" y="781050"/>
            <a:ext cx="4351337" cy="64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type="title"/>
          </p:nvPr>
        </p:nvSpPr>
        <p:spPr>
          <a:xfrm>
            <a:off x="630936" y="457201"/>
            <a:ext cx="24003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" type="body"/>
          </p:nvPr>
        </p:nvSpPr>
        <p:spPr>
          <a:xfrm>
            <a:off x="3378200" y="685800"/>
            <a:ext cx="45593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45"/>
          <p:cNvSpPr txBox="1"/>
          <p:nvPr>
            <p:ph idx="2" type="body"/>
          </p:nvPr>
        </p:nvSpPr>
        <p:spPr>
          <a:xfrm>
            <a:off x="630936" y="2099735"/>
            <a:ext cx="24003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946404" y="1717185"/>
            <a:ext cx="336042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0" sz="18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47"/>
          <p:cNvSpPr txBox="1"/>
          <p:nvPr>
            <p:ph idx="2" type="body"/>
          </p:nvPr>
        </p:nvSpPr>
        <p:spPr>
          <a:xfrm>
            <a:off x="946404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3" name="Google Shape;73;p47"/>
          <p:cNvSpPr txBox="1"/>
          <p:nvPr>
            <p:ph idx="3" type="body"/>
          </p:nvPr>
        </p:nvSpPr>
        <p:spPr>
          <a:xfrm>
            <a:off x="4599432" y="1717185"/>
            <a:ext cx="3364992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Font typeface="Century Schoolbook"/>
              <a:buNone/>
              <a:defRPr b="0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4" type="body"/>
          </p:nvPr>
        </p:nvSpPr>
        <p:spPr>
          <a:xfrm>
            <a:off x="4594860" y="2507550"/>
            <a:ext cx="336042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5" name="Google Shape;75;p47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7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946404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1" name="Google Shape;81;p48"/>
          <p:cNvSpPr txBox="1"/>
          <p:nvPr>
            <p:ph idx="2" type="body"/>
          </p:nvPr>
        </p:nvSpPr>
        <p:spPr>
          <a:xfrm>
            <a:off x="4594860" y="1828801"/>
            <a:ext cx="336042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82" name="Google Shape;82;p4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D9D9D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5353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11" name="Google Shape;11;p36"/>
          <p:cNvGrpSpPr/>
          <p:nvPr/>
        </p:nvGrpSpPr>
        <p:grpSpPr>
          <a:xfrm>
            <a:off x="990600" y="2764330"/>
            <a:ext cx="7598156" cy="281593"/>
            <a:chOff x="504" y="3634"/>
            <a:chExt cx="4786" cy="177"/>
          </a:xfrm>
        </p:grpSpPr>
        <p:sp>
          <p:nvSpPr>
            <p:cNvPr id="12" name="Google Shape;12;p36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3" name="Google Shape;13;p36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14" name="Google Shape;14;p36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6" name="Google Shape;16;p36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" name="Google Shape;17;p36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8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" name="Google Shape;27;p38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38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38"/>
          <p:cNvSpPr txBox="1"/>
          <p:nvPr>
            <p:ph idx="10" type="dt"/>
          </p:nvPr>
        </p:nvSpPr>
        <p:spPr>
          <a:xfrm rot="-5400000">
            <a:off x="7831137" y="1044575"/>
            <a:ext cx="19050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0" name="Google Shape;30;p38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31" name="Google Shape;31;p38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grpSp>
        <p:nvGrpSpPr>
          <p:cNvPr id="32" name="Google Shape;32;p38"/>
          <p:cNvGrpSpPr/>
          <p:nvPr/>
        </p:nvGrpSpPr>
        <p:grpSpPr>
          <a:xfrm>
            <a:off x="533400" y="1316530"/>
            <a:ext cx="7598156" cy="281593"/>
            <a:chOff x="504" y="3634"/>
            <a:chExt cx="4786" cy="177"/>
          </a:xfrm>
        </p:grpSpPr>
        <p:sp>
          <p:nvSpPr>
            <p:cNvPr id="33" name="Google Shape;33;p38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4" name="Google Shape;34;p38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0"/>
          <p:cNvSpPr/>
          <p:nvPr/>
        </p:nvSpPr>
        <p:spPr>
          <a:xfrm>
            <a:off x="8418512" y="0"/>
            <a:ext cx="731837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87" name="Google Shape;87;p40"/>
          <p:cNvGrpSpPr/>
          <p:nvPr/>
        </p:nvGrpSpPr>
        <p:grpSpPr>
          <a:xfrm>
            <a:off x="533400" y="1316530"/>
            <a:ext cx="7598156" cy="281593"/>
            <a:chOff x="504" y="3634"/>
            <a:chExt cx="4786" cy="177"/>
          </a:xfrm>
        </p:grpSpPr>
        <p:sp>
          <p:nvSpPr>
            <p:cNvPr id="88" name="Google Shape;88;p40"/>
            <p:cNvSpPr txBox="1"/>
            <p:nvPr/>
          </p:nvSpPr>
          <p:spPr>
            <a:xfrm>
              <a:off x="504" y="3696"/>
              <a:ext cx="4752" cy="48"/>
            </a:xfrm>
            <a:prstGeom prst="rect">
              <a:avLst/>
            </a:prstGeom>
            <a:gradFill>
              <a:gsLst>
                <a:gs pos="0">
                  <a:srgbClr val="B0B6E0"/>
                </a:gs>
                <a:gs pos="100000">
                  <a:srgbClr val="868FD0"/>
                </a:gs>
              </a:gsLst>
              <a:lin ang="0" scaled="0"/>
            </a:gra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9" name="Google Shape;89;p40"/>
            <p:cNvSpPr/>
            <p:nvPr/>
          </p:nvSpPr>
          <p:spPr>
            <a:xfrm rot="-7500000">
              <a:off x="5142" y="3645"/>
              <a:ext cx="107" cy="156"/>
            </a:xfrm>
            <a:prstGeom prst="triangle">
              <a:avLst>
                <a:gd fmla="val 0" name="adj"/>
              </a:avLst>
            </a:prstGeom>
            <a:solidFill>
              <a:srgbClr val="868FD0"/>
            </a:solidFill>
            <a:ln>
              <a:noFill/>
            </a:ln>
            <a:effectLst>
              <a:outerShdw blurRad="63500" dir="3542175" dist="74053">
                <a:srgbClr val="00006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90" name="Google Shape;90;p40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1" name="Google Shape;91;p40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 rot="-5400000">
            <a:off x="6992937" y="4092575"/>
            <a:ext cx="3581400" cy="27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D9D9D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ts val="3200"/>
              <a:buFont typeface="Century Schoolbook"/>
              <a:buNone/>
              <a:defRPr b="0" i="0" sz="3200" u="none" cap="none" strike="noStrike">
                <a:solidFill>
                  <a:srgbClr val="8E8E9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06" name="Google Shape;106;p1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>
              <a:solidFill>
                <a:srgbClr val="D8D8D8"/>
              </a:solidFill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descr="Screen Clipping" id="171" name="Google Shape;17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4988" y="-15888"/>
            <a:ext cx="6283200" cy="68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204222c9d_0_0"/>
          <p:cNvSpPr txBox="1"/>
          <p:nvPr>
            <p:ph type="title"/>
          </p:nvPr>
        </p:nvSpPr>
        <p:spPr>
          <a:xfrm>
            <a:off x="794600" y="87275"/>
            <a:ext cx="7269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Umm… Spotify?</a:t>
            </a:r>
            <a:endParaRPr/>
          </a:p>
        </p:txBody>
      </p:sp>
      <p:sp>
        <p:nvSpPr>
          <p:cNvPr id="179" name="Google Shape;179;ge204222c9d_0_0"/>
          <p:cNvSpPr txBox="1"/>
          <p:nvPr>
            <p:ph idx="1" type="body"/>
          </p:nvPr>
        </p:nvSpPr>
        <p:spPr>
          <a:xfrm>
            <a:off x="946150" y="1828800"/>
            <a:ext cx="644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80" name="Google Shape;180;ge204222c9d_0_0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rmAutofit fontScale="475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ct val="100000"/>
              <a:buFont typeface="Century Schoolbook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10525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81" name="Google Shape;181;ge204222c9d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4625" y="1828800"/>
            <a:ext cx="4343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Clipping" id="187" name="Google Shape;18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875"/>
            <a:ext cx="8458200" cy="6846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rgbClr val="3333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Your Turn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93" name="Google Shape;193;p11"/>
          <p:cNvSpPr txBox="1"/>
          <p:nvPr>
            <p:ph idx="1" type="body"/>
          </p:nvPr>
        </p:nvSpPr>
        <p:spPr>
          <a:xfrm>
            <a:off x="609600" y="1828800"/>
            <a:ext cx="73914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you were building a web-based system for course enrollment --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functionality?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would be the expected value?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What special issues or constraints would you foresee?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00" name="Google Shape;200;p12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07" name="Google Shape;207;p13"/>
          <p:cNvSpPr txBox="1"/>
          <p:nvPr>
            <p:ph idx="1" type="body"/>
          </p:nvPr>
        </p:nvSpPr>
        <p:spPr>
          <a:xfrm>
            <a:off x="533400" y="1828800"/>
            <a:ext cx="76819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1376" lvl="0" marL="457200" rtl="0" algn="just"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Feasibility analysis guides the organization in determining whether to proceed with the project</a:t>
            </a:r>
            <a:endParaRPr sz="2400"/>
          </a:p>
          <a:p>
            <a:pPr indent="-341376" lvl="0" marL="457200" rtl="0" algn="just"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Also identifies the important risks associated with the project that must be managed if the project is approved</a:t>
            </a:r>
            <a:endParaRPr sz="2400"/>
          </a:p>
          <a:p>
            <a:pPr indent="-341376" lvl="0" marL="457200" rtl="0" algn="just"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Each organization has its own process and format for the feasibility analysis</a:t>
            </a:r>
            <a:endParaRPr sz="2400"/>
          </a:p>
          <a:p>
            <a:pPr indent="-341376" lvl="0" marL="457200" rtl="0" algn="just">
              <a:spcBef>
                <a:spcPts val="1600"/>
              </a:spcBef>
              <a:spcAft>
                <a:spcPts val="0"/>
              </a:spcAft>
              <a:buSzPct val="80000"/>
              <a:buChar char="•"/>
            </a:pPr>
            <a:r>
              <a:rPr lang="en-US" sz="2400"/>
              <a:t>Most include techniques to assess three areas: technical feasibility, economic feasibility, and organizational feasibility</a:t>
            </a:r>
            <a:endParaRPr sz="24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5715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Feasibility Analysis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15" name="Google Shape;215;p14"/>
          <p:cNvSpPr txBox="1"/>
          <p:nvPr>
            <p:ph idx="1" type="body"/>
          </p:nvPr>
        </p:nvSpPr>
        <p:spPr>
          <a:xfrm>
            <a:off x="5715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Detailing Expected Costs and Benefits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  <a:p>
            <a:pPr indent="-182562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1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</a:t>
            </a:r>
            <a:r>
              <a:rPr b="0" i="0" lang="en-US" sz="2800" u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</a:t>
            </a:r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Technical Feasibility: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</a:t>
            </a:r>
            <a:r>
              <a:rPr b="0" i="0" lang="en-US" sz="40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2" name="Google Shape;222;p15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application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Knowledge of business domain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Familiarity with technology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Extension of existing firm technologies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size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Number of people, time, and features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Compatibility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Ease of integrating the system with the company’s existing technology</a:t>
            </a:r>
            <a:endParaRPr/>
          </a:p>
        </p:txBody>
      </p:sp>
      <p:sp>
        <p:nvSpPr>
          <p:cNvPr id="223" name="Google Shape;223;p1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type="title"/>
          </p:nvPr>
        </p:nvSpPr>
        <p:spPr>
          <a:xfrm>
            <a:off x="936625" y="238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1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Should</a:t>
            </a:r>
            <a:r>
              <a:rPr b="0" i="0" lang="en-US" sz="4000" u="none">
                <a:solidFill>
                  <a:srgbClr val="FF00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We Build It?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29" name="Google Shape;229;p16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Perform cost benefit analysis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 costs and benefits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Calculate cash flow and ROI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Development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operational costs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Annual benefits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costs and benefit</a:t>
            </a:r>
            <a:endParaRPr/>
          </a:p>
        </p:txBody>
      </p:sp>
      <p:sp>
        <p:nvSpPr>
          <p:cNvPr id="230" name="Google Shape;230;p1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571500" y="1524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Economic Feasibility Steps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4 at 12.27.42 PM.png" id="238" name="Google Shape;23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838200"/>
            <a:ext cx="7572375" cy="55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13" name="Google Shape;113;p2"/>
          <p:cNvSpPr txBox="1"/>
          <p:nvPr>
            <p:ph idx="1" type="body"/>
          </p:nvPr>
        </p:nvSpPr>
        <p:spPr>
          <a:xfrm>
            <a:off x="393700" y="1820862"/>
            <a:ext cx="78327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Projects initiated to create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using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information technology</a:t>
            </a: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needs: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Lower cost/Increase revenue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 customer service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latest/emerging technologies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…</a:t>
            </a:r>
            <a:endParaRPr/>
          </a:p>
          <a:p>
            <a:pPr indent="-40323" lvl="0" marL="182563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571500" y="3048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Cost &amp; Benefits</a:t>
            </a:r>
            <a:endParaRPr/>
          </a:p>
        </p:txBody>
      </p:sp>
      <p:sp>
        <p:nvSpPr>
          <p:cNvPr id="244" name="Google Shape;244;p1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43000"/>
            <a:ext cx="6858000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/>
          <p:nvPr>
            <p:ph type="title"/>
          </p:nvPr>
        </p:nvSpPr>
        <p:spPr>
          <a:xfrm>
            <a:off x="609600" y="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Assign Values</a:t>
            </a:r>
            <a:endParaRPr/>
          </a:p>
        </p:txBody>
      </p:sp>
      <p:sp>
        <p:nvSpPr>
          <p:cNvPr id="251" name="Google Shape;251;p1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7619999" cy="624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609600" y="152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Cost-Benefit Analysis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8440737" y="6172200"/>
            <a:ext cx="6858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25" y="609600"/>
            <a:ext cx="7874575" cy="608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 Value Calculation</a:t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6" name="Google Shape;266;p22"/>
          <p:cNvGrpSpPr/>
          <p:nvPr/>
        </p:nvGrpSpPr>
        <p:grpSpPr>
          <a:xfrm>
            <a:off x="1447800" y="1600200"/>
            <a:ext cx="6340475" cy="3048000"/>
            <a:chOff x="864" y="1056"/>
            <a:chExt cx="3994" cy="3087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874" y="2818"/>
              <a:ext cx="3984" cy="1325"/>
            </a:xfrm>
            <a:prstGeom prst="rect">
              <a:avLst/>
            </a:prstGeom>
            <a:solidFill>
              <a:srgbClr val="FF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(1 + interest rate)</a:t>
              </a:r>
              <a:r>
                <a:rPr b="0" baseline="30000" i="0" lang="en-US" sz="32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874" y="1115"/>
              <a:ext cx="3984" cy="170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Verdana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Cash flow amount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864" y="2496"/>
              <a:ext cx="3984" cy="384"/>
            </a:xfrm>
            <a:prstGeom prst="rect">
              <a:avLst/>
            </a:prstGeom>
            <a:solidFill>
              <a:srgbClr val="CCFFF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0" name="Google Shape;270;p22"/>
            <p:cNvSpPr txBox="1"/>
            <p:nvPr/>
          </p:nvSpPr>
          <p:spPr>
            <a:xfrm>
              <a:off x="874" y="1056"/>
              <a:ext cx="3984" cy="481"/>
            </a:xfrm>
            <a:prstGeom prst="rect">
              <a:avLst/>
            </a:prstGeom>
            <a:solidFill>
              <a:srgbClr val="EAEA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PRESENT VALUE EQUALS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1" name="Google Shape;271;p22"/>
            <p:cNvCxnSpPr/>
            <p:nvPr/>
          </p:nvCxnSpPr>
          <p:spPr>
            <a:xfrm>
              <a:off x="874" y="1109"/>
              <a:ext cx="0" cy="277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22"/>
            <p:cNvCxnSpPr/>
            <p:nvPr/>
          </p:nvCxnSpPr>
          <p:spPr>
            <a:xfrm>
              <a:off x="864" y="244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3" name="Google Shape;273;p22"/>
            <p:cNvSpPr txBox="1"/>
            <p:nvPr/>
          </p:nvSpPr>
          <p:spPr>
            <a:xfrm>
              <a:off x="1776" y="2445"/>
              <a:ext cx="154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2400"/>
                <a:buFont typeface="Tahoma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rPr>
                <a:t>         Divided by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4" name="Google Shape;274;p22"/>
            <p:cNvCxnSpPr/>
            <p:nvPr/>
          </p:nvCxnSpPr>
          <p:spPr>
            <a:xfrm>
              <a:off x="4858" y="1537"/>
              <a:ext cx="0" cy="13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5" name="Google Shape;275;p22"/>
            <p:cNvSpPr txBox="1"/>
            <p:nvPr/>
          </p:nvSpPr>
          <p:spPr>
            <a:xfrm>
              <a:off x="864" y="3623"/>
              <a:ext cx="2965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ahoma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Where “n” equals the number of periods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6" name="Google Shape;276;p22"/>
            <p:cNvCxnSpPr/>
            <p:nvPr/>
          </p:nvCxnSpPr>
          <p:spPr>
            <a:xfrm>
              <a:off x="864" y="2928"/>
              <a:ext cx="3984" cy="0"/>
            </a:xfrm>
            <a:prstGeom prst="straightConnector1">
              <a:avLst/>
            </a:prstGeom>
            <a:noFill/>
            <a:ln cap="flat" cmpd="tri" w="762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7" name="Google Shape;277;p22"/>
          <p:cNvSpPr txBox="1"/>
          <p:nvPr/>
        </p:nvSpPr>
        <p:spPr>
          <a:xfrm>
            <a:off x="440525" y="4717262"/>
            <a:ext cx="7848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$100 received in 3 years with a required rate of return of 10% has a PV of $75.13.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1-25 at 10.34.18 AM.png" id="278" name="Google Shape;27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5638800"/>
            <a:ext cx="4310062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Net Present Value (NPV)</a:t>
            </a:r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609600" y="1828800"/>
            <a:ext cx="7696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NPV is simply the difference between the total present value of the benefits and the total present value of the costs.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8-01-24 at 12.56.30 PM.png" id="286" name="Google Shape;2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86200"/>
            <a:ext cx="696912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(ROI)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292" name="Google Shape;292;p24"/>
          <p:cNvSpPr txBox="1"/>
          <p:nvPr>
            <p:ph idx="1" type="body"/>
          </p:nvPr>
        </p:nvSpPr>
        <p:spPr>
          <a:xfrm>
            <a:off x="457200" y="1828800"/>
            <a:ext cx="775811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Measures money received in return for money invested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High ROI is desirable when benefits exceed costs</a:t>
            </a:r>
            <a:endParaRPr/>
          </a:p>
          <a:p>
            <a:pPr indent="-182562" lvl="0" marL="182562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determined per year, or for entire project completion period</a:t>
            </a:r>
            <a:endParaRPr/>
          </a:p>
        </p:txBody>
      </p:sp>
      <p:sp>
        <p:nvSpPr>
          <p:cNvPr id="293" name="Google Shape;293;p2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609600" y="36512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00" name="Google Shape;300;p25"/>
          <p:cNvPicPr preferRelativeResize="0"/>
          <p:nvPr/>
        </p:nvPicPr>
        <p:blipFill rotWithShape="1">
          <a:blip r:embed="rId3">
            <a:alphaModFix/>
          </a:blip>
          <a:srcRect b="42082" l="0" r="11911" t="0"/>
          <a:stretch/>
        </p:blipFill>
        <p:spPr>
          <a:xfrm>
            <a:off x="228600" y="2057400"/>
            <a:ext cx="8539162" cy="169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>
            <p:ph type="title"/>
          </p:nvPr>
        </p:nvSpPr>
        <p:spPr>
          <a:xfrm>
            <a:off x="533400" y="100012"/>
            <a:ext cx="7269162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Return on Investment Calculation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1.48 AM.png" id="307" name="Google Shape;3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31962"/>
            <a:ext cx="8823325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1.59 AM.png" id="308" name="Google Shape;30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419600"/>
            <a:ext cx="576897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"/>
          <p:cNvSpPr txBox="1"/>
          <p:nvPr>
            <p:ph type="title"/>
          </p:nvPr>
        </p:nvSpPr>
        <p:spPr>
          <a:xfrm>
            <a:off x="946150" y="365125"/>
            <a:ext cx="7269162" cy="777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14" name="Google Shape;314;p2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5" name="Google Shape;315;p27"/>
          <p:cNvSpPr txBox="1"/>
          <p:nvPr/>
        </p:nvSpPr>
        <p:spPr>
          <a:xfrm>
            <a:off x="439737" y="1682750"/>
            <a:ext cx="8001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Length of time when returns will match amount invested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Greater time -&gt; Greater risks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Easier to picture graphically – plot cumulative present value of benefits and costs for each year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point</a:t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descr="Screen Shot 2018-01-25 at 10.48.20 AM.png" id="322" name="Google Shape;322;p28"/>
          <p:cNvPicPr preferRelativeResize="0"/>
          <p:nvPr/>
        </p:nvPicPr>
        <p:blipFill rotWithShape="1">
          <a:blip r:embed="rId3">
            <a:alphaModFix/>
          </a:blip>
          <a:srcRect b="0" l="0" r="0" t="6883"/>
          <a:stretch/>
        </p:blipFill>
        <p:spPr>
          <a:xfrm>
            <a:off x="76200" y="2074850"/>
            <a:ext cx="8250251" cy="1183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8-01-25 at 10.48.30 AM.png" id="323" name="Google Shape;3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63" y="4343400"/>
            <a:ext cx="7538527" cy="11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946150" y="365125"/>
            <a:ext cx="7269162" cy="93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Key Ideas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20" name="Google Shape;120;p3"/>
          <p:cNvSpPr txBox="1"/>
          <p:nvPr>
            <p:ph idx="1" type="body"/>
          </p:nvPr>
        </p:nvSpPr>
        <p:spPr>
          <a:xfrm>
            <a:off x="609600" y="1600200"/>
            <a:ext cx="7605712" cy="516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presents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brief summary of a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explains how a system that supports the need will create business value.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a key person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Recognize business need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Understand business value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Adoption of new IT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Want system to succeed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4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reviews proposals from various groups and units </a:t>
            </a:r>
            <a:endParaRPr/>
          </a:p>
          <a:p>
            <a:pPr indent="-182561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Approve/decline/suspend projects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Break-Even Graph</a:t>
            </a:r>
            <a:endParaRPr/>
          </a:p>
        </p:txBody>
      </p:sp>
      <p:sp>
        <p:nvSpPr>
          <p:cNvPr id="329" name="Google Shape;329;p29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0" name="Google Shape;3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2" y="1709737"/>
            <a:ext cx="812482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/>
          <p:nvPr>
            <p:ph type="title"/>
          </p:nvPr>
        </p:nvSpPr>
        <p:spPr>
          <a:xfrm>
            <a:off x="571500" y="3048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Formulas</a:t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7" name="Google Shape;3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85800"/>
            <a:ext cx="8534400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533400" y="152400"/>
            <a:ext cx="7673975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43" name="Google Shape;343;p31"/>
          <p:cNvSpPr txBox="1"/>
          <p:nvPr>
            <p:ph idx="1" type="body"/>
          </p:nvPr>
        </p:nvSpPr>
        <p:spPr>
          <a:xfrm>
            <a:off x="946150" y="1828800"/>
            <a:ext cx="7261225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the </a:t>
            </a:r>
            <a:r>
              <a:rPr b="0" i="0" lang="en-US" sz="32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users accept</a:t>
            </a: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 system?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Will it be incorporated in the organization?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How to asses?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Check </a:t>
            </a:r>
            <a:r>
              <a:rPr b="0" i="1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Strategic Alignment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fit between project and business strategy?</a:t>
            </a:r>
            <a:endParaRPr/>
          </a:p>
        </p:txBody>
      </p:sp>
      <p:sp>
        <p:nvSpPr>
          <p:cNvPr id="344" name="Google Shape;344;p31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946150" y="152400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Feasibility</a:t>
            </a:r>
            <a:b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b="0" i="0" lang="en-US" sz="28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build it, will they come?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50" name="Google Shape;350;p32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Perform </a:t>
            </a:r>
            <a:r>
              <a:rPr b="0" i="1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</a:t>
            </a:r>
            <a:endParaRPr b="0" i="0" sz="2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– any person, group, or organization that can affect or will be affected by the system</a:t>
            </a:r>
            <a:endParaRPr/>
          </a:p>
          <a:p>
            <a:pPr indent="-142240" lvl="0" marL="0" marR="0" rtl="0" algn="just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 analysis considers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champion(s)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Organizational management</a:t>
            </a:r>
            <a:endParaRPr/>
          </a:p>
          <a:p>
            <a:pPr indent="-182562" lvl="1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users</a:t>
            </a:r>
            <a:endParaRPr/>
          </a:p>
        </p:txBody>
      </p:sp>
      <p:sp>
        <p:nvSpPr>
          <p:cNvPr id="351" name="Google Shape;351;p32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"/>
          <p:cNvSpPr txBox="1"/>
          <p:nvPr>
            <p:ph type="title"/>
          </p:nvPr>
        </p:nvSpPr>
        <p:spPr>
          <a:xfrm>
            <a:off x="571500" y="3048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b="0" i="0" lang="en-US" sz="3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Stakeholders</a:t>
            </a:r>
            <a:endParaRPr/>
          </a:p>
        </p:txBody>
      </p:sp>
      <p:sp>
        <p:nvSpPr>
          <p:cNvPr id="357" name="Google Shape;357;p33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58" name="Google Shape;35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14400"/>
            <a:ext cx="8915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Clipping" id="363" name="Google Shape;3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-17462"/>
            <a:ext cx="6705600" cy="691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Summary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369" name="Google Shape;369;p35"/>
          <p:cNvSpPr txBox="1"/>
          <p:nvPr>
            <p:ph idx="1" type="body"/>
          </p:nvPr>
        </p:nvSpPr>
        <p:spPr>
          <a:xfrm>
            <a:off x="571500" y="1524000"/>
            <a:ext cx="80391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initiation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involves creating and assessing goals and expectations for a new system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the new project is a key to success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 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an overview of the proposed system.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Arial"/>
              <a:buChar char="•"/>
            </a:pP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</a:t>
            </a:r>
            <a:r>
              <a:rPr b="0" i="0" lang="en-US" sz="2600" u="none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feasibility study</a:t>
            </a:r>
            <a:r>
              <a:rPr b="0" i="0" lang="en-US" sz="2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concerned with ensuring that technical, economic, and organizational benefits outweigh costs and risks</a:t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60642" lvl="0" marL="182563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ctrTitle"/>
          </p:nvPr>
        </p:nvSpPr>
        <p:spPr>
          <a:xfrm>
            <a:off x="946150" y="758825"/>
            <a:ext cx="7064375" cy="4041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entury Schoolbook"/>
              <a:buNone/>
            </a:pPr>
            <a:r>
              <a:rPr b="0" i="0" lang="en-US" sz="6600" u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IDENTIFYING 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27" name="Google Shape;127;p4"/>
          <p:cNvSpPr txBox="1"/>
          <p:nvPr>
            <p:ph idx="1" type="subTitle"/>
          </p:nvPr>
        </p:nvSpPr>
        <p:spPr>
          <a:xfrm>
            <a:off x="946150" y="4800600"/>
            <a:ext cx="7064375" cy="1692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2000" u="none">
                <a:solidFill>
                  <a:srgbClr val="D9D9D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946150" y="365125"/>
            <a:ext cx="7269162" cy="854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34" name="Google Shape;134;p5"/>
          <p:cNvSpPr txBox="1"/>
          <p:nvPr>
            <p:ph idx="1" type="body"/>
          </p:nvPr>
        </p:nvSpPr>
        <p:spPr>
          <a:xfrm>
            <a:off x="838200" y="1676400"/>
            <a:ext cx="7467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can be quantified and measured easily,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2% reduction in operating costs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5% increase in sales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Intangible value </a:t>
            </a: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– system provides important but hard-to-measure benefits, e.g.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improved customer service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</a:pPr>
            <a:r>
              <a:rPr b="0" i="0" lang="en-US" sz="2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better competitive position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946150" y="365125"/>
            <a:ext cx="72691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1" name="Google Shape;141;p6"/>
          <p:cNvSpPr txBox="1"/>
          <p:nvPr>
            <p:ph idx="1" type="body"/>
          </p:nvPr>
        </p:nvSpPr>
        <p:spPr>
          <a:xfrm>
            <a:off x="946150" y="1828800"/>
            <a:ext cx="7269162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Describes business reasons for building a system – the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prepares the document</a:t>
            </a:r>
            <a:endParaRPr/>
          </a:p>
          <a:p>
            <a:pPr indent="-182562" lvl="0" marL="182562" marR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Approval committee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reviews and judges the system request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946150" y="365125"/>
            <a:ext cx="7269162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Schoolbook"/>
              <a:buNone/>
            </a:pPr>
            <a:r>
              <a:rPr b="0" i="0" lang="en-US" sz="4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System Request</a:t>
            </a:r>
            <a:endParaRPr/>
          </a:p>
        </p:txBody>
      </p:sp>
      <p:sp>
        <p:nvSpPr>
          <p:cNvPr descr="Rectangle: Click to edit Master text styles &#10;Second level &#10;Third level &#10;Fourth level &#10;Fifth level" id="149" name="Google Shape;149;p7"/>
          <p:cNvSpPr txBox="1"/>
          <p:nvPr>
            <p:ph idx="1" type="body"/>
          </p:nvPr>
        </p:nvSpPr>
        <p:spPr>
          <a:xfrm>
            <a:off x="946150" y="1828800"/>
            <a:ext cx="6446837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rmAutofit/>
          </a:bodyPr>
          <a:lstStyle/>
          <a:p>
            <a:pPr indent="-182562" lvl="0" marL="182562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Lists key elements of the project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Project sponsor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need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requirements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Business value</a:t>
            </a:r>
            <a:endParaRPr/>
          </a:p>
          <a:p>
            <a:pPr indent="-182562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Special issues or constraints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8440737" y="6172200"/>
            <a:ext cx="6858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27425" spcFirstLastPara="1" rIns="27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Slide </a:t>
            </a:r>
            <a:fld id="{00000000-1234-1234-1234-123412341234}" type="slidenum"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56" name="Google Shape;156;p8"/>
          <p:cNvGraphicFramePr/>
          <p:nvPr/>
        </p:nvGraphicFramePr>
        <p:xfrm>
          <a:off x="95388" y="126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{4C600E0F-BC94-44FB-AD81-837F69634088}</a:tableStyleId>
              </a:tblPr>
              <a:tblGrid>
                <a:gridCol w="1729925"/>
                <a:gridCol w="2273775"/>
                <a:gridCol w="4341625"/>
              </a:tblGrid>
              <a:tr h="47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Examples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Sponsor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person who initiates the project and who serves as the primary point of contact for the project on the business side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Several members of the finance department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Vice president of marketing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-US" sz="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r>
                        <a:rPr lang="en-US" sz="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Need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business-related reason for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initiating the system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Reach a new market segment Offer a capability to keep up with competitors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 access to information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Decrease product defects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Streamline supply acquisition processes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3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Requirements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new or enhanced business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capabilities that the system will provide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onIine access to information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Capture customer demographic information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Include product search capabilities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Produce performance reports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 online user support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8"/>
          <p:cNvSpPr txBox="1"/>
          <p:nvPr>
            <p:ph type="title"/>
          </p:nvPr>
        </p:nvSpPr>
        <p:spPr>
          <a:xfrm>
            <a:off x="699175" y="70675"/>
            <a:ext cx="7269300" cy="822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Elements of the Systems Request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e2e29acd0_0_7"/>
          <p:cNvSpPr txBox="1"/>
          <p:nvPr>
            <p:ph type="title"/>
          </p:nvPr>
        </p:nvSpPr>
        <p:spPr>
          <a:xfrm>
            <a:off x="413800" y="0"/>
            <a:ext cx="72693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Elements of the Systems Request (Continued)</a:t>
            </a:r>
            <a:endParaRPr sz="3600"/>
          </a:p>
        </p:txBody>
      </p:sp>
      <p:sp>
        <p:nvSpPr>
          <p:cNvPr id="164" name="Google Shape;164;g30e2e29acd0_0_7"/>
          <p:cNvSpPr txBox="1"/>
          <p:nvPr>
            <p:ph idx="12" type="sldNum"/>
          </p:nvPr>
        </p:nvSpPr>
        <p:spPr>
          <a:xfrm>
            <a:off x="8440737" y="6172200"/>
            <a:ext cx="685800" cy="593700"/>
          </a:xfrm>
          <a:prstGeom prst="rect">
            <a:avLst/>
          </a:prstGeom>
        </p:spPr>
        <p:txBody>
          <a:bodyPr anchorCtr="0" anchor="ctr" bIns="45700" lIns="27425" spcFirstLastPara="1" rIns="27425" wrap="square" tIns="45700">
            <a:normAutofit fontScale="4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E8E94"/>
              </a:buClr>
              <a:buSzPct val="100000"/>
              <a:buFont typeface="Century Schoolbook"/>
              <a:buNone/>
            </a:pPr>
            <a:r>
              <a:rPr lang="en-US"/>
              <a:t>Slide </a:t>
            </a:r>
            <a:fld id="{00000000-1234-1234-1234-123412341234}" type="slidenum">
              <a:rPr lang="en-US"/>
              <a:t>‹#›</a:t>
            </a:fld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  <p:graphicFrame>
        <p:nvGraphicFramePr>
          <p:cNvPr id="165" name="Google Shape;165;g30e2e29acd0_0_7"/>
          <p:cNvGraphicFramePr/>
          <p:nvPr/>
        </p:nvGraphicFramePr>
        <p:xfrm>
          <a:off x="76200" y="136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{4C600E0F-BC94-44FB-AD81-837F69634088}</a:tableStyleId>
              </a:tblPr>
              <a:tblGrid>
                <a:gridCol w="1695925"/>
                <a:gridCol w="2167000"/>
                <a:gridCol w="4359725"/>
              </a:tblGrid>
              <a:tr h="57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Element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Examples</a:t>
                      </a:r>
                      <a:endParaRPr b="1"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</a:tcPr>
                </a:tc>
              </a:tr>
              <a:tr h="266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Value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benefits that the system will create for the organization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3% increase in sales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1% increase in market share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Reduction in headcount by 5 FTEs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$200,000 cost savings from decreased supply costs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$150,000 savings from removal of outdated technology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65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Issues or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Constraints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Issues that pertain to the approval committee’s decision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Government-mandated deadline for May 30 System needed in time for the Christmas holiday season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Top-level security clearance needed by project team to work with data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1999-03-22T21:30:00Z</dcterms:created>
  <dc:creator>Fred Niederman</dc:creator>
</cp:coreProperties>
</file>