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9" r:id="rId3"/>
    <p:sldId id="341" r:id="rId4"/>
    <p:sldId id="339" r:id="rId5"/>
    <p:sldId id="261" r:id="rId6"/>
    <p:sldId id="269" r:id="rId7"/>
    <p:sldId id="270" r:id="rId8"/>
    <p:sldId id="271" r:id="rId9"/>
    <p:sldId id="272" r:id="rId10"/>
    <p:sldId id="273" r:id="rId11"/>
    <p:sldId id="274" r:id="rId12"/>
    <p:sldId id="333" r:id="rId13"/>
    <p:sldId id="277" r:id="rId14"/>
    <p:sldId id="279" r:id="rId15"/>
    <p:sldId id="284" r:id="rId16"/>
    <p:sldId id="353" r:id="rId17"/>
    <p:sldId id="352" r:id="rId18"/>
    <p:sldId id="348" r:id="rId19"/>
    <p:sldId id="286" r:id="rId20"/>
    <p:sldId id="287" r:id="rId21"/>
    <p:sldId id="288" r:id="rId22"/>
    <p:sldId id="289" r:id="rId23"/>
    <p:sldId id="291" r:id="rId24"/>
    <p:sldId id="292" r:id="rId25"/>
    <p:sldId id="293" r:id="rId26"/>
    <p:sldId id="294" r:id="rId27"/>
    <p:sldId id="295" r:id="rId28"/>
    <p:sldId id="354" r:id="rId29"/>
    <p:sldId id="347" r:id="rId30"/>
    <p:sldId id="298" r:id="rId31"/>
    <p:sldId id="355" r:id="rId32"/>
    <p:sldId id="299" r:id="rId33"/>
    <p:sldId id="346" r:id="rId34"/>
    <p:sldId id="301" r:id="rId35"/>
    <p:sldId id="350" r:id="rId36"/>
    <p:sldId id="356" r:id="rId37"/>
    <p:sldId id="309" r:id="rId38"/>
    <p:sldId id="334" r:id="rId39"/>
    <p:sldId id="312" r:id="rId40"/>
    <p:sldId id="315" r:id="rId41"/>
    <p:sldId id="317" r:id="rId42"/>
    <p:sldId id="340" r:id="rId43"/>
    <p:sldId id="319" r:id="rId44"/>
    <p:sldId id="320" r:id="rId45"/>
    <p:sldId id="321" r:id="rId46"/>
    <p:sldId id="322" r:id="rId47"/>
    <p:sldId id="324" r:id="rId48"/>
    <p:sldId id="351" r:id="rId49"/>
    <p:sldId id="325" r:id="rId50"/>
    <p:sldId id="326" r:id="rId51"/>
    <p:sldId id="342" r:id="rId52"/>
    <p:sldId id="343" r:id="rId53"/>
    <p:sldId id="344" r:id="rId54"/>
    <p:sldId id="345" r:id="rId55"/>
    <p:sldId id="327" r:id="rId56"/>
    <p:sldId id="328" r:id="rId57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46C1A"/>
    <a:srgbClr val="FFBD03"/>
    <a:srgbClr val="DCA200"/>
    <a:srgbClr val="CC9600"/>
    <a:srgbClr val="CC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37" autoAdjust="0"/>
    <p:restoredTop sz="96127" autoAdjust="0"/>
  </p:normalViewPr>
  <p:slideViewPr>
    <p:cSldViewPr>
      <p:cViewPr varScale="1">
        <p:scale>
          <a:sx n="89" d="100"/>
          <a:sy n="89" d="100"/>
        </p:scale>
        <p:origin x="-263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/>
            </a:lvl1pPr>
          </a:lstStyle>
          <a:p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/>
            </a:lvl1pPr>
          </a:lstStyle>
          <a:p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/>
            </a:lvl1pPr>
          </a:lstStyle>
          <a:p>
            <a:fld id="{18550ADE-F9CB-4B04-96B8-210510D91A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6076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Times New Roman" pitchFamily="18" charset="0"/>
              </a:defRPr>
            </a:lvl1pPr>
          </a:lstStyle>
          <a:p>
            <a:fld id="{6A8D3AE5-BF01-49C2-9661-B938904B89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626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6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838200" y="228600"/>
            <a:ext cx="7772400" cy="1143000"/>
          </a:xfrm>
        </p:spPr>
        <p:txBody>
          <a:bodyPr/>
          <a:lstStyle>
            <a:lvl1pPr>
              <a:defRPr sz="4800" b="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127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1278" name="Rectangle 103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1279" name="Rectangle 103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solidFill>
                  <a:schemeClr val="bg2"/>
                </a:solidFill>
              </a:defRPr>
            </a:lvl1pPr>
          </a:lstStyle>
          <a:p>
            <a:r>
              <a:rPr lang="en-US" altLang="zh-CN"/>
              <a:t>1</a:t>
            </a:r>
          </a:p>
        </p:txBody>
      </p:sp>
      <p:sp>
        <p:nvSpPr>
          <p:cNvPr id="11280" name="Rectangle 104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3666100-614E-4118-B57F-7B89BC7F4EDA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1284" name="Picture 1044" descr="bar_2"/>
          <p:cNvPicPr>
            <a:picLocks noChangeArrowheads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752600"/>
            <a:ext cx="8277225" cy="1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A8DDE5-99B2-410C-94D2-7F841A65C5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8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76200"/>
            <a:ext cx="2047875" cy="60563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76200"/>
            <a:ext cx="5992813" cy="60563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B8E46C-6A46-45FB-9668-21B52820A2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104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7F0383-5C90-4025-AFA5-78F92E2F95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78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AD1CC8-A44A-4AF6-A09C-DD306F46AD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15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0CE5D7-D6F9-4D48-9C63-73B040E608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182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43D7EC-A726-4AC0-8AF7-6C03398EE4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633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DA1185-847B-4D1C-AE9C-61053E5B1C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739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CE3FBB-D6D5-4735-8E08-A1305603B9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820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C3D3DF0-4EE3-4E82-878C-D90EBC3BA3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929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A1F291-78E7-4F0A-BF3B-A71120542B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05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"/>
            <a:ext cx="779303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324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0"/>
            </a:lvl1pPr>
          </a:lstStyle>
          <a:p>
            <a:fld id="{C2E183C7-0377-495F-A1FE-AF975B5D7BDA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257" name="Picture 17" descr="bar_2"/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762000"/>
            <a:ext cx="8277225" cy="1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3" Type="http://schemas.openxmlformats.org/officeDocument/2006/relationships/slide" Target="slide2.xml"/><Relationship Id="rId7" Type="http://schemas.openxmlformats.org/officeDocument/2006/relationships/slide" Target="slide35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4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2C9BED2E-6A17-4561-819C-96949B57170C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409700"/>
          </a:xfrm>
        </p:spPr>
        <p:txBody>
          <a:bodyPr/>
          <a:lstStyle/>
          <a:p>
            <a:pPr algn="ctr"/>
            <a:r>
              <a:rPr lang="en-US" altLang="zh-CN" b="1">
                <a:latin typeface="Times New Roman" pitchFamily="18" charset="0"/>
              </a:rPr>
              <a:t>Normal Form </a:t>
            </a:r>
            <a:br>
              <a:rPr lang="en-US" altLang="zh-CN" b="1">
                <a:latin typeface="Times New Roman" pitchFamily="18" charset="0"/>
              </a:rPr>
            </a:br>
            <a:r>
              <a:rPr lang="en-US" altLang="zh-CN" b="1">
                <a:latin typeface="Times New Roman" pitchFamily="18" charset="0"/>
              </a:rPr>
              <a:t>of Relational Database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2051050" y="1916113"/>
            <a:ext cx="5141913" cy="436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800">
                <a:latin typeface="Arial Narrow" pitchFamily="34" charset="0"/>
                <a:ea typeface="楷体_GB2312" pitchFamily="49" charset="-122"/>
                <a:hlinkClick r:id="rId3" action="ppaction://hlinksldjump"/>
              </a:rPr>
              <a:t>Functional Dependencies</a:t>
            </a:r>
            <a:endParaRPr lang="en-US" altLang="zh-CN" sz="2800">
              <a:latin typeface="Arial Narrow" pitchFamily="34" charset="0"/>
              <a:ea typeface="楷体_GB2312" pitchFamily="49" charset="-122"/>
            </a:endParaRPr>
          </a:p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800">
                <a:latin typeface="Arial Narrow" pitchFamily="34" charset="0"/>
                <a:ea typeface="楷体_GB2312" pitchFamily="49" charset="-122"/>
              </a:rPr>
              <a:t>Normal Form </a:t>
            </a:r>
          </a:p>
          <a:p>
            <a:pPr lvl="1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800">
                <a:latin typeface="Arial Narrow" pitchFamily="34" charset="0"/>
                <a:ea typeface="楷体_GB2312" pitchFamily="49" charset="-122"/>
                <a:hlinkClick r:id="rId4" action="ppaction://hlinksldjump"/>
              </a:rPr>
              <a:t>First Normal Form</a:t>
            </a:r>
            <a:endParaRPr lang="en-US" altLang="zh-CN" sz="2800">
              <a:latin typeface="Arial Narrow" pitchFamily="34" charset="0"/>
              <a:ea typeface="楷体_GB2312" pitchFamily="49" charset="-122"/>
            </a:endParaRPr>
          </a:p>
          <a:p>
            <a:pPr lvl="1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800">
                <a:latin typeface="Arial Narrow" pitchFamily="34" charset="0"/>
                <a:ea typeface="楷体_GB2312" pitchFamily="49" charset="-122"/>
                <a:hlinkClick r:id="rId5" action="ppaction://hlinksldjump"/>
              </a:rPr>
              <a:t>Second Normal Form</a:t>
            </a:r>
            <a:endParaRPr lang="en-US" altLang="zh-CN" sz="2800">
              <a:latin typeface="Arial Narrow" pitchFamily="34" charset="0"/>
              <a:ea typeface="楷体_GB2312" pitchFamily="49" charset="-122"/>
            </a:endParaRPr>
          </a:p>
          <a:p>
            <a:pPr lvl="1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800">
                <a:latin typeface="Arial Narrow" pitchFamily="34" charset="0"/>
                <a:ea typeface="楷体_GB2312" pitchFamily="49" charset="-122"/>
                <a:hlinkClick r:id="rId6" action="ppaction://hlinksldjump"/>
              </a:rPr>
              <a:t>Boyce-Codd Normal Form</a:t>
            </a:r>
            <a:endParaRPr lang="en-US" altLang="zh-CN" sz="2800">
              <a:latin typeface="Arial Narrow" pitchFamily="34" charset="0"/>
              <a:ea typeface="楷体_GB2312" pitchFamily="49" charset="-122"/>
            </a:endParaRPr>
          </a:p>
          <a:p>
            <a:pPr lvl="1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800">
                <a:latin typeface="Arial Narrow" pitchFamily="34" charset="0"/>
                <a:ea typeface="楷体_GB2312" pitchFamily="49" charset="-122"/>
                <a:hlinkClick r:id="rId7" action="ppaction://hlinksldjump"/>
              </a:rPr>
              <a:t>Third Normal Form</a:t>
            </a:r>
            <a:endParaRPr lang="en-US" altLang="zh-CN" sz="2800">
              <a:latin typeface="Arial Narrow" pitchFamily="34" charset="0"/>
              <a:ea typeface="楷体_GB2312" pitchFamily="49" charset="-122"/>
            </a:endParaRPr>
          </a:p>
          <a:p>
            <a:pPr lvl="1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800">
                <a:latin typeface="Arial Narrow" pitchFamily="34" charset="0"/>
                <a:ea typeface="楷体_GB2312" pitchFamily="49" charset="-122"/>
                <a:hlinkClick r:id="rId8" action="ppaction://hlinksldjump"/>
              </a:rPr>
              <a:t>Forth Normal Form</a:t>
            </a:r>
            <a:endParaRPr lang="en-US" altLang="zh-CN" sz="2800">
              <a:latin typeface="Arial Narrow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2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CE8DF-84EE-48CB-A1B5-1A7451501FC3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Usage of Closure 1-Example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685800" y="836613"/>
            <a:ext cx="8278813" cy="565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tx2"/>
                </a:solidFill>
                <a:latin typeface="Arial Narrow" pitchFamily="34" charset="0"/>
              </a:rPr>
              <a:t>【e.g.】</a:t>
            </a:r>
            <a:r>
              <a:rPr kumimoji="0" lang="en-US" altLang="zh-CN">
                <a:solidFill>
                  <a:schemeClr val="tx2"/>
                </a:solidFill>
              </a:rPr>
              <a:t> </a:t>
            </a:r>
            <a:r>
              <a:rPr lang="en-US" altLang="zh-CN">
                <a:latin typeface="Arial Narrow" pitchFamily="34" charset="0"/>
              </a:rPr>
              <a:t>Consider a relation </a:t>
            </a:r>
            <a:r>
              <a:rPr lang="en-US" altLang="zh-CN" i="1">
                <a:latin typeface="Times New Roman" pitchFamily="18" charset="0"/>
              </a:rPr>
              <a:t>R(A,B,C,D,E,F</a:t>
            </a:r>
            <a:r>
              <a:rPr lang="en-US" altLang="zh-CN">
                <a:latin typeface="Arial Narrow" pitchFamily="34" charset="0"/>
              </a:rPr>
              <a:t>). Suppose that this relation has the functional dependencies </a:t>
            </a:r>
            <a:r>
              <a:rPr lang="en-US" altLang="zh-CN" i="1">
                <a:latin typeface="Times New Roman" pitchFamily="18" charset="0"/>
              </a:rPr>
              <a:t>AB→C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BC→AD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D→E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CF→B</a:t>
            </a:r>
            <a:r>
              <a:rPr lang="en-US" altLang="zh-CN">
                <a:latin typeface="Arial Narrow" pitchFamily="34" charset="0"/>
              </a:rPr>
              <a:t>, test whether </a:t>
            </a:r>
            <a:r>
              <a:rPr lang="en-US" altLang="zh-CN" i="1">
                <a:latin typeface="Times New Roman" pitchFamily="18" charset="0"/>
              </a:rPr>
              <a:t>AB→D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D→A</a:t>
            </a:r>
            <a:r>
              <a:rPr lang="en-US" altLang="zh-CN">
                <a:latin typeface="Arial Narrow" pitchFamily="34" charset="0"/>
              </a:rPr>
              <a:t> follow from these dependencies.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1. Test of </a:t>
            </a:r>
            <a:r>
              <a:rPr lang="en-US" altLang="zh-CN" i="1">
                <a:latin typeface="Times New Roman" pitchFamily="18" charset="0"/>
              </a:rPr>
              <a:t>AB→D</a:t>
            </a:r>
            <a:r>
              <a:rPr lang="en-US" altLang="zh-CN">
                <a:latin typeface="Arial Narrow" pitchFamily="34" charset="0"/>
              </a:rPr>
              <a:t>. Compute {</a:t>
            </a:r>
            <a:r>
              <a:rPr lang="en-US" altLang="zh-CN" i="1">
                <a:latin typeface="Times New Roman" pitchFamily="18" charset="0"/>
              </a:rPr>
              <a:t>A,B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 firstly.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{</a:t>
            </a:r>
            <a:r>
              <a:rPr lang="en-US" altLang="zh-CN" i="1">
                <a:latin typeface="Times New Roman" pitchFamily="18" charset="0"/>
              </a:rPr>
              <a:t>A,B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A,B,C,D,E</a:t>
            </a:r>
            <a:r>
              <a:rPr lang="en-US" altLang="zh-CN">
                <a:latin typeface="Arial Narrow" pitchFamily="34" charset="0"/>
              </a:rPr>
              <a:t>}. Since </a:t>
            </a:r>
            <a:r>
              <a:rPr lang="en-US" altLang="zh-CN" i="1">
                <a:latin typeface="Times New Roman" pitchFamily="18" charset="0"/>
              </a:rPr>
              <a:t>D</a:t>
            </a:r>
            <a:r>
              <a:rPr lang="en-US" altLang="zh-CN">
                <a:latin typeface="Arial Narrow" pitchFamily="34" charset="0"/>
              </a:rPr>
              <a:t>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is</a:t>
            </a:r>
            <a:r>
              <a:rPr lang="en-US" altLang="zh-CN">
                <a:latin typeface="Arial Narrow" pitchFamily="34" charset="0"/>
              </a:rPr>
              <a:t> a member of {</a:t>
            </a:r>
            <a:r>
              <a:rPr lang="en-US" altLang="zh-CN" i="1">
                <a:latin typeface="Times New Roman" pitchFamily="18" charset="0"/>
              </a:rPr>
              <a:t>A,B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, we conclude that </a:t>
            </a:r>
            <a:r>
              <a:rPr lang="en-US" altLang="zh-CN" i="1">
                <a:latin typeface="Times New Roman" pitchFamily="18" charset="0"/>
              </a:rPr>
              <a:t>AB→D</a:t>
            </a:r>
            <a:r>
              <a:rPr lang="en-US" altLang="zh-CN">
                <a:latin typeface="Arial Narrow" pitchFamily="34" charset="0"/>
              </a:rPr>
              <a:t> does follow.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2. Test of </a:t>
            </a:r>
            <a:r>
              <a:rPr lang="en-US" altLang="zh-CN" i="1">
                <a:latin typeface="Times New Roman" pitchFamily="18" charset="0"/>
              </a:rPr>
              <a:t>D→A</a:t>
            </a:r>
            <a:r>
              <a:rPr lang="en-US" altLang="zh-CN">
                <a:latin typeface="Arial Narrow" pitchFamily="34" charset="0"/>
              </a:rPr>
              <a:t>. Firstly, compute {</a:t>
            </a:r>
            <a:r>
              <a:rPr lang="en-US" altLang="zh-CN" i="1">
                <a:latin typeface="Times New Roman" pitchFamily="18" charset="0"/>
              </a:rPr>
              <a:t>D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To do so, we start with 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D</a:t>
            </a:r>
            <a:r>
              <a:rPr lang="en-US" altLang="zh-CN">
                <a:latin typeface="Arial Narrow" pitchFamily="34" charset="0"/>
              </a:rPr>
              <a:t>}. We can use the dependency </a:t>
            </a:r>
            <a:r>
              <a:rPr lang="en-US" altLang="zh-CN" i="1">
                <a:latin typeface="Times New Roman" pitchFamily="18" charset="0"/>
              </a:rPr>
              <a:t>D→E</a:t>
            </a:r>
            <a:r>
              <a:rPr lang="en-US" altLang="zh-CN">
                <a:latin typeface="Arial Narrow" pitchFamily="34" charset="0"/>
              </a:rPr>
              <a:t> to add </a:t>
            </a:r>
            <a:r>
              <a:rPr lang="en-US" altLang="zh-CN" i="1">
                <a:latin typeface="Times New Roman" pitchFamily="18" charset="0"/>
              </a:rPr>
              <a:t>E </a:t>
            </a:r>
            <a:r>
              <a:rPr lang="en-US" altLang="zh-CN">
                <a:latin typeface="Arial Narrow" pitchFamily="34" charset="0"/>
              </a:rPr>
              <a:t>to the set 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Arial Narrow" pitchFamily="34" charset="0"/>
              </a:rPr>
              <a:t>, and obtain that 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D,E</a:t>
            </a:r>
            <a:r>
              <a:rPr lang="en-US" altLang="zh-CN">
                <a:latin typeface="Arial Narrow" pitchFamily="34" charset="0"/>
              </a:rPr>
              <a:t>}.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We cannot find any other dependency whose left side is contained in 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Arial Narrow" pitchFamily="34" charset="0"/>
              </a:rPr>
              <a:t>, so {</a:t>
            </a:r>
            <a:r>
              <a:rPr lang="en-US" altLang="zh-CN" i="1">
                <a:latin typeface="Times New Roman" pitchFamily="18" charset="0"/>
              </a:rPr>
              <a:t>D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D,E</a:t>
            </a:r>
            <a:r>
              <a:rPr lang="en-US" altLang="zh-CN">
                <a:latin typeface="Arial Narrow" pitchFamily="34" charset="0"/>
              </a:rPr>
              <a:t>}. Since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Arial Narrow" pitchFamily="34" charset="0"/>
              </a:rPr>
              <a:t> is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not</a:t>
            </a:r>
            <a:r>
              <a:rPr lang="en-US" altLang="zh-CN">
                <a:latin typeface="Arial Narrow" pitchFamily="34" charset="0"/>
              </a:rPr>
              <a:t> a member of {</a:t>
            </a:r>
            <a:r>
              <a:rPr lang="en-US" altLang="zh-CN" i="1">
                <a:latin typeface="Times New Roman" pitchFamily="18" charset="0"/>
              </a:rPr>
              <a:t>D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, we conclude that </a:t>
            </a:r>
            <a:r>
              <a:rPr lang="en-US" altLang="zh-CN" i="1">
                <a:latin typeface="Times New Roman" pitchFamily="18" charset="0"/>
              </a:rPr>
              <a:t>D→A</a:t>
            </a:r>
            <a:r>
              <a:rPr lang="en-US" altLang="zh-CN">
                <a:latin typeface="Arial Narrow" pitchFamily="34" charset="0"/>
              </a:rPr>
              <a:t> does not follow.</a:t>
            </a:r>
          </a:p>
        </p:txBody>
      </p:sp>
      <p:pic>
        <p:nvPicPr>
          <p:cNvPr id="29702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D232A-2142-4649-8434-D5EDA39E191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762000" y="1143000"/>
            <a:ext cx="8001000" cy="365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>
                <a:solidFill>
                  <a:schemeClr val="tx2"/>
                </a:solidFill>
                <a:latin typeface="Arial Narrow" pitchFamily="34" charset="0"/>
              </a:rPr>
              <a:t>Usage</a:t>
            </a:r>
            <a:r>
              <a:rPr kumimoji="0" lang="en-US" altLang="zh-CN" b="0">
                <a:latin typeface="Arial Narrow" pitchFamily="34" charset="0"/>
              </a:rPr>
              <a:t> </a:t>
            </a: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2: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latin typeface="Arial Narrow" pitchFamily="34" charset="0"/>
              </a:rPr>
              <a:t>Test whether a set of attributes is a key for a relation.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The steps are: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First, check that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 is the set of all attributes. If so,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 is a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superkey</a:t>
            </a:r>
            <a:r>
              <a:rPr lang="en-US" altLang="zh-CN">
                <a:latin typeface="Arial Narrow" pitchFamily="34" charset="0"/>
              </a:rPr>
              <a:t> for the relation.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Then, check that for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no</a:t>
            </a:r>
            <a:r>
              <a:rPr lang="en-US" altLang="zh-CN">
                <a:latin typeface="Arial Narrow" pitchFamily="34" charset="0"/>
              </a:rPr>
              <a:t> set S formed by removing one attribute from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 is the set of all attributes.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If the former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two</a:t>
            </a:r>
            <a:r>
              <a:rPr lang="en-US" altLang="zh-CN">
                <a:latin typeface="Arial Narrow" pitchFamily="34" charset="0"/>
              </a:rPr>
              <a:t> conditions hold, then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 is a key for the relation.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Usage of Closure 2  key</a:t>
            </a:r>
          </a:p>
        </p:txBody>
      </p:sp>
      <p:pic>
        <p:nvPicPr>
          <p:cNvPr id="30726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B765F-83B0-4BBA-B29E-D92AE2555B95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Usage of Closure 2-Example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611188" y="765175"/>
            <a:ext cx="82296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tx2"/>
                </a:solidFill>
                <a:latin typeface="Arial Narrow" pitchFamily="34" charset="0"/>
              </a:rPr>
              <a:t>【e.g.】</a:t>
            </a:r>
            <a:r>
              <a:rPr kumimoji="0" lang="en-US" altLang="zh-CN">
                <a:solidFill>
                  <a:schemeClr val="tx2"/>
                </a:solidFill>
              </a:rPr>
              <a:t> </a:t>
            </a:r>
            <a:r>
              <a:rPr lang="en-US" altLang="zh-CN">
                <a:latin typeface="Arial Narrow" pitchFamily="34" charset="0"/>
              </a:rPr>
              <a:t>Consider a relation </a:t>
            </a:r>
            <a:r>
              <a:rPr lang="en-US" altLang="zh-CN" i="1">
                <a:latin typeface="Times New Roman" pitchFamily="18" charset="0"/>
              </a:rPr>
              <a:t>R(A,B,C,D</a:t>
            </a:r>
            <a:r>
              <a:rPr lang="en-US" altLang="zh-CN">
                <a:latin typeface="Arial Narrow" pitchFamily="34" charset="0"/>
              </a:rPr>
              <a:t>). Suppose that this relation has the functional dependencies </a:t>
            </a:r>
            <a:r>
              <a:rPr lang="en-US" altLang="zh-CN" i="1">
                <a:latin typeface="Times New Roman" pitchFamily="18" charset="0"/>
              </a:rPr>
              <a:t>AB→C,C→D,D→A</a:t>
            </a:r>
            <a:r>
              <a:rPr lang="en-US" altLang="zh-CN">
                <a:latin typeface="Arial Narrow" pitchFamily="34" charset="0"/>
              </a:rPr>
              <a:t>, find out all its keys.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539750" y="2000250"/>
            <a:ext cx="8382000" cy="430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Since, {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Arial Narrow" pitchFamily="34" charset="0"/>
              </a:rPr>
              <a:t>},{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Arial Narrow" pitchFamily="34" charset="0"/>
              </a:rPr>
              <a:t>},{</a:t>
            </a:r>
            <a:r>
              <a:rPr lang="en-US" altLang="zh-CN" i="1">
                <a:latin typeface="Times New Roman" pitchFamily="18" charset="0"/>
              </a:rPr>
              <a:t>C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A,C,D</a:t>
            </a:r>
            <a:r>
              <a:rPr lang="en-US" altLang="zh-CN">
                <a:latin typeface="Arial Narrow" pitchFamily="34" charset="0"/>
              </a:rPr>
              <a:t>},{</a:t>
            </a:r>
            <a:r>
              <a:rPr lang="en-US" altLang="zh-CN" i="1">
                <a:latin typeface="Times New Roman" pitchFamily="18" charset="0"/>
              </a:rPr>
              <a:t>D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A,D</a:t>
            </a:r>
            <a:r>
              <a:rPr lang="en-US" altLang="zh-CN">
                <a:latin typeface="Arial Narrow" pitchFamily="34" charset="0"/>
              </a:rPr>
              <a:t>}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They are all not the keys. Then,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add</a:t>
            </a:r>
            <a:r>
              <a:rPr lang="en-US" altLang="zh-CN">
                <a:latin typeface="Arial Narrow" pitchFamily="34" charset="0"/>
              </a:rPr>
              <a:t> other attribute to these sets and check if they are the keys.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{</a:t>
            </a:r>
            <a:r>
              <a:rPr lang="en-US" altLang="zh-CN" i="1">
                <a:latin typeface="Times New Roman" pitchFamily="18" charset="0"/>
              </a:rPr>
              <a:t>A,B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A,B,C,D</a:t>
            </a:r>
            <a:r>
              <a:rPr lang="en-US" altLang="zh-CN">
                <a:latin typeface="Arial Narrow" pitchFamily="34" charset="0"/>
              </a:rPr>
              <a:t>}, {</a:t>
            </a:r>
            <a:r>
              <a:rPr lang="en-US" altLang="zh-CN" i="1">
                <a:latin typeface="Times New Roman" pitchFamily="18" charset="0"/>
              </a:rPr>
              <a:t>A,C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A,C,D</a:t>
            </a:r>
            <a:r>
              <a:rPr lang="en-US" altLang="zh-CN">
                <a:latin typeface="Arial Narrow" pitchFamily="34" charset="0"/>
              </a:rPr>
              <a:t>}, {</a:t>
            </a:r>
            <a:r>
              <a:rPr lang="en-US" altLang="zh-CN" i="1">
                <a:latin typeface="Times New Roman" pitchFamily="18" charset="0"/>
              </a:rPr>
              <a:t>A,D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A,D</a:t>
            </a:r>
            <a:r>
              <a:rPr lang="en-US" altLang="zh-CN">
                <a:latin typeface="Arial Narrow" pitchFamily="34" charset="0"/>
              </a:rPr>
              <a:t>}, {</a:t>
            </a:r>
            <a:r>
              <a:rPr lang="en-US" altLang="zh-CN" i="1">
                <a:latin typeface="Times New Roman" pitchFamily="18" charset="0"/>
              </a:rPr>
              <a:t>B,C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A,B,C,D</a:t>
            </a:r>
            <a:r>
              <a:rPr lang="en-US" altLang="zh-CN">
                <a:latin typeface="Arial Narrow" pitchFamily="34" charset="0"/>
              </a:rPr>
              <a:t>}, {</a:t>
            </a:r>
            <a:r>
              <a:rPr lang="en-US" altLang="zh-CN" i="1">
                <a:latin typeface="Times New Roman" pitchFamily="18" charset="0"/>
              </a:rPr>
              <a:t>B,D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A,B,C,D</a:t>
            </a:r>
            <a:r>
              <a:rPr lang="en-US" altLang="zh-CN">
                <a:latin typeface="Arial Narrow" pitchFamily="34" charset="0"/>
              </a:rPr>
              <a:t>}, {</a:t>
            </a:r>
            <a:r>
              <a:rPr lang="en-US" altLang="zh-CN" i="1">
                <a:latin typeface="Times New Roman" pitchFamily="18" charset="0"/>
              </a:rPr>
              <a:t>C,D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A,C,D</a:t>
            </a:r>
            <a:r>
              <a:rPr lang="en-US" altLang="zh-CN">
                <a:latin typeface="Arial Narrow" pitchFamily="34" charset="0"/>
              </a:rPr>
              <a:t>}, 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so, {</a:t>
            </a:r>
            <a:r>
              <a:rPr lang="en-US" altLang="zh-CN" i="1">
                <a:latin typeface="Times New Roman" pitchFamily="18" charset="0"/>
              </a:rPr>
              <a:t>A,B</a:t>
            </a:r>
            <a:r>
              <a:rPr lang="en-US" altLang="zh-CN">
                <a:latin typeface="Arial Narrow" pitchFamily="34" charset="0"/>
              </a:rPr>
              <a:t>}, {</a:t>
            </a:r>
            <a:r>
              <a:rPr lang="en-US" altLang="zh-CN" i="1">
                <a:latin typeface="Times New Roman" pitchFamily="18" charset="0"/>
              </a:rPr>
              <a:t>B,C</a:t>
            </a:r>
            <a:r>
              <a:rPr lang="en-US" altLang="zh-CN">
                <a:latin typeface="Arial Narrow" pitchFamily="34" charset="0"/>
              </a:rPr>
              <a:t>}, {</a:t>
            </a:r>
            <a:r>
              <a:rPr lang="en-US" altLang="zh-CN" i="1">
                <a:latin typeface="Times New Roman" pitchFamily="18" charset="0"/>
              </a:rPr>
              <a:t>B,D</a:t>
            </a:r>
            <a:r>
              <a:rPr lang="en-US" altLang="zh-CN">
                <a:latin typeface="Arial Narrow" pitchFamily="34" charset="0"/>
              </a:rPr>
              <a:t>} are the keys.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Then consider those sets whose components do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not</a:t>
            </a:r>
            <a:r>
              <a:rPr lang="en-US" altLang="zh-CN">
                <a:latin typeface="Arial Narrow" pitchFamily="34" charset="0"/>
              </a:rPr>
              <a:t> include these three two-attributes sets. Check if they are the keys. 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{</a:t>
            </a:r>
            <a:r>
              <a:rPr lang="en-US" altLang="zh-CN" i="1">
                <a:latin typeface="Times New Roman" pitchFamily="18" charset="0"/>
              </a:rPr>
              <a:t>A,C,D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A,C,D</a:t>
            </a:r>
            <a:r>
              <a:rPr lang="en-US" altLang="zh-CN">
                <a:latin typeface="Arial Narrow" pitchFamily="34" charset="0"/>
              </a:rPr>
              <a:t>}, it is not the key.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Consequently, relation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has three keys: {</a:t>
            </a:r>
            <a:r>
              <a:rPr lang="en-US" altLang="zh-CN" i="1">
                <a:latin typeface="Times New Roman" pitchFamily="18" charset="0"/>
              </a:rPr>
              <a:t>A,B</a:t>
            </a:r>
            <a:r>
              <a:rPr lang="en-US" altLang="zh-CN">
                <a:latin typeface="Arial Narrow" pitchFamily="34" charset="0"/>
              </a:rPr>
              <a:t>}, {</a:t>
            </a:r>
            <a:r>
              <a:rPr lang="en-US" altLang="zh-CN" i="1">
                <a:latin typeface="Times New Roman" pitchFamily="18" charset="0"/>
              </a:rPr>
              <a:t>B,C</a:t>
            </a:r>
            <a:r>
              <a:rPr lang="en-US" altLang="zh-CN">
                <a:latin typeface="Arial Narrow" pitchFamily="34" charset="0"/>
              </a:rPr>
              <a:t>} and {</a:t>
            </a:r>
            <a:r>
              <a:rPr lang="en-US" altLang="zh-CN" i="1">
                <a:latin typeface="Times New Roman" pitchFamily="18" charset="0"/>
              </a:rPr>
              <a:t>B,D</a:t>
            </a:r>
            <a:r>
              <a:rPr lang="en-US" altLang="zh-CN">
                <a:latin typeface="Arial Narrow" pitchFamily="34" charset="0"/>
              </a:rPr>
              <a:t>}.</a:t>
            </a:r>
          </a:p>
        </p:txBody>
      </p:sp>
      <p:pic>
        <p:nvPicPr>
          <p:cNvPr id="91142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1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1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6B468-BD4B-4E5F-8C59-07417DAFB4BD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Basis for a Relation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762000" y="1219200"/>
            <a:ext cx="7924800" cy="200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kumimoji="0" lang="en-US" altLang="zh-CN">
                <a:latin typeface="Arial Narrow" pitchFamily="34" charset="0"/>
              </a:rPr>
              <a:t>Any set of given dependencies from which we can infer all the dependencies for a relation will be called a </a:t>
            </a:r>
            <a:r>
              <a:rPr kumimoji="0" lang="en-US" altLang="zh-CN">
                <a:solidFill>
                  <a:schemeClr val="hlink"/>
                </a:solidFill>
                <a:latin typeface="Arial Narrow" pitchFamily="34" charset="0"/>
              </a:rPr>
              <a:t>basis</a:t>
            </a:r>
            <a:r>
              <a:rPr kumimoji="0" lang="en-US" altLang="zh-CN">
                <a:latin typeface="Arial Narrow" pitchFamily="34" charset="0"/>
              </a:rPr>
              <a:t> for that relation.</a:t>
            </a:r>
          </a:p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>
                <a:latin typeface="Arial Narrow" pitchFamily="34" charset="0"/>
              </a:rPr>
              <a:t>If no proper subset of the dependencies in a basis can also derive the complete set of dependencies, then the basis is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minimal</a:t>
            </a:r>
            <a:r>
              <a:rPr lang="en-US" altLang="zh-CN">
                <a:latin typeface="Arial Narrow" pitchFamily="34" charset="0"/>
              </a:rPr>
              <a:t>.</a:t>
            </a:r>
          </a:p>
        </p:txBody>
      </p:sp>
      <p:pic>
        <p:nvPicPr>
          <p:cNvPr id="33798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6F9BE-BD2E-464B-B14C-D2988D60381C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09600" y="914400"/>
            <a:ext cx="83058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tx2"/>
                </a:solidFill>
                <a:latin typeface="Arial Narrow" pitchFamily="34" charset="0"/>
              </a:rPr>
              <a:t>【e.g.】</a:t>
            </a:r>
            <a:r>
              <a:rPr lang="en-US" altLang="zh-CN">
                <a:latin typeface="Arial Narrow" pitchFamily="34" charset="0"/>
              </a:rPr>
              <a:t>Consider a relation </a:t>
            </a:r>
            <a:r>
              <a:rPr lang="en-US" altLang="zh-CN" i="1">
                <a:latin typeface="Times New Roman" pitchFamily="18" charset="0"/>
              </a:rPr>
              <a:t>R(A,B,C</a:t>
            </a:r>
            <a:r>
              <a:rPr lang="en-US" altLang="zh-CN">
                <a:latin typeface="Arial Narrow" pitchFamily="34" charset="0"/>
              </a:rPr>
              <a:t>) such that each attribute functionally determines the other two attributes.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The full set of derived dependencies thus includes: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en-US" altLang="zh-CN">
                <a:latin typeface="Arial Narrow" pitchFamily="34" charset="0"/>
              </a:rPr>
              <a:t>six dependencies with one attribute on the left and one on the right: (</a:t>
            </a:r>
            <a:r>
              <a:rPr lang="en-US" altLang="zh-CN" i="1">
                <a:latin typeface="Times New Roman" pitchFamily="18" charset="0"/>
              </a:rPr>
              <a:t>A→B,A→C,B→A,B→C,C→A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C→B</a:t>
            </a:r>
            <a:r>
              <a:rPr lang="en-US" altLang="zh-CN">
                <a:latin typeface="Arial Narrow" pitchFamily="34" charset="0"/>
              </a:rPr>
              <a:t>),</a:t>
            </a:r>
          </a:p>
          <a:p>
            <a:pPr>
              <a:buClr>
                <a:schemeClr val="folHlink"/>
              </a:buClr>
              <a:buFont typeface="Wingdings" pitchFamily="2" charset="2"/>
              <a:buChar char="ü"/>
            </a:pPr>
            <a:r>
              <a:rPr lang="en-US" altLang="zh-CN">
                <a:latin typeface="Arial Narrow" pitchFamily="34" charset="0"/>
              </a:rPr>
              <a:t>three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nontrivial</a:t>
            </a:r>
            <a:r>
              <a:rPr lang="en-US" altLang="zh-CN">
                <a:latin typeface="Arial Narrow" pitchFamily="34" charset="0"/>
              </a:rPr>
              <a:t> dependencies with two attributes on the left: (</a:t>
            </a:r>
            <a:r>
              <a:rPr lang="en-US" altLang="zh-CN" i="1">
                <a:latin typeface="Times New Roman" pitchFamily="18" charset="0"/>
              </a:rPr>
              <a:t>AB→C,AC→B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BC→A</a:t>
            </a:r>
            <a:r>
              <a:rPr lang="en-US" altLang="zh-CN">
                <a:latin typeface="Arial Narrow" pitchFamily="34" charset="0"/>
              </a:rPr>
              <a:t>),</a:t>
            </a:r>
          </a:p>
          <a:p>
            <a:pPr>
              <a:buClr>
                <a:schemeClr val="folHlink"/>
              </a:buClr>
              <a:buFont typeface="Wingdings" pitchFamily="2" charset="2"/>
              <a:buChar char="ü"/>
            </a:pPr>
            <a:r>
              <a:rPr lang="en-US" altLang="zh-CN">
                <a:latin typeface="Arial Narrow" pitchFamily="34" charset="0"/>
              </a:rPr>
              <a:t>and the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trivial</a:t>
            </a:r>
            <a:r>
              <a:rPr lang="en-US" altLang="zh-CN">
                <a:latin typeface="Arial Narrow" pitchFamily="34" charset="0"/>
              </a:rPr>
              <a:t> dependencies such as </a:t>
            </a:r>
            <a:r>
              <a:rPr lang="en-US" altLang="zh-CN" i="1">
                <a:latin typeface="Times New Roman" pitchFamily="18" charset="0"/>
              </a:rPr>
              <a:t>A→A</a:t>
            </a:r>
            <a:r>
              <a:rPr lang="en-US" altLang="zh-CN">
                <a:latin typeface="Arial Narrow" pitchFamily="34" charset="0"/>
              </a:rPr>
              <a:t> or dependencies like </a:t>
            </a:r>
            <a:r>
              <a:rPr lang="en-US" altLang="zh-CN" i="1">
                <a:latin typeface="Times New Roman" pitchFamily="18" charset="0"/>
              </a:rPr>
              <a:t>AB→BC</a:t>
            </a:r>
            <a:r>
              <a:rPr lang="en-US" altLang="zh-CN">
                <a:latin typeface="Arial Narrow" pitchFamily="34" charset="0"/>
              </a:rPr>
              <a:t> that are not completely nontrivial.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This relation have several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minimal bases</a:t>
            </a:r>
            <a:r>
              <a:rPr lang="en-US" altLang="zh-CN">
                <a:latin typeface="Arial Narrow" pitchFamily="34" charset="0"/>
              </a:rPr>
              <a:t>. One is {</a:t>
            </a:r>
            <a:r>
              <a:rPr lang="en-US" altLang="zh-CN" i="1">
                <a:latin typeface="Times New Roman" pitchFamily="18" charset="0"/>
              </a:rPr>
              <a:t>A→B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B→A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B→C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C→B</a:t>
            </a:r>
            <a:r>
              <a:rPr lang="en-US" altLang="zh-CN">
                <a:latin typeface="Arial Narrow" pitchFamily="34" charset="0"/>
              </a:rPr>
              <a:t>}, Another is {</a:t>
            </a:r>
            <a:r>
              <a:rPr lang="en-US" altLang="zh-CN" i="1">
                <a:latin typeface="Times New Roman" pitchFamily="18" charset="0"/>
              </a:rPr>
              <a:t>A→B,B→C,C→A</a:t>
            </a:r>
            <a:r>
              <a:rPr lang="en-US" altLang="zh-CN">
                <a:latin typeface="Arial Narrow" pitchFamily="34" charset="0"/>
              </a:rPr>
              <a:t>}.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There are many other bases.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Basis for a Relation-Example</a:t>
            </a:r>
          </a:p>
        </p:txBody>
      </p:sp>
      <p:pic>
        <p:nvPicPr>
          <p:cNvPr id="35846" name="Picture 6" descr="002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237288"/>
            <a:ext cx="685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E7E83-C8B9-434F-A490-9DAF73275CFD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First Normal Form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762000" y="914400"/>
            <a:ext cx="8077200" cy="255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kumimoji="0" lang="en-US" altLang="zh-CN">
                <a:latin typeface="Arial Narrow" pitchFamily="34" charset="0"/>
              </a:rPr>
              <a:t>A relation R is in </a:t>
            </a:r>
            <a:r>
              <a:rPr kumimoji="0" lang="en-US" altLang="zh-CN">
                <a:solidFill>
                  <a:schemeClr val="hlink"/>
                </a:solidFill>
                <a:latin typeface="Arial Narrow" pitchFamily="34" charset="0"/>
              </a:rPr>
              <a:t>1NF</a:t>
            </a:r>
            <a:r>
              <a:rPr kumimoji="0" lang="en-US" altLang="zh-CN">
                <a:latin typeface="Arial Narrow" pitchFamily="34" charset="0"/>
              </a:rPr>
              <a:t> if every component of every tuple is an atomic value.</a:t>
            </a:r>
            <a:endParaRPr lang="en-US" altLang="zh-CN">
              <a:latin typeface="Arial Narrow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For example</a:t>
            </a:r>
            <a:r>
              <a:rPr lang="en-US" altLang="zh-CN">
                <a:latin typeface="Arial Narrow" pitchFamily="34" charset="0"/>
              </a:rPr>
              <a:t>, if the attribute “</a:t>
            </a:r>
            <a:r>
              <a:rPr lang="en-US" altLang="zh-CN" i="1">
                <a:latin typeface="Times New Roman" pitchFamily="18" charset="0"/>
              </a:rPr>
              <a:t>salary</a:t>
            </a:r>
            <a:r>
              <a:rPr lang="en-US" altLang="zh-CN">
                <a:latin typeface="Arial Narrow" pitchFamily="34" charset="0"/>
              </a:rPr>
              <a:t>” of an </a:t>
            </a:r>
            <a:r>
              <a:rPr lang="en-US" altLang="zh-CN" i="1">
                <a:latin typeface="Times New Roman" pitchFamily="18" charset="0"/>
              </a:rPr>
              <a:t>Employee</a:t>
            </a:r>
            <a:r>
              <a:rPr lang="en-US" altLang="zh-CN">
                <a:latin typeface="Arial Narrow" pitchFamily="34" charset="0"/>
              </a:rPr>
              <a:t> relation schema contains two parts of values “</a:t>
            </a:r>
            <a:r>
              <a:rPr lang="en-US" altLang="zh-CN" i="1">
                <a:latin typeface="Times New Roman" pitchFamily="18" charset="0"/>
              </a:rPr>
              <a:t>basic</a:t>
            </a:r>
            <a:r>
              <a:rPr lang="en-US" altLang="zh-CN">
                <a:latin typeface="Arial Narrow" pitchFamily="34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income</a:t>
            </a:r>
            <a:r>
              <a:rPr lang="en-US" altLang="zh-CN">
                <a:latin typeface="Arial Narrow" pitchFamily="34" charset="0"/>
              </a:rPr>
              <a:t>” and “</a:t>
            </a:r>
            <a:r>
              <a:rPr lang="en-US" altLang="zh-CN" i="1">
                <a:latin typeface="Times New Roman" pitchFamily="18" charset="0"/>
              </a:rPr>
              <a:t>bonus</a:t>
            </a:r>
            <a:r>
              <a:rPr lang="en-US" altLang="zh-CN">
                <a:latin typeface="Arial Narrow" pitchFamily="34" charset="0"/>
              </a:rPr>
              <a:t>”, the </a:t>
            </a:r>
            <a:r>
              <a:rPr lang="en-US" altLang="zh-CN" i="1">
                <a:latin typeface="Times New Roman" pitchFamily="18" charset="0"/>
              </a:rPr>
              <a:t>Employee</a:t>
            </a:r>
            <a:r>
              <a:rPr lang="en-US" altLang="zh-CN" b="0">
                <a:latin typeface="Arial Narrow" pitchFamily="34" charset="0"/>
              </a:rPr>
              <a:t> </a:t>
            </a:r>
            <a:r>
              <a:rPr lang="en-US" altLang="zh-CN">
                <a:latin typeface="Arial Narrow" pitchFamily="34" charset="0"/>
              </a:rPr>
              <a:t>relation is not in 1NF.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Another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example</a:t>
            </a:r>
            <a:r>
              <a:rPr lang="en-US" altLang="zh-CN">
                <a:latin typeface="Arial Narrow" pitchFamily="34" charset="0"/>
              </a:rPr>
              <a:t>,</a:t>
            </a:r>
          </a:p>
        </p:txBody>
      </p:sp>
      <p:grpSp>
        <p:nvGrpSpPr>
          <p:cNvPr id="40968" name="Group 8"/>
          <p:cNvGrpSpPr>
            <a:grpSpLocks/>
          </p:cNvGrpSpPr>
          <p:nvPr/>
        </p:nvGrpSpPr>
        <p:grpSpPr bwMode="auto">
          <a:xfrm>
            <a:off x="539750" y="3762375"/>
            <a:ext cx="4114800" cy="1898650"/>
            <a:chOff x="624" y="2692"/>
            <a:chExt cx="2202" cy="1196"/>
          </a:xfrm>
        </p:grpSpPr>
        <p:grpSp>
          <p:nvGrpSpPr>
            <p:cNvPr id="40969" name="Group 9"/>
            <p:cNvGrpSpPr>
              <a:grpSpLocks/>
            </p:cNvGrpSpPr>
            <p:nvPr/>
          </p:nvGrpSpPr>
          <p:grpSpPr bwMode="auto">
            <a:xfrm>
              <a:off x="624" y="2692"/>
              <a:ext cx="721" cy="598"/>
              <a:chOff x="0" y="0"/>
              <a:chExt cx="599" cy="806"/>
            </a:xfrm>
          </p:grpSpPr>
          <p:sp>
            <p:nvSpPr>
              <p:cNvPr id="40970" name="Rectangle 10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513" cy="8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>
                    <a:latin typeface="Arial Narrow" pitchFamily="34" charset="0"/>
                  </a:rPr>
                  <a:t>name</a:t>
                </a:r>
              </a:p>
              <a:p>
                <a:pPr algn="ctr" eaLnBrk="0" hangingPunct="0"/>
                <a:endParaRPr lang="en-US" altLang="zh-CN">
                  <a:latin typeface="Arial Narrow" pitchFamily="34" charset="0"/>
                </a:endParaRPr>
              </a:p>
            </p:txBody>
          </p:sp>
          <p:sp>
            <p:nvSpPr>
              <p:cNvPr id="40971" name="Rectangle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99" cy="80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0972" name="Group 12"/>
            <p:cNvGrpSpPr>
              <a:grpSpLocks/>
            </p:cNvGrpSpPr>
            <p:nvPr/>
          </p:nvGrpSpPr>
          <p:grpSpPr bwMode="auto">
            <a:xfrm>
              <a:off x="1345" y="2692"/>
              <a:ext cx="1481" cy="299"/>
              <a:chOff x="599" y="0"/>
              <a:chExt cx="1231" cy="403"/>
            </a:xfrm>
          </p:grpSpPr>
          <p:sp>
            <p:nvSpPr>
              <p:cNvPr id="40973" name="Rectangle 13"/>
              <p:cNvSpPr>
                <a:spLocks noChangeArrowheads="1"/>
              </p:cNvSpPr>
              <p:nvPr/>
            </p:nvSpPr>
            <p:spPr bwMode="auto">
              <a:xfrm>
                <a:off x="642" y="0"/>
                <a:ext cx="1145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>
                    <a:latin typeface="Arial Narrow" pitchFamily="34" charset="0"/>
                  </a:rPr>
                  <a:t>Hometown</a:t>
                </a:r>
              </a:p>
              <a:p>
                <a:pPr algn="ctr" eaLnBrk="0" hangingPunct="0"/>
                <a:endParaRPr lang="en-US" altLang="zh-CN">
                  <a:latin typeface="Arial Narrow" pitchFamily="34" charset="0"/>
                </a:endParaRPr>
              </a:p>
            </p:txBody>
          </p:sp>
          <p:sp>
            <p:nvSpPr>
              <p:cNvPr id="40974" name="Rectangle 14"/>
              <p:cNvSpPr>
                <a:spLocks noChangeArrowheads="1"/>
              </p:cNvSpPr>
              <p:nvPr/>
            </p:nvSpPr>
            <p:spPr bwMode="auto">
              <a:xfrm>
                <a:off x="599" y="0"/>
                <a:ext cx="1231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0975" name="Group 15"/>
            <p:cNvGrpSpPr>
              <a:grpSpLocks/>
            </p:cNvGrpSpPr>
            <p:nvPr/>
          </p:nvGrpSpPr>
          <p:grpSpPr bwMode="auto">
            <a:xfrm>
              <a:off x="1345" y="2991"/>
              <a:ext cx="778" cy="299"/>
              <a:chOff x="599" y="403"/>
              <a:chExt cx="647" cy="403"/>
            </a:xfrm>
          </p:grpSpPr>
          <p:sp>
            <p:nvSpPr>
              <p:cNvPr id="40976" name="Rectangle 16"/>
              <p:cNvSpPr>
                <a:spLocks noChangeArrowheads="1"/>
              </p:cNvSpPr>
              <p:nvPr/>
            </p:nvSpPr>
            <p:spPr bwMode="auto">
              <a:xfrm>
                <a:off x="642" y="403"/>
                <a:ext cx="561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>
                    <a:latin typeface="Arial Narrow" pitchFamily="34" charset="0"/>
                  </a:rPr>
                  <a:t>province</a:t>
                </a:r>
              </a:p>
              <a:p>
                <a:pPr algn="ctr" eaLnBrk="0" hangingPunct="0"/>
                <a:endParaRPr lang="en-US" altLang="zh-CN">
                  <a:latin typeface="Arial Narrow" pitchFamily="34" charset="0"/>
                </a:endParaRPr>
              </a:p>
            </p:txBody>
          </p:sp>
          <p:sp>
            <p:nvSpPr>
              <p:cNvPr id="40977" name="Rectangle 17"/>
              <p:cNvSpPr>
                <a:spLocks noChangeArrowheads="1"/>
              </p:cNvSpPr>
              <p:nvPr/>
            </p:nvSpPr>
            <p:spPr bwMode="auto">
              <a:xfrm>
                <a:off x="599" y="403"/>
                <a:ext cx="647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0978" name="Group 18"/>
            <p:cNvGrpSpPr>
              <a:grpSpLocks/>
            </p:cNvGrpSpPr>
            <p:nvPr/>
          </p:nvGrpSpPr>
          <p:grpSpPr bwMode="auto">
            <a:xfrm>
              <a:off x="2123" y="2991"/>
              <a:ext cx="703" cy="299"/>
              <a:chOff x="1246" y="403"/>
              <a:chExt cx="584" cy="403"/>
            </a:xfrm>
          </p:grpSpPr>
          <p:sp>
            <p:nvSpPr>
              <p:cNvPr id="40979" name="Rectangle 19"/>
              <p:cNvSpPr>
                <a:spLocks noChangeArrowheads="1"/>
              </p:cNvSpPr>
              <p:nvPr/>
            </p:nvSpPr>
            <p:spPr bwMode="auto">
              <a:xfrm>
                <a:off x="1289" y="403"/>
                <a:ext cx="498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>
                    <a:latin typeface="Arial Narrow" pitchFamily="34" charset="0"/>
                  </a:rPr>
                  <a:t>city</a:t>
                </a:r>
              </a:p>
              <a:p>
                <a:pPr algn="ctr" eaLnBrk="0" hangingPunct="0"/>
                <a:endParaRPr lang="en-US" altLang="zh-CN">
                  <a:latin typeface="Arial Narrow" pitchFamily="34" charset="0"/>
                </a:endParaRPr>
              </a:p>
            </p:txBody>
          </p:sp>
          <p:sp>
            <p:nvSpPr>
              <p:cNvPr id="40980" name="Rectangle 20"/>
              <p:cNvSpPr>
                <a:spLocks noChangeArrowheads="1"/>
              </p:cNvSpPr>
              <p:nvPr/>
            </p:nvSpPr>
            <p:spPr bwMode="auto">
              <a:xfrm>
                <a:off x="1246" y="403"/>
                <a:ext cx="58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0981" name="Group 21"/>
            <p:cNvGrpSpPr>
              <a:grpSpLocks/>
            </p:cNvGrpSpPr>
            <p:nvPr/>
          </p:nvGrpSpPr>
          <p:grpSpPr bwMode="auto">
            <a:xfrm>
              <a:off x="624" y="3290"/>
              <a:ext cx="721" cy="299"/>
              <a:chOff x="0" y="806"/>
              <a:chExt cx="599" cy="403"/>
            </a:xfrm>
          </p:grpSpPr>
          <p:sp>
            <p:nvSpPr>
              <p:cNvPr id="40982" name="Rectangle 22"/>
              <p:cNvSpPr>
                <a:spLocks noChangeArrowheads="1"/>
              </p:cNvSpPr>
              <p:nvPr/>
            </p:nvSpPr>
            <p:spPr bwMode="auto">
              <a:xfrm>
                <a:off x="43" y="806"/>
                <a:ext cx="513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zh-CN" altLang="en-US">
                    <a:latin typeface="Arial Narrow" pitchFamily="34" charset="0"/>
                  </a:rPr>
                  <a:t>张强</a:t>
                </a:r>
              </a:p>
              <a:p>
                <a:pPr algn="ctr" eaLnBrk="0" hangingPunct="0"/>
                <a:endParaRPr lang="en-US" altLang="zh-CN">
                  <a:latin typeface="Arial Narrow" pitchFamily="34" charset="0"/>
                </a:endParaRPr>
              </a:p>
            </p:txBody>
          </p:sp>
          <p:sp>
            <p:nvSpPr>
              <p:cNvPr id="40983" name="Rectangle 23"/>
              <p:cNvSpPr>
                <a:spLocks noChangeArrowheads="1"/>
              </p:cNvSpPr>
              <p:nvPr/>
            </p:nvSpPr>
            <p:spPr bwMode="auto">
              <a:xfrm>
                <a:off x="0" y="806"/>
                <a:ext cx="599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0984" name="Group 24"/>
            <p:cNvGrpSpPr>
              <a:grpSpLocks/>
            </p:cNvGrpSpPr>
            <p:nvPr/>
          </p:nvGrpSpPr>
          <p:grpSpPr bwMode="auto">
            <a:xfrm>
              <a:off x="1345" y="3290"/>
              <a:ext cx="778" cy="299"/>
              <a:chOff x="599" y="806"/>
              <a:chExt cx="647" cy="403"/>
            </a:xfrm>
          </p:grpSpPr>
          <p:sp>
            <p:nvSpPr>
              <p:cNvPr id="40985" name="Rectangle 25"/>
              <p:cNvSpPr>
                <a:spLocks noChangeArrowheads="1"/>
              </p:cNvSpPr>
              <p:nvPr/>
            </p:nvSpPr>
            <p:spPr bwMode="auto">
              <a:xfrm>
                <a:off x="642" y="806"/>
                <a:ext cx="561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zh-CN" altLang="en-US">
                    <a:latin typeface="Arial Narrow" pitchFamily="34" charset="0"/>
                  </a:rPr>
                  <a:t>吉林</a:t>
                </a:r>
              </a:p>
              <a:p>
                <a:pPr algn="ctr" eaLnBrk="0" hangingPunct="0"/>
                <a:endParaRPr lang="en-US" altLang="zh-CN">
                  <a:latin typeface="Arial Narrow" pitchFamily="34" charset="0"/>
                </a:endParaRPr>
              </a:p>
            </p:txBody>
          </p:sp>
          <p:sp>
            <p:nvSpPr>
              <p:cNvPr id="40986" name="Rectangle 26"/>
              <p:cNvSpPr>
                <a:spLocks noChangeArrowheads="1"/>
              </p:cNvSpPr>
              <p:nvPr/>
            </p:nvSpPr>
            <p:spPr bwMode="auto">
              <a:xfrm>
                <a:off x="599" y="806"/>
                <a:ext cx="647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0987" name="Group 27"/>
            <p:cNvGrpSpPr>
              <a:grpSpLocks/>
            </p:cNvGrpSpPr>
            <p:nvPr/>
          </p:nvGrpSpPr>
          <p:grpSpPr bwMode="auto">
            <a:xfrm>
              <a:off x="2123" y="3290"/>
              <a:ext cx="703" cy="299"/>
              <a:chOff x="1246" y="806"/>
              <a:chExt cx="584" cy="403"/>
            </a:xfrm>
          </p:grpSpPr>
          <p:sp>
            <p:nvSpPr>
              <p:cNvPr id="40988" name="Rectangle 28"/>
              <p:cNvSpPr>
                <a:spLocks noChangeArrowheads="1"/>
              </p:cNvSpPr>
              <p:nvPr/>
            </p:nvSpPr>
            <p:spPr bwMode="auto">
              <a:xfrm>
                <a:off x="1289" y="806"/>
                <a:ext cx="498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zh-CN" altLang="en-US">
                    <a:latin typeface="Arial Narrow" pitchFamily="34" charset="0"/>
                  </a:rPr>
                  <a:t>长春</a:t>
                </a:r>
              </a:p>
              <a:p>
                <a:pPr algn="ctr" eaLnBrk="0" hangingPunct="0"/>
                <a:endParaRPr lang="en-US" altLang="zh-CN">
                  <a:latin typeface="Arial Narrow" pitchFamily="34" charset="0"/>
                </a:endParaRPr>
              </a:p>
            </p:txBody>
          </p:sp>
          <p:sp>
            <p:nvSpPr>
              <p:cNvPr id="40989" name="Rectangle 29"/>
              <p:cNvSpPr>
                <a:spLocks noChangeArrowheads="1"/>
              </p:cNvSpPr>
              <p:nvPr/>
            </p:nvSpPr>
            <p:spPr bwMode="auto">
              <a:xfrm>
                <a:off x="1246" y="806"/>
                <a:ext cx="58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0990" name="Group 30"/>
            <p:cNvGrpSpPr>
              <a:grpSpLocks/>
            </p:cNvGrpSpPr>
            <p:nvPr/>
          </p:nvGrpSpPr>
          <p:grpSpPr bwMode="auto">
            <a:xfrm>
              <a:off x="624" y="3589"/>
              <a:ext cx="721" cy="299"/>
              <a:chOff x="0" y="1209"/>
              <a:chExt cx="599" cy="403"/>
            </a:xfrm>
          </p:grpSpPr>
          <p:sp>
            <p:nvSpPr>
              <p:cNvPr id="40991" name="Rectangle 31"/>
              <p:cNvSpPr>
                <a:spLocks noChangeArrowheads="1"/>
              </p:cNvSpPr>
              <p:nvPr/>
            </p:nvSpPr>
            <p:spPr bwMode="auto">
              <a:xfrm>
                <a:off x="43" y="1209"/>
                <a:ext cx="513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zh-CN" altLang="en-US">
                    <a:latin typeface="Arial Narrow" pitchFamily="34" charset="0"/>
                  </a:rPr>
                  <a:t>王丽</a:t>
                </a:r>
              </a:p>
              <a:p>
                <a:pPr algn="ctr" eaLnBrk="0" hangingPunct="0"/>
                <a:endParaRPr lang="en-US" altLang="zh-CN">
                  <a:latin typeface="Arial Narrow" pitchFamily="34" charset="0"/>
                </a:endParaRPr>
              </a:p>
            </p:txBody>
          </p:sp>
          <p:sp>
            <p:nvSpPr>
              <p:cNvPr id="40992" name="Rectangle 32"/>
              <p:cNvSpPr>
                <a:spLocks noChangeArrowheads="1"/>
              </p:cNvSpPr>
              <p:nvPr/>
            </p:nvSpPr>
            <p:spPr bwMode="auto">
              <a:xfrm>
                <a:off x="0" y="1209"/>
                <a:ext cx="599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0993" name="Group 33"/>
            <p:cNvGrpSpPr>
              <a:grpSpLocks/>
            </p:cNvGrpSpPr>
            <p:nvPr/>
          </p:nvGrpSpPr>
          <p:grpSpPr bwMode="auto">
            <a:xfrm>
              <a:off x="1345" y="3589"/>
              <a:ext cx="778" cy="299"/>
              <a:chOff x="599" y="1209"/>
              <a:chExt cx="647" cy="403"/>
            </a:xfrm>
          </p:grpSpPr>
          <p:sp>
            <p:nvSpPr>
              <p:cNvPr id="40994" name="Rectangle 34"/>
              <p:cNvSpPr>
                <a:spLocks noChangeArrowheads="1"/>
              </p:cNvSpPr>
              <p:nvPr/>
            </p:nvSpPr>
            <p:spPr bwMode="auto">
              <a:xfrm>
                <a:off x="642" y="1209"/>
                <a:ext cx="561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zh-CN" altLang="en-US">
                    <a:latin typeface="Arial Narrow" pitchFamily="34" charset="0"/>
                  </a:rPr>
                  <a:t>山西</a:t>
                </a:r>
              </a:p>
              <a:p>
                <a:pPr algn="ctr" eaLnBrk="0" hangingPunct="0"/>
                <a:endParaRPr lang="en-US" altLang="zh-CN">
                  <a:latin typeface="Arial Narrow" pitchFamily="34" charset="0"/>
                </a:endParaRPr>
              </a:p>
            </p:txBody>
          </p:sp>
          <p:sp>
            <p:nvSpPr>
              <p:cNvPr id="40995" name="Rectangle 35"/>
              <p:cNvSpPr>
                <a:spLocks noChangeArrowheads="1"/>
              </p:cNvSpPr>
              <p:nvPr/>
            </p:nvSpPr>
            <p:spPr bwMode="auto">
              <a:xfrm>
                <a:off x="599" y="1209"/>
                <a:ext cx="647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0996" name="Group 36"/>
            <p:cNvGrpSpPr>
              <a:grpSpLocks/>
            </p:cNvGrpSpPr>
            <p:nvPr/>
          </p:nvGrpSpPr>
          <p:grpSpPr bwMode="auto">
            <a:xfrm>
              <a:off x="2123" y="3589"/>
              <a:ext cx="703" cy="299"/>
              <a:chOff x="1246" y="1209"/>
              <a:chExt cx="584" cy="403"/>
            </a:xfrm>
          </p:grpSpPr>
          <p:sp>
            <p:nvSpPr>
              <p:cNvPr id="40997" name="Rectangle 37"/>
              <p:cNvSpPr>
                <a:spLocks noChangeArrowheads="1"/>
              </p:cNvSpPr>
              <p:nvPr/>
            </p:nvSpPr>
            <p:spPr bwMode="auto">
              <a:xfrm>
                <a:off x="1289" y="1209"/>
                <a:ext cx="498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zh-CN" altLang="en-US">
                    <a:latin typeface="Arial Narrow" pitchFamily="34" charset="0"/>
                  </a:rPr>
                  <a:t>大同</a:t>
                </a:r>
              </a:p>
              <a:p>
                <a:pPr algn="ctr" eaLnBrk="0" hangingPunct="0"/>
                <a:endParaRPr lang="en-US" altLang="zh-CN">
                  <a:latin typeface="Arial Narrow" pitchFamily="34" charset="0"/>
                </a:endParaRPr>
              </a:p>
            </p:txBody>
          </p:sp>
          <p:sp>
            <p:nvSpPr>
              <p:cNvPr id="40998" name="Rectangle 38"/>
              <p:cNvSpPr>
                <a:spLocks noChangeArrowheads="1"/>
              </p:cNvSpPr>
              <p:nvPr/>
            </p:nvSpPr>
            <p:spPr bwMode="auto">
              <a:xfrm>
                <a:off x="1246" y="1209"/>
                <a:ext cx="584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0999" name="Group 39"/>
          <p:cNvGrpSpPr>
            <a:grpSpLocks/>
          </p:cNvGrpSpPr>
          <p:nvPr/>
        </p:nvGrpSpPr>
        <p:grpSpPr bwMode="auto">
          <a:xfrm>
            <a:off x="4700588" y="3797300"/>
            <a:ext cx="4138612" cy="1365250"/>
            <a:chOff x="2961" y="2714"/>
            <a:chExt cx="2206" cy="860"/>
          </a:xfrm>
        </p:grpSpPr>
        <p:grpSp>
          <p:nvGrpSpPr>
            <p:cNvPr id="41000" name="Group 40"/>
            <p:cNvGrpSpPr>
              <a:grpSpLocks/>
            </p:cNvGrpSpPr>
            <p:nvPr/>
          </p:nvGrpSpPr>
          <p:grpSpPr bwMode="auto">
            <a:xfrm>
              <a:off x="2961" y="2714"/>
              <a:ext cx="735" cy="262"/>
              <a:chOff x="2149" y="0"/>
              <a:chExt cx="611" cy="806"/>
            </a:xfrm>
          </p:grpSpPr>
          <p:sp>
            <p:nvSpPr>
              <p:cNvPr id="41001" name="Rectangle 41"/>
              <p:cNvSpPr>
                <a:spLocks noChangeArrowheads="1"/>
              </p:cNvSpPr>
              <p:nvPr/>
            </p:nvSpPr>
            <p:spPr bwMode="auto">
              <a:xfrm>
                <a:off x="2192" y="0"/>
                <a:ext cx="525" cy="8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>
                    <a:latin typeface="Arial Narrow" pitchFamily="34" charset="0"/>
                  </a:rPr>
                  <a:t>name</a:t>
                </a:r>
              </a:p>
              <a:p>
                <a:pPr algn="ctr" eaLnBrk="0" hangingPunct="0"/>
                <a:endParaRPr lang="en-US" altLang="zh-CN">
                  <a:latin typeface="Times New Roman" pitchFamily="18" charset="0"/>
                </a:endParaRPr>
              </a:p>
            </p:txBody>
          </p:sp>
          <p:sp>
            <p:nvSpPr>
              <p:cNvPr id="41002" name="Rectangle 42"/>
              <p:cNvSpPr>
                <a:spLocks noChangeArrowheads="1"/>
              </p:cNvSpPr>
              <p:nvPr/>
            </p:nvSpPr>
            <p:spPr bwMode="auto">
              <a:xfrm>
                <a:off x="2149" y="0"/>
                <a:ext cx="611" cy="80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003" name="Group 43"/>
            <p:cNvGrpSpPr>
              <a:grpSpLocks/>
            </p:cNvGrpSpPr>
            <p:nvPr/>
          </p:nvGrpSpPr>
          <p:grpSpPr bwMode="auto">
            <a:xfrm>
              <a:off x="3696" y="2714"/>
              <a:ext cx="736" cy="262"/>
              <a:chOff x="2760" y="0"/>
              <a:chExt cx="611" cy="806"/>
            </a:xfrm>
          </p:grpSpPr>
          <p:sp>
            <p:nvSpPr>
              <p:cNvPr id="41004" name="Rectangle 44"/>
              <p:cNvSpPr>
                <a:spLocks noChangeArrowheads="1"/>
              </p:cNvSpPr>
              <p:nvPr/>
            </p:nvSpPr>
            <p:spPr bwMode="auto">
              <a:xfrm>
                <a:off x="2803" y="0"/>
                <a:ext cx="525" cy="8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300">
                    <a:latin typeface="Arial Narrow" pitchFamily="34" charset="0"/>
                  </a:rPr>
                  <a:t>province</a:t>
                </a:r>
              </a:p>
              <a:p>
                <a:pPr algn="ctr" eaLnBrk="0" hangingPunct="0"/>
                <a:endParaRPr lang="en-US" altLang="zh-CN" sz="2000">
                  <a:latin typeface="Arial Narrow" pitchFamily="34" charset="0"/>
                </a:endParaRPr>
              </a:p>
            </p:txBody>
          </p:sp>
          <p:sp>
            <p:nvSpPr>
              <p:cNvPr id="41005" name="Rectangle 45"/>
              <p:cNvSpPr>
                <a:spLocks noChangeArrowheads="1"/>
              </p:cNvSpPr>
              <p:nvPr/>
            </p:nvSpPr>
            <p:spPr bwMode="auto">
              <a:xfrm>
                <a:off x="2760" y="0"/>
                <a:ext cx="611" cy="80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006" name="Group 46"/>
            <p:cNvGrpSpPr>
              <a:grpSpLocks/>
            </p:cNvGrpSpPr>
            <p:nvPr/>
          </p:nvGrpSpPr>
          <p:grpSpPr bwMode="auto">
            <a:xfrm>
              <a:off x="4432" y="2714"/>
              <a:ext cx="735" cy="262"/>
              <a:chOff x="3371" y="0"/>
              <a:chExt cx="611" cy="806"/>
            </a:xfrm>
          </p:grpSpPr>
          <p:sp>
            <p:nvSpPr>
              <p:cNvPr id="41007" name="Rectangle 47"/>
              <p:cNvSpPr>
                <a:spLocks noChangeArrowheads="1"/>
              </p:cNvSpPr>
              <p:nvPr/>
            </p:nvSpPr>
            <p:spPr bwMode="auto">
              <a:xfrm>
                <a:off x="3414" y="0"/>
                <a:ext cx="525" cy="8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>
                    <a:latin typeface="Arial Narrow" pitchFamily="34" charset="0"/>
                  </a:rPr>
                  <a:t>city</a:t>
                </a:r>
                <a:endParaRPr lang="en-US" altLang="zh-CN">
                  <a:latin typeface="Times New Roman" pitchFamily="18" charset="0"/>
                </a:endParaRPr>
              </a:p>
              <a:p>
                <a:pPr algn="ctr" eaLnBrk="0" hangingPunct="0"/>
                <a:endParaRPr lang="en-US" altLang="zh-CN">
                  <a:latin typeface="Times New Roman" pitchFamily="18" charset="0"/>
                </a:endParaRPr>
              </a:p>
            </p:txBody>
          </p:sp>
          <p:sp>
            <p:nvSpPr>
              <p:cNvPr id="41008" name="Rectangle 48"/>
              <p:cNvSpPr>
                <a:spLocks noChangeArrowheads="1"/>
              </p:cNvSpPr>
              <p:nvPr/>
            </p:nvSpPr>
            <p:spPr bwMode="auto">
              <a:xfrm>
                <a:off x="3371" y="0"/>
                <a:ext cx="611" cy="80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009" name="Group 49"/>
            <p:cNvGrpSpPr>
              <a:grpSpLocks/>
            </p:cNvGrpSpPr>
            <p:nvPr/>
          </p:nvGrpSpPr>
          <p:grpSpPr bwMode="auto">
            <a:xfrm>
              <a:off x="2961" y="2976"/>
              <a:ext cx="735" cy="299"/>
              <a:chOff x="2149" y="806"/>
              <a:chExt cx="611" cy="403"/>
            </a:xfrm>
          </p:grpSpPr>
          <p:sp>
            <p:nvSpPr>
              <p:cNvPr id="41010" name="Rectangle 50"/>
              <p:cNvSpPr>
                <a:spLocks noChangeArrowheads="1"/>
              </p:cNvSpPr>
              <p:nvPr/>
            </p:nvSpPr>
            <p:spPr bwMode="auto">
              <a:xfrm>
                <a:off x="2192" y="806"/>
                <a:ext cx="525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zh-CN" altLang="en-US">
                    <a:latin typeface="Times New Roman" pitchFamily="18" charset="0"/>
                  </a:rPr>
                  <a:t>张强</a:t>
                </a:r>
              </a:p>
              <a:p>
                <a:pPr algn="ctr" eaLnBrk="0" hangingPunct="0"/>
                <a:endParaRPr lang="en-US" altLang="zh-CN">
                  <a:latin typeface="Times New Roman" pitchFamily="18" charset="0"/>
                </a:endParaRPr>
              </a:p>
            </p:txBody>
          </p:sp>
          <p:sp>
            <p:nvSpPr>
              <p:cNvPr id="41011" name="Rectangle 51"/>
              <p:cNvSpPr>
                <a:spLocks noChangeArrowheads="1"/>
              </p:cNvSpPr>
              <p:nvPr/>
            </p:nvSpPr>
            <p:spPr bwMode="auto">
              <a:xfrm>
                <a:off x="2149" y="806"/>
                <a:ext cx="611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012" name="Group 52"/>
            <p:cNvGrpSpPr>
              <a:grpSpLocks/>
            </p:cNvGrpSpPr>
            <p:nvPr/>
          </p:nvGrpSpPr>
          <p:grpSpPr bwMode="auto">
            <a:xfrm>
              <a:off x="3696" y="2976"/>
              <a:ext cx="736" cy="299"/>
              <a:chOff x="2760" y="806"/>
              <a:chExt cx="611" cy="403"/>
            </a:xfrm>
          </p:grpSpPr>
          <p:sp>
            <p:nvSpPr>
              <p:cNvPr id="41013" name="Rectangle 53"/>
              <p:cNvSpPr>
                <a:spLocks noChangeArrowheads="1"/>
              </p:cNvSpPr>
              <p:nvPr/>
            </p:nvSpPr>
            <p:spPr bwMode="auto">
              <a:xfrm>
                <a:off x="2803" y="806"/>
                <a:ext cx="525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zh-CN" altLang="en-US">
                    <a:latin typeface="Times New Roman" pitchFamily="18" charset="0"/>
                  </a:rPr>
                  <a:t>吉林</a:t>
                </a:r>
              </a:p>
              <a:p>
                <a:pPr algn="ctr" eaLnBrk="0" hangingPunct="0"/>
                <a:endParaRPr lang="en-US" altLang="zh-CN">
                  <a:latin typeface="Times New Roman" pitchFamily="18" charset="0"/>
                </a:endParaRPr>
              </a:p>
            </p:txBody>
          </p:sp>
          <p:sp>
            <p:nvSpPr>
              <p:cNvPr id="41014" name="Rectangle 54"/>
              <p:cNvSpPr>
                <a:spLocks noChangeArrowheads="1"/>
              </p:cNvSpPr>
              <p:nvPr/>
            </p:nvSpPr>
            <p:spPr bwMode="auto">
              <a:xfrm>
                <a:off x="2760" y="806"/>
                <a:ext cx="611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015" name="Group 55"/>
            <p:cNvGrpSpPr>
              <a:grpSpLocks/>
            </p:cNvGrpSpPr>
            <p:nvPr/>
          </p:nvGrpSpPr>
          <p:grpSpPr bwMode="auto">
            <a:xfrm>
              <a:off x="4432" y="2976"/>
              <a:ext cx="735" cy="299"/>
              <a:chOff x="3371" y="806"/>
              <a:chExt cx="611" cy="403"/>
            </a:xfrm>
          </p:grpSpPr>
          <p:sp>
            <p:nvSpPr>
              <p:cNvPr id="41016" name="Rectangle 56"/>
              <p:cNvSpPr>
                <a:spLocks noChangeArrowheads="1"/>
              </p:cNvSpPr>
              <p:nvPr/>
            </p:nvSpPr>
            <p:spPr bwMode="auto">
              <a:xfrm>
                <a:off x="3414" y="806"/>
                <a:ext cx="525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zh-CN" altLang="en-US">
                    <a:latin typeface="Times New Roman" pitchFamily="18" charset="0"/>
                  </a:rPr>
                  <a:t>长春</a:t>
                </a:r>
              </a:p>
              <a:p>
                <a:pPr algn="ctr" eaLnBrk="0" hangingPunct="0"/>
                <a:endParaRPr lang="en-US" altLang="zh-CN">
                  <a:latin typeface="Times New Roman" pitchFamily="18" charset="0"/>
                </a:endParaRPr>
              </a:p>
            </p:txBody>
          </p:sp>
          <p:sp>
            <p:nvSpPr>
              <p:cNvPr id="41017" name="Rectangle 57"/>
              <p:cNvSpPr>
                <a:spLocks noChangeArrowheads="1"/>
              </p:cNvSpPr>
              <p:nvPr/>
            </p:nvSpPr>
            <p:spPr bwMode="auto">
              <a:xfrm>
                <a:off x="3371" y="806"/>
                <a:ext cx="611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018" name="Group 58"/>
            <p:cNvGrpSpPr>
              <a:grpSpLocks/>
            </p:cNvGrpSpPr>
            <p:nvPr/>
          </p:nvGrpSpPr>
          <p:grpSpPr bwMode="auto">
            <a:xfrm>
              <a:off x="2961" y="3275"/>
              <a:ext cx="735" cy="299"/>
              <a:chOff x="2149" y="1209"/>
              <a:chExt cx="611" cy="403"/>
            </a:xfrm>
          </p:grpSpPr>
          <p:sp>
            <p:nvSpPr>
              <p:cNvPr id="41019" name="Rectangle 59"/>
              <p:cNvSpPr>
                <a:spLocks noChangeArrowheads="1"/>
              </p:cNvSpPr>
              <p:nvPr/>
            </p:nvSpPr>
            <p:spPr bwMode="auto">
              <a:xfrm>
                <a:off x="2192" y="1209"/>
                <a:ext cx="525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zh-CN" altLang="en-US">
                    <a:latin typeface="Times New Roman" pitchFamily="18" charset="0"/>
                  </a:rPr>
                  <a:t>王丽</a:t>
                </a:r>
              </a:p>
              <a:p>
                <a:pPr algn="ctr" eaLnBrk="0" hangingPunct="0"/>
                <a:endParaRPr lang="en-US" altLang="zh-CN">
                  <a:latin typeface="Times New Roman" pitchFamily="18" charset="0"/>
                </a:endParaRPr>
              </a:p>
            </p:txBody>
          </p:sp>
          <p:sp>
            <p:nvSpPr>
              <p:cNvPr id="41020" name="Rectangle 60"/>
              <p:cNvSpPr>
                <a:spLocks noChangeArrowheads="1"/>
              </p:cNvSpPr>
              <p:nvPr/>
            </p:nvSpPr>
            <p:spPr bwMode="auto">
              <a:xfrm>
                <a:off x="2149" y="1209"/>
                <a:ext cx="611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021" name="Group 61"/>
            <p:cNvGrpSpPr>
              <a:grpSpLocks/>
            </p:cNvGrpSpPr>
            <p:nvPr/>
          </p:nvGrpSpPr>
          <p:grpSpPr bwMode="auto">
            <a:xfrm>
              <a:off x="3696" y="3275"/>
              <a:ext cx="736" cy="299"/>
              <a:chOff x="2760" y="1209"/>
              <a:chExt cx="611" cy="403"/>
            </a:xfrm>
          </p:grpSpPr>
          <p:sp>
            <p:nvSpPr>
              <p:cNvPr id="41022" name="Rectangle 62"/>
              <p:cNvSpPr>
                <a:spLocks noChangeArrowheads="1"/>
              </p:cNvSpPr>
              <p:nvPr/>
            </p:nvSpPr>
            <p:spPr bwMode="auto">
              <a:xfrm>
                <a:off x="2803" y="1209"/>
                <a:ext cx="525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zh-CN" altLang="en-US">
                    <a:latin typeface="Times New Roman" pitchFamily="18" charset="0"/>
                  </a:rPr>
                  <a:t>山西</a:t>
                </a:r>
              </a:p>
              <a:p>
                <a:pPr algn="ctr" eaLnBrk="0" hangingPunct="0"/>
                <a:endParaRPr lang="en-US" altLang="zh-CN">
                  <a:latin typeface="Times New Roman" pitchFamily="18" charset="0"/>
                </a:endParaRPr>
              </a:p>
            </p:txBody>
          </p:sp>
          <p:sp>
            <p:nvSpPr>
              <p:cNvPr id="41023" name="Rectangle 63"/>
              <p:cNvSpPr>
                <a:spLocks noChangeArrowheads="1"/>
              </p:cNvSpPr>
              <p:nvPr/>
            </p:nvSpPr>
            <p:spPr bwMode="auto">
              <a:xfrm>
                <a:off x="2760" y="1209"/>
                <a:ext cx="611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024" name="Group 64"/>
            <p:cNvGrpSpPr>
              <a:grpSpLocks/>
            </p:cNvGrpSpPr>
            <p:nvPr/>
          </p:nvGrpSpPr>
          <p:grpSpPr bwMode="auto">
            <a:xfrm>
              <a:off x="4432" y="3275"/>
              <a:ext cx="735" cy="299"/>
              <a:chOff x="3371" y="1209"/>
              <a:chExt cx="611" cy="403"/>
            </a:xfrm>
          </p:grpSpPr>
          <p:sp>
            <p:nvSpPr>
              <p:cNvPr id="41025" name="Rectangle 65"/>
              <p:cNvSpPr>
                <a:spLocks noChangeArrowheads="1"/>
              </p:cNvSpPr>
              <p:nvPr/>
            </p:nvSpPr>
            <p:spPr bwMode="auto">
              <a:xfrm>
                <a:off x="3414" y="1209"/>
                <a:ext cx="525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zh-CN" altLang="en-US">
                    <a:latin typeface="Times New Roman" pitchFamily="18" charset="0"/>
                  </a:rPr>
                  <a:t>大同</a:t>
                </a:r>
              </a:p>
              <a:p>
                <a:pPr algn="ctr" eaLnBrk="0" hangingPunct="0"/>
                <a:endParaRPr lang="en-US" altLang="zh-CN">
                  <a:latin typeface="Times New Roman" pitchFamily="18" charset="0"/>
                </a:endParaRPr>
              </a:p>
            </p:txBody>
          </p:sp>
          <p:sp>
            <p:nvSpPr>
              <p:cNvPr id="41026" name="Rectangle 66"/>
              <p:cNvSpPr>
                <a:spLocks noChangeArrowheads="1"/>
              </p:cNvSpPr>
              <p:nvPr/>
            </p:nvSpPr>
            <p:spPr bwMode="auto">
              <a:xfrm>
                <a:off x="3371" y="1209"/>
                <a:ext cx="611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1027" name="Line 67"/>
          <p:cNvSpPr>
            <a:spLocks noChangeShapeType="1"/>
          </p:cNvSpPr>
          <p:nvPr/>
        </p:nvSpPr>
        <p:spPr bwMode="auto">
          <a:xfrm flipH="1">
            <a:off x="3063875" y="3689350"/>
            <a:ext cx="45720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8" name="Line 68"/>
          <p:cNvSpPr>
            <a:spLocks noChangeShapeType="1"/>
          </p:cNvSpPr>
          <p:nvPr/>
        </p:nvSpPr>
        <p:spPr bwMode="auto">
          <a:xfrm>
            <a:off x="2987675" y="3765550"/>
            <a:ext cx="5334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1029" name="Picture 69" descr="002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237288"/>
            <a:ext cx="685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 autoUpdateAnimBg="0"/>
      <p:bldP spid="41027" grpId="0" animBg="1"/>
      <p:bldP spid="410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E25B8-9280-4EC1-B3C5-1F659DFD91B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Second Normal Form</a:t>
            </a: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762000" y="765175"/>
            <a:ext cx="8077200" cy="467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Times New Roman" pitchFamily="18" charset="0"/>
              </a:rPr>
              <a:t>◆ </a:t>
            </a:r>
            <a:r>
              <a:rPr kumimoji="0" lang="en-US" altLang="zh-CN">
                <a:latin typeface="Arial Narrow" pitchFamily="34" charset="0"/>
              </a:rPr>
              <a:t>A relation R is in </a:t>
            </a:r>
            <a:r>
              <a:rPr kumimoji="0" lang="en-US" altLang="zh-CN">
                <a:solidFill>
                  <a:schemeClr val="hlink"/>
                </a:solidFill>
                <a:latin typeface="Arial Narrow" pitchFamily="34" charset="0"/>
              </a:rPr>
              <a:t>2NF</a:t>
            </a:r>
            <a:r>
              <a:rPr kumimoji="0" lang="en-US" altLang="zh-CN">
                <a:latin typeface="Arial Narrow" pitchFamily="34" charset="0"/>
              </a:rPr>
              <a:t> if it is in 1NF </a:t>
            </a:r>
            <a:r>
              <a:rPr kumimoji="0" lang="en-US" altLang="zh-CN">
                <a:solidFill>
                  <a:srgbClr val="FF3399"/>
                </a:solidFill>
                <a:latin typeface="Arial Narrow" pitchFamily="34" charset="0"/>
              </a:rPr>
              <a:t>and</a:t>
            </a:r>
            <a:r>
              <a:rPr kumimoji="0" lang="en-US" altLang="zh-CN">
                <a:latin typeface="Arial Narrow" pitchFamily="34" charset="0"/>
              </a:rPr>
              <a:t> </a:t>
            </a:r>
            <a:r>
              <a:rPr kumimoji="0" lang="en-US" altLang="zh-CN" u="sng">
                <a:latin typeface="Arial Narrow" pitchFamily="34" charset="0"/>
              </a:rPr>
              <a:t>the left side of </a:t>
            </a:r>
            <a:r>
              <a:rPr kumimoji="0" lang="en-US" altLang="zh-CN" u="sng">
                <a:solidFill>
                  <a:srgbClr val="FF3399"/>
                </a:solidFill>
                <a:latin typeface="Arial Narrow" pitchFamily="34" charset="0"/>
              </a:rPr>
              <a:t>every</a:t>
            </a:r>
            <a:r>
              <a:rPr kumimoji="0" lang="en-US" altLang="zh-CN" u="sng">
                <a:latin typeface="Arial Narrow" pitchFamily="34" charset="0"/>
              </a:rPr>
              <a:t> </a:t>
            </a:r>
            <a:r>
              <a:rPr kumimoji="0" lang="en-US" altLang="zh-CN" u="sng">
                <a:solidFill>
                  <a:srgbClr val="FF3399"/>
                </a:solidFill>
                <a:latin typeface="Arial Narrow" pitchFamily="34" charset="0"/>
              </a:rPr>
              <a:t>nontrivial</a:t>
            </a:r>
            <a:r>
              <a:rPr kumimoji="0" lang="en-US" altLang="zh-CN" u="sng">
                <a:latin typeface="Arial Narrow" pitchFamily="34" charset="0"/>
              </a:rPr>
              <a:t> dependency</a:t>
            </a:r>
            <a:r>
              <a:rPr kumimoji="0" lang="en-US" altLang="zh-CN">
                <a:latin typeface="Arial Narrow" pitchFamily="34" charset="0"/>
              </a:rPr>
              <a:t> is not a proper subset of a key, that is, all </a:t>
            </a:r>
            <a:r>
              <a:rPr kumimoji="0" lang="en-US" altLang="zh-CN" u="sng">
                <a:latin typeface="Arial Narrow" pitchFamily="34" charset="0"/>
              </a:rPr>
              <a:t>the attributes that is not part of any key</a:t>
            </a:r>
            <a:r>
              <a:rPr kumimoji="0" lang="en-US" altLang="zh-CN">
                <a:latin typeface="Arial Narrow" pitchFamily="34" charset="0"/>
              </a:rPr>
              <a:t> is </a:t>
            </a:r>
            <a:r>
              <a:rPr kumimoji="0" lang="en-US" altLang="zh-CN">
                <a:solidFill>
                  <a:schemeClr val="hlink"/>
                </a:solidFill>
                <a:latin typeface="Arial Narrow" pitchFamily="34" charset="0"/>
              </a:rPr>
              <a:t>totally</a:t>
            </a:r>
            <a:r>
              <a:rPr kumimoji="0" lang="en-US" altLang="zh-CN">
                <a:latin typeface="Arial Narrow" pitchFamily="34" charset="0"/>
              </a:rPr>
              <a:t> functionally determined by any key.</a:t>
            </a:r>
            <a:r>
              <a:rPr lang="en-US" altLang="zh-CN">
                <a:latin typeface="Arial Narrow" pitchFamily="34" charset="0"/>
              </a:rPr>
              <a:t> </a:t>
            </a:r>
          </a:p>
          <a:p>
            <a:pPr>
              <a:spcBef>
                <a:spcPct val="30000"/>
              </a:spcBef>
            </a:pP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For example</a:t>
            </a:r>
            <a:r>
              <a:rPr lang="en-US" altLang="zh-CN">
                <a:latin typeface="Arial Narrow" pitchFamily="34" charset="0"/>
              </a:rPr>
              <a:t>,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Borrowers(Name,Addr,Title,Date)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latin typeface="Arial Narrow" pitchFamily="34" charset="0"/>
              </a:rPr>
              <a:t>is in 1NF, 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but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Addr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latin typeface="Arial Narrow" pitchFamily="34" charset="0"/>
              </a:rPr>
              <a:t>is partly </a:t>
            </a:r>
            <a:r>
              <a:rPr kumimoji="0" lang="en-US" altLang="zh-CN">
                <a:latin typeface="Arial Narrow" pitchFamily="34" charset="0"/>
              </a:rPr>
              <a:t>functionally determined by the key {</a:t>
            </a:r>
            <a:r>
              <a:rPr lang="en-US" altLang="zh-CN" i="1">
                <a:latin typeface="Times New Roman" pitchFamily="18" charset="0"/>
              </a:rPr>
              <a:t>Name,Title</a:t>
            </a:r>
            <a:r>
              <a:rPr kumimoji="0" lang="en-US" altLang="zh-CN">
                <a:latin typeface="Arial Narrow" pitchFamily="34" charset="0"/>
              </a:rPr>
              <a:t>} (it is functionally determined by</a:t>
            </a:r>
            <a:r>
              <a:rPr kumimoji="0" lang="en-US" altLang="zh-CN">
                <a:latin typeface="Times New Roman" pitchFamily="18" charset="0"/>
              </a:rPr>
              <a:t> </a:t>
            </a:r>
            <a:r>
              <a:rPr kumimoji="0" lang="en-US" altLang="zh-CN" i="1">
                <a:latin typeface="Times New Roman" pitchFamily="18" charset="0"/>
              </a:rPr>
              <a:t>Name</a:t>
            </a:r>
            <a:r>
              <a:rPr kumimoji="0" lang="en-US" altLang="zh-CN">
                <a:latin typeface="Arial Narrow" pitchFamily="34" charset="0"/>
              </a:rPr>
              <a:t>.), </a:t>
            </a:r>
            <a:r>
              <a:rPr kumimoji="0" lang="en-US" altLang="zh-CN">
                <a:latin typeface="Times New Roman" pitchFamily="18" charset="0"/>
              </a:rPr>
              <a:t> </a:t>
            </a:r>
          </a:p>
          <a:p>
            <a:pPr>
              <a:spcBef>
                <a:spcPct val="30000"/>
              </a:spcBef>
            </a:pPr>
            <a:r>
              <a:rPr kumimoji="0" lang="en-US" altLang="zh-CN">
                <a:latin typeface="Arial Narrow" pitchFamily="34" charset="0"/>
              </a:rPr>
              <a:t>so there will be redundancy and update anomalies.</a:t>
            </a:r>
            <a:r>
              <a:rPr lang="en-US" altLang="zh-CN">
                <a:latin typeface="Arial Narrow" pitchFamily="34" charset="0"/>
              </a:rPr>
              <a:t> 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It can be decomposed into the following two relation: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	</a:t>
            </a:r>
            <a:r>
              <a:rPr lang="en-US" altLang="zh-CN" i="1">
                <a:latin typeface="Times New Roman" pitchFamily="18" charset="0"/>
              </a:rPr>
              <a:t>Borrowers(Name,Addr)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Times New Roman" pitchFamily="18" charset="0"/>
              </a:rPr>
              <a:t>	</a:t>
            </a:r>
            <a:r>
              <a:rPr lang="en-US" altLang="zh-CN" i="1">
                <a:latin typeface="Times New Roman" pitchFamily="18" charset="0"/>
              </a:rPr>
              <a:t>Loans(Name,Title,Date)</a:t>
            </a:r>
          </a:p>
        </p:txBody>
      </p:sp>
      <p:pic>
        <p:nvPicPr>
          <p:cNvPr id="115778" name="Picture 66" descr="002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237288"/>
            <a:ext cx="685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0BB27-1768-4B27-A20F-5C8FACFABD96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611188" y="765175"/>
            <a:ext cx="8424862" cy="540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kumimoji="0" lang="en-US" altLang="zh-CN">
                <a:latin typeface="Arial Narrow" pitchFamily="34" charset="0"/>
              </a:rPr>
              <a:t>Decomposition of relation is to split the attributes of R to make the schemas of two new relations according to some kinds of rules.</a:t>
            </a:r>
          </a:p>
          <a:p>
            <a:pPr>
              <a:spcBef>
                <a:spcPct val="30000"/>
              </a:spcBef>
            </a:pPr>
            <a:r>
              <a:rPr kumimoji="0" lang="en-US" altLang="zh-CN">
                <a:latin typeface="Arial Narrow" pitchFamily="34" charset="0"/>
              </a:rPr>
              <a:t>The decomposition must be </a:t>
            </a:r>
            <a:r>
              <a:rPr kumimoji="0" lang="en-US" altLang="en-US">
                <a:solidFill>
                  <a:schemeClr val="hlink"/>
                </a:solidFill>
                <a:latin typeface="Arial Narrow" pitchFamily="34" charset="0"/>
              </a:rPr>
              <a:t>reversible</a:t>
            </a:r>
            <a:r>
              <a:rPr kumimoji="0" lang="en-US" altLang="zh-CN">
                <a:latin typeface="Arial Narrow" pitchFamily="34" charset="0"/>
              </a:rPr>
              <a:t>, that is, the original relation can be recovered exactly.</a:t>
            </a:r>
            <a:endParaRPr lang="en-US" altLang="zh-CN">
              <a:latin typeface="Arial Narrow" pitchFamily="34" charset="0"/>
            </a:endParaRP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Given a relation R with schema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}, it can be decomposed into two relations S and T with schemas (B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) and (C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,C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,…,C</a:t>
            </a:r>
            <a:r>
              <a:rPr lang="en-US" altLang="zh-CN" baseline="-25000">
                <a:latin typeface="Arial Narrow" pitchFamily="34" charset="0"/>
              </a:rPr>
              <a:t>k</a:t>
            </a:r>
            <a:r>
              <a:rPr lang="en-US" altLang="zh-CN">
                <a:latin typeface="Arial Narrow" pitchFamily="34" charset="0"/>
              </a:rPr>
              <a:t>) respectively, such that</a:t>
            </a:r>
          </a:p>
          <a:p>
            <a:pPr>
              <a:spcBef>
                <a:spcPct val="3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1. </a:t>
            </a:r>
            <a:r>
              <a:rPr lang="en-US" altLang="zh-CN">
                <a:latin typeface="Arial Narrow" pitchFamily="34" charset="0"/>
              </a:rPr>
              <a:t>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}={B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}U{C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,C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,…,C</a:t>
            </a:r>
            <a:r>
              <a:rPr lang="en-US" altLang="zh-CN" baseline="-25000">
                <a:latin typeface="Arial Narrow" pitchFamily="34" charset="0"/>
              </a:rPr>
              <a:t>k</a:t>
            </a:r>
            <a:r>
              <a:rPr lang="en-US" altLang="zh-CN">
                <a:latin typeface="Arial Narrow" pitchFamily="34" charset="0"/>
              </a:rPr>
              <a:t>}.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2.</a:t>
            </a:r>
            <a:r>
              <a:rPr lang="en-US" altLang="zh-CN">
                <a:latin typeface="Arial Narrow" pitchFamily="34" charset="0"/>
              </a:rPr>
              <a:t> The tuples in relation S are the projections onto {B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} of all the tuples in R.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3. </a:t>
            </a:r>
            <a:r>
              <a:rPr lang="en-US" altLang="zh-CN">
                <a:latin typeface="Arial Narrow" pitchFamily="34" charset="0"/>
              </a:rPr>
              <a:t>The tuples in relation T are the projections onto {C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,C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,…,C</a:t>
            </a:r>
            <a:r>
              <a:rPr lang="en-US" altLang="zh-CN" baseline="-25000">
                <a:latin typeface="Arial Narrow" pitchFamily="34" charset="0"/>
              </a:rPr>
              <a:t>k</a:t>
            </a:r>
            <a:r>
              <a:rPr lang="en-US" altLang="zh-CN">
                <a:latin typeface="Arial Narrow" pitchFamily="34" charset="0"/>
              </a:rPr>
              <a:t>} of all the tuples in R.</a:t>
            </a:r>
          </a:p>
          <a:p>
            <a:pPr>
              <a:spcBef>
                <a:spcPct val="30000"/>
              </a:spcBef>
              <a:buSzPct val="200000"/>
              <a:buFontTx/>
              <a:buBlip>
                <a:blip r:embed="rId2"/>
              </a:buBlip>
            </a:pPr>
            <a:r>
              <a:rPr lang="en-US" altLang="zh-CN">
                <a:latin typeface="Arial Narrow" pitchFamily="34" charset="0"/>
              </a:rPr>
              <a:t>What should we do if there are the same tuples after projecting</a:t>
            </a:r>
            <a:r>
              <a:rPr lang="zh-CN" altLang="en-US">
                <a:latin typeface="Arial Narrow" pitchFamily="34" charset="0"/>
              </a:rPr>
              <a:t>？</a:t>
            </a:r>
            <a:endParaRPr lang="zh-CN" altLang="en-US">
              <a:solidFill>
                <a:schemeClr val="hlink"/>
              </a:solidFill>
              <a:latin typeface="Arial Narrow" pitchFamily="34" charset="0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Decomposing Relations</a:t>
            </a:r>
          </a:p>
        </p:txBody>
      </p:sp>
      <p:pic>
        <p:nvPicPr>
          <p:cNvPr id="114692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693" name="Oval 5"/>
          <p:cNvSpPr>
            <a:spLocks noChangeArrowheads="1"/>
          </p:cNvSpPr>
          <p:nvPr/>
        </p:nvSpPr>
        <p:spPr bwMode="auto">
          <a:xfrm>
            <a:off x="3924300" y="1555750"/>
            <a:ext cx="1295400" cy="504825"/>
          </a:xfrm>
          <a:prstGeom prst="ellipse">
            <a:avLst/>
          </a:prstGeom>
          <a:noFill/>
          <a:ln w="3810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14695" name="AutoShape 7"/>
          <p:cNvSpPr>
            <a:spLocks noChangeArrowheads="1"/>
          </p:cNvSpPr>
          <p:nvPr/>
        </p:nvSpPr>
        <p:spPr bwMode="auto">
          <a:xfrm>
            <a:off x="5148263" y="2062163"/>
            <a:ext cx="2087562" cy="358775"/>
          </a:xfrm>
          <a:prstGeom prst="wedgeEllipseCallout">
            <a:avLst>
              <a:gd name="adj1" fmla="val -51139"/>
              <a:gd name="adj2" fmla="val -77875"/>
            </a:avLst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zh-CN" sz="2000"/>
              <a:t>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uiExpand="1" build="p" autoUpdateAnimBg="0"/>
      <p:bldP spid="114693" grpId="0" animBg="1"/>
      <p:bldP spid="11469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13E27-02DC-495A-89CA-B17437EA15B0}" type="slidenum">
              <a:rPr lang="en-US" altLang="zh-CN"/>
              <a:pPr/>
              <a:t>18</a:t>
            </a:fld>
            <a:endParaRPr lang="en-US" altLang="zh-CN"/>
          </a:p>
        </p:txBody>
      </p:sp>
      <p:graphicFrame>
        <p:nvGraphicFramePr>
          <p:cNvPr id="106529" name="Group 33"/>
          <p:cNvGraphicFramePr>
            <a:graphicFrameLocks noGrp="1"/>
          </p:cNvGraphicFramePr>
          <p:nvPr/>
        </p:nvGraphicFramePr>
        <p:xfrm>
          <a:off x="304800" y="1557338"/>
          <a:ext cx="8588375" cy="3013075"/>
        </p:xfrm>
        <a:graphic>
          <a:graphicData uri="http://schemas.openxmlformats.org/drawingml/2006/table">
            <a:tbl>
              <a:tblPr/>
              <a:tblGrid>
                <a:gridCol w="2133600"/>
                <a:gridCol w="685800"/>
                <a:gridCol w="990600"/>
                <a:gridCol w="1219200"/>
                <a:gridCol w="1600200"/>
                <a:gridCol w="195897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title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year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length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filmType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studioName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starName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Star Wars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Star Wars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Star Wars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Mighty Ducks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Wayne’s World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Wayne’s World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1977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1977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1977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1991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1992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1992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124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124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124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color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color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color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color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color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color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Fox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Fox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Fox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Disney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Paramount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Paramount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Carrie Fisher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Mark Hamill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Harrison Ford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EmilioEstevez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Dana Carvey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Mike Meyers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521" name="Rectangle 2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Why to introduce BCNF</a:t>
            </a:r>
          </a:p>
        </p:txBody>
      </p:sp>
      <p:sp>
        <p:nvSpPr>
          <p:cNvPr id="106522" name="Text Box 26"/>
          <p:cNvSpPr txBox="1">
            <a:spLocks noChangeArrowheads="1"/>
          </p:cNvSpPr>
          <p:nvPr/>
        </p:nvSpPr>
        <p:spPr bwMode="auto">
          <a:xfrm>
            <a:off x="611188" y="836613"/>
            <a:ext cx="82819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An instance of </a:t>
            </a:r>
            <a:r>
              <a:rPr lang="en-US" altLang="zh-CN" i="1">
                <a:latin typeface="Times New Roman" pitchFamily="18" charset="0"/>
              </a:rPr>
              <a:t>Movie</a:t>
            </a:r>
            <a:r>
              <a:rPr lang="en-US" altLang="zh-CN">
                <a:latin typeface="Arial Narrow" pitchFamily="34" charset="0"/>
              </a:rPr>
              <a:t> relation is shown in the following table.</a:t>
            </a:r>
          </a:p>
        </p:txBody>
      </p:sp>
      <p:pic>
        <p:nvPicPr>
          <p:cNvPr id="106526" name="Picture 30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28" name="Text Box 32"/>
          <p:cNvSpPr txBox="1">
            <a:spLocks noChangeArrowheads="1"/>
          </p:cNvSpPr>
          <p:nvPr/>
        </p:nvSpPr>
        <p:spPr bwMode="auto">
          <a:xfrm>
            <a:off x="609600" y="4876800"/>
            <a:ext cx="8210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200000"/>
              <a:buFontTx/>
              <a:buBlip>
                <a:blip r:embed="rId3"/>
              </a:buBlip>
            </a:pPr>
            <a:r>
              <a:rPr lang="en-US" altLang="zh-CN">
                <a:latin typeface="Arial Narrow" pitchFamily="34" charset="0"/>
              </a:rPr>
              <a:t>How to eliminate the anomalies, such as redundancy, update anomalies and deletion anomalies?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6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2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2FCA6-1DFD-4A4D-BC33-DDDF82E9ED5C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BCNF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8062913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>
                <a:latin typeface="Arial Narrow" pitchFamily="34" charset="0"/>
              </a:rPr>
              <a:t>A relation R is in Boyce-Codd Normal Form (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BCNF</a:t>
            </a:r>
            <a:r>
              <a:rPr lang="en-US" altLang="zh-CN">
                <a:latin typeface="Arial Narrow" pitchFamily="34" charset="0"/>
              </a:rPr>
              <a:t>) if and only if: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whenever</a:t>
            </a:r>
            <a:r>
              <a:rPr lang="en-US" altLang="zh-CN">
                <a:latin typeface="Arial Narrow" pitchFamily="34" charset="0"/>
              </a:rPr>
              <a:t> there is a nontrivial dependency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→B for R, it is the case that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 is a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superkey</a:t>
            </a:r>
            <a:r>
              <a:rPr lang="en-US" altLang="zh-CN">
                <a:latin typeface="Arial Narrow" pitchFamily="34" charset="0"/>
              </a:rPr>
              <a:t> for R.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>
                <a:latin typeface="Arial Narrow" pitchFamily="34" charset="0"/>
              </a:rPr>
              <a:t>That is to say, the left side of every nontrivial functional dependency must contains a key.</a:t>
            </a:r>
          </a:p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>
                <a:latin typeface="Arial Narrow" pitchFamily="34" charset="0"/>
              </a:rPr>
              <a:t>Notice that a relation can have more than one key. It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doesn’t</a:t>
            </a:r>
            <a:r>
              <a:rPr lang="en-US" altLang="zh-CN">
                <a:latin typeface="Arial Narrow" pitchFamily="34" charset="0"/>
              </a:rPr>
              <a:t> necessary for the left side of every nontrivial functional dependency contains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all</a:t>
            </a:r>
            <a:r>
              <a:rPr lang="en-US" altLang="zh-CN">
                <a:latin typeface="Arial Narrow" pitchFamily="34" charset="0"/>
              </a:rPr>
              <a:t> the keys.</a:t>
            </a:r>
          </a:p>
        </p:txBody>
      </p:sp>
      <p:pic>
        <p:nvPicPr>
          <p:cNvPr id="43013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D0BEE-0401-49A4-ACFE-5644DE37739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39750" y="765175"/>
            <a:ext cx="8424863" cy="565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>
                <a:latin typeface="Arial Narrow" pitchFamily="34" charset="0"/>
              </a:rPr>
              <a:t>If two tuples of a relation R agree on attributes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, then they must also agree in another attribute B (i.e., the tuples have the same values in their respective components for each of these attributes), then there is a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functional dependency</a:t>
            </a:r>
            <a:r>
              <a:rPr lang="en-US" altLang="zh-CN">
                <a:latin typeface="Arial Narrow" pitchFamily="34" charset="0"/>
              </a:rPr>
              <a:t> on R. We write this dependency formally as “A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→B” and say that “A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functionally determine</a:t>
            </a:r>
            <a:r>
              <a:rPr lang="en-US" altLang="zh-CN">
                <a:latin typeface="Arial Narrow" pitchFamily="34" charset="0"/>
              </a:rPr>
              <a:t> B”.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If a set of attributes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,…A</a:t>
            </a:r>
            <a:r>
              <a:rPr lang="en-US" altLang="zh-CN" baseline="-25000">
                <a:latin typeface="Arial Narrow" pitchFamily="34" charset="0"/>
              </a:rPr>
              <a:t>n </a:t>
            </a:r>
            <a:r>
              <a:rPr lang="en-US" altLang="zh-CN">
                <a:latin typeface="Arial Narrow" pitchFamily="34" charset="0"/>
              </a:rPr>
              <a:t>functionally determines more than one attribute, say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 …,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, then we can, as a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shorthand</a:t>
            </a:r>
            <a:r>
              <a:rPr lang="en-US" altLang="zh-CN">
                <a:latin typeface="Arial Narrow" pitchFamily="34" charset="0"/>
              </a:rPr>
              <a:t>, write this set of dependencies as: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</a:p>
          <a:p>
            <a:pPr eaLnBrk="0" hangingPunct="0">
              <a:spcBef>
                <a:spcPct val="5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>
                <a:latin typeface="Arial Narrow" pitchFamily="34" charset="0"/>
              </a:rPr>
              <a:t>For a functional dependency A→B, it is said to be 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Trivial</a:t>
            </a:r>
            <a:r>
              <a:rPr lang="en-US" altLang="zh-CN">
                <a:latin typeface="Arial Narrow" pitchFamily="34" charset="0"/>
              </a:rPr>
              <a:t> if the B’s are a subset of the A’s. 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Nontrivial</a:t>
            </a:r>
            <a:r>
              <a:rPr lang="en-US" altLang="zh-CN">
                <a:latin typeface="Arial Narrow" pitchFamily="34" charset="0"/>
              </a:rPr>
              <a:t> if at least one of the B’s is not among the A’s.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Completely nontrivial</a:t>
            </a:r>
            <a:r>
              <a:rPr lang="en-US" altLang="zh-CN">
                <a:latin typeface="Arial Narrow" pitchFamily="34" charset="0"/>
              </a:rPr>
              <a:t> if none of the B’s is also one of the A’s.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Functional Dependencies</a:t>
            </a:r>
          </a:p>
        </p:txBody>
      </p:sp>
      <p:pic>
        <p:nvPicPr>
          <p:cNvPr id="15365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3FA43-F03D-4495-8047-FA10C38E60E4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A relation that is not in BCNF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900113" y="1052513"/>
            <a:ext cx="7620000" cy="492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Times New Roman" pitchFamily="18" charset="0"/>
              </a:rPr>
              <a:t>Movie(title,year,length,filmType,studioName,starName)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latin typeface="Arial Narrow" pitchFamily="34" charset="0"/>
              </a:rPr>
              <a:t>is not in BCNF. Why? 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To see why, we first need to determine what sets of attributes are keys.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{</a:t>
            </a:r>
            <a:r>
              <a:rPr lang="en-US" altLang="zh-CN" i="1">
                <a:latin typeface="Times New Roman" pitchFamily="18" charset="0"/>
              </a:rPr>
              <a:t>title,year,starName</a:t>
            </a:r>
            <a:r>
              <a:rPr lang="en-US" altLang="zh-CN">
                <a:latin typeface="Times New Roman" pitchFamily="18" charset="0"/>
              </a:rPr>
              <a:t>} </a:t>
            </a:r>
            <a:r>
              <a:rPr lang="en-US" altLang="zh-CN">
                <a:latin typeface="Arial Narrow" pitchFamily="34" charset="0"/>
              </a:rPr>
              <a:t>is the only key for </a:t>
            </a:r>
            <a:r>
              <a:rPr lang="en-US" altLang="zh-CN" i="1">
                <a:latin typeface="Times New Roman" pitchFamily="18" charset="0"/>
              </a:rPr>
              <a:t>Movie</a:t>
            </a:r>
            <a:r>
              <a:rPr lang="en-US" altLang="zh-CN">
                <a:latin typeface="Arial Narrow" pitchFamily="34" charset="0"/>
              </a:rPr>
              <a:t>. Thus, any set of attributes containing these three is a superkey.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Consider the functional dependency: </a:t>
            </a:r>
          </a:p>
          <a:p>
            <a:pPr>
              <a:spcBef>
                <a:spcPct val="50000"/>
              </a:spcBef>
            </a:pPr>
            <a:r>
              <a:rPr lang="en-US" altLang="zh-CN" i="1">
                <a:latin typeface="Times New Roman" pitchFamily="18" charset="0"/>
              </a:rPr>
              <a:t>title year→length filmType studioName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The left side of the above dependency is not a superkey. The existence of this dependency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violates</a:t>
            </a:r>
            <a:r>
              <a:rPr lang="en-US" altLang="zh-CN">
                <a:latin typeface="Arial Narrow" pitchFamily="34" charset="0"/>
              </a:rPr>
              <a:t> the BCNF condition and tells us </a:t>
            </a:r>
            <a:r>
              <a:rPr lang="en-US" altLang="zh-CN" i="1">
                <a:latin typeface="Times New Roman" pitchFamily="18" charset="0"/>
              </a:rPr>
              <a:t>Movie</a:t>
            </a:r>
            <a:r>
              <a:rPr lang="en-US" altLang="zh-CN">
                <a:latin typeface="Arial Narrow" pitchFamily="34" charset="0"/>
              </a:rPr>
              <a:t> is not in BCNF.</a:t>
            </a:r>
          </a:p>
        </p:txBody>
      </p:sp>
      <p:pic>
        <p:nvPicPr>
          <p:cNvPr id="44037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2219F-4821-4611-8792-FC9FA4BB352C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A relation that is in BCNF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838200" y="1066800"/>
            <a:ext cx="78486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Times New Roman" pitchFamily="18" charset="0"/>
              </a:rPr>
              <a:t>Movie1(title,year,length,filmType,studioName)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is in BCNF. 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Since</a:t>
            </a:r>
          </a:p>
          <a:p>
            <a:pPr>
              <a:spcBef>
                <a:spcPct val="50000"/>
              </a:spcBef>
            </a:pPr>
            <a:r>
              <a:rPr lang="en-US" altLang="zh-CN" i="1">
                <a:latin typeface="Times New Roman" pitchFamily="18" charset="0"/>
              </a:rPr>
              <a:t>title year→length filmType studioName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holds in this relation and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neither</a:t>
            </a:r>
            <a:r>
              <a:rPr lang="en-US" altLang="zh-CN">
                <a:latin typeface="Arial Narrow" pitchFamily="34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title</a:t>
            </a:r>
            <a:r>
              <a:rPr lang="en-US" altLang="zh-CN">
                <a:latin typeface="Arial Narrow" pitchFamily="34" charset="0"/>
              </a:rPr>
              <a:t>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nor</a:t>
            </a:r>
            <a:r>
              <a:rPr lang="en-US" altLang="zh-CN">
                <a:latin typeface="Arial Narrow" pitchFamily="34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year</a:t>
            </a:r>
            <a:r>
              <a:rPr lang="en-US" altLang="zh-CN">
                <a:latin typeface="Arial Narrow" pitchFamily="34" charset="0"/>
              </a:rPr>
              <a:t> by itself functionally determines any of the other attributes, the only key for </a:t>
            </a:r>
            <a:r>
              <a:rPr lang="en-US" altLang="zh-CN" i="1">
                <a:latin typeface="Times New Roman" pitchFamily="18" charset="0"/>
              </a:rPr>
              <a:t>Movie1</a:t>
            </a:r>
            <a:r>
              <a:rPr lang="en-US" altLang="zh-CN">
                <a:latin typeface="Arial Narrow" pitchFamily="34" charset="0"/>
              </a:rPr>
              <a:t> is</a:t>
            </a:r>
            <a:r>
              <a:rPr lang="en-US" altLang="zh-CN">
                <a:latin typeface="Times New Roman" pitchFamily="18" charset="0"/>
              </a:rPr>
              <a:t> {</a:t>
            </a:r>
            <a:r>
              <a:rPr lang="en-US" altLang="zh-CN" i="1">
                <a:latin typeface="Times New Roman" pitchFamily="18" charset="0"/>
              </a:rPr>
              <a:t>title,year</a:t>
            </a:r>
            <a:r>
              <a:rPr lang="en-US" altLang="zh-CN">
                <a:latin typeface="Times New Roman" pitchFamily="18" charset="0"/>
              </a:rPr>
              <a:t>}.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Moreover, the only nontrivial functional dependencies must have at least </a:t>
            </a:r>
            <a:r>
              <a:rPr lang="en-US" altLang="zh-CN" i="1">
                <a:latin typeface="Times New Roman" pitchFamily="18" charset="0"/>
              </a:rPr>
              <a:t>title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year</a:t>
            </a:r>
            <a:r>
              <a:rPr lang="en-US" altLang="zh-CN">
                <a:latin typeface="Arial Narrow" pitchFamily="34" charset="0"/>
              </a:rPr>
              <a:t> on the left side, and therefore their left sides must be superkeys.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Thus, </a:t>
            </a:r>
            <a:r>
              <a:rPr lang="en-US" altLang="zh-CN" i="1">
                <a:latin typeface="Times New Roman" pitchFamily="18" charset="0"/>
              </a:rPr>
              <a:t>Movie1</a:t>
            </a:r>
            <a:r>
              <a:rPr lang="en-US" altLang="zh-CN">
                <a:latin typeface="Arial Narrow" pitchFamily="34" charset="0"/>
              </a:rPr>
              <a:t> is in BCNF.</a:t>
            </a:r>
          </a:p>
        </p:txBody>
      </p:sp>
      <p:pic>
        <p:nvPicPr>
          <p:cNvPr id="45061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09B39-D23D-4948-B72C-293A21A755E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Two-attribute Relation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684213" y="765175"/>
            <a:ext cx="8280400" cy="565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>
                <a:latin typeface="Arial Narrow" pitchFamily="34" charset="0"/>
              </a:rPr>
              <a:t>Any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two-attribute</a:t>
            </a:r>
            <a:r>
              <a:rPr lang="en-US" altLang="zh-CN">
                <a:latin typeface="Arial Narrow" pitchFamily="34" charset="0"/>
              </a:rPr>
              <a:t> relation is in BCNF.</a:t>
            </a:r>
          </a:p>
          <a:p>
            <a:pPr>
              <a:spcBef>
                <a:spcPct val="10000"/>
              </a:spcBef>
            </a:pP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Proof</a:t>
            </a:r>
            <a:r>
              <a:rPr lang="en-US" altLang="zh-CN">
                <a:latin typeface="Arial Narrow" pitchFamily="34" charset="0"/>
              </a:rPr>
              <a:t>: Suppose that the attributes are A and B. There are four possible cases to be discussed.</a:t>
            </a:r>
          </a:p>
          <a:p>
            <a:pPr>
              <a:spcBef>
                <a:spcPct val="1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1.</a:t>
            </a:r>
            <a:r>
              <a:rPr lang="en-US" altLang="zh-CN">
                <a:latin typeface="Arial Narrow" pitchFamily="34" charset="0"/>
              </a:rPr>
              <a:t>There are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no</a:t>
            </a:r>
            <a:r>
              <a:rPr lang="en-US" altLang="zh-CN">
                <a:latin typeface="Arial Narrow" pitchFamily="34" charset="0"/>
              </a:rPr>
              <a:t> nontrivial functional dependencies. Then surely the BCNF condition must hold,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because</a:t>
            </a:r>
            <a:r>
              <a:rPr lang="en-US" altLang="zh-CN">
                <a:latin typeface="Arial Narrow" pitchFamily="34" charset="0"/>
              </a:rPr>
              <a:t> only a nontrivial dependency can violate this condition. Incidentally, note that {A,B} is the only key in this case.</a:t>
            </a:r>
          </a:p>
          <a:p>
            <a:pPr>
              <a:spcBef>
                <a:spcPct val="1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2.</a:t>
            </a:r>
            <a:r>
              <a:rPr lang="en-US" altLang="zh-CN">
                <a:latin typeface="Arial Narrow" pitchFamily="34" charset="0"/>
              </a:rPr>
              <a:t>A→B holds, but B→A doesn’t hold. In this case, A is the only key, and each nontrivial dependency contains A on the left (in fact the left can only be A).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Thus</a:t>
            </a:r>
            <a:r>
              <a:rPr lang="en-US" altLang="zh-CN">
                <a:latin typeface="Arial Narrow" pitchFamily="34" charset="0"/>
              </a:rPr>
              <a:t> there is no violation of the BCNF condition.</a:t>
            </a:r>
          </a:p>
          <a:p>
            <a:pPr>
              <a:spcBef>
                <a:spcPct val="1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3.</a:t>
            </a:r>
            <a:r>
              <a:rPr lang="en-US" altLang="zh-CN">
                <a:latin typeface="Arial Narrow" pitchFamily="34" charset="0"/>
              </a:rPr>
              <a:t>B→A holds, but A→B doesn’t hold. This case is symmetric to case 2.</a:t>
            </a:r>
          </a:p>
          <a:p>
            <a:pPr>
              <a:spcBef>
                <a:spcPct val="1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4.</a:t>
            </a:r>
            <a:r>
              <a:rPr lang="en-US" altLang="zh-CN">
                <a:latin typeface="Arial Narrow" pitchFamily="34" charset="0"/>
              </a:rPr>
              <a:t>Both A→B and B→A hold.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Then</a:t>
            </a:r>
            <a:r>
              <a:rPr lang="en-US" altLang="zh-CN">
                <a:latin typeface="Arial Narrow" pitchFamily="34" charset="0"/>
              </a:rPr>
              <a:t> both A and B are keys. Surely any dependency has at least one of these on the left, so there can be no BCNF violation.</a:t>
            </a:r>
          </a:p>
        </p:txBody>
      </p:sp>
      <p:pic>
        <p:nvPicPr>
          <p:cNvPr id="46085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288" y="6381750"/>
            <a:ext cx="479425" cy="4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C7FDC-5457-4FF2-BF72-281BCFA5A519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Decomposition into BCNF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539750" y="692150"/>
            <a:ext cx="8604250" cy="576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kumimoji="0" lang="en-US" altLang="zh-CN">
                <a:latin typeface="Arial Narrow" pitchFamily="34" charset="0"/>
              </a:rPr>
              <a:t>By repeatedly choosing suitable decompositions, </a:t>
            </a:r>
            <a:r>
              <a:rPr kumimoji="0" lang="en-US" altLang="zh-CN">
                <a:solidFill>
                  <a:schemeClr val="hlink"/>
                </a:solidFill>
                <a:latin typeface="Arial Narrow" pitchFamily="34" charset="0"/>
              </a:rPr>
              <a:t>any</a:t>
            </a:r>
            <a:r>
              <a:rPr kumimoji="0" lang="en-US" altLang="zh-CN">
                <a:latin typeface="Arial Narrow" pitchFamily="34" charset="0"/>
              </a:rPr>
              <a:t> relation schema can be decomposed into several relations and each of these relations is in BCNF, from which the original relation can be </a:t>
            </a:r>
            <a:r>
              <a:rPr kumimoji="0" lang="en-US" altLang="zh-CN">
                <a:solidFill>
                  <a:schemeClr val="hlink"/>
                </a:solidFill>
                <a:latin typeface="Arial Narrow" pitchFamily="34" charset="0"/>
              </a:rPr>
              <a:t>reconstructed</a:t>
            </a:r>
            <a:r>
              <a:rPr kumimoji="0" lang="en-US" altLang="zh-CN">
                <a:latin typeface="Arial Narrow" pitchFamily="34" charset="0"/>
              </a:rPr>
              <a:t> exactly.</a:t>
            </a:r>
            <a:endParaRPr lang="en-US" altLang="zh-CN">
              <a:latin typeface="Arial Narrow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The decomposition strategy:</a:t>
            </a:r>
            <a:endParaRPr lang="en-US" altLang="zh-CN">
              <a:latin typeface="Arial Narrow" pitchFamily="34" charset="0"/>
            </a:endParaRPr>
          </a:p>
          <a:p>
            <a:pPr>
              <a:spcBef>
                <a:spcPct val="20000"/>
              </a:spcBef>
              <a:buClr>
                <a:srgbClr val="ECB51A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1.</a:t>
            </a:r>
            <a:r>
              <a:rPr lang="en-US" altLang="zh-CN">
                <a:latin typeface="Arial Narrow" pitchFamily="34" charset="0"/>
              </a:rPr>
              <a:t>Look for a nontrivial functional dependency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→B</a:t>
            </a:r>
            <a:r>
              <a:rPr lang="en-US" altLang="zh-CN" baseline="-25000">
                <a:latin typeface="Arial Narrow" pitchFamily="34" charset="0"/>
              </a:rPr>
              <a:t>1 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 that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violates</a:t>
            </a:r>
            <a:r>
              <a:rPr lang="en-US" altLang="zh-CN">
                <a:latin typeface="Arial Narrow" pitchFamily="34" charset="0"/>
              </a:rPr>
              <a:t> BCNF, i.e.,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 is not a superkey. As a heuristic, we shall generally add to the right side as many attributes as are functionally determined by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}.</a:t>
            </a:r>
          </a:p>
          <a:p>
            <a:pPr>
              <a:spcBef>
                <a:spcPct val="20000"/>
              </a:spcBef>
              <a:buClr>
                <a:srgbClr val="ECB51A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2.</a:t>
            </a:r>
            <a:r>
              <a:rPr lang="en-US" altLang="zh-CN">
                <a:latin typeface="Arial Narrow" pitchFamily="34" charset="0"/>
              </a:rPr>
              <a:t>Decompose the original relation into 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two</a:t>
            </a:r>
            <a:r>
              <a:rPr lang="en-US" altLang="zh-CN">
                <a:latin typeface="Arial Narrow" pitchFamily="34" charset="0"/>
              </a:rPr>
              <a:t> overlapped relation schemas,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one</a:t>
            </a:r>
            <a:r>
              <a:rPr lang="en-US" altLang="zh-CN">
                <a:latin typeface="Arial Narrow" pitchFamily="34" charset="0"/>
              </a:rPr>
              <a:t> is all the attributes involved in the violating dependency, and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the</a:t>
            </a:r>
            <a:r>
              <a:rPr lang="en-US" altLang="zh-CN">
                <a:latin typeface="Arial Narrow" pitchFamily="34" charset="0"/>
              </a:rPr>
              <a:t>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other</a:t>
            </a:r>
            <a:r>
              <a:rPr lang="en-US" altLang="zh-CN">
                <a:latin typeface="Arial Narrow" pitchFamily="34" charset="0"/>
              </a:rPr>
              <a:t> is the left side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plus</a:t>
            </a:r>
            <a:r>
              <a:rPr lang="en-US" altLang="zh-CN">
                <a:latin typeface="Arial Narrow" pitchFamily="34" charset="0"/>
              </a:rPr>
              <a:t> all the attributes not involved in the dependency,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i.e.,</a:t>
            </a:r>
            <a:r>
              <a:rPr lang="en-US" altLang="zh-CN">
                <a:latin typeface="Arial Narrow" pitchFamily="34" charset="0"/>
              </a:rPr>
              <a:t> all the attributes except those B’s that are not A’s. </a:t>
            </a:r>
          </a:p>
          <a:p>
            <a:pPr>
              <a:spcBef>
                <a:spcPct val="20000"/>
              </a:spcBef>
              <a:buClr>
                <a:srgbClr val="ECB51A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3. </a:t>
            </a:r>
            <a:r>
              <a:rPr lang="en-US" altLang="zh-CN">
                <a:latin typeface="Arial Narrow" pitchFamily="34" charset="0"/>
              </a:rPr>
              <a:t>Repeat step 1 and 2 as many times as necessary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until</a:t>
            </a:r>
            <a:r>
              <a:rPr lang="en-US" altLang="zh-CN">
                <a:latin typeface="Arial Narrow" pitchFamily="34" charset="0"/>
              </a:rPr>
              <a:t> all the relation schemas are in BCNF.</a:t>
            </a:r>
          </a:p>
        </p:txBody>
      </p:sp>
      <p:pic>
        <p:nvPicPr>
          <p:cNvPr id="48133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660FB-C468-452B-A931-9A61047918D2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Decomposition into BCNF</a:t>
            </a:r>
          </a:p>
        </p:txBody>
      </p:sp>
      <p:grpSp>
        <p:nvGrpSpPr>
          <p:cNvPr id="49168" name="Group 16"/>
          <p:cNvGrpSpPr>
            <a:grpSpLocks/>
          </p:cNvGrpSpPr>
          <p:nvPr/>
        </p:nvGrpSpPr>
        <p:grpSpPr bwMode="auto">
          <a:xfrm>
            <a:off x="827088" y="914400"/>
            <a:ext cx="6840537" cy="1600200"/>
            <a:chOff x="521" y="576"/>
            <a:chExt cx="4309" cy="1008"/>
          </a:xfrm>
        </p:grpSpPr>
        <p:sp>
          <p:nvSpPr>
            <p:cNvPr id="49155" name="Oval 3"/>
            <p:cNvSpPr>
              <a:spLocks noChangeArrowheads="1"/>
            </p:cNvSpPr>
            <p:nvPr/>
          </p:nvSpPr>
          <p:spPr bwMode="auto">
            <a:xfrm>
              <a:off x="2352" y="576"/>
              <a:ext cx="1056" cy="100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56" name="Text Box 4"/>
            <p:cNvSpPr txBox="1">
              <a:spLocks noChangeArrowheads="1"/>
            </p:cNvSpPr>
            <p:nvPr/>
          </p:nvSpPr>
          <p:spPr bwMode="auto">
            <a:xfrm>
              <a:off x="2517" y="935"/>
              <a:ext cx="20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Arial Narrow" pitchFamily="34" charset="0"/>
                </a:rPr>
                <a:t>A</a:t>
              </a:r>
            </a:p>
          </p:txBody>
        </p:sp>
        <p:sp>
          <p:nvSpPr>
            <p:cNvPr id="49157" name="Text Box 5"/>
            <p:cNvSpPr txBox="1">
              <a:spLocks noChangeArrowheads="1"/>
            </p:cNvSpPr>
            <p:nvPr/>
          </p:nvSpPr>
          <p:spPr bwMode="auto">
            <a:xfrm>
              <a:off x="2971" y="935"/>
              <a:ext cx="17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Arial Narrow" pitchFamily="34" charset="0"/>
                </a:rPr>
                <a:t>B</a:t>
              </a:r>
            </a:p>
          </p:txBody>
        </p:sp>
        <p:sp>
          <p:nvSpPr>
            <p:cNvPr id="49158" name="Text Box 6"/>
            <p:cNvSpPr txBox="1">
              <a:spLocks noChangeArrowheads="1"/>
            </p:cNvSpPr>
            <p:nvPr/>
          </p:nvSpPr>
          <p:spPr bwMode="auto">
            <a:xfrm>
              <a:off x="1837" y="981"/>
              <a:ext cx="77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Arial Narrow" pitchFamily="34" charset="0"/>
                </a:rPr>
                <a:t>others</a:t>
              </a:r>
            </a:p>
          </p:txBody>
        </p:sp>
        <p:sp>
          <p:nvSpPr>
            <p:cNvPr id="49161" name="Oval 9"/>
            <p:cNvSpPr>
              <a:spLocks noChangeArrowheads="1"/>
            </p:cNvSpPr>
            <p:nvPr/>
          </p:nvSpPr>
          <p:spPr bwMode="auto">
            <a:xfrm>
              <a:off x="1824" y="576"/>
              <a:ext cx="1056" cy="1008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62" name="AutoShape 10"/>
            <p:cNvSpPr>
              <a:spLocks noChangeArrowheads="1"/>
            </p:cNvSpPr>
            <p:nvPr/>
          </p:nvSpPr>
          <p:spPr bwMode="auto">
            <a:xfrm>
              <a:off x="521" y="1200"/>
              <a:ext cx="967" cy="336"/>
            </a:xfrm>
            <a:prstGeom prst="wedgeRectCallout">
              <a:avLst>
                <a:gd name="adj1" fmla="val 122801"/>
                <a:gd name="adj2" fmla="val 5060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r>
                <a:rPr lang="en-US" altLang="zh-CN">
                  <a:latin typeface="Arial Narrow" pitchFamily="34" charset="0"/>
                </a:rPr>
                <a:t>Relation 2</a:t>
              </a:r>
            </a:p>
          </p:txBody>
        </p:sp>
        <p:sp>
          <p:nvSpPr>
            <p:cNvPr id="49163" name="AutoShape 11"/>
            <p:cNvSpPr>
              <a:spLocks noChangeArrowheads="1"/>
            </p:cNvSpPr>
            <p:nvPr/>
          </p:nvSpPr>
          <p:spPr bwMode="auto">
            <a:xfrm>
              <a:off x="3792" y="1200"/>
              <a:ext cx="1038" cy="336"/>
            </a:xfrm>
            <a:prstGeom prst="wedgeRectCallout">
              <a:avLst>
                <a:gd name="adj1" fmla="val -107898"/>
                <a:gd name="adj2" fmla="val -27083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>
                  <a:latin typeface="Arial Narrow" pitchFamily="34" charset="0"/>
                </a:rPr>
                <a:t>Relation 1</a:t>
              </a:r>
            </a:p>
          </p:txBody>
        </p:sp>
      </p:grpSp>
      <p:pic>
        <p:nvPicPr>
          <p:cNvPr id="49164" name="Picture 12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539750" y="2590800"/>
            <a:ext cx="8424863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kumimoji="0" lang="en-US" altLang="zh-CN">
                <a:latin typeface="Arial Narrow" pitchFamily="34" charset="0"/>
              </a:rPr>
              <a:t>Conclusion 1: The repeated decomposition process </a:t>
            </a:r>
            <a:r>
              <a:rPr kumimoji="0" lang="en-US" altLang="zh-CN">
                <a:solidFill>
                  <a:schemeClr val="hlink"/>
                </a:solidFill>
                <a:latin typeface="Arial Narrow" pitchFamily="34" charset="0"/>
              </a:rPr>
              <a:t>must</a:t>
            </a:r>
            <a:r>
              <a:rPr kumimoji="0" lang="en-US" altLang="zh-CN">
                <a:latin typeface="Arial Narrow" pitchFamily="34" charset="0"/>
              </a:rPr>
              <a:t> eventually reach a collection of BCNF relations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>
                <a:latin typeface="Arial Narrow" pitchFamily="34" charset="0"/>
              </a:rPr>
              <a:t>Because every time we apply the decomposition rule to a relation R, the two resulting schemas each have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fewer</a:t>
            </a:r>
            <a:r>
              <a:rPr lang="en-US" altLang="zh-CN">
                <a:latin typeface="Arial Narrow" pitchFamily="34" charset="0"/>
              </a:rPr>
              <a:t> attributes than that of R. when we get down to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two</a:t>
            </a:r>
            <a:r>
              <a:rPr lang="en-US" altLang="zh-CN">
                <a:latin typeface="Arial Narrow" pitchFamily="34" charset="0"/>
              </a:rPr>
              <a:t> attributes, the relation is sure to be in BCNF.</a:t>
            </a:r>
          </a:p>
          <a:p>
            <a:pPr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kumimoji="0" lang="en-US" altLang="zh-CN">
                <a:latin typeface="Arial Narrow" pitchFamily="34" charset="0"/>
              </a:rPr>
              <a:t>Conclusion 2: If we decompose a relation according to the method, then the original relation can be </a:t>
            </a:r>
            <a:r>
              <a:rPr kumimoji="0" lang="en-US" altLang="zh-CN">
                <a:solidFill>
                  <a:schemeClr val="hlink"/>
                </a:solidFill>
                <a:latin typeface="Arial Narrow" pitchFamily="34" charset="0"/>
              </a:rPr>
              <a:t>recovered</a:t>
            </a:r>
            <a:r>
              <a:rPr kumimoji="0" lang="en-US" altLang="zh-CN">
                <a:latin typeface="Arial Narrow" pitchFamily="34" charset="0"/>
              </a:rPr>
              <a:t> exactly by joining the tuples of the new relations in all possible ways.</a:t>
            </a:r>
            <a:endParaRPr lang="en-US" altLang="zh-CN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FD8DB-9BEE-4AC8-8416-6ABFEC334ECC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BCNF-Example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84213" y="765175"/>
            <a:ext cx="82296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tx2"/>
                </a:solidFill>
                <a:latin typeface="Arial Narrow" pitchFamily="34" charset="0"/>
              </a:rPr>
              <a:t>【e.g.】</a:t>
            </a:r>
            <a:r>
              <a:rPr lang="en-US" altLang="zh-CN">
                <a:latin typeface="Arial Narrow" pitchFamily="34" charset="0"/>
              </a:rPr>
              <a:t>Consider the relation </a:t>
            </a:r>
            <a:r>
              <a:rPr lang="en-US" altLang="zh-CN" i="1">
                <a:latin typeface="Times New Roman" pitchFamily="18" charset="0"/>
              </a:rPr>
              <a:t>Movie</a:t>
            </a:r>
            <a:r>
              <a:rPr lang="en-US" altLang="zh-CN">
                <a:latin typeface="Arial Narrow" pitchFamily="34" charset="0"/>
              </a:rPr>
              <a:t> with the schema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Movie(title,year,length,filmType,studioName,starName).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The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key</a:t>
            </a:r>
            <a:r>
              <a:rPr lang="en-US" altLang="zh-CN">
                <a:latin typeface="Arial Narrow" pitchFamily="34" charset="0"/>
              </a:rPr>
              <a:t> for this relation is</a:t>
            </a:r>
            <a:r>
              <a:rPr lang="en-US" altLang="zh-CN">
                <a:latin typeface="Times New Roman" pitchFamily="18" charset="0"/>
              </a:rPr>
              <a:t> {</a:t>
            </a:r>
            <a:r>
              <a:rPr lang="en-US" altLang="zh-CN" i="1">
                <a:latin typeface="Times New Roman" pitchFamily="18" charset="0"/>
              </a:rPr>
              <a:t>title,year,starName</a:t>
            </a:r>
            <a:r>
              <a:rPr lang="en-US" altLang="zh-CN">
                <a:latin typeface="Times New Roman" pitchFamily="18" charset="0"/>
              </a:rPr>
              <a:t>}.</a:t>
            </a:r>
            <a:r>
              <a:rPr lang="en-US" altLang="zh-CN" i="1">
                <a:latin typeface="Times New Roman" pitchFamily="18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zh-CN" i="1">
                <a:latin typeface="Times New Roman" pitchFamily="18" charset="0"/>
              </a:rPr>
              <a:t>title year→length filmType studioName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is a BCNF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violation</a:t>
            </a:r>
            <a:r>
              <a:rPr lang="en-US" altLang="zh-CN">
                <a:latin typeface="Arial Narrow" pitchFamily="34" charset="0"/>
              </a:rPr>
              <a:t>. So, </a:t>
            </a:r>
            <a:r>
              <a:rPr lang="en-US" altLang="zh-CN" i="1">
                <a:latin typeface="Times New Roman" pitchFamily="18" charset="0"/>
              </a:rPr>
              <a:t>Movie</a:t>
            </a:r>
            <a:r>
              <a:rPr lang="en-US" altLang="zh-CN">
                <a:latin typeface="Arial Narrow" pitchFamily="34" charset="0"/>
              </a:rPr>
              <a:t> is not in BCNF. Use this BCNF violation to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decompose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Movie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latin typeface="Arial Narrow" pitchFamily="34" charset="0"/>
              </a:rPr>
              <a:t>into: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1. The schema with all the attributes of the dependency, that is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R1(title,year,length,filmType,studioName)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2.The schema with all of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Movie</a:t>
            </a:r>
            <a:r>
              <a:rPr lang="en-US" altLang="zh-CN">
                <a:latin typeface="Times New Roman" pitchFamily="18" charset="0"/>
              </a:rPr>
              <a:t>’s </a:t>
            </a:r>
            <a:r>
              <a:rPr lang="en-US" altLang="zh-CN">
                <a:latin typeface="Arial Narrow" pitchFamily="34" charset="0"/>
              </a:rPr>
              <a:t>attributes except the three that appear on the right of the dependency. Thus, remove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length, filmType</a:t>
            </a:r>
            <a:r>
              <a:rPr lang="en-US" altLang="zh-CN">
                <a:latin typeface="Arial Narrow" pitchFamily="34" charset="0"/>
              </a:rPr>
              <a:t>, and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studioName</a:t>
            </a:r>
            <a:r>
              <a:rPr lang="en-US" altLang="zh-CN">
                <a:latin typeface="Arial Narrow" pitchFamily="34" charset="0"/>
              </a:rPr>
              <a:t>, leaving the second schema: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R2(title,year,starName).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These schemas are each in BCNF.</a:t>
            </a:r>
          </a:p>
        </p:txBody>
      </p:sp>
      <p:pic>
        <p:nvPicPr>
          <p:cNvPr id="50181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4ED8D-FCC5-4FC8-8F30-DCBE74266BC3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BCNF-Example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539750" y="836613"/>
            <a:ext cx="8496300" cy="551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>
                <a:solidFill>
                  <a:schemeClr val="tx2"/>
                </a:solidFill>
                <a:latin typeface="Arial Narrow" pitchFamily="34" charset="0"/>
              </a:rPr>
              <a:t>【e.g.】</a:t>
            </a:r>
            <a:r>
              <a:rPr kumimoji="0" lang="en-US" altLang="zh-CN">
                <a:solidFill>
                  <a:schemeClr val="tx2"/>
                </a:solidFill>
              </a:rPr>
              <a:t> </a:t>
            </a:r>
            <a:r>
              <a:rPr lang="en-US" altLang="zh-CN">
                <a:latin typeface="Arial Narrow" pitchFamily="34" charset="0"/>
              </a:rPr>
              <a:t>Consider the relation </a:t>
            </a:r>
            <a:r>
              <a:rPr lang="en-US" altLang="zh-CN" i="1">
                <a:latin typeface="Times New Roman" pitchFamily="18" charset="0"/>
              </a:rPr>
              <a:t>Movie</a:t>
            </a:r>
            <a:r>
              <a:rPr lang="en-US" altLang="zh-CN">
                <a:latin typeface="Arial Narrow" pitchFamily="34" charset="0"/>
              </a:rPr>
              <a:t> with the schema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MovieStudio(title,year,length,filmType,studioName,studioAddr)</a:t>
            </a:r>
            <a:r>
              <a:rPr lang="en-US" altLang="zh-CN">
                <a:latin typeface="Times New Roman" pitchFamily="18" charset="0"/>
              </a:rPr>
              <a:t>. 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The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key</a:t>
            </a:r>
            <a:r>
              <a:rPr lang="en-US" altLang="zh-CN">
                <a:latin typeface="Arial Narrow" pitchFamily="34" charset="0"/>
              </a:rPr>
              <a:t> for this relation is</a:t>
            </a:r>
            <a:r>
              <a:rPr lang="en-US" altLang="zh-CN">
                <a:latin typeface="Times New Roman" pitchFamily="18" charset="0"/>
              </a:rPr>
              <a:t> {</a:t>
            </a:r>
            <a:r>
              <a:rPr lang="en-US" altLang="zh-CN" i="1">
                <a:latin typeface="Times New Roman" pitchFamily="18" charset="0"/>
              </a:rPr>
              <a:t>title,year</a:t>
            </a:r>
            <a:r>
              <a:rPr lang="en-US" altLang="zh-CN">
                <a:latin typeface="Times New Roman" pitchFamily="18" charset="0"/>
              </a:rPr>
              <a:t>}.</a:t>
            </a:r>
          </a:p>
          <a:p>
            <a:pPr>
              <a:spcBef>
                <a:spcPct val="30000"/>
              </a:spcBef>
            </a:pPr>
            <a:r>
              <a:rPr lang="en-US" altLang="zh-CN" i="1">
                <a:latin typeface="Times New Roman" pitchFamily="18" charset="0"/>
              </a:rPr>
              <a:t>title year→studioName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studioName→studioAddr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latin typeface="Arial Narrow" pitchFamily="34" charset="0"/>
              </a:rPr>
              <a:t>hold in this relation.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Obviously,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studioName→studioAddr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latin typeface="Arial Narrow" pitchFamily="34" charset="0"/>
              </a:rPr>
              <a:t>is nontrivial, the left side of which is not a superkey. So, it is a BCNF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violation</a:t>
            </a:r>
            <a:r>
              <a:rPr lang="en-US" altLang="zh-CN">
                <a:latin typeface="Arial Narrow" pitchFamily="34" charset="0"/>
              </a:rPr>
              <a:t>. 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Use this BCNF violation to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decompose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MovieStudio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latin typeface="Arial Narrow" pitchFamily="34" charset="0"/>
              </a:rPr>
              <a:t>into: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1. The schema with all the attributes of the dependency, that is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R1(studioName,studioAddr).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2.The schema with all of </a:t>
            </a:r>
            <a:r>
              <a:rPr lang="en-US" altLang="zh-CN" i="1">
                <a:latin typeface="Times New Roman" pitchFamily="18" charset="0"/>
              </a:rPr>
              <a:t>MovieStudio</a:t>
            </a:r>
            <a:r>
              <a:rPr lang="en-US" altLang="zh-CN">
                <a:latin typeface="Arial Narrow" pitchFamily="34" charset="0"/>
              </a:rPr>
              <a:t>’s attributes except </a:t>
            </a:r>
            <a:r>
              <a:rPr lang="en-US" altLang="zh-CN" i="1">
                <a:latin typeface="Times New Roman" pitchFamily="18" charset="0"/>
              </a:rPr>
              <a:t>studioAddr</a:t>
            </a:r>
            <a:r>
              <a:rPr lang="en-US" altLang="zh-CN">
                <a:latin typeface="Arial Narrow" pitchFamily="34" charset="0"/>
              </a:rPr>
              <a:t>: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R2(title,year,length,filmType,studioName)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These schemas are each in BCNF.</a:t>
            </a:r>
          </a:p>
        </p:txBody>
      </p:sp>
      <p:pic>
        <p:nvPicPr>
          <p:cNvPr id="51205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7831F-6AE6-42AD-B545-758F41961D5A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9125" y="76200"/>
            <a:ext cx="7935913" cy="685800"/>
          </a:xfrm>
        </p:spPr>
        <p:txBody>
          <a:bodyPr/>
          <a:lstStyle/>
          <a:p>
            <a:r>
              <a:rPr lang="en-US" altLang="zh-CN">
                <a:latin typeface="Arial Narrow" pitchFamily="34" charset="0"/>
              </a:rPr>
              <a:t>BCNF-Example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57200" y="744538"/>
            <a:ext cx="8458200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>
                <a:solidFill>
                  <a:schemeClr val="tx2"/>
                </a:solidFill>
                <a:latin typeface="Arial Narrow" pitchFamily="34" charset="0"/>
              </a:rPr>
              <a:t>【e.g.】</a:t>
            </a:r>
            <a:r>
              <a:rPr lang="en-US" altLang="zh-CN">
                <a:latin typeface="Arial Narrow" pitchFamily="34" charset="0"/>
              </a:rPr>
              <a:t>Consider a relation with schema</a:t>
            </a:r>
            <a:r>
              <a:rPr lang="en-US" altLang="zh-CN">
                <a:latin typeface="Times New Roman" pitchFamily="18" charset="0"/>
              </a:rPr>
              <a:t> </a:t>
            </a:r>
          </a:p>
          <a:p>
            <a:pPr>
              <a:spcBef>
                <a:spcPct val="30000"/>
              </a:spcBef>
            </a:pPr>
            <a:r>
              <a:rPr lang="en-US" altLang="zh-CN" i="1">
                <a:latin typeface="Times New Roman" pitchFamily="18" charset="0"/>
              </a:rPr>
              <a:t>Movie(title,year, studioName, president,presAddr).</a:t>
            </a:r>
            <a:r>
              <a:rPr lang="en-US" altLang="zh-CN">
                <a:latin typeface="Times New Roman" pitchFamily="18" charset="0"/>
              </a:rPr>
              <a:t> 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The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key</a:t>
            </a:r>
            <a:r>
              <a:rPr lang="en-US" altLang="zh-CN">
                <a:latin typeface="Arial Narrow" pitchFamily="34" charset="0"/>
              </a:rPr>
              <a:t> for this relation is</a:t>
            </a:r>
            <a:r>
              <a:rPr lang="en-US" altLang="zh-CN">
                <a:latin typeface="Times New Roman" pitchFamily="18" charset="0"/>
              </a:rPr>
              <a:t> {</a:t>
            </a:r>
            <a:r>
              <a:rPr lang="en-US" altLang="zh-CN" i="1">
                <a:latin typeface="Times New Roman" pitchFamily="18" charset="0"/>
              </a:rPr>
              <a:t>title,year</a:t>
            </a:r>
            <a:r>
              <a:rPr lang="en-US" altLang="zh-CN">
                <a:latin typeface="Times New Roman" pitchFamily="18" charset="0"/>
              </a:rPr>
              <a:t>}.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Three functional dependencies that hold in this relation are</a:t>
            </a:r>
            <a:r>
              <a:rPr lang="en-US" altLang="zh-CN">
                <a:latin typeface="Times New Roman" pitchFamily="18" charset="0"/>
              </a:rPr>
              <a:t> </a:t>
            </a:r>
          </a:p>
          <a:p>
            <a:pPr>
              <a:spcBef>
                <a:spcPct val="30000"/>
              </a:spcBef>
            </a:pPr>
            <a:r>
              <a:rPr lang="en-US" altLang="zh-CN" i="1">
                <a:latin typeface="Times New Roman" pitchFamily="18" charset="0"/>
              </a:rPr>
              <a:t>title year→studioName</a:t>
            </a:r>
            <a:r>
              <a:rPr lang="en-US" altLang="zh-CN">
                <a:latin typeface="Times New Roman" pitchFamily="18" charset="0"/>
              </a:rPr>
              <a:t>, </a:t>
            </a:r>
          </a:p>
          <a:p>
            <a:pPr>
              <a:spcBef>
                <a:spcPct val="30000"/>
              </a:spcBef>
            </a:pPr>
            <a:r>
              <a:rPr lang="en-US" altLang="zh-CN" i="1">
                <a:latin typeface="Times New Roman" pitchFamily="18" charset="0"/>
              </a:rPr>
              <a:t>studioName→president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en-US" altLang="zh-CN">
                <a:latin typeface="Arial Narrow" pitchFamily="34" charset="0"/>
              </a:rPr>
              <a:t>and </a:t>
            </a:r>
          </a:p>
          <a:p>
            <a:pPr>
              <a:spcBef>
                <a:spcPct val="30000"/>
              </a:spcBef>
            </a:pPr>
            <a:r>
              <a:rPr lang="en-US" altLang="zh-CN" i="1">
                <a:latin typeface="Times New Roman" pitchFamily="18" charset="0"/>
              </a:rPr>
              <a:t>president→presAddr</a:t>
            </a:r>
            <a:r>
              <a:rPr lang="en-US" altLang="zh-CN">
                <a:latin typeface="Times New Roman" pitchFamily="18" charset="0"/>
              </a:rPr>
              <a:t>. 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Thus, the last two dependencies above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violate</a:t>
            </a:r>
            <a:r>
              <a:rPr lang="en-US" altLang="zh-CN">
                <a:latin typeface="Arial Narrow" pitchFamily="34" charset="0"/>
              </a:rPr>
              <a:t> BCNF.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Decomposition</a:t>
            </a:r>
            <a:r>
              <a:rPr lang="en-US" altLang="zh-CN">
                <a:latin typeface="Arial Narrow" pitchFamily="34" charset="0"/>
              </a:rPr>
              <a:t> could be started with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president→presAddr</a:t>
            </a:r>
            <a:r>
              <a:rPr lang="en-US" altLang="zh-CN">
                <a:latin typeface="Times New Roman" pitchFamily="18" charset="0"/>
              </a:rPr>
              <a:t>. 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Then,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Movie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latin typeface="Arial Narrow" pitchFamily="34" charset="0"/>
              </a:rPr>
              <a:t>can be decomposed into the following two relation schemas: </a:t>
            </a:r>
          </a:p>
          <a:p>
            <a:pPr>
              <a:spcBef>
                <a:spcPct val="30000"/>
              </a:spcBef>
            </a:pPr>
            <a:r>
              <a:rPr lang="en-US" altLang="zh-CN" i="1">
                <a:latin typeface="Times New Roman" pitchFamily="18" charset="0"/>
              </a:rPr>
              <a:t>R1(president,presAddr)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latin typeface="Arial Narrow" pitchFamily="34" charset="0"/>
              </a:rPr>
              <a:t>and </a:t>
            </a:r>
            <a:r>
              <a:rPr lang="en-US" altLang="zh-CN" i="1">
                <a:latin typeface="Times New Roman" pitchFamily="18" charset="0"/>
              </a:rPr>
              <a:t>R2(title,year,studioName, president).</a:t>
            </a:r>
          </a:p>
        </p:txBody>
      </p:sp>
      <p:pic>
        <p:nvPicPr>
          <p:cNvPr id="52230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850" y="6313488"/>
            <a:ext cx="488950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2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B84AF-C758-4BBF-8615-09960932F64E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9125" y="76200"/>
            <a:ext cx="7935913" cy="685800"/>
          </a:xfrm>
        </p:spPr>
        <p:txBody>
          <a:bodyPr/>
          <a:lstStyle/>
          <a:p>
            <a:r>
              <a:rPr lang="en-US" altLang="zh-CN">
                <a:latin typeface="Arial Narrow" pitchFamily="34" charset="0"/>
              </a:rPr>
              <a:t>BCNF-cont.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457200" y="744538"/>
            <a:ext cx="8458200" cy="383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i="1">
                <a:latin typeface="Times New Roman" pitchFamily="18" charset="0"/>
              </a:rPr>
              <a:t>R1(president,presAddr)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R2(title,year,studioName, president).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The first of these is in BCNF.</a:t>
            </a:r>
            <a:r>
              <a:rPr lang="en-US" altLang="zh-CN">
                <a:latin typeface="Times New Roman" pitchFamily="18" charset="0"/>
              </a:rPr>
              <a:t> 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However, the second has</a:t>
            </a:r>
            <a:r>
              <a:rPr lang="en-US" altLang="zh-CN">
                <a:latin typeface="Times New Roman" pitchFamily="18" charset="0"/>
              </a:rPr>
              <a:t> {</a:t>
            </a:r>
            <a:r>
              <a:rPr lang="en-US" altLang="zh-CN" i="1">
                <a:latin typeface="Times New Roman" pitchFamily="18" charset="0"/>
              </a:rPr>
              <a:t>title,year</a:t>
            </a:r>
            <a:r>
              <a:rPr lang="en-US" altLang="zh-CN">
                <a:latin typeface="Times New Roman" pitchFamily="18" charset="0"/>
              </a:rPr>
              <a:t>} </a:t>
            </a:r>
            <a:r>
              <a:rPr lang="en-US" altLang="zh-CN">
                <a:latin typeface="Arial Narrow" pitchFamily="34" charset="0"/>
              </a:rPr>
              <a:t>for its only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key</a:t>
            </a:r>
            <a:r>
              <a:rPr lang="en-US" altLang="zh-CN">
                <a:latin typeface="Arial Narrow" pitchFamily="34" charset="0"/>
              </a:rPr>
              <a:t> but also has the dependency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studioName→president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en-US" altLang="zh-CN">
                <a:latin typeface="Arial Narrow" pitchFamily="34" charset="0"/>
              </a:rPr>
              <a:t>which is a BCNF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violation</a:t>
            </a:r>
            <a:r>
              <a:rPr lang="en-US" altLang="zh-CN">
                <a:latin typeface="Arial Narrow" pitchFamily="34" charset="0"/>
              </a:rPr>
              <a:t>.</a:t>
            </a:r>
            <a:r>
              <a:rPr lang="en-US" altLang="zh-CN">
                <a:latin typeface="Times New Roman" pitchFamily="18" charset="0"/>
              </a:rPr>
              <a:t> </a:t>
            </a:r>
          </a:p>
          <a:p>
            <a:pPr>
              <a:spcBef>
                <a:spcPct val="3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Decompose</a:t>
            </a:r>
            <a:r>
              <a:rPr lang="en-US" altLang="zh-CN">
                <a:latin typeface="Arial Narrow" pitchFamily="34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R2</a:t>
            </a:r>
            <a:r>
              <a:rPr lang="en-US" altLang="zh-CN">
                <a:latin typeface="Arial Narrow" pitchFamily="34" charset="0"/>
              </a:rPr>
              <a:t> into: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R3(studioName,president)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R4(title,year,studioName).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The resulting three relation schemas, all in BCNF, are:</a:t>
            </a:r>
          </a:p>
          <a:p>
            <a:pPr>
              <a:spcBef>
                <a:spcPct val="30000"/>
              </a:spcBef>
            </a:pPr>
            <a:r>
              <a:rPr lang="en-US" altLang="zh-CN" i="1">
                <a:latin typeface="Times New Roman" pitchFamily="18" charset="0"/>
              </a:rPr>
              <a:t>R4(title,year,studioName), R3(studioName,president), R1(president,presAddr)</a:t>
            </a:r>
          </a:p>
        </p:txBody>
      </p:sp>
      <p:pic>
        <p:nvPicPr>
          <p:cNvPr id="126980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850" y="6313488"/>
            <a:ext cx="488950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2971E-502F-42BF-9028-46805DE7FE2D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BCNF-Example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611188" y="765175"/>
            <a:ext cx="8353425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>
                <a:solidFill>
                  <a:schemeClr val="tx2"/>
                </a:solidFill>
                <a:latin typeface="Arial Narrow" pitchFamily="34" charset="0"/>
              </a:rPr>
              <a:t>【e.g.】</a:t>
            </a:r>
            <a:r>
              <a:rPr kumimoji="0" lang="en-US" altLang="zh-CN">
                <a:solidFill>
                  <a:schemeClr val="tx2"/>
                </a:solidFill>
              </a:rPr>
              <a:t> </a:t>
            </a:r>
            <a:r>
              <a:rPr lang="en-US" altLang="zh-CN">
                <a:latin typeface="Arial Narrow" pitchFamily="34" charset="0"/>
              </a:rPr>
              <a:t>Consider a relation with schema </a:t>
            </a:r>
            <a:r>
              <a:rPr lang="en-US" altLang="zh-CN" i="1">
                <a:latin typeface="Times New Roman" pitchFamily="18" charset="0"/>
              </a:rPr>
              <a:t>R(A,B,C,D</a:t>
            </a:r>
            <a:r>
              <a:rPr lang="en-US" altLang="zh-CN">
                <a:latin typeface="Arial Narrow" pitchFamily="34" charset="0"/>
              </a:rPr>
              <a:t>). Suppose that Three functional dependencies that hold in this relation are </a:t>
            </a:r>
            <a:r>
              <a:rPr lang="en-US" altLang="zh-CN" i="1">
                <a:latin typeface="Times New Roman" pitchFamily="18" charset="0"/>
              </a:rPr>
              <a:t>AB→C,C→D,D→A</a:t>
            </a:r>
            <a:r>
              <a:rPr lang="en-US" altLang="zh-CN">
                <a:latin typeface="Arial Narrow" pitchFamily="34" charset="0"/>
              </a:rPr>
              <a:t>. Is this relation in BCNF? If not, please decompose it into BCNF.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611188" y="2205038"/>
            <a:ext cx="8207375" cy="456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The three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keys</a:t>
            </a:r>
            <a:r>
              <a:rPr lang="en-US" altLang="zh-CN">
                <a:latin typeface="Arial Narrow" pitchFamily="34" charset="0"/>
              </a:rPr>
              <a:t> for this relation are {</a:t>
            </a:r>
            <a:r>
              <a:rPr lang="en-US" altLang="zh-CN" i="1">
                <a:latin typeface="Times New Roman" pitchFamily="18" charset="0"/>
              </a:rPr>
              <a:t>A,B</a:t>
            </a:r>
            <a:r>
              <a:rPr lang="en-US" altLang="zh-CN">
                <a:latin typeface="Arial Narrow" pitchFamily="34" charset="0"/>
              </a:rPr>
              <a:t>}, {</a:t>
            </a:r>
            <a:r>
              <a:rPr lang="en-US" altLang="zh-CN" i="1">
                <a:latin typeface="Times New Roman" pitchFamily="18" charset="0"/>
              </a:rPr>
              <a:t>B,C</a:t>
            </a:r>
            <a:r>
              <a:rPr lang="en-US" altLang="zh-CN">
                <a:latin typeface="Arial Narrow" pitchFamily="34" charset="0"/>
              </a:rPr>
              <a:t>}, and {</a:t>
            </a:r>
            <a:r>
              <a:rPr lang="en-US" altLang="zh-CN" i="1">
                <a:latin typeface="Times New Roman" pitchFamily="18" charset="0"/>
              </a:rPr>
              <a:t>B,D</a:t>
            </a:r>
            <a:r>
              <a:rPr lang="en-US" altLang="zh-CN">
                <a:latin typeface="Arial Narrow" pitchFamily="34" charset="0"/>
              </a:rPr>
              <a:t>}. the following dependencies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violate</a:t>
            </a:r>
            <a:r>
              <a:rPr lang="en-US" altLang="zh-CN">
                <a:latin typeface="Arial Narrow" pitchFamily="34" charset="0"/>
              </a:rPr>
              <a:t> BCNF: </a:t>
            </a:r>
            <a:r>
              <a:rPr lang="en-US" altLang="zh-CN" i="1">
                <a:latin typeface="Times New Roman" pitchFamily="18" charset="0"/>
              </a:rPr>
              <a:t>C→A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C→D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D→A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AC→D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CD→A.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Decomposition</a:t>
            </a:r>
            <a:r>
              <a:rPr lang="en-US" altLang="zh-CN">
                <a:latin typeface="Arial Narrow" pitchFamily="34" charset="0"/>
              </a:rPr>
              <a:t> could be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started with</a:t>
            </a:r>
            <a:r>
              <a:rPr lang="en-US" altLang="zh-CN">
                <a:latin typeface="Arial Narrow" pitchFamily="34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C→A</a:t>
            </a:r>
            <a:r>
              <a:rPr lang="en-US" altLang="zh-CN">
                <a:latin typeface="Arial Narrow" pitchFamily="34" charset="0"/>
              </a:rPr>
              <a:t>. Thus, R can be decomposed into the following two relation schemas: </a:t>
            </a:r>
          </a:p>
          <a:p>
            <a:pPr>
              <a:spcBef>
                <a:spcPct val="30000"/>
              </a:spcBef>
            </a:pPr>
            <a:r>
              <a:rPr lang="en-US" altLang="zh-CN" i="1">
                <a:latin typeface="Times New Roman" pitchFamily="18" charset="0"/>
              </a:rPr>
              <a:t>R1(C,A</a:t>
            </a:r>
            <a:r>
              <a:rPr lang="en-US" altLang="zh-CN">
                <a:latin typeface="Arial Narrow" pitchFamily="34" charset="0"/>
              </a:rPr>
              <a:t>) and </a:t>
            </a:r>
            <a:r>
              <a:rPr lang="en-US" altLang="zh-CN" i="1">
                <a:latin typeface="Times New Roman" pitchFamily="18" charset="0"/>
              </a:rPr>
              <a:t>R2(B,C,D</a:t>
            </a:r>
            <a:r>
              <a:rPr lang="en-US" altLang="zh-CN">
                <a:latin typeface="Arial Narrow" pitchFamily="34" charset="0"/>
              </a:rPr>
              <a:t>). The first of these is in BCNF. 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However, the second has {</a:t>
            </a:r>
            <a:r>
              <a:rPr lang="en-US" altLang="zh-CN" i="1">
                <a:latin typeface="Times New Roman" pitchFamily="18" charset="0"/>
              </a:rPr>
              <a:t>B,C</a:t>
            </a:r>
            <a:r>
              <a:rPr lang="en-US" altLang="zh-CN">
                <a:latin typeface="Arial Narrow" pitchFamily="34" charset="0"/>
              </a:rPr>
              <a:t>} and {</a:t>
            </a:r>
            <a:r>
              <a:rPr lang="en-US" altLang="zh-CN" i="1">
                <a:latin typeface="Times New Roman" pitchFamily="18" charset="0"/>
              </a:rPr>
              <a:t>B,D</a:t>
            </a:r>
            <a:r>
              <a:rPr lang="en-US" altLang="zh-CN">
                <a:latin typeface="Arial Narrow" pitchFamily="34" charset="0"/>
              </a:rPr>
              <a:t>} for its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keys</a:t>
            </a:r>
            <a:r>
              <a:rPr lang="en-US" altLang="zh-CN">
                <a:latin typeface="Arial Narrow" pitchFamily="34" charset="0"/>
              </a:rPr>
              <a:t>. Thus, </a:t>
            </a:r>
            <a:r>
              <a:rPr lang="en-US" altLang="zh-CN" i="1">
                <a:latin typeface="Times New Roman" pitchFamily="18" charset="0"/>
              </a:rPr>
              <a:t>C→D</a:t>
            </a:r>
            <a:r>
              <a:rPr lang="en-US" altLang="zh-CN">
                <a:latin typeface="Arial Narrow" pitchFamily="34" charset="0"/>
              </a:rPr>
              <a:t> is a BCNF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violation</a:t>
            </a:r>
            <a:r>
              <a:rPr lang="en-US" altLang="zh-CN">
                <a:latin typeface="Arial Narrow" pitchFamily="34" charset="0"/>
              </a:rPr>
              <a:t>.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Decompose</a:t>
            </a:r>
            <a:r>
              <a:rPr lang="en-US" altLang="zh-CN">
                <a:latin typeface="Arial Narrow" pitchFamily="34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R2</a:t>
            </a:r>
            <a:r>
              <a:rPr lang="en-US" altLang="zh-CN">
                <a:latin typeface="Arial Narrow" pitchFamily="34" charset="0"/>
              </a:rPr>
              <a:t> into</a:t>
            </a:r>
          </a:p>
          <a:p>
            <a:pPr>
              <a:spcBef>
                <a:spcPct val="30000"/>
              </a:spcBef>
            </a:pPr>
            <a:r>
              <a:rPr lang="en-US" altLang="zh-CN" i="1">
                <a:latin typeface="Times New Roman" pitchFamily="18" charset="0"/>
              </a:rPr>
              <a:t>R3(C,D</a:t>
            </a:r>
            <a:r>
              <a:rPr lang="en-US" altLang="zh-CN">
                <a:latin typeface="Arial Narrow" pitchFamily="34" charset="0"/>
              </a:rPr>
              <a:t>) and </a:t>
            </a:r>
            <a:r>
              <a:rPr lang="en-US" altLang="zh-CN" i="1">
                <a:latin typeface="Times New Roman" pitchFamily="18" charset="0"/>
              </a:rPr>
              <a:t>R4(B,C</a:t>
            </a:r>
            <a:r>
              <a:rPr lang="en-US" altLang="zh-CN">
                <a:latin typeface="Arial Narrow" pitchFamily="34" charset="0"/>
              </a:rPr>
              <a:t>).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The resulting three relation schemas, all in BCNF, are: </a:t>
            </a:r>
            <a:r>
              <a:rPr lang="en-US" altLang="zh-CN" i="1">
                <a:latin typeface="Times New Roman" pitchFamily="18" charset="0"/>
              </a:rPr>
              <a:t>R1(C,A</a:t>
            </a:r>
            <a:r>
              <a:rPr lang="en-US" altLang="zh-CN">
                <a:latin typeface="Arial Narrow" pitchFamily="34" charset="0"/>
              </a:rPr>
              <a:t>), </a:t>
            </a:r>
            <a:r>
              <a:rPr lang="en-US" altLang="zh-CN" i="1">
                <a:latin typeface="Times New Roman" pitchFamily="18" charset="0"/>
              </a:rPr>
              <a:t>R3(C,D</a:t>
            </a:r>
            <a:r>
              <a:rPr lang="en-US" altLang="zh-CN">
                <a:latin typeface="Arial Narrow" pitchFamily="34" charset="0"/>
              </a:rPr>
              <a:t>), </a:t>
            </a:r>
            <a:r>
              <a:rPr lang="en-US" altLang="zh-CN" i="1">
                <a:latin typeface="Times New Roman" pitchFamily="18" charset="0"/>
              </a:rPr>
              <a:t>R4(B,C</a:t>
            </a:r>
            <a:r>
              <a:rPr lang="en-US" altLang="zh-CN">
                <a:latin typeface="Arial Narrow" pitchFamily="34" charset="0"/>
              </a:rPr>
              <a:t>).</a:t>
            </a:r>
          </a:p>
        </p:txBody>
      </p:sp>
      <p:pic>
        <p:nvPicPr>
          <p:cNvPr id="105478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autoUpdateAnimBg="0"/>
      <p:bldP spid="10547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D38A2-EECF-4FF3-AD8B-590078129E0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76200"/>
            <a:ext cx="8675687" cy="685800"/>
          </a:xfrm>
        </p:spPr>
        <p:txBody>
          <a:bodyPr/>
          <a:lstStyle/>
          <a:p>
            <a:r>
              <a:rPr lang="en-US" altLang="zh-CN">
                <a:latin typeface="Arial Narrow" pitchFamily="34" charset="0"/>
              </a:rPr>
              <a:t>Rules About Functional Dependencies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468313" y="765175"/>
            <a:ext cx="8610600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>
                <a:latin typeface="Arial Narrow" pitchFamily="34" charset="0"/>
              </a:rPr>
              <a:t>The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splitting</a:t>
            </a:r>
            <a:r>
              <a:rPr lang="en-US" altLang="zh-CN">
                <a:latin typeface="Arial Narrow" pitchFamily="34" charset="0"/>
              </a:rPr>
              <a:t> rule: We can replace a functional dependency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 by a set of functional denpendencies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→B</a:t>
            </a:r>
            <a:r>
              <a:rPr lang="en-US" altLang="zh-CN" baseline="-25000">
                <a:latin typeface="Arial Narrow" pitchFamily="34" charset="0"/>
              </a:rPr>
              <a:t>i </a:t>
            </a:r>
            <a:r>
              <a:rPr lang="en-US" altLang="zh-CN">
                <a:latin typeface="Arial Narrow" pitchFamily="34" charset="0"/>
              </a:rPr>
              <a:t>(i=1,2,…m) .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>
                <a:latin typeface="Arial Narrow" pitchFamily="34" charset="0"/>
              </a:rPr>
              <a:t>The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combining</a:t>
            </a:r>
            <a:r>
              <a:rPr lang="en-US" altLang="zh-CN">
                <a:latin typeface="Arial Narrow" pitchFamily="34" charset="0"/>
              </a:rPr>
              <a:t> rule: We can replace a set of functional dependencies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→B</a:t>
            </a:r>
            <a:r>
              <a:rPr lang="en-US" altLang="zh-CN" baseline="-25000">
                <a:latin typeface="Arial Narrow" pitchFamily="34" charset="0"/>
              </a:rPr>
              <a:t>i </a:t>
            </a:r>
            <a:r>
              <a:rPr lang="en-US" altLang="zh-CN">
                <a:latin typeface="Arial Narrow" pitchFamily="34" charset="0"/>
              </a:rPr>
              <a:t>(i=1,2,…m) by the single dependency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Trivial dependencies</a:t>
            </a:r>
            <a:r>
              <a:rPr lang="en-US" altLang="zh-CN">
                <a:latin typeface="Arial Narrow" pitchFamily="34" charset="0"/>
              </a:rPr>
              <a:t>: The functional dependency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 is equivalent to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 C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C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…C</a:t>
            </a:r>
            <a:r>
              <a:rPr lang="en-US" altLang="zh-CN" baseline="-25000">
                <a:latin typeface="Arial Narrow" pitchFamily="34" charset="0"/>
              </a:rPr>
              <a:t>k</a:t>
            </a:r>
            <a:r>
              <a:rPr lang="en-US" altLang="zh-CN">
                <a:latin typeface="Arial Narrow" pitchFamily="34" charset="0"/>
              </a:rPr>
              <a:t>, where the C’s are all those B’s that are not also A’s.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Augmentation</a:t>
            </a:r>
            <a:r>
              <a:rPr lang="en-US" altLang="zh-CN">
                <a:latin typeface="Arial Narrow" pitchFamily="34" charset="0"/>
              </a:rPr>
              <a:t>: If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, then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 </a:t>
            </a:r>
            <a:r>
              <a:rPr lang="en-US" altLang="zh-CN">
                <a:latin typeface="Arial Narrow" pitchFamily="34" charset="0"/>
              </a:rPr>
              <a:t>C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C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…C</a:t>
            </a:r>
            <a:r>
              <a:rPr lang="en-US" altLang="zh-CN" baseline="-25000">
                <a:latin typeface="Arial Narrow" pitchFamily="34" charset="0"/>
              </a:rPr>
              <a:t>k</a:t>
            </a:r>
            <a:r>
              <a:rPr lang="en-US" altLang="zh-CN">
                <a:latin typeface="Arial Narrow" pitchFamily="34" charset="0"/>
              </a:rPr>
              <a:t>→B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 </a:t>
            </a:r>
            <a:r>
              <a:rPr lang="en-US" altLang="zh-CN">
                <a:latin typeface="Arial Narrow" pitchFamily="34" charset="0"/>
              </a:rPr>
              <a:t>C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C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…C</a:t>
            </a:r>
            <a:r>
              <a:rPr lang="en-US" altLang="zh-CN" baseline="-25000">
                <a:latin typeface="Arial Narrow" pitchFamily="34" charset="0"/>
              </a:rPr>
              <a:t>k</a:t>
            </a:r>
            <a:r>
              <a:rPr lang="en-US" altLang="zh-CN">
                <a:latin typeface="Arial Narrow" pitchFamily="34" charset="0"/>
              </a:rPr>
              <a:t> for any set of attributes C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C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…C</a:t>
            </a:r>
            <a:r>
              <a:rPr lang="en-US" altLang="zh-CN" baseline="-25000">
                <a:latin typeface="Arial Narrow" pitchFamily="34" charset="0"/>
              </a:rPr>
              <a:t>k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Transitivity</a:t>
            </a:r>
            <a:r>
              <a:rPr lang="en-US" altLang="zh-CN">
                <a:latin typeface="Arial Narrow" pitchFamily="34" charset="0"/>
              </a:rPr>
              <a:t>: If 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 and 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→C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C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…C</a:t>
            </a:r>
            <a:r>
              <a:rPr lang="en-US" altLang="zh-CN" baseline="-25000">
                <a:latin typeface="Arial Narrow" pitchFamily="34" charset="0"/>
              </a:rPr>
              <a:t>k</a:t>
            </a:r>
            <a:r>
              <a:rPr lang="en-US" altLang="zh-CN">
                <a:latin typeface="Arial Narrow" pitchFamily="34" charset="0"/>
              </a:rPr>
              <a:t>, then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→C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C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…C</a:t>
            </a:r>
            <a:r>
              <a:rPr lang="en-US" altLang="zh-CN" baseline="-25000">
                <a:latin typeface="Arial Narrow" pitchFamily="34" charset="0"/>
              </a:rPr>
              <a:t>k</a:t>
            </a:r>
            <a:r>
              <a:rPr lang="en-US" altLang="zh-CN">
                <a:latin typeface="Arial Narrow" pitchFamily="34" charset="0"/>
              </a:rPr>
              <a:t>.</a:t>
            </a:r>
          </a:p>
        </p:txBody>
      </p:sp>
      <p:pic>
        <p:nvPicPr>
          <p:cNvPr id="99333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54129-8770-4898-9BE4-B0FEE1D6E8AA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76200"/>
            <a:ext cx="8202613" cy="685800"/>
          </a:xfrm>
        </p:spPr>
        <p:txBody>
          <a:bodyPr/>
          <a:lstStyle/>
          <a:p>
            <a:r>
              <a:rPr lang="en-US" altLang="zh-CN">
                <a:latin typeface="Arial Narrow" pitchFamily="34" charset="0"/>
              </a:rPr>
              <a:t>Projecting Functional Dependencies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611188" y="765175"/>
            <a:ext cx="8353425" cy="544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30000"/>
              </a:spcBef>
              <a:buSzPct val="200000"/>
              <a:buFontTx/>
              <a:buBlip>
                <a:blip r:embed="rId2"/>
              </a:buBlip>
            </a:pPr>
            <a:r>
              <a:rPr lang="en-US" altLang="zh-CN">
                <a:latin typeface="Arial Narrow" pitchFamily="34" charset="0"/>
              </a:rPr>
              <a:t>How to find the functional dependencies for the results of a decomposition?</a:t>
            </a:r>
            <a:endParaRPr lang="en-US" altLang="zh-CN">
              <a:solidFill>
                <a:schemeClr val="hlink"/>
              </a:solidFill>
              <a:latin typeface="Arial Narrow" pitchFamily="34" charset="0"/>
            </a:endParaRPr>
          </a:p>
          <a:p>
            <a:pPr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kumimoji="0" lang="en-US" altLang="zh-CN">
                <a:solidFill>
                  <a:schemeClr val="hlink"/>
                </a:solidFill>
                <a:latin typeface="Arial Narrow" pitchFamily="34" charset="0"/>
              </a:rPr>
              <a:t>Projecting Functional Dependencies</a:t>
            </a:r>
            <a:r>
              <a:rPr lang="en-US" altLang="zh-CN">
                <a:latin typeface="Arial Narrow" pitchFamily="34" charset="0"/>
              </a:rPr>
              <a:t>: When we decompose a relation into some new relations, the functional dependencies hold in the original relation will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be turned into</a:t>
            </a:r>
            <a:r>
              <a:rPr lang="en-US" altLang="zh-CN">
                <a:latin typeface="Arial Narrow" pitchFamily="34" charset="0"/>
              </a:rPr>
              <a:t> the functional dependencies hold in the resulting relations.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Suppose a relation R is decomposed into relation S and some other relations. Let F be the set of functional dependencies known to hold for R. To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compute</a:t>
            </a:r>
            <a:r>
              <a:rPr lang="en-US" altLang="zh-CN">
                <a:latin typeface="Arial Narrow" pitchFamily="34" charset="0"/>
              </a:rPr>
              <a:t> the functional dependencies that hold in S, do the following: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Consider each set of attributes X that is contained in the set of attributes of S. Compute X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. Then for each attribute B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such that</a:t>
            </a:r>
            <a:r>
              <a:rPr lang="en-US" altLang="zh-CN">
                <a:latin typeface="Arial Narrow" pitchFamily="34" charset="0"/>
              </a:rPr>
              <a:t> </a:t>
            </a:r>
            <a:r>
              <a:rPr lang="en-US" altLang="zh-CN" u="sng">
                <a:latin typeface="Arial Narrow" pitchFamily="34" charset="0"/>
              </a:rPr>
              <a:t>B is an attribute of S, B is in X</a:t>
            </a:r>
            <a:r>
              <a:rPr lang="en-US" altLang="zh-CN" u="sng" baseline="30000">
                <a:latin typeface="Arial Narrow" pitchFamily="34" charset="0"/>
              </a:rPr>
              <a:t>+</a:t>
            </a:r>
            <a:r>
              <a:rPr lang="en-US" altLang="zh-CN" u="sng">
                <a:latin typeface="Arial Narrow" pitchFamily="34" charset="0"/>
              </a:rPr>
              <a:t> </a:t>
            </a:r>
            <a:r>
              <a:rPr lang="en-US" altLang="zh-CN" u="sng">
                <a:solidFill>
                  <a:srgbClr val="FF3399"/>
                </a:solidFill>
                <a:latin typeface="Arial Narrow" pitchFamily="34" charset="0"/>
              </a:rPr>
              <a:t>and</a:t>
            </a:r>
            <a:r>
              <a:rPr lang="en-US" altLang="zh-CN" u="sng">
                <a:latin typeface="Arial Narrow" pitchFamily="34" charset="0"/>
              </a:rPr>
              <a:t> B is not in X</a:t>
            </a:r>
            <a:r>
              <a:rPr lang="en-US" altLang="zh-CN">
                <a:latin typeface="Arial Narrow" pitchFamily="34" charset="0"/>
              </a:rPr>
              <a:t>, the functional dependency X→B holds in S. </a:t>
            </a:r>
          </a:p>
        </p:txBody>
      </p:sp>
      <p:pic>
        <p:nvPicPr>
          <p:cNvPr id="55301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89B52-A0F9-42E6-BED4-75F57A56BAA4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76200"/>
            <a:ext cx="8202613" cy="685800"/>
          </a:xfrm>
        </p:spPr>
        <p:txBody>
          <a:bodyPr/>
          <a:lstStyle/>
          <a:p>
            <a:r>
              <a:rPr lang="en-US" altLang="zh-CN">
                <a:latin typeface="Arial Narrow" pitchFamily="34" charset="0"/>
              </a:rPr>
              <a:t>Projecting Functional Dependencies</a:t>
            </a: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611188" y="765175"/>
            <a:ext cx="8353425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>
                <a:latin typeface="Arial Narrow" pitchFamily="34" charset="0"/>
              </a:rPr>
              <a:t>Notice that if  a set that does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not</a:t>
            </a:r>
            <a:r>
              <a:rPr lang="en-US" altLang="zh-CN">
                <a:latin typeface="Arial Narrow" pitchFamily="34" charset="0"/>
              </a:rPr>
              <a:t> contain at least one left side of a given dependency cannot yield any dependencies for S.</a:t>
            </a:r>
          </a:p>
          <a:p>
            <a:pPr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>
                <a:latin typeface="Arial Narrow" pitchFamily="34" charset="0"/>
              </a:rPr>
              <a:t>When we assert the functional dependencies for a relation,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only</a:t>
            </a:r>
            <a:r>
              <a:rPr lang="en-US" altLang="zh-CN">
                <a:latin typeface="Arial Narrow" pitchFamily="34" charset="0"/>
              </a:rPr>
              <a:t> those completely nontrivial dependencies needs to be claimed.</a:t>
            </a:r>
          </a:p>
        </p:txBody>
      </p:sp>
      <p:pic>
        <p:nvPicPr>
          <p:cNvPr id="128004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F07FD-4C56-40D4-A250-080067E45B34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Projection-Example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609600" y="876300"/>
            <a:ext cx="8305800" cy="430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>
                <a:solidFill>
                  <a:schemeClr val="tx2"/>
                </a:solidFill>
                <a:latin typeface="Arial Narrow" pitchFamily="34" charset="0"/>
              </a:rPr>
              <a:t>【e.g.】</a:t>
            </a:r>
            <a:r>
              <a:rPr lang="en-US" altLang="zh-CN">
                <a:latin typeface="Arial Narrow" pitchFamily="34" charset="0"/>
              </a:rPr>
              <a:t>Consider </a:t>
            </a:r>
            <a:r>
              <a:rPr lang="en-US" altLang="zh-CN" i="1">
                <a:latin typeface="Times New Roman" pitchFamily="18" charset="0"/>
              </a:rPr>
              <a:t>R(A,B,C,D</a:t>
            </a:r>
            <a:r>
              <a:rPr lang="en-US" altLang="zh-CN">
                <a:latin typeface="Arial Narrow" pitchFamily="34" charset="0"/>
              </a:rPr>
              <a:t>) decomposed into </a:t>
            </a:r>
            <a:r>
              <a:rPr lang="en-US" altLang="zh-CN" i="1">
                <a:latin typeface="Times New Roman" pitchFamily="18" charset="0"/>
              </a:rPr>
              <a:t>S(A,C</a:t>
            </a:r>
            <a:r>
              <a:rPr lang="en-US" altLang="zh-CN">
                <a:latin typeface="Arial Narrow" pitchFamily="34" charset="0"/>
              </a:rPr>
              <a:t>) and other relations. Let the functional dependencies of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be </a:t>
            </a:r>
            <a:r>
              <a:rPr lang="en-US" altLang="zh-CN" i="1">
                <a:latin typeface="Times New Roman" pitchFamily="18" charset="0"/>
              </a:rPr>
              <a:t>A→B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B→C</a:t>
            </a:r>
            <a:r>
              <a:rPr lang="en-US" altLang="zh-CN">
                <a:latin typeface="Arial Narrow" pitchFamily="34" charset="0"/>
              </a:rPr>
              <a:t>. Please compute the functional dependencies that hold in 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In principle, the closure of each subset of {</a:t>
            </a:r>
            <a:r>
              <a:rPr lang="en-US" altLang="zh-CN" i="1">
                <a:latin typeface="Times New Roman" pitchFamily="18" charset="0"/>
              </a:rPr>
              <a:t>A,C</a:t>
            </a:r>
            <a:r>
              <a:rPr lang="en-US" altLang="zh-CN">
                <a:latin typeface="Arial Narrow" pitchFamily="34" charset="0"/>
              </a:rPr>
              <a:t>} must be computed.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1.</a:t>
            </a:r>
            <a:r>
              <a:rPr lang="en-US" altLang="zh-CN">
                <a:latin typeface="Arial Narrow" pitchFamily="34" charset="0"/>
              </a:rPr>
              <a:t>Let’s begin with {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. This set is easily seen to be {</a:t>
            </a:r>
            <a:r>
              <a:rPr lang="en-US" altLang="zh-CN" i="1">
                <a:latin typeface="Times New Roman" pitchFamily="18" charset="0"/>
              </a:rPr>
              <a:t>A,B,C</a:t>
            </a:r>
            <a:r>
              <a:rPr lang="en-US" altLang="zh-CN">
                <a:latin typeface="Arial Narrow" pitchFamily="34" charset="0"/>
              </a:rPr>
              <a:t>}. Since 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Arial Narrow" pitchFamily="34" charset="0"/>
              </a:rPr>
              <a:t> is not in the schema of 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A→B</a:t>
            </a:r>
            <a:r>
              <a:rPr lang="en-US" altLang="zh-CN">
                <a:latin typeface="Arial Narrow" pitchFamily="34" charset="0"/>
              </a:rPr>
              <a:t> is not a dependency of 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>
                <a:latin typeface="Arial Narrow" pitchFamily="34" charset="0"/>
              </a:rPr>
              <a:t>. 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However,  </a:t>
            </a:r>
            <a:r>
              <a:rPr lang="en-US" altLang="zh-CN" i="1">
                <a:latin typeface="Times New Roman" pitchFamily="18" charset="0"/>
              </a:rPr>
              <a:t>C</a:t>
            </a:r>
            <a:r>
              <a:rPr lang="en-US" altLang="zh-CN">
                <a:latin typeface="Arial Narrow" pitchFamily="34" charset="0"/>
              </a:rPr>
              <a:t> is in the schema for 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>
                <a:latin typeface="Arial Narrow" pitchFamily="34" charset="0"/>
              </a:rPr>
              <a:t>, so </a:t>
            </a:r>
            <a:r>
              <a:rPr lang="en-US" altLang="zh-CN" i="1">
                <a:latin typeface="Times New Roman" pitchFamily="18" charset="0"/>
              </a:rPr>
              <a:t>A→C</a:t>
            </a:r>
            <a:r>
              <a:rPr lang="en-US" altLang="zh-CN">
                <a:latin typeface="Arial Narrow" pitchFamily="34" charset="0"/>
              </a:rPr>
              <a:t> holds in 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2.</a:t>
            </a:r>
            <a:r>
              <a:rPr lang="en-US" altLang="zh-CN">
                <a:latin typeface="Arial Narrow" pitchFamily="34" charset="0"/>
              </a:rPr>
              <a:t>Consider {</a:t>
            </a:r>
            <a:r>
              <a:rPr lang="en-US" altLang="zh-CN" i="1">
                <a:latin typeface="Times New Roman" pitchFamily="18" charset="0"/>
              </a:rPr>
              <a:t>C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. {</a:t>
            </a:r>
            <a:r>
              <a:rPr lang="en-US" altLang="zh-CN" i="1">
                <a:latin typeface="Times New Roman" pitchFamily="18" charset="0"/>
              </a:rPr>
              <a:t>C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C</a:t>
            </a:r>
            <a:r>
              <a:rPr lang="en-US" altLang="zh-CN">
                <a:latin typeface="Arial Narrow" pitchFamily="34" charset="0"/>
              </a:rPr>
              <a:t>}, which cannot yield any dependencies for 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3.</a:t>
            </a:r>
            <a:r>
              <a:rPr lang="en-US" altLang="zh-CN">
                <a:latin typeface="Arial Narrow" pitchFamily="34" charset="0"/>
              </a:rPr>
              <a:t>Consider {</a:t>
            </a:r>
            <a:r>
              <a:rPr lang="en-US" altLang="zh-CN" i="1">
                <a:latin typeface="Times New Roman" pitchFamily="18" charset="0"/>
              </a:rPr>
              <a:t>A,C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, which is {</a:t>
            </a:r>
            <a:r>
              <a:rPr lang="en-US" altLang="zh-CN" i="1">
                <a:latin typeface="Times New Roman" pitchFamily="18" charset="0"/>
              </a:rPr>
              <a:t>A,B,C</a:t>
            </a:r>
            <a:r>
              <a:rPr lang="en-US" altLang="zh-CN">
                <a:latin typeface="Arial Narrow" pitchFamily="34" charset="0"/>
              </a:rPr>
              <a:t>}. No new dependency is yielded. </a:t>
            </a:r>
          </a:p>
          <a:p>
            <a:pPr>
              <a:spcBef>
                <a:spcPct val="30000"/>
              </a:spcBef>
            </a:pPr>
            <a:r>
              <a:rPr lang="en-US" altLang="zh-CN" i="1">
                <a:latin typeface="Times New Roman" pitchFamily="18" charset="0"/>
              </a:rPr>
              <a:t>A→C</a:t>
            </a:r>
            <a:r>
              <a:rPr lang="en-US" altLang="zh-CN">
                <a:latin typeface="Arial Narrow" pitchFamily="34" charset="0"/>
              </a:rPr>
              <a:t> is the only dependency we need to assert for 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>
                <a:latin typeface="Arial Narrow" pitchFamily="34" charset="0"/>
              </a:rPr>
              <a:t>.</a:t>
            </a:r>
          </a:p>
        </p:txBody>
      </p:sp>
      <p:pic>
        <p:nvPicPr>
          <p:cNvPr id="56326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1C69F-9F64-4970-917C-CC372F21A339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Projection-Example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611188" y="765175"/>
            <a:ext cx="8355012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tx2"/>
                </a:solidFill>
                <a:latin typeface="Arial Narrow" pitchFamily="34" charset="0"/>
              </a:rPr>
              <a:t>【e.g.】 </a:t>
            </a:r>
            <a:r>
              <a:rPr lang="en-US" altLang="zh-CN">
                <a:latin typeface="Arial Narrow" pitchFamily="34" charset="0"/>
              </a:rPr>
              <a:t>Consider </a:t>
            </a:r>
            <a:r>
              <a:rPr lang="en-US" altLang="zh-CN" i="1">
                <a:latin typeface="Times New Roman" pitchFamily="18" charset="0"/>
              </a:rPr>
              <a:t>R(A,B,C,D,E)</a:t>
            </a:r>
            <a:r>
              <a:rPr lang="en-US" altLang="zh-CN">
                <a:latin typeface="Arial Narrow" pitchFamily="34" charset="0"/>
              </a:rPr>
              <a:t> decomposed into </a:t>
            </a:r>
            <a:r>
              <a:rPr lang="en-US" altLang="zh-CN" i="1">
                <a:latin typeface="Times New Roman" pitchFamily="18" charset="0"/>
              </a:rPr>
              <a:t>S(A,B,C</a:t>
            </a:r>
            <a:r>
              <a:rPr lang="en-US" altLang="zh-CN">
                <a:latin typeface="Arial Narrow" pitchFamily="34" charset="0"/>
              </a:rPr>
              <a:t>) and other relations. Let the functional dependencies of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be </a:t>
            </a:r>
            <a:r>
              <a:rPr lang="en-US" altLang="zh-CN" i="1">
                <a:latin typeface="Times New Roman" pitchFamily="18" charset="0"/>
              </a:rPr>
              <a:t>AB→DE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C→E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D→C</a:t>
            </a:r>
            <a:r>
              <a:rPr lang="en-US" altLang="zh-CN">
                <a:latin typeface="Arial Narrow" pitchFamily="34" charset="0"/>
              </a:rPr>
              <a:t>, and </a:t>
            </a:r>
            <a:r>
              <a:rPr lang="en-US" altLang="zh-CN" i="1">
                <a:latin typeface="Times New Roman" pitchFamily="18" charset="0"/>
              </a:rPr>
              <a:t>E→A</a:t>
            </a:r>
            <a:r>
              <a:rPr lang="en-US" altLang="zh-CN">
                <a:latin typeface="Arial Narrow" pitchFamily="34" charset="0"/>
              </a:rPr>
              <a:t>. Please compute the functional dependencies that hold in 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>
                <a:latin typeface="Arial Narrow" pitchFamily="34" charset="0"/>
              </a:rPr>
              <a:t> and express them in the form of minimal basis.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684213" y="2708275"/>
            <a:ext cx="8001000" cy="335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1.</a:t>
            </a:r>
            <a:r>
              <a:rPr lang="en-US" altLang="zh-CN">
                <a:latin typeface="Arial Narrow" pitchFamily="34" charset="0"/>
              </a:rPr>
              <a:t> {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Arial Narrow" pitchFamily="34" charset="0"/>
              </a:rPr>
              <a:t>}, {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Arial Narrow" pitchFamily="34" charset="0"/>
              </a:rPr>
              <a:t>}, {</a:t>
            </a:r>
            <a:r>
              <a:rPr lang="en-US" altLang="zh-CN" i="1">
                <a:latin typeface="Times New Roman" pitchFamily="18" charset="0"/>
              </a:rPr>
              <a:t>C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A,C,E</a:t>
            </a:r>
            <a:r>
              <a:rPr lang="en-US" altLang="zh-CN">
                <a:latin typeface="Arial Narrow" pitchFamily="34" charset="0"/>
              </a:rPr>
              <a:t>}. So, </a:t>
            </a:r>
            <a:r>
              <a:rPr lang="en-US" altLang="zh-CN" i="1">
                <a:latin typeface="Times New Roman" pitchFamily="18" charset="0"/>
              </a:rPr>
              <a:t>C→A</a:t>
            </a:r>
            <a:r>
              <a:rPr lang="en-US" altLang="zh-CN">
                <a:latin typeface="Arial Narrow" pitchFamily="34" charset="0"/>
              </a:rPr>
              <a:t> holds in S.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2.</a:t>
            </a:r>
            <a:r>
              <a:rPr lang="en-US" altLang="zh-CN">
                <a:latin typeface="Arial Narrow" pitchFamily="34" charset="0"/>
              </a:rPr>
              <a:t>Consider pairs. {</a:t>
            </a:r>
            <a:r>
              <a:rPr lang="en-US" altLang="zh-CN" i="1">
                <a:latin typeface="Times New Roman" pitchFamily="18" charset="0"/>
              </a:rPr>
              <a:t>A,B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A,B,C,D,E</a:t>
            </a:r>
            <a:r>
              <a:rPr lang="en-US" altLang="zh-CN">
                <a:latin typeface="Arial Narrow" pitchFamily="34" charset="0"/>
              </a:rPr>
              <a:t>}, {</a:t>
            </a:r>
            <a:r>
              <a:rPr lang="en-US" altLang="zh-CN" i="1">
                <a:latin typeface="Times New Roman" pitchFamily="18" charset="0"/>
              </a:rPr>
              <a:t>A,C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A,C,E</a:t>
            </a:r>
            <a:r>
              <a:rPr lang="en-US" altLang="zh-CN">
                <a:latin typeface="Arial Narrow" pitchFamily="34" charset="0"/>
              </a:rPr>
              <a:t>}, {</a:t>
            </a:r>
            <a:r>
              <a:rPr lang="en-US" altLang="zh-CN" i="1">
                <a:latin typeface="Times New Roman" pitchFamily="18" charset="0"/>
              </a:rPr>
              <a:t>B,C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A,B,C,D,E</a:t>
            </a:r>
            <a:r>
              <a:rPr lang="en-US" altLang="zh-CN">
                <a:latin typeface="Arial Narrow" pitchFamily="34" charset="0"/>
              </a:rPr>
              <a:t>}, so, </a:t>
            </a:r>
            <a:r>
              <a:rPr lang="en-US" altLang="zh-CN" i="1">
                <a:latin typeface="Times New Roman" pitchFamily="18" charset="0"/>
              </a:rPr>
              <a:t>AB→C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BC→A</a:t>
            </a:r>
            <a:r>
              <a:rPr lang="en-US" altLang="zh-CN">
                <a:latin typeface="Arial Narrow" pitchFamily="34" charset="0"/>
              </a:rPr>
              <a:t> hold in S.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Thus, the nontrivial dependencies hold in 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>
                <a:latin typeface="Arial Narrow" pitchFamily="34" charset="0"/>
              </a:rPr>
              <a:t> are </a:t>
            </a:r>
            <a:r>
              <a:rPr lang="en-US" altLang="zh-CN" i="1">
                <a:latin typeface="Times New Roman" pitchFamily="18" charset="0"/>
              </a:rPr>
              <a:t>AB→C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BC→A</a:t>
            </a:r>
            <a:r>
              <a:rPr lang="en-US" altLang="zh-CN">
                <a:latin typeface="Arial Narrow" pitchFamily="34" charset="0"/>
              </a:rPr>
              <a:t>, and </a:t>
            </a:r>
            <a:r>
              <a:rPr lang="en-US" altLang="zh-CN" i="1">
                <a:latin typeface="Times New Roman" pitchFamily="18" charset="0"/>
              </a:rPr>
              <a:t>C→A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Since </a:t>
            </a:r>
            <a:r>
              <a:rPr lang="en-US" altLang="zh-CN" i="1">
                <a:latin typeface="Times New Roman" pitchFamily="18" charset="0"/>
              </a:rPr>
              <a:t>BC→A</a:t>
            </a:r>
            <a:r>
              <a:rPr lang="en-US" altLang="zh-CN">
                <a:latin typeface="Arial Narrow" pitchFamily="34" charset="0"/>
              </a:rPr>
              <a:t> follows from </a:t>
            </a:r>
            <a:r>
              <a:rPr lang="en-US" altLang="zh-CN" i="1">
                <a:latin typeface="Times New Roman" pitchFamily="18" charset="0"/>
              </a:rPr>
              <a:t>C→A</a:t>
            </a:r>
            <a:r>
              <a:rPr lang="en-US" altLang="zh-CN">
                <a:latin typeface="Arial Narrow" pitchFamily="34" charset="0"/>
              </a:rPr>
              <a:t>, one of  the minimal bass of S is {</a:t>
            </a:r>
            <a:r>
              <a:rPr lang="en-US" altLang="zh-CN" i="1">
                <a:latin typeface="Times New Roman" pitchFamily="18" charset="0"/>
              </a:rPr>
              <a:t>AB→C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C→A</a:t>
            </a:r>
            <a:r>
              <a:rPr lang="en-US" altLang="zh-CN">
                <a:latin typeface="Arial Narrow" pitchFamily="34" charset="0"/>
              </a:rPr>
              <a:t>}.</a:t>
            </a:r>
          </a:p>
          <a:p>
            <a:pPr>
              <a:spcBef>
                <a:spcPct val="30000"/>
              </a:spcBef>
              <a:buSzPct val="200000"/>
              <a:buFontTx/>
              <a:buBlip>
                <a:blip r:embed="rId2"/>
              </a:buBlip>
            </a:pPr>
            <a:r>
              <a:rPr lang="en-US" altLang="zh-CN">
                <a:latin typeface="Arial Narrow" pitchFamily="34" charset="0"/>
              </a:rPr>
              <a:t>Need we consider those three-attribute sets?</a:t>
            </a:r>
          </a:p>
        </p:txBody>
      </p:sp>
      <p:pic>
        <p:nvPicPr>
          <p:cNvPr id="104454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3DC84-FEBC-4ED2-AA14-8F0CA7E25F6B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Projection-Example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838200" y="914400"/>
            <a:ext cx="80010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tx2"/>
                </a:solidFill>
                <a:latin typeface="Arial Narrow" pitchFamily="34" charset="0"/>
              </a:rPr>
              <a:t>【e.g.】</a:t>
            </a:r>
            <a:r>
              <a:rPr lang="en-US" altLang="zh-CN">
                <a:latin typeface="Arial Narrow" pitchFamily="34" charset="0"/>
              </a:rPr>
              <a:t>Consider </a:t>
            </a:r>
            <a:r>
              <a:rPr lang="en-US" altLang="zh-CN" i="1">
                <a:latin typeface="Times New Roman" pitchFamily="18" charset="0"/>
              </a:rPr>
              <a:t>R(A,B,C,D,E</a:t>
            </a:r>
            <a:r>
              <a:rPr lang="en-US" altLang="zh-CN">
                <a:latin typeface="Arial Narrow" pitchFamily="34" charset="0"/>
              </a:rPr>
              <a:t>) decomposed into </a:t>
            </a:r>
            <a:r>
              <a:rPr lang="en-US" altLang="zh-CN" i="1">
                <a:latin typeface="Times New Roman" pitchFamily="18" charset="0"/>
              </a:rPr>
              <a:t>S(A,B,C</a:t>
            </a:r>
            <a:r>
              <a:rPr lang="en-US" altLang="zh-CN">
                <a:latin typeface="Arial Narrow" pitchFamily="34" charset="0"/>
              </a:rPr>
              <a:t>) and other relations. Let the functional dependencies of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be </a:t>
            </a:r>
            <a:r>
              <a:rPr lang="en-US" altLang="zh-CN" i="1">
                <a:latin typeface="Times New Roman" pitchFamily="18" charset="0"/>
              </a:rPr>
              <a:t>A→D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B→E</a:t>
            </a:r>
            <a:r>
              <a:rPr lang="en-US" altLang="zh-CN">
                <a:latin typeface="Arial Narrow" pitchFamily="34" charset="0"/>
              </a:rPr>
              <a:t>, and </a:t>
            </a:r>
            <a:r>
              <a:rPr lang="en-US" altLang="zh-CN" i="1">
                <a:latin typeface="Times New Roman" pitchFamily="18" charset="0"/>
              </a:rPr>
              <a:t>DE→C</a:t>
            </a:r>
            <a:r>
              <a:rPr lang="en-US" altLang="zh-CN">
                <a:latin typeface="Arial Narrow" pitchFamily="34" charset="0"/>
              </a:rPr>
              <a:t>. Please compute the functional dependencies that hold in 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1.</a:t>
            </a:r>
            <a:r>
              <a:rPr lang="en-US" altLang="zh-CN">
                <a:latin typeface="Arial Narrow" pitchFamily="34" charset="0"/>
              </a:rPr>
              <a:t> Consider {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A,D</a:t>
            </a:r>
            <a:r>
              <a:rPr lang="en-US" altLang="zh-CN">
                <a:latin typeface="Arial Narrow" pitchFamily="34" charset="0"/>
              </a:rPr>
              <a:t>}. Since </a:t>
            </a:r>
            <a:r>
              <a:rPr lang="en-US" altLang="zh-CN" i="1">
                <a:latin typeface="Times New Roman" pitchFamily="18" charset="0"/>
              </a:rPr>
              <a:t>D</a:t>
            </a:r>
            <a:r>
              <a:rPr lang="en-US" altLang="zh-CN">
                <a:latin typeface="Arial Narrow" pitchFamily="34" charset="0"/>
              </a:rPr>
              <a:t> is not in the schema of  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>
                <a:latin typeface="Arial Narrow" pitchFamily="34" charset="0"/>
              </a:rPr>
              <a:t>, we get no dependencies here.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Similarly, {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B,E</a:t>
            </a:r>
            <a:r>
              <a:rPr lang="en-US" altLang="zh-CN">
                <a:latin typeface="Arial Narrow" pitchFamily="34" charset="0"/>
              </a:rPr>
              <a:t>} and {</a:t>
            </a:r>
            <a:r>
              <a:rPr lang="en-US" altLang="zh-CN" i="1">
                <a:latin typeface="Times New Roman" pitchFamily="18" charset="0"/>
              </a:rPr>
              <a:t>C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C</a:t>
            </a:r>
            <a:r>
              <a:rPr lang="en-US" altLang="zh-CN">
                <a:latin typeface="Arial Narrow" pitchFamily="34" charset="0"/>
              </a:rPr>
              <a:t>}, yielding no dependencies for 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2.</a:t>
            </a:r>
            <a:r>
              <a:rPr lang="en-US" altLang="zh-CN">
                <a:latin typeface="Arial Narrow" pitchFamily="34" charset="0"/>
              </a:rPr>
              <a:t>Consider pairs. {</a:t>
            </a:r>
            <a:r>
              <a:rPr lang="en-US" altLang="zh-CN" i="1">
                <a:latin typeface="Times New Roman" pitchFamily="18" charset="0"/>
              </a:rPr>
              <a:t>A,B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A,B,C,D,E</a:t>
            </a:r>
            <a:r>
              <a:rPr lang="en-US" altLang="zh-CN">
                <a:latin typeface="Arial Narrow" pitchFamily="34" charset="0"/>
              </a:rPr>
              <a:t>}. Thus, we get the dependency </a:t>
            </a:r>
            <a:r>
              <a:rPr lang="en-US" altLang="zh-CN" i="1">
                <a:latin typeface="Times New Roman" pitchFamily="18" charset="0"/>
              </a:rPr>
              <a:t>AB→C</a:t>
            </a:r>
            <a:r>
              <a:rPr lang="en-US" altLang="zh-CN">
                <a:latin typeface="Arial Narrow" pitchFamily="34" charset="0"/>
              </a:rPr>
              <a:t> for 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Neither of the other pairs give us any dependencies for 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Thus, the only dependency we need assert for 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>
                <a:latin typeface="Arial Narrow" pitchFamily="34" charset="0"/>
              </a:rPr>
              <a:t> is </a:t>
            </a:r>
            <a:r>
              <a:rPr lang="en-US" altLang="zh-CN" i="1">
                <a:latin typeface="Times New Roman" pitchFamily="18" charset="0"/>
              </a:rPr>
              <a:t>AB→C</a:t>
            </a:r>
            <a:r>
              <a:rPr lang="en-US" altLang="zh-CN">
                <a:latin typeface="Arial Narrow" pitchFamily="34" charset="0"/>
              </a:rPr>
              <a:t>.</a:t>
            </a:r>
          </a:p>
        </p:txBody>
      </p:sp>
      <p:pic>
        <p:nvPicPr>
          <p:cNvPr id="58374" name="Picture 6" descr="002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237288"/>
            <a:ext cx="685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BF74D-E58B-49DA-BC52-D212191E28CD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Why to introduce 3NF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685800" y="692150"/>
            <a:ext cx="8278813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latin typeface="Arial Narrow" pitchFamily="34" charset="0"/>
              </a:rPr>
              <a:t>Occasionally, one encounters a relation schema and its dependencies that are not in BCNF but that one doesn’t want to decompose further.</a:t>
            </a:r>
          </a:p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tx2"/>
                </a:solidFill>
                <a:latin typeface="Arial Narrow" pitchFamily="34" charset="0"/>
              </a:rPr>
              <a:t>【e.g.】</a:t>
            </a:r>
            <a:r>
              <a:rPr lang="en-US" altLang="zh-CN">
                <a:latin typeface="Arial Narrow" pitchFamily="34" charset="0"/>
              </a:rPr>
              <a:t>Suppose we have a relation </a:t>
            </a:r>
            <a:r>
              <a:rPr lang="en-US" altLang="zh-CN" i="1">
                <a:latin typeface="Times New Roman" pitchFamily="18" charset="0"/>
              </a:rPr>
              <a:t>Booking(title,theater,city</a:t>
            </a:r>
            <a:r>
              <a:rPr lang="en-US" altLang="zh-CN" i="1">
                <a:latin typeface="Arial Narrow" pitchFamily="34" charset="0"/>
              </a:rPr>
              <a:t>)</a:t>
            </a:r>
            <a:r>
              <a:rPr lang="en-US" altLang="zh-CN">
                <a:latin typeface="Arial Narrow" pitchFamily="34" charset="0"/>
              </a:rPr>
              <a:t>. 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Arial Narrow" pitchFamily="34" charset="0"/>
              </a:rPr>
              <a:t>Suppose that </a:t>
            </a:r>
            <a:r>
              <a:rPr lang="en-US" altLang="zh-CN" i="1">
                <a:latin typeface="Times New Roman" pitchFamily="18" charset="0"/>
              </a:rPr>
              <a:t>theater→city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title</a:t>
            </a:r>
            <a:r>
              <a:rPr lang="en-US" altLang="zh-CN" i="1">
                <a:latin typeface="Arial Narrow" pitchFamily="34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city→theater</a:t>
            </a:r>
            <a:r>
              <a:rPr lang="en-US" altLang="zh-CN">
                <a:latin typeface="Arial Narrow" pitchFamily="34" charset="0"/>
              </a:rPr>
              <a:t> hold for </a:t>
            </a:r>
            <a:r>
              <a:rPr lang="en-US" altLang="zh-CN" i="1">
                <a:latin typeface="Times New Roman" pitchFamily="18" charset="0"/>
              </a:rPr>
              <a:t>Booking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Arial Narrow" pitchFamily="34" charset="0"/>
              </a:rPr>
              <a:t>Then, {</a:t>
            </a:r>
            <a:r>
              <a:rPr lang="en-US" altLang="zh-CN" i="1">
                <a:latin typeface="Times New Roman" pitchFamily="18" charset="0"/>
              </a:rPr>
              <a:t>title,city</a:t>
            </a:r>
            <a:r>
              <a:rPr lang="en-US" altLang="zh-CN">
                <a:latin typeface="Arial Narrow" pitchFamily="34" charset="0"/>
              </a:rPr>
              <a:t>} and {</a:t>
            </a:r>
            <a:r>
              <a:rPr lang="en-US" altLang="zh-CN" i="1">
                <a:latin typeface="Times New Roman" pitchFamily="18" charset="0"/>
              </a:rPr>
              <a:t>theater,title</a:t>
            </a:r>
            <a:r>
              <a:rPr lang="en-US" altLang="zh-CN">
                <a:latin typeface="Arial Narrow" pitchFamily="34" charset="0"/>
              </a:rPr>
              <a:t>} are two keys for </a:t>
            </a:r>
            <a:r>
              <a:rPr lang="en-US" altLang="zh-CN" i="1">
                <a:latin typeface="Times New Roman" pitchFamily="18" charset="0"/>
              </a:rPr>
              <a:t>Booking</a:t>
            </a:r>
            <a:r>
              <a:rPr lang="en-US" altLang="zh-CN">
                <a:latin typeface="Arial Narrow" pitchFamily="34" charset="0"/>
              </a:rPr>
              <a:t>, and </a:t>
            </a:r>
            <a:r>
              <a:rPr lang="en-US" altLang="zh-CN" i="1">
                <a:latin typeface="Times New Roman" pitchFamily="18" charset="0"/>
              </a:rPr>
              <a:t>theater→city</a:t>
            </a:r>
            <a:r>
              <a:rPr lang="en-US" altLang="zh-CN" b="0" i="1">
                <a:latin typeface="Arial Narrow" pitchFamily="34" charset="0"/>
              </a:rPr>
              <a:t> </a:t>
            </a:r>
            <a:r>
              <a:rPr lang="en-US" altLang="zh-CN">
                <a:latin typeface="Arial Narrow" pitchFamily="34" charset="0"/>
              </a:rPr>
              <a:t>violates BCNF. Two resulting relations are  (</a:t>
            </a:r>
            <a:r>
              <a:rPr lang="en-US" altLang="zh-CN" i="1">
                <a:latin typeface="Times New Roman" pitchFamily="18" charset="0"/>
              </a:rPr>
              <a:t>theater,city</a:t>
            </a:r>
            <a:r>
              <a:rPr lang="en-US" altLang="zh-CN" i="1">
                <a:latin typeface="Arial Narrow" pitchFamily="34" charset="0"/>
              </a:rPr>
              <a:t>)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Arial Narrow" pitchFamily="34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theater,title</a:t>
            </a:r>
            <a:r>
              <a:rPr lang="en-US" altLang="zh-CN" i="1">
                <a:latin typeface="Arial Narrow" pitchFamily="34" charset="0"/>
              </a:rPr>
              <a:t>)</a:t>
            </a:r>
            <a:r>
              <a:rPr lang="en-US" altLang="zh-CN">
                <a:latin typeface="Arial Narrow" pitchFamily="34" charset="0"/>
              </a:rPr>
              <a:t> after decomposition.</a:t>
            </a:r>
          </a:p>
        </p:txBody>
      </p:sp>
      <p:pic>
        <p:nvPicPr>
          <p:cNvPr id="108595" name="Picture 51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8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8137-7267-4D7D-A8E8-CB5C7609E58A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Third Normal Form</a:t>
            </a:r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685800" y="692150"/>
            <a:ext cx="82788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latin typeface="Arial Narrow" pitchFamily="34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theater,city</a:t>
            </a:r>
            <a:r>
              <a:rPr lang="en-US" altLang="zh-CN" i="1">
                <a:latin typeface="Arial Narrow" pitchFamily="34" charset="0"/>
              </a:rPr>
              <a:t>)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Arial Narrow" pitchFamily="34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theater,title</a:t>
            </a:r>
            <a:r>
              <a:rPr lang="en-US" altLang="zh-CN" i="1">
                <a:latin typeface="Arial Narrow" pitchFamily="34" charset="0"/>
              </a:rPr>
              <a:t>)</a:t>
            </a:r>
            <a:endParaRPr lang="en-US" altLang="zh-CN">
              <a:latin typeface="Arial Narrow" pitchFamily="34" charset="0"/>
            </a:endParaRPr>
          </a:p>
        </p:txBody>
      </p:sp>
      <p:graphicFrame>
        <p:nvGraphicFramePr>
          <p:cNvPr id="129028" name="Group 4"/>
          <p:cNvGraphicFramePr>
            <a:graphicFrameLocks noGrp="1"/>
          </p:cNvGraphicFramePr>
          <p:nvPr/>
        </p:nvGraphicFramePr>
        <p:xfrm>
          <a:off x="763588" y="1328738"/>
          <a:ext cx="2809875" cy="1228725"/>
        </p:xfrm>
        <a:graphic>
          <a:graphicData uri="http://schemas.openxmlformats.org/drawingml/2006/table">
            <a:tbl>
              <a:tblPr/>
              <a:tblGrid>
                <a:gridCol w="1123950"/>
                <a:gridCol w="1685925"/>
              </a:tblGrid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theater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city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3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Guild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Park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Menlo Park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Menlo Park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9039" name="Group 15"/>
          <p:cNvGraphicFramePr>
            <a:graphicFrameLocks noGrp="1"/>
          </p:cNvGraphicFramePr>
          <p:nvPr/>
        </p:nvGraphicFramePr>
        <p:xfrm>
          <a:off x="4572000" y="1341438"/>
          <a:ext cx="2312988" cy="1228725"/>
        </p:xfrm>
        <a:graphic>
          <a:graphicData uri="http://schemas.openxmlformats.org/drawingml/2006/table">
            <a:tbl>
              <a:tblPr/>
              <a:tblGrid>
                <a:gridCol w="1143000"/>
                <a:gridCol w="1169988"/>
              </a:tblGrid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theater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title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5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Guild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Park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The Net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The Net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9050" name="Group 26"/>
          <p:cNvGraphicFramePr>
            <a:graphicFrameLocks noGrp="1"/>
          </p:cNvGraphicFramePr>
          <p:nvPr/>
        </p:nvGraphicFramePr>
        <p:xfrm>
          <a:off x="2057400" y="2941638"/>
          <a:ext cx="4035425" cy="1228725"/>
        </p:xfrm>
        <a:graphic>
          <a:graphicData uri="http://schemas.openxmlformats.org/drawingml/2006/table">
            <a:tbl>
              <a:tblPr/>
              <a:tblGrid>
                <a:gridCol w="1139825"/>
                <a:gridCol w="1671638"/>
                <a:gridCol w="1223962"/>
              </a:tblGrid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theater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city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title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Guild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Park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Menlo Park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Menlo Park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The Net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The Net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9064" name="AutoShape 40"/>
          <p:cNvSpPr>
            <a:spLocks noChangeArrowheads="1"/>
          </p:cNvSpPr>
          <p:nvPr/>
        </p:nvSpPr>
        <p:spPr bwMode="auto">
          <a:xfrm>
            <a:off x="914400" y="3246438"/>
            <a:ext cx="990600" cy="533400"/>
          </a:xfrm>
          <a:prstGeom prst="rightArrow">
            <a:avLst>
              <a:gd name="adj1" fmla="val 50000"/>
              <a:gd name="adj2" fmla="val 46429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29065" name="AutoShape 41"/>
          <p:cNvSpPr>
            <a:spLocks noChangeArrowheads="1"/>
          </p:cNvSpPr>
          <p:nvPr/>
        </p:nvSpPr>
        <p:spPr bwMode="auto">
          <a:xfrm>
            <a:off x="3787775" y="1722438"/>
            <a:ext cx="533400" cy="533400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pic>
        <p:nvPicPr>
          <p:cNvPr id="129066" name="Picture 42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067" name="Text Box 43"/>
          <p:cNvSpPr txBox="1">
            <a:spLocks noChangeArrowheads="1"/>
          </p:cNvSpPr>
          <p:nvPr/>
        </p:nvSpPr>
        <p:spPr bwMode="auto">
          <a:xfrm>
            <a:off x="684213" y="4292600"/>
            <a:ext cx="80645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200000"/>
            </a:pPr>
            <a:r>
              <a:rPr lang="en-US" altLang="zh-CN">
                <a:latin typeface="Arial Narrow" pitchFamily="34" charset="0"/>
              </a:rPr>
              <a:t>The former two instance of the resulting relations are permissible according to the functional dependencies that apply to each relation,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but</a:t>
            </a:r>
            <a:r>
              <a:rPr lang="en-US" altLang="zh-CN">
                <a:latin typeface="Arial Narrow" pitchFamily="34" charset="0"/>
              </a:rPr>
              <a:t> when we join them we get two tuples that violate the dependency </a:t>
            </a:r>
            <a:r>
              <a:rPr lang="en-US" altLang="zh-CN" i="1">
                <a:latin typeface="Arial Narrow" pitchFamily="34" charset="0"/>
              </a:rPr>
              <a:t>title </a:t>
            </a:r>
            <a:r>
              <a:rPr lang="en-US" altLang="zh-CN" i="1">
                <a:latin typeface="Times New Roman" pitchFamily="18" charset="0"/>
              </a:rPr>
              <a:t>city→theater</a:t>
            </a:r>
            <a:r>
              <a:rPr lang="en-US" altLang="zh-CN">
                <a:latin typeface="Arial Narrow" pitchFamily="34" charset="0"/>
              </a:rPr>
              <a:t> .</a:t>
            </a:r>
          </a:p>
          <a:p>
            <a:pPr>
              <a:spcBef>
                <a:spcPct val="50000"/>
              </a:spcBef>
              <a:buSzPct val="200000"/>
              <a:buFontTx/>
              <a:buBlip>
                <a:blip r:embed="rId3"/>
              </a:buBlip>
            </a:pPr>
            <a:r>
              <a:rPr lang="en-US" altLang="zh-CN">
                <a:latin typeface="Arial Narrow" pitchFamily="34" charset="0"/>
              </a:rPr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9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9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9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29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 autoUpdateAnimBg="0"/>
      <p:bldP spid="129064" grpId="0" animBg="1"/>
      <p:bldP spid="129065" grpId="0" animBg="1"/>
      <p:bldP spid="12906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567B-A94C-4B80-97CD-8F74325A4701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Third Normal Form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762000" y="990600"/>
            <a:ext cx="8153400" cy="237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>
                <a:latin typeface="Arial Narrow" pitchFamily="34" charset="0"/>
              </a:rPr>
              <a:t>A relation R is in third normal form (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3NF</a:t>
            </a:r>
            <a:r>
              <a:rPr lang="en-US" altLang="zh-CN">
                <a:latin typeface="Arial Narrow" pitchFamily="34" charset="0"/>
              </a:rPr>
              <a:t>) if: 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>
                <a:latin typeface="Arial Narrow" pitchFamily="34" charset="0"/>
              </a:rPr>
              <a:t>whenever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→B is a nontrivial dependency,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either</a:t>
            </a:r>
            <a:r>
              <a:rPr lang="en-US" altLang="zh-CN">
                <a:latin typeface="Arial Narrow" pitchFamily="34" charset="0"/>
              </a:rPr>
              <a:t>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 is a superkey,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or</a:t>
            </a:r>
            <a:r>
              <a:rPr lang="en-US" altLang="zh-CN">
                <a:latin typeface="Arial Narrow" pitchFamily="34" charset="0"/>
              </a:rPr>
              <a:t> B is a member of some key.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>
                <a:latin typeface="Arial Narrow" pitchFamily="34" charset="0"/>
              </a:rPr>
              <a:t>Notice that 3NF has relaxed BCNF requirement slightly.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>
                <a:latin typeface="Arial Narrow" pitchFamily="34" charset="0"/>
              </a:rPr>
              <a:t>The decomposition strategy of 3NF is the same with that of BCNF.</a:t>
            </a:r>
          </a:p>
        </p:txBody>
      </p:sp>
      <p:pic>
        <p:nvPicPr>
          <p:cNvPr id="66567" name="Picture 7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E481C-00A1-464C-82DE-0F22B6636C69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Decomposition-Example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609600" y="838200"/>
            <a:ext cx="8229600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0" lang="en-US" altLang="zh-CN">
                <a:solidFill>
                  <a:schemeClr val="tx2"/>
                </a:solidFill>
                <a:latin typeface="Arial Narrow" pitchFamily="34" charset="0"/>
              </a:rPr>
              <a:t>【e.g.】 </a:t>
            </a:r>
            <a:r>
              <a:rPr lang="en-US" altLang="zh-CN">
                <a:latin typeface="Arial Narrow" pitchFamily="34" charset="0"/>
              </a:rPr>
              <a:t>Consider </a:t>
            </a:r>
            <a:r>
              <a:rPr lang="en-US" altLang="zh-CN" i="1">
                <a:latin typeface="Times New Roman" pitchFamily="18" charset="0"/>
              </a:rPr>
              <a:t>R(A,B,C,D</a:t>
            </a:r>
            <a:r>
              <a:rPr lang="en-US" altLang="zh-CN">
                <a:latin typeface="Arial Narrow" pitchFamily="34" charset="0"/>
              </a:rPr>
              <a:t>). Let the functional dependencies of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be </a:t>
            </a:r>
            <a:r>
              <a:rPr lang="en-US" altLang="zh-CN" i="1">
                <a:latin typeface="Times New Roman" pitchFamily="18" charset="0"/>
              </a:rPr>
              <a:t>AB→C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C→D</a:t>
            </a:r>
            <a:r>
              <a:rPr lang="en-US" altLang="zh-CN">
                <a:latin typeface="Arial Narrow" pitchFamily="34" charset="0"/>
              </a:rPr>
              <a:t>, and </a:t>
            </a:r>
            <a:r>
              <a:rPr lang="en-US" altLang="zh-CN" i="1">
                <a:latin typeface="Times New Roman" pitchFamily="18" charset="0"/>
              </a:rPr>
              <a:t>D→A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r>
              <a:rPr lang="en-US" altLang="zh-CN">
                <a:latin typeface="Arial Narrow" pitchFamily="34" charset="0"/>
              </a:rPr>
              <a:t>1. Is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in BCNF? If not, decompose it into BCNF.</a:t>
            </a:r>
          </a:p>
          <a:p>
            <a:r>
              <a:rPr lang="en-US" altLang="zh-CN">
                <a:latin typeface="Arial Narrow" pitchFamily="34" charset="0"/>
              </a:rPr>
              <a:t>2. Is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in 3NF ? If not, decompose it into 3NF.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539750" y="2349500"/>
            <a:ext cx="8305800" cy="383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1.The three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keys</a:t>
            </a:r>
            <a:r>
              <a:rPr lang="en-US" altLang="zh-CN">
                <a:latin typeface="Arial Narrow" pitchFamily="34" charset="0"/>
              </a:rPr>
              <a:t> for this relation are {</a:t>
            </a:r>
            <a:r>
              <a:rPr lang="en-US" altLang="zh-CN" i="1">
                <a:latin typeface="Times New Roman" pitchFamily="18" charset="0"/>
              </a:rPr>
              <a:t>A,B</a:t>
            </a:r>
            <a:r>
              <a:rPr lang="en-US" altLang="zh-CN">
                <a:latin typeface="Arial Narrow" pitchFamily="34" charset="0"/>
              </a:rPr>
              <a:t>}, {</a:t>
            </a:r>
            <a:r>
              <a:rPr lang="en-US" altLang="zh-CN" i="1">
                <a:latin typeface="Times New Roman" pitchFamily="18" charset="0"/>
              </a:rPr>
              <a:t>B,C</a:t>
            </a:r>
            <a:r>
              <a:rPr lang="en-US" altLang="zh-CN">
                <a:latin typeface="Arial Narrow" pitchFamily="34" charset="0"/>
              </a:rPr>
              <a:t>}, and {</a:t>
            </a:r>
            <a:r>
              <a:rPr lang="en-US" altLang="zh-CN" i="1">
                <a:latin typeface="Times New Roman" pitchFamily="18" charset="0"/>
              </a:rPr>
              <a:t>B,D</a:t>
            </a:r>
            <a:r>
              <a:rPr lang="en-US" altLang="zh-CN">
                <a:latin typeface="Arial Narrow" pitchFamily="34" charset="0"/>
              </a:rPr>
              <a:t>}. And </a:t>
            </a:r>
            <a:r>
              <a:rPr lang="en-US" altLang="zh-CN" i="1">
                <a:latin typeface="Times New Roman" pitchFamily="18" charset="0"/>
              </a:rPr>
              <a:t>C→A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C→D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D→A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AC→D</a:t>
            </a:r>
            <a:r>
              <a:rPr lang="en-US" altLang="zh-CN">
                <a:latin typeface="Arial Narrow" pitchFamily="34" charset="0"/>
              </a:rPr>
              <a:t>, and </a:t>
            </a:r>
            <a:r>
              <a:rPr lang="en-US" altLang="zh-CN" i="1">
                <a:latin typeface="Times New Roman" pitchFamily="18" charset="0"/>
              </a:rPr>
              <a:t>CD→A</a:t>
            </a:r>
            <a:r>
              <a:rPr lang="en-US" altLang="zh-CN">
                <a:latin typeface="Arial Narrow" pitchFamily="34" charset="0"/>
              </a:rPr>
              <a:t> are all BCNF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violations</a:t>
            </a:r>
            <a:r>
              <a:rPr lang="en-US" altLang="zh-CN">
                <a:latin typeface="Arial Narrow" pitchFamily="34" charset="0"/>
              </a:rPr>
              <a:t>. So,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is not in BCNF.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From </a:t>
            </a:r>
            <a:r>
              <a:rPr lang="en-US" altLang="zh-CN" i="1">
                <a:latin typeface="Times New Roman" pitchFamily="18" charset="0"/>
              </a:rPr>
              <a:t>C→A</a:t>
            </a:r>
            <a:r>
              <a:rPr lang="en-US" altLang="zh-CN">
                <a:latin typeface="Arial Narrow" pitchFamily="34" charset="0"/>
              </a:rPr>
              <a:t>, R can be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decomposed</a:t>
            </a:r>
            <a:r>
              <a:rPr lang="en-US" altLang="zh-CN">
                <a:latin typeface="Arial Narrow" pitchFamily="34" charset="0"/>
              </a:rPr>
              <a:t> into </a:t>
            </a:r>
            <a:r>
              <a:rPr lang="en-US" altLang="zh-CN" i="1">
                <a:latin typeface="Times New Roman" pitchFamily="18" charset="0"/>
              </a:rPr>
              <a:t>R1(C,A</a:t>
            </a:r>
            <a:r>
              <a:rPr lang="en-US" altLang="zh-CN">
                <a:latin typeface="Arial Narrow" pitchFamily="34" charset="0"/>
              </a:rPr>
              <a:t>) and </a:t>
            </a:r>
            <a:r>
              <a:rPr lang="en-US" altLang="zh-CN" i="1">
                <a:latin typeface="Times New Roman" pitchFamily="18" charset="0"/>
              </a:rPr>
              <a:t>R2(B,C,D</a:t>
            </a:r>
            <a:r>
              <a:rPr lang="en-US" altLang="zh-CN">
                <a:latin typeface="Arial Narrow" pitchFamily="34" charset="0"/>
              </a:rPr>
              <a:t>).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Furthermore, from </a:t>
            </a:r>
            <a:r>
              <a:rPr lang="en-US" altLang="zh-CN" i="1">
                <a:latin typeface="Times New Roman" pitchFamily="18" charset="0"/>
              </a:rPr>
              <a:t>C→D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R2</a:t>
            </a:r>
            <a:r>
              <a:rPr lang="en-US" altLang="zh-CN">
                <a:latin typeface="Arial Narrow" pitchFamily="34" charset="0"/>
              </a:rPr>
              <a:t> can be decomposed into </a:t>
            </a:r>
            <a:r>
              <a:rPr lang="en-US" altLang="zh-CN" i="1">
                <a:latin typeface="Times New Roman" pitchFamily="18" charset="0"/>
              </a:rPr>
              <a:t>R3(B,C</a:t>
            </a:r>
            <a:r>
              <a:rPr lang="en-US" altLang="zh-CN">
                <a:latin typeface="Arial Narrow" pitchFamily="34" charset="0"/>
              </a:rPr>
              <a:t>) and </a:t>
            </a:r>
            <a:r>
              <a:rPr lang="en-US" altLang="zh-CN" i="1">
                <a:latin typeface="Times New Roman" pitchFamily="18" charset="0"/>
              </a:rPr>
              <a:t>R4(C,D</a:t>
            </a:r>
            <a:r>
              <a:rPr lang="en-US" altLang="zh-CN">
                <a:latin typeface="Arial Narrow" pitchFamily="34" charset="0"/>
              </a:rPr>
              <a:t>). </a:t>
            </a:r>
            <a:r>
              <a:rPr lang="en-US" altLang="zh-CN" i="1">
                <a:latin typeface="Times New Roman" pitchFamily="18" charset="0"/>
              </a:rPr>
              <a:t>R1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R3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R4</a:t>
            </a:r>
            <a:r>
              <a:rPr lang="en-US" altLang="zh-CN">
                <a:latin typeface="Arial Narrow" pitchFamily="34" charset="0"/>
              </a:rPr>
              <a:t> are the resulting relation, which are all in BCNF.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2. Since the right side of each nontrivial functional dependency is a member of some keys,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is in 3NF.</a:t>
            </a:r>
          </a:p>
        </p:txBody>
      </p:sp>
      <p:pic>
        <p:nvPicPr>
          <p:cNvPr id="92167" name="Picture 7" descr="002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237288"/>
            <a:ext cx="685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2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54D53-555C-4300-A194-6F7B22486119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Why to introduce 4NF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609600" y="765175"/>
            <a:ext cx="8355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One instance of </a:t>
            </a:r>
            <a:r>
              <a:rPr lang="en-US" altLang="zh-CN" i="1">
                <a:latin typeface="Times New Roman" pitchFamily="18" charset="0"/>
              </a:rPr>
              <a:t>Star(name,street,city,title,year</a:t>
            </a:r>
            <a:r>
              <a:rPr lang="en-US" altLang="zh-CN">
                <a:latin typeface="Arial Narrow" pitchFamily="34" charset="0"/>
              </a:rPr>
              <a:t>) is shown:</a:t>
            </a:r>
          </a:p>
        </p:txBody>
      </p:sp>
      <p:graphicFrame>
        <p:nvGraphicFramePr>
          <p:cNvPr id="69660" name="Group 28"/>
          <p:cNvGraphicFramePr>
            <a:graphicFrameLocks noGrp="1"/>
          </p:cNvGraphicFramePr>
          <p:nvPr/>
        </p:nvGraphicFramePr>
        <p:xfrm>
          <a:off x="609600" y="1196975"/>
          <a:ext cx="8458200" cy="2960688"/>
        </p:xfrm>
        <a:graphic>
          <a:graphicData uri="http://schemas.openxmlformats.org/drawingml/2006/table">
            <a:tbl>
              <a:tblPr/>
              <a:tblGrid>
                <a:gridCol w="1371600"/>
                <a:gridCol w="2011363"/>
                <a:gridCol w="1692275"/>
                <a:gridCol w="2468562"/>
                <a:gridCol w="914400"/>
              </a:tblGrid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name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street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city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title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year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8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C. Fisher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C. Fisher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C. Fisher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C. Fisher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C. Fisher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C. Fisher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123 Maple St.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456 Oak Rd.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123 Maple St.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456 Oak Rd.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123 Maple St.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456 Oak Rd.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Hollywood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Mailbu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Hollywood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Mailbu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Hollywood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Mailbu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Star Wars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Star Wars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Emp. Strikes Back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Emp. Strikes Back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Return of Jedi Return of Jedi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1977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1977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1980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1980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1983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1983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9658" name="Picture 2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61" name="Text Box 29"/>
          <p:cNvSpPr txBox="1">
            <a:spLocks noChangeArrowheads="1"/>
          </p:cNvSpPr>
          <p:nvPr/>
        </p:nvSpPr>
        <p:spPr bwMode="auto">
          <a:xfrm>
            <a:off x="468313" y="4149725"/>
            <a:ext cx="8604250" cy="202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This relation has a kind of redundancy that is not related to functional dependencies,  and it is in both BCNF and 3NF,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because</a:t>
            </a:r>
            <a:r>
              <a:rPr lang="en-US" altLang="zh-CN">
                <a:latin typeface="Arial Narrow" pitchFamily="34" charset="0"/>
              </a:rPr>
              <a:t>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none</a:t>
            </a:r>
            <a:r>
              <a:rPr lang="en-US" altLang="zh-CN">
                <a:latin typeface="Arial Narrow" pitchFamily="34" charset="0"/>
              </a:rPr>
              <a:t> of the five attributes is functionally determined by the other four. The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key</a:t>
            </a:r>
            <a:r>
              <a:rPr lang="en-US" altLang="zh-CN">
                <a:latin typeface="Arial Narrow" pitchFamily="34" charset="0"/>
              </a:rPr>
              <a:t> for this relation consists of the five attributes.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This kind of redundancy is produced by attribute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independence</a:t>
            </a:r>
            <a:r>
              <a:rPr lang="en-US" altLang="zh-CN">
                <a:latin typeface="Arial Narrow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9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9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6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BABF7-9B39-4D74-B40B-8CCFEE89A61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Transitivity-example</a:t>
            </a:r>
          </a:p>
        </p:txBody>
      </p:sp>
      <p:graphicFrame>
        <p:nvGraphicFramePr>
          <p:cNvPr id="97310" name="Group 30"/>
          <p:cNvGraphicFramePr>
            <a:graphicFrameLocks noGrp="1"/>
          </p:cNvGraphicFramePr>
          <p:nvPr/>
        </p:nvGraphicFramePr>
        <p:xfrm>
          <a:off x="522288" y="1143000"/>
          <a:ext cx="8370887" cy="1752601"/>
        </p:xfrm>
        <a:graphic>
          <a:graphicData uri="http://schemas.openxmlformats.org/drawingml/2006/table">
            <a:tbl>
              <a:tblPr/>
              <a:tblGrid>
                <a:gridCol w="2133600"/>
                <a:gridCol w="685800"/>
                <a:gridCol w="990600"/>
                <a:gridCol w="1219200"/>
                <a:gridCol w="1600200"/>
                <a:gridCol w="1741487"/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title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year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length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filmType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studioName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studioAddr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31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Star Wars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Mighty Ducks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Wayne’s World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1977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1991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1992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124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color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color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color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Fox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Disney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Paramount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Hollywood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Buena Vista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Hollywood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7306" name="Text Box 26"/>
          <p:cNvSpPr txBox="1">
            <a:spLocks noChangeArrowheads="1"/>
          </p:cNvSpPr>
          <p:nvPr/>
        </p:nvSpPr>
        <p:spPr bwMode="auto">
          <a:xfrm>
            <a:off x="677863" y="3109913"/>
            <a:ext cx="8215312" cy="310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In the relation </a:t>
            </a:r>
            <a:r>
              <a:rPr lang="en-US" altLang="zh-CN" i="1">
                <a:latin typeface="Times New Roman" pitchFamily="18" charset="0"/>
              </a:rPr>
              <a:t>Movie(</a:t>
            </a:r>
            <a:r>
              <a:rPr lang="en-US" altLang="zh-CN" i="1" u="sng">
                <a:latin typeface="Times New Roman" pitchFamily="18" charset="0"/>
              </a:rPr>
              <a:t>title</a:t>
            </a:r>
            <a:r>
              <a:rPr lang="en-US" altLang="zh-CN" i="1">
                <a:latin typeface="Times New Roman" pitchFamily="18" charset="0"/>
              </a:rPr>
              <a:t>,</a:t>
            </a:r>
            <a:r>
              <a:rPr lang="en-US" altLang="zh-CN" i="1" u="sng">
                <a:latin typeface="Times New Roman" pitchFamily="18" charset="0"/>
              </a:rPr>
              <a:t>year</a:t>
            </a:r>
            <a:r>
              <a:rPr lang="en-US" altLang="zh-CN" i="1">
                <a:latin typeface="Times New Roman" pitchFamily="18" charset="0"/>
              </a:rPr>
              <a:t>,length,filmType,studioName,studioAddr),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Two of the dependencies hold: </a:t>
            </a:r>
            <a:r>
              <a:rPr lang="en-US" altLang="zh-CN" i="1">
                <a:latin typeface="Times New Roman" pitchFamily="18" charset="0"/>
              </a:rPr>
              <a:t>title year→studioName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studioName→studioAddr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The transitive rule allows us to combine the two dependencies above to get a new dependency:</a:t>
            </a:r>
          </a:p>
          <a:p>
            <a:pPr>
              <a:spcBef>
                <a:spcPct val="50000"/>
              </a:spcBef>
            </a:pPr>
            <a:r>
              <a:rPr lang="en-US" altLang="zh-CN" i="1">
                <a:latin typeface="Times New Roman" pitchFamily="18" charset="0"/>
              </a:rPr>
              <a:t>title year→studioAddr</a:t>
            </a:r>
            <a:r>
              <a:rPr lang="en-US" altLang="zh-CN">
                <a:latin typeface="Arial Narrow" pitchFamily="34" charset="0"/>
              </a:rPr>
              <a:t>.</a:t>
            </a:r>
          </a:p>
        </p:txBody>
      </p:sp>
      <p:pic>
        <p:nvPicPr>
          <p:cNvPr id="97309" name="Picture 29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7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7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06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03CE3-3D70-4F75-B674-C93D3A65D458}" type="slidenum">
              <a:rPr lang="en-US" altLang="zh-CN"/>
              <a:pPr/>
              <a:t>40</a:t>
            </a:fld>
            <a:endParaRPr lang="en-US" altLang="zh-CN"/>
          </a:p>
        </p:txBody>
      </p:sp>
      <p:pic>
        <p:nvPicPr>
          <p:cNvPr id="72710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6308725"/>
            <a:ext cx="479425" cy="4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Multivalued Dependency 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611188" y="765175"/>
            <a:ext cx="8351837" cy="533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>
                <a:latin typeface="Arial Narrow" pitchFamily="34" charset="0"/>
              </a:rPr>
              <a:t>If for R{A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, 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, C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C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…C</a:t>
            </a:r>
            <a:r>
              <a:rPr lang="en-US" altLang="zh-CN" baseline="-25000">
                <a:latin typeface="Arial Narrow" pitchFamily="34" charset="0"/>
              </a:rPr>
              <a:t>k</a:t>
            </a:r>
            <a:r>
              <a:rPr lang="en-US" altLang="zh-CN">
                <a:latin typeface="Arial Narrow" pitchFamily="34" charset="0"/>
              </a:rPr>
              <a:t>}, for each pair of tuples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t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u</a:t>
            </a:r>
            <a:r>
              <a:rPr lang="en-US" altLang="zh-CN">
                <a:latin typeface="Arial Narrow" pitchFamily="34" charset="0"/>
              </a:rPr>
              <a:t> of relation R that agree on all the A’s, we can find in R some tuple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v</a:t>
            </a:r>
            <a:r>
              <a:rPr lang="en-US" altLang="zh-CN">
                <a:latin typeface="Arial Narrow" pitchFamily="34" charset="0"/>
              </a:rPr>
              <a:t> that agrees:</a:t>
            </a:r>
          </a:p>
          <a:p>
            <a:pPr lvl="1">
              <a:buClr>
                <a:schemeClr val="folHlink"/>
              </a:buClr>
              <a:buFont typeface="Wingdings" pitchFamily="2" charset="2"/>
              <a:buChar char="Ø"/>
            </a:pPr>
            <a:r>
              <a:rPr lang="en-US" altLang="zh-CN">
                <a:latin typeface="Arial Narrow" pitchFamily="34" charset="0"/>
              </a:rPr>
              <a:t>with both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t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u</a:t>
            </a:r>
            <a:r>
              <a:rPr lang="en-US" altLang="zh-CN">
                <a:latin typeface="Arial Narrow" pitchFamily="34" charset="0"/>
              </a:rPr>
              <a:t> on the A’s,</a:t>
            </a:r>
          </a:p>
          <a:p>
            <a:pPr lvl="1">
              <a:buClr>
                <a:schemeClr val="folHlink"/>
              </a:buClr>
              <a:buFont typeface="Wingdings" pitchFamily="2" charset="2"/>
              <a:buChar char="Ø"/>
            </a:pPr>
            <a:r>
              <a:rPr lang="en-US" altLang="zh-CN">
                <a:latin typeface="Arial Narrow" pitchFamily="34" charset="0"/>
              </a:rPr>
              <a:t>with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t</a:t>
            </a:r>
            <a:r>
              <a:rPr lang="en-US" altLang="zh-CN">
                <a:latin typeface="Arial Narrow" pitchFamily="34" charset="0"/>
              </a:rPr>
              <a:t> on the B’s, and</a:t>
            </a:r>
          </a:p>
          <a:p>
            <a:pPr lvl="1">
              <a:buClr>
                <a:schemeClr val="folHlink"/>
              </a:buClr>
              <a:buFont typeface="Wingdings" pitchFamily="2" charset="2"/>
              <a:buChar char="Ø"/>
            </a:pPr>
            <a:r>
              <a:rPr lang="en-US" altLang="zh-CN">
                <a:latin typeface="Arial Narrow" pitchFamily="34" charset="0"/>
              </a:rPr>
              <a:t>with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u</a:t>
            </a:r>
            <a:r>
              <a:rPr lang="en-US" altLang="zh-CN">
                <a:latin typeface="Arial Narrow" pitchFamily="34" charset="0"/>
              </a:rPr>
              <a:t> on all attributes of R that are not among the A’s and B’s.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Arial Narrow" pitchFamily="34" charset="0"/>
              </a:rPr>
              <a:t>Then, the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multivalued dependency</a:t>
            </a:r>
            <a:r>
              <a:rPr lang="en-US" altLang="zh-CN">
                <a:latin typeface="Arial Narrow" pitchFamily="34" charset="0"/>
              </a:rPr>
              <a:t>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→→B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 holds.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Arial Narrow" pitchFamily="34" charset="0"/>
              </a:rPr>
              <a:t>Unlike functional dependencies, with multivalued dependency, we must consider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sets</a:t>
            </a:r>
            <a:r>
              <a:rPr lang="en-US" altLang="zh-CN">
                <a:latin typeface="Arial Narrow" pitchFamily="34" charset="0"/>
              </a:rPr>
              <a:t> of attributes on the right immediately. It is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not</a:t>
            </a:r>
            <a:r>
              <a:rPr lang="en-US" altLang="zh-CN">
                <a:latin typeface="Arial Narrow" pitchFamily="34" charset="0"/>
              </a:rPr>
              <a:t> always possible to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break</a:t>
            </a:r>
            <a:r>
              <a:rPr lang="en-US" altLang="zh-CN">
                <a:latin typeface="Arial Narrow" pitchFamily="34" charset="0"/>
              </a:rPr>
              <a:t> the right sides of multivalued dependencies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into</a:t>
            </a:r>
            <a:r>
              <a:rPr lang="en-US" altLang="zh-CN">
                <a:latin typeface="Arial Narrow" pitchFamily="34" charset="0"/>
              </a:rPr>
              <a:t> single attributes.</a:t>
            </a:r>
          </a:p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>
                <a:latin typeface="Arial Narrow" pitchFamily="34" charset="0"/>
              </a:rPr>
              <a:t>Note that the notions of keys and superkeys depend on functional dependencies only, adding multivalued dependency does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not</a:t>
            </a:r>
            <a:r>
              <a:rPr lang="en-US" altLang="zh-CN">
                <a:latin typeface="Arial Narrow" pitchFamily="34" charset="0"/>
              </a:rPr>
              <a:t> change the definition of “key”.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889C-8355-42D5-B0CE-BC448C3E974B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92088"/>
            <a:ext cx="7793038" cy="573087"/>
          </a:xfrm>
        </p:spPr>
        <p:txBody>
          <a:bodyPr/>
          <a:lstStyle/>
          <a:p>
            <a:r>
              <a:rPr lang="en-US" altLang="zh-CN">
                <a:latin typeface="Arial Narrow" pitchFamily="34" charset="0"/>
              </a:rPr>
              <a:t>Multivalued Dependency-Example</a:t>
            </a:r>
          </a:p>
        </p:txBody>
      </p:sp>
      <p:graphicFrame>
        <p:nvGraphicFramePr>
          <p:cNvPr id="74789" name="Group 37"/>
          <p:cNvGraphicFramePr>
            <a:graphicFrameLocks noGrp="1"/>
          </p:cNvGraphicFramePr>
          <p:nvPr/>
        </p:nvGraphicFramePr>
        <p:xfrm>
          <a:off x="668338" y="765175"/>
          <a:ext cx="8151812" cy="1512888"/>
        </p:xfrm>
        <a:graphic>
          <a:graphicData uri="http://schemas.openxmlformats.org/drawingml/2006/table">
            <a:tbl>
              <a:tblPr/>
              <a:tblGrid>
                <a:gridCol w="1344612"/>
                <a:gridCol w="1943100"/>
                <a:gridCol w="1606550"/>
                <a:gridCol w="2503488"/>
                <a:gridCol w="754062"/>
              </a:tblGrid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name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street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city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title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year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3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C. Fisher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C. Fisher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C. Fisher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123 Maple St.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456 Oak Rd.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123 Maple St.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Hollywood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Mailbu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Hollywood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Star Wars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Emp. Strikes Back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Emp. Strikes Back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1977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1980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1980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779" name="Text Box 27"/>
          <p:cNvSpPr txBox="1">
            <a:spLocks noChangeArrowheads="1"/>
          </p:cNvSpPr>
          <p:nvPr/>
        </p:nvSpPr>
        <p:spPr bwMode="auto">
          <a:xfrm>
            <a:off x="539750" y="2276475"/>
            <a:ext cx="8355013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latin typeface="Arial Narrow" pitchFamily="34" charset="0"/>
              </a:rPr>
              <a:t>in which </a:t>
            </a:r>
            <a:r>
              <a:rPr lang="en-US" altLang="zh-CN" i="1">
                <a:latin typeface="Times New Roman" pitchFamily="18" charset="0"/>
              </a:rPr>
              <a:t>name</a:t>
            </a:r>
            <a:r>
              <a:rPr lang="en-US" altLang="zh-CN" i="1">
                <a:latin typeface="Arial Narrow" pitchFamily="34" charset="0"/>
              </a:rPr>
              <a:t>→→</a:t>
            </a:r>
            <a:r>
              <a:rPr lang="en-US" altLang="zh-CN" i="1">
                <a:latin typeface="Times New Roman" pitchFamily="18" charset="0"/>
              </a:rPr>
              <a:t>street</a:t>
            </a:r>
            <a:r>
              <a:rPr lang="en-US" altLang="zh-CN" i="1">
                <a:latin typeface="Arial Narrow" pitchFamily="34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city</a:t>
            </a:r>
            <a:r>
              <a:rPr lang="en-US" altLang="zh-CN">
                <a:latin typeface="Arial Narrow" pitchFamily="34" charset="0"/>
              </a:rPr>
              <a:t> holds.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Arial Narrow" pitchFamily="34" charset="0"/>
              </a:rPr>
              <a:t>Consider the first two tuples: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Arial Narrow" pitchFamily="34" charset="0"/>
              </a:rPr>
              <a:t>t=(</a:t>
            </a:r>
            <a:r>
              <a:rPr lang="en-US" altLang="zh-CN" i="1">
                <a:latin typeface="Times New Roman" pitchFamily="18" charset="0"/>
              </a:rPr>
              <a:t>C.Fisher, 123 Maple St., Hollywood, Star Wars, 1977</a:t>
            </a:r>
            <a:r>
              <a:rPr lang="en-US" altLang="zh-CN">
                <a:latin typeface="Arial Narrow" pitchFamily="34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Arial Narrow" pitchFamily="34" charset="0"/>
              </a:rPr>
              <a:t>u=(</a:t>
            </a:r>
            <a:r>
              <a:rPr lang="en-US" altLang="zh-CN" i="1">
                <a:latin typeface="Times New Roman" pitchFamily="18" charset="0"/>
              </a:rPr>
              <a:t>C.Fisher, 456 Oak Rd., Mailbu, Emp. Strikes Back, 1980</a:t>
            </a:r>
            <a:r>
              <a:rPr lang="en-US" altLang="zh-CN">
                <a:latin typeface="Arial Narrow" pitchFamily="34" charset="0"/>
              </a:rPr>
              <a:t>) 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Arial Narrow" pitchFamily="34" charset="0"/>
              </a:rPr>
              <a:t>The multivalued dependency requires to find a tuple that agrees with both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t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u</a:t>
            </a:r>
            <a:r>
              <a:rPr lang="en-US" altLang="zh-CN">
                <a:latin typeface="Arial Narrow" pitchFamily="34" charset="0"/>
              </a:rPr>
              <a:t> on the attribute </a:t>
            </a:r>
            <a:r>
              <a:rPr lang="en-US" altLang="zh-CN" i="1">
                <a:latin typeface="Times New Roman" pitchFamily="18" charset="0"/>
              </a:rPr>
              <a:t>name</a:t>
            </a:r>
            <a:r>
              <a:rPr lang="en-US" altLang="zh-CN">
                <a:latin typeface="Arial Narrow" pitchFamily="34" charset="0"/>
              </a:rPr>
              <a:t>, agrees with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t</a:t>
            </a:r>
            <a:r>
              <a:rPr lang="en-US" altLang="zh-CN">
                <a:latin typeface="Arial Narrow" pitchFamily="34" charset="0"/>
              </a:rPr>
              <a:t> on the two attributes </a:t>
            </a:r>
            <a:r>
              <a:rPr lang="en-US" altLang="zh-CN" i="1">
                <a:latin typeface="Times New Roman" pitchFamily="18" charset="0"/>
              </a:rPr>
              <a:t>street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city</a:t>
            </a:r>
            <a:r>
              <a:rPr lang="en-US" altLang="zh-CN">
                <a:latin typeface="Arial Narrow" pitchFamily="34" charset="0"/>
              </a:rPr>
              <a:t>, and agrees with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u</a:t>
            </a:r>
            <a:r>
              <a:rPr lang="en-US" altLang="zh-CN">
                <a:latin typeface="Arial Narrow" pitchFamily="34" charset="0"/>
              </a:rPr>
              <a:t> on the other attributes (</a:t>
            </a:r>
            <a:r>
              <a:rPr lang="en-US" altLang="zh-CN" i="1">
                <a:latin typeface="Times New Roman" pitchFamily="18" charset="0"/>
              </a:rPr>
              <a:t>title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year</a:t>
            </a:r>
            <a:r>
              <a:rPr lang="en-US" altLang="zh-CN">
                <a:latin typeface="Arial Narrow" pitchFamily="34" charset="0"/>
              </a:rPr>
              <a:t>).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Arial Narrow" pitchFamily="34" charset="0"/>
              </a:rPr>
              <a:t>There is indeed such a tuple, the third tuple: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Arial Narrow" pitchFamily="34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C. Fisher, 123 Maple St., Hollywood, Emp. Strikes Back,1980</a:t>
            </a:r>
            <a:r>
              <a:rPr lang="en-US" altLang="zh-CN">
                <a:latin typeface="Arial Narrow" pitchFamily="34" charset="0"/>
              </a:rPr>
              <a:t>)</a:t>
            </a:r>
          </a:p>
        </p:txBody>
      </p:sp>
      <p:pic>
        <p:nvPicPr>
          <p:cNvPr id="74780" name="Picture 28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8725"/>
            <a:ext cx="479425" cy="4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4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4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4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4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4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4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9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1407F-8D75-4EC6-9CAA-336501ADEB8E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Multivalued Dependency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762000" y="990600"/>
            <a:ext cx="7772400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>
                <a:latin typeface="Arial Narrow" pitchFamily="34" charset="0"/>
              </a:rPr>
              <a:t>A multivalued dependency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→→B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 for a relation R is nontrivial if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1.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None</a:t>
            </a:r>
            <a:r>
              <a:rPr lang="en-US" altLang="zh-CN">
                <a:latin typeface="Arial Narrow" pitchFamily="34" charset="0"/>
              </a:rPr>
              <a:t> of the B’s is among the A’s.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2.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Not all</a:t>
            </a:r>
            <a:r>
              <a:rPr lang="en-US" altLang="zh-CN">
                <a:latin typeface="Arial Narrow" pitchFamily="34" charset="0"/>
              </a:rPr>
              <a:t> the attributes of R are among the A’s and B’s.</a:t>
            </a:r>
          </a:p>
          <a:p>
            <a:pPr>
              <a:spcBef>
                <a:spcPct val="50000"/>
              </a:spcBef>
            </a:pPr>
            <a:endParaRPr lang="en-US" altLang="zh-CN">
              <a:latin typeface="Arial Narrow" pitchFamily="34" charset="0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>
                <a:latin typeface="Arial Narrow" pitchFamily="34" charset="0"/>
              </a:rPr>
              <a:t>As with functional dependencies, it is permissible to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add</a:t>
            </a:r>
            <a:r>
              <a:rPr lang="en-US" altLang="zh-CN">
                <a:latin typeface="Arial Narrow" pitchFamily="34" charset="0"/>
              </a:rPr>
              <a:t> some of the A’s to the right side. 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In general we may assume that the A’s and B’s (left side and right side) of a multivalued dependency are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disjoint</a:t>
            </a:r>
            <a:r>
              <a:rPr lang="en-US" altLang="zh-CN">
                <a:latin typeface="Arial Narrow" pitchFamily="34" charset="0"/>
              </a:rPr>
              <a:t>, i.e., None of the B’s is among the A’s.</a:t>
            </a:r>
          </a:p>
        </p:txBody>
      </p:sp>
      <p:pic>
        <p:nvPicPr>
          <p:cNvPr id="98309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8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8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8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9CC22-68BF-4301-AC74-8013BDBF185E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Rules About MD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539750" y="836613"/>
            <a:ext cx="7924800" cy="529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kumimoji="0" lang="en-US" altLang="zh-CN">
                <a:latin typeface="Arial Narrow" pitchFamily="34" charset="0"/>
              </a:rPr>
              <a:t>The trivial dependencies rule</a:t>
            </a:r>
            <a:r>
              <a:rPr lang="en-US" altLang="zh-CN">
                <a:latin typeface="Arial Narrow" pitchFamily="34" charset="0"/>
              </a:rPr>
              <a:t>: if multivalued dependency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→→B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 holds for some relation, then so does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→→C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C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…C</a:t>
            </a:r>
            <a:r>
              <a:rPr lang="en-US" altLang="zh-CN" baseline="-25000">
                <a:latin typeface="Arial Narrow" pitchFamily="34" charset="0"/>
              </a:rPr>
              <a:t>k</a:t>
            </a:r>
            <a:r>
              <a:rPr lang="en-US" altLang="zh-CN">
                <a:latin typeface="Arial Narrow" pitchFamily="34" charset="0"/>
              </a:rPr>
              <a:t>, where the C’s are the B’s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plus</a:t>
            </a:r>
            <a:r>
              <a:rPr lang="en-US" altLang="zh-CN">
                <a:latin typeface="Arial Narrow" pitchFamily="34" charset="0"/>
              </a:rPr>
              <a:t> one or more of the A’s.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>
                <a:latin typeface="Arial Narrow" pitchFamily="34" charset="0"/>
              </a:rPr>
              <a:t>Conversely, we can also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remove</a:t>
            </a:r>
            <a:r>
              <a:rPr lang="en-US" altLang="zh-CN">
                <a:latin typeface="Arial Narrow" pitchFamily="34" charset="0"/>
              </a:rPr>
              <a:t> attributes from the B’s if they are among the A’s and infer the multivalued dependency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→→D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D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…D</a:t>
            </a:r>
            <a:r>
              <a:rPr lang="en-US" altLang="zh-CN" baseline="-25000">
                <a:latin typeface="Arial Narrow" pitchFamily="34" charset="0"/>
              </a:rPr>
              <a:t>r</a:t>
            </a:r>
            <a:r>
              <a:rPr lang="en-US" altLang="zh-CN">
                <a:latin typeface="Arial Narrow" pitchFamily="34" charset="0"/>
              </a:rPr>
              <a:t> if the D’s are those B’s that are not among A’s.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kumimoji="0" lang="en-US" altLang="zh-CN">
                <a:latin typeface="Arial Narrow" pitchFamily="34" charset="0"/>
              </a:rPr>
              <a:t>The transitive rule</a:t>
            </a:r>
            <a:r>
              <a:rPr lang="en-US" altLang="zh-CN">
                <a:latin typeface="Arial Narrow" pitchFamily="34" charset="0"/>
              </a:rPr>
              <a:t>: if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→→B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 and 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→→C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C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…C</a:t>
            </a:r>
            <a:r>
              <a:rPr lang="en-US" altLang="zh-CN" baseline="-25000">
                <a:latin typeface="Arial Narrow" pitchFamily="34" charset="0"/>
              </a:rPr>
              <a:t>k</a:t>
            </a:r>
            <a:r>
              <a:rPr lang="en-US" altLang="zh-CN">
                <a:latin typeface="Arial Narrow" pitchFamily="34" charset="0"/>
              </a:rPr>
              <a:t> hold for some relation, then so does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→→C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C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…C</a:t>
            </a:r>
            <a:r>
              <a:rPr lang="en-US" altLang="zh-CN" baseline="-25000">
                <a:latin typeface="Arial Narrow" pitchFamily="34" charset="0"/>
              </a:rPr>
              <a:t>k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>
                <a:latin typeface="Arial Narrow" pitchFamily="34" charset="0"/>
              </a:rPr>
              <a:t>However, multivalued dependencies do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not</a:t>
            </a:r>
            <a:r>
              <a:rPr lang="en-US" altLang="zh-CN">
                <a:latin typeface="Arial Narrow" pitchFamily="34" charset="0"/>
              </a:rPr>
              <a:t> obey the splitting/combining rule.</a:t>
            </a:r>
          </a:p>
        </p:txBody>
      </p:sp>
      <p:pic>
        <p:nvPicPr>
          <p:cNvPr id="76805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AB61C-EE40-42DE-A9DA-8899C4C234F6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Rules About MD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611188" y="765175"/>
            <a:ext cx="835342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Every</a:t>
            </a:r>
            <a:r>
              <a:rPr lang="en-US" altLang="zh-CN">
                <a:latin typeface="Arial Narrow" pitchFamily="34" charset="0"/>
              </a:rPr>
              <a:t> functional dependency is a multivalued dependency. That is, if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, then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→→B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20000"/>
              </a:spcBef>
              <a:buClr>
                <a:srgbClr val="ECB51A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Proof: </a:t>
            </a:r>
            <a:r>
              <a:rPr lang="en-US" altLang="zh-CN">
                <a:latin typeface="Arial Narrow" pitchFamily="34" charset="0"/>
              </a:rPr>
              <a:t>Suppose R is some relation for which the functional dependency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 holds, and suppose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t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u</a:t>
            </a:r>
            <a:r>
              <a:rPr lang="en-US" altLang="zh-CN">
                <a:latin typeface="Arial Narrow" pitchFamily="34" charset="0"/>
              </a:rPr>
              <a:t> are tuples of R that agree on the A’s. </a:t>
            </a:r>
          </a:p>
          <a:p>
            <a:pPr>
              <a:spcBef>
                <a:spcPct val="20000"/>
              </a:spcBef>
              <a:buClr>
                <a:srgbClr val="ECB51A"/>
              </a:buClr>
              <a:buFont typeface="Wingdings" pitchFamily="2" charset="2"/>
              <a:buNone/>
            </a:pPr>
            <a:r>
              <a:rPr lang="en-US" altLang="zh-CN">
                <a:latin typeface="Arial Narrow" pitchFamily="34" charset="0"/>
              </a:rPr>
              <a:t>To show that the multivalued dependency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→→B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 holds, we have to show that R also contains a tuple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v</a:t>
            </a:r>
            <a:r>
              <a:rPr lang="en-US" altLang="zh-CN">
                <a:latin typeface="Arial Narrow" pitchFamily="34" charset="0"/>
              </a:rPr>
              <a:t> that agrees with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t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u</a:t>
            </a:r>
            <a:r>
              <a:rPr lang="en-US" altLang="zh-CN">
                <a:latin typeface="Arial Narrow" pitchFamily="34" charset="0"/>
              </a:rPr>
              <a:t> on the A’s, with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t</a:t>
            </a:r>
            <a:r>
              <a:rPr lang="en-US" altLang="zh-CN">
                <a:latin typeface="Arial Narrow" pitchFamily="34" charset="0"/>
              </a:rPr>
              <a:t> on the B’s and with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u</a:t>
            </a:r>
            <a:r>
              <a:rPr lang="en-US" altLang="zh-CN">
                <a:latin typeface="Arial Narrow" pitchFamily="34" charset="0"/>
              </a:rPr>
              <a:t> on all other attributes. </a:t>
            </a:r>
          </a:p>
          <a:p>
            <a:pPr>
              <a:spcBef>
                <a:spcPct val="20000"/>
              </a:spcBef>
              <a:buClr>
                <a:srgbClr val="ECB51A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But</a:t>
            </a:r>
            <a:r>
              <a:rPr lang="en-US" altLang="zh-CN">
                <a:latin typeface="Arial Narrow" pitchFamily="34" charset="0"/>
              </a:rPr>
              <a:t>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v</a:t>
            </a:r>
            <a:r>
              <a:rPr lang="en-US" altLang="zh-CN">
                <a:latin typeface="Arial Narrow" pitchFamily="34" charset="0"/>
              </a:rPr>
              <a:t> can be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u</a:t>
            </a:r>
            <a:r>
              <a:rPr lang="en-US" altLang="zh-CN">
                <a:latin typeface="Arial Narrow" pitchFamily="34" charset="0"/>
              </a:rPr>
              <a:t>. Surely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u</a:t>
            </a:r>
            <a:r>
              <a:rPr lang="en-US" altLang="zh-CN">
                <a:latin typeface="Arial Narrow" pitchFamily="34" charset="0"/>
              </a:rPr>
              <a:t> agrees with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t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u</a:t>
            </a:r>
            <a:r>
              <a:rPr lang="en-US" altLang="zh-CN">
                <a:latin typeface="Arial Narrow" pitchFamily="34" charset="0"/>
              </a:rPr>
              <a:t> on the A’s. The functional dependency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 assures us that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u</a:t>
            </a:r>
            <a:r>
              <a:rPr lang="en-US" altLang="zh-CN">
                <a:latin typeface="Arial Narrow" pitchFamily="34" charset="0"/>
              </a:rPr>
              <a:t> agrees with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t</a:t>
            </a:r>
            <a:r>
              <a:rPr lang="en-US" altLang="zh-CN">
                <a:latin typeface="Arial Narrow" pitchFamily="34" charset="0"/>
              </a:rPr>
              <a:t> on the B’s and of course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u</a:t>
            </a:r>
            <a:r>
              <a:rPr lang="en-US" altLang="zh-CN">
                <a:latin typeface="Arial Narrow" pitchFamily="34" charset="0"/>
              </a:rPr>
              <a:t> agrees with itself on the other attributes. </a:t>
            </a:r>
          </a:p>
          <a:p>
            <a:pPr>
              <a:spcBef>
                <a:spcPct val="20000"/>
              </a:spcBef>
              <a:buClr>
                <a:srgbClr val="ECB51A"/>
              </a:buClr>
              <a:buFont typeface="Wingdings" pitchFamily="2" charset="2"/>
              <a:buNone/>
            </a:pPr>
            <a:r>
              <a:rPr lang="en-US" altLang="zh-CN">
                <a:latin typeface="Arial Narrow" pitchFamily="34" charset="0"/>
              </a:rPr>
              <a:t>Thus, whenever a functional dependency holds, the corresponding multivalued dependency holds.</a:t>
            </a:r>
          </a:p>
        </p:txBody>
      </p:sp>
      <p:pic>
        <p:nvPicPr>
          <p:cNvPr id="77829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D6FB7-AD43-4B49-BAAA-849222D12C5C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11188" y="836613"/>
            <a:ext cx="8281987" cy="456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kumimoji="0" lang="en-US" altLang="zh-CN">
                <a:latin typeface="Arial Narrow" pitchFamily="34" charset="0"/>
              </a:rPr>
              <a:t>the complementation rule</a:t>
            </a:r>
            <a:r>
              <a:rPr lang="en-US" altLang="zh-CN">
                <a:latin typeface="Arial Narrow" pitchFamily="34" charset="0"/>
              </a:rPr>
              <a:t>: if 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→→B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 is a multivalued dependency for relation R, then R also satisfies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→→C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C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…C</a:t>
            </a:r>
            <a:r>
              <a:rPr lang="en-US" altLang="zh-CN" baseline="-25000">
                <a:latin typeface="Arial Narrow" pitchFamily="34" charset="0"/>
              </a:rPr>
              <a:t>k</a:t>
            </a:r>
            <a:r>
              <a:rPr lang="en-US" altLang="zh-CN">
                <a:latin typeface="Arial Narrow" pitchFamily="34" charset="0"/>
              </a:rPr>
              <a:t>, where the C’s are all attributes of R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not</a:t>
            </a:r>
            <a:r>
              <a:rPr lang="en-US" altLang="zh-CN">
                <a:latin typeface="Arial Narrow" pitchFamily="34" charset="0"/>
              </a:rPr>
              <a:t> among the A’s and B.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kumimoji="0" lang="en-US" altLang="zh-CN">
                <a:solidFill>
                  <a:schemeClr val="tx2"/>
                </a:solidFill>
                <a:latin typeface="Arial Narrow" pitchFamily="34" charset="0"/>
              </a:rPr>
              <a:t>【e.g.】</a:t>
            </a:r>
            <a:r>
              <a:rPr lang="en-US" altLang="zh-CN">
                <a:latin typeface="Arial Narrow" pitchFamily="34" charset="0"/>
              </a:rPr>
              <a:t>Consider the relation </a:t>
            </a:r>
            <a:r>
              <a:rPr lang="en-US" altLang="zh-CN" i="1">
                <a:latin typeface="Times New Roman" pitchFamily="18" charset="0"/>
              </a:rPr>
              <a:t>Star(name,street,city,title,year</a:t>
            </a:r>
            <a:r>
              <a:rPr lang="en-US" altLang="zh-CN" i="1">
                <a:latin typeface="Arial Narrow" pitchFamily="34" charset="0"/>
              </a:rPr>
              <a:t>),</a:t>
            </a:r>
            <a:r>
              <a:rPr lang="en-US" altLang="zh-CN">
                <a:latin typeface="Arial Narrow" pitchFamily="34" charset="0"/>
              </a:rPr>
              <a:t> for which </a:t>
            </a:r>
            <a:r>
              <a:rPr lang="en-US" altLang="zh-CN" i="1">
                <a:latin typeface="Times New Roman" pitchFamily="18" charset="0"/>
              </a:rPr>
              <a:t>name</a:t>
            </a:r>
            <a:r>
              <a:rPr lang="en-US" altLang="zh-CN" i="1">
                <a:latin typeface="Arial Narrow" pitchFamily="34" charset="0"/>
              </a:rPr>
              <a:t>→→</a:t>
            </a:r>
            <a:r>
              <a:rPr lang="en-US" altLang="zh-CN" i="1">
                <a:latin typeface="Times New Roman" pitchFamily="18" charset="0"/>
              </a:rPr>
              <a:t>street</a:t>
            </a:r>
            <a:r>
              <a:rPr lang="en-US" altLang="zh-CN" i="1">
                <a:latin typeface="Arial Narrow" pitchFamily="34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city</a:t>
            </a:r>
            <a:r>
              <a:rPr lang="en-US" altLang="zh-CN">
                <a:latin typeface="Arial Narrow" pitchFamily="34" charset="0"/>
              </a:rPr>
              <a:t> holds.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>
                <a:latin typeface="Arial Narrow" pitchFamily="34" charset="0"/>
              </a:rPr>
              <a:t>The complementation rule says that </a:t>
            </a:r>
            <a:r>
              <a:rPr lang="en-US" altLang="zh-CN" i="1">
                <a:latin typeface="Times New Roman" pitchFamily="18" charset="0"/>
              </a:rPr>
              <a:t>name</a:t>
            </a:r>
            <a:r>
              <a:rPr lang="en-US" altLang="zh-CN" i="1">
                <a:latin typeface="Arial Narrow" pitchFamily="34" charset="0"/>
              </a:rPr>
              <a:t>→→</a:t>
            </a:r>
            <a:r>
              <a:rPr lang="en-US" altLang="zh-CN" i="1">
                <a:latin typeface="Times New Roman" pitchFamily="18" charset="0"/>
              </a:rPr>
              <a:t>title</a:t>
            </a:r>
            <a:r>
              <a:rPr lang="en-US" altLang="zh-CN" i="1">
                <a:latin typeface="Arial Narrow" pitchFamily="34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year</a:t>
            </a:r>
            <a:r>
              <a:rPr lang="en-US" altLang="zh-CN">
                <a:latin typeface="Arial Narrow" pitchFamily="34" charset="0"/>
              </a:rPr>
              <a:t> must also hold in this relation, because </a:t>
            </a:r>
            <a:r>
              <a:rPr lang="en-US" altLang="zh-CN" i="1">
                <a:latin typeface="Times New Roman" pitchFamily="18" charset="0"/>
              </a:rPr>
              <a:t>title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year</a:t>
            </a:r>
            <a:r>
              <a:rPr lang="en-US" altLang="zh-CN">
                <a:latin typeface="Arial Narrow" pitchFamily="34" charset="0"/>
              </a:rPr>
              <a:t> are the attributes not mentioned in the first dependency.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kumimoji="0" lang="en-US" altLang="zh-CN">
                <a:latin typeface="Arial Narrow" pitchFamily="34" charset="0"/>
              </a:rPr>
              <a:t>the intersection rule</a:t>
            </a:r>
            <a:r>
              <a:rPr lang="en-US" altLang="zh-CN">
                <a:latin typeface="Arial Narrow" pitchFamily="34" charset="0"/>
              </a:rPr>
              <a:t>: If X, Y and Z are sets of attributes, X→→Y and X→→Z, then X→→(Y∩Z).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Rules About MD</a:t>
            </a:r>
          </a:p>
        </p:txBody>
      </p:sp>
      <p:pic>
        <p:nvPicPr>
          <p:cNvPr id="78854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24600"/>
            <a:ext cx="479425" cy="4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817BE-E49C-4990-875B-BBEB0049DC7A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Fourth Normal Form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762000" y="1143000"/>
            <a:ext cx="7924800" cy="200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>
                <a:latin typeface="Arial Narrow" pitchFamily="34" charset="0"/>
              </a:rPr>
              <a:t>A relation R is in fourth normal form (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4NF</a:t>
            </a:r>
            <a:r>
              <a:rPr lang="en-US" altLang="zh-CN">
                <a:latin typeface="Arial Narrow" pitchFamily="34" charset="0"/>
              </a:rPr>
              <a:t>) if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whenever</a:t>
            </a:r>
            <a:r>
              <a:rPr lang="en-US" altLang="zh-CN">
                <a:latin typeface="Arial Narrow" pitchFamily="34" charset="0"/>
              </a:rPr>
              <a:t>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→→B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 is a nontrivial multivalued dependency,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 is a superkey. 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That is, if a relation is in 4NF, then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every</a:t>
            </a:r>
            <a:r>
              <a:rPr lang="en-US" altLang="zh-CN">
                <a:latin typeface="Arial Narrow" pitchFamily="34" charset="0"/>
              </a:rPr>
              <a:t> nontrivial multivalued dependency is with a superkey on the left.</a:t>
            </a:r>
          </a:p>
        </p:txBody>
      </p:sp>
      <p:pic>
        <p:nvPicPr>
          <p:cNvPr id="79878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F26D4-CFA7-446C-9A53-6A3ADF397E0D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Fourth Normal Form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611188" y="836613"/>
            <a:ext cx="8208962" cy="456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Fourth normal form is truly a generalization of BCNF.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Since every functional dependency is also a mulvalued dependency,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every</a:t>
            </a:r>
            <a:r>
              <a:rPr lang="en-US" altLang="zh-CN">
                <a:latin typeface="Arial Narrow" pitchFamily="34" charset="0"/>
              </a:rPr>
              <a:t> BCNF violation is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also</a:t>
            </a:r>
            <a:r>
              <a:rPr lang="en-US" altLang="zh-CN">
                <a:latin typeface="Arial Narrow" pitchFamily="34" charset="0"/>
              </a:rPr>
              <a:t> a 4NF violation.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Put another way, every relation that is in 4NF is therefore in BCNF. However, relations that are in BCNF are not surely in 4NF.</a:t>
            </a:r>
          </a:p>
          <a:p>
            <a:pPr>
              <a:spcBef>
                <a:spcPct val="30000"/>
              </a:spcBef>
            </a:pPr>
            <a:r>
              <a:rPr kumimoji="0" lang="en-US" altLang="zh-CN">
                <a:solidFill>
                  <a:schemeClr val="tx2"/>
                </a:solidFill>
                <a:latin typeface="Arial Narrow" pitchFamily="34" charset="0"/>
              </a:rPr>
              <a:t>【e.g.】</a:t>
            </a:r>
            <a:r>
              <a:rPr lang="en-US" altLang="zh-CN">
                <a:latin typeface="Arial Narrow" pitchFamily="34" charset="0"/>
              </a:rPr>
              <a:t>Consider the relation </a:t>
            </a:r>
            <a:r>
              <a:rPr lang="en-US" altLang="zh-CN" i="1">
                <a:latin typeface="Times New Roman" pitchFamily="18" charset="0"/>
              </a:rPr>
              <a:t>Star(name,street,city,title,year</a:t>
            </a:r>
            <a:r>
              <a:rPr lang="en-US" altLang="zh-CN" i="1">
                <a:latin typeface="Arial Narrow" pitchFamily="34" charset="0"/>
              </a:rPr>
              <a:t>).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The only key for this relation is all the attributes, and there is no nontrivial functional dependency at all. So, it is in BCNF.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But this relation violates the 4NF condition. For example, </a:t>
            </a:r>
            <a:r>
              <a:rPr lang="en-US" altLang="zh-CN" i="1">
                <a:latin typeface="Times New Roman" pitchFamily="18" charset="0"/>
              </a:rPr>
              <a:t>name</a:t>
            </a:r>
            <a:r>
              <a:rPr lang="en-US" altLang="zh-CN" i="1">
                <a:latin typeface="Arial Narrow" pitchFamily="34" charset="0"/>
              </a:rPr>
              <a:t>→→</a:t>
            </a:r>
            <a:r>
              <a:rPr lang="en-US" altLang="zh-CN" i="1">
                <a:latin typeface="Times New Roman" pitchFamily="18" charset="0"/>
              </a:rPr>
              <a:t>street</a:t>
            </a:r>
            <a:r>
              <a:rPr lang="en-US" altLang="zh-CN" i="1">
                <a:latin typeface="Arial Narrow" pitchFamily="34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city</a:t>
            </a:r>
            <a:r>
              <a:rPr lang="en-US" altLang="zh-CN">
                <a:latin typeface="Arial Narrow" pitchFamily="34" charset="0"/>
              </a:rPr>
              <a:t> is a nontrivial multivalued dependency, yet </a:t>
            </a:r>
            <a:r>
              <a:rPr lang="en-US" altLang="zh-CN" i="1">
                <a:latin typeface="Times New Roman" pitchFamily="18" charset="0"/>
              </a:rPr>
              <a:t>name</a:t>
            </a:r>
            <a:r>
              <a:rPr lang="en-US" altLang="zh-CN">
                <a:latin typeface="Arial Narrow" pitchFamily="34" charset="0"/>
              </a:rPr>
              <a:t> by itself is not a superkey.</a:t>
            </a:r>
          </a:p>
        </p:txBody>
      </p:sp>
      <p:pic>
        <p:nvPicPr>
          <p:cNvPr id="81925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30160-2D8D-495B-ABEE-FA969EDC4272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Two-attribute Relation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762000" y="914400"/>
            <a:ext cx="8001000" cy="449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>
                <a:latin typeface="Arial Narrow" pitchFamily="34" charset="0"/>
              </a:rPr>
              <a:t>Any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two-attribute</a:t>
            </a:r>
            <a:r>
              <a:rPr lang="en-US" altLang="zh-CN">
                <a:latin typeface="Arial Narrow" pitchFamily="34" charset="0"/>
              </a:rPr>
              <a:t> relation is in 4NF.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Proof</a:t>
            </a:r>
            <a:r>
              <a:rPr lang="en-US" altLang="zh-CN">
                <a:latin typeface="Arial Narrow" pitchFamily="34" charset="0"/>
              </a:rPr>
              <a:t>: Suppose that the attributes are A and B.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1. </a:t>
            </a:r>
            <a:r>
              <a:rPr lang="en-US" altLang="zh-CN">
                <a:latin typeface="Arial Narrow" pitchFamily="34" charset="0"/>
              </a:rPr>
              <a:t>There are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no</a:t>
            </a:r>
            <a:r>
              <a:rPr lang="en-US" altLang="zh-CN">
                <a:latin typeface="Arial Narrow" pitchFamily="34" charset="0"/>
              </a:rPr>
              <a:t> nontrivial functional dependencies. A→→B is not nontrivial. So it is in 4NF.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2.</a:t>
            </a:r>
            <a:r>
              <a:rPr lang="en-US" altLang="zh-CN">
                <a:latin typeface="Arial Narrow" pitchFamily="34" charset="0"/>
              </a:rPr>
              <a:t>A→B holds, but B→A doesn’t hold. In this case, A is the only key, There are no nontrivial multivalued dependencies.</a:t>
            </a:r>
          </a:p>
          <a:p>
            <a:pPr>
              <a:spcBef>
                <a:spcPct val="1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3.</a:t>
            </a:r>
            <a:r>
              <a:rPr lang="en-US" altLang="zh-CN">
                <a:latin typeface="Arial Narrow" pitchFamily="34" charset="0"/>
              </a:rPr>
              <a:t>B→A holds, but A→B doesn’t hold. This case is symmetric to case 2.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4.</a:t>
            </a:r>
            <a:r>
              <a:rPr lang="en-US" altLang="zh-CN">
                <a:latin typeface="Arial Narrow" pitchFamily="34" charset="0"/>
              </a:rPr>
              <a:t>Both A→B and B→A hold. Then both A and B are keys. There are no nontrivial multivalued dependencies either, so there can be no 4NF violation.</a:t>
            </a:r>
          </a:p>
        </p:txBody>
      </p:sp>
      <p:pic>
        <p:nvPicPr>
          <p:cNvPr id="110596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1761A-6C0C-4E8B-85D1-DAF059D854F7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Decomposition into 4NF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8207375" cy="383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The decomposition strategy:</a:t>
            </a:r>
            <a:endParaRPr lang="en-US" altLang="zh-CN">
              <a:latin typeface="Arial Narrow" pitchFamily="34" charset="0"/>
            </a:endParaRPr>
          </a:p>
          <a:p>
            <a:pPr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1.</a:t>
            </a:r>
            <a:r>
              <a:rPr lang="en-US" altLang="zh-CN">
                <a:latin typeface="Arial Narrow" pitchFamily="34" charset="0"/>
              </a:rPr>
              <a:t> Find a 4NF violation, say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→→B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 where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 is not a superkey.</a:t>
            </a:r>
          </a:p>
          <a:p>
            <a:pPr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2.</a:t>
            </a:r>
            <a:r>
              <a:rPr lang="en-US" altLang="zh-CN">
                <a:latin typeface="Arial Narrow" pitchFamily="34" charset="0"/>
              </a:rPr>
              <a:t> Then break the schema for the relation R that has the 4NF violation into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two</a:t>
            </a:r>
            <a:r>
              <a:rPr lang="en-US" altLang="zh-CN">
                <a:latin typeface="Arial Narrow" pitchFamily="34" charset="0"/>
              </a:rPr>
              <a:t> schemas:</a:t>
            </a:r>
          </a:p>
          <a:p>
            <a:pPr lvl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en-US" altLang="zh-CN">
                <a:latin typeface="Arial Narrow" pitchFamily="34" charset="0"/>
              </a:rPr>
              <a:t>The A’s and the B’s attributes.</a:t>
            </a:r>
          </a:p>
          <a:p>
            <a:pPr lvl="1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en-US" altLang="zh-CN">
                <a:latin typeface="Arial Narrow" pitchFamily="34" charset="0"/>
              </a:rPr>
              <a:t>The A’s and all attributes of R that not among the A’s or B’s.</a:t>
            </a:r>
          </a:p>
          <a:p>
            <a:pPr>
              <a:spcBef>
                <a:spcPct val="30000"/>
              </a:spcBef>
              <a:buClr>
                <a:srgbClr val="ECB51A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3. </a:t>
            </a:r>
            <a:r>
              <a:rPr lang="en-US" altLang="zh-CN">
                <a:latin typeface="Arial Narrow" pitchFamily="34" charset="0"/>
              </a:rPr>
              <a:t>Repeat step 1 and 2 as many times as necessary until all the relation schemas are in 4NF.</a:t>
            </a:r>
          </a:p>
        </p:txBody>
      </p:sp>
      <p:pic>
        <p:nvPicPr>
          <p:cNvPr id="82949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6B476-9894-43C0-BDC0-4429441B4BB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Keys of Relations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85800" y="1106488"/>
            <a:ext cx="8134350" cy="401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Key</a:t>
            </a:r>
            <a:r>
              <a:rPr kumimoji="0" lang="en-US" altLang="zh-CN">
                <a:latin typeface="Arial Narrow" pitchFamily="34" charset="0"/>
              </a:rPr>
              <a:t>: a set of one or more attributes</a:t>
            </a:r>
            <a:r>
              <a:rPr lang="en-US" altLang="zh-CN">
                <a:latin typeface="Arial Narrow" pitchFamily="34" charset="0"/>
              </a:rPr>
              <a:t>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 is a key for a relation R if</a:t>
            </a:r>
          </a:p>
          <a:p>
            <a:pPr lvl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>
                <a:latin typeface="Arial Narrow" pitchFamily="34" charset="0"/>
              </a:rPr>
              <a:t>Those attributes functionally determine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all</a:t>
            </a:r>
            <a:r>
              <a:rPr lang="en-US" altLang="zh-CN">
                <a:latin typeface="Arial Narrow" pitchFamily="34" charset="0"/>
              </a:rPr>
              <a:t> other attributes of the relation. That is, it is impossible for two distinct tuples of R to agree on all of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 lvl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No</a:t>
            </a:r>
            <a:r>
              <a:rPr lang="en-US" altLang="zh-CN">
                <a:latin typeface="Arial Narrow" pitchFamily="34" charset="0"/>
              </a:rPr>
              <a:t> proper subset of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 functionally determines all other attributes of R, i.e., a key must be minimal. 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Superkeys</a:t>
            </a:r>
            <a:r>
              <a:rPr kumimoji="0" lang="en-US" altLang="zh-CN">
                <a:latin typeface="Arial Narrow" pitchFamily="34" charset="0"/>
              </a:rPr>
              <a:t>: a set of attributes that contains a key.</a:t>
            </a:r>
            <a:endParaRPr lang="en-US" altLang="zh-CN">
              <a:latin typeface="Arial Narrow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Every key is a superkey. However, some superkeys are not keys.</a:t>
            </a:r>
          </a:p>
        </p:txBody>
      </p:sp>
      <p:pic>
        <p:nvPicPr>
          <p:cNvPr id="17414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2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45183-1F44-430D-BE6E-5827FE8DA30A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Decomposition-Example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611188" y="908050"/>
            <a:ext cx="8353425" cy="474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tx2"/>
                </a:solidFill>
                <a:latin typeface="Arial Narrow" pitchFamily="34" charset="0"/>
              </a:rPr>
              <a:t>【e.g.】</a:t>
            </a:r>
            <a:r>
              <a:rPr lang="en-US" altLang="zh-CN">
                <a:latin typeface="Arial Narrow" pitchFamily="34" charset="0"/>
              </a:rPr>
              <a:t>Consider the relation </a:t>
            </a:r>
            <a:r>
              <a:rPr lang="en-US" altLang="zh-CN" i="1">
                <a:latin typeface="Times New Roman" pitchFamily="18" charset="0"/>
              </a:rPr>
              <a:t>Star</a:t>
            </a:r>
            <a:r>
              <a:rPr lang="en-US" altLang="zh-CN">
                <a:latin typeface="Arial Narrow" pitchFamily="34" charset="0"/>
              </a:rPr>
              <a:t> with the schema </a:t>
            </a:r>
            <a:r>
              <a:rPr lang="en-US" altLang="zh-CN" i="1">
                <a:latin typeface="Times New Roman" pitchFamily="18" charset="0"/>
              </a:rPr>
              <a:t>Star(name,street,city,title,year</a:t>
            </a:r>
            <a:r>
              <a:rPr lang="en-US" altLang="zh-CN" i="1">
                <a:latin typeface="Arial Narrow" pitchFamily="34" charset="0"/>
              </a:rPr>
              <a:t>).</a:t>
            </a:r>
            <a:r>
              <a:rPr lang="en-US" altLang="zh-CN">
                <a:latin typeface="Arial Narrow" pitchFamily="34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name</a:t>
            </a:r>
            <a:r>
              <a:rPr lang="en-US" altLang="zh-CN" i="1">
                <a:latin typeface="Arial Narrow" pitchFamily="34" charset="0"/>
              </a:rPr>
              <a:t>→→</a:t>
            </a:r>
            <a:r>
              <a:rPr lang="en-US" altLang="zh-CN" i="1">
                <a:latin typeface="Times New Roman" pitchFamily="18" charset="0"/>
              </a:rPr>
              <a:t>street</a:t>
            </a:r>
            <a:r>
              <a:rPr lang="en-US" altLang="zh-CN" i="1">
                <a:latin typeface="Arial Narrow" pitchFamily="34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city</a:t>
            </a:r>
            <a:r>
              <a:rPr lang="en-US" altLang="zh-CN">
                <a:latin typeface="Arial Narrow" pitchFamily="34" charset="0"/>
              </a:rPr>
              <a:t> holds in the relation, which is a 4NF violation.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Use this 4NF violation to decompose </a:t>
            </a:r>
            <a:r>
              <a:rPr lang="en-US" altLang="zh-CN" i="1">
                <a:latin typeface="Times New Roman" pitchFamily="18" charset="0"/>
              </a:rPr>
              <a:t>Star</a:t>
            </a:r>
            <a:r>
              <a:rPr lang="en-US" altLang="zh-CN" i="1">
                <a:latin typeface="Arial Narrow" pitchFamily="34" charset="0"/>
              </a:rPr>
              <a:t> </a:t>
            </a:r>
            <a:r>
              <a:rPr lang="en-US" altLang="zh-CN">
                <a:latin typeface="Arial Narrow" pitchFamily="34" charset="0"/>
              </a:rPr>
              <a:t>into: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One schema that has only the three attributes in the above multivalued dependency, i.e., </a:t>
            </a:r>
            <a:r>
              <a:rPr lang="en-US" altLang="zh-CN" i="1">
                <a:latin typeface="Times New Roman" pitchFamily="18" charset="0"/>
              </a:rPr>
              <a:t>R1(name,street,city)</a:t>
            </a:r>
            <a:r>
              <a:rPr lang="en-US" altLang="zh-CN">
                <a:latin typeface="Arial Narrow" pitchFamily="34" charset="0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And</a:t>
            </a:r>
            <a:r>
              <a:rPr lang="en-US" altLang="zh-CN">
                <a:latin typeface="Arial Narrow" pitchFamily="34" charset="0"/>
              </a:rPr>
              <a:t> another schema that consists of the left side, </a:t>
            </a:r>
            <a:r>
              <a:rPr lang="en-US" altLang="zh-CN" i="1">
                <a:latin typeface="Times New Roman" pitchFamily="18" charset="0"/>
              </a:rPr>
              <a:t>name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plus</a:t>
            </a:r>
            <a:r>
              <a:rPr lang="en-US" altLang="zh-CN">
                <a:latin typeface="Arial Narrow" pitchFamily="34" charset="0"/>
              </a:rPr>
              <a:t> the attributes that do not appear in the dependency, i.e.,  </a:t>
            </a:r>
            <a:r>
              <a:rPr lang="en-US" altLang="zh-CN" i="1">
                <a:latin typeface="Times New Roman" pitchFamily="18" charset="0"/>
              </a:rPr>
              <a:t>R2(name,title,year</a:t>
            </a:r>
            <a:r>
              <a:rPr lang="en-US" altLang="zh-CN">
                <a:latin typeface="Arial Narrow" pitchFamily="34" charset="0"/>
              </a:rPr>
              <a:t>).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In each schema there are no nontrivial multivalued dependencies, so they are in 4NF.</a:t>
            </a:r>
          </a:p>
        </p:txBody>
      </p:sp>
      <p:pic>
        <p:nvPicPr>
          <p:cNvPr id="83974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0CCA5-E23D-4C8C-B0BE-143AFD1CEB78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Decomposition-Example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611188" y="836613"/>
            <a:ext cx="82819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tx2"/>
                </a:solidFill>
                <a:latin typeface="Arial Narrow" pitchFamily="34" charset="0"/>
              </a:rPr>
              <a:t>【e.g.】 </a:t>
            </a:r>
            <a:r>
              <a:rPr lang="en-US" altLang="zh-CN">
                <a:latin typeface="Arial Narrow" pitchFamily="34" charset="0"/>
              </a:rPr>
              <a:t>Consider the relation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with the schema </a:t>
            </a:r>
            <a:r>
              <a:rPr lang="en-US" altLang="zh-CN" i="1">
                <a:latin typeface="Times New Roman" pitchFamily="18" charset="0"/>
              </a:rPr>
              <a:t>R(A,B,C,D</a:t>
            </a:r>
            <a:r>
              <a:rPr lang="en-US" altLang="zh-CN">
                <a:latin typeface="Arial Narrow" pitchFamily="34" charset="0"/>
              </a:rPr>
              <a:t>) in which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Arial Narrow" pitchFamily="34" charset="0"/>
              </a:rPr>
              <a:t>→→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Arial Narrow" pitchFamily="34" charset="0"/>
              </a:rPr>
              <a:t>→→</a:t>
            </a:r>
            <a:r>
              <a:rPr lang="en-US" altLang="zh-CN" i="1">
                <a:latin typeface="Times New Roman" pitchFamily="18" charset="0"/>
              </a:rPr>
              <a:t>C</a:t>
            </a:r>
            <a:r>
              <a:rPr lang="en-US" altLang="zh-CN">
                <a:latin typeface="Arial Narrow" pitchFamily="34" charset="0"/>
              </a:rPr>
              <a:t> hold. Is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in BCNF and 4NF? If not, decompose it into BCNF or 4NF.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685800" y="1989138"/>
            <a:ext cx="81534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1.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is in BCNF, because the key of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is {</a:t>
            </a:r>
            <a:r>
              <a:rPr lang="en-US" altLang="zh-CN" i="1">
                <a:latin typeface="Times New Roman" pitchFamily="18" charset="0"/>
              </a:rPr>
              <a:t>A,B,C,D</a:t>
            </a:r>
            <a:r>
              <a:rPr lang="en-US" altLang="zh-CN">
                <a:latin typeface="Arial Narrow" pitchFamily="34" charset="0"/>
              </a:rPr>
              <a:t>}, there is no nontrivial functional dependency.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2.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is not in 4NF, because there exist nontrivial multivalued dependencies whose left side don’t contain the key.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Use the 4NF violation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Arial Narrow" pitchFamily="34" charset="0"/>
              </a:rPr>
              <a:t>→→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Arial Narrow" pitchFamily="34" charset="0"/>
              </a:rPr>
              <a:t> to decompose </a:t>
            </a:r>
            <a:r>
              <a:rPr lang="en-US" altLang="zh-CN" i="1">
                <a:latin typeface="Times New Roman" pitchFamily="18" charset="0"/>
              </a:rPr>
              <a:t>R </a:t>
            </a:r>
            <a:r>
              <a:rPr lang="en-US" altLang="zh-CN">
                <a:latin typeface="Arial Narrow" pitchFamily="34" charset="0"/>
              </a:rPr>
              <a:t>into: </a:t>
            </a:r>
            <a:r>
              <a:rPr lang="en-US" altLang="zh-CN" i="1">
                <a:latin typeface="Times New Roman" pitchFamily="18" charset="0"/>
              </a:rPr>
              <a:t>R1(A,B)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R2(A,C,D)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 i="1">
                <a:latin typeface="Times New Roman" pitchFamily="18" charset="0"/>
              </a:rPr>
              <a:t>R2</a:t>
            </a:r>
            <a:r>
              <a:rPr lang="en-US" altLang="zh-CN">
                <a:latin typeface="Arial Narrow" pitchFamily="34" charset="0"/>
              </a:rPr>
              <a:t> is not in 4NF. Decompose it from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Arial Narrow" pitchFamily="34" charset="0"/>
              </a:rPr>
              <a:t>→→</a:t>
            </a:r>
            <a:r>
              <a:rPr lang="en-US" altLang="zh-CN" i="1">
                <a:latin typeface="Times New Roman" pitchFamily="18" charset="0"/>
              </a:rPr>
              <a:t>C</a:t>
            </a:r>
            <a:r>
              <a:rPr lang="en-US" altLang="zh-CN">
                <a:latin typeface="Arial Narrow" pitchFamily="34" charset="0"/>
              </a:rPr>
              <a:t>, the resulting relations are </a:t>
            </a:r>
            <a:r>
              <a:rPr lang="en-US" altLang="zh-CN" i="1">
                <a:latin typeface="Times New Roman" pitchFamily="18" charset="0"/>
              </a:rPr>
              <a:t>R3(A,C)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R4(A,D)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So, the final results of decomposition are three relation </a:t>
            </a:r>
            <a:r>
              <a:rPr lang="en-US" altLang="zh-CN" i="1">
                <a:latin typeface="Times New Roman" pitchFamily="18" charset="0"/>
              </a:rPr>
              <a:t>R1(A,B</a:t>
            </a:r>
            <a:r>
              <a:rPr lang="en-US" altLang="zh-CN">
                <a:latin typeface="Arial Narrow" pitchFamily="34" charset="0"/>
              </a:rPr>
              <a:t>), </a:t>
            </a:r>
            <a:r>
              <a:rPr lang="en-US" altLang="zh-CN" i="1">
                <a:latin typeface="Times New Roman" pitchFamily="18" charset="0"/>
              </a:rPr>
              <a:t>R3(A,C)and</a:t>
            </a:r>
            <a:r>
              <a:rPr lang="en-US" altLang="zh-CN">
                <a:latin typeface="Arial Narrow" pitchFamily="34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R4(A,D)</a:t>
            </a:r>
            <a:r>
              <a:rPr lang="en-US" altLang="zh-CN">
                <a:latin typeface="Arial Narrow" pitchFamily="34" charset="0"/>
              </a:rPr>
              <a:t>.</a:t>
            </a:r>
          </a:p>
        </p:txBody>
      </p:sp>
      <p:pic>
        <p:nvPicPr>
          <p:cNvPr id="100358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00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00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00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58225-1894-42C2-9594-B08FD1B65CAB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Decomposition-Example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612775" y="836613"/>
            <a:ext cx="83518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tx2"/>
                </a:solidFill>
                <a:latin typeface="Arial Narrow" pitchFamily="34" charset="0"/>
              </a:rPr>
              <a:t>【e.g.】 </a:t>
            </a:r>
            <a:r>
              <a:rPr lang="en-US" altLang="zh-CN">
                <a:latin typeface="Arial Narrow" pitchFamily="34" charset="0"/>
              </a:rPr>
              <a:t>Consider the relation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with the schema </a:t>
            </a:r>
            <a:r>
              <a:rPr lang="en-US" altLang="zh-CN" i="1">
                <a:latin typeface="Times New Roman" pitchFamily="18" charset="0"/>
              </a:rPr>
              <a:t>R(A,B,C,D</a:t>
            </a:r>
            <a:r>
              <a:rPr lang="en-US" altLang="zh-CN">
                <a:latin typeface="Arial Narrow" pitchFamily="34" charset="0"/>
              </a:rPr>
              <a:t>), in which </a:t>
            </a:r>
            <a:r>
              <a:rPr lang="en-US" altLang="zh-CN" i="1">
                <a:latin typeface="Times New Roman" pitchFamily="18" charset="0"/>
              </a:rPr>
              <a:t>AB</a:t>
            </a:r>
            <a:r>
              <a:rPr lang="en-US" altLang="zh-CN">
                <a:latin typeface="Arial Narrow" pitchFamily="34" charset="0"/>
              </a:rPr>
              <a:t>→→</a:t>
            </a:r>
            <a:r>
              <a:rPr lang="en-US" altLang="zh-CN" i="1">
                <a:latin typeface="Times New Roman" pitchFamily="18" charset="0"/>
              </a:rPr>
              <a:t>C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Arial Narrow" pitchFamily="34" charset="0"/>
              </a:rPr>
              <a:t>→</a:t>
            </a:r>
            <a:r>
              <a:rPr lang="en-US" altLang="zh-CN" i="1">
                <a:latin typeface="Times New Roman" pitchFamily="18" charset="0"/>
              </a:rPr>
              <a:t>D</a:t>
            </a:r>
            <a:r>
              <a:rPr lang="en-US" altLang="zh-CN">
                <a:latin typeface="Arial Narrow" pitchFamily="34" charset="0"/>
              </a:rPr>
              <a:t> hold. Is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in BCNF and 4NF? If not, decompose it into BCNF or 4NF.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539750" y="2060575"/>
            <a:ext cx="8496300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latin typeface="Arial Narrow" pitchFamily="34" charset="0"/>
              </a:rPr>
              <a:t>1. The key of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is {</a:t>
            </a:r>
            <a:r>
              <a:rPr lang="en-US" altLang="zh-CN" i="1">
                <a:latin typeface="Times New Roman" pitchFamily="18" charset="0"/>
              </a:rPr>
              <a:t>A,B,C</a:t>
            </a:r>
            <a:r>
              <a:rPr lang="en-US" altLang="zh-CN">
                <a:latin typeface="Arial Narrow" pitchFamily="34" charset="0"/>
              </a:rPr>
              <a:t>}, so, the functional dependency </a:t>
            </a:r>
            <a:r>
              <a:rPr lang="en-US" altLang="zh-CN" i="1">
                <a:latin typeface="Times New Roman" pitchFamily="18" charset="0"/>
              </a:rPr>
              <a:t>B→D</a:t>
            </a:r>
            <a:r>
              <a:rPr lang="en-US" altLang="zh-CN">
                <a:latin typeface="Arial Narrow" pitchFamily="34" charset="0"/>
              </a:rPr>
              <a:t> is a BCNF violation and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is not in BCNF. Decompose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using </a:t>
            </a:r>
            <a:r>
              <a:rPr lang="en-US" altLang="zh-CN" i="1">
                <a:latin typeface="Times New Roman" pitchFamily="18" charset="0"/>
              </a:rPr>
              <a:t>B→D</a:t>
            </a:r>
            <a:r>
              <a:rPr lang="en-US" altLang="zh-CN">
                <a:latin typeface="Arial Narrow" pitchFamily="34" charset="0"/>
              </a:rPr>
              <a:t> into </a:t>
            </a:r>
            <a:r>
              <a:rPr lang="en-US" altLang="zh-CN" i="1">
                <a:latin typeface="Times New Roman" pitchFamily="18" charset="0"/>
              </a:rPr>
              <a:t>R1(B,D)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R2(A,B,C)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Arial Narrow" pitchFamily="34" charset="0"/>
              </a:rPr>
              <a:t>2.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is not in 4NF either, because there exist nontrivial multivalued dependencies whose left side are not a superkey.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Arial Narrow" pitchFamily="34" charset="0"/>
              </a:rPr>
              <a:t>Decompose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using </a:t>
            </a:r>
            <a:r>
              <a:rPr lang="en-US" altLang="zh-CN" i="1">
                <a:latin typeface="Times New Roman" pitchFamily="18" charset="0"/>
              </a:rPr>
              <a:t>AB→→C</a:t>
            </a:r>
            <a:r>
              <a:rPr lang="en-US" altLang="zh-CN">
                <a:latin typeface="Arial Narrow" pitchFamily="34" charset="0"/>
              </a:rPr>
              <a:t> into </a:t>
            </a:r>
            <a:r>
              <a:rPr lang="en-US" altLang="zh-CN" i="1">
                <a:latin typeface="Times New Roman" pitchFamily="18" charset="0"/>
              </a:rPr>
              <a:t>R1(A,B,C)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R2(A,B,D)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en-US" altLang="zh-CN" i="1">
                <a:latin typeface="Times New Roman" pitchFamily="18" charset="0"/>
              </a:rPr>
              <a:t>R2</a:t>
            </a:r>
            <a:r>
              <a:rPr lang="en-US" altLang="zh-CN">
                <a:latin typeface="Arial Narrow" pitchFamily="34" charset="0"/>
              </a:rPr>
              <a:t> is not in 4NF. Decompose </a:t>
            </a:r>
            <a:r>
              <a:rPr lang="en-US" altLang="zh-CN" i="1">
                <a:latin typeface="Times New Roman" pitchFamily="18" charset="0"/>
              </a:rPr>
              <a:t>R2</a:t>
            </a:r>
            <a:r>
              <a:rPr lang="en-US" altLang="zh-CN">
                <a:latin typeface="Arial Narrow" pitchFamily="34" charset="0"/>
              </a:rPr>
              <a:t> using </a:t>
            </a:r>
            <a:r>
              <a:rPr lang="en-US" altLang="zh-CN" i="1">
                <a:latin typeface="Times New Roman" pitchFamily="18" charset="0"/>
              </a:rPr>
              <a:t>B→D</a:t>
            </a:r>
            <a:r>
              <a:rPr lang="en-US" altLang="zh-CN">
                <a:latin typeface="Arial Narrow" pitchFamily="34" charset="0"/>
              </a:rPr>
              <a:t> into </a:t>
            </a:r>
            <a:r>
              <a:rPr lang="en-US" altLang="zh-CN" i="1">
                <a:latin typeface="Times New Roman" pitchFamily="18" charset="0"/>
              </a:rPr>
              <a:t>R3(A,B)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R4(B,D)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Arial Narrow" pitchFamily="34" charset="0"/>
              </a:rPr>
              <a:t>So, the final results of decomposition are three relation </a:t>
            </a:r>
            <a:r>
              <a:rPr lang="en-US" altLang="zh-CN" i="1">
                <a:latin typeface="Times New Roman" pitchFamily="18" charset="0"/>
              </a:rPr>
              <a:t>R1(A,B,C)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R3(A,B)</a:t>
            </a:r>
            <a:r>
              <a:rPr lang="en-US" altLang="zh-CN">
                <a:latin typeface="Arial Narrow" pitchFamily="34" charset="0"/>
              </a:rPr>
              <a:t>, and </a:t>
            </a:r>
            <a:r>
              <a:rPr lang="en-US" altLang="zh-CN" i="1">
                <a:latin typeface="Times New Roman" pitchFamily="18" charset="0"/>
              </a:rPr>
              <a:t>R4(B,D)</a:t>
            </a:r>
            <a:r>
              <a:rPr lang="en-US" altLang="zh-CN">
                <a:latin typeface="Arial Narrow" pitchFamily="34" charset="0"/>
              </a:rPr>
              <a:t>.</a:t>
            </a:r>
          </a:p>
        </p:txBody>
      </p:sp>
      <p:pic>
        <p:nvPicPr>
          <p:cNvPr id="101382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1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01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01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01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E33EF-7E92-4620-8F7A-286DAA3C59E7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Decomposition-Example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11188" y="838200"/>
            <a:ext cx="79994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tx2"/>
                </a:solidFill>
                <a:latin typeface="Arial Narrow" pitchFamily="34" charset="0"/>
              </a:rPr>
              <a:t>【e.g.】 </a:t>
            </a:r>
            <a:r>
              <a:rPr lang="en-US" altLang="zh-CN">
                <a:latin typeface="Arial Narrow" pitchFamily="34" charset="0"/>
              </a:rPr>
              <a:t>Consider the relation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with the schema </a:t>
            </a:r>
            <a:r>
              <a:rPr lang="en-US" altLang="zh-CN" i="1">
                <a:latin typeface="Times New Roman" pitchFamily="18" charset="0"/>
              </a:rPr>
              <a:t>R(A,B,C,D,E</a:t>
            </a:r>
            <a:r>
              <a:rPr lang="en-US" altLang="zh-CN">
                <a:latin typeface="Arial Narrow" pitchFamily="34" charset="0"/>
              </a:rPr>
              <a:t>), in which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Arial Narrow" pitchFamily="34" charset="0"/>
              </a:rPr>
              <a:t>→→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AB</a:t>
            </a:r>
            <a:r>
              <a:rPr lang="en-US" altLang="zh-CN">
                <a:latin typeface="Arial Narrow" pitchFamily="34" charset="0"/>
              </a:rPr>
              <a:t>→→</a:t>
            </a:r>
            <a:r>
              <a:rPr lang="en-US" altLang="zh-CN" i="1">
                <a:latin typeface="Times New Roman" pitchFamily="18" charset="0"/>
              </a:rPr>
              <a:t>C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A→D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AB→E</a:t>
            </a:r>
            <a:r>
              <a:rPr lang="en-US" altLang="zh-CN">
                <a:latin typeface="Arial Narrow" pitchFamily="34" charset="0"/>
              </a:rPr>
              <a:t> hold. Is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in BCNF and 4NF? If not, decompose it into BCNF or 4NF.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611188" y="2420938"/>
            <a:ext cx="8229600" cy="356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The only key of this relation is {</a:t>
            </a:r>
            <a:r>
              <a:rPr lang="en-US" altLang="zh-CN" i="1">
                <a:latin typeface="Times New Roman" pitchFamily="18" charset="0"/>
              </a:rPr>
              <a:t>A,B,C</a:t>
            </a:r>
            <a:r>
              <a:rPr lang="en-US" altLang="zh-CN">
                <a:latin typeface="Arial Narrow" pitchFamily="34" charset="0"/>
              </a:rPr>
              <a:t>}.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1. The functional dependency </a:t>
            </a:r>
            <a:r>
              <a:rPr lang="en-US" altLang="zh-CN" i="1">
                <a:latin typeface="Times New Roman" pitchFamily="18" charset="0"/>
              </a:rPr>
              <a:t>A→D</a:t>
            </a:r>
            <a:r>
              <a:rPr lang="en-US" altLang="zh-CN">
                <a:latin typeface="Arial Narrow" pitchFamily="34" charset="0"/>
              </a:rPr>
              <a:t> is a BCNF violation., so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is not in BCNF. Use </a:t>
            </a:r>
            <a:r>
              <a:rPr lang="en-US" altLang="zh-CN" i="1">
                <a:latin typeface="Times New Roman" pitchFamily="18" charset="0"/>
              </a:rPr>
              <a:t>AB→E</a:t>
            </a:r>
            <a:r>
              <a:rPr lang="en-US" altLang="zh-CN">
                <a:latin typeface="Arial Narrow" pitchFamily="34" charset="0"/>
              </a:rPr>
              <a:t> to decompose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into </a:t>
            </a:r>
            <a:r>
              <a:rPr lang="en-US" altLang="zh-CN" i="1">
                <a:latin typeface="Times New Roman" pitchFamily="18" charset="0"/>
              </a:rPr>
              <a:t>R1(A,B,E)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R2(A,B,C,D)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 i="1">
                <a:latin typeface="Times New Roman" pitchFamily="18" charset="0"/>
              </a:rPr>
              <a:t>R2</a:t>
            </a:r>
            <a:r>
              <a:rPr lang="en-US" altLang="zh-CN">
                <a:latin typeface="Arial Narrow" pitchFamily="34" charset="0"/>
              </a:rPr>
              <a:t> is not in BCNF, which can be decomposed into </a:t>
            </a:r>
            <a:r>
              <a:rPr lang="en-US" altLang="zh-CN" i="1">
                <a:latin typeface="Times New Roman" pitchFamily="18" charset="0"/>
              </a:rPr>
              <a:t>R3(A,D)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R4(A,B,C)</a:t>
            </a:r>
            <a:r>
              <a:rPr lang="en-US" altLang="zh-CN">
                <a:latin typeface="Arial Narrow" pitchFamily="34" charset="0"/>
              </a:rPr>
              <a:t> using </a:t>
            </a:r>
            <a:r>
              <a:rPr lang="en-US" altLang="zh-CN" i="1">
                <a:latin typeface="Times New Roman" pitchFamily="18" charset="0"/>
              </a:rPr>
              <a:t>A→D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So, the final results of decomposition are three relation </a:t>
            </a:r>
            <a:r>
              <a:rPr lang="en-US" altLang="zh-CN" i="1">
                <a:latin typeface="Times New Roman" pitchFamily="18" charset="0"/>
              </a:rPr>
              <a:t>R1(A,B,E)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R3(A,D)</a:t>
            </a:r>
            <a:r>
              <a:rPr lang="en-US" altLang="zh-CN">
                <a:latin typeface="Arial Narrow" pitchFamily="34" charset="0"/>
              </a:rPr>
              <a:t>, and </a:t>
            </a:r>
            <a:r>
              <a:rPr lang="en-US" altLang="zh-CN" i="1">
                <a:latin typeface="Times New Roman" pitchFamily="18" charset="0"/>
              </a:rPr>
              <a:t>R4(A,B,C)</a:t>
            </a:r>
            <a:r>
              <a:rPr lang="en-US" altLang="zh-CN">
                <a:latin typeface="Arial Narrow" pitchFamily="34" charset="0"/>
              </a:rPr>
              <a:t>.</a:t>
            </a:r>
          </a:p>
        </p:txBody>
      </p:sp>
      <p:pic>
        <p:nvPicPr>
          <p:cNvPr id="102406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2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02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02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67D61-8974-4F8B-A2B7-C340B129ED8F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Decomposition-Example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684213" y="2349500"/>
            <a:ext cx="80010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2.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is not in 4NF, because there exist nontrivial multivalued dependencies whose left side are not a superkey.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Use </a:t>
            </a:r>
            <a:r>
              <a:rPr lang="en-US" altLang="zh-CN" i="1">
                <a:latin typeface="Times New Roman" pitchFamily="18" charset="0"/>
              </a:rPr>
              <a:t>A→→B</a:t>
            </a:r>
            <a:r>
              <a:rPr lang="en-US" altLang="zh-CN">
                <a:latin typeface="Arial Narrow" pitchFamily="34" charset="0"/>
              </a:rPr>
              <a:t> to decompose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into </a:t>
            </a:r>
            <a:r>
              <a:rPr lang="en-US" altLang="zh-CN" i="1">
                <a:latin typeface="Times New Roman" pitchFamily="18" charset="0"/>
              </a:rPr>
              <a:t>R1(A,B)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R2(A,C,D,E)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 i="1">
                <a:latin typeface="Times New Roman" pitchFamily="18" charset="0"/>
              </a:rPr>
              <a:t>R2</a:t>
            </a:r>
            <a:r>
              <a:rPr lang="en-US" altLang="zh-CN">
                <a:latin typeface="Arial Narrow" pitchFamily="34" charset="0"/>
              </a:rPr>
              <a:t> is not in 4NF, which can be decomposed into </a:t>
            </a:r>
            <a:r>
              <a:rPr lang="en-US" altLang="zh-CN" i="1">
                <a:latin typeface="Times New Roman" pitchFamily="18" charset="0"/>
              </a:rPr>
              <a:t>R3(A,D)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R4(A,C,E)</a:t>
            </a:r>
            <a:r>
              <a:rPr lang="en-US" altLang="zh-CN">
                <a:latin typeface="Arial Narrow" pitchFamily="34" charset="0"/>
              </a:rPr>
              <a:t> using </a:t>
            </a:r>
            <a:r>
              <a:rPr lang="en-US" altLang="zh-CN" i="1">
                <a:latin typeface="Times New Roman" pitchFamily="18" charset="0"/>
              </a:rPr>
              <a:t>A→D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So, the final results of decomposition are three relation </a:t>
            </a:r>
            <a:r>
              <a:rPr lang="en-US" altLang="zh-CN" i="1">
                <a:latin typeface="Times New Roman" pitchFamily="18" charset="0"/>
              </a:rPr>
              <a:t>R1(A,B)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R3(A,D)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R4(A,C,E)</a:t>
            </a:r>
            <a:r>
              <a:rPr lang="en-US" altLang="zh-CN">
                <a:latin typeface="Arial Narrow" pitchFamily="34" charset="0"/>
              </a:rPr>
              <a:t>.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11188" y="801688"/>
            <a:ext cx="82819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tx2"/>
                </a:solidFill>
                <a:latin typeface="Arial Narrow" pitchFamily="34" charset="0"/>
              </a:rPr>
              <a:t>【e.g.】 </a:t>
            </a:r>
            <a:r>
              <a:rPr lang="en-US" altLang="zh-CN">
                <a:latin typeface="Arial Narrow" pitchFamily="34" charset="0"/>
              </a:rPr>
              <a:t>Consider the relation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with the schema </a:t>
            </a:r>
            <a:r>
              <a:rPr lang="en-US" altLang="zh-CN" i="1">
                <a:latin typeface="Times New Roman" pitchFamily="18" charset="0"/>
              </a:rPr>
              <a:t>R(A,B,C,D,E</a:t>
            </a:r>
            <a:r>
              <a:rPr lang="en-US" altLang="zh-CN">
                <a:latin typeface="Arial Narrow" pitchFamily="34" charset="0"/>
              </a:rPr>
              <a:t>), in which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Arial Narrow" pitchFamily="34" charset="0"/>
              </a:rPr>
              <a:t>→→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AB</a:t>
            </a:r>
            <a:r>
              <a:rPr lang="en-US" altLang="zh-CN">
                <a:latin typeface="Arial Narrow" pitchFamily="34" charset="0"/>
              </a:rPr>
              <a:t>→→</a:t>
            </a:r>
            <a:r>
              <a:rPr lang="en-US" altLang="zh-CN" i="1">
                <a:latin typeface="Times New Roman" pitchFamily="18" charset="0"/>
              </a:rPr>
              <a:t>C</a:t>
            </a:r>
            <a:r>
              <a:rPr lang="en-US" altLang="zh-CN">
                <a:latin typeface="Arial Narrow" pitchFamily="34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Arial Narrow" pitchFamily="34" charset="0"/>
              </a:rPr>
              <a:t>→</a:t>
            </a:r>
            <a:r>
              <a:rPr lang="en-US" altLang="zh-CN" i="1">
                <a:latin typeface="Times New Roman" pitchFamily="18" charset="0"/>
              </a:rPr>
              <a:t>D</a:t>
            </a:r>
            <a:r>
              <a:rPr lang="en-US" altLang="zh-CN">
                <a:latin typeface="Arial Narrow" pitchFamily="34" charset="0"/>
              </a:rPr>
              <a:t> and </a:t>
            </a:r>
            <a:r>
              <a:rPr lang="en-US" altLang="zh-CN" i="1">
                <a:latin typeface="Times New Roman" pitchFamily="18" charset="0"/>
              </a:rPr>
              <a:t>AB→E</a:t>
            </a:r>
            <a:r>
              <a:rPr lang="en-US" altLang="zh-CN">
                <a:latin typeface="Arial Narrow" pitchFamily="34" charset="0"/>
              </a:rPr>
              <a:t> hold. Is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Arial Narrow" pitchFamily="34" charset="0"/>
              </a:rPr>
              <a:t> in BCNF and 4NF? If not, decompose it into BCNF or 4NF.</a:t>
            </a:r>
          </a:p>
        </p:txBody>
      </p:sp>
      <p:pic>
        <p:nvPicPr>
          <p:cNvPr id="103430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5CAB-53B4-43CB-BEFF-6F3BB2156BCA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84994" name="Oval 2"/>
          <p:cNvSpPr>
            <a:spLocks noChangeArrowheads="1"/>
          </p:cNvSpPr>
          <p:nvPr/>
        </p:nvSpPr>
        <p:spPr bwMode="auto">
          <a:xfrm>
            <a:off x="5795963" y="1196975"/>
            <a:ext cx="2971800" cy="4572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84995" name="Oval 3"/>
          <p:cNvSpPr>
            <a:spLocks noChangeArrowheads="1"/>
          </p:cNvSpPr>
          <p:nvPr/>
        </p:nvSpPr>
        <p:spPr bwMode="auto">
          <a:xfrm>
            <a:off x="6019800" y="1447800"/>
            <a:ext cx="2514600" cy="3352800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76200"/>
            <a:ext cx="8131175" cy="685800"/>
          </a:xfrm>
        </p:spPr>
        <p:txBody>
          <a:bodyPr/>
          <a:lstStyle/>
          <a:p>
            <a:r>
              <a:rPr lang="en-US" altLang="zh-CN">
                <a:latin typeface="Arial Narrow" pitchFamily="34" charset="0"/>
              </a:rPr>
              <a:t>Relationships Among Normal Forms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685800" y="1524000"/>
            <a:ext cx="439102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>
                <a:latin typeface="Arial Narrow" pitchFamily="34" charset="0"/>
              </a:rPr>
              <a:t>4NF implies BCNF, which in turn implies 3NF.</a:t>
            </a:r>
          </a:p>
          <a:p>
            <a:pPr>
              <a:spcBef>
                <a:spcPct val="50000"/>
              </a:spcBef>
              <a:buClr>
                <a:srgbClr val="ECB51A"/>
              </a:buClr>
              <a:buFont typeface="Wingdings" pitchFamily="2" charset="2"/>
              <a:buNone/>
            </a:pPr>
            <a:r>
              <a:rPr lang="en-US" altLang="zh-CN">
                <a:latin typeface="Arial Narrow" pitchFamily="34" charset="0"/>
              </a:rPr>
              <a:t>That is, if a relation is in 4NF, then it is also in BCNF and 3NF. </a:t>
            </a:r>
          </a:p>
          <a:p>
            <a:pPr>
              <a:spcBef>
                <a:spcPct val="50000"/>
              </a:spcBef>
              <a:buClr>
                <a:srgbClr val="ECB51A"/>
              </a:buClr>
              <a:buFont typeface="Wingdings" pitchFamily="2" charset="2"/>
              <a:buNone/>
            </a:pPr>
            <a:r>
              <a:rPr lang="en-US" altLang="zh-CN">
                <a:latin typeface="Arial Narrow" pitchFamily="34" charset="0"/>
              </a:rPr>
              <a:t>If it is in BCNF, then it is in 3NF.</a:t>
            </a:r>
          </a:p>
        </p:txBody>
      </p:sp>
      <p:sp>
        <p:nvSpPr>
          <p:cNvPr id="84998" name="Oval 6"/>
          <p:cNvSpPr>
            <a:spLocks noChangeArrowheads="1"/>
          </p:cNvSpPr>
          <p:nvPr/>
        </p:nvSpPr>
        <p:spPr bwMode="auto">
          <a:xfrm>
            <a:off x="6400800" y="2127250"/>
            <a:ext cx="1749425" cy="1071563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48AB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Relations in 4NF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6496050" y="3581400"/>
            <a:ext cx="16764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Relations in BCNF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6729413" y="4797425"/>
            <a:ext cx="13716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Relations in 3NF</a:t>
            </a:r>
          </a:p>
        </p:txBody>
      </p:sp>
      <p:pic>
        <p:nvPicPr>
          <p:cNvPr id="85002" name="Picture 10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4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D8757-0931-4357-A2A7-543E6E0ADD29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684213" y="836613"/>
            <a:ext cx="79248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>
                <a:latin typeface="Arial Narrow" pitchFamily="34" charset="0"/>
              </a:rPr>
              <a:t>Another way to compare the normal forms is by the guarantees they make about the set of relations that result from a decomposition into that normal form.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76200"/>
            <a:ext cx="8382000" cy="685800"/>
          </a:xfrm>
        </p:spPr>
        <p:txBody>
          <a:bodyPr/>
          <a:lstStyle/>
          <a:p>
            <a:r>
              <a:rPr lang="en-US" altLang="zh-CN">
                <a:latin typeface="Arial Narrow" pitchFamily="34" charset="0"/>
              </a:rPr>
              <a:t>Relationships Among Normal Forms</a:t>
            </a:r>
          </a:p>
        </p:txBody>
      </p:sp>
      <p:pic>
        <p:nvPicPr>
          <p:cNvPr id="86023" name="Picture 7" descr="002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237288"/>
            <a:ext cx="685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6065" name="Group 49"/>
          <p:cNvGraphicFramePr>
            <a:graphicFrameLocks noGrp="1"/>
          </p:cNvGraphicFramePr>
          <p:nvPr/>
        </p:nvGraphicFramePr>
        <p:xfrm>
          <a:off x="684213" y="2205038"/>
          <a:ext cx="7993062" cy="3651250"/>
        </p:xfrm>
        <a:graphic>
          <a:graphicData uri="http://schemas.openxmlformats.org/drawingml/2006/table">
            <a:tbl>
              <a:tblPr/>
              <a:tblGrid>
                <a:gridCol w="3816350"/>
                <a:gridCol w="1368425"/>
                <a:gridCol w="1439862"/>
                <a:gridCol w="1368425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property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3NF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BCNF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4NF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Elimivates redundancy due to functional dependencies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6C1A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Most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6C1A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Yes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6C1A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Yes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Elimivates redundancy due to Multivalued dependencies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6C1A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No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6C1A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No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6C1A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Yes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Preserves functional dependencies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6C1A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Yes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6C1A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Maybe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6C1A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Maybe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Preserves Multivalued dependencies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6C1A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Maybe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6C1A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Maybe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46C1A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Maybe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E61E2-59D1-4340-9806-076C5FCA8C5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The Closure of Attributes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755650" y="908050"/>
            <a:ext cx="7913688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kumimoji="0" lang="en-US" altLang="zh-CN">
                <a:latin typeface="Arial Narrow" pitchFamily="34" charset="0"/>
              </a:rPr>
              <a:t>Suppose </a:t>
            </a:r>
            <a:r>
              <a:rPr lang="en-US" altLang="zh-CN">
                <a:latin typeface="Arial Narrow" pitchFamily="34" charset="0"/>
              </a:rPr>
              <a:t>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 is a set of attributes and S is a set of functional dependencies. 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The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closure</a:t>
            </a:r>
            <a:r>
              <a:rPr lang="en-US" altLang="zh-CN">
                <a:latin typeface="Arial Narrow" pitchFamily="34" charset="0"/>
              </a:rPr>
              <a:t> of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under</a:t>
            </a:r>
            <a:r>
              <a:rPr lang="en-US" altLang="zh-CN">
                <a:latin typeface="Arial Narrow" pitchFamily="34" charset="0"/>
              </a:rPr>
              <a:t> the dependencies in S is a set of attributes that can be functional determined by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}.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{A</a:t>
            </a:r>
            <a:r>
              <a:rPr lang="en-US" altLang="zh-CN" baseline="-25000">
                <a:solidFill>
                  <a:schemeClr val="hlink"/>
                </a:solidFill>
                <a:latin typeface="Arial Narrow" pitchFamily="34" charset="0"/>
              </a:rPr>
              <a:t>1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,A</a:t>
            </a:r>
            <a:r>
              <a:rPr lang="en-US" altLang="zh-CN" baseline="-25000">
                <a:solidFill>
                  <a:schemeClr val="hlink"/>
                </a:solidFill>
                <a:latin typeface="Arial Narrow" pitchFamily="34" charset="0"/>
              </a:rPr>
              <a:t>2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,…,A</a:t>
            </a:r>
            <a:r>
              <a:rPr lang="en-US" altLang="zh-CN" baseline="-25000">
                <a:solidFill>
                  <a:schemeClr val="hlink"/>
                </a:solidFill>
                <a:latin typeface="Arial Narrow" pitchFamily="34" charset="0"/>
              </a:rPr>
              <a:t>n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}</a:t>
            </a:r>
            <a:r>
              <a:rPr lang="en-US" altLang="zh-CN" baseline="30000">
                <a:solidFill>
                  <a:schemeClr val="hlink"/>
                </a:solidFill>
                <a:latin typeface="Arial Narrow" pitchFamily="34" charset="0"/>
              </a:rPr>
              <a:t>+ </a:t>
            </a:r>
            <a:r>
              <a:rPr lang="en-US" altLang="zh-CN">
                <a:latin typeface="Arial Narrow" pitchFamily="34" charset="0"/>
              </a:rPr>
              <a:t>is used to denote the closure of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}.</a:t>
            </a:r>
          </a:p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>
                <a:latin typeface="Arial Narrow" pitchFamily="34" charset="0"/>
              </a:rPr>
              <a:t>Obviously,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 are always in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>
                <a:latin typeface="Arial Narrow" pitchFamily="34" charset="0"/>
              </a:rPr>
              <a:t>Notice that the closure depend on the set of functional dependencies.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The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same</a:t>
            </a:r>
            <a:r>
              <a:rPr lang="en-US" altLang="zh-CN">
                <a:latin typeface="Arial Narrow" pitchFamily="34" charset="0"/>
              </a:rPr>
              <a:t> attributes set will have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different</a:t>
            </a:r>
            <a:r>
              <a:rPr lang="en-US" altLang="zh-CN">
                <a:latin typeface="Arial Narrow" pitchFamily="34" charset="0"/>
              </a:rPr>
              <a:t> closures </a:t>
            </a:r>
            <a:r>
              <a:rPr lang="en-US" altLang="zh-CN">
                <a:solidFill>
                  <a:srgbClr val="FF3399"/>
                </a:solidFill>
                <a:latin typeface="Arial Narrow" pitchFamily="34" charset="0"/>
              </a:rPr>
              <a:t>under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different</a:t>
            </a:r>
            <a:r>
              <a:rPr lang="en-US" altLang="zh-CN">
                <a:latin typeface="Arial Narrow" pitchFamily="34" charset="0"/>
              </a:rPr>
              <a:t> sets of functional dependencies.</a:t>
            </a:r>
          </a:p>
        </p:txBody>
      </p:sp>
      <p:pic>
        <p:nvPicPr>
          <p:cNvPr id="25606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58788-7726-4310-B549-3746DF1B2498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Computing the Closure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11188" y="836613"/>
            <a:ext cx="8281987" cy="529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◆</a:t>
            </a:r>
            <a:r>
              <a:rPr lang="en-US" altLang="zh-CN">
                <a:latin typeface="Arial Narrow" pitchFamily="34" charset="0"/>
              </a:rPr>
              <a:t>The following steps are a detailed rendition of the algorithm for computing the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closure</a:t>
            </a:r>
            <a:r>
              <a:rPr lang="en-US" altLang="zh-CN">
                <a:latin typeface="Arial Narrow" pitchFamily="34" charset="0"/>
              </a:rPr>
              <a:t> of a set of attributes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 with respect to a set of functional dependencies.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>
                <a:latin typeface="Arial Narrow" pitchFamily="34" charset="0"/>
              </a:rPr>
              <a:t>Let X be a set of attributes that eventually will become the closure.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>
                <a:latin typeface="Arial Narrow" pitchFamily="34" charset="0"/>
              </a:rPr>
              <a:t>First, initialize X to be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}.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>
                <a:latin typeface="Arial Narrow" pitchFamily="34" charset="0"/>
              </a:rPr>
              <a:t>Repeatedly search for some functional dependency 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→C such that all of 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 are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in</a:t>
            </a:r>
            <a:r>
              <a:rPr lang="en-US" altLang="zh-CN">
                <a:latin typeface="Arial Narrow" pitchFamily="34" charset="0"/>
              </a:rPr>
              <a:t> the set of attributes X, but C is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not</a:t>
            </a:r>
            <a:r>
              <a:rPr lang="en-US" altLang="zh-CN">
                <a:latin typeface="Arial Narrow" pitchFamily="34" charset="0"/>
              </a:rPr>
              <a:t>. Then,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add</a:t>
            </a:r>
            <a:r>
              <a:rPr lang="en-US" altLang="zh-CN">
                <a:latin typeface="Arial Narrow" pitchFamily="34" charset="0"/>
              </a:rPr>
              <a:t> C to the set X.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>
                <a:latin typeface="Arial Narrow" pitchFamily="34" charset="0"/>
              </a:rPr>
              <a:t>Repeat step 2 as many times as necessary until no more attributes can be added to X.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>
                <a:latin typeface="Arial Narrow" pitchFamily="34" charset="0"/>
              </a:rPr>
              <a:t>The set X after no more attributes can be added to it is the correct value of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.</a:t>
            </a:r>
          </a:p>
        </p:txBody>
      </p:sp>
      <p:pic>
        <p:nvPicPr>
          <p:cNvPr id="26630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636E4-EA42-4003-980E-CE8FFCFD42C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76200"/>
            <a:ext cx="8532812" cy="685800"/>
          </a:xfrm>
        </p:spPr>
        <p:txBody>
          <a:bodyPr/>
          <a:lstStyle/>
          <a:p>
            <a:r>
              <a:rPr lang="en-US" altLang="zh-CN">
                <a:latin typeface="Arial Narrow" pitchFamily="34" charset="0"/>
              </a:rPr>
              <a:t>Computing the Closure-Example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685800" y="990600"/>
            <a:ext cx="8077200" cy="441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>
                <a:solidFill>
                  <a:schemeClr val="tx2"/>
                </a:solidFill>
                <a:latin typeface="Arial Narrow" pitchFamily="34" charset="0"/>
              </a:rPr>
              <a:t>【e.g.】</a:t>
            </a:r>
            <a:r>
              <a:rPr lang="en-US" altLang="zh-CN">
                <a:latin typeface="Arial Narrow" pitchFamily="34" charset="0"/>
              </a:rPr>
              <a:t>Consider a relation with attributes </a:t>
            </a:r>
            <a:r>
              <a:rPr lang="en-US" altLang="zh-CN" i="1">
                <a:latin typeface="Times New Roman" pitchFamily="18" charset="0"/>
              </a:rPr>
              <a:t>A,B,C,D,E,F</a:t>
            </a:r>
            <a:r>
              <a:rPr lang="en-US" altLang="zh-CN">
                <a:latin typeface="Arial Narrow" pitchFamily="34" charset="0"/>
              </a:rPr>
              <a:t>. Suppose that this relation has the functional dependencies </a:t>
            </a:r>
            <a:r>
              <a:rPr lang="en-US" altLang="zh-CN" i="1">
                <a:latin typeface="Times New Roman" pitchFamily="18" charset="0"/>
              </a:rPr>
              <a:t>AB→C,BC→AD,D→E,CF→B</a:t>
            </a:r>
            <a:r>
              <a:rPr lang="en-US" altLang="zh-CN">
                <a:latin typeface="Arial Narrow" pitchFamily="34" charset="0"/>
              </a:rPr>
              <a:t>. what is {</a:t>
            </a:r>
            <a:r>
              <a:rPr lang="en-US" altLang="zh-CN" i="1">
                <a:latin typeface="Times New Roman" pitchFamily="18" charset="0"/>
              </a:rPr>
              <a:t>A,B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?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1. Let 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A,B</a:t>
            </a:r>
            <a:r>
              <a:rPr lang="en-US" altLang="zh-CN">
                <a:latin typeface="Arial Narrow" pitchFamily="34" charset="0"/>
              </a:rPr>
              <a:t>}, Since </a:t>
            </a:r>
            <a:r>
              <a:rPr lang="en-US" altLang="zh-CN" i="1">
                <a:latin typeface="Times New Roman" pitchFamily="18" charset="0"/>
              </a:rPr>
              <a:t>AB→C</a:t>
            </a:r>
            <a:r>
              <a:rPr lang="en-US" altLang="zh-CN">
                <a:latin typeface="Arial Narrow" pitchFamily="34" charset="0"/>
              </a:rPr>
              <a:t>,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After one iteration of step2, </a:t>
            </a:r>
            <a:r>
              <a:rPr lang="en-US" altLang="zh-CN" i="1">
                <a:latin typeface="Times New Roman" pitchFamily="18" charset="0"/>
              </a:rPr>
              <a:t>X={A,B,C}.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2. Since </a:t>
            </a:r>
            <a:r>
              <a:rPr lang="en-US" altLang="zh-CN" i="1">
                <a:latin typeface="Times New Roman" pitchFamily="18" charset="0"/>
              </a:rPr>
              <a:t>BC→AD</a:t>
            </a:r>
            <a:r>
              <a:rPr lang="en-US" altLang="zh-CN">
                <a:latin typeface="Arial Narrow" pitchFamily="34" charset="0"/>
              </a:rPr>
              <a:t>,</a:t>
            </a:r>
          </a:p>
          <a:p>
            <a:pPr>
              <a:spcBef>
                <a:spcPct val="30000"/>
              </a:spcBef>
            </a:pP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A,B,C,D</a:t>
            </a:r>
            <a:r>
              <a:rPr lang="en-US" altLang="zh-CN">
                <a:latin typeface="Arial Narrow" pitchFamily="34" charset="0"/>
              </a:rPr>
              <a:t>}.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3. Since </a:t>
            </a:r>
            <a:r>
              <a:rPr lang="en-US" altLang="zh-CN" i="1">
                <a:latin typeface="Times New Roman" pitchFamily="18" charset="0"/>
              </a:rPr>
              <a:t>D→E</a:t>
            </a:r>
            <a:r>
              <a:rPr lang="en-US" altLang="zh-CN">
                <a:latin typeface="Arial Narrow" pitchFamily="34" charset="0"/>
              </a:rPr>
              <a:t>, add 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en-US" altLang="zh-CN">
                <a:latin typeface="Arial Narrow" pitchFamily="34" charset="0"/>
              </a:rPr>
              <a:t> to 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Arial Narrow" pitchFamily="34" charset="0"/>
              </a:rPr>
              <a:t>, which is 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A,B,C,D,E</a:t>
            </a:r>
            <a:r>
              <a:rPr lang="en-US" altLang="zh-CN">
                <a:latin typeface="Arial Narrow" pitchFamily="34" charset="0"/>
              </a:rPr>
              <a:t>} now.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No more changes to 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Arial Narrow" pitchFamily="34" charset="0"/>
              </a:rPr>
              <a:t> are possible.  Thus, {</a:t>
            </a:r>
            <a:r>
              <a:rPr lang="en-US" altLang="zh-CN" i="1">
                <a:latin typeface="Times New Roman" pitchFamily="18" charset="0"/>
              </a:rPr>
              <a:t>A,B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={</a:t>
            </a:r>
            <a:r>
              <a:rPr lang="en-US" altLang="zh-CN" i="1">
                <a:latin typeface="Times New Roman" pitchFamily="18" charset="0"/>
              </a:rPr>
              <a:t>A,B,C,D,E</a:t>
            </a:r>
            <a:r>
              <a:rPr lang="en-US" altLang="zh-CN">
                <a:latin typeface="Arial Narrow" pitchFamily="34" charset="0"/>
              </a:rPr>
              <a:t>}.</a:t>
            </a:r>
          </a:p>
          <a:p>
            <a:pPr>
              <a:spcBef>
                <a:spcPct val="30000"/>
              </a:spcBef>
            </a:pPr>
            <a:r>
              <a:rPr lang="en-US" altLang="zh-CN">
                <a:latin typeface="Arial Narrow" pitchFamily="34" charset="0"/>
              </a:rPr>
              <a:t>The functional dependency </a:t>
            </a:r>
            <a:r>
              <a:rPr lang="en-US" altLang="zh-CN" i="1">
                <a:latin typeface="Times New Roman" pitchFamily="18" charset="0"/>
              </a:rPr>
              <a:t>CF→B</a:t>
            </a:r>
            <a:r>
              <a:rPr lang="en-US" altLang="zh-CN">
                <a:latin typeface="Arial Narrow" pitchFamily="34" charset="0"/>
              </a:rPr>
              <a:t> can not be used.</a:t>
            </a:r>
          </a:p>
        </p:txBody>
      </p:sp>
      <p:pic>
        <p:nvPicPr>
          <p:cNvPr id="27654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67D74-65C4-4600-A027-9913BF3B7B12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Usage of Closure 1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62000" y="990600"/>
            <a:ext cx="8001000" cy="456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u"/>
            </a:pPr>
            <a:r>
              <a:rPr lang="en-US" altLang="zh-CN">
                <a:solidFill>
                  <a:schemeClr val="tx2"/>
                </a:solidFill>
                <a:latin typeface="Arial Narrow" pitchFamily="34" charset="0"/>
              </a:rPr>
              <a:t>Usage</a:t>
            </a:r>
            <a:r>
              <a:rPr kumimoji="0" lang="en-US" altLang="zh-CN" b="0">
                <a:latin typeface="Arial Narrow" pitchFamily="34" charset="0"/>
              </a:rPr>
              <a:t> </a:t>
            </a:r>
            <a:r>
              <a:rPr kumimoji="0" lang="en-US" altLang="zh-CN">
                <a:solidFill>
                  <a:schemeClr val="folHlink"/>
                </a:solidFill>
                <a:latin typeface="Arial Narrow" pitchFamily="34" charset="0"/>
              </a:rPr>
              <a:t>1:</a:t>
            </a:r>
            <a:r>
              <a:rPr kumimoji="0" lang="en-US" altLang="zh-CN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>
                <a:latin typeface="Arial Narrow" pitchFamily="34" charset="0"/>
              </a:rPr>
              <a:t>We can test whether any given functional dependency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→B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follows from</a:t>
            </a:r>
            <a:r>
              <a:rPr lang="en-US" altLang="zh-CN">
                <a:latin typeface="Arial Narrow" pitchFamily="34" charset="0"/>
              </a:rPr>
              <a:t> a set of dependencies S. The steps are: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First compute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 using the set of dependencies S. If B is in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, then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→B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does</a:t>
            </a:r>
            <a:r>
              <a:rPr lang="en-US" altLang="zh-CN">
                <a:latin typeface="Arial Narrow" pitchFamily="34" charset="0"/>
              </a:rPr>
              <a:t> follow from S, and if B is not in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, then this dependency does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not</a:t>
            </a:r>
            <a:r>
              <a:rPr lang="en-US" altLang="zh-CN">
                <a:latin typeface="Arial Narrow" pitchFamily="34" charset="0"/>
              </a:rPr>
              <a:t> follow from S.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34" charset="0"/>
              </a:rPr>
              <a:t>If B is a set of attributes, {B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}, 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→B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 follows from set of dependencies S if and only if all of B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B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…B</a:t>
            </a:r>
            <a:r>
              <a:rPr lang="en-US" altLang="zh-CN" baseline="-25000">
                <a:latin typeface="Arial Narrow" pitchFamily="34" charset="0"/>
              </a:rPr>
              <a:t>m</a:t>
            </a:r>
            <a:r>
              <a:rPr lang="en-US" altLang="zh-CN">
                <a:latin typeface="Arial Narrow" pitchFamily="34" charset="0"/>
              </a:rPr>
              <a:t> are in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endParaRPr lang="en-US" altLang="zh-CN">
              <a:latin typeface="Arial Narrow" pitchFamily="34" charset="0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>
                <a:latin typeface="Arial Narrow" pitchFamily="34" charset="0"/>
              </a:rPr>
              <a:t>Notice that the computation of {A</a:t>
            </a:r>
            <a:r>
              <a:rPr lang="en-US" altLang="zh-CN" baseline="-25000">
                <a:latin typeface="Arial Narrow" pitchFamily="34" charset="0"/>
              </a:rPr>
              <a:t>1</a:t>
            </a:r>
            <a:r>
              <a:rPr lang="en-US" altLang="zh-CN">
                <a:latin typeface="Arial Narrow" pitchFamily="34" charset="0"/>
              </a:rPr>
              <a:t>,A</a:t>
            </a:r>
            <a:r>
              <a:rPr lang="en-US" altLang="zh-CN" baseline="-25000">
                <a:latin typeface="Arial Narrow" pitchFamily="34" charset="0"/>
              </a:rPr>
              <a:t>2</a:t>
            </a:r>
            <a:r>
              <a:rPr lang="en-US" altLang="zh-CN">
                <a:latin typeface="Arial Narrow" pitchFamily="34" charset="0"/>
              </a:rPr>
              <a:t>,…,A</a:t>
            </a:r>
            <a:r>
              <a:rPr lang="en-US" altLang="zh-CN" baseline="-25000">
                <a:latin typeface="Arial Narrow" pitchFamily="34" charset="0"/>
              </a:rPr>
              <a:t>n</a:t>
            </a:r>
            <a:r>
              <a:rPr lang="en-US" altLang="zh-CN">
                <a:latin typeface="Arial Narrow" pitchFamily="34" charset="0"/>
              </a:rPr>
              <a:t>}</a:t>
            </a:r>
            <a:r>
              <a:rPr lang="en-US" altLang="zh-CN" baseline="30000">
                <a:latin typeface="Arial Narrow" pitchFamily="34" charset="0"/>
              </a:rPr>
              <a:t>+</a:t>
            </a:r>
            <a:r>
              <a:rPr lang="en-US" altLang="zh-CN">
                <a:latin typeface="Arial Narrow" pitchFamily="34" charset="0"/>
              </a:rPr>
              <a:t> </a:t>
            </a:r>
            <a:r>
              <a:rPr lang="en-US" altLang="zh-CN">
                <a:solidFill>
                  <a:schemeClr val="hlink"/>
                </a:solidFill>
                <a:latin typeface="Arial Narrow" pitchFamily="34" charset="0"/>
              </a:rPr>
              <a:t>must</a:t>
            </a:r>
            <a:r>
              <a:rPr lang="en-US" altLang="zh-CN">
                <a:latin typeface="Arial Narrow" pitchFamily="34" charset="0"/>
              </a:rPr>
              <a:t> be with respect to the set of functional dependencies S.</a:t>
            </a:r>
          </a:p>
        </p:txBody>
      </p:sp>
      <p:pic>
        <p:nvPicPr>
          <p:cNvPr id="28678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13488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2049</TotalTime>
  <Words>6573</Words>
  <Application>Microsoft Office PowerPoint</Application>
  <PresentationFormat>全屏显示(4:3)</PresentationFormat>
  <Paragraphs>597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4" baseType="lpstr">
      <vt:lpstr>Times New Roman</vt:lpstr>
      <vt:lpstr>宋体</vt:lpstr>
      <vt:lpstr>Tahoma</vt:lpstr>
      <vt:lpstr>隶书</vt:lpstr>
      <vt:lpstr>Wingdings</vt:lpstr>
      <vt:lpstr>Arial Narrow</vt:lpstr>
      <vt:lpstr>楷体_GB2312</vt:lpstr>
      <vt:lpstr>Blends</vt:lpstr>
      <vt:lpstr>Normal Form  of Relational Database</vt:lpstr>
      <vt:lpstr>Functional Dependencies</vt:lpstr>
      <vt:lpstr>Rules About Functional Dependencies</vt:lpstr>
      <vt:lpstr>Transitivity-example</vt:lpstr>
      <vt:lpstr>Keys of Relations</vt:lpstr>
      <vt:lpstr>The Closure of Attributes</vt:lpstr>
      <vt:lpstr>Computing the Closure</vt:lpstr>
      <vt:lpstr>Computing the Closure-Example</vt:lpstr>
      <vt:lpstr>Usage of Closure 1</vt:lpstr>
      <vt:lpstr>Usage of Closure 1-Example</vt:lpstr>
      <vt:lpstr>Usage of Closure 2  key</vt:lpstr>
      <vt:lpstr>Usage of Closure 2-Example</vt:lpstr>
      <vt:lpstr>Basis for a Relation</vt:lpstr>
      <vt:lpstr>Basis for a Relation-Example</vt:lpstr>
      <vt:lpstr>First Normal Form</vt:lpstr>
      <vt:lpstr>Second Normal Form</vt:lpstr>
      <vt:lpstr>Decomposing Relations</vt:lpstr>
      <vt:lpstr>Why to introduce BCNF</vt:lpstr>
      <vt:lpstr>BCNF</vt:lpstr>
      <vt:lpstr>A relation that is not in BCNF</vt:lpstr>
      <vt:lpstr>A relation that is in BCNF</vt:lpstr>
      <vt:lpstr>Two-attribute Relation</vt:lpstr>
      <vt:lpstr>Decomposition into BCNF</vt:lpstr>
      <vt:lpstr>Decomposition into BCNF</vt:lpstr>
      <vt:lpstr>BCNF-Example</vt:lpstr>
      <vt:lpstr>BCNF-Example</vt:lpstr>
      <vt:lpstr>BCNF-Example</vt:lpstr>
      <vt:lpstr>BCNF-cont.</vt:lpstr>
      <vt:lpstr>BCNF-Example</vt:lpstr>
      <vt:lpstr>Projecting Functional Dependencies</vt:lpstr>
      <vt:lpstr>Projecting Functional Dependencies</vt:lpstr>
      <vt:lpstr>Projection-Example</vt:lpstr>
      <vt:lpstr>Projection-Example</vt:lpstr>
      <vt:lpstr>Projection-Example</vt:lpstr>
      <vt:lpstr>Why to introduce 3NF</vt:lpstr>
      <vt:lpstr>Third Normal Form</vt:lpstr>
      <vt:lpstr>Third Normal Form</vt:lpstr>
      <vt:lpstr>Decomposition-Example</vt:lpstr>
      <vt:lpstr>Why to introduce 4NF</vt:lpstr>
      <vt:lpstr>Multivalued Dependency </vt:lpstr>
      <vt:lpstr>Multivalued Dependency-Example</vt:lpstr>
      <vt:lpstr>Multivalued Dependency</vt:lpstr>
      <vt:lpstr>Rules About MD</vt:lpstr>
      <vt:lpstr>Rules About MD</vt:lpstr>
      <vt:lpstr>Rules About MD</vt:lpstr>
      <vt:lpstr>Fourth Normal Form</vt:lpstr>
      <vt:lpstr>Fourth Normal Form</vt:lpstr>
      <vt:lpstr>Two-attribute Relation</vt:lpstr>
      <vt:lpstr>Decomposition into 4NF</vt:lpstr>
      <vt:lpstr>Decomposition-Example</vt:lpstr>
      <vt:lpstr>Decomposition-Example</vt:lpstr>
      <vt:lpstr>Decomposition-Example</vt:lpstr>
      <vt:lpstr>Decomposition-Example</vt:lpstr>
      <vt:lpstr>Decomposition-Example</vt:lpstr>
      <vt:lpstr>Relationships Among Normal Forms</vt:lpstr>
      <vt:lpstr>Relationships Among Normal Forms</vt:lpstr>
    </vt:vector>
  </TitlesOfParts>
  <Company>Rules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关系数据库规范</dc:title>
  <dc:creator>Wang &amp; Xiao</dc:creator>
  <cp:lastModifiedBy>Amy</cp:lastModifiedBy>
  <cp:revision>382</cp:revision>
  <dcterms:created xsi:type="dcterms:W3CDTF">2002-07-24T13:03:52Z</dcterms:created>
  <dcterms:modified xsi:type="dcterms:W3CDTF">2017-03-03T11:57:16Z</dcterms:modified>
</cp:coreProperties>
</file>