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56" r:id="rId2"/>
    <p:sldId id="292" r:id="rId3"/>
    <p:sldId id="516" r:id="rId4"/>
    <p:sldId id="460" r:id="rId5"/>
    <p:sldId id="295" r:id="rId6"/>
    <p:sldId id="458" r:id="rId7"/>
    <p:sldId id="297" r:id="rId8"/>
    <p:sldId id="299" r:id="rId9"/>
    <p:sldId id="520" r:id="rId10"/>
    <p:sldId id="300" r:id="rId11"/>
    <p:sldId id="301" r:id="rId12"/>
    <p:sldId id="302" r:id="rId13"/>
    <p:sldId id="517" r:id="rId14"/>
    <p:sldId id="303" r:id="rId15"/>
    <p:sldId id="304" r:id="rId16"/>
    <p:sldId id="305" r:id="rId17"/>
    <p:sldId id="306" r:id="rId18"/>
    <p:sldId id="518" r:id="rId19"/>
    <p:sldId id="308" r:id="rId20"/>
    <p:sldId id="459" r:id="rId21"/>
    <p:sldId id="323" r:id="rId22"/>
    <p:sldId id="310" r:id="rId23"/>
    <p:sldId id="312" r:id="rId24"/>
    <p:sldId id="313" r:id="rId25"/>
    <p:sldId id="319" r:id="rId26"/>
    <p:sldId id="461" r:id="rId27"/>
    <p:sldId id="462" r:id="rId28"/>
    <p:sldId id="463" r:id="rId29"/>
    <p:sldId id="315" r:id="rId30"/>
    <p:sldId id="519" r:id="rId31"/>
    <p:sldId id="318" r:id="rId32"/>
    <p:sldId id="523" r:id="rId33"/>
    <p:sldId id="498" r:id="rId34"/>
    <p:sldId id="521" r:id="rId35"/>
    <p:sldId id="522" r:id="rId36"/>
    <p:sldId id="345" r:id="rId37"/>
    <p:sldId id="340" r:id="rId38"/>
    <p:sldId id="342" r:id="rId39"/>
    <p:sldId id="499" r:id="rId40"/>
    <p:sldId id="500" r:id="rId41"/>
    <p:sldId id="511" r:id="rId42"/>
    <p:sldId id="512" r:id="rId43"/>
    <p:sldId id="513" r:id="rId44"/>
    <p:sldId id="514" r:id="rId45"/>
    <p:sldId id="515" r:id="rId46"/>
    <p:sldId id="510" r:id="rId47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9900"/>
    <a:srgbClr val="FF7C80"/>
    <a:srgbClr val="FFBD03"/>
    <a:srgbClr val="DCA200"/>
    <a:srgbClr val="CC9600"/>
    <a:srgbClr val="CC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0" autoAdjust="0"/>
  </p:normalViewPr>
  <p:slideViewPr>
    <p:cSldViewPr>
      <p:cViewPr varScale="1">
        <p:scale>
          <a:sx n="79" d="100"/>
          <a:sy n="79" d="100"/>
        </p:scale>
        <p:origin x="2031" y="90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14.png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ahoma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ahoma" pitchFamily="34" charset="0"/>
              </a:defRPr>
            </a:lvl1pPr>
          </a:lstStyle>
          <a:p>
            <a:fld id="{8A9E317A-0464-46EA-8ADD-6805001DF5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890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fld id="{084A2DB3-17BE-437D-AEE6-A2F736530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0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762000"/>
            <a:ext cx="7772400" cy="1143000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27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127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zh-CN"/>
              <a:t>1</a:t>
            </a:r>
          </a:p>
        </p:txBody>
      </p:sp>
      <p:sp>
        <p:nvSpPr>
          <p:cNvPr id="1128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7E39ED-BB03-4385-9031-508CB0CA36D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284" name="Picture 20" descr="bar_2"/>
          <p:cNvPicPr>
            <a:picLocks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57400"/>
            <a:ext cx="8277225" cy="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9D2ACB-C73E-4FE3-B43B-889E98EFF9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3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F9D471-2CEF-4FEC-AECF-B4C95857BC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69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E62BF2-17A9-498E-AFAD-463ED80797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7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75D77D-2844-42D8-920C-6CA6A397FB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1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B71065-27CB-40D4-A86E-82AB8C24B6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61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8B781A-3DEE-4FC5-8CBE-AB5061BA01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18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52A9F9-D98E-445A-B378-44A009E75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8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FDDE15-F110-4A04-AB5A-DE1FE4694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74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5CF64-54F6-45B1-A928-4CD5362504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1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40112-CDC3-4D64-8417-F5D8BBB4C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4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"/>
            <a:ext cx="77930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24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fld id="{646EB310-C609-4A4B-84CA-D6F00171F85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260" name="Picture 20" descr="bar_2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685800"/>
            <a:ext cx="8277225" cy="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41.xml"/><Relationship Id="rId3" Type="http://schemas.openxmlformats.org/officeDocument/2006/relationships/slide" Target="slide2.xml"/><Relationship Id="rId7" Type="http://schemas.openxmlformats.org/officeDocument/2006/relationships/slide" Target="slide15.xml"/><Relationship Id="rId12" Type="http://schemas.openxmlformats.org/officeDocument/2006/relationships/slide" Target="slide29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26.xml"/><Relationship Id="rId5" Type="http://schemas.openxmlformats.org/officeDocument/2006/relationships/slide" Target="slide10.xml"/><Relationship Id="rId10" Type="http://schemas.openxmlformats.org/officeDocument/2006/relationships/slide" Target="slide25.xml"/><Relationship Id="rId4" Type="http://schemas.openxmlformats.org/officeDocument/2006/relationships/slide" Target="slide5.xml"/><Relationship Id="rId9" Type="http://schemas.openxmlformats.org/officeDocument/2006/relationships/slide" Target="slide22.xml"/><Relationship Id="rId14" Type="http://schemas.openxmlformats.org/officeDocument/2006/relationships/slide" Target="slide4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gif"/><Relationship Id="rId5" Type="http://schemas.openxmlformats.org/officeDocument/2006/relationships/image" Target="../media/image8.gif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gif"/><Relationship Id="rId5" Type="http://schemas.openxmlformats.org/officeDocument/2006/relationships/slide" Target="slide1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gif"/><Relationship Id="rId5" Type="http://schemas.openxmlformats.org/officeDocument/2006/relationships/slide" Target="slide1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gif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gif"/><Relationship Id="rId5" Type="http://schemas.openxmlformats.org/officeDocument/2006/relationships/slide" Target="slide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6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6.gif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slide" Target="slide1.xml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7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gif"/><Relationship Id="rId5" Type="http://schemas.openxmlformats.org/officeDocument/2006/relationships/image" Target="../media/image8.gif"/><Relationship Id="rId4" Type="http://schemas.openxmlformats.org/officeDocument/2006/relationships/image" Target="../media/image3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7.gif"/><Relationship Id="rId4" Type="http://schemas.openxmlformats.org/officeDocument/2006/relationships/image" Target="../media/image35.wmf"/><Relationship Id="rId9" Type="http://schemas.openxmlformats.org/officeDocument/2006/relationships/slide" Target="slide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E98AC5D-F25E-45D1-A5FF-63452383DA8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772400" cy="763588"/>
          </a:xfrm>
          <a:noFill/>
        </p:spPr>
        <p:txBody>
          <a:bodyPr/>
          <a:lstStyle/>
          <a:p>
            <a:pPr algn="ctr"/>
            <a:r>
              <a:rPr lang="en-US" altLang="zh-CN" b="1">
                <a:latin typeface="Times New Roman" pitchFamily="18" charset="0"/>
              </a:rPr>
              <a:t>Relational Algebra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755650" y="2286000"/>
            <a:ext cx="3497263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3" action="ppaction://hlinksldjump"/>
              </a:rPr>
              <a:t>Basic Conceptions</a:t>
            </a:r>
            <a:endParaRPr lang="en-US" altLang="zh-CN" sz="2800" b="1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4" action="ppaction://hlinksldjump"/>
              </a:rPr>
              <a:t>Set Operations</a:t>
            </a:r>
            <a:endParaRPr lang="en-US" altLang="zh-CN" sz="2800" b="1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5" action="ppaction://hlinksldjump"/>
              </a:rPr>
              <a:t>Projection</a:t>
            </a:r>
            <a:endParaRPr lang="en-US" altLang="zh-CN" sz="2800" b="1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6" action="ppaction://hlinksldjump"/>
              </a:rPr>
              <a:t>Selection</a:t>
            </a:r>
            <a:endParaRPr lang="en-US" altLang="zh-CN" sz="2800" b="1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7" action="ppaction://hlinksldjump"/>
              </a:rPr>
              <a:t>Cartesian Product</a:t>
            </a:r>
            <a:endParaRPr lang="en-US" altLang="zh-CN" sz="2800" b="1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>
                <a:ea typeface="楷体_GB2312" pitchFamily="49" charset="-122"/>
                <a:hlinkClick r:id="rId8" action="ppaction://hlinksldjump"/>
              </a:rPr>
              <a:t>Natural Join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4284663" y="2276475"/>
            <a:ext cx="467995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9" action="ppaction://hlinksldjump"/>
              </a:rPr>
              <a:t>Theta Join</a:t>
            </a:r>
            <a:endParaRPr lang="en-US" altLang="zh-CN" sz="2800" b="1" dirty="0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10" action="ppaction://hlinksldjump"/>
              </a:rPr>
              <a:t>Renaming</a:t>
            </a:r>
            <a:endParaRPr lang="en-US" altLang="zh-CN" sz="2800" b="1" dirty="0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11" action="ppaction://hlinksldjump"/>
              </a:rPr>
              <a:t>Division</a:t>
            </a:r>
            <a:endParaRPr lang="en-US" altLang="zh-CN" sz="2800" b="1" dirty="0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12" action="ppaction://hlinksldjump"/>
              </a:rPr>
              <a:t>Combining Operations</a:t>
            </a:r>
            <a:endParaRPr lang="en-US" altLang="zh-CN" sz="2800" b="1" dirty="0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13" action="ppaction://hlinksldjump"/>
              </a:rPr>
              <a:t>Constraints on Relations</a:t>
            </a:r>
            <a:endParaRPr lang="en-US" altLang="zh-CN" sz="2800" b="1" dirty="0">
              <a:ea typeface="楷体_GB2312" pitchFamily="49" charset="-122"/>
            </a:endParaRP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Blip>
                <a:blip r:embed="rId2"/>
              </a:buBlip>
            </a:pPr>
            <a:r>
              <a:rPr lang="en-US" altLang="zh-CN" sz="2800" b="1" dirty="0">
                <a:ea typeface="楷体_GB2312" pitchFamily="49" charset="-122"/>
                <a:hlinkClick r:id="rId14" action="ppaction://hlinksldjump"/>
              </a:rPr>
              <a:t>Summary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build="p" autoUpdateAnimBg="0" advAuto="0"/>
      <p:bldP spid="2064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942D9-8E0E-470C-B710-175BDAD6AC6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933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2. Projection</a:t>
            </a:r>
          </a:p>
        </p:txBody>
      </p:sp>
      <p:sp>
        <p:nvSpPr>
          <p:cNvPr id="99331" name="Text Box 1027"/>
          <p:cNvSpPr txBox="1">
            <a:spLocks noChangeArrowheads="1"/>
          </p:cNvSpPr>
          <p:nvPr/>
        </p:nvSpPr>
        <p:spPr bwMode="auto">
          <a:xfrm>
            <a:off x="533400" y="764704"/>
            <a:ext cx="8359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chemeClr val="hlink"/>
                </a:solidFill>
              </a:rPr>
              <a:t>projection</a:t>
            </a:r>
            <a:r>
              <a:rPr lang="en-US" altLang="zh-CN" b="1" dirty="0"/>
              <a:t> operator is used to produce from a relation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 new relation that has only some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’s </a:t>
            </a:r>
            <a:r>
              <a:rPr lang="en-US" altLang="zh-CN" b="1" dirty="0">
                <a:solidFill>
                  <a:schemeClr val="hlink"/>
                </a:solidFill>
              </a:rPr>
              <a:t>columns</a:t>
            </a:r>
            <a:r>
              <a:rPr lang="en-US" altLang="zh-CN" b="1" dirty="0"/>
              <a:t>, which can be expressed as:</a:t>
            </a:r>
          </a:p>
        </p:txBody>
      </p:sp>
      <p:graphicFrame>
        <p:nvGraphicFramePr>
          <p:cNvPr id="99332" name="Object 1028"/>
          <p:cNvGraphicFramePr>
            <a:graphicFrameLocks/>
          </p:cNvGraphicFramePr>
          <p:nvPr/>
        </p:nvGraphicFramePr>
        <p:xfrm>
          <a:off x="3708400" y="1844675"/>
          <a:ext cx="15224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公式" r:id="rId3" imgW="761760" imgH="266400" progId="Equation.3">
                  <p:embed/>
                </p:oleObj>
              </mc:Choice>
              <mc:Fallback>
                <p:oleObj name="公式" r:id="rId3" imgW="761760" imgH="266400" progId="Equation.3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844675"/>
                        <a:ext cx="15224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 Box 1029"/>
          <p:cNvSpPr txBox="1">
            <a:spLocks noChangeArrowheads="1"/>
          </p:cNvSpPr>
          <p:nvPr/>
        </p:nvSpPr>
        <p:spPr bwMode="auto">
          <a:xfrm>
            <a:off x="539750" y="2492375"/>
            <a:ext cx="8496746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A1,A2,…An</a:t>
            </a:r>
            <a:r>
              <a:rPr lang="en-US" altLang="zh-CN" b="1" dirty="0"/>
              <a:t>(R)={t[A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,…A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]|</a:t>
            </a:r>
            <a:r>
              <a:rPr lang="en-US" altLang="zh-CN" b="1" dirty="0" err="1"/>
              <a:t>t∈R</a:t>
            </a:r>
            <a:r>
              <a:rPr lang="en-US" altLang="zh-CN" b="1" dirty="0"/>
              <a:t>}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chemeClr val="hlink"/>
                </a:solidFill>
              </a:rPr>
              <a:t>schema</a:t>
            </a:r>
            <a:r>
              <a:rPr lang="en-US" altLang="zh-CN" b="1" dirty="0"/>
              <a:t> for the resulting value is the set of attributes {A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,…,A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}, which is shown in the order listed.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It will be recorded only </a:t>
            </a:r>
            <a:r>
              <a:rPr lang="en-US" altLang="zh-CN" b="1" dirty="0">
                <a:solidFill>
                  <a:srgbClr val="FF3399"/>
                </a:solidFill>
              </a:rPr>
              <a:t>once</a:t>
            </a:r>
            <a:r>
              <a:rPr lang="en-US" altLang="zh-CN" b="1" dirty="0"/>
              <a:t> for the tuples that have the same value in their component for each attribute.</a:t>
            </a:r>
          </a:p>
          <a:p>
            <a:pPr algn="l">
              <a:spcBef>
                <a:spcPct val="20000"/>
              </a:spcBef>
              <a:buSzPct val="150000"/>
              <a:buFontTx/>
              <a:buBlip>
                <a:blip r:embed="rId5"/>
              </a:buBlip>
            </a:pPr>
            <a:r>
              <a:rPr lang="en-US" altLang="zh-CN" b="1" dirty="0"/>
              <a:t>The projection operator can be used to change the </a:t>
            </a:r>
            <a:r>
              <a:rPr lang="en-US" altLang="zh-CN" b="1" dirty="0">
                <a:solidFill>
                  <a:srgbClr val="FF3399"/>
                </a:solidFill>
              </a:rPr>
              <a:t>order</a:t>
            </a:r>
            <a:r>
              <a:rPr lang="en-US" altLang="zh-CN" b="1" dirty="0"/>
              <a:t> of the attributes.</a:t>
            </a:r>
          </a:p>
        </p:txBody>
      </p:sp>
      <p:sp>
        <p:nvSpPr>
          <p:cNvPr id="99362" name="Line 1058"/>
          <p:cNvSpPr>
            <a:spLocks noChangeShapeType="1"/>
          </p:cNvSpPr>
          <p:nvPr/>
        </p:nvSpPr>
        <p:spPr bwMode="auto">
          <a:xfrm>
            <a:off x="2268538" y="3716338"/>
            <a:ext cx="39592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9366" name="Picture 1062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  <p:bldP spid="99333" grpId="0" build="p" autoUpdateAnimBg="0"/>
      <p:bldP spid="993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AC44-8181-4A53-AD1C-5C381823F58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00377" name="Rectangle 104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Projection-Example</a:t>
            </a:r>
          </a:p>
        </p:txBody>
      </p:sp>
      <p:sp>
        <p:nvSpPr>
          <p:cNvPr id="100379" name="Text Box 1051"/>
          <p:cNvSpPr txBox="1">
            <a:spLocks noChangeArrowheads="1"/>
          </p:cNvSpPr>
          <p:nvPr/>
        </p:nvSpPr>
        <p:spPr bwMode="auto">
          <a:xfrm>
            <a:off x="685800" y="3962400"/>
            <a:ext cx="395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The resulting relation is:</a:t>
            </a:r>
          </a:p>
        </p:txBody>
      </p:sp>
      <p:graphicFrame>
        <p:nvGraphicFramePr>
          <p:cNvPr id="100380" name="Group 1052"/>
          <p:cNvGraphicFramePr>
            <a:graphicFrameLocks noGrp="1"/>
          </p:cNvGraphicFramePr>
          <p:nvPr/>
        </p:nvGraphicFramePr>
        <p:xfrm>
          <a:off x="827088" y="4495800"/>
          <a:ext cx="3810000" cy="1609344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441" name="Group 1113"/>
          <p:cNvGraphicFramePr>
            <a:graphicFrameLocks noGrp="1"/>
          </p:cNvGraphicFramePr>
          <p:nvPr/>
        </p:nvGraphicFramePr>
        <p:xfrm>
          <a:off x="762000" y="1681163"/>
          <a:ext cx="7620000" cy="14630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inColor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produc#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Disney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Paramount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22222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33333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434" name="Object 1106"/>
          <p:cNvGraphicFramePr>
            <a:graphicFrameLocks noChangeAspect="1"/>
          </p:cNvGraphicFramePr>
          <p:nvPr/>
        </p:nvGraphicFramePr>
        <p:xfrm>
          <a:off x="2286000" y="3213100"/>
          <a:ext cx="40386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1" name="公式" r:id="rId3" imgW="1218960" imgH="241200" progId="Equation.3">
                  <p:embed/>
                </p:oleObj>
              </mc:Choice>
              <mc:Fallback>
                <p:oleObj name="公式" r:id="rId3" imgW="1218960" imgH="241200" progId="Equation.3">
                  <p:embed/>
                  <p:pic>
                    <p:nvPicPr>
                      <p:cNvPr id="0" name="Object 1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13100"/>
                        <a:ext cx="40386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36" name="Text Box 1108"/>
          <p:cNvSpPr txBox="1">
            <a:spLocks noChangeArrowheads="1"/>
          </p:cNvSpPr>
          <p:nvPr/>
        </p:nvSpPr>
        <p:spPr bwMode="auto">
          <a:xfrm>
            <a:off x="611188" y="7651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>
                <a:solidFill>
                  <a:schemeClr val="tx2"/>
                </a:solidFill>
              </a:rPr>
              <a:t>【e.g.】</a:t>
            </a:r>
            <a:r>
              <a:rPr lang="en-US" altLang="zh-CN" b="1"/>
              <a:t>Consider the relation </a:t>
            </a:r>
            <a:r>
              <a:rPr lang="en-US" altLang="zh-CN" b="1" i="1">
                <a:latin typeface="Times New Roman" pitchFamily="18" charset="0"/>
              </a:rPr>
              <a:t>Movie</a:t>
            </a:r>
            <a:r>
              <a:rPr lang="en-US" altLang="zh-CN" b="1"/>
              <a:t>, we can project this relation onto the first three attributes:</a:t>
            </a:r>
          </a:p>
        </p:txBody>
      </p:sp>
      <p:pic>
        <p:nvPicPr>
          <p:cNvPr id="100437" name="Picture 1109" descr="00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442" name="Text Box 1114"/>
          <p:cNvSpPr txBox="1">
            <a:spLocks noChangeArrowheads="1"/>
          </p:cNvSpPr>
          <p:nvPr/>
        </p:nvSpPr>
        <p:spPr bwMode="auto">
          <a:xfrm>
            <a:off x="4787900" y="5087938"/>
            <a:ext cx="4356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DISTINCT </a:t>
            </a:r>
            <a:r>
              <a:rPr lang="en-US" altLang="zh-CN" b="1" i="1" dirty="0" err="1">
                <a:solidFill>
                  <a:srgbClr val="009900"/>
                </a:solidFill>
              </a:rPr>
              <a:t>title,year,length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FROM Movie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9" grpId="0" autoUpdateAnimBg="0"/>
      <p:bldP spid="1004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8E2A-2A82-484D-A58E-14F6D6E5296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137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3. Selection</a:t>
            </a:r>
          </a:p>
        </p:txBody>
      </p:sp>
      <p:sp>
        <p:nvSpPr>
          <p:cNvPr id="101379" name="Text Box 1027"/>
          <p:cNvSpPr txBox="1">
            <a:spLocks noChangeArrowheads="1"/>
          </p:cNvSpPr>
          <p:nvPr/>
        </p:nvSpPr>
        <p:spPr bwMode="auto">
          <a:xfrm>
            <a:off x="533400" y="762000"/>
            <a:ext cx="86106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The </a:t>
            </a:r>
            <a:r>
              <a:rPr lang="en-US" altLang="zh-CN" b="1">
                <a:solidFill>
                  <a:schemeClr val="hlink"/>
                </a:solidFill>
              </a:rPr>
              <a:t>selection</a:t>
            </a:r>
            <a:r>
              <a:rPr lang="en-US" altLang="zh-CN" b="1"/>
              <a:t> operator, applied to a relation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, produces a view relation with a subset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’s </a:t>
            </a:r>
            <a:r>
              <a:rPr lang="en-US" altLang="zh-CN" b="1">
                <a:solidFill>
                  <a:schemeClr val="hlink"/>
                </a:solidFill>
              </a:rPr>
              <a:t>tuples</a:t>
            </a:r>
            <a:r>
              <a:rPr lang="en-US" altLang="zh-CN" b="1"/>
              <a:t>. The tuples in the resulting relation are those that satisfy some </a:t>
            </a:r>
            <a:r>
              <a:rPr lang="en-US" altLang="zh-CN" b="1">
                <a:solidFill>
                  <a:schemeClr val="hlink"/>
                </a:solidFill>
              </a:rPr>
              <a:t>condition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itchFamily="18" charset="0"/>
              </a:rPr>
              <a:t>C</a:t>
            </a:r>
            <a:r>
              <a:rPr lang="en-US" altLang="zh-CN" b="1"/>
              <a:t> that involves the attributes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, 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we denote this operation</a:t>
            </a:r>
            <a:r>
              <a:rPr lang="en-US" altLang="zh-CN" b="1">
                <a:solidFill>
                  <a:schemeClr val="hlink"/>
                </a:solidFill>
                <a:cs typeface="Times New Roman" pitchFamily="18" charset="0"/>
              </a:rPr>
              <a:t>σ</a:t>
            </a:r>
            <a:r>
              <a:rPr lang="en-US" altLang="zh-CN" b="1" baseline="-25000">
                <a:solidFill>
                  <a:schemeClr val="hlink"/>
                </a:solidFill>
                <a:cs typeface="Times New Roman" pitchFamily="18" charset="0"/>
              </a:rPr>
              <a:t>C</a:t>
            </a:r>
            <a:r>
              <a:rPr lang="en-US" altLang="zh-CN" b="1">
                <a:solidFill>
                  <a:schemeClr val="hlink"/>
                </a:solidFill>
              </a:rPr>
              <a:t>(R)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σ</a:t>
            </a:r>
            <a:r>
              <a:rPr lang="en-US" altLang="zh-CN" b="1" baseline="-25000"/>
              <a:t>C</a:t>
            </a:r>
            <a:r>
              <a:rPr lang="en-US" altLang="zh-CN" b="1"/>
              <a:t>(R)={t | t∈R∧( C(t) is satisfied.) }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/>
              <a:t>The resulting relation keep the </a:t>
            </a:r>
            <a:r>
              <a:rPr lang="en-US" altLang="zh-CN" b="1">
                <a:solidFill>
                  <a:schemeClr val="hlink"/>
                </a:solidFill>
              </a:rPr>
              <a:t>same</a:t>
            </a:r>
            <a:r>
              <a:rPr lang="en-US" altLang="zh-CN" b="1"/>
              <a:t> order of attributes with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i="1">
                <a:latin typeface="Times New Roman" pitchFamily="18" charset="0"/>
              </a:rPr>
              <a:t>C</a:t>
            </a:r>
            <a:r>
              <a:rPr lang="en-US" altLang="zh-CN" b="1"/>
              <a:t> is a conditional expression consisting of the operands and the operators.</a:t>
            </a:r>
          </a:p>
          <a:p>
            <a:pPr lvl="1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/>
              <a:t>The </a:t>
            </a:r>
            <a:r>
              <a:rPr lang="en-US" altLang="zh-CN" b="1">
                <a:solidFill>
                  <a:schemeClr val="hlink"/>
                </a:solidFill>
              </a:rPr>
              <a:t>operands</a:t>
            </a:r>
            <a:r>
              <a:rPr lang="en-US" altLang="zh-CN" b="1"/>
              <a:t> in </a:t>
            </a:r>
            <a:r>
              <a:rPr lang="en-US" altLang="zh-CN" b="1" i="1">
                <a:latin typeface="Times New Roman" pitchFamily="18" charset="0"/>
              </a:rPr>
              <a:t>C</a:t>
            </a:r>
            <a:r>
              <a:rPr lang="en-US" altLang="zh-CN" b="1"/>
              <a:t> are either constants or attributes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.</a:t>
            </a:r>
          </a:p>
          <a:p>
            <a:pPr lvl="1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b="1"/>
              <a:t>The </a:t>
            </a:r>
            <a:r>
              <a:rPr lang="en-US" altLang="zh-CN" b="1">
                <a:solidFill>
                  <a:schemeClr val="hlink"/>
                </a:solidFill>
              </a:rPr>
              <a:t>operators</a:t>
            </a:r>
            <a:r>
              <a:rPr lang="en-US" altLang="zh-CN" b="1"/>
              <a:t> can be the </a:t>
            </a:r>
            <a:r>
              <a:rPr lang="zh-CN" altLang="zh-CN" b="1">
                <a:solidFill>
                  <a:srgbClr val="FF3399"/>
                </a:solidFill>
              </a:rPr>
              <a:t>arithmetical</a:t>
            </a:r>
            <a:r>
              <a:rPr lang="en-US" altLang="zh-CN" b="1"/>
              <a:t> </a:t>
            </a:r>
            <a:r>
              <a:rPr lang="zh-CN" altLang="zh-CN" b="1"/>
              <a:t>comparison operator</a:t>
            </a:r>
            <a:r>
              <a:rPr lang="en-US" altLang="zh-CN" b="1"/>
              <a:t> (&gt;, ≥, &lt;, ≤, =, ≠) and the </a:t>
            </a:r>
            <a:r>
              <a:rPr lang="en-US" altLang="zh-CN" b="1">
                <a:solidFill>
                  <a:srgbClr val="FF3399"/>
                </a:solidFill>
              </a:rPr>
              <a:t>logical</a:t>
            </a:r>
            <a:r>
              <a:rPr lang="en-US" altLang="zh-CN" b="1"/>
              <a:t> operator (∧, ∨, ┐).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/>
              <a:t>The result of </a:t>
            </a:r>
            <a:r>
              <a:rPr lang="en-US" altLang="zh-CN" b="1" i="1">
                <a:latin typeface="Times New Roman" pitchFamily="18" charset="0"/>
              </a:rPr>
              <a:t>C</a:t>
            </a:r>
            <a:r>
              <a:rPr lang="en-US" altLang="zh-CN" b="1"/>
              <a:t> is either “</a:t>
            </a:r>
            <a:r>
              <a:rPr lang="en-US" altLang="zh-CN" b="1">
                <a:solidFill>
                  <a:schemeClr val="hlink"/>
                </a:solidFill>
              </a:rPr>
              <a:t>TURE</a:t>
            </a:r>
            <a:r>
              <a:rPr lang="en-US" altLang="zh-CN" b="1"/>
              <a:t>” or “</a:t>
            </a:r>
            <a:r>
              <a:rPr lang="en-US" altLang="zh-CN" b="1">
                <a:solidFill>
                  <a:schemeClr val="hlink"/>
                </a:solidFill>
              </a:rPr>
              <a:t>FALSE</a:t>
            </a:r>
            <a:r>
              <a:rPr lang="en-US" altLang="zh-CN" b="1"/>
              <a:t>”.</a:t>
            </a:r>
          </a:p>
        </p:txBody>
      </p:sp>
      <p:pic>
        <p:nvPicPr>
          <p:cNvPr id="101381" name="Picture 1029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3416D-02BF-4870-9304-E3BDA63E425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Selection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533400" y="762000"/>
            <a:ext cx="8503096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 dirty="0" smtClean="0"/>
              <a:t>For </a:t>
            </a:r>
            <a:r>
              <a:rPr lang="en-US" altLang="zh-CN" b="1" dirty="0" err="1" smtClean="0"/>
              <a:t>σ</a:t>
            </a:r>
            <a:r>
              <a:rPr lang="en-US" altLang="zh-CN" b="1" baseline="-25000" dirty="0" err="1" smtClean="0"/>
              <a:t>C</a:t>
            </a:r>
            <a:r>
              <a:rPr lang="en-US" altLang="zh-CN" b="1" dirty="0" smtClean="0"/>
              <a:t>(R</a:t>
            </a:r>
            <a:r>
              <a:rPr lang="en-US" altLang="zh-CN" b="1" dirty="0"/>
              <a:t>),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How to check the condition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and calculate the result?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 dirty="0"/>
              <a:t>Apply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to each tuple </a:t>
            </a:r>
            <a:r>
              <a:rPr lang="en-US" altLang="zh-CN" b="1" dirty="0">
                <a:solidFill>
                  <a:schemeClr val="hlink"/>
                </a:solidFill>
              </a:rPr>
              <a:t>t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by substituting, for each attribute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/>
              <a:t> appearing in condition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, the component of </a:t>
            </a:r>
            <a:r>
              <a:rPr lang="en-US" altLang="zh-CN" b="1" dirty="0">
                <a:solidFill>
                  <a:schemeClr val="hlink"/>
                </a:solidFill>
              </a:rPr>
              <a:t>t</a:t>
            </a:r>
            <a:r>
              <a:rPr lang="en-US" altLang="zh-CN" b="1" dirty="0"/>
              <a:t> for attribute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 dirty="0"/>
              <a:t>If after substituting for each attribute of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the condition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is </a:t>
            </a:r>
            <a:r>
              <a:rPr lang="en-US" altLang="zh-CN" b="1" dirty="0">
                <a:solidFill>
                  <a:schemeClr val="hlink"/>
                </a:solidFill>
              </a:rPr>
              <a:t>true</a:t>
            </a:r>
            <a:r>
              <a:rPr lang="en-US" altLang="zh-CN" b="1" dirty="0"/>
              <a:t>, then </a:t>
            </a:r>
            <a:r>
              <a:rPr lang="en-US" altLang="zh-CN" b="1" dirty="0">
                <a:solidFill>
                  <a:schemeClr val="hlink"/>
                </a:solidFill>
              </a:rPr>
              <a:t>t</a:t>
            </a:r>
            <a:r>
              <a:rPr lang="en-US" altLang="zh-CN" b="1" dirty="0"/>
              <a:t> is one of the tuples that appear in the resulting </a:t>
            </a:r>
            <a:r>
              <a:rPr lang="en-US" altLang="zh-CN" b="1" dirty="0" err="1"/>
              <a:t>σ</a:t>
            </a:r>
            <a:r>
              <a:rPr lang="en-US" altLang="zh-CN" b="1" baseline="-25000" dirty="0" err="1"/>
              <a:t>C</a:t>
            </a:r>
            <a:r>
              <a:rPr lang="en-US" altLang="zh-CN" b="1" dirty="0"/>
              <a:t>(R), </a:t>
            </a:r>
            <a:r>
              <a:rPr lang="en-US" altLang="zh-CN" b="1" dirty="0">
                <a:solidFill>
                  <a:srgbClr val="FF3399"/>
                </a:solidFill>
              </a:rPr>
              <a:t>otherwise</a:t>
            </a:r>
            <a:r>
              <a:rPr lang="en-US" altLang="zh-CN" b="1" dirty="0"/>
              <a:t>, t is not in the result.</a:t>
            </a:r>
          </a:p>
        </p:txBody>
      </p:sp>
      <p:pic>
        <p:nvPicPr>
          <p:cNvPr id="338948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8949" name="Object 5"/>
          <p:cNvGraphicFramePr>
            <a:graphicFrameLocks noChangeAspect="1"/>
          </p:cNvGraphicFramePr>
          <p:nvPr/>
        </p:nvGraphicFramePr>
        <p:xfrm>
          <a:off x="5435600" y="5589588"/>
          <a:ext cx="27384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6" name="公式" r:id="rId4" imgW="1091880" imgH="241200" progId="Equation.3">
                  <p:embed/>
                </p:oleObj>
              </mc:Choice>
              <mc:Fallback>
                <p:oleObj name="公式" r:id="rId4" imgW="10918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589588"/>
                        <a:ext cx="273843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3" name="Group 29"/>
          <p:cNvGraphicFramePr>
            <a:graphicFrameLocks noGrp="1"/>
          </p:cNvGraphicFramePr>
          <p:nvPr/>
        </p:nvGraphicFramePr>
        <p:xfrm>
          <a:off x="544513" y="3741738"/>
          <a:ext cx="8305800" cy="1463040"/>
        </p:xfrm>
        <a:graphic>
          <a:graphicData uri="http://schemas.openxmlformats.org/drawingml/2006/table">
            <a:tbl>
              <a:tblPr/>
              <a:tblGrid>
                <a:gridCol w="224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inColor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produc#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Wayne’s World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Disney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Paramount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22222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33333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996" name="Text Box 52"/>
          <p:cNvSpPr txBox="1">
            <a:spLocks noChangeArrowheads="1"/>
          </p:cNvSpPr>
          <p:nvPr/>
        </p:nvSpPr>
        <p:spPr bwMode="auto">
          <a:xfrm>
            <a:off x="468313" y="5265738"/>
            <a:ext cx="5029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b="1"/>
              <a:t>Query for those films’ information of which the </a:t>
            </a:r>
            <a:r>
              <a:rPr lang="en-US" altLang="zh-CN" b="1" i="1">
                <a:latin typeface="Times New Roman" pitchFamily="18" charset="0"/>
              </a:rPr>
              <a:t>length</a:t>
            </a:r>
            <a:r>
              <a:rPr kumimoji="0" lang="en-US" altLang="zh-CN" b="1"/>
              <a:t> is not less than </a:t>
            </a:r>
            <a:r>
              <a:rPr lang="en-US" altLang="zh-CN" b="1"/>
              <a:t>100 minutes.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uiExpand="1" build="p" autoUpdateAnimBg="0"/>
      <p:bldP spid="3389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7DEA6-5734-4168-B20F-3F87E5543A1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Selection-Example</a:t>
            </a:r>
          </a:p>
        </p:txBody>
      </p:sp>
      <p:graphicFrame>
        <p:nvGraphicFramePr>
          <p:cNvPr id="102429" name="Object 29"/>
          <p:cNvGraphicFramePr>
            <a:graphicFrameLocks noChangeAspect="1"/>
          </p:cNvGraphicFramePr>
          <p:nvPr/>
        </p:nvGraphicFramePr>
        <p:xfrm>
          <a:off x="773113" y="1989138"/>
          <a:ext cx="49101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8" name="公式" r:id="rId3" imgW="1968480" imgH="253800" progId="Equation.3">
                  <p:embed/>
                </p:oleObj>
              </mc:Choice>
              <mc:Fallback>
                <p:oleObj name="公式" r:id="rId3" imgW="1968480" imgH="253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989138"/>
                        <a:ext cx="491013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1" name="Group 101"/>
          <p:cNvGraphicFramePr>
            <a:graphicFrameLocks noGrp="1"/>
          </p:cNvGraphicFramePr>
          <p:nvPr/>
        </p:nvGraphicFramePr>
        <p:xfrm>
          <a:off x="603250" y="3330575"/>
          <a:ext cx="8001000" cy="788988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inColor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produc#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11111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490" name="Oval 90"/>
          <p:cNvSpPr>
            <a:spLocks noChangeArrowheads="1"/>
          </p:cNvSpPr>
          <p:nvPr/>
        </p:nvSpPr>
        <p:spPr bwMode="auto">
          <a:xfrm>
            <a:off x="3714750" y="2205038"/>
            <a:ext cx="647700" cy="360362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3" name="Rectangle 93"/>
          <p:cNvSpPr>
            <a:spLocks noChangeArrowheads="1"/>
          </p:cNvSpPr>
          <p:nvPr/>
        </p:nvSpPr>
        <p:spPr bwMode="auto">
          <a:xfrm>
            <a:off x="4168775" y="2632075"/>
            <a:ext cx="2960688" cy="4953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single quotation marks</a:t>
            </a:r>
          </a:p>
        </p:txBody>
      </p:sp>
      <p:pic>
        <p:nvPicPr>
          <p:cNvPr id="102495" name="Picture 95" descr="00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507" name="Group 107"/>
          <p:cNvGraphicFramePr>
            <a:graphicFrameLocks noGrp="1"/>
          </p:cNvGraphicFramePr>
          <p:nvPr/>
        </p:nvGraphicFramePr>
        <p:xfrm>
          <a:off x="611188" y="836613"/>
          <a:ext cx="8218487" cy="1224598"/>
        </p:xfrm>
        <a:graphic>
          <a:graphicData uri="http://schemas.openxmlformats.org/drawingml/2006/table">
            <a:tbl>
              <a:tblPr/>
              <a:tblGrid>
                <a:gridCol w="217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title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year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length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inColor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studioName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produc#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Star Wars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Mighty Ducks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1977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1991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true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Fox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Disney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22222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30" name="Text Box 130"/>
          <p:cNvSpPr txBox="1">
            <a:spLocks noChangeArrowheads="1"/>
          </p:cNvSpPr>
          <p:nvPr/>
        </p:nvSpPr>
        <p:spPr bwMode="auto">
          <a:xfrm>
            <a:off x="755650" y="4437063"/>
            <a:ext cx="83883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Movie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length&gt;=100</a:t>
            </a:r>
          </a:p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Movie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length&gt;=100 AND </a:t>
            </a:r>
            <a:r>
              <a:rPr lang="en-US" altLang="zh-CN" b="1" i="1" dirty="0" err="1">
                <a:solidFill>
                  <a:srgbClr val="009900"/>
                </a:solidFill>
              </a:rPr>
              <a:t>studioName</a:t>
            </a:r>
            <a:r>
              <a:rPr lang="en-US" altLang="zh-CN" b="1" i="1" dirty="0">
                <a:solidFill>
                  <a:srgbClr val="009900"/>
                </a:solidFill>
              </a:rPr>
              <a:t>='Fox'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0" grpId="0" animBg="1"/>
      <p:bldP spid="102493" grpId="0" animBg="1" autoUpdateAnimBg="0"/>
      <p:bldP spid="1025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D64EE-A10A-488D-9D1B-642192F407E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4.Cartesian Product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8496300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 b="1" dirty="0">
                <a:solidFill>
                  <a:schemeClr val="folHlink"/>
                </a:solidFill>
                <a:ea typeface="楷体_GB2312" pitchFamily="49" charset="-122"/>
              </a:rPr>
              <a:t>◆</a:t>
            </a:r>
            <a:r>
              <a:rPr lang="en-US" altLang="zh-CN" b="1" dirty="0"/>
              <a:t>The </a:t>
            </a:r>
            <a:r>
              <a:rPr lang="en-US" altLang="zh-CN" b="1" dirty="0">
                <a:solidFill>
                  <a:schemeClr val="hlink"/>
                </a:solidFill>
              </a:rPr>
              <a:t>Cartesian product</a:t>
            </a:r>
            <a:r>
              <a:rPr lang="en-US" altLang="zh-CN" b="1" dirty="0"/>
              <a:t> (or just product) of two sets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is</a:t>
            </a:r>
            <a:r>
              <a:rPr lang="en-US" altLang="zh-CN" b="1" dirty="0"/>
              <a:t> the set of pairs </a:t>
            </a:r>
            <a:r>
              <a:rPr lang="en-US" altLang="zh-CN" b="1" dirty="0">
                <a:solidFill>
                  <a:srgbClr val="FF3399"/>
                </a:solidFill>
              </a:rPr>
              <a:t>that</a:t>
            </a:r>
            <a:r>
              <a:rPr lang="en-US" altLang="zh-CN" b="1" dirty="0"/>
              <a:t> can be formed by choosing the </a:t>
            </a:r>
            <a:r>
              <a:rPr lang="en-US" altLang="zh-CN" b="1" dirty="0">
                <a:solidFill>
                  <a:srgbClr val="FF3399"/>
                </a:solidFill>
              </a:rPr>
              <a:t>first</a:t>
            </a:r>
            <a:r>
              <a:rPr lang="en-US" altLang="zh-CN" b="1" dirty="0"/>
              <a:t> element of the pair to be any element of R and the </a:t>
            </a:r>
            <a:r>
              <a:rPr lang="en-US" altLang="zh-CN" b="1" dirty="0">
                <a:solidFill>
                  <a:srgbClr val="FF3399"/>
                </a:solidFill>
              </a:rPr>
              <a:t>second</a:t>
            </a:r>
            <a:r>
              <a:rPr lang="en-US" altLang="zh-CN" b="1" dirty="0"/>
              <a:t> an element of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 This product is denoted </a:t>
            </a:r>
            <a:r>
              <a:rPr lang="en-US" altLang="zh-CN" b="1" dirty="0">
                <a:solidFill>
                  <a:schemeClr val="hlink"/>
                </a:solidFill>
              </a:rPr>
              <a:t>R</a:t>
            </a:r>
            <a:r>
              <a:rPr lang="en-US" altLang="zh-CN" sz="1800" b="1" dirty="0">
                <a:solidFill>
                  <a:schemeClr val="hlink"/>
                </a:solidFill>
                <a:cs typeface="Times New Roman" pitchFamily="18" charset="0"/>
              </a:rPr>
              <a:t>╳</a:t>
            </a:r>
            <a:r>
              <a:rPr lang="en-US" altLang="zh-CN" b="1" dirty="0">
                <a:solidFill>
                  <a:schemeClr val="hlink"/>
                </a:solidFill>
              </a:rPr>
              <a:t>S</a:t>
            </a:r>
            <a:r>
              <a:rPr lang="en-US" altLang="zh-CN" b="1" dirty="0"/>
              <a:t>.</a:t>
            </a:r>
          </a:p>
          <a:p>
            <a:pPr algn="l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The relation schema for the resulting relation is the </a:t>
            </a:r>
            <a:r>
              <a:rPr lang="en-US" altLang="zh-CN" b="1" dirty="0">
                <a:solidFill>
                  <a:schemeClr val="hlink"/>
                </a:solidFill>
              </a:rPr>
              <a:t>union</a:t>
            </a:r>
            <a:r>
              <a:rPr lang="en-US" altLang="zh-CN" b="1" dirty="0"/>
              <a:t> of the schemas for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 The components from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precede</a:t>
            </a:r>
            <a:r>
              <a:rPr lang="en-US" altLang="zh-CN" b="1" dirty="0"/>
              <a:t> the components from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in the order of the expression </a:t>
            </a:r>
            <a:r>
              <a:rPr lang="en-US" altLang="zh-CN" b="1" dirty="0">
                <a:solidFill>
                  <a:schemeClr val="hlink"/>
                </a:solidFill>
              </a:rPr>
              <a:t>R</a:t>
            </a:r>
            <a:r>
              <a:rPr lang="en-US" altLang="zh-CN" sz="1800" b="1" dirty="0">
                <a:solidFill>
                  <a:schemeClr val="hlink"/>
                </a:solidFill>
              </a:rPr>
              <a:t>╳</a:t>
            </a:r>
            <a:r>
              <a:rPr lang="en-US" altLang="zh-CN" b="1" dirty="0">
                <a:solidFill>
                  <a:schemeClr val="hlink"/>
                </a:solidFill>
              </a:rPr>
              <a:t>S</a:t>
            </a:r>
            <a:r>
              <a:rPr lang="en-US" altLang="zh-CN" b="1" dirty="0"/>
              <a:t>. </a:t>
            </a:r>
          </a:p>
          <a:p>
            <a:pPr algn="l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If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has k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tuples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has k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tuples, then the </a:t>
            </a:r>
            <a:r>
              <a:rPr lang="en-US" altLang="zh-CN" b="1" dirty="0">
                <a:solidFill>
                  <a:srgbClr val="FF3399"/>
                </a:solidFill>
              </a:rPr>
              <a:t>resulting</a:t>
            </a:r>
            <a:r>
              <a:rPr lang="en-US" altLang="zh-CN" b="1" dirty="0"/>
              <a:t> relation of Cartesian product has k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*k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tuples.</a:t>
            </a:r>
          </a:p>
          <a:p>
            <a:pPr algn="l">
              <a:spcBef>
                <a:spcPct val="3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If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have some attributes in common, then we need to invent </a:t>
            </a:r>
            <a:r>
              <a:rPr lang="en-US" altLang="zh-CN" b="1" dirty="0">
                <a:solidFill>
                  <a:srgbClr val="FF3399"/>
                </a:solidFill>
              </a:rPr>
              <a:t>new</a:t>
            </a:r>
            <a:r>
              <a:rPr lang="en-US" altLang="zh-CN" b="1" dirty="0"/>
              <a:t> names for at least one of each pair of identical attributes.</a:t>
            </a:r>
          </a:p>
          <a:p>
            <a:pPr algn="l">
              <a:spcBef>
                <a:spcPct val="30000"/>
              </a:spcBef>
            </a:pPr>
            <a:r>
              <a:rPr lang="en-US" altLang="zh-CN" b="1" dirty="0"/>
              <a:t>To disambiguate an attribute 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/>
              <a:t> that is in the schemas of both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, use </a:t>
            </a:r>
            <a:r>
              <a:rPr lang="en-US" altLang="zh-CN" b="1" dirty="0">
                <a:solidFill>
                  <a:schemeClr val="hlink"/>
                </a:solidFill>
              </a:rPr>
              <a:t>R.A</a:t>
            </a:r>
            <a:r>
              <a:rPr lang="en-US" altLang="zh-CN" b="1" dirty="0"/>
              <a:t> for the attribute from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dirty="0">
                <a:solidFill>
                  <a:schemeClr val="hlink"/>
                </a:solidFill>
              </a:rPr>
              <a:t>S.A</a:t>
            </a:r>
            <a:r>
              <a:rPr lang="en-US" altLang="zh-CN" b="1" dirty="0"/>
              <a:t> for the attribute from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</a:t>
            </a:r>
          </a:p>
        </p:txBody>
      </p:sp>
      <p:pic>
        <p:nvPicPr>
          <p:cNvPr id="103429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03553-4655-4EBA-A57E-F8E98278964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Product-Example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539750" y="765175"/>
            <a:ext cx="84248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e.g.】</a:t>
            </a:r>
            <a:r>
              <a:rPr lang="en-US" altLang="zh-CN" b="1" dirty="0" err="1"/>
              <a:t>Let</a:t>
            </a:r>
            <a:r>
              <a:rPr lang="en-US" altLang="zh-CN" b="1" dirty="0"/>
              <a:t> relations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have the schemas and tuples shown in the following figures. Then the product R</a:t>
            </a:r>
            <a:r>
              <a:rPr lang="en-US" altLang="zh-CN" sz="1800" b="1" dirty="0">
                <a:cs typeface="Times New Roman" pitchFamily="18" charset="0"/>
              </a:rPr>
              <a:t>╳</a:t>
            </a:r>
            <a:r>
              <a:rPr lang="en-US" altLang="zh-CN" b="1" dirty="0"/>
              <a:t>S consists of the six tuples.</a:t>
            </a:r>
          </a:p>
        </p:txBody>
      </p:sp>
      <p:graphicFrame>
        <p:nvGraphicFramePr>
          <p:cNvPr id="104515" name="Group 67"/>
          <p:cNvGraphicFramePr>
            <a:graphicFrameLocks noGrp="1"/>
          </p:cNvGraphicFramePr>
          <p:nvPr/>
        </p:nvGraphicFramePr>
        <p:xfrm>
          <a:off x="541338" y="2514600"/>
          <a:ext cx="1143000" cy="1463675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516" name="Group 68"/>
          <p:cNvGraphicFramePr>
            <a:graphicFrameLocks noGrp="1"/>
          </p:cNvGraphicFramePr>
          <p:nvPr/>
        </p:nvGraphicFramePr>
        <p:xfrm>
          <a:off x="2598738" y="2514600"/>
          <a:ext cx="1828800" cy="1792224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477" name="Group 29"/>
          <p:cNvGraphicFramePr>
            <a:graphicFrameLocks noGrp="1"/>
          </p:cNvGraphicFramePr>
          <p:nvPr/>
        </p:nvGraphicFramePr>
        <p:xfrm>
          <a:off x="5105400" y="2286000"/>
          <a:ext cx="3505200" cy="359664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R.B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501" name="Line 53"/>
          <p:cNvSpPr>
            <a:spLocks noChangeShapeType="1"/>
          </p:cNvSpPr>
          <p:nvPr/>
        </p:nvSpPr>
        <p:spPr bwMode="auto">
          <a:xfrm flipV="1">
            <a:off x="1419225" y="3213100"/>
            <a:ext cx="1295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2" name="Rectangle 54"/>
          <p:cNvSpPr>
            <a:spLocks noChangeArrowheads="1"/>
          </p:cNvSpPr>
          <p:nvPr/>
        </p:nvSpPr>
        <p:spPr bwMode="auto">
          <a:xfrm>
            <a:off x="933450" y="2052638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</a:p>
        </p:txBody>
      </p:sp>
      <p:sp>
        <p:nvSpPr>
          <p:cNvPr id="104503" name="Rectangle 55"/>
          <p:cNvSpPr>
            <a:spLocks noChangeArrowheads="1"/>
          </p:cNvSpPr>
          <p:nvPr/>
        </p:nvSpPr>
        <p:spPr bwMode="auto">
          <a:xfrm>
            <a:off x="3133725" y="20526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S</a:t>
            </a:r>
          </a:p>
        </p:txBody>
      </p:sp>
      <p:sp>
        <p:nvSpPr>
          <p:cNvPr id="104505" name="Line 57"/>
          <p:cNvSpPr>
            <a:spLocks noChangeShapeType="1"/>
          </p:cNvSpPr>
          <p:nvPr/>
        </p:nvSpPr>
        <p:spPr bwMode="auto">
          <a:xfrm>
            <a:off x="1419225" y="3213100"/>
            <a:ext cx="12192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6" name="Line 58"/>
          <p:cNvSpPr>
            <a:spLocks noChangeShapeType="1"/>
          </p:cNvSpPr>
          <p:nvPr/>
        </p:nvSpPr>
        <p:spPr bwMode="auto">
          <a:xfrm>
            <a:off x="1419225" y="3213100"/>
            <a:ext cx="12954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7" name="Line 59"/>
          <p:cNvSpPr>
            <a:spLocks noChangeShapeType="1"/>
          </p:cNvSpPr>
          <p:nvPr/>
        </p:nvSpPr>
        <p:spPr bwMode="auto">
          <a:xfrm flipV="1">
            <a:off x="1419225" y="3213100"/>
            <a:ext cx="1295400" cy="533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8" name="Line 60"/>
          <p:cNvSpPr>
            <a:spLocks noChangeShapeType="1"/>
          </p:cNvSpPr>
          <p:nvPr/>
        </p:nvSpPr>
        <p:spPr bwMode="auto">
          <a:xfrm flipV="1">
            <a:off x="1419225" y="3670300"/>
            <a:ext cx="1295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09" name="Line 61"/>
          <p:cNvSpPr>
            <a:spLocks noChangeShapeType="1"/>
          </p:cNvSpPr>
          <p:nvPr/>
        </p:nvSpPr>
        <p:spPr bwMode="auto">
          <a:xfrm>
            <a:off x="1495425" y="3746500"/>
            <a:ext cx="1219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0" name="Oval 62"/>
          <p:cNvSpPr>
            <a:spLocks noChangeArrowheads="1"/>
          </p:cNvSpPr>
          <p:nvPr/>
        </p:nvSpPr>
        <p:spPr bwMode="auto">
          <a:xfrm>
            <a:off x="1150938" y="2362200"/>
            <a:ext cx="457200" cy="685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11" name="Oval 63"/>
          <p:cNvSpPr>
            <a:spLocks noChangeArrowheads="1"/>
          </p:cNvSpPr>
          <p:nvPr/>
        </p:nvSpPr>
        <p:spPr bwMode="auto">
          <a:xfrm>
            <a:off x="2598738" y="2362200"/>
            <a:ext cx="457200" cy="6858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512" name="Picture 64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17" name="Text Box 69"/>
          <p:cNvSpPr txBox="1">
            <a:spLocks noChangeArrowheads="1"/>
          </p:cNvSpPr>
          <p:nvPr/>
        </p:nvSpPr>
        <p:spPr bwMode="auto">
          <a:xfrm>
            <a:off x="611188" y="5376441"/>
            <a:ext cx="43926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R,S</a:t>
            </a:r>
          </a:p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* FROM R CROSS JOIN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01" grpId="0" animBg="1"/>
      <p:bldP spid="104505" grpId="0" animBg="1"/>
      <p:bldP spid="104506" grpId="0" animBg="1"/>
      <p:bldP spid="104507" grpId="0" animBg="1"/>
      <p:bldP spid="104508" grpId="0" animBg="1"/>
      <p:bldP spid="104509" grpId="0" animBg="1"/>
      <p:bldP spid="104510" grpId="0" animBg="1"/>
      <p:bldP spid="104511" grpId="0" animBg="1"/>
      <p:bldP spid="1045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5ACC4-9991-444E-9947-F7D55D228F5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5. Natural Joins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8424863" cy="400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 b="1" dirty="0">
                <a:solidFill>
                  <a:schemeClr val="hlink"/>
                </a:solidFill>
                <a:ea typeface="楷体_GB2312" pitchFamily="49" charset="-122"/>
              </a:rPr>
              <a:t>Natural Joins</a:t>
            </a:r>
            <a:r>
              <a:rPr lang="en-US" altLang="zh-CN" b="1" dirty="0"/>
              <a:t>: The </a:t>
            </a:r>
            <a:r>
              <a:rPr kumimoji="0" lang="en-US" altLang="zh-CN" b="1" dirty="0">
                <a:ea typeface="楷体_GB2312" pitchFamily="49" charset="-122"/>
              </a:rPr>
              <a:t>natural join </a:t>
            </a:r>
            <a:r>
              <a:rPr lang="en-US" altLang="zh-CN" b="1" dirty="0"/>
              <a:t>of two sets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, denoted R</a:t>
            </a:r>
            <a:r>
              <a:rPr lang="en-US" altLang="zh-CN" spc="-200" dirty="0">
                <a:cs typeface="Times New Roman" pitchFamily="18" charset="0"/>
              </a:rPr>
              <a:t>|</a:t>
            </a:r>
            <a:r>
              <a:rPr lang="en-US" altLang="zh-CN" sz="2000" b="1" spc="-200" dirty="0">
                <a:cs typeface="Times New Roman" pitchFamily="18" charset="0"/>
              </a:rPr>
              <a:t>╳</a:t>
            </a:r>
            <a:r>
              <a:rPr lang="en-US" altLang="zh-CN" spc="-200" dirty="0" smtClean="0">
                <a:cs typeface="Times New Roman" pitchFamily="18" charset="0"/>
              </a:rPr>
              <a:t>| </a:t>
            </a:r>
            <a:r>
              <a:rPr lang="en-US" altLang="zh-CN" b="1" dirty="0" smtClean="0"/>
              <a:t>S </a:t>
            </a:r>
            <a:r>
              <a:rPr lang="en-US" altLang="zh-CN" b="1" dirty="0"/>
              <a:t>is the set of pairs that are from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hlink"/>
                </a:solidFill>
              </a:rPr>
              <a:t>and</a:t>
            </a:r>
            <a:r>
              <a:rPr lang="en-US" altLang="zh-CN" b="1" dirty="0"/>
              <a:t> agree in whatever attributes are </a:t>
            </a:r>
            <a:r>
              <a:rPr lang="en-US" altLang="zh-CN" b="1" dirty="0">
                <a:solidFill>
                  <a:schemeClr val="hlink"/>
                </a:solidFill>
              </a:rPr>
              <a:t>common</a:t>
            </a:r>
            <a:r>
              <a:rPr lang="en-US" altLang="zh-CN" b="1" dirty="0"/>
              <a:t> to the schemas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Common attributes of 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refer</a:t>
            </a:r>
            <a:r>
              <a:rPr lang="en-US" altLang="zh-CN" b="1" dirty="0"/>
              <a:t> to the intersection of the attribute sets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, i.e., the set of the attributes in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whose </a:t>
            </a:r>
            <a:r>
              <a:rPr lang="en-US" altLang="zh-CN" b="1" dirty="0">
                <a:solidFill>
                  <a:srgbClr val="FF3399"/>
                </a:solidFill>
              </a:rPr>
              <a:t>name and type</a:t>
            </a:r>
            <a:r>
              <a:rPr lang="en-US" altLang="zh-CN" b="1" dirty="0"/>
              <a:t> are the same.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Common attributes appear in the result only once.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Let 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,…,A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 be the attributes in both the schema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  Then a tuple </a:t>
            </a:r>
            <a:r>
              <a:rPr lang="en-US" altLang="zh-CN" b="1" i="1" dirty="0">
                <a:latin typeface="Times New Roman" pitchFamily="18" charset="0"/>
              </a:rPr>
              <a:t>r </a:t>
            </a:r>
            <a:r>
              <a:rPr lang="en-US" altLang="zh-CN" b="1" dirty="0"/>
              <a:t>from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a tuple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from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are successfully </a:t>
            </a:r>
            <a:r>
              <a:rPr lang="en-US" altLang="zh-CN" b="1" dirty="0">
                <a:solidFill>
                  <a:schemeClr val="hlink"/>
                </a:solidFill>
              </a:rPr>
              <a:t>paired</a:t>
            </a:r>
            <a:r>
              <a:rPr lang="en-US" altLang="zh-CN" b="1" dirty="0"/>
              <a:t> </a:t>
            </a:r>
            <a:r>
              <a:rPr lang="en-US" altLang="zh-CN" b="1" u="sng" dirty="0"/>
              <a:t>if and only if</a:t>
            </a:r>
            <a:r>
              <a:rPr lang="en-US" altLang="zh-CN" b="1" dirty="0"/>
              <a:t>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 </a:t>
            </a:r>
            <a:r>
              <a:rPr lang="en-US" altLang="zh-CN" b="1" dirty="0">
                <a:solidFill>
                  <a:schemeClr val="hlink"/>
                </a:solidFill>
              </a:rPr>
              <a:t>agree</a:t>
            </a:r>
            <a:r>
              <a:rPr lang="en-US" altLang="zh-CN" b="1" dirty="0"/>
              <a:t> on each of the attributes 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,…,A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.</a:t>
            </a:r>
          </a:p>
        </p:txBody>
      </p:sp>
      <p:pic>
        <p:nvPicPr>
          <p:cNvPr id="105479" name="Picture 7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93839-F7A2-420E-93A8-F152C51BC15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Natural Joins</a:t>
            </a:r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8424863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If the tuples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 </a:t>
            </a:r>
            <a:r>
              <a:rPr lang="en-US" altLang="zh-CN" b="1" dirty="0"/>
              <a:t>are successfully paired in the join </a:t>
            </a:r>
            <a:r>
              <a:rPr lang="en-US" altLang="zh-CN" b="1" dirty="0" smtClean="0"/>
              <a:t>R</a:t>
            </a:r>
            <a:r>
              <a:rPr lang="en-US" altLang="zh-CN" spc="-200" dirty="0" smtClean="0">
                <a:cs typeface="Times New Roman" pitchFamily="18" charset="0"/>
              </a:rPr>
              <a:t>|</a:t>
            </a:r>
            <a:r>
              <a:rPr lang="en-US" altLang="zh-CN" sz="2000" b="1" spc="-200" dirty="0">
                <a:cs typeface="Times New Roman" pitchFamily="18" charset="0"/>
              </a:rPr>
              <a:t>╳</a:t>
            </a:r>
            <a:r>
              <a:rPr lang="en-US" altLang="zh-CN" spc="-200" dirty="0">
                <a:cs typeface="Times New Roman" pitchFamily="18" charset="0"/>
              </a:rPr>
              <a:t>| </a:t>
            </a:r>
            <a:r>
              <a:rPr lang="en-US" altLang="zh-CN" b="1" dirty="0" smtClean="0"/>
              <a:t>S</a:t>
            </a:r>
            <a:r>
              <a:rPr lang="en-US" altLang="zh-CN" b="1" dirty="0"/>
              <a:t>, then the result of the pairing is a tuple, called the </a:t>
            </a:r>
            <a:r>
              <a:rPr lang="en-US" altLang="zh-CN" b="1" dirty="0">
                <a:solidFill>
                  <a:schemeClr val="hlink"/>
                </a:solidFill>
              </a:rPr>
              <a:t>joined tuple</a:t>
            </a:r>
            <a:r>
              <a:rPr lang="en-US" altLang="zh-CN" b="1" dirty="0"/>
              <a:t>, with one component for each of the attributes in the union of the schemas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A tuple that </a:t>
            </a:r>
            <a:r>
              <a:rPr lang="en-US" altLang="zh-CN" b="1" dirty="0">
                <a:solidFill>
                  <a:schemeClr val="hlink"/>
                </a:solidFill>
              </a:rPr>
              <a:t>fails</a:t>
            </a:r>
            <a:r>
              <a:rPr lang="en-US" altLang="zh-CN" b="1" dirty="0"/>
              <a:t> to pair with any tuple of the other relation in join is said to be a</a:t>
            </a:r>
            <a:r>
              <a:rPr lang="en-US" altLang="zh-CN" b="1" dirty="0">
                <a:solidFill>
                  <a:schemeClr val="hlink"/>
                </a:solidFill>
              </a:rPr>
              <a:t> dangling tuple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In the join </a:t>
            </a:r>
            <a:r>
              <a:rPr lang="en-US" altLang="zh-CN" b="1" dirty="0" smtClean="0"/>
              <a:t>R</a:t>
            </a:r>
            <a:r>
              <a:rPr lang="en-US" altLang="zh-CN" spc="-200" dirty="0" smtClean="0">
                <a:cs typeface="Times New Roman" pitchFamily="18" charset="0"/>
              </a:rPr>
              <a:t>|</a:t>
            </a:r>
            <a:r>
              <a:rPr lang="en-US" altLang="zh-CN" sz="2000" b="1" spc="-200" dirty="0">
                <a:cs typeface="Times New Roman" pitchFamily="18" charset="0"/>
              </a:rPr>
              <a:t>╳</a:t>
            </a:r>
            <a:r>
              <a:rPr lang="en-US" altLang="zh-CN" spc="-200" dirty="0">
                <a:cs typeface="Times New Roman" pitchFamily="18" charset="0"/>
              </a:rPr>
              <a:t>| </a:t>
            </a:r>
            <a:r>
              <a:rPr lang="en-US" altLang="zh-CN" b="1" dirty="0" smtClean="0"/>
              <a:t>S</a:t>
            </a:r>
            <a:r>
              <a:rPr lang="en-US" altLang="zh-CN" b="1" dirty="0"/>
              <a:t>, one tuple from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may join with </a:t>
            </a:r>
            <a:r>
              <a:rPr lang="en-US" altLang="zh-CN" b="1" dirty="0">
                <a:solidFill>
                  <a:schemeClr val="hlink"/>
                </a:solidFill>
              </a:rPr>
              <a:t>several</a:t>
            </a:r>
            <a:r>
              <a:rPr lang="en-US" altLang="zh-CN" b="1" dirty="0"/>
              <a:t> tuples from S.</a:t>
            </a:r>
          </a:p>
        </p:txBody>
      </p:sp>
      <p:pic>
        <p:nvPicPr>
          <p:cNvPr id="339972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3DD5B-CBEC-4A8F-8BCB-1FCDC031056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Natural Joins-Example</a:t>
            </a:r>
          </a:p>
        </p:txBody>
      </p:sp>
      <p:graphicFrame>
        <p:nvGraphicFramePr>
          <p:cNvPr id="107573" name="Group 53"/>
          <p:cNvGraphicFramePr>
            <a:graphicFrameLocks noGrp="1"/>
          </p:cNvGraphicFramePr>
          <p:nvPr/>
        </p:nvGraphicFramePr>
        <p:xfrm>
          <a:off x="1219200" y="1066800"/>
          <a:ext cx="1143000" cy="135331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574" name="Group 54"/>
          <p:cNvGraphicFramePr>
            <a:graphicFrameLocks noGrp="1"/>
          </p:cNvGraphicFramePr>
          <p:nvPr/>
        </p:nvGraphicFramePr>
        <p:xfrm>
          <a:off x="3276600" y="1066800"/>
          <a:ext cx="1638300" cy="1792224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549" name="Object 29"/>
          <p:cNvGraphicFramePr>
            <a:graphicFrameLocks noChangeAspect="1"/>
          </p:cNvGraphicFramePr>
          <p:nvPr/>
        </p:nvGraphicFramePr>
        <p:xfrm>
          <a:off x="2590800" y="1600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2" name="位图图像" r:id="rId3" imgW="447856" imgH="447856" progId="Paint.Picture">
                  <p:embed/>
                </p:oleObj>
              </mc:Choice>
              <mc:Fallback>
                <p:oleObj name="位图图像" r:id="rId3" imgW="447856" imgH="447856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5" name="Group 105"/>
          <p:cNvGraphicFramePr>
            <a:graphicFrameLocks noGrp="1"/>
          </p:cNvGraphicFramePr>
          <p:nvPr/>
        </p:nvGraphicFramePr>
        <p:xfrm>
          <a:off x="5867400" y="1143000"/>
          <a:ext cx="2057400" cy="135331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567" name="Text Box 47"/>
          <p:cNvSpPr txBox="1">
            <a:spLocks noChangeArrowheads="1"/>
          </p:cNvSpPr>
          <p:nvPr/>
        </p:nvSpPr>
        <p:spPr bwMode="auto">
          <a:xfrm>
            <a:off x="5105400" y="14478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=</a:t>
            </a:r>
          </a:p>
        </p:txBody>
      </p:sp>
      <p:pic>
        <p:nvPicPr>
          <p:cNvPr id="107570" name="Picture 50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7576" name="Group 56"/>
          <p:cNvGraphicFramePr>
            <a:graphicFrameLocks noGrp="1"/>
          </p:cNvGraphicFramePr>
          <p:nvPr/>
        </p:nvGraphicFramePr>
        <p:xfrm>
          <a:off x="3238500" y="3124200"/>
          <a:ext cx="1638300" cy="1792224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590" name="Group 70"/>
          <p:cNvGraphicFramePr>
            <a:graphicFrameLocks noGrp="1"/>
          </p:cNvGraphicFramePr>
          <p:nvPr/>
        </p:nvGraphicFramePr>
        <p:xfrm>
          <a:off x="1028700" y="3124200"/>
          <a:ext cx="1638300" cy="1792224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604" name="Object 84"/>
          <p:cNvGraphicFramePr>
            <a:graphicFrameLocks noChangeAspect="1"/>
          </p:cNvGraphicFramePr>
          <p:nvPr/>
        </p:nvGraphicFramePr>
        <p:xfrm>
          <a:off x="2781300" y="3657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3" name="位图图像" r:id="rId6" imgW="447856" imgH="447856" progId="Paint.Picture">
                  <p:embed/>
                </p:oleObj>
              </mc:Choice>
              <mc:Fallback>
                <p:oleObj name="位图图像" r:id="rId6" imgW="447856" imgH="447856" progId="Paint.Picture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6576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05" name="Text Box 85"/>
          <p:cNvSpPr txBox="1">
            <a:spLocks noChangeArrowheads="1"/>
          </p:cNvSpPr>
          <p:nvPr/>
        </p:nvSpPr>
        <p:spPr bwMode="auto">
          <a:xfrm>
            <a:off x="1042988" y="5105400"/>
            <a:ext cx="1658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U</a:t>
            </a:r>
          </a:p>
        </p:txBody>
      </p:sp>
      <p:sp>
        <p:nvSpPr>
          <p:cNvPr id="107606" name="Text Box 86"/>
          <p:cNvSpPr txBox="1">
            <a:spLocks noChangeArrowheads="1"/>
          </p:cNvSpPr>
          <p:nvPr/>
        </p:nvSpPr>
        <p:spPr bwMode="auto">
          <a:xfrm>
            <a:off x="3203575" y="5105400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V</a:t>
            </a:r>
          </a:p>
        </p:txBody>
      </p:sp>
      <p:graphicFrame>
        <p:nvGraphicFramePr>
          <p:cNvPr id="107607" name="Group 87"/>
          <p:cNvGraphicFramePr>
            <a:graphicFrameLocks noGrp="1"/>
          </p:cNvGraphicFramePr>
          <p:nvPr/>
        </p:nvGraphicFramePr>
        <p:xfrm>
          <a:off x="5867400" y="3048000"/>
          <a:ext cx="2133600" cy="20116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624" name="Text Box 104"/>
          <p:cNvSpPr txBox="1">
            <a:spLocks noChangeArrowheads="1"/>
          </p:cNvSpPr>
          <p:nvPr/>
        </p:nvSpPr>
        <p:spPr bwMode="auto">
          <a:xfrm>
            <a:off x="5105400" y="3429000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91CA6-EE03-4D00-917D-5E12076D75F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113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Basic Conceptions</a:t>
            </a:r>
          </a:p>
        </p:txBody>
      </p:sp>
      <p:sp>
        <p:nvSpPr>
          <p:cNvPr id="91139" name="Text Box 1027"/>
          <p:cNvSpPr txBox="1">
            <a:spLocks noChangeArrowheads="1"/>
          </p:cNvSpPr>
          <p:nvPr/>
        </p:nvSpPr>
        <p:spPr bwMode="auto">
          <a:xfrm>
            <a:off x="611188" y="692150"/>
            <a:ext cx="835342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 b="1">
                <a:solidFill>
                  <a:schemeClr val="hlink"/>
                </a:solidFill>
                <a:ea typeface="楷体_GB2312" pitchFamily="49" charset="-122"/>
              </a:rPr>
              <a:t>Relational Algebra</a:t>
            </a:r>
            <a:r>
              <a:rPr lang="en-US" altLang="zh-CN" b="1"/>
              <a:t>: which is a kind of query operators </a:t>
            </a:r>
            <a:r>
              <a:rPr lang="en-US" altLang="zh-CN" b="1">
                <a:solidFill>
                  <a:srgbClr val="FF3399"/>
                </a:solidFill>
              </a:rPr>
              <a:t>that</a:t>
            </a:r>
            <a:r>
              <a:rPr lang="en-US" altLang="zh-CN" b="1"/>
              <a:t> studies the question of database queries from an abstract point of view.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In relational algebra, the </a:t>
            </a:r>
            <a:r>
              <a:rPr lang="en-US" altLang="zh-CN" b="1">
                <a:solidFill>
                  <a:schemeClr val="hlink"/>
                </a:solidFill>
              </a:rPr>
              <a:t>operand</a:t>
            </a:r>
            <a:r>
              <a:rPr lang="en-US" altLang="zh-CN" b="1"/>
              <a:t> in the expression is relation, which is represented by its name.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We can then build progressively more complex expressions </a:t>
            </a:r>
            <a:r>
              <a:rPr lang="en-US" altLang="zh-CN" b="1">
                <a:solidFill>
                  <a:srgbClr val="FF3399"/>
                </a:solidFill>
              </a:rPr>
              <a:t>by</a:t>
            </a:r>
            <a:r>
              <a:rPr lang="en-US" altLang="zh-CN" b="1"/>
              <a:t> applying any of the operators to be described below, </a:t>
            </a:r>
            <a:r>
              <a:rPr lang="en-US" altLang="zh-CN" b="1">
                <a:solidFill>
                  <a:srgbClr val="FF3399"/>
                </a:solidFill>
              </a:rPr>
              <a:t>either</a:t>
            </a:r>
            <a:r>
              <a:rPr lang="en-US" altLang="zh-CN" b="1"/>
              <a:t> to relations </a:t>
            </a:r>
            <a:r>
              <a:rPr lang="en-US" altLang="zh-CN" b="1">
                <a:solidFill>
                  <a:srgbClr val="FF3399"/>
                </a:solidFill>
              </a:rPr>
              <a:t>or</a:t>
            </a:r>
            <a:r>
              <a:rPr lang="en-US" altLang="zh-CN" b="1"/>
              <a:t> to simpler expressions of relational algebra.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A query is an expression of relational algebra.</a:t>
            </a:r>
          </a:p>
        </p:txBody>
      </p:sp>
      <p:pic>
        <p:nvPicPr>
          <p:cNvPr id="91141" name="Picture 1029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44ACA-F9B8-4F88-A51C-C207F194E4F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Natural Joins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685800" y="692696"/>
            <a:ext cx="81534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/>
              <a:t>The </a:t>
            </a:r>
            <a:r>
              <a:rPr kumimoji="0" lang="en-US" altLang="zh-CN" b="1" dirty="0">
                <a:ea typeface="楷体_GB2312" pitchFamily="49" charset="-122"/>
              </a:rPr>
              <a:t>natural join </a:t>
            </a:r>
            <a:r>
              <a:rPr lang="en-US" altLang="zh-CN" b="1" dirty="0"/>
              <a:t>of two sets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can be expressed by </a:t>
            </a:r>
            <a:r>
              <a:rPr lang="en-US" altLang="zh-CN" b="1" dirty="0">
                <a:solidFill>
                  <a:srgbClr val="FF3399"/>
                </a:solidFill>
              </a:rPr>
              <a:t>starting</a:t>
            </a:r>
            <a:r>
              <a:rPr lang="en-US" altLang="zh-CN" b="1" dirty="0"/>
              <a:t> with the </a:t>
            </a:r>
            <a:r>
              <a:rPr lang="en-US" altLang="zh-CN" b="1" dirty="0">
                <a:solidFill>
                  <a:schemeClr val="hlink"/>
                </a:solidFill>
              </a:rPr>
              <a:t>product</a:t>
            </a:r>
            <a:r>
              <a:rPr lang="en-US" altLang="zh-CN" b="1" dirty="0"/>
              <a:t> R×S. We </a:t>
            </a:r>
            <a:r>
              <a:rPr lang="en-US" altLang="zh-CN" b="1" dirty="0">
                <a:solidFill>
                  <a:srgbClr val="FF3399"/>
                </a:solidFill>
              </a:rPr>
              <a:t>then</a:t>
            </a:r>
            <a:r>
              <a:rPr lang="en-US" altLang="zh-CN" b="1" dirty="0"/>
              <a:t> apply the </a:t>
            </a:r>
            <a:r>
              <a:rPr lang="en-US" altLang="zh-CN" b="1" dirty="0">
                <a:solidFill>
                  <a:schemeClr val="hlink"/>
                </a:solidFill>
              </a:rPr>
              <a:t>selection</a:t>
            </a:r>
            <a:r>
              <a:rPr lang="en-US" altLang="zh-CN" b="1" dirty="0"/>
              <a:t> operator with a condition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of the form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/>
              <a:t>   R.A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=S.A</a:t>
            </a:r>
            <a:r>
              <a:rPr lang="en-US" altLang="zh-CN" b="1" baseline="-25000" dirty="0"/>
              <a:t>1 </a:t>
            </a:r>
            <a:r>
              <a:rPr lang="en-US" altLang="zh-CN" b="1" dirty="0"/>
              <a:t>AND R.A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=S.A</a:t>
            </a:r>
            <a:r>
              <a:rPr lang="en-US" altLang="zh-CN" b="1" baseline="-25000" dirty="0"/>
              <a:t>2 </a:t>
            </a:r>
            <a:r>
              <a:rPr lang="en-US" altLang="zh-CN" b="1" dirty="0"/>
              <a:t>AND … AND </a:t>
            </a:r>
            <a:r>
              <a:rPr lang="en-US" altLang="zh-CN" b="1" dirty="0" err="1"/>
              <a:t>R.A</a:t>
            </a:r>
            <a:r>
              <a:rPr lang="en-US" altLang="zh-CN" b="1" baseline="-25000" dirty="0" err="1"/>
              <a:t>n</a:t>
            </a:r>
            <a:r>
              <a:rPr lang="en-US" altLang="zh-CN" b="1" dirty="0"/>
              <a:t>=</a:t>
            </a:r>
            <a:r>
              <a:rPr lang="en-US" altLang="zh-CN" b="1" dirty="0" err="1"/>
              <a:t>S.A</a:t>
            </a:r>
            <a:r>
              <a:rPr lang="en-US" altLang="zh-CN" b="1" baseline="-25000" dirty="0" err="1"/>
              <a:t>n</a:t>
            </a:r>
            <a:endParaRPr lang="en-US" altLang="zh-CN" b="1" dirty="0"/>
          </a:p>
          <a:p>
            <a:pPr algn="l">
              <a:spcBef>
                <a:spcPct val="50000"/>
              </a:spcBef>
            </a:pPr>
            <a:r>
              <a:rPr lang="en-US" altLang="zh-CN" b="1" dirty="0"/>
              <a:t>Where 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,…,A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 are all the attributes appearing in the schemas of </a:t>
            </a:r>
            <a:r>
              <a:rPr lang="en-US" altLang="zh-CN" b="1" dirty="0">
                <a:solidFill>
                  <a:srgbClr val="FF3399"/>
                </a:solidFill>
              </a:rPr>
              <a:t>both</a:t>
            </a:r>
            <a:r>
              <a:rPr lang="en-US" altLang="zh-CN" b="1" dirty="0"/>
              <a:t>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 </a:t>
            </a:r>
            <a:r>
              <a:rPr lang="en-US" altLang="zh-CN" b="1" dirty="0">
                <a:solidFill>
                  <a:srgbClr val="FF3399"/>
                </a:solidFill>
              </a:rPr>
              <a:t>Finally</a:t>
            </a:r>
            <a:r>
              <a:rPr lang="en-US" altLang="zh-CN" b="1" dirty="0"/>
              <a:t>, we must </a:t>
            </a:r>
            <a:r>
              <a:rPr lang="en-US" altLang="zh-CN" b="1" dirty="0">
                <a:solidFill>
                  <a:schemeClr val="hlink"/>
                </a:solidFill>
              </a:rPr>
              <a:t>project</a:t>
            </a:r>
            <a:r>
              <a:rPr lang="en-US" altLang="zh-CN" b="1" dirty="0"/>
              <a:t> out one copy of each of the equated attributes.</a:t>
            </a:r>
          </a:p>
          <a:p>
            <a:pPr algn="l">
              <a:spcBef>
                <a:spcPct val="50000"/>
              </a:spcBef>
            </a:pPr>
            <a:r>
              <a:rPr kumimoji="0" lang="en-US" altLang="zh-CN" b="1" dirty="0">
                <a:solidFill>
                  <a:schemeClr val="folHlink"/>
                </a:solidFill>
                <a:ea typeface="楷体_GB2312" pitchFamily="49" charset="-122"/>
              </a:rPr>
              <a:t>◆</a:t>
            </a:r>
            <a:r>
              <a:rPr lang="en-US" altLang="zh-CN" b="1" dirty="0"/>
              <a:t>Let L be the list of attributes in the schema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followed by those attributes in the schema of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that are not also in the schema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. Then, 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/>
              <a:t>	</a:t>
            </a:r>
            <a:r>
              <a:rPr lang="en-US" altLang="zh-CN" b="1" dirty="0" smtClean="0"/>
              <a:t>R</a:t>
            </a:r>
            <a:r>
              <a:rPr lang="en-US" altLang="zh-CN" spc="-200" dirty="0" smtClean="0">
                <a:cs typeface="Times New Roman" pitchFamily="18" charset="0"/>
              </a:rPr>
              <a:t>|</a:t>
            </a:r>
            <a:r>
              <a:rPr lang="en-US" altLang="zh-CN" sz="2000" b="1" spc="-200" dirty="0" smtClean="0">
                <a:cs typeface="Times New Roman" pitchFamily="18" charset="0"/>
              </a:rPr>
              <a:t>╳</a:t>
            </a:r>
            <a:r>
              <a:rPr lang="en-US" altLang="zh-CN" spc="-200" dirty="0">
                <a:cs typeface="Times New Roman" pitchFamily="18" charset="0"/>
              </a:rPr>
              <a:t>| </a:t>
            </a:r>
            <a:r>
              <a:rPr lang="en-US" altLang="zh-CN" b="1" dirty="0" smtClean="0"/>
              <a:t>S=</a:t>
            </a:r>
            <a:r>
              <a:rPr lang="en-US" altLang="zh-CN" b="1" dirty="0" smtClean="0">
                <a:cs typeface="Times New Roman" pitchFamily="18" charset="0"/>
              </a:rPr>
              <a:t>π</a:t>
            </a:r>
            <a:r>
              <a:rPr lang="en-US" altLang="zh-CN" b="1" baseline="-25000" dirty="0" smtClean="0">
                <a:cs typeface="Times New Roman" pitchFamily="18" charset="0"/>
              </a:rPr>
              <a:t>L</a:t>
            </a:r>
            <a:r>
              <a:rPr lang="en-US" altLang="zh-CN" b="1" dirty="0" smtClean="0">
                <a:cs typeface="Times New Roman" pitchFamily="18" charset="0"/>
              </a:rPr>
              <a:t>(</a:t>
            </a:r>
            <a:r>
              <a:rPr lang="en-US" altLang="zh-CN" b="1" dirty="0" err="1" smtClean="0">
                <a:cs typeface="Times New Roman" pitchFamily="18" charset="0"/>
              </a:rPr>
              <a:t>σ</a:t>
            </a:r>
            <a:r>
              <a:rPr lang="en-US" altLang="zh-CN" b="1" baseline="-25000" dirty="0" err="1" smtClean="0">
                <a:cs typeface="Times New Roman" pitchFamily="18" charset="0"/>
              </a:rPr>
              <a:t>C</a:t>
            </a:r>
            <a:r>
              <a:rPr lang="en-US" altLang="zh-CN" b="1" dirty="0" smtClean="0"/>
              <a:t>(R</a:t>
            </a:r>
            <a:r>
              <a:rPr lang="en-US" altLang="zh-CN" sz="1800" b="1" dirty="0">
                <a:cs typeface="Times New Roman" pitchFamily="18" charset="0"/>
              </a:rPr>
              <a:t>╳</a:t>
            </a:r>
            <a:r>
              <a:rPr lang="en-US" altLang="zh-CN" b="1" dirty="0"/>
              <a:t>S)</a:t>
            </a:r>
            <a:r>
              <a:rPr lang="en-US" altLang="zh-CN" b="1" dirty="0">
                <a:cs typeface="Times New Roman" pitchFamily="18" charset="0"/>
              </a:rPr>
              <a:t>)</a:t>
            </a:r>
          </a:p>
        </p:txBody>
      </p:sp>
      <p:pic>
        <p:nvPicPr>
          <p:cNvPr id="267274" name="Picture 10" descr="arow003">
            <a:hlinkClick r:id="" action="ppaction://hlinkshowjump?jump=nextslide"/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6303963"/>
            <a:ext cx="479425" cy="468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7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7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EFEFC-2BF2-4DB2-8649-DD5F676B5A2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288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Natural Joins</a:t>
            </a:r>
          </a:p>
        </p:txBody>
      </p:sp>
      <p:graphicFrame>
        <p:nvGraphicFramePr>
          <p:cNvPr id="122920" name="Group 1064"/>
          <p:cNvGraphicFramePr>
            <a:graphicFrameLocks noGrp="1"/>
          </p:cNvGraphicFramePr>
          <p:nvPr/>
        </p:nvGraphicFramePr>
        <p:xfrm>
          <a:off x="3200400" y="692150"/>
          <a:ext cx="1638300" cy="19970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919" name="Group 1063"/>
          <p:cNvGraphicFramePr>
            <a:graphicFrameLocks noGrp="1"/>
          </p:cNvGraphicFramePr>
          <p:nvPr/>
        </p:nvGraphicFramePr>
        <p:xfrm>
          <a:off x="990600" y="692150"/>
          <a:ext cx="1638300" cy="19970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911" name="Object 1055"/>
          <p:cNvGraphicFramePr>
            <a:graphicFrameLocks noChangeAspect="1"/>
          </p:cNvGraphicFramePr>
          <p:nvPr/>
        </p:nvGraphicFramePr>
        <p:xfrm>
          <a:off x="2743200" y="12255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0" name="位图图像" r:id="rId3" imgW="447856" imgH="447856" progId="Paint.Picture">
                  <p:embed/>
                </p:oleObj>
              </mc:Choice>
              <mc:Fallback>
                <p:oleObj name="位图图像" r:id="rId3" imgW="447856" imgH="447856" progId="Paint.Picture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255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2" name="Text Box 1056"/>
          <p:cNvSpPr txBox="1">
            <a:spLocks noChangeArrowheads="1"/>
          </p:cNvSpPr>
          <p:nvPr/>
        </p:nvSpPr>
        <p:spPr bwMode="auto">
          <a:xfrm>
            <a:off x="468313" y="3141663"/>
            <a:ext cx="8382000" cy="32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zh-CN" b="1" dirty="0"/>
              <a:t>The natural join of the relations </a:t>
            </a:r>
            <a:r>
              <a:rPr lang="en-US" altLang="zh-CN" b="1" i="1" dirty="0">
                <a:latin typeface="Times New Roman" pitchFamily="18" charset="0"/>
              </a:rPr>
              <a:t>U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en-US" altLang="zh-CN" b="1" dirty="0"/>
              <a:t> can be written in terms of product, selection, and projection as</a:t>
            </a:r>
          </a:p>
          <a:p>
            <a:pPr algn="l">
              <a:spcBef>
                <a:spcPct val="30000"/>
              </a:spcBef>
            </a:pP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>
                <a:cs typeface="Times New Roman" pitchFamily="18" charset="0"/>
              </a:rPr>
              <a:t>A,U.B,U.C,D</a:t>
            </a:r>
            <a:r>
              <a:rPr lang="en-US" altLang="zh-CN" b="1" dirty="0">
                <a:cs typeface="Times New Roman" pitchFamily="18" charset="0"/>
              </a:rPr>
              <a:t>(σ</a:t>
            </a:r>
            <a:r>
              <a:rPr lang="en-US" altLang="zh-CN" b="1" baseline="-25000" dirty="0">
                <a:cs typeface="Times New Roman" pitchFamily="18" charset="0"/>
              </a:rPr>
              <a:t>(U.B=V.B)</a:t>
            </a:r>
            <a:r>
              <a:rPr lang="en-US" altLang="zh-CN" b="1" baseline="-25000" dirty="0"/>
              <a:t>∧</a:t>
            </a:r>
            <a:r>
              <a:rPr lang="en-US" altLang="zh-CN" b="1" baseline="-25000" dirty="0">
                <a:cs typeface="Times New Roman" pitchFamily="18" charset="0"/>
              </a:rPr>
              <a:t>(U.C=V.C)</a:t>
            </a:r>
            <a:r>
              <a:rPr lang="en-US" altLang="zh-CN" b="1" dirty="0"/>
              <a:t>(U</a:t>
            </a:r>
            <a:r>
              <a:rPr lang="en-US" altLang="zh-CN" sz="1800" b="1" dirty="0">
                <a:cs typeface="Times New Roman" pitchFamily="18" charset="0"/>
              </a:rPr>
              <a:t>╳</a:t>
            </a:r>
            <a:r>
              <a:rPr lang="en-US" altLang="zh-CN" b="1" dirty="0"/>
              <a:t>V)</a:t>
            </a:r>
            <a:r>
              <a:rPr lang="en-US" altLang="zh-CN" b="1" dirty="0">
                <a:cs typeface="Times New Roman" pitchFamily="18" charset="0"/>
              </a:rPr>
              <a:t>)</a:t>
            </a:r>
            <a:r>
              <a:rPr lang="zh-CN" altLang="en-US" b="1" dirty="0"/>
              <a:t>，</a:t>
            </a:r>
          </a:p>
          <a:p>
            <a:pPr algn="l">
              <a:spcBef>
                <a:spcPct val="30000"/>
              </a:spcBef>
            </a:pPr>
            <a:r>
              <a:rPr lang="en-US" altLang="zh-CN" b="1" dirty="0"/>
              <a:t>That is, we take the </a:t>
            </a:r>
            <a:r>
              <a:rPr lang="en-US" altLang="zh-CN" b="1" dirty="0">
                <a:solidFill>
                  <a:schemeClr val="hlink"/>
                </a:solidFill>
              </a:rPr>
              <a:t>product</a:t>
            </a:r>
            <a:r>
              <a:rPr lang="en-US" altLang="zh-CN" b="1" dirty="0"/>
              <a:t> U</a:t>
            </a:r>
            <a:r>
              <a:rPr lang="en-US" altLang="zh-CN" sz="1800" b="1" dirty="0">
                <a:cs typeface="Times New Roman" pitchFamily="18" charset="0"/>
              </a:rPr>
              <a:t>╳</a:t>
            </a:r>
            <a:r>
              <a:rPr lang="en-US" altLang="zh-CN" b="1" dirty="0"/>
              <a:t>V, then we </a:t>
            </a:r>
            <a:r>
              <a:rPr lang="en-US" altLang="zh-CN" b="1" dirty="0">
                <a:solidFill>
                  <a:schemeClr val="hlink"/>
                </a:solidFill>
              </a:rPr>
              <a:t>select</a:t>
            </a:r>
            <a:r>
              <a:rPr lang="en-US" altLang="zh-CN" b="1" dirty="0"/>
              <a:t> for equality between each pair of attributes with the same name (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in this example). Finally, we </a:t>
            </a:r>
            <a:r>
              <a:rPr lang="en-US" altLang="zh-CN" b="1" dirty="0">
                <a:solidFill>
                  <a:schemeClr val="hlink"/>
                </a:solidFill>
              </a:rPr>
              <a:t>project</a:t>
            </a:r>
            <a:r>
              <a:rPr lang="en-US" altLang="zh-CN" b="1" dirty="0"/>
              <a:t> onto all the attributes except one of the 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r>
              <a:rPr lang="en-US" altLang="zh-CN" b="1" dirty="0"/>
              <a:t>’s and one of the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’s. we have to chosen to eliminate the attributes of 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en-US" altLang="zh-CN" b="1" dirty="0"/>
              <a:t> whose names also appear in the schema of </a:t>
            </a:r>
            <a:r>
              <a:rPr lang="en-US" altLang="zh-CN" b="1" i="1" dirty="0">
                <a:latin typeface="Times New Roman" pitchFamily="18" charset="0"/>
              </a:rPr>
              <a:t>U</a:t>
            </a:r>
            <a:r>
              <a:rPr lang="en-US" altLang="zh-CN" b="1" dirty="0"/>
              <a:t>.</a:t>
            </a:r>
          </a:p>
        </p:txBody>
      </p:sp>
      <p:sp>
        <p:nvSpPr>
          <p:cNvPr id="122913" name="Text Box 1057"/>
          <p:cNvSpPr txBox="1">
            <a:spLocks noChangeArrowheads="1"/>
          </p:cNvSpPr>
          <p:nvPr/>
        </p:nvSpPr>
        <p:spPr bwMode="auto">
          <a:xfrm>
            <a:off x="3203575" y="2636838"/>
            <a:ext cx="158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V</a:t>
            </a:r>
          </a:p>
        </p:txBody>
      </p:sp>
      <p:sp>
        <p:nvSpPr>
          <p:cNvPr id="122914" name="Rectangle 1058"/>
          <p:cNvSpPr>
            <a:spLocks noChangeArrowheads="1"/>
          </p:cNvSpPr>
          <p:nvPr/>
        </p:nvSpPr>
        <p:spPr bwMode="auto">
          <a:xfrm>
            <a:off x="971550" y="2632075"/>
            <a:ext cx="142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U</a:t>
            </a:r>
          </a:p>
        </p:txBody>
      </p:sp>
      <p:pic>
        <p:nvPicPr>
          <p:cNvPr id="122918" name="Picture 1062" descr="002">
            <a:hlinkClick r:id="rId5" action="ppaction://hlinksldjump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1" name="Text Box 1065"/>
          <p:cNvSpPr txBox="1">
            <a:spLocks noChangeArrowheads="1"/>
          </p:cNvSpPr>
          <p:nvPr/>
        </p:nvSpPr>
        <p:spPr bwMode="auto">
          <a:xfrm>
            <a:off x="5003800" y="765175"/>
            <a:ext cx="39608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A, U.B, U.C, D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FROM U INNER JOIN V ON U.B=V.B AND U.C=V.C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2" grpId="0" autoUpdateAnimBg="0"/>
      <p:bldP spid="1229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AF18F-C8E3-4C0F-8049-FE7BD3707EB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6. </a:t>
            </a:r>
            <a:r>
              <a:rPr lang="en-US" altLang="zh-CN" dirty="0" smtClean="0">
                <a:latin typeface="Arial Narrow" pitchFamily="34" charset="0"/>
              </a:rPr>
              <a:t>Theta-Joins</a:t>
            </a:r>
            <a:endParaRPr lang="en-US" altLang="zh-CN" dirty="0">
              <a:latin typeface="Arial Narrow" pitchFamily="34" charset="0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05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 dirty="0">
                <a:solidFill>
                  <a:schemeClr val="hlink"/>
                </a:solidFill>
              </a:rPr>
              <a:t>Theta-join</a:t>
            </a:r>
            <a:r>
              <a:rPr lang="en-US" altLang="zh-CN" b="1" dirty="0"/>
              <a:t> is a kind of operation that pair tuples from two relations on some conditions. The theta-join</a:t>
            </a:r>
            <a:r>
              <a:rPr kumimoji="0"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/>
              <a:t>of two sets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based on condition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is denoted as </a:t>
            </a:r>
            <a:r>
              <a:rPr lang="en-US" altLang="zh-CN" b="1" dirty="0" smtClean="0"/>
              <a:t>R</a:t>
            </a:r>
            <a:r>
              <a:rPr lang="en-US" altLang="zh-CN" spc="-200" dirty="0" smtClean="0">
                <a:cs typeface="Times New Roman" pitchFamily="18" charset="0"/>
              </a:rPr>
              <a:t>|</a:t>
            </a:r>
            <a:r>
              <a:rPr lang="en-US" altLang="zh-CN" sz="2000" b="1" spc="-200" dirty="0">
                <a:cs typeface="Times New Roman" pitchFamily="18" charset="0"/>
              </a:rPr>
              <a:t>╳</a:t>
            </a:r>
            <a:r>
              <a:rPr lang="en-US" altLang="zh-CN" spc="-200" dirty="0">
                <a:cs typeface="Times New Roman" pitchFamily="18" charset="0"/>
              </a:rPr>
              <a:t>| </a:t>
            </a:r>
            <a:r>
              <a:rPr lang="en-US" altLang="zh-CN" b="1" baseline="-25000" dirty="0" smtClean="0">
                <a:cs typeface="Times New Roman" pitchFamily="18" charset="0"/>
              </a:rPr>
              <a:t>C</a:t>
            </a:r>
            <a:r>
              <a:rPr lang="en-US" altLang="zh-CN" b="1" dirty="0" smtClean="0"/>
              <a:t>S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The result of this operation is constructed as follows:</a:t>
            </a:r>
          </a:p>
          <a:p>
            <a:pPr lvl="1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 dirty="0"/>
              <a:t>Take the </a:t>
            </a:r>
            <a:r>
              <a:rPr lang="en-US" altLang="zh-CN" b="1" dirty="0">
                <a:solidFill>
                  <a:schemeClr val="hlink"/>
                </a:solidFill>
              </a:rPr>
              <a:t>product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</a:t>
            </a:r>
          </a:p>
          <a:p>
            <a:pPr lvl="1"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hlink"/>
                </a:solidFill>
              </a:rPr>
              <a:t>Select</a:t>
            </a:r>
            <a:r>
              <a:rPr lang="en-US" altLang="zh-CN" b="1" dirty="0"/>
              <a:t> from the product only those tuples that satisfy the condition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chemeClr val="hlink"/>
                </a:solidFill>
              </a:rPr>
              <a:t>schema</a:t>
            </a:r>
            <a:r>
              <a:rPr lang="en-US" altLang="zh-CN" b="1" dirty="0"/>
              <a:t> for the result is the union of the schemas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, with “R.” or “S.” </a:t>
            </a:r>
            <a:r>
              <a:rPr lang="en-US" altLang="zh-CN" b="1" dirty="0">
                <a:solidFill>
                  <a:schemeClr val="hlink"/>
                </a:solidFill>
              </a:rPr>
              <a:t>prefixed</a:t>
            </a:r>
            <a:r>
              <a:rPr lang="en-US" altLang="zh-CN" b="1" dirty="0"/>
              <a:t> to attributes if necessary to indicate from which schema the attribute came.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cs typeface="Times New Roman" pitchFamily="18" charset="0"/>
              </a:rPr>
              <a:t>Theta-join can be expressed by product and selection.</a:t>
            </a:r>
            <a:endParaRPr lang="en-US" altLang="zh-CN" b="1" dirty="0"/>
          </a:p>
          <a:p>
            <a:pPr algn="l">
              <a:spcBef>
                <a:spcPct val="50000"/>
              </a:spcBef>
            </a:pPr>
            <a:r>
              <a:rPr lang="en-US" altLang="zh-CN" b="1" dirty="0" smtClean="0"/>
              <a:t>R</a:t>
            </a:r>
            <a:r>
              <a:rPr lang="en-US" altLang="zh-CN" spc="-200" dirty="0" smtClean="0">
                <a:cs typeface="Times New Roman" pitchFamily="18" charset="0"/>
              </a:rPr>
              <a:t>|</a:t>
            </a:r>
            <a:r>
              <a:rPr lang="en-US" altLang="zh-CN" sz="2000" b="1" spc="-200" dirty="0">
                <a:cs typeface="Times New Roman" pitchFamily="18" charset="0"/>
              </a:rPr>
              <a:t>╳</a:t>
            </a:r>
            <a:r>
              <a:rPr lang="en-US" altLang="zh-CN" spc="-200" dirty="0">
                <a:cs typeface="Times New Roman" pitchFamily="18" charset="0"/>
              </a:rPr>
              <a:t>| </a:t>
            </a:r>
            <a:r>
              <a:rPr lang="en-US" altLang="zh-CN" b="1" baseline="-25000" dirty="0" smtClean="0">
                <a:cs typeface="Times New Roman" pitchFamily="18" charset="0"/>
              </a:rPr>
              <a:t>C</a:t>
            </a:r>
            <a:r>
              <a:rPr lang="en-US" altLang="zh-CN" b="1" dirty="0" smtClean="0"/>
              <a:t>S=</a:t>
            </a:r>
            <a:r>
              <a:rPr lang="en-US" altLang="zh-CN" b="1" dirty="0" err="1" smtClean="0">
                <a:cs typeface="Times New Roman" pitchFamily="18" charset="0"/>
              </a:rPr>
              <a:t>σ</a:t>
            </a:r>
            <a:r>
              <a:rPr lang="en-US" altLang="zh-CN" b="1" baseline="-25000" dirty="0" err="1" smtClean="0">
                <a:cs typeface="Times New Roman" pitchFamily="18" charset="0"/>
              </a:rPr>
              <a:t>C</a:t>
            </a:r>
            <a:r>
              <a:rPr lang="en-US" altLang="zh-CN" b="1" dirty="0" smtClean="0"/>
              <a:t>(R</a:t>
            </a:r>
            <a:r>
              <a:rPr lang="en-US" altLang="zh-CN" sz="1800" b="1" dirty="0">
                <a:cs typeface="Times New Roman" pitchFamily="18" charset="0"/>
              </a:rPr>
              <a:t>╳</a:t>
            </a:r>
            <a:r>
              <a:rPr lang="en-US" altLang="zh-CN" b="1" dirty="0"/>
              <a:t>S)</a:t>
            </a:r>
          </a:p>
        </p:txBody>
      </p:sp>
      <p:pic>
        <p:nvPicPr>
          <p:cNvPr id="10957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E4D72-F1B3-430D-8C81-82DFB481276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latin typeface="Arial Narrow" pitchFamily="34" charset="0"/>
              </a:rPr>
              <a:t>θ join-Example</a:t>
            </a:r>
            <a:endParaRPr lang="en-US" altLang="zh-CN" dirty="0">
              <a:latin typeface="Arial Narrow" pitchFamily="34" charset="0"/>
            </a:endParaRPr>
          </a:p>
        </p:txBody>
      </p:sp>
      <p:graphicFrame>
        <p:nvGraphicFramePr>
          <p:cNvPr id="111686" name="Group 70"/>
          <p:cNvGraphicFramePr>
            <a:graphicFrameLocks noGrp="1"/>
          </p:cNvGraphicFramePr>
          <p:nvPr/>
        </p:nvGraphicFramePr>
        <p:xfrm>
          <a:off x="2971800" y="1160463"/>
          <a:ext cx="1409700" cy="1792224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685" name="Group 69"/>
          <p:cNvGraphicFramePr>
            <a:graphicFrameLocks noGrp="1"/>
          </p:cNvGraphicFramePr>
          <p:nvPr/>
        </p:nvGraphicFramePr>
        <p:xfrm>
          <a:off x="685800" y="1160463"/>
          <a:ext cx="1219200" cy="1792224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4419600" y="1846263"/>
            <a:ext cx="45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1">
                <a:latin typeface="Times New Roman" pitchFamily="18" charset="0"/>
              </a:rPr>
              <a:t>=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609600" y="2989263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smtClean="0"/>
              <a:t>U</a:t>
            </a:r>
            <a:r>
              <a:rPr lang="en-US" altLang="zh-CN" spc="-200" dirty="0" smtClean="0">
                <a:cs typeface="Times New Roman" pitchFamily="18" charset="0"/>
              </a:rPr>
              <a:t>|</a:t>
            </a:r>
            <a:r>
              <a:rPr lang="en-US" altLang="zh-CN" sz="2000" b="1" spc="-200" dirty="0">
                <a:cs typeface="Times New Roman" pitchFamily="18" charset="0"/>
              </a:rPr>
              <a:t>╳</a:t>
            </a:r>
            <a:r>
              <a:rPr lang="en-US" altLang="zh-CN" spc="-200" dirty="0">
                <a:cs typeface="Times New Roman" pitchFamily="18" charset="0"/>
              </a:rPr>
              <a:t>| </a:t>
            </a:r>
            <a:r>
              <a:rPr lang="en-US" altLang="zh-CN" sz="2800" b="1" baseline="-25000" dirty="0" smtClean="0"/>
              <a:t>A&lt;D</a:t>
            </a:r>
            <a:r>
              <a:rPr lang="en-US" altLang="zh-CN" b="1" dirty="0" smtClean="0"/>
              <a:t>V</a:t>
            </a:r>
            <a:endParaRPr lang="en-US" altLang="zh-CN" b="1" dirty="0"/>
          </a:p>
        </p:txBody>
      </p:sp>
      <p:graphicFrame>
        <p:nvGraphicFramePr>
          <p:cNvPr id="111681" name="Group 65"/>
          <p:cNvGraphicFramePr>
            <a:graphicFrameLocks noGrp="1"/>
          </p:cNvGraphicFramePr>
          <p:nvPr/>
        </p:nvGraphicFramePr>
        <p:xfrm>
          <a:off x="4953000" y="855663"/>
          <a:ext cx="3733800" cy="2670048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675" name="Text Box 59"/>
          <p:cNvSpPr txBox="1">
            <a:spLocks noChangeArrowheads="1"/>
          </p:cNvSpPr>
          <p:nvPr/>
        </p:nvSpPr>
        <p:spPr bwMode="auto">
          <a:xfrm>
            <a:off x="539552" y="3598863"/>
            <a:ext cx="84969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chemeClr val="hlink"/>
                </a:solidFill>
              </a:rPr>
              <a:t>schema</a:t>
            </a:r>
            <a:r>
              <a:rPr lang="en-US" altLang="zh-CN" b="1" dirty="0"/>
              <a:t> for the result consists of all six attributes, with </a:t>
            </a:r>
            <a:r>
              <a:rPr lang="en-US" altLang="zh-CN" b="1" i="1" dirty="0">
                <a:latin typeface="Times New Roman" pitchFamily="18" charset="0"/>
              </a:rPr>
              <a:t>U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en-US" altLang="zh-CN" b="1" dirty="0"/>
              <a:t> prefixed to their respective occurrences of attributes 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C</a:t>
            </a:r>
            <a:r>
              <a:rPr lang="en-US" altLang="zh-CN" b="1" dirty="0"/>
              <a:t> to distinguish them.</a:t>
            </a:r>
          </a:p>
          <a:p>
            <a:pPr algn="l">
              <a:spcBef>
                <a:spcPct val="50000"/>
              </a:spcBef>
              <a:buSzPct val="200000"/>
              <a:buFontTx/>
              <a:buBlip>
                <a:blip r:embed="rId2"/>
              </a:buBlip>
            </a:pPr>
            <a:r>
              <a:rPr lang="en-US" altLang="zh-CN" b="1" dirty="0"/>
              <a:t>If the condition is that all the common attributes have the same values in theta-join, is it the same with natural join?</a:t>
            </a:r>
          </a:p>
          <a:p>
            <a:pPr algn="l">
              <a:spcBef>
                <a:spcPct val="50000"/>
              </a:spcBef>
            </a:pPr>
            <a:r>
              <a:rPr kumimoji="0" lang="en-US" altLang="zh-CN" b="1" dirty="0">
                <a:solidFill>
                  <a:schemeClr val="folHlink"/>
                </a:solidFill>
                <a:ea typeface="楷体_GB2312" pitchFamily="49" charset="-122"/>
              </a:rPr>
              <a:t>◆</a:t>
            </a:r>
            <a:r>
              <a:rPr lang="en-US" altLang="zh-CN" b="1" dirty="0"/>
              <a:t>No. In the natural join, </a:t>
            </a:r>
            <a:r>
              <a:rPr lang="en-US" altLang="zh-CN" b="1" spc="-20" dirty="0"/>
              <a:t>common attributes are merged into </a:t>
            </a:r>
            <a:r>
              <a:rPr lang="en-US" altLang="zh-CN" b="1" spc="-20" dirty="0">
                <a:solidFill>
                  <a:schemeClr val="hlink"/>
                </a:solidFill>
              </a:rPr>
              <a:t>one</a:t>
            </a:r>
            <a:r>
              <a:rPr lang="en-US" altLang="zh-CN" b="1" spc="-20" dirty="0"/>
              <a:t> copy.</a:t>
            </a:r>
          </a:p>
        </p:txBody>
      </p:sp>
      <p:pic>
        <p:nvPicPr>
          <p:cNvPr id="111677" name="Picture 61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88" name="Line 72"/>
          <p:cNvSpPr>
            <a:spLocks noChangeShapeType="1"/>
          </p:cNvSpPr>
          <p:nvPr/>
        </p:nvSpPr>
        <p:spPr bwMode="auto">
          <a:xfrm>
            <a:off x="1676400" y="1846263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89" name="Line 73"/>
          <p:cNvSpPr>
            <a:spLocks noChangeShapeType="1"/>
          </p:cNvSpPr>
          <p:nvPr/>
        </p:nvSpPr>
        <p:spPr bwMode="auto">
          <a:xfrm>
            <a:off x="1676400" y="1846263"/>
            <a:ext cx="13716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90" name="Line 74"/>
          <p:cNvSpPr>
            <a:spLocks noChangeShapeType="1"/>
          </p:cNvSpPr>
          <p:nvPr/>
        </p:nvSpPr>
        <p:spPr bwMode="auto">
          <a:xfrm>
            <a:off x="1676400" y="1846263"/>
            <a:ext cx="13716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91" name="Line 75"/>
          <p:cNvSpPr>
            <a:spLocks noChangeShapeType="1"/>
          </p:cNvSpPr>
          <p:nvPr/>
        </p:nvSpPr>
        <p:spPr bwMode="auto">
          <a:xfrm>
            <a:off x="1752600" y="2303463"/>
            <a:ext cx="12192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92" name="Line 76"/>
          <p:cNvSpPr>
            <a:spLocks noChangeShapeType="1"/>
          </p:cNvSpPr>
          <p:nvPr/>
        </p:nvSpPr>
        <p:spPr bwMode="auto">
          <a:xfrm>
            <a:off x="1752600" y="2760663"/>
            <a:ext cx="1295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1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1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75" grpId="0" build="p" autoUpdateAnimBg="0"/>
      <p:bldP spid="111688" grpId="0" animBg="1"/>
      <p:bldP spid="111689" grpId="0" animBg="1"/>
      <p:bldP spid="111690" grpId="0" animBg="1"/>
      <p:bldP spid="111691" grpId="0" animBg="1"/>
      <p:bldP spid="1116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EBA3-AD52-478E-8DB5-0FD58E8736E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Narrow" pitchFamily="34" charset="0"/>
              </a:rPr>
              <a:t>θ join-Example</a:t>
            </a:r>
            <a:endParaRPr lang="en-US" altLang="zh-CN" dirty="0">
              <a:latin typeface="Arial Narrow" pitchFamily="34" charset="0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762000" y="836712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smtClean="0"/>
              <a:t>U</a:t>
            </a:r>
            <a:r>
              <a:rPr lang="en-US" altLang="zh-CN" spc="-200" dirty="0" smtClean="0">
                <a:cs typeface="Times New Roman" pitchFamily="18" charset="0"/>
              </a:rPr>
              <a:t>|</a:t>
            </a:r>
            <a:r>
              <a:rPr lang="en-US" altLang="zh-CN" sz="2000" b="1" spc="-200" dirty="0">
                <a:cs typeface="Times New Roman" pitchFamily="18" charset="0"/>
              </a:rPr>
              <a:t>╳</a:t>
            </a:r>
            <a:r>
              <a:rPr lang="en-US" altLang="zh-CN" spc="-200" dirty="0">
                <a:cs typeface="Times New Roman" pitchFamily="18" charset="0"/>
              </a:rPr>
              <a:t>| </a:t>
            </a:r>
            <a:r>
              <a:rPr lang="en-US" altLang="zh-CN" b="1" baseline="-25000" dirty="0" smtClean="0"/>
              <a:t>(</a:t>
            </a:r>
            <a:r>
              <a:rPr lang="en-US" altLang="zh-CN" b="1" baseline="-25000" dirty="0"/>
              <a:t>A&lt;D)∧(U.B</a:t>
            </a:r>
            <a:r>
              <a:rPr lang="en-US" altLang="zh-CN" b="1" baseline="-25000" dirty="0">
                <a:cs typeface="Times New Roman" pitchFamily="18" charset="0"/>
              </a:rPr>
              <a:t>≠</a:t>
            </a:r>
            <a:r>
              <a:rPr lang="en-US" altLang="zh-CN" b="1" baseline="-25000" dirty="0"/>
              <a:t>V.B)</a:t>
            </a:r>
            <a:r>
              <a:rPr lang="en-US" altLang="zh-CN" b="1" dirty="0"/>
              <a:t>V</a:t>
            </a:r>
          </a:p>
        </p:txBody>
      </p:sp>
      <p:graphicFrame>
        <p:nvGraphicFramePr>
          <p:cNvPr id="112702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31043"/>
              </p:ext>
            </p:extLst>
          </p:nvPr>
        </p:nvGraphicFramePr>
        <p:xfrm>
          <a:off x="762000" y="4646712"/>
          <a:ext cx="3733800" cy="91440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685800" y="3973612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>
                <a:cs typeface="Times New Roman" pitchFamily="18" charset="0"/>
              </a:rPr>
              <a:t>σ</a:t>
            </a:r>
            <a:r>
              <a:rPr lang="en-US" altLang="zh-CN" b="1" baseline="-25000" dirty="0" err="1"/>
              <a:t>A</a:t>
            </a:r>
            <a:r>
              <a:rPr lang="en-US" altLang="zh-CN" b="1" baseline="-25000" dirty="0"/>
              <a:t>&lt;D AND U.B</a:t>
            </a:r>
            <a:r>
              <a:rPr lang="en-US" altLang="zh-CN" b="1" baseline="-25000" dirty="0">
                <a:cs typeface="Times New Roman" pitchFamily="18" charset="0"/>
              </a:rPr>
              <a:t>≠</a:t>
            </a:r>
            <a:r>
              <a:rPr lang="en-US" altLang="zh-CN" b="1" baseline="-25000" dirty="0"/>
              <a:t>V.B</a:t>
            </a:r>
            <a:r>
              <a:rPr lang="en-US" altLang="zh-CN" b="1" dirty="0"/>
              <a:t>(U</a:t>
            </a:r>
            <a:r>
              <a:rPr lang="en-US" altLang="zh-CN" sz="1800" b="1" dirty="0">
                <a:cs typeface="Times New Roman" pitchFamily="18" charset="0"/>
              </a:rPr>
              <a:t>╳</a:t>
            </a:r>
            <a:r>
              <a:rPr lang="en-US" altLang="zh-CN" b="1" dirty="0"/>
              <a:t>V)</a:t>
            </a:r>
          </a:p>
        </p:txBody>
      </p:sp>
      <p:graphicFrame>
        <p:nvGraphicFramePr>
          <p:cNvPr id="112734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57071"/>
              </p:ext>
            </p:extLst>
          </p:nvPr>
        </p:nvGraphicFramePr>
        <p:xfrm>
          <a:off x="2667000" y="1370112"/>
          <a:ext cx="1828800" cy="1844675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7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733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3220"/>
              </p:ext>
            </p:extLst>
          </p:nvPr>
        </p:nvGraphicFramePr>
        <p:xfrm>
          <a:off x="762000" y="1370112"/>
          <a:ext cx="1638300" cy="19970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697" name="Text Box 57"/>
          <p:cNvSpPr txBox="1">
            <a:spLocks noChangeArrowheads="1"/>
          </p:cNvSpPr>
          <p:nvPr/>
        </p:nvSpPr>
        <p:spPr bwMode="auto">
          <a:xfrm>
            <a:off x="684213" y="3427512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U</a:t>
            </a:r>
          </a:p>
        </p:txBody>
      </p:sp>
      <p:sp>
        <p:nvSpPr>
          <p:cNvPr id="112698" name="Text Box 58"/>
          <p:cNvSpPr txBox="1">
            <a:spLocks noChangeArrowheads="1"/>
          </p:cNvSpPr>
          <p:nvPr/>
        </p:nvSpPr>
        <p:spPr bwMode="auto">
          <a:xfrm>
            <a:off x="2781300" y="3427512"/>
            <a:ext cx="164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V</a:t>
            </a:r>
          </a:p>
        </p:txBody>
      </p:sp>
      <p:graphicFrame>
        <p:nvGraphicFramePr>
          <p:cNvPr id="112729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57287"/>
              </p:ext>
            </p:extLst>
          </p:nvPr>
        </p:nvGraphicFramePr>
        <p:xfrm>
          <a:off x="4953000" y="1065312"/>
          <a:ext cx="3733800" cy="4425696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U.C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V.C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730" name="Picture 90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5" name="Text Box 95"/>
          <p:cNvSpPr txBox="1">
            <a:spLocks noChangeArrowheads="1"/>
          </p:cNvSpPr>
          <p:nvPr/>
        </p:nvSpPr>
        <p:spPr bwMode="auto">
          <a:xfrm>
            <a:off x="539750" y="5661248"/>
            <a:ext cx="70564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A, U.B, U.C, V.B, V.C, D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FROM U INNER JOIN V ON A&lt;D AND U.B&lt;&gt;V.B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8" grpId="0" autoUpdateAnimBg="0"/>
      <p:bldP spid="1127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B42DD-D9C7-481F-BB4F-F6F0EB85F6D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878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7. Renaming</a:t>
            </a:r>
          </a:p>
        </p:txBody>
      </p:sp>
      <p:sp>
        <p:nvSpPr>
          <p:cNvPr id="118787" name="Text Box 1027"/>
          <p:cNvSpPr txBox="1">
            <a:spLocks noChangeArrowheads="1"/>
          </p:cNvSpPr>
          <p:nvPr/>
        </p:nvSpPr>
        <p:spPr bwMode="auto">
          <a:xfrm>
            <a:off x="539552" y="692150"/>
            <a:ext cx="8568952" cy="28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 dirty="0">
                <a:solidFill>
                  <a:schemeClr val="hlink"/>
                </a:solidFill>
              </a:rPr>
              <a:t>Renaming</a:t>
            </a:r>
            <a:r>
              <a:rPr lang="en-US" altLang="zh-CN" b="1" dirty="0"/>
              <a:t>: The operator </a:t>
            </a:r>
            <a:r>
              <a:rPr lang="en-US" altLang="zh-CN" b="1" spc="-150" dirty="0" err="1" smtClean="0">
                <a:cs typeface="Times New Roman" pitchFamily="18" charset="0"/>
              </a:rPr>
              <a:t>ρ</a:t>
            </a:r>
            <a:r>
              <a:rPr lang="en-US" altLang="zh-CN" b="1" spc="-150" baseline="-25000" dirty="0" err="1" smtClean="0">
                <a:cs typeface="Times New Roman" pitchFamily="18" charset="0"/>
              </a:rPr>
              <a:t>S</a:t>
            </a:r>
            <a:r>
              <a:rPr lang="en-US" altLang="zh-CN" b="1" spc="-150" baseline="-25000" dirty="0" smtClean="0"/>
              <a:t>(A</a:t>
            </a:r>
            <a:r>
              <a:rPr lang="en-US" altLang="zh-CN" b="1" spc="-150" baseline="-40000" dirty="0" smtClean="0"/>
              <a:t>1</a:t>
            </a:r>
            <a:r>
              <a:rPr lang="en-US" altLang="zh-CN" b="1" spc="-150" baseline="-25000" dirty="0" smtClean="0"/>
              <a:t>,A</a:t>
            </a:r>
            <a:r>
              <a:rPr lang="en-US" altLang="zh-CN" b="1" spc="-150" baseline="-40000" dirty="0"/>
              <a:t>2</a:t>
            </a:r>
            <a:r>
              <a:rPr lang="en-US" altLang="zh-CN" b="1" spc="-150" baseline="-25000" dirty="0"/>
              <a:t>,…,A</a:t>
            </a:r>
            <a:r>
              <a:rPr lang="en-US" altLang="zh-CN" b="1" spc="-150" baseline="-40000" dirty="0"/>
              <a:t>n</a:t>
            </a:r>
            <a:r>
              <a:rPr lang="en-US" altLang="zh-CN" b="1" spc="-150" baseline="-25000" dirty="0"/>
              <a:t>)</a:t>
            </a:r>
            <a:r>
              <a:rPr lang="en-US" altLang="zh-CN" b="1" spc="-150" dirty="0"/>
              <a:t>(R)</a:t>
            </a:r>
            <a:r>
              <a:rPr lang="en-US" altLang="zh-CN" b="1" dirty="0"/>
              <a:t> can rename the relation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The resulting relation has exactly the </a:t>
            </a:r>
            <a:r>
              <a:rPr lang="en-US" altLang="zh-CN" b="1" dirty="0">
                <a:solidFill>
                  <a:schemeClr val="hlink"/>
                </a:solidFill>
              </a:rPr>
              <a:t>same</a:t>
            </a:r>
            <a:r>
              <a:rPr lang="en-US" altLang="zh-CN" b="1" dirty="0"/>
              <a:t> tuples as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, but the </a:t>
            </a:r>
            <a:r>
              <a:rPr lang="en-US" altLang="zh-CN" b="1" dirty="0">
                <a:solidFill>
                  <a:schemeClr val="hlink"/>
                </a:solidFill>
              </a:rPr>
              <a:t>name</a:t>
            </a:r>
            <a:r>
              <a:rPr lang="en-US" altLang="zh-CN" b="1" dirty="0"/>
              <a:t> of the relation is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. Moreover, the </a:t>
            </a:r>
            <a:r>
              <a:rPr lang="en-US" altLang="zh-CN" b="1" dirty="0">
                <a:solidFill>
                  <a:schemeClr val="hlink"/>
                </a:solidFill>
              </a:rPr>
              <a:t>attributes</a:t>
            </a:r>
            <a:r>
              <a:rPr lang="en-US" altLang="zh-CN" b="1" dirty="0"/>
              <a:t> of the result relation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are named 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,…,A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, in order from the left.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If we only want to change the </a:t>
            </a:r>
            <a:r>
              <a:rPr lang="en-US" altLang="zh-CN" b="1" dirty="0">
                <a:solidFill>
                  <a:schemeClr val="hlink"/>
                </a:solidFill>
              </a:rPr>
              <a:t>name</a:t>
            </a:r>
            <a:r>
              <a:rPr lang="en-US" altLang="zh-CN" b="1" dirty="0"/>
              <a:t> of the relation to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and leave the attributes as they are in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, we can </a:t>
            </a:r>
            <a:r>
              <a:rPr lang="en-US" altLang="zh-CN" b="1" dirty="0" smtClean="0"/>
              <a:t>use </a:t>
            </a:r>
            <a:r>
              <a:rPr lang="en-US" altLang="zh-CN" b="1" dirty="0" err="1" smtClean="0">
                <a:cs typeface="Times New Roman" pitchFamily="18" charset="0"/>
              </a:rPr>
              <a:t>ρ</a:t>
            </a:r>
            <a:r>
              <a:rPr lang="en-US" altLang="zh-CN" b="1" baseline="-25000" dirty="0" err="1" smtClean="0">
                <a:cs typeface="Times New Roman" pitchFamily="18" charset="0"/>
              </a:rPr>
              <a:t>S</a:t>
            </a:r>
            <a:r>
              <a:rPr lang="en-US" altLang="zh-CN" b="1" dirty="0" smtClean="0"/>
              <a:t>(R</a:t>
            </a:r>
            <a:r>
              <a:rPr lang="en-US" altLang="zh-CN" b="1" dirty="0"/>
              <a:t>).</a:t>
            </a:r>
          </a:p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【e.g.】</a:t>
            </a:r>
            <a:r>
              <a:rPr lang="en-US" altLang="zh-CN" b="1" dirty="0" err="1"/>
              <a:t>R</a:t>
            </a:r>
            <a:r>
              <a:rPr lang="en-US" altLang="zh-CN" sz="1800" b="1" dirty="0" err="1">
                <a:cs typeface="Times New Roman" pitchFamily="18" charset="0"/>
              </a:rPr>
              <a:t>╳</a:t>
            </a:r>
            <a:r>
              <a:rPr lang="en-US" altLang="zh-CN" b="1" dirty="0" err="1" smtClean="0">
                <a:cs typeface="Times New Roman" pitchFamily="18" charset="0"/>
              </a:rPr>
              <a:t>ρ</a:t>
            </a:r>
            <a:r>
              <a:rPr lang="en-US" altLang="zh-CN" b="1" baseline="-25000" dirty="0" err="1" smtClean="0">
                <a:cs typeface="Times New Roman" pitchFamily="18" charset="0"/>
              </a:rPr>
              <a:t>S</a:t>
            </a:r>
            <a:r>
              <a:rPr lang="en-US" altLang="zh-CN" b="1" baseline="-25000" dirty="0" smtClean="0">
                <a:cs typeface="Times New Roman" pitchFamily="18" charset="0"/>
              </a:rPr>
              <a:t>(X,C,D)</a:t>
            </a:r>
            <a:r>
              <a:rPr lang="en-US" altLang="zh-CN" b="1" dirty="0" smtClean="0"/>
              <a:t>(</a:t>
            </a:r>
            <a:r>
              <a:rPr lang="en-US" altLang="zh-CN" b="1" dirty="0"/>
              <a:t>S).</a:t>
            </a:r>
          </a:p>
        </p:txBody>
      </p:sp>
      <p:graphicFrame>
        <p:nvGraphicFramePr>
          <p:cNvPr id="118790" name="Group 1030"/>
          <p:cNvGraphicFramePr>
            <a:graphicFrameLocks noGrp="1"/>
          </p:cNvGraphicFramePr>
          <p:nvPr/>
        </p:nvGraphicFramePr>
        <p:xfrm>
          <a:off x="323850" y="3981450"/>
          <a:ext cx="1143000" cy="1446975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837" name="Group 1077"/>
          <p:cNvGraphicFramePr>
            <a:graphicFrameLocks noGrp="1"/>
          </p:cNvGraphicFramePr>
          <p:nvPr/>
        </p:nvGraphicFramePr>
        <p:xfrm>
          <a:off x="1619250" y="4005263"/>
          <a:ext cx="1638300" cy="1830388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815" name="Group 1055"/>
          <p:cNvGraphicFramePr>
            <a:graphicFrameLocks noGrp="1"/>
          </p:cNvGraphicFramePr>
          <p:nvPr/>
        </p:nvGraphicFramePr>
        <p:xfrm>
          <a:off x="5435600" y="3644900"/>
          <a:ext cx="2743200" cy="31089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835" name="Text Box 1075"/>
          <p:cNvSpPr txBox="1">
            <a:spLocks noChangeArrowheads="1"/>
          </p:cNvSpPr>
          <p:nvPr/>
        </p:nvSpPr>
        <p:spPr bwMode="auto">
          <a:xfrm>
            <a:off x="68263" y="5419725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R</a:t>
            </a:r>
          </a:p>
        </p:txBody>
      </p:sp>
      <p:sp>
        <p:nvSpPr>
          <p:cNvPr id="118836" name="Text Box 1076"/>
          <p:cNvSpPr txBox="1">
            <a:spLocks noChangeArrowheads="1"/>
          </p:cNvSpPr>
          <p:nvPr/>
        </p:nvSpPr>
        <p:spPr bwMode="auto">
          <a:xfrm>
            <a:off x="1673225" y="5834063"/>
            <a:ext cx="181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Relation S</a:t>
            </a:r>
          </a:p>
        </p:txBody>
      </p:sp>
      <p:graphicFrame>
        <p:nvGraphicFramePr>
          <p:cNvPr id="118838" name="Group 1078"/>
          <p:cNvGraphicFramePr>
            <a:graphicFrameLocks noGrp="1"/>
          </p:cNvGraphicFramePr>
          <p:nvPr/>
        </p:nvGraphicFramePr>
        <p:xfrm>
          <a:off x="3600450" y="4005263"/>
          <a:ext cx="1638300" cy="1830388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8852" name="Picture 1092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1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  <p:bldP spid="118835" grpId="0" autoUpdateAnimBg="0"/>
      <p:bldP spid="11883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F551-A953-47C1-9008-D5ED37AC5101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8. Division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611560" y="692696"/>
            <a:ext cx="8458200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 dirty="0">
                <a:solidFill>
                  <a:schemeClr val="hlink"/>
                </a:solidFill>
              </a:rPr>
              <a:t>Division</a:t>
            </a:r>
            <a:r>
              <a:rPr lang="en-US" altLang="zh-CN" b="1" dirty="0"/>
              <a:t>: There are relations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itchFamily="18" charset="0"/>
              </a:rPr>
              <a:t>X,Y</a:t>
            </a:r>
            <a:r>
              <a:rPr lang="en-US" altLang="zh-CN" b="1" dirty="0"/>
              <a:t>)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itchFamily="18" charset="0"/>
              </a:rPr>
              <a:t>Y,Z</a:t>
            </a:r>
            <a:r>
              <a:rPr lang="en-US" altLang="zh-CN" b="1" dirty="0"/>
              <a:t>), where </a:t>
            </a:r>
            <a:r>
              <a:rPr lang="en-US" altLang="zh-CN" b="1" i="1" dirty="0">
                <a:latin typeface="Times New Roman" pitchFamily="18" charset="0"/>
              </a:rPr>
              <a:t>X,Y,Z</a:t>
            </a:r>
            <a:r>
              <a:rPr lang="en-US" altLang="zh-CN" b="1" dirty="0"/>
              <a:t> are the sets of attributes. </a:t>
            </a:r>
            <a:r>
              <a:rPr lang="en-US" altLang="zh-CN" b="1" i="1" dirty="0">
                <a:latin typeface="Times New Roman" pitchFamily="18" charset="0"/>
              </a:rPr>
              <a:t>Y</a:t>
            </a:r>
            <a:r>
              <a:rPr lang="en-US" altLang="zh-CN" b="1" dirty="0"/>
              <a:t>’s in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can have </a:t>
            </a:r>
            <a:r>
              <a:rPr lang="en-US" altLang="zh-CN" b="1" dirty="0">
                <a:solidFill>
                  <a:schemeClr val="hlink"/>
                </a:solidFill>
              </a:rPr>
              <a:t>different</a:t>
            </a:r>
            <a:r>
              <a:rPr lang="en-US" altLang="zh-CN" b="1" dirty="0"/>
              <a:t> names with </a:t>
            </a:r>
            <a:r>
              <a:rPr lang="en-US" altLang="zh-CN" b="1" i="1" dirty="0">
                <a:latin typeface="Times New Roman" pitchFamily="18" charset="0"/>
              </a:rPr>
              <a:t>Y</a:t>
            </a:r>
            <a:r>
              <a:rPr lang="en-US" altLang="zh-CN" b="1" dirty="0"/>
              <a:t>’s in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, but they must be with the </a:t>
            </a:r>
            <a:r>
              <a:rPr lang="en-US" altLang="zh-CN" b="1" dirty="0">
                <a:solidFill>
                  <a:schemeClr val="hlink"/>
                </a:solidFill>
              </a:rPr>
              <a:t>same</a:t>
            </a:r>
            <a:r>
              <a:rPr lang="en-US" altLang="zh-CN" b="1" dirty="0"/>
              <a:t> type.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The resulting relation </a:t>
            </a:r>
            <a:r>
              <a:rPr lang="en-US" altLang="zh-CN" b="1" i="1" dirty="0">
                <a:latin typeface="Times New Roman" pitchFamily="18" charset="0"/>
              </a:rPr>
              <a:t>P</a:t>
            </a:r>
            <a:r>
              <a:rPr lang="en-US" altLang="zh-CN" b="1" dirty="0"/>
              <a:t>(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) that is obtained by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hlink"/>
                </a:solidFill>
              </a:rPr>
              <a:t>divided</a:t>
            </a:r>
            <a:r>
              <a:rPr lang="en-US" altLang="zh-CN" b="1" dirty="0"/>
              <a:t> by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is a new relation, which is the </a:t>
            </a:r>
            <a:r>
              <a:rPr lang="en-US" altLang="zh-CN" b="1" dirty="0">
                <a:solidFill>
                  <a:schemeClr val="hlink"/>
                </a:solidFill>
              </a:rPr>
              <a:t>projection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onto</a:t>
            </a:r>
            <a:r>
              <a:rPr lang="en-US" altLang="zh-CN" b="1" dirty="0"/>
              <a:t>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 based on the following </a:t>
            </a:r>
            <a:r>
              <a:rPr lang="en-US" altLang="zh-CN" b="1" dirty="0" err="1">
                <a:solidFill>
                  <a:schemeClr val="hlink"/>
                </a:solidFill>
              </a:rPr>
              <a:t>conditon</a:t>
            </a:r>
            <a:r>
              <a:rPr lang="en-US" altLang="zh-CN" b="1" dirty="0"/>
              <a:t>: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The image set of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 (i.e., 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x</a:t>
            </a:r>
            <a:r>
              <a:rPr lang="en-US" altLang="zh-CN" b="1" dirty="0"/>
              <a:t>) </a:t>
            </a:r>
            <a:r>
              <a:rPr lang="en-US" altLang="zh-CN" b="1" dirty="0">
                <a:solidFill>
                  <a:srgbClr val="FF3399"/>
                </a:solidFill>
              </a:rPr>
              <a:t>contains</a:t>
            </a:r>
            <a:r>
              <a:rPr lang="en-US" altLang="zh-CN" b="1" dirty="0"/>
              <a:t> the set of the projection of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onto </a:t>
            </a:r>
            <a:r>
              <a:rPr lang="en-US" altLang="zh-CN" b="1" i="1" dirty="0">
                <a:latin typeface="Times New Roman" pitchFamily="18" charset="0"/>
              </a:rPr>
              <a:t>Y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We denote the division as: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R÷S={</a:t>
            </a:r>
            <a:r>
              <a:rPr lang="en-US" altLang="zh-CN" b="1" dirty="0" err="1"/>
              <a:t>tr</a:t>
            </a:r>
            <a:r>
              <a:rPr lang="en-US" altLang="zh-CN" b="1" dirty="0"/>
              <a:t>[X] | </a:t>
            </a:r>
            <a:r>
              <a:rPr lang="en-US" altLang="zh-CN" b="1" dirty="0" err="1"/>
              <a:t>tr∈R</a:t>
            </a:r>
            <a:r>
              <a:rPr lang="en-US" altLang="zh-CN" b="1" dirty="0"/>
              <a:t>∧</a:t>
            </a: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y</a:t>
            </a:r>
            <a:r>
              <a:rPr lang="en-US" altLang="zh-CN" b="1" dirty="0"/>
              <a:t>(S)</a:t>
            </a:r>
            <a:r>
              <a:rPr lang="en-US" altLang="zh-CN" b="1" dirty="0">
                <a:sym typeface="Symbol" pitchFamily="18" charset="2"/>
              </a:rPr>
              <a:t>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x</a:t>
            </a:r>
            <a:r>
              <a:rPr lang="en-US" altLang="zh-CN" b="1" dirty="0"/>
              <a:t>}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Where </a:t>
            </a:r>
            <a:r>
              <a:rPr lang="en-US" altLang="zh-CN" b="1" dirty="0" err="1"/>
              <a:t>Y</a:t>
            </a:r>
            <a:r>
              <a:rPr lang="en-US" altLang="zh-CN" b="1" baseline="-25000" dirty="0" err="1"/>
              <a:t>x</a:t>
            </a:r>
            <a:r>
              <a:rPr lang="en-US" altLang="zh-CN" b="1" dirty="0"/>
              <a:t> is the image set of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 in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,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=</a:t>
            </a:r>
            <a:r>
              <a:rPr lang="en-US" altLang="zh-CN" b="1" dirty="0" err="1"/>
              <a:t>tr</a:t>
            </a:r>
            <a:r>
              <a:rPr lang="en-US" altLang="zh-CN" b="1" dirty="0"/>
              <a:t>[X], </a:t>
            </a:r>
            <a:r>
              <a:rPr lang="en-US" altLang="zh-CN" b="1" dirty="0" err="1"/>
              <a:t>tr</a:t>
            </a:r>
            <a:r>
              <a:rPr lang="en-US" altLang="zh-CN" b="1" dirty="0"/>
              <a:t>[X] </a:t>
            </a:r>
            <a:r>
              <a:rPr lang="en-US" altLang="zh-CN" b="1" dirty="0">
                <a:solidFill>
                  <a:srgbClr val="FF3399"/>
                </a:solidFill>
              </a:rPr>
              <a:t>denotes</a:t>
            </a:r>
            <a:r>
              <a:rPr lang="en-US" altLang="zh-CN" b="1" dirty="0"/>
              <a:t> the component of attribute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/>
              <a:t> in </a:t>
            </a:r>
            <a:r>
              <a:rPr lang="en-US" altLang="zh-CN" b="1" dirty="0" err="1">
                <a:latin typeface="Times New Roman" pitchFamily="18" charset="0"/>
              </a:rPr>
              <a:t>tr</a:t>
            </a:r>
            <a:r>
              <a:rPr lang="en-US" altLang="zh-CN" b="1" dirty="0"/>
              <a:t> and </a:t>
            </a:r>
            <a:r>
              <a:rPr lang="en-US" altLang="zh-CN" b="1" dirty="0" err="1"/>
              <a:t>tr∈R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>
                <a:cs typeface="Times New Roman" pitchFamily="18" charset="0"/>
              </a:rPr>
              <a:t>Division can be expressed as:</a:t>
            </a:r>
            <a:endParaRPr lang="en-US" altLang="zh-CN" b="1" dirty="0"/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R÷S=</a:t>
            </a: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(R)</a:t>
            </a:r>
            <a:r>
              <a:rPr lang="zh-CN" altLang="en-US" b="1" dirty="0"/>
              <a:t>－</a:t>
            </a: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(</a:t>
            </a: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x</a:t>
            </a:r>
            <a:r>
              <a:rPr lang="en-US" altLang="zh-CN" b="1" dirty="0"/>
              <a:t>(R)×</a:t>
            </a:r>
            <a:r>
              <a:rPr lang="en-US" altLang="zh-CN" b="1" dirty="0">
                <a:cs typeface="Times New Roman" pitchFamily="18" charset="0"/>
              </a:rPr>
              <a:t>π</a:t>
            </a:r>
            <a:r>
              <a:rPr lang="en-US" altLang="zh-CN" b="1" baseline="-25000" dirty="0"/>
              <a:t>y</a:t>
            </a:r>
            <a:r>
              <a:rPr lang="en-US" altLang="zh-CN" b="1" dirty="0"/>
              <a:t>(S)</a:t>
            </a:r>
            <a:r>
              <a:rPr lang="zh-CN" altLang="en-US" b="1" dirty="0"/>
              <a:t>－</a:t>
            </a:r>
            <a:r>
              <a:rPr lang="en-US" altLang="zh-CN" b="1" dirty="0"/>
              <a:t>R)</a:t>
            </a:r>
          </a:p>
        </p:txBody>
      </p:sp>
      <p:pic>
        <p:nvPicPr>
          <p:cNvPr id="269317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69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69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189F7-0BB6-46A1-A51C-30BBFDD1A51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Division-Example</a:t>
            </a:r>
          </a:p>
        </p:txBody>
      </p:sp>
      <p:grpSp>
        <p:nvGrpSpPr>
          <p:cNvPr id="270415" name="Group 79"/>
          <p:cNvGrpSpPr>
            <a:grpSpLocks/>
          </p:cNvGrpSpPr>
          <p:nvPr/>
        </p:nvGrpSpPr>
        <p:grpSpPr bwMode="auto">
          <a:xfrm>
            <a:off x="457200" y="1071563"/>
            <a:ext cx="3657600" cy="3038475"/>
            <a:chOff x="466" y="675"/>
            <a:chExt cx="1934" cy="1914"/>
          </a:xfrm>
        </p:grpSpPr>
        <p:grpSp>
          <p:nvGrpSpPr>
            <p:cNvPr id="270340" name="Group 4"/>
            <p:cNvGrpSpPr>
              <a:grpSpLocks/>
            </p:cNvGrpSpPr>
            <p:nvPr/>
          </p:nvGrpSpPr>
          <p:grpSpPr bwMode="auto">
            <a:xfrm>
              <a:off x="466" y="675"/>
              <a:ext cx="387" cy="383"/>
              <a:chOff x="0" y="0"/>
              <a:chExt cx="313" cy="403"/>
            </a:xfrm>
          </p:grpSpPr>
          <p:sp>
            <p:nvSpPr>
              <p:cNvPr id="270341" name="Rectangle 5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4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43" name="Group 7"/>
            <p:cNvGrpSpPr>
              <a:grpSpLocks/>
            </p:cNvGrpSpPr>
            <p:nvPr/>
          </p:nvGrpSpPr>
          <p:grpSpPr bwMode="auto">
            <a:xfrm>
              <a:off x="853" y="675"/>
              <a:ext cx="387" cy="383"/>
              <a:chOff x="313" y="0"/>
              <a:chExt cx="313" cy="403"/>
            </a:xfrm>
          </p:grpSpPr>
          <p:sp>
            <p:nvSpPr>
              <p:cNvPr id="270344" name="Rectangle 8"/>
              <p:cNvSpPr>
                <a:spLocks noChangeArrowheads="1"/>
              </p:cNvSpPr>
              <p:nvPr/>
            </p:nvSpPr>
            <p:spPr bwMode="auto">
              <a:xfrm>
                <a:off x="356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45" name="Rectangle 9"/>
              <p:cNvSpPr>
                <a:spLocks noChangeArrowheads="1"/>
              </p:cNvSpPr>
              <p:nvPr/>
            </p:nvSpPr>
            <p:spPr bwMode="auto">
              <a:xfrm>
                <a:off x="313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46" name="Group 10"/>
            <p:cNvGrpSpPr>
              <a:grpSpLocks/>
            </p:cNvGrpSpPr>
            <p:nvPr/>
          </p:nvGrpSpPr>
          <p:grpSpPr bwMode="auto">
            <a:xfrm>
              <a:off x="1240" y="675"/>
              <a:ext cx="387" cy="383"/>
              <a:chOff x="626" y="0"/>
              <a:chExt cx="313" cy="403"/>
            </a:xfrm>
          </p:grpSpPr>
          <p:sp>
            <p:nvSpPr>
              <p:cNvPr id="270347" name="Rectangle 11"/>
              <p:cNvSpPr>
                <a:spLocks noChangeArrowheads="1"/>
              </p:cNvSpPr>
              <p:nvPr/>
            </p:nvSpPr>
            <p:spPr bwMode="auto">
              <a:xfrm>
                <a:off x="669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0000"/>
                    </a:solidFill>
                  </a:rPr>
                  <a:t>C</a:t>
                </a:r>
              </a:p>
              <a:p>
                <a:pPr algn="just" eaLnBrk="0" hangingPunct="0"/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348" name="Rectangle 12"/>
              <p:cNvSpPr>
                <a:spLocks noChangeArrowheads="1"/>
              </p:cNvSpPr>
              <p:nvPr/>
            </p:nvSpPr>
            <p:spPr bwMode="auto">
              <a:xfrm>
                <a:off x="626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49" name="Group 13"/>
            <p:cNvGrpSpPr>
              <a:grpSpLocks/>
            </p:cNvGrpSpPr>
            <p:nvPr/>
          </p:nvGrpSpPr>
          <p:grpSpPr bwMode="auto">
            <a:xfrm>
              <a:off x="1627" y="675"/>
              <a:ext cx="386" cy="383"/>
              <a:chOff x="939" y="0"/>
              <a:chExt cx="313" cy="403"/>
            </a:xfrm>
          </p:grpSpPr>
          <p:sp>
            <p:nvSpPr>
              <p:cNvPr id="270350" name="Rectangle 14"/>
              <p:cNvSpPr>
                <a:spLocks noChangeArrowheads="1"/>
              </p:cNvSpPr>
              <p:nvPr/>
            </p:nvSpPr>
            <p:spPr bwMode="auto">
              <a:xfrm>
                <a:off x="982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D</a:t>
                </a:r>
              </a:p>
              <a:p>
                <a:pPr algn="just" eaLnBrk="0" hangingPunct="0"/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70351" name="Rectangle 15"/>
              <p:cNvSpPr>
                <a:spLocks noChangeArrowheads="1"/>
              </p:cNvSpPr>
              <p:nvPr/>
            </p:nvSpPr>
            <p:spPr bwMode="auto">
              <a:xfrm>
                <a:off x="939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52" name="Group 16"/>
            <p:cNvGrpSpPr>
              <a:grpSpLocks/>
            </p:cNvGrpSpPr>
            <p:nvPr/>
          </p:nvGrpSpPr>
          <p:grpSpPr bwMode="auto">
            <a:xfrm>
              <a:off x="2013" y="675"/>
              <a:ext cx="387" cy="383"/>
              <a:chOff x="1252" y="0"/>
              <a:chExt cx="313" cy="403"/>
            </a:xfrm>
          </p:grpSpPr>
          <p:sp>
            <p:nvSpPr>
              <p:cNvPr id="270353" name="Rectangle 17"/>
              <p:cNvSpPr>
                <a:spLocks noChangeArrowheads="1"/>
              </p:cNvSpPr>
              <p:nvPr/>
            </p:nvSpPr>
            <p:spPr bwMode="auto">
              <a:xfrm>
                <a:off x="1295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54" name="Rectangle 18"/>
              <p:cNvSpPr>
                <a:spLocks noChangeArrowheads="1"/>
              </p:cNvSpPr>
              <p:nvPr/>
            </p:nvSpPr>
            <p:spPr bwMode="auto">
              <a:xfrm>
                <a:off x="1252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55" name="Group 19"/>
            <p:cNvGrpSpPr>
              <a:grpSpLocks/>
            </p:cNvGrpSpPr>
            <p:nvPr/>
          </p:nvGrpSpPr>
          <p:grpSpPr bwMode="auto">
            <a:xfrm>
              <a:off x="466" y="1058"/>
              <a:ext cx="387" cy="383"/>
              <a:chOff x="0" y="403"/>
              <a:chExt cx="313" cy="403"/>
            </a:xfrm>
          </p:grpSpPr>
          <p:sp>
            <p:nvSpPr>
              <p:cNvPr id="270356" name="Rectangle 20"/>
              <p:cNvSpPr>
                <a:spLocks noChangeArrowheads="1"/>
              </p:cNvSpPr>
              <p:nvPr/>
            </p:nvSpPr>
            <p:spPr bwMode="auto">
              <a:xfrm>
                <a:off x="43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57" name="Rectangle 21"/>
              <p:cNvSpPr>
                <a:spLocks noChangeArrowheads="1"/>
              </p:cNvSpPr>
              <p:nvPr/>
            </p:nvSpPr>
            <p:spPr bwMode="auto">
              <a:xfrm>
                <a:off x="0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58" name="Group 22"/>
            <p:cNvGrpSpPr>
              <a:grpSpLocks/>
            </p:cNvGrpSpPr>
            <p:nvPr/>
          </p:nvGrpSpPr>
          <p:grpSpPr bwMode="auto">
            <a:xfrm>
              <a:off x="853" y="1058"/>
              <a:ext cx="387" cy="383"/>
              <a:chOff x="313" y="403"/>
              <a:chExt cx="313" cy="403"/>
            </a:xfrm>
          </p:grpSpPr>
          <p:sp>
            <p:nvSpPr>
              <p:cNvPr id="270359" name="Rectangle 23"/>
              <p:cNvSpPr>
                <a:spLocks noChangeArrowheads="1"/>
              </p:cNvSpPr>
              <p:nvPr/>
            </p:nvSpPr>
            <p:spPr bwMode="auto">
              <a:xfrm>
                <a:off x="356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b2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60" name="Rectangle 24"/>
              <p:cNvSpPr>
                <a:spLocks noChangeArrowheads="1"/>
              </p:cNvSpPr>
              <p:nvPr/>
            </p:nvSpPr>
            <p:spPr bwMode="auto">
              <a:xfrm>
                <a:off x="313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61" name="Group 25"/>
            <p:cNvGrpSpPr>
              <a:grpSpLocks/>
            </p:cNvGrpSpPr>
            <p:nvPr/>
          </p:nvGrpSpPr>
          <p:grpSpPr bwMode="auto">
            <a:xfrm>
              <a:off x="1240" y="1058"/>
              <a:ext cx="387" cy="383"/>
              <a:chOff x="626" y="403"/>
              <a:chExt cx="313" cy="403"/>
            </a:xfrm>
          </p:grpSpPr>
          <p:sp>
            <p:nvSpPr>
              <p:cNvPr id="270362" name="Rectangle 26"/>
              <p:cNvSpPr>
                <a:spLocks noChangeArrowheads="1"/>
              </p:cNvSpPr>
              <p:nvPr/>
            </p:nvSpPr>
            <p:spPr bwMode="auto">
              <a:xfrm>
                <a:off x="669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3399"/>
                    </a:solidFill>
                  </a:rPr>
                  <a:t>c3</a:t>
                </a:r>
              </a:p>
              <a:p>
                <a:pPr algn="just" eaLnBrk="0" hangingPunct="0"/>
                <a:endParaRPr lang="en-US" altLang="zh-CN" b="1" dirty="0">
                  <a:solidFill>
                    <a:srgbClr val="FF3399"/>
                  </a:solidFill>
                </a:endParaRPr>
              </a:p>
            </p:txBody>
          </p:sp>
          <p:sp>
            <p:nvSpPr>
              <p:cNvPr id="270363" name="Rectangle 27"/>
              <p:cNvSpPr>
                <a:spLocks noChangeArrowheads="1"/>
              </p:cNvSpPr>
              <p:nvPr/>
            </p:nvSpPr>
            <p:spPr bwMode="auto">
              <a:xfrm>
                <a:off x="626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64" name="Group 28"/>
            <p:cNvGrpSpPr>
              <a:grpSpLocks/>
            </p:cNvGrpSpPr>
            <p:nvPr/>
          </p:nvGrpSpPr>
          <p:grpSpPr bwMode="auto">
            <a:xfrm>
              <a:off x="1627" y="1058"/>
              <a:ext cx="386" cy="383"/>
              <a:chOff x="939" y="403"/>
              <a:chExt cx="313" cy="403"/>
            </a:xfrm>
          </p:grpSpPr>
          <p:sp>
            <p:nvSpPr>
              <p:cNvPr id="270365" name="Rectangle 29"/>
              <p:cNvSpPr>
                <a:spLocks noChangeArrowheads="1"/>
              </p:cNvSpPr>
              <p:nvPr/>
            </p:nvSpPr>
            <p:spPr bwMode="auto">
              <a:xfrm>
                <a:off x="982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3399"/>
                    </a:solidFill>
                  </a:rPr>
                  <a:t>d5</a:t>
                </a:r>
              </a:p>
              <a:p>
                <a:pPr algn="just" eaLnBrk="0" hangingPunct="0"/>
                <a:endParaRPr lang="en-US" altLang="zh-CN" b="1">
                  <a:solidFill>
                    <a:srgbClr val="FF3399"/>
                  </a:solidFill>
                </a:endParaRPr>
              </a:p>
            </p:txBody>
          </p:sp>
          <p:sp>
            <p:nvSpPr>
              <p:cNvPr id="270366" name="Rectangle 30"/>
              <p:cNvSpPr>
                <a:spLocks noChangeArrowheads="1"/>
              </p:cNvSpPr>
              <p:nvPr/>
            </p:nvSpPr>
            <p:spPr bwMode="auto">
              <a:xfrm>
                <a:off x="939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67" name="Group 31"/>
            <p:cNvGrpSpPr>
              <a:grpSpLocks/>
            </p:cNvGrpSpPr>
            <p:nvPr/>
          </p:nvGrpSpPr>
          <p:grpSpPr bwMode="auto">
            <a:xfrm>
              <a:off x="2013" y="1058"/>
              <a:ext cx="387" cy="383"/>
              <a:chOff x="1252" y="403"/>
              <a:chExt cx="313" cy="403"/>
            </a:xfrm>
          </p:grpSpPr>
          <p:sp>
            <p:nvSpPr>
              <p:cNvPr id="270368" name="Rectangle 32"/>
              <p:cNvSpPr>
                <a:spLocks noChangeArrowheads="1"/>
              </p:cNvSpPr>
              <p:nvPr/>
            </p:nvSpPr>
            <p:spPr bwMode="auto">
              <a:xfrm>
                <a:off x="1295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69" name="Rectangle 33"/>
              <p:cNvSpPr>
                <a:spLocks noChangeArrowheads="1"/>
              </p:cNvSpPr>
              <p:nvPr/>
            </p:nvSpPr>
            <p:spPr bwMode="auto">
              <a:xfrm>
                <a:off x="1252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70" name="Group 34"/>
            <p:cNvGrpSpPr>
              <a:grpSpLocks/>
            </p:cNvGrpSpPr>
            <p:nvPr/>
          </p:nvGrpSpPr>
          <p:grpSpPr bwMode="auto">
            <a:xfrm>
              <a:off x="466" y="1441"/>
              <a:ext cx="387" cy="382"/>
              <a:chOff x="0" y="806"/>
              <a:chExt cx="313" cy="403"/>
            </a:xfrm>
          </p:grpSpPr>
          <p:sp>
            <p:nvSpPr>
              <p:cNvPr id="270371" name="Rectangle 35"/>
              <p:cNvSpPr>
                <a:spLocks noChangeArrowheads="1"/>
              </p:cNvSpPr>
              <p:nvPr/>
            </p:nvSpPr>
            <p:spPr bwMode="auto">
              <a:xfrm>
                <a:off x="43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72" name="Rectangle 36"/>
              <p:cNvSpPr>
                <a:spLocks noChangeArrowheads="1"/>
              </p:cNvSpPr>
              <p:nvPr/>
            </p:nvSpPr>
            <p:spPr bwMode="auto">
              <a:xfrm>
                <a:off x="0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73" name="Group 37"/>
            <p:cNvGrpSpPr>
              <a:grpSpLocks/>
            </p:cNvGrpSpPr>
            <p:nvPr/>
          </p:nvGrpSpPr>
          <p:grpSpPr bwMode="auto">
            <a:xfrm>
              <a:off x="853" y="1441"/>
              <a:ext cx="387" cy="382"/>
              <a:chOff x="313" y="806"/>
              <a:chExt cx="313" cy="403"/>
            </a:xfrm>
          </p:grpSpPr>
          <p:sp>
            <p:nvSpPr>
              <p:cNvPr id="270374" name="Rectangle 38"/>
              <p:cNvSpPr>
                <a:spLocks noChangeArrowheads="1"/>
              </p:cNvSpPr>
              <p:nvPr/>
            </p:nvSpPr>
            <p:spPr bwMode="auto">
              <a:xfrm>
                <a:off x="356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b2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75" name="Rectangle 39"/>
              <p:cNvSpPr>
                <a:spLocks noChangeArrowheads="1"/>
              </p:cNvSpPr>
              <p:nvPr/>
            </p:nvSpPr>
            <p:spPr bwMode="auto">
              <a:xfrm>
                <a:off x="313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76" name="Group 40"/>
            <p:cNvGrpSpPr>
              <a:grpSpLocks/>
            </p:cNvGrpSpPr>
            <p:nvPr/>
          </p:nvGrpSpPr>
          <p:grpSpPr bwMode="auto">
            <a:xfrm>
              <a:off x="1240" y="1441"/>
              <a:ext cx="387" cy="382"/>
              <a:chOff x="626" y="806"/>
              <a:chExt cx="313" cy="403"/>
            </a:xfrm>
          </p:grpSpPr>
          <p:sp>
            <p:nvSpPr>
              <p:cNvPr id="270377" name="Rectangle 41"/>
              <p:cNvSpPr>
                <a:spLocks noChangeArrowheads="1"/>
              </p:cNvSpPr>
              <p:nvPr/>
            </p:nvSpPr>
            <p:spPr bwMode="auto">
              <a:xfrm>
                <a:off x="669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3399"/>
                    </a:solidFill>
                  </a:rPr>
                  <a:t>c4</a:t>
                </a:r>
              </a:p>
              <a:p>
                <a:pPr algn="just" eaLnBrk="0" hangingPunct="0"/>
                <a:endParaRPr lang="en-US" altLang="zh-CN" b="1">
                  <a:solidFill>
                    <a:srgbClr val="FF3399"/>
                  </a:solidFill>
                </a:endParaRPr>
              </a:p>
            </p:txBody>
          </p:sp>
          <p:sp>
            <p:nvSpPr>
              <p:cNvPr id="270378" name="Rectangle 42"/>
              <p:cNvSpPr>
                <a:spLocks noChangeArrowheads="1"/>
              </p:cNvSpPr>
              <p:nvPr/>
            </p:nvSpPr>
            <p:spPr bwMode="auto">
              <a:xfrm>
                <a:off x="626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79" name="Group 43"/>
            <p:cNvGrpSpPr>
              <a:grpSpLocks/>
            </p:cNvGrpSpPr>
            <p:nvPr/>
          </p:nvGrpSpPr>
          <p:grpSpPr bwMode="auto">
            <a:xfrm>
              <a:off x="1627" y="1441"/>
              <a:ext cx="386" cy="382"/>
              <a:chOff x="939" y="806"/>
              <a:chExt cx="313" cy="403"/>
            </a:xfrm>
          </p:grpSpPr>
          <p:sp>
            <p:nvSpPr>
              <p:cNvPr id="270380" name="Rectangle 44"/>
              <p:cNvSpPr>
                <a:spLocks noChangeArrowheads="1"/>
              </p:cNvSpPr>
              <p:nvPr/>
            </p:nvSpPr>
            <p:spPr bwMode="auto">
              <a:xfrm>
                <a:off x="982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3399"/>
                    </a:solidFill>
                  </a:rPr>
                  <a:t>d6</a:t>
                </a:r>
              </a:p>
              <a:p>
                <a:pPr algn="just" eaLnBrk="0" hangingPunct="0"/>
                <a:endParaRPr lang="en-US" altLang="zh-CN" b="1">
                  <a:solidFill>
                    <a:srgbClr val="FF3399"/>
                  </a:solidFill>
                </a:endParaRPr>
              </a:p>
            </p:txBody>
          </p:sp>
          <p:sp>
            <p:nvSpPr>
              <p:cNvPr id="270381" name="Rectangle 45"/>
              <p:cNvSpPr>
                <a:spLocks noChangeArrowheads="1"/>
              </p:cNvSpPr>
              <p:nvPr/>
            </p:nvSpPr>
            <p:spPr bwMode="auto">
              <a:xfrm>
                <a:off x="939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82" name="Group 46"/>
            <p:cNvGrpSpPr>
              <a:grpSpLocks/>
            </p:cNvGrpSpPr>
            <p:nvPr/>
          </p:nvGrpSpPr>
          <p:grpSpPr bwMode="auto">
            <a:xfrm>
              <a:off x="2013" y="1441"/>
              <a:ext cx="387" cy="382"/>
              <a:chOff x="1252" y="806"/>
              <a:chExt cx="313" cy="403"/>
            </a:xfrm>
          </p:grpSpPr>
          <p:sp>
            <p:nvSpPr>
              <p:cNvPr id="270383" name="Rectangle 47"/>
              <p:cNvSpPr>
                <a:spLocks noChangeArrowheads="1"/>
              </p:cNvSpPr>
              <p:nvPr/>
            </p:nvSpPr>
            <p:spPr bwMode="auto">
              <a:xfrm>
                <a:off x="1295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84" name="Rectangle 48"/>
              <p:cNvSpPr>
                <a:spLocks noChangeArrowheads="1"/>
              </p:cNvSpPr>
              <p:nvPr/>
            </p:nvSpPr>
            <p:spPr bwMode="auto">
              <a:xfrm>
                <a:off x="1252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85" name="Group 49"/>
            <p:cNvGrpSpPr>
              <a:grpSpLocks/>
            </p:cNvGrpSpPr>
            <p:nvPr/>
          </p:nvGrpSpPr>
          <p:grpSpPr bwMode="auto">
            <a:xfrm>
              <a:off x="466" y="1823"/>
              <a:ext cx="387" cy="383"/>
              <a:chOff x="0" y="1209"/>
              <a:chExt cx="313" cy="403"/>
            </a:xfrm>
          </p:grpSpPr>
          <p:sp>
            <p:nvSpPr>
              <p:cNvPr id="270386" name="Rectangle 50"/>
              <p:cNvSpPr>
                <a:spLocks noChangeArrowheads="1"/>
              </p:cNvSpPr>
              <p:nvPr/>
            </p:nvSpPr>
            <p:spPr bwMode="auto">
              <a:xfrm>
                <a:off x="43" y="1209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a2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87" name="Rectangle 51"/>
              <p:cNvSpPr>
                <a:spLocks noChangeArrowheads="1"/>
              </p:cNvSpPr>
              <p:nvPr/>
            </p:nvSpPr>
            <p:spPr bwMode="auto">
              <a:xfrm>
                <a:off x="0" y="1209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88" name="Group 52"/>
            <p:cNvGrpSpPr>
              <a:grpSpLocks/>
            </p:cNvGrpSpPr>
            <p:nvPr/>
          </p:nvGrpSpPr>
          <p:grpSpPr bwMode="auto">
            <a:xfrm>
              <a:off x="853" y="1823"/>
              <a:ext cx="387" cy="383"/>
              <a:chOff x="313" y="1209"/>
              <a:chExt cx="313" cy="403"/>
            </a:xfrm>
          </p:grpSpPr>
          <p:sp>
            <p:nvSpPr>
              <p:cNvPr id="270389" name="Rectangle 53"/>
              <p:cNvSpPr>
                <a:spLocks noChangeArrowheads="1"/>
              </p:cNvSpPr>
              <p:nvPr/>
            </p:nvSpPr>
            <p:spPr bwMode="auto">
              <a:xfrm>
                <a:off x="356" y="1209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b4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90" name="Rectangle 54"/>
              <p:cNvSpPr>
                <a:spLocks noChangeArrowheads="1"/>
              </p:cNvSpPr>
              <p:nvPr/>
            </p:nvSpPr>
            <p:spPr bwMode="auto">
              <a:xfrm>
                <a:off x="313" y="1209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91" name="Group 55"/>
            <p:cNvGrpSpPr>
              <a:grpSpLocks/>
            </p:cNvGrpSpPr>
            <p:nvPr/>
          </p:nvGrpSpPr>
          <p:grpSpPr bwMode="auto">
            <a:xfrm>
              <a:off x="1240" y="1823"/>
              <a:ext cx="387" cy="383"/>
              <a:chOff x="626" y="1209"/>
              <a:chExt cx="313" cy="403"/>
            </a:xfrm>
          </p:grpSpPr>
          <p:sp>
            <p:nvSpPr>
              <p:cNvPr id="270392" name="Rectangle 56"/>
              <p:cNvSpPr>
                <a:spLocks noChangeArrowheads="1"/>
              </p:cNvSpPr>
              <p:nvPr/>
            </p:nvSpPr>
            <p:spPr bwMode="auto">
              <a:xfrm>
                <a:off x="669" y="1209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c1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93" name="Rectangle 57"/>
              <p:cNvSpPr>
                <a:spLocks noChangeArrowheads="1"/>
              </p:cNvSpPr>
              <p:nvPr/>
            </p:nvSpPr>
            <p:spPr bwMode="auto">
              <a:xfrm>
                <a:off x="626" y="1209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94" name="Group 58"/>
            <p:cNvGrpSpPr>
              <a:grpSpLocks/>
            </p:cNvGrpSpPr>
            <p:nvPr/>
          </p:nvGrpSpPr>
          <p:grpSpPr bwMode="auto">
            <a:xfrm>
              <a:off x="1627" y="1823"/>
              <a:ext cx="386" cy="383"/>
              <a:chOff x="939" y="1209"/>
              <a:chExt cx="313" cy="403"/>
            </a:xfrm>
          </p:grpSpPr>
          <p:sp>
            <p:nvSpPr>
              <p:cNvPr id="270395" name="Rectangle 59"/>
              <p:cNvSpPr>
                <a:spLocks noChangeArrowheads="1"/>
              </p:cNvSpPr>
              <p:nvPr/>
            </p:nvSpPr>
            <p:spPr bwMode="auto">
              <a:xfrm>
                <a:off x="982" y="1209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d3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96" name="Rectangle 60"/>
              <p:cNvSpPr>
                <a:spLocks noChangeArrowheads="1"/>
              </p:cNvSpPr>
              <p:nvPr/>
            </p:nvSpPr>
            <p:spPr bwMode="auto">
              <a:xfrm>
                <a:off x="939" y="1209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397" name="Group 61"/>
            <p:cNvGrpSpPr>
              <a:grpSpLocks/>
            </p:cNvGrpSpPr>
            <p:nvPr/>
          </p:nvGrpSpPr>
          <p:grpSpPr bwMode="auto">
            <a:xfrm>
              <a:off x="2013" y="1823"/>
              <a:ext cx="387" cy="383"/>
              <a:chOff x="1252" y="1209"/>
              <a:chExt cx="313" cy="403"/>
            </a:xfrm>
          </p:grpSpPr>
          <p:sp>
            <p:nvSpPr>
              <p:cNvPr id="270398" name="Rectangle 62"/>
              <p:cNvSpPr>
                <a:spLocks noChangeArrowheads="1"/>
              </p:cNvSpPr>
              <p:nvPr/>
            </p:nvSpPr>
            <p:spPr bwMode="auto">
              <a:xfrm>
                <a:off x="1295" y="1209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e3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399" name="Rectangle 63"/>
              <p:cNvSpPr>
                <a:spLocks noChangeArrowheads="1"/>
              </p:cNvSpPr>
              <p:nvPr/>
            </p:nvSpPr>
            <p:spPr bwMode="auto">
              <a:xfrm>
                <a:off x="1252" y="1209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00" name="Group 64"/>
            <p:cNvGrpSpPr>
              <a:grpSpLocks/>
            </p:cNvGrpSpPr>
            <p:nvPr/>
          </p:nvGrpSpPr>
          <p:grpSpPr bwMode="auto">
            <a:xfrm>
              <a:off x="466" y="2206"/>
              <a:ext cx="387" cy="383"/>
              <a:chOff x="0" y="1612"/>
              <a:chExt cx="313" cy="403"/>
            </a:xfrm>
          </p:grpSpPr>
          <p:sp>
            <p:nvSpPr>
              <p:cNvPr id="270401" name="Rectangle 65"/>
              <p:cNvSpPr>
                <a:spLocks noChangeArrowheads="1"/>
              </p:cNvSpPr>
              <p:nvPr/>
            </p:nvSpPr>
            <p:spPr bwMode="auto">
              <a:xfrm>
                <a:off x="43" y="1612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a3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02" name="Rectangle 66"/>
              <p:cNvSpPr>
                <a:spLocks noChangeArrowheads="1"/>
              </p:cNvSpPr>
              <p:nvPr/>
            </p:nvSpPr>
            <p:spPr bwMode="auto">
              <a:xfrm>
                <a:off x="0" y="1612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03" name="Group 67"/>
            <p:cNvGrpSpPr>
              <a:grpSpLocks/>
            </p:cNvGrpSpPr>
            <p:nvPr/>
          </p:nvGrpSpPr>
          <p:grpSpPr bwMode="auto">
            <a:xfrm>
              <a:off x="853" y="2206"/>
              <a:ext cx="387" cy="383"/>
              <a:chOff x="313" y="1612"/>
              <a:chExt cx="313" cy="403"/>
            </a:xfrm>
          </p:grpSpPr>
          <p:sp>
            <p:nvSpPr>
              <p:cNvPr id="270404" name="Rectangle 68"/>
              <p:cNvSpPr>
                <a:spLocks noChangeArrowheads="1"/>
              </p:cNvSpPr>
              <p:nvPr/>
            </p:nvSpPr>
            <p:spPr bwMode="auto">
              <a:xfrm>
                <a:off x="356" y="1612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b5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05" name="Rectangle 69"/>
              <p:cNvSpPr>
                <a:spLocks noChangeArrowheads="1"/>
              </p:cNvSpPr>
              <p:nvPr/>
            </p:nvSpPr>
            <p:spPr bwMode="auto">
              <a:xfrm>
                <a:off x="313" y="1612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06" name="Group 70"/>
            <p:cNvGrpSpPr>
              <a:grpSpLocks/>
            </p:cNvGrpSpPr>
            <p:nvPr/>
          </p:nvGrpSpPr>
          <p:grpSpPr bwMode="auto">
            <a:xfrm>
              <a:off x="1240" y="2206"/>
              <a:ext cx="387" cy="383"/>
              <a:chOff x="626" y="1612"/>
              <a:chExt cx="313" cy="403"/>
            </a:xfrm>
          </p:grpSpPr>
          <p:sp>
            <p:nvSpPr>
              <p:cNvPr id="270407" name="Rectangle 71"/>
              <p:cNvSpPr>
                <a:spLocks noChangeArrowheads="1"/>
              </p:cNvSpPr>
              <p:nvPr/>
            </p:nvSpPr>
            <p:spPr bwMode="auto">
              <a:xfrm>
                <a:off x="669" y="1612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c2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08" name="Rectangle 72"/>
              <p:cNvSpPr>
                <a:spLocks noChangeArrowheads="1"/>
              </p:cNvSpPr>
              <p:nvPr/>
            </p:nvSpPr>
            <p:spPr bwMode="auto">
              <a:xfrm>
                <a:off x="626" y="1612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09" name="Group 73"/>
            <p:cNvGrpSpPr>
              <a:grpSpLocks/>
            </p:cNvGrpSpPr>
            <p:nvPr/>
          </p:nvGrpSpPr>
          <p:grpSpPr bwMode="auto">
            <a:xfrm>
              <a:off x="1627" y="2206"/>
              <a:ext cx="386" cy="383"/>
              <a:chOff x="939" y="1612"/>
              <a:chExt cx="313" cy="403"/>
            </a:xfrm>
          </p:grpSpPr>
          <p:sp>
            <p:nvSpPr>
              <p:cNvPr id="270410" name="Rectangle 74"/>
              <p:cNvSpPr>
                <a:spLocks noChangeArrowheads="1"/>
              </p:cNvSpPr>
              <p:nvPr/>
            </p:nvSpPr>
            <p:spPr bwMode="auto">
              <a:xfrm>
                <a:off x="982" y="1612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d8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11" name="Rectangle 75"/>
              <p:cNvSpPr>
                <a:spLocks noChangeArrowheads="1"/>
              </p:cNvSpPr>
              <p:nvPr/>
            </p:nvSpPr>
            <p:spPr bwMode="auto">
              <a:xfrm>
                <a:off x="939" y="1612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12" name="Group 76"/>
            <p:cNvGrpSpPr>
              <a:grpSpLocks/>
            </p:cNvGrpSpPr>
            <p:nvPr/>
          </p:nvGrpSpPr>
          <p:grpSpPr bwMode="auto">
            <a:xfrm>
              <a:off x="2013" y="2206"/>
              <a:ext cx="387" cy="383"/>
              <a:chOff x="1252" y="1612"/>
              <a:chExt cx="313" cy="403"/>
            </a:xfrm>
          </p:grpSpPr>
          <p:sp>
            <p:nvSpPr>
              <p:cNvPr id="270413" name="Rectangle 77"/>
              <p:cNvSpPr>
                <a:spLocks noChangeArrowheads="1"/>
              </p:cNvSpPr>
              <p:nvPr/>
            </p:nvSpPr>
            <p:spPr bwMode="auto">
              <a:xfrm>
                <a:off x="1295" y="1612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e4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14" name="Rectangle 78"/>
              <p:cNvSpPr>
                <a:spLocks noChangeArrowheads="1"/>
              </p:cNvSpPr>
              <p:nvPr/>
            </p:nvSpPr>
            <p:spPr bwMode="auto">
              <a:xfrm>
                <a:off x="1252" y="1612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0416" name="Group 80"/>
          <p:cNvGrpSpPr>
            <a:grpSpLocks/>
          </p:cNvGrpSpPr>
          <p:nvPr/>
        </p:nvGrpSpPr>
        <p:grpSpPr bwMode="auto">
          <a:xfrm>
            <a:off x="4305300" y="1071563"/>
            <a:ext cx="2171700" cy="1822450"/>
            <a:chOff x="2712" y="675"/>
            <a:chExt cx="1161" cy="1148"/>
          </a:xfrm>
        </p:grpSpPr>
        <p:grpSp>
          <p:nvGrpSpPr>
            <p:cNvPr id="270417" name="Group 81"/>
            <p:cNvGrpSpPr>
              <a:grpSpLocks/>
            </p:cNvGrpSpPr>
            <p:nvPr/>
          </p:nvGrpSpPr>
          <p:grpSpPr bwMode="auto">
            <a:xfrm>
              <a:off x="2712" y="675"/>
              <a:ext cx="387" cy="383"/>
              <a:chOff x="2191" y="0"/>
              <a:chExt cx="313" cy="403"/>
            </a:xfrm>
          </p:grpSpPr>
          <p:sp>
            <p:nvSpPr>
              <p:cNvPr id="270418" name="Rectangle 82"/>
              <p:cNvSpPr>
                <a:spLocks noChangeArrowheads="1"/>
              </p:cNvSpPr>
              <p:nvPr/>
            </p:nvSpPr>
            <p:spPr bwMode="auto">
              <a:xfrm>
                <a:off x="2234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0000"/>
                    </a:solidFill>
                  </a:rPr>
                  <a:t>C</a:t>
                </a:r>
              </a:p>
              <a:p>
                <a:pPr algn="just" eaLnBrk="0" hangingPunct="0"/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0419" name="Rectangle 83"/>
              <p:cNvSpPr>
                <a:spLocks noChangeArrowheads="1"/>
              </p:cNvSpPr>
              <p:nvPr/>
            </p:nvSpPr>
            <p:spPr bwMode="auto">
              <a:xfrm>
                <a:off x="2191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20" name="Group 84"/>
            <p:cNvGrpSpPr>
              <a:grpSpLocks/>
            </p:cNvGrpSpPr>
            <p:nvPr/>
          </p:nvGrpSpPr>
          <p:grpSpPr bwMode="auto">
            <a:xfrm>
              <a:off x="3099" y="675"/>
              <a:ext cx="387" cy="383"/>
              <a:chOff x="2504" y="0"/>
              <a:chExt cx="313" cy="403"/>
            </a:xfrm>
          </p:grpSpPr>
          <p:sp>
            <p:nvSpPr>
              <p:cNvPr id="270421" name="Rectangle 85"/>
              <p:cNvSpPr>
                <a:spLocks noChangeArrowheads="1"/>
              </p:cNvSpPr>
              <p:nvPr/>
            </p:nvSpPr>
            <p:spPr bwMode="auto">
              <a:xfrm>
                <a:off x="2547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0000"/>
                    </a:solidFill>
                  </a:rPr>
                  <a:t>D</a:t>
                </a:r>
              </a:p>
              <a:p>
                <a:pPr algn="just" eaLnBrk="0" hangingPunct="0"/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70422" name="Rectangle 86"/>
              <p:cNvSpPr>
                <a:spLocks noChangeArrowheads="1"/>
              </p:cNvSpPr>
              <p:nvPr/>
            </p:nvSpPr>
            <p:spPr bwMode="auto">
              <a:xfrm>
                <a:off x="2504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23" name="Group 87"/>
            <p:cNvGrpSpPr>
              <a:grpSpLocks/>
            </p:cNvGrpSpPr>
            <p:nvPr/>
          </p:nvGrpSpPr>
          <p:grpSpPr bwMode="auto">
            <a:xfrm>
              <a:off x="3486" y="675"/>
              <a:ext cx="387" cy="383"/>
              <a:chOff x="2817" y="0"/>
              <a:chExt cx="313" cy="403"/>
            </a:xfrm>
          </p:grpSpPr>
          <p:sp>
            <p:nvSpPr>
              <p:cNvPr id="270424" name="Rectangle 88"/>
              <p:cNvSpPr>
                <a:spLocks noChangeArrowheads="1"/>
              </p:cNvSpPr>
              <p:nvPr/>
            </p:nvSpPr>
            <p:spPr bwMode="auto">
              <a:xfrm>
                <a:off x="2860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F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25" name="Rectangle 89"/>
              <p:cNvSpPr>
                <a:spLocks noChangeArrowheads="1"/>
              </p:cNvSpPr>
              <p:nvPr/>
            </p:nvSpPr>
            <p:spPr bwMode="auto">
              <a:xfrm>
                <a:off x="2817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26" name="Group 90"/>
            <p:cNvGrpSpPr>
              <a:grpSpLocks/>
            </p:cNvGrpSpPr>
            <p:nvPr/>
          </p:nvGrpSpPr>
          <p:grpSpPr bwMode="auto">
            <a:xfrm>
              <a:off x="2712" y="1058"/>
              <a:ext cx="387" cy="383"/>
              <a:chOff x="2191" y="403"/>
              <a:chExt cx="313" cy="403"/>
            </a:xfrm>
          </p:grpSpPr>
          <p:sp>
            <p:nvSpPr>
              <p:cNvPr id="270427" name="Rectangle 91"/>
              <p:cNvSpPr>
                <a:spLocks noChangeArrowheads="1"/>
              </p:cNvSpPr>
              <p:nvPr/>
            </p:nvSpPr>
            <p:spPr bwMode="auto">
              <a:xfrm>
                <a:off x="2234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3399"/>
                    </a:solidFill>
                  </a:rPr>
                  <a:t>c3</a:t>
                </a:r>
              </a:p>
              <a:p>
                <a:pPr algn="just" eaLnBrk="0" hangingPunct="0"/>
                <a:endParaRPr lang="en-US" altLang="zh-CN" b="1" dirty="0">
                  <a:solidFill>
                    <a:srgbClr val="FF3399"/>
                  </a:solidFill>
                </a:endParaRPr>
              </a:p>
            </p:txBody>
          </p:sp>
          <p:sp>
            <p:nvSpPr>
              <p:cNvPr id="270428" name="Rectangle 92"/>
              <p:cNvSpPr>
                <a:spLocks noChangeArrowheads="1"/>
              </p:cNvSpPr>
              <p:nvPr/>
            </p:nvSpPr>
            <p:spPr bwMode="auto">
              <a:xfrm>
                <a:off x="2191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29" name="Group 93"/>
            <p:cNvGrpSpPr>
              <a:grpSpLocks/>
            </p:cNvGrpSpPr>
            <p:nvPr/>
          </p:nvGrpSpPr>
          <p:grpSpPr bwMode="auto">
            <a:xfrm>
              <a:off x="3099" y="1058"/>
              <a:ext cx="387" cy="383"/>
              <a:chOff x="2504" y="403"/>
              <a:chExt cx="313" cy="403"/>
            </a:xfrm>
          </p:grpSpPr>
          <p:sp>
            <p:nvSpPr>
              <p:cNvPr id="270430" name="Rectangle 94"/>
              <p:cNvSpPr>
                <a:spLocks noChangeArrowheads="1"/>
              </p:cNvSpPr>
              <p:nvPr/>
            </p:nvSpPr>
            <p:spPr bwMode="auto">
              <a:xfrm>
                <a:off x="2547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 dirty="0">
                    <a:solidFill>
                      <a:srgbClr val="FF3399"/>
                    </a:solidFill>
                  </a:rPr>
                  <a:t>d5</a:t>
                </a:r>
              </a:p>
              <a:p>
                <a:pPr algn="just" eaLnBrk="0" hangingPunct="0"/>
                <a:endParaRPr lang="en-US" altLang="zh-CN" b="1" dirty="0">
                  <a:solidFill>
                    <a:srgbClr val="FF3399"/>
                  </a:solidFill>
                </a:endParaRPr>
              </a:p>
            </p:txBody>
          </p:sp>
          <p:sp>
            <p:nvSpPr>
              <p:cNvPr id="270431" name="Rectangle 95"/>
              <p:cNvSpPr>
                <a:spLocks noChangeArrowheads="1"/>
              </p:cNvSpPr>
              <p:nvPr/>
            </p:nvSpPr>
            <p:spPr bwMode="auto">
              <a:xfrm>
                <a:off x="2504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32" name="Group 96"/>
            <p:cNvGrpSpPr>
              <a:grpSpLocks/>
            </p:cNvGrpSpPr>
            <p:nvPr/>
          </p:nvGrpSpPr>
          <p:grpSpPr bwMode="auto">
            <a:xfrm>
              <a:off x="3486" y="1058"/>
              <a:ext cx="387" cy="383"/>
              <a:chOff x="2817" y="403"/>
              <a:chExt cx="313" cy="403"/>
            </a:xfrm>
          </p:grpSpPr>
          <p:sp>
            <p:nvSpPr>
              <p:cNvPr id="270433" name="Rectangle 97"/>
              <p:cNvSpPr>
                <a:spLocks noChangeArrowheads="1"/>
              </p:cNvSpPr>
              <p:nvPr/>
            </p:nvSpPr>
            <p:spPr bwMode="auto">
              <a:xfrm>
                <a:off x="2860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f3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34" name="Rectangle 98"/>
              <p:cNvSpPr>
                <a:spLocks noChangeArrowheads="1"/>
              </p:cNvSpPr>
              <p:nvPr/>
            </p:nvSpPr>
            <p:spPr bwMode="auto">
              <a:xfrm>
                <a:off x="2817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35" name="Group 99"/>
            <p:cNvGrpSpPr>
              <a:grpSpLocks/>
            </p:cNvGrpSpPr>
            <p:nvPr/>
          </p:nvGrpSpPr>
          <p:grpSpPr bwMode="auto">
            <a:xfrm>
              <a:off x="2712" y="1441"/>
              <a:ext cx="387" cy="382"/>
              <a:chOff x="2191" y="806"/>
              <a:chExt cx="313" cy="403"/>
            </a:xfrm>
          </p:grpSpPr>
          <p:sp>
            <p:nvSpPr>
              <p:cNvPr id="270436" name="Rectangle 100"/>
              <p:cNvSpPr>
                <a:spLocks noChangeArrowheads="1"/>
              </p:cNvSpPr>
              <p:nvPr/>
            </p:nvSpPr>
            <p:spPr bwMode="auto">
              <a:xfrm>
                <a:off x="2234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3399"/>
                    </a:solidFill>
                  </a:rPr>
                  <a:t>c4</a:t>
                </a:r>
              </a:p>
              <a:p>
                <a:pPr algn="just" eaLnBrk="0" hangingPunct="0"/>
                <a:endParaRPr lang="en-US" altLang="zh-CN" b="1">
                  <a:solidFill>
                    <a:srgbClr val="FF3399"/>
                  </a:solidFill>
                </a:endParaRPr>
              </a:p>
            </p:txBody>
          </p:sp>
          <p:sp>
            <p:nvSpPr>
              <p:cNvPr id="270437" name="Rectangle 101"/>
              <p:cNvSpPr>
                <a:spLocks noChangeArrowheads="1"/>
              </p:cNvSpPr>
              <p:nvPr/>
            </p:nvSpPr>
            <p:spPr bwMode="auto">
              <a:xfrm>
                <a:off x="2191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38" name="Group 102"/>
            <p:cNvGrpSpPr>
              <a:grpSpLocks/>
            </p:cNvGrpSpPr>
            <p:nvPr/>
          </p:nvGrpSpPr>
          <p:grpSpPr bwMode="auto">
            <a:xfrm>
              <a:off x="3099" y="1441"/>
              <a:ext cx="387" cy="382"/>
              <a:chOff x="2504" y="806"/>
              <a:chExt cx="313" cy="403"/>
            </a:xfrm>
          </p:grpSpPr>
          <p:sp>
            <p:nvSpPr>
              <p:cNvPr id="270439" name="Rectangle 103"/>
              <p:cNvSpPr>
                <a:spLocks noChangeArrowheads="1"/>
              </p:cNvSpPr>
              <p:nvPr/>
            </p:nvSpPr>
            <p:spPr bwMode="auto">
              <a:xfrm>
                <a:off x="2547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>
                    <a:solidFill>
                      <a:srgbClr val="FF3399"/>
                    </a:solidFill>
                  </a:rPr>
                  <a:t>d6</a:t>
                </a:r>
              </a:p>
              <a:p>
                <a:pPr algn="just" eaLnBrk="0" hangingPunct="0"/>
                <a:endParaRPr lang="en-US" altLang="zh-CN" b="1">
                  <a:solidFill>
                    <a:srgbClr val="FF3399"/>
                  </a:solidFill>
                </a:endParaRPr>
              </a:p>
            </p:txBody>
          </p:sp>
          <p:sp>
            <p:nvSpPr>
              <p:cNvPr id="270440" name="Rectangle 104"/>
              <p:cNvSpPr>
                <a:spLocks noChangeArrowheads="1"/>
              </p:cNvSpPr>
              <p:nvPr/>
            </p:nvSpPr>
            <p:spPr bwMode="auto">
              <a:xfrm>
                <a:off x="2504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41" name="Group 105"/>
            <p:cNvGrpSpPr>
              <a:grpSpLocks/>
            </p:cNvGrpSpPr>
            <p:nvPr/>
          </p:nvGrpSpPr>
          <p:grpSpPr bwMode="auto">
            <a:xfrm>
              <a:off x="3486" y="1441"/>
              <a:ext cx="387" cy="382"/>
              <a:chOff x="2817" y="806"/>
              <a:chExt cx="313" cy="403"/>
            </a:xfrm>
          </p:grpSpPr>
          <p:sp>
            <p:nvSpPr>
              <p:cNvPr id="270442" name="Rectangle 106"/>
              <p:cNvSpPr>
                <a:spLocks noChangeArrowheads="1"/>
              </p:cNvSpPr>
              <p:nvPr/>
            </p:nvSpPr>
            <p:spPr bwMode="auto">
              <a:xfrm>
                <a:off x="2860" y="806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f4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43" name="Rectangle 107"/>
              <p:cNvSpPr>
                <a:spLocks noChangeArrowheads="1"/>
              </p:cNvSpPr>
              <p:nvPr/>
            </p:nvSpPr>
            <p:spPr bwMode="auto">
              <a:xfrm>
                <a:off x="2817" y="806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0457" name="Rectangle 121"/>
          <p:cNvSpPr>
            <a:spLocks noChangeArrowheads="1"/>
          </p:cNvSpPr>
          <p:nvPr/>
        </p:nvSpPr>
        <p:spPr bwMode="auto">
          <a:xfrm>
            <a:off x="6992938" y="2370138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R÷S</a:t>
            </a:r>
          </a:p>
        </p:txBody>
      </p:sp>
      <p:sp>
        <p:nvSpPr>
          <p:cNvPr id="270458" name="Rectangle 122"/>
          <p:cNvSpPr>
            <a:spLocks noChangeArrowheads="1"/>
          </p:cNvSpPr>
          <p:nvPr/>
        </p:nvSpPr>
        <p:spPr bwMode="auto">
          <a:xfrm>
            <a:off x="2060575" y="411797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</a:p>
        </p:txBody>
      </p:sp>
      <p:sp>
        <p:nvSpPr>
          <p:cNvPr id="270459" name="Rectangle 123"/>
          <p:cNvSpPr>
            <a:spLocks noChangeArrowheads="1"/>
          </p:cNvSpPr>
          <p:nvPr/>
        </p:nvSpPr>
        <p:spPr bwMode="auto">
          <a:xfrm>
            <a:off x="5030788" y="29749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S</a:t>
            </a:r>
          </a:p>
        </p:txBody>
      </p:sp>
      <p:pic>
        <p:nvPicPr>
          <p:cNvPr id="270460" name="Picture 12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0468" name="Group 132"/>
          <p:cNvGrpSpPr>
            <a:grpSpLocks/>
          </p:cNvGrpSpPr>
          <p:nvPr/>
        </p:nvGrpSpPr>
        <p:grpSpPr bwMode="auto">
          <a:xfrm>
            <a:off x="6705600" y="1066800"/>
            <a:ext cx="2133600" cy="1216025"/>
            <a:chOff x="4224" y="672"/>
            <a:chExt cx="1166" cy="766"/>
          </a:xfrm>
        </p:grpSpPr>
        <p:grpSp>
          <p:nvGrpSpPr>
            <p:cNvPr id="270445" name="Group 109"/>
            <p:cNvGrpSpPr>
              <a:grpSpLocks/>
            </p:cNvGrpSpPr>
            <p:nvPr/>
          </p:nvGrpSpPr>
          <p:grpSpPr bwMode="auto">
            <a:xfrm>
              <a:off x="4224" y="672"/>
              <a:ext cx="387" cy="383"/>
              <a:chOff x="3756" y="0"/>
              <a:chExt cx="313" cy="403"/>
            </a:xfrm>
          </p:grpSpPr>
          <p:sp>
            <p:nvSpPr>
              <p:cNvPr id="270446" name="Rectangle 110"/>
              <p:cNvSpPr>
                <a:spLocks noChangeArrowheads="1"/>
              </p:cNvSpPr>
              <p:nvPr/>
            </p:nvSpPr>
            <p:spPr bwMode="auto">
              <a:xfrm>
                <a:off x="3799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47" name="Rectangle 111"/>
              <p:cNvSpPr>
                <a:spLocks noChangeArrowheads="1"/>
              </p:cNvSpPr>
              <p:nvPr/>
            </p:nvSpPr>
            <p:spPr bwMode="auto">
              <a:xfrm>
                <a:off x="3756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48" name="Group 112"/>
            <p:cNvGrpSpPr>
              <a:grpSpLocks/>
            </p:cNvGrpSpPr>
            <p:nvPr/>
          </p:nvGrpSpPr>
          <p:grpSpPr bwMode="auto">
            <a:xfrm>
              <a:off x="4611" y="672"/>
              <a:ext cx="387" cy="383"/>
              <a:chOff x="4069" y="0"/>
              <a:chExt cx="313" cy="403"/>
            </a:xfrm>
          </p:grpSpPr>
          <p:sp>
            <p:nvSpPr>
              <p:cNvPr id="270449" name="Rectangle 113"/>
              <p:cNvSpPr>
                <a:spLocks noChangeArrowheads="1"/>
              </p:cNvSpPr>
              <p:nvPr/>
            </p:nvSpPr>
            <p:spPr bwMode="auto">
              <a:xfrm>
                <a:off x="4112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50" name="Rectangle 114"/>
              <p:cNvSpPr>
                <a:spLocks noChangeArrowheads="1"/>
              </p:cNvSpPr>
              <p:nvPr/>
            </p:nvSpPr>
            <p:spPr bwMode="auto">
              <a:xfrm>
                <a:off x="4069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51" name="Group 115"/>
            <p:cNvGrpSpPr>
              <a:grpSpLocks/>
            </p:cNvGrpSpPr>
            <p:nvPr/>
          </p:nvGrpSpPr>
          <p:grpSpPr bwMode="auto">
            <a:xfrm>
              <a:off x="4224" y="1055"/>
              <a:ext cx="387" cy="383"/>
              <a:chOff x="3756" y="403"/>
              <a:chExt cx="313" cy="403"/>
            </a:xfrm>
          </p:grpSpPr>
          <p:sp>
            <p:nvSpPr>
              <p:cNvPr id="270452" name="Rectangle 116"/>
              <p:cNvSpPr>
                <a:spLocks noChangeArrowheads="1"/>
              </p:cNvSpPr>
              <p:nvPr/>
            </p:nvSpPr>
            <p:spPr bwMode="auto">
              <a:xfrm>
                <a:off x="3799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a1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53" name="Rectangle 117"/>
              <p:cNvSpPr>
                <a:spLocks noChangeArrowheads="1"/>
              </p:cNvSpPr>
              <p:nvPr/>
            </p:nvSpPr>
            <p:spPr bwMode="auto">
              <a:xfrm>
                <a:off x="3756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54" name="Group 118"/>
            <p:cNvGrpSpPr>
              <a:grpSpLocks/>
            </p:cNvGrpSpPr>
            <p:nvPr/>
          </p:nvGrpSpPr>
          <p:grpSpPr bwMode="auto">
            <a:xfrm>
              <a:off x="4611" y="1055"/>
              <a:ext cx="387" cy="383"/>
              <a:chOff x="4069" y="403"/>
              <a:chExt cx="313" cy="403"/>
            </a:xfrm>
          </p:grpSpPr>
          <p:sp>
            <p:nvSpPr>
              <p:cNvPr id="270455" name="Rectangle 119"/>
              <p:cNvSpPr>
                <a:spLocks noChangeArrowheads="1"/>
              </p:cNvSpPr>
              <p:nvPr/>
            </p:nvSpPr>
            <p:spPr bwMode="auto">
              <a:xfrm>
                <a:off x="4112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b2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56" name="Rectangle 120"/>
              <p:cNvSpPr>
                <a:spLocks noChangeArrowheads="1"/>
              </p:cNvSpPr>
              <p:nvPr/>
            </p:nvSpPr>
            <p:spPr bwMode="auto">
              <a:xfrm>
                <a:off x="4069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62" name="Group 126"/>
            <p:cNvGrpSpPr>
              <a:grpSpLocks/>
            </p:cNvGrpSpPr>
            <p:nvPr/>
          </p:nvGrpSpPr>
          <p:grpSpPr bwMode="auto">
            <a:xfrm>
              <a:off x="5003" y="672"/>
              <a:ext cx="387" cy="383"/>
              <a:chOff x="4069" y="0"/>
              <a:chExt cx="313" cy="403"/>
            </a:xfrm>
          </p:grpSpPr>
          <p:sp>
            <p:nvSpPr>
              <p:cNvPr id="270463" name="Rectangle 127"/>
              <p:cNvSpPr>
                <a:spLocks noChangeArrowheads="1"/>
              </p:cNvSpPr>
              <p:nvPr/>
            </p:nvSpPr>
            <p:spPr bwMode="auto">
              <a:xfrm>
                <a:off x="4112" y="0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64" name="Rectangle 128"/>
              <p:cNvSpPr>
                <a:spLocks noChangeArrowheads="1"/>
              </p:cNvSpPr>
              <p:nvPr/>
            </p:nvSpPr>
            <p:spPr bwMode="auto">
              <a:xfrm>
                <a:off x="4069" y="0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0465" name="Group 129"/>
            <p:cNvGrpSpPr>
              <a:grpSpLocks/>
            </p:cNvGrpSpPr>
            <p:nvPr/>
          </p:nvGrpSpPr>
          <p:grpSpPr bwMode="auto">
            <a:xfrm>
              <a:off x="5003" y="1055"/>
              <a:ext cx="387" cy="383"/>
              <a:chOff x="4069" y="403"/>
              <a:chExt cx="313" cy="403"/>
            </a:xfrm>
          </p:grpSpPr>
          <p:sp>
            <p:nvSpPr>
              <p:cNvPr id="270466" name="Rectangle 130"/>
              <p:cNvSpPr>
                <a:spLocks noChangeArrowheads="1"/>
              </p:cNvSpPr>
              <p:nvPr/>
            </p:nvSpPr>
            <p:spPr bwMode="auto">
              <a:xfrm>
                <a:off x="4112" y="403"/>
                <a:ext cx="22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b="1"/>
                  <a:t>e1</a:t>
                </a:r>
              </a:p>
              <a:p>
                <a:pPr algn="just" eaLnBrk="0" hangingPunct="0"/>
                <a:endParaRPr lang="en-US" altLang="zh-CN" b="1"/>
              </a:p>
            </p:txBody>
          </p:sp>
          <p:sp>
            <p:nvSpPr>
              <p:cNvPr id="270467" name="Rectangle 131"/>
              <p:cNvSpPr>
                <a:spLocks noChangeArrowheads="1"/>
              </p:cNvSpPr>
              <p:nvPr/>
            </p:nvSpPr>
            <p:spPr bwMode="auto">
              <a:xfrm>
                <a:off x="4069" y="403"/>
                <a:ext cx="31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16486-8834-4C2E-8439-D8C357FD13D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Division-Example</a:t>
            </a:r>
          </a:p>
        </p:txBody>
      </p:sp>
      <p:graphicFrame>
        <p:nvGraphicFramePr>
          <p:cNvPr id="271485" name="Group 125"/>
          <p:cNvGraphicFramePr>
            <a:graphicFrameLocks noGrp="1"/>
          </p:cNvGraphicFramePr>
          <p:nvPr/>
        </p:nvGraphicFramePr>
        <p:xfrm>
          <a:off x="914400" y="990600"/>
          <a:ext cx="1447800" cy="3840480"/>
        </p:xfrm>
        <a:graphic>
          <a:graphicData uri="http://schemas.openxmlformats.org/drawingml/2006/table">
            <a:tbl>
              <a:tblPr/>
              <a:tblGrid>
                <a:gridCol w="68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379" name="Text Box 19"/>
          <p:cNvSpPr txBox="1">
            <a:spLocks noChangeArrowheads="1"/>
          </p:cNvSpPr>
          <p:nvPr/>
        </p:nvSpPr>
        <p:spPr bwMode="auto">
          <a:xfrm>
            <a:off x="1143000" y="4953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graphicFrame>
        <p:nvGraphicFramePr>
          <p:cNvPr id="271405" name="Group 45"/>
          <p:cNvGraphicFramePr>
            <a:graphicFrameLocks noGrp="1"/>
          </p:cNvGraphicFramePr>
          <p:nvPr/>
        </p:nvGraphicFramePr>
        <p:xfrm>
          <a:off x="2819400" y="990600"/>
          <a:ext cx="685800" cy="914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1421" name="Group 61"/>
          <p:cNvGraphicFramePr>
            <a:graphicFrameLocks noGrp="1"/>
          </p:cNvGraphicFramePr>
          <p:nvPr/>
        </p:nvGraphicFramePr>
        <p:xfrm>
          <a:off x="3886200" y="990600"/>
          <a:ext cx="685800" cy="128016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1436" name="Group 76"/>
          <p:cNvGraphicFramePr>
            <a:graphicFrameLocks noGrp="1"/>
          </p:cNvGraphicFramePr>
          <p:nvPr/>
        </p:nvGraphicFramePr>
        <p:xfrm>
          <a:off x="4876800" y="990600"/>
          <a:ext cx="685800" cy="180816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437" name="Text Box 77"/>
          <p:cNvSpPr txBox="1">
            <a:spLocks noChangeArrowheads="1"/>
          </p:cNvSpPr>
          <p:nvPr/>
        </p:nvSpPr>
        <p:spPr bwMode="auto">
          <a:xfrm>
            <a:off x="2819400" y="205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B1</a:t>
            </a:r>
          </a:p>
        </p:txBody>
      </p:sp>
      <p:sp>
        <p:nvSpPr>
          <p:cNvPr id="271438" name="Text Box 78"/>
          <p:cNvSpPr txBox="1">
            <a:spLocks noChangeArrowheads="1"/>
          </p:cNvSpPr>
          <p:nvPr/>
        </p:nvSpPr>
        <p:spPr bwMode="auto">
          <a:xfrm>
            <a:off x="3886200" y="2362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B2</a:t>
            </a:r>
          </a:p>
        </p:txBody>
      </p:sp>
      <p:sp>
        <p:nvSpPr>
          <p:cNvPr id="271439" name="Text Box 79"/>
          <p:cNvSpPr txBox="1">
            <a:spLocks noChangeArrowheads="1"/>
          </p:cNvSpPr>
          <p:nvPr/>
        </p:nvSpPr>
        <p:spPr bwMode="auto">
          <a:xfrm>
            <a:off x="4953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B3</a:t>
            </a:r>
          </a:p>
        </p:txBody>
      </p:sp>
      <p:graphicFrame>
        <p:nvGraphicFramePr>
          <p:cNvPr id="271486" name="Group 126"/>
          <p:cNvGraphicFramePr>
            <a:graphicFrameLocks noGrp="1"/>
          </p:cNvGraphicFramePr>
          <p:nvPr/>
        </p:nvGraphicFramePr>
        <p:xfrm>
          <a:off x="2895600" y="2667000"/>
          <a:ext cx="762000" cy="20653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455" name="Text Box 95"/>
          <p:cNvSpPr txBox="1">
            <a:spLocks noChangeArrowheads="1"/>
          </p:cNvSpPr>
          <p:nvPr/>
        </p:nvSpPr>
        <p:spPr bwMode="auto">
          <a:xfrm>
            <a:off x="2667000" y="48768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A/B1</a:t>
            </a:r>
          </a:p>
        </p:txBody>
      </p:sp>
      <p:graphicFrame>
        <p:nvGraphicFramePr>
          <p:cNvPr id="271487" name="Group 127"/>
          <p:cNvGraphicFramePr>
            <a:graphicFrameLocks noGrp="1"/>
          </p:cNvGraphicFramePr>
          <p:nvPr/>
        </p:nvGraphicFramePr>
        <p:xfrm>
          <a:off x="3962400" y="3429000"/>
          <a:ext cx="762000" cy="12969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1488" name="Group 128"/>
          <p:cNvGraphicFramePr>
            <a:graphicFrameLocks noGrp="1"/>
          </p:cNvGraphicFramePr>
          <p:nvPr/>
        </p:nvGraphicFramePr>
        <p:xfrm>
          <a:off x="4953000" y="3810000"/>
          <a:ext cx="762000" cy="9144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1477" name="Rectangle 117"/>
          <p:cNvSpPr>
            <a:spLocks noChangeArrowheads="1"/>
          </p:cNvSpPr>
          <p:nvPr/>
        </p:nvSpPr>
        <p:spPr bwMode="auto">
          <a:xfrm>
            <a:off x="3922713" y="487997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A/B2</a:t>
            </a:r>
          </a:p>
        </p:txBody>
      </p:sp>
      <p:sp>
        <p:nvSpPr>
          <p:cNvPr id="271478" name="Rectangle 118"/>
          <p:cNvSpPr>
            <a:spLocks noChangeArrowheads="1"/>
          </p:cNvSpPr>
          <p:nvPr/>
        </p:nvSpPr>
        <p:spPr bwMode="auto">
          <a:xfrm>
            <a:off x="4913313" y="487997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A/B3</a:t>
            </a:r>
          </a:p>
        </p:txBody>
      </p:sp>
      <p:pic>
        <p:nvPicPr>
          <p:cNvPr id="271480" name="Picture 120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55" grpId="0" autoUpdateAnimBg="0"/>
      <p:bldP spid="271477" grpId="0" autoUpdateAnimBg="0"/>
      <p:bldP spid="27147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AFCC9-0493-4492-9203-6E67DDA09F8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76200"/>
            <a:ext cx="8604250" cy="685800"/>
          </a:xfrm>
        </p:spPr>
        <p:txBody>
          <a:bodyPr/>
          <a:lstStyle/>
          <a:p>
            <a:r>
              <a:rPr lang="en-US" altLang="zh-CN" sz="4000">
                <a:latin typeface="Arial Narrow" pitchFamily="34" charset="0"/>
              </a:rPr>
              <a:t>9. Combining Operations to Form Queries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15340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 dirty="0"/>
              <a:t>One can construct expressions of relational algebra </a:t>
            </a:r>
            <a:r>
              <a:rPr lang="en-US" altLang="zh-CN" b="1" dirty="0">
                <a:solidFill>
                  <a:srgbClr val="FF3399"/>
                </a:solidFill>
              </a:rPr>
              <a:t>by</a:t>
            </a:r>
            <a:r>
              <a:rPr lang="en-US" altLang="zh-CN" b="1" dirty="0"/>
              <a:t> applying operators to </a:t>
            </a:r>
            <a:r>
              <a:rPr lang="en-US" altLang="zh-CN" b="1" dirty="0" err="1"/>
              <a:t>subexpressions</a:t>
            </a:r>
            <a:r>
              <a:rPr lang="en-US" altLang="zh-CN" b="1" dirty="0"/>
              <a:t>, using </a:t>
            </a:r>
            <a:r>
              <a:rPr lang="en-US" altLang="zh-CN" b="1" dirty="0">
                <a:solidFill>
                  <a:schemeClr val="hlink"/>
                </a:solidFill>
              </a:rPr>
              <a:t>parentheses</a:t>
            </a:r>
            <a:r>
              <a:rPr lang="en-US" altLang="zh-CN" b="1" dirty="0"/>
              <a:t> when necessary to indicate grouping of operands.</a:t>
            </a:r>
          </a:p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e.g.】</a:t>
            </a:r>
            <a:r>
              <a:rPr lang="en-US" altLang="zh-CN" b="1" dirty="0" err="1"/>
              <a:t>Consider</a:t>
            </a:r>
            <a:r>
              <a:rPr lang="en-US" altLang="zh-CN" b="1" dirty="0"/>
              <a:t> the relation </a:t>
            </a:r>
            <a:r>
              <a:rPr lang="en-US" altLang="zh-CN" b="1" i="1" dirty="0">
                <a:latin typeface="Times New Roman" pitchFamily="18" charset="0"/>
              </a:rPr>
              <a:t>Movie(</a:t>
            </a:r>
            <a:r>
              <a:rPr lang="en-US" altLang="zh-CN" b="1" i="1" dirty="0" err="1">
                <a:latin typeface="Times New Roman" pitchFamily="18" charset="0"/>
              </a:rPr>
              <a:t>title,year,length,filmType,studioName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  <a:r>
              <a:rPr lang="en-US" altLang="zh-CN" b="1" dirty="0"/>
              <a:t>. What are the </a:t>
            </a:r>
            <a:r>
              <a:rPr lang="en-US" altLang="zh-CN" b="1" i="1" dirty="0">
                <a:latin typeface="Times New Roman" pitchFamily="18" charset="0"/>
              </a:rPr>
              <a:t>titles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years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movies</a:t>
            </a:r>
            <a:r>
              <a:rPr lang="en-US" altLang="zh-CN" b="1" dirty="0"/>
              <a:t> made by </a:t>
            </a:r>
            <a:r>
              <a:rPr lang="en-US" altLang="zh-CN" b="1" i="1" dirty="0">
                <a:latin typeface="Times New Roman" pitchFamily="18" charset="0"/>
              </a:rPr>
              <a:t>Fox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that</a:t>
            </a:r>
            <a:r>
              <a:rPr lang="en-US" altLang="zh-CN" b="1" dirty="0"/>
              <a:t> are at least 100 minutes long?</a:t>
            </a:r>
          </a:p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Answer】</a:t>
            </a:r>
            <a:r>
              <a:rPr lang="en-US" altLang="zh-CN" b="1" dirty="0" err="1"/>
              <a:t>One</a:t>
            </a:r>
            <a:r>
              <a:rPr lang="en-US" altLang="zh-CN" b="1" dirty="0"/>
              <a:t> way to compute the answer to this query is: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1) </a:t>
            </a:r>
            <a:r>
              <a:rPr lang="en-US" altLang="zh-CN" b="1" dirty="0">
                <a:solidFill>
                  <a:schemeClr val="hlink"/>
                </a:solidFill>
              </a:rPr>
              <a:t>Select</a:t>
            </a:r>
            <a:r>
              <a:rPr lang="en-US" altLang="zh-CN" b="1" dirty="0"/>
              <a:t> those </a:t>
            </a:r>
            <a:r>
              <a:rPr lang="en-US" altLang="zh-CN" b="1" i="1" dirty="0">
                <a:latin typeface="Times New Roman" pitchFamily="18" charset="0"/>
              </a:rPr>
              <a:t>Movie</a:t>
            </a:r>
            <a:r>
              <a:rPr lang="en-US" altLang="zh-CN" b="1" dirty="0"/>
              <a:t> tuples that have </a:t>
            </a:r>
            <a:r>
              <a:rPr lang="en-US" altLang="zh-CN" b="1" i="1" dirty="0">
                <a:latin typeface="Times New Roman" pitchFamily="18" charset="0"/>
              </a:rPr>
              <a:t>length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b="1" i="1" dirty="0">
                <a:latin typeface="Times New Roman" pitchFamily="18" charset="0"/>
              </a:rPr>
              <a:t>l00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2) </a:t>
            </a:r>
            <a:r>
              <a:rPr lang="en-US" altLang="zh-CN" b="1" dirty="0">
                <a:solidFill>
                  <a:schemeClr val="hlink"/>
                </a:solidFill>
              </a:rPr>
              <a:t>Select</a:t>
            </a:r>
            <a:r>
              <a:rPr lang="en-US" altLang="zh-CN" b="1" dirty="0"/>
              <a:t> those </a:t>
            </a:r>
            <a:r>
              <a:rPr lang="en-US" altLang="zh-CN" b="1" i="1" dirty="0">
                <a:latin typeface="Times New Roman" pitchFamily="18" charset="0"/>
              </a:rPr>
              <a:t>Movie</a:t>
            </a:r>
            <a:r>
              <a:rPr lang="en-US" altLang="zh-CN" b="1" dirty="0"/>
              <a:t> tuples that have </a:t>
            </a:r>
            <a:r>
              <a:rPr lang="en-US" altLang="zh-CN" b="1" i="1" dirty="0" err="1">
                <a:latin typeface="Times New Roman" pitchFamily="18" charset="0"/>
              </a:rPr>
              <a:t>StudioName</a:t>
            </a:r>
            <a:r>
              <a:rPr lang="en-US" altLang="zh-CN" b="1" dirty="0"/>
              <a:t>='Fox'.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3) Compute the </a:t>
            </a:r>
            <a:r>
              <a:rPr lang="en-US" altLang="zh-CN" b="1" dirty="0">
                <a:solidFill>
                  <a:schemeClr val="hlink"/>
                </a:solidFill>
              </a:rPr>
              <a:t>intersection</a:t>
            </a:r>
            <a:r>
              <a:rPr lang="en-US" altLang="zh-CN" b="1" dirty="0"/>
              <a:t> of </a:t>
            </a:r>
            <a:r>
              <a:rPr lang="en-US" altLang="zh-CN" b="1" dirty="0" smtClean="0"/>
              <a:t>1</a:t>
            </a:r>
            <a:r>
              <a:rPr lang="en-US" altLang="zh-CN" b="1" dirty="0"/>
              <a:t>) and </a:t>
            </a:r>
            <a:r>
              <a:rPr lang="en-US" altLang="zh-CN" b="1" dirty="0" smtClean="0"/>
              <a:t>2</a:t>
            </a:r>
            <a:r>
              <a:rPr lang="en-US" altLang="zh-CN" b="1" dirty="0"/>
              <a:t>).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4) </a:t>
            </a:r>
            <a:r>
              <a:rPr lang="en-US" altLang="zh-CN" b="1" dirty="0">
                <a:solidFill>
                  <a:schemeClr val="hlink"/>
                </a:solidFill>
              </a:rPr>
              <a:t>Project</a:t>
            </a:r>
            <a:r>
              <a:rPr lang="en-US" altLang="zh-CN" b="1" dirty="0"/>
              <a:t> the relation from </a:t>
            </a:r>
            <a:r>
              <a:rPr lang="en-US" altLang="zh-CN" b="1" dirty="0" smtClean="0"/>
              <a:t>3</a:t>
            </a:r>
            <a:r>
              <a:rPr lang="en-US" altLang="zh-CN" b="1" dirty="0"/>
              <a:t>) onto attributes </a:t>
            </a:r>
            <a:r>
              <a:rPr lang="en-US" altLang="zh-CN" b="1" i="1" dirty="0">
                <a:latin typeface="Times New Roman" pitchFamily="18" charset="0"/>
              </a:rPr>
              <a:t>title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year</a:t>
            </a:r>
            <a:r>
              <a:rPr lang="en-US" altLang="zh-CN" b="1" dirty="0"/>
              <a:t>.</a:t>
            </a:r>
          </a:p>
        </p:txBody>
      </p:sp>
      <p:pic>
        <p:nvPicPr>
          <p:cNvPr id="114693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B97A1-459C-4A9D-848D-BD5B5544694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Basic Conceptions</a:t>
            </a: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353425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The operations of relational algebra fall into </a:t>
            </a:r>
            <a:r>
              <a:rPr lang="en-US" altLang="zh-CN" b="1">
                <a:solidFill>
                  <a:srgbClr val="FF3399"/>
                </a:solidFill>
              </a:rPr>
              <a:t>four</a:t>
            </a:r>
            <a:r>
              <a:rPr lang="en-US" altLang="zh-CN" b="1"/>
              <a:t> broad classes: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/>
              <a:t>The </a:t>
            </a:r>
            <a:r>
              <a:rPr lang="en-US" altLang="zh-CN" b="1">
                <a:solidFill>
                  <a:schemeClr val="hlink"/>
                </a:solidFill>
              </a:rPr>
              <a:t>usual</a:t>
            </a:r>
            <a:r>
              <a:rPr lang="en-US" altLang="zh-CN" b="1"/>
              <a:t> set operations: ∪(union), − (difference),∩(intersection), ╳ (Cartesian product)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</a:rPr>
              <a:t>Special</a:t>
            </a:r>
            <a:r>
              <a:rPr lang="en-US" altLang="zh-CN" b="1"/>
              <a:t> operations for a relation: σ(selection), π(projection), </a:t>
            </a:r>
            <a:r>
              <a:rPr lang="en-US" altLang="zh-CN" b="1">
                <a:cs typeface="Times New Roman" pitchFamily="18" charset="0"/>
              </a:rPr>
              <a:t>θ(theta join)</a:t>
            </a:r>
            <a:r>
              <a:rPr lang="en-US" altLang="zh-CN" b="1"/>
              <a:t>, </a:t>
            </a:r>
            <a:r>
              <a:rPr lang="en-US" altLang="zh-CN" b="1">
                <a:cs typeface="Times New Roman" pitchFamily="18" charset="0"/>
              </a:rPr>
              <a:t>|╳| (natural join)</a:t>
            </a:r>
            <a:r>
              <a:rPr lang="en-US" altLang="zh-CN" b="1"/>
              <a:t>, ÷(division)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</a:rPr>
              <a:t>Logical</a:t>
            </a:r>
            <a:r>
              <a:rPr lang="en-US" altLang="zh-CN" b="1"/>
              <a:t> operator: ∧(and), ∨(or), ┐(not)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zh-CN" b="1"/>
              <a:t>Arithmetical</a:t>
            </a:r>
            <a:r>
              <a:rPr lang="en-US" altLang="zh-CN" b="1"/>
              <a:t> </a:t>
            </a:r>
            <a:r>
              <a:rPr lang="zh-CN" altLang="zh-CN" b="1">
                <a:solidFill>
                  <a:schemeClr val="hlink"/>
                </a:solidFill>
              </a:rPr>
              <a:t>comparison</a:t>
            </a:r>
            <a:r>
              <a:rPr lang="zh-CN" altLang="zh-CN" b="1"/>
              <a:t> operator</a:t>
            </a:r>
            <a:r>
              <a:rPr lang="en-US" altLang="zh-CN" b="1"/>
              <a:t>: &gt;, ≥, &lt;, ≤, =, ≠</a:t>
            </a:r>
          </a:p>
        </p:txBody>
      </p:sp>
      <p:pic>
        <p:nvPicPr>
          <p:cNvPr id="337924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64F18-52A4-4F84-924E-33A10F96336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76200"/>
            <a:ext cx="6624662" cy="685800"/>
          </a:xfrm>
        </p:spPr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Queries-Example</a:t>
            </a:r>
          </a:p>
        </p:txBody>
      </p:sp>
      <p:pic>
        <p:nvPicPr>
          <p:cNvPr id="34099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0997" name="Object 5"/>
          <p:cNvGraphicFramePr>
            <a:graphicFrameLocks noChangeAspect="1"/>
          </p:cNvGraphicFramePr>
          <p:nvPr/>
        </p:nvGraphicFramePr>
        <p:xfrm>
          <a:off x="755650" y="3284538"/>
          <a:ext cx="78279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7" name="公式" r:id="rId4" imgW="3124080" imgH="241200" progId="Equation.3">
                  <p:embed/>
                </p:oleObj>
              </mc:Choice>
              <mc:Fallback>
                <p:oleObj name="公式" r:id="rId4" imgW="31240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538"/>
                        <a:ext cx="782796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142839"/>
              </p:ext>
            </p:extLst>
          </p:nvPr>
        </p:nvGraphicFramePr>
        <p:xfrm>
          <a:off x="684213" y="4293096"/>
          <a:ext cx="62039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8" name="Equation" r:id="rId6" imgW="2476440" imgH="241200" progId="Equation.3">
                  <p:embed/>
                </p:oleObj>
              </mc:Choice>
              <mc:Fallback>
                <p:oleObj name="Equation" r:id="rId6" imgW="24764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3096"/>
                        <a:ext cx="62039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611188" y="765175"/>
            <a:ext cx="8353425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Answer】</a:t>
            </a:r>
            <a:r>
              <a:rPr lang="en-US" altLang="zh-CN" b="1" dirty="0" err="1"/>
              <a:t>One</a:t>
            </a:r>
            <a:r>
              <a:rPr lang="en-US" altLang="zh-CN" b="1" dirty="0"/>
              <a:t> way to compute the answer to this query is: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1) Select those </a:t>
            </a:r>
            <a:r>
              <a:rPr lang="en-US" altLang="zh-CN" b="1" i="1" dirty="0">
                <a:latin typeface="Times New Roman" pitchFamily="18" charset="0"/>
              </a:rPr>
              <a:t>Movie</a:t>
            </a:r>
            <a:r>
              <a:rPr lang="en-US" altLang="zh-CN" b="1" dirty="0"/>
              <a:t> tuples that have </a:t>
            </a:r>
            <a:r>
              <a:rPr lang="en-US" altLang="zh-CN" b="1" i="1" dirty="0">
                <a:latin typeface="Times New Roman" pitchFamily="18" charset="0"/>
              </a:rPr>
              <a:t>length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b="1" i="1" dirty="0">
                <a:latin typeface="Times New Roman" pitchFamily="18" charset="0"/>
              </a:rPr>
              <a:t>l00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2) Select those </a:t>
            </a:r>
            <a:r>
              <a:rPr lang="en-US" altLang="zh-CN" b="1" i="1" dirty="0">
                <a:latin typeface="Times New Roman" pitchFamily="18" charset="0"/>
              </a:rPr>
              <a:t>Movie</a:t>
            </a:r>
            <a:r>
              <a:rPr lang="en-US" altLang="zh-CN" b="1" dirty="0"/>
              <a:t> tuples that have </a:t>
            </a:r>
            <a:r>
              <a:rPr lang="en-US" altLang="zh-CN" b="1" i="1" dirty="0" err="1">
                <a:latin typeface="Times New Roman" pitchFamily="18" charset="0"/>
              </a:rPr>
              <a:t>StudioName</a:t>
            </a:r>
            <a:r>
              <a:rPr lang="en-US" altLang="zh-CN" b="1" dirty="0"/>
              <a:t>=</a:t>
            </a:r>
            <a:r>
              <a:rPr lang="en-US" altLang="zh-CN" b="1" i="1" dirty="0">
                <a:latin typeface="Times New Roman" pitchFamily="18" charset="0"/>
              </a:rPr>
              <a:t>'Fox</a:t>
            </a:r>
            <a:r>
              <a:rPr lang="en-US" altLang="zh-CN" b="1" dirty="0"/>
              <a:t>‘.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3) Compute the intersection of </a:t>
            </a:r>
            <a:r>
              <a:rPr lang="en-US" altLang="zh-CN" b="1" dirty="0" smtClean="0"/>
              <a:t>1</a:t>
            </a:r>
            <a:r>
              <a:rPr lang="en-US" altLang="zh-CN" b="1" dirty="0"/>
              <a:t>) and </a:t>
            </a:r>
            <a:r>
              <a:rPr lang="en-US" altLang="zh-CN" b="1" dirty="0" smtClean="0"/>
              <a:t>2</a:t>
            </a:r>
            <a:r>
              <a:rPr lang="en-US" altLang="zh-CN" b="1" dirty="0"/>
              <a:t>).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4) Project the relation from </a:t>
            </a:r>
            <a:r>
              <a:rPr lang="en-US" altLang="zh-CN" b="1" dirty="0" smtClean="0"/>
              <a:t>3</a:t>
            </a:r>
            <a:r>
              <a:rPr lang="en-US" altLang="zh-CN" b="1" dirty="0"/>
              <a:t>) onto attributes </a:t>
            </a:r>
            <a:r>
              <a:rPr lang="en-US" altLang="zh-CN" b="1" i="1" dirty="0">
                <a:latin typeface="Times New Roman" pitchFamily="18" charset="0"/>
              </a:rPr>
              <a:t>title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year</a:t>
            </a:r>
            <a:r>
              <a:rPr lang="en-US" altLang="zh-CN" b="1" dirty="0"/>
              <a:t>.</a:t>
            </a:r>
            <a:endParaRPr lang="en-US" altLang="zh-CN" dirty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755650" y="5373216"/>
            <a:ext cx="71294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>
                <a:solidFill>
                  <a:schemeClr val="accent5">
                    <a:lumMod val="90000"/>
                  </a:schemeClr>
                </a:solidFill>
              </a:rPr>
              <a:t>DISTINCT</a:t>
            </a:r>
            <a:r>
              <a:rPr lang="en-US" altLang="zh-CN" b="1" i="1" dirty="0">
                <a:solidFill>
                  <a:srgbClr val="009900"/>
                </a:solidFill>
              </a:rPr>
              <a:t> </a:t>
            </a:r>
            <a:r>
              <a:rPr lang="en-US" altLang="zh-CN" b="1" i="1" dirty="0" err="1">
                <a:solidFill>
                  <a:srgbClr val="009900"/>
                </a:solidFill>
              </a:rPr>
              <a:t>title,year</a:t>
            </a:r>
            <a:r>
              <a:rPr lang="en-US" altLang="zh-CN" b="1" i="1" dirty="0">
                <a:solidFill>
                  <a:srgbClr val="009900"/>
                </a:solidFill>
              </a:rPr>
              <a:t> </a:t>
            </a:r>
            <a:r>
              <a:rPr lang="en-US" altLang="zh-CN" b="1" i="1" dirty="0">
                <a:solidFill>
                  <a:srgbClr val="009900"/>
                </a:solidFill>
              </a:rPr>
              <a:t>FROM Movie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length&gt;=100 AND </a:t>
            </a:r>
            <a:r>
              <a:rPr lang="en-US" altLang="zh-CN" b="1" i="1" dirty="0" err="1">
                <a:solidFill>
                  <a:srgbClr val="009900"/>
                </a:solidFill>
              </a:rPr>
              <a:t>studioName</a:t>
            </a:r>
            <a:r>
              <a:rPr lang="en-US" altLang="zh-CN" b="1" i="1" dirty="0">
                <a:solidFill>
                  <a:srgbClr val="009900"/>
                </a:solidFill>
              </a:rPr>
              <a:t>='Fox'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0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B97F7-1021-4E4D-83B1-20938B07D95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 Narrow" pitchFamily="34" charset="0"/>
              </a:rPr>
              <a:t>Queries-Example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305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kumimoji="0" lang="en-US" altLang="zh-CN" b="1">
                <a:solidFill>
                  <a:schemeClr val="folHlink"/>
                </a:solidFill>
                <a:ea typeface="楷体_GB2312" pitchFamily="49" charset="-122"/>
              </a:rPr>
              <a:t>◆</a:t>
            </a:r>
            <a:r>
              <a:rPr lang="en-US" altLang="zh-CN" b="1"/>
              <a:t>One use of the natural join operation is to recombine relations that were </a:t>
            </a:r>
            <a:r>
              <a:rPr lang="en-US" altLang="zh-CN" b="1">
                <a:solidFill>
                  <a:schemeClr val="hlink"/>
                </a:solidFill>
              </a:rPr>
              <a:t>decomposed</a:t>
            </a:r>
            <a:r>
              <a:rPr lang="en-US" altLang="zh-CN" b="1"/>
              <a:t>.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 b="1">
                <a:solidFill>
                  <a:schemeClr val="tx2"/>
                </a:solidFill>
              </a:rPr>
              <a:t>【e.g.】</a:t>
            </a:r>
            <a:r>
              <a:rPr lang="en-US" altLang="zh-CN" b="1"/>
              <a:t>Suppose that </a:t>
            </a:r>
            <a:r>
              <a:rPr lang="en-US" altLang="zh-CN" b="1" i="1">
                <a:latin typeface="Times New Roman" pitchFamily="18" charset="0"/>
              </a:rPr>
              <a:t>Movie1</a:t>
            </a:r>
            <a:r>
              <a:rPr lang="en-US" altLang="zh-CN" b="1"/>
              <a:t> is with schema </a:t>
            </a:r>
            <a:r>
              <a:rPr lang="en-US" altLang="zh-CN" b="1" i="1">
                <a:latin typeface="Times New Roman" pitchFamily="18" charset="0"/>
              </a:rPr>
              <a:t>{title,year,length, filmType,studioName}</a:t>
            </a:r>
            <a:r>
              <a:rPr lang="en-US" altLang="zh-CN" b="1"/>
              <a:t>  and</a:t>
            </a:r>
            <a:r>
              <a:rPr lang="en-US" altLang="zh-CN" b="1" i="1">
                <a:latin typeface="Times New Roman" pitchFamily="18" charset="0"/>
              </a:rPr>
              <a:t> Movie2</a:t>
            </a:r>
            <a:r>
              <a:rPr lang="en-US" altLang="zh-CN" b="1"/>
              <a:t> is with schema </a:t>
            </a:r>
            <a:r>
              <a:rPr lang="en-US" altLang="zh-CN" b="1" i="1">
                <a:latin typeface="Times New Roman" pitchFamily="18" charset="0"/>
              </a:rPr>
              <a:t>{title,year, starName}</a:t>
            </a:r>
            <a:r>
              <a:rPr lang="en-US" altLang="zh-CN" b="1"/>
              <a:t>. Write a relational algebra to answer the query “ Find the stars of movies that are at least 100 minutes long”.</a:t>
            </a:r>
          </a:p>
          <a:p>
            <a:pPr algn="l">
              <a:spcBef>
                <a:spcPct val="30000"/>
              </a:spcBef>
            </a:pPr>
            <a:r>
              <a:rPr kumimoji="0" lang="en-US" altLang="zh-CN" b="1">
                <a:solidFill>
                  <a:schemeClr val="tx2"/>
                </a:solidFill>
              </a:rPr>
              <a:t>【Answer】</a:t>
            </a:r>
            <a:r>
              <a:rPr lang="en-US" altLang="zh-CN" b="1"/>
              <a:t>First, use the </a:t>
            </a:r>
            <a:r>
              <a:rPr lang="en-US" altLang="zh-CN" b="1">
                <a:solidFill>
                  <a:schemeClr val="hlink"/>
                </a:solidFill>
              </a:rPr>
              <a:t>natural join</a:t>
            </a:r>
            <a:r>
              <a:rPr lang="en-US" altLang="zh-CN" b="1"/>
              <a:t> to pair only those tuples that agree on </a:t>
            </a:r>
            <a:r>
              <a:rPr lang="en-US" altLang="zh-CN" b="1" i="1">
                <a:latin typeface="Times New Roman" pitchFamily="18" charset="0"/>
              </a:rPr>
              <a:t>title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year</a:t>
            </a:r>
            <a:r>
              <a:rPr lang="en-US" altLang="zh-CN" b="1"/>
              <a:t>, that is, pairs of tuples that refer to the same movie.</a:t>
            </a:r>
          </a:p>
          <a:p>
            <a:pPr algn="l">
              <a:spcBef>
                <a:spcPct val="30000"/>
              </a:spcBef>
            </a:pPr>
            <a:r>
              <a:rPr lang="en-US" altLang="zh-CN" b="1"/>
              <a:t>Then apply a </a:t>
            </a:r>
            <a:r>
              <a:rPr lang="en-US" altLang="zh-CN" b="1">
                <a:solidFill>
                  <a:schemeClr val="hlink"/>
                </a:solidFill>
              </a:rPr>
              <a:t>selection</a:t>
            </a:r>
            <a:r>
              <a:rPr lang="en-US" altLang="zh-CN" b="1"/>
              <a:t> that enforces the condition that the length of the movie is at least 100 minutes. </a:t>
            </a:r>
          </a:p>
          <a:p>
            <a:pPr algn="l">
              <a:spcBef>
                <a:spcPct val="30000"/>
              </a:spcBef>
            </a:pPr>
            <a:r>
              <a:rPr lang="en-US" altLang="zh-CN" b="1"/>
              <a:t>Finally, </a:t>
            </a:r>
            <a:r>
              <a:rPr lang="en-US" altLang="zh-CN" b="1">
                <a:solidFill>
                  <a:schemeClr val="hlink"/>
                </a:solidFill>
              </a:rPr>
              <a:t>project</a:t>
            </a:r>
            <a:r>
              <a:rPr lang="en-US" altLang="zh-CN" b="1"/>
              <a:t> onto the desired set of attributes: </a:t>
            </a:r>
            <a:r>
              <a:rPr lang="en-US" altLang="zh-CN" b="1" i="1">
                <a:latin typeface="Times New Roman" pitchFamily="18" charset="0"/>
              </a:rPr>
              <a:t>starName</a:t>
            </a:r>
            <a:r>
              <a:rPr lang="en-US" altLang="zh-CN" b="1"/>
              <a:t>.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857321"/>
              </p:ext>
            </p:extLst>
          </p:nvPr>
        </p:nvGraphicFramePr>
        <p:xfrm>
          <a:off x="1258888" y="5661248"/>
          <a:ext cx="58594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8" name="公式" r:id="rId3" imgW="2336760" imgH="241200" progId="Equation.3">
                  <p:embed/>
                </p:oleObj>
              </mc:Choice>
              <mc:Fallback>
                <p:oleObj name="公式" r:id="rId3" imgW="23367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61248"/>
                        <a:ext cx="58594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06916"/>
              </p:ext>
            </p:extLst>
          </p:nvPr>
        </p:nvGraphicFramePr>
        <p:xfrm>
          <a:off x="5271120" y="5733256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9" name="位图图像" r:id="rId5" imgW="447856" imgH="447856" progId="Paint.Picture">
                  <p:embed/>
                </p:oleObj>
              </mc:Choice>
              <mc:Fallback>
                <p:oleObj name="位图图像" r:id="rId5" imgW="447856" imgH="44785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120" y="5733256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68" name="Picture 8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C6117-C9DB-45AF-BE60-76E8DF0FBE7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Queries-Example</a:t>
            </a:r>
          </a:p>
        </p:txBody>
      </p:sp>
      <p:pic>
        <p:nvPicPr>
          <p:cNvPr id="34816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323528" y="981075"/>
            <a:ext cx="882047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>
                <a:solidFill>
                  <a:srgbClr val="009900"/>
                </a:solidFill>
              </a:rPr>
              <a:t>DISTINCT </a:t>
            </a:r>
            <a:r>
              <a:rPr lang="en-US" altLang="zh-CN" b="1" i="1" dirty="0" err="1">
                <a:solidFill>
                  <a:srgbClr val="009900"/>
                </a:solidFill>
              </a:rPr>
              <a:t>starName</a:t>
            </a:r>
            <a:r>
              <a:rPr lang="en-US" altLang="zh-CN" b="1" i="1" dirty="0">
                <a:solidFill>
                  <a:srgbClr val="009900"/>
                </a:solidFill>
              </a:rPr>
              <a:t> </a:t>
            </a:r>
            <a:r>
              <a:rPr lang="en-US" altLang="zh-CN" b="1" i="1" dirty="0">
                <a:solidFill>
                  <a:srgbClr val="009900"/>
                </a:solidFill>
              </a:rPr>
              <a:t>FROM Movie1 a INNER JOIN Movie2 b ON 	</a:t>
            </a:r>
            <a:r>
              <a:rPr lang="en-US" altLang="zh-CN" b="1" i="1" dirty="0" err="1">
                <a:solidFill>
                  <a:srgbClr val="009900"/>
                </a:solidFill>
              </a:rPr>
              <a:t>a.title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b.title</a:t>
            </a:r>
            <a:r>
              <a:rPr lang="en-US" altLang="zh-CN" b="1" i="1" dirty="0">
                <a:solidFill>
                  <a:srgbClr val="009900"/>
                </a:solidFill>
              </a:rPr>
              <a:t> AND </a:t>
            </a:r>
            <a:r>
              <a:rPr lang="en-US" altLang="zh-CN" b="1" i="1" dirty="0" err="1">
                <a:solidFill>
                  <a:srgbClr val="009900"/>
                </a:solidFill>
              </a:rPr>
              <a:t>a.year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b.year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length&gt;=100</a:t>
            </a:r>
          </a:p>
          <a:p>
            <a:pPr algn="l">
              <a:spcBef>
                <a:spcPct val="50000"/>
              </a:spcBef>
            </a:pP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>
                <a:solidFill>
                  <a:srgbClr val="009900"/>
                </a:solidFill>
              </a:rPr>
              <a:t>DISTINCT </a:t>
            </a:r>
            <a:r>
              <a:rPr lang="en-US" altLang="zh-CN" b="1" i="1" dirty="0" err="1">
                <a:solidFill>
                  <a:srgbClr val="009900"/>
                </a:solidFill>
              </a:rPr>
              <a:t>starName</a:t>
            </a:r>
            <a:r>
              <a:rPr lang="en-US" altLang="zh-CN" b="1" i="1" dirty="0">
                <a:solidFill>
                  <a:srgbClr val="009900"/>
                </a:solidFill>
              </a:rPr>
              <a:t> </a:t>
            </a:r>
            <a:r>
              <a:rPr lang="en-US" altLang="zh-CN" b="1" i="1" dirty="0">
                <a:solidFill>
                  <a:srgbClr val="009900"/>
                </a:solidFill>
              </a:rPr>
              <a:t>FROM Movie1 a, Movie2 b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</a:t>
            </a:r>
            <a:r>
              <a:rPr lang="en-US" altLang="zh-CN" b="1" i="1" dirty="0" err="1">
                <a:solidFill>
                  <a:srgbClr val="009900"/>
                </a:solidFill>
              </a:rPr>
              <a:t>a.title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b.title</a:t>
            </a:r>
            <a:r>
              <a:rPr lang="en-US" altLang="zh-CN" b="1" i="1" dirty="0">
                <a:solidFill>
                  <a:srgbClr val="009900"/>
                </a:solidFill>
              </a:rPr>
              <a:t> AND </a:t>
            </a:r>
            <a:r>
              <a:rPr lang="en-US" altLang="zh-CN" b="1" i="1" dirty="0" err="1">
                <a:solidFill>
                  <a:srgbClr val="009900"/>
                </a:solidFill>
              </a:rPr>
              <a:t>a.year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b.year</a:t>
            </a:r>
            <a:r>
              <a:rPr lang="en-US" altLang="zh-CN" b="1" i="1" dirty="0">
                <a:solidFill>
                  <a:srgbClr val="009900"/>
                </a:solidFill>
              </a:rPr>
              <a:t> AND length&gt;=100</a:t>
            </a:r>
          </a:p>
          <a:p>
            <a:pPr algn="l">
              <a:spcBef>
                <a:spcPct val="50000"/>
              </a:spcBef>
            </a:pP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>
                <a:solidFill>
                  <a:srgbClr val="009900"/>
                </a:solidFill>
              </a:rPr>
              <a:t>DISTINCT </a:t>
            </a:r>
            <a:r>
              <a:rPr lang="en-US" altLang="zh-CN" b="1" i="1" dirty="0" err="1">
                <a:solidFill>
                  <a:srgbClr val="009900"/>
                </a:solidFill>
              </a:rPr>
              <a:t>starName</a:t>
            </a:r>
            <a:r>
              <a:rPr lang="en-US" altLang="zh-CN" b="1" i="1" dirty="0">
                <a:solidFill>
                  <a:srgbClr val="009900"/>
                </a:solidFill>
              </a:rPr>
              <a:t> </a:t>
            </a:r>
            <a:r>
              <a:rPr lang="en-US" altLang="zh-CN" b="1" i="1" dirty="0">
                <a:solidFill>
                  <a:srgbClr val="009900"/>
                </a:solidFill>
              </a:rPr>
              <a:t>FROM Movie2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(</a:t>
            </a:r>
            <a:r>
              <a:rPr lang="en-US" altLang="zh-CN" b="1" i="1" dirty="0" err="1">
                <a:solidFill>
                  <a:srgbClr val="009900"/>
                </a:solidFill>
              </a:rPr>
              <a:t>title,year</a:t>
            </a:r>
            <a:r>
              <a:rPr lang="en-US" altLang="zh-CN" b="1" i="1" dirty="0">
                <a:solidFill>
                  <a:srgbClr val="009900"/>
                </a:solidFill>
              </a:rPr>
              <a:t>) IN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  <a:r>
              <a:rPr lang="en-US" altLang="zh-CN" b="1" i="1" dirty="0">
                <a:solidFill>
                  <a:srgbClr val="009900"/>
                </a:solidFill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</a:rPr>
              <a:t>SELECT (</a:t>
            </a:r>
            <a:r>
              <a:rPr lang="en-US" altLang="zh-CN" b="1" i="1" dirty="0" err="1">
                <a:solidFill>
                  <a:schemeClr val="tx2"/>
                </a:solidFill>
              </a:rPr>
              <a:t>title,year</a:t>
            </a:r>
            <a:r>
              <a:rPr lang="en-US" altLang="zh-CN" b="1" i="1" dirty="0">
                <a:solidFill>
                  <a:schemeClr val="tx2"/>
                </a:solidFill>
              </a:rPr>
              <a:t>) FROM Movie1 WHERE length&gt;=100</a:t>
            </a:r>
            <a:r>
              <a:rPr lang="en-US" altLang="zh-CN" b="1" i="1" dirty="0">
                <a:solidFill>
                  <a:srgbClr val="0099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07839-BBE9-4BF4-821E-96CACF88526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Queries-Example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609600" y="692150"/>
            <a:ext cx="8426896" cy="559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en-US" altLang="zh-CN" b="1" dirty="0">
                <a:solidFill>
                  <a:schemeClr val="folHlink"/>
                </a:solidFill>
                <a:ea typeface="楷体_GB2312" pitchFamily="49" charset="-122"/>
              </a:rPr>
              <a:t>◆</a:t>
            </a:r>
            <a:r>
              <a:rPr lang="en-US" altLang="zh-CN" b="1" dirty="0">
                <a:solidFill>
                  <a:schemeClr val="hlink"/>
                </a:solidFill>
              </a:rPr>
              <a:t>Division</a:t>
            </a:r>
            <a:r>
              <a:rPr lang="en-US" altLang="zh-CN" b="1" dirty="0"/>
              <a:t> operation is fitted to answer the query of those including the word “</a:t>
            </a:r>
            <a:r>
              <a:rPr lang="en-US" altLang="zh-CN" b="1" dirty="0">
                <a:solidFill>
                  <a:schemeClr val="hlink"/>
                </a:solidFill>
              </a:rPr>
              <a:t>all</a:t>
            </a:r>
            <a:r>
              <a:rPr lang="en-US" altLang="zh-CN" b="1" dirty="0"/>
              <a:t>”.</a:t>
            </a:r>
          </a:p>
          <a:p>
            <a:pPr algn="l">
              <a:spcBef>
                <a:spcPct val="5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【e.g.】 </a:t>
            </a:r>
            <a:r>
              <a:rPr lang="en-US" altLang="zh-CN" b="1" i="1" dirty="0" err="1">
                <a:latin typeface="Times New Roman" pitchFamily="18" charset="0"/>
              </a:rPr>
              <a:t>SCore</a:t>
            </a:r>
            <a:r>
              <a:rPr lang="en-US" altLang="zh-CN" b="1" i="1" dirty="0">
                <a:latin typeface="Times New Roman" pitchFamily="18" charset="0"/>
              </a:rPr>
              <a:t>(</a:t>
            </a:r>
            <a:r>
              <a:rPr lang="en-US" altLang="zh-CN" b="1" i="1" dirty="0" err="1">
                <a:latin typeface="Times New Roman" pitchFamily="18" charset="0"/>
              </a:rPr>
              <a:t>SNO,CNO,grade</a:t>
            </a:r>
            <a:r>
              <a:rPr lang="en-US" altLang="zh-CN" b="1" dirty="0"/>
              <a:t>),</a:t>
            </a:r>
            <a:r>
              <a:rPr lang="en-US" altLang="zh-CN" b="1" i="1" dirty="0">
                <a:latin typeface="Times New Roman" pitchFamily="18" charset="0"/>
              </a:rPr>
              <a:t>Course(</a:t>
            </a:r>
            <a:r>
              <a:rPr lang="en-US" altLang="zh-CN" b="1" i="1" dirty="0" err="1">
                <a:latin typeface="Times New Roman" pitchFamily="18" charset="0"/>
              </a:rPr>
              <a:t>CNO,Cname,Ccredit</a:t>
            </a:r>
            <a:r>
              <a:rPr lang="en-US" altLang="zh-CN" b="1" dirty="0"/>
              <a:t>),</a:t>
            </a:r>
          </a:p>
          <a:p>
            <a:pPr algn="l">
              <a:spcBef>
                <a:spcPct val="20000"/>
              </a:spcBef>
            </a:pPr>
            <a:r>
              <a:rPr lang="en-US" altLang="zh-CN" b="1" i="1" dirty="0">
                <a:latin typeface="Times New Roman" pitchFamily="18" charset="0"/>
              </a:rPr>
              <a:t>Student(</a:t>
            </a:r>
            <a:r>
              <a:rPr lang="en-US" altLang="zh-CN" b="1" i="1" dirty="0" err="1">
                <a:latin typeface="Times New Roman" pitchFamily="18" charset="0"/>
              </a:rPr>
              <a:t>SNO,Sname,Ssex,Sbirthday</a:t>
            </a:r>
            <a:r>
              <a:rPr lang="en-US" altLang="zh-CN" b="1" dirty="0"/>
              <a:t>)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Write a relational algebra to answer the query </a:t>
            </a:r>
            <a:r>
              <a:rPr lang="en-US" altLang="zh-CN" b="1" dirty="0" smtClean="0"/>
              <a:t>“Find </a:t>
            </a:r>
            <a:r>
              <a:rPr lang="en-US" altLang="zh-CN" b="1" dirty="0"/>
              <a:t>the </a:t>
            </a:r>
            <a:r>
              <a:rPr lang="en-US" altLang="zh-CN" b="1" dirty="0">
                <a:solidFill>
                  <a:schemeClr val="hlink"/>
                </a:solidFill>
              </a:rPr>
              <a:t>numbers</a:t>
            </a:r>
            <a:r>
              <a:rPr lang="en-US" altLang="zh-CN" b="1" dirty="0"/>
              <a:t> and </a:t>
            </a:r>
            <a:r>
              <a:rPr lang="en-US" altLang="zh-CN" b="1" dirty="0">
                <a:solidFill>
                  <a:schemeClr val="hlink"/>
                </a:solidFill>
              </a:rPr>
              <a:t>names</a:t>
            </a:r>
            <a:r>
              <a:rPr lang="en-US" altLang="zh-CN" b="1" dirty="0"/>
              <a:t> of the students who have passed all the courses”.</a:t>
            </a:r>
          </a:p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【Answer】</a:t>
            </a:r>
            <a:endParaRPr kumimoji="0" lang="en-US" altLang="zh-CN" b="1" dirty="0"/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1) Project the relation </a:t>
            </a:r>
            <a:r>
              <a:rPr lang="en-US" altLang="zh-CN" b="1" i="1" dirty="0">
                <a:latin typeface="Times New Roman" pitchFamily="18" charset="0"/>
              </a:rPr>
              <a:t>Course</a:t>
            </a:r>
            <a:r>
              <a:rPr lang="en-US" altLang="zh-CN" b="1" dirty="0"/>
              <a:t> onto </a:t>
            </a:r>
            <a:r>
              <a:rPr lang="en-US" altLang="zh-CN" b="1" i="1" dirty="0">
                <a:latin typeface="Times New Roman" pitchFamily="18" charset="0"/>
              </a:rPr>
              <a:t>CNO</a:t>
            </a:r>
            <a:r>
              <a:rPr lang="en-US" altLang="zh-CN" b="1" dirty="0"/>
              <a:t> to obtain all information of courses.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2) Use division operation to find all the numbers of the students who have passed all the courses.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3) </a:t>
            </a:r>
            <a:r>
              <a:rPr lang="en-US" altLang="zh-CN" b="1" spc="-20" dirty="0"/>
              <a:t>Use the natural join operation to obtain the names of those students.</a:t>
            </a:r>
            <a:endParaRPr kumimoji="0" lang="en-US" altLang="zh-CN" b="1" spc="-20" dirty="0"/>
          </a:p>
          <a:p>
            <a:pPr algn="l">
              <a:spcBef>
                <a:spcPct val="20000"/>
              </a:spcBef>
            </a:pPr>
            <a:r>
              <a:rPr lang="en-US" altLang="zh-CN" b="1" dirty="0">
                <a:cs typeface="Times New Roman" pitchFamily="18" charset="0"/>
              </a:rPr>
              <a:t>(π</a:t>
            </a:r>
            <a:r>
              <a:rPr lang="en-US" altLang="zh-CN" b="1" baseline="-25000" dirty="0"/>
              <a:t>SNO,CNO</a:t>
            </a:r>
            <a:r>
              <a:rPr lang="en-US" altLang="zh-CN" b="1" dirty="0"/>
              <a:t>(</a:t>
            </a:r>
            <a:r>
              <a:rPr lang="en-US" altLang="zh-CN" b="1" dirty="0" err="1"/>
              <a:t>SCore</a:t>
            </a:r>
            <a:r>
              <a:rPr lang="en-US" altLang="zh-CN" b="1" dirty="0"/>
              <a:t>)÷</a:t>
            </a:r>
            <a:r>
              <a:rPr lang="en-US" altLang="zh-CN" b="1" dirty="0" smtClean="0">
                <a:cs typeface="Times New Roman" pitchFamily="18" charset="0"/>
              </a:rPr>
              <a:t>π</a:t>
            </a:r>
            <a:r>
              <a:rPr lang="en-US" altLang="zh-CN" b="1" baseline="-25000" dirty="0" smtClean="0"/>
              <a:t>CNO</a:t>
            </a:r>
            <a:r>
              <a:rPr lang="en-US" altLang="zh-CN" b="1" dirty="0" smtClean="0"/>
              <a:t>(Course))</a:t>
            </a:r>
            <a:r>
              <a:rPr lang="en-US" altLang="zh-CN" spc="-200" dirty="0">
                <a:cs typeface="Times New Roman" pitchFamily="18" charset="0"/>
              </a:rPr>
              <a:t> |</a:t>
            </a:r>
            <a:r>
              <a:rPr lang="en-US" altLang="zh-CN" sz="2000" b="1" spc="-200" dirty="0">
                <a:cs typeface="Times New Roman" pitchFamily="18" charset="0"/>
              </a:rPr>
              <a:t>╳</a:t>
            </a:r>
            <a:r>
              <a:rPr lang="en-US" altLang="zh-CN" spc="-200" dirty="0">
                <a:cs typeface="Times New Roman" pitchFamily="18" charset="0"/>
              </a:rPr>
              <a:t>| </a:t>
            </a:r>
            <a:r>
              <a:rPr lang="en-US" altLang="zh-CN" spc="-200" dirty="0" smtClean="0">
                <a:cs typeface="Times New Roman" pitchFamily="18" charset="0"/>
              </a:rPr>
              <a:t> </a:t>
            </a:r>
            <a:r>
              <a:rPr lang="en-US" altLang="zh-CN" b="1" dirty="0" smtClean="0">
                <a:cs typeface="Times New Roman" pitchFamily="18" charset="0"/>
              </a:rPr>
              <a:t>π</a:t>
            </a:r>
            <a:r>
              <a:rPr lang="en-US" altLang="zh-CN" b="1" baseline="-25000" dirty="0" err="1" smtClean="0"/>
              <a:t>SNO,SName</a:t>
            </a:r>
            <a:r>
              <a:rPr lang="en-US" altLang="zh-CN" b="1" dirty="0" smtClean="0"/>
              <a:t>(Student</a:t>
            </a:r>
            <a:r>
              <a:rPr lang="en-US" altLang="zh-CN" b="1" dirty="0"/>
              <a:t>)</a:t>
            </a:r>
          </a:p>
        </p:txBody>
      </p:sp>
      <p:pic>
        <p:nvPicPr>
          <p:cNvPr id="310278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84392-6757-48CB-B4AB-4F8CC10C803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Queries-Example-SELECT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609600" y="692150"/>
            <a:ext cx="83058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 err="1">
                <a:solidFill>
                  <a:srgbClr val="009900"/>
                </a:solidFill>
              </a:rPr>
              <a:t>sno,sname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kumimoji="0" lang="en-US" altLang="zh-CN" b="1" i="1" dirty="0">
                <a:solidFill>
                  <a:srgbClr val="009900"/>
                </a:solidFill>
                <a:latin typeface="Arial" charset="0"/>
              </a:rPr>
              <a:t>   </a:t>
            </a:r>
            <a:r>
              <a:rPr lang="en-US" altLang="zh-CN" b="1" i="1" dirty="0">
                <a:solidFill>
                  <a:srgbClr val="009900"/>
                </a:solidFill>
              </a:rPr>
              <a:t>FROM Student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WHERE </a:t>
            </a:r>
            <a:r>
              <a:rPr lang="en-US" altLang="zh-CN" b="1" i="1" dirty="0" err="1">
                <a:solidFill>
                  <a:srgbClr val="009900"/>
                </a:solidFill>
              </a:rPr>
              <a:t>sno</a:t>
            </a:r>
            <a:r>
              <a:rPr lang="en-US" altLang="zh-CN" b="1" i="1" dirty="0">
                <a:solidFill>
                  <a:srgbClr val="009900"/>
                </a:solidFill>
              </a:rPr>
              <a:t> IN (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SELECT </a:t>
            </a:r>
            <a:r>
              <a:rPr lang="en-US" altLang="zh-CN" b="1" i="1" dirty="0" err="1">
                <a:solidFill>
                  <a:srgbClr val="009900"/>
                </a:solidFill>
              </a:rPr>
              <a:t>sno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  FROM Student a, </a:t>
            </a:r>
            <a:r>
              <a:rPr lang="en-US" altLang="zh-CN" b="1" i="1" dirty="0">
                <a:solidFill>
                  <a:schemeClr val="tx2"/>
                </a:solidFill>
              </a:rPr>
              <a:t>(SELECT Count(</a:t>
            </a:r>
            <a:r>
              <a:rPr lang="en-US" altLang="zh-CN" b="1" i="1" dirty="0" err="1">
                <a:solidFill>
                  <a:schemeClr val="tx2"/>
                </a:solidFill>
              </a:rPr>
              <a:t>cno</a:t>
            </a:r>
            <a:r>
              <a:rPr lang="en-US" altLang="zh-CN" b="1" i="1" dirty="0">
                <a:solidFill>
                  <a:schemeClr val="tx2"/>
                </a:solidFill>
              </a:rPr>
              <a:t>) AS </a:t>
            </a:r>
            <a:r>
              <a:rPr lang="en-US" altLang="zh-CN" b="1" i="1" dirty="0" err="1">
                <a:solidFill>
                  <a:schemeClr val="tx2"/>
                </a:solidFill>
              </a:rPr>
              <a:t>cnt</a:t>
            </a:r>
            <a:r>
              <a:rPr lang="en-US" altLang="zh-CN" b="1" i="1" dirty="0">
                <a:solidFill>
                  <a:schemeClr val="tx2"/>
                </a:solidFill>
              </a:rPr>
              <a:t> FROM Course)</a:t>
            </a:r>
            <a:r>
              <a:rPr lang="en-US" altLang="zh-CN" b="1" i="1" dirty="0">
                <a:solidFill>
                  <a:srgbClr val="009900"/>
                </a:solidFill>
              </a:rPr>
              <a:t> b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  WHERE (SELECT Count(</a:t>
            </a:r>
            <a:r>
              <a:rPr lang="en-US" altLang="zh-CN" b="1" i="1" dirty="0" err="1">
                <a:solidFill>
                  <a:srgbClr val="009900"/>
                </a:solidFill>
              </a:rPr>
              <a:t>cno</a:t>
            </a:r>
            <a:r>
              <a:rPr lang="en-US" altLang="zh-CN" b="1" i="1" dirty="0">
                <a:solidFill>
                  <a:srgbClr val="009900"/>
                </a:solidFill>
              </a:rPr>
              <a:t>) FROM Score WHERE </a:t>
            </a:r>
            <a:r>
              <a:rPr lang="en-US" altLang="zh-CN" b="1" i="1" dirty="0" err="1">
                <a:solidFill>
                  <a:srgbClr val="009900"/>
                </a:solidFill>
              </a:rPr>
              <a:t>sno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a.sno</a:t>
            </a:r>
            <a:r>
              <a:rPr lang="en-US" altLang="zh-CN" b="1" i="1" dirty="0">
                <a:solidFill>
                  <a:srgbClr val="009900"/>
                </a:solidFill>
              </a:rPr>
              <a:t>)=</a:t>
            </a:r>
            <a:r>
              <a:rPr lang="en-US" altLang="zh-CN" b="1" i="1" dirty="0" err="1">
                <a:solidFill>
                  <a:srgbClr val="009900"/>
                </a:solidFill>
              </a:rPr>
              <a:t>b.cnt</a:t>
            </a:r>
            <a:r>
              <a:rPr lang="en-US" altLang="zh-CN" b="1" i="1" dirty="0">
                <a:solidFill>
                  <a:srgbClr val="009900"/>
                </a:solidFill>
              </a:rPr>
              <a:t> )</a:t>
            </a:r>
          </a:p>
          <a:p>
            <a:pPr algn="l">
              <a:spcBef>
                <a:spcPts val="0"/>
              </a:spcBef>
            </a:pPr>
            <a:endParaRPr lang="en-US" altLang="zh-CN" b="1" i="1" dirty="0" smtClean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 smtClean="0">
                <a:solidFill>
                  <a:srgbClr val="009900"/>
                </a:solidFill>
              </a:rPr>
              <a:t>SELECT </a:t>
            </a:r>
            <a:r>
              <a:rPr lang="en-US" altLang="zh-CN" b="1" i="1" dirty="0" err="1">
                <a:solidFill>
                  <a:srgbClr val="009900"/>
                </a:solidFill>
              </a:rPr>
              <a:t>sno,sname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FROM Student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WHERE </a:t>
            </a:r>
            <a:r>
              <a:rPr lang="en-US" altLang="zh-CN" b="1" i="1" dirty="0" err="1">
                <a:solidFill>
                  <a:srgbClr val="009900"/>
                </a:solidFill>
              </a:rPr>
              <a:t>sno</a:t>
            </a:r>
            <a:r>
              <a:rPr lang="en-US" altLang="zh-CN" b="1" i="1" dirty="0">
                <a:solidFill>
                  <a:srgbClr val="009900"/>
                </a:solidFill>
              </a:rPr>
              <a:t> IN (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SELECT </a:t>
            </a:r>
            <a:r>
              <a:rPr lang="en-US" altLang="zh-CN" b="1" i="1" dirty="0" err="1">
                <a:solidFill>
                  <a:srgbClr val="009900"/>
                </a:solidFill>
              </a:rPr>
              <a:t>sno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  FROM Student a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  WHERE </a:t>
            </a:r>
            <a:r>
              <a:rPr lang="en-US" altLang="zh-CN" b="1" i="1" dirty="0">
                <a:solidFill>
                  <a:schemeClr val="tx2"/>
                </a:solidFill>
              </a:rPr>
              <a:t>(SELECT Count(</a:t>
            </a:r>
            <a:r>
              <a:rPr lang="en-US" altLang="zh-CN" b="1" i="1" dirty="0" err="1">
                <a:solidFill>
                  <a:schemeClr val="tx2"/>
                </a:solidFill>
              </a:rPr>
              <a:t>cno</a:t>
            </a:r>
            <a:r>
              <a:rPr lang="en-US" altLang="zh-CN" b="1" i="1" dirty="0">
                <a:solidFill>
                  <a:schemeClr val="tx2"/>
                </a:solidFill>
              </a:rPr>
              <a:t>) FROM Score WHERE </a:t>
            </a:r>
            <a:r>
              <a:rPr lang="en-US" altLang="zh-CN" b="1" i="1" dirty="0" err="1">
                <a:solidFill>
                  <a:schemeClr val="tx2"/>
                </a:solidFill>
              </a:rPr>
              <a:t>sno</a:t>
            </a:r>
            <a:r>
              <a:rPr lang="en-US" altLang="zh-CN" b="1" i="1" dirty="0">
                <a:solidFill>
                  <a:schemeClr val="tx2"/>
                </a:solidFill>
              </a:rPr>
              <a:t>=</a:t>
            </a:r>
            <a:r>
              <a:rPr lang="en-US" altLang="zh-CN" b="1" i="1" dirty="0" err="1">
                <a:solidFill>
                  <a:schemeClr val="tx2"/>
                </a:solidFill>
              </a:rPr>
              <a:t>a.sno</a:t>
            </a:r>
            <a:r>
              <a:rPr lang="en-US" altLang="zh-CN" b="1" i="1" dirty="0">
                <a:solidFill>
                  <a:schemeClr val="tx2"/>
                </a:solidFill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chemeClr val="tx2"/>
                </a:solidFill>
              </a:rPr>
              <a:t>              = (SELECT Count(</a:t>
            </a:r>
            <a:r>
              <a:rPr lang="en-US" altLang="zh-CN" b="1" i="1" dirty="0" err="1">
                <a:solidFill>
                  <a:schemeClr val="tx2"/>
                </a:solidFill>
              </a:rPr>
              <a:t>cno</a:t>
            </a:r>
            <a:r>
              <a:rPr lang="en-US" altLang="zh-CN" b="1" i="1" dirty="0">
                <a:solidFill>
                  <a:schemeClr val="tx2"/>
                </a:solidFill>
              </a:rPr>
              <a:t>) FROM Course)</a:t>
            </a:r>
            <a:r>
              <a:rPr lang="en-US" altLang="zh-CN" b="1" i="1" dirty="0">
                <a:solidFill>
                  <a:srgbClr val="009900"/>
                </a:solidFill>
              </a:rPr>
              <a:t> )</a:t>
            </a:r>
          </a:p>
        </p:txBody>
      </p:sp>
      <p:pic>
        <p:nvPicPr>
          <p:cNvPr id="34611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6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6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DBFF-FC00-4EEF-BE01-20C1744857C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Queries-Example-SELECT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609600" y="804341"/>
            <a:ext cx="83058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 err="1">
                <a:solidFill>
                  <a:srgbClr val="009900"/>
                </a:solidFill>
              </a:rPr>
              <a:t>b.sno,sname</a:t>
            </a:r>
            <a:endParaRPr lang="en-US" altLang="zh-CN" b="1" i="1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FROM </a:t>
            </a:r>
            <a:r>
              <a:rPr lang="en-US" altLang="zh-CN" b="1" i="1" dirty="0">
                <a:solidFill>
                  <a:schemeClr val="tx2"/>
                </a:solidFill>
              </a:rPr>
              <a:t>(SELECT DISTINCT </a:t>
            </a:r>
            <a:r>
              <a:rPr lang="en-US" altLang="zh-CN" b="1" i="1" dirty="0" err="1">
                <a:solidFill>
                  <a:schemeClr val="tx2"/>
                </a:solidFill>
              </a:rPr>
              <a:t>sno</a:t>
            </a:r>
            <a:r>
              <a:rPr lang="en-US" altLang="zh-CN" b="1" i="1" dirty="0">
                <a:solidFill>
                  <a:schemeClr val="tx2"/>
                </a:solidFill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chemeClr val="tx2"/>
                </a:solidFill>
              </a:rPr>
              <a:t>      FROM score c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chemeClr val="tx2"/>
                </a:solidFill>
              </a:rPr>
              <a:t>      WHERE (SELECT COUNT (</a:t>
            </a:r>
            <a:r>
              <a:rPr lang="en-US" altLang="zh-CN" b="1" i="1" dirty="0" err="1">
                <a:solidFill>
                  <a:schemeClr val="tx2"/>
                </a:solidFill>
              </a:rPr>
              <a:t>cno</a:t>
            </a:r>
            <a:r>
              <a:rPr lang="en-US" altLang="zh-CN" b="1" i="1" dirty="0">
                <a:solidFill>
                  <a:schemeClr val="tx2"/>
                </a:solidFill>
              </a:rPr>
              <a:t>) FROM Score WHERE </a:t>
            </a:r>
            <a:r>
              <a:rPr lang="en-US" altLang="zh-CN" b="1" i="1" dirty="0" err="1">
                <a:solidFill>
                  <a:schemeClr val="tx2"/>
                </a:solidFill>
              </a:rPr>
              <a:t>sno</a:t>
            </a:r>
            <a:r>
              <a:rPr lang="en-US" altLang="zh-CN" b="1" i="1" dirty="0">
                <a:solidFill>
                  <a:schemeClr val="tx2"/>
                </a:solidFill>
              </a:rPr>
              <a:t>=</a:t>
            </a:r>
            <a:r>
              <a:rPr lang="en-US" altLang="zh-CN" b="1" i="1" dirty="0" err="1">
                <a:solidFill>
                  <a:schemeClr val="tx2"/>
                </a:solidFill>
              </a:rPr>
              <a:t>c.sno</a:t>
            </a:r>
            <a:r>
              <a:rPr lang="en-US" altLang="zh-CN" b="1" i="1" dirty="0">
                <a:solidFill>
                  <a:schemeClr val="tx2"/>
                </a:solidFill>
              </a:rPr>
              <a:t>)=(SELECT COUNT(</a:t>
            </a:r>
            <a:r>
              <a:rPr lang="en-US" altLang="zh-CN" b="1" i="1" dirty="0" err="1">
                <a:solidFill>
                  <a:schemeClr val="tx2"/>
                </a:solidFill>
              </a:rPr>
              <a:t>cno</a:t>
            </a:r>
            <a:r>
              <a:rPr lang="en-US" altLang="zh-CN" b="1" i="1" dirty="0">
                <a:solidFill>
                  <a:schemeClr val="tx2"/>
                </a:solidFill>
              </a:rPr>
              <a:t>)FROM Course)         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chemeClr val="tx2"/>
                </a:solidFill>
              </a:rPr>
              <a:t>     )AS a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INNER JOIN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</a:t>
            </a:r>
            <a:r>
              <a:rPr lang="en-US" altLang="zh-CN" b="1" i="1" dirty="0">
                <a:solidFill>
                  <a:schemeClr val="tx2"/>
                </a:solidFill>
              </a:rPr>
              <a:t>(SELECT </a:t>
            </a:r>
            <a:r>
              <a:rPr lang="en-US" altLang="zh-CN" b="1" i="1" dirty="0" err="1">
                <a:solidFill>
                  <a:schemeClr val="tx2"/>
                </a:solidFill>
              </a:rPr>
              <a:t>sno,sname</a:t>
            </a:r>
            <a:r>
              <a:rPr lang="en-US" altLang="zh-CN" b="1" i="1" dirty="0">
                <a:solidFill>
                  <a:schemeClr val="tx2"/>
                </a:solidFill>
              </a:rPr>
              <a:t> FROM Student)AS b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ON </a:t>
            </a:r>
            <a:r>
              <a:rPr lang="en-US" altLang="zh-CN" b="1" i="1" dirty="0" err="1">
                <a:solidFill>
                  <a:srgbClr val="009900"/>
                </a:solidFill>
              </a:rPr>
              <a:t>a.sno</a:t>
            </a:r>
            <a:r>
              <a:rPr lang="en-US" altLang="zh-CN" b="1" i="1" dirty="0">
                <a:solidFill>
                  <a:srgbClr val="009900"/>
                </a:solidFill>
              </a:rPr>
              <a:t>=</a:t>
            </a:r>
            <a:r>
              <a:rPr lang="en-US" altLang="zh-CN" b="1" i="1" dirty="0" err="1">
                <a:solidFill>
                  <a:srgbClr val="009900"/>
                </a:solidFill>
              </a:rPr>
              <a:t>b.sno</a:t>
            </a:r>
            <a:endParaRPr lang="en-US" altLang="zh-CN" b="1" i="1" dirty="0">
              <a:solidFill>
                <a:srgbClr val="009900"/>
              </a:solidFill>
            </a:endParaRPr>
          </a:p>
        </p:txBody>
      </p:sp>
      <p:pic>
        <p:nvPicPr>
          <p:cNvPr id="347140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B5EB-F349-4001-B7EE-6A60DC3B953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Notation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80772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1. </a:t>
            </a:r>
            <a:r>
              <a:rPr lang="zh-CN" altLang="en-US" b="1">
                <a:latin typeface="Times New Roman" pitchFamily="18" charset="0"/>
              </a:rPr>
              <a:t>问题要求回答的内容才要显示，其他内容不能有。别忘了用投影显示要查询的属性。</a:t>
            </a:r>
          </a:p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2. </a:t>
            </a:r>
            <a:r>
              <a:rPr lang="zh-CN" altLang="en-US" b="1">
                <a:latin typeface="Times New Roman" pitchFamily="18" charset="0"/>
              </a:rPr>
              <a:t>笛卡尔积、自然连接和</a:t>
            </a:r>
            <a:r>
              <a:rPr lang="en-US" altLang="zh-CN" b="1">
                <a:latin typeface="Times New Roman" pitchFamily="18" charset="0"/>
              </a:rPr>
              <a:t>θ</a:t>
            </a:r>
            <a:r>
              <a:rPr lang="zh-CN" altLang="en-US" b="1">
                <a:latin typeface="Times New Roman" pitchFamily="18" charset="0"/>
              </a:rPr>
              <a:t>连接要分清。</a:t>
            </a: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b="1">
                <a:latin typeface="Times New Roman" pitchFamily="18" charset="0"/>
              </a:rPr>
              <a:t>笛卡尔积是两个关系的元组的排列组合，没有任何条件。</a:t>
            </a: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zh-CN" altLang="en-US" b="1">
                <a:latin typeface="Times New Roman" pitchFamily="18" charset="0"/>
              </a:rPr>
              <a:t>自然连接要求元组中相同属性有相同的值。</a:t>
            </a:r>
          </a:p>
          <a:p>
            <a:pPr algn="l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latin typeface="Times New Roman" pitchFamily="18" charset="0"/>
              </a:rPr>
              <a:t>θ</a:t>
            </a:r>
            <a:r>
              <a:rPr lang="zh-CN" altLang="en-US" b="1">
                <a:latin typeface="Times New Roman" pitchFamily="18" charset="0"/>
              </a:rPr>
              <a:t>连接是在做了笛卡尔积之后再选择符合条件的组合。</a:t>
            </a:r>
          </a:p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3. </a:t>
            </a:r>
            <a:r>
              <a:rPr lang="zh-CN" altLang="en-US" b="1">
                <a:latin typeface="Times New Roman" pitchFamily="18" charset="0"/>
              </a:rPr>
              <a:t>复杂的查询可以首先将它分解成一步一步的简单的查询。</a:t>
            </a:r>
          </a:p>
        </p:txBody>
      </p:sp>
      <p:pic>
        <p:nvPicPr>
          <p:cNvPr id="145414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7D159-C609-427C-8F96-89C93B2081C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Execises-1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685800" y="692150"/>
            <a:ext cx="83506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e.g.】</a:t>
            </a:r>
            <a:r>
              <a:rPr lang="en-US" altLang="zh-CN" b="1" dirty="0" err="1"/>
              <a:t>Suppose</a:t>
            </a:r>
            <a:r>
              <a:rPr lang="en-US" altLang="zh-CN" b="1" dirty="0"/>
              <a:t> that there exist the following two relations. Write relational algebras to answer the following queries:</a:t>
            </a:r>
          </a:p>
          <a:p>
            <a:pPr algn="l"/>
            <a:r>
              <a:rPr lang="en-US" altLang="zh-CN" b="1" i="1" dirty="0">
                <a:latin typeface="Times New Roman" pitchFamily="18" charset="0"/>
              </a:rPr>
              <a:t>Product( maker, model, </a:t>
            </a:r>
            <a:r>
              <a:rPr lang="en-US" altLang="zh-CN" b="1" i="1" dirty="0" err="1">
                <a:latin typeface="Times New Roman" pitchFamily="18" charset="0"/>
              </a:rPr>
              <a:t>producttype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</a:p>
          <a:p>
            <a:pPr algn="l"/>
            <a:r>
              <a:rPr lang="en-US" altLang="zh-CN" b="1" i="1" dirty="0">
                <a:latin typeface="Times New Roman" pitchFamily="18" charset="0"/>
              </a:rPr>
              <a:t>PC(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cd, price)</a:t>
            </a:r>
          </a:p>
          <a:p>
            <a:pPr algn="l"/>
            <a:r>
              <a:rPr lang="en-US" altLang="zh-CN" b="1" dirty="0"/>
              <a:t>1. Find the </a:t>
            </a:r>
            <a:r>
              <a:rPr lang="en-US" altLang="zh-CN" b="1" i="1" dirty="0">
                <a:latin typeface="Times New Roman" pitchFamily="18" charset="0"/>
              </a:rPr>
              <a:t>model</a:t>
            </a:r>
            <a:r>
              <a:rPr lang="en-US" altLang="zh-CN" b="1" dirty="0"/>
              <a:t> of</a:t>
            </a:r>
            <a:r>
              <a:rPr lang="en-US" altLang="zh-CN" b="1" i="1" dirty="0">
                <a:latin typeface="Times New Roman" pitchFamily="18" charset="0"/>
              </a:rPr>
              <a:t> PC</a:t>
            </a:r>
            <a:r>
              <a:rPr lang="en-US" altLang="zh-CN" b="1" dirty="0"/>
              <a:t> whose </a:t>
            </a:r>
            <a:r>
              <a:rPr lang="en-US" altLang="zh-CN" b="1" i="1" dirty="0">
                <a:latin typeface="Times New Roman" pitchFamily="18" charset="0"/>
              </a:rPr>
              <a:t>speed</a:t>
            </a:r>
            <a:r>
              <a:rPr lang="en-US" altLang="zh-CN" b="1" dirty="0"/>
              <a:t> is at least 150.</a:t>
            </a:r>
          </a:p>
          <a:p>
            <a:pPr algn="l"/>
            <a:r>
              <a:rPr lang="en-US" altLang="zh-CN" b="1" dirty="0"/>
              <a:t>2. Find the </a:t>
            </a:r>
            <a:r>
              <a:rPr lang="en-US" altLang="zh-CN" b="1" i="1" dirty="0">
                <a:latin typeface="Times New Roman" pitchFamily="18" charset="0"/>
              </a:rPr>
              <a:t>model</a:t>
            </a:r>
            <a:r>
              <a:rPr lang="en-US" altLang="zh-CN" b="1" dirty="0"/>
              <a:t>, </a:t>
            </a:r>
            <a:r>
              <a:rPr lang="en-US" altLang="zh-CN" b="1" i="1" dirty="0">
                <a:latin typeface="Times New Roman" pitchFamily="18" charset="0"/>
              </a:rPr>
              <a:t>speed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price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PC</a:t>
            </a:r>
            <a:r>
              <a:rPr lang="en-US" altLang="zh-CN" b="1" dirty="0"/>
              <a:t> and </a:t>
            </a:r>
            <a:r>
              <a:rPr lang="en-US" altLang="zh-CN" b="1" dirty="0" smtClean="0"/>
              <a:t>their </a:t>
            </a:r>
            <a:r>
              <a:rPr lang="en-US" altLang="zh-CN" b="1" i="1" dirty="0">
                <a:latin typeface="Times New Roman" pitchFamily="18" charset="0"/>
              </a:rPr>
              <a:t>maker</a:t>
            </a:r>
            <a:r>
              <a:rPr lang="en-US" altLang="zh-CN" b="1" dirty="0"/>
              <a:t>.</a:t>
            </a:r>
          </a:p>
          <a:p>
            <a:pPr algn="l"/>
            <a:r>
              <a:rPr lang="en-US" altLang="zh-CN" b="1" dirty="0"/>
              <a:t>3. Find the </a:t>
            </a:r>
            <a:r>
              <a:rPr lang="en-US" altLang="zh-CN" b="1" i="1" dirty="0">
                <a:latin typeface="Times New Roman" pitchFamily="18" charset="0"/>
              </a:rPr>
              <a:t>maker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PC</a:t>
            </a:r>
            <a:r>
              <a:rPr lang="en-US" altLang="zh-CN" b="1" dirty="0"/>
              <a:t> whose </a:t>
            </a:r>
            <a:r>
              <a:rPr lang="en-US" altLang="zh-CN" b="1" i="1" dirty="0">
                <a:latin typeface="Times New Roman" pitchFamily="18" charset="0"/>
              </a:rPr>
              <a:t>price</a:t>
            </a:r>
            <a:r>
              <a:rPr lang="en-US" altLang="zh-CN" b="1" dirty="0"/>
              <a:t> is higher than 1000.</a:t>
            </a:r>
          </a:p>
          <a:p>
            <a:pPr algn="l"/>
            <a:r>
              <a:rPr lang="en-US" altLang="zh-CN" b="1" dirty="0"/>
              <a:t>4. Find the </a:t>
            </a:r>
            <a:r>
              <a:rPr lang="en-US" altLang="zh-CN" b="1" i="1" dirty="0">
                <a:latin typeface="Times New Roman" pitchFamily="18" charset="0"/>
              </a:rPr>
              <a:t>model</a:t>
            </a:r>
            <a:r>
              <a:rPr lang="en-US" altLang="zh-CN" b="1" dirty="0"/>
              <a:t> of </a:t>
            </a:r>
            <a:r>
              <a:rPr lang="en-US" altLang="zh-CN" b="1" i="1" dirty="0">
                <a:latin typeface="Times New Roman" pitchFamily="18" charset="0"/>
              </a:rPr>
              <a:t>PC</a:t>
            </a:r>
            <a:r>
              <a:rPr lang="en-US" altLang="zh-CN" b="1" dirty="0"/>
              <a:t> whose </a:t>
            </a:r>
            <a:r>
              <a:rPr lang="en-US" altLang="zh-CN" b="1" i="1" dirty="0">
                <a:latin typeface="Times New Roman" pitchFamily="18" charset="0"/>
              </a:rPr>
              <a:t>speed</a:t>
            </a:r>
            <a:r>
              <a:rPr lang="en-US" altLang="zh-CN" b="1" dirty="0"/>
              <a:t> is greater than 133 or whose </a:t>
            </a:r>
            <a:r>
              <a:rPr lang="en-US" altLang="zh-CN" b="1" i="1" dirty="0">
                <a:latin typeface="Times New Roman" pitchFamily="18" charset="0"/>
              </a:rPr>
              <a:t>ram</a:t>
            </a:r>
            <a:r>
              <a:rPr lang="en-US" altLang="zh-CN" b="1" dirty="0"/>
              <a:t> is greater than 256.</a:t>
            </a:r>
          </a:p>
        </p:txBody>
      </p:sp>
      <p:pic>
        <p:nvPicPr>
          <p:cNvPr id="140293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0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61841"/>
              </p:ext>
            </p:extLst>
          </p:nvPr>
        </p:nvGraphicFramePr>
        <p:xfrm>
          <a:off x="811213" y="3861048"/>
          <a:ext cx="38322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8" name="公式" r:id="rId4" imgW="1917360" imgH="406080" progId="Equation.3">
                  <p:embed/>
                </p:oleObj>
              </mc:Choice>
              <mc:Fallback>
                <p:oleObj name="公式" r:id="rId4" imgW="19173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3861048"/>
                        <a:ext cx="38322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92520"/>
              </p:ext>
            </p:extLst>
          </p:nvPr>
        </p:nvGraphicFramePr>
        <p:xfrm>
          <a:off x="763588" y="4619873"/>
          <a:ext cx="57610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9" name="公式" r:id="rId6" imgW="2882880" imgH="304560" progId="Equation.3">
                  <p:embed/>
                </p:oleObj>
              </mc:Choice>
              <mc:Fallback>
                <p:oleObj name="公式" r:id="rId6" imgW="288288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619873"/>
                        <a:ext cx="57610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453405"/>
              </p:ext>
            </p:extLst>
          </p:nvPr>
        </p:nvGraphicFramePr>
        <p:xfrm>
          <a:off x="750888" y="5064373"/>
          <a:ext cx="53546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0" name="公式" r:id="rId8" imgW="2679480" imgH="406080" progId="Equation.3">
                  <p:embed/>
                </p:oleObj>
              </mc:Choice>
              <mc:Fallback>
                <p:oleObj name="公式" r:id="rId8" imgW="26794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064373"/>
                        <a:ext cx="535463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925821"/>
              </p:ext>
            </p:extLst>
          </p:nvPr>
        </p:nvGraphicFramePr>
        <p:xfrm>
          <a:off x="755576" y="5783511"/>
          <a:ext cx="52530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1" name="公式" r:id="rId10" imgW="2628720" imgH="406080" progId="Equation.3">
                  <p:embed/>
                </p:oleObj>
              </mc:Choice>
              <mc:Fallback>
                <p:oleObj name="公式" r:id="rId10" imgW="262872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783511"/>
                        <a:ext cx="525303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1308A-578D-4622-8FD3-EF77D2D0E27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Execises-2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611560" y="677478"/>
            <a:ext cx="8353053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【e.g.】 </a:t>
            </a:r>
            <a:r>
              <a:rPr lang="en-US" altLang="zh-CN" b="1" dirty="0"/>
              <a:t>Suppose that there exist the following four relations. Write relational algebras to answer the following queries: 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Product( maker, model, </a:t>
            </a:r>
            <a:r>
              <a:rPr lang="en-US" altLang="zh-CN" b="1" i="1" dirty="0" err="1">
                <a:latin typeface="Times New Roman" pitchFamily="18" charset="0"/>
              </a:rPr>
              <a:t>producttype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PC(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cd,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Laptop(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screen,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Printer( model, color, type, price)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1. Find the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dirty="0"/>
              <a:t> that appears in more than two different</a:t>
            </a:r>
            <a:r>
              <a:rPr lang="en-US" altLang="zh-CN" b="1" i="1" dirty="0">
                <a:latin typeface="Times New Roman" pitchFamily="18" charset="0"/>
              </a:rPr>
              <a:t> PC</a:t>
            </a:r>
            <a:r>
              <a:rPr lang="en-US" altLang="zh-CN" b="1" dirty="0"/>
              <a:t>s.</a:t>
            </a:r>
          </a:p>
        </p:txBody>
      </p:sp>
      <p:pic>
        <p:nvPicPr>
          <p:cNvPr id="142341" name="Picture 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2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76080"/>
              </p:ext>
            </p:extLst>
          </p:nvPr>
        </p:nvGraphicFramePr>
        <p:xfrm>
          <a:off x="1979613" y="4581128"/>
          <a:ext cx="27273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3" name="公式" r:id="rId4" imgW="1079280" imgH="228600" progId="Equation.3">
                  <p:embed/>
                </p:oleObj>
              </mc:Choice>
              <mc:Fallback>
                <p:oleObj name="公式" r:id="rId4" imgW="10792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81128"/>
                        <a:ext cx="27273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457200" y="3356992"/>
            <a:ext cx="815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b="1" dirty="0">
                <a:solidFill>
                  <a:schemeClr val="tx2"/>
                </a:solidFill>
              </a:rPr>
              <a:t>【Answer】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R1=</a:t>
            </a:r>
            <a:r>
              <a:rPr lang="en-US" altLang="zh-CN" b="1" dirty="0">
                <a:cs typeface="Times New Roman" pitchFamily="18" charset="0"/>
              </a:rPr>
              <a:t>ρ</a:t>
            </a:r>
            <a:r>
              <a:rPr lang="en-US" altLang="zh-CN" b="1" baseline="-25000" dirty="0">
                <a:ea typeface="Arial Unicode MS" pitchFamily="34" charset="-122"/>
                <a:cs typeface="Arial Unicode MS" pitchFamily="34" charset="-122"/>
              </a:rPr>
              <a:t>PC1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(PC)</a:t>
            </a:r>
          </a:p>
          <a:p>
            <a:pPr algn="l"/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                      R2=</a:t>
            </a:r>
            <a:r>
              <a:rPr lang="en-US" altLang="zh-CN" b="1" dirty="0">
                <a:cs typeface="Times New Roman" pitchFamily="18" charset="0"/>
              </a:rPr>
              <a:t>ρ</a:t>
            </a:r>
            <a:r>
              <a:rPr lang="en-US" altLang="zh-CN" b="1" baseline="-25000" dirty="0">
                <a:ea typeface="Arial Unicode MS" pitchFamily="34" charset="-122"/>
                <a:cs typeface="Arial Unicode MS" pitchFamily="34" charset="-122"/>
              </a:rPr>
              <a:t>PC2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(PC)</a:t>
            </a:r>
          </a:p>
          <a:p>
            <a:pPr algn="l"/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                      </a:t>
            </a:r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R3=R1</a:t>
            </a:r>
            <a:r>
              <a:rPr lang="en-US" altLang="zh-CN" spc="-200" dirty="0">
                <a:cs typeface="Times New Roman" pitchFamily="18" charset="0"/>
              </a:rPr>
              <a:t> |</a:t>
            </a:r>
            <a:r>
              <a:rPr lang="en-US" altLang="zh-CN" sz="2000" b="1" spc="-200" dirty="0">
                <a:cs typeface="Times New Roman" pitchFamily="18" charset="0"/>
              </a:rPr>
              <a:t>╳</a:t>
            </a:r>
            <a:r>
              <a:rPr lang="en-US" altLang="zh-CN" spc="-200" dirty="0">
                <a:cs typeface="Times New Roman" pitchFamily="18" charset="0"/>
              </a:rPr>
              <a:t>| </a:t>
            </a:r>
            <a:r>
              <a:rPr lang="en-US" altLang="zh-CN" b="1" baseline="-14000" dirty="0" smtClean="0">
                <a:ea typeface="Arial Unicode MS" pitchFamily="34" charset="-122"/>
                <a:cs typeface="Arial Unicode MS" pitchFamily="34" charset="-122"/>
              </a:rPr>
              <a:t>PC1.hd=PC2.hd</a:t>
            </a:r>
            <a:r>
              <a:rPr lang="en-US" altLang="zh-CN" b="1" baseline="-25000" dirty="0"/>
              <a:t>∧</a:t>
            </a:r>
            <a:r>
              <a:rPr lang="en-US" altLang="zh-CN" b="1" baseline="-14000" dirty="0">
                <a:ea typeface="Arial Unicode MS" pitchFamily="34" charset="-122"/>
                <a:cs typeface="Arial Unicode MS" pitchFamily="34" charset="-122"/>
              </a:rPr>
              <a:t>PC1.model</a:t>
            </a:r>
            <a:r>
              <a:rPr lang="en-US" altLang="zh-CN" b="1" baseline="-14000" dirty="0"/>
              <a:t>≠</a:t>
            </a:r>
            <a:r>
              <a:rPr lang="en-US" altLang="zh-CN" b="1" baseline="-14000" dirty="0">
                <a:ea typeface="Arial Unicode MS" pitchFamily="34" charset="-122"/>
                <a:cs typeface="Arial Unicode MS" pitchFamily="34" charset="-122"/>
              </a:rPr>
              <a:t>PC2.model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R2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755650" y="5406315"/>
            <a:ext cx="71294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</a:t>
            </a:r>
            <a:r>
              <a:rPr lang="en-US" altLang="zh-CN" b="1" i="1" dirty="0" smtClean="0">
                <a:solidFill>
                  <a:srgbClr val="009900"/>
                </a:solidFill>
              </a:rPr>
              <a:t>DISTINCT PC1.hd </a:t>
            </a:r>
            <a:r>
              <a:rPr lang="en-US" altLang="zh-CN" b="1" i="1" dirty="0">
                <a:solidFill>
                  <a:srgbClr val="009900"/>
                </a:solidFill>
              </a:rPr>
              <a:t>FROM PC PC1, PC PC2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       WHERE PC1.hd=PC2.hd AND PC1.model&lt;&gt;PC2.model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utoUpdateAnimBg="0"/>
      <p:bldP spid="142343" grpId="0" build="p" autoUpdateAnimBg="0"/>
      <p:bldP spid="1423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86C78-CC2E-4BE3-9D79-EF0733118A2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Execises-2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611560" y="677151"/>
            <a:ext cx="8424936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【e.g.】 </a:t>
            </a:r>
            <a:r>
              <a:rPr lang="en-US" altLang="zh-CN" b="1" dirty="0"/>
              <a:t>Suppose that there exist the following four relations. Write relational algebras to answer the following queries: 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Product( maker, model, </a:t>
            </a:r>
            <a:r>
              <a:rPr lang="en-US" altLang="zh-CN" b="1" i="1" dirty="0" err="1">
                <a:latin typeface="Times New Roman" pitchFamily="18" charset="0"/>
              </a:rPr>
              <a:t>producttype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PC(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cd,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Laptop(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screen,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Printer( model, color, type, price)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2. Find the pairs of</a:t>
            </a:r>
            <a:r>
              <a:rPr lang="en-US" altLang="zh-CN" b="1" i="1" dirty="0">
                <a:latin typeface="Times New Roman" pitchFamily="18" charset="0"/>
              </a:rPr>
              <a:t> PC</a:t>
            </a:r>
            <a:r>
              <a:rPr lang="en-US" altLang="zh-CN" b="1" dirty="0"/>
              <a:t> model whose </a:t>
            </a:r>
            <a:r>
              <a:rPr lang="en-US" altLang="zh-CN" b="1" i="1" dirty="0">
                <a:latin typeface="Times New Roman" pitchFamily="18" charset="0"/>
              </a:rPr>
              <a:t>speed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ram</a:t>
            </a:r>
            <a:r>
              <a:rPr lang="en-US" altLang="zh-CN" b="1" dirty="0"/>
              <a:t> agree with each other respectively.</a:t>
            </a:r>
          </a:p>
        </p:txBody>
      </p:sp>
      <p:pic>
        <p:nvPicPr>
          <p:cNvPr id="311300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1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551044"/>
              </p:ext>
            </p:extLst>
          </p:nvPr>
        </p:nvGraphicFramePr>
        <p:xfrm>
          <a:off x="602233" y="4509120"/>
          <a:ext cx="40417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4" name="Equation" r:id="rId4" imgW="1600200" imgH="241200" progId="Equation.3">
                  <p:embed/>
                </p:oleObj>
              </mc:Choice>
              <mc:Fallback>
                <p:oleObj name="Equation" r:id="rId4" imgW="16002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33" y="4509120"/>
                        <a:ext cx="40417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457200" y="3750131"/>
            <a:ext cx="85792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0" lang="en-US" altLang="zh-CN" b="1" dirty="0">
                <a:solidFill>
                  <a:schemeClr val="tx2"/>
                </a:solidFill>
              </a:rPr>
              <a:t>【Answer】</a:t>
            </a:r>
            <a:r>
              <a:rPr lang="en-US" altLang="zh-CN" b="1" dirty="0"/>
              <a:t> 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R1=</a:t>
            </a:r>
            <a:r>
              <a:rPr lang="en-US" altLang="zh-CN" b="1" dirty="0">
                <a:cs typeface="Times New Roman" pitchFamily="18" charset="0"/>
              </a:rPr>
              <a:t>ρ</a:t>
            </a:r>
            <a:r>
              <a:rPr lang="en-US" altLang="zh-CN" b="1" baseline="-25000" dirty="0">
                <a:ea typeface="Arial Unicode MS" pitchFamily="34" charset="-122"/>
                <a:cs typeface="Arial Unicode MS" pitchFamily="34" charset="-122"/>
              </a:rPr>
              <a:t>PC1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(PC</a:t>
            </a:r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)    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R2=</a:t>
            </a:r>
            <a:r>
              <a:rPr lang="en-US" altLang="zh-CN" b="1" dirty="0">
                <a:cs typeface="Times New Roman" pitchFamily="18" charset="0"/>
              </a:rPr>
              <a:t>ρ</a:t>
            </a:r>
            <a:r>
              <a:rPr lang="en-US" altLang="zh-CN" b="1" baseline="-25000" dirty="0">
                <a:ea typeface="Arial Unicode MS" pitchFamily="34" charset="-122"/>
                <a:cs typeface="Arial Unicode MS" pitchFamily="34" charset="-122"/>
              </a:rPr>
              <a:t>PC2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(PC)</a:t>
            </a:r>
          </a:p>
          <a:p>
            <a:pPr algn="l"/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              </a:t>
            </a:r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R3=  </a:t>
            </a:r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R1</a:t>
            </a:r>
            <a:r>
              <a:rPr lang="en-US" altLang="zh-CN" spc="-200" dirty="0">
                <a:cs typeface="Times New Roman" pitchFamily="18" charset="0"/>
              </a:rPr>
              <a:t> |</a:t>
            </a:r>
            <a:r>
              <a:rPr lang="en-US" altLang="zh-CN" sz="2000" b="1" spc="-200" dirty="0">
                <a:cs typeface="Times New Roman" pitchFamily="18" charset="0"/>
              </a:rPr>
              <a:t>╳</a:t>
            </a:r>
            <a:r>
              <a:rPr lang="en-US" altLang="zh-CN" spc="-200" dirty="0">
                <a:cs typeface="Times New Roman" pitchFamily="18" charset="0"/>
              </a:rPr>
              <a:t>| </a:t>
            </a:r>
            <a:r>
              <a:rPr lang="en-US" altLang="zh-CN" b="1" baseline="-14000" dirty="0" smtClean="0">
                <a:ea typeface="Arial Unicode MS" pitchFamily="34" charset="-122"/>
                <a:cs typeface="Arial Unicode MS" pitchFamily="34" charset="-122"/>
              </a:rPr>
              <a:t>PC1.speed=PC2.speed</a:t>
            </a:r>
            <a:r>
              <a:rPr lang="en-US" altLang="zh-CN" b="1" baseline="-25000" dirty="0"/>
              <a:t>∧</a:t>
            </a:r>
            <a:r>
              <a:rPr lang="en-US" altLang="zh-CN" b="1" baseline="-14000" dirty="0">
                <a:ea typeface="Arial Unicode MS" pitchFamily="34" charset="-122"/>
                <a:cs typeface="Arial Unicode MS" pitchFamily="34" charset="-122"/>
              </a:rPr>
              <a:t>PC1.ram</a:t>
            </a:r>
            <a:r>
              <a:rPr lang="en-US" altLang="zh-CN" b="1" baseline="-14000" dirty="0"/>
              <a:t>=</a:t>
            </a:r>
            <a:r>
              <a:rPr lang="en-US" altLang="zh-CN" b="1" baseline="-14000" dirty="0">
                <a:ea typeface="Arial Unicode MS" pitchFamily="34" charset="-122"/>
                <a:cs typeface="Arial Unicode MS" pitchFamily="34" charset="-122"/>
              </a:rPr>
              <a:t>PC2.ram</a:t>
            </a:r>
            <a:r>
              <a:rPr lang="en-US" altLang="zh-CN" b="1" baseline="-25000" dirty="0"/>
              <a:t>∧</a:t>
            </a:r>
            <a:r>
              <a:rPr lang="en-US" altLang="zh-CN" b="1" baseline="-14000" dirty="0">
                <a:ea typeface="Arial Unicode MS" pitchFamily="34" charset="-122"/>
                <a:cs typeface="Arial Unicode MS" pitchFamily="34" charset="-122"/>
              </a:rPr>
              <a:t>PC1.model</a:t>
            </a:r>
            <a:r>
              <a:rPr lang="en-US" altLang="zh-CN" b="1" baseline="-14000" dirty="0"/>
              <a:t>≠PC2.model</a:t>
            </a:r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R2</a:t>
            </a:r>
          </a:p>
        </p:txBody>
      </p:sp>
      <p:graphicFrame>
        <p:nvGraphicFramePr>
          <p:cNvPr id="311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571308"/>
              </p:ext>
            </p:extLst>
          </p:nvPr>
        </p:nvGraphicFramePr>
        <p:xfrm>
          <a:off x="611560" y="5085184"/>
          <a:ext cx="4492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5" name="公式" r:id="rId6" imgW="2247840" imgH="279360" progId="Equation.3">
                  <p:embed/>
                </p:oleObj>
              </mc:Choice>
              <mc:Fallback>
                <p:oleObj name="公式" r:id="rId6" imgW="224784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085184"/>
                        <a:ext cx="44926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539948" y="5661248"/>
            <a:ext cx="8064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9900"/>
                </a:solidFill>
              </a:rPr>
              <a:t>SELECT PC1.model,PC2.model FROM PC PC1, PC PC2</a:t>
            </a:r>
          </a:p>
          <a:p>
            <a:pPr algn="l"/>
            <a:r>
              <a:rPr lang="en-US" altLang="zh-CN" b="1" i="1" dirty="0">
                <a:solidFill>
                  <a:srgbClr val="009900"/>
                </a:solidFill>
              </a:rPr>
              <a:t>       </a:t>
            </a:r>
            <a:r>
              <a:rPr lang="en-US" altLang="zh-CN" sz="1600" b="1" i="1" dirty="0">
                <a:solidFill>
                  <a:srgbClr val="009900"/>
                </a:solidFill>
              </a:rPr>
              <a:t>WHERE PC1.speed=PC2.speed AND PC1.ram=PC2.ram AND PC1.model&gt;PC2.model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autoUpdateAnimBg="0"/>
      <p:bldP spid="311302" grpId="0" autoUpdateAnimBg="0"/>
      <p:bldP spid="3113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31185-841F-4437-BCE3-545301FF71A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Basic Conceptions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762000" y="1066800"/>
            <a:ext cx="8001000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Consider the relation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with the schema </a:t>
            </a:r>
            <a:r>
              <a:rPr lang="en-US" altLang="zh-CN" b="1" i="1">
                <a:latin typeface="Times New Roman" pitchFamily="18" charset="0"/>
              </a:rPr>
              <a:t>R(A</a:t>
            </a:r>
            <a:r>
              <a:rPr lang="en-US" altLang="zh-CN" b="1" i="1" baseline="-30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,A</a:t>
            </a:r>
            <a:r>
              <a:rPr lang="en-US" altLang="zh-CN" b="1" i="1" baseline="-30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,……A</a:t>
            </a:r>
            <a:r>
              <a:rPr lang="en-US" altLang="zh-CN" b="1" i="1" baseline="-30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en-US" altLang="zh-CN" b="1"/>
              <a:t>, </a:t>
            </a:r>
            <a:r>
              <a:rPr lang="en-US" altLang="zh-CN" b="1" i="1">
                <a:latin typeface="Times New Roman" pitchFamily="18" charset="0"/>
              </a:rPr>
              <a:t>t</a:t>
            </a:r>
            <a:r>
              <a:rPr lang="en-US" altLang="zh-CN" b="1"/>
              <a:t>∈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denotes that </a:t>
            </a:r>
            <a:r>
              <a:rPr lang="en-US" altLang="zh-CN" b="1" i="1">
                <a:latin typeface="Times New Roman" pitchFamily="18" charset="0"/>
              </a:rPr>
              <a:t>t</a:t>
            </a:r>
            <a:r>
              <a:rPr lang="en-US" altLang="zh-CN" b="1"/>
              <a:t> is a </a:t>
            </a:r>
            <a:r>
              <a:rPr lang="en-US" altLang="zh-CN" b="1">
                <a:solidFill>
                  <a:schemeClr val="hlink"/>
                </a:solidFill>
              </a:rPr>
              <a:t>tuple</a:t>
            </a:r>
            <a:r>
              <a:rPr lang="en-US" altLang="zh-CN" b="1"/>
              <a:t>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, </a:t>
            </a:r>
            <a:r>
              <a:rPr lang="en-US" altLang="zh-CN" b="1" i="1">
                <a:latin typeface="Times New Roman" pitchFamily="18" charset="0"/>
              </a:rPr>
              <a:t>t</a:t>
            </a:r>
            <a:r>
              <a:rPr lang="en-US" altLang="zh-CN" b="1"/>
              <a:t>[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baseline="-30000"/>
              <a:t>i</a:t>
            </a:r>
            <a:r>
              <a:rPr lang="en-US" altLang="zh-CN" b="1"/>
              <a:t>] denotes the </a:t>
            </a:r>
            <a:r>
              <a:rPr lang="en-US" altLang="zh-CN" b="1">
                <a:solidFill>
                  <a:schemeClr val="hlink"/>
                </a:solidFill>
              </a:rPr>
              <a:t>component</a:t>
            </a:r>
            <a:r>
              <a:rPr lang="en-US" altLang="zh-CN" b="1"/>
              <a:t> of attribute 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baseline="-25000"/>
              <a:t>i</a:t>
            </a:r>
            <a:r>
              <a:rPr lang="en-US" altLang="zh-CN" b="1"/>
              <a:t> in </a:t>
            </a:r>
            <a:r>
              <a:rPr lang="en-US" altLang="zh-CN" b="1" i="1">
                <a:latin typeface="Times New Roman" pitchFamily="18" charset="0"/>
              </a:rPr>
              <a:t>t</a:t>
            </a:r>
            <a:r>
              <a:rPr lang="en-US" altLang="zh-CN" b="1"/>
              <a:t>. 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>
                <a:solidFill>
                  <a:schemeClr val="hlink"/>
                </a:solidFill>
              </a:rPr>
              <a:t>image set</a:t>
            </a:r>
            <a:r>
              <a:rPr lang="zh-CN" altLang="en-US" b="1"/>
              <a:t>：</a:t>
            </a:r>
            <a:r>
              <a:rPr lang="en-US" altLang="zh-CN" b="1"/>
              <a:t>Consider the relation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with the schema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(</a:t>
            </a:r>
            <a:r>
              <a:rPr lang="en-US" altLang="zh-CN" b="1" i="1">
                <a:latin typeface="Times New Roman" pitchFamily="18" charset="0"/>
              </a:rPr>
              <a:t>X,Y</a:t>
            </a:r>
            <a:r>
              <a:rPr lang="en-US" altLang="zh-CN" b="1"/>
              <a:t>), where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 b="1"/>
              <a:t> are the sets of attributes.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/>
              <a:t>Let set </a:t>
            </a:r>
            <a:r>
              <a:rPr lang="en-US" altLang="zh-CN" b="1" i="1">
                <a:solidFill>
                  <a:srgbClr val="FF3399"/>
                </a:solidFill>
                <a:latin typeface="Times New Roman" pitchFamily="18" charset="0"/>
              </a:rPr>
              <a:t>S</a:t>
            </a:r>
            <a:r>
              <a:rPr lang="en-US" altLang="zh-CN" b="1"/>
              <a:t> be the set of tuples of which their values on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/>
              <a:t> equal to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/>
              <a:t>. The image set of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/>
              <a:t> in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is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/>
              <a:t>the set of the components on 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 b="1"/>
              <a:t> of tuples in set </a:t>
            </a:r>
            <a:r>
              <a:rPr lang="en-US" altLang="zh-CN" b="1" i="1">
                <a:solidFill>
                  <a:srgbClr val="FF3399"/>
                </a:solidFill>
                <a:latin typeface="Times New Roman" pitchFamily="18" charset="0"/>
              </a:rPr>
              <a:t>S</a:t>
            </a:r>
            <a:r>
              <a:rPr lang="en-US" altLang="zh-CN" b="1"/>
              <a:t>,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/>
              <a:t>which can be denoted as Y</a:t>
            </a:r>
            <a:r>
              <a:rPr lang="en-US" altLang="zh-CN" b="1" baseline="-30000"/>
              <a:t>x</a:t>
            </a:r>
            <a:r>
              <a:rPr lang="en-US" altLang="zh-CN" b="1"/>
              <a:t>={t[Y]|t∈R, t[X]=x}.</a:t>
            </a:r>
          </a:p>
        </p:txBody>
      </p:sp>
      <p:pic>
        <p:nvPicPr>
          <p:cNvPr id="268294" name="Picture 6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344E5-0CB3-42FE-8085-B141550E412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Execises-2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11560" y="683443"/>
            <a:ext cx="8458200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【e.g.】 </a:t>
            </a:r>
            <a:r>
              <a:rPr lang="en-US" altLang="zh-CN" b="1" dirty="0"/>
              <a:t>Suppose that there exist the following four relations. Write relational algebras to answer the following queries: 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Product( maker, model, </a:t>
            </a:r>
            <a:r>
              <a:rPr lang="en-US" altLang="zh-CN" b="1" i="1" dirty="0" err="1">
                <a:latin typeface="Times New Roman" pitchFamily="18" charset="0"/>
              </a:rPr>
              <a:t>producttype</a:t>
            </a:r>
            <a:r>
              <a:rPr lang="en-US" altLang="zh-CN" b="1" i="1" dirty="0">
                <a:latin typeface="Times New Roman" pitchFamily="18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PC(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cd,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Laptop( model, speed, ram, </a:t>
            </a:r>
            <a:r>
              <a:rPr lang="en-US" altLang="zh-CN" b="1" i="1" dirty="0" err="1">
                <a:latin typeface="Times New Roman" pitchFamily="18" charset="0"/>
              </a:rPr>
              <a:t>hd</a:t>
            </a:r>
            <a:r>
              <a:rPr lang="en-US" altLang="zh-CN" b="1" i="1" dirty="0">
                <a:latin typeface="Times New Roman" pitchFamily="18" charset="0"/>
              </a:rPr>
              <a:t>, screen, price)</a:t>
            </a:r>
          </a:p>
          <a:p>
            <a:pPr algn="l">
              <a:spcBef>
                <a:spcPts val="0"/>
              </a:spcBef>
            </a:pPr>
            <a:r>
              <a:rPr lang="en-US" altLang="zh-CN" b="1" i="1" dirty="0">
                <a:latin typeface="Times New Roman" pitchFamily="18" charset="0"/>
              </a:rPr>
              <a:t>Printer( model, color, type, price)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3. Find the </a:t>
            </a:r>
            <a:r>
              <a:rPr lang="en-US" altLang="zh-CN" b="1" i="1" dirty="0">
                <a:latin typeface="Times New Roman" pitchFamily="18" charset="0"/>
              </a:rPr>
              <a:t>maker </a:t>
            </a:r>
            <a:r>
              <a:rPr lang="en-US" altLang="zh-CN" b="1" dirty="0"/>
              <a:t>that produces at least two types of computers and the </a:t>
            </a:r>
            <a:r>
              <a:rPr lang="en-US" altLang="zh-CN" b="1" i="1" dirty="0">
                <a:latin typeface="Times New Roman" pitchFamily="18" charset="0"/>
              </a:rPr>
              <a:t>speed</a:t>
            </a:r>
            <a:r>
              <a:rPr lang="en-US" altLang="zh-CN" b="1" dirty="0"/>
              <a:t> of computers</a:t>
            </a:r>
            <a:r>
              <a:rPr lang="en-US" altLang="zh-CN" dirty="0"/>
              <a:t> </a:t>
            </a:r>
            <a:r>
              <a:rPr lang="en-US" altLang="zh-CN" b="1" dirty="0"/>
              <a:t>is not less than 133.</a:t>
            </a:r>
          </a:p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【Answer】</a:t>
            </a:r>
          </a:p>
        </p:txBody>
      </p:sp>
      <p:graphicFrame>
        <p:nvGraphicFramePr>
          <p:cNvPr id="312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605255"/>
              </p:ext>
            </p:extLst>
          </p:nvPr>
        </p:nvGraphicFramePr>
        <p:xfrm>
          <a:off x="2268538" y="4005064"/>
          <a:ext cx="51355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73" name="Equation" r:id="rId3" imgW="2565360" imgH="241200" progId="Equation.3">
                  <p:embed/>
                </p:oleObj>
              </mc:Choice>
              <mc:Fallback>
                <p:oleObj name="Equation" r:id="rId3" imgW="25653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05064"/>
                        <a:ext cx="51355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47129"/>
              </p:ext>
            </p:extLst>
          </p:nvPr>
        </p:nvGraphicFramePr>
        <p:xfrm>
          <a:off x="2239963" y="4505127"/>
          <a:ext cx="52117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74" name="Equation" r:id="rId5" imgW="2603160" imgH="241200" progId="Equation.3">
                  <p:embed/>
                </p:oleObj>
              </mc:Choice>
              <mc:Fallback>
                <p:oleObj name="Equation" r:id="rId5" imgW="26031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505127"/>
                        <a:ext cx="52117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32933"/>
              </p:ext>
            </p:extLst>
          </p:nvPr>
        </p:nvGraphicFramePr>
        <p:xfrm>
          <a:off x="2239963" y="5014714"/>
          <a:ext cx="40941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75" name="Equation" r:id="rId7" imgW="2044440" imgH="228600" progId="Equation.3">
                  <p:embed/>
                </p:oleObj>
              </mc:Choice>
              <mc:Fallback>
                <p:oleObj name="Equation" r:id="rId7" imgW="20444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5014714"/>
                        <a:ext cx="40941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068843"/>
              </p:ext>
            </p:extLst>
          </p:nvPr>
        </p:nvGraphicFramePr>
        <p:xfrm>
          <a:off x="2251075" y="5535414"/>
          <a:ext cx="4525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76" name="Equation" r:id="rId9" imgW="2260440" imgH="215640" progId="Equation.3">
                  <p:embed/>
                </p:oleObj>
              </mc:Choice>
              <mc:Fallback>
                <p:oleObj name="Equation" r:id="rId9" imgW="226044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5535414"/>
                        <a:ext cx="4525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334004"/>
              </p:ext>
            </p:extLst>
          </p:nvPr>
        </p:nvGraphicFramePr>
        <p:xfrm>
          <a:off x="2239963" y="6068814"/>
          <a:ext cx="185578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77" name="Equation" r:id="rId11" imgW="927000" imgH="228600" progId="Equation.3">
                  <p:embed/>
                </p:oleObj>
              </mc:Choice>
              <mc:Fallback>
                <p:oleObj name="Equation" r:id="rId11" imgW="927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6068814"/>
                        <a:ext cx="1855787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2332" name="Picture 12" descr="002">
            <a:hlinkClick r:id="rId13" action="ppaction://hlinksldjump"/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01F5B-80E5-463F-AFAB-E33093756D4E}" type="slidenum">
              <a:rPr lang="en-US" altLang="zh-CN"/>
              <a:pPr/>
              <a:t>41</a:t>
            </a:fld>
            <a:endParaRPr lang="en-US" altLang="zh-CN"/>
          </a:p>
        </p:txBody>
      </p:sp>
      <p:pic>
        <p:nvPicPr>
          <p:cNvPr id="330756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25" y="6416675"/>
            <a:ext cx="479425" cy="4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10. Constraints on Relations</a:t>
            </a: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539750" y="620713"/>
            <a:ext cx="860425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If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 are expression of relational algebra, then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/>
              <a:t>R=</a:t>
            </a:r>
            <a:r>
              <a:rPr lang="en-US" altLang="zh-CN" b="1">
                <a:cs typeface="Times New Roman" pitchFamily="18" charset="0"/>
              </a:rPr>
              <a:t>Ø is a </a:t>
            </a:r>
            <a:r>
              <a:rPr lang="en-US" altLang="zh-CN" b="1">
                <a:solidFill>
                  <a:schemeClr val="hlink"/>
                </a:solidFill>
                <a:cs typeface="Times New Roman" pitchFamily="18" charset="0"/>
              </a:rPr>
              <a:t>constraint</a:t>
            </a:r>
            <a:r>
              <a:rPr lang="en-US" altLang="zh-CN" b="1">
                <a:cs typeface="Times New Roman" pitchFamily="18" charset="0"/>
              </a:rPr>
              <a:t> that says “The value of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>
                <a:cs typeface="Times New Roman" pitchFamily="18" charset="0"/>
              </a:rPr>
              <a:t> must be empty”, or equivalently “there are no tuples in the result of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>
                <a:cs typeface="Times New Roman" pitchFamily="18" charset="0"/>
              </a:rPr>
              <a:t>”.</a:t>
            </a:r>
            <a:endParaRPr lang="en-US" altLang="zh-CN" b="1"/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/>
              <a:t>R   S is a </a:t>
            </a:r>
            <a:r>
              <a:rPr lang="en-US" altLang="zh-CN" b="1">
                <a:solidFill>
                  <a:schemeClr val="hlink"/>
                </a:solidFill>
              </a:rPr>
              <a:t>constraint</a:t>
            </a:r>
            <a:r>
              <a:rPr lang="en-US" altLang="zh-CN" b="1"/>
              <a:t> that says “every tuple in the result of </a:t>
            </a:r>
            <a:r>
              <a:rPr lang="en-US" altLang="zh-CN" b="1" i="1">
                <a:latin typeface="Times New Roman" pitchFamily="18" charset="0"/>
              </a:rPr>
              <a:t>R </a:t>
            </a:r>
            <a:r>
              <a:rPr lang="en-US" altLang="zh-CN" b="1"/>
              <a:t>must also be in the result of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”. Of course the result of S </a:t>
            </a:r>
            <a:r>
              <a:rPr lang="en-US" altLang="zh-CN" b="1">
                <a:solidFill>
                  <a:srgbClr val="FF3399"/>
                </a:solidFill>
              </a:rPr>
              <a:t>may</a:t>
            </a:r>
            <a:r>
              <a:rPr lang="en-US" altLang="zh-CN" b="1"/>
              <a:t> contain additional tuples not produced by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/>
              <a:t>The constraint R   S can be written as R-S=</a:t>
            </a:r>
            <a:r>
              <a:rPr lang="en-US" altLang="zh-CN" b="1">
                <a:cs typeface="Times New Roman" pitchFamily="18" charset="0"/>
              </a:rPr>
              <a:t>Ø, </a:t>
            </a:r>
            <a:r>
              <a:rPr lang="en-US" altLang="zh-CN" b="1"/>
              <a:t>R=</a:t>
            </a:r>
            <a:r>
              <a:rPr lang="en-US" altLang="zh-CN" b="1">
                <a:cs typeface="Times New Roman" pitchFamily="18" charset="0"/>
              </a:rPr>
              <a:t>Ø can also be written as </a:t>
            </a:r>
            <a:r>
              <a:rPr lang="en-US" altLang="zh-CN" b="1"/>
              <a:t>R   </a:t>
            </a:r>
            <a:r>
              <a:rPr lang="en-US" altLang="zh-CN" b="1">
                <a:cs typeface="Times New Roman" pitchFamily="18" charset="0"/>
              </a:rPr>
              <a:t>Ø</a:t>
            </a:r>
            <a:r>
              <a:rPr lang="en-US" altLang="zh-CN" b="1"/>
              <a:t>.  Notice that R-R=</a:t>
            </a:r>
            <a:r>
              <a:rPr lang="en-US" altLang="zh-CN" b="1">
                <a:cs typeface="Times New Roman" pitchFamily="18" charset="0"/>
              </a:rPr>
              <a:t>Ø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>
                <a:solidFill>
                  <a:schemeClr val="hlink"/>
                </a:solidFill>
              </a:rPr>
              <a:t>Referential Integrity Constraint</a:t>
            </a:r>
            <a:r>
              <a:rPr lang="en-US" altLang="zh-CN" b="1"/>
              <a:t>: If an object or entity 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/>
              <a:t> is related to object or entity 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/>
              <a:t>, then 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/>
              <a:t> must really exist.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In the relational model, if there is a value </a:t>
            </a:r>
            <a:r>
              <a:rPr lang="en-US" altLang="zh-CN" b="1" i="1">
                <a:latin typeface="Times New Roman" pitchFamily="18" charset="0"/>
              </a:rPr>
              <a:t>v</a:t>
            </a:r>
            <a:r>
              <a:rPr lang="en-US" altLang="zh-CN" b="1"/>
              <a:t> for a component of a tuple in one relation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, </a:t>
            </a:r>
            <a:r>
              <a:rPr lang="en-US" altLang="zh-CN" b="1">
                <a:solidFill>
                  <a:srgbClr val="FF3399"/>
                </a:solidFill>
              </a:rPr>
              <a:t>then</a:t>
            </a:r>
            <a:r>
              <a:rPr lang="en-US" altLang="zh-CN" b="1"/>
              <a:t> because of the design intentions, we may expect that </a:t>
            </a:r>
            <a:r>
              <a:rPr lang="en-US" altLang="zh-CN" b="1" i="1">
                <a:latin typeface="Times New Roman" pitchFamily="18" charset="0"/>
              </a:rPr>
              <a:t>v</a:t>
            </a:r>
            <a:r>
              <a:rPr lang="en-US" altLang="zh-CN" b="1"/>
              <a:t> will appear in a particular component of some tuple of another relation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.</a:t>
            </a:r>
          </a:p>
        </p:txBody>
      </p:sp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900113" y="1970088"/>
          <a:ext cx="3063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1" name="公式" r:id="rId4" imgW="152280" imgH="152280" progId="Equation.3">
                  <p:embed/>
                </p:oleObj>
              </mc:Choice>
              <mc:Fallback>
                <p:oleObj name="公式" r:id="rId4" imgW="152280" imgH="152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70088"/>
                        <a:ext cx="3063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8" name="Object 6"/>
          <p:cNvGraphicFramePr>
            <a:graphicFrameLocks noChangeAspect="1"/>
          </p:cNvGraphicFramePr>
          <p:nvPr/>
        </p:nvGraphicFramePr>
        <p:xfrm>
          <a:off x="2700338" y="3122613"/>
          <a:ext cx="3063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2" name="公式" r:id="rId6" imgW="152280" imgH="152280" progId="Equation.3">
                  <p:embed/>
                </p:oleObj>
              </mc:Choice>
              <mc:Fallback>
                <p:oleObj name="公式" r:id="rId6" imgW="152280" imgH="152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22613"/>
                        <a:ext cx="3063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9" name="Object 7"/>
          <p:cNvGraphicFramePr>
            <a:graphicFrameLocks noChangeAspect="1"/>
          </p:cNvGraphicFramePr>
          <p:nvPr/>
        </p:nvGraphicFramePr>
        <p:xfrm>
          <a:off x="1116013" y="3500438"/>
          <a:ext cx="3063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83" name="公式" r:id="rId7" imgW="152280" imgH="152280" progId="Equation.3">
                  <p:embed/>
                </p:oleObj>
              </mc:Choice>
              <mc:Fallback>
                <p:oleObj name="公式" r:id="rId7" imgW="152280" imgH="152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3063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uiExpand="1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5DF9-57CC-4B0A-A064-ED8F72697FA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Constraints-Example</a:t>
            </a: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924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>
                <a:solidFill>
                  <a:schemeClr val="tx2"/>
                </a:solidFill>
              </a:rPr>
              <a:t>【e.g.】</a:t>
            </a:r>
            <a:r>
              <a:rPr lang="en-US" altLang="zh-CN" b="1"/>
              <a:t> Consider the two relations</a:t>
            </a:r>
          </a:p>
          <a:p>
            <a:pPr algn="l">
              <a:spcBef>
                <a:spcPct val="20000"/>
              </a:spcBef>
            </a:pPr>
            <a:r>
              <a:rPr lang="en-US" altLang="zh-CN" b="1" i="1">
                <a:latin typeface="Times New Roman" pitchFamily="18" charset="0"/>
              </a:rPr>
              <a:t>Movie(title,year,length,filmType,studioName,producerC#)</a:t>
            </a:r>
          </a:p>
          <a:p>
            <a:pPr algn="l">
              <a:spcBef>
                <a:spcPct val="20000"/>
              </a:spcBef>
            </a:pPr>
            <a:r>
              <a:rPr lang="en-US" altLang="zh-CN" b="1" i="1">
                <a:latin typeface="Times New Roman" pitchFamily="18" charset="0"/>
              </a:rPr>
              <a:t>MovieProducer (name,address,cert#,netWorth)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We might reasonably assume that the producer of every movie would have to appear in the</a:t>
            </a:r>
            <a:r>
              <a:rPr lang="en-US" altLang="zh-CN" b="1" i="1">
                <a:latin typeface="Times New Roman" pitchFamily="18" charset="0"/>
              </a:rPr>
              <a:t> MovieProducer </a:t>
            </a:r>
            <a:r>
              <a:rPr lang="en-US" altLang="zh-CN" b="1"/>
              <a:t>relation.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To be more precise, the </a:t>
            </a:r>
            <a:r>
              <a:rPr lang="en-US" altLang="zh-CN" b="1" i="1">
                <a:latin typeface="Times New Roman" pitchFamily="18" charset="0"/>
              </a:rPr>
              <a:t>producerC#</a:t>
            </a:r>
            <a:r>
              <a:rPr lang="en-US" altLang="zh-CN" b="1"/>
              <a:t> component of each </a:t>
            </a:r>
            <a:r>
              <a:rPr lang="en-US" altLang="zh-CN" b="1" i="1">
                <a:latin typeface="Times New Roman" pitchFamily="18" charset="0"/>
              </a:rPr>
              <a:t>Movie</a:t>
            </a:r>
            <a:r>
              <a:rPr lang="en-US" altLang="zh-CN" b="1"/>
              <a:t> tuple must also appear in the </a:t>
            </a:r>
            <a:r>
              <a:rPr lang="en-US" altLang="zh-CN" b="1" i="1">
                <a:latin typeface="Times New Roman" pitchFamily="18" charset="0"/>
              </a:rPr>
              <a:t>cert#</a:t>
            </a:r>
            <a:r>
              <a:rPr lang="en-US" altLang="zh-CN" b="1"/>
              <a:t> component of some </a:t>
            </a:r>
            <a:r>
              <a:rPr lang="en-US" altLang="zh-CN" b="1" i="1">
                <a:latin typeface="Times New Roman" pitchFamily="18" charset="0"/>
              </a:rPr>
              <a:t>MovieProducer </a:t>
            </a:r>
            <a:r>
              <a:rPr lang="en-US" altLang="zh-CN" b="1"/>
              <a:t>tuple.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This constraint can be expressed by the set-containment:</a:t>
            </a:r>
          </a:p>
        </p:txBody>
      </p:sp>
      <p:pic>
        <p:nvPicPr>
          <p:cNvPr id="331780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757238" y="4797425"/>
          <a:ext cx="68119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4" name="公式" r:id="rId4" imgW="2717640" imgH="241200" progId="Equation.3">
                  <p:embed/>
                </p:oleObj>
              </mc:Choice>
              <mc:Fallback>
                <p:oleObj name="公式" r:id="rId4" imgW="27176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797425"/>
                        <a:ext cx="68119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Object 6"/>
          <p:cNvGraphicFramePr>
            <a:graphicFrameLocks noChangeAspect="1"/>
          </p:cNvGraphicFramePr>
          <p:nvPr/>
        </p:nvGraphicFramePr>
        <p:xfrm>
          <a:off x="744538" y="5446713"/>
          <a:ext cx="74183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5" name="公式" r:id="rId6" imgW="2958840" imgH="241200" progId="Equation.3">
                  <p:embed/>
                </p:oleObj>
              </mc:Choice>
              <mc:Fallback>
                <p:oleObj name="公式" r:id="rId6" imgW="29588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5446713"/>
                        <a:ext cx="741838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9F4F-5EAF-4437-83D1-BB9B9B4ED7BC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Constraints-Example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611188" y="765175"/>
            <a:ext cx="8229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b="1"/>
              <a:t>It can be similarly expressed if in a referential integrity constraint, the value involved is represented by more than one attribute. </a:t>
            </a:r>
          </a:p>
          <a:p>
            <a:pPr algn="l">
              <a:spcBef>
                <a:spcPct val="20000"/>
              </a:spcBef>
            </a:pPr>
            <a:r>
              <a:rPr kumimoji="0" lang="en-US" altLang="zh-CN" b="1">
                <a:solidFill>
                  <a:schemeClr val="tx2"/>
                </a:solidFill>
              </a:rPr>
              <a:t>【e.g.】</a:t>
            </a:r>
            <a:r>
              <a:rPr lang="en-US" altLang="zh-CN" b="1"/>
              <a:t> For instance, we may want to assert that any movie mentioned in the relation</a:t>
            </a:r>
          </a:p>
          <a:p>
            <a:pPr algn="l">
              <a:spcBef>
                <a:spcPct val="20000"/>
              </a:spcBef>
            </a:pPr>
            <a:r>
              <a:rPr lang="en-US" altLang="zh-CN" b="1" i="1">
                <a:latin typeface="Times New Roman" pitchFamily="18" charset="0"/>
              </a:rPr>
              <a:t>starsIn(movieTitle,movieYear,starName)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also appears in the relation</a:t>
            </a:r>
          </a:p>
          <a:p>
            <a:pPr algn="l">
              <a:spcBef>
                <a:spcPct val="20000"/>
              </a:spcBef>
            </a:pPr>
            <a:r>
              <a:rPr lang="en-US" altLang="zh-CN" b="1" i="1">
                <a:latin typeface="Times New Roman" pitchFamily="18" charset="0"/>
              </a:rPr>
              <a:t>Movie(title,year,length,inColor,studioName,producerC#)</a:t>
            </a:r>
          </a:p>
          <a:p>
            <a:pPr algn="l">
              <a:spcBef>
                <a:spcPct val="20000"/>
              </a:spcBef>
            </a:pPr>
            <a:r>
              <a:rPr lang="en-US" altLang="zh-CN" b="1" i="1">
                <a:latin typeface="Times New Roman" pitchFamily="18" charset="0"/>
              </a:rPr>
              <a:t>Movies</a:t>
            </a:r>
            <a:r>
              <a:rPr lang="en-US" altLang="zh-CN" b="1"/>
              <a:t> are represented in both relations by </a:t>
            </a:r>
            <a:r>
              <a:rPr lang="en-US" altLang="zh-CN" b="1" i="1">
                <a:latin typeface="Times New Roman" pitchFamily="18" charset="0"/>
              </a:rPr>
              <a:t>title-year</a:t>
            </a:r>
            <a:r>
              <a:rPr lang="en-US" altLang="zh-CN" b="1"/>
              <a:t> pairs, </a:t>
            </a:r>
            <a:r>
              <a:rPr lang="en-US" altLang="zh-CN" b="1">
                <a:solidFill>
                  <a:srgbClr val="FF3399"/>
                </a:solidFill>
              </a:rPr>
              <a:t>because</a:t>
            </a:r>
            <a:r>
              <a:rPr lang="en-US" altLang="zh-CN" b="1"/>
              <a:t> we agree that one of these attributes alone was not sufficient to identify a movie. The following constraint expresses this referential integrity constraint:</a:t>
            </a:r>
          </a:p>
        </p:txBody>
      </p:sp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900113" y="5373688"/>
          <a:ext cx="66579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11" name="Equation" r:id="rId3" imgW="2654280" imgH="241200" progId="Equation.3">
                  <p:embed/>
                </p:oleObj>
              </mc:Choice>
              <mc:Fallback>
                <p:oleObj name="Equation" r:id="rId3" imgW="26542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66579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684213" y="6092825"/>
            <a:ext cx="5141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Pct val="150000"/>
              <a:buFontTx/>
              <a:buBlip>
                <a:blip r:embed="rId5"/>
              </a:buBlip>
            </a:pPr>
            <a:r>
              <a:rPr lang="en-US" altLang="zh-CN" b="1"/>
              <a:t>Pay attention to the list of components.</a:t>
            </a:r>
          </a:p>
        </p:txBody>
      </p:sp>
      <p:pic>
        <p:nvPicPr>
          <p:cNvPr id="33280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autoUpdateAnimBg="0"/>
      <p:bldP spid="33280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6FC49-FF80-489F-8588-6EF6A71DAF7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Additional Constraint</a:t>
            </a: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684213" y="765175"/>
            <a:ext cx="8077200" cy="407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>
                <a:ea typeface="楷体_GB2312" pitchFamily="49" charset="-122"/>
              </a:rPr>
              <a:t>Additional Constraint:</a:t>
            </a:r>
            <a:endParaRPr kumimoji="0" lang="en-US" altLang="zh-CN" b="1"/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kumimoji="0" lang="en-US" altLang="zh-CN" b="1">
                <a:ea typeface="楷体_GB2312" pitchFamily="49" charset="-122"/>
              </a:rPr>
              <a:t>A </a:t>
            </a:r>
            <a:r>
              <a:rPr kumimoji="0" lang="en-US" altLang="zh-CN" b="1">
                <a:solidFill>
                  <a:schemeClr val="hlink"/>
                </a:solidFill>
                <a:ea typeface="楷体_GB2312" pitchFamily="49" charset="-122"/>
              </a:rPr>
              <a:t>domain constraint</a:t>
            </a:r>
            <a:r>
              <a:rPr lang="en-US" altLang="zh-CN" b="1"/>
              <a:t> requires that values for an attribute have a specific data </a:t>
            </a:r>
            <a:r>
              <a:rPr lang="en-US" altLang="zh-CN" b="1">
                <a:solidFill>
                  <a:schemeClr val="hlink"/>
                </a:solidFill>
              </a:rPr>
              <a:t>type</a:t>
            </a:r>
            <a:r>
              <a:rPr lang="en-US" altLang="zh-CN" b="1"/>
              <a:t>, such as integer or character string of length 30.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A domain constraint often involves specific values that we require for an attribute. If the set of acceptable values can be expressed in the language of </a:t>
            </a:r>
            <a:r>
              <a:rPr lang="en-US" altLang="zh-CN" b="1">
                <a:solidFill>
                  <a:schemeClr val="hlink"/>
                </a:solidFill>
              </a:rPr>
              <a:t>selection</a:t>
            </a:r>
            <a:r>
              <a:rPr lang="en-US" altLang="zh-CN" b="1"/>
              <a:t> conditions, </a:t>
            </a:r>
            <a:r>
              <a:rPr lang="en-US" altLang="zh-CN" b="1">
                <a:solidFill>
                  <a:srgbClr val="FF3399"/>
                </a:solidFill>
              </a:rPr>
              <a:t>then</a:t>
            </a:r>
            <a:r>
              <a:rPr lang="en-US" altLang="zh-CN" b="1"/>
              <a:t> this domain constraint can be expressed in the algebraic constraint language.</a:t>
            </a:r>
          </a:p>
          <a:p>
            <a:pPr algn="l">
              <a:spcBef>
                <a:spcPct val="50000"/>
              </a:spcBef>
            </a:pPr>
            <a:r>
              <a:rPr kumimoji="0" lang="en-US" altLang="zh-CN" b="1">
                <a:solidFill>
                  <a:schemeClr val="tx2"/>
                </a:solidFill>
              </a:rPr>
              <a:t>【e.g.】</a:t>
            </a:r>
            <a:r>
              <a:rPr lang="en-US" altLang="zh-CN" b="1"/>
              <a:t>Suppose we wish to specify that the only legal values for the </a:t>
            </a:r>
            <a:r>
              <a:rPr lang="en-US" altLang="zh-CN" b="1" i="1">
                <a:latin typeface="Times New Roman" pitchFamily="18" charset="0"/>
              </a:rPr>
              <a:t>gender</a:t>
            </a:r>
            <a:r>
              <a:rPr lang="en-US" altLang="zh-CN" b="1"/>
              <a:t> attribute of </a:t>
            </a:r>
            <a:r>
              <a:rPr lang="en-US" altLang="zh-CN" b="1" i="1">
                <a:latin typeface="Times New Roman" pitchFamily="18" charset="0"/>
              </a:rPr>
              <a:t>MovieStar</a:t>
            </a:r>
            <a:r>
              <a:rPr lang="en-US" altLang="zh-CN" b="1"/>
              <a:t> are ‘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/>
              <a:t>’</a:t>
            </a:r>
            <a:r>
              <a:rPr lang="zh-CN" altLang="en-US" b="1"/>
              <a:t>和‘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en-US" altLang="zh-CN" b="1"/>
              <a:t>’. This constraint can be expressed by</a:t>
            </a:r>
          </a:p>
        </p:txBody>
      </p:sp>
      <p:pic>
        <p:nvPicPr>
          <p:cNvPr id="333828" name="Picture 4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3829" name="Object 5"/>
          <p:cNvGraphicFramePr>
            <a:graphicFrameLocks noChangeAspect="1"/>
          </p:cNvGraphicFramePr>
          <p:nvPr/>
        </p:nvGraphicFramePr>
        <p:xfrm>
          <a:off x="1258888" y="4868863"/>
          <a:ext cx="586263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37" name="Equation" r:id="rId4" imgW="2349360" imgH="241200" progId="Equation.3">
                  <p:embed/>
                </p:oleObj>
              </mc:Choice>
              <mc:Fallback>
                <p:oleObj name="Equation" r:id="rId4" imgW="23493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868863"/>
                        <a:ext cx="5862637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0907C-2FE8-41A5-8EC6-1C26EE3F253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Constraints-Example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425308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0" lang="en-US" altLang="zh-CN" b="1" dirty="0">
                <a:solidFill>
                  <a:schemeClr val="tx2"/>
                </a:solidFill>
              </a:rPr>
              <a:t>【</a:t>
            </a:r>
            <a:r>
              <a:rPr kumimoji="0" lang="en-US" altLang="zh-CN" b="1" dirty="0" err="1">
                <a:solidFill>
                  <a:schemeClr val="tx2"/>
                </a:solidFill>
              </a:rPr>
              <a:t>e.g.】</a:t>
            </a:r>
            <a:r>
              <a:rPr lang="en-US" altLang="zh-CN" b="1" dirty="0" err="1"/>
              <a:t>For</a:t>
            </a:r>
            <a:r>
              <a:rPr lang="en-US" altLang="zh-CN" b="1" dirty="0"/>
              <a:t> the relations </a:t>
            </a:r>
            <a:r>
              <a:rPr lang="en-US" altLang="zh-CN" b="1" i="1" dirty="0" err="1" smtClean="0">
                <a:latin typeface="Times New Roman" pitchFamily="18" charset="0"/>
              </a:rPr>
              <a:t>MovieExec</a:t>
            </a:r>
            <a:r>
              <a:rPr lang="en-US" altLang="zh-CN" b="1" i="1" dirty="0" smtClean="0">
                <a:latin typeface="Times New Roman" pitchFamily="18" charset="0"/>
              </a:rPr>
              <a:t>(name,address,cert</a:t>
            </a:r>
            <a:r>
              <a:rPr lang="en-US" altLang="zh-CN" b="1" i="1" dirty="0">
                <a:latin typeface="Times New Roman" pitchFamily="18" charset="0"/>
              </a:rPr>
              <a:t>#,</a:t>
            </a:r>
            <a:r>
              <a:rPr lang="en-US" altLang="zh-CN" b="1" i="1" dirty="0" err="1">
                <a:latin typeface="Times New Roman" pitchFamily="18" charset="0"/>
              </a:rPr>
              <a:t>netWorth</a:t>
            </a:r>
            <a:r>
              <a:rPr lang="en-US" altLang="zh-CN" b="1" i="1" dirty="0">
                <a:latin typeface="Times New Roman" pitchFamily="18" charset="0"/>
              </a:rPr>
              <a:t>)</a:t>
            </a:r>
            <a:r>
              <a:rPr lang="en-US" altLang="zh-CN" b="1" dirty="0"/>
              <a:t> and  </a:t>
            </a:r>
            <a:r>
              <a:rPr lang="en-US" altLang="zh-CN" b="1" i="1" dirty="0">
                <a:latin typeface="Times New Roman" pitchFamily="18" charset="0"/>
              </a:rPr>
              <a:t>Studio(</a:t>
            </a:r>
            <a:r>
              <a:rPr lang="en-US" altLang="zh-CN" b="1" i="1" dirty="0" err="1">
                <a:latin typeface="Times New Roman" pitchFamily="18" charset="0"/>
              </a:rPr>
              <a:t>name,address,presC</a:t>
            </a:r>
            <a:r>
              <a:rPr lang="en-US" altLang="zh-CN" b="1" i="1" dirty="0">
                <a:latin typeface="Times New Roman" pitchFamily="18" charset="0"/>
              </a:rPr>
              <a:t>#)</a:t>
            </a:r>
            <a:r>
              <a:rPr lang="en-US" altLang="zh-CN" b="1" dirty="0"/>
              <a:t>, suppose we wish to require </a:t>
            </a:r>
            <a:r>
              <a:rPr lang="en-US" altLang="zh-CN" b="1" dirty="0">
                <a:solidFill>
                  <a:srgbClr val="FF3399"/>
                </a:solidFill>
              </a:rPr>
              <a:t>that</a:t>
            </a:r>
            <a:r>
              <a:rPr lang="en-US" altLang="zh-CN" b="1" dirty="0"/>
              <a:t> one must have a net worth of at least $10000000 </a:t>
            </a:r>
            <a:r>
              <a:rPr lang="en-US" altLang="zh-CN" b="1" dirty="0">
                <a:solidFill>
                  <a:srgbClr val="FF3399"/>
                </a:solidFill>
              </a:rPr>
              <a:t>to be</a:t>
            </a:r>
            <a:r>
              <a:rPr lang="en-US" altLang="zh-CN" b="1" dirty="0"/>
              <a:t> the president of a movie studio. Please express this constraint in the algebraic constraint language.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First we need to </a:t>
            </a:r>
            <a:r>
              <a:rPr lang="en-US" altLang="zh-CN" b="1" dirty="0">
                <a:solidFill>
                  <a:schemeClr val="hlink"/>
                </a:solidFill>
              </a:rPr>
              <a:t>theta-join</a:t>
            </a:r>
            <a:r>
              <a:rPr lang="en-US" altLang="zh-CN" b="1" dirty="0"/>
              <a:t> the two relations using the condition that </a:t>
            </a:r>
            <a:r>
              <a:rPr lang="en-US" altLang="zh-CN" b="1" i="1" dirty="0" err="1">
                <a:latin typeface="Times New Roman" pitchFamily="18" charset="0"/>
              </a:rPr>
              <a:t>presC</a:t>
            </a:r>
            <a:r>
              <a:rPr lang="en-US" altLang="zh-CN" b="1" i="1" dirty="0">
                <a:latin typeface="Times New Roman" pitchFamily="18" charset="0"/>
              </a:rPr>
              <a:t>#</a:t>
            </a:r>
            <a:r>
              <a:rPr lang="en-US" altLang="zh-CN" b="1" dirty="0"/>
              <a:t> from </a:t>
            </a:r>
            <a:r>
              <a:rPr lang="en-US" altLang="zh-CN" b="1" i="1" dirty="0">
                <a:latin typeface="Times New Roman" pitchFamily="18" charset="0"/>
              </a:rPr>
              <a:t>Studio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cert#</a:t>
            </a:r>
            <a:r>
              <a:rPr lang="en-US" altLang="zh-CN" b="1" dirty="0"/>
              <a:t> from </a:t>
            </a:r>
            <a:r>
              <a:rPr lang="en-US" altLang="zh-CN" b="1" i="1" dirty="0" err="1">
                <a:latin typeface="Times New Roman" pitchFamily="18" charset="0"/>
              </a:rPr>
              <a:t>MovieExec</a:t>
            </a:r>
            <a:r>
              <a:rPr lang="en-US" altLang="zh-CN" b="1" dirty="0"/>
              <a:t> are </a:t>
            </a:r>
            <a:r>
              <a:rPr lang="en-US" altLang="zh-CN" b="1" dirty="0">
                <a:solidFill>
                  <a:schemeClr val="hlink"/>
                </a:solidFill>
              </a:rPr>
              <a:t>equal</a:t>
            </a:r>
            <a:r>
              <a:rPr lang="en-US" altLang="zh-CN" b="1" dirty="0"/>
              <a:t>. That join combines pairs of tuples consisting of a studio and an executive.</a:t>
            </a:r>
          </a:p>
          <a:p>
            <a:pPr algn="l">
              <a:spcBef>
                <a:spcPct val="20000"/>
              </a:spcBef>
            </a:pPr>
            <a:r>
              <a:rPr lang="en-US" altLang="zh-CN" b="1" dirty="0"/>
              <a:t>If we </a:t>
            </a:r>
            <a:r>
              <a:rPr lang="en-US" altLang="zh-CN" b="1" dirty="0">
                <a:solidFill>
                  <a:schemeClr val="hlink"/>
                </a:solidFill>
              </a:rPr>
              <a:t>select</a:t>
            </a:r>
            <a:r>
              <a:rPr lang="en-US" altLang="zh-CN" b="1" dirty="0"/>
              <a:t> from this relation those tuples </a:t>
            </a:r>
            <a:r>
              <a:rPr lang="en-US" altLang="zh-CN" b="1" dirty="0">
                <a:solidFill>
                  <a:srgbClr val="FF3399"/>
                </a:solidFill>
              </a:rPr>
              <a:t>where</a:t>
            </a:r>
            <a:r>
              <a:rPr lang="en-US" altLang="zh-CN" b="1" dirty="0"/>
              <a:t> the net worth is less than $10000000, the set must be </a:t>
            </a:r>
            <a:r>
              <a:rPr lang="en-US" altLang="zh-CN" b="1" dirty="0">
                <a:solidFill>
                  <a:schemeClr val="hlink"/>
                </a:solidFill>
              </a:rPr>
              <a:t>empty</a:t>
            </a:r>
            <a:r>
              <a:rPr lang="en-US" altLang="zh-CN" b="1" dirty="0"/>
              <a:t>. So the constraint can be expressed as:</a:t>
            </a:r>
          </a:p>
        </p:txBody>
      </p:sp>
      <p:graphicFrame>
        <p:nvGraphicFramePr>
          <p:cNvPr id="33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611554"/>
              </p:ext>
            </p:extLst>
          </p:nvPr>
        </p:nvGraphicFramePr>
        <p:xfrm>
          <a:off x="601166" y="5013176"/>
          <a:ext cx="77152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0" name="Equation" r:id="rId3" imgW="3098520" imgH="241200" progId="Equation.3">
                  <p:embed/>
                </p:oleObj>
              </mc:Choice>
              <mc:Fallback>
                <p:oleObj name="Equation" r:id="rId3" imgW="30985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66" y="5013176"/>
                        <a:ext cx="77152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01612"/>
              </p:ext>
            </p:extLst>
          </p:nvPr>
        </p:nvGraphicFramePr>
        <p:xfrm>
          <a:off x="3902968" y="5085184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1" name="位图图像" r:id="rId5" imgW="447856" imgH="447856" progId="Paint.Picture">
                  <p:embed/>
                </p:oleObj>
              </mc:Choice>
              <mc:Fallback>
                <p:oleObj name="位图图像" r:id="rId5" imgW="447856" imgH="44785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968" y="5085184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628963"/>
              </p:ext>
            </p:extLst>
          </p:nvPr>
        </p:nvGraphicFramePr>
        <p:xfrm>
          <a:off x="661044" y="5701308"/>
          <a:ext cx="77993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82" name="公式" r:id="rId7" imgW="4038480" imgH="304560" progId="Equation.3">
                  <p:embed/>
                </p:oleObj>
              </mc:Choice>
              <mc:Fallback>
                <p:oleObj name="公式" r:id="rId7" imgW="40384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44" y="5701308"/>
                        <a:ext cx="7799388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4855" name="Picture 7" descr="002">
            <a:hlinkClick r:id="rId9" action="ppaction://hlinksldjump"/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308725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9982E-E160-43EF-83D0-90816BA7561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Summary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81534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1. </a:t>
            </a:r>
            <a:r>
              <a:rPr lang="zh-CN" altLang="en-US" b="1">
                <a:latin typeface="Times New Roman" pitchFamily="18" charset="0"/>
              </a:rPr>
              <a:t>并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、交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、差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2.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投影</a:t>
            </a:r>
            <a:r>
              <a:rPr lang="zh-CN" altLang="en-US" b="1">
                <a:latin typeface="Times New Roman" pitchFamily="18" charset="0"/>
              </a:rPr>
              <a:t>  从关系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产生一个只有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的某些列的新关系。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3.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选择 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b="1" baseline="-25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1">
                <a:latin typeface="Times New Roman" pitchFamily="18" charset="0"/>
              </a:rPr>
              <a:t>(R)</a:t>
            </a:r>
            <a:r>
              <a:rPr kumimoji="0" lang="zh-CN" altLang="en-US" b="1">
                <a:latin typeface="Times New Roman" pitchFamily="18" charset="0"/>
              </a:rPr>
              <a:t>保留</a:t>
            </a:r>
            <a:r>
              <a:rPr lang="zh-CN" altLang="en-US" b="1">
                <a:latin typeface="Times New Roman" pitchFamily="18" charset="0"/>
              </a:rPr>
              <a:t>满足条件</a:t>
            </a:r>
            <a:r>
              <a:rPr lang="en-US" altLang="zh-CN" b="1">
                <a:latin typeface="Times New Roman" pitchFamily="18" charset="0"/>
              </a:rPr>
              <a:t>C</a:t>
            </a:r>
            <a:r>
              <a:rPr lang="zh-CN" altLang="en-US" b="1">
                <a:latin typeface="Times New Roman" pitchFamily="18" charset="0"/>
              </a:rPr>
              <a:t>的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中的元组。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4.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笛卡尔积  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╳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是两个关系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和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的元素对的集合。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5.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自然连接  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|╳|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，结果关系的元组是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和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元组在公共属性上取值一致的所有元组的组合。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6. 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连接  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|╳|</a:t>
            </a:r>
            <a:r>
              <a:rPr lang="en-US" altLang="zh-CN" b="1" baseline="-2500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，结果关系是首先获得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和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的积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zh-CN" altLang="en-US" b="1">
                <a:latin typeface="Times New Roman" pitchFamily="18" charset="0"/>
              </a:rPr>
              <a:t>笛卡尔积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zh-CN" altLang="en-US" b="1">
                <a:latin typeface="Times New Roman" pitchFamily="18" charset="0"/>
              </a:rPr>
              <a:t>，然后从乘积中选择满足条件</a:t>
            </a:r>
            <a:r>
              <a:rPr lang="en-US" altLang="zh-CN" b="1">
                <a:latin typeface="Times New Roman" pitchFamily="18" charset="0"/>
              </a:rPr>
              <a:t>C</a:t>
            </a:r>
            <a:r>
              <a:rPr lang="zh-CN" altLang="en-US" b="1">
                <a:latin typeface="Times New Roman" pitchFamily="18" charset="0"/>
              </a:rPr>
              <a:t>的元组。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7.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改名</a:t>
            </a:r>
            <a:r>
              <a:rPr lang="zh-CN" altLang="en-US" b="1">
                <a:latin typeface="Times New Roman" pitchFamily="18" charset="0"/>
              </a:rPr>
              <a:t> 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baseline="-2500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="1">
                <a:latin typeface="Times New Roman" pitchFamily="18" charset="0"/>
              </a:rPr>
              <a:t>(A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,A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</a:rPr>
              <a:t>,…,A</a:t>
            </a:r>
            <a:r>
              <a:rPr lang="en-US" altLang="zh-CN" b="1" baseline="-25000">
                <a:latin typeface="Times New Roman" pitchFamily="18" charset="0"/>
              </a:rPr>
              <a:t>n</a:t>
            </a:r>
            <a:r>
              <a:rPr lang="en-US" altLang="zh-CN" b="1">
                <a:latin typeface="Times New Roman" pitchFamily="18" charset="0"/>
              </a:rPr>
              <a:t>)(R)</a:t>
            </a:r>
            <a:r>
              <a:rPr lang="zh-CN" altLang="en-US" b="1">
                <a:latin typeface="Times New Roman" pitchFamily="18" charset="0"/>
              </a:rPr>
              <a:t>，结果关系名是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，属性从左至右依次命名为</a:t>
            </a:r>
            <a:r>
              <a:rPr lang="en-US" altLang="zh-CN" b="1">
                <a:latin typeface="Times New Roman" pitchFamily="18" charset="0"/>
              </a:rPr>
              <a:t>A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,A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</a:rPr>
              <a:t>,…,A</a:t>
            </a:r>
            <a:r>
              <a:rPr lang="en-US" altLang="zh-CN" b="1" baseline="-25000">
                <a:latin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</a:rPr>
              <a:t>。</a:t>
            </a:r>
          </a:p>
          <a:p>
            <a:pPr algn="l">
              <a:spcBef>
                <a:spcPct val="20000"/>
              </a:spcBef>
            </a:pPr>
            <a:r>
              <a:rPr lang="en-US" altLang="zh-CN" b="1">
                <a:latin typeface="Times New Roman" pitchFamily="18" charset="0"/>
              </a:rPr>
              <a:t>8. 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除法</a:t>
            </a:r>
            <a:r>
              <a:rPr lang="en-US" altLang="zh-CN" b="1">
                <a:latin typeface="Times New Roman" pitchFamily="18" charset="0"/>
              </a:rPr>
              <a:t>R÷S</a:t>
            </a:r>
            <a:r>
              <a:rPr lang="zh-CN" altLang="en-US" b="1">
                <a:latin typeface="Times New Roman" pitchFamily="18" charset="0"/>
              </a:rPr>
              <a:t>是</a:t>
            </a:r>
            <a:r>
              <a:rPr lang="en-US" altLang="zh-CN" b="1">
                <a:latin typeface="Times New Roman" pitchFamily="18" charset="0"/>
              </a:rPr>
              <a:t>R</a:t>
            </a:r>
            <a:r>
              <a:rPr lang="zh-CN" altLang="en-US" b="1">
                <a:latin typeface="Times New Roman" pitchFamily="18" charset="0"/>
              </a:rPr>
              <a:t>中满足下列条件的元组在</a:t>
            </a:r>
            <a:r>
              <a:rPr lang="en-US" altLang="zh-CN" b="1">
                <a:latin typeface="Times New Roman" pitchFamily="18" charset="0"/>
              </a:rPr>
              <a:t>X</a:t>
            </a:r>
            <a:r>
              <a:rPr lang="zh-CN" altLang="en-US" b="1">
                <a:latin typeface="Times New Roman" pitchFamily="18" charset="0"/>
              </a:rPr>
              <a:t>上的投影：元组在</a:t>
            </a:r>
            <a:r>
              <a:rPr lang="en-US" altLang="zh-CN" b="1">
                <a:latin typeface="Times New Roman" pitchFamily="18" charset="0"/>
              </a:rPr>
              <a:t>X</a:t>
            </a:r>
            <a:r>
              <a:rPr lang="zh-CN" altLang="en-US" b="1">
                <a:latin typeface="Times New Roman" pitchFamily="18" charset="0"/>
              </a:rPr>
              <a:t>上分量值</a:t>
            </a:r>
            <a:r>
              <a:rPr lang="en-US" altLang="zh-CN" b="1">
                <a:latin typeface="Times New Roman" pitchFamily="18" charset="0"/>
              </a:rPr>
              <a:t>x</a:t>
            </a:r>
            <a:r>
              <a:rPr lang="zh-CN" altLang="en-US" b="1">
                <a:latin typeface="Times New Roman" pitchFamily="18" charset="0"/>
              </a:rPr>
              <a:t>的象集</a:t>
            </a:r>
            <a:r>
              <a:rPr lang="en-US" altLang="zh-CN" b="1">
                <a:latin typeface="Times New Roman" pitchFamily="18" charset="0"/>
              </a:rPr>
              <a:t>Yx</a:t>
            </a:r>
            <a:r>
              <a:rPr lang="zh-CN" altLang="en-US" b="1">
                <a:latin typeface="Times New Roman" pitchFamily="18" charset="0"/>
              </a:rPr>
              <a:t>包含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zh-CN" altLang="en-US" b="1">
                <a:latin typeface="Times New Roman" pitchFamily="18" charset="0"/>
              </a:rPr>
              <a:t>在</a:t>
            </a:r>
            <a:r>
              <a:rPr lang="en-US" altLang="zh-CN" b="1">
                <a:latin typeface="Times New Roman" pitchFamily="18" charset="0"/>
              </a:rPr>
              <a:t>Y</a:t>
            </a:r>
            <a:r>
              <a:rPr lang="zh-CN" altLang="en-US" b="1">
                <a:latin typeface="Times New Roman" pitchFamily="18" charset="0"/>
              </a:rPr>
              <a:t>上投影的集合。</a:t>
            </a:r>
          </a:p>
        </p:txBody>
      </p:sp>
      <p:pic>
        <p:nvPicPr>
          <p:cNvPr id="328709" name="Picture 5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8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8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DCE35-CE0A-41E6-B0FD-541598E117D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421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1.Set Operations on Relations</a:t>
            </a:r>
          </a:p>
        </p:txBody>
      </p:sp>
      <p:sp>
        <p:nvSpPr>
          <p:cNvPr id="94211" name="Text Box 1027"/>
          <p:cNvSpPr txBox="1">
            <a:spLocks noChangeArrowheads="1"/>
          </p:cNvSpPr>
          <p:nvPr/>
        </p:nvSpPr>
        <p:spPr bwMode="auto">
          <a:xfrm>
            <a:off x="609600" y="828675"/>
            <a:ext cx="81534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set operations: For the </a:t>
            </a:r>
            <a:r>
              <a:rPr lang="en-US" altLang="zh-CN" b="1">
                <a:solidFill>
                  <a:srgbClr val="FF3399"/>
                </a:solidFill>
              </a:rPr>
              <a:t>two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3399"/>
                </a:solidFill>
              </a:rPr>
              <a:t>relations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,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</a:rPr>
              <a:t>R</a:t>
            </a:r>
            <a:r>
              <a:rPr lang="en-US" altLang="zh-CN" b="1">
                <a:solidFill>
                  <a:schemeClr val="hlink"/>
                </a:solidFill>
                <a:cs typeface="Times New Roman" pitchFamily="18" charset="0"/>
              </a:rPr>
              <a:t>∪</a:t>
            </a:r>
            <a:r>
              <a:rPr lang="en-US" altLang="zh-CN" b="1">
                <a:solidFill>
                  <a:schemeClr val="hlink"/>
                </a:solidFill>
              </a:rPr>
              <a:t>S</a:t>
            </a:r>
            <a:r>
              <a:rPr lang="en-US" altLang="zh-CN" b="1"/>
              <a:t>: the union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, is the set of elements that are in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hlink"/>
                </a:solidFill>
              </a:rPr>
              <a:t>or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hlink"/>
                </a:solidFill>
              </a:rPr>
              <a:t>or</a:t>
            </a:r>
            <a:r>
              <a:rPr lang="en-US" altLang="zh-CN" b="1"/>
              <a:t> both. An element appears only </a:t>
            </a:r>
            <a:r>
              <a:rPr lang="en-US" altLang="zh-CN" b="1">
                <a:solidFill>
                  <a:srgbClr val="FF3399"/>
                </a:solidFill>
              </a:rPr>
              <a:t>once</a:t>
            </a:r>
            <a:r>
              <a:rPr lang="en-US" altLang="zh-CN" b="1"/>
              <a:t> in the union even if it is present in both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/>
              <a:t>R∪S={t|t∈R∨t∈S}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</a:rPr>
              <a:t>R</a:t>
            </a:r>
            <a:r>
              <a:rPr lang="en-US" altLang="zh-CN" b="1">
                <a:solidFill>
                  <a:schemeClr val="hlink"/>
                </a:solidFill>
                <a:cs typeface="Times New Roman" pitchFamily="18" charset="0"/>
              </a:rPr>
              <a:t>∩</a:t>
            </a:r>
            <a:r>
              <a:rPr lang="en-US" altLang="zh-CN" b="1">
                <a:solidFill>
                  <a:schemeClr val="hlink"/>
                </a:solidFill>
              </a:rPr>
              <a:t>S</a:t>
            </a:r>
            <a:r>
              <a:rPr lang="en-US" altLang="zh-CN" b="1"/>
              <a:t>: the intersection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, is the set of elements that are in </a:t>
            </a:r>
            <a:r>
              <a:rPr lang="en-US" altLang="zh-CN" b="1">
                <a:solidFill>
                  <a:schemeClr val="hlink"/>
                </a:solidFill>
              </a:rPr>
              <a:t>both</a:t>
            </a:r>
            <a:r>
              <a:rPr lang="en-US" altLang="zh-CN" b="1"/>
              <a:t>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R∩S={t|t∈R∧t∈S}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>
                <a:solidFill>
                  <a:schemeClr val="hlink"/>
                </a:solidFill>
              </a:rPr>
              <a:t>R-S</a:t>
            </a:r>
            <a:r>
              <a:rPr lang="en-US" altLang="zh-CN" b="1"/>
              <a:t>: the difference of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, is the set of elements that are in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but </a:t>
            </a:r>
            <a:r>
              <a:rPr lang="en-US" altLang="zh-CN" b="1">
                <a:solidFill>
                  <a:schemeClr val="hlink"/>
                </a:solidFill>
              </a:rPr>
              <a:t>not</a:t>
            </a:r>
            <a:r>
              <a:rPr lang="en-US" altLang="zh-CN" b="1"/>
              <a:t> in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.</a:t>
            </a:r>
          </a:p>
          <a:p>
            <a:pPr algn="l">
              <a:spcBef>
                <a:spcPct val="20000"/>
              </a:spcBef>
            </a:pPr>
            <a:r>
              <a:rPr lang="en-US" altLang="zh-CN" b="1"/>
              <a:t>R-S={t|t∈R∧┐t∈S}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u"/>
            </a:pPr>
            <a:r>
              <a:rPr lang="en-US" altLang="zh-CN" b="1"/>
              <a:t>Intersection can be expressed in terms of set difference: R∩S=R-(R-S)</a:t>
            </a:r>
          </a:p>
        </p:txBody>
      </p:sp>
      <p:pic>
        <p:nvPicPr>
          <p:cNvPr id="94213" name="Picture 1029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EACC9-F884-4BD8-809A-1D625DE6F9B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Set Operations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611188" y="765175"/>
            <a:ext cx="8353425" cy="570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en-US" altLang="zh-CN" b="1" dirty="0"/>
              <a:t>Note that R-S is </a:t>
            </a:r>
            <a:r>
              <a:rPr lang="en-US" altLang="zh-CN" b="1" dirty="0">
                <a:solidFill>
                  <a:schemeClr val="hlink"/>
                </a:solidFill>
              </a:rPr>
              <a:t>different</a:t>
            </a:r>
            <a:r>
              <a:rPr lang="en-US" altLang="zh-CN" b="1" dirty="0"/>
              <a:t> from S-R, the latter is the set of elements that are in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but not in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150000"/>
              <a:buFont typeface="Wingdings" pitchFamily="2" charset="2"/>
              <a:buBlip>
                <a:blip r:embed="rId2"/>
              </a:buBlip>
            </a:pPr>
            <a:r>
              <a:rPr lang="en-US" altLang="zh-CN" b="1" dirty="0"/>
              <a:t>These three set operations will </a:t>
            </a:r>
            <a:r>
              <a:rPr lang="en-US" altLang="zh-CN" b="1" dirty="0">
                <a:solidFill>
                  <a:schemeClr val="hlink"/>
                </a:solidFill>
              </a:rPr>
              <a:t>not</a:t>
            </a:r>
            <a:r>
              <a:rPr lang="en-US" altLang="zh-CN" b="1" dirty="0"/>
              <a:t> change the scheme of the relation.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200000"/>
              <a:buFont typeface="Wingdings" pitchFamily="2" charset="2"/>
              <a:buBlip>
                <a:blip r:embed="rId3"/>
              </a:buBlip>
            </a:pPr>
            <a:r>
              <a:rPr lang="en-US" altLang="zh-CN" b="1" dirty="0" smtClean="0"/>
              <a:t>Can </a:t>
            </a:r>
            <a:r>
              <a:rPr lang="en-US" altLang="zh-CN" b="1" dirty="0"/>
              <a:t>any two relations </a:t>
            </a:r>
            <a:r>
              <a:rPr lang="en-US" altLang="zh-CN" b="1" dirty="0" smtClean="0"/>
              <a:t>be </a:t>
            </a:r>
            <a:r>
              <a:rPr lang="en-US" altLang="zh-CN" b="1" dirty="0"/>
              <a:t>operated by </a:t>
            </a:r>
            <a:r>
              <a:rPr lang="en-US" altLang="zh-CN" b="1" dirty="0">
                <a:solidFill>
                  <a:schemeClr val="hlink"/>
                </a:solidFill>
              </a:rPr>
              <a:t>set</a:t>
            </a:r>
            <a:r>
              <a:rPr lang="en-US" altLang="zh-CN" b="1" dirty="0"/>
              <a:t> operations?</a:t>
            </a:r>
          </a:p>
          <a:p>
            <a:pPr algn="l">
              <a:spcBef>
                <a:spcPct val="20000"/>
              </a:spcBef>
            </a:pP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need to satisfy some </a:t>
            </a:r>
            <a:r>
              <a:rPr lang="en-US" altLang="zh-CN" b="1" dirty="0">
                <a:solidFill>
                  <a:schemeClr val="hlink"/>
                </a:solidFill>
              </a:rPr>
              <a:t>conditions</a:t>
            </a:r>
            <a:r>
              <a:rPr lang="en-US" altLang="zh-CN" b="1" dirty="0"/>
              <a:t>: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must have schemas with </a:t>
            </a:r>
            <a:r>
              <a:rPr lang="en-US" altLang="zh-CN" b="1" dirty="0">
                <a:solidFill>
                  <a:schemeClr val="hlink"/>
                </a:solidFill>
              </a:rPr>
              <a:t>identical</a:t>
            </a:r>
            <a:r>
              <a:rPr lang="en-US" altLang="zh-CN" b="1" dirty="0"/>
              <a:t> sets of attributes.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The columns of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must be ordered so that the </a:t>
            </a:r>
            <a:r>
              <a:rPr lang="en-US" altLang="zh-CN" b="1" dirty="0">
                <a:solidFill>
                  <a:schemeClr val="hlink"/>
                </a:solidFill>
              </a:rPr>
              <a:t>order</a:t>
            </a:r>
            <a:r>
              <a:rPr lang="en-US" altLang="zh-CN" b="1" dirty="0"/>
              <a:t> of attributes is the </a:t>
            </a:r>
            <a:r>
              <a:rPr lang="en-US" altLang="zh-CN" b="1" dirty="0">
                <a:solidFill>
                  <a:schemeClr val="hlink"/>
                </a:solidFill>
              </a:rPr>
              <a:t>same</a:t>
            </a:r>
            <a:r>
              <a:rPr lang="en-US" altLang="zh-CN" b="1" dirty="0"/>
              <a:t> for both relations (to ensure that the </a:t>
            </a:r>
            <a:r>
              <a:rPr lang="en-US" altLang="zh-CN" b="1" dirty="0" err="1"/>
              <a:t>i</a:t>
            </a:r>
            <a:r>
              <a:rPr lang="en-US" altLang="zh-CN" b="1" baseline="30000" dirty="0" err="1"/>
              <a:t>th</a:t>
            </a:r>
            <a:r>
              <a:rPr lang="en-US" altLang="zh-CN" b="1" dirty="0"/>
              <a:t> attributes of both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/>
              <a:t> and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/>
              <a:t> are with the same type. ).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altLang="zh-CN" b="1" dirty="0"/>
              <a:t>If we want to take the set operations of relations that have the same number of attributes but use </a:t>
            </a:r>
            <a:r>
              <a:rPr lang="en-US" altLang="zh-CN" b="1" dirty="0">
                <a:solidFill>
                  <a:schemeClr val="hlink"/>
                </a:solidFill>
              </a:rPr>
              <a:t>different</a:t>
            </a:r>
            <a:r>
              <a:rPr lang="en-US" altLang="zh-CN" b="1" dirty="0"/>
              <a:t> names for their attributes, we can use the </a:t>
            </a:r>
            <a:r>
              <a:rPr lang="en-US" altLang="zh-CN" b="1" dirty="0">
                <a:solidFill>
                  <a:schemeClr val="hlink"/>
                </a:solidFill>
              </a:rPr>
              <a:t>renaming</a:t>
            </a:r>
            <a:r>
              <a:rPr lang="en-US" altLang="zh-CN" b="1" dirty="0"/>
              <a:t> operator to change the schema of one or both relations and give them the same set of attributes.</a:t>
            </a:r>
          </a:p>
        </p:txBody>
      </p:sp>
      <p:pic>
        <p:nvPicPr>
          <p:cNvPr id="266246" name="Picture 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6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6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6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67F7A-94B8-430E-A4BF-77DDAB8B312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96258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Set Operations-Example</a:t>
            </a:r>
          </a:p>
        </p:txBody>
      </p:sp>
      <p:sp>
        <p:nvSpPr>
          <p:cNvPr id="96259" name="Text Box 1027"/>
          <p:cNvSpPr txBox="1">
            <a:spLocks noChangeArrowheads="1"/>
          </p:cNvSpPr>
          <p:nvPr/>
        </p:nvSpPr>
        <p:spPr bwMode="auto">
          <a:xfrm>
            <a:off x="457200" y="6858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Suppose that 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/>
              <a:t> and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/>
              <a:t> are both the instances of relation </a:t>
            </a:r>
            <a:r>
              <a:rPr lang="en-US" altLang="zh-CN" b="1" i="1">
                <a:latin typeface="Times New Roman" pitchFamily="18" charset="0"/>
              </a:rPr>
              <a:t>MovieStar</a:t>
            </a:r>
            <a:r>
              <a:rPr lang="en-US" altLang="zh-CN" b="1"/>
              <a:t>, the current instances of which are shown below.</a:t>
            </a:r>
          </a:p>
        </p:txBody>
      </p:sp>
      <p:graphicFrame>
        <p:nvGraphicFramePr>
          <p:cNvPr id="96357" name="Group 1125"/>
          <p:cNvGraphicFramePr>
            <a:graphicFrameLocks noGrp="1"/>
          </p:cNvGraphicFramePr>
          <p:nvPr/>
        </p:nvGraphicFramePr>
        <p:xfrm>
          <a:off x="1066800" y="1524000"/>
          <a:ext cx="8001000" cy="109728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Mark Hamill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 Brentwood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8/8/88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366" name="Group 1134"/>
          <p:cNvGraphicFramePr>
            <a:graphicFrameLocks noGrp="1"/>
          </p:cNvGraphicFramePr>
          <p:nvPr/>
        </p:nvGraphicFramePr>
        <p:xfrm>
          <a:off x="1042988" y="2743200"/>
          <a:ext cx="7978775" cy="1097280"/>
        </p:xfrm>
        <a:graphic>
          <a:graphicData uri="http://schemas.openxmlformats.org/drawingml/2006/table">
            <a:tbl>
              <a:tblPr/>
              <a:tblGrid>
                <a:gridCol w="20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Harrison Ford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678 Palm Dr. Beverly Hills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7/7/77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294" name="Text Box 1062"/>
          <p:cNvSpPr txBox="1">
            <a:spLocks noChangeArrowheads="1"/>
          </p:cNvSpPr>
          <p:nvPr/>
        </p:nvSpPr>
        <p:spPr bwMode="auto">
          <a:xfrm>
            <a:off x="503238" y="1844675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b="1"/>
              <a:t>R</a:t>
            </a:r>
          </a:p>
        </p:txBody>
      </p:sp>
      <p:sp>
        <p:nvSpPr>
          <p:cNvPr id="96295" name="Text Box 1063"/>
          <p:cNvSpPr txBox="1">
            <a:spLocks noChangeArrowheads="1"/>
          </p:cNvSpPr>
          <p:nvPr/>
        </p:nvSpPr>
        <p:spPr bwMode="auto">
          <a:xfrm>
            <a:off x="539750" y="3068638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b="1"/>
              <a:t>S</a:t>
            </a:r>
          </a:p>
        </p:txBody>
      </p:sp>
      <p:pic>
        <p:nvPicPr>
          <p:cNvPr id="96297" name="Picture 1065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6361" name="Group 1129"/>
          <p:cNvGraphicFramePr>
            <a:graphicFrameLocks noGrp="1"/>
          </p:cNvGraphicFramePr>
          <p:nvPr/>
        </p:nvGraphicFramePr>
        <p:xfrm>
          <a:off x="1035050" y="3962400"/>
          <a:ext cx="8001000" cy="1480185"/>
        </p:xfrm>
        <a:graphic>
          <a:graphicData uri="http://schemas.openxmlformats.org/drawingml/2006/table">
            <a:tbl>
              <a:tblPr/>
              <a:tblGrid>
                <a:gridCol w="199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Mark Hamill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Harrison Ford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 Brentwood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678 Palm Dr. Beverly Hills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8/8/88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7/7/77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330" name="Rectangle 1098"/>
          <p:cNvSpPr>
            <a:spLocks noChangeArrowheads="1"/>
          </p:cNvSpPr>
          <p:nvPr/>
        </p:nvSpPr>
        <p:spPr bwMode="auto">
          <a:xfrm>
            <a:off x="88900" y="455136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  <a:r>
              <a:rPr lang="en-US" altLang="zh-CN" b="1">
                <a:cs typeface="Times New Roman" pitchFamily="18" charset="0"/>
              </a:rPr>
              <a:t>∪</a:t>
            </a:r>
            <a:r>
              <a:rPr lang="en-US" altLang="zh-CN" b="1"/>
              <a:t>S</a:t>
            </a:r>
          </a:p>
        </p:txBody>
      </p:sp>
      <p:sp>
        <p:nvSpPr>
          <p:cNvPr id="96331" name="Rectangle 1099"/>
          <p:cNvSpPr>
            <a:spLocks noChangeArrowheads="1"/>
          </p:cNvSpPr>
          <p:nvPr/>
        </p:nvSpPr>
        <p:spPr bwMode="auto">
          <a:xfrm>
            <a:off x="122238" y="57038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  <a:r>
              <a:rPr lang="en-US" altLang="zh-CN" b="1">
                <a:cs typeface="Times New Roman" pitchFamily="18" charset="0"/>
              </a:rPr>
              <a:t>∩</a:t>
            </a:r>
            <a:r>
              <a:rPr lang="en-US" altLang="zh-CN" b="1"/>
              <a:t>S</a:t>
            </a:r>
          </a:p>
        </p:txBody>
      </p:sp>
      <p:graphicFrame>
        <p:nvGraphicFramePr>
          <p:cNvPr id="96370" name="Group 1138"/>
          <p:cNvGraphicFramePr>
            <a:graphicFrameLocks noGrp="1"/>
          </p:cNvGraphicFramePr>
          <p:nvPr/>
        </p:nvGraphicFramePr>
        <p:xfrm>
          <a:off x="1055688" y="5562600"/>
          <a:ext cx="7980362" cy="762000"/>
        </p:xfrm>
        <a:graphic>
          <a:graphicData uri="http://schemas.openxmlformats.org/drawingml/2006/table">
            <a:tbl>
              <a:tblPr/>
              <a:tblGrid>
                <a:gridCol w="20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350" name="Line 1118"/>
          <p:cNvSpPr>
            <a:spLocks noChangeShapeType="1"/>
          </p:cNvSpPr>
          <p:nvPr/>
        </p:nvSpPr>
        <p:spPr bwMode="auto">
          <a:xfrm>
            <a:off x="1143000" y="22098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51" name="Line 1119"/>
          <p:cNvSpPr>
            <a:spLocks noChangeShapeType="1"/>
          </p:cNvSpPr>
          <p:nvPr/>
        </p:nvSpPr>
        <p:spPr bwMode="auto">
          <a:xfrm>
            <a:off x="1100138" y="34290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52" name="Line 1120"/>
          <p:cNvSpPr>
            <a:spLocks noChangeShapeType="1"/>
          </p:cNvSpPr>
          <p:nvPr/>
        </p:nvSpPr>
        <p:spPr bwMode="auto">
          <a:xfrm>
            <a:off x="1100138" y="4648200"/>
            <a:ext cx="1600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6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30" grpId="0" autoUpdateAnimBg="0"/>
      <p:bldP spid="96331" grpId="0" autoUpdateAnimBg="0"/>
      <p:bldP spid="96350" grpId="0" animBg="1"/>
      <p:bldP spid="96351" grpId="0" animBg="1"/>
      <p:bldP spid="963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B26C1-A496-48D5-9A32-FE8920EDB6D8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98408" name="Group 1128"/>
          <p:cNvGraphicFramePr>
            <a:graphicFrameLocks noGrp="1"/>
          </p:cNvGraphicFramePr>
          <p:nvPr/>
        </p:nvGraphicFramePr>
        <p:xfrm>
          <a:off x="1042988" y="3794125"/>
          <a:ext cx="7921625" cy="762635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Mark Hamill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 Brentwood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8/8/88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23" name="Text Box 1043"/>
          <p:cNvSpPr txBox="1">
            <a:spLocks noChangeArrowheads="1"/>
          </p:cNvSpPr>
          <p:nvPr/>
        </p:nvSpPr>
        <p:spPr bwMode="auto">
          <a:xfrm>
            <a:off x="152400" y="39084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R−S</a:t>
            </a:r>
          </a:p>
        </p:txBody>
      </p:sp>
      <p:graphicFrame>
        <p:nvGraphicFramePr>
          <p:cNvPr id="98414" name="Group 1134"/>
          <p:cNvGraphicFramePr>
            <a:graphicFrameLocks noGrp="1"/>
          </p:cNvGraphicFramePr>
          <p:nvPr/>
        </p:nvGraphicFramePr>
        <p:xfrm>
          <a:off x="1042988" y="4784725"/>
          <a:ext cx="7921625" cy="77851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Harrison Ford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678 Palm Dr. Beverly Hills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7/7/77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41" name="Text Box 1061"/>
          <p:cNvSpPr txBox="1">
            <a:spLocks noChangeArrowheads="1"/>
          </p:cNvSpPr>
          <p:nvPr/>
        </p:nvSpPr>
        <p:spPr bwMode="auto">
          <a:xfrm>
            <a:off x="152400" y="4916488"/>
            <a:ext cx="81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S−R</a:t>
            </a:r>
          </a:p>
        </p:txBody>
      </p:sp>
      <p:sp>
        <p:nvSpPr>
          <p:cNvPr id="98342" name="Rectangle 106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Set Operations-Example</a:t>
            </a:r>
          </a:p>
        </p:txBody>
      </p:sp>
      <p:graphicFrame>
        <p:nvGraphicFramePr>
          <p:cNvPr id="98394" name="Group 1114"/>
          <p:cNvGraphicFramePr>
            <a:graphicFrameLocks noGrp="1"/>
          </p:cNvGraphicFramePr>
          <p:nvPr/>
        </p:nvGraphicFramePr>
        <p:xfrm>
          <a:off x="1066800" y="1174750"/>
          <a:ext cx="7848600" cy="1097280"/>
        </p:xfrm>
        <a:graphic>
          <a:graphicData uri="http://schemas.openxmlformats.org/drawingml/2006/table">
            <a:tbl>
              <a:tblPr/>
              <a:tblGrid>
                <a:gridCol w="199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Mark Hamill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456 Oak Rd. Brentwood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8/8/88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403" name="Group 1123"/>
          <p:cNvGraphicFramePr>
            <a:graphicFrameLocks noGrp="1"/>
          </p:cNvGraphicFramePr>
          <p:nvPr/>
        </p:nvGraphicFramePr>
        <p:xfrm>
          <a:off x="1042988" y="2393950"/>
          <a:ext cx="7921625" cy="109728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gender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birthdate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Carrie Fisher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Harrison Ford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123 Maple St. Hollywood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678 Palm Dr. Beverly Hills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9/9/99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7/7/77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383" name="Text Box 1103"/>
          <p:cNvSpPr txBox="1">
            <a:spLocks noChangeArrowheads="1"/>
          </p:cNvSpPr>
          <p:nvPr/>
        </p:nvSpPr>
        <p:spPr bwMode="auto">
          <a:xfrm>
            <a:off x="611188" y="1531938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</a:t>
            </a:r>
          </a:p>
        </p:txBody>
      </p:sp>
      <p:sp>
        <p:nvSpPr>
          <p:cNvPr id="98384" name="Text Box 1104"/>
          <p:cNvSpPr txBox="1">
            <a:spLocks noChangeArrowheads="1"/>
          </p:cNvSpPr>
          <p:nvPr/>
        </p:nvSpPr>
        <p:spPr bwMode="auto">
          <a:xfrm>
            <a:off x="611188" y="2684463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S</a:t>
            </a:r>
          </a:p>
        </p:txBody>
      </p:sp>
      <p:pic>
        <p:nvPicPr>
          <p:cNvPr id="98416" name="Picture 1136" descr="arow003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6303963"/>
            <a:ext cx="479425" cy="4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3" grpId="0" autoUpdateAnimBg="0"/>
      <p:bldP spid="9834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7ACE9-7EC5-4491-8A21-43F577B6A3F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44102" name="Rectangle 3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latin typeface="Arial Narrow" pitchFamily="34" charset="0"/>
              </a:rPr>
              <a:t>Set Operations-Example-SELECT</a:t>
            </a:r>
          </a:p>
        </p:txBody>
      </p:sp>
      <p:sp>
        <p:nvSpPr>
          <p:cNvPr id="344138" name="Text Box 74"/>
          <p:cNvSpPr txBox="1">
            <a:spLocks noChangeArrowheads="1"/>
          </p:cNvSpPr>
          <p:nvPr/>
        </p:nvSpPr>
        <p:spPr bwMode="auto">
          <a:xfrm>
            <a:off x="2051050" y="836613"/>
            <a:ext cx="669766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</a:rPr>
              <a:t>SELECT * FROM R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</a:rPr>
              <a:t>UNION</a:t>
            </a: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</a:rPr>
              <a:t>SELECT * FROM S</a:t>
            </a:r>
          </a:p>
          <a:p>
            <a:pPr algn="l">
              <a:spcBef>
                <a:spcPct val="50000"/>
              </a:spcBef>
            </a:pPr>
            <a:endParaRPr lang="en-US" altLang="zh-CN" b="1" dirty="0">
              <a:solidFill>
                <a:srgbClr val="0099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</a:rPr>
              <a:t>SELECT * FROM R</a:t>
            </a:r>
          </a:p>
          <a:p>
            <a:pPr algn="l">
              <a:spcBef>
                <a:spcPts val="0"/>
              </a:spcBef>
            </a:pPr>
            <a:r>
              <a:rPr lang="en-US" altLang="zh-CN" b="1" dirty="0">
                <a:solidFill>
                  <a:srgbClr val="009900"/>
                </a:solidFill>
              </a:rPr>
              <a:t>       WHERE </a:t>
            </a:r>
            <a:r>
              <a:rPr lang="en-US" altLang="zh-CN" b="1" i="1" dirty="0">
                <a:solidFill>
                  <a:srgbClr val="009900"/>
                </a:solidFill>
              </a:rPr>
              <a:t>R.pk</a:t>
            </a:r>
            <a:r>
              <a:rPr lang="en-US" altLang="zh-CN" b="1" dirty="0">
                <a:solidFill>
                  <a:srgbClr val="009900"/>
                </a:solidFill>
              </a:rPr>
              <a:t> IN (SELECT </a:t>
            </a:r>
            <a:r>
              <a:rPr lang="en-US" altLang="zh-CN" b="1" i="1" dirty="0">
                <a:solidFill>
                  <a:srgbClr val="009900"/>
                </a:solidFill>
              </a:rPr>
              <a:t>S.pk</a:t>
            </a:r>
            <a:r>
              <a:rPr lang="en-US" altLang="zh-CN" b="1" dirty="0">
                <a:solidFill>
                  <a:srgbClr val="009900"/>
                </a:solidFill>
              </a:rPr>
              <a:t> FROM S)</a:t>
            </a:r>
          </a:p>
          <a:p>
            <a:pPr algn="l">
              <a:spcBef>
                <a:spcPct val="50000"/>
              </a:spcBef>
            </a:pPr>
            <a:endParaRPr lang="en-US" altLang="zh-CN" b="1" dirty="0">
              <a:solidFill>
                <a:srgbClr val="0099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9900"/>
                </a:solidFill>
              </a:rPr>
              <a:t>SELECT * FROM R</a:t>
            </a:r>
          </a:p>
          <a:p>
            <a:pPr algn="l">
              <a:spcBef>
                <a:spcPts val="0"/>
              </a:spcBef>
            </a:pPr>
            <a:r>
              <a:rPr lang="en-US" altLang="zh-CN" b="1" dirty="0">
                <a:solidFill>
                  <a:srgbClr val="009900"/>
                </a:solidFill>
              </a:rPr>
              <a:t>       WHERE </a:t>
            </a:r>
            <a:r>
              <a:rPr lang="en-US" altLang="zh-CN" b="1" i="1" dirty="0">
                <a:solidFill>
                  <a:srgbClr val="009900"/>
                </a:solidFill>
              </a:rPr>
              <a:t>R.pk</a:t>
            </a:r>
            <a:r>
              <a:rPr lang="en-US" altLang="zh-CN" b="1" dirty="0">
                <a:solidFill>
                  <a:srgbClr val="009900"/>
                </a:solidFill>
              </a:rPr>
              <a:t> NOT IN (SELECT </a:t>
            </a:r>
            <a:r>
              <a:rPr lang="en-US" altLang="zh-CN" b="1" i="1" dirty="0">
                <a:solidFill>
                  <a:srgbClr val="009900"/>
                </a:solidFill>
              </a:rPr>
              <a:t>S.pk</a:t>
            </a:r>
            <a:r>
              <a:rPr lang="en-US" altLang="zh-CN" b="1" dirty="0">
                <a:solidFill>
                  <a:srgbClr val="009900"/>
                </a:solidFill>
              </a:rPr>
              <a:t> FROM S)</a:t>
            </a:r>
          </a:p>
          <a:p>
            <a:pPr algn="l">
              <a:spcBef>
                <a:spcPct val="50000"/>
              </a:spcBef>
            </a:pPr>
            <a:endParaRPr lang="en-US" altLang="zh-CN" b="1" dirty="0">
              <a:solidFill>
                <a:srgbClr val="009900"/>
              </a:solidFill>
            </a:endParaRPr>
          </a:p>
        </p:txBody>
      </p:sp>
      <p:pic>
        <p:nvPicPr>
          <p:cNvPr id="344139" name="Picture 75" descr="002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37288"/>
            <a:ext cx="685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140" name="Rectangle 76"/>
          <p:cNvSpPr>
            <a:spLocks noChangeArrowheads="1"/>
          </p:cNvSpPr>
          <p:nvPr/>
        </p:nvSpPr>
        <p:spPr bwMode="auto">
          <a:xfrm>
            <a:off x="827088" y="8366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  <a:r>
              <a:rPr lang="en-US" altLang="zh-CN" b="1">
                <a:cs typeface="Times New Roman" pitchFamily="18" charset="0"/>
              </a:rPr>
              <a:t>∪</a:t>
            </a:r>
            <a:r>
              <a:rPr lang="en-US" altLang="zh-CN" b="1"/>
              <a:t>S</a:t>
            </a:r>
          </a:p>
        </p:txBody>
      </p:sp>
      <p:sp>
        <p:nvSpPr>
          <p:cNvPr id="344141" name="Rectangle 77"/>
          <p:cNvSpPr>
            <a:spLocks noChangeArrowheads="1"/>
          </p:cNvSpPr>
          <p:nvPr/>
        </p:nvSpPr>
        <p:spPr bwMode="auto">
          <a:xfrm>
            <a:off x="827088" y="30686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R</a:t>
            </a:r>
            <a:r>
              <a:rPr lang="en-US" altLang="zh-CN" b="1">
                <a:cs typeface="Times New Roman" pitchFamily="18" charset="0"/>
              </a:rPr>
              <a:t>∩</a:t>
            </a:r>
            <a:r>
              <a:rPr lang="en-US" altLang="zh-CN" b="1"/>
              <a:t>S</a:t>
            </a:r>
          </a:p>
        </p:txBody>
      </p:sp>
      <p:sp>
        <p:nvSpPr>
          <p:cNvPr id="344142" name="Text Box 78"/>
          <p:cNvSpPr txBox="1">
            <a:spLocks noChangeArrowheads="1"/>
          </p:cNvSpPr>
          <p:nvPr/>
        </p:nvSpPr>
        <p:spPr bwMode="auto">
          <a:xfrm>
            <a:off x="854075" y="4700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/>
              <a:t>R−S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6018</TotalTime>
  <Words>5004</Words>
  <Application>Microsoft Office PowerPoint</Application>
  <PresentationFormat>全屏显示(4:3)</PresentationFormat>
  <Paragraphs>1018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Arial Unicode MS</vt:lpstr>
      <vt:lpstr>楷体_GB2312</vt:lpstr>
      <vt:lpstr>隶书</vt:lpstr>
      <vt:lpstr>宋体</vt:lpstr>
      <vt:lpstr>Arial</vt:lpstr>
      <vt:lpstr>Arial Narrow</vt:lpstr>
      <vt:lpstr>Symbol</vt:lpstr>
      <vt:lpstr>Tahoma</vt:lpstr>
      <vt:lpstr>Times New Roman</vt:lpstr>
      <vt:lpstr>Wingdings</vt:lpstr>
      <vt:lpstr>Blends</vt:lpstr>
      <vt:lpstr>公式</vt:lpstr>
      <vt:lpstr>位图图像</vt:lpstr>
      <vt:lpstr>Equation</vt:lpstr>
      <vt:lpstr>Relational Algebra</vt:lpstr>
      <vt:lpstr>Basic Conceptions</vt:lpstr>
      <vt:lpstr>Basic Conceptions</vt:lpstr>
      <vt:lpstr>Basic Conceptions</vt:lpstr>
      <vt:lpstr>1.Set Operations on Relations</vt:lpstr>
      <vt:lpstr>Set Operations</vt:lpstr>
      <vt:lpstr>Set Operations-Example</vt:lpstr>
      <vt:lpstr>Set Operations-Example</vt:lpstr>
      <vt:lpstr>Set Operations-Example-SELECT</vt:lpstr>
      <vt:lpstr>2. Projection</vt:lpstr>
      <vt:lpstr>Projection-Example</vt:lpstr>
      <vt:lpstr>3. Selection</vt:lpstr>
      <vt:lpstr>Selection</vt:lpstr>
      <vt:lpstr>Selection-Example</vt:lpstr>
      <vt:lpstr>4.Cartesian Product</vt:lpstr>
      <vt:lpstr>Product-Example</vt:lpstr>
      <vt:lpstr>5. Natural Joins</vt:lpstr>
      <vt:lpstr>Natural Joins</vt:lpstr>
      <vt:lpstr>Natural Joins-Example</vt:lpstr>
      <vt:lpstr>Natural Joins</vt:lpstr>
      <vt:lpstr>Natural Joins</vt:lpstr>
      <vt:lpstr>6. Theta-Joins</vt:lpstr>
      <vt:lpstr>θ join-Example</vt:lpstr>
      <vt:lpstr>θ join-Example</vt:lpstr>
      <vt:lpstr>7. Renaming</vt:lpstr>
      <vt:lpstr>8. Division</vt:lpstr>
      <vt:lpstr>Division-Example</vt:lpstr>
      <vt:lpstr>Division-Example</vt:lpstr>
      <vt:lpstr>9. Combining Operations to Form Queries</vt:lpstr>
      <vt:lpstr>Queries-Example</vt:lpstr>
      <vt:lpstr>Queries-Example</vt:lpstr>
      <vt:lpstr>Queries-Example</vt:lpstr>
      <vt:lpstr>Queries-Example</vt:lpstr>
      <vt:lpstr>Queries-Example-SELECT</vt:lpstr>
      <vt:lpstr>Queries-Example-SELECT</vt:lpstr>
      <vt:lpstr>Notation</vt:lpstr>
      <vt:lpstr>Execises-1</vt:lpstr>
      <vt:lpstr>Execises-2</vt:lpstr>
      <vt:lpstr>Execises-2</vt:lpstr>
      <vt:lpstr>Execises-2</vt:lpstr>
      <vt:lpstr>10. Constraints on Relations</vt:lpstr>
      <vt:lpstr>Constraints-Example</vt:lpstr>
      <vt:lpstr>Constraints-Example</vt:lpstr>
      <vt:lpstr>Additional Constraint</vt:lpstr>
      <vt:lpstr>Constraints-Example</vt:lpstr>
      <vt:lpstr>Summary</vt:lpstr>
    </vt:vector>
  </TitlesOfParts>
  <Company>Rules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关系代数</dc:title>
  <dc:creator>Wang &amp; Xiao</dc:creator>
  <cp:lastModifiedBy>XJW</cp:lastModifiedBy>
  <cp:revision>585</cp:revision>
  <dcterms:created xsi:type="dcterms:W3CDTF">2002-07-24T13:03:52Z</dcterms:created>
  <dcterms:modified xsi:type="dcterms:W3CDTF">2019-04-13T02:38:32Z</dcterms:modified>
</cp:coreProperties>
</file>