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63"/>
  </p:notesMasterIdLst>
  <p:handoutMasterIdLst>
    <p:handoutMasterId r:id="rId64"/>
  </p:handoutMasterIdLst>
  <p:sldIdLst>
    <p:sldId id="1043" r:id="rId2"/>
    <p:sldId id="1044" r:id="rId3"/>
    <p:sldId id="1045" r:id="rId4"/>
    <p:sldId id="1046" r:id="rId5"/>
    <p:sldId id="1048" r:id="rId6"/>
    <p:sldId id="1049" r:id="rId7"/>
    <p:sldId id="1050" r:id="rId8"/>
    <p:sldId id="1051" r:id="rId9"/>
    <p:sldId id="1052" r:id="rId10"/>
    <p:sldId id="1053" r:id="rId11"/>
    <p:sldId id="1055" r:id="rId12"/>
    <p:sldId id="1057" r:id="rId13"/>
    <p:sldId id="1058" r:id="rId14"/>
    <p:sldId id="1059" r:id="rId15"/>
    <p:sldId id="1060" r:id="rId16"/>
    <p:sldId id="1061" r:id="rId17"/>
    <p:sldId id="1062" r:id="rId18"/>
    <p:sldId id="1064" r:id="rId19"/>
    <p:sldId id="1065" r:id="rId20"/>
    <p:sldId id="1066" r:id="rId21"/>
    <p:sldId id="1067" r:id="rId22"/>
    <p:sldId id="1068" r:id="rId23"/>
    <p:sldId id="1069" r:id="rId24"/>
    <p:sldId id="1071" r:id="rId25"/>
    <p:sldId id="1072" r:id="rId26"/>
    <p:sldId id="1073" r:id="rId27"/>
    <p:sldId id="1074" r:id="rId28"/>
    <p:sldId id="1075" r:id="rId29"/>
    <p:sldId id="1076" r:id="rId30"/>
    <p:sldId id="1077" r:id="rId31"/>
    <p:sldId id="1078" r:id="rId32"/>
    <p:sldId id="1079" r:id="rId33"/>
    <p:sldId id="1080" r:id="rId34"/>
    <p:sldId id="1081" r:id="rId35"/>
    <p:sldId id="1082" r:id="rId36"/>
    <p:sldId id="1083" r:id="rId37"/>
    <p:sldId id="1084" r:id="rId38"/>
    <p:sldId id="1085" r:id="rId39"/>
    <p:sldId id="1087" r:id="rId40"/>
    <p:sldId id="1088" r:id="rId41"/>
    <p:sldId id="1089" r:id="rId42"/>
    <p:sldId id="1090" r:id="rId43"/>
    <p:sldId id="1091" r:id="rId44"/>
    <p:sldId id="1092" r:id="rId45"/>
    <p:sldId id="1111" r:id="rId46"/>
    <p:sldId id="1096" r:id="rId47"/>
    <p:sldId id="1097" r:id="rId48"/>
    <p:sldId id="1098" r:id="rId49"/>
    <p:sldId id="1099" r:id="rId50"/>
    <p:sldId id="1100" r:id="rId51"/>
    <p:sldId id="1101" r:id="rId52"/>
    <p:sldId id="1131" r:id="rId53"/>
    <p:sldId id="1132" r:id="rId54"/>
    <p:sldId id="1102" r:id="rId55"/>
    <p:sldId id="1103" r:id="rId56"/>
    <p:sldId id="1104" r:id="rId57"/>
    <p:sldId id="1105" r:id="rId58"/>
    <p:sldId id="1133" r:id="rId59"/>
    <p:sldId id="1107" r:id="rId60"/>
    <p:sldId id="1135" r:id="rId61"/>
    <p:sldId id="1137" r:id="rId62"/>
  </p:sldIdLst>
  <p:sldSz cx="9144000" cy="6858000" type="screen4x3"/>
  <p:notesSz cx="9872663" cy="6797675"/>
  <p:defaultTextStyle>
    <a:defPPr>
      <a:defRPr lang="en-US"/>
    </a:defPPr>
    <a:lvl1pPr algn="l" defTabSz="457200" rtl="0" fontAlgn="base">
      <a:spcBef>
        <a:spcPct val="0"/>
      </a:spcBef>
      <a:spcAft>
        <a:spcPct val="0"/>
      </a:spcAft>
      <a:defRPr kern="1200">
        <a:solidFill>
          <a:schemeClr val="tx1"/>
        </a:solidFill>
        <a:latin typeface="Arial" panose="02080604020202020204" pitchFamily="34" charset="0"/>
        <a:ea typeface="宋体" panose="02010600030101010101" pitchFamily="2" charset="-122"/>
        <a:cs typeface="+mn-cs"/>
      </a:defRPr>
    </a:lvl1pPr>
    <a:lvl2pPr marL="457200" algn="l" defTabSz="457200" rtl="0" fontAlgn="base">
      <a:spcBef>
        <a:spcPct val="0"/>
      </a:spcBef>
      <a:spcAft>
        <a:spcPct val="0"/>
      </a:spcAft>
      <a:defRPr kern="1200">
        <a:solidFill>
          <a:schemeClr val="tx1"/>
        </a:solidFill>
        <a:latin typeface="Arial" panose="02080604020202020204" pitchFamily="34" charset="0"/>
        <a:ea typeface="宋体" panose="02010600030101010101" pitchFamily="2" charset="-122"/>
        <a:cs typeface="+mn-cs"/>
      </a:defRPr>
    </a:lvl2pPr>
    <a:lvl3pPr marL="914400" algn="l" defTabSz="457200" rtl="0" fontAlgn="base">
      <a:spcBef>
        <a:spcPct val="0"/>
      </a:spcBef>
      <a:spcAft>
        <a:spcPct val="0"/>
      </a:spcAft>
      <a:defRPr kern="1200">
        <a:solidFill>
          <a:schemeClr val="tx1"/>
        </a:solidFill>
        <a:latin typeface="Arial" panose="02080604020202020204" pitchFamily="34" charset="0"/>
        <a:ea typeface="宋体" panose="02010600030101010101" pitchFamily="2" charset="-122"/>
        <a:cs typeface="+mn-cs"/>
      </a:defRPr>
    </a:lvl3pPr>
    <a:lvl4pPr marL="1371600" algn="l" defTabSz="457200" rtl="0" fontAlgn="base">
      <a:spcBef>
        <a:spcPct val="0"/>
      </a:spcBef>
      <a:spcAft>
        <a:spcPct val="0"/>
      </a:spcAft>
      <a:defRPr kern="1200">
        <a:solidFill>
          <a:schemeClr val="tx1"/>
        </a:solidFill>
        <a:latin typeface="Arial" panose="02080604020202020204" pitchFamily="34" charset="0"/>
        <a:ea typeface="宋体" panose="02010600030101010101" pitchFamily="2" charset="-122"/>
        <a:cs typeface="+mn-cs"/>
      </a:defRPr>
    </a:lvl4pPr>
    <a:lvl5pPr marL="1828800" algn="l" defTabSz="457200" rtl="0" fontAlgn="base">
      <a:spcBef>
        <a:spcPct val="0"/>
      </a:spcBef>
      <a:spcAft>
        <a:spcPct val="0"/>
      </a:spcAft>
      <a:defRPr kern="1200">
        <a:solidFill>
          <a:schemeClr val="tx1"/>
        </a:solidFill>
        <a:latin typeface="Arial" panose="0208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8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8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8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8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6">
          <p15:clr>
            <a:srgbClr val="A4A3A4"/>
          </p15:clr>
        </p15:guide>
        <p15:guide id="2" pos="296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微软用户"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B1A9"/>
    <a:srgbClr val="339966"/>
    <a:srgbClr val="006666"/>
    <a:srgbClr val="339933"/>
    <a:srgbClr val="00CC99"/>
    <a:srgbClr val="009999"/>
    <a:srgbClr val="330099"/>
    <a:srgbClr val="FFFFFF"/>
    <a:srgbClr val="6600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95" autoAdjust="0"/>
    <p:restoredTop sz="92010" autoAdjust="0"/>
  </p:normalViewPr>
  <p:slideViewPr>
    <p:cSldViewPr>
      <p:cViewPr varScale="1">
        <p:scale>
          <a:sx n="62" d="100"/>
          <a:sy n="62" d="100"/>
        </p:scale>
        <p:origin x="1256" y="36"/>
      </p:cViewPr>
      <p:guideLst>
        <p:guide orient="horz" pos="2206"/>
        <p:guide pos="296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732" y="6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79900" cy="339725"/>
          </a:xfrm>
          <a:prstGeom prst="rect">
            <a:avLst/>
          </a:prstGeom>
        </p:spPr>
        <p:txBody>
          <a:bodyPr vert="horz" lIns="90727" tIns="45363" rIns="90727" bIns="45363"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5591175" y="0"/>
            <a:ext cx="4279900" cy="339725"/>
          </a:xfrm>
          <a:prstGeom prst="rect">
            <a:avLst/>
          </a:prstGeom>
        </p:spPr>
        <p:txBody>
          <a:bodyPr vert="horz" lIns="90727" tIns="45363" rIns="90727" bIns="45363" rtlCol="0"/>
          <a:lstStyle>
            <a:lvl1pPr algn="r" fontAlgn="auto">
              <a:spcBef>
                <a:spcPts val="0"/>
              </a:spcBef>
              <a:spcAft>
                <a:spcPts val="0"/>
              </a:spcAft>
              <a:defRPr sz="1200">
                <a:latin typeface="+mn-lt"/>
                <a:ea typeface="+mn-ea"/>
              </a:defRPr>
            </a:lvl1pPr>
          </a:lstStyle>
          <a:p>
            <a:pPr>
              <a:defRPr/>
            </a:pPr>
            <a:fld id="{E20AC051-F740-4127-BC06-A2D6C293588E}" type="datetimeFigureOut">
              <a:rPr lang="zh-CN" altLang="en-US"/>
              <a:t>2020/3/19</a:t>
            </a:fld>
            <a:endParaRPr lang="zh-CN" altLang="en-US"/>
          </a:p>
        </p:txBody>
      </p:sp>
      <p:sp>
        <p:nvSpPr>
          <p:cNvPr id="4" name="页脚占位符 3"/>
          <p:cNvSpPr>
            <a:spLocks noGrp="1"/>
          </p:cNvSpPr>
          <p:nvPr>
            <p:ph type="ftr" sz="quarter" idx="2"/>
          </p:nvPr>
        </p:nvSpPr>
        <p:spPr>
          <a:xfrm>
            <a:off x="0" y="6457950"/>
            <a:ext cx="4279900" cy="339725"/>
          </a:xfrm>
          <a:prstGeom prst="rect">
            <a:avLst/>
          </a:prstGeom>
        </p:spPr>
        <p:txBody>
          <a:bodyPr vert="horz" lIns="90727" tIns="45363" rIns="90727" bIns="45363"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5591175" y="6457950"/>
            <a:ext cx="4279900" cy="339725"/>
          </a:xfrm>
          <a:prstGeom prst="rect">
            <a:avLst/>
          </a:prstGeom>
        </p:spPr>
        <p:txBody>
          <a:bodyPr vert="horz" lIns="90727" tIns="45363" rIns="90727" bIns="45363" rtlCol="0" anchor="b"/>
          <a:lstStyle>
            <a:lvl1pPr algn="r" fontAlgn="auto">
              <a:spcBef>
                <a:spcPts val="0"/>
              </a:spcBef>
              <a:spcAft>
                <a:spcPts val="0"/>
              </a:spcAft>
              <a:defRPr sz="1200">
                <a:latin typeface="+mn-lt"/>
                <a:ea typeface="+mn-ea"/>
              </a:defRPr>
            </a:lvl1pPr>
          </a:lstStyle>
          <a:p>
            <a:pPr>
              <a:defRPr/>
            </a:pPr>
            <a:fld id="{61300BB5-291C-47BC-8D26-DE584DBD8D28}" type="slidenum">
              <a:rPr lang="zh-CN" altLang="en-US"/>
              <a:t>‹#›</a:t>
            </a:fld>
            <a:endParaRPr lang="zh-CN" altLang="en-US"/>
          </a:p>
        </p:txBody>
      </p:sp>
    </p:spTree>
    <p:extLst>
      <p:ext uri="{BB962C8B-B14F-4D97-AF65-F5344CB8AC3E}">
        <p14:creationId xmlns:p14="http://schemas.microsoft.com/office/powerpoint/2010/main" val="33280736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4286250" cy="336550"/>
          </a:xfrm>
          <a:prstGeom prst="rect">
            <a:avLst/>
          </a:prstGeom>
          <a:noFill/>
          <a:ln>
            <a:noFill/>
          </a:ln>
        </p:spPr>
        <p:txBody>
          <a:bodyPr vert="horz" wrap="square" lIns="18901" tIns="0" rIns="18901" bIns="0" numCol="1" anchor="t" anchorCtr="0" compatLnSpc="1"/>
          <a:lstStyle>
            <a:lvl1pPr defTabSz="902335" fontAlgn="auto">
              <a:spcBef>
                <a:spcPts val="0"/>
              </a:spcBef>
              <a:spcAft>
                <a:spcPts val="0"/>
              </a:spcAft>
              <a:defRPr sz="1000" i="1">
                <a:latin typeface="+mn-lt"/>
                <a:ea typeface="宋体" panose="02010600030101010101" pitchFamily="2" charset="-122"/>
              </a:defRPr>
            </a:lvl1pPr>
          </a:lstStyle>
          <a:p>
            <a:pPr>
              <a:defRPr/>
            </a:pPr>
            <a:r>
              <a:rPr lang="zh-CN" altLang="en-US"/>
              <a:t>*</a:t>
            </a:r>
            <a:endParaRPr lang="zh-CN" altLang="en-US" sz="1200" i="0"/>
          </a:p>
        </p:txBody>
      </p:sp>
      <p:sp>
        <p:nvSpPr>
          <p:cNvPr id="2051" name="Rectangle 3"/>
          <p:cNvSpPr>
            <a:spLocks noGrp="1" noChangeArrowheads="1"/>
          </p:cNvSpPr>
          <p:nvPr>
            <p:ph type="dt" idx="1"/>
          </p:nvPr>
        </p:nvSpPr>
        <p:spPr bwMode="auto">
          <a:xfrm>
            <a:off x="5602288" y="0"/>
            <a:ext cx="4289425" cy="336550"/>
          </a:xfrm>
          <a:prstGeom prst="rect">
            <a:avLst/>
          </a:prstGeom>
          <a:noFill/>
          <a:ln>
            <a:noFill/>
          </a:ln>
        </p:spPr>
        <p:txBody>
          <a:bodyPr vert="horz" wrap="square" lIns="18901" tIns="0" rIns="18901" bIns="0" numCol="1" anchor="t" anchorCtr="0" compatLnSpc="1"/>
          <a:lstStyle>
            <a:lvl1pPr algn="r" defTabSz="902335" fontAlgn="auto">
              <a:spcBef>
                <a:spcPts val="0"/>
              </a:spcBef>
              <a:spcAft>
                <a:spcPts val="0"/>
              </a:spcAft>
              <a:defRPr sz="1000" i="1">
                <a:latin typeface="+mn-lt"/>
                <a:ea typeface="宋体" panose="02010600030101010101" pitchFamily="2" charset="-122"/>
              </a:defRPr>
            </a:lvl1pPr>
          </a:lstStyle>
          <a:p>
            <a:pPr>
              <a:defRPr/>
            </a:pPr>
            <a:r>
              <a:rPr lang="en-US" altLang="zh-CN"/>
              <a:t>07/16/96</a:t>
            </a:r>
            <a:endParaRPr lang="en-US" altLang="zh-CN" sz="1200" i="0"/>
          </a:p>
        </p:txBody>
      </p:sp>
      <p:sp>
        <p:nvSpPr>
          <p:cNvPr id="29700" name="Rectangle 4"/>
          <p:cNvSpPr>
            <a:spLocks noGrp="1" noRot="1" noChangeAspect="1" noChangeArrowheads="1" noTextEdit="1"/>
          </p:cNvSpPr>
          <p:nvPr>
            <p:ph type="sldImg" idx="2"/>
          </p:nvPr>
        </p:nvSpPr>
        <p:spPr bwMode="auto">
          <a:xfrm>
            <a:off x="3255963" y="506413"/>
            <a:ext cx="3379787" cy="2535237"/>
          </a:xfrm>
          <a:prstGeom prst="rect">
            <a:avLst/>
          </a:prstGeom>
          <a:noFill/>
          <a:ln w="12700" cap="sq">
            <a:solidFill>
              <a:schemeClr val="tx1"/>
            </a:solidFill>
            <a:miter lim="800000"/>
          </a:ln>
        </p:spPr>
      </p:sp>
      <p:sp>
        <p:nvSpPr>
          <p:cNvPr id="2053" name="Rectangle 5"/>
          <p:cNvSpPr>
            <a:spLocks noGrp="1" noChangeArrowheads="1"/>
          </p:cNvSpPr>
          <p:nvPr>
            <p:ph type="body" sz="quarter" idx="3"/>
          </p:nvPr>
        </p:nvSpPr>
        <p:spPr bwMode="auto">
          <a:xfrm>
            <a:off x="1319213" y="3209925"/>
            <a:ext cx="7250112" cy="3041650"/>
          </a:xfrm>
          <a:prstGeom prst="rect">
            <a:avLst/>
          </a:prstGeom>
          <a:noFill/>
          <a:ln>
            <a:noFill/>
          </a:ln>
        </p:spPr>
        <p:txBody>
          <a:bodyPr vert="horz" wrap="square" lIns="91357" tIns="45678" rIns="91357" bIns="45678"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4" name="Rectangle 6"/>
          <p:cNvSpPr>
            <a:spLocks noGrp="1" noChangeArrowheads="1"/>
          </p:cNvSpPr>
          <p:nvPr>
            <p:ph type="ftr" sz="quarter" idx="4"/>
          </p:nvPr>
        </p:nvSpPr>
        <p:spPr bwMode="auto">
          <a:xfrm>
            <a:off x="0" y="6419850"/>
            <a:ext cx="4286250" cy="339725"/>
          </a:xfrm>
          <a:prstGeom prst="rect">
            <a:avLst/>
          </a:prstGeom>
          <a:noFill/>
          <a:ln>
            <a:noFill/>
          </a:ln>
        </p:spPr>
        <p:txBody>
          <a:bodyPr vert="horz" wrap="square" lIns="18901" tIns="0" rIns="18901" bIns="0" numCol="1" anchor="b" anchorCtr="0" compatLnSpc="1"/>
          <a:lstStyle>
            <a:lvl1pPr defTabSz="902335" fontAlgn="auto">
              <a:spcBef>
                <a:spcPts val="0"/>
              </a:spcBef>
              <a:spcAft>
                <a:spcPts val="0"/>
              </a:spcAft>
              <a:defRPr sz="1000" i="1">
                <a:latin typeface="+mn-lt"/>
                <a:ea typeface="宋体" panose="02010600030101010101" pitchFamily="2" charset="-122"/>
              </a:defRPr>
            </a:lvl1pPr>
          </a:lstStyle>
          <a:p>
            <a:pPr>
              <a:defRPr/>
            </a:pPr>
            <a:r>
              <a:rPr lang="zh-CN" altLang="en-US"/>
              <a:t>*</a:t>
            </a:r>
            <a:endParaRPr lang="zh-CN" altLang="en-US" sz="1200" i="0"/>
          </a:p>
        </p:txBody>
      </p:sp>
      <p:sp>
        <p:nvSpPr>
          <p:cNvPr id="2055" name="Rectangle 7"/>
          <p:cNvSpPr>
            <a:spLocks noGrp="1" noChangeArrowheads="1"/>
          </p:cNvSpPr>
          <p:nvPr>
            <p:ph type="sldNum" sz="quarter" idx="5"/>
          </p:nvPr>
        </p:nvSpPr>
        <p:spPr bwMode="auto">
          <a:xfrm>
            <a:off x="5602288" y="6419850"/>
            <a:ext cx="4289425" cy="339725"/>
          </a:xfrm>
          <a:prstGeom prst="rect">
            <a:avLst/>
          </a:prstGeom>
          <a:noFill/>
          <a:ln>
            <a:noFill/>
          </a:ln>
        </p:spPr>
        <p:txBody>
          <a:bodyPr vert="horz" wrap="square" lIns="18901" tIns="0" rIns="18901" bIns="0" numCol="1" anchor="b" anchorCtr="0" compatLnSpc="1"/>
          <a:lstStyle>
            <a:lvl1pPr algn="r" defTabSz="902335" fontAlgn="auto">
              <a:spcBef>
                <a:spcPts val="0"/>
              </a:spcBef>
              <a:spcAft>
                <a:spcPts val="0"/>
              </a:spcAft>
              <a:defRPr sz="1000" i="1">
                <a:latin typeface="+mn-lt"/>
                <a:ea typeface="宋体" panose="02010600030101010101" pitchFamily="2" charset="-122"/>
              </a:defRPr>
            </a:lvl1pPr>
          </a:lstStyle>
          <a:p>
            <a:pPr>
              <a:defRPr/>
            </a:pPr>
            <a:r>
              <a:rPr lang="en-US" altLang="zh-CN"/>
              <a:t>##</a:t>
            </a:r>
            <a:endParaRPr lang="en-US" altLang="zh-CN" sz="1200" i="0"/>
          </a:p>
        </p:txBody>
      </p:sp>
    </p:spTree>
    <p:extLst>
      <p:ext uri="{BB962C8B-B14F-4D97-AF65-F5344CB8AC3E}">
        <p14:creationId xmlns:p14="http://schemas.microsoft.com/office/powerpoint/2010/main" val="1526356955"/>
      </p:ext>
    </p:extLst>
  </p:cSld>
  <p:clrMap bg1="lt1" tx1="dk1" bg2="lt2" tx2="dk2" accent1="accent1" accent2="accent2" accent3="accent3" accent4="accent4" accent5="accent5" accent6="accent6" hlink="hlink" folHlink="folHlink"/>
  <p:hf/>
  <p:notesStyle>
    <a:lvl1pPr algn="l" defTabSz="908050"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5930" algn="l" defTabSz="908050"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3130" algn="l" defTabSz="908050"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68425" algn="l" defTabSz="908050"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5625" algn="l" defTabSz="908050"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眉占位符 3"/>
          <p:cNvSpPr>
            <a:spLocks noGrp="1"/>
          </p:cNvSpPr>
          <p:nvPr>
            <p:ph type="hdr" sz="quarter"/>
          </p:nvPr>
        </p:nvSpPr>
        <p:spPr/>
        <p:txBody>
          <a:bodyPr/>
          <a:lstStyle/>
          <a:p>
            <a:pPr>
              <a:defRPr/>
            </a:pPr>
            <a:r>
              <a:rPr lang="zh-CN" altLang="en-US"/>
              <a:t>*</a:t>
            </a:r>
            <a:endParaRPr lang="zh-CN" altLang="en-US" sz="1200" i="0"/>
          </a:p>
        </p:txBody>
      </p:sp>
      <p:sp>
        <p:nvSpPr>
          <p:cNvPr id="5" name="日期占位符 4"/>
          <p:cNvSpPr>
            <a:spLocks noGrp="1"/>
          </p:cNvSpPr>
          <p:nvPr>
            <p:ph type="dt" idx="1"/>
          </p:nvPr>
        </p:nvSpPr>
        <p:spPr/>
        <p:txBody>
          <a:bodyPr/>
          <a:lstStyle/>
          <a:p>
            <a:pPr>
              <a:defRPr/>
            </a:pPr>
            <a:r>
              <a:rPr lang="en-US" altLang="zh-CN"/>
              <a:t>07/16/96</a:t>
            </a:r>
            <a:endParaRPr lang="en-US" altLang="zh-CN" sz="1200" i="0"/>
          </a:p>
        </p:txBody>
      </p:sp>
      <p:sp>
        <p:nvSpPr>
          <p:cNvPr id="6" name="页脚占位符 5"/>
          <p:cNvSpPr>
            <a:spLocks noGrp="1"/>
          </p:cNvSpPr>
          <p:nvPr>
            <p:ph type="ftr" sz="quarter" idx="4"/>
          </p:nvPr>
        </p:nvSpPr>
        <p:spPr/>
        <p:txBody>
          <a:bodyPr/>
          <a:lstStyle/>
          <a:p>
            <a:pPr>
              <a:defRPr/>
            </a:pPr>
            <a:r>
              <a:rPr lang="zh-CN" altLang="en-US"/>
              <a:t>*</a:t>
            </a:r>
            <a:endParaRPr lang="zh-CN" altLang="en-US" sz="1200" i="0"/>
          </a:p>
        </p:txBody>
      </p:sp>
      <p:sp>
        <p:nvSpPr>
          <p:cNvPr id="7" name="灯片编号占位符 6"/>
          <p:cNvSpPr>
            <a:spLocks noGrp="1"/>
          </p:cNvSpPr>
          <p:nvPr>
            <p:ph type="sldNum" sz="quarter" idx="5"/>
          </p:nvPr>
        </p:nvSpPr>
        <p:spPr/>
        <p:txBody>
          <a:bodyPr/>
          <a:lstStyle/>
          <a:p>
            <a:pPr>
              <a:defRPr/>
            </a:pPr>
            <a:r>
              <a:rPr lang="en-US" altLang="zh-CN"/>
              <a:t>##</a:t>
            </a:r>
            <a:endParaRPr lang="en-US" altLang="zh-CN" sz="1200" i="0"/>
          </a:p>
        </p:txBody>
      </p:sp>
    </p:spTree>
    <p:extLst>
      <p:ext uri="{BB962C8B-B14F-4D97-AF65-F5344CB8AC3E}">
        <p14:creationId xmlns:p14="http://schemas.microsoft.com/office/powerpoint/2010/main" val="286352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眉占位符 3"/>
          <p:cNvSpPr>
            <a:spLocks noGrp="1"/>
          </p:cNvSpPr>
          <p:nvPr>
            <p:ph type="hdr" sz="quarter"/>
          </p:nvPr>
        </p:nvSpPr>
        <p:spPr/>
        <p:txBody>
          <a:bodyPr/>
          <a:lstStyle/>
          <a:p>
            <a:pPr>
              <a:defRPr/>
            </a:pPr>
            <a:r>
              <a:rPr lang="zh-CN" altLang="en-US"/>
              <a:t>*</a:t>
            </a:r>
            <a:endParaRPr lang="zh-CN" altLang="en-US" sz="1200" i="0"/>
          </a:p>
        </p:txBody>
      </p:sp>
      <p:sp>
        <p:nvSpPr>
          <p:cNvPr id="5" name="日期占位符 4"/>
          <p:cNvSpPr>
            <a:spLocks noGrp="1"/>
          </p:cNvSpPr>
          <p:nvPr>
            <p:ph type="dt" idx="1"/>
          </p:nvPr>
        </p:nvSpPr>
        <p:spPr/>
        <p:txBody>
          <a:bodyPr/>
          <a:lstStyle/>
          <a:p>
            <a:pPr>
              <a:defRPr/>
            </a:pPr>
            <a:r>
              <a:rPr lang="en-US" altLang="zh-CN"/>
              <a:t>07/16/96</a:t>
            </a:r>
            <a:endParaRPr lang="en-US" altLang="zh-CN" sz="1200" i="0"/>
          </a:p>
        </p:txBody>
      </p:sp>
      <p:sp>
        <p:nvSpPr>
          <p:cNvPr id="6" name="页脚占位符 5"/>
          <p:cNvSpPr>
            <a:spLocks noGrp="1"/>
          </p:cNvSpPr>
          <p:nvPr>
            <p:ph type="ftr" sz="quarter" idx="4"/>
          </p:nvPr>
        </p:nvSpPr>
        <p:spPr/>
        <p:txBody>
          <a:bodyPr/>
          <a:lstStyle/>
          <a:p>
            <a:pPr>
              <a:defRPr/>
            </a:pPr>
            <a:r>
              <a:rPr lang="zh-CN" altLang="en-US"/>
              <a:t>*</a:t>
            </a:r>
            <a:endParaRPr lang="zh-CN" altLang="en-US" sz="1200" i="0"/>
          </a:p>
        </p:txBody>
      </p:sp>
      <p:sp>
        <p:nvSpPr>
          <p:cNvPr id="7" name="灯片编号占位符 6"/>
          <p:cNvSpPr>
            <a:spLocks noGrp="1"/>
          </p:cNvSpPr>
          <p:nvPr>
            <p:ph type="sldNum" sz="quarter" idx="5"/>
          </p:nvPr>
        </p:nvSpPr>
        <p:spPr/>
        <p:txBody>
          <a:bodyPr/>
          <a:lstStyle/>
          <a:p>
            <a:pPr>
              <a:defRPr/>
            </a:pPr>
            <a:r>
              <a:rPr lang="en-US" altLang="zh-CN"/>
              <a:t>##</a:t>
            </a:r>
            <a:endParaRPr lang="en-US" altLang="zh-CN" sz="1200" i="0"/>
          </a:p>
        </p:txBody>
      </p:sp>
    </p:spTree>
    <p:extLst>
      <p:ext uri="{BB962C8B-B14F-4D97-AF65-F5344CB8AC3E}">
        <p14:creationId xmlns:p14="http://schemas.microsoft.com/office/powerpoint/2010/main" val="4231407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p:sp>
      <p:sp>
        <p:nvSpPr>
          <p:cNvPr id="102403"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049348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矩形 6"/>
          <p:cNvSpPr/>
          <p:nvPr userDrawn="1"/>
        </p:nvSpPr>
        <p:spPr>
          <a:xfrm>
            <a:off x="0" y="0"/>
            <a:ext cx="685800" cy="833438"/>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矩形 7"/>
          <p:cNvSpPr/>
          <p:nvPr userDrawn="1"/>
        </p:nvSpPr>
        <p:spPr>
          <a:xfrm>
            <a:off x="2141538" y="0"/>
            <a:ext cx="7002462" cy="833438"/>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8"/>
          <p:cNvSpPr/>
          <p:nvPr userDrawn="1"/>
        </p:nvSpPr>
        <p:spPr>
          <a:xfrm>
            <a:off x="0" y="6413500"/>
            <a:ext cx="7797800" cy="444500"/>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9"/>
          <p:cNvSpPr/>
          <p:nvPr userDrawn="1"/>
        </p:nvSpPr>
        <p:spPr>
          <a:xfrm>
            <a:off x="7899400" y="6413500"/>
            <a:ext cx="1244600" cy="444500"/>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文本框 10"/>
          <p:cNvSpPr txBox="1"/>
          <p:nvPr userDrawn="1"/>
        </p:nvSpPr>
        <p:spPr>
          <a:xfrm>
            <a:off x="962025" y="247650"/>
            <a:ext cx="646113" cy="646113"/>
          </a:xfrm>
          <a:prstGeom prst="rect">
            <a:avLst/>
          </a:prstGeom>
          <a:noFill/>
        </p:spPr>
        <p:txBody>
          <a:bodyPr>
            <a:spAutoFit/>
          </a:bodyPr>
          <a:lstStyle/>
          <a:p>
            <a:pPr>
              <a:defRPr/>
            </a:pPr>
            <a:endParaRPr lang="zh-CN" altLang="en-US" sz="3600" b="1" dirty="0">
              <a:solidFill>
                <a:srgbClr val="39626F"/>
              </a:solidFill>
              <a:latin typeface="微软雅黑" panose="020B0503020204020204" charset="-122"/>
              <a:ea typeface="微软雅黑" panose="020B0503020204020204" charset="-122"/>
            </a:endParaRPr>
          </a:p>
        </p:txBody>
      </p:sp>
      <p:sp>
        <p:nvSpPr>
          <p:cNvPr id="7" name="文本框 11"/>
          <p:cNvSpPr txBox="1"/>
          <p:nvPr userDrawn="1"/>
        </p:nvSpPr>
        <p:spPr>
          <a:xfrm>
            <a:off x="3141663" y="247650"/>
            <a:ext cx="184150" cy="585788"/>
          </a:xfrm>
          <a:prstGeom prst="rect">
            <a:avLst/>
          </a:prstGeom>
          <a:noFill/>
        </p:spPr>
        <p:txBody>
          <a:bodyPr wrap="none">
            <a:spAutoFit/>
          </a:bodyPr>
          <a:lstStyle/>
          <a:p>
            <a:pPr>
              <a:defRPr/>
            </a:pPr>
            <a:endParaRPr lang="zh-CN" altLang="en-US" sz="3200" b="1" dirty="0">
              <a:solidFill>
                <a:schemeClr val="bg1"/>
              </a:solidFill>
              <a:latin typeface="微软雅黑" panose="020B0503020204020204" charset="-122"/>
              <a:ea typeface="微软雅黑" panose="020B0503020204020204" charset="-122"/>
            </a:endParaRPr>
          </a:p>
        </p:txBody>
      </p:sp>
      <p:sp>
        <p:nvSpPr>
          <p:cNvPr id="8" name="文本框 14"/>
          <p:cNvSpPr txBox="1"/>
          <p:nvPr userDrawn="1"/>
        </p:nvSpPr>
        <p:spPr>
          <a:xfrm>
            <a:off x="8316913" y="6486525"/>
            <a:ext cx="498475" cy="366713"/>
          </a:xfrm>
          <a:prstGeom prst="rect">
            <a:avLst/>
          </a:prstGeom>
          <a:noFill/>
        </p:spPr>
        <p:txBody>
          <a:bodyPr wrap="none">
            <a:spAutoFit/>
          </a:bodyPr>
          <a:lstStyle/>
          <a:p>
            <a:pPr>
              <a:defRPr/>
            </a:pPr>
            <a:fld id="{E080D347-211D-4960-946B-0800E2E6EA33}" type="slidenum">
              <a:rPr lang="zh-CN" altLang="en-US" b="1">
                <a:solidFill>
                  <a:schemeClr val="bg1"/>
                </a:solidFill>
                <a:latin typeface="微软雅黑" panose="020B0503020204020204" charset="-122"/>
                <a:ea typeface="微软雅黑" panose="020B0503020204020204" charset="-122"/>
              </a:rPr>
              <a:t>‹#›</a:t>
            </a:fld>
            <a:endParaRPr lang="zh-CN" altLang="en-US" b="1" dirty="0">
              <a:solidFill>
                <a:schemeClr val="bg1"/>
              </a:solidFill>
              <a:latin typeface="微软雅黑" panose="020B0503020204020204" charset="-122"/>
              <a:ea typeface="微软雅黑" panose="020B0503020204020204" charset="-122"/>
            </a:endParaRPr>
          </a:p>
        </p:txBody>
      </p:sp>
      <p:sp>
        <p:nvSpPr>
          <p:cNvPr id="9" name="文本框 15"/>
          <p:cNvSpPr txBox="1"/>
          <p:nvPr userDrawn="1"/>
        </p:nvSpPr>
        <p:spPr>
          <a:xfrm>
            <a:off x="2286778" y="6496050"/>
            <a:ext cx="3910045" cy="523220"/>
          </a:xfrm>
          <a:prstGeom prst="rect">
            <a:avLst/>
          </a:prstGeom>
          <a:noFill/>
        </p:spPr>
        <p:txBody>
          <a:bodyPr wrap="none">
            <a:spAutoFit/>
          </a:bodyPr>
          <a:lstStyle/>
          <a:p>
            <a:pPr algn="ctr">
              <a:defRPr/>
            </a:pPr>
            <a:r>
              <a:rPr lang="zh-CN" altLang="en-US" sz="1400" dirty="0">
                <a:solidFill>
                  <a:schemeClr val="bg1"/>
                </a:solidFill>
                <a:latin typeface="微软雅黑" panose="020B0503020204020204" charset="-122"/>
                <a:ea typeface="微软雅黑" panose="020B0503020204020204" charset="-122"/>
              </a:rPr>
              <a:t>华中科技大学信息学院平台课</a:t>
            </a:r>
            <a:r>
              <a:rPr lang="en-US" altLang="zh-CN" sz="1400" dirty="0">
                <a:solidFill>
                  <a:schemeClr val="bg1"/>
                </a:solidFill>
                <a:latin typeface="微软雅黑" panose="020B0503020204020204" charset="-122"/>
                <a:ea typeface="微软雅黑" panose="020B0503020204020204" charset="-122"/>
              </a:rPr>
              <a:t>—C</a:t>
            </a:r>
            <a:r>
              <a:rPr lang="zh-CN" altLang="en-US" sz="1400" dirty="0">
                <a:solidFill>
                  <a:schemeClr val="bg1"/>
                </a:solidFill>
                <a:latin typeface="微软雅黑" panose="020B0503020204020204" charset="-122"/>
                <a:ea typeface="微软雅黑" panose="020B0503020204020204" charset="-122"/>
              </a:rPr>
              <a:t>语言程序设计</a:t>
            </a:r>
          </a:p>
          <a:p>
            <a:pPr algn="ctr">
              <a:defRPr/>
            </a:pPr>
            <a:endParaRPr lang="zh-CN" altLang="en-US" sz="1400" dirty="0">
              <a:solidFill>
                <a:schemeClr val="bg1"/>
              </a:solidFill>
              <a:latin typeface="微软雅黑" panose="020B0503020204020204" charset="-122"/>
              <a:ea typeface="微软雅黑" panose="020B0503020204020204" charset="-122"/>
            </a:endParaRPr>
          </a:p>
        </p:txBody>
      </p:sp>
      <p:sp>
        <p:nvSpPr>
          <p:cNvPr id="10" name="文本框 1"/>
          <p:cNvSpPr txBox="1"/>
          <p:nvPr userDrawn="1"/>
        </p:nvSpPr>
        <p:spPr>
          <a:xfrm>
            <a:off x="1608138" y="1146175"/>
            <a:ext cx="3143250" cy="368300"/>
          </a:xfrm>
          <a:prstGeom prst="rect">
            <a:avLst/>
          </a:prstGeom>
          <a:noFill/>
        </p:spPr>
        <p:txBody>
          <a:bodyPr>
            <a:spAutoFit/>
          </a:bodyPr>
          <a:lstStyle/>
          <a:p>
            <a:pPr>
              <a:defRPr/>
            </a:pPr>
            <a:endParaRPr lang="zh-CN" altLang="en-US" dirty="0">
              <a:latin typeface="Arial" panose="02080604020202020204" pitchFamily="34" charset="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92890E21-C6EC-4C63-B5EC-890543ACB54B}" type="datetimeFigureOut">
              <a:rPr lang="zh-CN" altLang="en-US"/>
              <a:t>2020/3/19</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AF9191E1-81FB-4D22-B87A-0F8CD4D3C09D}"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1BFEB5B5-C31E-45B6-946B-CAFD9114DFCF}" type="datetimeFigureOut">
              <a:rPr lang="zh-CN" altLang="en-US"/>
              <a:t>2020/3/19</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6A2D8B-22B4-41EE-BCA5-AAD0828E2037}"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FB4DF489-39C1-4915-98E4-F9847F98328E}" type="datetimeFigureOut">
              <a:rPr lang="zh-CN" altLang="en-US"/>
              <a:t>2020/3/19</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78AF7997-E03C-4F8B-9D73-5021B90574EB}"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DEB16F3A-C2AF-40A7-89EE-71A68D463469}" type="datetimeFigureOut">
              <a:rPr lang="zh-CN" altLang="en-US"/>
              <a:t>2020/3/19</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28112833-AD93-4D0E-8010-F1AA7EDDC67C}"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0EE24019-8CD2-4DC5-AEA2-F93AC3E61007}" type="datetimeFigureOut">
              <a:rPr lang="zh-CN" altLang="en-US"/>
              <a:t>2020/3/19</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1BE746F6-C026-41FB-9974-7C1F3387FF02}"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0F6C167-92BC-4CE0-AB0B-73C701FC9846}" type="datetimeFigureOut">
              <a:rPr lang="zh-CN" altLang="en-US"/>
              <a:t>2020/3/19</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8CCA3AE0-C680-42D1-8D4F-366CD67DCD5E}"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DB9831B0-CA6B-41E7-B415-47B779FD2E23}" type="datetimeFigureOut">
              <a:rPr lang="zh-CN" altLang="en-US"/>
              <a:t>2020/3/19</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0F52C80D-C2B1-4CA2-AB76-D2D8E0B4A11F}"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8EFE9C85-2D2F-48C3-B71D-0EEF2E8EF6C4}" type="datetimeFigureOut">
              <a:rPr lang="zh-CN" altLang="en-US"/>
              <a:t>2020/3/19</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CA5E5035-887A-4B57-88B8-8FE784159BFF}"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C1EE39AD-F53A-4F83-8F21-7730E70F36A4}" type="datetimeFigureOut">
              <a:rPr lang="zh-CN" altLang="en-US"/>
              <a:t>2020/3/19</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B3CF5185-84CD-477E-9235-71F46867C0B5}"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7042" name="Title Placeholder 1"/>
          <p:cNvSpPr>
            <a:spLocks noGrp="1"/>
          </p:cNvSpPr>
          <p:nvPr>
            <p:ph type="title"/>
          </p:nvPr>
        </p:nvSpPr>
        <p:spPr bwMode="auto">
          <a:xfrm>
            <a:off x="628650" y="365125"/>
            <a:ext cx="7886700" cy="1325563"/>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87043" name="Text Placeholder 2"/>
          <p:cNvSpPr>
            <a:spLocks noGrp="1"/>
          </p:cNvSpPr>
          <p:nvPr>
            <p:ph type="body" idx="1"/>
          </p:nvPr>
        </p:nvSpPr>
        <p:spPr bwMode="auto">
          <a:xfrm>
            <a:off x="628650" y="1825625"/>
            <a:ext cx="7886700" cy="4351338"/>
          </a:xfrm>
          <a:prstGeom prst="rect">
            <a:avLst/>
          </a:prstGeom>
          <a:noFill/>
          <a:ln w="9525">
            <a:noFill/>
            <a:miter lim="800000"/>
          </a:ln>
        </p:spPr>
        <p:txBody>
          <a:bodyPr vert="horz" wrap="square" lIns="91440" tIns="45720" rIns="91440" bIns="45720" numCol="1" anchor="t" anchorCtr="0" compatLnSpc="1"/>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smtClean="0">
                <a:solidFill>
                  <a:schemeClr val="tx1">
                    <a:tint val="75000"/>
                  </a:schemeClr>
                </a:solidFill>
                <a:latin typeface="Arial" panose="02080604020202020204" pitchFamily="34" charset="0"/>
                <a:ea typeface="宋体" panose="02010600030101010101" pitchFamily="2" charset="-122"/>
              </a:defRPr>
            </a:lvl1pPr>
          </a:lstStyle>
          <a:p>
            <a:pPr>
              <a:defRPr/>
            </a:pPr>
            <a:fld id="{22B7ED63-5400-475E-A75A-5BFE245E7172}" type="datetimeFigureOut">
              <a:rPr lang="zh-CN" altLang="en-US"/>
              <a:t>2020/3/19</a:t>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80604020202020204" pitchFamily="34" charset="0"/>
                <a:ea typeface="宋体" panose="02010600030101010101" pitchFamily="2" charset="-122"/>
              </a:defRPr>
            </a:lvl1pPr>
          </a:lstStyle>
          <a:p>
            <a:pPr>
              <a:defRPr/>
            </a:pPr>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smtClean="0">
                <a:solidFill>
                  <a:schemeClr val="tx1">
                    <a:tint val="75000"/>
                  </a:schemeClr>
                </a:solidFill>
                <a:latin typeface="Arial" panose="02080604020202020204" pitchFamily="34" charset="0"/>
                <a:ea typeface="宋体" panose="02010600030101010101" pitchFamily="2" charset="-122"/>
              </a:defRPr>
            </a:lvl1pPr>
          </a:lstStyle>
          <a:p>
            <a:pPr>
              <a:defRPr/>
            </a:pPr>
            <a:fld id="{C5B30767-D008-4F8B-BF0A-9B560A194357}"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a:defRPr>
      </a:lvl2pPr>
      <a:lvl3pPr algn="l" rtl="0" fontAlgn="base">
        <a:lnSpc>
          <a:spcPct val="90000"/>
        </a:lnSpc>
        <a:spcBef>
          <a:spcPct val="0"/>
        </a:spcBef>
        <a:spcAft>
          <a:spcPct val="0"/>
        </a:spcAft>
        <a:defRPr sz="4400">
          <a:solidFill>
            <a:schemeClr val="tx1"/>
          </a:solidFill>
          <a:latin typeface="Calibri Light"/>
        </a:defRPr>
      </a:lvl3pPr>
      <a:lvl4pPr algn="l" rtl="0" fontAlgn="base">
        <a:lnSpc>
          <a:spcPct val="90000"/>
        </a:lnSpc>
        <a:spcBef>
          <a:spcPct val="0"/>
        </a:spcBef>
        <a:spcAft>
          <a:spcPct val="0"/>
        </a:spcAft>
        <a:defRPr sz="4400">
          <a:solidFill>
            <a:schemeClr val="tx1"/>
          </a:solidFill>
          <a:latin typeface="Calibri Light"/>
        </a:defRPr>
      </a:lvl4pPr>
      <a:lvl5pPr algn="l" rtl="0" fontAlgn="base">
        <a:lnSpc>
          <a:spcPct val="90000"/>
        </a:lnSpc>
        <a:spcBef>
          <a:spcPct val="0"/>
        </a:spcBef>
        <a:spcAft>
          <a:spcPct val="0"/>
        </a:spcAft>
        <a:defRPr sz="4400">
          <a:solidFill>
            <a:schemeClr val="tx1"/>
          </a:solidFill>
          <a:latin typeface="Calibri Light"/>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p:titleStyle>
    <p:bodyStyle>
      <a:lvl1pPr marL="228600" indent="-228600" algn="l" rtl="0" fontAlgn="base">
        <a:lnSpc>
          <a:spcPct val="90000"/>
        </a:lnSpc>
        <a:spcBef>
          <a:spcPts val="1000"/>
        </a:spcBef>
        <a:spcAft>
          <a:spcPct val="0"/>
        </a:spcAft>
        <a:buFont typeface="Arial" panose="0208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8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8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8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8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14.emf"/></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10.vml"/><Relationship Id="rId4" Type="http://schemas.openxmlformats.org/officeDocument/2006/relationships/image" Target="../media/image16.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图片 1"/>
          <p:cNvPicPr>
            <a:picLocks noChangeAspect="1"/>
          </p:cNvPicPr>
          <p:nvPr/>
        </p:nvPicPr>
        <p:blipFill>
          <a:blip r:embed="rId2"/>
          <a:srcRect/>
          <a:stretch>
            <a:fillRect/>
          </a:stretch>
        </p:blipFill>
        <p:spPr bwMode="auto">
          <a:xfrm>
            <a:off x="307975" y="1462088"/>
            <a:ext cx="3309938" cy="3332162"/>
          </a:xfrm>
          <a:prstGeom prst="rect">
            <a:avLst/>
          </a:prstGeom>
          <a:noFill/>
          <a:ln w="9525">
            <a:noFill/>
            <a:miter lim="800000"/>
            <a:headEnd/>
            <a:tailEnd/>
          </a:ln>
        </p:spPr>
      </p:pic>
      <p:sp>
        <p:nvSpPr>
          <p:cNvPr id="33794" name="文本框 3"/>
          <p:cNvSpPr txBox="1">
            <a:spLocks noChangeArrowheads="1"/>
          </p:cNvSpPr>
          <p:nvPr/>
        </p:nvSpPr>
        <p:spPr bwMode="auto">
          <a:xfrm>
            <a:off x="3371850" y="1614488"/>
            <a:ext cx="3209925" cy="958850"/>
          </a:xfrm>
          <a:prstGeom prst="rect">
            <a:avLst/>
          </a:prstGeom>
          <a:noFill/>
          <a:ln w="9525">
            <a:noFill/>
            <a:miter lim="800000"/>
          </a:ln>
        </p:spPr>
        <p:txBody>
          <a:bodyPr wrap="none">
            <a:spAutoFit/>
          </a:bodyPr>
          <a:lstStyle/>
          <a:p>
            <a:r>
              <a:rPr lang="en-US" altLang="zh-CN" sz="5400" b="1">
                <a:solidFill>
                  <a:srgbClr val="39626F"/>
                </a:solidFill>
                <a:latin typeface="Segoe UI" panose="020B0502040204020203" pitchFamily="34" charset="0"/>
                <a:cs typeface="Segoe UI" panose="020B0502040204020203" pitchFamily="34" charset="0"/>
              </a:rPr>
              <a:t>chapter 3</a:t>
            </a:r>
            <a:endParaRPr lang="zh-CN" altLang="en-US" sz="5400" b="1">
              <a:solidFill>
                <a:srgbClr val="39626F"/>
              </a:solidFill>
              <a:latin typeface="Segoe UI" panose="020B0502040204020203" pitchFamily="34" charset="0"/>
              <a:ea typeface="微软雅黑" panose="020B0503020204020204" charset="-122"/>
              <a:cs typeface="Segoe UI" panose="020B0502040204020203" pitchFamily="34" charset="0"/>
            </a:endParaRPr>
          </a:p>
        </p:txBody>
      </p:sp>
      <p:cxnSp>
        <p:nvCxnSpPr>
          <p:cNvPr id="6" name="直接连接符 5"/>
          <p:cNvCxnSpPr/>
          <p:nvPr/>
        </p:nvCxnSpPr>
        <p:spPr>
          <a:xfrm>
            <a:off x="4210050" y="2736850"/>
            <a:ext cx="2254250" cy="0"/>
          </a:xfrm>
          <a:prstGeom prst="line">
            <a:avLst/>
          </a:prstGeom>
          <a:ln w="47625">
            <a:solidFill>
              <a:srgbClr val="39626F"/>
            </a:solidFill>
            <a:prstDash val="dash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6337300"/>
            <a:ext cx="9144000" cy="520700"/>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797" name="文本框 7"/>
          <p:cNvSpPr txBox="1">
            <a:spLocks noChangeArrowheads="1"/>
          </p:cNvSpPr>
          <p:nvPr/>
        </p:nvSpPr>
        <p:spPr bwMode="auto">
          <a:xfrm>
            <a:off x="2616978" y="6399213"/>
            <a:ext cx="3910045" cy="523220"/>
          </a:xfrm>
          <a:prstGeom prst="rect">
            <a:avLst/>
          </a:prstGeom>
          <a:noFill/>
          <a:ln w="9525">
            <a:noFill/>
            <a:miter lim="800000"/>
          </a:ln>
        </p:spPr>
        <p:txBody>
          <a:bodyPr wrap="none">
            <a:spAutoFit/>
          </a:bodyPr>
          <a:lstStyle/>
          <a:p>
            <a:pPr algn="ctr"/>
            <a:r>
              <a:rPr lang="zh-CN" altLang="en-US" sz="1400" dirty="0">
                <a:solidFill>
                  <a:schemeClr val="bg1"/>
                </a:solidFill>
                <a:latin typeface="微软雅黑" panose="020B0503020204020204" charset="-122"/>
                <a:ea typeface="微软雅黑" panose="020B0503020204020204" charset="-122"/>
              </a:rPr>
              <a:t>华中科技大学信息学院平台课</a:t>
            </a:r>
            <a:r>
              <a:rPr lang="en-US" altLang="zh-CN" sz="1400" dirty="0">
                <a:solidFill>
                  <a:schemeClr val="bg1"/>
                </a:solidFill>
                <a:latin typeface="微软雅黑" panose="020B0503020204020204" charset="-122"/>
                <a:ea typeface="微软雅黑" panose="020B0503020204020204" charset="-122"/>
              </a:rPr>
              <a:t>—C</a:t>
            </a:r>
            <a:r>
              <a:rPr lang="zh-CN" altLang="en-US" sz="1400" dirty="0">
                <a:solidFill>
                  <a:schemeClr val="bg1"/>
                </a:solidFill>
                <a:latin typeface="微软雅黑" panose="020B0503020204020204" charset="-122"/>
                <a:ea typeface="微软雅黑" panose="020B0503020204020204" charset="-122"/>
              </a:rPr>
              <a:t>语言程序设计</a:t>
            </a:r>
          </a:p>
          <a:p>
            <a:pPr algn="ctr"/>
            <a:endParaRPr lang="zh-CN" altLang="en-US" sz="1400" dirty="0">
              <a:solidFill>
                <a:schemeClr val="bg1"/>
              </a:solidFill>
              <a:latin typeface="微软雅黑" panose="020B0503020204020204" charset="-122"/>
              <a:ea typeface="微软雅黑" panose="020B0503020204020204" charset="-122"/>
            </a:endParaRPr>
          </a:p>
        </p:txBody>
      </p:sp>
      <p:sp>
        <p:nvSpPr>
          <p:cNvPr id="33798" name="文本框 4"/>
          <p:cNvSpPr txBox="1">
            <a:spLocks noChangeArrowheads="1"/>
          </p:cNvSpPr>
          <p:nvPr/>
        </p:nvSpPr>
        <p:spPr bwMode="auto">
          <a:xfrm>
            <a:off x="3667125" y="3070225"/>
            <a:ext cx="5346700" cy="923925"/>
          </a:xfrm>
          <a:prstGeom prst="rect">
            <a:avLst/>
          </a:prstGeom>
          <a:noFill/>
          <a:ln w="9525">
            <a:noFill/>
            <a:miter lim="800000"/>
          </a:ln>
        </p:spPr>
        <p:txBody>
          <a:bodyPr>
            <a:spAutoFit/>
          </a:bodyPr>
          <a:lstStyle/>
          <a:p>
            <a:r>
              <a:rPr lang="zh-CN" altLang="en-US" sz="5400" b="1">
                <a:solidFill>
                  <a:srgbClr val="39626F"/>
                </a:solidFill>
                <a:latin typeface="微软雅黑" panose="020B0503020204020204" charset="-122"/>
                <a:ea typeface="微软雅黑" panose="020B0503020204020204" charset="-122"/>
              </a:rPr>
              <a:t>程序和流程控制</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文本框 11"/>
          <p:cNvSpPr txBox="1">
            <a:spLocks noChangeArrowheads="1"/>
          </p:cNvSpPr>
          <p:nvPr/>
        </p:nvSpPr>
        <p:spPr bwMode="auto">
          <a:xfrm>
            <a:off x="2889250" y="130175"/>
            <a:ext cx="5508625" cy="579438"/>
          </a:xfrm>
          <a:prstGeom prst="rect">
            <a:avLst/>
          </a:prstGeom>
          <a:noFill/>
          <a:ln w="9525">
            <a:noFill/>
            <a:miter lim="800000"/>
          </a:ln>
        </p:spPr>
        <p:txBody>
          <a:bodyPr>
            <a:spAutoFit/>
          </a:bodyPr>
          <a:lstStyle/>
          <a:p>
            <a:pPr algn="ctr"/>
            <a:r>
              <a:rPr lang="zh-CN" altLang="en-US" sz="3200" b="1">
                <a:solidFill>
                  <a:schemeClr val="bg1"/>
                </a:solidFill>
                <a:latin typeface="微软雅黑" panose="020B0503020204020204" charset="-122"/>
                <a:ea typeface="微软雅黑" panose="020B0503020204020204" charset="-122"/>
                <a:sym typeface="+mn-ea"/>
              </a:rPr>
              <a:t>表达式语句与复合语句</a:t>
            </a:r>
            <a:endParaRPr lang="en-US" altLang="zh-CN"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36867" name="文本占位符 36866"/>
          <p:cNvSpPr>
            <a:spLocks noGrp="1"/>
          </p:cNvSpPr>
          <p:nvPr>
            <p:ph type="body" idx="4294967295"/>
          </p:nvPr>
        </p:nvSpPr>
        <p:spPr>
          <a:xfrm>
            <a:off x="468313" y="981075"/>
            <a:ext cx="7991475" cy="2447925"/>
          </a:xfrm>
        </p:spPr>
        <p:txBody>
          <a:bodyPr lIns="92075" tIns="46038" rIns="92075" bIns="46038"/>
          <a:lstStyle/>
          <a:p>
            <a:pPr>
              <a:lnSpc>
                <a:spcPct val="150000"/>
              </a:lnSpc>
              <a:spcBef>
                <a:spcPct val="0"/>
              </a:spcBef>
              <a:buFont typeface="Arial" panose="02080604020202020204" pitchFamily="34" charset="0"/>
              <a:buNone/>
            </a:pPr>
            <a:r>
              <a:rPr lang="zh-CN" altLang="en-US" sz="2400" b="1" dirty="0">
                <a:ea typeface="微软雅黑" panose="020B0503020204020204" charset="-122"/>
              </a:rPr>
              <a:t>表达式语句：</a:t>
            </a:r>
            <a:r>
              <a:rPr lang="zh-CN" altLang="en-US" sz="1800" dirty="0">
                <a:latin typeface="微软雅黑" panose="020B0503020204020204" charset="-122"/>
                <a:ea typeface="微软雅黑" panose="020B0503020204020204" charset="-122"/>
              </a:rPr>
              <a:t>任何一个表达式加上一个分号就是一条语句，一般的格式为：</a:t>
            </a:r>
          </a:p>
          <a:p>
            <a:pPr>
              <a:lnSpc>
                <a:spcPct val="150000"/>
              </a:lnSpc>
              <a:spcBef>
                <a:spcPct val="0"/>
              </a:spcBef>
              <a:buFont typeface="Arial" panose="02080604020202020204" pitchFamily="34" charset="0"/>
              <a:buNone/>
            </a:pPr>
            <a:r>
              <a:rPr lang="zh-CN" altLang="en-US" sz="1600" dirty="0">
                <a:solidFill>
                  <a:srgbClr val="006666"/>
                </a:solidFill>
                <a:latin typeface="微软雅黑" panose="020B0503020204020204" charset="-122"/>
                <a:ea typeface="微软雅黑" panose="020B0503020204020204" charset="-122"/>
              </a:rPr>
              <a:t>            表达式；</a:t>
            </a:r>
            <a:r>
              <a:rPr lang="en-US" altLang="zh-CN" sz="1600" dirty="0">
                <a:solidFill>
                  <a:srgbClr val="006666"/>
                </a:solidFill>
                <a:latin typeface="微软雅黑" panose="020B0503020204020204" charset="-122"/>
                <a:ea typeface="微软雅黑" panose="020B0503020204020204" charset="-122"/>
              </a:rPr>
              <a:t>//</a:t>
            </a:r>
            <a:r>
              <a:rPr lang="zh-CN" altLang="en-US" sz="1600" dirty="0">
                <a:solidFill>
                  <a:srgbClr val="006666"/>
                </a:solidFill>
                <a:latin typeface="微软雅黑" panose="020B0503020204020204" charset="-122"/>
                <a:ea typeface="微软雅黑" panose="020B0503020204020204" charset="-122"/>
              </a:rPr>
              <a:t>表达式语句</a:t>
            </a:r>
          </a:p>
          <a:p>
            <a:pPr>
              <a:lnSpc>
                <a:spcPct val="150000"/>
              </a:lnSpc>
              <a:spcBef>
                <a:spcPct val="0"/>
              </a:spcBef>
              <a:buFont typeface="Arial" panose="02080604020202020204" pitchFamily="34" charset="0"/>
              <a:buNone/>
            </a:pPr>
            <a:r>
              <a:rPr lang="zh-CN" altLang="en-US" sz="1600" dirty="0">
                <a:latin typeface="微软雅黑" panose="020B0503020204020204" charset="-122"/>
                <a:ea typeface="微软雅黑" panose="020B0503020204020204" charset="-122"/>
              </a:rPr>
              <a:t>     </a:t>
            </a:r>
            <a:r>
              <a:rPr lang="zh-CN" altLang="en-US" sz="1800" dirty="0">
                <a:latin typeface="微软雅黑" panose="020B0503020204020204" charset="-122"/>
                <a:ea typeface="微软雅黑" panose="020B0503020204020204" charset="-122"/>
              </a:rPr>
              <a:t>只有分号而没有表达式的语句就叫</a:t>
            </a:r>
            <a:r>
              <a:rPr lang="zh-CN" altLang="en-US" sz="1800" b="1" dirty="0">
                <a:latin typeface="微软雅黑" panose="020B0503020204020204" charset="-122"/>
                <a:ea typeface="微软雅黑" panose="020B0503020204020204" charset="-122"/>
              </a:rPr>
              <a:t>空语句</a:t>
            </a:r>
            <a:r>
              <a:rPr lang="zh-CN" altLang="en-US" sz="1800" dirty="0">
                <a:latin typeface="微软雅黑" panose="020B0503020204020204" charset="-122"/>
                <a:ea typeface="微软雅黑" panose="020B0503020204020204" charset="-122"/>
              </a:rPr>
              <a:t>；空语句格式为：</a:t>
            </a:r>
          </a:p>
          <a:p>
            <a:pPr>
              <a:lnSpc>
                <a:spcPct val="150000"/>
              </a:lnSpc>
              <a:spcBef>
                <a:spcPct val="0"/>
              </a:spcBef>
              <a:buFont typeface="Arial" panose="02080604020202020204" pitchFamily="34" charset="0"/>
              <a:buNone/>
            </a:pPr>
            <a:r>
              <a:rPr lang="zh-CN" altLang="en-US" sz="1600" dirty="0">
                <a:latin typeface="微软雅黑" panose="020B0503020204020204" charset="-122"/>
                <a:ea typeface="微软雅黑" panose="020B0503020204020204" charset="-122"/>
              </a:rPr>
              <a:t>             </a:t>
            </a:r>
            <a:r>
              <a:rPr lang="zh-CN" altLang="en-US" sz="1600" dirty="0">
                <a:solidFill>
                  <a:srgbClr val="006666"/>
                </a:solidFill>
                <a:latin typeface="微软雅黑" panose="020B0503020204020204" charset="-122"/>
                <a:ea typeface="微软雅黑" panose="020B0503020204020204" charset="-122"/>
              </a:rPr>
              <a:t>；          </a:t>
            </a:r>
            <a:r>
              <a:rPr lang="en-US" altLang="zh-CN" sz="1600" dirty="0">
                <a:solidFill>
                  <a:srgbClr val="006666"/>
                </a:solidFill>
                <a:latin typeface="微软雅黑" panose="020B0503020204020204" charset="-122"/>
                <a:ea typeface="微软雅黑" panose="020B0503020204020204" charset="-122"/>
              </a:rPr>
              <a:t>//</a:t>
            </a:r>
            <a:r>
              <a:rPr lang="zh-CN" altLang="en-US" sz="1600" dirty="0">
                <a:solidFill>
                  <a:srgbClr val="006666"/>
                </a:solidFill>
                <a:latin typeface="微软雅黑" panose="020B0503020204020204" charset="-122"/>
                <a:ea typeface="微软雅黑" panose="020B0503020204020204" charset="-122"/>
              </a:rPr>
              <a:t>空语句</a:t>
            </a:r>
            <a:r>
              <a:rPr lang="zh-CN" altLang="en-US" dirty="0">
                <a:solidFill>
                  <a:srgbClr val="006666"/>
                </a:solidFill>
                <a:ea typeface="华文新魏" panose="02010800040101010101" pitchFamily="2" charset="-122"/>
              </a:rPr>
              <a:t>  </a:t>
            </a:r>
            <a:r>
              <a:rPr lang="zh-CN" altLang="en-US" sz="2000" dirty="0">
                <a:solidFill>
                  <a:srgbClr val="006666"/>
                </a:solidFill>
                <a:ea typeface="华文新魏" panose="02010800040101010101" pitchFamily="2" charset="-122"/>
              </a:rPr>
              <a:t>            </a:t>
            </a:r>
          </a:p>
        </p:txBody>
      </p:sp>
      <p:sp>
        <p:nvSpPr>
          <p:cNvPr id="24579" name="文本框 10"/>
          <p:cNvSpPr txBox="1">
            <a:spLocks noChangeArrowheads="1"/>
          </p:cNvSpPr>
          <p:nvPr/>
        </p:nvSpPr>
        <p:spPr bwMode="auto">
          <a:xfrm>
            <a:off x="677863" y="115888"/>
            <a:ext cx="1446212" cy="579437"/>
          </a:xfrm>
          <a:prstGeom prst="rect">
            <a:avLst/>
          </a:prstGeom>
          <a:noFill/>
          <a:ln w="9525">
            <a:noFill/>
            <a:miter lim="800000"/>
          </a:ln>
        </p:spPr>
        <p:txBody>
          <a:bodyPr wrap="none">
            <a:spAutoFit/>
          </a:bodyPr>
          <a:lstStyle/>
          <a:p>
            <a:pPr algn="ctr"/>
            <a:r>
              <a:rPr lang="en-US" altLang="zh-CN" sz="3200" b="1">
                <a:solidFill>
                  <a:srgbClr val="39626F"/>
                </a:solidFill>
                <a:latin typeface="Segoe UI" panose="020B0502040204020203" pitchFamily="34" charset="0"/>
                <a:cs typeface="Segoe UI" panose="020B0502040204020203" pitchFamily="34" charset="0"/>
              </a:rPr>
              <a:t>3.1.2.2</a:t>
            </a:r>
            <a:endParaRPr lang="zh-CN" altLang="en-US" sz="3200" b="1">
              <a:solidFill>
                <a:srgbClr val="39626F"/>
              </a:solidFill>
              <a:latin typeface="Segoe UI" panose="020B0502040204020203" pitchFamily="34" charset="0"/>
              <a:cs typeface="Segoe UI" panose="020B0502040204020203" pitchFamily="34" charset="0"/>
            </a:endParaRPr>
          </a:p>
        </p:txBody>
      </p:sp>
      <p:sp>
        <p:nvSpPr>
          <p:cNvPr id="37891" name="文本占位符 37890"/>
          <p:cNvSpPr/>
          <p:nvPr/>
        </p:nvSpPr>
        <p:spPr bwMode="auto">
          <a:xfrm>
            <a:off x="468313" y="3068960"/>
            <a:ext cx="6775450" cy="3097212"/>
          </a:xfrm>
          <a:prstGeom prst="rect">
            <a:avLst/>
          </a:prstGeom>
          <a:noFill/>
          <a:ln w="9525">
            <a:noFill/>
            <a:miter lim="800000"/>
          </a:ln>
        </p:spPr>
        <p:txBody>
          <a:bodyPr lIns="92075" tIns="46038" rIns="92075" bIns="46038"/>
          <a:lstStyle/>
          <a:p>
            <a:pPr marL="228600" indent="-228600" defTabSz="914400">
              <a:buFont typeface="Arial" panose="02080604020202020204" pitchFamily="34" charset="0"/>
              <a:buNone/>
            </a:pPr>
            <a:r>
              <a:rPr lang="zh-CN" altLang="en-US" sz="2400" b="1" dirty="0">
                <a:latin typeface="Calibri" panose="020F0502020204030204" pitchFamily="34" charset="0"/>
                <a:ea typeface="微软雅黑" panose="020B0503020204020204" charset="-122"/>
              </a:rPr>
              <a:t>复合语句：</a:t>
            </a:r>
            <a:r>
              <a:rPr lang="zh-CN" altLang="en-US" dirty="0">
                <a:latin typeface="微软雅黑" panose="020B0503020204020204" charset="-122"/>
                <a:ea typeface="微软雅黑" panose="020B0503020204020204" charset="-122"/>
              </a:rPr>
              <a:t> 将若干语句用括号</a:t>
            </a: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括起来就构成了复合语句，   </a:t>
            </a:r>
          </a:p>
          <a:p>
            <a:pPr marL="228600" indent="-228600" defTabSz="914400">
              <a:lnSpc>
                <a:spcPct val="130000"/>
              </a:lnSpc>
              <a:buFont typeface="Arial" panose="02080604020202020204" pitchFamily="34" charset="0"/>
              <a:buNone/>
            </a:pPr>
            <a:r>
              <a:rPr lang="zh-CN" altLang="en-US" dirty="0">
                <a:latin typeface="微软雅黑" panose="020B0503020204020204" charset="-122"/>
                <a:ea typeface="微软雅黑" panose="020B0503020204020204" charset="-122"/>
              </a:rPr>
              <a:t>       复合语句在语法上相当于一个语句。</a:t>
            </a:r>
            <a:endParaRPr lang="en-US" altLang="zh-CN" dirty="0">
              <a:latin typeface="微软雅黑" panose="020B0503020204020204" charset="-122"/>
              <a:ea typeface="微软雅黑" panose="020B0503020204020204" charset="-122"/>
            </a:endParaRPr>
          </a:p>
          <a:p>
            <a:pPr marL="228600" indent="-228600" defTabSz="914400">
              <a:lnSpc>
                <a:spcPct val="130000"/>
              </a:lnSpc>
              <a:buFont typeface="Arial" panose="02080604020202020204" pitchFamily="34" charset="0"/>
              <a:buNone/>
            </a:pPr>
            <a:r>
              <a:rPr lang="zh-CN" altLang="en-US" dirty="0">
                <a:latin typeface="微软雅黑" panose="020B0503020204020204" charset="-122"/>
                <a:ea typeface="微软雅黑" panose="020B0503020204020204" charset="-122"/>
              </a:rPr>
              <a:t>       复合语句的一般格式为</a:t>
            </a:r>
            <a:r>
              <a:rPr lang="en-US" altLang="zh-CN" dirty="0">
                <a:latin typeface="微软雅黑" panose="020B0503020204020204" charset="-122"/>
                <a:ea typeface="微软雅黑" panose="020B0503020204020204" charset="-122"/>
              </a:rPr>
              <a:t>:</a:t>
            </a:r>
          </a:p>
          <a:p>
            <a:pPr marL="228600" indent="-228600" defTabSz="914400">
              <a:lnSpc>
                <a:spcPct val="130000"/>
              </a:lnSpc>
              <a:buFont typeface="Arial" panose="02080604020202020204" pitchFamily="34" charset="0"/>
              <a:buNone/>
            </a:pPr>
            <a:r>
              <a:rPr lang="en-US" altLang="zh-CN" dirty="0">
                <a:solidFill>
                  <a:srgbClr val="006666"/>
                </a:solidFill>
                <a:latin typeface="微软雅黑" panose="020B0503020204020204" charset="-122"/>
                <a:ea typeface="微软雅黑" panose="020B0503020204020204" charset="-122"/>
              </a:rPr>
              <a:t>          </a:t>
            </a:r>
            <a:r>
              <a:rPr lang="en-US" altLang="zh-CN" sz="1600" dirty="0">
                <a:solidFill>
                  <a:srgbClr val="006666"/>
                </a:solidFill>
                <a:latin typeface="微软雅黑" panose="020B0503020204020204" charset="-122"/>
                <a:ea typeface="微软雅黑" panose="020B0503020204020204" charset="-122"/>
              </a:rPr>
              <a:t>{</a:t>
            </a:r>
          </a:p>
          <a:p>
            <a:pPr marL="228600" indent="-228600" defTabSz="914400">
              <a:lnSpc>
                <a:spcPct val="130000"/>
              </a:lnSpc>
              <a:buFont typeface="Arial" panose="02080604020202020204" pitchFamily="34" charset="0"/>
              <a:buNone/>
            </a:pPr>
            <a:r>
              <a:rPr lang="zh-CN" altLang="en-US" sz="1600" dirty="0">
                <a:solidFill>
                  <a:srgbClr val="006666"/>
                </a:solidFill>
                <a:latin typeface="微软雅黑" panose="020B0503020204020204" charset="-122"/>
                <a:ea typeface="微软雅黑" panose="020B0503020204020204" charset="-122"/>
              </a:rPr>
              <a:t>                  语句</a:t>
            </a:r>
            <a:r>
              <a:rPr lang="en-US" altLang="zh-CN" sz="1600" dirty="0">
                <a:solidFill>
                  <a:srgbClr val="006666"/>
                </a:solidFill>
                <a:latin typeface="微软雅黑" panose="020B0503020204020204" charset="-122"/>
                <a:ea typeface="微软雅黑" panose="020B0503020204020204" charset="-122"/>
              </a:rPr>
              <a:t>1;</a:t>
            </a:r>
          </a:p>
          <a:p>
            <a:pPr marL="228600" indent="-228600" defTabSz="914400">
              <a:lnSpc>
                <a:spcPct val="130000"/>
              </a:lnSpc>
              <a:buFont typeface="Arial" panose="02080604020202020204" pitchFamily="34" charset="0"/>
              <a:buNone/>
            </a:pPr>
            <a:r>
              <a:rPr lang="en-US" altLang="zh-CN" sz="1600" dirty="0">
                <a:solidFill>
                  <a:srgbClr val="006666"/>
                </a:solidFill>
                <a:latin typeface="微软雅黑" panose="020B0503020204020204" charset="-122"/>
                <a:ea typeface="微软雅黑" panose="020B0503020204020204" charset="-122"/>
              </a:rPr>
              <a:t>                  </a:t>
            </a:r>
            <a:r>
              <a:rPr lang="zh-CN" altLang="en-US" sz="1600" dirty="0">
                <a:solidFill>
                  <a:srgbClr val="006666"/>
                </a:solidFill>
                <a:latin typeface="微软雅黑" panose="020B0503020204020204" charset="-122"/>
                <a:ea typeface="微软雅黑" panose="020B0503020204020204" charset="-122"/>
              </a:rPr>
              <a:t>语句</a:t>
            </a:r>
            <a:r>
              <a:rPr lang="en-US" altLang="zh-CN" sz="1600" dirty="0">
                <a:solidFill>
                  <a:srgbClr val="006666"/>
                </a:solidFill>
                <a:latin typeface="微软雅黑" panose="020B0503020204020204" charset="-122"/>
                <a:ea typeface="微软雅黑" panose="020B0503020204020204" charset="-122"/>
              </a:rPr>
              <a:t>2;</a:t>
            </a:r>
          </a:p>
          <a:p>
            <a:pPr marL="228600" indent="-228600" defTabSz="914400">
              <a:lnSpc>
                <a:spcPct val="130000"/>
              </a:lnSpc>
              <a:buFont typeface="Arial" panose="02080604020202020204" pitchFamily="34" charset="0"/>
              <a:buNone/>
            </a:pPr>
            <a:r>
              <a:rPr lang="en-US" altLang="zh-CN" sz="1600" dirty="0">
                <a:solidFill>
                  <a:srgbClr val="006666"/>
                </a:solidFill>
                <a:latin typeface="微软雅黑" panose="020B0503020204020204" charset="-122"/>
                <a:ea typeface="微软雅黑" panose="020B0503020204020204" charset="-122"/>
              </a:rPr>
              <a:t>                  ……</a:t>
            </a:r>
          </a:p>
          <a:p>
            <a:pPr marL="228600" indent="-228600" defTabSz="914400">
              <a:lnSpc>
                <a:spcPct val="130000"/>
              </a:lnSpc>
              <a:buFont typeface="Arial" panose="02080604020202020204" pitchFamily="34" charset="0"/>
              <a:buNone/>
            </a:pPr>
            <a:r>
              <a:rPr lang="en-US" altLang="zh-CN" sz="1600" dirty="0">
                <a:solidFill>
                  <a:srgbClr val="006666"/>
                </a:solidFill>
                <a:latin typeface="微软雅黑" panose="020B0503020204020204" charset="-122"/>
                <a:ea typeface="微软雅黑" panose="020B0503020204020204" charset="-122"/>
              </a:rPr>
              <a:t>            }</a:t>
            </a:r>
            <a:r>
              <a:rPr lang="en-US" altLang="zh-CN" sz="2800" dirty="0">
                <a:solidFill>
                  <a:srgbClr val="006666"/>
                </a:solidFill>
                <a:latin typeface="Calibri" panose="020F0502020204030204" pitchFamily="34" charset="0"/>
                <a:ea typeface="华文新魏" panose="02010800040101010101" pitchFamily="2" charset="-122"/>
              </a:rPr>
              <a:t>           </a:t>
            </a:r>
            <a:endParaRPr lang="zh-CN" altLang="en-US" sz="2800" dirty="0">
              <a:solidFill>
                <a:srgbClr val="006666"/>
              </a:solidFill>
              <a:latin typeface="Calibri" panose="020F0502020204030204" pitchFamily="34" charset="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checkerboard(across)">
                                      <p:cBhvr>
                                        <p:cTn id="7" dur="500"/>
                                        <p:tgtEl>
                                          <p:spTgt spid="36867">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6867">
                                            <p:txEl>
                                              <p:pRg st="1" end="1"/>
                                            </p:txEl>
                                          </p:spTgt>
                                        </p:tgtEl>
                                        <p:attrNameLst>
                                          <p:attrName>style.visibility</p:attrName>
                                        </p:attrNameLst>
                                      </p:cBhvr>
                                      <p:to>
                                        <p:strVal val="visible"/>
                                      </p:to>
                                    </p:set>
                                    <p:animEffect transition="in" filter="checkerboard(across)">
                                      <p:cBhvr>
                                        <p:cTn id="10" dur="500"/>
                                        <p:tgtEl>
                                          <p:spTgt spid="3686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6867">
                                            <p:txEl>
                                              <p:charRg st="60" end="99"/>
                                            </p:txEl>
                                          </p:spTgt>
                                        </p:tgtEl>
                                        <p:attrNameLst>
                                          <p:attrName>style.visibility</p:attrName>
                                        </p:attrNameLst>
                                      </p:cBhvr>
                                      <p:to>
                                        <p:strVal val="visible"/>
                                      </p:to>
                                    </p:set>
                                    <p:animEffect transition="in" filter="checkerboard(across)">
                                      <p:cBhvr>
                                        <p:cTn id="15" dur="500"/>
                                        <p:tgtEl>
                                          <p:spTgt spid="36867">
                                            <p:txEl>
                                              <p:charRg st="60" end="99"/>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6867">
                                            <p:txEl>
                                              <p:charRg st="99" end="134"/>
                                            </p:txEl>
                                          </p:spTgt>
                                        </p:tgtEl>
                                        <p:attrNameLst>
                                          <p:attrName>style.visibility</p:attrName>
                                        </p:attrNameLst>
                                      </p:cBhvr>
                                      <p:to>
                                        <p:strVal val="visible"/>
                                      </p:to>
                                    </p:set>
                                    <p:animEffect transition="in" filter="checkerboard(across)">
                                      <p:cBhvr>
                                        <p:cTn id="18" dur="500"/>
                                        <p:tgtEl>
                                          <p:spTgt spid="36867">
                                            <p:txEl>
                                              <p:charRg st="99" end="13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7891">
                                            <p:txEl>
                                              <p:pRg st="0" end="0"/>
                                            </p:txEl>
                                          </p:spTgt>
                                        </p:tgtEl>
                                        <p:attrNameLst>
                                          <p:attrName>style.visibility</p:attrName>
                                        </p:attrNameLst>
                                      </p:cBhvr>
                                      <p:to>
                                        <p:strVal val="visible"/>
                                      </p:to>
                                    </p:set>
                                    <p:animEffect transition="in" filter="blinds(horizontal)">
                                      <p:cBhvr>
                                        <p:cTn id="23" dur="500"/>
                                        <p:tgtEl>
                                          <p:spTgt spid="37891">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7891">
                                            <p:txEl>
                                              <p:pRg st="1" end="1"/>
                                            </p:txEl>
                                          </p:spTgt>
                                        </p:tgtEl>
                                        <p:attrNameLst>
                                          <p:attrName>style.visibility</p:attrName>
                                        </p:attrNameLst>
                                      </p:cBhvr>
                                      <p:to>
                                        <p:strVal val="visible"/>
                                      </p:to>
                                    </p:set>
                                    <p:animEffect transition="in" filter="blinds(horizontal)">
                                      <p:cBhvr>
                                        <p:cTn id="28" dur="500"/>
                                        <p:tgtEl>
                                          <p:spTgt spid="37891">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7891">
                                            <p:txEl>
                                              <p:pRg st="2" end="2"/>
                                            </p:txEl>
                                          </p:spTgt>
                                        </p:tgtEl>
                                        <p:attrNameLst>
                                          <p:attrName>style.visibility</p:attrName>
                                        </p:attrNameLst>
                                      </p:cBhvr>
                                      <p:to>
                                        <p:strVal val="visible"/>
                                      </p:to>
                                    </p:set>
                                    <p:animEffect transition="in" filter="fade">
                                      <p:cBhvr>
                                        <p:cTn id="33" dur="1000"/>
                                        <p:tgtEl>
                                          <p:spTgt spid="37891">
                                            <p:txEl>
                                              <p:pRg st="2" end="2"/>
                                            </p:txEl>
                                          </p:spTgt>
                                        </p:tgtEl>
                                      </p:cBhvr>
                                    </p:animEffect>
                                    <p:anim calcmode="lin" valueType="num">
                                      <p:cBhvr>
                                        <p:cTn id="34" dur="10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7891">
                                            <p:txEl>
                                              <p:pRg st="2" end="2"/>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7891">
                                            <p:txEl>
                                              <p:pRg st="3" end="3"/>
                                            </p:txEl>
                                          </p:spTgt>
                                        </p:tgtEl>
                                        <p:attrNameLst>
                                          <p:attrName>style.visibility</p:attrName>
                                        </p:attrNameLst>
                                      </p:cBhvr>
                                      <p:to>
                                        <p:strVal val="visible"/>
                                      </p:to>
                                    </p:set>
                                    <p:animEffect transition="in" filter="fade">
                                      <p:cBhvr>
                                        <p:cTn id="38" dur="1000"/>
                                        <p:tgtEl>
                                          <p:spTgt spid="37891">
                                            <p:txEl>
                                              <p:pRg st="3" end="3"/>
                                            </p:txEl>
                                          </p:spTgt>
                                        </p:tgtEl>
                                      </p:cBhvr>
                                    </p:animEffect>
                                    <p:anim calcmode="lin" valueType="num">
                                      <p:cBhvr>
                                        <p:cTn id="39" dur="10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37891">
                                            <p:txEl>
                                              <p:pRg st="3" end="3"/>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7891">
                                            <p:txEl>
                                              <p:pRg st="4" end="4"/>
                                            </p:txEl>
                                          </p:spTgt>
                                        </p:tgtEl>
                                        <p:attrNameLst>
                                          <p:attrName>style.visibility</p:attrName>
                                        </p:attrNameLst>
                                      </p:cBhvr>
                                      <p:to>
                                        <p:strVal val="visible"/>
                                      </p:to>
                                    </p:set>
                                    <p:animEffect transition="in" filter="fade">
                                      <p:cBhvr>
                                        <p:cTn id="43" dur="1000"/>
                                        <p:tgtEl>
                                          <p:spTgt spid="37891">
                                            <p:txEl>
                                              <p:pRg st="4" end="4"/>
                                            </p:txEl>
                                          </p:spTgt>
                                        </p:tgtEl>
                                      </p:cBhvr>
                                    </p:animEffect>
                                    <p:anim calcmode="lin" valueType="num">
                                      <p:cBhvr>
                                        <p:cTn id="44" dur="10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37891">
                                            <p:txEl>
                                              <p:pRg st="4" end="4"/>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7891">
                                            <p:txEl>
                                              <p:pRg st="5" end="5"/>
                                            </p:txEl>
                                          </p:spTgt>
                                        </p:tgtEl>
                                        <p:attrNameLst>
                                          <p:attrName>style.visibility</p:attrName>
                                        </p:attrNameLst>
                                      </p:cBhvr>
                                      <p:to>
                                        <p:strVal val="visible"/>
                                      </p:to>
                                    </p:set>
                                    <p:animEffect transition="in" filter="fade">
                                      <p:cBhvr>
                                        <p:cTn id="48" dur="1000"/>
                                        <p:tgtEl>
                                          <p:spTgt spid="37891">
                                            <p:txEl>
                                              <p:pRg st="5" end="5"/>
                                            </p:txEl>
                                          </p:spTgt>
                                        </p:tgtEl>
                                      </p:cBhvr>
                                    </p:animEffect>
                                    <p:anim calcmode="lin" valueType="num">
                                      <p:cBhvr>
                                        <p:cTn id="49" dur="1000" fill="hold"/>
                                        <p:tgtEl>
                                          <p:spTgt spid="37891">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7891">
                                            <p:txEl>
                                              <p:pRg st="5" end="5"/>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7891">
                                            <p:txEl>
                                              <p:pRg st="6" end="6"/>
                                            </p:txEl>
                                          </p:spTgt>
                                        </p:tgtEl>
                                        <p:attrNameLst>
                                          <p:attrName>style.visibility</p:attrName>
                                        </p:attrNameLst>
                                      </p:cBhvr>
                                      <p:to>
                                        <p:strVal val="visible"/>
                                      </p:to>
                                    </p:set>
                                    <p:animEffect transition="in" filter="fade">
                                      <p:cBhvr>
                                        <p:cTn id="53" dur="1000"/>
                                        <p:tgtEl>
                                          <p:spTgt spid="37891">
                                            <p:txEl>
                                              <p:pRg st="6" end="6"/>
                                            </p:txEl>
                                          </p:spTgt>
                                        </p:tgtEl>
                                      </p:cBhvr>
                                    </p:animEffect>
                                    <p:anim calcmode="lin" valueType="num">
                                      <p:cBhvr>
                                        <p:cTn id="54" dur="1000" fill="hold"/>
                                        <p:tgtEl>
                                          <p:spTgt spid="37891">
                                            <p:txEl>
                                              <p:pRg st="6" end="6"/>
                                            </p:txEl>
                                          </p:spTgt>
                                        </p:tgtEl>
                                        <p:attrNameLst>
                                          <p:attrName>ppt_x</p:attrName>
                                        </p:attrNameLst>
                                      </p:cBhvr>
                                      <p:tavLst>
                                        <p:tav tm="0">
                                          <p:val>
                                            <p:strVal val="#ppt_x"/>
                                          </p:val>
                                        </p:tav>
                                        <p:tav tm="100000">
                                          <p:val>
                                            <p:strVal val="#ppt_x"/>
                                          </p:val>
                                        </p:tav>
                                      </p:tavLst>
                                    </p:anim>
                                    <p:anim calcmode="lin" valueType="num">
                                      <p:cBhvr>
                                        <p:cTn id="55" dur="1000" fill="hold"/>
                                        <p:tgtEl>
                                          <p:spTgt spid="37891">
                                            <p:txEl>
                                              <p:pRg st="6" end="6"/>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7891">
                                            <p:txEl>
                                              <p:pRg st="7" end="7"/>
                                            </p:txEl>
                                          </p:spTgt>
                                        </p:tgtEl>
                                        <p:attrNameLst>
                                          <p:attrName>style.visibility</p:attrName>
                                        </p:attrNameLst>
                                      </p:cBhvr>
                                      <p:to>
                                        <p:strVal val="visible"/>
                                      </p:to>
                                    </p:set>
                                    <p:animEffect transition="in" filter="fade">
                                      <p:cBhvr>
                                        <p:cTn id="58" dur="1000"/>
                                        <p:tgtEl>
                                          <p:spTgt spid="37891">
                                            <p:txEl>
                                              <p:pRg st="7" end="7"/>
                                            </p:txEl>
                                          </p:spTgt>
                                        </p:tgtEl>
                                      </p:cBhvr>
                                    </p:animEffect>
                                    <p:anim calcmode="lin" valueType="num">
                                      <p:cBhvr>
                                        <p:cTn id="59" dur="1000" fill="hold"/>
                                        <p:tgtEl>
                                          <p:spTgt spid="37891">
                                            <p:txEl>
                                              <p:pRg st="7" end="7"/>
                                            </p:txEl>
                                          </p:spTgt>
                                        </p:tgtEl>
                                        <p:attrNameLst>
                                          <p:attrName>ppt_x</p:attrName>
                                        </p:attrNameLst>
                                      </p:cBhvr>
                                      <p:tavLst>
                                        <p:tav tm="0">
                                          <p:val>
                                            <p:strVal val="#ppt_x"/>
                                          </p:val>
                                        </p:tav>
                                        <p:tav tm="100000">
                                          <p:val>
                                            <p:strVal val="#ppt_x"/>
                                          </p:val>
                                        </p:tav>
                                      </p:tavLst>
                                    </p:anim>
                                    <p:anim calcmode="lin" valueType="num">
                                      <p:cBhvr>
                                        <p:cTn id="60" dur="1000" fill="hold"/>
                                        <p:tgtEl>
                                          <p:spTgt spid="3789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文本框 10"/>
          <p:cNvSpPr txBox="1">
            <a:spLocks noChangeArrowheads="1"/>
          </p:cNvSpPr>
          <p:nvPr/>
        </p:nvSpPr>
        <p:spPr bwMode="auto">
          <a:xfrm>
            <a:off x="933450" y="131763"/>
            <a:ext cx="83185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3.2</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49154" name="文本框 11"/>
          <p:cNvSpPr txBox="1">
            <a:spLocks noChangeArrowheads="1"/>
          </p:cNvSpPr>
          <p:nvPr/>
        </p:nvSpPr>
        <p:spPr bwMode="auto">
          <a:xfrm>
            <a:off x="2889250" y="130175"/>
            <a:ext cx="5508625" cy="614363"/>
          </a:xfrm>
          <a:prstGeom prst="rect">
            <a:avLst/>
          </a:prstGeom>
          <a:noFill/>
          <a:ln w="9525">
            <a:noFill/>
            <a:miter lim="800000"/>
          </a:ln>
        </p:spPr>
        <p:txBody>
          <a:bodyPr>
            <a:spAutoFit/>
          </a:bodyPr>
          <a:lstStyle/>
          <a:p>
            <a:pPr algn="ctr"/>
            <a:r>
              <a:rPr lang="zh-CN" altLang="en-US" sz="3200" b="1">
                <a:solidFill>
                  <a:schemeClr val="bg1"/>
                </a:solidFill>
                <a:latin typeface="微软雅黑" panose="020B0503020204020204" charset="-122"/>
                <a:ea typeface="微软雅黑" panose="020B0503020204020204" charset="-122"/>
                <a:sym typeface="+mn-ea"/>
              </a:rPr>
              <a:t>结构化程序设计和流程控制</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38915" name="文本占位符 38914"/>
          <p:cNvSpPr>
            <a:spLocks noGrp="1"/>
          </p:cNvSpPr>
          <p:nvPr>
            <p:ph type="body" idx="4294967295"/>
          </p:nvPr>
        </p:nvSpPr>
        <p:spPr>
          <a:xfrm>
            <a:off x="611561" y="1052736"/>
            <a:ext cx="8208912" cy="995759"/>
          </a:xfrm>
        </p:spPr>
        <p:txBody>
          <a:bodyPr lIns="92075" tIns="46038" rIns="92075" bIns="46038"/>
          <a:lstStyle/>
          <a:p>
            <a:pPr marL="0" indent="0">
              <a:lnSpc>
                <a:spcPct val="130000"/>
              </a:lnSpc>
              <a:buFont typeface="Arial" panose="02080604020202020204" pitchFamily="34" charset="0"/>
              <a:buNone/>
            </a:pPr>
            <a:r>
              <a:rPr lang="zh-CN" altLang="en-US" sz="2200" dirty="0">
                <a:latin typeface="微软雅黑" panose="020B0503020204020204" charset="-122"/>
                <a:ea typeface="微软雅黑" panose="020B0503020204020204" charset="-122"/>
              </a:rPr>
              <a:t>本节包括两部分的内容：结构化程序设计和 </a:t>
            </a:r>
            <a:r>
              <a:rPr lang="en-US" altLang="zh-CN" sz="2200" dirty="0">
                <a:latin typeface="微软雅黑" panose="020B0503020204020204" charset="-122"/>
                <a:ea typeface="微软雅黑" panose="020B0503020204020204" charset="-122"/>
              </a:rPr>
              <a:t>C</a:t>
            </a:r>
            <a:r>
              <a:rPr lang="zh-CN" altLang="en-US" sz="2200" dirty="0">
                <a:latin typeface="微软雅黑" panose="020B0503020204020204" charset="-122"/>
                <a:ea typeface="微软雅黑" panose="020B0503020204020204" charset="-122"/>
              </a:rPr>
              <a:t>语言的流程控制语句和辅助控制语句。</a:t>
            </a:r>
          </a:p>
        </p:txBody>
      </p:sp>
      <p:sp>
        <p:nvSpPr>
          <p:cNvPr id="5" name="TextBox 2"/>
          <p:cNvSpPr txBox="1"/>
          <p:nvPr/>
        </p:nvSpPr>
        <p:spPr>
          <a:xfrm>
            <a:off x="611560" y="2118915"/>
            <a:ext cx="7053263" cy="2462213"/>
          </a:xfrm>
          <a:prstGeom prst="rect">
            <a:avLst/>
          </a:prstGeom>
          <a:noFill/>
        </p:spPr>
        <p:txBody>
          <a:bodyPr>
            <a:spAutoFit/>
          </a:bodyPr>
          <a:lstStyle/>
          <a:p>
            <a:r>
              <a:rPr lang="en-US" altLang="zh-CN" sz="2200" dirty="0">
                <a:ea typeface="华文新魏" panose="02010800040101010101" pitchFamily="2" charset="-122"/>
              </a:rPr>
              <a:t> </a:t>
            </a:r>
          </a:p>
          <a:p>
            <a:pPr>
              <a:lnSpc>
                <a:spcPct val="150000"/>
              </a:lnSpc>
              <a:buClr>
                <a:schemeClr val="accent1"/>
              </a:buClr>
            </a:pPr>
            <a:r>
              <a:rPr lang="zh-CN" altLang="en-US" sz="2200" dirty="0">
                <a:ea typeface="微软雅黑" panose="020B0503020204020204" charset="-122"/>
              </a:rPr>
              <a:t>任何结构化程序都可以用三种基本结构表示：</a:t>
            </a:r>
          </a:p>
          <a:p>
            <a:pPr marL="812800" lvl="1" indent="-363855">
              <a:lnSpc>
                <a:spcPct val="150000"/>
              </a:lnSpc>
              <a:buClr>
                <a:srgbClr val="009999"/>
              </a:buClr>
              <a:buFont typeface="Wingdings"/>
              <a:buChar char="Ø"/>
            </a:pPr>
            <a:r>
              <a:rPr lang="zh-CN" altLang="en-US" sz="2200" b="1" dirty="0">
                <a:solidFill>
                  <a:srgbClr val="006666"/>
                </a:solidFill>
                <a:ea typeface="微软雅黑" panose="020B0503020204020204" charset="-122"/>
              </a:rPr>
              <a:t>顺序结构</a:t>
            </a:r>
          </a:p>
          <a:p>
            <a:pPr marL="812800" lvl="1" indent="-363855">
              <a:lnSpc>
                <a:spcPct val="150000"/>
              </a:lnSpc>
              <a:buClr>
                <a:srgbClr val="009999"/>
              </a:buClr>
              <a:buFont typeface="Wingdings"/>
              <a:buChar char="Ø"/>
            </a:pPr>
            <a:r>
              <a:rPr lang="zh-CN" altLang="en-US" sz="2200" b="1" dirty="0">
                <a:solidFill>
                  <a:srgbClr val="006666"/>
                </a:solidFill>
                <a:ea typeface="微软雅黑" panose="020B0503020204020204" charset="-122"/>
              </a:rPr>
              <a:t>选择结构</a:t>
            </a:r>
          </a:p>
          <a:p>
            <a:pPr marL="812800" lvl="1" indent="-363855">
              <a:lnSpc>
                <a:spcPct val="150000"/>
              </a:lnSpc>
              <a:buClr>
                <a:srgbClr val="009999"/>
              </a:buClr>
              <a:buFont typeface="Wingdings"/>
              <a:buChar char="Ø"/>
            </a:pPr>
            <a:r>
              <a:rPr lang="zh-CN" altLang="en-US" sz="2200" b="1" dirty="0">
                <a:solidFill>
                  <a:srgbClr val="006666"/>
                </a:solidFill>
                <a:ea typeface="微软雅黑" panose="020B0503020204020204" charset="-122"/>
              </a:rPr>
              <a:t>循环结构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blinds(horizontal)">
                                      <p:cBhvr>
                                        <p:cTn id="7" dur="5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par>
                          <p:cTn id="13" fill="hold">
                            <p:stCondLst>
                              <p:cond delay="500"/>
                            </p:stCondLst>
                            <p:childTnLst>
                              <p:par>
                                <p:cTn id="14" presetID="29" presetClass="entr" presetSubtype="0" fill="hold" nodeType="after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 calcmode="lin" valueType="num">
                                      <p:cBhvr>
                                        <p:cTn id="16" dur="10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17" dur="1000" fill="hold"/>
                                        <p:tgtEl>
                                          <p:spTgt spid="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8" dur="1000"/>
                                        <p:tgtEl>
                                          <p:spTgt spid="5">
                                            <p:txEl>
                                              <p:pRg st="2" end="2"/>
                                            </p:txEl>
                                          </p:spTgt>
                                        </p:tgtEl>
                                      </p:cBhvr>
                                    </p:animEffect>
                                  </p:childTnLst>
                                </p:cTn>
                              </p:par>
                              <p:par>
                                <p:cTn id="19" presetID="29"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p:cTn id="21" dur="1000" fill="hold"/>
                                        <p:tgtEl>
                                          <p:spTgt spid="5">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5">
                                            <p:txEl>
                                              <p:pRg st="3" end="3"/>
                                            </p:txEl>
                                          </p:spTgt>
                                        </p:tgtEl>
                                      </p:cBhvr>
                                    </p:animEffect>
                                  </p:childTnLst>
                                </p:cTn>
                              </p:par>
                              <p:par>
                                <p:cTn id="24" presetID="29" presetClass="entr" presetSubtype="0"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 calcmode="lin" valueType="num">
                                      <p:cBhvr>
                                        <p:cTn id="26" dur="1000" fill="hold"/>
                                        <p:tgtEl>
                                          <p:spTgt spid="5">
                                            <p:txEl>
                                              <p:pRg st="4" end="4"/>
                                            </p:txEl>
                                          </p:spTgt>
                                        </p:tgtEl>
                                        <p:attrNameLst>
                                          <p:attrName>ppt_x</p:attrName>
                                        </p:attrNameLst>
                                      </p:cBhvr>
                                      <p:tavLst>
                                        <p:tav tm="0">
                                          <p:val>
                                            <p:strVal val="#ppt_x-.2"/>
                                          </p:val>
                                        </p:tav>
                                        <p:tav tm="100000">
                                          <p:val>
                                            <p:strVal val="#ppt_x"/>
                                          </p:val>
                                        </p:tav>
                                      </p:tavLst>
                                    </p:anim>
                                    <p:anim calcmode="lin" valueType="num">
                                      <p:cBhvr>
                                        <p:cTn id="27" dur="1000" fill="hold"/>
                                        <p:tgtEl>
                                          <p:spTgt spid="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24" name="文本框 11"/>
          <p:cNvSpPr txBox="1">
            <a:spLocks noChangeArrowheads="1"/>
          </p:cNvSpPr>
          <p:nvPr/>
        </p:nvSpPr>
        <p:spPr bwMode="auto">
          <a:xfrm>
            <a:off x="2889250" y="130175"/>
            <a:ext cx="5508625"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a:t>
            </a:r>
            <a:r>
              <a:rPr lang="zh-CN" altLang="en-US" sz="3200" b="1">
                <a:solidFill>
                  <a:schemeClr val="bg1"/>
                </a:solidFill>
                <a:latin typeface="微软雅黑" panose="020B0503020204020204" charset="-122"/>
                <a:ea typeface="微软雅黑" panose="020B0503020204020204" charset="-122"/>
                <a:sym typeface="+mn-ea"/>
              </a:rPr>
              <a:t>顺序结构</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40963" name="文本占位符 40962"/>
          <p:cNvSpPr>
            <a:spLocks noGrp="1"/>
          </p:cNvSpPr>
          <p:nvPr>
            <p:ph type="body" sz="half" idx="4294967295"/>
          </p:nvPr>
        </p:nvSpPr>
        <p:spPr>
          <a:xfrm>
            <a:off x="1262063" y="1341438"/>
            <a:ext cx="3311525" cy="4151312"/>
          </a:xfrm>
        </p:spPr>
        <p:txBody>
          <a:bodyPr lIns="92075" tIns="46038" rIns="92075" bIns="46038"/>
          <a:lstStyle/>
          <a:p>
            <a:pPr marL="342900" indent="-342900">
              <a:buClr>
                <a:schemeClr val="accent1"/>
              </a:buClr>
            </a:pPr>
            <a:r>
              <a:rPr lang="zh-CN" altLang="en-US" sz="2000" dirty="0">
                <a:ea typeface="微软雅黑" panose="020B0503020204020204" charset="-122"/>
              </a:rPr>
              <a:t>按语句顺序依次执行</a:t>
            </a:r>
          </a:p>
        </p:txBody>
      </p:sp>
      <p:sp>
        <p:nvSpPr>
          <p:cNvPr id="13427" name="文本框 10"/>
          <p:cNvSpPr txBox="1">
            <a:spLocks noChangeArrowheads="1"/>
          </p:cNvSpPr>
          <p:nvPr/>
        </p:nvSpPr>
        <p:spPr bwMode="auto">
          <a:xfrm>
            <a:off x="639763" y="131763"/>
            <a:ext cx="1458912" cy="585787"/>
          </a:xfrm>
          <a:prstGeom prst="rect">
            <a:avLst/>
          </a:prstGeom>
          <a:noFill/>
          <a:ln w="9525">
            <a:noFill/>
            <a:miter lim="800000"/>
          </a:ln>
        </p:spPr>
        <p:txBody>
          <a:bodyPr wrap="none">
            <a:spAutoFit/>
          </a:bodyPr>
          <a:lstStyle/>
          <a:p>
            <a:pPr algn="ctr"/>
            <a:r>
              <a:rPr lang="en-US" altLang="zh-CN" sz="3200" b="1">
                <a:solidFill>
                  <a:srgbClr val="39626F"/>
                </a:solidFill>
                <a:latin typeface="Segoe UI" panose="020B0502040204020203" pitchFamily="34" charset="0"/>
                <a:cs typeface="Segoe UI" panose="020B0502040204020203" pitchFamily="34" charset="0"/>
              </a:rPr>
              <a:t>3.2.1.1</a:t>
            </a:r>
            <a:endParaRPr lang="zh-CN" altLang="en-US" sz="3200" b="1">
              <a:solidFill>
                <a:srgbClr val="39626F"/>
              </a:solidFill>
              <a:latin typeface="Segoe UI" panose="020B0502040204020203" pitchFamily="34" charset="0"/>
              <a:cs typeface="Segoe UI" panose="020B0502040204020203" pitchFamily="34" charset="0"/>
            </a:endParaRPr>
          </a:p>
        </p:txBody>
      </p:sp>
      <p:sp>
        <p:nvSpPr>
          <p:cNvPr id="2" name="圆角矩形 1"/>
          <p:cNvSpPr/>
          <p:nvPr/>
        </p:nvSpPr>
        <p:spPr>
          <a:xfrm>
            <a:off x="2678113" y="4803775"/>
            <a:ext cx="3406775" cy="51117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GB" dirty="0">
                <a:solidFill>
                  <a:schemeClr val="tx1"/>
                </a:solidFill>
                <a:latin typeface="微软雅黑" panose="020B0503020204020204" charset="-122"/>
                <a:ea typeface="微软雅黑" panose="020B0503020204020204" charset="-122"/>
                <a:sym typeface="+mn-ea"/>
              </a:rPr>
              <a:t>图</a:t>
            </a:r>
            <a:r>
              <a:rPr lang="en-GB" altLang="zh-CN" dirty="0">
                <a:solidFill>
                  <a:schemeClr val="tx1"/>
                </a:solidFill>
                <a:latin typeface="微软雅黑" panose="020B0503020204020204" charset="-122"/>
                <a:ea typeface="微软雅黑" panose="020B0503020204020204" charset="-122"/>
                <a:sym typeface="+mn-ea"/>
              </a:rPr>
              <a:t>3.1  </a:t>
            </a:r>
            <a:r>
              <a:rPr lang="zh-CN" altLang="en-GB" dirty="0">
                <a:solidFill>
                  <a:schemeClr val="tx1"/>
                </a:solidFill>
                <a:latin typeface="微软雅黑" panose="020B0503020204020204" charset="-122"/>
                <a:ea typeface="微软雅黑" panose="020B0503020204020204" charset="-122"/>
                <a:sym typeface="+mn-ea"/>
              </a:rPr>
              <a:t>顺序结构示意图</a:t>
            </a:r>
            <a:endParaRPr lang="zh-CN" altLang="en-US" dirty="0">
              <a:solidFill>
                <a:srgbClr val="FFFFFF"/>
              </a:solidFill>
              <a:latin typeface="微软雅黑" panose="020B0503020204020204" charset="-122"/>
              <a:ea typeface="微软雅黑" panose="020B0503020204020204" charset="-122"/>
            </a:endParaRPr>
          </a:p>
        </p:txBody>
      </p:sp>
      <p:sp>
        <p:nvSpPr>
          <p:cNvPr id="3"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552083260"/>
              </p:ext>
            </p:extLst>
          </p:nvPr>
        </p:nvGraphicFramePr>
        <p:xfrm>
          <a:off x="3707905" y="2204864"/>
          <a:ext cx="1296144" cy="2592288"/>
        </p:xfrm>
        <a:graphic>
          <a:graphicData uri="http://schemas.openxmlformats.org/presentationml/2006/ole">
            <mc:AlternateContent xmlns:mc="http://schemas.openxmlformats.org/markup-compatibility/2006">
              <mc:Choice xmlns:v="urn:schemas-microsoft-com:vml" Requires="v">
                <p:oleObj spid="_x0000_s1123" name="Visio" r:id="rId3" imgW="791261" imgH="2290572" progId="Visio.Drawing.11">
                  <p:embed/>
                </p:oleObj>
              </mc:Choice>
              <mc:Fallback>
                <p:oleObj name="Visio" r:id="rId3" imgW="791261" imgH="2290572" progId="Visio.Drawing.11">
                  <p:embed/>
                  <p:pic>
                    <p:nvPicPr>
                      <p:cNvPr id="0" name="Object 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5" y="2204864"/>
                        <a:ext cx="1296144" cy="2592288"/>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5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0" end="0"/>
                                            </p:txEl>
                                          </p:spTgt>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48" name="文本框 11"/>
          <p:cNvSpPr txBox="1">
            <a:spLocks noChangeArrowheads="1"/>
          </p:cNvSpPr>
          <p:nvPr/>
        </p:nvSpPr>
        <p:spPr bwMode="auto">
          <a:xfrm>
            <a:off x="2889250" y="130175"/>
            <a:ext cx="5508625"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a:t>
            </a:r>
            <a:r>
              <a:rPr lang="zh-CN" altLang="en-US" sz="3200" b="1">
                <a:solidFill>
                  <a:schemeClr val="bg1"/>
                </a:solidFill>
                <a:latin typeface="微软雅黑" panose="020B0503020204020204" charset="-122"/>
                <a:ea typeface="微软雅黑" panose="020B0503020204020204" charset="-122"/>
                <a:sym typeface="+mn-ea"/>
              </a:rPr>
              <a:t>选择结构</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41987" name="文本占位符 41986"/>
          <p:cNvSpPr>
            <a:spLocks noGrp="1"/>
          </p:cNvSpPr>
          <p:nvPr>
            <p:ph type="body" sz="half" idx="4294967295"/>
          </p:nvPr>
        </p:nvSpPr>
        <p:spPr>
          <a:xfrm>
            <a:off x="1276350" y="1350963"/>
            <a:ext cx="6394450" cy="1069975"/>
          </a:xfrm>
        </p:spPr>
        <p:txBody>
          <a:bodyPr lIns="92075" tIns="46038" rIns="92075" bIns="46038"/>
          <a:lstStyle/>
          <a:p>
            <a:pPr>
              <a:lnSpc>
                <a:spcPct val="150000"/>
              </a:lnSpc>
              <a:spcBef>
                <a:spcPct val="0"/>
              </a:spcBef>
            </a:pPr>
            <a:r>
              <a:rPr lang="zh-CN" altLang="en-US" sz="1800">
                <a:latin typeface="Arial" panose="02080604020202020204" pitchFamily="34" charset="0"/>
                <a:ea typeface="微软雅黑" panose="020B0503020204020204" charset="-122"/>
              </a:rPr>
              <a:t>根据给定的条件进行判断，由判断结果决定执行两支或多支程序段中的一支： </a:t>
            </a:r>
          </a:p>
        </p:txBody>
      </p:sp>
      <p:graphicFrame>
        <p:nvGraphicFramePr>
          <p:cNvPr id="42013" name="Object 111"/>
          <p:cNvGraphicFramePr>
            <a:graphicFrameLocks noGrp="1"/>
          </p:cNvGraphicFramePr>
          <p:nvPr>
            <p:extLst>
              <p:ext uri="{D42A27DB-BD31-4B8C-83A1-F6EECF244321}">
                <p14:modId xmlns:p14="http://schemas.microsoft.com/office/powerpoint/2010/main" val="740693023"/>
              </p:ext>
            </p:extLst>
          </p:nvPr>
        </p:nvGraphicFramePr>
        <p:xfrm>
          <a:off x="2821335" y="2132856"/>
          <a:ext cx="2951657" cy="2736304"/>
        </p:xfrm>
        <a:graphic>
          <a:graphicData uri="http://schemas.openxmlformats.org/presentationml/2006/ole">
            <mc:AlternateContent xmlns:mc="http://schemas.openxmlformats.org/markup-compatibility/2006">
              <mc:Choice xmlns:v="urn:schemas-microsoft-com:vml" Requires="v">
                <p:oleObj spid="_x0000_s2145" r:id="rId3" imgW="3442970" imgH="3488055" progId="Visio.Drawing.11">
                  <p:embed/>
                </p:oleObj>
              </mc:Choice>
              <mc:Fallback>
                <p:oleObj r:id="rId3" imgW="3442970" imgH="3488055" progId="Visio.Drawing.11">
                  <p:embed/>
                  <p:pic>
                    <p:nvPicPr>
                      <p:cNvPr id="0" name="图片 2048"/>
                      <p:cNvPicPr>
                        <a:picLocks noGrp="1"/>
                      </p:cNvPicPr>
                      <p:nvPr/>
                    </p:nvPicPr>
                    <p:blipFill>
                      <a:blip r:embed="rId4"/>
                      <a:stretch>
                        <a:fillRect/>
                      </a:stretch>
                    </p:blipFill>
                    <p:spPr>
                      <a:xfrm>
                        <a:off x="2821335" y="2132856"/>
                        <a:ext cx="2951657" cy="2736304"/>
                      </a:xfrm>
                      <a:prstGeom prst="rect">
                        <a:avLst/>
                      </a:prstGeom>
                      <a:solidFill>
                        <a:schemeClr val="bg1"/>
                      </a:solidFill>
                      <a:ln w="38100">
                        <a:noFill/>
                      </a:ln>
                    </p:spPr>
                  </p:pic>
                </p:oleObj>
              </mc:Fallback>
            </mc:AlternateContent>
          </a:graphicData>
        </a:graphic>
      </p:graphicFrame>
      <p:sp>
        <p:nvSpPr>
          <p:cNvPr id="14451" name="文本框 10"/>
          <p:cNvSpPr txBox="1">
            <a:spLocks noChangeArrowheads="1"/>
          </p:cNvSpPr>
          <p:nvPr/>
        </p:nvSpPr>
        <p:spPr bwMode="auto">
          <a:xfrm>
            <a:off x="639763" y="131763"/>
            <a:ext cx="1458912" cy="585787"/>
          </a:xfrm>
          <a:prstGeom prst="rect">
            <a:avLst/>
          </a:prstGeom>
          <a:noFill/>
          <a:ln w="9525">
            <a:noFill/>
            <a:miter lim="800000"/>
          </a:ln>
        </p:spPr>
        <p:txBody>
          <a:bodyPr wrap="none">
            <a:spAutoFit/>
          </a:bodyPr>
          <a:lstStyle/>
          <a:p>
            <a:pPr algn="ctr"/>
            <a:r>
              <a:rPr lang="en-US" altLang="zh-CN" sz="3200" b="1">
                <a:solidFill>
                  <a:srgbClr val="39626F"/>
                </a:solidFill>
                <a:latin typeface="Segoe UI" panose="020B0502040204020203" pitchFamily="34" charset="0"/>
                <a:cs typeface="Segoe UI" panose="020B0502040204020203" pitchFamily="34" charset="0"/>
              </a:rPr>
              <a:t>3.2.1.2</a:t>
            </a:r>
            <a:endParaRPr lang="zh-CN" altLang="en-US" sz="3200" b="1">
              <a:solidFill>
                <a:srgbClr val="39626F"/>
              </a:solidFill>
              <a:latin typeface="Segoe UI" panose="020B0502040204020203" pitchFamily="34" charset="0"/>
              <a:cs typeface="Segoe UI" panose="020B0502040204020203" pitchFamily="34" charset="0"/>
            </a:endParaRPr>
          </a:p>
        </p:txBody>
      </p:sp>
      <p:sp>
        <p:nvSpPr>
          <p:cNvPr id="2" name="圆角矩形 1"/>
          <p:cNvSpPr/>
          <p:nvPr/>
        </p:nvSpPr>
        <p:spPr>
          <a:xfrm>
            <a:off x="2513881" y="5229200"/>
            <a:ext cx="3570287" cy="8636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buClr>
                <a:srgbClr val="000000"/>
              </a:buClr>
            </a:pPr>
            <a:r>
              <a:rPr lang="zh-CN" altLang="en-US" sz="1600" dirty="0">
                <a:solidFill>
                  <a:schemeClr val="tx1"/>
                </a:solidFill>
                <a:latin typeface="Arial" panose="02080604020202020204" pitchFamily="34" charset="0"/>
                <a:ea typeface="微软雅黑" panose="020B0503020204020204" charset="-122"/>
                <a:sym typeface="+mn-ea"/>
              </a:rPr>
              <a:t>由两分支选择结构可以派生出另一种基本结构，多分支选择结构。</a:t>
            </a:r>
            <a:endParaRPr lang="zh-CN" altLang="en-US" sz="1600" dirty="0">
              <a:solidFill>
                <a:schemeClr val="tx1"/>
              </a:solidFill>
              <a:latin typeface="Arial" panose="02080604020202020204" pitchFamily="34" charset="0"/>
              <a:ea typeface="微软雅黑" panose="020B0503020204020204" charset="-122"/>
              <a:cs typeface="等线"/>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checkerboard(across)">
                                      <p:cBhvr>
                                        <p:cTn id="7" dur="500"/>
                                        <p:tgtEl>
                                          <p:spTgt spid="41987">
                                            <p:txEl>
                                              <p:pRg st="0" end="0"/>
                                            </p:txEl>
                                          </p:spTgt>
                                        </p:tgtEl>
                                      </p:cBhvr>
                                    </p:animEffect>
                                  </p:childTnLst>
                                </p:cTn>
                              </p:par>
                              <p:par>
                                <p:cTn id="8" presetID="42" presetClass="entr" presetSubtype="0" fill="hold" nodeType="withEffect">
                                  <p:stCondLst>
                                    <p:cond delay="0"/>
                                  </p:stCondLst>
                                  <p:childTnLst>
                                    <p:set>
                                      <p:cBhvr>
                                        <p:cTn id="9" dur="1" fill="hold">
                                          <p:stCondLst>
                                            <p:cond delay="0"/>
                                          </p:stCondLst>
                                        </p:cTn>
                                        <p:tgtEl>
                                          <p:spTgt spid="42013"/>
                                        </p:tgtEl>
                                        <p:attrNameLst>
                                          <p:attrName>style.visibility</p:attrName>
                                        </p:attrNameLst>
                                      </p:cBhvr>
                                      <p:to>
                                        <p:strVal val="visible"/>
                                      </p:to>
                                    </p:set>
                                    <p:animEffect transition="in" filter="fade">
                                      <p:cBhvr>
                                        <p:cTn id="10" dur="1000"/>
                                        <p:tgtEl>
                                          <p:spTgt spid="42013"/>
                                        </p:tgtEl>
                                      </p:cBhvr>
                                    </p:animEffect>
                                    <p:anim calcmode="lin" valueType="num">
                                      <p:cBhvr>
                                        <p:cTn id="11" dur="1000" fill="hold"/>
                                        <p:tgtEl>
                                          <p:spTgt spid="42013"/>
                                        </p:tgtEl>
                                        <p:attrNameLst>
                                          <p:attrName>ppt_x</p:attrName>
                                        </p:attrNameLst>
                                      </p:cBhvr>
                                      <p:tavLst>
                                        <p:tav tm="0">
                                          <p:val>
                                            <p:strVal val="#ppt_x"/>
                                          </p:val>
                                        </p:tav>
                                        <p:tav tm="100000">
                                          <p:val>
                                            <p:strVal val="#ppt_x"/>
                                          </p:val>
                                        </p:tav>
                                      </p:tavLst>
                                    </p:anim>
                                    <p:anim calcmode="lin" valueType="num">
                                      <p:cBhvr>
                                        <p:cTn id="12" dur="1000" fill="hold"/>
                                        <p:tgtEl>
                                          <p:spTgt spid="42013"/>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72" name="文本框 11"/>
          <p:cNvSpPr txBox="1">
            <a:spLocks noChangeArrowheads="1"/>
          </p:cNvSpPr>
          <p:nvPr/>
        </p:nvSpPr>
        <p:spPr bwMode="auto">
          <a:xfrm>
            <a:off x="2889250" y="130175"/>
            <a:ext cx="5508625"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a:t>
            </a:r>
            <a:r>
              <a:rPr lang="zh-CN" altLang="en-US" sz="3200" b="1">
                <a:solidFill>
                  <a:schemeClr val="bg1"/>
                </a:solidFill>
                <a:latin typeface="微软雅黑" panose="020B0503020204020204" charset="-122"/>
                <a:ea typeface="微软雅黑" panose="020B0503020204020204" charset="-122"/>
                <a:sym typeface="+mn-ea"/>
              </a:rPr>
              <a:t>循环结构</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43011" name="文本占位符 43010"/>
          <p:cNvSpPr>
            <a:spLocks noGrp="1"/>
          </p:cNvSpPr>
          <p:nvPr>
            <p:ph type="body" sz="half" idx="4294967295"/>
          </p:nvPr>
        </p:nvSpPr>
        <p:spPr>
          <a:xfrm>
            <a:off x="1333500" y="1270000"/>
            <a:ext cx="6481763" cy="1295400"/>
          </a:xfrm>
        </p:spPr>
        <p:txBody>
          <a:bodyPr lIns="92075" tIns="46038" rIns="92075" bIns="46038"/>
          <a:lstStyle/>
          <a:p>
            <a:pPr marL="342900" indent="-342900">
              <a:lnSpc>
                <a:spcPct val="150000"/>
              </a:lnSpc>
              <a:spcBef>
                <a:spcPct val="0"/>
              </a:spcBef>
            </a:pPr>
            <a:r>
              <a:rPr lang="zh-CN" altLang="en-US" sz="1800">
                <a:latin typeface="Arial" panose="02080604020202020204" pitchFamily="34" charset="0"/>
                <a:ea typeface="微软雅黑" panose="020B0503020204020204" charset="-122"/>
              </a:rPr>
              <a:t>在给定条件成立的情况下，反复执行某个程序段。有</a:t>
            </a:r>
            <a:r>
              <a:rPr lang="zh-CN" altLang="en-US" sz="1800" b="1">
                <a:latin typeface="Arial" panose="02080604020202020204" pitchFamily="34" charset="0"/>
                <a:ea typeface="微软雅黑" panose="020B0503020204020204" charset="-122"/>
              </a:rPr>
              <a:t>当型循环结构</a:t>
            </a:r>
            <a:r>
              <a:rPr lang="zh-CN" altLang="en-US" sz="1800">
                <a:latin typeface="Arial" panose="02080604020202020204" pitchFamily="34" charset="0"/>
                <a:ea typeface="微软雅黑" panose="020B0503020204020204" charset="-122"/>
              </a:rPr>
              <a:t>和</a:t>
            </a:r>
            <a:r>
              <a:rPr lang="zh-CN" altLang="en-US" sz="1800" b="1">
                <a:latin typeface="Arial" panose="02080604020202020204" pitchFamily="34" charset="0"/>
                <a:ea typeface="微软雅黑" panose="020B0503020204020204" charset="-122"/>
              </a:rPr>
              <a:t>直到型循环结构</a:t>
            </a:r>
            <a:r>
              <a:rPr lang="zh-CN" altLang="en-US" sz="1800">
                <a:latin typeface="Arial" panose="02080604020202020204" pitchFamily="34" charset="0"/>
                <a:ea typeface="微软雅黑" panose="020B0503020204020204" charset="-122"/>
              </a:rPr>
              <a:t>。 </a:t>
            </a:r>
          </a:p>
        </p:txBody>
      </p:sp>
      <p:sp>
        <p:nvSpPr>
          <p:cNvPr id="15475" name="文本框 10"/>
          <p:cNvSpPr txBox="1">
            <a:spLocks noChangeArrowheads="1"/>
          </p:cNvSpPr>
          <p:nvPr/>
        </p:nvSpPr>
        <p:spPr bwMode="auto">
          <a:xfrm>
            <a:off x="639763" y="131763"/>
            <a:ext cx="1458912" cy="585787"/>
          </a:xfrm>
          <a:prstGeom prst="rect">
            <a:avLst/>
          </a:prstGeom>
          <a:noFill/>
          <a:ln w="9525">
            <a:noFill/>
            <a:miter lim="800000"/>
          </a:ln>
        </p:spPr>
        <p:txBody>
          <a:bodyPr wrap="none">
            <a:spAutoFit/>
          </a:bodyPr>
          <a:lstStyle/>
          <a:p>
            <a:pPr algn="ctr"/>
            <a:r>
              <a:rPr lang="en-US" altLang="zh-CN" sz="3200" b="1">
                <a:solidFill>
                  <a:srgbClr val="39626F"/>
                </a:solidFill>
                <a:latin typeface="Segoe UI" panose="020B0502040204020203" pitchFamily="34" charset="0"/>
                <a:cs typeface="Segoe UI" panose="020B0502040204020203" pitchFamily="34" charset="0"/>
              </a:rPr>
              <a:t>3.2.1.3</a:t>
            </a:r>
            <a:endParaRPr lang="zh-CN" altLang="en-US" sz="3200" b="1">
              <a:solidFill>
                <a:srgbClr val="39626F"/>
              </a:solidFill>
              <a:latin typeface="Segoe UI" panose="020B0502040204020203" pitchFamily="34" charset="0"/>
              <a:cs typeface="Segoe UI" panose="020B0502040204020203" pitchFamily="34" charset="0"/>
            </a:endParaRPr>
          </a:p>
        </p:txBody>
      </p:sp>
      <p:sp>
        <p:nvSpPr>
          <p:cNvPr id="2" name="圆角矩形 1"/>
          <p:cNvSpPr/>
          <p:nvPr/>
        </p:nvSpPr>
        <p:spPr>
          <a:xfrm>
            <a:off x="3369295" y="5445472"/>
            <a:ext cx="2786881" cy="57581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Clr>
                <a:srgbClr val="000000"/>
              </a:buClr>
            </a:pPr>
            <a:r>
              <a:rPr lang="zh-CN" altLang="en-US" dirty="0">
                <a:solidFill>
                  <a:schemeClr val="tx1"/>
                </a:solidFill>
                <a:latin typeface="Times New Roman" panose="02020603050405020304" pitchFamily="18" charset="0"/>
                <a:ea typeface="华文新魏" panose="02010800040101010101" pitchFamily="2" charset="-122"/>
                <a:sym typeface="+mn-ea"/>
              </a:rPr>
              <a:t> </a:t>
            </a:r>
            <a:r>
              <a:rPr lang="zh-CN" altLang="en-US" sz="1600" dirty="0">
                <a:solidFill>
                  <a:schemeClr val="tx1"/>
                </a:solidFill>
                <a:latin typeface="微软雅黑" panose="020B0503020204020204" charset="-122"/>
                <a:ea typeface="微软雅黑" panose="020B0503020204020204" charset="-122"/>
                <a:sym typeface="+mn-ea"/>
              </a:rPr>
              <a:t>图</a:t>
            </a:r>
            <a:r>
              <a:rPr lang="en-US" altLang="zh-CN" sz="1600" dirty="0">
                <a:solidFill>
                  <a:schemeClr val="tx1"/>
                </a:solidFill>
                <a:latin typeface="微软雅黑" panose="020B0503020204020204" charset="-122"/>
                <a:ea typeface="微软雅黑" panose="020B0503020204020204" charset="-122"/>
                <a:sym typeface="+mn-ea"/>
              </a:rPr>
              <a:t>3.3  </a:t>
            </a:r>
            <a:r>
              <a:rPr lang="zh-CN" altLang="en-GB" sz="1600" dirty="0">
                <a:solidFill>
                  <a:schemeClr val="tx1"/>
                </a:solidFill>
                <a:latin typeface="微软雅黑" panose="020B0503020204020204" charset="-122"/>
                <a:ea typeface="微软雅黑" panose="020B0503020204020204" charset="-122"/>
                <a:sym typeface="+mn-ea"/>
              </a:rPr>
              <a:t>循环结构示意图</a:t>
            </a:r>
            <a:endParaRPr lang="zh-CN" altLang="en-US" sz="1600" dirty="0">
              <a:solidFill>
                <a:srgbClr val="FFFFFF"/>
              </a:solidFill>
              <a:latin typeface="微软雅黑" panose="020B0503020204020204" charset="-122"/>
              <a:ea typeface="微软雅黑" panose="020B0503020204020204" charset="-122"/>
              <a:cs typeface="等线"/>
            </a:endParaRPr>
          </a:p>
        </p:txBody>
      </p:sp>
      <p:sp>
        <p:nvSpPr>
          <p:cNvPr id="3" name="Rectangle 8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783195531"/>
              </p:ext>
            </p:extLst>
          </p:nvPr>
        </p:nvGraphicFramePr>
        <p:xfrm>
          <a:off x="2528431" y="2708920"/>
          <a:ext cx="4491841" cy="2304256"/>
        </p:xfrm>
        <a:graphic>
          <a:graphicData uri="http://schemas.openxmlformats.org/presentationml/2006/ole">
            <mc:AlternateContent xmlns:mc="http://schemas.openxmlformats.org/markup-compatibility/2006">
              <mc:Choice xmlns:v="urn:schemas-microsoft-com:vml" Requires="v">
                <p:oleObj spid="_x0000_s3171" name="Visio" r:id="rId3" imgW="4906899" imgH="2993517" progId="Visio.Drawing.11">
                  <p:embed/>
                </p:oleObj>
              </mc:Choice>
              <mc:Fallback>
                <p:oleObj name="Visio" r:id="rId3" imgW="4906899" imgH="2993517" progId="Visio.Drawing.11">
                  <p:embed/>
                  <p:pic>
                    <p:nvPicPr>
                      <p:cNvPr id="0" name="Object 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8431" y="2708920"/>
                        <a:ext cx="4491841" cy="2304256"/>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5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0" end="0"/>
                                            </p:txEl>
                                          </p:spTgt>
                                        </p:tgtEl>
                                        <p:attrNameLst>
                                          <p:attrName>ppt_y</p:attrName>
                                        </p:attrNameLst>
                                      </p:cBhvr>
                                      <p:tavLst>
                                        <p:tav tm="0">
                                          <p:val>
                                            <p:strVal val="1+#ppt_h/2"/>
                                          </p:val>
                                        </p:tav>
                                        <p:tav tm="100000">
                                          <p:val>
                                            <p:strVal val="#ppt_y"/>
                                          </p:val>
                                        </p:tav>
                                      </p:tavLst>
                                    </p:anim>
                                  </p:childTnLst>
                                </p:cTn>
                              </p:par>
                              <p:par>
                                <p:cTn id="9" presetID="29"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ppt_x</p:attrName>
                                        </p:attrNameLst>
                                      </p:cBhvr>
                                      <p:tavLst>
                                        <p:tav tm="0">
                                          <p:val>
                                            <p:strVal val="#ppt_x-.2"/>
                                          </p:val>
                                        </p:tav>
                                        <p:tav tm="100000">
                                          <p:val>
                                            <p:strVal val="#ppt_x"/>
                                          </p:val>
                                        </p:tav>
                                      </p:tavLst>
                                    </p:anim>
                                    <p:anim calcmode="lin" valueType="num">
                                      <p:cBhvr>
                                        <p:cTn id="12"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文本框 10"/>
          <p:cNvSpPr txBox="1">
            <a:spLocks noChangeArrowheads="1"/>
          </p:cNvSpPr>
          <p:nvPr/>
        </p:nvSpPr>
        <p:spPr bwMode="auto">
          <a:xfrm>
            <a:off x="739775" y="131763"/>
            <a:ext cx="121920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3.2.2</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34818"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C</a:t>
            </a:r>
            <a:r>
              <a:rPr lang="zh-CN" altLang="en-US" sz="3200" b="1">
                <a:solidFill>
                  <a:schemeClr val="bg1"/>
                </a:solidFill>
                <a:latin typeface="微软雅黑" panose="020B0503020204020204" charset="-122"/>
                <a:ea typeface="微软雅黑" panose="020B0503020204020204" charset="-122"/>
                <a:sym typeface="+mn-ea"/>
              </a:rPr>
              <a:t>语言的流程控制语句和辅助控制语句</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34819" name="文本占位符 44034"/>
          <p:cNvSpPr>
            <a:spLocks noGrp="1"/>
          </p:cNvSpPr>
          <p:nvPr>
            <p:ph type="body" idx="4294967295"/>
          </p:nvPr>
        </p:nvSpPr>
        <p:spPr>
          <a:xfrm>
            <a:off x="1117600" y="1414463"/>
            <a:ext cx="6775450" cy="4151312"/>
          </a:xfrm>
        </p:spPr>
        <p:txBody>
          <a:bodyPr lIns="92075" tIns="46038" rIns="92075" bIns="46038"/>
          <a:lstStyle/>
          <a:p>
            <a:pPr>
              <a:lnSpc>
                <a:spcPct val="150000"/>
              </a:lnSpc>
              <a:buFont typeface="Arial" panose="02080604020202020204" pitchFamily="34" charset="0"/>
              <a:buNone/>
            </a:pPr>
            <a:r>
              <a:rPr lang="en-US" altLang="zh-CN" sz="2400" dirty="0">
                <a:ea typeface="华文新魏" panose="02010800040101010101" pitchFamily="2" charset="-122"/>
              </a:rPr>
              <a:t>          </a:t>
            </a:r>
            <a:r>
              <a:rPr lang="zh-CN" altLang="en-US" sz="2000" dirty="0">
                <a:latin typeface="微软雅黑" panose="020B0503020204020204" charset="-122"/>
                <a:ea typeface="微软雅黑" panose="020B0503020204020204" charset="-122"/>
              </a:rPr>
              <a:t>根据结构化程序结构的基本思想，程序的执行过程可以用上述的流程结构和结构的嵌套表示出来，而</a:t>
            </a:r>
            <a:r>
              <a:rPr lang="en-US" altLang="zh-CN" sz="2000" dirty="0">
                <a:latin typeface="微软雅黑" panose="020B0503020204020204" charset="-122"/>
                <a:ea typeface="微软雅黑" panose="020B0503020204020204" charset="-122"/>
              </a:rPr>
              <a:t>C</a:t>
            </a:r>
            <a:r>
              <a:rPr lang="zh-CN" altLang="en-US" sz="2000" dirty="0">
                <a:latin typeface="微软雅黑" panose="020B0503020204020204" charset="-122"/>
                <a:ea typeface="微软雅黑" panose="020B0503020204020204" charset="-122"/>
              </a:rPr>
              <a:t>语言又为这种流程结构提供了对应的流程控制语句，这样就能非常方便地将程序的执行过程用</a:t>
            </a:r>
            <a:r>
              <a:rPr lang="en-US" altLang="zh-CN" sz="2000" dirty="0">
                <a:latin typeface="微软雅黑" panose="020B0503020204020204" charset="-122"/>
                <a:ea typeface="微软雅黑" panose="020B0503020204020204" charset="-122"/>
              </a:rPr>
              <a:t>C</a:t>
            </a:r>
            <a:r>
              <a:rPr lang="zh-CN" altLang="en-US" sz="2000" dirty="0">
                <a:latin typeface="微软雅黑" panose="020B0503020204020204" charset="-122"/>
                <a:ea typeface="微软雅黑" panose="020B0503020204020204" charset="-122"/>
              </a:rPr>
              <a:t>语言描述出来，程序执行过程的</a:t>
            </a:r>
            <a:r>
              <a:rPr lang="en-US" altLang="zh-CN" sz="2000" dirty="0">
                <a:latin typeface="微软雅黑" panose="020B0503020204020204" charset="-122"/>
                <a:ea typeface="微软雅黑" panose="020B0503020204020204" charset="-122"/>
              </a:rPr>
              <a:t>C</a:t>
            </a:r>
            <a:r>
              <a:rPr lang="zh-CN" altLang="en-US" sz="2000" dirty="0">
                <a:latin typeface="微软雅黑" panose="020B0503020204020204" charset="-122"/>
                <a:ea typeface="微软雅黑" panose="020B0503020204020204" charset="-122"/>
              </a:rPr>
              <a:t>语言描述就是我们所编写的程序的主体</a:t>
            </a:r>
            <a:r>
              <a:rPr lang="zh-CN" altLang="en-US" sz="2000" dirty="0">
                <a:ea typeface="华文新魏" panose="02010800040101010101" pitchFamily="2" charset="-122"/>
              </a:rPr>
              <a:t>。 </a:t>
            </a:r>
          </a:p>
          <a:p>
            <a:pPr>
              <a:buFont typeface="Arial" panose="02080604020202020204" pitchFamily="34" charset="0"/>
              <a:buNone/>
            </a:pPr>
            <a:r>
              <a:rPr lang="zh-CN" altLang="en-US" sz="2400" dirty="0">
                <a:ea typeface="华文新魏" panose="02010800040101010101" pitchFamily="2" charset="-122"/>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C</a:t>
            </a:r>
            <a:r>
              <a:rPr lang="zh-CN" altLang="en-US" sz="3200" b="1">
                <a:solidFill>
                  <a:schemeClr val="bg1"/>
                </a:solidFill>
                <a:latin typeface="微软雅黑" panose="020B0503020204020204" charset="-122"/>
                <a:ea typeface="微软雅黑" panose="020B0503020204020204" charset="-122"/>
                <a:sym typeface="+mn-ea"/>
              </a:rPr>
              <a:t>提供的流程控制语句</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45070" name="文本占位符 45069"/>
          <p:cNvSpPr>
            <a:spLocks noGrp="1"/>
          </p:cNvSpPr>
          <p:nvPr>
            <p:ph type="body" idx="4294967295"/>
          </p:nvPr>
        </p:nvSpPr>
        <p:spPr>
          <a:xfrm>
            <a:off x="1477963" y="1628775"/>
            <a:ext cx="2809875" cy="4248150"/>
          </a:xfrm>
          <a:prstGeom prst="roundRect">
            <a:avLst>
              <a:gd name="adj" fmla="val 4843"/>
            </a:avLst>
          </a:prstGeom>
          <a:solidFill>
            <a:schemeClr val="bg1"/>
          </a:solidFill>
          <a:ln w="31750">
            <a:solidFill>
              <a:srgbClr val="0072EA"/>
            </a:solidFill>
          </a:ln>
        </p:spPr>
        <p:txBody>
          <a:bodyPr lIns="92075" tIns="46038" rIns="92075" bIns="46038"/>
          <a:lstStyle/>
          <a:p>
            <a:pPr>
              <a:buFont typeface="Arial" panose="02080604020202020204" pitchFamily="34" charset="0"/>
              <a:buNone/>
            </a:pPr>
            <a:endParaRPr lang="zh-CN" altLang="en-US" dirty="0">
              <a:ea typeface="宋体" panose="02010600030101010101" pitchFamily="2" charset="-122"/>
            </a:endParaRPr>
          </a:p>
        </p:txBody>
      </p:sp>
      <p:sp>
        <p:nvSpPr>
          <p:cNvPr id="45074" name="圆角矩形 45073"/>
          <p:cNvSpPr>
            <a:spLocks noChangeArrowheads="1"/>
          </p:cNvSpPr>
          <p:nvPr/>
        </p:nvSpPr>
        <p:spPr bwMode="auto">
          <a:xfrm>
            <a:off x="1622425" y="3787775"/>
            <a:ext cx="2516188" cy="1922463"/>
          </a:xfrm>
          <a:prstGeom prst="roundRect">
            <a:avLst>
              <a:gd name="adj" fmla="val 9792"/>
            </a:avLst>
          </a:prstGeom>
          <a:solidFill>
            <a:srgbClr val="006666"/>
          </a:solidFill>
          <a:ln w="9525">
            <a:noFill/>
            <a:round/>
          </a:ln>
        </p:spPr>
        <p:txBody>
          <a:bodyPr/>
          <a:lstStyle/>
          <a:p>
            <a:endParaRPr lang="zh-CN" altLang="en-US">
              <a:solidFill>
                <a:schemeClr val="bg1"/>
              </a:solidFill>
            </a:endParaRPr>
          </a:p>
        </p:txBody>
      </p:sp>
      <p:sp>
        <p:nvSpPr>
          <p:cNvPr id="45077" name="文本框 45076"/>
          <p:cNvSpPr txBox="1">
            <a:spLocks noChangeArrowheads="1"/>
          </p:cNvSpPr>
          <p:nvPr/>
        </p:nvSpPr>
        <p:spPr bwMode="auto">
          <a:xfrm>
            <a:off x="1658937" y="1725613"/>
            <a:ext cx="2232025" cy="457200"/>
          </a:xfrm>
          <a:prstGeom prst="rect">
            <a:avLst/>
          </a:prstGeom>
          <a:noFill/>
          <a:ln w="12700">
            <a:noFill/>
            <a:miter lim="800000"/>
          </a:ln>
        </p:spPr>
        <p:txBody>
          <a:bodyPr>
            <a:spAutoFit/>
          </a:bodyPr>
          <a:lstStyle/>
          <a:p>
            <a:pPr>
              <a:spcBef>
                <a:spcPct val="50000"/>
              </a:spcBef>
            </a:pPr>
            <a:r>
              <a:rPr lang="zh-CN" altLang="en-US" sz="2400" dirty="0">
                <a:latin typeface="Times New Roman" panose="02020603050405020304" pitchFamily="18" charset="0"/>
                <a:ea typeface="微软雅黑" panose="020B0503020204020204" charset="-122"/>
              </a:rPr>
              <a:t>流程控制语句</a:t>
            </a:r>
          </a:p>
        </p:txBody>
      </p:sp>
      <p:sp>
        <p:nvSpPr>
          <p:cNvPr id="45079" name="五边形 45078"/>
          <p:cNvSpPr/>
          <p:nvPr/>
        </p:nvSpPr>
        <p:spPr>
          <a:xfrm>
            <a:off x="1909763" y="3860800"/>
            <a:ext cx="779462" cy="1728788"/>
          </a:xfrm>
          <a:prstGeom prst="homePlate">
            <a:avLst>
              <a:gd name="adj" fmla="val 37879"/>
            </a:avLst>
          </a:prstGeom>
          <a:gradFill rotWithShape="1">
            <a:gsLst>
              <a:gs pos="0">
                <a:schemeClr val="bg2">
                  <a:gamma/>
                  <a:tint val="0"/>
                  <a:invGamma/>
                  <a:alpha val="0"/>
                </a:schemeClr>
              </a:gs>
              <a:gs pos="100000">
                <a:schemeClr val="bg2"/>
              </a:gs>
            </a:gsLst>
            <a:lin ang="0" scaled="1"/>
            <a:tileRect/>
          </a:gradFill>
          <a:ln w="9525">
            <a:noFill/>
          </a:ln>
        </p:spPr>
        <p:txBody>
          <a:bodyPr wrap="none" anchor="ctr"/>
          <a:lstStyle/>
          <a:p>
            <a:pPr algn="ctr"/>
            <a:r>
              <a:rPr lang="zh-CN" altLang="en-US">
                <a:solidFill>
                  <a:schemeClr val="bg1"/>
                </a:solidFill>
                <a:latin typeface="Times New Roman" panose="02020603050405020304" pitchFamily="18" charset="0"/>
                <a:ea typeface="微软雅黑" panose="020B0503020204020204" charset="-122"/>
              </a:rPr>
              <a:t>循环</a:t>
            </a:r>
          </a:p>
        </p:txBody>
      </p:sp>
      <p:sp>
        <p:nvSpPr>
          <p:cNvPr id="20" name="圆角矩形 19"/>
          <p:cNvSpPr>
            <a:spLocks noChangeArrowheads="1"/>
          </p:cNvSpPr>
          <p:nvPr/>
        </p:nvSpPr>
        <p:spPr bwMode="auto">
          <a:xfrm>
            <a:off x="1622425" y="2233613"/>
            <a:ext cx="2516188" cy="1220787"/>
          </a:xfrm>
          <a:prstGeom prst="roundRect">
            <a:avLst>
              <a:gd name="adj" fmla="val 9792"/>
            </a:avLst>
          </a:prstGeom>
          <a:solidFill>
            <a:srgbClr val="006666"/>
          </a:solidFill>
          <a:ln w="9525">
            <a:noFill/>
            <a:round/>
          </a:ln>
        </p:spPr>
        <p:txBody>
          <a:bodyPr/>
          <a:lstStyle/>
          <a:p>
            <a:endParaRPr lang="zh-CN" altLang="en-US">
              <a:solidFill>
                <a:schemeClr val="bg1"/>
              </a:solidFill>
            </a:endParaRPr>
          </a:p>
        </p:txBody>
      </p:sp>
      <p:sp>
        <p:nvSpPr>
          <p:cNvPr id="45078" name="五边形 45077"/>
          <p:cNvSpPr/>
          <p:nvPr/>
        </p:nvSpPr>
        <p:spPr>
          <a:xfrm>
            <a:off x="1900238" y="2303463"/>
            <a:ext cx="779462" cy="1079500"/>
          </a:xfrm>
          <a:prstGeom prst="homePlate">
            <a:avLst>
              <a:gd name="adj" fmla="val 37879"/>
            </a:avLst>
          </a:prstGeom>
          <a:gradFill rotWithShape="1">
            <a:gsLst>
              <a:gs pos="0">
                <a:schemeClr val="bg2">
                  <a:gamma/>
                  <a:tint val="0"/>
                  <a:invGamma/>
                  <a:alpha val="0"/>
                </a:schemeClr>
              </a:gs>
              <a:gs pos="100000">
                <a:schemeClr val="bg2"/>
              </a:gs>
            </a:gsLst>
            <a:lin ang="0" scaled="1"/>
            <a:tileRect/>
          </a:gradFill>
          <a:ln w="9525">
            <a:noFill/>
          </a:ln>
        </p:spPr>
        <p:txBody>
          <a:bodyPr wrap="none" anchor="ctr"/>
          <a:lstStyle/>
          <a:p>
            <a:pPr algn="ctr"/>
            <a:endParaRPr lang="en-US" altLang="zh-CN" dirty="0">
              <a:solidFill>
                <a:schemeClr val="bg1"/>
              </a:solidFill>
              <a:latin typeface="Times New Roman" panose="02020603050405020304" pitchFamily="18" charset="0"/>
              <a:ea typeface="华文新魏" panose="02010800040101010101" pitchFamily="2" charset="-122"/>
            </a:endParaRPr>
          </a:p>
          <a:p>
            <a:pPr algn="ctr"/>
            <a:r>
              <a:rPr lang="zh-CN" altLang="en-US" dirty="0">
                <a:solidFill>
                  <a:schemeClr val="bg1"/>
                </a:solidFill>
                <a:latin typeface="Times New Roman" panose="02020603050405020304" pitchFamily="18" charset="0"/>
                <a:ea typeface="微软雅黑" panose="020B0503020204020204" charset="-122"/>
              </a:rPr>
              <a:t>选择</a:t>
            </a:r>
            <a:endParaRPr lang="en-US" altLang="zh-CN" dirty="0">
              <a:solidFill>
                <a:schemeClr val="bg1"/>
              </a:solidFill>
              <a:latin typeface="Times New Roman" panose="02020603050405020304" pitchFamily="18" charset="0"/>
              <a:ea typeface="微软雅黑" panose="020B0503020204020204" charset="-122"/>
            </a:endParaRPr>
          </a:p>
          <a:p>
            <a:pPr algn="ctr"/>
            <a:endParaRPr lang="zh-CN" altLang="en-US" dirty="0">
              <a:solidFill>
                <a:schemeClr val="bg1"/>
              </a:solidFill>
              <a:latin typeface="Times New Roman" panose="02020603050405020304" pitchFamily="18" charset="0"/>
              <a:ea typeface="华文新魏" panose="02010800040101010101" pitchFamily="2" charset="-122"/>
            </a:endParaRPr>
          </a:p>
        </p:txBody>
      </p:sp>
      <p:sp>
        <p:nvSpPr>
          <p:cNvPr id="45080" name="文本框 45079"/>
          <p:cNvSpPr txBox="1">
            <a:spLocks noChangeArrowheads="1"/>
          </p:cNvSpPr>
          <p:nvPr/>
        </p:nvSpPr>
        <p:spPr bwMode="auto">
          <a:xfrm>
            <a:off x="2765425" y="2374900"/>
            <a:ext cx="1008063" cy="779463"/>
          </a:xfrm>
          <a:prstGeom prst="rect">
            <a:avLst/>
          </a:prstGeom>
          <a:noFill/>
          <a:ln w="12700">
            <a:noFill/>
            <a:miter lim="800000"/>
          </a:ln>
        </p:spPr>
        <p:txBody>
          <a:bodyPr>
            <a:spAutoFit/>
          </a:bodyPr>
          <a:lstStyle/>
          <a:p>
            <a:pPr>
              <a:spcBef>
                <a:spcPct val="50000"/>
              </a:spcBef>
            </a:pPr>
            <a:r>
              <a:rPr lang="en-US" altLang="zh-CN" dirty="0">
                <a:solidFill>
                  <a:schemeClr val="bg1"/>
                </a:solidFill>
                <a:latin typeface="微软雅黑" panose="020B0503020204020204" charset="-122"/>
                <a:ea typeface="微软雅黑" panose="020B0503020204020204" charset="-122"/>
              </a:rPr>
              <a:t>if else</a:t>
            </a:r>
          </a:p>
          <a:p>
            <a:pPr>
              <a:spcBef>
                <a:spcPct val="50000"/>
              </a:spcBef>
            </a:pPr>
            <a:r>
              <a:rPr lang="en-US" altLang="zh-CN" dirty="0">
                <a:solidFill>
                  <a:schemeClr val="bg1"/>
                </a:solidFill>
                <a:latin typeface="微软雅黑" panose="020B0503020204020204" charset="-122"/>
                <a:ea typeface="微软雅黑" panose="020B0503020204020204" charset="-122"/>
              </a:rPr>
              <a:t>switch</a:t>
            </a:r>
          </a:p>
        </p:txBody>
      </p:sp>
      <p:sp>
        <p:nvSpPr>
          <p:cNvPr id="45081" name="文本框 45080"/>
          <p:cNvSpPr txBox="1">
            <a:spLocks noChangeArrowheads="1"/>
          </p:cNvSpPr>
          <p:nvPr/>
        </p:nvSpPr>
        <p:spPr bwMode="auto">
          <a:xfrm>
            <a:off x="2774950" y="4005263"/>
            <a:ext cx="1439863" cy="1192212"/>
          </a:xfrm>
          <a:prstGeom prst="rect">
            <a:avLst/>
          </a:prstGeom>
          <a:noFill/>
          <a:ln w="12700">
            <a:noFill/>
            <a:miter lim="800000"/>
          </a:ln>
        </p:spPr>
        <p:txBody>
          <a:bodyPr>
            <a:spAutoFit/>
          </a:bodyPr>
          <a:lstStyle/>
          <a:p>
            <a:pPr>
              <a:spcBef>
                <a:spcPct val="50000"/>
              </a:spcBef>
            </a:pPr>
            <a:r>
              <a:rPr lang="en-US" altLang="zh-CN" dirty="0">
                <a:solidFill>
                  <a:schemeClr val="bg1"/>
                </a:solidFill>
                <a:latin typeface="微软雅黑" panose="020B0503020204020204" charset="-122"/>
                <a:ea typeface="微软雅黑" panose="020B0503020204020204" charset="-122"/>
              </a:rPr>
              <a:t>for</a:t>
            </a:r>
          </a:p>
          <a:p>
            <a:pPr>
              <a:spcBef>
                <a:spcPct val="50000"/>
              </a:spcBef>
            </a:pPr>
            <a:r>
              <a:rPr lang="en-US" altLang="zh-CN" dirty="0">
                <a:solidFill>
                  <a:schemeClr val="bg1"/>
                </a:solidFill>
                <a:latin typeface="微软雅黑" panose="020B0503020204020204" charset="-122"/>
                <a:ea typeface="微软雅黑" panose="020B0503020204020204" charset="-122"/>
              </a:rPr>
              <a:t>while</a:t>
            </a:r>
          </a:p>
          <a:p>
            <a:pPr>
              <a:spcBef>
                <a:spcPct val="50000"/>
              </a:spcBef>
            </a:pPr>
            <a:r>
              <a:rPr lang="en-US" altLang="zh-CN" dirty="0">
                <a:solidFill>
                  <a:schemeClr val="bg1"/>
                </a:solidFill>
                <a:latin typeface="微软雅黑" panose="020B0503020204020204" charset="-122"/>
                <a:ea typeface="微软雅黑" panose="020B0503020204020204" charset="-122"/>
              </a:rPr>
              <a:t>do while</a:t>
            </a:r>
          </a:p>
        </p:txBody>
      </p:sp>
      <p:sp>
        <p:nvSpPr>
          <p:cNvPr id="45082" name="圆角矩形 45081"/>
          <p:cNvSpPr>
            <a:spLocks noChangeArrowheads="1"/>
          </p:cNvSpPr>
          <p:nvPr/>
        </p:nvSpPr>
        <p:spPr bwMode="auto">
          <a:xfrm>
            <a:off x="4502150" y="1628775"/>
            <a:ext cx="2881313" cy="4248150"/>
          </a:xfrm>
          <a:prstGeom prst="roundRect">
            <a:avLst>
              <a:gd name="adj" fmla="val 4843"/>
            </a:avLst>
          </a:prstGeom>
          <a:solidFill>
            <a:schemeClr val="bg1"/>
          </a:solidFill>
          <a:ln w="31750">
            <a:solidFill>
              <a:srgbClr val="0072EA"/>
            </a:solidFill>
            <a:round/>
          </a:ln>
        </p:spPr>
        <p:txBody>
          <a:bodyPr lIns="92075" tIns="46038" rIns="92075" bIns="46038"/>
          <a:lstStyle/>
          <a:p>
            <a:pPr marL="342900" indent="-342900" defTabSz="914400" eaLnBrk="0" hangingPunct="0">
              <a:spcBef>
                <a:spcPct val="20000"/>
              </a:spcBef>
              <a:buClr>
                <a:schemeClr val="folHlink"/>
              </a:buClr>
              <a:buSzPct val="100000"/>
              <a:buFont typeface="Wingdings 3" panose="05040102010807070707" pitchFamily="18" charset="2"/>
              <a:buChar char="}"/>
            </a:pPr>
            <a:endParaRPr lang="zh-CN" altLang="en-US" sz="2400">
              <a:latin typeface="Times New Roman" panose="02020603050405020304" pitchFamily="18" charset="0"/>
            </a:endParaRPr>
          </a:p>
        </p:txBody>
      </p:sp>
      <p:sp>
        <p:nvSpPr>
          <p:cNvPr id="45084" name="圆角矩形 45083"/>
          <p:cNvSpPr>
            <a:spLocks noChangeArrowheads="1"/>
          </p:cNvSpPr>
          <p:nvPr/>
        </p:nvSpPr>
        <p:spPr bwMode="auto">
          <a:xfrm>
            <a:off x="4646613" y="2852738"/>
            <a:ext cx="2592387" cy="2160587"/>
          </a:xfrm>
          <a:prstGeom prst="roundRect">
            <a:avLst>
              <a:gd name="adj" fmla="val 9792"/>
            </a:avLst>
          </a:prstGeom>
          <a:solidFill>
            <a:srgbClr val="006666"/>
          </a:solidFill>
          <a:ln w="9525">
            <a:noFill/>
            <a:round/>
          </a:ln>
        </p:spPr>
        <p:txBody>
          <a:bodyPr/>
          <a:lstStyle/>
          <a:p>
            <a:endParaRPr lang="zh-CN" altLang="en-US">
              <a:solidFill>
                <a:schemeClr val="bg1"/>
              </a:solidFill>
            </a:endParaRPr>
          </a:p>
        </p:txBody>
      </p:sp>
      <p:sp>
        <p:nvSpPr>
          <p:cNvPr id="45085" name="文本框 45084"/>
          <p:cNvSpPr txBox="1">
            <a:spLocks noChangeArrowheads="1"/>
          </p:cNvSpPr>
          <p:nvPr/>
        </p:nvSpPr>
        <p:spPr bwMode="auto">
          <a:xfrm>
            <a:off x="4933950" y="1771650"/>
            <a:ext cx="2232025" cy="457200"/>
          </a:xfrm>
          <a:prstGeom prst="rect">
            <a:avLst/>
          </a:prstGeom>
          <a:noFill/>
          <a:ln w="12700">
            <a:noFill/>
            <a:miter lim="800000"/>
          </a:ln>
        </p:spPr>
        <p:txBody>
          <a:bodyPr>
            <a:spAutoFit/>
          </a:bodyPr>
          <a:lstStyle/>
          <a:p>
            <a:pPr>
              <a:spcBef>
                <a:spcPct val="50000"/>
              </a:spcBef>
            </a:pPr>
            <a:r>
              <a:rPr lang="zh-CN" altLang="en-US" sz="2400">
                <a:latin typeface="Times New Roman" panose="02020603050405020304" pitchFamily="18" charset="0"/>
                <a:ea typeface="微软雅黑" panose="020B0503020204020204" charset="-122"/>
              </a:rPr>
              <a:t>辅助控制语句</a:t>
            </a:r>
          </a:p>
        </p:txBody>
      </p:sp>
      <p:sp>
        <p:nvSpPr>
          <p:cNvPr id="45087" name="五边形 45086"/>
          <p:cNvSpPr/>
          <p:nvPr/>
        </p:nvSpPr>
        <p:spPr>
          <a:xfrm>
            <a:off x="4932363" y="2995613"/>
            <a:ext cx="792162" cy="1873250"/>
          </a:xfrm>
          <a:prstGeom prst="homePlate">
            <a:avLst>
              <a:gd name="adj" fmla="val 37879"/>
            </a:avLst>
          </a:prstGeom>
          <a:gradFill rotWithShape="1">
            <a:gsLst>
              <a:gs pos="0">
                <a:schemeClr val="bg2">
                  <a:gamma/>
                  <a:tint val="0"/>
                  <a:invGamma/>
                  <a:alpha val="0"/>
                </a:schemeClr>
              </a:gs>
              <a:gs pos="100000">
                <a:schemeClr val="bg2"/>
              </a:gs>
            </a:gsLst>
            <a:lin ang="0" scaled="1"/>
            <a:tileRect/>
          </a:gradFill>
          <a:ln w="9525">
            <a:noFill/>
          </a:ln>
        </p:spPr>
        <p:txBody>
          <a:bodyPr wrap="none" anchor="ctr"/>
          <a:lstStyle/>
          <a:p>
            <a:pPr algn="ctr"/>
            <a:r>
              <a:rPr lang="zh-CN" altLang="en-US" dirty="0">
                <a:solidFill>
                  <a:schemeClr val="bg1"/>
                </a:solidFill>
                <a:latin typeface="Times New Roman" panose="02020603050405020304" pitchFamily="18" charset="0"/>
                <a:ea typeface="微软雅黑" panose="020B0503020204020204" charset="-122"/>
              </a:rPr>
              <a:t>控制语句</a:t>
            </a:r>
          </a:p>
        </p:txBody>
      </p:sp>
      <p:sp>
        <p:nvSpPr>
          <p:cNvPr id="45089" name="文本框 45088"/>
          <p:cNvSpPr txBox="1">
            <a:spLocks noChangeArrowheads="1"/>
          </p:cNvSpPr>
          <p:nvPr/>
        </p:nvSpPr>
        <p:spPr bwMode="auto">
          <a:xfrm>
            <a:off x="5724525" y="3141663"/>
            <a:ext cx="1439863" cy="1604962"/>
          </a:xfrm>
          <a:prstGeom prst="rect">
            <a:avLst/>
          </a:prstGeom>
          <a:noFill/>
          <a:ln w="12700">
            <a:noFill/>
            <a:miter lim="800000"/>
          </a:ln>
        </p:spPr>
        <p:txBody>
          <a:bodyPr>
            <a:spAutoFit/>
          </a:bodyPr>
          <a:lstStyle/>
          <a:p>
            <a:pPr>
              <a:spcBef>
                <a:spcPct val="50000"/>
              </a:spcBef>
            </a:pPr>
            <a:r>
              <a:rPr lang="en-US" altLang="zh-CN">
                <a:solidFill>
                  <a:schemeClr val="bg1"/>
                </a:solidFill>
                <a:latin typeface="微软雅黑" panose="020B0503020204020204" charset="-122"/>
                <a:ea typeface="微软雅黑" panose="020B0503020204020204" charset="-122"/>
              </a:rPr>
              <a:t>break</a:t>
            </a:r>
          </a:p>
          <a:p>
            <a:pPr>
              <a:spcBef>
                <a:spcPct val="50000"/>
              </a:spcBef>
            </a:pPr>
            <a:r>
              <a:rPr lang="en-US" altLang="zh-CN">
                <a:solidFill>
                  <a:schemeClr val="bg1"/>
                </a:solidFill>
                <a:latin typeface="微软雅黑" panose="020B0503020204020204" charset="-122"/>
                <a:ea typeface="微软雅黑" panose="020B0503020204020204" charset="-122"/>
              </a:rPr>
              <a:t>continue</a:t>
            </a:r>
          </a:p>
          <a:p>
            <a:pPr>
              <a:spcBef>
                <a:spcPct val="50000"/>
              </a:spcBef>
            </a:pPr>
            <a:r>
              <a:rPr lang="en-US" altLang="zh-CN">
                <a:solidFill>
                  <a:schemeClr val="bg1"/>
                </a:solidFill>
                <a:latin typeface="微软雅黑" panose="020B0503020204020204" charset="-122"/>
                <a:ea typeface="微软雅黑" panose="020B0503020204020204" charset="-122"/>
              </a:rPr>
              <a:t>goto</a:t>
            </a:r>
          </a:p>
          <a:p>
            <a:pPr>
              <a:spcBef>
                <a:spcPct val="50000"/>
              </a:spcBef>
            </a:pPr>
            <a:r>
              <a:rPr lang="en-US" altLang="zh-CN">
                <a:solidFill>
                  <a:schemeClr val="bg1"/>
                </a:solidFill>
                <a:latin typeface="微软雅黑" panose="020B0503020204020204" charset="-122"/>
                <a:ea typeface="微软雅黑" panose="020B0503020204020204" charset="-122"/>
              </a:rPr>
              <a:t>return</a:t>
            </a:r>
          </a:p>
        </p:txBody>
      </p:sp>
      <p:sp>
        <p:nvSpPr>
          <p:cNvPr id="35855" name="文本框 10"/>
          <p:cNvSpPr txBox="1">
            <a:spLocks noChangeArrowheads="1"/>
          </p:cNvSpPr>
          <p:nvPr/>
        </p:nvSpPr>
        <p:spPr bwMode="auto">
          <a:xfrm>
            <a:off x="739775" y="131763"/>
            <a:ext cx="121920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3.2.2</a:t>
            </a:r>
            <a:endParaRPr lang="zh-CN" altLang="en-US" sz="3600" b="1">
              <a:solidFill>
                <a:srgbClr val="39626F"/>
              </a:solidFill>
              <a:latin typeface="Segoe UI" panose="020B0502040204020203" pitchFamily="34" charset="0"/>
              <a:cs typeface="Segoe UI" panose="020B0502040204020203"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59" name="文本框 10"/>
          <p:cNvSpPr txBox="1">
            <a:spLocks noChangeArrowheads="1"/>
          </p:cNvSpPr>
          <p:nvPr/>
        </p:nvSpPr>
        <p:spPr bwMode="auto">
          <a:xfrm>
            <a:off x="928688" y="131763"/>
            <a:ext cx="841375" cy="646112"/>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3.3</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18560"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if</a:t>
            </a:r>
            <a:r>
              <a:rPr lang="zh-CN" altLang="en-US" sz="3200" b="1">
                <a:solidFill>
                  <a:schemeClr val="bg1"/>
                </a:solidFill>
                <a:latin typeface="微软雅黑" panose="020B0503020204020204" charset="-122"/>
                <a:ea typeface="微软雅黑" panose="020B0503020204020204" charset="-122"/>
                <a:sym typeface="+mn-ea"/>
              </a:rPr>
              <a:t>语句</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46083" name="文本占位符 46082"/>
          <p:cNvSpPr>
            <a:spLocks noGrp="1"/>
          </p:cNvSpPr>
          <p:nvPr>
            <p:ph type="body" sz="half" idx="4294967295"/>
          </p:nvPr>
        </p:nvSpPr>
        <p:spPr>
          <a:xfrm>
            <a:off x="336550" y="1094182"/>
            <a:ext cx="6249987" cy="996950"/>
          </a:xfrm>
        </p:spPr>
        <p:txBody>
          <a:bodyPr lIns="92075" tIns="46038" rIns="92075" bIns="46038"/>
          <a:lstStyle/>
          <a:p>
            <a:pPr marL="342900" indent="-342900">
              <a:lnSpc>
                <a:spcPct val="150000"/>
              </a:lnSpc>
              <a:spcBef>
                <a:spcPct val="0"/>
              </a:spcBef>
            </a:pPr>
            <a:r>
              <a:rPr lang="en-US" altLang="zh-CN" sz="1800" b="1" dirty="0">
                <a:latin typeface="微软雅黑" panose="020B0503020204020204" charset="-122"/>
                <a:ea typeface="微软雅黑" panose="020B0503020204020204" charset="-122"/>
              </a:rPr>
              <a:t>if-else</a:t>
            </a:r>
            <a:r>
              <a:rPr lang="zh-CN" altLang="en-US" sz="1800" b="1" dirty="0">
                <a:latin typeface="微软雅黑" panose="020B0503020204020204" charset="-122"/>
                <a:ea typeface="微软雅黑" panose="020B0503020204020204" charset="-122"/>
              </a:rPr>
              <a:t>条件分支语句</a:t>
            </a:r>
            <a:r>
              <a:rPr lang="zh-CN" altLang="en-US" sz="1800" dirty="0">
                <a:latin typeface="微软雅黑" panose="020B0503020204020204" charset="-122"/>
                <a:ea typeface="微软雅黑" panose="020B0503020204020204" charset="-122"/>
              </a:rPr>
              <a:t>的标准使用形式，它的流程和语句形式如下</a:t>
            </a:r>
            <a:r>
              <a:rPr lang="en-US" altLang="zh-CN" sz="1800" dirty="0">
                <a:latin typeface="微软雅黑" panose="020B0503020204020204" charset="-122"/>
                <a:ea typeface="微软雅黑" panose="020B0503020204020204" charset="-122"/>
              </a:rPr>
              <a:t>:</a:t>
            </a:r>
          </a:p>
        </p:txBody>
      </p:sp>
      <p:graphicFrame>
        <p:nvGraphicFramePr>
          <p:cNvPr id="46088" name="Object 126"/>
          <p:cNvGraphicFramePr>
            <a:graphicFrameLocks noGrp="1"/>
          </p:cNvGraphicFramePr>
          <p:nvPr>
            <p:extLst>
              <p:ext uri="{D42A27DB-BD31-4B8C-83A1-F6EECF244321}">
                <p14:modId xmlns:p14="http://schemas.microsoft.com/office/powerpoint/2010/main" val="3042559424"/>
              </p:ext>
            </p:extLst>
          </p:nvPr>
        </p:nvGraphicFramePr>
        <p:xfrm>
          <a:off x="336550" y="2135869"/>
          <a:ext cx="5040313" cy="3168650"/>
        </p:xfrm>
        <a:graphic>
          <a:graphicData uri="http://schemas.openxmlformats.org/presentationml/2006/ole">
            <mc:AlternateContent xmlns:mc="http://schemas.openxmlformats.org/markup-compatibility/2006">
              <mc:Choice xmlns:v="urn:schemas-microsoft-com:vml" Requires="v">
                <p:oleObj spid="_x0000_s4193" name="Visio" r:id="rId3" imgW="5734685" imgH="3465830" progId="Visio.Drawing.11">
                  <p:embed/>
                </p:oleObj>
              </mc:Choice>
              <mc:Fallback>
                <p:oleObj name="Visio" r:id="rId3" imgW="5734685" imgH="3465830" progId="Visio.Drawing.11">
                  <p:embed/>
                  <p:pic>
                    <p:nvPicPr>
                      <p:cNvPr id="0" name="图片 4096"/>
                      <p:cNvPicPr>
                        <a:picLocks noGrp="1"/>
                      </p:cNvPicPr>
                      <p:nvPr/>
                    </p:nvPicPr>
                    <p:blipFill>
                      <a:blip r:embed="rId4"/>
                      <a:stretch>
                        <a:fillRect/>
                      </a:stretch>
                    </p:blipFill>
                    <p:spPr>
                      <a:xfrm>
                        <a:off x="336550" y="2135869"/>
                        <a:ext cx="5040313" cy="3168650"/>
                      </a:xfrm>
                      <a:prstGeom prst="rect">
                        <a:avLst/>
                      </a:prstGeom>
                      <a:solidFill>
                        <a:schemeClr val="bg1"/>
                      </a:solidFill>
                      <a:ln w="38100">
                        <a:noFill/>
                      </a:ln>
                    </p:spPr>
                  </p:pic>
                </p:oleObj>
              </mc:Fallback>
            </mc:AlternateContent>
          </a:graphicData>
        </a:graphic>
      </p:graphicFrame>
      <p:sp>
        <p:nvSpPr>
          <p:cNvPr id="46090" name="文本框 46089"/>
          <p:cNvSpPr txBox="1"/>
          <p:nvPr/>
        </p:nvSpPr>
        <p:spPr>
          <a:xfrm>
            <a:off x="-70644" y="5661248"/>
            <a:ext cx="4243388" cy="457200"/>
          </a:xfrm>
          <a:prstGeom prst="rect">
            <a:avLst/>
          </a:prstGeom>
          <a:solidFill>
            <a:schemeClr val="bg1"/>
          </a:solidFill>
          <a:ln w="9525">
            <a:solidFill>
              <a:schemeClr val="bg1"/>
            </a:solidFill>
          </a:ln>
        </p:spPr>
        <p:txBody>
          <a:bodyPr>
            <a:spAutoFit/>
          </a:bodyPr>
          <a:lstStyle/>
          <a:p>
            <a:pPr algn="ctr">
              <a:buClr>
                <a:srgbClr val="000000"/>
              </a:buClr>
            </a:pPr>
            <a:r>
              <a:rPr lang="zh-CN" altLang="en-GB" dirty="0">
                <a:latin typeface="Times New Roman" panose="02020603050405020304" pitchFamily="18" charset="0"/>
                <a:ea typeface="华文新魏" panose="02010800040101010101" pitchFamily="2" charset="-122"/>
              </a:rPr>
              <a:t> </a:t>
            </a:r>
            <a:r>
              <a:rPr lang="zh-CN" altLang="en-GB" sz="2400" dirty="0">
                <a:latin typeface="Times New Roman" panose="02020603050405020304" pitchFamily="18" charset="0"/>
                <a:ea typeface="华文新魏" panose="02010800040101010101" pitchFamily="2" charset="-122"/>
              </a:rPr>
              <a:t>   </a:t>
            </a:r>
            <a:r>
              <a:rPr lang="zh-CN" altLang="en-GB" dirty="0">
                <a:latin typeface="微软雅黑" panose="020B0503020204020204" charset="-122"/>
                <a:ea typeface="微软雅黑" panose="020B0503020204020204" charset="-122"/>
              </a:rPr>
              <a:t>图</a:t>
            </a:r>
            <a:r>
              <a:rPr lang="en-GB" altLang="zh-CN" dirty="0">
                <a:latin typeface="微软雅黑" panose="020B0503020204020204" charset="-122"/>
                <a:ea typeface="微软雅黑" panose="020B0503020204020204" charset="-122"/>
              </a:rPr>
              <a:t>3.5  </a:t>
            </a:r>
            <a:r>
              <a:rPr lang="zh-CN" altLang="en-GB" dirty="0">
                <a:latin typeface="微软雅黑" panose="020B0503020204020204" charset="-122"/>
                <a:ea typeface="微软雅黑" panose="020B0503020204020204" charset="-122"/>
              </a:rPr>
              <a:t>标准</a:t>
            </a:r>
            <a:r>
              <a:rPr lang="en-GB" altLang="zh-CN" dirty="0">
                <a:latin typeface="微软雅黑" panose="020B0503020204020204" charset="-122"/>
                <a:ea typeface="微软雅黑" panose="020B0503020204020204" charset="-122"/>
              </a:rPr>
              <a:t>if-else</a:t>
            </a:r>
            <a:r>
              <a:rPr lang="zh-CN" altLang="en-GB" dirty="0">
                <a:latin typeface="微软雅黑" panose="020B0503020204020204" charset="-122"/>
                <a:ea typeface="微软雅黑" panose="020B0503020204020204" charset="-122"/>
              </a:rPr>
              <a:t>的流程和语句</a:t>
            </a:r>
            <a:r>
              <a:rPr lang="zh-CN" altLang="en-GB" sz="2400" dirty="0">
                <a:latin typeface="Times New Roman" panose="02020603050405020304" pitchFamily="18" charset="0"/>
                <a:ea typeface="华文新魏" panose="02010800040101010101" pitchFamily="2" charset="-122"/>
              </a:rPr>
              <a:t> </a:t>
            </a:r>
          </a:p>
        </p:txBody>
      </p:sp>
      <p:sp>
        <p:nvSpPr>
          <p:cNvPr id="8" name="文本占位符 47132"/>
          <p:cNvSpPr txBox="1">
            <a:spLocks/>
          </p:cNvSpPr>
          <p:nvPr/>
        </p:nvSpPr>
        <p:spPr bwMode="auto">
          <a:xfrm>
            <a:off x="5148064" y="1633052"/>
            <a:ext cx="3888432" cy="3820795"/>
          </a:xfrm>
          <a:prstGeom prst="roundRect">
            <a:avLst>
              <a:gd name="adj" fmla="val 9792"/>
            </a:avLst>
          </a:prstGeom>
          <a:solidFill>
            <a:schemeClr val="bg1"/>
          </a:solidFill>
          <a:ln w="31750" cap="flat">
            <a:solidFill>
              <a:schemeClr val="bg1"/>
            </a:solidFill>
            <a:miter lim="800000"/>
            <a:headEnd type="none" w="med" len="med"/>
            <a:tailEnd type="none" w="med" len="med"/>
          </a:ln>
        </p:spPr>
        <p:txBody>
          <a:bodyPr vert="horz" wrap="square" lIns="91440" tIns="45720" rIns="91440" bIns="45720" numCol="1" anchor="ctr" anchorCtr="0" compatLnSpc="1">
            <a:spAutoFit/>
          </a:bodyPr>
          <a:lstStyle>
            <a:lvl1pPr marL="228600" indent="-228600" algn="l" rtl="0" fontAlgn="base">
              <a:lnSpc>
                <a:spcPct val="90000"/>
              </a:lnSpc>
              <a:spcBef>
                <a:spcPts val="1000"/>
              </a:spcBef>
              <a:spcAft>
                <a:spcPct val="0"/>
              </a:spcAft>
              <a:buFont typeface="Arial" panose="0208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8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8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8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8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0" defTabSz="457200">
              <a:lnSpc>
                <a:spcPct val="100000"/>
              </a:lnSpc>
              <a:buFont typeface="Arial" panose="02080604020202020204" pitchFamily="34" charset="0"/>
              <a:buNone/>
            </a:pPr>
            <a:r>
              <a:rPr lang="zh-CN" altLang="en-US" sz="1800" dirty="0">
                <a:ea typeface="微软雅黑" panose="020B0503020204020204" charset="-122"/>
                <a:sym typeface="+mn-ea"/>
              </a:rPr>
              <a:t>示例：</a:t>
            </a:r>
            <a:endParaRPr lang="en-US" altLang="zh-CN" sz="1800" dirty="0">
              <a:ea typeface="微软雅黑" panose="020B0503020204020204" charset="-122"/>
              <a:sym typeface="+mn-ea"/>
            </a:endParaRPr>
          </a:p>
          <a:p>
            <a:pPr marL="0" defTabSz="457200">
              <a:lnSpc>
                <a:spcPct val="100000"/>
              </a:lnSpc>
              <a:buFont typeface="Arial" panose="02080604020202020204" pitchFamily="34" charset="0"/>
              <a:buNone/>
            </a:pPr>
            <a:r>
              <a:rPr lang="en-US" altLang="zh-CN" sz="1800" dirty="0">
                <a:ea typeface="微软雅黑" panose="020B0503020204020204" charset="-122"/>
                <a:sym typeface="+mn-ea"/>
              </a:rPr>
              <a:t>if(a&gt;=0)</a:t>
            </a:r>
          </a:p>
          <a:p>
            <a:pPr marL="0" defTabSz="457200">
              <a:lnSpc>
                <a:spcPct val="100000"/>
              </a:lnSpc>
              <a:buFont typeface="Arial" panose="02080604020202020204" pitchFamily="34" charset="0"/>
              <a:buNone/>
            </a:pPr>
            <a:r>
              <a:rPr lang="en-US" altLang="zh-CN" sz="1800" dirty="0">
                <a:ea typeface="微软雅黑" panose="020B0503020204020204" charset="-122"/>
                <a:sym typeface="+mn-ea"/>
              </a:rPr>
              <a:t>     {</a:t>
            </a:r>
          </a:p>
          <a:p>
            <a:pPr marL="0" defTabSz="457200">
              <a:lnSpc>
                <a:spcPct val="100000"/>
              </a:lnSpc>
              <a:buFont typeface="Arial" panose="02080604020202020204" pitchFamily="34" charset="0"/>
              <a:buNone/>
            </a:pPr>
            <a:r>
              <a:rPr lang="en-US" altLang="zh-CN" sz="1800" dirty="0">
                <a:ea typeface="微软雅黑" panose="020B0503020204020204" charset="-122"/>
                <a:sym typeface="+mn-ea"/>
              </a:rPr>
              <a:t>            </a:t>
            </a:r>
            <a:r>
              <a:rPr lang="en-US" altLang="zh-CN" sz="1800" dirty="0" err="1">
                <a:ea typeface="微软雅黑" panose="020B0503020204020204" charset="-122"/>
                <a:sym typeface="+mn-ea"/>
              </a:rPr>
              <a:t>printf</a:t>
            </a:r>
            <a:r>
              <a:rPr lang="en-US" altLang="zh-CN" sz="1800" dirty="0">
                <a:ea typeface="微软雅黑" panose="020B0503020204020204" charset="-122"/>
                <a:sym typeface="+mn-ea"/>
              </a:rPr>
              <a:t>("come on ,baby!");</a:t>
            </a:r>
          </a:p>
          <a:p>
            <a:pPr marL="0" defTabSz="457200">
              <a:lnSpc>
                <a:spcPct val="100000"/>
              </a:lnSpc>
              <a:buFont typeface="Arial" panose="02080604020202020204" pitchFamily="34" charset="0"/>
              <a:buNone/>
            </a:pPr>
            <a:r>
              <a:rPr lang="en-US" altLang="zh-CN" sz="1800" dirty="0">
                <a:ea typeface="微软雅黑" panose="020B0503020204020204" charset="-122"/>
                <a:sym typeface="+mn-ea"/>
              </a:rPr>
              <a:t>     }</a:t>
            </a:r>
          </a:p>
          <a:p>
            <a:pPr marL="0" defTabSz="457200">
              <a:lnSpc>
                <a:spcPct val="100000"/>
              </a:lnSpc>
              <a:buFont typeface="Arial" panose="02080604020202020204" pitchFamily="34" charset="0"/>
              <a:buNone/>
            </a:pPr>
            <a:r>
              <a:rPr lang="en-US" altLang="zh-CN" sz="1800" dirty="0">
                <a:ea typeface="微软雅黑" panose="020B0503020204020204" charset="-122"/>
                <a:sym typeface="+mn-ea"/>
              </a:rPr>
              <a:t>    else </a:t>
            </a:r>
          </a:p>
          <a:p>
            <a:pPr marL="0" defTabSz="457200">
              <a:lnSpc>
                <a:spcPct val="100000"/>
              </a:lnSpc>
              <a:buFont typeface="Arial" panose="02080604020202020204" pitchFamily="34" charset="0"/>
              <a:buNone/>
            </a:pPr>
            <a:r>
              <a:rPr lang="en-US" altLang="zh-CN" sz="1800" dirty="0">
                <a:ea typeface="微软雅黑" panose="020B0503020204020204" charset="-122"/>
                <a:sym typeface="+mn-ea"/>
              </a:rPr>
              <a:t>     { </a:t>
            </a:r>
          </a:p>
          <a:p>
            <a:pPr marL="0" defTabSz="457200">
              <a:lnSpc>
                <a:spcPct val="100000"/>
              </a:lnSpc>
              <a:buFont typeface="Arial" panose="02080604020202020204" pitchFamily="34" charset="0"/>
              <a:buNone/>
            </a:pPr>
            <a:r>
              <a:rPr lang="en-US" altLang="zh-CN" sz="1800" dirty="0">
                <a:ea typeface="微软雅黑" panose="020B0503020204020204" charset="-122"/>
                <a:sym typeface="+mn-ea"/>
              </a:rPr>
              <a:t>            </a:t>
            </a:r>
            <a:r>
              <a:rPr lang="en-US" altLang="zh-CN" sz="1800" dirty="0" err="1">
                <a:ea typeface="微软雅黑" panose="020B0503020204020204" charset="-122"/>
                <a:sym typeface="+mn-ea"/>
              </a:rPr>
              <a:t>printf</a:t>
            </a:r>
            <a:r>
              <a:rPr lang="en-US" altLang="zh-CN" sz="1800" dirty="0">
                <a:ea typeface="微软雅黑" panose="020B0503020204020204" charset="-122"/>
                <a:sym typeface="+mn-ea"/>
              </a:rPr>
              <a:t>("go away!");</a:t>
            </a:r>
          </a:p>
          <a:p>
            <a:pPr marL="0" defTabSz="457200">
              <a:lnSpc>
                <a:spcPct val="100000"/>
              </a:lnSpc>
              <a:buFont typeface="Arial" panose="02080604020202020204" pitchFamily="34" charset="0"/>
              <a:buNone/>
            </a:pPr>
            <a:r>
              <a:rPr lang="en-US" altLang="zh-CN" sz="1800" dirty="0">
                <a:ea typeface="微软雅黑" panose="020B0503020204020204" charset="-122"/>
                <a:sym typeface="+mn-ea"/>
              </a:rPr>
              <a:t>     }</a:t>
            </a:r>
          </a:p>
        </p:txBody>
      </p:sp>
      <p:sp>
        <p:nvSpPr>
          <p:cNvPr id="9" name="文本框 8"/>
          <p:cNvSpPr txBox="1">
            <a:spLocks noChangeArrowheads="1"/>
          </p:cNvSpPr>
          <p:nvPr/>
        </p:nvSpPr>
        <p:spPr bwMode="auto">
          <a:xfrm>
            <a:off x="5364247" y="5427468"/>
            <a:ext cx="3535387" cy="923330"/>
          </a:xfrm>
          <a:prstGeom prst="rect">
            <a:avLst/>
          </a:prstGeom>
          <a:noFill/>
          <a:ln w="12700">
            <a:noFill/>
            <a:miter lim="800000"/>
          </a:ln>
        </p:spPr>
        <p:txBody>
          <a:bodyPr wrap="square">
            <a:spAutoFit/>
          </a:bodyPr>
          <a:lstStyle/>
          <a:p>
            <a:pPr>
              <a:lnSpc>
                <a:spcPct val="150000"/>
              </a:lnSpc>
            </a:pPr>
            <a:r>
              <a:rPr lang="zh-CN" altLang="en-US" b="1" dirty="0">
                <a:solidFill>
                  <a:srgbClr val="006666"/>
                </a:solidFill>
                <a:latin typeface="微软雅黑" panose="020B0503020204020204" charset="-122"/>
                <a:ea typeface="微软雅黑" panose="020B0503020204020204" charset="-122"/>
              </a:rPr>
              <a:t>建议结构化语句的执行体部分都采用复合语句</a:t>
            </a:r>
            <a:r>
              <a:rPr lang="zh-CN" altLang="en-US" dirty="0">
                <a:latin typeface="微软雅黑" panose="020B0503020204020204" charset="-122"/>
                <a:ea typeface="微软雅黑" panose="020B050302020402020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linds(horizontal)">
                                      <p:cBhvr>
                                        <p:cTn id="7" dur="500"/>
                                        <p:tgtEl>
                                          <p:spTgt spid="46083">
                                            <p:txEl>
                                              <p:pRg st="0" end="0"/>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46088"/>
                                        </p:tgtEl>
                                        <p:attrNameLst>
                                          <p:attrName>style.visibility</p:attrName>
                                        </p:attrNameLst>
                                      </p:cBhvr>
                                      <p:to>
                                        <p:strVal val="visible"/>
                                      </p:to>
                                    </p:set>
                                    <p:anim calcmode="lin" valueType="num">
                                      <p:cBhvr additive="base">
                                        <p:cTn id="10" dur="500" fill="hold"/>
                                        <p:tgtEl>
                                          <p:spTgt spid="46088"/>
                                        </p:tgtEl>
                                        <p:attrNameLst>
                                          <p:attrName>ppt_x</p:attrName>
                                        </p:attrNameLst>
                                      </p:cBhvr>
                                      <p:tavLst>
                                        <p:tav tm="0">
                                          <p:val>
                                            <p:strVal val="#ppt_x"/>
                                          </p:val>
                                        </p:tav>
                                        <p:tav tm="100000">
                                          <p:val>
                                            <p:strVal val="#ppt_x"/>
                                          </p:val>
                                        </p:tav>
                                      </p:tavLst>
                                    </p:anim>
                                    <p:anim calcmode="lin" valueType="num">
                                      <p:cBhvr additive="base">
                                        <p:cTn id="11" dur="500" fill="hold"/>
                                        <p:tgtEl>
                                          <p:spTgt spid="46088"/>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46090"/>
                                        </p:tgtEl>
                                        <p:attrNameLst>
                                          <p:attrName>style.visibility</p:attrName>
                                        </p:attrNameLst>
                                      </p:cBhvr>
                                      <p:to>
                                        <p:strVal val="visible"/>
                                      </p:to>
                                    </p:set>
                                    <p:anim calcmode="lin" valueType="num">
                                      <p:cBhvr additive="base">
                                        <p:cTn id="14" dur="500" fill="hold"/>
                                        <p:tgtEl>
                                          <p:spTgt spid="46090"/>
                                        </p:tgtEl>
                                        <p:attrNameLst>
                                          <p:attrName>ppt_x</p:attrName>
                                        </p:attrNameLst>
                                      </p:cBhvr>
                                      <p:tavLst>
                                        <p:tav tm="0">
                                          <p:val>
                                            <p:strVal val="#ppt_x"/>
                                          </p:val>
                                        </p:tav>
                                        <p:tav tm="100000">
                                          <p:val>
                                            <p:strVal val="#ppt_x"/>
                                          </p:val>
                                        </p:tav>
                                      </p:tavLst>
                                    </p:anim>
                                    <p:anim calcmode="lin" valueType="num">
                                      <p:cBhvr additive="base">
                                        <p:cTn id="15" dur="500" fill="hold"/>
                                        <p:tgtEl>
                                          <p:spTgt spid="4609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blinds(horizontal)">
                                      <p:cBhvr>
                                        <p:cTn id="24"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P spid="46090"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if </a:t>
            </a:r>
            <a:r>
              <a:rPr lang="zh-CN" altLang="en-US" sz="3200" b="1">
                <a:solidFill>
                  <a:schemeClr val="bg1"/>
                </a:solidFill>
                <a:latin typeface="微软雅黑" panose="020B0503020204020204" charset="-122"/>
                <a:ea typeface="微软雅黑" panose="020B0503020204020204" charset="-122"/>
                <a:sym typeface="+mn-ea"/>
              </a:rPr>
              <a:t>语句程序注意事项</a:t>
            </a:r>
            <a:r>
              <a:rPr lang="en-US" altLang="zh-CN" sz="3200" b="1">
                <a:solidFill>
                  <a:schemeClr val="bg1"/>
                </a:solidFill>
                <a:latin typeface="微软雅黑" panose="020B0503020204020204" charset="-122"/>
                <a:ea typeface="微软雅黑" panose="020B0503020204020204" charset="-122"/>
                <a:sym typeface="+mn-ea"/>
              </a:rPr>
              <a:t>1</a:t>
            </a:r>
            <a:endParaRPr lang="en-US" altLang="zh-CN"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48131" name="文本占位符 48130"/>
          <p:cNvSpPr>
            <a:spLocks noGrp="1"/>
          </p:cNvSpPr>
          <p:nvPr>
            <p:ph type="body" idx="4294967295"/>
          </p:nvPr>
        </p:nvSpPr>
        <p:spPr>
          <a:xfrm>
            <a:off x="1333500" y="1341438"/>
            <a:ext cx="6775450" cy="4737100"/>
          </a:xfrm>
        </p:spPr>
        <p:txBody>
          <a:bodyPr lIns="92075" tIns="46038" rIns="92075" bIns="46038">
            <a:normAutofit/>
          </a:bodyPr>
          <a:lstStyle/>
          <a:p>
            <a:pPr marL="285750" indent="-285750">
              <a:lnSpc>
                <a:spcPct val="150000"/>
              </a:lnSpc>
              <a:spcBef>
                <a:spcPct val="0"/>
              </a:spcBef>
            </a:pPr>
            <a:r>
              <a:rPr lang="en-US" altLang="zh-CN" sz="1800" dirty="0">
                <a:latin typeface="微软雅黑" panose="020B0503020204020204" charset="-122"/>
                <a:ea typeface="微软雅黑" panose="020B0503020204020204" charset="-122"/>
              </a:rPr>
              <a:t>if</a:t>
            </a:r>
            <a:r>
              <a:rPr lang="zh-CN" altLang="en-US" sz="1800" dirty="0">
                <a:latin typeface="微软雅黑" panose="020B0503020204020204" charset="-122"/>
                <a:ea typeface="微软雅黑" panose="020B0503020204020204" charset="-122"/>
              </a:rPr>
              <a:t>后面圆括号中的表达式一般是关系表达式或逻辑表达式，它表示分支的条件。</a:t>
            </a:r>
          </a:p>
          <a:p>
            <a:pPr marL="285750" indent="-285750">
              <a:lnSpc>
                <a:spcPct val="150000"/>
              </a:lnSpc>
              <a:spcBef>
                <a:spcPct val="0"/>
              </a:spcBef>
            </a:pPr>
            <a:endParaRPr lang="zh-CN" altLang="en-US" sz="1800" dirty="0">
              <a:latin typeface="微软雅黑" panose="020B0503020204020204" charset="-122"/>
              <a:ea typeface="微软雅黑" panose="020B0503020204020204" charset="-122"/>
            </a:endParaRPr>
          </a:p>
          <a:p>
            <a:pPr marL="285750" indent="-285750">
              <a:lnSpc>
                <a:spcPct val="150000"/>
              </a:lnSpc>
              <a:spcBef>
                <a:spcPct val="0"/>
              </a:spcBef>
            </a:pPr>
            <a:r>
              <a:rPr lang="zh-CN" altLang="en-US" sz="1800" dirty="0">
                <a:latin typeface="微软雅黑" panose="020B0503020204020204" charset="-122"/>
                <a:ea typeface="微软雅黑" panose="020B0503020204020204" charset="-122"/>
              </a:rPr>
              <a:t>  在</a:t>
            </a:r>
            <a:r>
              <a:rPr lang="en-US" altLang="zh-CN" sz="1800" dirty="0">
                <a:latin typeface="微软雅黑" panose="020B0503020204020204" charset="-122"/>
                <a:ea typeface="微软雅黑" panose="020B0503020204020204" charset="-122"/>
              </a:rPr>
              <a:t>C</a:t>
            </a:r>
            <a:r>
              <a:rPr lang="zh-CN" altLang="en-US" sz="1800" dirty="0">
                <a:latin typeface="微软雅黑" panose="020B0503020204020204" charset="-122"/>
                <a:ea typeface="微软雅黑" panose="020B0503020204020204" charset="-122"/>
              </a:rPr>
              <a:t>语言程序中，下面两种方法经常使用</a:t>
            </a:r>
            <a:r>
              <a:rPr lang="en-US" altLang="zh-CN" sz="1800" dirty="0">
                <a:latin typeface="微软雅黑" panose="020B0503020204020204" charset="-122"/>
                <a:ea typeface="微软雅黑" panose="020B0503020204020204" charset="-122"/>
              </a:rPr>
              <a:t>:</a:t>
            </a:r>
          </a:p>
          <a:p>
            <a:pPr marL="285750" indent="-285750">
              <a:lnSpc>
                <a:spcPct val="150000"/>
              </a:lnSpc>
              <a:spcBef>
                <a:spcPct val="0"/>
              </a:spcBef>
              <a:buFont typeface="Arial" panose="02080604020202020204" pitchFamily="34" charset="0"/>
              <a:buNone/>
            </a:pPr>
            <a:r>
              <a:rPr lang="en-US" altLang="zh-CN" sz="1800" dirty="0">
                <a:solidFill>
                  <a:srgbClr val="FF0000"/>
                </a:solidFill>
                <a:latin typeface="微软雅黑" panose="020B0503020204020204" charset="-122"/>
                <a:ea typeface="微软雅黑" panose="020B0503020204020204" charset="-122"/>
              </a:rPr>
              <a:t>		</a:t>
            </a:r>
            <a:r>
              <a:rPr lang="en-US" altLang="zh-CN" sz="1800" b="1" dirty="0">
                <a:solidFill>
                  <a:srgbClr val="006666"/>
                </a:solidFill>
                <a:ea typeface="微软雅黑" panose="020B0503020204020204" charset="-122"/>
              </a:rPr>
              <a:t>if(x) </a:t>
            </a:r>
            <a:r>
              <a:rPr lang="zh-CN" altLang="en-US" sz="1800" b="1" dirty="0">
                <a:solidFill>
                  <a:srgbClr val="006666"/>
                </a:solidFill>
                <a:ea typeface="微软雅黑" panose="020B0503020204020204" charset="-122"/>
              </a:rPr>
              <a:t>等价于 </a:t>
            </a:r>
            <a:r>
              <a:rPr lang="en-US" altLang="zh-CN" sz="1800" b="1" dirty="0">
                <a:solidFill>
                  <a:srgbClr val="006666"/>
                </a:solidFill>
                <a:ea typeface="微软雅黑" panose="020B0503020204020204" charset="-122"/>
              </a:rPr>
              <a:t>if(x!=0)</a:t>
            </a:r>
          </a:p>
          <a:p>
            <a:pPr marL="285750" indent="-285750">
              <a:lnSpc>
                <a:spcPct val="150000"/>
              </a:lnSpc>
              <a:spcBef>
                <a:spcPct val="0"/>
              </a:spcBef>
              <a:buFont typeface="Arial" panose="02080604020202020204" pitchFamily="34" charset="0"/>
              <a:buNone/>
            </a:pPr>
            <a:r>
              <a:rPr lang="en-US" altLang="zh-CN" sz="1800" b="1" dirty="0">
                <a:solidFill>
                  <a:srgbClr val="006666"/>
                </a:solidFill>
                <a:ea typeface="微软雅黑" panose="020B0503020204020204" charset="-122"/>
              </a:rPr>
              <a:t>         	if(!x) </a:t>
            </a:r>
            <a:r>
              <a:rPr lang="zh-CN" altLang="en-US" sz="1800" b="1" dirty="0">
                <a:solidFill>
                  <a:srgbClr val="006666"/>
                </a:solidFill>
                <a:ea typeface="微软雅黑" panose="020B0503020204020204" charset="-122"/>
              </a:rPr>
              <a:t>等价于 </a:t>
            </a:r>
            <a:r>
              <a:rPr lang="en-US" altLang="zh-CN" sz="1800" b="1" dirty="0">
                <a:solidFill>
                  <a:srgbClr val="006666"/>
                </a:solidFill>
                <a:ea typeface="微软雅黑" panose="020B0503020204020204" charset="-122"/>
              </a:rPr>
              <a:t>if(x==0)</a:t>
            </a:r>
          </a:p>
          <a:p>
            <a:pPr marL="285750" indent="-285750">
              <a:lnSpc>
                <a:spcPct val="150000"/>
              </a:lnSpc>
              <a:spcBef>
                <a:spcPct val="0"/>
              </a:spcBef>
              <a:buFont typeface="Arial" panose="02080604020202020204" pitchFamily="34" charset="0"/>
              <a:buNone/>
            </a:pPr>
            <a:r>
              <a:rPr lang="en-US" altLang="zh-CN" sz="1800" dirty="0">
                <a:latin typeface="微软雅黑" panose="020B0503020204020204" charset="-122"/>
                <a:ea typeface="微软雅黑" panose="020B0503020204020204" charset="-122"/>
              </a:rPr>
              <a:t>	</a:t>
            </a:r>
          </a:p>
          <a:p>
            <a:pPr marL="285750" indent="-285750">
              <a:lnSpc>
                <a:spcPct val="150000"/>
              </a:lnSpc>
              <a:spcBef>
                <a:spcPct val="0"/>
              </a:spcBef>
            </a:pPr>
            <a:r>
              <a:rPr lang="zh-CN" altLang="en-US" sz="1800" dirty="0">
                <a:latin typeface="微软雅黑" panose="020B0503020204020204" charset="-122"/>
                <a:ea typeface="微软雅黑" panose="020B0503020204020204" charset="-122"/>
              </a:rPr>
              <a:t>如变量</a:t>
            </a:r>
            <a:r>
              <a:rPr lang="en-US" altLang="zh-CN" sz="1800" dirty="0">
                <a:latin typeface="微软雅黑" panose="020B0503020204020204" charset="-122"/>
                <a:ea typeface="微软雅黑" panose="020B0503020204020204" charset="-122"/>
              </a:rPr>
              <a:t>x</a:t>
            </a:r>
            <a:r>
              <a:rPr lang="zh-CN" altLang="en-US" sz="1800" dirty="0">
                <a:latin typeface="微软雅黑" panose="020B0503020204020204" charset="-122"/>
                <a:ea typeface="微软雅黑" panose="020B0503020204020204" charset="-122"/>
              </a:rPr>
              <a:t>为</a:t>
            </a:r>
            <a:r>
              <a:rPr lang="en-US" altLang="zh-CN" sz="1800" dirty="0">
                <a:latin typeface="微软雅黑" panose="020B0503020204020204" charset="-122"/>
                <a:ea typeface="微软雅黑" panose="020B0503020204020204" charset="-122"/>
              </a:rPr>
              <a:t>float</a:t>
            </a:r>
            <a:r>
              <a:rPr lang="zh-CN" altLang="en-US" sz="1800" dirty="0">
                <a:latin typeface="微软雅黑" panose="020B0503020204020204" charset="-122"/>
                <a:ea typeface="微软雅黑" panose="020B0503020204020204" charset="-122"/>
              </a:rPr>
              <a:t>等实型变量，则与零值比较的标准</a:t>
            </a:r>
            <a:r>
              <a:rPr lang="en-US" altLang="zh-CN" sz="1800" dirty="0">
                <a:latin typeface="微软雅黑" panose="020B0503020204020204" charset="-122"/>
                <a:ea typeface="微软雅黑" panose="020B0503020204020204" charset="-122"/>
              </a:rPr>
              <a:t>if</a:t>
            </a:r>
            <a:r>
              <a:rPr lang="zh-CN" altLang="en-US" sz="1800" dirty="0">
                <a:latin typeface="微软雅黑" panose="020B0503020204020204" charset="-122"/>
                <a:ea typeface="微软雅黑" panose="020B0503020204020204" charset="-122"/>
              </a:rPr>
              <a:t>语句如下：</a:t>
            </a:r>
          </a:p>
          <a:p>
            <a:pPr marL="285750" indent="-285750">
              <a:lnSpc>
                <a:spcPct val="150000"/>
              </a:lnSpc>
              <a:spcBef>
                <a:spcPct val="0"/>
              </a:spcBef>
              <a:buFont typeface="Arial" panose="02080604020202020204" pitchFamily="34" charset="0"/>
              <a:buNone/>
            </a:pPr>
            <a:r>
              <a:rPr lang="zh-CN" altLang="en-US" sz="1800" dirty="0">
                <a:latin typeface="微软雅黑" panose="020B0503020204020204" charset="-122"/>
                <a:ea typeface="微软雅黑" panose="020B0503020204020204" charset="-122"/>
              </a:rPr>
              <a:t>  	</a:t>
            </a:r>
            <a:r>
              <a:rPr lang="zh-CN" altLang="en-US" sz="1800" dirty="0">
                <a:solidFill>
                  <a:srgbClr val="006666"/>
                </a:solidFill>
                <a:ea typeface="微软雅黑" panose="020B0503020204020204" charset="-122"/>
              </a:rPr>
              <a:t>            </a:t>
            </a:r>
            <a:r>
              <a:rPr lang="en-US" altLang="zh-CN" sz="1800" b="1" dirty="0">
                <a:solidFill>
                  <a:srgbClr val="006666"/>
                </a:solidFill>
                <a:ea typeface="微软雅黑" panose="020B0503020204020204" charset="-122"/>
              </a:rPr>
              <a:t>if (</a:t>
            </a:r>
            <a:r>
              <a:rPr lang="en-US" altLang="zh-CN" sz="1800" b="1" dirty="0" err="1">
                <a:solidFill>
                  <a:srgbClr val="006666"/>
                </a:solidFill>
                <a:ea typeface="微软雅黑" panose="020B0503020204020204" charset="-122"/>
              </a:rPr>
              <a:t>fabs</a:t>
            </a:r>
            <a:r>
              <a:rPr lang="en-US" altLang="zh-CN" sz="1800" b="1" dirty="0">
                <a:solidFill>
                  <a:srgbClr val="006666"/>
                </a:solidFill>
                <a:ea typeface="微软雅黑" panose="020B0503020204020204" charset="-122"/>
              </a:rPr>
              <a:t>(x)&lt;= 1e-6 ) </a:t>
            </a:r>
          </a:p>
          <a:p>
            <a:pPr marL="285750" indent="-285750">
              <a:lnSpc>
                <a:spcPct val="70000"/>
              </a:lnSpc>
              <a:buFont typeface="Arial" panose="02080604020202020204" pitchFamily="34" charset="0"/>
              <a:buNone/>
            </a:pPr>
            <a:r>
              <a:rPr lang="en-US" altLang="zh-CN" sz="2000" dirty="0">
                <a:ea typeface="华文新魏" panose="02010800040101010101" pitchFamily="2" charset="-122"/>
              </a:rPr>
              <a:t>      </a:t>
            </a:r>
          </a:p>
        </p:txBody>
      </p:sp>
      <p:sp>
        <p:nvSpPr>
          <p:cNvPr id="39939" name="文本框 10"/>
          <p:cNvSpPr txBox="1">
            <a:spLocks noChangeArrowheads="1"/>
          </p:cNvSpPr>
          <p:nvPr/>
        </p:nvSpPr>
        <p:spPr bwMode="auto">
          <a:xfrm>
            <a:off x="733425" y="131763"/>
            <a:ext cx="1231900" cy="646112"/>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3.3.1</a:t>
            </a:r>
            <a:endParaRPr lang="zh-CN" altLang="en-US" sz="3600" b="1">
              <a:solidFill>
                <a:srgbClr val="39626F"/>
              </a:solidFill>
              <a:latin typeface="Segoe UI" panose="020B0502040204020203" pitchFamily="34" charset="0"/>
              <a:cs typeface="Segoe UI"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fade">
                                      <p:cBhvr>
                                        <p:cTn id="7" dur="1000"/>
                                        <p:tgtEl>
                                          <p:spTgt spid="48131">
                                            <p:txEl>
                                              <p:pRg st="0" end="0"/>
                                            </p:txEl>
                                          </p:spTgt>
                                        </p:tgtEl>
                                      </p:cBhvr>
                                    </p:animEffect>
                                    <p:anim calcmode="lin" valueType="num">
                                      <p:cBhvr>
                                        <p:cTn id="8" dur="1000" fill="hold"/>
                                        <p:tgtEl>
                                          <p:spTgt spid="481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81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8131">
                                            <p:txEl>
                                              <p:pRg st="2" end="2"/>
                                            </p:txEl>
                                          </p:spTgt>
                                        </p:tgtEl>
                                        <p:attrNameLst>
                                          <p:attrName>style.visibility</p:attrName>
                                        </p:attrNameLst>
                                      </p:cBhvr>
                                      <p:to>
                                        <p:strVal val="visible"/>
                                      </p:to>
                                    </p:set>
                                    <p:animEffect transition="in" filter="fade">
                                      <p:cBhvr>
                                        <p:cTn id="14" dur="1000"/>
                                        <p:tgtEl>
                                          <p:spTgt spid="48131">
                                            <p:txEl>
                                              <p:pRg st="2" end="2"/>
                                            </p:txEl>
                                          </p:spTgt>
                                        </p:tgtEl>
                                      </p:cBhvr>
                                    </p:animEffect>
                                    <p:anim calcmode="lin" valueType="num">
                                      <p:cBhvr>
                                        <p:cTn id="15" dur="10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8131">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8131">
                                            <p:txEl>
                                              <p:pRg st="3" end="3"/>
                                            </p:txEl>
                                          </p:spTgt>
                                        </p:tgtEl>
                                        <p:attrNameLst>
                                          <p:attrName>style.visibility</p:attrName>
                                        </p:attrNameLst>
                                      </p:cBhvr>
                                      <p:to>
                                        <p:strVal val="visible"/>
                                      </p:to>
                                    </p:set>
                                    <p:animEffect transition="in" filter="fade">
                                      <p:cBhvr>
                                        <p:cTn id="19" dur="1000"/>
                                        <p:tgtEl>
                                          <p:spTgt spid="48131">
                                            <p:txEl>
                                              <p:pRg st="3" end="3"/>
                                            </p:txEl>
                                          </p:spTgt>
                                        </p:tgtEl>
                                      </p:cBhvr>
                                    </p:animEffect>
                                    <p:anim calcmode="lin" valueType="num">
                                      <p:cBhvr>
                                        <p:cTn id="20" dur="10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8131">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8131">
                                            <p:txEl>
                                              <p:pRg st="4" end="4"/>
                                            </p:txEl>
                                          </p:spTgt>
                                        </p:tgtEl>
                                        <p:attrNameLst>
                                          <p:attrName>style.visibility</p:attrName>
                                        </p:attrNameLst>
                                      </p:cBhvr>
                                      <p:to>
                                        <p:strVal val="visible"/>
                                      </p:to>
                                    </p:set>
                                    <p:animEffect transition="in" filter="fade">
                                      <p:cBhvr>
                                        <p:cTn id="24" dur="1000"/>
                                        <p:tgtEl>
                                          <p:spTgt spid="48131">
                                            <p:txEl>
                                              <p:pRg st="4" end="4"/>
                                            </p:txEl>
                                          </p:spTgt>
                                        </p:tgtEl>
                                      </p:cBhvr>
                                    </p:animEffect>
                                    <p:anim calcmode="lin" valueType="num">
                                      <p:cBhvr>
                                        <p:cTn id="25" dur="1000" fill="hold"/>
                                        <p:tgtEl>
                                          <p:spTgt spid="48131">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4813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8131">
                                            <p:txEl>
                                              <p:pRg st="6" end="6"/>
                                            </p:txEl>
                                          </p:spTgt>
                                        </p:tgtEl>
                                        <p:attrNameLst>
                                          <p:attrName>style.visibility</p:attrName>
                                        </p:attrNameLst>
                                      </p:cBhvr>
                                      <p:to>
                                        <p:strVal val="visible"/>
                                      </p:to>
                                    </p:set>
                                    <p:animEffect transition="in" filter="fade">
                                      <p:cBhvr>
                                        <p:cTn id="31" dur="1000"/>
                                        <p:tgtEl>
                                          <p:spTgt spid="48131">
                                            <p:txEl>
                                              <p:pRg st="6" end="6"/>
                                            </p:txEl>
                                          </p:spTgt>
                                        </p:tgtEl>
                                      </p:cBhvr>
                                    </p:animEffect>
                                    <p:anim calcmode="lin" valueType="num">
                                      <p:cBhvr>
                                        <p:cTn id="32" dur="1000" fill="hold"/>
                                        <p:tgtEl>
                                          <p:spTgt spid="48131">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48131">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8131">
                                            <p:txEl>
                                              <p:pRg st="7" end="7"/>
                                            </p:txEl>
                                          </p:spTgt>
                                        </p:tgtEl>
                                        <p:attrNameLst>
                                          <p:attrName>style.visibility</p:attrName>
                                        </p:attrNameLst>
                                      </p:cBhvr>
                                      <p:to>
                                        <p:strVal val="visible"/>
                                      </p:to>
                                    </p:set>
                                    <p:animEffect transition="in" filter="fade">
                                      <p:cBhvr>
                                        <p:cTn id="36" dur="1000"/>
                                        <p:tgtEl>
                                          <p:spTgt spid="48131">
                                            <p:txEl>
                                              <p:pRg st="7" end="7"/>
                                            </p:txEl>
                                          </p:spTgt>
                                        </p:tgtEl>
                                      </p:cBhvr>
                                    </p:animEffect>
                                    <p:anim calcmode="lin" valueType="num">
                                      <p:cBhvr>
                                        <p:cTn id="37" dur="1000" fill="hold"/>
                                        <p:tgtEl>
                                          <p:spTgt spid="48131">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4813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if </a:t>
            </a:r>
            <a:r>
              <a:rPr lang="zh-CN" altLang="en-US" sz="3200" b="1">
                <a:solidFill>
                  <a:schemeClr val="bg1"/>
                </a:solidFill>
                <a:latin typeface="微软雅黑" panose="020B0503020204020204" charset="-122"/>
                <a:ea typeface="微软雅黑" panose="020B0503020204020204" charset="-122"/>
                <a:sym typeface="+mn-ea"/>
              </a:rPr>
              <a:t>语句程序注意事项</a:t>
            </a:r>
            <a:r>
              <a:rPr lang="en-US" altLang="zh-CN" sz="3200" b="1">
                <a:solidFill>
                  <a:schemeClr val="bg1"/>
                </a:solidFill>
                <a:latin typeface="微软雅黑" panose="020B0503020204020204" charset="-122"/>
                <a:ea typeface="微软雅黑" panose="020B0503020204020204" charset="-122"/>
                <a:sym typeface="+mn-ea"/>
              </a:rPr>
              <a:t>2</a:t>
            </a:r>
            <a:endParaRPr lang="en-US" altLang="zh-CN"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49155" name="文本占位符 49154"/>
          <p:cNvSpPr>
            <a:spLocks noGrp="1"/>
          </p:cNvSpPr>
          <p:nvPr>
            <p:ph type="body" idx="4294967295"/>
          </p:nvPr>
        </p:nvSpPr>
        <p:spPr>
          <a:xfrm>
            <a:off x="1331913" y="1052513"/>
            <a:ext cx="6775450" cy="4665662"/>
          </a:xfrm>
        </p:spPr>
        <p:txBody>
          <a:bodyPr lIns="92075" tIns="46038" rIns="92075" bIns="46038"/>
          <a:lstStyle/>
          <a:p>
            <a:pPr marL="457200" indent="-457200">
              <a:lnSpc>
                <a:spcPct val="150000"/>
              </a:lnSpc>
              <a:spcBef>
                <a:spcPct val="0"/>
              </a:spcBef>
            </a:pPr>
            <a:r>
              <a:rPr lang="zh-CN" altLang="en-US" sz="1800" dirty="0">
                <a:latin typeface="微软雅黑" panose="020B0503020204020204" charset="-122"/>
                <a:ea typeface="微软雅黑" panose="020B0503020204020204" charset="-122"/>
              </a:rPr>
              <a:t>程序中有时会遇到</a:t>
            </a:r>
            <a:r>
              <a:rPr lang="en-US" altLang="zh-CN" sz="1800" dirty="0">
                <a:latin typeface="微软雅黑" panose="020B0503020204020204" charset="-122"/>
                <a:ea typeface="微软雅黑" panose="020B0503020204020204" charset="-122"/>
              </a:rPr>
              <a:t>if/else/return</a:t>
            </a:r>
            <a:r>
              <a:rPr lang="zh-CN" altLang="en-US" sz="1800" dirty="0">
                <a:latin typeface="微软雅黑" panose="020B0503020204020204" charset="-122"/>
                <a:ea typeface="微软雅黑" panose="020B0503020204020204" charset="-122"/>
              </a:rPr>
              <a:t>的组合，应该将如下不良风格的程序：</a:t>
            </a:r>
          </a:p>
          <a:p>
            <a:pPr marL="457200" indent="-457200">
              <a:lnSpc>
                <a:spcPct val="150000"/>
              </a:lnSpc>
              <a:spcBef>
                <a:spcPct val="0"/>
              </a:spcBef>
            </a:pPr>
            <a:endParaRPr lang="zh-CN" altLang="en-US" sz="1800" dirty="0">
              <a:latin typeface="微软雅黑" panose="020B0503020204020204" charset="-122"/>
              <a:ea typeface="微软雅黑" panose="020B0503020204020204" charset="-122"/>
            </a:endParaRPr>
          </a:p>
        </p:txBody>
      </p:sp>
      <p:sp>
        <p:nvSpPr>
          <p:cNvPr id="49159" name="五边形 49158"/>
          <p:cNvSpPr/>
          <p:nvPr/>
        </p:nvSpPr>
        <p:spPr>
          <a:xfrm>
            <a:off x="2411413" y="3500438"/>
            <a:ext cx="1008062" cy="1250950"/>
          </a:xfrm>
          <a:prstGeom prst="homePlate">
            <a:avLst>
              <a:gd name="adj" fmla="val 37879"/>
            </a:avLst>
          </a:prstGeom>
          <a:gradFill rotWithShape="1">
            <a:gsLst>
              <a:gs pos="0">
                <a:schemeClr val="bg2">
                  <a:gamma/>
                  <a:tint val="0"/>
                  <a:invGamma/>
                  <a:alpha val="0"/>
                </a:schemeClr>
              </a:gs>
              <a:gs pos="100000">
                <a:schemeClr val="bg2"/>
              </a:gs>
            </a:gsLst>
            <a:lin ang="0" scaled="1"/>
            <a:tileRect/>
          </a:gradFill>
          <a:ln w="9525">
            <a:noFill/>
          </a:ln>
        </p:spPr>
        <p:txBody>
          <a:bodyPr wrap="none" anchor="ctr"/>
          <a:lstStyle/>
          <a:p>
            <a:pPr algn="ctr"/>
            <a:r>
              <a:rPr lang="zh-CN" altLang="en-US">
                <a:latin typeface="微软雅黑" panose="020B0503020204020204" charset="-122"/>
                <a:ea typeface="微软雅黑" panose="020B0503020204020204" charset="-122"/>
              </a:rPr>
              <a:t>改写为</a:t>
            </a:r>
          </a:p>
        </p:txBody>
      </p:sp>
      <p:sp>
        <p:nvSpPr>
          <p:cNvPr id="49161" name="圆角矩形 49160"/>
          <p:cNvSpPr/>
          <p:nvPr/>
        </p:nvSpPr>
        <p:spPr>
          <a:xfrm>
            <a:off x="3492500" y="2997200"/>
            <a:ext cx="3168650" cy="2384425"/>
          </a:xfrm>
          <a:prstGeom prst="roundRect">
            <a:avLst>
              <a:gd name="adj" fmla="val 4843"/>
            </a:avLst>
          </a:prstGeom>
          <a:solidFill>
            <a:schemeClr val="bg1"/>
          </a:solidFill>
          <a:ln w="31750" cap="flat" cmpd="sng">
            <a:solidFill>
              <a:schemeClr val="bg1"/>
            </a:solidFill>
            <a:prstDash val="solid"/>
            <a:headEnd type="none" w="med" len="med"/>
            <a:tailEnd type="none" w="med" len="med"/>
          </a:ln>
        </p:spPr>
        <p:txBody>
          <a:bodyPr anchor="ctr">
            <a:spAutoFit/>
          </a:bodyPr>
          <a:lstStyle/>
          <a:p>
            <a:r>
              <a:rPr lang="en-US" altLang="zh-CN" dirty="0">
                <a:latin typeface="+mn-lt"/>
                <a:ea typeface="微软雅黑" panose="020B0503020204020204" charset="-122"/>
              </a:rPr>
              <a:t>if (condition)</a:t>
            </a:r>
          </a:p>
          <a:p>
            <a:r>
              <a:rPr lang="en-US" altLang="zh-CN" dirty="0">
                <a:latin typeface="+mn-lt"/>
                <a:ea typeface="微软雅黑" panose="020B0503020204020204" charset="-122"/>
              </a:rPr>
              <a:t> { </a:t>
            </a:r>
          </a:p>
          <a:p>
            <a:r>
              <a:rPr lang="en-US" altLang="zh-CN" dirty="0">
                <a:latin typeface="+mn-lt"/>
                <a:ea typeface="微软雅黑" panose="020B0503020204020204" charset="-122"/>
              </a:rPr>
              <a:t>           return x;</a:t>
            </a:r>
          </a:p>
          <a:p>
            <a:r>
              <a:rPr lang="en-US" altLang="zh-CN" dirty="0">
                <a:latin typeface="+mn-lt"/>
                <a:ea typeface="微软雅黑" panose="020B0503020204020204" charset="-122"/>
              </a:rPr>
              <a:t>  }</a:t>
            </a:r>
          </a:p>
          <a:p>
            <a:r>
              <a:rPr lang="en-US" altLang="zh-CN" dirty="0">
                <a:latin typeface="+mn-lt"/>
                <a:ea typeface="微软雅黑" panose="020B0503020204020204" charset="-122"/>
              </a:rPr>
              <a:t>  else</a:t>
            </a:r>
          </a:p>
          <a:p>
            <a:r>
              <a:rPr lang="en-US" altLang="zh-CN" dirty="0">
                <a:latin typeface="+mn-lt"/>
                <a:ea typeface="微软雅黑" panose="020B0503020204020204" charset="-122"/>
              </a:rPr>
              <a:t>  {</a:t>
            </a:r>
          </a:p>
          <a:p>
            <a:r>
              <a:rPr lang="en-US" altLang="zh-CN" dirty="0">
                <a:latin typeface="+mn-lt"/>
                <a:ea typeface="微软雅黑" panose="020B0503020204020204" charset="-122"/>
              </a:rPr>
              <a:t>            return y;</a:t>
            </a:r>
          </a:p>
          <a:p>
            <a:r>
              <a:rPr lang="en-US" altLang="zh-CN" dirty="0">
                <a:latin typeface="+mn-lt"/>
                <a:ea typeface="微软雅黑" panose="020B0503020204020204" charset="-122"/>
              </a:rPr>
              <a:t>   }</a:t>
            </a:r>
            <a:endParaRPr lang="zh-CN" altLang="en-US" dirty="0">
              <a:latin typeface="+mn-lt"/>
              <a:ea typeface="微软雅黑" panose="020B0503020204020204" charset="-122"/>
            </a:endParaRPr>
          </a:p>
        </p:txBody>
      </p:sp>
      <p:sp>
        <p:nvSpPr>
          <p:cNvPr id="49162" name="五边形 49161"/>
          <p:cNvSpPr/>
          <p:nvPr/>
        </p:nvSpPr>
        <p:spPr>
          <a:xfrm>
            <a:off x="1765300" y="5373688"/>
            <a:ext cx="1728788" cy="603250"/>
          </a:xfrm>
          <a:prstGeom prst="homePlate">
            <a:avLst>
              <a:gd name="adj" fmla="val 108555"/>
            </a:avLst>
          </a:prstGeom>
          <a:gradFill rotWithShape="1">
            <a:gsLst>
              <a:gs pos="0">
                <a:schemeClr val="bg2">
                  <a:gamma/>
                  <a:tint val="0"/>
                  <a:invGamma/>
                  <a:alpha val="0"/>
                </a:schemeClr>
              </a:gs>
              <a:gs pos="100000">
                <a:schemeClr val="bg2"/>
              </a:gs>
            </a:gsLst>
            <a:lin ang="0" scaled="1"/>
            <a:tileRect/>
          </a:gradFill>
          <a:ln w="9525">
            <a:noFill/>
          </a:ln>
        </p:spPr>
        <p:txBody>
          <a:bodyPr wrap="none" anchor="ctr"/>
          <a:lstStyle/>
          <a:p>
            <a:pPr>
              <a:spcBef>
                <a:spcPct val="20000"/>
              </a:spcBef>
              <a:buClr>
                <a:schemeClr val="folHlink"/>
              </a:buClr>
              <a:buFont typeface="Wingdings 3" panose="05040102010807070707" pitchFamily="18" charset="2"/>
              <a:buNone/>
            </a:pPr>
            <a:r>
              <a:rPr lang="zh-CN" altLang="en-US">
                <a:latin typeface="微软雅黑" panose="020B0503020204020204" charset="-122"/>
                <a:ea typeface="微软雅黑" panose="020B0503020204020204" charset="-122"/>
              </a:rPr>
              <a:t>或者改写为</a:t>
            </a:r>
          </a:p>
        </p:txBody>
      </p:sp>
      <p:sp>
        <p:nvSpPr>
          <p:cNvPr id="49164" name="圆角矩形 49163"/>
          <p:cNvSpPr/>
          <p:nvPr/>
        </p:nvSpPr>
        <p:spPr>
          <a:xfrm>
            <a:off x="3490913" y="5516841"/>
            <a:ext cx="3008312" cy="412194"/>
          </a:xfrm>
          <a:prstGeom prst="roundRect">
            <a:avLst>
              <a:gd name="adj" fmla="val 18708"/>
            </a:avLst>
          </a:prstGeom>
          <a:solidFill>
            <a:schemeClr val="bg1"/>
          </a:solidFill>
          <a:ln w="31750" cap="flat" cmpd="sng">
            <a:solidFill>
              <a:schemeClr val="bg1"/>
            </a:solidFill>
            <a:prstDash val="solid"/>
            <a:headEnd type="none" w="med" len="med"/>
            <a:tailEnd type="none" w="med" len="med"/>
          </a:ln>
        </p:spPr>
        <p:txBody>
          <a:bodyPr anchor="ctr">
            <a:spAutoFit/>
          </a:bodyPr>
          <a:lstStyle/>
          <a:p>
            <a:pPr>
              <a:spcBef>
                <a:spcPct val="20000"/>
              </a:spcBef>
              <a:buClr>
                <a:schemeClr val="folHlink"/>
              </a:buClr>
              <a:buFont typeface="Wingdings 3" panose="05040102010807070707" pitchFamily="18" charset="2"/>
              <a:buNone/>
            </a:pPr>
            <a:r>
              <a:rPr lang="en-US" altLang="zh-CN" dirty="0">
                <a:latin typeface="+mn-lt"/>
                <a:ea typeface="微软雅黑" panose="020B0503020204020204" charset="-122"/>
              </a:rPr>
              <a:t>return (condition ? x : y);</a:t>
            </a:r>
            <a:endParaRPr lang="zh-CN" altLang="en-US" dirty="0">
              <a:latin typeface="+mn-lt"/>
              <a:ea typeface="微软雅黑" panose="020B0503020204020204" charset="-122"/>
            </a:endParaRPr>
          </a:p>
        </p:txBody>
      </p:sp>
      <p:sp>
        <p:nvSpPr>
          <p:cNvPr id="49165" name="圆角矩形 49164"/>
          <p:cNvSpPr/>
          <p:nvPr/>
        </p:nvSpPr>
        <p:spPr>
          <a:xfrm>
            <a:off x="3492500" y="1906588"/>
            <a:ext cx="3241675" cy="998537"/>
          </a:xfrm>
          <a:prstGeom prst="roundRect">
            <a:avLst>
              <a:gd name="adj" fmla="val 9792"/>
            </a:avLst>
          </a:prstGeom>
          <a:solidFill>
            <a:schemeClr val="bg1"/>
          </a:solidFill>
          <a:ln w="31750" cap="flat" cmpd="sng">
            <a:solidFill>
              <a:schemeClr val="bg1"/>
            </a:solidFill>
            <a:prstDash val="solid"/>
            <a:headEnd type="none" w="med" len="med"/>
            <a:tailEnd type="none" w="med" len="med"/>
          </a:ln>
        </p:spPr>
        <p:txBody>
          <a:bodyPr anchor="ctr">
            <a:spAutoFit/>
          </a:bodyPr>
          <a:lstStyle/>
          <a:p>
            <a:r>
              <a:rPr lang="en-US" altLang="zh-CN">
                <a:latin typeface="+mn-lt"/>
                <a:ea typeface="微软雅黑" panose="020B0503020204020204" charset="-122"/>
                <a:sym typeface="+mn-ea"/>
              </a:rPr>
              <a:t>if (condition)    </a:t>
            </a:r>
          </a:p>
          <a:p>
            <a:r>
              <a:rPr lang="en-US" altLang="zh-CN">
                <a:latin typeface="+mn-lt"/>
                <a:ea typeface="微软雅黑" panose="020B0503020204020204" charset="-122"/>
                <a:sym typeface="+mn-ea"/>
              </a:rPr>
              <a:t>               return x;</a:t>
            </a:r>
          </a:p>
          <a:p>
            <a:r>
              <a:rPr lang="en-US" altLang="zh-CN">
                <a:latin typeface="+mn-lt"/>
                <a:ea typeface="微软雅黑" panose="020B0503020204020204" charset="-122"/>
                <a:sym typeface="+mn-ea"/>
              </a:rPr>
              <a:t>               return y；</a:t>
            </a:r>
          </a:p>
        </p:txBody>
      </p:sp>
      <p:sp>
        <p:nvSpPr>
          <p:cNvPr id="40971" name="文本框 10"/>
          <p:cNvSpPr txBox="1">
            <a:spLocks noChangeArrowheads="1"/>
          </p:cNvSpPr>
          <p:nvPr/>
        </p:nvSpPr>
        <p:spPr bwMode="auto">
          <a:xfrm>
            <a:off x="733425" y="131763"/>
            <a:ext cx="1231900" cy="646112"/>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3.3.1</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2" name="椭圆 1"/>
          <p:cNvSpPr/>
          <p:nvPr/>
        </p:nvSpPr>
        <p:spPr>
          <a:xfrm>
            <a:off x="6968120" y="5322979"/>
            <a:ext cx="953095" cy="792479"/>
          </a:xfrm>
          <a:prstGeom prst="ellipse">
            <a:avLst/>
          </a:prstGeom>
          <a:solidFill>
            <a:srgbClr val="006666"/>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chemeClr val="bg1"/>
                </a:solidFill>
              </a:rPr>
              <a:t>最简</a:t>
            </a:r>
          </a:p>
        </p:txBody>
      </p:sp>
      <p:sp>
        <p:nvSpPr>
          <p:cNvPr id="3" name="右箭头 2"/>
          <p:cNvSpPr/>
          <p:nvPr/>
        </p:nvSpPr>
        <p:spPr>
          <a:xfrm>
            <a:off x="6084168" y="5590043"/>
            <a:ext cx="650007" cy="258763"/>
          </a:xfrm>
          <a:prstGeom prst="rightArrow">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blinds(horizontal)">
                                      <p:cBhvr>
                                        <p:cTn id="7" dur="500"/>
                                        <p:tgtEl>
                                          <p:spTgt spid="49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165"/>
                                        </p:tgtEl>
                                        <p:attrNameLst>
                                          <p:attrName>style.visibility</p:attrName>
                                        </p:attrNameLst>
                                      </p:cBhvr>
                                      <p:to>
                                        <p:strVal val="visible"/>
                                      </p:to>
                                    </p:set>
                                    <p:animEffect transition="in" filter="blinds(horizontal)">
                                      <p:cBhvr>
                                        <p:cTn id="12" dur="500"/>
                                        <p:tgtEl>
                                          <p:spTgt spid="491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159"/>
                                        </p:tgtEl>
                                        <p:attrNameLst>
                                          <p:attrName>style.visibility</p:attrName>
                                        </p:attrNameLst>
                                      </p:cBhvr>
                                      <p:to>
                                        <p:strVal val="visible"/>
                                      </p:to>
                                    </p:set>
                                    <p:animEffect transition="in" filter="blinds(horizontal)">
                                      <p:cBhvr>
                                        <p:cTn id="17" dur="500"/>
                                        <p:tgtEl>
                                          <p:spTgt spid="4915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9161"/>
                                        </p:tgtEl>
                                        <p:attrNameLst>
                                          <p:attrName>style.visibility</p:attrName>
                                        </p:attrNameLst>
                                      </p:cBhvr>
                                      <p:to>
                                        <p:strVal val="visible"/>
                                      </p:to>
                                    </p:set>
                                    <p:animEffect transition="in" filter="blinds(horizontal)">
                                      <p:cBhvr>
                                        <p:cTn id="20" dur="500"/>
                                        <p:tgtEl>
                                          <p:spTgt spid="4916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9162"/>
                                        </p:tgtEl>
                                        <p:attrNameLst>
                                          <p:attrName>style.visibility</p:attrName>
                                        </p:attrNameLst>
                                      </p:cBhvr>
                                      <p:to>
                                        <p:strVal val="visible"/>
                                      </p:to>
                                    </p:set>
                                    <p:animEffect transition="in" filter="blinds(horizontal)">
                                      <p:cBhvr>
                                        <p:cTn id="25" dur="500"/>
                                        <p:tgtEl>
                                          <p:spTgt spid="4916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9164"/>
                                        </p:tgtEl>
                                        <p:attrNameLst>
                                          <p:attrName>style.visibility</p:attrName>
                                        </p:attrNameLst>
                                      </p:cBhvr>
                                      <p:to>
                                        <p:strVal val="visible"/>
                                      </p:to>
                                    </p:set>
                                    <p:animEffect transition="in" filter="blinds(horizontal)">
                                      <p:cBhvr>
                                        <p:cTn id="28" dur="500"/>
                                        <p:tgtEl>
                                          <p:spTgt spid="4916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P spid="49159" grpId="0" bldLvl="0" animBg="1"/>
      <p:bldP spid="49161" grpId="0" bldLvl="0" animBg="1"/>
      <p:bldP spid="49162" grpId="0" bldLvl="0" animBg="1"/>
      <p:bldP spid="49164" grpId="0" bldLvl="0" animBg="1"/>
      <p:bldP spid="49165" grpId="0" bldLvl="0" animBg="1"/>
      <p:bldP spid="2" grpId="0" animBg="1"/>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文本框 11"/>
          <p:cNvSpPr txBox="1">
            <a:spLocks noChangeArrowheads="1"/>
          </p:cNvSpPr>
          <p:nvPr/>
        </p:nvSpPr>
        <p:spPr bwMode="auto">
          <a:xfrm>
            <a:off x="2889250" y="130175"/>
            <a:ext cx="5508625" cy="613410"/>
          </a:xfrm>
          <a:prstGeom prst="rect">
            <a:avLst/>
          </a:prstGeom>
          <a:noFill/>
          <a:ln w="9525">
            <a:noFill/>
            <a:miter lim="800000"/>
          </a:ln>
        </p:spPr>
        <p:txBody>
          <a:bodyPr>
            <a:spAutoFit/>
          </a:bodyPr>
          <a:lstStyle/>
          <a:p>
            <a:pPr algn="ctr"/>
            <a:r>
              <a:rPr lang="zh-CN" altLang="en-US" sz="3200" b="1">
                <a:solidFill>
                  <a:schemeClr val="bg1"/>
                </a:solidFill>
                <a:latin typeface="微软雅黑" panose="020B0503020204020204" charset="-122"/>
                <a:ea typeface="微软雅黑" panose="020B0503020204020204" charset="-122"/>
                <a:cs typeface="Segoe UI" panose="020B0502040204020203" pitchFamily="34" charset="0"/>
              </a:rPr>
              <a:t>本章问题</a:t>
            </a:r>
          </a:p>
        </p:txBody>
      </p:sp>
      <p:grpSp>
        <p:nvGrpSpPr>
          <p:cNvPr id="16386" name="Group 13"/>
          <p:cNvGrpSpPr/>
          <p:nvPr/>
        </p:nvGrpSpPr>
        <p:grpSpPr bwMode="auto">
          <a:xfrm>
            <a:off x="1692275" y="1437018"/>
            <a:ext cx="6048375" cy="720725"/>
            <a:chOff x="269" y="852"/>
            <a:chExt cx="5065" cy="765"/>
          </a:xfrm>
        </p:grpSpPr>
        <p:pic>
          <p:nvPicPr>
            <p:cNvPr id="16397" name="Picture 14"/>
            <p:cNvPicPr>
              <a:picLocks noChangeArrowheads="1"/>
            </p:cNvPicPr>
            <p:nvPr/>
          </p:nvPicPr>
          <p:blipFill>
            <a:blip r:embed="rId3"/>
            <a:srcRect/>
            <a:stretch>
              <a:fillRect/>
            </a:stretch>
          </p:blipFill>
          <p:spPr bwMode="blackGray">
            <a:xfrm>
              <a:off x="269" y="852"/>
              <a:ext cx="5065" cy="765"/>
            </a:xfrm>
            <a:prstGeom prst="rect">
              <a:avLst/>
            </a:prstGeom>
            <a:noFill/>
            <a:ln w="9525">
              <a:noFill/>
              <a:miter lim="800000"/>
              <a:headEnd/>
              <a:tailEnd/>
            </a:ln>
          </p:spPr>
        </p:pic>
        <p:sp>
          <p:nvSpPr>
            <p:cNvPr id="16398" name="Text Box 15"/>
            <p:cNvSpPr txBox="1">
              <a:spLocks noChangeArrowheads="1"/>
            </p:cNvSpPr>
            <p:nvPr/>
          </p:nvSpPr>
          <p:spPr bwMode="auto">
            <a:xfrm>
              <a:off x="316" y="900"/>
              <a:ext cx="4976" cy="673"/>
            </a:xfrm>
            <a:prstGeom prst="rect">
              <a:avLst/>
            </a:prstGeom>
            <a:noFill/>
            <a:ln w="9525">
              <a:noFill/>
              <a:miter lim="800000"/>
            </a:ln>
          </p:spPr>
          <p:txBody>
            <a:bodyPr lIns="109728" tIns="54864" rIns="109728" bIns="54864" anchor="ctr">
              <a:scene3d>
                <a:camera prst="orthographicFront"/>
                <a:lightRig rig="threePt" dir="t"/>
              </a:scene3d>
            </a:bodyPr>
            <a:lstStyle/>
            <a:p>
              <a:pPr defTabSz="911225">
                <a:lnSpc>
                  <a:spcPct val="150000"/>
                </a:lnSpc>
              </a:pPr>
              <a:r>
                <a:rPr kumimoji="1" lang="en-US" altLang="zh-CN" sz="2400" dirty="0">
                  <a:ln/>
                  <a:solidFill>
                    <a:schemeClr val="tx1"/>
                  </a:solidFill>
                  <a:latin typeface="微软雅黑" panose="020B0503020204020204" charset="-122"/>
                  <a:ea typeface="微软雅黑" panose="020B0503020204020204" charset="-122"/>
                </a:rPr>
                <a:t>C</a:t>
              </a:r>
              <a:r>
                <a:rPr kumimoji="1" lang="zh-CN" altLang="en-US" sz="2400" dirty="0">
                  <a:ln/>
                  <a:solidFill>
                    <a:schemeClr val="tx1"/>
                  </a:solidFill>
                  <a:latin typeface="微软雅黑" panose="020B0503020204020204" charset="-122"/>
                  <a:ea typeface="微软雅黑" panose="020B0503020204020204" charset="-122"/>
                </a:rPr>
                <a:t>语言程序的书写格式有规律吗？</a:t>
              </a:r>
            </a:p>
          </p:txBody>
        </p:sp>
      </p:grpSp>
      <p:grpSp>
        <p:nvGrpSpPr>
          <p:cNvPr id="16387" name="Group 17"/>
          <p:cNvGrpSpPr/>
          <p:nvPr/>
        </p:nvGrpSpPr>
        <p:grpSpPr bwMode="auto">
          <a:xfrm>
            <a:off x="1692275" y="2420938"/>
            <a:ext cx="6048375" cy="1008062"/>
            <a:chOff x="269" y="852"/>
            <a:chExt cx="5065" cy="765"/>
          </a:xfrm>
        </p:grpSpPr>
        <p:pic>
          <p:nvPicPr>
            <p:cNvPr id="16395" name="Picture 18"/>
            <p:cNvPicPr>
              <a:picLocks noChangeArrowheads="1"/>
            </p:cNvPicPr>
            <p:nvPr/>
          </p:nvPicPr>
          <p:blipFill>
            <a:blip r:embed="rId3"/>
            <a:srcRect/>
            <a:stretch>
              <a:fillRect/>
            </a:stretch>
          </p:blipFill>
          <p:spPr bwMode="blackGray">
            <a:xfrm>
              <a:off x="269" y="852"/>
              <a:ext cx="5065" cy="765"/>
            </a:xfrm>
            <a:prstGeom prst="rect">
              <a:avLst/>
            </a:prstGeom>
            <a:noFill/>
            <a:ln w="9525">
              <a:noFill/>
              <a:miter lim="800000"/>
              <a:headEnd/>
              <a:tailEnd/>
            </a:ln>
          </p:spPr>
        </p:pic>
        <p:sp>
          <p:nvSpPr>
            <p:cNvPr id="16396" name="Text Box 19"/>
            <p:cNvSpPr txBox="1">
              <a:spLocks noChangeArrowheads="1"/>
            </p:cNvSpPr>
            <p:nvPr/>
          </p:nvSpPr>
          <p:spPr bwMode="auto">
            <a:xfrm>
              <a:off x="316" y="900"/>
              <a:ext cx="4976" cy="673"/>
            </a:xfrm>
            <a:prstGeom prst="rect">
              <a:avLst/>
            </a:prstGeom>
            <a:noFill/>
            <a:ln w="9525">
              <a:noFill/>
              <a:miter lim="800000"/>
            </a:ln>
          </p:spPr>
          <p:txBody>
            <a:bodyPr lIns="109728" tIns="54864" rIns="109728" bIns="54864" anchor="ctr">
              <a:scene3d>
                <a:camera prst="orthographicFront"/>
                <a:lightRig rig="threePt" dir="t"/>
              </a:scene3d>
            </a:bodyPr>
            <a:lstStyle/>
            <a:p>
              <a:pPr defTabSz="911225">
                <a:lnSpc>
                  <a:spcPct val="150000"/>
                </a:lnSpc>
              </a:pPr>
              <a:r>
                <a:rPr kumimoji="1" lang="zh-CN" altLang="en-US" sz="2400">
                  <a:ln/>
                  <a:solidFill>
                    <a:schemeClr val="tx1"/>
                  </a:solidFill>
                  <a:latin typeface="微软雅黑" panose="020B0503020204020204" charset="-122"/>
                  <a:ea typeface="微软雅黑" panose="020B0503020204020204" charset="-122"/>
                </a:rPr>
                <a:t>设计</a:t>
              </a:r>
              <a:r>
                <a:rPr kumimoji="1" lang="en-US" altLang="zh-CN" sz="2400">
                  <a:ln/>
                  <a:solidFill>
                    <a:schemeClr val="tx1"/>
                  </a:solidFill>
                  <a:latin typeface="微软雅黑" panose="020B0503020204020204" charset="-122"/>
                  <a:ea typeface="微软雅黑" panose="020B0503020204020204" charset="-122"/>
                </a:rPr>
                <a:t>C</a:t>
              </a:r>
              <a:r>
                <a:rPr kumimoji="1" lang="zh-CN" altLang="en-US" sz="2400">
                  <a:ln/>
                  <a:solidFill>
                    <a:schemeClr val="tx1"/>
                  </a:solidFill>
                  <a:latin typeface="微软雅黑" panose="020B0503020204020204" charset="-122"/>
                  <a:ea typeface="微软雅黑" panose="020B0503020204020204" charset="-122"/>
                </a:rPr>
                <a:t>语言程序应从哪些方面思考问题？</a:t>
              </a:r>
              <a:r>
                <a:rPr kumimoji="1" lang="en-US" altLang="zh-CN" sz="2400">
                  <a:ln/>
                  <a:solidFill>
                    <a:schemeClr val="tx1"/>
                  </a:solidFill>
                  <a:latin typeface="微软雅黑" panose="020B0503020204020204" charset="-122"/>
                  <a:ea typeface="微软雅黑" panose="020B0503020204020204" charset="-122"/>
                </a:rPr>
                <a:t>C</a:t>
              </a:r>
              <a:r>
                <a:rPr kumimoji="1" lang="zh-CN" altLang="en-US" sz="2400">
                  <a:ln/>
                  <a:solidFill>
                    <a:schemeClr val="tx1"/>
                  </a:solidFill>
                  <a:latin typeface="微软雅黑" panose="020B0503020204020204" charset="-122"/>
                  <a:ea typeface="微软雅黑" panose="020B0503020204020204" charset="-122"/>
                </a:rPr>
                <a:t>语言程序的基本结构有哪些？</a:t>
              </a:r>
            </a:p>
          </p:txBody>
        </p:sp>
      </p:grpSp>
      <p:grpSp>
        <p:nvGrpSpPr>
          <p:cNvPr id="16388" name="Group 20"/>
          <p:cNvGrpSpPr/>
          <p:nvPr/>
        </p:nvGrpSpPr>
        <p:grpSpPr bwMode="auto">
          <a:xfrm>
            <a:off x="1690688" y="3656013"/>
            <a:ext cx="6049962" cy="1068387"/>
            <a:chOff x="269" y="852"/>
            <a:chExt cx="5065" cy="765"/>
          </a:xfrm>
        </p:grpSpPr>
        <p:pic>
          <p:nvPicPr>
            <p:cNvPr id="16393" name="Picture 21"/>
            <p:cNvPicPr>
              <a:picLocks noChangeArrowheads="1"/>
            </p:cNvPicPr>
            <p:nvPr/>
          </p:nvPicPr>
          <p:blipFill>
            <a:blip r:embed="rId3"/>
            <a:srcRect/>
            <a:stretch>
              <a:fillRect/>
            </a:stretch>
          </p:blipFill>
          <p:spPr bwMode="blackGray">
            <a:xfrm>
              <a:off x="269" y="852"/>
              <a:ext cx="5065" cy="765"/>
            </a:xfrm>
            <a:prstGeom prst="rect">
              <a:avLst/>
            </a:prstGeom>
            <a:noFill/>
            <a:ln w="9525">
              <a:noFill/>
              <a:miter lim="800000"/>
              <a:headEnd/>
              <a:tailEnd/>
            </a:ln>
          </p:spPr>
        </p:pic>
        <p:sp>
          <p:nvSpPr>
            <p:cNvPr id="16394" name="Text Box 22"/>
            <p:cNvSpPr txBox="1">
              <a:spLocks noChangeArrowheads="1"/>
            </p:cNvSpPr>
            <p:nvPr/>
          </p:nvSpPr>
          <p:spPr bwMode="auto">
            <a:xfrm>
              <a:off x="316" y="900"/>
              <a:ext cx="4976" cy="673"/>
            </a:xfrm>
            <a:prstGeom prst="rect">
              <a:avLst/>
            </a:prstGeom>
            <a:noFill/>
            <a:ln w="9525">
              <a:noFill/>
              <a:miter lim="800000"/>
            </a:ln>
          </p:spPr>
          <p:txBody>
            <a:bodyPr lIns="109728" tIns="54864" rIns="109728" bIns="54864" anchor="ctr">
              <a:scene3d>
                <a:camera prst="orthographicFront"/>
                <a:lightRig rig="threePt" dir="t"/>
              </a:scene3d>
            </a:bodyPr>
            <a:lstStyle/>
            <a:p>
              <a:pPr defTabSz="911225"/>
              <a:r>
                <a:rPr kumimoji="1" lang="zh-CN" altLang="en-US" sz="2400">
                  <a:ln/>
                  <a:solidFill>
                    <a:schemeClr val="tx1"/>
                  </a:solidFill>
                  <a:latin typeface="微软雅黑" panose="020B0503020204020204" charset="-122"/>
                  <a:ea typeface="微软雅黑" panose="020B0503020204020204" charset="-122"/>
                </a:rPr>
                <a:t>编写一些简单的</a:t>
              </a:r>
              <a:r>
                <a:rPr kumimoji="1" lang="en-US" altLang="zh-CN" sz="2400">
                  <a:ln/>
                  <a:solidFill>
                    <a:schemeClr val="tx1"/>
                  </a:solidFill>
                  <a:latin typeface="微软雅黑" panose="020B0503020204020204" charset="-122"/>
                  <a:ea typeface="微软雅黑" panose="020B0503020204020204" charset="-122"/>
                </a:rPr>
                <a:t>C</a:t>
              </a:r>
              <a:r>
                <a:rPr kumimoji="1" lang="zh-CN" altLang="en-US" sz="2400">
                  <a:ln/>
                  <a:solidFill>
                    <a:schemeClr val="tx1"/>
                  </a:solidFill>
                  <a:latin typeface="微软雅黑" panose="020B0503020204020204" charset="-122"/>
                  <a:ea typeface="微软雅黑" panose="020B0503020204020204" charset="-122"/>
                </a:rPr>
                <a:t>语言程序有规律可循吗？</a:t>
              </a:r>
            </a:p>
          </p:txBody>
        </p:sp>
      </p:grpSp>
      <p:grpSp>
        <p:nvGrpSpPr>
          <p:cNvPr id="16389" name="Group 20"/>
          <p:cNvGrpSpPr/>
          <p:nvPr/>
        </p:nvGrpSpPr>
        <p:grpSpPr bwMode="auto">
          <a:xfrm>
            <a:off x="1692275" y="4881563"/>
            <a:ext cx="6048375" cy="1068387"/>
            <a:chOff x="269" y="852"/>
            <a:chExt cx="5065" cy="765"/>
          </a:xfrm>
        </p:grpSpPr>
        <p:pic>
          <p:nvPicPr>
            <p:cNvPr id="16391" name="Picture 21"/>
            <p:cNvPicPr>
              <a:picLocks noChangeArrowheads="1"/>
            </p:cNvPicPr>
            <p:nvPr/>
          </p:nvPicPr>
          <p:blipFill>
            <a:blip r:embed="rId3"/>
            <a:srcRect/>
            <a:stretch>
              <a:fillRect/>
            </a:stretch>
          </p:blipFill>
          <p:spPr bwMode="blackGray">
            <a:xfrm>
              <a:off x="269" y="852"/>
              <a:ext cx="5065" cy="765"/>
            </a:xfrm>
            <a:prstGeom prst="rect">
              <a:avLst/>
            </a:prstGeom>
            <a:noFill/>
            <a:ln w="9525">
              <a:noFill/>
              <a:miter lim="800000"/>
              <a:headEnd/>
              <a:tailEnd/>
            </a:ln>
          </p:spPr>
        </p:pic>
        <p:sp>
          <p:nvSpPr>
            <p:cNvPr id="16392" name="Text Box 22"/>
            <p:cNvSpPr txBox="1">
              <a:spLocks noChangeArrowheads="1"/>
            </p:cNvSpPr>
            <p:nvPr/>
          </p:nvSpPr>
          <p:spPr bwMode="auto">
            <a:xfrm>
              <a:off x="316" y="900"/>
              <a:ext cx="4976" cy="673"/>
            </a:xfrm>
            <a:prstGeom prst="rect">
              <a:avLst/>
            </a:prstGeom>
            <a:noFill/>
            <a:ln w="9525">
              <a:noFill/>
              <a:miter lim="800000"/>
            </a:ln>
          </p:spPr>
          <p:txBody>
            <a:bodyPr lIns="109728" tIns="54864" rIns="109728" bIns="54864" anchor="ctr"/>
            <a:lstStyle/>
            <a:p>
              <a:pPr defTabSz="911225"/>
              <a:r>
                <a:rPr kumimoji="1" lang="zh-CN" altLang="en-US" sz="2400">
                  <a:ln/>
                  <a:solidFill>
                    <a:schemeClr val="tx1"/>
                  </a:solidFill>
                  <a:latin typeface="微软雅黑" panose="020B0503020204020204" charset="-122"/>
                  <a:ea typeface="微软雅黑" panose="020B0503020204020204" charset="-122"/>
                </a:rPr>
                <a:t>如何培养严谨的思维和良好的习惯？</a:t>
              </a:r>
            </a:p>
          </p:txBody>
        </p:sp>
      </p:grpSp>
      <p:sp>
        <p:nvSpPr>
          <p:cNvPr id="16390" name="文本框 10"/>
          <p:cNvSpPr txBox="1">
            <a:spLocks noChangeArrowheads="1"/>
          </p:cNvSpPr>
          <p:nvPr/>
        </p:nvSpPr>
        <p:spPr bwMode="auto">
          <a:xfrm>
            <a:off x="933133" y="131763"/>
            <a:ext cx="832485"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3.0</a:t>
            </a:r>
            <a:endParaRPr lang="zh-CN" altLang="en-US" sz="3600" b="1">
              <a:solidFill>
                <a:srgbClr val="39626F"/>
              </a:solidFill>
              <a:latin typeface="Segoe UI" panose="020B0502040204020203" pitchFamily="34" charset="0"/>
              <a:cs typeface="Segoe UI" panose="020B0502040204020203"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40"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if </a:t>
            </a:r>
            <a:r>
              <a:rPr lang="zh-CN" altLang="en-US" sz="3200" b="1">
                <a:solidFill>
                  <a:schemeClr val="bg1"/>
                </a:solidFill>
                <a:latin typeface="微软雅黑" panose="020B0503020204020204" charset="-122"/>
                <a:ea typeface="微软雅黑" panose="020B0503020204020204" charset="-122"/>
                <a:sym typeface="+mn-ea"/>
              </a:rPr>
              <a:t>语句程序注意事项</a:t>
            </a:r>
            <a:r>
              <a:rPr lang="en-US" altLang="zh-CN" sz="3200" b="1">
                <a:solidFill>
                  <a:schemeClr val="bg1"/>
                </a:solidFill>
                <a:latin typeface="微软雅黑" panose="020B0503020204020204" charset="-122"/>
                <a:ea typeface="微软雅黑" panose="020B0503020204020204" charset="-122"/>
                <a:sym typeface="+mn-ea"/>
              </a:rPr>
              <a:t>3</a:t>
            </a:r>
            <a:endParaRPr lang="en-US" altLang="zh-CN"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50179" name="文本占位符 50178"/>
          <p:cNvSpPr>
            <a:spLocks noGrp="1"/>
          </p:cNvSpPr>
          <p:nvPr>
            <p:ph type="body" idx="4294967295"/>
          </p:nvPr>
        </p:nvSpPr>
        <p:spPr>
          <a:xfrm>
            <a:off x="1262063" y="908720"/>
            <a:ext cx="6775450" cy="4151312"/>
          </a:xfrm>
        </p:spPr>
        <p:txBody>
          <a:bodyPr lIns="92075" tIns="46038" rIns="92075" bIns="46038"/>
          <a:lstStyle/>
          <a:p>
            <a:pPr marL="457200" indent="-457200"/>
            <a:r>
              <a:rPr lang="en-US" altLang="zh-CN" sz="1800" dirty="0">
                <a:latin typeface="微软雅黑" panose="020B0503020204020204" charset="-122"/>
                <a:ea typeface="微软雅黑" panose="020B0503020204020204" charset="-122"/>
              </a:rPr>
              <a:t>if</a:t>
            </a:r>
            <a:r>
              <a:rPr lang="zh-CN" altLang="en-US" sz="1800" dirty="0">
                <a:latin typeface="微软雅黑" panose="020B0503020204020204" charset="-122"/>
                <a:ea typeface="微软雅黑" panose="020B0503020204020204" charset="-122"/>
              </a:rPr>
              <a:t>分支是</a:t>
            </a:r>
            <a:r>
              <a:rPr lang="en-US" altLang="zh-CN" sz="1800" dirty="0">
                <a:latin typeface="微软雅黑" panose="020B0503020204020204" charset="-122"/>
                <a:ea typeface="微软雅黑" panose="020B0503020204020204" charset="-122"/>
              </a:rPr>
              <a:t>if-else</a:t>
            </a:r>
            <a:r>
              <a:rPr lang="zh-CN" altLang="en-US" sz="1800" dirty="0">
                <a:latin typeface="微软雅黑" panose="020B0503020204020204" charset="-122"/>
                <a:ea typeface="微软雅黑" panose="020B0503020204020204" charset="-122"/>
              </a:rPr>
              <a:t>分支的缺省情况，即缺省</a:t>
            </a:r>
            <a:r>
              <a:rPr lang="en-US" altLang="zh-CN" sz="1800" dirty="0">
                <a:latin typeface="微软雅黑" panose="020B0503020204020204" charset="-122"/>
                <a:ea typeface="微软雅黑" panose="020B0503020204020204" charset="-122"/>
              </a:rPr>
              <a:t>else</a:t>
            </a:r>
            <a:r>
              <a:rPr lang="zh-CN" altLang="en-US" sz="1800" dirty="0">
                <a:latin typeface="微软雅黑" panose="020B0503020204020204" charset="-122"/>
                <a:ea typeface="微软雅黑" panose="020B0503020204020204" charset="-122"/>
              </a:rPr>
              <a:t>时的条件分支。</a:t>
            </a:r>
          </a:p>
          <a:p>
            <a:pPr marL="457200" indent="-457200"/>
            <a:endParaRPr lang="zh-CN" altLang="en-US" dirty="0">
              <a:ea typeface="华文新魏" panose="02010800040101010101" pitchFamily="2" charset="-122"/>
            </a:endParaRPr>
          </a:p>
        </p:txBody>
      </p:sp>
      <p:graphicFrame>
        <p:nvGraphicFramePr>
          <p:cNvPr id="50192" name="Object 111"/>
          <p:cNvGraphicFramePr>
            <a:graphicFrameLocks noChangeAspect="1"/>
          </p:cNvGraphicFramePr>
          <p:nvPr>
            <p:extLst>
              <p:ext uri="{D42A27DB-BD31-4B8C-83A1-F6EECF244321}">
                <p14:modId xmlns:p14="http://schemas.microsoft.com/office/powerpoint/2010/main" val="2366486058"/>
              </p:ext>
            </p:extLst>
          </p:nvPr>
        </p:nvGraphicFramePr>
        <p:xfrm>
          <a:off x="539552" y="1281931"/>
          <a:ext cx="4609902" cy="3312368"/>
        </p:xfrm>
        <a:graphic>
          <a:graphicData uri="http://schemas.openxmlformats.org/presentationml/2006/ole">
            <mc:AlternateContent xmlns:mc="http://schemas.openxmlformats.org/markup-compatibility/2006">
              <mc:Choice xmlns:v="urn:schemas-microsoft-com:vml" Requires="v">
                <p:oleObj spid="_x0000_s5217" r:id="rId3" imgW="5215255" imgH="3465830" progId="Visio.Drawing.11">
                  <p:embed/>
                </p:oleObj>
              </mc:Choice>
              <mc:Fallback>
                <p:oleObj r:id="rId3" imgW="5215255" imgH="3465830" progId="Visio.Drawing.11">
                  <p:embed/>
                  <p:pic>
                    <p:nvPicPr>
                      <p:cNvPr id="0" name="图片 5120"/>
                      <p:cNvPicPr>
                        <a:picLocks noChangeAspect="1"/>
                      </p:cNvPicPr>
                      <p:nvPr/>
                    </p:nvPicPr>
                    <p:blipFill>
                      <a:blip r:embed="rId4"/>
                      <a:stretch>
                        <a:fillRect/>
                      </a:stretch>
                    </p:blipFill>
                    <p:spPr>
                      <a:xfrm>
                        <a:off x="539552" y="1281931"/>
                        <a:ext cx="4609902" cy="3312368"/>
                      </a:xfrm>
                      <a:prstGeom prst="rect">
                        <a:avLst/>
                      </a:prstGeom>
                      <a:solidFill>
                        <a:schemeClr val="bg1"/>
                      </a:solidFill>
                      <a:ln w="38100">
                        <a:noFill/>
                      </a:ln>
                    </p:spPr>
                  </p:pic>
                </p:oleObj>
              </mc:Fallback>
            </mc:AlternateContent>
          </a:graphicData>
        </a:graphic>
      </p:graphicFrame>
      <p:sp>
        <p:nvSpPr>
          <p:cNvPr id="50195" name="圆角矩形 50194"/>
          <p:cNvSpPr/>
          <p:nvPr/>
        </p:nvSpPr>
        <p:spPr>
          <a:xfrm>
            <a:off x="4943152" y="4486940"/>
            <a:ext cx="2727623" cy="1349038"/>
          </a:xfrm>
          <a:prstGeom prst="roundRect">
            <a:avLst>
              <a:gd name="adj" fmla="val 4843"/>
            </a:avLst>
          </a:prstGeom>
          <a:solidFill>
            <a:schemeClr val="bg1"/>
          </a:solidFill>
          <a:ln w="31750" cap="flat" cmpd="sng">
            <a:solidFill>
              <a:schemeClr val="bg1"/>
            </a:solidFill>
            <a:prstDash val="solid"/>
            <a:headEnd type="none" w="med" len="med"/>
            <a:tailEnd type="none" w="med" len="med"/>
          </a:ln>
        </p:spPr>
        <p:txBody>
          <a:bodyPr wrap="square" anchor="ctr">
            <a:spAutoFit/>
          </a:bodyPr>
          <a:lstStyle/>
          <a:p>
            <a:pPr algn="ctr"/>
            <a:r>
              <a:rPr lang="zh-CN" altLang="en-US" sz="2000" dirty="0">
                <a:latin typeface="+mn-lt"/>
                <a:ea typeface="微软雅黑" panose="020B0503020204020204" charset="-122"/>
              </a:rPr>
              <a:t>例如</a:t>
            </a:r>
            <a:r>
              <a:rPr lang="en-US" altLang="zh-CN" sz="2000" dirty="0">
                <a:latin typeface="+mn-lt"/>
                <a:ea typeface="微软雅黑" panose="020B0503020204020204" charset="-122"/>
              </a:rPr>
              <a:t>:    if ( </a:t>
            </a:r>
            <a:r>
              <a:rPr lang="en-US" altLang="zh-CN" sz="2000" dirty="0" err="1">
                <a:latin typeface="+mn-lt"/>
                <a:ea typeface="微软雅黑" panose="020B0503020204020204" charset="-122"/>
              </a:rPr>
              <a:t>i</a:t>
            </a:r>
            <a:r>
              <a:rPr lang="en-US" altLang="zh-CN" sz="2000" dirty="0">
                <a:latin typeface="+mn-lt"/>
                <a:ea typeface="微软雅黑" panose="020B0503020204020204" charset="-122"/>
              </a:rPr>
              <a:t>&lt;100)</a:t>
            </a:r>
          </a:p>
          <a:p>
            <a:pPr algn="ctr"/>
            <a:r>
              <a:rPr lang="en-US" altLang="zh-CN" sz="2000" dirty="0">
                <a:latin typeface="+mn-lt"/>
                <a:ea typeface="微软雅黑" panose="020B0503020204020204" charset="-122"/>
              </a:rPr>
              <a:t>  {</a:t>
            </a:r>
          </a:p>
          <a:p>
            <a:pPr algn="ctr"/>
            <a:r>
              <a:rPr lang="en-US" altLang="zh-CN" sz="2000" dirty="0">
                <a:latin typeface="+mn-lt"/>
                <a:ea typeface="微软雅黑" panose="020B0503020204020204" charset="-122"/>
              </a:rPr>
              <a:t>                  </a:t>
            </a:r>
            <a:r>
              <a:rPr lang="en-US" altLang="zh-CN" sz="2000" dirty="0" err="1">
                <a:latin typeface="+mn-lt"/>
                <a:ea typeface="微软雅黑" panose="020B0503020204020204" charset="-122"/>
              </a:rPr>
              <a:t>i</a:t>
            </a:r>
            <a:r>
              <a:rPr lang="en-US" altLang="zh-CN" sz="2000" dirty="0">
                <a:latin typeface="+mn-lt"/>
                <a:ea typeface="微软雅黑" panose="020B0503020204020204" charset="-122"/>
              </a:rPr>
              <a:t>++ ;</a:t>
            </a:r>
          </a:p>
          <a:p>
            <a:pPr algn="ctr"/>
            <a:r>
              <a:rPr lang="en-US" altLang="zh-CN" sz="2000" dirty="0">
                <a:latin typeface="+mn-lt"/>
                <a:ea typeface="微软雅黑" panose="020B0503020204020204" charset="-122"/>
              </a:rPr>
              <a:t>   }</a:t>
            </a:r>
            <a:endParaRPr lang="zh-CN" altLang="en-US" sz="2000" dirty="0">
              <a:latin typeface="+mn-lt"/>
              <a:ea typeface="微软雅黑" panose="020B0503020204020204" charset="-122"/>
            </a:endParaRPr>
          </a:p>
        </p:txBody>
      </p:sp>
      <p:sp>
        <p:nvSpPr>
          <p:cNvPr id="50198" name="右箭头 50197"/>
          <p:cNvSpPr>
            <a:spLocks noChangeArrowheads="1"/>
          </p:cNvSpPr>
          <p:nvPr/>
        </p:nvSpPr>
        <p:spPr bwMode="auto">
          <a:xfrm rot="2966047" flipV="1">
            <a:off x="4774884" y="3413607"/>
            <a:ext cx="1280386" cy="539750"/>
          </a:xfrm>
          <a:prstGeom prst="rightArrow">
            <a:avLst>
              <a:gd name="adj1" fmla="val 64713"/>
              <a:gd name="adj2" fmla="val 100085"/>
            </a:avLst>
          </a:prstGeom>
          <a:gradFill rotWithShape="1">
            <a:gsLst>
              <a:gs pos="0">
                <a:srgbClr val="FFFFFF">
                  <a:alpha val="0"/>
                </a:srgbClr>
              </a:gs>
              <a:gs pos="100000">
                <a:srgbClr val="B2B4B3"/>
              </a:gs>
            </a:gsLst>
            <a:lin ang="0" scaled="1"/>
          </a:gradFill>
          <a:ln w="9525">
            <a:noFill/>
            <a:miter lim="800000"/>
          </a:ln>
        </p:spPr>
        <p:txBody>
          <a:bodyPr/>
          <a:lstStyle/>
          <a:p>
            <a:endParaRPr lang="zh-CN" altLang="en-US"/>
          </a:p>
        </p:txBody>
      </p:sp>
      <p:sp>
        <p:nvSpPr>
          <p:cNvPr id="22645" name="文本框 10"/>
          <p:cNvSpPr txBox="1">
            <a:spLocks noChangeArrowheads="1"/>
          </p:cNvSpPr>
          <p:nvPr/>
        </p:nvSpPr>
        <p:spPr bwMode="auto">
          <a:xfrm>
            <a:off x="733425" y="131763"/>
            <a:ext cx="1231900" cy="646112"/>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3.3.1</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2" name="圆角矩形 1"/>
          <p:cNvSpPr/>
          <p:nvPr/>
        </p:nvSpPr>
        <p:spPr>
          <a:xfrm>
            <a:off x="755576" y="4797152"/>
            <a:ext cx="3681089" cy="83894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Clr>
                <a:srgbClr val="000000"/>
              </a:buClr>
            </a:pPr>
            <a:r>
              <a:rPr lang="zh-CN" altLang="en-US" sz="2000" dirty="0">
                <a:solidFill>
                  <a:schemeClr val="tx1"/>
                </a:solidFill>
                <a:latin typeface="微软雅黑" panose="020B0503020204020204" charset="-122"/>
                <a:ea typeface="微软雅黑" panose="020B0503020204020204" charset="-122"/>
                <a:sym typeface="+mn-ea"/>
              </a:rPr>
              <a:t>图</a:t>
            </a:r>
            <a:r>
              <a:rPr lang="en-US" altLang="zh-CN" sz="2000" dirty="0">
                <a:solidFill>
                  <a:schemeClr val="tx1"/>
                </a:solidFill>
                <a:latin typeface="微软雅黑" panose="020B0503020204020204" charset="-122"/>
                <a:ea typeface="微软雅黑" panose="020B0503020204020204" charset="-122"/>
                <a:sym typeface="+mn-ea"/>
              </a:rPr>
              <a:t>3.6  </a:t>
            </a:r>
            <a:r>
              <a:rPr lang="zh-CN" altLang="en-US" sz="2000" dirty="0">
                <a:solidFill>
                  <a:schemeClr val="tx1"/>
                </a:solidFill>
                <a:latin typeface="微软雅黑" panose="020B0503020204020204" charset="-122"/>
                <a:ea typeface="微软雅黑" panose="020B0503020204020204" charset="-122"/>
                <a:sym typeface="+mn-ea"/>
              </a:rPr>
              <a:t>缺省</a:t>
            </a:r>
            <a:r>
              <a:rPr lang="en-US" altLang="zh-CN" sz="2000" dirty="0">
                <a:solidFill>
                  <a:schemeClr val="tx1"/>
                </a:solidFill>
                <a:latin typeface="微软雅黑" panose="020B0503020204020204" charset="-122"/>
                <a:ea typeface="微软雅黑" panose="020B0503020204020204" charset="-122"/>
                <a:sym typeface="+mn-ea"/>
              </a:rPr>
              <a:t>else</a:t>
            </a:r>
            <a:r>
              <a:rPr lang="zh-CN" altLang="en-US" sz="2000" dirty="0">
                <a:solidFill>
                  <a:schemeClr val="tx1"/>
                </a:solidFill>
                <a:latin typeface="微软雅黑" panose="020B0503020204020204" charset="-122"/>
                <a:ea typeface="微软雅黑" panose="020B0503020204020204" charset="-122"/>
                <a:sym typeface="+mn-ea"/>
              </a:rPr>
              <a:t>时的条件分支的流程和语句</a:t>
            </a:r>
            <a:endParaRPr lang="zh-CN" altLang="en-US" sz="2000" dirty="0">
              <a:solidFill>
                <a:srgbClr val="FFFFFF"/>
              </a:solidFill>
              <a:latin typeface="微软雅黑" panose="020B0503020204020204" charset="-122"/>
              <a:ea typeface="微软雅黑" panose="020B0503020204020204" charset="-122"/>
              <a:cs typeface="等线"/>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calcmode="lin" valueType="num">
                                      <p:cBhvr additive="base">
                                        <p:cTn id="7" dur="500" fill="hold"/>
                                        <p:tgtEl>
                                          <p:spTgt spid="50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0192"/>
                                        </p:tgtEl>
                                        <p:attrNameLst>
                                          <p:attrName>style.visibility</p:attrName>
                                        </p:attrNameLst>
                                      </p:cBhvr>
                                      <p:to>
                                        <p:strVal val="visible"/>
                                      </p:to>
                                    </p:set>
                                    <p:anim calcmode="lin" valueType="num">
                                      <p:cBhvr additive="base">
                                        <p:cTn id="11" dur="500" fill="hold"/>
                                        <p:tgtEl>
                                          <p:spTgt spid="50192"/>
                                        </p:tgtEl>
                                        <p:attrNameLst>
                                          <p:attrName>ppt_x</p:attrName>
                                        </p:attrNameLst>
                                      </p:cBhvr>
                                      <p:tavLst>
                                        <p:tav tm="0">
                                          <p:val>
                                            <p:strVal val="#ppt_x"/>
                                          </p:val>
                                        </p:tav>
                                        <p:tav tm="100000">
                                          <p:val>
                                            <p:strVal val="#ppt_x"/>
                                          </p:val>
                                        </p:tav>
                                      </p:tavLst>
                                    </p:anim>
                                    <p:anim calcmode="lin" valueType="num">
                                      <p:cBhvr additive="base">
                                        <p:cTn id="12" dur="500" fill="hold"/>
                                        <p:tgtEl>
                                          <p:spTgt spid="5019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0195"/>
                                        </p:tgtEl>
                                        <p:attrNameLst>
                                          <p:attrName>style.visibility</p:attrName>
                                        </p:attrNameLst>
                                      </p:cBhvr>
                                      <p:to>
                                        <p:strVal val="visible"/>
                                      </p:to>
                                    </p:set>
                                    <p:animEffect transition="in" filter="blinds(horizontal)">
                                      <p:cBhvr>
                                        <p:cTn id="21" dur="500"/>
                                        <p:tgtEl>
                                          <p:spTgt spid="50195"/>
                                        </p:tgtEl>
                                      </p:cBhvr>
                                    </p:animEffect>
                                  </p:childTnLst>
                                </p:cTn>
                              </p:par>
                              <p:par>
                                <p:cTn id="22" presetID="3" presetClass="entr" presetSubtype="10" fill="hold" nodeType="withEffect">
                                  <p:stCondLst>
                                    <p:cond delay="0"/>
                                  </p:stCondLst>
                                  <p:childTnLst>
                                    <p:set>
                                      <p:cBhvr>
                                        <p:cTn id="23" dur="1" fill="hold">
                                          <p:stCondLst>
                                            <p:cond delay="0"/>
                                          </p:stCondLst>
                                        </p:cTn>
                                        <p:tgtEl>
                                          <p:spTgt spid="50198"/>
                                        </p:tgtEl>
                                        <p:attrNameLst>
                                          <p:attrName>style.visibility</p:attrName>
                                        </p:attrNameLst>
                                      </p:cBhvr>
                                      <p:to>
                                        <p:strVal val="visible"/>
                                      </p:to>
                                    </p:set>
                                    <p:animEffect transition="in" filter="blinds(horizontal)">
                                      <p:cBhvr>
                                        <p:cTn id="24" dur="500"/>
                                        <p:tgtEl>
                                          <p:spTgt spid="50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P spid="50195" grpId="0" bldLvl="0" animBg="1"/>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64" name="文本框 10"/>
          <p:cNvSpPr txBox="1">
            <a:spLocks noChangeArrowheads="1"/>
          </p:cNvSpPr>
          <p:nvPr/>
        </p:nvSpPr>
        <p:spPr bwMode="auto">
          <a:xfrm>
            <a:off x="739775" y="131763"/>
            <a:ext cx="121920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3.3.2</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23665"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zh-CN" altLang="en-US" sz="3200" b="1">
                <a:solidFill>
                  <a:schemeClr val="bg1"/>
                </a:solidFill>
                <a:latin typeface="微软雅黑" panose="020B0503020204020204" charset="-122"/>
                <a:ea typeface="微软雅黑" panose="020B0503020204020204" charset="-122"/>
                <a:sym typeface="+mn-ea"/>
              </a:rPr>
              <a:t>条件分支嵌套</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51206" name="圆角矩形 51205"/>
          <p:cNvSpPr/>
          <p:nvPr/>
        </p:nvSpPr>
        <p:spPr>
          <a:xfrm>
            <a:off x="971550" y="2006025"/>
            <a:ext cx="2519363" cy="3822263"/>
          </a:xfrm>
          <a:prstGeom prst="roundRect">
            <a:avLst>
              <a:gd name="adj" fmla="val 4843"/>
            </a:avLst>
          </a:prstGeom>
          <a:solidFill>
            <a:schemeClr val="bg1"/>
          </a:solidFill>
          <a:ln w="31750" cap="flat" cmpd="sng">
            <a:solidFill>
              <a:schemeClr val="bg1"/>
            </a:solidFill>
            <a:prstDash val="solid"/>
            <a:headEnd type="none" w="med" len="med"/>
            <a:tailEnd type="none" w="med" len="med"/>
          </a:ln>
        </p:spPr>
        <p:txBody>
          <a:bodyPr anchor="ctr">
            <a:spAutoFit/>
          </a:bodyPr>
          <a:lstStyle/>
          <a:p>
            <a:r>
              <a:rPr lang="en-US" altLang="zh-CN" sz="1600" dirty="0">
                <a:latin typeface="+mn-lt"/>
                <a:ea typeface="微软雅黑" panose="020B0503020204020204" charset="-122"/>
              </a:rPr>
              <a:t>if(</a:t>
            </a:r>
            <a:r>
              <a:rPr lang="zh-CN" altLang="en-US" sz="1600" dirty="0">
                <a:latin typeface="+mn-lt"/>
                <a:ea typeface="微软雅黑" panose="020B0503020204020204" charset="-122"/>
              </a:rPr>
              <a:t>表达式</a:t>
            </a:r>
            <a:r>
              <a:rPr lang="en-US" altLang="zh-CN" sz="1600" dirty="0">
                <a:latin typeface="+mn-lt"/>
                <a:ea typeface="微软雅黑" panose="020B0503020204020204" charset="-122"/>
              </a:rPr>
              <a:t>1)</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a:t>
            </a:r>
            <a:r>
              <a:rPr lang="zh-CN" altLang="en-US" sz="1600" dirty="0">
                <a:latin typeface="+mn-lt"/>
                <a:ea typeface="微软雅黑" panose="020B0503020204020204" charset="-122"/>
              </a:rPr>
              <a:t>语句</a:t>
            </a:r>
            <a:r>
              <a:rPr lang="en-US" altLang="zh-CN" sz="1600" dirty="0">
                <a:latin typeface="+mn-lt"/>
                <a:ea typeface="微软雅黑" panose="020B0503020204020204" charset="-122"/>
              </a:rPr>
              <a:t>1;</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else  if(</a:t>
            </a:r>
            <a:r>
              <a:rPr lang="zh-CN" altLang="en-US" sz="1600" dirty="0">
                <a:latin typeface="+mn-lt"/>
                <a:ea typeface="微软雅黑" panose="020B0503020204020204" charset="-122"/>
              </a:rPr>
              <a:t>表达式</a:t>
            </a:r>
            <a:r>
              <a:rPr lang="en-US" altLang="zh-CN" sz="1600" dirty="0">
                <a:latin typeface="+mn-lt"/>
                <a:ea typeface="微软雅黑" panose="020B0503020204020204" charset="-122"/>
              </a:rPr>
              <a:t>2)</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a:t>
            </a:r>
            <a:r>
              <a:rPr lang="zh-CN" altLang="en-US" sz="1600" dirty="0">
                <a:latin typeface="+mn-lt"/>
                <a:ea typeface="微软雅黑" panose="020B0503020204020204" charset="-122"/>
              </a:rPr>
              <a:t>语句</a:t>
            </a:r>
            <a:r>
              <a:rPr lang="en-US" altLang="zh-CN" sz="1600" dirty="0">
                <a:latin typeface="+mn-lt"/>
                <a:ea typeface="微软雅黑" panose="020B0503020204020204" charset="-122"/>
              </a:rPr>
              <a:t>2;</a:t>
            </a:r>
          </a:p>
          <a:p>
            <a:r>
              <a:rPr lang="en-US" altLang="zh-CN" sz="1600" dirty="0">
                <a:latin typeface="+mn-lt"/>
                <a:ea typeface="微软雅黑" panose="020B0503020204020204" charset="-122"/>
              </a:rPr>
              <a:t>  }                        </a:t>
            </a:r>
          </a:p>
          <a:p>
            <a:r>
              <a:rPr lang="en-US" altLang="zh-CN" sz="1600" dirty="0">
                <a:latin typeface="+mn-lt"/>
                <a:ea typeface="微软雅黑" panose="020B0503020204020204" charset="-122"/>
              </a:rPr>
              <a:t>  else if(…)</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else</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a:t>
            </a:r>
            <a:r>
              <a:rPr lang="zh-CN" altLang="en-US" sz="1600" dirty="0">
                <a:latin typeface="+mn-lt"/>
                <a:ea typeface="微软雅黑" panose="020B0503020204020204" charset="-122"/>
              </a:rPr>
              <a:t>语句</a:t>
            </a:r>
            <a:r>
              <a:rPr lang="en-US" altLang="zh-CN" sz="1600" dirty="0">
                <a:latin typeface="+mn-lt"/>
                <a:ea typeface="微软雅黑" panose="020B0503020204020204" charset="-122"/>
              </a:rPr>
              <a:t>n;</a:t>
            </a:r>
          </a:p>
          <a:p>
            <a:r>
              <a:rPr lang="en-US" altLang="zh-CN" sz="1600" dirty="0">
                <a:latin typeface="+mn-lt"/>
                <a:ea typeface="微软雅黑" panose="020B0503020204020204" charset="-122"/>
              </a:rPr>
              <a:t>   }</a:t>
            </a:r>
          </a:p>
          <a:p>
            <a:endParaRPr lang="zh-CN" altLang="en-US" sz="1600" dirty="0">
              <a:latin typeface="+mn-lt"/>
              <a:ea typeface="微软雅黑" panose="020B0503020204020204" charset="-122"/>
            </a:endParaRPr>
          </a:p>
        </p:txBody>
      </p:sp>
      <p:graphicFrame>
        <p:nvGraphicFramePr>
          <p:cNvPr id="51210" name="Object 111"/>
          <p:cNvGraphicFramePr>
            <a:graphicFrameLocks noChangeAspect="1"/>
          </p:cNvGraphicFramePr>
          <p:nvPr>
            <p:extLst>
              <p:ext uri="{D42A27DB-BD31-4B8C-83A1-F6EECF244321}">
                <p14:modId xmlns:p14="http://schemas.microsoft.com/office/powerpoint/2010/main" val="2892925029"/>
              </p:ext>
            </p:extLst>
          </p:nvPr>
        </p:nvGraphicFramePr>
        <p:xfrm>
          <a:off x="3708400" y="2060575"/>
          <a:ext cx="4897438" cy="3727450"/>
        </p:xfrm>
        <a:graphic>
          <a:graphicData uri="http://schemas.openxmlformats.org/presentationml/2006/ole">
            <mc:AlternateContent xmlns:mc="http://schemas.openxmlformats.org/markup-compatibility/2006">
              <mc:Choice xmlns:v="urn:schemas-microsoft-com:vml" Requires="v">
                <p:oleObj spid="_x0000_s6241" r:id="rId3" imgW="5779770" imgH="3894455" progId="Visio.Drawing.11">
                  <p:embed/>
                </p:oleObj>
              </mc:Choice>
              <mc:Fallback>
                <p:oleObj r:id="rId3" imgW="5779770" imgH="3894455" progId="Visio.Drawing.11">
                  <p:embed/>
                  <p:pic>
                    <p:nvPicPr>
                      <p:cNvPr id="0" name="图片 6144"/>
                      <p:cNvPicPr>
                        <a:picLocks noChangeAspect="1"/>
                      </p:cNvPicPr>
                      <p:nvPr/>
                    </p:nvPicPr>
                    <p:blipFill>
                      <a:blip r:embed="rId4"/>
                      <a:stretch>
                        <a:fillRect/>
                      </a:stretch>
                    </p:blipFill>
                    <p:spPr>
                      <a:xfrm>
                        <a:off x="3708400" y="2060575"/>
                        <a:ext cx="4897438" cy="3727450"/>
                      </a:xfrm>
                      <a:prstGeom prst="rect">
                        <a:avLst/>
                      </a:prstGeom>
                      <a:solidFill>
                        <a:schemeClr val="bg1"/>
                      </a:solidFill>
                      <a:ln w="38100">
                        <a:solidFill>
                          <a:schemeClr val="bg1"/>
                        </a:solidFill>
                      </a:ln>
                    </p:spPr>
                  </p:pic>
                </p:oleObj>
              </mc:Fallback>
            </mc:AlternateContent>
          </a:graphicData>
        </a:graphic>
      </p:graphicFrame>
      <p:sp>
        <p:nvSpPr>
          <p:cNvPr id="51211" name="文本框 51210"/>
          <p:cNvSpPr txBox="1"/>
          <p:nvPr/>
        </p:nvSpPr>
        <p:spPr>
          <a:xfrm>
            <a:off x="1554482" y="1341121"/>
            <a:ext cx="6476365" cy="461665"/>
          </a:xfrm>
          <a:prstGeom prst="rect">
            <a:avLst/>
          </a:prstGeom>
          <a:gradFill rotWithShape="1">
            <a:gsLst>
              <a:gs pos="0">
                <a:srgbClr val="FFFFFF">
                  <a:gamma/>
                  <a:tint val="39216"/>
                  <a:invGamma/>
                  <a:alpha val="60001"/>
                </a:srgbClr>
              </a:gs>
              <a:gs pos="50000">
                <a:srgbClr val="FFFFFF">
                  <a:alpha val="20000"/>
                </a:srgbClr>
              </a:gs>
              <a:gs pos="100000">
                <a:srgbClr val="FFFFFF">
                  <a:gamma/>
                  <a:tint val="39216"/>
                  <a:invGamma/>
                  <a:alpha val="60001"/>
                </a:srgbClr>
              </a:gs>
            </a:gsLst>
            <a:lin ang="5400000" scaled="1"/>
            <a:tileRect/>
          </a:gradFill>
          <a:ln w="9525">
            <a:noFill/>
          </a:ln>
        </p:spPr>
        <p:txBody>
          <a:bodyPr>
            <a:spAutoFit/>
          </a:bodyPr>
          <a:lstStyle/>
          <a:p>
            <a:pPr>
              <a:buClr>
                <a:srgbClr val="000000"/>
              </a:buClr>
            </a:pPr>
            <a:r>
              <a:rPr lang="zh-CN" altLang="en-US">
                <a:latin typeface="微软雅黑" panose="020B0503020204020204" charset="-122"/>
                <a:ea typeface="微软雅黑" panose="020B0503020204020204" charset="-122"/>
              </a:rPr>
              <a:t>多条件分支下的流程控制表示的流程结构如下</a:t>
            </a:r>
            <a:r>
              <a:rPr lang="en-US" altLang="zh-CN">
                <a:latin typeface="微软雅黑" panose="020B0503020204020204" charset="-122"/>
                <a:ea typeface="微软雅黑" panose="020B050302020402020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1211"/>
                                        </p:tgtEl>
                                        <p:attrNameLst>
                                          <p:attrName>style.visibility</p:attrName>
                                        </p:attrNameLst>
                                      </p:cBhvr>
                                      <p:to>
                                        <p:strVal val="visible"/>
                                      </p:to>
                                    </p:set>
                                    <p:animEffect transition="in" filter="blinds(horizontal)">
                                      <p:cBhvr>
                                        <p:cTn id="7" dur="500"/>
                                        <p:tgtEl>
                                          <p:spTgt spid="512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06"/>
                                        </p:tgtEl>
                                        <p:attrNameLst>
                                          <p:attrName>style.visibility</p:attrName>
                                        </p:attrNameLst>
                                      </p:cBhvr>
                                      <p:to>
                                        <p:strVal val="visible"/>
                                      </p:to>
                                    </p:set>
                                    <p:anim calcmode="lin" valueType="num">
                                      <p:cBhvr additive="base">
                                        <p:cTn id="12" dur="500" fill="hold"/>
                                        <p:tgtEl>
                                          <p:spTgt spid="51206"/>
                                        </p:tgtEl>
                                        <p:attrNameLst>
                                          <p:attrName>ppt_x</p:attrName>
                                        </p:attrNameLst>
                                      </p:cBhvr>
                                      <p:tavLst>
                                        <p:tav tm="0">
                                          <p:val>
                                            <p:strVal val="#ppt_x"/>
                                          </p:val>
                                        </p:tav>
                                        <p:tav tm="100000">
                                          <p:val>
                                            <p:strVal val="#ppt_x"/>
                                          </p:val>
                                        </p:tav>
                                      </p:tavLst>
                                    </p:anim>
                                    <p:anim calcmode="lin" valueType="num">
                                      <p:cBhvr additive="base">
                                        <p:cTn id="13" dur="500" fill="hold"/>
                                        <p:tgtEl>
                                          <p:spTgt spid="51206"/>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1210"/>
                                        </p:tgtEl>
                                        <p:attrNameLst>
                                          <p:attrName>style.visibility</p:attrName>
                                        </p:attrNameLst>
                                      </p:cBhvr>
                                      <p:to>
                                        <p:strVal val="visible"/>
                                      </p:to>
                                    </p:set>
                                    <p:anim calcmode="lin" valueType="num">
                                      <p:cBhvr additive="base">
                                        <p:cTn id="16" dur="500" fill="hold"/>
                                        <p:tgtEl>
                                          <p:spTgt spid="51210"/>
                                        </p:tgtEl>
                                        <p:attrNameLst>
                                          <p:attrName>ppt_x</p:attrName>
                                        </p:attrNameLst>
                                      </p:cBhvr>
                                      <p:tavLst>
                                        <p:tav tm="0">
                                          <p:val>
                                            <p:strVal val="#ppt_x"/>
                                          </p:val>
                                        </p:tav>
                                        <p:tav tm="100000">
                                          <p:val>
                                            <p:strVal val="#ppt_x"/>
                                          </p:val>
                                        </p:tav>
                                      </p:tavLst>
                                    </p:anim>
                                    <p:anim calcmode="lin" valueType="num">
                                      <p:cBhvr additive="base">
                                        <p:cTn id="17" dur="500" fill="hold"/>
                                        <p:tgtEl>
                                          <p:spTgt spid="512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文本框 11"/>
          <p:cNvSpPr txBox="1">
            <a:spLocks noChangeArrowheads="1"/>
          </p:cNvSpPr>
          <p:nvPr/>
        </p:nvSpPr>
        <p:spPr bwMode="auto">
          <a:xfrm>
            <a:off x="2051050" y="130175"/>
            <a:ext cx="7334250" cy="585788"/>
          </a:xfrm>
          <a:prstGeom prst="rect">
            <a:avLst/>
          </a:prstGeom>
          <a:noFill/>
          <a:ln w="9525">
            <a:noFill/>
            <a:miter lim="800000"/>
          </a:ln>
        </p:spPr>
        <p:txBody>
          <a:bodyPr>
            <a:spAutoFit/>
          </a:bodyPr>
          <a:lstStyle/>
          <a:p>
            <a:pPr algn="ctr"/>
            <a:r>
              <a:rPr lang="en-US" altLang="zh-CN" sz="3200">
                <a:solidFill>
                  <a:schemeClr val="bg1"/>
                </a:solidFill>
                <a:latin typeface="微软雅黑" panose="020B0503020204020204" charset="-122"/>
                <a:ea typeface="微软雅黑" panose="020B0503020204020204" charset="-122"/>
                <a:sym typeface="+mn-ea"/>
              </a:rPr>
              <a:t>   if--else if </a:t>
            </a:r>
            <a:r>
              <a:rPr lang="zh-CN" altLang="en-US" sz="3200">
                <a:solidFill>
                  <a:schemeClr val="bg1"/>
                </a:solidFill>
                <a:latin typeface="微软雅黑" panose="020B0503020204020204" charset="-122"/>
                <a:ea typeface="微软雅黑" panose="020B0503020204020204" charset="-122"/>
                <a:sym typeface="+mn-ea"/>
              </a:rPr>
              <a:t>示例</a:t>
            </a:r>
            <a:endParaRPr lang="en-US" altLang="zh-CN"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7" name="文本框 6"/>
          <p:cNvSpPr txBox="1">
            <a:spLocks noChangeArrowheads="1"/>
          </p:cNvSpPr>
          <p:nvPr/>
        </p:nvSpPr>
        <p:spPr bwMode="auto">
          <a:xfrm>
            <a:off x="898525" y="1125538"/>
            <a:ext cx="7512050" cy="1330325"/>
          </a:xfrm>
          <a:prstGeom prst="rect">
            <a:avLst/>
          </a:prstGeom>
          <a:noFill/>
          <a:ln w="9525">
            <a:noFill/>
            <a:miter lim="800000"/>
          </a:ln>
        </p:spPr>
        <p:txBody>
          <a:bodyPr>
            <a:spAutoFit/>
          </a:bodyPr>
          <a:lstStyle/>
          <a:p>
            <a:pPr>
              <a:lnSpc>
                <a:spcPct val="150000"/>
              </a:lnSpc>
            </a:pPr>
            <a:r>
              <a:rPr lang="zh-CN" altLang="en-US" b="1">
                <a:latin typeface="微软雅黑" panose="020B0503020204020204" charset="-122"/>
                <a:ea typeface="微软雅黑" panose="020B0503020204020204" charset="-122"/>
              </a:rPr>
              <a:t>为了给某班学生的一次考试成绩分等级，其中i表示学生成绩，grade表示等级。90分以上的为A，70分到90分之间的为B，60分到70分之间的为C，60分以下的得D。</a:t>
            </a:r>
          </a:p>
        </p:txBody>
      </p:sp>
      <p:sp>
        <p:nvSpPr>
          <p:cNvPr id="56326" name="圆角矩形 56325"/>
          <p:cNvSpPr>
            <a:spLocks noChangeArrowheads="1"/>
          </p:cNvSpPr>
          <p:nvPr/>
        </p:nvSpPr>
        <p:spPr bwMode="auto">
          <a:xfrm>
            <a:off x="928688" y="2616200"/>
            <a:ext cx="7119937" cy="3379788"/>
          </a:xfrm>
          <a:prstGeom prst="roundRect">
            <a:avLst>
              <a:gd name="adj" fmla="val 8926"/>
            </a:avLst>
          </a:prstGeom>
          <a:solidFill>
            <a:schemeClr val="bg1"/>
          </a:solidFill>
          <a:ln w="31750">
            <a:solidFill>
              <a:schemeClr val="bg1"/>
            </a:solidFill>
            <a:round/>
          </a:ln>
        </p:spPr>
        <p:txBody>
          <a:bodyPr anchor="ctr">
            <a:spAutoFit/>
          </a:bodyPr>
          <a:lstStyle/>
          <a:p>
            <a:pPr>
              <a:lnSpc>
                <a:spcPct val="70000"/>
              </a:lnSpc>
            </a:pPr>
            <a:r>
              <a:rPr lang="en-US" altLang="zh-CN" sz="1600" dirty="0">
                <a:solidFill>
                  <a:srgbClr val="330099"/>
                </a:solidFill>
                <a:latin typeface="+mn-lt"/>
                <a:ea typeface="微软雅黑" panose="020B0503020204020204" charset="-122"/>
                <a:sym typeface="+mn-ea"/>
              </a:rPr>
              <a:t>		</a:t>
            </a:r>
            <a:r>
              <a:rPr lang="en-US" altLang="zh-CN" sz="1600" dirty="0">
                <a:solidFill>
                  <a:srgbClr val="006666"/>
                </a:solidFill>
                <a:latin typeface="+mn-lt"/>
                <a:ea typeface="微软雅黑" panose="020B0503020204020204" charset="-122"/>
                <a:sym typeface="+mn-ea"/>
              </a:rPr>
              <a:t>…….</a:t>
            </a:r>
          </a:p>
          <a:p>
            <a:pPr>
              <a:lnSpc>
                <a:spcPct val="70000"/>
              </a:lnSpc>
            </a:pPr>
            <a:r>
              <a:rPr lang="en-US" altLang="zh-CN" sz="1600" dirty="0">
                <a:solidFill>
                  <a:srgbClr val="006666"/>
                </a:solidFill>
                <a:latin typeface="+mn-lt"/>
                <a:ea typeface="微软雅黑" panose="020B0503020204020204" charset="-122"/>
                <a:sym typeface="+mn-ea"/>
              </a:rPr>
              <a:t>		</a:t>
            </a:r>
          </a:p>
          <a:p>
            <a:pPr>
              <a:lnSpc>
                <a:spcPct val="70000"/>
              </a:lnSpc>
            </a:pPr>
            <a:r>
              <a:rPr lang="en-US" altLang="zh-CN" sz="1600" dirty="0">
                <a:solidFill>
                  <a:srgbClr val="006666"/>
                </a:solidFill>
                <a:latin typeface="+mn-lt"/>
                <a:ea typeface="微软雅黑" panose="020B0503020204020204" charset="-122"/>
                <a:sym typeface="+mn-ea"/>
              </a:rPr>
              <a:t>		if (i&gt;=90)</a:t>
            </a:r>
          </a:p>
          <a:p>
            <a:pPr>
              <a:lnSpc>
                <a:spcPct val="70000"/>
              </a:lnSpc>
            </a:pPr>
            <a:r>
              <a:rPr lang="en-US" altLang="zh-CN" sz="1600" dirty="0">
                <a:solidFill>
                  <a:srgbClr val="006666"/>
                </a:solidFill>
                <a:latin typeface="+mn-lt"/>
                <a:ea typeface="微软雅黑" panose="020B0503020204020204" charset="-122"/>
                <a:sym typeface="+mn-ea"/>
              </a:rPr>
              <a:t>		{</a:t>
            </a:r>
          </a:p>
          <a:p>
            <a:pPr>
              <a:lnSpc>
                <a:spcPct val="70000"/>
              </a:lnSpc>
            </a:pPr>
            <a:r>
              <a:rPr lang="en-US" altLang="zh-CN" sz="1600" dirty="0">
                <a:solidFill>
                  <a:srgbClr val="006666"/>
                </a:solidFill>
                <a:latin typeface="+mn-lt"/>
                <a:ea typeface="微软雅黑" panose="020B0503020204020204" charset="-122"/>
                <a:sym typeface="+mn-ea"/>
              </a:rPr>
              <a:t> 			grade= ‘A’  ;</a:t>
            </a:r>
          </a:p>
          <a:p>
            <a:pPr>
              <a:lnSpc>
                <a:spcPct val="70000"/>
              </a:lnSpc>
            </a:pPr>
            <a:r>
              <a:rPr lang="en-US" altLang="zh-CN" sz="1600" dirty="0">
                <a:solidFill>
                  <a:srgbClr val="006666"/>
                </a:solidFill>
                <a:latin typeface="+mn-lt"/>
                <a:ea typeface="微软雅黑" panose="020B0503020204020204" charset="-122"/>
                <a:sym typeface="+mn-ea"/>
              </a:rPr>
              <a:t> 		}</a:t>
            </a:r>
          </a:p>
          <a:p>
            <a:pPr>
              <a:lnSpc>
                <a:spcPct val="70000"/>
              </a:lnSpc>
            </a:pPr>
            <a:r>
              <a:rPr lang="en-US" altLang="zh-CN" sz="1600" dirty="0">
                <a:solidFill>
                  <a:srgbClr val="006666"/>
                </a:solidFill>
                <a:latin typeface="+mn-lt"/>
                <a:ea typeface="微软雅黑" panose="020B0503020204020204" charset="-122"/>
                <a:sym typeface="+mn-ea"/>
              </a:rPr>
              <a:t>		else if (i&gt;=70)</a:t>
            </a:r>
          </a:p>
          <a:p>
            <a:pPr>
              <a:lnSpc>
                <a:spcPct val="70000"/>
              </a:lnSpc>
            </a:pPr>
            <a:r>
              <a:rPr lang="en-US" altLang="zh-CN" sz="1600" dirty="0">
                <a:solidFill>
                  <a:srgbClr val="006666"/>
                </a:solidFill>
                <a:latin typeface="+mn-lt"/>
                <a:ea typeface="微软雅黑" panose="020B0503020204020204" charset="-122"/>
                <a:sym typeface="+mn-ea"/>
              </a:rPr>
              <a:t>		{</a:t>
            </a:r>
          </a:p>
          <a:p>
            <a:pPr>
              <a:lnSpc>
                <a:spcPct val="70000"/>
              </a:lnSpc>
            </a:pPr>
            <a:r>
              <a:rPr lang="en-US" altLang="zh-CN" sz="1600" dirty="0">
                <a:solidFill>
                  <a:srgbClr val="006666"/>
                </a:solidFill>
                <a:latin typeface="+mn-lt"/>
                <a:ea typeface="微软雅黑" panose="020B0503020204020204" charset="-122"/>
                <a:sym typeface="+mn-ea"/>
              </a:rPr>
              <a:t>			grade=‘B’ ;</a:t>
            </a:r>
          </a:p>
          <a:p>
            <a:pPr>
              <a:lnSpc>
                <a:spcPct val="70000"/>
              </a:lnSpc>
            </a:pPr>
            <a:r>
              <a:rPr lang="en-US" altLang="zh-CN" sz="1600" dirty="0">
                <a:solidFill>
                  <a:srgbClr val="006666"/>
                </a:solidFill>
                <a:latin typeface="+mn-lt"/>
                <a:ea typeface="微软雅黑" panose="020B0503020204020204" charset="-122"/>
                <a:sym typeface="+mn-ea"/>
              </a:rPr>
              <a:t>		}</a:t>
            </a:r>
          </a:p>
          <a:p>
            <a:pPr>
              <a:lnSpc>
                <a:spcPct val="70000"/>
              </a:lnSpc>
            </a:pPr>
            <a:r>
              <a:rPr lang="en-US" altLang="zh-CN" sz="1600" dirty="0">
                <a:solidFill>
                  <a:srgbClr val="006666"/>
                </a:solidFill>
                <a:latin typeface="+mn-lt"/>
                <a:ea typeface="微软雅黑" panose="020B0503020204020204" charset="-122"/>
                <a:sym typeface="+mn-ea"/>
              </a:rPr>
              <a:t> 		else if (i&gt;=60) </a:t>
            </a:r>
          </a:p>
          <a:p>
            <a:pPr>
              <a:lnSpc>
                <a:spcPct val="70000"/>
              </a:lnSpc>
            </a:pPr>
            <a:r>
              <a:rPr lang="en-US" altLang="zh-CN" sz="1600" dirty="0">
                <a:solidFill>
                  <a:srgbClr val="006666"/>
                </a:solidFill>
                <a:latin typeface="+mn-lt"/>
                <a:ea typeface="微软雅黑" panose="020B0503020204020204" charset="-122"/>
                <a:sym typeface="+mn-ea"/>
              </a:rPr>
              <a:t> 		{</a:t>
            </a:r>
          </a:p>
          <a:p>
            <a:pPr>
              <a:lnSpc>
                <a:spcPct val="70000"/>
              </a:lnSpc>
            </a:pPr>
            <a:r>
              <a:rPr lang="en-US" altLang="zh-CN" sz="1600" dirty="0">
                <a:solidFill>
                  <a:srgbClr val="006666"/>
                </a:solidFill>
                <a:latin typeface="+mn-lt"/>
                <a:ea typeface="微软雅黑" panose="020B0503020204020204" charset="-122"/>
                <a:sym typeface="+mn-ea"/>
              </a:rPr>
              <a:t>			grade=‘C’ ;</a:t>
            </a:r>
          </a:p>
          <a:p>
            <a:pPr>
              <a:lnSpc>
                <a:spcPct val="70000"/>
              </a:lnSpc>
            </a:pPr>
            <a:r>
              <a:rPr lang="en-US" altLang="zh-CN" sz="1600" dirty="0">
                <a:solidFill>
                  <a:srgbClr val="006666"/>
                </a:solidFill>
                <a:latin typeface="+mn-lt"/>
                <a:ea typeface="微软雅黑" panose="020B0503020204020204" charset="-122"/>
                <a:sym typeface="+mn-ea"/>
              </a:rPr>
              <a:t> 		} </a:t>
            </a:r>
          </a:p>
          <a:p>
            <a:pPr>
              <a:lnSpc>
                <a:spcPct val="70000"/>
              </a:lnSpc>
            </a:pPr>
            <a:r>
              <a:rPr lang="en-US" altLang="zh-CN" sz="1600" dirty="0">
                <a:solidFill>
                  <a:srgbClr val="006666"/>
                </a:solidFill>
                <a:latin typeface="+mn-lt"/>
                <a:ea typeface="微软雅黑" panose="020B0503020204020204" charset="-122"/>
                <a:sym typeface="+mn-ea"/>
              </a:rPr>
              <a:t>          	else</a:t>
            </a:r>
          </a:p>
          <a:p>
            <a:pPr>
              <a:lnSpc>
                <a:spcPct val="70000"/>
              </a:lnSpc>
            </a:pPr>
            <a:r>
              <a:rPr lang="en-US" altLang="zh-CN" sz="1600" dirty="0">
                <a:solidFill>
                  <a:srgbClr val="006666"/>
                </a:solidFill>
                <a:latin typeface="+mn-lt"/>
                <a:ea typeface="微软雅黑" panose="020B0503020204020204" charset="-122"/>
                <a:sym typeface="+mn-ea"/>
              </a:rPr>
              <a:t>		{     </a:t>
            </a:r>
          </a:p>
          <a:p>
            <a:pPr>
              <a:lnSpc>
                <a:spcPct val="70000"/>
              </a:lnSpc>
            </a:pPr>
            <a:r>
              <a:rPr lang="en-US" altLang="zh-CN" sz="1600" dirty="0">
                <a:solidFill>
                  <a:srgbClr val="006666"/>
                </a:solidFill>
                <a:latin typeface="+mn-lt"/>
                <a:ea typeface="微软雅黑" panose="020B0503020204020204" charset="-122"/>
                <a:sym typeface="+mn-ea"/>
              </a:rPr>
              <a:t>			grade=‘D’ ;</a:t>
            </a:r>
          </a:p>
          <a:p>
            <a:pPr>
              <a:lnSpc>
                <a:spcPct val="70000"/>
              </a:lnSpc>
            </a:pPr>
            <a:r>
              <a:rPr lang="en-US" altLang="zh-CN" sz="1600" dirty="0">
                <a:solidFill>
                  <a:srgbClr val="006666"/>
                </a:solidFill>
                <a:latin typeface="+mn-lt"/>
                <a:ea typeface="微软雅黑" panose="020B0503020204020204" charset="-122"/>
                <a:sym typeface="+mn-ea"/>
              </a:rPr>
              <a:t>		}</a:t>
            </a:r>
          </a:p>
        </p:txBody>
      </p:sp>
      <p:sp>
        <p:nvSpPr>
          <p:cNvPr id="46084" name="文本框 10"/>
          <p:cNvSpPr txBox="1">
            <a:spLocks noChangeArrowheads="1"/>
          </p:cNvSpPr>
          <p:nvPr/>
        </p:nvSpPr>
        <p:spPr bwMode="auto">
          <a:xfrm>
            <a:off x="681038" y="131763"/>
            <a:ext cx="1336675" cy="641350"/>
          </a:xfrm>
          <a:prstGeom prst="rect">
            <a:avLst/>
          </a:prstGeom>
          <a:noFill/>
          <a:ln w="9525">
            <a:noFill/>
            <a:miter lim="800000"/>
          </a:ln>
        </p:spPr>
        <p:txBody>
          <a:bodyPr wrap="none">
            <a:spAutoFit/>
          </a:bodyPr>
          <a:lstStyle/>
          <a:p>
            <a:pPr algn="ctr"/>
            <a:r>
              <a:rPr lang="zh-CN" altLang="en-US" sz="3600" b="1">
                <a:solidFill>
                  <a:srgbClr val="39626F"/>
                </a:solidFill>
                <a:latin typeface="微软雅黑" panose="020B0503020204020204" charset="-122"/>
                <a:ea typeface="微软雅黑" panose="020B0503020204020204" charset="-122"/>
                <a:cs typeface="Segoe UI" panose="020B0502040204020203" pitchFamily="34" charset="0"/>
              </a:rPr>
              <a:t>例</a:t>
            </a: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rPr>
              <a:t>3.3</a:t>
            </a:r>
            <a:endParaRPr lang="zh-CN" altLang="en-US" sz="3600" b="1">
              <a:solidFill>
                <a:srgbClr val="39626F"/>
              </a:solidFill>
              <a:latin typeface="微软雅黑" panose="020B0503020204020204" charset="-122"/>
              <a:ea typeface="微软雅黑" panose="020B0503020204020204" charset="-122"/>
              <a:cs typeface="Segoe UI"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6326"/>
                                        </p:tgtEl>
                                        <p:attrNameLst>
                                          <p:attrName>style.visibility</p:attrName>
                                        </p:attrNameLst>
                                      </p:cBhvr>
                                      <p:to>
                                        <p:strVal val="visible"/>
                                      </p:to>
                                    </p:set>
                                    <p:anim calcmode="lin" valueType="num">
                                      <p:cBhvr additive="base">
                                        <p:cTn id="12" dur="500" fill="hold"/>
                                        <p:tgtEl>
                                          <p:spTgt spid="56326"/>
                                        </p:tgtEl>
                                        <p:attrNameLst>
                                          <p:attrName>ppt_x</p:attrName>
                                        </p:attrNameLst>
                                      </p:cBhvr>
                                      <p:tavLst>
                                        <p:tav tm="0">
                                          <p:val>
                                            <p:strVal val="#ppt_x"/>
                                          </p:val>
                                        </p:tav>
                                        <p:tav tm="100000">
                                          <p:val>
                                            <p:strVal val="#ppt_x"/>
                                          </p:val>
                                        </p:tav>
                                      </p:tavLst>
                                    </p:anim>
                                    <p:anim calcmode="lin" valueType="num">
                                      <p:cBhvr additive="base">
                                        <p:cTn id="13" dur="500" fill="hold"/>
                                        <p:tgtEl>
                                          <p:spTgt spid="563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6326"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文本框 10"/>
          <p:cNvSpPr txBox="1">
            <a:spLocks noChangeArrowheads="1"/>
          </p:cNvSpPr>
          <p:nvPr/>
        </p:nvSpPr>
        <p:spPr bwMode="auto">
          <a:xfrm>
            <a:off x="933450" y="131763"/>
            <a:ext cx="83185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3.4</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47106"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switch——</a:t>
            </a:r>
            <a:r>
              <a:rPr lang="zh-CN" altLang="en-US" sz="3200" b="1">
                <a:solidFill>
                  <a:schemeClr val="bg1"/>
                </a:solidFill>
                <a:latin typeface="微软雅黑" panose="020B0503020204020204" charset="-122"/>
                <a:ea typeface="微软雅黑" panose="020B0503020204020204" charset="-122"/>
                <a:sym typeface="+mn-ea"/>
              </a:rPr>
              <a:t>多分支选择语句</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47107" name="文本占位符 55298"/>
          <p:cNvSpPr>
            <a:spLocks noGrp="1"/>
          </p:cNvSpPr>
          <p:nvPr>
            <p:ph type="body" idx="4294967295"/>
          </p:nvPr>
        </p:nvSpPr>
        <p:spPr>
          <a:xfrm>
            <a:off x="467543" y="1052736"/>
            <a:ext cx="8208913" cy="813765"/>
          </a:xfrm>
        </p:spPr>
        <p:txBody>
          <a:bodyPr lIns="92075" tIns="46038" rIns="92075" bIns="46038"/>
          <a:lstStyle/>
          <a:p>
            <a:pPr>
              <a:lnSpc>
                <a:spcPct val="130000"/>
              </a:lnSpc>
              <a:buFont typeface="Arial" panose="02080604020202020204" pitchFamily="34" charset="0"/>
              <a:buNone/>
            </a:pPr>
            <a:r>
              <a:rPr lang="en-US" altLang="zh-CN" sz="2000" dirty="0">
                <a:ea typeface="华文新魏" panose="02010800040101010101" pitchFamily="2" charset="-122"/>
              </a:rPr>
              <a:t>	</a:t>
            </a:r>
            <a:r>
              <a:rPr lang="en-US" altLang="zh-CN" sz="2000" dirty="0">
                <a:latin typeface="微软雅黑" panose="020B0503020204020204" charset="-122"/>
                <a:ea typeface="微软雅黑" panose="020B0503020204020204" charset="-122"/>
              </a:rPr>
              <a:t>switch</a:t>
            </a:r>
            <a:r>
              <a:rPr lang="zh-CN" altLang="en-US" sz="2000" dirty="0">
                <a:latin typeface="微软雅黑" panose="020B0503020204020204" charset="-122"/>
                <a:ea typeface="微软雅黑" panose="020B0503020204020204" charset="-122"/>
              </a:rPr>
              <a:t>也是分支选择语句，它可以是</a:t>
            </a:r>
            <a:r>
              <a:rPr lang="zh-CN" altLang="en-US" sz="2000" b="1" dirty="0">
                <a:latin typeface="微软雅黑" panose="020B0503020204020204" charset="-122"/>
                <a:ea typeface="微软雅黑" panose="020B0503020204020204" charset="-122"/>
              </a:rPr>
              <a:t>多分支选择</a:t>
            </a:r>
            <a:r>
              <a:rPr lang="zh-CN" altLang="en-US" sz="2000" dirty="0">
                <a:latin typeface="微软雅黑" panose="020B0503020204020204" charset="-122"/>
                <a:ea typeface="微软雅黑" panose="020B0503020204020204" charset="-122"/>
              </a:rPr>
              <a:t>，而</a:t>
            </a:r>
            <a:r>
              <a:rPr lang="en-US" altLang="zh-CN" sz="2000" dirty="0">
                <a:latin typeface="微软雅黑" panose="020B0503020204020204" charset="-122"/>
                <a:ea typeface="微软雅黑" panose="020B0503020204020204" charset="-122"/>
              </a:rPr>
              <a:t>if</a:t>
            </a:r>
            <a:r>
              <a:rPr lang="zh-CN" altLang="en-US" sz="2000" dirty="0">
                <a:latin typeface="微软雅黑" panose="020B0503020204020204" charset="-122"/>
                <a:ea typeface="微软雅黑" panose="020B0503020204020204" charset="-122"/>
              </a:rPr>
              <a:t>语句只有</a:t>
            </a:r>
            <a:r>
              <a:rPr lang="zh-CN" altLang="en-US" sz="2000" b="1" dirty="0">
                <a:latin typeface="微软雅黑" panose="020B0503020204020204" charset="-122"/>
                <a:ea typeface="微软雅黑" panose="020B0503020204020204" charset="-122"/>
              </a:rPr>
              <a:t>两个分支</a:t>
            </a:r>
            <a:r>
              <a:rPr lang="zh-CN" altLang="en-US" sz="2000" dirty="0">
                <a:latin typeface="微软雅黑" panose="020B0503020204020204" charset="-122"/>
                <a:ea typeface="微软雅黑" panose="020B0503020204020204" charset="-122"/>
              </a:rPr>
              <a:t>可供选择。</a:t>
            </a:r>
          </a:p>
        </p:txBody>
      </p:sp>
      <p:sp>
        <p:nvSpPr>
          <p:cNvPr id="5" name="圆角矩形 4"/>
          <p:cNvSpPr/>
          <p:nvPr/>
        </p:nvSpPr>
        <p:spPr>
          <a:xfrm>
            <a:off x="5508104" y="1950848"/>
            <a:ext cx="2807667" cy="4109859"/>
          </a:xfrm>
          <a:prstGeom prst="roundRect">
            <a:avLst>
              <a:gd name="adj" fmla="val 4843"/>
            </a:avLst>
          </a:prstGeom>
          <a:solidFill>
            <a:schemeClr val="bg1"/>
          </a:solidFill>
          <a:ln w="31750" cap="flat" cmpd="sng">
            <a:solidFill>
              <a:schemeClr val="bg1"/>
            </a:solidFill>
            <a:prstDash val="solid"/>
            <a:headEnd type="none" w="med" len="med"/>
            <a:tailEnd type="none" w="med" len="med"/>
          </a:ln>
        </p:spPr>
        <p:txBody>
          <a:bodyPr wrap="square" anchor="ctr">
            <a:spAutoFit/>
          </a:bodyPr>
          <a:lstStyle/>
          <a:p>
            <a:r>
              <a:rPr lang="en-US" altLang="zh-CN" sz="1600" dirty="0">
                <a:latin typeface="+mj-lt"/>
                <a:ea typeface="微软雅黑" panose="020B0503020204020204" charset="-122"/>
              </a:rPr>
              <a:t>switch(</a:t>
            </a:r>
            <a:r>
              <a:rPr lang="zh-CN" altLang="en-US" sz="1600" dirty="0">
                <a:latin typeface="+mj-lt"/>
                <a:ea typeface="微软雅黑" panose="020B0503020204020204" charset="-122"/>
              </a:rPr>
              <a:t>表达式</a:t>
            </a:r>
            <a:r>
              <a:rPr lang="en-US" altLang="zh-CN" sz="1600" dirty="0">
                <a:latin typeface="+mj-lt"/>
                <a:ea typeface="微软雅黑" panose="020B0503020204020204" charset="-122"/>
              </a:rPr>
              <a:t>)</a:t>
            </a:r>
          </a:p>
          <a:p>
            <a:r>
              <a:rPr lang="en-US" altLang="zh-CN" sz="1600" dirty="0">
                <a:latin typeface="+mj-lt"/>
                <a:ea typeface="微软雅黑" panose="020B0503020204020204" charset="-122"/>
              </a:rPr>
              <a:t>{</a:t>
            </a:r>
          </a:p>
          <a:p>
            <a:r>
              <a:rPr lang="en-US" altLang="zh-CN" sz="1600" dirty="0">
                <a:latin typeface="+mj-lt"/>
                <a:ea typeface="微软雅黑" panose="020B0503020204020204" charset="-122"/>
              </a:rPr>
              <a:t>  case   </a:t>
            </a:r>
            <a:r>
              <a:rPr lang="zh-CN" altLang="en-US" sz="1600" dirty="0">
                <a:latin typeface="+mj-lt"/>
                <a:ea typeface="微软雅黑" panose="020B0503020204020204" charset="-122"/>
              </a:rPr>
              <a:t>判断值</a:t>
            </a:r>
            <a:r>
              <a:rPr lang="en-US" altLang="zh-CN" sz="1600" dirty="0">
                <a:latin typeface="+mj-lt"/>
                <a:ea typeface="微软雅黑" panose="020B0503020204020204" charset="-122"/>
              </a:rPr>
              <a:t>1: </a:t>
            </a:r>
          </a:p>
          <a:p>
            <a:r>
              <a:rPr lang="en-US" altLang="zh-CN" sz="1600" dirty="0">
                <a:latin typeface="+mj-lt"/>
                <a:ea typeface="微软雅黑" panose="020B0503020204020204" charset="-122"/>
              </a:rPr>
              <a:t>                </a:t>
            </a:r>
            <a:r>
              <a:rPr lang="zh-CN" altLang="en-US" sz="1600" dirty="0">
                <a:latin typeface="+mj-lt"/>
                <a:ea typeface="微软雅黑" panose="020B0503020204020204" charset="-122"/>
              </a:rPr>
              <a:t>语句组</a:t>
            </a:r>
            <a:r>
              <a:rPr lang="en-US" altLang="zh-CN" sz="1600" dirty="0">
                <a:latin typeface="+mj-lt"/>
                <a:ea typeface="微软雅黑" panose="020B0503020204020204" charset="-122"/>
              </a:rPr>
              <a:t>1; </a:t>
            </a:r>
          </a:p>
          <a:p>
            <a:r>
              <a:rPr lang="en-US" altLang="zh-CN" sz="1600" dirty="0">
                <a:latin typeface="+mj-lt"/>
                <a:ea typeface="微软雅黑" panose="020B0503020204020204" charset="-122"/>
              </a:rPr>
              <a:t>                break;</a:t>
            </a:r>
          </a:p>
          <a:p>
            <a:r>
              <a:rPr lang="en-US" altLang="zh-CN" sz="1600" dirty="0">
                <a:latin typeface="+mj-lt"/>
                <a:ea typeface="微软雅黑" panose="020B0503020204020204" charset="-122"/>
              </a:rPr>
              <a:t>  case   </a:t>
            </a:r>
            <a:r>
              <a:rPr lang="zh-CN" altLang="en-US" sz="1600" dirty="0">
                <a:latin typeface="+mj-lt"/>
                <a:ea typeface="微软雅黑" panose="020B0503020204020204" charset="-122"/>
              </a:rPr>
              <a:t>判断值</a:t>
            </a:r>
            <a:r>
              <a:rPr lang="en-US" altLang="zh-CN" sz="1600" dirty="0">
                <a:latin typeface="+mj-lt"/>
                <a:ea typeface="微软雅黑" panose="020B0503020204020204" charset="-122"/>
              </a:rPr>
              <a:t>2: </a:t>
            </a:r>
          </a:p>
          <a:p>
            <a:r>
              <a:rPr lang="en-US" altLang="zh-CN" sz="1600" dirty="0">
                <a:latin typeface="+mj-lt"/>
                <a:ea typeface="微软雅黑" panose="020B0503020204020204" charset="-122"/>
              </a:rPr>
              <a:t>                </a:t>
            </a:r>
            <a:r>
              <a:rPr lang="zh-CN" altLang="en-US" sz="1600" dirty="0">
                <a:latin typeface="+mj-lt"/>
                <a:ea typeface="微软雅黑" panose="020B0503020204020204" charset="-122"/>
              </a:rPr>
              <a:t>语句组</a:t>
            </a:r>
            <a:r>
              <a:rPr lang="en-US" altLang="zh-CN" sz="1600" dirty="0">
                <a:latin typeface="+mj-lt"/>
                <a:ea typeface="微软雅黑" panose="020B0503020204020204" charset="-122"/>
              </a:rPr>
              <a:t>2;</a:t>
            </a:r>
          </a:p>
          <a:p>
            <a:r>
              <a:rPr lang="en-US" altLang="zh-CN" sz="1600" dirty="0">
                <a:latin typeface="+mj-lt"/>
                <a:ea typeface="微软雅黑" panose="020B0503020204020204" charset="-122"/>
              </a:rPr>
              <a:t>                break;</a:t>
            </a:r>
          </a:p>
          <a:p>
            <a:r>
              <a:rPr lang="en-US" altLang="zh-CN" sz="1600" dirty="0">
                <a:latin typeface="+mj-lt"/>
                <a:ea typeface="微软雅黑" panose="020B0503020204020204" charset="-122"/>
              </a:rPr>
              <a:t>  ……</a:t>
            </a:r>
          </a:p>
          <a:p>
            <a:r>
              <a:rPr lang="en-US" altLang="zh-CN" sz="1600" dirty="0">
                <a:latin typeface="+mj-lt"/>
                <a:ea typeface="微软雅黑" panose="020B0503020204020204" charset="-122"/>
              </a:rPr>
              <a:t>  case   </a:t>
            </a:r>
            <a:r>
              <a:rPr lang="zh-CN" altLang="en-US" sz="1600" dirty="0">
                <a:latin typeface="+mj-lt"/>
                <a:ea typeface="微软雅黑" panose="020B0503020204020204" charset="-122"/>
              </a:rPr>
              <a:t>判断值 </a:t>
            </a:r>
            <a:r>
              <a:rPr lang="en-US" altLang="zh-CN" sz="1600" dirty="0">
                <a:latin typeface="+mj-lt"/>
                <a:ea typeface="微软雅黑" panose="020B0503020204020204" charset="-122"/>
              </a:rPr>
              <a:t>n: </a:t>
            </a:r>
          </a:p>
          <a:p>
            <a:r>
              <a:rPr lang="en-US" altLang="zh-CN" sz="1600" dirty="0">
                <a:latin typeface="+mj-lt"/>
                <a:ea typeface="微软雅黑" panose="020B0503020204020204" charset="-122"/>
              </a:rPr>
              <a:t>                </a:t>
            </a:r>
            <a:r>
              <a:rPr lang="zh-CN" altLang="en-US" sz="1600" dirty="0">
                <a:latin typeface="+mj-lt"/>
                <a:ea typeface="微软雅黑" panose="020B0503020204020204" charset="-122"/>
              </a:rPr>
              <a:t>语句组</a:t>
            </a:r>
            <a:r>
              <a:rPr lang="en-US" altLang="zh-CN" sz="1600" dirty="0">
                <a:latin typeface="+mj-lt"/>
                <a:ea typeface="微软雅黑" panose="020B0503020204020204" charset="-122"/>
              </a:rPr>
              <a:t>n;</a:t>
            </a:r>
          </a:p>
          <a:p>
            <a:r>
              <a:rPr lang="en-US" altLang="zh-CN" sz="1600" dirty="0">
                <a:latin typeface="+mj-lt"/>
                <a:ea typeface="微软雅黑" panose="020B0503020204020204" charset="-122"/>
              </a:rPr>
              <a:t>                break;</a:t>
            </a:r>
          </a:p>
          <a:p>
            <a:r>
              <a:rPr lang="en-US" altLang="zh-CN" sz="1600" dirty="0">
                <a:latin typeface="+mj-lt"/>
                <a:ea typeface="微软雅黑" panose="020B0503020204020204" charset="-122"/>
              </a:rPr>
              <a:t>  default:        </a:t>
            </a:r>
          </a:p>
          <a:p>
            <a:r>
              <a:rPr lang="en-US" altLang="zh-CN" sz="1600" dirty="0">
                <a:latin typeface="+mj-lt"/>
                <a:ea typeface="微软雅黑" panose="020B0503020204020204" charset="-122"/>
              </a:rPr>
              <a:t>                </a:t>
            </a:r>
            <a:r>
              <a:rPr lang="zh-CN" altLang="en-US" sz="1600" dirty="0">
                <a:latin typeface="+mj-lt"/>
                <a:ea typeface="微软雅黑" panose="020B0503020204020204" charset="-122"/>
              </a:rPr>
              <a:t>语句组</a:t>
            </a:r>
            <a:r>
              <a:rPr lang="en-US" altLang="zh-CN" sz="1600" dirty="0">
                <a:latin typeface="+mj-lt"/>
                <a:ea typeface="微软雅黑" panose="020B0503020204020204" charset="-122"/>
              </a:rPr>
              <a:t>n+1;</a:t>
            </a:r>
          </a:p>
          <a:p>
            <a:r>
              <a:rPr lang="en-US" altLang="zh-CN" sz="1600" dirty="0">
                <a:latin typeface="+mj-lt"/>
                <a:ea typeface="微软雅黑" panose="020B0503020204020204" charset="-122"/>
              </a:rPr>
              <a:t>                break;</a:t>
            </a:r>
          </a:p>
          <a:p>
            <a:r>
              <a:rPr lang="en-US" altLang="zh-CN" sz="1600" dirty="0">
                <a:latin typeface="+mj-lt"/>
                <a:ea typeface="微软雅黑" panose="020B0503020204020204" charset="-122"/>
              </a:rPr>
              <a:t>}</a:t>
            </a:r>
          </a:p>
        </p:txBody>
      </p:sp>
      <p:sp>
        <p:nvSpPr>
          <p:cNvPr id="7" name="圆角矩形 6"/>
          <p:cNvSpPr/>
          <p:nvPr/>
        </p:nvSpPr>
        <p:spPr>
          <a:xfrm>
            <a:off x="899592" y="5013176"/>
            <a:ext cx="3387725" cy="50323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pPr>
            <a:r>
              <a:rPr lang="zh-CN" altLang="en-US" sz="1600" dirty="0">
                <a:solidFill>
                  <a:schemeClr val="tx1"/>
                </a:solidFill>
                <a:latin typeface="微软雅黑" panose="020B0503020204020204" charset="-122"/>
                <a:ea typeface="微软雅黑" panose="020B0503020204020204" charset="-122"/>
                <a:sym typeface="+mn-ea"/>
              </a:rPr>
              <a:t>图</a:t>
            </a:r>
            <a:r>
              <a:rPr lang="en-US" altLang="zh-CN" sz="1600" dirty="0">
                <a:solidFill>
                  <a:schemeClr val="tx1"/>
                </a:solidFill>
                <a:latin typeface="微软雅黑" panose="020B0503020204020204" charset="-122"/>
                <a:ea typeface="微软雅黑" panose="020B0503020204020204" charset="-122"/>
                <a:sym typeface="+mn-ea"/>
              </a:rPr>
              <a:t>3.8 switch</a:t>
            </a:r>
            <a:r>
              <a:rPr lang="zh-CN" altLang="en-US" sz="1600" dirty="0">
                <a:solidFill>
                  <a:schemeClr val="tx1"/>
                </a:solidFill>
                <a:latin typeface="微软雅黑" panose="020B0503020204020204" charset="-122"/>
                <a:ea typeface="微软雅黑" panose="020B0503020204020204" charset="-122"/>
                <a:sym typeface="+mn-ea"/>
              </a:rPr>
              <a:t>语句的流程控制</a:t>
            </a:r>
            <a:endParaRPr lang="zh-CN" altLang="en-US" sz="1600" dirty="0">
              <a:solidFill>
                <a:srgbClr val="FFFFFF"/>
              </a:solidFill>
              <a:latin typeface="微软雅黑" panose="020B0503020204020204" charset="-122"/>
              <a:ea typeface="微软雅黑" panose="020B0503020204020204" charset="-122"/>
              <a:cs typeface="等线"/>
            </a:endParaRPr>
          </a:p>
        </p:txBody>
      </p:sp>
      <p:graphicFrame>
        <p:nvGraphicFramePr>
          <p:cNvPr id="8" name="Object 111"/>
          <p:cNvGraphicFramePr>
            <a:graphicFrameLocks noChangeAspect="1"/>
          </p:cNvGraphicFramePr>
          <p:nvPr>
            <p:extLst>
              <p:ext uri="{D42A27DB-BD31-4B8C-83A1-F6EECF244321}">
                <p14:modId xmlns:p14="http://schemas.microsoft.com/office/powerpoint/2010/main" val="1256409588"/>
              </p:ext>
            </p:extLst>
          </p:nvPr>
        </p:nvGraphicFramePr>
        <p:xfrm>
          <a:off x="251521" y="2264558"/>
          <a:ext cx="4824536" cy="2532594"/>
        </p:xfrm>
        <a:graphic>
          <a:graphicData uri="http://schemas.openxmlformats.org/presentationml/2006/ole">
            <mc:AlternateContent xmlns:mc="http://schemas.openxmlformats.org/markup-compatibility/2006">
              <mc:Choice xmlns:v="urn:schemas-microsoft-com:vml" Requires="v">
                <p:oleObj spid="_x0000_s12346" r:id="rId3" imgW="4966970" imgH="2099945" progId="Visio.Drawing.11">
                  <p:embed/>
                </p:oleObj>
              </mc:Choice>
              <mc:Fallback>
                <p:oleObj r:id="rId3" imgW="4966970" imgH="2099945" progId="Visio.Drawing.11">
                  <p:embed/>
                  <p:pic>
                    <p:nvPicPr>
                      <p:cNvPr id="0" name=""/>
                      <p:cNvPicPr>
                        <a:picLocks noChangeAspect="1"/>
                      </p:cNvPicPr>
                      <p:nvPr/>
                    </p:nvPicPr>
                    <p:blipFill>
                      <a:blip r:embed="rId4"/>
                      <a:stretch>
                        <a:fillRect/>
                      </a:stretch>
                    </p:blipFill>
                    <p:spPr>
                      <a:xfrm>
                        <a:off x="251521" y="2264558"/>
                        <a:ext cx="4824536" cy="2532594"/>
                      </a:xfrm>
                      <a:prstGeom prst="rect">
                        <a:avLst/>
                      </a:prstGeom>
                      <a:solidFill>
                        <a:schemeClr val="bg1"/>
                      </a:solidFill>
                      <a:ln w="38100">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圆角矩形 57348"/>
          <p:cNvSpPr/>
          <p:nvPr/>
        </p:nvSpPr>
        <p:spPr>
          <a:xfrm>
            <a:off x="4644008" y="1325563"/>
            <a:ext cx="3095625" cy="4849812"/>
          </a:xfrm>
          <a:prstGeom prst="roundRect">
            <a:avLst>
              <a:gd name="adj" fmla="val 4843"/>
            </a:avLst>
          </a:prstGeom>
          <a:solidFill>
            <a:schemeClr val="bg1"/>
          </a:solidFill>
          <a:ln w="12700" cap="flat" cmpd="sng">
            <a:solidFill>
              <a:srgbClr val="339933"/>
            </a:solidFill>
            <a:prstDash val="lgDashDotDot"/>
            <a:headEnd type="none" w="med" len="med"/>
            <a:tailEnd type="none" w="med" len="med"/>
          </a:ln>
        </p:spPr>
        <p:txBody>
          <a:bodyPr anchor="ctr">
            <a:spAutoFit/>
          </a:bodyPr>
          <a:lstStyle/>
          <a:p>
            <a:r>
              <a:rPr lang="en-US" altLang="zh-CN" sz="1600" dirty="0">
                <a:latin typeface="+mn-lt"/>
                <a:ea typeface="微软雅黑" panose="020B0503020204020204" charset="-122"/>
              </a:rPr>
              <a:t>switch (</a:t>
            </a:r>
            <a:r>
              <a:rPr lang="en-US" altLang="zh-CN" sz="1600" dirty="0" err="1">
                <a:latin typeface="+mn-lt"/>
                <a:ea typeface="微软雅黑" panose="020B0503020204020204" charset="-122"/>
              </a:rPr>
              <a:t>key_value</a:t>
            </a:r>
            <a:r>
              <a:rPr lang="en-US" altLang="zh-CN" sz="1600" dirty="0">
                <a:latin typeface="+mn-lt"/>
                <a:ea typeface="微软雅黑" panose="020B0503020204020204" charset="-122"/>
              </a:rPr>
              <a:t>)</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case  F1:   F1</a:t>
            </a:r>
            <a:r>
              <a:rPr lang="zh-CN" altLang="en-US" sz="1600" dirty="0">
                <a:latin typeface="+mn-lt"/>
                <a:ea typeface="微软雅黑" panose="020B0503020204020204" charset="-122"/>
              </a:rPr>
              <a:t>功能处理程序</a:t>
            </a:r>
            <a:r>
              <a:rPr lang="en-US" altLang="zh-CN" sz="1600" dirty="0">
                <a:latin typeface="+mn-lt"/>
                <a:ea typeface="微软雅黑" panose="020B0503020204020204" charset="-122"/>
              </a:rPr>
              <a:t>;</a:t>
            </a:r>
          </a:p>
          <a:p>
            <a:r>
              <a:rPr lang="en-US" altLang="zh-CN" sz="1600" dirty="0">
                <a:latin typeface="+mn-lt"/>
                <a:ea typeface="微软雅黑" panose="020B0503020204020204" charset="-122"/>
              </a:rPr>
              <a:t>                        break;</a:t>
            </a:r>
          </a:p>
          <a:p>
            <a:r>
              <a:rPr lang="en-US" altLang="zh-CN" sz="1600" dirty="0">
                <a:latin typeface="+mn-lt"/>
                <a:ea typeface="微软雅黑" panose="020B0503020204020204" charset="-122"/>
              </a:rPr>
              <a:t>     case  F2:   F2</a:t>
            </a:r>
            <a:r>
              <a:rPr lang="zh-CN" altLang="en-US" sz="1600" dirty="0">
                <a:latin typeface="+mn-lt"/>
                <a:ea typeface="微软雅黑" panose="020B0503020204020204" charset="-122"/>
              </a:rPr>
              <a:t>功能处理程序</a:t>
            </a:r>
            <a:r>
              <a:rPr lang="en-US" altLang="zh-CN" sz="1600" dirty="0">
                <a:latin typeface="+mn-lt"/>
                <a:ea typeface="微软雅黑" panose="020B0503020204020204" charset="-122"/>
              </a:rPr>
              <a:t>;</a:t>
            </a:r>
          </a:p>
          <a:p>
            <a:r>
              <a:rPr lang="en-US" altLang="zh-CN" sz="1600" dirty="0">
                <a:latin typeface="+mn-lt"/>
                <a:ea typeface="微软雅黑" panose="020B0503020204020204" charset="-122"/>
              </a:rPr>
              <a:t>                    break;</a:t>
            </a:r>
          </a:p>
          <a:p>
            <a:r>
              <a:rPr lang="en-US" altLang="zh-CN" sz="1600" dirty="0">
                <a:latin typeface="+mn-lt"/>
                <a:ea typeface="微软雅黑" panose="020B0503020204020204" charset="-122"/>
              </a:rPr>
              <a:t>     case  F3:   F3</a:t>
            </a:r>
            <a:r>
              <a:rPr lang="zh-CN" altLang="en-US" sz="1600" dirty="0">
                <a:latin typeface="+mn-lt"/>
                <a:ea typeface="微软雅黑" panose="020B0503020204020204" charset="-122"/>
              </a:rPr>
              <a:t>功能处理程序</a:t>
            </a:r>
            <a:r>
              <a:rPr lang="en-US" altLang="zh-CN" sz="1600" dirty="0">
                <a:latin typeface="+mn-lt"/>
                <a:ea typeface="微软雅黑" panose="020B0503020204020204" charset="-122"/>
              </a:rPr>
              <a:t>;</a:t>
            </a:r>
          </a:p>
          <a:p>
            <a:r>
              <a:rPr lang="en-US" altLang="zh-CN" sz="1600" dirty="0">
                <a:latin typeface="+mn-lt"/>
                <a:ea typeface="微软雅黑" panose="020B0503020204020204" charset="-122"/>
              </a:rPr>
              <a:t>                    break;</a:t>
            </a:r>
          </a:p>
          <a:p>
            <a:r>
              <a:rPr lang="en-US" altLang="zh-CN" sz="1600" dirty="0">
                <a:latin typeface="+mn-lt"/>
                <a:ea typeface="微软雅黑" panose="020B0503020204020204" charset="-122"/>
              </a:rPr>
              <a:t>     case  F4:   F4</a:t>
            </a:r>
            <a:r>
              <a:rPr lang="zh-CN" altLang="en-US" sz="1600" dirty="0">
                <a:latin typeface="+mn-lt"/>
                <a:ea typeface="微软雅黑" panose="020B0503020204020204" charset="-122"/>
              </a:rPr>
              <a:t>功能处理程序</a:t>
            </a:r>
            <a:r>
              <a:rPr lang="en-US" altLang="zh-CN" sz="1600" dirty="0">
                <a:latin typeface="+mn-lt"/>
                <a:ea typeface="微软雅黑" panose="020B0503020204020204" charset="-122"/>
              </a:rPr>
              <a:t>;</a:t>
            </a:r>
          </a:p>
          <a:p>
            <a:r>
              <a:rPr lang="en-US" altLang="zh-CN" sz="1600" dirty="0">
                <a:latin typeface="+mn-lt"/>
                <a:ea typeface="微软雅黑" panose="020B0503020204020204" charset="-122"/>
              </a:rPr>
              <a:t>                    break;</a:t>
            </a:r>
          </a:p>
          <a:p>
            <a:r>
              <a:rPr lang="en-US" altLang="zh-CN" sz="1600" dirty="0">
                <a:latin typeface="+mn-lt"/>
                <a:ea typeface="微软雅黑" panose="020B0503020204020204" charset="-122"/>
              </a:rPr>
              <a:t>     case  F5:   F5</a:t>
            </a:r>
            <a:r>
              <a:rPr lang="zh-CN" altLang="en-US" sz="1600" dirty="0">
                <a:latin typeface="+mn-lt"/>
                <a:ea typeface="微软雅黑" panose="020B0503020204020204" charset="-122"/>
              </a:rPr>
              <a:t>功能处理程序</a:t>
            </a:r>
            <a:r>
              <a:rPr lang="en-US" altLang="zh-CN" sz="1600" dirty="0">
                <a:latin typeface="+mn-lt"/>
                <a:ea typeface="微软雅黑" panose="020B0503020204020204" charset="-122"/>
              </a:rPr>
              <a:t>;</a:t>
            </a:r>
          </a:p>
          <a:p>
            <a:r>
              <a:rPr lang="en-US" altLang="zh-CN" sz="1600" dirty="0">
                <a:latin typeface="+mn-lt"/>
                <a:ea typeface="微软雅黑" panose="020B0503020204020204" charset="-122"/>
              </a:rPr>
              <a:t>                    break;</a:t>
            </a:r>
          </a:p>
          <a:p>
            <a:r>
              <a:rPr lang="en-US" altLang="zh-CN" sz="1600" dirty="0">
                <a:latin typeface="+mn-lt"/>
                <a:ea typeface="微软雅黑" panose="020B0503020204020204" charset="-122"/>
              </a:rPr>
              <a:t>     case  F6:   F6</a:t>
            </a:r>
            <a:r>
              <a:rPr lang="zh-CN" altLang="en-US" sz="1600" dirty="0">
                <a:latin typeface="+mn-lt"/>
                <a:ea typeface="微软雅黑" panose="020B0503020204020204" charset="-122"/>
              </a:rPr>
              <a:t>功能处理程序</a:t>
            </a:r>
            <a:r>
              <a:rPr lang="en-US" altLang="zh-CN" sz="1600" dirty="0">
                <a:latin typeface="+mn-lt"/>
                <a:ea typeface="微软雅黑" panose="020B0503020204020204" charset="-122"/>
              </a:rPr>
              <a:t>;</a:t>
            </a:r>
          </a:p>
          <a:p>
            <a:r>
              <a:rPr lang="en-US" altLang="zh-CN" sz="1600" dirty="0">
                <a:latin typeface="+mn-lt"/>
                <a:ea typeface="微软雅黑" panose="020B0503020204020204" charset="-122"/>
              </a:rPr>
              <a:t>                    break;</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default:     </a:t>
            </a:r>
            <a:r>
              <a:rPr lang="zh-CN" altLang="en-US" sz="1600" dirty="0">
                <a:latin typeface="+mn-lt"/>
                <a:ea typeface="微软雅黑" panose="020B0503020204020204" charset="-122"/>
              </a:rPr>
              <a:t>相应处理程序</a:t>
            </a:r>
            <a:r>
              <a:rPr lang="en-US" altLang="zh-CN" sz="1600" dirty="0">
                <a:latin typeface="+mn-lt"/>
                <a:ea typeface="微软雅黑" panose="020B0503020204020204" charset="-122"/>
              </a:rPr>
              <a:t>;</a:t>
            </a:r>
          </a:p>
          <a:p>
            <a:r>
              <a:rPr lang="en-US" altLang="zh-CN" sz="1600" dirty="0">
                <a:latin typeface="+mn-lt"/>
                <a:ea typeface="微软雅黑" panose="020B0503020204020204" charset="-122"/>
              </a:rPr>
              <a:t>                     break;</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a:t>
            </a:r>
          </a:p>
        </p:txBody>
      </p:sp>
      <p:sp>
        <p:nvSpPr>
          <p:cNvPr id="57350" name="圆角矩形 57349"/>
          <p:cNvSpPr/>
          <p:nvPr/>
        </p:nvSpPr>
        <p:spPr>
          <a:xfrm>
            <a:off x="971600" y="1631974"/>
            <a:ext cx="3095625" cy="4605338"/>
          </a:xfrm>
          <a:prstGeom prst="roundRect">
            <a:avLst>
              <a:gd name="adj" fmla="val 4843"/>
            </a:avLst>
          </a:prstGeom>
          <a:solidFill>
            <a:schemeClr val="bg1"/>
          </a:solidFill>
          <a:ln w="12700" cap="flat" cmpd="sng">
            <a:solidFill>
              <a:srgbClr val="339933"/>
            </a:solidFill>
            <a:prstDash val="lgDashDotDot"/>
            <a:headEnd type="none" w="med" len="med"/>
            <a:tailEnd type="none" w="med" len="med"/>
          </a:ln>
        </p:spPr>
        <p:txBody>
          <a:bodyPr anchor="ctr">
            <a:spAutoFit/>
          </a:bodyPr>
          <a:lstStyle/>
          <a:p>
            <a:r>
              <a:rPr lang="en-US" altLang="zh-CN" sz="1600" dirty="0">
                <a:latin typeface="+mn-lt"/>
                <a:ea typeface="华文新魏" panose="02010800040101010101" pitchFamily="2" charset="-122"/>
              </a:rPr>
              <a:t> </a:t>
            </a:r>
            <a:r>
              <a:rPr lang="en-US" altLang="zh-CN" sz="1600" dirty="0">
                <a:solidFill>
                  <a:srgbClr val="330099"/>
                </a:solidFill>
                <a:latin typeface="+mn-lt"/>
                <a:ea typeface="华文新魏" panose="02010800040101010101" pitchFamily="2" charset="-122"/>
              </a:rPr>
              <a:t>  </a:t>
            </a:r>
          </a:p>
          <a:p>
            <a:r>
              <a:rPr lang="en-US" altLang="zh-CN" sz="1600" dirty="0">
                <a:latin typeface="+mn-lt"/>
                <a:ea typeface="华文新魏" panose="02010800040101010101" pitchFamily="2" charset="-122"/>
              </a:rPr>
              <a:t>     </a:t>
            </a:r>
            <a:r>
              <a:rPr lang="en-US" altLang="zh-CN" sz="1600" dirty="0">
                <a:latin typeface="+mn-lt"/>
                <a:ea typeface="微软雅黑" panose="020B0503020204020204" charset="-122"/>
              </a:rPr>
              <a:t>#define ESC  0x11b;</a:t>
            </a:r>
          </a:p>
          <a:p>
            <a:r>
              <a:rPr lang="en-US" altLang="zh-CN" sz="1600" dirty="0">
                <a:latin typeface="+mn-lt"/>
                <a:ea typeface="微软雅黑" panose="020B0503020204020204" charset="-122"/>
              </a:rPr>
              <a:t>    #define  F1  0x3b00  </a:t>
            </a:r>
          </a:p>
          <a:p>
            <a:r>
              <a:rPr lang="en-US" altLang="zh-CN" sz="1600" dirty="0">
                <a:latin typeface="+mn-lt"/>
                <a:ea typeface="微软雅黑" panose="020B0503020204020204" charset="-122"/>
              </a:rPr>
              <a:t>    //F1</a:t>
            </a:r>
            <a:r>
              <a:rPr lang="zh-CN" altLang="en-US" sz="1600" dirty="0">
                <a:latin typeface="+mn-lt"/>
                <a:ea typeface="微软雅黑" panose="020B0503020204020204" charset="-122"/>
              </a:rPr>
              <a:t>键的键值为</a:t>
            </a:r>
            <a:r>
              <a:rPr lang="en-US" altLang="zh-CN" sz="1600" dirty="0">
                <a:latin typeface="+mn-lt"/>
                <a:ea typeface="微软雅黑" panose="020B0503020204020204" charset="-122"/>
              </a:rPr>
              <a:t>0x3b00</a:t>
            </a:r>
          </a:p>
          <a:p>
            <a:r>
              <a:rPr lang="en-US" altLang="zh-CN" sz="1600" dirty="0">
                <a:latin typeface="+mn-lt"/>
                <a:ea typeface="微软雅黑" panose="020B0503020204020204" charset="-122"/>
              </a:rPr>
              <a:t>    #define  F2  0x3c00</a:t>
            </a:r>
          </a:p>
          <a:p>
            <a:r>
              <a:rPr lang="en-US" altLang="zh-CN" sz="1600" dirty="0">
                <a:latin typeface="+mn-lt"/>
                <a:ea typeface="微软雅黑" panose="020B0503020204020204" charset="-122"/>
              </a:rPr>
              <a:t>    #define  F3  0x3d00</a:t>
            </a:r>
          </a:p>
          <a:p>
            <a:r>
              <a:rPr lang="en-US" altLang="zh-CN" sz="1600" dirty="0">
                <a:latin typeface="+mn-lt"/>
                <a:ea typeface="微软雅黑" panose="020B0503020204020204" charset="-122"/>
              </a:rPr>
              <a:t>    #define  F4  0x3e00</a:t>
            </a:r>
          </a:p>
          <a:p>
            <a:r>
              <a:rPr lang="en-US" altLang="zh-CN" sz="1600" dirty="0">
                <a:latin typeface="+mn-lt"/>
                <a:ea typeface="微软雅黑" panose="020B0503020204020204" charset="-122"/>
              </a:rPr>
              <a:t>    #define  F5  0x3f00</a:t>
            </a:r>
          </a:p>
          <a:p>
            <a:r>
              <a:rPr lang="en-US" altLang="zh-CN" sz="1600" dirty="0">
                <a:latin typeface="+mn-lt"/>
                <a:ea typeface="微软雅黑" panose="020B0503020204020204" charset="-122"/>
              </a:rPr>
              <a:t>    #define  F6  ….</a:t>
            </a:r>
          </a:p>
          <a:p>
            <a:r>
              <a:rPr lang="en-US" altLang="zh-CN" sz="1600" dirty="0">
                <a:latin typeface="+mn-lt"/>
                <a:ea typeface="微软雅黑" panose="020B0503020204020204" charset="-122"/>
              </a:rPr>
              <a:t>    #include &lt;</a:t>
            </a:r>
            <a:r>
              <a:rPr lang="en-US" altLang="zh-CN" sz="1600" dirty="0" err="1">
                <a:latin typeface="+mn-lt"/>
                <a:ea typeface="微软雅黑" panose="020B0503020204020204" charset="-122"/>
              </a:rPr>
              <a:t>stdio.h</a:t>
            </a:r>
            <a:r>
              <a:rPr lang="en-US" altLang="zh-CN" sz="1600" dirty="0">
                <a:latin typeface="+mn-lt"/>
                <a:ea typeface="微软雅黑" panose="020B0503020204020204" charset="-122"/>
              </a:rPr>
              <a:t>&gt;</a:t>
            </a:r>
          </a:p>
          <a:p>
            <a:r>
              <a:rPr lang="en-US" altLang="zh-CN" sz="1600" dirty="0">
                <a:latin typeface="+mn-lt"/>
                <a:ea typeface="微软雅黑" panose="020B0503020204020204" charset="-122"/>
              </a:rPr>
              <a:t>    #include &lt;</a:t>
            </a:r>
            <a:r>
              <a:rPr lang="en-US" altLang="zh-CN" sz="1600" dirty="0" err="1">
                <a:latin typeface="+mn-lt"/>
                <a:ea typeface="微软雅黑" panose="020B0503020204020204" charset="-122"/>
              </a:rPr>
              <a:t>bios.h</a:t>
            </a:r>
            <a:r>
              <a:rPr lang="en-US" altLang="zh-CN" sz="1600" dirty="0">
                <a:latin typeface="+mn-lt"/>
                <a:ea typeface="微软雅黑" panose="020B0503020204020204" charset="-122"/>
              </a:rPr>
              <a:t>&gt;</a:t>
            </a:r>
          </a:p>
          <a:p>
            <a:endParaRPr lang="en-US" altLang="zh-CN" sz="1600" dirty="0">
              <a:latin typeface="+mn-lt"/>
              <a:ea typeface="微软雅黑" panose="020B0503020204020204" charset="-122"/>
            </a:endParaRPr>
          </a:p>
          <a:p>
            <a:r>
              <a:rPr lang="en-US" altLang="zh-CN" sz="1600" dirty="0">
                <a:latin typeface="+mn-lt"/>
                <a:ea typeface="微软雅黑" panose="020B0503020204020204" charset="-122"/>
              </a:rPr>
              <a:t>    void main( )</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unsigned  </a:t>
            </a:r>
            <a:r>
              <a:rPr lang="en-US" altLang="zh-CN" sz="1600" dirty="0" err="1">
                <a:latin typeface="+mn-lt"/>
                <a:ea typeface="微软雅黑" panose="020B0503020204020204" charset="-122"/>
              </a:rPr>
              <a:t>int</a:t>
            </a:r>
            <a:r>
              <a:rPr lang="en-US" altLang="zh-CN" sz="1600" dirty="0">
                <a:latin typeface="+mn-lt"/>
                <a:ea typeface="微软雅黑" panose="020B0503020204020204" charset="-122"/>
              </a:rPr>
              <a:t>  </a:t>
            </a:r>
            <a:r>
              <a:rPr lang="en-US" altLang="zh-CN" sz="1600" dirty="0" err="1">
                <a:latin typeface="+mn-lt"/>
                <a:ea typeface="微软雅黑" panose="020B0503020204020204" charset="-122"/>
              </a:rPr>
              <a:t>key_value</a:t>
            </a:r>
            <a:r>
              <a:rPr lang="en-US" altLang="zh-CN" sz="1600" dirty="0">
                <a:latin typeface="+mn-lt"/>
                <a:ea typeface="微软雅黑" panose="020B0503020204020204" charset="-122"/>
              </a:rPr>
              <a:t>;</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key_value</a:t>
            </a:r>
            <a:r>
              <a:rPr lang="en-US" altLang="zh-CN" sz="1600" dirty="0">
                <a:latin typeface="+mn-lt"/>
                <a:ea typeface="微软雅黑" panose="020B0503020204020204" charset="-122"/>
              </a:rPr>
              <a:t> = </a:t>
            </a:r>
            <a:r>
              <a:rPr lang="en-US" altLang="zh-CN" sz="1600" dirty="0" err="1">
                <a:latin typeface="+mn-lt"/>
                <a:ea typeface="微软雅黑" panose="020B0503020204020204" charset="-122"/>
              </a:rPr>
              <a:t>bioskey</a:t>
            </a:r>
            <a:r>
              <a:rPr lang="en-US" altLang="zh-CN" sz="1600" dirty="0">
                <a:latin typeface="+mn-lt"/>
                <a:ea typeface="微软雅黑" panose="020B0503020204020204" charset="-122"/>
              </a:rPr>
              <a:t>(0);</a:t>
            </a:r>
          </a:p>
          <a:p>
            <a:r>
              <a:rPr lang="en-US" altLang="zh-CN" sz="1600" dirty="0">
                <a:solidFill>
                  <a:srgbClr val="330099"/>
                </a:solidFill>
                <a:latin typeface="+mn-lt"/>
                <a:ea typeface="微软雅黑" panose="020B0503020204020204" charset="-122"/>
              </a:rPr>
              <a:t>       </a:t>
            </a:r>
          </a:p>
        </p:txBody>
      </p:sp>
      <p:sp>
        <p:nvSpPr>
          <p:cNvPr id="50180" name="文本框 10"/>
          <p:cNvSpPr txBox="1">
            <a:spLocks noChangeArrowheads="1"/>
          </p:cNvSpPr>
          <p:nvPr/>
        </p:nvSpPr>
        <p:spPr bwMode="auto">
          <a:xfrm>
            <a:off x="1257010" y="131763"/>
            <a:ext cx="184730" cy="646331"/>
          </a:xfrm>
          <a:prstGeom prst="rect">
            <a:avLst/>
          </a:prstGeom>
          <a:noFill/>
          <a:ln w="9525">
            <a:noFill/>
            <a:miter lim="800000"/>
          </a:ln>
        </p:spPr>
        <p:txBody>
          <a:bodyPr wrap="none">
            <a:spAutoFit/>
          </a:bodyPr>
          <a:lstStyle/>
          <a:p>
            <a:pPr algn="ctr"/>
            <a:endParaRPr lang="zh-CN" altLang="en-US" sz="3600" b="1" dirty="0">
              <a:solidFill>
                <a:srgbClr val="39626F"/>
              </a:solidFill>
              <a:latin typeface="微软雅黑" panose="020B0503020204020204" charset="-122"/>
              <a:ea typeface="微软雅黑" panose="020B0503020204020204" charset="-122"/>
              <a:cs typeface="Segoe UI" panose="020B0502040204020203" pitchFamily="34" charset="0"/>
            </a:endParaRPr>
          </a:p>
        </p:txBody>
      </p:sp>
      <p:sp>
        <p:nvSpPr>
          <p:cNvPr id="50181" name="文本框 11"/>
          <p:cNvSpPr txBox="1">
            <a:spLocks noChangeArrowheads="1"/>
          </p:cNvSpPr>
          <p:nvPr/>
        </p:nvSpPr>
        <p:spPr bwMode="auto">
          <a:xfrm>
            <a:off x="2182813" y="57150"/>
            <a:ext cx="7335837" cy="584200"/>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switch</a:t>
            </a:r>
            <a:r>
              <a:rPr lang="zh-CN" altLang="en-US" sz="3200" b="1">
                <a:solidFill>
                  <a:schemeClr val="bg1"/>
                </a:solidFill>
                <a:latin typeface="微软雅黑" panose="020B0503020204020204" charset="-122"/>
                <a:ea typeface="微软雅黑" panose="020B0503020204020204" charset="-122"/>
                <a:sym typeface="+mn-ea"/>
              </a:rPr>
              <a:t>语句示意程序</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grpSp>
        <p:nvGrpSpPr>
          <p:cNvPr id="18" name="组合 17"/>
          <p:cNvGrpSpPr/>
          <p:nvPr/>
        </p:nvGrpSpPr>
        <p:grpSpPr bwMode="auto">
          <a:xfrm>
            <a:off x="7385347" y="1224567"/>
            <a:ext cx="1862137" cy="849312"/>
            <a:chOff x="2785730" y="3352080"/>
            <a:chExt cx="2392114" cy="331498"/>
          </a:xfrm>
        </p:grpSpPr>
        <p:sp>
          <p:nvSpPr>
            <p:cNvPr id="8" name="对话气泡: 圆角矩形 7"/>
            <p:cNvSpPr/>
            <p:nvPr/>
          </p:nvSpPr>
          <p:spPr>
            <a:xfrm>
              <a:off x="2785730" y="3352080"/>
              <a:ext cx="2392114" cy="331498"/>
            </a:xfrm>
            <a:prstGeom prst="wedgeRoundRectCallout">
              <a:avLst>
                <a:gd name="adj1" fmla="val -73367"/>
                <a:gd name="adj2" fmla="val 42983"/>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50187" name="矩形 1"/>
            <p:cNvSpPr>
              <a:spLocks noChangeArrowheads="1"/>
            </p:cNvSpPr>
            <p:nvPr/>
          </p:nvSpPr>
          <p:spPr bwMode="auto">
            <a:xfrm>
              <a:off x="2785730" y="3352080"/>
              <a:ext cx="2312581" cy="322150"/>
            </a:xfrm>
            <a:prstGeom prst="rect">
              <a:avLst/>
            </a:prstGeom>
            <a:solidFill>
              <a:srgbClr val="006666"/>
            </a:solidFill>
            <a:ln w="9525">
              <a:noFill/>
              <a:miter lim="800000"/>
            </a:ln>
          </p:spPr>
          <p:txBody>
            <a:bodyPr>
              <a:spAutoFit/>
            </a:bodyPr>
            <a:lstStyle/>
            <a:p>
              <a:r>
                <a:rPr lang="zh-CN" altLang="en-US" sz="1600" dirty="0">
                  <a:solidFill>
                    <a:schemeClr val="bg1"/>
                  </a:solidFill>
                  <a:latin typeface="微软雅黑" panose="020B0503020204020204" charset="-122"/>
                  <a:ea typeface="微软雅黑" panose="020B0503020204020204" charset="-122"/>
                </a:rPr>
                <a:t>选择与</a:t>
              </a:r>
              <a:r>
                <a:rPr lang="en-US" altLang="zh-CN" sz="1600" dirty="0" err="1">
                  <a:solidFill>
                    <a:schemeClr val="bg1"/>
                  </a:solidFill>
                  <a:latin typeface="微软雅黑" panose="020B0503020204020204" charset="-122"/>
                  <a:ea typeface="微软雅黑" panose="020B0503020204020204" charset="-122"/>
                </a:rPr>
                <a:t>key_value</a:t>
              </a:r>
              <a:r>
                <a:rPr lang="zh-CN" altLang="en-US" sz="1600" dirty="0">
                  <a:solidFill>
                    <a:schemeClr val="bg1"/>
                  </a:solidFill>
                  <a:latin typeface="微软雅黑" panose="020B0503020204020204" charset="-122"/>
                  <a:ea typeface="微软雅黑" panose="020B0503020204020204" charset="-122"/>
                </a:rPr>
                <a:t>值相对应的处理程序</a:t>
              </a:r>
            </a:p>
          </p:txBody>
        </p:sp>
      </p:grpSp>
      <p:grpSp>
        <p:nvGrpSpPr>
          <p:cNvPr id="3" name="组合 2"/>
          <p:cNvGrpSpPr/>
          <p:nvPr/>
        </p:nvGrpSpPr>
        <p:grpSpPr bwMode="auto">
          <a:xfrm>
            <a:off x="6881813" y="5391150"/>
            <a:ext cx="2052637" cy="677863"/>
            <a:chOff x="2785730" y="3352080"/>
            <a:chExt cx="2392114" cy="331498"/>
          </a:xfrm>
          <a:solidFill>
            <a:srgbClr val="006666"/>
          </a:solidFill>
        </p:grpSpPr>
        <p:sp>
          <p:nvSpPr>
            <p:cNvPr id="4" name="对话气泡: 圆角矩形 7"/>
            <p:cNvSpPr/>
            <p:nvPr/>
          </p:nvSpPr>
          <p:spPr>
            <a:xfrm>
              <a:off x="2785730" y="3352080"/>
              <a:ext cx="2392114" cy="331498"/>
            </a:xfrm>
            <a:prstGeom prst="wedgeRoundRectCallout">
              <a:avLst>
                <a:gd name="adj1" fmla="val -73352"/>
                <a:gd name="adj2" fmla="val -63668"/>
                <a:gd name="adj3"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50185" name="矩形 6"/>
            <p:cNvSpPr>
              <a:spLocks noChangeArrowheads="1"/>
            </p:cNvSpPr>
            <p:nvPr/>
          </p:nvSpPr>
          <p:spPr bwMode="auto">
            <a:xfrm>
              <a:off x="2785730" y="3352080"/>
              <a:ext cx="2314412" cy="284382"/>
            </a:xfrm>
            <a:prstGeom prst="rect">
              <a:avLst/>
            </a:prstGeom>
            <a:grpFill/>
            <a:ln w="9525">
              <a:noFill/>
              <a:miter lim="800000"/>
            </a:ln>
          </p:spPr>
          <p:txBody>
            <a:bodyPr>
              <a:spAutoFit/>
            </a:bodyPr>
            <a:lstStyle/>
            <a:p>
              <a:r>
                <a:rPr lang="zh-CN" altLang="en-US" sz="1600">
                  <a:solidFill>
                    <a:schemeClr val="bg1"/>
                  </a:solidFill>
                  <a:latin typeface="微软雅黑" panose="020B0503020204020204" charset="-122"/>
                  <a:ea typeface="微软雅黑" panose="020B0503020204020204" charset="-122"/>
                </a:rPr>
                <a:t>未找到对应值时，进入该处处理程序</a:t>
              </a:r>
            </a:p>
          </p:txBody>
        </p:sp>
      </p:grpSp>
      <p:sp>
        <p:nvSpPr>
          <p:cNvPr id="13" name="矩形: 圆角 5"/>
          <p:cNvSpPr/>
          <p:nvPr/>
        </p:nvSpPr>
        <p:spPr>
          <a:xfrm>
            <a:off x="944789" y="862119"/>
            <a:ext cx="3149246" cy="926888"/>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微软雅黑" panose="020B0503020204020204" pitchFamily="34" charset="-122"/>
                <a:ea typeface="微软雅黑" panose="020B0503020204020204" pitchFamily="34" charset="-122"/>
              </a:rPr>
              <a:t>例</a:t>
            </a:r>
            <a:r>
              <a:rPr lang="en-US" altLang="zh-CN" sz="2000" dirty="0">
                <a:solidFill>
                  <a:schemeClr val="bg1"/>
                </a:solidFill>
                <a:latin typeface="微软雅黑" panose="020B0503020204020204" pitchFamily="34" charset="-122"/>
                <a:ea typeface="微软雅黑" panose="020B0503020204020204" pitchFamily="34" charset="-122"/>
              </a:rPr>
              <a:t>3.5  </a:t>
            </a:r>
            <a:r>
              <a:rPr lang="zh-CN" altLang="en-US" sz="2000" dirty="0">
                <a:solidFill>
                  <a:schemeClr val="tx1"/>
                </a:solidFill>
                <a:latin typeface="微软雅黑" panose="020B0503020204020204" pitchFamily="34" charset="-122"/>
                <a:ea typeface="微软雅黑" panose="020B0503020204020204" pitchFamily="34" charset="-122"/>
              </a:rPr>
              <a:t>编一示意性的菜单处理程序，按下一功能键， 执行响应的功能处理。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2" presetClass="entr" presetSubtype="4" fill="hold" grpId="0" nodeType="clickPar">
                                  <p:stCondLst>
                                    <p:cond delay="0"/>
                                  </p:stCondLst>
                                  <p:childTnLst>
                                    <p:set>
                                      <p:cBhvr>
                                        <p:cTn id="8" dur="1" fill="hold">
                                          <p:stCondLst>
                                            <p:cond delay="0"/>
                                          </p:stCondLst>
                                        </p:cTn>
                                        <p:tgtEl>
                                          <p:spTgt spid="57350"/>
                                        </p:tgtEl>
                                        <p:attrNameLst>
                                          <p:attrName>style.visibility</p:attrName>
                                        </p:attrNameLst>
                                      </p:cBhvr>
                                      <p:to>
                                        <p:strVal val="visible"/>
                                      </p:to>
                                    </p:set>
                                    <p:anim calcmode="lin" valueType="num">
                                      <p:cBhvr additive="base">
                                        <p:cTn id="9" dur="500" fill="hold"/>
                                        <p:tgtEl>
                                          <p:spTgt spid="57350"/>
                                        </p:tgtEl>
                                        <p:attrNameLst>
                                          <p:attrName>ppt_x</p:attrName>
                                        </p:attrNameLst>
                                      </p:cBhvr>
                                      <p:tavLst>
                                        <p:tav tm="0">
                                          <p:val>
                                            <p:strVal val="#ppt_x"/>
                                          </p:val>
                                        </p:tav>
                                        <p:tav tm="100000">
                                          <p:val>
                                            <p:strVal val="#ppt_x"/>
                                          </p:val>
                                        </p:tav>
                                      </p:tavLst>
                                    </p:anim>
                                    <p:anim calcmode="lin" valueType="num">
                                      <p:cBhvr additive="base">
                                        <p:cTn id="10" dur="500" fill="hold"/>
                                        <p:tgtEl>
                                          <p:spTgt spid="57350"/>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7349"/>
                                        </p:tgtEl>
                                        <p:attrNameLst>
                                          <p:attrName>style.visibility</p:attrName>
                                        </p:attrNameLst>
                                      </p:cBhvr>
                                      <p:to>
                                        <p:strVal val="visible"/>
                                      </p:to>
                                    </p:set>
                                    <p:anim calcmode="lin" valueType="num">
                                      <p:cBhvr additive="base">
                                        <p:cTn id="15" dur="500" fill="hold"/>
                                        <p:tgtEl>
                                          <p:spTgt spid="57349"/>
                                        </p:tgtEl>
                                        <p:attrNameLst>
                                          <p:attrName>ppt_x</p:attrName>
                                        </p:attrNameLst>
                                      </p:cBhvr>
                                      <p:tavLst>
                                        <p:tav tm="0">
                                          <p:val>
                                            <p:strVal val="#ppt_x"/>
                                          </p:val>
                                        </p:tav>
                                        <p:tav tm="100000">
                                          <p:val>
                                            <p:strVal val="#ppt_x"/>
                                          </p:val>
                                        </p:tav>
                                      </p:tavLst>
                                    </p:anim>
                                    <p:anim calcmode="lin" valueType="num">
                                      <p:cBhvr additive="base">
                                        <p:cTn id="16" dur="500" fill="hold"/>
                                        <p:tgtEl>
                                          <p:spTgt spid="5734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ldLvl="0" animBg="1"/>
      <p:bldP spid="57350" grpId="0" bldLvl="0" animBg="1"/>
      <p:bldP spid="13"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文本框 11"/>
          <p:cNvSpPr txBox="1">
            <a:spLocks noChangeArrowheads="1"/>
          </p:cNvSpPr>
          <p:nvPr/>
        </p:nvSpPr>
        <p:spPr bwMode="auto">
          <a:xfrm>
            <a:off x="2182813" y="57150"/>
            <a:ext cx="7335837" cy="584200"/>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switch</a:t>
            </a:r>
            <a:r>
              <a:rPr lang="zh-CN" altLang="en-US" sz="3200" b="1">
                <a:solidFill>
                  <a:schemeClr val="bg1"/>
                </a:solidFill>
                <a:latin typeface="微软雅黑" panose="020B0503020204020204" charset="-122"/>
                <a:ea typeface="微软雅黑" panose="020B0503020204020204" charset="-122"/>
                <a:sym typeface="+mn-ea"/>
              </a:rPr>
              <a:t>语句注意事项</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58371" name="文本占位符 58370"/>
          <p:cNvSpPr>
            <a:spLocks noGrp="1"/>
          </p:cNvSpPr>
          <p:nvPr>
            <p:ph type="body" idx="4294967295"/>
          </p:nvPr>
        </p:nvSpPr>
        <p:spPr>
          <a:xfrm>
            <a:off x="733425" y="1196975"/>
            <a:ext cx="7200900" cy="4956175"/>
          </a:xfrm>
        </p:spPr>
        <p:txBody>
          <a:bodyPr lIns="92075" tIns="46038" rIns="92075" bIns="46038"/>
          <a:lstStyle/>
          <a:p>
            <a:pPr marL="0" indent="0">
              <a:lnSpc>
                <a:spcPct val="150000"/>
              </a:lnSpc>
              <a:buFont typeface="Arial" panose="02080604020202020204" pitchFamily="34" charset="0"/>
              <a:buNone/>
            </a:pPr>
            <a:r>
              <a:rPr lang="zh-CN" altLang="en-US" sz="2000" dirty="0">
                <a:ea typeface="华文新魏" panose="02010800040101010101" pitchFamily="2" charset="-122"/>
              </a:rPr>
              <a:t>      </a:t>
            </a:r>
            <a:r>
              <a:rPr lang="zh-CN" altLang="en-US" sz="1800" dirty="0">
                <a:solidFill>
                  <a:schemeClr val="tx1"/>
                </a:solidFill>
                <a:latin typeface="微软雅黑" panose="020B0503020204020204" charset="-122"/>
                <a:ea typeface="微软雅黑" panose="020B0503020204020204" charset="-122"/>
              </a:rPr>
              <a:t>关于</a:t>
            </a:r>
            <a:r>
              <a:rPr lang="en-US" altLang="zh-CN" sz="1800" dirty="0">
                <a:solidFill>
                  <a:schemeClr val="tx1"/>
                </a:solidFill>
                <a:latin typeface="微软雅黑" panose="020B0503020204020204" charset="-122"/>
                <a:ea typeface="微软雅黑" panose="020B0503020204020204" charset="-122"/>
              </a:rPr>
              <a:t>switch</a:t>
            </a:r>
            <a:r>
              <a:rPr lang="zh-CN" altLang="en-US" sz="1800" dirty="0">
                <a:solidFill>
                  <a:schemeClr val="tx1"/>
                </a:solidFill>
                <a:latin typeface="微软雅黑" panose="020B0503020204020204" charset="-122"/>
                <a:ea typeface="微软雅黑" panose="020B0503020204020204" charset="-122"/>
              </a:rPr>
              <a:t>语句，</a:t>
            </a:r>
            <a:r>
              <a:rPr lang="zh-CN" altLang="en-US" sz="1800" b="1"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注意</a:t>
            </a:r>
            <a:r>
              <a:rPr lang="zh-CN" altLang="en-US" sz="1800" dirty="0">
                <a:solidFill>
                  <a:schemeClr val="tx1"/>
                </a:solidFill>
                <a:latin typeface="微软雅黑" panose="020B0503020204020204" charset="-122"/>
                <a:ea typeface="微软雅黑" panose="020B0503020204020204" charset="-122"/>
              </a:rPr>
              <a:t>以下几点</a:t>
            </a:r>
            <a:r>
              <a:rPr lang="en-US" altLang="zh-CN" sz="1800" dirty="0">
                <a:solidFill>
                  <a:schemeClr val="tx1"/>
                </a:solidFill>
                <a:latin typeface="微软雅黑" panose="020B0503020204020204" charset="-122"/>
                <a:ea typeface="微软雅黑" panose="020B0503020204020204" charset="-122"/>
              </a:rPr>
              <a:t>:</a:t>
            </a:r>
          </a:p>
          <a:p>
            <a:pPr lvl="1">
              <a:lnSpc>
                <a:spcPct val="150000"/>
              </a:lnSpc>
            </a:pPr>
            <a:r>
              <a:rPr lang="en-US" altLang="zh-CN" sz="1600" dirty="0">
                <a:latin typeface="微软雅黑" panose="020B0503020204020204" charset="-122"/>
                <a:ea typeface="微软雅黑" panose="020B0503020204020204" charset="-122"/>
              </a:rPr>
              <a:t>switch ( )</a:t>
            </a:r>
            <a:r>
              <a:rPr lang="zh-CN" altLang="en-US" sz="1600" dirty="0">
                <a:latin typeface="微软雅黑" panose="020B0503020204020204" charset="-122"/>
                <a:ea typeface="微软雅黑" panose="020B0503020204020204" charset="-122"/>
              </a:rPr>
              <a:t>后面圆括号中的表达式要求结果是整数</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整形变量</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，各个</a:t>
            </a:r>
            <a:r>
              <a:rPr lang="en-US" altLang="zh-CN" sz="1600" dirty="0">
                <a:latin typeface="微软雅黑" panose="020B0503020204020204" charset="-122"/>
                <a:ea typeface="微软雅黑" panose="020B0503020204020204" charset="-122"/>
              </a:rPr>
              <a:t>case</a:t>
            </a:r>
            <a:r>
              <a:rPr lang="zh-CN" altLang="en-US" sz="1600" dirty="0">
                <a:latin typeface="微软雅黑" panose="020B0503020204020204" charset="-122"/>
                <a:ea typeface="微软雅黑" panose="020B0503020204020204" charset="-122"/>
              </a:rPr>
              <a:t>的判断值要求是整型常量。</a:t>
            </a:r>
          </a:p>
          <a:p>
            <a:pPr lvl="1">
              <a:lnSpc>
                <a:spcPct val="150000"/>
              </a:lnSpc>
            </a:pPr>
            <a:r>
              <a:rPr lang="zh-CN" altLang="en-US" sz="1600" dirty="0">
                <a:latin typeface="微软雅黑" panose="020B0503020204020204" charset="-122"/>
                <a:ea typeface="微软雅黑" panose="020B0503020204020204" charset="-122"/>
              </a:rPr>
              <a:t>各个</a:t>
            </a:r>
            <a:r>
              <a:rPr lang="en-US" altLang="zh-CN" sz="1600" dirty="0">
                <a:latin typeface="微软雅黑" panose="020B0503020204020204" charset="-122"/>
                <a:ea typeface="微软雅黑" panose="020B0503020204020204" charset="-122"/>
              </a:rPr>
              <a:t>case</a:t>
            </a:r>
            <a:r>
              <a:rPr lang="zh-CN" altLang="en-US" sz="1600" dirty="0">
                <a:latin typeface="微软雅黑" panose="020B0503020204020204" charset="-122"/>
                <a:ea typeface="微软雅黑" panose="020B0503020204020204" charset="-122"/>
              </a:rPr>
              <a:t>和</a:t>
            </a:r>
            <a:r>
              <a:rPr lang="en-US" altLang="zh-CN" sz="1600" dirty="0">
                <a:latin typeface="微软雅黑" panose="020B0503020204020204" charset="-122"/>
                <a:ea typeface="微软雅黑" panose="020B0503020204020204" charset="-122"/>
              </a:rPr>
              <a:t>default</a:t>
            </a:r>
            <a:r>
              <a:rPr lang="zh-CN" altLang="en-US" sz="1600" dirty="0">
                <a:latin typeface="微软雅黑" panose="020B0503020204020204" charset="-122"/>
                <a:ea typeface="微软雅黑" panose="020B0503020204020204" charset="-122"/>
              </a:rPr>
              <a:t>及其下面的语句组的顺序是任意的，但各个</a:t>
            </a:r>
            <a:r>
              <a:rPr lang="en-US" altLang="zh-CN" sz="1600" dirty="0">
                <a:latin typeface="微软雅黑" panose="020B0503020204020204" charset="-122"/>
                <a:ea typeface="微软雅黑" panose="020B0503020204020204" charset="-122"/>
              </a:rPr>
              <a:t>case</a:t>
            </a:r>
            <a:r>
              <a:rPr lang="zh-CN" altLang="en-US" sz="1600" dirty="0">
                <a:latin typeface="微软雅黑" panose="020B0503020204020204" charset="-122"/>
                <a:ea typeface="微软雅黑" panose="020B0503020204020204" charset="-122"/>
              </a:rPr>
              <a:t>后面的判断值必须是不同的值。</a:t>
            </a:r>
          </a:p>
          <a:p>
            <a:pPr lvl="1">
              <a:lnSpc>
                <a:spcPct val="150000"/>
              </a:lnSpc>
            </a:pPr>
            <a:r>
              <a:rPr lang="zh-CN" altLang="en-US" sz="1600" dirty="0">
                <a:solidFill>
                  <a:srgbClr val="006666"/>
                </a:solidFill>
                <a:latin typeface="微软雅黑" panose="020B0503020204020204" charset="-122"/>
                <a:ea typeface="微软雅黑" panose="020B0503020204020204" charset="-122"/>
              </a:rPr>
              <a:t>多个分支语句组的</a:t>
            </a:r>
            <a:r>
              <a:rPr lang="en-US" altLang="zh-CN" sz="1600" dirty="0">
                <a:solidFill>
                  <a:srgbClr val="006666"/>
                </a:solidFill>
                <a:latin typeface="微软雅黑" panose="020B0503020204020204" charset="-122"/>
                <a:ea typeface="微软雅黑" panose="020B0503020204020204" charset="-122"/>
              </a:rPr>
              <a:t>break</a:t>
            </a:r>
            <a:r>
              <a:rPr lang="zh-CN" altLang="en-US" sz="1600" dirty="0">
                <a:solidFill>
                  <a:srgbClr val="006666"/>
                </a:solidFill>
                <a:latin typeface="微软雅黑" panose="020B0503020204020204" charset="-122"/>
                <a:ea typeface="微软雅黑" panose="020B0503020204020204" charset="-122"/>
              </a:rPr>
              <a:t>语句起着退出</a:t>
            </a:r>
            <a:r>
              <a:rPr lang="en-US" altLang="zh-CN" sz="1600" dirty="0">
                <a:solidFill>
                  <a:srgbClr val="006666"/>
                </a:solidFill>
                <a:latin typeface="微软雅黑" panose="020B0503020204020204" charset="-122"/>
                <a:ea typeface="微软雅黑" panose="020B0503020204020204" charset="-122"/>
              </a:rPr>
              <a:t>switch-case</a:t>
            </a:r>
            <a:r>
              <a:rPr lang="zh-CN" altLang="en-US" sz="1600" dirty="0">
                <a:solidFill>
                  <a:srgbClr val="006666"/>
                </a:solidFill>
                <a:latin typeface="微软雅黑" panose="020B0503020204020204" charset="-122"/>
                <a:ea typeface="微软雅黑" panose="020B0503020204020204" charset="-122"/>
              </a:rPr>
              <a:t>结构的作用，若无此语句，程序将顺序执行下一个</a:t>
            </a:r>
            <a:r>
              <a:rPr lang="en-US" altLang="zh-CN" sz="1600" dirty="0">
                <a:solidFill>
                  <a:srgbClr val="006666"/>
                </a:solidFill>
                <a:latin typeface="微软雅黑" panose="020B0503020204020204" charset="-122"/>
                <a:ea typeface="微软雅黑" panose="020B0503020204020204" charset="-122"/>
              </a:rPr>
              <a:t>case</a:t>
            </a:r>
            <a:r>
              <a:rPr lang="zh-CN" altLang="en-US" sz="1600" dirty="0">
                <a:solidFill>
                  <a:srgbClr val="006666"/>
                </a:solidFill>
                <a:latin typeface="微软雅黑" panose="020B0503020204020204" charset="-122"/>
                <a:ea typeface="微软雅黑" panose="020B0503020204020204" charset="-122"/>
              </a:rPr>
              <a:t>语句组。</a:t>
            </a:r>
          </a:p>
          <a:p>
            <a:pPr lvl="1">
              <a:lnSpc>
                <a:spcPct val="150000"/>
              </a:lnSpc>
            </a:pPr>
            <a:r>
              <a:rPr lang="zh-CN" altLang="en-US" sz="1600" dirty="0">
                <a:latin typeface="微软雅黑" panose="020B0503020204020204" charset="-122"/>
                <a:ea typeface="微软雅黑" panose="020B0503020204020204" charset="-122"/>
              </a:rPr>
              <a:t>当表达式的结果值与所有的</a:t>
            </a:r>
            <a:r>
              <a:rPr lang="en-US" altLang="zh-CN" sz="1600" dirty="0">
                <a:latin typeface="微软雅黑" panose="020B0503020204020204" charset="-122"/>
                <a:ea typeface="微软雅黑" panose="020B0503020204020204" charset="-122"/>
              </a:rPr>
              <a:t>case</a:t>
            </a:r>
            <a:r>
              <a:rPr lang="zh-CN" altLang="en-US" sz="1600" dirty="0">
                <a:latin typeface="微软雅黑" panose="020B0503020204020204" charset="-122"/>
                <a:ea typeface="微软雅黑" panose="020B0503020204020204" charset="-122"/>
              </a:rPr>
              <a:t>的判断值都不一致时，如果程序中存在</a:t>
            </a:r>
            <a:r>
              <a:rPr lang="en-US" altLang="zh-CN" sz="1600" dirty="0">
                <a:latin typeface="微软雅黑" panose="020B0503020204020204" charset="-122"/>
                <a:ea typeface="微软雅黑" panose="020B0503020204020204" charset="-122"/>
              </a:rPr>
              <a:t>default</a:t>
            </a:r>
            <a:r>
              <a:rPr lang="zh-CN" altLang="en-US" sz="1600" dirty="0">
                <a:latin typeface="微软雅黑" panose="020B0503020204020204" charset="-122"/>
                <a:ea typeface="微软雅黑" panose="020B0503020204020204" charset="-122"/>
              </a:rPr>
              <a:t>语句，则程序执行</a:t>
            </a:r>
            <a:r>
              <a:rPr lang="en-US" altLang="zh-CN" sz="1600" dirty="0">
                <a:latin typeface="微软雅黑" panose="020B0503020204020204" charset="-122"/>
                <a:ea typeface="微软雅黑" panose="020B0503020204020204" charset="-122"/>
              </a:rPr>
              <a:t>default</a:t>
            </a:r>
            <a:r>
              <a:rPr lang="zh-CN" altLang="en-US" sz="1600" dirty="0">
                <a:latin typeface="微软雅黑" panose="020B0503020204020204" charset="-122"/>
                <a:ea typeface="微软雅黑" panose="020B0503020204020204" charset="-122"/>
              </a:rPr>
              <a:t>部分的语句组；如果程序中没有</a:t>
            </a:r>
            <a:r>
              <a:rPr lang="en-US" altLang="zh-CN" sz="1600" dirty="0">
                <a:latin typeface="微软雅黑" panose="020B0503020204020204" charset="-122"/>
                <a:ea typeface="微软雅黑" panose="020B0503020204020204" charset="-122"/>
              </a:rPr>
              <a:t>default</a:t>
            </a:r>
            <a:r>
              <a:rPr lang="zh-CN" altLang="en-US" sz="1600" dirty="0">
                <a:latin typeface="微软雅黑" panose="020B0503020204020204" charset="-122"/>
                <a:ea typeface="微软雅黑" panose="020B0503020204020204" charset="-122"/>
              </a:rPr>
              <a:t>语句，程序则退出</a:t>
            </a:r>
            <a:r>
              <a:rPr lang="en-US" altLang="zh-CN" sz="1600" dirty="0">
                <a:latin typeface="微软雅黑" panose="020B0503020204020204" charset="-122"/>
                <a:ea typeface="微软雅黑" panose="020B0503020204020204" charset="-122"/>
              </a:rPr>
              <a:t>switch case</a:t>
            </a:r>
            <a:r>
              <a:rPr lang="zh-CN" altLang="en-US" sz="1600" dirty="0">
                <a:latin typeface="微软雅黑" panose="020B0503020204020204" charset="-122"/>
                <a:ea typeface="微软雅黑" panose="020B0503020204020204" charset="-122"/>
              </a:rPr>
              <a:t>结构</a:t>
            </a:r>
            <a:r>
              <a:rPr lang="zh-CN" altLang="en-US" dirty="0">
                <a:ea typeface="华文新魏" panose="02010800040101010101" pitchFamily="2" charset="-122"/>
              </a:rPr>
              <a:t>。</a:t>
            </a:r>
          </a:p>
          <a:p>
            <a:pPr lvl="1">
              <a:lnSpc>
                <a:spcPct val="80000"/>
              </a:lnSpc>
              <a:buFont typeface="Arial" panose="02080604020202020204" pitchFamily="34" charset="0"/>
              <a:buNone/>
            </a:pPr>
            <a:endParaRPr lang="zh-CN" altLang="en-US" dirty="0">
              <a:ea typeface="华文新魏" panose="02010800040101010101" pitchFamily="2" charset="-122"/>
            </a:endParaRPr>
          </a:p>
        </p:txBody>
      </p:sp>
      <p:sp>
        <p:nvSpPr>
          <p:cNvPr id="51203" name="文本框 10"/>
          <p:cNvSpPr txBox="1">
            <a:spLocks noChangeArrowheads="1"/>
          </p:cNvSpPr>
          <p:nvPr/>
        </p:nvSpPr>
        <p:spPr bwMode="auto">
          <a:xfrm>
            <a:off x="733425" y="131763"/>
            <a:ext cx="1231900" cy="646112"/>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3.4.2</a:t>
            </a:r>
            <a:endParaRPr lang="zh-CN" altLang="en-US" sz="3600" b="1">
              <a:solidFill>
                <a:srgbClr val="39626F"/>
              </a:solidFill>
              <a:latin typeface="Segoe UI" panose="020B0502040204020203" pitchFamily="34" charset="0"/>
              <a:cs typeface="Segoe UI" panose="020B0502040204020203" pitchFamily="34" charset="0"/>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607" y="3284984"/>
            <a:ext cx="654768" cy="6547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blinds(horizontal)">
                                      <p:cBhvr>
                                        <p:cTn id="7" dur="500"/>
                                        <p:tgtEl>
                                          <p:spTgt spid="58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 calcmode="lin" valueType="num">
                                      <p:cBhvr additive="base">
                                        <p:cTn id="12" dur="500" fill="hold"/>
                                        <p:tgtEl>
                                          <p:spTgt spid="5837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8371">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8371">
                                            <p:txEl>
                                              <p:pRg st="2" end="2"/>
                                            </p:txEl>
                                          </p:spTgt>
                                        </p:tgtEl>
                                        <p:attrNameLst>
                                          <p:attrName>style.visibility</p:attrName>
                                        </p:attrNameLst>
                                      </p:cBhvr>
                                      <p:to>
                                        <p:strVal val="visible"/>
                                      </p:to>
                                    </p:set>
                                    <p:anim calcmode="lin" valueType="num">
                                      <p:cBhvr additive="base">
                                        <p:cTn id="16" dur="500" fill="hold"/>
                                        <p:tgtEl>
                                          <p:spTgt spid="58371">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8371">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58371">
                                            <p:txEl>
                                              <p:pRg st="3" end="3"/>
                                            </p:txEl>
                                          </p:spTgt>
                                        </p:tgtEl>
                                        <p:attrNameLst>
                                          <p:attrName>style.visibility</p:attrName>
                                        </p:attrNameLst>
                                      </p:cBhvr>
                                      <p:to>
                                        <p:strVal val="visible"/>
                                      </p:to>
                                    </p:set>
                                    <p:anim calcmode="lin" valueType="num">
                                      <p:cBhvr additive="base">
                                        <p:cTn id="20" dur="500" fill="hold"/>
                                        <p:tgtEl>
                                          <p:spTgt spid="58371">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8371">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58371">
                                            <p:txEl>
                                              <p:pRg st="4" end="4"/>
                                            </p:txEl>
                                          </p:spTgt>
                                        </p:tgtEl>
                                        <p:attrNameLst>
                                          <p:attrName>style.visibility</p:attrName>
                                        </p:attrNameLst>
                                      </p:cBhvr>
                                      <p:to>
                                        <p:strVal val="visible"/>
                                      </p:to>
                                    </p:set>
                                    <p:anim calcmode="lin" valueType="num">
                                      <p:cBhvr additive="base">
                                        <p:cTn id="24" dur="500" fill="hold"/>
                                        <p:tgtEl>
                                          <p:spTgt spid="58371">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83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文本框 10"/>
          <p:cNvSpPr txBox="1">
            <a:spLocks noChangeArrowheads="1"/>
          </p:cNvSpPr>
          <p:nvPr/>
        </p:nvSpPr>
        <p:spPr bwMode="auto">
          <a:xfrm>
            <a:off x="933450" y="131763"/>
            <a:ext cx="83185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3.5</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52226"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zh-CN" altLang="en-US" sz="3200" b="1">
                <a:solidFill>
                  <a:schemeClr val="bg1"/>
                </a:solidFill>
                <a:latin typeface="微软雅黑" panose="020B0503020204020204" charset="-122"/>
                <a:ea typeface="微软雅黑" panose="020B0503020204020204" charset="-122"/>
                <a:sym typeface="+mn-ea"/>
              </a:rPr>
              <a:t>循环控制</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59541" name="椭圆 59540"/>
          <p:cNvSpPr>
            <a:spLocks noChangeArrowheads="1"/>
          </p:cNvSpPr>
          <p:nvPr/>
        </p:nvSpPr>
        <p:spPr bwMode="auto">
          <a:xfrm>
            <a:off x="2659063" y="2568575"/>
            <a:ext cx="2743200" cy="2743200"/>
          </a:xfrm>
          <a:prstGeom prst="ellipse">
            <a:avLst/>
          </a:prstGeom>
          <a:solidFill>
            <a:srgbClr val="339933">
              <a:alpha val="79999"/>
            </a:srgbClr>
          </a:solidFill>
          <a:ln w="9525">
            <a:noFill/>
            <a:round/>
          </a:ln>
        </p:spPr>
        <p:txBody>
          <a:bodyPr/>
          <a:lstStyle/>
          <a:p>
            <a:endParaRPr lang="zh-CN" altLang="en-US"/>
          </a:p>
        </p:txBody>
      </p:sp>
      <p:sp>
        <p:nvSpPr>
          <p:cNvPr id="59542" name="椭圆 59541"/>
          <p:cNvSpPr>
            <a:spLocks noChangeArrowheads="1"/>
          </p:cNvSpPr>
          <p:nvPr/>
        </p:nvSpPr>
        <p:spPr bwMode="auto">
          <a:xfrm>
            <a:off x="3802063" y="3082925"/>
            <a:ext cx="1619250" cy="1619250"/>
          </a:xfrm>
          <a:prstGeom prst="ellipse">
            <a:avLst/>
          </a:prstGeom>
          <a:solidFill>
            <a:srgbClr val="DCDCDC">
              <a:alpha val="50195"/>
            </a:srgbClr>
          </a:solidFill>
          <a:ln w="9525">
            <a:noFill/>
            <a:round/>
          </a:ln>
        </p:spPr>
        <p:txBody>
          <a:bodyPr/>
          <a:lstStyle/>
          <a:p>
            <a:endParaRPr lang="zh-CN" altLang="en-US"/>
          </a:p>
        </p:txBody>
      </p:sp>
      <p:sp>
        <p:nvSpPr>
          <p:cNvPr id="59543" name="直接连接符 59542"/>
          <p:cNvSpPr>
            <a:spLocks noChangeShapeType="1"/>
          </p:cNvSpPr>
          <p:nvPr/>
        </p:nvSpPr>
        <p:spPr bwMode="auto">
          <a:xfrm>
            <a:off x="3040063" y="3863975"/>
            <a:ext cx="1524000" cy="76200"/>
          </a:xfrm>
          <a:prstGeom prst="line">
            <a:avLst/>
          </a:prstGeom>
          <a:noFill/>
          <a:ln w="12700">
            <a:solidFill>
              <a:srgbClr val="FFFFFF"/>
            </a:solidFill>
            <a:round/>
          </a:ln>
        </p:spPr>
        <p:txBody>
          <a:bodyPr/>
          <a:lstStyle/>
          <a:p>
            <a:endParaRPr lang="zh-CN" altLang="en-US"/>
          </a:p>
        </p:txBody>
      </p:sp>
      <p:sp>
        <p:nvSpPr>
          <p:cNvPr id="59544" name="直接连接符 59543"/>
          <p:cNvSpPr>
            <a:spLocks noChangeShapeType="1"/>
          </p:cNvSpPr>
          <p:nvPr/>
        </p:nvSpPr>
        <p:spPr bwMode="auto">
          <a:xfrm>
            <a:off x="3878263" y="2720975"/>
            <a:ext cx="914400" cy="914400"/>
          </a:xfrm>
          <a:prstGeom prst="line">
            <a:avLst/>
          </a:prstGeom>
          <a:noFill/>
          <a:ln w="12700">
            <a:solidFill>
              <a:srgbClr val="FFFFFF"/>
            </a:solidFill>
            <a:round/>
          </a:ln>
        </p:spPr>
        <p:txBody>
          <a:bodyPr/>
          <a:lstStyle/>
          <a:p>
            <a:endParaRPr lang="zh-CN" altLang="en-US"/>
          </a:p>
        </p:txBody>
      </p:sp>
      <p:sp>
        <p:nvSpPr>
          <p:cNvPr id="59545" name="直接连接符 59544"/>
          <p:cNvSpPr>
            <a:spLocks noChangeShapeType="1"/>
          </p:cNvSpPr>
          <p:nvPr/>
        </p:nvSpPr>
        <p:spPr bwMode="auto">
          <a:xfrm>
            <a:off x="5173663" y="4168775"/>
            <a:ext cx="228600" cy="152400"/>
          </a:xfrm>
          <a:prstGeom prst="line">
            <a:avLst/>
          </a:prstGeom>
          <a:noFill/>
          <a:ln w="12700">
            <a:solidFill>
              <a:srgbClr val="FFFFFF"/>
            </a:solidFill>
            <a:round/>
          </a:ln>
        </p:spPr>
        <p:txBody>
          <a:bodyPr/>
          <a:lstStyle/>
          <a:p>
            <a:endParaRPr lang="zh-CN" altLang="en-US"/>
          </a:p>
        </p:txBody>
      </p:sp>
      <p:sp>
        <p:nvSpPr>
          <p:cNvPr id="59546" name="直接连接符 59545"/>
          <p:cNvSpPr>
            <a:spLocks noChangeShapeType="1"/>
          </p:cNvSpPr>
          <p:nvPr/>
        </p:nvSpPr>
        <p:spPr bwMode="auto">
          <a:xfrm flipV="1">
            <a:off x="5173663" y="2873375"/>
            <a:ext cx="533400" cy="838200"/>
          </a:xfrm>
          <a:prstGeom prst="line">
            <a:avLst/>
          </a:prstGeom>
          <a:noFill/>
          <a:ln w="12700">
            <a:solidFill>
              <a:srgbClr val="FFFFFF"/>
            </a:solidFill>
            <a:round/>
          </a:ln>
        </p:spPr>
        <p:txBody>
          <a:bodyPr/>
          <a:lstStyle/>
          <a:p>
            <a:endParaRPr lang="zh-CN" altLang="en-US"/>
          </a:p>
        </p:txBody>
      </p:sp>
      <p:sp>
        <p:nvSpPr>
          <p:cNvPr id="59547" name="椭圆 59546"/>
          <p:cNvSpPr>
            <a:spLocks noChangeArrowheads="1"/>
          </p:cNvSpPr>
          <p:nvPr/>
        </p:nvSpPr>
        <p:spPr bwMode="auto">
          <a:xfrm>
            <a:off x="4440238" y="3473450"/>
            <a:ext cx="895350" cy="895350"/>
          </a:xfrm>
          <a:prstGeom prst="ellipse">
            <a:avLst/>
          </a:prstGeom>
          <a:solidFill>
            <a:srgbClr val="C0C0C0">
              <a:alpha val="50195"/>
            </a:srgbClr>
          </a:solidFill>
          <a:ln w="9525">
            <a:noFill/>
            <a:round/>
          </a:ln>
        </p:spPr>
        <p:txBody>
          <a:bodyPr/>
          <a:lstStyle/>
          <a:p>
            <a:endParaRPr lang="zh-CN" altLang="en-US"/>
          </a:p>
        </p:txBody>
      </p:sp>
      <p:grpSp>
        <p:nvGrpSpPr>
          <p:cNvPr id="59548" name="组合 59547"/>
          <p:cNvGrpSpPr/>
          <p:nvPr/>
        </p:nvGrpSpPr>
        <p:grpSpPr bwMode="auto">
          <a:xfrm>
            <a:off x="3059113" y="1844675"/>
            <a:ext cx="1146175" cy="1384300"/>
            <a:chOff x="2064" y="1008"/>
            <a:chExt cx="722" cy="872"/>
          </a:xfrm>
        </p:grpSpPr>
        <p:sp>
          <p:nvSpPr>
            <p:cNvPr id="52487" name="椭圆 59548"/>
            <p:cNvSpPr>
              <a:spLocks noChangeArrowheads="1"/>
            </p:cNvSpPr>
            <p:nvPr/>
          </p:nvSpPr>
          <p:spPr bwMode="auto">
            <a:xfrm>
              <a:off x="2064" y="1008"/>
              <a:ext cx="722" cy="727"/>
            </a:xfrm>
            <a:prstGeom prst="ellipse">
              <a:avLst/>
            </a:prstGeom>
            <a:solidFill>
              <a:srgbClr val="EAEAEA">
                <a:alpha val="50195"/>
              </a:srgbClr>
            </a:solidFill>
            <a:ln w="9525">
              <a:noFill/>
              <a:round/>
            </a:ln>
          </p:spPr>
          <p:txBody>
            <a:bodyPr/>
            <a:lstStyle/>
            <a:p>
              <a:endParaRPr lang="zh-CN" altLang="en-US"/>
            </a:p>
          </p:txBody>
        </p:sp>
        <p:grpSp>
          <p:nvGrpSpPr>
            <p:cNvPr id="52488" name="组合 59549"/>
            <p:cNvGrpSpPr/>
            <p:nvPr/>
          </p:nvGrpSpPr>
          <p:grpSpPr bwMode="auto">
            <a:xfrm>
              <a:off x="2086" y="1031"/>
              <a:ext cx="680" cy="849"/>
              <a:chOff x="3975" y="1593"/>
              <a:chExt cx="931" cy="1163"/>
            </a:xfrm>
          </p:grpSpPr>
          <p:pic>
            <p:nvPicPr>
              <p:cNvPr id="52501" name="图片 59550" descr="circuler_1"/>
              <p:cNvPicPr>
                <a:picLocks noChangeAspect="1"/>
              </p:cNvPicPr>
              <p:nvPr/>
            </p:nvPicPr>
            <p:blipFill>
              <a:blip r:embed="rId2"/>
              <a:srcRect/>
              <a:stretch>
                <a:fillRect/>
              </a:stretch>
            </p:blipFill>
            <p:spPr bwMode="auto">
              <a:xfrm>
                <a:off x="3975" y="1593"/>
                <a:ext cx="925" cy="935"/>
              </a:xfrm>
              <a:prstGeom prst="rect">
                <a:avLst/>
              </a:prstGeom>
              <a:noFill/>
              <a:ln w="9525">
                <a:noFill/>
                <a:miter lim="800000"/>
                <a:headEnd/>
                <a:tailEnd/>
              </a:ln>
            </p:spPr>
          </p:pic>
          <p:sp>
            <p:nvSpPr>
              <p:cNvPr id="52502" name="椭圆 59551"/>
              <p:cNvSpPr>
                <a:spLocks noChangeArrowheads="1"/>
              </p:cNvSpPr>
              <p:nvPr/>
            </p:nvSpPr>
            <p:spPr bwMode="auto">
              <a:xfrm>
                <a:off x="3975" y="1593"/>
                <a:ext cx="931" cy="937"/>
              </a:xfrm>
              <a:prstGeom prst="ellipse">
                <a:avLst/>
              </a:prstGeom>
              <a:solidFill>
                <a:srgbClr val="938BFD">
                  <a:alpha val="50195"/>
                </a:srgbClr>
              </a:solidFill>
              <a:ln w="9525">
                <a:noFill/>
                <a:round/>
              </a:ln>
            </p:spPr>
            <p:txBody>
              <a:bodyPr/>
              <a:lstStyle/>
              <a:p>
                <a:endParaRPr lang="zh-CN" altLang="en-US"/>
              </a:p>
            </p:txBody>
          </p:sp>
          <p:pic>
            <p:nvPicPr>
              <p:cNvPr id="52503" name="图片 59552" descr="light_shadow1"/>
              <p:cNvPicPr>
                <a:picLocks noChangeAspect="1"/>
              </p:cNvPicPr>
              <p:nvPr/>
            </p:nvPicPr>
            <p:blipFill>
              <a:blip r:embed="rId3"/>
              <a:srcRect t="14285"/>
              <a:stretch>
                <a:fillRect/>
              </a:stretch>
            </p:blipFill>
            <p:spPr bwMode="auto">
              <a:xfrm>
                <a:off x="3984" y="1632"/>
                <a:ext cx="682" cy="585"/>
              </a:xfrm>
              <a:prstGeom prst="rect">
                <a:avLst/>
              </a:prstGeom>
              <a:noFill/>
              <a:ln w="9525">
                <a:noFill/>
                <a:miter lim="800000"/>
                <a:headEnd/>
                <a:tailEnd/>
              </a:ln>
            </p:spPr>
          </p:pic>
          <p:grpSp>
            <p:nvGrpSpPr>
              <p:cNvPr id="52504" name="组合 59553"/>
              <p:cNvGrpSpPr/>
              <p:nvPr/>
            </p:nvGrpSpPr>
            <p:grpSpPr bwMode="auto">
              <a:xfrm rot="-3733502" flipH="1" flipV="1">
                <a:off x="4256" y="2247"/>
                <a:ext cx="820" cy="198"/>
                <a:chOff x="2532" y="1051"/>
                <a:chExt cx="893" cy="246"/>
              </a:xfrm>
            </p:grpSpPr>
            <p:grpSp>
              <p:nvGrpSpPr>
                <p:cNvPr id="52505" name="组合 59554"/>
                <p:cNvGrpSpPr/>
                <p:nvPr/>
              </p:nvGrpSpPr>
              <p:grpSpPr bwMode="auto">
                <a:xfrm>
                  <a:off x="2532" y="1051"/>
                  <a:ext cx="743" cy="185"/>
                  <a:chOff x="1565" y="2568"/>
                  <a:chExt cx="1118" cy="279"/>
                </a:xfrm>
              </p:grpSpPr>
              <p:sp>
                <p:nvSpPr>
                  <p:cNvPr id="52511" name="新月形 59555"/>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512" name="新月形 59556"/>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513" name="新月形 59557"/>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514" name="新月形 59558"/>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506" name="组合 59559"/>
                <p:cNvGrpSpPr/>
                <p:nvPr/>
              </p:nvGrpSpPr>
              <p:grpSpPr bwMode="auto">
                <a:xfrm rot="1353540">
                  <a:off x="2682" y="1111"/>
                  <a:ext cx="743" cy="186"/>
                  <a:chOff x="1565" y="2568"/>
                  <a:chExt cx="1118" cy="279"/>
                </a:xfrm>
              </p:grpSpPr>
              <p:sp>
                <p:nvSpPr>
                  <p:cNvPr id="52507" name="新月形 59560"/>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508" name="新月形 59561"/>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509" name="新月形 59562"/>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510" name="新月形 59563"/>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grpSp>
        <p:grpSp>
          <p:nvGrpSpPr>
            <p:cNvPr id="52489" name="组合 59564"/>
            <p:cNvGrpSpPr/>
            <p:nvPr/>
          </p:nvGrpSpPr>
          <p:grpSpPr bwMode="auto">
            <a:xfrm rot="-3733502" flipH="1" flipV="1">
              <a:off x="2362" y="1504"/>
              <a:ext cx="527" cy="128"/>
              <a:chOff x="2532" y="1051"/>
              <a:chExt cx="893" cy="246"/>
            </a:xfrm>
          </p:grpSpPr>
          <p:grpSp>
            <p:nvGrpSpPr>
              <p:cNvPr id="52491" name="组合 59565"/>
              <p:cNvGrpSpPr/>
              <p:nvPr/>
            </p:nvGrpSpPr>
            <p:grpSpPr bwMode="auto">
              <a:xfrm>
                <a:off x="2532" y="1051"/>
                <a:ext cx="743" cy="185"/>
                <a:chOff x="1565" y="2568"/>
                <a:chExt cx="1118" cy="279"/>
              </a:xfrm>
            </p:grpSpPr>
            <p:sp>
              <p:nvSpPr>
                <p:cNvPr id="52497" name="新月形 59566"/>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98" name="新月形 59567"/>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99" name="新月形 59568"/>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500" name="新月形 59569"/>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492" name="组合 59570"/>
              <p:cNvGrpSpPr/>
              <p:nvPr/>
            </p:nvGrpSpPr>
            <p:grpSpPr bwMode="auto">
              <a:xfrm rot="1353540">
                <a:off x="2682" y="1111"/>
                <a:ext cx="743" cy="186"/>
                <a:chOff x="1565" y="2568"/>
                <a:chExt cx="1118" cy="279"/>
              </a:xfrm>
            </p:grpSpPr>
            <p:sp>
              <p:nvSpPr>
                <p:cNvPr id="52493" name="新月形 59571"/>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94" name="新月形 59572"/>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95" name="新月形 59573"/>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96" name="新月形 59574"/>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sp>
          <p:nvSpPr>
            <p:cNvPr id="52490" name="矩形 59575"/>
            <p:cNvSpPr>
              <a:spLocks noChangeArrowheads="1"/>
            </p:cNvSpPr>
            <p:nvPr/>
          </p:nvSpPr>
          <p:spPr bwMode="auto">
            <a:xfrm>
              <a:off x="2337" y="1272"/>
              <a:ext cx="188" cy="213"/>
            </a:xfrm>
            <a:prstGeom prst="rect">
              <a:avLst/>
            </a:prstGeom>
            <a:noFill/>
            <a:ln w="9525">
              <a:solidFill>
                <a:srgbClr val="000000"/>
              </a:solidFill>
              <a:miter lim="800000"/>
            </a:ln>
            <a:scene3d>
              <a:camera prst="legacyObliqueTopRight"/>
              <a:lightRig rig="legacyFlat2" dir="t"/>
            </a:scene3d>
            <a:sp3d extrusionH="163500" prstMaterial="legacyMetal">
              <a:bevelT w="13500" h="13500" prst="angle"/>
              <a:bevelB w="13500" h="13500" prst="angle"/>
              <a:extrusionClr>
                <a:srgbClr val="66CCFF"/>
              </a:extrusionClr>
            </a:sp3d>
          </p:spPr>
          <p:txBody>
            <a:bodyPr wrap="none">
              <a:spAutoFit/>
              <a:flatTx/>
            </a:bodyPr>
            <a:lstStyle/>
            <a:p>
              <a:pPr algn="ctr">
                <a:buClr>
                  <a:srgbClr val="000000"/>
                </a:buClr>
              </a:pPr>
              <a:r>
                <a:rPr lang="en-US" altLang="zh-CN" sz="1600" b="1">
                  <a:solidFill>
                    <a:srgbClr val="000000"/>
                  </a:solidFill>
                </a:rPr>
                <a:t>1</a:t>
              </a:r>
            </a:p>
          </p:txBody>
        </p:sp>
      </p:grpSp>
      <p:grpSp>
        <p:nvGrpSpPr>
          <p:cNvPr id="59577" name="组合 59576"/>
          <p:cNvGrpSpPr/>
          <p:nvPr/>
        </p:nvGrpSpPr>
        <p:grpSpPr bwMode="auto">
          <a:xfrm>
            <a:off x="1974850" y="3127375"/>
            <a:ext cx="1146175" cy="1384300"/>
            <a:chOff x="2064" y="1008"/>
            <a:chExt cx="722" cy="872"/>
          </a:xfrm>
        </p:grpSpPr>
        <p:sp>
          <p:nvSpPr>
            <p:cNvPr id="52459" name="椭圆 59577"/>
            <p:cNvSpPr>
              <a:spLocks noChangeArrowheads="1"/>
            </p:cNvSpPr>
            <p:nvPr/>
          </p:nvSpPr>
          <p:spPr bwMode="auto">
            <a:xfrm>
              <a:off x="2064" y="1008"/>
              <a:ext cx="722" cy="727"/>
            </a:xfrm>
            <a:prstGeom prst="ellipse">
              <a:avLst/>
            </a:prstGeom>
            <a:solidFill>
              <a:srgbClr val="EAEAEA">
                <a:alpha val="50195"/>
              </a:srgbClr>
            </a:solidFill>
            <a:ln w="9525">
              <a:noFill/>
              <a:round/>
            </a:ln>
          </p:spPr>
          <p:txBody>
            <a:bodyPr/>
            <a:lstStyle/>
            <a:p>
              <a:endParaRPr lang="zh-CN" altLang="en-US"/>
            </a:p>
          </p:txBody>
        </p:sp>
        <p:grpSp>
          <p:nvGrpSpPr>
            <p:cNvPr id="52460" name="组合 59578"/>
            <p:cNvGrpSpPr/>
            <p:nvPr/>
          </p:nvGrpSpPr>
          <p:grpSpPr bwMode="auto">
            <a:xfrm>
              <a:off x="2086" y="1031"/>
              <a:ext cx="680" cy="849"/>
              <a:chOff x="3975" y="1593"/>
              <a:chExt cx="931" cy="1163"/>
            </a:xfrm>
          </p:grpSpPr>
          <p:pic>
            <p:nvPicPr>
              <p:cNvPr id="52473" name="图片 59579" descr="circuler_1"/>
              <p:cNvPicPr>
                <a:picLocks noChangeAspect="1"/>
              </p:cNvPicPr>
              <p:nvPr/>
            </p:nvPicPr>
            <p:blipFill>
              <a:blip r:embed="rId2"/>
              <a:srcRect/>
              <a:stretch>
                <a:fillRect/>
              </a:stretch>
            </p:blipFill>
            <p:spPr bwMode="auto">
              <a:xfrm>
                <a:off x="3975" y="1593"/>
                <a:ext cx="925" cy="935"/>
              </a:xfrm>
              <a:prstGeom prst="rect">
                <a:avLst/>
              </a:prstGeom>
              <a:noFill/>
              <a:ln w="9525">
                <a:noFill/>
                <a:miter lim="800000"/>
                <a:headEnd/>
                <a:tailEnd/>
              </a:ln>
            </p:spPr>
          </p:pic>
          <p:sp>
            <p:nvSpPr>
              <p:cNvPr id="52474" name="椭圆 59580"/>
              <p:cNvSpPr>
                <a:spLocks noChangeArrowheads="1"/>
              </p:cNvSpPr>
              <p:nvPr/>
            </p:nvSpPr>
            <p:spPr bwMode="auto">
              <a:xfrm>
                <a:off x="3975" y="1593"/>
                <a:ext cx="931" cy="937"/>
              </a:xfrm>
              <a:prstGeom prst="ellipse">
                <a:avLst/>
              </a:prstGeom>
              <a:solidFill>
                <a:srgbClr val="13D3F9">
                  <a:alpha val="50195"/>
                </a:srgbClr>
              </a:solidFill>
              <a:ln w="9525">
                <a:noFill/>
                <a:round/>
              </a:ln>
            </p:spPr>
            <p:txBody>
              <a:bodyPr/>
              <a:lstStyle/>
              <a:p>
                <a:endParaRPr lang="zh-CN" altLang="en-US"/>
              </a:p>
            </p:txBody>
          </p:sp>
          <p:pic>
            <p:nvPicPr>
              <p:cNvPr id="52475" name="图片 59581" descr="light_shadow1"/>
              <p:cNvPicPr>
                <a:picLocks noChangeAspect="1"/>
              </p:cNvPicPr>
              <p:nvPr/>
            </p:nvPicPr>
            <p:blipFill>
              <a:blip r:embed="rId3"/>
              <a:srcRect t="14285"/>
              <a:stretch>
                <a:fillRect/>
              </a:stretch>
            </p:blipFill>
            <p:spPr bwMode="auto">
              <a:xfrm>
                <a:off x="3984" y="1632"/>
                <a:ext cx="682" cy="585"/>
              </a:xfrm>
              <a:prstGeom prst="rect">
                <a:avLst/>
              </a:prstGeom>
              <a:noFill/>
              <a:ln w="9525">
                <a:noFill/>
                <a:miter lim="800000"/>
                <a:headEnd/>
                <a:tailEnd/>
              </a:ln>
            </p:spPr>
          </p:pic>
          <p:grpSp>
            <p:nvGrpSpPr>
              <p:cNvPr id="52476" name="组合 59582"/>
              <p:cNvGrpSpPr/>
              <p:nvPr/>
            </p:nvGrpSpPr>
            <p:grpSpPr bwMode="auto">
              <a:xfrm rot="-3733502" flipH="1" flipV="1">
                <a:off x="4256" y="2247"/>
                <a:ext cx="820" cy="198"/>
                <a:chOff x="2532" y="1051"/>
                <a:chExt cx="893" cy="246"/>
              </a:xfrm>
            </p:grpSpPr>
            <p:grpSp>
              <p:nvGrpSpPr>
                <p:cNvPr id="52477" name="组合 59583"/>
                <p:cNvGrpSpPr/>
                <p:nvPr/>
              </p:nvGrpSpPr>
              <p:grpSpPr bwMode="auto">
                <a:xfrm>
                  <a:off x="2532" y="1051"/>
                  <a:ext cx="743" cy="185"/>
                  <a:chOff x="1565" y="2568"/>
                  <a:chExt cx="1118" cy="279"/>
                </a:xfrm>
              </p:grpSpPr>
              <p:sp>
                <p:nvSpPr>
                  <p:cNvPr id="52483" name="新月形 59584"/>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84" name="新月形 59585"/>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85" name="新月形 59586"/>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86" name="新月形 59587"/>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478" name="组合 59588"/>
                <p:cNvGrpSpPr/>
                <p:nvPr/>
              </p:nvGrpSpPr>
              <p:grpSpPr bwMode="auto">
                <a:xfrm rot="1353540">
                  <a:off x="2682" y="1111"/>
                  <a:ext cx="743" cy="186"/>
                  <a:chOff x="1565" y="2568"/>
                  <a:chExt cx="1118" cy="279"/>
                </a:xfrm>
              </p:grpSpPr>
              <p:sp>
                <p:nvSpPr>
                  <p:cNvPr id="52479" name="新月形 59589"/>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80" name="新月形 59590"/>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81" name="新月形 59591"/>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82" name="新月形 59592"/>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grpSp>
        <p:grpSp>
          <p:nvGrpSpPr>
            <p:cNvPr id="52461" name="组合 59593"/>
            <p:cNvGrpSpPr/>
            <p:nvPr/>
          </p:nvGrpSpPr>
          <p:grpSpPr bwMode="auto">
            <a:xfrm rot="-3733502" flipH="1" flipV="1">
              <a:off x="2362" y="1504"/>
              <a:ext cx="527" cy="128"/>
              <a:chOff x="2532" y="1051"/>
              <a:chExt cx="893" cy="246"/>
            </a:xfrm>
          </p:grpSpPr>
          <p:grpSp>
            <p:nvGrpSpPr>
              <p:cNvPr id="52463" name="组合 59594"/>
              <p:cNvGrpSpPr/>
              <p:nvPr/>
            </p:nvGrpSpPr>
            <p:grpSpPr bwMode="auto">
              <a:xfrm>
                <a:off x="2532" y="1051"/>
                <a:ext cx="743" cy="185"/>
                <a:chOff x="1565" y="2568"/>
                <a:chExt cx="1118" cy="279"/>
              </a:xfrm>
            </p:grpSpPr>
            <p:sp>
              <p:nvSpPr>
                <p:cNvPr id="52469" name="新月形 59595"/>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70" name="新月形 59596"/>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71" name="新月形 59597"/>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72" name="新月形 59598"/>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464" name="组合 59599"/>
              <p:cNvGrpSpPr/>
              <p:nvPr/>
            </p:nvGrpSpPr>
            <p:grpSpPr bwMode="auto">
              <a:xfrm rot="1353540">
                <a:off x="2682" y="1111"/>
                <a:ext cx="743" cy="186"/>
                <a:chOff x="1565" y="2568"/>
                <a:chExt cx="1118" cy="279"/>
              </a:xfrm>
            </p:grpSpPr>
            <p:sp>
              <p:nvSpPr>
                <p:cNvPr id="52465" name="新月形 59600"/>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66" name="新月形 59601"/>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67" name="新月形 59602"/>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68" name="新月形 59603"/>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sp>
          <p:nvSpPr>
            <p:cNvPr id="52462" name="矩形 59604"/>
            <p:cNvSpPr>
              <a:spLocks noChangeArrowheads="1"/>
            </p:cNvSpPr>
            <p:nvPr/>
          </p:nvSpPr>
          <p:spPr bwMode="auto">
            <a:xfrm>
              <a:off x="2337" y="1272"/>
              <a:ext cx="188" cy="213"/>
            </a:xfrm>
            <a:prstGeom prst="rect">
              <a:avLst/>
            </a:prstGeom>
            <a:noFill/>
            <a:ln w="9525">
              <a:solidFill>
                <a:srgbClr val="000000"/>
              </a:solidFill>
              <a:miter lim="800000"/>
            </a:ln>
            <a:scene3d>
              <a:camera prst="legacyObliqueTopRight"/>
              <a:lightRig rig="legacyFlat2" dir="t"/>
            </a:scene3d>
            <a:sp3d extrusionH="163500" prstMaterial="legacyMetal">
              <a:bevelT w="13500" h="13500" prst="angle"/>
              <a:bevelB w="13500" h="13500" prst="angle"/>
              <a:extrusionClr>
                <a:srgbClr val="66CCFF"/>
              </a:extrusionClr>
            </a:sp3d>
          </p:spPr>
          <p:txBody>
            <a:bodyPr wrap="none">
              <a:spAutoFit/>
              <a:flatTx/>
            </a:bodyPr>
            <a:lstStyle/>
            <a:p>
              <a:pPr algn="ctr">
                <a:buClr>
                  <a:srgbClr val="000000"/>
                </a:buClr>
              </a:pPr>
              <a:r>
                <a:rPr lang="en-US" altLang="zh-CN" sz="1600" b="1">
                  <a:solidFill>
                    <a:srgbClr val="000000"/>
                  </a:solidFill>
                </a:rPr>
                <a:t>2</a:t>
              </a:r>
            </a:p>
          </p:txBody>
        </p:sp>
      </p:grpSp>
      <p:grpSp>
        <p:nvGrpSpPr>
          <p:cNvPr id="59606" name="组合 59605"/>
          <p:cNvGrpSpPr/>
          <p:nvPr/>
        </p:nvGrpSpPr>
        <p:grpSpPr bwMode="auto">
          <a:xfrm>
            <a:off x="5332413" y="4016375"/>
            <a:ext cx="1146175" cy="1384300"/>
            <a:chOff x="2064" y="1008"/>
            <a:chExt cx="722" cy="872"/>
          </a:xfrm>
        </p:grpSpPr>
        <p:sp>
          <p:nvSpPr>
            <p:cNvPr id="52431" name="椭圆 59606"/>
            <p:cNvSpPr>
              <a:spLocks noChangeArrowheads="1"/>
            </p:cNvSpPr>
            <p:nvPr/>
          </p:nvSpPr>
          <p:spPr bwMode="auto">
            <a:xfrm>
              <a:off x="2064" y="1008"/>
              <a:ext cx="722" cy="727"/>
            </a:xfrm>
            <a:prstGeom prst="ellipse">
              <a:avLst/>
            </a:prstGeom>
            <a:solidFill>
              <a:srgbClr val="EAEAEA">
                <a:alpha val="50195"/>
              </a:srgbClr>
            </a:solidFill>
            <a:ln w="9525">
              <a:noFill/>
              <a:round/>
            </a:ln>
          </p:spPr>
          <p:txBody>
            <a:bodyPr/>
            <a:lstStyle/>
            <a:p>
              <a:endParaRPr lang="zh-CN" altLang="en-US"/>
            </a:p>
          </p:txBody>
        </p:sp>
        <p:grpSp>
          <p:nvGrpSpPr>
            <p:cNvPr id="52432" name="组合 59607"/>
            <p:cNvGrpSpPr/>
            <p:nvPr/>
          </p:nvGrpSpPr>
          <p:grpSpPr bwMode="auto">
            <a:xfrm>
              <a:off x="2086" y="1031"/>
              <a:ext cx="680" cy="849"/>
              <a:chOff x="3975" y="1593"/>
              <a:chExt cx="931" cy="1163"/>
            </a:xfrm>
          </p:grpSpPr>
          <p:pic>
            <p:nvPicPr>
              <p:cNvPr id="52445" name="图片 59608" descr="circuler_1"/>
              <p:cNvPicPr>
                <a:picLocks noChangeAspect="1"/>
              </p:cNvPicPr>
              <p:nvPr/>
            </p:nvPicPr>
            <p:blipFill>
              <a:blip r:embed="rId2"/>
              <a:srcRect/>
              <a:stretch>
                <a:fillRect/>
              </a:stretch>
            </p:blipFill>
            <p:spPr bwMode="auto">
              <a:xfrm>
                <a:off x="3975" y="1593"/>
                <a:ext cx="925" cy="935"/>
              </a:xfrm>
              <a:prstGeom prst="rect">
                <a:avLst/>
              </a:prstGeom>
              <a:noFill/>
              <a:ln w="9525">
                <a:noFill/>
                <a:miter lim="800000"/>
                <a:headEnd/>
                <a:tailEnd/>
              </a:ln>
            </p:spPr>
          </p:pic>
          <p:sp>
            <p:nvSpPr>
              <p:cNvPr id="52446" name="椭圆 59609"/>
              <p:cNvSpPr>
                <a:spLocks noChangeArrowheads="1"/>
              </p:cNvSpPr>
              <p:nvPr/>
            </p:nvSpPr>
            <p:spPr bwMode="auto">
              <a:xfrm>
                <a:off x="3975" y="1593"/>
                <a:ext cx="931" cy="937"/>
              </a:xfrm>
              <a:prstGeom prst="ellipse">
                <a:avLst/>
              </a:prstGeom>
              <a:solidFill>
                <a:srgbClr val="000000">
                  <a:alpha val="50195"/>
                </a:srgbClr>
              </a:solidFill>
              <a:ln w="9525">
                <a:noFill/>
                <a:round/>
              </a:ln>
            </p:spPr>
            <p:txBody>
              <a:bodyPr/>
              <a:lstStyle/>
              <a:p>
                <a:endParaRPr lang="zh-CN" altLang="en-US"/>
              </a:p>
            </p:txBody>
          </p:sp>
          <p:pic>
            <p:nvPicPr>
              <p:cNvPr id="52447" name="图片 59610" descr="light_shadow1"/>
              <p:cNvPicPr>
                <a:picLocks noChangeAspect="1"/>
              </p:cNvPicPr>
              <p:nvPr/>
            </p:nvPicPr>
            <p:blipFill>
              <a:blip r:embed="rId3"/>
              <a:srcRect t="14285"/>
              <a:stretch>
                <a:fillRect/>
              </a:stretch>
            </p:blipFill>
            <p:spPr bwMode="auto">
              <a:xfrm>
                <a:off x="3984" y="1632"/>
                <a:ext cx="682" cy="585"/>
              </a:xfrm>
              <a:prstGeom prst="rect">
                <a:avLst/>
              </a:prstGeom>
              <a:noFill/>
              <a:ln w="9525">
                <a:noFill/>
                <a:miter lim="800000"/>
                <a:headEnd/>
                <a:tailEnd/>
              </a:ln>
            </p:spPr>
          </p:pic>
          <p:grpSp>
            <p:nvGrpSpPr>
              <p:cNvPr id="52448" name="组合 59611"/>
              <p:cNvGrpSpPr/>
              <p:nvPr/>
            </p:nvGrpSpPr>
            <p:grpSpPr bwMode="auto">
              <a:xfrm rot="-3733502" flipH="1" flipV="1">
                <a:off x="4256" y="2247"/>
                <a:ext cx="820" cy="198"/>
                <a:chOff x="2532" y="1051"/>
                <a:chExt cx="893" cy="246"/>
              </a:xfrm>
            </p:grpSpPr>
            <p:grpSp>
              <p:nvGrpSpPr>
                <p:cNvPr id="52449" name="组合 59612"/>
                <p:cNvGrpSpPr/>
                <p:nvPr/>
              </p:nvGrpSpPr>
              <p:grpSpPr bwMode="auto">
                <a:xfrm>
                  <a:off x="2532" y="1051"/>
                  <a:ext cx="743" cy="185"/>
                  <a:chOff x="1565" y="2568"/>
                  <a:chExt cx="1118" cy="279"/>
                </a:xfrm>
              </p:grpSpPr>
              <p:sp>
                <p:nvSpPr>
                  <p:cNvPr id="52455" name="新月形 59613"/>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56" name="新月形 59614"/>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57" name="新月形 59615"/>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58" name="新月形 59616"/>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450" name="组合 59617"/>
                <p:cNvGrpSpPr/>
                <p:nvPr/>
              </p:nvGrpSpPr>
              <p:grpSpPr bwMode="auto">
                <a:xfrm rot="1353540">
                  <a:off x="2682" y="1111"/>
                  <a:ext cx="743" cy="186"/>
                  <a:chOff x="1565" y="2568"/>
                  <a:chExt cx="1118" cy="279"/>
                </a:xfrm>
              </p:grpSpPr>
              <p:sp>
                <p:nvSpPr>
                  <p:cNvPr id="52451" name="新月形 59618"/>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52" name="新月形 59619"/>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53" name="新月形 59620"/>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54" name="新月形 59621"/>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grpSp>
        <p:grpSp>
          <p:nvGrpSpPr>
            <p:cNvPr id="52433" name="组合 59622"/>
            <p:cNvGrpSpPr/>
            <p:nvPr/>
          </p:nvGrpSpPr>
          <p:grpSpPr bwMode="auto">
            <a:xfrm rot="-3733502" flipH="1" flipV="1">
              <a:off x="2362" y="1504"/>
              <a:ext cx="527" cy="128"/>
              <a:chOff x="2532" y="1051"/>
              <a:chExt cx="893" cy="246"/>
            </a:xfrm>
          </p:grpSpPr>
          <p:grpSp>
            <p:nvGrpSpPr>
              <p:cNvPr id="52435" name="组合 59623"/>
              <p:cNvGrpSpPr/>
              <p:nvPr/>
            </p:nvGrpSpPr>
            <p:grpSpPr bwMode="auto">
              <a:xfrm>
                <a:off x="2532" y="1051"/>
                <a:ext cx="743" cy="185"/>
                <a:chOff x="1565" y="2568"/>
                <a:chExt cx="1118" cy="279"/>
              </a:xfrm>
            </p:grpSpPr>
            <p:sp>
              <p:nvSpPr>
                <p:cNvPr id="52441" name="新月形 59624"/>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42" name="新月形 59625"/>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43" name="新月形 59626"/>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44" name="新月形 59627"/>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436" name="组合 59628"/>
              <p:cNvGrpSpPr/>
              <p:nvPr/>
            </p:nvGrpSpPr>
            <p:grpSpPr bwMode="auto">
              <a:xfrm rot="1353540">
                <a:off x="2682" y="1111"/>
                <a:ext cx="743" cy="186"/>
                <a:chOff x="1565" y="2568"/>
                <a:chExt cx="1118" cy="279"/>
              </a:xfrm>
            </p:grpSpPr>
            <p:sp>
              <p:nvSpPr>
                <p:cNvPr id="52437" name="新月形 59629"/>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38" name="新月形 59630"/>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39" name="新月形 59631"/>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40" name="新月形 59632"/>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sp>
          <p:nvSpPr>
            <p:cNvPr id="52434" name="矩形 59633"/>
            <p:cNvSpPr>
              <a:spLocks noChangeArrowheads="1"/>
            </p:cNvSpPr>
            <p:nvPr/>
          </p:nvSpPr>
          <p:spPr bwMode="auto">
            <a:xfrm>
              <a:off x="2337" y="1272"/>
              <a:ext cx="188" cy="213"/>
            </a:xfrm>
            <a:prstGeom prst="rect">
              <a:avLst/>
            </a:prstGeom>
            <a:noFill/>
            <a:ln w="9525">
              <a:solidFill>
                <a:srgbClr val="000000"/>
              </a:solidFill>
              <a:miter lim="800000"/>
            </a:ln>
            <a:scene3d>
              <a:camera prst="legacyObliqueTopRight"/>
              <a:lightRig rig="legacyFlat2" dir="t"/>
            </a:scene3d>
            <a:sp3d extrusionH="163500" prstMaterial="legacyMetal">
              <a:bevelT w="13500" h="13500" prst="angle"/>
              <a:bevelB w="13500" h="13500" prst="angle"/>
              <a:extrusionClr>
                <a:srgbClr val="66CCFF"/>
              </a:extrusionClr>
            </a:sp3d>
          </p:spPr>
          <p:txBody>
            <a:bodyPr wrap="none">
              <a:spAutoFit/>
              <a:flatTx/>
            </a:bodyPr>
            <a:lstStyle/>
            <a:p>
              <a:pPr algn="ctr">
                <a:buClr>
                  <a:srgbClr val="000000"/>
                </a:buClr>
              </a:pPr>
              <a:r>
                <a:rPr lang="en-US" altLang="zh-CN" sz="1600" b="1">
                  <a:solidFill>
                    <a:srgbClr val="000000"/>
                  </a:solidFill>
                </a:rPr>
                <a:t>4</a:t>
              </a:r>
            </a:p>
          </p:txBody>
        </p:sp>
      </p:grpSp>
      <p:grpSp>
        <p:nvGrpSpPr>
          <p:cNvPr id="59635" name="组合 59634"/>
          <p:cNvGrpSpPr/>
          <p:nvPr/>
        </p:nvGrpSpPr>
        <p:grpSpPr bwMode="auto">
          <a:xfrm>
            <a:off x="5326063" y="1854200"/>
            <a:ext cx="1146175" cy="1384300"/>
            <a:chOff x="2064" y="1008"/>
            <a:chExt cx="722" cy="872"/>
          </a:xfrm>
        </p:grpSpPr>
        <p:sp>
          <p:nvSpPr>
            <p:cNvPr id="52403" name="椭圆 59635"/>
            <p:cNvSpPr>
              <a:spLocks noChangeArrowheads="1"/>
            </p:cNvSpPr>
            <p:nvPr/>
          </p:nvSpPr>
          <p:spPr bwMode="auto">
            <a:xfrm>
              <a:off x="2064" y="1008"/>
              <a:ext cx="722" cy="727"/>
            </a:xfrm>
            <a:prstGeom prst="ellipse">
              <a:avLst/>
            </a:prstGeom>
            <a:solidFill>
              <a:srgbClr val="EAEAEA">
                <a:alpha val="50195"/>
              </a:srgbClr>
            </a:solidFill>
            <a:ln w="9525">
              <a:noFill/>
              <a:round/>
            </a:ln>
          </p:spPr>
          <p:txBody>
            <a:bodyPr/>
            <a:lstStyle/>
            <a:p>
              <a:endParaRPr lang="zh-CN" altLang="en-US"/>
            </a:p>
          </p:txBody>
        </p:sp>
        <p:grpSp>
          <p:nvGrpSpPr>
            <p:cNvPr id="52404" name="组合 59636"/>
            <p:cNvGrpSpPr/>
            <p:nvPr/>
          </p:nvGrpSpPr>
          <p:grpSpPr bwMode="auto">
            <a:xfrm>
              <a:off x="2086" y="1031"/>
              <a:ext cx="680" cy="849"/>
              <a:chOff x="3975" y="1593"/>
              <a:chExt cx="931" cy="1163"/>
            </a:xfrm>
          </p:grpSpPr>
          <p:pic>
            <p:nvPicPr>
              <p:cNvPr id="52417" name="图片 59637" descr="circuler_1"/>
              <p:cNvPicPr>
                <a:picLocks noChangeAspect="1"/>
              </p:cNvPicPr>
              <p:nvPr/>
            </p:nvPicPr>
            <p:blipFill>
              <a:blip r:embed="rId2"/>
              <a:srcRect/>
              <a:stretch>
                <a:fillRect/>
              </a:stretch>
            </p:blipFill>
            <p:spPr bwMode="auto">
              <a:xfrm>
                <a:off x="3975" y="1593"/>
                <a:ext cx="925" cy="935"/>
              </a:xfrm>
              <a:prstGeom prst="rect">
                <a:avLst/>
              </a:prstGeom>
              <a:noFill/>
              <a:ln w="9525">
                <a:noFill/>
                <a:miter lim="800000"/>
                <a:headEnd/>
                <a:tailEnd/>
              </a:ln>
            </p:spPr>
          </p:pic>
          <p:sp>
            <p:nvSpPr>
              <p:cNvPr id="52418" name="椭圆 59638"/>
              <p:cNvSpPr>
                <a:spLocks noChangeArrowheads="1"/>
              </p:cNvSpPr>
              <p:nvPr/>
            </p:nvSpPr>
            <p:spPr bwMode="auto">
              <a:xfrm>
                <a:off x="3975" y="1593"/>
                <a:ext cx="931" cy="937"/>
              </a:xfrm>
              <a:prstGeom prst="ellipse">
                <a:avLst/>
              </a:prstGeom>
              <a:solidFill>
                <a:srgbClr val="EFCF0F">
                  <a:alpha val="50195"/>
                </a:srgbClr>
              </a:solidFill>
              <a:ln w="9525">
                <a:noFill/>
                <a:round/>
              </a:ln>
            </p:spPr>
            <p:txBody>
              <a:bodyPr/>
              <a:lstStyle/>
              <a:p>
                <a:endParaRPr lang="zh-CN" altLang="en-US"/>
              </a:p>
            </p:txBody>
          </p:sp>
          <p:pic>
            <p:nvPicPr>
              <p:cNvPr id="52419" name="图片 59639" descr="light_shadow1"/>
              <p:cNvPicPr>
                <a:picLocks noChangeAspect="1"/>
              </p:cNvPicPr>
              <p:nvPr/>
            </p:nvPicPr>
            <p:blipFill>
              <a:blip r:embed="rId3"/>
              <a:srcRect t="14285"/>
              <a:stretch>
                <a:fillRect/>
              </a:stretch>
            </p:blipFill>
            <p:spPr bwMode="auto">
              <a:xfrm>
                <a:off x="3984" y="1632"/>
                <a:ext cx="682" cy="585"/>
              </a:xfrm>
              <a:prstGeom prst="rect">
                <a:avLst/>
              </a:prstGeom>
              <a:noFill/>
              <a:ln w="9525">
                <a:noFill/>
                <a:miter lim="800000"/>
                <a:headEnd/>
                <a:tailEnd/>
              </a:ln>
            </p:spPr>
          </p:pic>
          <p:grpSp>
            <p:nvGrpSpPr>
              <p:cNvPr id="52420" name="组合 59640"/>
              <p:cNvGrpSpPr/>
              <p:nvPr/>
            </p:nvGrpSpPr>
            <p:grpSpPr bwMode="auto">
              <a:xfrm rot="-3733502" flipH="1" flipV="1">
                <a:off x="4256" y="2247"/>
                <a:ext cx="820" cy="198"/>
                <a:chOff x="2532" y="1051"/>
                <a:chExt cx="893" cy="246"/>
              </a:xfrm>
            </p:grpSpPr>
            <p:grpSp>
              <p:nvGrpSpPr>
                <p:cNvPr id="52421" name="组合 59641"/>
                <p:cNvGrpSpPr/>
                <p:nvPr/>
              </p:nvGrpSpPr>
              <p:grpSpPr bwMode="auto">
                <a:xfrm>
                  <a:off x="2532" y="1051"/>
                  <a:ext cx="743" cy="185"/>
                  <a:chOff x="1565" y="2568"/>
                  <a:chExt cx="1118" cy="279"/>
                </a:xfrm>
              </p:grpSpPr>
              <p:sp>
                <p:nvSpPr>
                  <p:cNvPr id="52427" name="新月形 59642"/>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28" name="新月形 59643"/>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29" name="新月形 59644"/>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30" name="新月形 59645"/>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422" name="组合 59646"/>
                <p:cNvGrpSpPr/>
                <p:nvPr/>
              </p:nvGrpSpPr>
              <p:grpSpPr bwMode="auto">
                <a:xfrm rot="1353540">
                  <a:off x="2682" y="1111"/>
                  <a:ext cx="743" cy="186"/>
                  <a:chOff x="1565" y="2568"/>
                  <a:chExt cx="1118" cy="279"/>
                </a:xfrm>
              </p:grpSpPr>
              <p:sp>
                <p:nvSpPr>
                  <p:cNvPr id="52423" name="新月形 59647"/>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24" name="新月形 59648"/>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25" name="新月形 59649"/>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26" name="新月形 59650"/>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grpSp>
        <p:grpSp>
          <p:nvGrpSpPr>
            <p:cNvPr id="52405" name="组合 59651"/>
            <p:cNvGrpSpPr/>
            <p:nvPr/>
          </p:nvGrpSpPr>
          <p:grpSpPr bwMode="auto">
            <a:xfrm rot="-3733502" flipH="1" flipV="1">
              <a:off x="2362" y="1504"/>
              <a:ext cx="527" cy="128"/>
              <a:chOff x="2532" y="1051"/>
              <a:chExt cx="893" cy="246"/>
            </a:xfrm>
          </p:grpSpPr>
          <p:grpSp>
            <p:nvGrpSpPr>
              <p:cNvPr id="52407" name="组合 59652"/>
              <p:cNvGrpSpPr/>
              <p:nvPr/>
            </p:nvGrpSpPr>
            <p:grpSpPr bwMode="auto">
              <a:xfrm>
                <a:off x="2532" y="1051"/>
                <a:ext cx="743" cy="185"/>
                <a:chOff x="1565" y="2568"/>
                <a:chExt cx="1118" cy="279"/>
              </a:xfrm>
            </p:grpSpPr>
            <p:sp>
              <p:nvSpPr>
                <p:cNvPr id="52413" name="新月形 59653"/>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14" name="新月形 59654"/>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15" name="新月形 59655"/>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16" name="新月形 59656"/>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408" name="组合 59657"/>
              <p:cNvGrpSpPr/>
              <p:nvPr/>
            </p:nvGrpSpPr>
            <p:grpSpPr bwMode="auto">
              <a:xfrm rot="1353540">
                <a:off x="2682" y="1111"/>
                <a:ext cx="743" cy="186"/>
                <a:chOff x="1565" y="2568"/>
                <a:chExt cx="1118" cy="279"/>
              </a:xfrm>
            </p:grpSpPr>
            <p:sp>
              <p:nvSpPr>
                <p:cNvPr id="52409" name="新月形 59658"/>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10" name="新月形 59659"/>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11" name="新月形 59660"/>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12" name="新月形 59661"/>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sp>
          <p:nvSpPr>
            <p:cNvPr id="52406" name="矩形 59662"/>
            <p:cNvSpPr>
              <a:spLocks noChangeArrowheads="1"/>
            </p:cNvSpPr>
            <p:nvPr/>
          </p:nvSpPr>
          <p:spPr bwMode="auto">
            <a:xfrm>
              <a:off x="2337" y="1272"/>
              <a:ext cx="188" cy="213"/>
            </a:xfrm>
            <a:prstGeom prst="rect">
              <a:avLst/>
            </a:prstGeom>
            <a:noFill/>
            <a:ln w="9525">
              <a:solidFill>
                <a:srgbClr val="000000"/>
              </a:solidFill>
              <a:miter lim="800000"/>
            </a:ln>
            <a:scene3d>
              <a:camera prst="legacyObliqueTopRight"/>
              <a:lightRig rig="legacyFlat2" dir="t"/>
            </a:scene3d>
            <a:sp3d extrusionH="163500" prstMaterial="legacyMetal">
              <a:bevelT w="13500" h="13500" prst="angle"/>
              <a:bevelB w="13500" h="13500" prst="angle"/>
              <a:extrusionClr>
                <a:srgbClr val="66CCFF"/>
              </a:extrusionClr>
            </a:sp3d>
          </p:spPr>
          <p:txBody>
            <a:bodyPr wrap="none">
              <a:spAutoFit/>
              <a:flatTx/>
            </a:bodyPr>
            <a:lstStyle/>
            <a:p>
              <a:pPr algn="ctr">
                <a:buClr>
                  <a:srgbClr val="000000"/>
                </a:buClr>
              </a:pPr>
              <a:r>
                <a:rPr lang="en-US" altLang="zh-CN" sz="1600" b="1">
                  <a:solidFill>
                    <a:srgbClr val="000000"/>
                  </a:solidFill>
                </a:rPr>
                <a:t>3</a:t>
              </a:r>
            </a:p>
          </p:txBody>
        </p:sp>
      </p:grpSp>
      <p:grpSp>
        <p:nvGrpSpPr>
          <p:cNvPr id="59664" name="组合 59663"/>
          <p:cNvGrpSpPr/>
          <p:nvPr/>
        </p:nvGrpSpPr>
        <p:grpSpPr bwMode="auto">
          <a:xfrm rot="4976862" flipH="1">
            <a:off x="4627563" y="3648075"/>
            <a:ext cx="673100" cy="647700"/>
            <a:chOff x="1944" y="1111"/>
            <a:chExt cx="204" cy="196"/>
          </a:xfrm>
        </p:grpSpPr>
        <p:pic>
          <p:nvPicPr>
            <p:cNvPr id="52386" name="图片 59664" descr="circuler_1"/>
            <p:cNvPicPr>
              <a:picLocks noChangeAspect="1"/>
            </p:cNvPicPr>
            <p:nvPr/>
          </p:nvPicPr>
          <p:blipFill>
            <a:blip r:embed="rId2"/>
            <a:srcRect/>
            <a:stretch>
              <a:fillRect/>
            </a:stretch>
          </p:blipFill>
          <p:spPr bwMode="auto">
            <a:xfrm flipH="1">
              <a:off x="1961" y="1124"/>
              <a:ext cx="174" cy="172"/>
            </a:xfrm>
            <a:prstGeom prst="rect">
              <a:avLst/>
            </a:prstGeom>
            <a:noFill/>
            <a:ln w="9525">
              <a:noFill/>
              <a:miter lim="800000"/>
              <a:headEnd/>
              <a:tailEnd/>
            </a:ln>
          </p:spPr>
        </p:pic>
        <p:sp>
          <p:nvSpPr>
            <p:cNvPr id="59666" name="椭圆 59665"/>
            <p:cNvSpPr/>
            <p:nvPr/>
          </p:nvSpPr>
          <p:spPr>
            <a:xfrm flipH="1">
              <a:off x="1962" y="1124"/>
              <a:ext cx="173" cy="172"/>
            </a:xfrm>
            <a:prstGeom prst="ellipse">
              <a:avLst/>
            </a:prstGeom>
            <a:gradFill rotWithShape="1">
              <a:gsLst>
                <a:gs pos="0">
                  <a:srgbClr val="000000">
                    <a:gamma/>
                    <a:shade val="46275"/>
                    <a:invGamma/>
                  </a:srgbClr>
                </a:gs>
                <a:gs pos="50000">
                  <a:srgbClr val="000000">
                    <a:alpha val="50000"/>
                  </a:srgbClr>
                </a:gs>
                <a:gs pos="100000">
                  <a:srgbClr val="000000">
                    <a:gamma/>
                    <a:shade val="46275"/>
                    <a:invGamma/>
                  </a:srgbClr>
                </a:gs>
              </a:gsLst>
              <a:lin ang="5400000" scaled="1"/>
              <a:tileRect/>
            </a:gradFill>
            <a:ln w="9525">
              <a:noFill/>
            </a:ln>
          </p:spPr>
          <p:txBody>
            <a:bodyPr/>
            <a:lstStyle/>
            <a:p>
              <a:pPr>
                <a:defRPr/>
              </a:pPr>
              <a:endParaRPr lang="zh-CN" altLang="en-US">
                <a:latin typeface="Arial" panose="02080604020202020204" pitchFamily="34" charset="0"/>
                <a:ea typeface="宋体" panose="02010600030101010101" pitchFamily="2" charset="-122"/>
              </a:endParaRPr>
            </a:p>
          </p:txBody>
        </p:sp>
        <p:grpSp>
          <p:nvGrpSpPr>
            <p:cNvPr id="52390" name="组合 59666"/>
            <p:cNvGrpSpPr/>
            <p:nvPr/>
          </p:nvGrpSpPr>
          <p:grpSpPr bwMode="auto">
            <a:xfrm rot="1297425" flipV="1">
              <a:off x="1971" y="1258"/>
              <a:ext cx="151" cy="37"/>
              <a:chOff x="2532" y="1051"/>
              <a:chExt cx="893" cy="246"/>
            </a:xfrm>
          </p:grpSpPr>
          <p:grpSp>
            <p:nvGrpSpPr>
              <p:cNvPr id="52393" name="组合 59667"/>
              <p:cNvGrpSpPr/>
              <p:nvPr/>
            </p:nvGrpSpPr>
            <p:grpSpPr bwMode="auto">
              <a:xfrm>
                <a:off x="2532" y="1051"/>
                <a:ext cx="743" cy="185"/>
                <a:chOff x="1565" y="2568"/>
                <a:chExt cx="1118" cy="279"/>
              </a:xfrm>
            </p:grpSpPr>
            <p:sp>
              <p:nvSpPr>
                <p:cNvPr id="52399" name="新月形 59668"/>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00" name="新月形 59669"/>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01" name="新月形 59670"/>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02" name="新月形 59671"/>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394" name="组合 59672"/>
              <p:cNvGrpSpPr/>
              <p:nvPr/>
            </p:nvGrpSpPr>
            <p:grpSpPr bwMode="auto">
              <a:xfrm rot="1353540">
                <a:off x="2682" y="1111"/>
                <a:ext cx="743" cy="186"/>
                <a:chOff x="1565" y="2568"/>
                <a:chExt cx="1118" cy="279"/>
              </a:xfrm>
            </p:grpSpPr>
            <p:sp>
              <p:nvSpPr>
                <p:cNvPr id="52395" name="新月形 59673"/>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96" name="新月形 59674"/>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97" name="新月形 59675"/>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98" name="新月形 59676"/>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sp>
          <p:nvSpPr>
            <p:cNvPr id="52391" name="任意多边形 59677"/>
            <p:cNvSpPr/>
            <p:nvPr/>
          </p:nvSpPr>
          <p:spPr bwMode="auto">
            <a:xfrm rot="3847716">
              <a:off x="1948" y="1107"/>
              <a:ext cx="196" cy="204"/>
            </a:xfrm>
            <a:custGeom>
              <a:avLst/>
              <a:gdLst>
                <a:gd name="T0" fmla="*/ 3603 w 43200"/>
                <a:gd name="T1" fmla="*/ 33545 h 43155"/>
                <a:gd name="T2" fmla="*/ 22996 w 43200"/>
                <a:gd name="T3" fmla="*/ 43154 h 43155"/>
                <a:gd name="T4" fmla="*/ 21600 w 43200"/>
                <a:gd name="T5" fmla="*/ 21600 h 43155"/>
                <a:gd name="T6" fmla="*/ 0 60000 65536"/>
                <a:gd name="T7" fmla="*/ 0 60000 65536"/>
                <a:gd name="T8" fmla="*/ 0 60000 65536"/>
                <a:gd name="T9" fmla="*/ 0 w 43200"/>
                <a:gd name="T10" fmla="*/ 0 h 43155"/>
                <a:gd name="T11" fmla="*/ 43200 w 43200"/>
                <a:gd name="T12" fmla="*/ 43155 h 43155"/>
              </a:gdLst>
              <a:ahLst/>
              <a:cxnLst>
                <a:cxn ang="T6">
                  <a:pos x="T0" y="T1"/>
                </a:cxn>
                <a:cxn ang="T7">
                  <a:pos x="T2" y="T3"/>
                </a:cxn>
                <a:cxn ang="T8">
                  <a:pos x="T4" y="T5"/>
                </a:cxn>
              </a:cxnLst>
              <a:rect l="T9" t="T10" r="T11" b="T12"/>
              <a:pathLst>
                <a:path w="43200" h="43155" fill="none">
                  <a:moveTo>
                    <a:pt x="3603" y="33545"/>
                  </a:moveTo>
                  <a:lnTo>
                    <a:pt x="3603" y="33544"/>
                  </a:ln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a:moveTo>
                    <a:pt x="3603" y="33545"/>
                  </a:moveTo>
                  <a:lnTo>
                    <a:pt x="3603" y="33544"/>
                  </a:ln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cap="flat" cmpd="sng">
              <a:solidFill>
                <a:srgbClr val="000000"/>
              </a:solidFill>
              <a:prstDash val="sysDot"/>
              <a:round/>
              <a:headEnd type="none" w="med" len="med"/>
              <a:tailEnd type="triangle" w="sm" len="sm"/>
            </a:ln>
          </p:spPr>
          <p:txBody>
            <a:bodyPr/>
            <a:lstStyle/>
            <a:p>
              <a:endParaRPr lang="zh-CN" altLang="en-US"/>
            </a:p>
          </p:txBody>
        </p:sp>
        <p:pic>
          <p:nvPicPr>
            <p:cNvPr id="52392" name="图片 59678" descr="light_shadow1"/>
            <p:cNvPicPr>
              <a:picLocks noChangeAspect="1"/>
            </p:cNvPicPr>
            <p:nvPr/>
          </p:nvPicPr>
          <p:blipFill>
            <a:blip r:embed="rId3"/>
            <a:srcRect t="23740"/>
            <a:stretch>
              <a:fillRect/>
            </a:stretch>
          </p:blipFill>
          <p:spPr bwMode="auto">
            <a:xfrm rot="2569845" flipH="1">
              <a:off x="2015" y="1139"/>
              <a:ext cx="129" cy="84"/>
            </a:xfrm>
            <a:prstGeom prst="rect">
              <a:avLst/>
            </a:prstGeom>
            <a:noFill/>
            <a:ln w="9525">
              <a:noFill/>
              <a:miter lim="800000"/>
              <a:headEnd/>
              <a:tailEnd/>
            </a:ln>
          </p:spPr>
        </p:pic>
      </p:grpSp>
      <p:sp>
        <p:nvSpPr>
          <p:cNvPr id="59680" name="线形标注 2(带强调线) 59679"/>
          <p:cNvSpPr/>
          <p:nvPr/>
        </p:nvSpPr>
        <p:spPr bwMode="auto">
          <a:xfrm>
            <a:off x="7019925" y="2133600"/>
            <a:ext cx="1873250" cy="366713"/>
          </a:xfrm>
          <a:prstGeom prst="accentCallout2">
            <a:avLst>
              <a:gd name="adj1" fmla="val 31167"/>
              <a:gd name="adj2" fmla="val -4069"/>
              <a:gd name="adj3" fmla="val 31167"/>
              <a:gd name="adj4" fmla="val -23389"/>
              <a:gd name="adj5" fmla="val 97403"/>
              <a:gd name="adj6" fmla="val -42880"/>
            </a:avLst>
          </a:prstGeom>
          <a:noFill/>
          <a:ln w="9525">
            <a:solidFill>
              <a:srgbClr val="EFCF0F"/>
            </a:solidFill>
            <a:miter lim="800000"/>
            <a:tailEnd type="diamond" w="med" len="med"/>
          </a:ln>
        </p:spPr>
        <p:txBody>
          <a:bodyPr anchor="ctr"/>
          <a:lstStyle/>
          <a:p>
            <a:pPr>
              <a:buClr>
                <a:srgbClr val="000000"/>
              </a:buClr>
            </a:pPr>
            <a:r>
              <a:rPr lang="en-US" altLang="zh-CN" b="1">
                <a:solidFill>
                  <a:srgbClr val="FFFFFF"/>
                </a:solidFill>
                <a:ea typeface="华文新魏" panose="02010800040101010101" pitchFamily="2" charset="-122"/>
              </a:rPr>
              <a:t>3. do-while</a:t>
            </a:r>
            <a:r>
              <a:rPr lang="zh-CN" altLang="en-US" b="1">
                <a:solidFill>
                  <a:srgbClr val="FFFFFF"/>
                </a:solidFill>
                <a:ea typeface="华文新魏" panose="02010800040101010101" pitchFamily="2" charset="-122"/>
              </a:rPr>
              <a:t>语句</a:t>
            </a:r>
            <a:endParaRPr lang="en-US" altLang="zh-CN" b="1">
              <a:solidFill>
                <a:srgbClr val="FFFFFF"/>
              </a:solidFill>
              <a:ea typeface="华文新魏" panose="02010800040101010101" pitchFamily="2" charset="-122"/>
            </a:endParaRPr>
          </a:p>
        </p:txBody>
      </p:sp>
      <p:sp>
        <p:nvSpPr>
          <p:cNvPr id="59681" name="线形标注 2(带强调线) 59680"/>
          <p:cNvSpPr/>
          <p:nvPr/>
        </p:nvSpPr>
        <p:spPr bwMode="auto">
          <a:xfrm>
            <a:off x="7016750" y="4081463"/>
            <a:ext cx="1658938" cy="392112"/>
          </a:xfrm>
          <a:prstGeom prst="accentCallout2">
            <a:avLst>
              <a:gd name="adj1" fmla="val 29148"/>
              <a:gd name="adj2" fmla="val -4593"/>
              <a:gd name="adj3" fmla="val 29148"/>
              <a:gd name="adj4" fmla="val -4593"/>
              <a:gd name="adj5" fmla="val 112551"/>
              <a:gd name="adj6" fmla="val -54449"/>
            </a:avLst>
          </a:prstGeom>
          <a:noFill/>
          <a:ln w="9525">
            <a:solidFill>
              <a:srgbClr val="000000"/>
            </a:solidFill>
            <a:miter lim="800000"/>
            <a:tailEnd type="diamond" w="med" len="med"/>
          </a:ln>
        </p:spPr>
        <p:txBody>
          <a:bodyPr anchor="ctr"/>
          <a:lstStyle/>
          <a:p>
            <a:pPr>
              <a:buClr>
                <a:srgbClr val="000000"/>
              </a:buClr>
            </a:pPr>
            <a:r>
              <a:rPr lang="en-US" altLang="zh-CN" b="1">
                <a:solidFill>
                  <a:srgbClr val="FFFFFF"/>
                </a:solidFill>
                <a:ea typeface="华文新魏" panose="02010800040101010101" pitchFamily="2" charset="-122"/>
              </a:rPr>
              <a:t>4.</a:t>
            </a:r>
            <a:r>
              <a:rPr lang="zh-CN" altLang="en-US" b="1">
                <a:solidFill>
                  <a:srgbClr val="FFFFFF"/>
                </a:solidFill>
                <a:ea typeface="华文新魏" panose="02010800040101010101" pitchFamily="2" charset="-122"/>
              </a:rPr>
              <a:t>从一重循环到多重循环</a:t>
            </a:r>
            <a:endParaRPr lang="en-US" altLang="zh-CN" b="1">
              <a:solidFill>
                <a:srgbClr val="FFFFFF"/>
              </a:solidFill>
              <a:ea typeface="华文新魏" panose="02010800040101010101" pitchFamily="2" charset="-122"/>
            </a:endParaRPr>
          </a:p>
        </p:txBody>
      </p:sp>
      <p:sp>
        <p:nvSpPr>
          <p:cNvPr id="59682" name="线形标注 2(带强调线) 59681"/>
          <p:cNvSpPr/>
          <p:nvPr/>
        </p:nvSpPr>
        <p:spPr bwMode="auto">
          <a:xfrm>
            <a:off x="1331913" y="1773238"/>
            <a:ext cx="1593850" cy="434975"/>
          </a:xfrm>
          <a:prstGeom prst="accentCallout2">
            <a:avLst>
              <a:gd name="adj1" fmla="val 26278"/>
              <a:gd name="adj2" fmla="val 104782"/>
              <a:gd name="adj3" fmla="val 26278"/>
              <a:gd name="adj4" fmla="val 109162"/>
              <a:gd name="adj5" fmla="val 131750"/>
              <a:gd name="adj6" fmla="val 113843"/>
            </a:avLst>
          </a:prstGeom>
          <a:noFill/>
          <a:ln w="9525">
            <a:solidFill>
              <a:srgbClr val="938BFD"/>
            </a:solidFill>
            <a:miter lim="800000"/>
            <a:tailEnd type="diamond" w="med" len="med"/>
          </a:ln>
        </p:spPr>
        <p:txBody>
          <a:bodyPr anchor="ctr"/>
          <a:lstStyle/>
          <a:p>
            <a:pPr algn="r">
              <a:buClr>
                <a:srgbClr val="000000"/>
              </a:buClr>
            </a:pPr>
            <a:r>
              <a:rPr lang="en-US" altLang="zh-CN" b="1">
                <a:solidFill>
                  <a:srgbClr val="FFFFFF"/>
                </a:solidFill>
                <a:ea typeface="华文新魏" panose="02010800040101010101" pitchFamily="2" charset="-122"/>
              </a:rPr>
              <a:t>1. while</a:t>
            </a:r>
            <a:r>
              <a:rPr lang="zh-CN" altLang="en-US" b="1">
                <a:solidFill>
                  <a:srgbClr val="FFFFFF"/>
                </a:solidFill>
                <a:ea typeface="华文新魏" panose="02010800040101010101" pitchFamily="2" charset="-122"/>
              </a:rPr>
              <a:t>语句</a:t>
            </a:r>
            <a:endParaRPr lang="en-US" altLang="zh-CN" b="1">
              <a:solidFill>
                <a:srgbClr val="FFFFFF"/>
              </a:solidFill>
              <a:ea typeface="华文新魏" panose="02010800040101010101" pitchFamily="2" charset="-122"/>
            </a:endParaRPr>
          </a:p>
        </p:txBody>
      </p:sp>
      <p:sp>
        <p:nvSpPr>
          <p:cNvPr id="59683" name="线形标注 2(带强调线) 59682"/>
          <p:cNvSpPr/>
          <p:nvPr/>
        </p:nvSpPr>
        <p:spPr bwMode="auto">
          <a:xfrm>
            <a:off x="468313" y="4508500"/>
            <a:ext cx="1593850" cy="434975"/>
          </a:xfrm>
          <a:prstGeom prst="accentCallout2">
            <a:avLst>
              <a:gd name="adj1" fmla="val 26278"/>
              <a:gd name="adj2" fmla="val 104782"/>
              <a:gd name="adj3" fmla="val 26278"/>
              <a:gd name="adj4" fmla="val 116236"/>
              <a:gd name="adj5" fmla="val -98907"/>
              <a:gd name="adj6" fmla="val 128884"/>
            </a:avLst>
          </a:prstGeom>
          <a:noFill/>
          <a:ln w="9525">
            <a:solidFill>
              <a:srgbClr val="13D3F9"/>
            </a:solidFill>
            <a:miter lim="800000"/>
            <a:tailEnd type="diamond" w="med" len="med"/>
          </a:ln>
        </p:spPr>
        <p:txBody>
          <a:bodyPr anchor="ctr"/>
          <a:lstStyle/>
          <a:p>
            <a:pPr algn="r">
              <a:buClr>
                <a:srgbClr val="000000"/>
              </a:buClr>
            </a:pPr>
            <a:r>
              <a:rPr lang="en-US" altLang="zh-CN" b="1">
                <a:solidFill>
                  <a:srgbClr val="FFFFFF"/>
                </a:solidFill>
                <a:ea typeface="华文新魏" panose="02010800040101010101" pitchFamily="2" charset="-122"/>
              </a:rPr>
              <a:t>2. for</a:t>
            </a:r>
            <a:r>
              <a:rPr lang="zh-CN" altLang="en-US" b="1">
                <a:solidFill>
                  <a:srgbClr val="FFFFFF"/>
                </a:solidFill>
                <a:ea typeface="华文新魏" panose="02010800040101010101" pitchFamily="2" charset="-122"/>
              </a:rPr>
              <a:t>语句</a:t>
            </a:r>
            <a:endParaRPr lang="en-US" altLang="zh-CN" b="1">
              <a:solidFill>
                <a:srgbClr val="FFFFFF"/>
              </a:solidFill>
              <a:ea typeface="华文新魏" panose="02010800040101010101" pitchFamily="2" charset="-122"/>
            </a:endParaRPr>
          </a:p>
        </p:txBody>
      </p:sp>
      <p:sp>
        <p:nvSpPr>
          <p:cNvPr id="59684" name="椭圆 59683"/>
          <p:cNvSpPr>
            <a:spLocks noChangeArrowheads="1"/>
          </p:cNvSpPr>
          <p:nvPr/>
        </p:nvSpPr>
        <p:spPr bwMode="auto">
          <a:xfrm>
            <a:off x="2662238" y="2563813"/>
            <a:ext cx="2743200" cy="2743200"/>
          </a:xfrm>
          <a:prstGeom prst="ellipse">
            <a:avLst/>
          </a:prstGeom>
          <a:solidFill>
            <a:srgbClr val="339933">
              <a:alpha val="79999"/>
            </a:srgbClr>
          </a:solidFill>
          <a:ln w="9525">
            <a:noFill/>
            <a:round/>
          </a:ln>
        </p:spPr>
        <p:txBody>
          <a:bodyPr/>
          <a:lstStyle/>
          <a:p>
            <a:endParaRPr lang="zh-CN" altLang="en-US"/>
          </a:p>
        </p:txBody>
      </p:sp>
      <p:sp>
        <p:nvSpPr>
          <p:cNvPr id="59685" name="椭圆 59684"/>
          <p:cNvSpPr>
            <a:spLocks noChangeArrowheads="1"/>
          </p:cNvSpPr>
          <p:nvPr/>
        </p:nvSpPr>
        <p:spPr bwMode="auto">
          <a:xfrm>
            <a:off x="3805238" y="3078163"/>
            <a:ext cx="1619250" cy="1619250"/>
          </a:xfrm>
          <a:prstGeom prst="ellipse">
            <a:avLst/>
          </a:prstGeom>
          <a:solidFill>
            <a:srgbClr val="DCDCDC">
              <a:alpha val="50195"/>
            </a:srgbClr>
          </a:solidFill>
          <a:ln w="9525">
            <a:noFill/>
            <a:round/>
          </a:ln>
        </p:spPr>
        <p:txBody>
          <a:bodyPr/>
          <a:lstStyle/>
          <a:p>
            <a:endParaRPr lang="zh-CN" altLang="en-US"/>
          </a:p>
        </p:txBody>
      </p:sp>
      <p:sp>
        <p:nvSpPr>
          <p:cNvPr id="59686" name="直接连接符 59685"/>
          <p:cNvSpPr>
            <a:spLocks noChangeShapeType="1"/>
          </p:cNvSpPr>
          <p:nvPr/>
        </p:nvSpPr>
        <p:spPr bwMode="auto">
          <a:xfrm>
            <a:off x="3043238" y="3859213"/>
            <a:ext cx="1524000" cy="76200"/>
          </a:xfrm>
          <a:prstGeom prst="line">
            <a:avLst/>
          </a:prstGeom>
          <a:noFill/>
          <a:ln w="12700">
            <a:solidFill>
              <a:srgbClr val="FFFFFF"/>
            </a:solidFill>
            <a:round/>
          </a:ln>
        </p:spPr>
        <p:txBody>
          <a:bodyPr/>
          <a:lstStyle/>
          <a:p>
            <a:endParaRPr lang="zh-CN" altLang="en-US"/>
          </a:p>
        </p:txBody>
      </p:sp>
      <p:sp>
        <p:nvSpPr>
          <p:cNvPr id="59687" name="直接连接符 59686"/>
          <p:cNvSpPr>
            <a:spLocks noChangeShapeType="1"/>
          </p:cNvSpPr>
          <p:nvPr/>
        </p:nvSpPr>
        <p:spPr bwMode="auto">
          <a:xfrm>
            <a:off x="3881438" y="2716213"/>
            <a:ext cx="914400" cy="914400"/>
          </a:xfrm>
          <a:prstGeom prst="line">
            <a:avLst/>
          </a:prstGeom>
          <a:noFill/>
          <a:ln w="12700">
            <a:solidFill>
              <a:srgbClr val="FFFFFF"/>
            </a:solidFill>
            <a:round/>
          </a:ln>
        </p:spPr>
        <p:txBody>
          <a:bodyPr/>
          <a:lstStyle/>
          <a:p>
            <a:endParaRPr lang="zh-CN" altLang="en-US"/>
          </a:p>
        </p:txBody>
      </p:sp>
      <p:sp>
        <p:nvSpPr>
          <p:cNvPr id="59688" name="直接连接符 59687"/>
          <p:cNvSpPr>
            <a:spLocks noChangeShapeType="1"/>
          </p:cNvSpPr>
          <p:nvPr/>
        </p:nvSpPr>
        <p:spPr bwMode="auto">
          <a:xfrm>
            <a:off x="5176838" y="4164013"/>
            <a:ext cx="228600" cy="152400"/>
          </a:xfrm>
          <a:prstGeom prst="line">
            <a:avLst/>
          </a:prstGeom>
          <a:noFill/>
          <a:ln w="12700">
            <a:solidFill>
              <a:srgbClr val="FFFFFF"/>
            </a:solidFill>
            <a:round/>
          </a:ln>
        </p:spPr>
        <p:txBody>
          <a:bodyPr/>
          <a:lstStyle/>
          <a:p>
            <a:endParaRPr lang="zh-CN" altLang="en-US"/>
          </a:p>
        </p:txBody>
      </p:sp>
      <p:sp>
        <p:nvSpPr>
          <p:cNvPr id="59689" name="直接连接符 59688"/>
          <p:cNvSpPr>
            <a:spLocks noChangeShapeType="1"/>
          </p:cNvSpPr>
          <p:nvPr/>
        </p:nvSpPr>
        <p:spPr bwMode="auto">
          <a:xfrm flipV="1">
            <a:off x="5176838" y="2868613"/>
            <a:ext cx="533400" cy="838200"/>
          </a:xfrm>
          <a:prstGeom prst="line">
            <a:avLst/>
          </a:prstGeom>
          <a:noFill/>
          <a:ln w="12700">
            <a:solidFill>
              <a:srgbClr val="FFFFFF"/>
            </a:solidFill>
            <a:round/>
          </a:ln>
        </p:spPr>
        <p:txBody>
          <a:bodyPr/>
          <a:lstStyle/>
          <a:p>
            <a:endParaRPr lang="zh-CN" altLang="en-US"/>
          </a:p>
        </p:txBody>
      </p:sp>
      <p:sp>
        <p:nvSpPr>
          <p:cNvPr id="59690" name="椭圆 59689"/>
          <p:cNvSpPr>
            <a:spLocks noChangeArrowheads="1"/>
          </p:cNvSpPr>
          <p:nvPr/>
        </p:nvSpPr>
        <p:spPr bwMode="auto">
          <a:xfrm>
            <a:off x="4443413" y="3468688"/>
            <a:ext cx="895350" cy="895350"/>
          </a:xfrm>
          <a:prstGeom prst="ellipse">
            <a:avLst/>
          </a:prstGeom>
          <a:solidFill>
            <a:srgbClr val="C0C0C0">
              <a:alpha val="50195"/>
            </a:srgbClr>
          </a:solidFill>
          <a:ln w="9525">
            <a:noFill/>
            <a:round/>
          </a:ln>
        </p:spPr>
        <p:txBody>
          <a:bodyPr/>
          <a:lstStyle/>
          <a:p>
            <a:endParaRPr lang="zh-CN" altLang="en-US"/>
          </a:p>
        </p:txBody>
      </p:sp>
      <p:grpSp>
        <p:nvGrpSpPr>
          <p:cNvPr id="59691" name="组合 59690"/>
          <p:cNvGrpSpPr/>
          <p:nvPr/>
        </p:nvGrpSpPr>
        <p:grpSpPr bwMode="auto">
          <a:xfrm>
            <a:off x="3062288" y="1839913"/>
            <a:ext cx="1146175" cy="1384300"/>
            <a:chOff x="2064" y="1008"/>
            <a:chExt cx="722" cy="872"/>
          </a:xfrm>
        </p:grpSpPr>
        <p:sp>
          <p:nvSpPr>
            <p:cNvPr id="52358" name="椭圆 59691"/>
            <p:cNvSpPr>
              <a:spLocks noChangeArrowheads="1"/>
            </p:cNvSpPr>
            <p:nvPr/>
          </p:nvSpPr>
          <p:spPr bwMode="auto">
            <a:xfrm>
              <a:off x="2064" y="1008"/>
              <a:ext cx="722" cy="727"/>
            </a:xfrm>
            <a:prstGeom prst="ellipse">
              <a:avLst/>
            </a:prstGeom>
            <a:solidFill>
              <a:srgbClr val="EAEAEA">
                <a:alpha val="50195"/>
              </a:srgbClr>
            </a:solidFill>
            <a:ln w="9525">
              <a:noFill/>
              <a:round/>
            </a:ln>
          </p:spPr>
          <p:txBody>
            <a:bodyPr/>
            <a:lstStyle/>
            <a:p>
              <a:endParaRPr lang="zh-CN" altLang="en-US"/>
            </a:p>
          </p:txBody>
        </p:sp>
        <p:grpSp>
          <p:nvGrpSpPr>
            <p:cNvPr id="52359" name="组合 59692"/>
            <p:cNvGrpSpPr/>
            <p:nvPr/>
          </p:nvGrpSpPr>
          <p:grpSpPr bwMode="auto">
            <a:xfrm>
              <a:off x="2086" y="1031"/>
              <a:ext cx="680" cy="849"/>
              <a:chOff x="3975" y="1593"/>
              <a:chExt cx="931" cy="1163"/>
            </a:xfrm>
          </p:grpSpPr>
          <p:pic>
            <p:nvPicPr>
              <p:cNvPr id="52372" name="图片 59693" descr="circuler_1"/>
              <p:cNvPicPr>
                <a:picLocks noChangeAspect="1"/>
              </p:cNvPicPr>
              <p:nvPr/>
            </p:nvPicPr>
            <p:blipFill>
              <a:blip r:embed="rId2"/>
              <a:srcRect/>
              <a:stretch>
                <a:fillRect/>
              </a:stretch>
            </p:blipFill>
            <p:spPr bwMode="auto">
              <a:xfrm>
                <a:off x="3975" y="1593"/>
                <a:ext cx="925" cy="935"/>
              </a:xfrm>
              <a:prstGeom prst="rect">
                <a:avLst/>
              </a:prstGeom>
              <a:noFill/>
              <a:ln w="9525">
                <a:noFill/>
                <a:miter lim="800000"/>
                <a:headEnd/>
                <a:tailEnd/>
              </a:ln>
            </p:spPr>
          </p:pic>
          <p:sp>
            <p:nvSpPr>
              <p:cNvPr id="52373" name="椭圆 59694"/>
              <p:cNvSpPr>
                <a:spLocks noChangeArrowheads="1"/>
              </p:cNvSpPr>
              <p:nvPr/>
            </p:nvSpPr>
            <p:spPr bwMode="auto">
              <a:xfrm>
                <a:off x="3975" y="1593"/>
                <a:ext cx="931" cy="937"/>
              </a:xfrm>
              <a:prstGeom prst="ellipse">
                <a:avLst/>
              </a:prstGeom>
              <a:solidFill>
                <a:srgbClr val="938BFD">
                  <a:alpha val="50195"/>
                </a:srgbClr>
              </a:solidFill>
              <a:ln w="9525">
                <a:noFill/>
                <a:round/>
              </a:ln>
            </p:spPr>
            <p:txBody>
              <a:bodyPr/>
              <a:lstStyle/>
              <a:p>
                <a:endParaRPr lang="zh-CN" altLang="en-US"/>
              </a:p>
            </p:txBody>
          </p:sp>
          <p:pic>
            <p:nvPicPr>
              <p:cNvPr id="52374" name="图片 59695" descr="light_shadow1"/>
              <p:cNvPicPr>
                <a:picLocks noChangeAspect="1"/>
              </p:cNvPicPr>
              <p:nvPr/>
            </p:nvPicPr>
            <p:blipFill>
              <a:blip r:embed="rId3"/>
              <a:srcRect t="14285"/>
              <a:stretch>
                <a:fillRect/>
              </a:stretch>
            </p:blipFill>
            <p:spPr bwMode="auto">
              <a:xfrm>
                <a:off x="3984" y="1632"/>
                <a:ext cx="682" cy="585"/>
              </a:xfrm>
              <a:prstGeom prst="rect">
                <a:avLst/>
              </a:prstGeom>
              <a:noFill/>
              <a:ln w="9525">
                <a:noFill/>
                <a:miter lim="800000"/>
                <a:headEnd/>
                <a:tailEnd/>
              </a:ln>
            </p:spPr>
          </p:pic>
          <p:grpSp>
            <p:nvGrpSpPr>
              <p:cNvPr id="52375" name="组合 59696"/>
              <p:cNvGrpSpPr/>
              <p:nvPr/>
            </p:nvGrpSpPr>
            <p:grpSpPr bwMode="auto">
              <a:xfrm rot="-3733502" flipH="1" flipV="1">
                <a:off x="4256" y="2247"/>
                <a:ext cx="820" cy="198"/>
                <a:chOff x="2532" y="1051"/>
                <a:chExt cx="893" cy="246"/>
              </a:xfrm>
            </p:grpSpPr>
            <p:grpSp>
              <p:nvGrpSpPr>
                <p:cNvPr id="52376" name="组合 59697"/>
                <p:cNvGrpSpPr/>
                <p:nvPr/>
              </p:nvGrpSpPr>
              <p:grpSpPr bwMode="auto">
                <a:xfrm>
                  <a:off x="2532" y="1051"/>
                  <a:ext cx="743" cy="185"/>
                  <a:chOff x="1565" y="2568"/>
                  <a:chExt cx="1118" cy="279"/>
                </a:xfrm>
              </p:grpSpPr>
              <p:sp>
                <p:nvSpPr>
                  <p:cNvPr id="52382" name="新月形 59698"/>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83" name="新月形 59699"/>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84" name="新月形 59700"/>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85" name="新月形 59701"/>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377" name="组合 59702"/>
                <p:cNvGrpSpPr/>
                <p:nvPr/>
              </p:nvGrpSpPr>
              <p:grpSpPr bwMode="auto">
                <a:xfrm rot="1353540">
                  <a:off x="2682" y="1111"/>
                  <a:ext cx="743" cy="186"/>
                  <a:chOff x="1565" y="2568"/>
                  <a:chExt cx="1118" cy="279"/>
                </a:xfrm>
              </p:grpSpPr>
              <p:sp>
                <p:nvSpPr>
                  <p:cNvPr id="52378" name="新月形 59703"/>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79" name="新月形 59704"/>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80" name="新月形 59705"/>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81" name="新月形 59706"/>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grpSp>
        <p:grpSp>
          <p:nvGrpSpPr>
            <p:cNvPr id="52360" name="组合 59707"/>
            <p:cNvGrpSpPr/>
            <p:nvPr/>
          </p:nvGrpSpPr>
          <p:grpSpPr bwMode="auto">
            <a:xfrm rot="-3733502" flipH="1" flipV="1">
              <a:off x="2362" y="1504"/>
              <a:ext cx="527" cy="128"/>
              <a:chOff x="2532" y="1051"/>
              <a:chExt cx="893" cy="246"/>
            </a:xfrm>
          </p:grpSpPr>
          <p:grpSp>
            <p:nvGrpSpPr>
              <p:cNvPr id="52362" name="组合 59708"/>
              <p:cNvGrpSpPr/>
              <p:nvPr/>
            </p:nvGrpSpPr>
            <p:grpSpPr bwMode="auto">
              <a:xfrm>
                <a:off x="2532" y="1051"/>
                <a:ext cx="743" cy="185"/>
                <a:chOff x="1565" y="2568"/>
                <a:chExt cx="1118" cy="279"/>
              </a:xfrm>
            </p:grpSpPr>
            <p:sp>
              <p:nvSpPr>
                <p:cNvPr id="52368" name="新月形 59709"/>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69" name="新月形 59710"/>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70" name="新月形 59711"/>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71" name="新月形 59712"/>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363" name="组合 59713"/>
              <p:cNvGrpSpPr/>
              <p:nvPr/>
            </p:nvGrpSpPr>
            <p:grpSpPr bwMode="auto">
              <a:xfrm rot="1353540">
                <a:off x="2682" y="1111"/>
                <a:ext cx="743" cy="186"/>
                <a:chOff x="1565" y="2568"/>
                <a:chExt cx="1118" cy="279"/>
              </a:xfrm>
            </p:grpSpPr>
            <p:sp>
              <p:nvSpPr>
                <p:cNvPr id="52364" name="新月形 59714"/>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65" name="新月形 59715"/>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66" name="新月形 59716"/>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67" name="新月形 59717"/>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sp>
          <p:nvSpPr>
            <p:cNvPr id="52361" name="矩形 59718"/>
            <p:cNvSpPr>
              <a:spLocks noChangeArrowheads="1"/>
            </p:cNvSpPr>
            <p:nvPr/>
          </p:nvSpPr>
          <p:spPr bwMode="auto">
            <a:xfrm>
              <a:off x="2337" y="1272"/>
              <a:ext cx="188" cy="213"/>
            </a:xfrm>
            <a:prstGeom prst="rect">
              <a:avLst/>
            </a:prstGeom>
            <a:noFill/>
            <a:ln w="9525">
              <a:solidFill>
                <a:srgbClr val="000000"/>
              </a:solidFill>
              <a:miter lim="800000"/>
            </a:ln>
            <a:scene3d>
              <a:camera prst="legacyObliqueTopRight"/>
              <a:lightRig rig="legacyFlat2" dir="t"/>
            </a:scene3d>
            <a:sp3d extrusionH="163500" prstMaterial="legacyMetal">
              <a:bevelT w="13500" h="13500" prst="angle"/>
              <a:bevelB w="13500" h="13500" prst="angle"/>
              <a:extrusionClr>
                <a:srgbClr val="66CCFF"/>
              </a:extrusionClr>
            </a:sp3d>
          </p:spPr>
          <p:txBody>
            <a:bodyPr wrap="none">
              <a:spAutoFit/>
              <a:flatTx/>
            </a:bodyPr>
            <a:lstStyle/>
            <a:p>
              <a:pPr algn="ctr">
                <a:buClr>
                  <a:srgbClr val="000000"/>
                </a:buClr>
              </a:pPr>
              <a:r>
                <a:rPr lang="en-US" altLang="zh-CN" sz="1600" b="1">
                  <a:solidFill>
                    <a:srgbClr val="000000"/>
                  </a:solidFill>
                </a:rPr>
                <a:t>1</a:t>
              </a:r>
            </a:p>
          </p:txBody>
        </p:sp>
      </p:grpSp>
      <p:grpSp>
        <p:nvGrpSpPr>
          <p:cNvPr id="59720" name="组合 59719"/>
          <p:cNvGrpSpPr/>
          <p:nvPr/>
        </p:nvGrpSpPr>
        <p:grpSpPr bwMode="auto">
          <a:xfrm>
            <a:off x="1978025" y="3122613"/>
            <a:ext cx="1146175" cy="1384300"/>
            <a:chOff x="2064" y="1008"/>
            <a:chExt cx="722" cy="872"/>
          </a:xfrm>
        </p:grpSpPr>
        <p:sp>
          <p:nvSpPr>
            <p:cNvPr id="52330" name="椭圆 59720"/>
            <p:cNvSpPr>
              <a:spLocks noChangeArrowheads="1"/>
            </p:cNvSpPr>
            <p:nvPr/>
          </p:nvSpPr>
          <p:spPr bwMode="auto">
            <a:xfrm>
              <a:off x="2064" y="1008"/>
              <a:ext cx="722" cy="727"/>
            </a:xfrm>
            <a:prstGeom prst="ellipse">
              <a:avLst/>
            </a:prstGeom>
            <a:solidFill>
              <a:srgbClr val="EAEAEA">
                <a:alpha val="50195"/>
              </a:srgbClr>
            </a:solidFill>
            <a:ln w="9525">
              <a:noFill/>
              <a:round/>
            </a:ln>
          </p:spPr>
          <p:txBody>
            <a:bodyPr/>
            <a:lstStyle/>
            <a:p>
              <a:endParaRPr lang="zh-CN" altLang="en-US"/>
            </a:p>
          </p:txBody>
        </p:sp>
        <p:grpSp>
          <p:nvGrpSpPr>
            <p:cNvPr id="52331" name="组合 59721"/>
            <p:cNvGrpSpPr/>
            <p:nvPr/>
          </p:nvGrpSpPr>
          <p:grpSpPr bwMode="auto">
            <a:xfrm>
              <a:off x="2086" y="1031"/>
              <a:ext cx="680" cy="849"/>
              <a:chOff x="3975" y="1593"/>
              <a:chExt cx="931" cy="1163"/>
            </a:xfrm>
          </p:grpSpPr>
          <p:pic>
            <p:nvPicPr>
              <p:cNvPr id="52344" name="图片 59722" descr="circuler_1"/>
              <p:cNvPicPr>
                <a:picLocks noChangeAspect="1"/>
              </p:cNvPicPr>
              <p:nvPr/>
            </p:nvPicPr>
            <p:blipFill>
              <a:blip r:embed="rId2"/>
              <a:srcRect/>
              <a:stretch>
                <a:fillRect/>
              </a:stretch>
            </p:blipFill>
            <p:spPr bwMode="auto">
              <a:xfrm>
                <a:off x="3975" y="1593"/>
                <a:ext cx="925" cy="935"/>
              </a:xfrm>
              <a:prstGeom prst="rect">
                <a:avLst/>
              </a:prstGeom>
              <a:noFill/>
              <a:ln w="9525">
                <a:noFill/>
                <a:miter lim="800000"/>
                <a:headEnd/>
                <a:tailEnd/>
              </a:ln>
            </p:spPr>
          </p:pic>
          <p:sp>
            <p:nvSpPr>
              <p:cNvPr id="52345" name="椭圆 59723"/>
              <p:cNvSpPr>
                <a:spLocks noChangeArrowheads="1"/>
              </p:cNvSpPr>
              <p:nvPr/>
            </p:nvSpPr>
            <p:spPr bwMode="auto">
              <a:xfrm>
                <a:off x="3975" y="1593"/>
                <a:ext cx="931" cy="937"/>
              </a:xfrm>
              <a:prstGeom prst="ellipse">
                <a:avLst/>
              </a:prstGeom>
              <a:solidFill>
                <a:srgbClr val="13D3F9">
                  <a:alpha val="50195"/>
                </a:srgbClr>
              </a:solidFill>
              <a:ln w="9525">
                <a:noFill/>
                <a:round/>
              </a:ln>
            </p:spPr>
            <p:txBody>
              <a:bodyPr/>
              <a:lstStyle/>
              <a:p>
                <a:endParaRPr lang="zh-CN" altLang="en-US"/>
              </a:p>
            </p:txBody>
          </p:sp>
          <p:pic>
            <p:nvPicPr>
              <p:cNvPr id="52346" name="图片 59724" descr="light_shadow1"/>
              <p:cNvPicPr>
                <a:picLocks noChangeAspect="1"/>
              </p:cNvPicPr>
              <p:nvPr/>
            </p:nvPicPr>
            <p:blipFill>
              <a:blip r:embed="rId3"/>
              <a:srcRect t="14285"/>
              <a:stretch>
                <a:fillRect/>
              </a:stretch>
            </p:blipFill>
            <p:spPr bwMode="auto">
              <a:xfrm>
                <a:off x="3984" y="1632"/>
                <a:ext cx="682" cy="585"/>
              </a:xfrm>
              <a:prstGeom prst="rect">
                <a:avLst/>
              </a:prstGeom>
              <a:noFill/>
              <a:ln w="9525">
                <a:noFill/>
                <a:miter lim="800000"/>
                <a:headEnd/>
                <a:tailEnd/>
              </a:ln>
            </p:spPr>
          </p:pic>
          <p:grpSp>
            <p:nvGrpSpPr>
              <p:cNvPr id="52347" name="组合 59725"/>
              <p:cNvGrpSpPr/>
              <p:nvPr/>
            </p:nvGrpSpPr>
            <p:grpSpPr bwMode="auto">
              <a:xfrm rot="-3733502" flipH="1" flipV="1">
                <a:off x="4256" y="2247"/>
                <a:ext cx="820" cy="198"/>
                <a:chOff x="2532" y="1051"/>
                <a:chExt cx="893" cy="246"/>
              </a:xfrm>
            </p:grpSpPr>
            <p:grpSp>
              <p:nvGrpSpPr>
                <p:cNvPr id="52348" name="组合 59726"/>
                <p:cNvGrpSpPr/>
                <p:nvPr/>
              </p:nvGrpSpPr>
              <p:grpSpPr bwMode="auto">
                <a:xfrm>
                  <a:off x="2532" y="1051"/>
                  <a:ext cx="743" cy="185"/>
                  <a:chOff x="1565" y="2568"/>
                  <a:chExt cx="1118" cy="279"/>
                </a:xfrm>
              </p:grpSpPr>
              <p:sp>
                <p:nvSpPr>
                  <p:cNvPr id="52354" name="新月形 59727"/>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55" name="新月形 59728"/>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56" name="新月形 59729"/>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57" name="新月形 59730"/>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349" name="组合 59731"/>
                <p:cNvGrpSpPr/>
                <p:nvPr/>
              </p:nvGrpSpPr>
              <p:grpSpPr bwMode="auto">
                <a:xfrm rot="1353540">
                  <a:off x="2682" y="1111"/>
                  <a:ext cx="743" cy="186"/>
                  <a:chOff x="1565" y="2568"/>
                  <a:chExt cx="1118" cy="279"/>
                </a:xfrm>
              </p:grpSpPr>
              <p:sp>
                <p:nvSpPr>
                  <p:cNvPr id="52350" name="新月形 59732"/>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51" name="新月形 59733"/>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52" name="新月形 59734"/>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53" name="新月形 59735"/>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grpSp>
        <p:grpSp>
          <p:nvGrpSpPr>
            <p:cNvPr id="52332" name="组合 59736"/>
            <p:cNvGrpSpPr/>
            <p:nvPr/>
          </p:nvGrpSpPr>
          <p:grpSpPr bwMode="auto">
            <a:xfrm rot="-3733502" flipH="1" flipV="1">
              <a:off x="2362" y="1504"/>
              <a:ext cx="527" cy="128"/>
              <a:chOff x="2532" y="1051"/>
              <a:chExt cx="893" cy="246"/>
            </a:xfrm>
          </p:grpSpPr>
          <p:grpSp>
            <p:nvGrpSpPr>
              <p:cNvPr id="52334" name="组合 59737"/>
              <p:cNvGrpSpPr/>
              <p:nvPr/>
            </p:nvGrpSpPr>
            <p:grpSpPr bwMode="auto">
              <a:xfrm>
                <a:off x="2532" y="1051"/>
                <a:ext cx="743" cy="185"/>
                <a:chOff x="1565" y="2568"/>
                <a:chExt cx="1118" cy="279"/>
              </a:xfrm>
            </p:grpSpPr>
            <p:sp>
              <p:nvSpPr>
                <p:cNvPr id="52340" name="新月形 59738"/>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41" name="新月形 59739"/>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42" name="新月形 59740"/>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43" name="新月形 59741"/>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335" name="组合 59742"/>
              <p:cNvGrpSpPr/>
              <p:nvPr/>
            </p:nvGrpSpPr>
            <p:grpSpPr bwMode="auto">
              <a:xfrm rot="1353540">
                <a:off x="2682" y="1111"/>
                <a:ext cx="743" cy="186"/>
                <a:chOff x="1565" y="2568"/>
                <a:chExt cx="1118" cy="279"/>
              </a:xfrm>
            </p:grpSpPr>
            <p:sp>
              <p:nvSpPr>
                <p:cNvPr id="52336" name="新月形 59743"/>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37" name="新月形 59744"/>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38" name="新月形 59745"/>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39" name="新月形 59746"/>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sp>
          <p:nvSpPr>
            <p:cNvPr id="52333" name="矩形 59747"/>
            <p:cNvSpPr>
              <a:spLocks noChangeArrowheads="1"/>
            </p:cNvSpPr>
            <p:nvPr/>
          </p:nvSpPr>
          <p:spPr bwMode="auto">
            <a:xfrm>
              <a:off x="2337" y="1272"/>
              <a:ext cx="188" cy="213"/>
            </a:xfrm>
            <a:prstGeom prst="rect">
              <a:avLst/>
            </a:prstGeom>
            <a:noFill/>
            <a:ln w="9525">
              <a:solidFill>
                <a:srgbClr val="000000"/>
              </a:solidFill>
              <a:miter lim="800000"/>
            </a:ln>
            <a:scene3d>
              <a:camera prst="legacyObliqueTopRight"/>
              <a:lightRig rig="legacyFlat2" dir="t"/>
            </a:scene3d>
            <a:sp3d extrusionH="163500" prstMaterial="legacyMetal">
              <a:bevelT w="13500" h="13500" prst="angle"/>
              <a:bevelB w="13500" h="13500" prst="angle"/>
              <a:extrusionClr>
                <a:srgbClr val="66CCFF"/>
              </a:extrusionClr>
            </a:sp3d>
          </p:spPr>
          <p:txBody>
            <a:bodyPr wrap="none">
              <a:spAutoFit/>
              <a:flatTx/>
            </a:bodyPr>
            <a:lstStyle/>
            <a:p>
              <a:pPr algn="ctr">
                <a:buClr>
                  <a:srgbClr val="000000"/>
                </a:buClr>
              </a:pPr>
              <a:r>
                <a:rPr lang="en-US" altLang="zh-CN" sz="1600" b="1">
                  <a:solidFill>
                    <a:srgbClr val="000000"/>
                  </a:solidFill>
                </a:rPr>
                <a:t>2</a:t>
              </a:r>
            </a:p>
          </p:txBody>
        </p:sp>
      </p:grpSp>
      <p:grpSp>
        <p:nvGrpSpPr>
          <p:cNvPr id="59749" name="组合 59748"/>
          <p:cNvGrpSpPr/>
          <p:nvPr/>
        </p:nvGrpSpPr>
        <p:grpSpPr bwMode="auto">
          <a:xfrm>
            <a:off x="5335588" y="4011613"/>
            <a:ext cx="1146175" cy="1384300"/>
            <a:chOff x="2064" y="1008"/>
            <a:chExt cx="722" cy="872"/>
          </a:xfrm>
        </p:grpSpPr>
        <p:sp>
          <p:nvSpPr>
            <p:cNvPr id="52302" name="椭圆 59749"/>
            <p:cNvSpPr>
              <a:spLocks noChangeArrowheads="1"/>
            </p:cNvSpPr>
            <p:nvPr/>
          </p:nvSpPr>
          <p:spPr bwMode="auto">
            <a:xfrm>
              <a:off x="2064" y="1008"/>
              <a:ext cx="722" cy="727"/>
            </a:xfrm>
            <a:prstGeom prst="ellipse">
              <a:avLst/>
            </a:prstGeom>
            <a:solidFill>
              <a:srgbClr val="EAEAEA">
                <a:alpha val="50195"/>
              </a:srgbClr>
            </a:solidFill>
            <a:ln w="9525">
              <a:noFill/>
              <a:round/>
            </a:ln>
          </p:spPr>
          <p:txBody>
            <a:bodyPr/>
            <a:lstStyle/>
            <a:p>
              <a:endParaRPr lang="zh-CN" altLang="en-US"/>
            </a:p>
          </p:txBody>
        </p:sp>
        <p:grpSp>
          <p:nvGrpSpPr>
            <p:cNvPr id="52303" name="组合 59750"/>
            <p:cNvGrpSpPr/>
            <p:nvPr/>
          </p:nvGrpSpPr>
          <p:grpSpPr bwMode="auto">
            <a:xfrm>
              <a:off x="2086" y="1031"/>
              <a:ext cx="680" cy="849"/>
              <a:chOff x="3975" y="1593"/>
              <a:chExt cx="931" cy="1163"/>
            </a:xfrm>
          </p:grpSpPr>
          <p:pic>
            <p:nvPicPr>
              <p:cNvPr id="52316" name="图片 59751" descr="circuler_1"/>
              <p:cNvPicPr>
                <a:picLocks noChangeAspect="1"/>
              </p:cNvPicPr>
              <p:nvPr/>
            </p:nvPicPr>
            <p:blipFill>
              <a:blip r:embed="rId2"/>
              <a:srcRect/>
              <a:stretch>
                <a:fillRect/>
              </a:stretch>
            </p:blipFill>
            <p:spPr bwMode="auto">
              <a:xfrm>
                <a:off x="3975" y="1593"/>
                <a:ext cx="925" cy="935"/>
              </a:xfrm>
              <a:prstGeom prst="rect">
                <a:avLst/>
              </a:prstGeom>
              <a:noFill/>
              <a:ln w="9525">
                <a:noFill/>
                <a:miter lim="800000"/>
                <a:headEnd/>
                <a:tailEnd/>
              </a:ln>
            </p:spPr>
          </p:pic>
          <p:sp>
            <p:nvSpPr>
              <p:cNvPr id="52317" name="椭圆 59752"/>
              <p:cNvSpPr>
                <a:spLocks noChangeArrowheads="1"/>
              </p:cNvSpPr>
              <p:nvPr/>
            </p:nvSpPr>
            <p:spPr bwMode="auto">
              <a:xfrm>
                <a:off x="3975" y="1593"/>
                <a:ext cx="931" cy="937"/>
              </a:xfrm>
              <a:prstGeom prst="ellipse">
                <a:avLst/>
              </a:prstGeom>
              <a:solidFill>
                <a:srgbClr val="FF99CC">
                  <a:alpha val="50195"/>
                </a:srgbClr>
              </a:solidFill>
              <a:ln w="9525">
                <a:noFill/>
                <a:round/>
              </a:ln>
            </p:spPr>
            <p:txBody>
              <a:bodyPr/>
              <a:lstStyle/>
              <a:p>
                <a:endParaRPr lang="zh-CN" altLang="en-US"/>
              </a:p>
            </p:txBody>
          </p:sp>
          <p:pic>
            <p:nvPicPr>
              <p:cNvPr id="52318" name="图片 59753" descr="light_shadow1"/>
              <p:cNvPicPr>
                <a:picLocks noChangeAspect="1"/>
              </p:cNvPicPr>
              <p:nvPr/>
            </p:nvPicPr>
            <p:blipFill>
              <a:blip r:embed="rId3"/>
              <a:srcRect t="14285"/>
              <a:stretch>
                <a:fillRect/>
              </a:stretch>
            </p:blipFill>
            <p:spPr bwMode="auto">
              <a:xfrm>
                <a:off x="3984" y="1632"/>
                <a:ext cx="682" cy="585"/>
              </a:xfrm>
              <a:prstGeom prst="rect">
                <a:avLst/>
              </a:prstGeom>
              <a:noFill/>
              <a:ln w="9525">
                <a:noFill/>
                <a:miter lim="800000"/>
                <a:headEnd/>
                <a:tailEnd/>
              </a:ln>
            </p:spPr>
          </p:pic>
          <p:grpSp>
            <p:nvGrpSpPr>
              <p:cNvPr id="52319" name="组合 59754"/>
              <p:cNvGrpSpPr/>
              <p:nvPr/>
            </p:nvGrpSpPr>
            <p:grpSpPr bwMode="auto">
              <a:xfrm rot="-3733502" flipH="1" flipV="1">
                <a:off x="4256" y="2247"/>
                <a:ext cx="820" cy="198"/>
                <a:chOff x="2532" y="1051"/>
                <a:chExt cx="893" cy="246"/>
              </a:xfrm>
            </p:grpSpPr>
            <p:grpSp>
              <p:nvGrpSpPr>
                <p:cNvPr id="52320" name="组合 59755"/>
                <p:cNvGrpSpPr/>
                <p:nvPr/>
              </p:nvGrpSpPr>
              <p:grpSpPr bwMode="auto">
                <a:xfrm>
                  <a:off x="2532" y="1051"/>
                  <a:ext cx="743" cy="185"/>
                  <a:chOff x="1565" y="2568"/>
                  <a:chExt cx="1118" cy="279"/>
                </a:xfrm>
              </p:grpSpPr>
              <p:sp>
                <p:nvSpPr>
                  <p:cNvPr id="52326" name="新月形 59756"/>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27" name="新月形 59757"/>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28" name="新月形 59758"/>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29" name="新月形 59759"/>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321" name="组合 59760"/>
                <p:cNvGrpSpPr/>
                <p:nvPr/>
              </p:nvGrpSpPr>
              <p:grpSpPr bwMode="auto">
                <a:xfrm rot="1353540">
                  <a:off x="2682" y="1111"/>
                  <a:ext cx="743" cy="186"/>
                  <a:chOff x="1565" y="2568"/>
                  <a:chExt cx="1118" cy="279"/>
                </a:xfrm>
              </p:grpSpPr>
              <p:sp>
                <p:nvSpPr>
                  <p:cNvPr id="52322" name="新月形 59761"/>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23" name="新月形 59762"/>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24" name="新月形 59763"/>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25" name="新月形 59764"/>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grpSp>
        <p:grpSp>
          <p:nvGrpSpPr>
            <p:cNvPr id="52304" name="组合 59765"/>
            <p:cNvGrpSpPr/>
            <p:nvPr/>
          </p:nvGrpSpPr>
          <p:grpSpPr bwMode="auto">
            <a:xfrm rot="-3733502" flipH="1" flipV="1">
              <a:off x="2362" y="1504"/>
              <a:ext cx="527" cy="128"/>
              <a:chOff x="2532" y="1051"/>
              <a:chExt cx="893" cy="246"/>
            </a:xfrm>
          </p:grpSpPr>
          <p:grpSp>
            <p:nvGrpSpPr>
              <p:cNvPr id="52306" name="组合 59766"/>
              <p:cNvGrpSpPr/>
              <p:nvPr/>
            </p:nvGrpSpPr>
            <p:grpSpPr bwMode="auto">
              <a:xfrm>
                <a:off x="2532" y="1051"/>
                <a:ext cx="743" cy="185"/>
                <a:chOff x="1565" y="2568"/>
                <a:chExt cx="1118" cy="279"/>
              </a:xfrm>
            </p:grpSpPr>
            <p:sp>
              <p:nvSpPr>
                <p:cNvPr id="52312" name="新月形 59767"/>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13" name="新月形 59768"/>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14" name="新月形 59769"/>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15" name="新月形 59770"/>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307" name="组合 59771"/>
              <p:cNvGrpSpPr/>
              <p:nvPr/>
            </p:nvGrpSpPr>
            <p:grpSpPr bwMode="auto">
              <a:xfrm rot="1353540">
                <a:off x="2682" y="1111"/>
                <a:ext cx="743" cy="186"/>
                <a:chOff x="1565" y="2568"/>
                <a:chExt cx="1118" cy="279"/>
              </a:xfrm>
            </p:grpSpPr>
            <p:sp>
              <p:nvSpPr>
                <p:cNvPr id="52308" name="新月形 59772"/>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09" name="新月形 59773"/>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10" name="新月形 59774"/>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11" name="新月形 59775"/>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sp>
          <p:nvSpPr>
            <p:cNvPr id="52305" name="矩形 59776"/>
            <p:cNvSpPr>
              <a:spLocks noChangeArrowheads="1"/>
            </p:cNvSpPr>
            <p:nvPr/>
          </p:nvSpPr>
          <p:spPr bwMode="auto">
            <a:xfrm>
              <a:off x="2337" y="1272"/>
              <a:ext cx="188" cy="213"/>
            </a:xfrm>
            <a:prstGeom prst="rect">
              <a:avLst/>
            </a:prstGeom>
            <a:noFill/>
            <a:ln w="9525">
              <a:solidFill>
                <a:srgbClr val="000000"/>
              </a:solidFill>
              <a:miter lim="800000"/>
            </a:ln>
            <a:scene3d>
              <a:camera prst="legacyObliqueTopRight"/>
              <a:lightRig rig="legacyFlat2" dir="t"/>
            </a:scene3d>
            <a:sp3d extrusionH="163500" prstMaterial="legacyMetal">
              <a:bevelT w="13500" h="13500" prst="angle"/>
              <a:bevelB w="13500" h="13500" prst="angle"/>
              <a:extrusionClr>
                <a:srgbClr val="66CCFF"/>
              </a:extrusionClr>
            </a:sp3d>
          </p:spPr>
          <p:txBody>
            <a:bodyPr wrap="none">
              <a:spAutoFit/>
              <a:flatTx/>
            </a:bodyPr>
            <a:lstStyle/>
            <a:p>
              <a:pPr algn="ctr">
                <a:buClr>
                  <a:srgbClr val="000000"/>
                </a:buClr>
              </a:pPr>
              <a:r>
                <a:rPr lang="en-US" altLang="zh-CN" sz="1600" b="1">
                  <a:solidFill>
                    <a:srgbClr val="000000"/>
                  </a:solidFill>
                </a:rPr>
                <a:t>4</a:t>
              </a:r>
            </a:p>
          </p:txBody>
        </p:sp>
      </p:grpSp>
      <p:grpSp>
        <p:nvGrpSpPr>
          <p:cNvPr id="59778" name="组合 59777"/>
          <p:cNvGrpSpPr/>
          <p:nvPr/>
        </p:nvGrpSpPr>
        <p:grpSpPr bwMode="auto">
          <a:xfrm>
            <a:off x="5329238" y="1849438"/>
            <a:ext cx="1146175" cy="1384300"/>
            <a:chOff x="2064" y="1008"/>
            <a:chExt cx="722" cy="872"/>
          </a:xfrm>
        </p:grpSpPr>
        <p:sp>
          <p:nvSpPr>
            <p:cNvPr id="52274" name="椭圆 59778"/>
            <p:cNvSpPr>
              <a:spLocks noChangeArrowheads="1"/>
            </p:cNvSpPr>
            <p:nvPr/>
          </p:nvSpPr>
          <p:spPr bwMode="auto">
            <a:xfrm>
              <a:off x="2064" y="1008"/>
              <a:ext cx="722" cy="727"/>
            </a:xfrm>
            <a:prstGeom prst="ellipse">
              <a:avLst/>
            </a:prstGeom>
            <a:solidFill>
              <a:srgbClr val="EAEAEA">
                <a:alpha val="50195"/>
              </a:srgbClr>
            </a:solidFill>
            <a:ln w="9525">
              <a:noFill/>
              <a:round/>
            </a:ln>
          </p:spPr>
          <p:txBody>
            <a:bodyPr/>
            <a:lstStyle/>
            <a:p>
              <a:endParaRPr lang="zh-CN" altLang="en-US"/>
            </a:p>
          </p:txBody>
        </p:sp>
        <p:grpSp>
          <p:nvGrpSpPr>
            <p:cNvPr id="52275" name="组合 59779"/>
            <p:cNvGrpSpPr/>
            <p:nvPr/>
          </p:nvGrpSpPr>
          <p:grpSpPr bwMode="auto">
            <a:xfrm>
              <a:off x="2086" y="1031"/>
              <a:ext cx="680" cy="849"/>
              <a:chOff x="3975" y="1593"/>
              <a:chExt cx="931" cy="1163"/>
            </a:xfrm>
          </p:grpSpPr>
          <p:pic>
            <p:nvPicPr>
              <p:cNvPr id="52288" name="图片 59780" descr="circuler_1"/>
              <p:cNvPicPr>
                <a:picLocks noChangeAspect="1"/>
              </p:cNvPicPr>
              <p:nvPr/>
            </p:nvPicPr>
            <p:blipFill>
              <a:blip r:embed="rId2"/>
              <a:srcRect/>
              <a:stretch>
                <a:fillRect/>
              </a:stretch>
            </p:blipFill>
            <p:spPr bwMode="auto">
              <a:xfrm>
                <a:off x="3975" y="1593"/>
                <a:ext cx="925" cy="935"/>
              </a:xfrm>
              <a:prstGeom prst="rect">
                <a:avLst/>
              </a:prstGeom>
              <a:noFill/>
              <a:ln w="9525">
                <a:noFill/>
                <a:miter lim="800000"/>
                <a:headEnd/>
                <a:tailEnd/>
              </a:ln>
            </p:spPr>
          </p:pic>
          <p:sp>
            <p:nvSpPr>
              <p:cNvPr id="52289" name="椭圆 59781"/>
              <p:cNvSpPr>
                <a:spLocks noChangeArrowheads="1"/>
              </p:cNvSpPr>
              <p:nvPr/>
            </p:nvSpPr>
            <p:spPr bwMode="auto">
              <a:xfrm>
                <a:off x="3975" y="1593"/>
                <a:ext cx="931" cy="937"/>
              </a:xfrm>
              <a:prstGeom prst="ellipse">
                <a:avLst/>
              </a:prstGeom>
              <a:solidFill>
                <a:srgbClr val="EFCF0F">
                  <a:alpha val="50195"/>
                </a:srgbClr>
              </a:solidFill>
              <a:ln w="9525">
                <a:noFill/>
                <a:round/>
              </a:ln>
            </p:spPr>
            <p:txBody>
              <a:bodyPr/>
              <a:lstStyle/>
              <a:p>
                <a:endParaRPr lang="zh-CN" altLang="en-US"/>
              </a:p>
            </p:txBody>
          </p:sp>
          <p:pic>
            <p:nvPicPr>
              <p:cNvPr id="52290" name="图片 59782" descr="light_shadow1"/>
              <p:cNvPicPr>
                <a:picLocks noChangeAspect="1"/>
              </p:cNvPicPr>
              <p:nvPr/>
            </p:nvPicPr>
            <p:blipFill>
              <a:blip r:embed="rId3"/>
              <a:srcRect t="14285"/>
              <a:stretch>
                <a:fillRect/>
              </a:stretch>
            </p:blipFill>
            <p:spPr bwMode="auto">
              <a:xfrm>
                <a:off x="3984" y="1632"/>
                <a:ext cx="682" cy="585"/>
              </a:xfrm>
              <a:prstGeom prst="rect">
                <a:avLst/>
              </a:prstGeom>
              <a:noFill/>
              <a:ln w="9525">
                <a:noFill/>
                <a:miter lim="800000"/>
                <a:headEnd/>
                <a:tailEnd/>
              </a:ln>
            </p:spPr>
          </p:pic>
          <p:grpSp>
            <p:nvGrpSpPr>
              <p:cNvPr id="52291" name="组合 59783"/>
              <p:cNvGrpSpPr/>
              <p:nvPr/>
            </p:nvGrpSpPr>
            <p:grpSpPr bwMode="auto">
              <a:xfrm rot="-3733502" flipH="1" flipV="1">
                <a:off x="4256" y="2247"/>
                <a:ext cx="820" cy="198"/>
                <a:chOff x="2532" y="1051"/>
                <a:chExt cx="893" cy="246"/>
              </a:xfrm>
            </p:grpSpPr>
            <p:grpSp>
              <p:nvGrpSpPr>
                <p:cNvPr id="52292" name="组合 59784"/>
                <p:cNvGrpSpPr/>
                <p:nvPr/>
              </p:nvGrpSpPr>
              <p:grpSpPr bwMode="auto">
                <a:xfrm>
                  <a:off x="2532" y="1051"/>
                  <a:ext cx="743" cy="185"/>
                  <a:chOff x="1565" y="2568"/>
                  <a:chExt cx="1118" cy="279"/>
                </a:xfrm>
              </p:grpSpPr>
              <p:sp>
                <p:nvSpPr>
                  <p:cNvPr id="52298" name="新月形 59785"/>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299" name="新月形 59786"/>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00" name="新月形 59787"/>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01" name="新月形 59788"/>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293" name="组合 59789"/>
                <p:cNvGrpSpPr/>
                <p:nvPr/>
              </p:nvGrpSpPr>
              <p:grpSpPr bwMode="auto">
                <a:xfrm rot="1353540">
                  <a:off x="2682" y="1111"/>
                  <a:ext cx="743" cy="186"/>
                  <a:chOff x="1565" y="2568"/>
                  <a:chExt cx="1118" cy="279"/>
                </a:xfrm>
              </p:grpSpPr>
              <p:sp>
                <p:nvSpPr>
                  <p:cNvPr id="52294" name="新月形 59790"/>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295" name="新月形 59791"/>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296" name="新月形 59792"/>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297" name="新月形 59793"/>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grpSp>
        <p:grpSp>
          <p:nvGrpSpPr>
            <p:cNvPr id="52276" name="组合 59794"/>
            <p:cNvGrpSpPr/>
            <p:nvPr/>
          </p:nvGrpSpPr>
          <p:grpSpPr bwMode="auto">
            <a:xfrm rot="-3733502" flipH="1" flipV="1">
              <a:off x="2362" y="1504"/>
              <a:ext cx="527" cy="128"/>
              <a:chOff x="2532" y="1051"/>
              <a:chExt cx="893" cy="246"/>
            </a:xfrm>
          </p:grpSpPr>
          <p:grpSp>
            <p:nvGrpSpPr>
              <p:cNvPr id="52278" name="组合 59795"/>
              <p:cNvGrpSpPr/>
              <p:nvPr/>
            </p:nvGrpSpPr>
            <p:grpSpPr bwMode="auto">
              <a:xfrm>
                <a:off x="2532" y="1051"/>
                <a:ext cx="743" cy="185"/>
                <a:chOff x="1565" y="2568"/>
                <a:chExt cx="1118" cy="279"/>
              </a:xfrm>
            </p:grpSpPr>
            <p:sp>
              <p:nvSpPr>
                <p:cNvPr id="52284" name="新月形 59796"/>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285" name="新月形 59797"/>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286" name="新月形 59798"/>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287" name="新月形 59799"/>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279" name="组合 59800"/>
              <p:cNvGrpSpPr/>
              <p:nvPr/>
            </p:nvGrpSpPr>
            <p:grpSpPr bwMode="auto">
              <a:xfrm rot="1353540">
                <a:off x="2682" y="1111"/>
                <a:ext cx="743" cy="186"/>
                <a:chOff x="1565" y="2568"/>
                <a:chExt cx="1118" cy="279"/>
              </a:xfrm>
            </p:grpSpPr>
            <p:sp>
              <p:nvSpPr>
                <p:cNvPr id="52280" name="新月形 59801"/>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281" name="新月形 59802"/>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282" name="新月形 59803"/>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283" name="新月形 59804"/>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sp>
          <p:nvSpPr>
            <p:cNvPr id="52277" name="矩形 59805"/>
            <p:cNvSpPr>
              <a:spLocks noChangeArrowheads="1"/>
            </p:cNvSpPr>
            <p:nvPr/>
          </p:nvSpPr>
          <p:spPr bwMode="auto">
            <a:xfrm>
              <a:off x="2337" y="1272"/>
              <a:ext cx="188" cy="213"/>
            </a:xfrm>
            <a:prstGeom prst="rect">
              <a:avLst/>
            </a:prstGeom>
            <a:noFill/>
            <a:ln w="9525">
              <a:solidFill>
                <a:srgbClr val="000000"/>
              </a:solidFill>
              <a:miter lim="800000"/>
            </a:ln>
            <a:scene3d>
              <a:camera prst="legacyObliqueTopRight"/>
              <a:lightRig rig="legacyFlat2" dir="t"/>
            </a:scene3d>
            <a:sp3d extrusionH="163500" prstMaterial="legacyMetal">
              <a:bevelT w="13500" h="13500" prst="angle"/>
              <a:bevelB w="13500" h="13500" prst="angle"/>
              <a:extrusionClr>
                <a:srgbClr val="66CCFF"/>
              </a:extrusionClr>
            </a:sp3d>
          </p:spPr>
          <p:txBody>
            <a:bodyPr wrap="none">
              <a:spAutoFit/>
              <a:flatTx/>
            </a:bodyPr>
            <a:lstStyle/>
            <a:p>
              <a:pPr algn="ctr">
                <a:buClr>
                  <a:srgbClr val="000000"/>
                </a:buClr>
              </a:pPr>
              <a:r>
                <a:rPr lang="en-US" altLang="zh-CN" sz="1600" b="1">
                  <a:solidFill>
                    <a:srgbClr val="000000"/>
                  </a:solidFill>
                </a:rPr>
                <a:t>3</a:t>
              </a:r>
            </a:p>
          </p:txBody>
        </p:sp>
      </p:grpSp>
      <p:grpSp>
        <p:nvGrpSpPr>
          <p:cNvPr id="59807" name="组合 59806"/>
          <p:cNvGrpSpPr/>
          <p:nvPr/>
        </p:nvGrpSpPr>
        <p:grpSpPr bwMode="auto">
          <a:xfrm rot="4976862" flipH="1">
            <a:off x="4630738" y="3643313"/>
            <a:ext cx="673100" cy="647700"/>
            <a:chOff x="1944" y="1111"/>
            <a:chExt cx="204" cy="196"/>
          </a:xfrm>
        </p:grpSpPr>
        <p:pic>
          <p:nvPicPr>
            <p:cNvPr id="52259" name="图片 59807" descr="circuler_1"/>
            <p:cNvPicPr>
              <a:picLocks noChangeAspect="1"/>
            </p:cNvPicPr>
            <p:nvPr/>
          </p:nvPicPr>
          <p:blipFill>
            <a:blip r:embed="rId2"/>
            <a:srcRect/>
            <a:stretch>
              <a:fillRect/>
            </a:stretch>
          </p:blipFill>
          <p:spPr bwMode="auto">
            <a:xfrm flipH="1">
              <a:off x="1961" y="1124"/>
              <a:ext cx="174" cy="172"/>
            </a:xfrm>
            <a:prstGeom prst="rect">
              <a:avLst/>
            </a:prstGeom>
            <a:noFill/>
            <a:ln w="9525">
              <a:noFill/>
              <a:miter lim="800000"/>
              <a:headEnd/>
              <a:tailEnd/>
            </a:ln>
          </p:spPr>
        </p:pic>
        <p:sp>
          <p:nvSpPr>
            <p:cNvPr id="52260" name="椭圆 59808"/>
            <p:cNvSpPr>
              <a:spLocks noChangeArrowheads="1"/>
            </p:cNvSpPr>
            <p:nvPr/>
          </p:nvSpPr>
          <p:spPr bwMode="auto">
            <a:xfrm flipH="1">
              <a:off x="1962" y="1124"/>
              <a:ext cx="173" cy="172"/>
            </a:xfrm>
            <a:prstGeom prst="ellipse">
              <a:avLst/>
            </a:prstGeom>
            <a:solidFill>
              <a:srgbClr val="00FF00">
                <a:alpha val="50195"/>
              </a:srgbClr>
            </a:solidFill>
            <a:ln w="9525">
              <a:noFill/>
              <a:round/>
            </a:ln>
          </p:spPr>
          <p:txBody>
            <a:bodyPr/>
            <a:lstStyle/>
            <a:p>
              <a:endParaRPr lang="zh-CN" altLang="en-US"/>
            </a:p>
          </p:txBody>
        </p:sp>
        <p:grpSp>
          <p:nvGrpSpPr>
            <p:cNvPr id="52261" name="组合 59809"/>
            <p:cNvGrpSpPr/>
            <p:nvPr/>
          </p:nvGrpSpPr>
          <p:grpSpPr bwMode="auto">
            <a:xfrm rot="1297425" flipV="1">
              <a:off x="1971" y="1258"/>
              <a:ext cx="151" cy="37"/>
              <a:chOff x="2532" y="1051"/>
              <a:chExt cx="893" cy="246"/>
            </a:xfrm>
          </p:grpSpPr>
          <p:grpSp>
            <p:nvGrpSpPr>
              <p:cNvPr id="52264" name="组合 59810"/>
              <p:cNvGrpSpPr/>
              <p:nvPr/>
            </p:nvGrpSpPr>
            <p:grpSpPr bwMode="auto">
              <a:xfrm>
                <a:off x="2532" y="1051"/>
                <a:ext cx="743" cy="185"/>
                <a:chOff x="1565" y="2568"/>
                <a:chExt cx="1118" cy="279"/>
              </a:xfrm>
            </p:grpSpPr>
            <p:sp>
              <p:nvSpPr>
                <p:cNvPr id="52270" name="新月形 59811"/>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271" name="新月形 59812"/>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272" name="新月形 59813"/>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273" name="新月形 59814"/>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265" name="组合 59815"/>
              <p:cNvGrpSpPr/>
              <p:nvPr/>
            </p:nvGrpSpPr>
            <p:grpSpPr bwMode="auto">
              <a:xfrm rot="1353540">
                <a:off x="2682" y="1111"/>
                <a:ext cx="743" cy="186"/>
                <a:chOff x="1565" y="2568"/>
                <a:chExt cx="1118" cy="279"/>
              </a:xfrm>
            </p:grpSpPr>
            <p:sp>
              <p:nvSpPr>
                <p:cNvPr id="52266" name="新月形 59816"/>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267" name="新月形 59817"/>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268" name="新月形 59818"/>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269" name="新月形 59819"/>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sp>
          <p:nvSpPr>
            <p:cNvPr id="52262" name="任意多边形 59820"/>
            <p:cNvSpPr/>
            <p:nvPr/>
          </p:nvSpPr>
          <p:spPr bwMode="auto">
            <a:xfrm rot="3847716">
              <a:off x="1948" y="1107"/>
              <a:ext cx="196" cy="204"/>
            </a:xfrm>
            <a:custGeom>
              <a:avLst/>
              <a:gdLst>
                <a:gd name="T0" fmla="*/ 3603 w 43200"/>
                <a:gd name="T1" fmla="*/ 33545 h 43155"/>
                <a:gd name="T2" fmla="*/ 22996 w 43200"/>
                <a:gd name="T3" fmla="*/ 43154 h 43155"/>
                <a:gd name="T4" fmla="*/ 21600 w 43200"/>
                <a:gd name="T5" fmla="*/ 21600 h 43155"/>
                <a:gd name="T6" fmla="*/ 0 60000 65536"/>
                <a:gd name="T7" fmla="*/ 0 60000 65536"/>
                <a:gd name="T8" fmla="*/ 0 60000 65536"/>
                <a:gd name="T9" fmla="*/ 0 w 43200"/>
                <a:gd name="T10" fmla="*/ 0 h 43155"/>
                <a:gd name="T11" fmla="*/ 43200 w 43200"/>
                <a:gd name="T12" fmla="*/ 43155 h 43155"/>
              </a:gdLst>
              <a:ahLst/>
              <a:cxnLst>
                <a:cxn ang="T6">
                  <a:pos x="T0" y="T1"/>
                </a:cxn>
                <a:cxn ang="T7">
                  <a:pos x="T2" y="T3"/>
                </a:cxn>
                <a:cxn ang="T8">
                  <a:pos x="T4" y="T5"/>
                </a:cxn>
              </a:cxnLst>
              <a:rect l="T9" t="T10" r="T11" b="T12"/>
              <a:pathLst>
                <a:path w="43200" h="43155" fill="none">
                  <a:moveTo>
                    <a:pt x="3603" y="33545"/>
                  </a:moveTo>
                  <a:lnTo>
                    <a:pt x="3603" y="33544"/>
                  </a:ln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a:moveTo>
                    <a:pt x="3603" y="33545"/>
                  </a:moveTo>
                  <a:lnTo>
                    <a:pt x="3603" y="33544"/>
                  </a:ln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cap="flat" cmpd="sng">
              <a:solidFill>
                <a:srgbClr val="000000"/>
              </a:solidFill>
              <a:prstDash val="sysDot"/>
              <a:round/>
              <a:headEnd type="none" w="med" len="med"/>
              <a:tailEnd type="triangle" w="sm" len="sm"/>
            </a:ln>
          </p:spPr>
          <p:txBody>
            <a:bodyPr/>
            <a:lstStyle/>
            <a:p>
              <a:endParaRPr lang="zh-CN" altLang="en-US"/>
            </a:p>
          </p:txBody>
        </p:sp>
        <p:pic>
          <p:nvPicPr>
            <p:cNvPr id="52263" name="图片 59821" descr="light_shadow1"/>
            <p:cNvPicPr>
              <a:picLocks noChangeAspect="1"/>
            </p:cNvPicPr>
            <p:nvPr/>
          </p:nvPicPr>
          <p:blipFill>
            <a:blip r:embed="rId3"/>
            <a:srcRect t="23740"/>
            <a:stretch>
              <a:fillRect/>
            </a:stretch>
          </p:blipFill>
          <p:spPr bwMode="auto">
            <a:xfrm rot="2569845" flipH="1">
              <a:off x="2015" y="1139"/>
              <a:ext cx="129" cy="84"/>
            </a:xfrm>
            <a:prstGeom prst="rect">
              <a:avLst/>
            </a:prstGeom>
            <a:noFill/>
            <a:ln w="9525">
              <a:noFill/>
              <a:miter lim="800000"/>
              <a:headEnd/>
              <a:tailEnd/>
            </a:ln>
          </p:spPr>
        </p:pic>
      </p:grpSp>
      <p:sp>
        <p:nvSpPr>
          <p:cNvPr id="59823" name="线形标注 2(带强调线) 59822"/>
          <p:cNvSpPr/>
          <p:nvPr/>
        </p:nvSpPr>
        <p:spPr bwMode="auto">
          <a:xfrm>
            <a:off x="7023100" y="2128838"/>
            <a:ext cx="1941513" cy="366712"/>
          </a:xfrm>
          <a:prstGeom prst="accentCallout2">
            <a:avLst>
              <a:gd name="adj1" fmla="val 31167"/>
              <a:gd name="adj2" fmla="val -3926"/>
              <a:gd name="adj3" fmla="val 31167"/>
              <a:gd name="adj4" fmla="val -22569"/>
              <a:gd name="adj5" fmla="val 97403"/>
              <a:gd name="adj6" fmla="val -41375"/>
            </a:avLst>
          </a:prstGeom>
          <a:noFill/>
          <a:ln w="9525">
            <a:solidFill>
              <a:srgbClr val="EFCF0F"/>
            </a:solidFill>
            <a:miter lim="800000"/>
            <a:tailEnd type="diamond" w="med" len="med"/>
          </a:ln>
        </p:spPr>
        <p:txBody>
          <a:bodyPr anchor="ctr"/>
          <a:lstStyle/>
          <a:p>
            <a:pPr algn="r">
              <a:buClr>
                <a:srgbClr val="000000"/>
              </a:buClr>
            </a:pPr>
            <a:r>
              <a:rPr lang="en-US" altLang="zh-CN" b="1">
                <a:latin typeface="微软雅黑" panose="020B0503020204020204" charset="-122"/>
                <a:ea typeface="微软雅黑" panose="020B0503020204020204" charset="-122"/>
              </a:rPr>
              <a:t>3. do-while</a:t>
            </a:r>
            <a:r>
              <a:rPr lang="zh-CN" altLang="en-US" b="1">
                <a:latin typeface="微软雅黑" panose="020B0503020204020204" charset="-122"/>
                <a:ea typeface="微软雅黑" panose="020B0503020204020204" charset="-122"/>
              </a:rPr>
              <a:t>语句</a:t>
            </a:r>
          </a:p>
        </p:txBody>
      </p:sp>
      <p:sp>
        <p:nvSpPr>
          <p:cNvPr id="59824" name="线形标注 2(带强调线) 59823"/>
          <p:cNvSpPr/>
          <p:nvPr/>
        </p:nvSpPr>
        <p:spPr bwMode="auto">
          <a:xfrm>
            <a:off x="7019925" y="4076700"/>
            <a:ext cx="1658938" cy="392113"/>
          </a:xfrm>
          <a:prstGeom prst="accentCallout2">
            <a:avLst>
              <a:gd name="adj1" fmla="val 29148"/>
              <a:gd name="adj2" fmla="val -4593"/>
              <a:gd name="adj3" fmla="val 29148"/>
              <a:gd name="adj4" fmla="val -4593"/>
              <a:gd name="adj5" fmla="val 112551"/>
              <a:gd name="adj6" fmla="val -54449"/>
            </a:avLst>
          </a:prstGeom>
          <a:noFill/>
          <a:ln w="9525">
            <a:solidFill>
              <a:srgbClr val="000000"/>
            </a:solidFill>
            <a:miter lim="800000"/>
            <a:tailEnd type="diamond" w="med" len="med"/>
          </a:ln>
        </p:spPr>
        <p:txBody>
          <a:bodyPr anchor="ctr"/>
          <a:lstStyle/>
          <a:p>
            <a:pPr>
              <a:buClr>
                <a:srgbClr val="000000"/>
              </a:buClr>
            </a:pPr>
            <a:r>
              <a:rPr lang="en-US" altLang="zh-CN" b="1">
                <a:latin typeface="微软雅黑" panose="020B0503020204020204" charset="-122"/>
                <a:ea typeface="微软雅黑" panose="020B0503020204020204" charset="-122"/>
              </a:rPr>
              <a:t>4.</a:t>
            </a:r>
            <a:r>
              <a:rPr lang="zh-CN" altLang="en-US" b="1">
                <a:latin typeface="微软雅黑" panose="020B0503020204020204" charset="-122"/>
                <a:ea typeface="微软雅黑" panose="020B0503020204020204" charset="-122"/>
              </a:rPr>
              <a:t>从一重循环    </a:t>
            </a:r>
          </a:p>
          <a:p>
            <a:pPr>
              <a:buClr>
                <a:srgbClr val="000000"/>
              </a:buClr>
            </a:pPr>
            <a:r>
              <a:rPr lang="zh-CN" altLang="en-US" b="1">
                <a:latin typeface="微软雅黑" panose="020B0503020204020204" charset="-122"/>
                <a:ea typeface="微软雅黑" panose="020B0503020204020204" charset="-122"/>
              </a:rPr>
              <a:t>   到多重循环</a:t>
            </a:r>
          </a:p>
        </p:txBody>
      </p:sp>
      <p:sp>
        <p:nvSpPr>
          <p:cNvPr id="59825" name="线形标注 2(带强调线) 59824"/>
          <p:cNvSpPr/>
          <p:nvPr/>
        </p:nvSpPr>
        <p:spPr bwMode="auto">
          <a:xfrm>
            <a:off x="1335088" y="1768475"/>
            <a:ext cx="1593850" cy="434975"/>
          </a:xfrm>
          <a:prstGeom prst="accentCallout2">
            <a:avLst>
              <a:gd name="adj1" fmla="val 26278"/>
              <a:gd name="adj2" fmla="val 104782"/>
              <a:gd name="adj3" fmla="val 26278"/>
              <a:gd name="adj4" fmla="val 109162"/>
              <a:gd name="adj5" fmla="val 131750"/>
              <a:gd name="adj6" fmla="val 113843"/>
            </a:avLst>
          </a:prstGeom>
          <a:noFill/>
          <a:ln w="9525">
            <a:solidFill>
              <a:srgbClr val="938BFD"/>
            </a:solidFill>
            <a:miter lim="800000"/>
            <a:tailEnd type="diamond" w="med" len="med"/>
          </a:ln>
        </p:spPr>
        <p:txBody>
          <a:bodyPr anchor="ctr"/>
          <a:lstStyle/>
          <a:p>
            <a:pPr algn="r">
              <a:buClr>
                <a:srgbClr val="000000"/>
              </a:buClr>
            </a:pPr>
            <a:r>
              <a:rPr lang="en-US" altLang="zh-CN" b="1">
                <a:latin typeface="微软雅黑" panose="020B0503020204020204" charset="-122"/>
                <a:ea typeface="微软雅黑" panose="020B0503020204020204" charset="-122"/>
              </a:rPr>
              <a:t>1. while</a:t>
            </a:r>
            <a:r>
              <a:rPr lang="zh-CN" altLang="en-US" b="1">
                <a:latin typeface="微软雅黑" panose="020B0503020204020204" charset="-122"/>
                <a:ea typeface="微软雅黑" panose="020B0503020204020204" charset="-122"/>
              </a:rPr>
              <a:t>语句</a:t>
            </a:r>
          </a:p>
        </p:txBody>
      </p:sp>
      <p:sp>
        <p:nvSpPr>
          <p:cNvPr id="59826" name="线形标注 2(带强调线) 59825"/>
          <p:cNvSpPr/>
          <p:nvPr/>
        </p:nvSpPr>
        <p:spPr bwMode="auto">
          <a:xfrm>
            <a:off x="471488" y="4503738"/>
            <a:ext cx="1593850" cy="434975"/>
          </a:xfrm>
          <a:prstGeom prst="accentCallout2">
            <a:avLst>
              <a:gd name="adj1" fmla="val 26278"/>
              <a:gd name="adj2" fmla="val 104782"/>
              <a:gd name="adj3" fmla="val 26278"/>
              <a:gd name="adj4" fmla="val 116236"/>
              <a:gd name="adj5" fmla="val -98907"/>
              <a:gd name="adj6" fmla="val 128884"/>
            </a:avLst>
          </a:prstGeom>
          <a:noFill/>
          <a:ln w="9525">
            <a:solidFill>
              <a:srgbClr val="13D3F9"/>
            </a:solidFill>
            <a:miter lim="800000"/>
            <a:tailEnd type="diamond" w="med" len="med"/>
          </a:ln>
        </p:spPr>
        <p:txBody>
          <a:bodyPr anchor="ctr"/>
          <a:lstStyle/>
          <a:p>
            <a:pPr algn="r">
              <a:buClr>
                <a:srgbClr val="000000"/>
              </a:buClr>
            </a:pPr>
            <a:r>
              <a:rPr lang="en-US" altLang="zh-CN" b="1">
                <a:latin typeface="微软雅黑" panose="020B0503020204020204" charset="-122"/>
                <a:ea typeface="微软雅黑" panose="020B0503020204020204" charset="-122"/>
              </a:rPr>
              <a:t>2. for</a:t>
            </a:r>
            <a:r>
              <a:rPr lang="zh-CN" altLang="en-US" b="1">
                <a:latin typeface="微软雅黑" panose="020B0503020204020204" charset="-122"/>
                <a:ea typeface="微软雅黑" panose="020B0503020204020204" charset="-122"/>
              </a:rPr>
              <a:t>语句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9541"/>
                                        </p:tgtEl>
                                        <p:attrNameLst>
                                          <p:attrName>style.visibility</p:attrName>
                                        </p:attrNameLst>
                                      </p:cBhvr>
                                      <p:to>
                                        <p:strVal val="visible"/>
                                      </p:to>
                                    </p:set>
                                    <p:animEffect transition="in" filter="checkerboard(across)">
                                      <p:cBhvr>
                                        <p:cTn id="7" dur="500"/>
                                        <p:tgtEl>
                                          <p:spTgt spid="59541"/>
                                        </p:tgtEl>
                                      </p:cBhvr>
                                    </p:animEffect>
                                  </p:childTnLst>
                                </p:cTn>
                              </p:par>
                              <p:par>
                                <p:cTn id="8" presetID="5" presetClass="entr" presetSubtype="10" fill="hold" nodeType="withEffect">
                                  <p:stCondLst>
                                    <p:cond delay="0"/>
                                  </p:stCondLst>
                                  <p:childTnLst>
                                    <p:set>
                                      <p:cBhvr>
                                        <p:cTn id="9" dur="1" fill="hold">
                                          <p:stCondLst>
                                            <p:cond delay="0"/>
                                          </p:stCondLst>
                                        </p:cTn>
                                        <p:tgtEl>
                                          <p:spTgt spid="59542"/>
                                        </p:tgtEl>
                                        <p:attrNameLst>
                                          <p:attrName>style.visibility</p:attrName>
                                        </p:attrNameLst>
                                      </p:cBhvr>
                                      <p:to>
                                        <p:strVal val="visible"/>
                                      </p:to>
                                    </p:set>
                                    <p:animEffect transition="in" filter="checkerboard(across)">
                                      <p:cBhvr>
                                        <p:cTn id="10" dur="500"/>
                                        <p:tgtEl>
                                          <p:spTgt spid="59542"/>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9543"/>
                                        </p:tgtEl>
                                        <p:attrNameLst>
                                          <p:attrName>style.visibility</p:attrName>
                                        </p:attrNameLst>
                                      </p:cBhvr>
                                      <p:to>
                                        <p:strVal val="visible"/>
                                      </p:to>
                                    </p:set>
                                    <p:animEffect transition="in" filter="checkerboard(across)">
                                      <p:cBhvr>
                                        <p:cTn id="13" dur="500"/>
                                        <p:tgtEl>
                                          <p:spTgt spid="59543"/>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59544"/>
                                        </p:tgtEl>
                                        <p:attrNameLst>
                                          <p:attrName>style.visibility</p:attrName>
                                        </p:attrNameLst>
                                      </p:cBhvr>
                                      <p:to>
                                        <p:strVal val="visible"/>
                                      </p:to>
                                    </p:set>
                                    <p:animEffect transition="in" filter="checkerboard(across)">
                                      <p:cBhvr>
                                        <p:cTn id="16" dur="500"/>
                                        <p:tgtEl>
                                          <p:spTgt spid="59544"/>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59545"/>
                                        </p:tgtEl>
                                        <p:attrNameLst>
                                          <p:attrName>style.visibility</p:attrName>
                                        </p:attrNameLst>
                                      </p:cBhvr>
                                      <p:to>
                                        <p:strVal val="visible"/>
                                      </p:to>
                                    </p:set>
                                    <p:animEffect transition="in" filter="checkerboard(across)">
                                      <p:cBhvr>
                                        <p:cTn id="19" dur="500"/>
                                        <p:tgtEl>
                                          <p:spTgt spid="59545"/>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59546"/>
                                        </p:tgtEl>
                                        <p:attrNameLst>
                                          <p:attrName>style.visibility</p:attrName>
                                        </p:attrNameLst>
                                      </p:cBhvr>
                                      <p:to>
                                        <p:strVal val="visible"/>
                                      </p:to>
                                    </p:set>
                                    <p:animEffect transition="in" filter="checkerboard(across)">
                                      <p:cBhvr>
                                        <p:cTn id="22" dur="500"/>
                                        <p:tgtEl>
                                          <p:spTgt spid="59546"/>
                                        </p:tgtEl>
                                      </p:cBhvr>
                                    </p:animEffect>
                                  </p:childTnLst>
                                </p:cTn>
                              </p:par>
                              <p:par>
                                <p:cTn id="23" presetID="5" presetClass="entr" presetSubtype="10" fill="hold" nodeType="withEffect">
                                  <p:stCondLst>
                                    <p:cond delay="0"/>
                                  </p:stCondLst>
                                  <p:childTnLst>
                                    <p:set>
                                      <p:cBhvr>
                                        <p:cTn id="24" dur="1" fill="hold">
                                          <p:stCondLst>
                                            <p:cond delay="0"/>
                                          </p:stCondLst>
                                        </p:cTn>
                                        <p:tgtEl>
                                          <p:spTgt spid="59547"/>
                                        </p:tgtEl>
                                        <p:attrNameLst>
                                          <p:attrName>style.visibility</p:attrName>
                                        </p:attrNameLst>
                                      </p:cBhvr>
                                      <p:to>
                                        <p:strVal val="visible"/>
                                      </p:to>
                                    </p:set>
                                    <p:animEffect transition="in" filter="checkerboard(across)">
                                      <p:cBhvr>
                                        <p:cTn id="25" dur="500"/>
                                        <p:tgtEl>
                                          <p:spTgt spid="59547"/>
                                        </p:tgtEl>
                                      </p:cBhvr>
                                    </p:animEffect>
                                  </p:childTnLst>
                                </p:cTn>
                              </p:par>
                              <p:par>
                                <p:cTn id="26" presetID="5" presetClass="entr" presetSubtype="10" fill="hold" nodeType="withEffect">
                                  <p:stCondLst>
                                    <p:cond delay="0"/>
                                  </p:stCondLst>
                                  <p:childTnLst>
                                    <p:set>
                                      <p:cBhvr>
                                        <p:cTn id="27" dur="1" fill="hold">
                                          <p:stCondLst>
                                            <p:cond delay="0"/>
                                          </p:stCondLst>
                                        </p:cTn>
                                        <p:tgtEl>
                                          <p:spTgt spid="59548"/>
                                        </p:tgtEl>
                                        <p:attrNameLst>
                                          <p:attrName>style.visibility</p:attrName>
                                        </p:attrNameLst>
                                      </p:cBhvr>
                                      <p:to>
                                        <p:strVal val="visible"/>
                                      </p:to>
                                    </p:set>
                                    <p:animEffect transition="in" filter="checkerboard(across)">
                                      <p:cBhvr>
                                        <p:cTn id="28" dur="500"/>
                                        <p:tgtEl>
                                          <p:spTgt spid="59548"/>
                                        </p:tgtEl>
                                      </p:cBhvr>
                                    </p:animEffect>
                                  </p:childTnLst>
                                </p:cTn>
                              </p:par>
                              <p:par>
                                <p:cTn id="29" presetID="5" presetClass="entr" presetSubtype="10" fill="hold" nodeType="withEffect">
                                  <p:stCondLst>
                                    <p:cond delay="0"/>
                                  </p:stCondLst>
                                  <p:childTnLst>
                                    <p:set>
                                      <p:cBhvr>
                                        <p:cTn id="30" dur="1" fill="hold">
                                          <p:stCondLst>
                                            <p:cond delay="0"/>
                                          </p:stCondLst>
                                        </p:cTn>
                                        <p:tgtEl>
                                          <p:spTgt spid="59577"/>
                                        </p:tgtEl>
                                        <p:attrNameLst>
                                          <p:attrName>style.visibility</p:attrName>
                                        </p:attrNameLst>
                                      </p:cBhvr>
                                      <p:to>
                                        <p:strVal val="visible"/>
                                      </p:to>
                                    </p:set>
                                    <p:animEffect transition="in" filter="checkerboard(across)">
                                      <p:cBhvr>
                                        <p:cTn id="31" dur="500"/>
                                        <p:tgtEl>
                                          <p:spTgt spid="59577"/>
                                        </p:tgtEl>
                                      </p:cBhvr>
                                    </p:animEffect>
                                  </p:childTnLst>
                                </p:cTn>
                              </p:par>
                              <p:par>
                                <p:cTn id="32" presetID="5" presetClass="entr" presetSubtype="10" fill="hold" nodeType="withEffect">
                                  <p:stCondLst>
                                    <p:cond delay="0"/>
                                  </p:stCondLst>
                                  <p:childTnLst>
                                    <p:set>
                                      <p:cBhvr>
                                        <p:cTn id="33" dur="1" fill="hold">
                                          <p:stCondLst>
                                            <p:cond delay="0"/>
                                          </p:stCondLst>
                                        </p:cTn>
                                        <p:tgtEl>
                                          <p:spTgt spid="59606"/>
                                        </p:tgtEl>
                                        <p:attrNameLst>
                                          <p:attrName>style.visibility</p:attrName>
                                        </p:attrNameLst>
                                      </p:cBhvr>
                                      <p:to>
                                        <p:strVal val="visible"/>
                                      </p:to>
                                    </p:set>
                                    <p:animEffect transition="in" filter="checkerboard(across)">
                                      <p:cBhvr>
                                        <p:cTn id="34" dur="500"/>
                                        <p:tgtEl>
                                          <p:spTgt spid="59606"/>
                                        </p:tgtEl>
                                      </p:cBhvr>
                                    </p:animEffect>
                                  </p:childTnLst>
                                </p:cTn>
                              </p:par>
                              <p:par>
                                <p:cTn id="35" presetID="5" presetClass="entr" presetSubtype="10" fill="hold" nodeType="withEffect">
                                  <p:stCondLst>
                                    <p:cond delay="0"/>
                                  </p:stCondLst>
                                  <p:childTnLst>
                                    <p:set>
                                      <p:cBhvr>
                                        <p:cTn id="36" dur="1" fill="hold">
                                          <p:stCondLst>
                                            <p:cond delay="0"/>
                                          </p:stCondLst>
                                        </p:cTn>
                                        <p:tgtEl>
                                          <p:spTgt spid="59635"/>
                                        </p:tgtEl>
                                        <p:attrNameLst>
                                          <p:attrName>style.visibility</p:attrName>
                                        </p:attrNameLst>
                                      </p:cBhvr>
                                      <p:to>
                                        <p:strVal val="visible"/>
                                      </p:to>
                                    </p:set>
                                    <p:animEffect transition="in" filter="checkerboard(across)">
                                      <p:cBhvr>
                                        <p:cTn id="37" dur="500"/>
                                        <p:tgtEl>
                                          <p:spTgt spid="59635"/>
                                        </p:tgtEl>
                                      </p:cBhvr>
                                    </p:animEffect>
                                  </p:childTnLst>
                                </p:cTn>
                              </p:par>
                              <p:par>
                                <p:cTn id="38" presetID="5" presetClass="entr" presetSubtype="10" fill="hold" nodeType="withEffect">
                                  <p:stCondLst>
                                    <p:cond delay="0"/>
                                  </p:stCondLst>
                                  <p:childTnLst>
                                    <p:set>
                                      <p:cBhvr>
                                        <p:cTn id="39" dur="1" fill="hold">
                                          <p:stCondLst>
                                            <p:cond delay="0"/>
                                          </p:stCondLst>
                                        </p:cTn>
                                        <p:tgtEl>
                                          <p:spTgt spid="59664"/>
                                        </p:tgtEl>
                                        <p:attrNameLst>
                                          <p:attrName>style.visibility</p:attrName>
                                        </p:attrNameLst>
                                      </p:cBhvr>
                                      <p:to>
                                        <p:strVal val="visible"/>
                                      </p:to>
                                    </p:set>
                                    <p:animEffect transition="in" filter="checkerboard(across)">
                                      <p:cBhvr>
                                        <p:cTn id="40" dur="500"/>
                                        <p:tgtEl>
                                          <p:spTgt spid="59664"/>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59680"/>
                                        </p:tgtEl>
                                        <p:attrNameLst>
                                          <p:attrName>style.visibility</p:attrName>
                                        </p:attrNameLst>
                                      </p:cBhvr>
                                      <p:to>
                                        <p:strVal val="visible"/>
                                      </p:to>
                                    </p:set>
                                    <p:animEffect transition="in" filter="checkerboard(across)">
                                      <p:cBhvr>
                                        <p:cTn id="43" dur="500"/>
                                        <p:tgtEl>
                                          <p:spTgt spid="59680"/>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59681"/>
                                        </p:tgtEl>
                                        <p:attrNameLst>
                                          <p:attrName>style.visibility</p:attrName>
                                        </p:attrNameLst>
                                      </p:cBhvr>
                                      <p:to>
                                        <p:strVal val="visible"/>
                                      </p:to>
                                    </p:set>
                                    <p:animEffect transition="in" filter="checkerboard(across)">
                                      <p:cBhvr>
                                        <p:cTn id="46" dur="500"/>
                                        <p:tgtEl>
                                          <p:spTgt spid="59681"/>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59682"/>
                                        </p:tgtEl>
                                        <p:attrNameLst>
                                          <p:attrName>style.visibility</p:attrName>
                                        </p:attrNameLst>
                                      </p:cBhvr>
                                      <p:to>
                                        <p:strVal val="visible"/>
                                      </p:to>
                                    </p:set>
                                    <p:animEffect transition="in" filter="checkerboard(across)">
                                      <p:cBhvr>
                                        <p:cTn id="49" dur="500"/>
                                        <p:tgtEl>
                                          <p:spTgt spid="59682"/>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59683"/>
                                        </p:tgtEl>
                                        <p:attrNameLst>
                                          <p:attrName>style.visibility</p:attrName>
                                        </p:attrNameLst>
                                      </p:cBhvr>
                                      <p:to>
                                        <p:strVal val="visible"/>
                                      </p:to>
                                    </p:set>
                                    <p:animEffect transition="in" filter="checkerboard(across)">
                                      <p:cBhvr>
                                        <p:cTn id="52" dur="500"/>
                                        <p:tgtEl>
                                          <p:spTgt spid="59683"/>
                                        </p:tgtEl>
                                      </p:cBhvr>
                                    </p:animEffect>
                                  </p:childTnLst>
                                </p:cTn>
                              </p:par>
                              <p:par>
                                <p:cTn id="53" presetID="5" presetClass="entr" presetSubtype="10" fill="hold" nodeType="withEffect">
                                  <p:stCondLst>
                                    <p:cond delay="0"/>
                                  </p:stCondLst>
                                  <p:childTnLst>
                                    <p:set>
                                      <p:cBhvr>
                                        <p:cTn id="54" dur="1" fill="hold">
                                          <p:stCondLst>
                                            <p:cond delay="0"/>
                                          </p:stCondLst>
                                        </p:cTn>
                                        <p:tgtEl>
                                          <p:spTgt spid="59684"/>
                                        </p:tgtEl>
                                        <p:attrNameLst>
                                          <p:attrName>style.visibility</p:attrName>
                                        </p:attrNameLst>
                                      </p:cBhvr>
                                      <p:to>
                                        <p:strVal val="visible"/>
                                      </p:to>
                                    </p:set>
                                    <p:animEffect transition="in" filter="checkerboard(across)">
                                      <p:cBhvr>
                                        <p:cTn id="55" dur="500"/>
                                        <p:tgtEl>
                                          <p:spTgt spid="59684"/>
                                        </p:tgtEl>
                                      </p:cBhvr>
                                    </p:animEffect>
                                  </p:childTnLst>
                                </p:cTn>
                              </p:par>
                              <p:par>
                                <p:cTn id="56" presetID="5" presetClass="entr" presetSubtype="10" fill="hold" nodeType="withEffect">
                                  <p:stCondLst>
                                    <p:cond delay="0"/>
                                  </p:stCondLst>
                                  <p:childTnLst>
                                    <p:set>
                                      <p:cBhvr>
                                        <p:cTn id="57" dur="1" fill="hold">
                                          <p:stCondLst>
                                            <p:cond delay="0"/>
                                          </p:stCondLst>
                                        </p:cTn>
                                        <p:tgtEl>
                                          <p:spTgt spid="59685"/>
                                        </p:tgtEl>
                                        <p:attrNameLst>
                                          <p:attrName>style.visibility</p:attrName>
                                        </p:attrNameLst>
                                      </p:cBhvr>
                                      <p:to>
                                        <p:strVal val="visible"/>
                                      </p:to>
                                    </p:set>
                                    <p:animEffect transition="in" filter="checkerboard(across)">
                                      <p:cBhvr>
                                        <p:cTn id="58" dur="500"/>
                                        <p:tgtEl>
                                          <p:spTgt spid="59685"/>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59686"/>
                                        </p:tgtEl>
                                        <p:attrNameLst>
                                          <p:attrName>style.visibility</p:attrName>
                                        </p:attrNameLst>
                                      </p:cBhvr>
                                      <p:to>
                                        <p:strVal val="visible"/>
                                      </p:to>
                                    </p:set>
                                    <p:animEffect transition="in" filter="checkerboard(across)">
                                      <p:cBhvr>
                                        <p:cTn id="61" dur="500"/>
                                        <p:tgtEl>
                                          <p:spTgt spid="59686"/>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59687"/>
                                        </p:tgtEl>
                                        <p:attrNameLst>
                                          <p:attrName>style.visibility</p:attrName>
                                        </p:attrNameLst>
                                      </p:cBhvr>
                                      <p:to>
                                        <p:strVal val="visible"/>
                                      </p:to>
                                    </p:set>
                                    <p:animEffect transition="in" filter="checkerboard(across)">
                                      <p:cBhvr>
                                        <p:cTn id="64" dur="500"/>
                                        <p:tgtEl>
                                          <p:spTgt spid="59687"/>
                                        </p:tgtEl>
                                      </p:cBhvr>
                                    </p:animEffect>
                                  </p:childTnLst>
                                </p:cTn>
                              </p:par>
                              <p:par>
                                <p:cTn id="65" presetID="5" presetClass="entr" presetSubtype="10" fill="hold" grpId="0" nodeType="withEffect">
                                  <p:stCondLst>
                                    <p:cond delay="0"/>
                                  </p:stCondLst>
                                  <p:childTnLst>
                                    <p:set>
                                      <p:cBhvr>
                                        <p:cTn id="66" dur="1" fill="hold">
                                          <p:stCondLst>
                                            <p:cond delay="0"/>
                                          </p:stCondLst>
                                        </p:cTn>
                                        <p:tgtEl>
                                          <p:spTgt spid="59688"/>
                                        </p:tgtEl>
                                        <p:attrNameLst>
                                          <p:attrName>style.visibility</p:attrName>
                                        </p:attrNameLst>
                                      </p:cBhvr>
                                      <p:to>
                                        <p:strVal val="visible"/>
                                      </p:to>
                                    </p:set>
                                    <p:animEffect transition="in" filter="checkerboard(across)">
                                      <p:cBhvr>
                                        <p:cTn id="67" dur="500"/>
                                        <p:tgtEl>
                                          <p:spTgt spid="59688"/>
                                        </p:tgtEl>
                                      </p:cBhvr>
                                    </p:animEffect>
                                  </p:childTnLst>
                                </p:cTn>
                              </p:par>
                              <p:par>
                                <p:cTn id="68" presetID="5" presetClass="entr" presetSubtype="10" fill="hold" grpId="0" nodeType="withEffect">
                                  <p:stCondLst>
                                    <p:cond delay="0"/>
                                  </p:stCondLst>
                                  <p:childTnLst>
                                    <p:set>
                                      <p:cBhvr>
                                        <p:cTn id="69" dur="1" fill="hold">
                                          <p:stCondLst>
                                            <p:cond delay="0"/>
                                          </p:stCondLst>
                                        </p:cTn>
                                        <p:tgtEl>
                                          <p:spTgt spid="59689"/>
                                        </p:tgtEl>
                                        <p:attrNameLst>
                                          <p:attrName>style.visibility</p:attrName>
                                        </p:attrNameLst>
                                      </p:cBhvr>
                                      <p:to>
                                        <p:strVal val="visible"/>
                                      </p:to>
                                    </p:set>
                                    <p:animEffect transition="in" filter="checkerboard(across)">
                                      <p:cBhvr>
                                        <p:cTn id="70" dur="500"/>
                                        <p:tgtEl>
                                          <p:spTgt spid="59689"/>
                                        </p:tgtEl>
                                      </p:cBhvr>
                                    </p:animEffect>
                                  </p:childTnLst>
                                </p:cTn>
                              </p:par>
                              <p:par>
                                <p:cTn id="71" presetID="5" presetClass="entr" presetSubtype="10" fill="hold" nodeType="withEffect">
                                  <p:stCondLst>
                                    <p:cond delay="0"/>
                                  </p:stCondLst>
                                  <p:childTnLst>
                                    <p:set>
                                      <p:cBhvr>
                                        <p:cTn id="72" dur="1" fill="hold">
                                          <p:stCondLst>
                                            <p:cond delay="0"/>
                                          </p:stCondLst>
                                        </p:cTn>
                                        <p:tgtEl>
                                          <p:spTgt spid="59690"/>
                                        </p:tgtEl>
                                        <p:attrNameLst>
                                          <p:attrName>style.visibility</p:attrName>
                                        </p:attrNameLst>
                                      </p:cBhvr>
                                      <p:to>
                                        <p:strVal val="visible"/>
                                      </p:to>
                                    </p:set>
                                    <p:animEffect transition="in" filter="checkerboard(across)">
                                      <p:cBhvr>
                                        <p:cTn id="73" dur="500"/>
                                        <p:tgtEl>
                                          <p:spTgt spid="59690"/>
                                        </p:tgtEl>
                                      </p:cBhvr>
                                    </p:animEffect>
                                  </p:childTnLst>
                                </p:cTn>
                              </p:par>
                              <p:par>
                                <p:cTn id="74" presetID="5" presetClass="entr" presetSubtype="10" fill="hold" nodeType="withEffect">
                                  <p:stCondLst>
                                    <p:cond delay="0"/>
                                  </p:stCondLst>
                                  <p:childTnLst>
                                    <p:set>
                                      <p:cBhvr>
                                        <p:cTn id="75" dur="1" fill="hold">
                                          <p:stCondLst>
                                            <p:cond delay="0"/>
                                          </p:stCondLst>
                                        </p:cTn>
                                        <p:tgtEl>
                                          <p:spTgt spid="59691"/>
                                        </p:tgtEl>
                                        <p:attrNameLst>
                                          <p:attrName>style.visibility</p:attrName>
                                        </p:attrNameLst>
                                      </p:cBhvr>
                                      <p:to>
                                        <p:strVal val="visible"/>
                                      </p:to>
                                    </p:set>
                                    <p:animEffect transition="in" filter="checkerboard(across)">
                                      <p:cBhvr>
                                        <p:cTn id="76" dur="500"/>
                                        <p:tgtEl>
                                          <p:spTgt spid="59691"/>
                                        </p:tgtEl>
                                      </p:cBhvr>
                                    </p:animEffect>
                                  </p:childTnLst>
                                </p:cTn>
                              </p:par>
                              <p:par>
                                <p:cTn id="77" presetID="5" presetClass="entr" presetSubtype="10" fill="hold" nodeType="withEffect">
                                  <p:stCondLst>
                                    <p:cond delay="0"/>
                                  </p:stCondLst>
                                  <p:childTnLst>
                                    <p:set>
                                      <p:cBhvr>
                                        <p:cTn id="78" dur="1" fill="hold">
                                          <p:stCondLst>
                                            <p:cond delay="0"/>
                                          </p:stCondLst>
                                        </p:cTn>
                                        <p:tgtEl>
                                          <p:spTgt spid="59720"/>
                                        </p:tgtEl>
                                        <p:attrNameLst>
                                          <p:attrName>style.visibility</p:attrName>
                                        </p:attrNameLst>
                                      </p:cBhvr>
                                      <p:to>
                                        <p:strVal val="visible"/>
                                      </p:to>
                                    </p:set>
                                    <p:animEffect transition="in" filter="checkerboard(across)">
                                      <p:cBhvr>
                                        <p:cTn id="79" dur="500"/>
                                        <p:tgtEl>
                                          <p:spTgt spid="59720"/>
                                        </p:tgtEl>
                                      </p:cBhvr>
                                    </p:animEffect>
                                  </p:childTnLst>
                                </p:cTn>
                              </p:par>
                              <p:par>
                                <p:cTn id="80" presetID="5" presetClass="entr" presetSubtype="10" fill="hold" nodeType="withEffect">
                                  <p:stCondLst>
                                    <p:cond delay="0"/>
                                  </p:stCondLst>
                                  <p:childTnLst>
                                    <p:set>
                                      <p:cBhvr>
                                        <p:cTn id="81" dur="1" fill="hold">
                                          <p:stCondLst>
                                            <p:cond delay="0"/>
                                          </p:stCondLst>
                                        </p:cTn>
                                        <p:tgtEl>
                                          <p:spTgt spid="59749"/>
                                        </p:tgtEl>
                                        <p:attrNameLst>
                                          <p:attrName>style.visibility</p:attrName>
                                        </p:attrNameLst>
                                      </p:cBhvr>
                                      <p:to>
                                        <p:strVal val="visible"/>
                                      </p:to>
                                    </p:set>
                                    <p:animEffect transition="in" filter="checkerboard(across)">
                                      <p:cBhvr>
                                        <p:cTn id="82" dur="500"/>
                                        <p:tgtEl>
                                          <p:spTgt spid="59749"/>
                                        </p:tgtEl>
                                      </p:cBhvr>
                                    </p:animEffect>
                                  </p:childTnLst>
                                </p:cTn>
                              </p:par>
                              <p:par>
                                <p:cTn id="83" presetID="5" presetClass="entr" presetSubtype="10" fill="hold" nodeType="withEffect">
                                  <p:stCondLst>
                                    <p:cond delay="0"/>
                                  </p:stCondLst>
                                  <p:childTnLst>
                                    <p:set>
                                      <p:cBhvr>
                                        <p:cTn id="84" dur="1" fill="hold">
                                          <p:stCondLst>
                                            <p:cond delay="0"/>
                                          </p:stCondLst>
                                        </p:cTn>
                                        <p:tgtEl>
                                          <p:spTgt spid="59778"/>
                                        </p:tgtEl>
                                        <p:attrNameLst>
                                          <p:attrName>style.visibility</p:attrName>
                                        </p:attrNameLst>
                                      </p:cBhvr>
                                      <p:to>
                                        <p:strVal val="visible"/>
                                      </p:to>
                                    </p:set>
                                    <p:animEffect transition="in" filter="checkerboard(across)">
                                      <p:cBhvr>
                                        <p:cTn id="85" dur="500"/>
                                        <p:tgtEl>
                                          <p:spTgt spid="59778"/>
                                        </p:tgtEl>
                                      </p:cBhvr>
                                    </p:animEffect>
                                  </p:childTnLst>
                                </p:cTn>
                              </p:par>
                              <p:par>
                                <p:cTn id="86" presetID="5" presetClass="entr" presetSubtype="10" fill="hold" nodeType="withEffect">
                                  <p:stCondLst>
                                    <p:cond delay="0"/>
                                  </p:stCondLst>
                                  <p:childTnLst>
                                    <p:set>
                                      <p:cBhvr>
                                        <p:cTn id="87" dur="1" fill="hold">
                                          <p:stCondLst>
                                            <p:cond delay="0"/>
                                          </p:stCondLst>
                                        </p:cTn>
                                        <p:tgtEl>
                                          <p:spTgt spid="59807"/>
                                        </p:tgtEl>
                                        <p:attrNameLst>
                                          <p:attrName>style.visibility</p:attrName>
                                        </p:attrNameLst>
                                      </p:cBhvr>
                                      <p:to>
                                        <p:strVal val="visible"/>
                                      </p:to>
                                    </p:set>
                                    <p:animEffect transition="in" filter="checkerboard(across)">
                                      <p:cBhvr>
                                        <p:cTn id="88" dur="500"/>
                                        <p:tgtEl>
                                          <p:spTgt spid="59807"/>
                                        </p:tgtEl>
                                      </p:cBhvr>
                                    </p:animEffect>
                                  </p:childTnLst>
                                </p:cTn>
                              </p:par>
                            </p:childTnLst>
                          </p:cTn>
                        </p:par>
                      </p:childTnLst>
                    </p:cTn>
                  </p:par>
                  <p:par>
                    <p:cTn id="89" fill="hold">
                      <p:stCondLst>
                        <p:cond delay="indefinite"/>
                      </p:stCondLst>
                      <p:childTnLst>
                        <p:par>
                          <p:cTn id="90" fill="hold">
                            <p:stCondLst>
                              <p:cond delay="0"/>
                            </p:stCondLst>
                            <p:childTnLst>
                              <p:par>
                                <p:cTn id="91" presetID="5" presetClass="entr" presetSubtype="10" fill="hold" grpId="0" nodeType="clickEffect">
                                  <p:stCondLst>
                                    <p:cond delay="0"/>
                                  </p:stCondLst>
                                  <p:childTnLst>
                                    <p:set>
                                      <p:cBhvr>
                                        <p:cTn id="92" dur="1" fill="hold">
                                          <p:stCondLst>
                                            <p:cond delay="0"/>
                                          </p:stCondLst>
                                        </p:cTn>
                                        <p:tgtEl>
                                          <p:spTgt spid="59823"/>
                                        </p:tgtEl>
                                        <p:attrNameLst>
                                          <p:attrName>style.visibility</p:attrName>
                                        </p:attrNameLst>
                                      </p:cBhvr>
                                      <p:to>
                                        <p:strVal val="visible"/>
                                      </p:to>
                                    </p:set>
                                    <p:animEffect transition="in" filter="checkerboard(across)">
                                      <p:cBhvr>
                                        <p:cTn id="93" dur="500"/>
                                        <p:tgtEl>
                                          <p:spTgt spid="59823"/>
                                        </p:tgtEl>
                                      </p:cBhvr>
                                    </p:animEffect>
                                  </p:childTnLst>
                                </p:cTn>
                              </p:par>
                              <p:par>
                                <p:cTn id="94" presetID="5" presetClass="entr" presetSubtype="10" fill="hold" grpId="0" nodeType="withEffect">
                                  <p:stCondLst>
                                    <p:cond delay="0"/>
                                  </p:stCondLst>
                                  <p:childTnLst>
                                    <p:set>
                                      <p:cBhvr>
                                        <p:cTn id="95" dur="1" fill="hold">
                                          <p:stCondLst>
                                            <p:cond delay="0"/>
                                          </p:stCondLst>
                                        </p:cTn>
                                        <p:tgtEl>
                                          <p:spTgt spid="59824"/>
                                        </p:tgtEl>
                                        <p:attrNameLst>
                                          <p:attrName>style.visibility</p:attrName>
                                        </p:attrNameLst>
                                      </p:cBhvr>
                                      <p:to>
                                        <p:strVal val="visible"/>
                                      </p:to>
                                    </p:set>
                                    <p:animEffect transition="in" filter="checkerboard(across)">
                                      <p:cBhvr>
                                        <p:cTn id="96" dur="500"/>
                                        <p:tgtEl>
                                          <p:spTgt spid="59824"/>
                                        </p:tgtEl>
                                      </p:cBhvr>
                                    </p:animEffect>
                                  </p:childTnLst>
                                </p:cTn>
                              </p:par>
                              <p:par>
                                <p:cTn id="97" presetID="5" presetClass="entr" presetSubtype="10" fill="hold" grpId="0" nodeType="withEffect">
                                  <p:stCondLst>
                                    <p:cond delay="0"/>
                                  </p:stCondLst>
                                  <p:childTnLst>
                                    <p:set>
                                      <p:cBhvr>
                                        <p:cTn id="98" dur="1" fill="hold">
                                          <p:stCondLst>
                                            <p:cond delay="0"/>
                                          </p:stCondLst>
                                        </p:cTn>
                                        <p:tgtEl>
                                          <p:spTgt spid="59825"/>
                                        </p:tgtEl>
                                        <p:attrNameLst>
                                          <p:attrName>style.visibility</p:attrName>
                                        </p:attrNameLst>
                                      </p:cBhvr>
                                      <p:to>
                                        <p:strVal val="visible"/>
                                      </p:to>
                                    </p:set>
                                    <p:animEffect transition="in" filter="checkerboard(across)">
                                      <p:cBhvr>
                                        <p:cTn id="99" dur="500"/>
                                        <p:tgtEl>
                                          <p:spTgt spid="59825"/>
                                        </p:tgtEl>
                                      </p:cBhvr>
                                    </p:animEffect>
                                  </p:childTnLst>
                                </p:cTn>
                              </p:par>
                              <p:par>
                                <p:cTn id="100" presetID="5" presetClass="entr" presetSubtype="10" fill="hold" grpId="0" nodeType="withEffect">
                                  <p:stCondLst>
                                    <p:cond delay="0"/>
                                  </p:stCondLst>
                                  <p:childTnLst>
                                    <p:set>
                                      <p:cBhvr>
                                        <p:cTn id="101" dur="1" fill="hold">
                                          <p:stCondLst>
                                            <p:cond delay="0"/>
                                          </p:stCondLst>
                                        </p:cTn>
                                        <p:tgtEl>
                                          <p:spTgt spid="59826"/>
                                        </p:tgtEl>
                                        <p:attrNameLst>
                                          <p:attrName>style.visibility</p:attrName>
                                        </p:attrNameLst>
                                      </p:cBhvr>
                                      <p:to>
                                        <p:strVal val="visible"/>
                                      </p:to>
                                    </p:set>
                                    <p:animEffect transition="in" filter="checkerboard(across)">
                                      <p:cBhvr>
                                        <p:cTn id="102" dur="500"/>
                                        <p:tgtEl>
                                          <p:spTgt spid="59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43" grpId="0" animBg="1"/>
      <p:bldP spid="59544" grpId="0" animBg="1"/>
      <p:bldP spid="59545" grpId="0" animBg="1"/>
      <p:bldP spid="59546" grpId="0" animBg="1"/>
      <p:bldP spid="59680" grpId="0" bldLvl="0" animBg="1"/>
      <p:bldP spid="59681" grpId="0" bldLvl="0" animBg="1"/>
      <p:bldP spid="59682" grpId="0" bldLvl="0" animBg="1"/>
      <p:bldP spid="59683" grpId="0" bldLvl="0" animBg="1"/>
      <p:bldP spid="59686" grpId="0" animBg="1"/>
      <p:bldP spid="59687" grpId="0" animBg="1"/>
      <p:bldP spid="59688" grpId="0" animBg="1"/>
      <p:bldP spid="59689" grpId="0" animBg="1"/>
      <p:bldP spid="59823" grpId="0" bldLvl="0" animBg="1"/>
      <p:bldP spid="59824" grpId="0" bldLvl="0" animBg="1"/>
      <p:bldP spid="59825" grpId="0" bldLvl="0" animBg="1"/>
      <p:bldP spid="59826"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32" name="文本框 10"/>
          <p:cNvSpPr txBox="1">
            <a:spLocks noChangeArrowheads="1"/>
          </p:cNvSpPr>
          <p:nvPr/>
        </p:nvSpPr>
        <p:spPr bwMode="auto">
          <a:xfrm>
            <a:off x="739775" y="131763"/>
            <a:ext cx="121920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3.5.1</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30833"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while</a:t>
            </a:r>
            <a:r>
              <a:rPr lang="zh-CN" altLang="en-US" sz="3200" b="1">
                <a:solidFill>
                  <a:schemeClr val="bg1"/>
                </a:solidFill>
                <a:latin typeface="微软雅黑" panose="020B0503020204020204" charset="-122"/>
                <a:ea typeface="微软雅黑" panose="020B0503020204020204" charset="-122"/>
                <a:sym typeface="+mn-ea"/>
              </a:rPr>
              <a:t>语句</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60419" name="文本占位符 60418"/>
          <p:cNvSpPr>
            <a:spLocks noGrp="1"/>
          </p:cNvSpPr>
          <p:nvPr>
            <p:ph type="body" idx="4294967295"/>
          </p:nvPr>
        </p:nvSpPr>
        <p:spPr>
          <a:xfrm>
            <a:off x="1220470" y="1350645"/>
            <a:ext cx="6902450" cy="990600"/>
          </a:xfrm>
        </p:spPr>
        <p:txBody>
          <a:bodyPr lIns="92075" tIns="46038" rIns="92075" bIns="46038"/>
          <a:lstStyle/>
          <a:p>
            <a:pPr marL="342900" indent="-342900">
              <a:lnSpc>
                <a:spcPct val="150000"/>
              </a:lnSpc>
              <a:spcBef>
                <a:spcPct val="0"/>
              </a:spcBef>
            </a:pPr>
            <a:r>
              <a:rPr lang="zh-CN" altLang="en-US" sz="1800" b="1" dirty="0">
                <a:latin typeface="微软雅黑" panose="020B0503020204020204" charset="-122"/>
                <a:ea typeface="微软雅黑" panose="020B0503020204020204" charset="-122"/>
              </a:rPr>
              <a:t>循环结构</a:t>
            </a:r>
            <a:r>
              <a:rPr lang="zh-CN" altLang="en-US" sz="1800" dirty="0">
                <a:latin typeface="微软雅黑" panose="020B0503020204020204" charset="-122"/>
                <a:ea typeface="微软雅黑" panose="020B0503020204020204" charset="-122"/>
              </a:rPr>
              <a:t>是在给定条件时，反复执行某个程序段，反复执行的程序叫循环体。</a:t>
            </a:r>
          </a:p>
          <a:p>
            <a:pPr marL="342900" indent="-342900">
              <a:lnSpc>
                <a:spcPct val="150000"/>
              </a:lnSpc>
              <a:spcBef>
                <a:spcPct val="0"/>
              </a:spcBef>
            </a:pPr>
            <a:r>
              <a:rPr lang="en-US" altLang="zh-CN" sz="1800" dirty="0">
                <a:latin typeface="微软雅黑" panose="020B0503020204020204" charset="-122"/>
                <a:ea typeface="微软雅黑" panose="020B0503020204020204" charset="-122"/>
              </a:rPr>
              <a:t>C</a:t>
            </a:r>
            <a:r>
              <a:rPr lang="zh-CN" altLang="en-US" sz="1800" dirty="0">
                <a:latin typeface="微软雅黑" panose="020B0503020204020204" charset="-122"/>
                <a:ea typeface="微软雅黑" panose="020B0503020204020204" charset="-122"/>
              </a:rPr>
              <a:t>语言有</a:t>
            </a:r>
            <a:r>
              <a:rPr lang="zh-CN" altLang="en-US" sz="1800" b="1" dirty="0">
                <a:latin typeface="微软雅黑" panose="020B0503020204020204" charset="-122"/>
                <a:ea typeface="微软雅黑" panose="020B0503020204020204" charset="-122"/>
              </a:rPr>
              <a:t>三种循环流程控制</a:t>
            </a:r>
            <a:r>
              <a:rPr lang="zh-CN" altLang="en-US" sz="1800" dirty="0">
                <a:latin typeface="微软雅黑" panose="020B0503020204020204" charset="-122"/>
                <a:ea typeface="微软雅黑" panose="020B0503020204020204" charset="-122"/>
              </a:rPr>
              <a:t>。</a:t>
            </a:r>
          </a:p>
          <a:p>
            <a:pPr marL="342900" indent="-342900">
              <a:lnSpc>
                <a:spcPct val="150000"/>
              </a:lnSpc>
              <a:spcBef>
                <a:spcPct val="0"/>
              </a:spcBef>
              <a:buFont typeface="Arial" panose="02080604020202020204" pitchFamily="34" charset="0"/>
              <a:buNone/>
            </a:pPr>
            <a:r>
              <a:rPr lang="zh-CN" altLang="en-US" sz="1800" dirty="0">
                <a:latin typeface="微软雅黑" panose="020B0503020204020204" charset="-122"/>
                <a:ea typeface="微软雅黑" panose="020B0503020204020204" charset="-122"/>
              </a:rPr>
              <a:t>      </a:t>
            </a:r>
            <a:r>
              <a:rPr lang="en-US" altLang="zh-CN" sz="1600" b="1" dirty="0">
                <a:solidFill>
                  <a:srgbClr val="006666"/>
                </a:solidFill>
                <a:latin typeface="微软雅黑" panose="020B0503020204020204" charset="-122"/>
                <a:ea typeface="微软雅黑" panose="020B0503020204020204" charset="-122"/>
              </a:rPr>
              <a:t>while</a:t>
            </a:r>
            <a:r>
              <a:rPr lang="zh-CN" altLang="en-US" sz="1600" b="1" dirty="0">
                <a:solidFill>
                  <a:srgbClr val="006666"/>
                </a:solidFill>
                <a:latin typeface="微软雅黑" panose="020B0503020204020204" charset="-122"/>
                <a:ea typeface="微软雅黑" panose="020B0503020204020204" charset="-122"/>
              </a:rPr>
              <a:t>循环，</a:t>
            </a:r>
            <a:r>
              <a:rPr lang="en-US" altLang="zh-CN" sz="1600" b="1" dirty="0">
                <a:solidFill>
                  <a:srgbClr val="006666"/>
                </a:solidFill>
                <a:latin typeface="微软雅黑" panose="020B0503020204020204" charset="-122"/>
                <a:ea typeface="微软雅黑" panose="020B0503020204020204" charset="-122"/>
              </a:rPr>
              <a:t>for</a:t>
            </a:r>
            <a:r>
              <a:rPr lang="zh-CN" altLang="en-US" sz="1600" b="1" dirty="0">
                <a:solidFill>
                  <a:srgbClr val="006666"/>
                </a:solidFill>
                <a:latin typeface="微软雅黑" panose="020B0503020204020204" charset="-122"/>
                <a:ea typeface="微软雅黑" panose="020B0503020204020204" charset="-122"/>
              </a:rPr>
              <a:t>循环，</a:t>
            </a:r>
            <a:r>
              <a:rPr lang="en-US" altLang="zh-CN" sz="1600" b="1" dirty="0">
                <a:solidFill>
                  <a:srgbClr val="006666"/>
                </a:solidFill>
                <a:latin typeface="微软雅黑" panose="020B0503020204020204" charset="-122"/>
                <a:ea typeface="微软雅黑" panose="020B0503020204020204" charset="-122"/>
              </a:rPr>
              <a:t>do-while</a:t>
            </a:r>
            <a:r>
              <a:rPr lang="zh-CN" altLang="en-US" sz="1600" b="1" dirty="0">
                <a:solidFill>
                  <a:srgbClr val="006666"/>
                </a:solidFill>
                <a:latin typeface="微软雅黑" panose="020B0503020204020204" charset="-122"/>
                <a:ea typeface="微软雅黑" panose="020B0503020204020204" charset="-122"/>
              </a:rPr>
              <a:t>循环</a:t>
            </a:r>
            <a:r>
              <a:rPr lang="zh-CN" altLang="en-US" sz="1600" dirty="0">
                <a:solidFill>
                  <a:srgbClr val="006666"/>
                </a:solidFill>
                <a:latin typeface="微软雅黑" panose="020B0503020204020204" charset="-122"/>
                <a:ea typeface="微软雅黑" panose="020B0503020204020204" charset="-122"/>
              </a:rPr>
              <a:t>。</a:t>
            </a:r>
          </a:p>
          <a:p>
            <a:pPr marL="342900" indent="-342900">
              <a:lnSpc>
                <a:spcPct val="150000"/>
              </a:lnSpc>
              <a:spcBef>
                <a:spcPct val="0"/>
              </a:spcBef>
            </a:pPr>
            <a:r>
              <a:rPr lang="en-US" altLang="zh-CN" sz="1800" dirty="0">
                <a:latin typeface="微软雅黑" panose="020B0503020204020204" charset="-122"/>
                <a:ea typeface="微软雅黑" panose="020B0503020204020204" charset="-122"/>
              </a:rPr>
              <a:t> while </a:t>
            </a:r>
            <a:r>
              <a:rPr lang="zh-CN" altLang="en-US" sz="1800" dirty="0">
                <a:latin typeface="微软雅黑" panose="020B0503020204020204" charset="-122"/>
                <a:ea typeface="微软雅黑" panose="020B0503020204020204" charset="-122"/>
              </a:rPr>
              <a:t>循环的程序流程和程序形式</a:t>
            </a:r>
            <a:r>
              <a:rPr lang="en-US" altLang="zh-CN" sz="2400" dirty="0">
                <a:ea typeface="华文新魏" panose="02010800040101010101" pitchFamily="2" charset="-122"/>
              </a:rPr>
              <a:t>:</a:t>
            </a:r>
          </a:p>
          <a:p>
            <a:pPr marL="342900" indent="-342900"/>
            <a:endParaRPr lang="en-US" altLang="zh-CN" sz="2400" dirty="0">
              <a:ea typeface="华文新魏" panose="02010800040101010101" pitchFamily="2" charset="-122"/>
            </a:endParaRPr>
          </a:p>
        </p:txBody>
      </p:sp>
      <p:sp>
        <p:nvSpPr>
          <p:cNvPr id="2" name="圆角矩形 1"/>
          <p:cNvSpPr/>
          <p:nvPr/>
        </p:nvSpPr>
        <p:spPr>
          <a:xfrm>
            <a:off x="2339975" y="5876925"/>
            <a:ext cx="3627438" cy="4318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pPr>
            <a:r>
              <a:rPr lang="zh-CN" altLang="en-US" sz="1600">
                <a:solidFill>
                  <a:schemeClr val="tx1"/>
                </a:solidFill>
                <a:latin typeface="微软雅黑" panose="020B0503020204020204" charset="-122"/>
                <a:ea typeface="微软雅黑" panose="020B0503020204020204" charset="-122"/>
                <a:sym typeface="+mn-ea"/>
              </a:rPr>
              <a:t>图</a:t>
            </a:r>
            <a:r>
              <a:rPr lang="en-US" altLang="zh-CN" sz="1600">
                <a:solidFill>
                  <a:schemeClr val="tx1"/>
                </a:solidFill>
                <a:latin typeface="微软雅黑" panose="020B0503020204020204" charset="-122"/>
                <a:ea typeface="微软雅黑" panose="020B0503020204020204" charset="-122"/>
                <a:sym typeface="+mn-ea"/>
              </a:rPr>
              <a:t>3.9 while</a:t>
            </a:r>
            <a:r>
              <a:rPr lang="zh-CN" altLang="en-US" sz="1600">
                <a:solidFill>
                  <a:schemeClr val="tx1"/>
                </a:solidFill>
                <a:latin typeface="微软雅黑" panose="020B0503020204020204" charset="-122"/>
                <a:ea typeface="微软雅黑" panose="020B0503020204020204" charset="-122"/>
                <a:sym typeface="+mn-ea"/>
              </a:rPr>
              <a:t>语句的流程及语句形式</a:t>
            </a:r>
            <a:endParaRPr lang="zh-CN" altLang="en-US" sz="1600">
              <a:solidFill>
                <a:srgbClr val="FFFFFF"/>
              </a:solidFill>
              <a:latin typeface="微软雅黑" panose="020B0503020204020204" charset="-122"/>
              <a:ea typeface="微软雅黑" panose="020B0503020204020204" charset="-122"/>
              <a:cs typeface="等线"/>
            </a:endParaRPr>
          </a:p>
        </p:txBody>
      </p:sp>
      <p:grpSp>
        <p:nvGrpSpPr>
          <p:cNvPr id="15" name="组合 14"/>
          <p:cNvGrpSpPr/>
          <p:nvPr/>
        </p:nvGrpSpPr>
        <p:grpSpPr>
          <a:xfrm>
            <a:off x="3070860" y="3572510"/>
            <a:ext cx="1918970" cy="1870075"/>
            <a:chOff x="9630" y="4156"/>
            <a:chExt cx="3022" cy="2945"/>
          </a:xfrm>
        </p:grpSpPr>
        <p:cxnSp>
          <p:nvCxnSpPr>
            <p:cNvPr id="4" name="直接箭头连接符 3"/>
            <p:cNvCxnSpPr/>
            <p:nvPr/>
          </p:nvCxnSpPr>
          <p:spPr>
            <a:xfrm>
              <a:off x="10707" y="4156"/>
              <a:ext cx="0" cy="668"/>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 name="流程图: 决策 4"/>
            <p:cNvSpPr/>
            <p:nvPr/>
          </p:nvSpPr>
          <p:spPr>
            <a:xfrm>
              <a:off x="9630" y="4824"/>
              <a:ext cx="2155" cy="908"/>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447" y="4973"/>
              <a:ext cx="519" cy="611"/>
            </a:xfrm>
            <a:prstGeom prst="rect">
              <a:avLst/>
            </a:prstGeom>
            <a:noFill/>
          </p:spPr>
          <p:txBody>
            <a:bodyPr wrap="square" rtlCol="0">
              <a:spAutoFit/>
            </a:bodyPr>
            <a:lstStyle/>
            <a:p>
              <a:r>
                <a:rPr lang="en-US" altLang="zh-CN"/>
                <a:t>P</a:t>
              </a:r>
            </a:p>
          </p:txBody>
        </p:sp>
        <p:cxnSp>
          <p:nvCxnSpPr>
            <p:cNvPr id="8" name="肘形连接符 7"/>
            <p:cNvCxnSpPr>
              <a:stCxn id="5" idx="3"/>
            </p:cNvCxnSpPr>
            <p:nvPr/>
          </p:nvCxnSpPr>
          <p:spPr>
            <a:xfrm>
              <a:off x="11785" y="5278"/>
              <a:ext cx="518" cy="1823"/>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 name="直接箭头连接符 8"/>
            <p:cNvCxnSpPr>
              <a:stCxn id="5" idx="2"/>
            </p:cNvCxnSpPr>
            <p:nvPr/>
          </p:nvCxnSpPr>
          <p:spPr>
            <a:xfrm>
              <a:off x="10708" y="5732"/>
              <a:ext cx="0" cy="562"/>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流程图: 过程 9"/>
            <p:cNvSpPr/>
            <p:nvPr/>
          </p:nvSpPr>
          <p:spPr>
            <a:xfrm>
              <a:off x="10028" y="6307"/>
              <a:ext cx="1360" cy="794"/>
            </a:xfrm>
            <a:prstGeom prst="flowChartProcess">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0222" y="6461"/>
              <a:ext cx="834" cy="611"/>
            </a:xfrm>
            <a:prstGeom prst="rect">
              <a:avLst/>
            </a:prstGeom>
            <a:noFill/>
          </p:spPr>
          <p:txBody>
            <a:bodyPr wrap="square" rtlCol="0">
              <a:spAutoFit/>
            </a:bodyPr>
            <a:lstStyle/>
            <a:p>
              <a:r>
                <a:rPr lang="en-US" altLang="zh-CN"/>
                <a:t>  A</a:t>
              </a:r>
            </a:p>
          </p:txBody>
        </p:sp>
        <p:cxnSp>
          <p:nvCxnSpPr>
            <p:cNvPr id="12" name="肘形连接符 11"/>
            <p:cNvCxnSpPr>
              <a:stCxn id="11" idx="2"/>
              <a:endCxn id="5" idx="1"/>
            </p:cNvCxnSpPr>
            <p:nvPr/>
          </p:nvCxnSpPr>
          <p:spPr>
            <a:xfrm rot="5400000" flipH="1">
              <a:off x="9237" y="5670"/>
              <a:ext cx="1794" cy="1009"/>
            </a:xfrm>
            <a:prstGeom prst="bentConnector4">
              <a:avLst>
                <a:gd name="adj1" fmla="val -20875"/>
                <a:gd name="adj2" fmla="val 137215"/>
              </a:avLst>
            </a:prstGeom>
            <a:ln w="1270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1648" y="4723"/>
              <a:ext cx="1005" cy="555"/>
            </a:xfrm>
            <a:prstGeom prst="rect">
              <a:avLst/>
            </a:prstGeom>
            <a:noFill/>
          </p:spPr>
          <p:txBody>
            <a:bodyPr wrap="square" rtlCol="0">
              <a:spAutoFit/>
            </a:bodyPr>
            <a:lstStyle/>
            <a:p>
              <a:r>
                <a:rPr lang="zh-CN" altLang="en-US" sz="1600">
                  <a:latin typeface="微软雅黑" panose="020B0503020204020204" charset="-122"/>
                  <a:ea typeface="微软雅黑" panose="020B0503020204020204" charset="-122"/>
                </a:rPr>
                <a:t>假</a:t>
              </a:r>
            </a:p>
          </p:txBody>
        </p:sp>
        <p:sp>
          <p:nvSpPr>
            <p:cNvPr id="14" name="文本框 13"/>
            <p:cNvSpPr txBox="1"/>
            <p:nvPr/>
          </p:nvSpPr>
          <p:spPr>
            <a:xfrm>
              <a:off x="9630" y="5732"/>
              <a:ext cx="1005" cy="555"/>
            </a:xfrm>
            <a:prstGeom prst="rect">
              <a:avLst/>
            </a:prstGeom>
            <a:noFill/>
          </p:spPr>
          <p:txBody>
            <a:bodyPr wrap="square" rtlCol="0">
              <a:spAutoFit/>
            </a:bodyPr>
            <a:lstStyle/>
            <a:p>
              <a:r>
                <a:rPr lang="en-US" altLang="zh-CN" sz="1600">
                  <a:latin typeface="微软雅黑" panose="020B0503020204020204" charset="-122"/>
                  <a:ea typeface="微软雅黑" panose="020B0503020204020204" charset="-122"/>
                </a:rPr>
                <a:t>   </a:t>
              </a:r>
              <a:r>
                <a:rPr lang="zh-CN" altLang="en-US" sz="1600">
                  <a:latin typeface="微软雅黑" panose="020B0503020204020204" charset="-122"/>
                  <a:ea typeface="微软雅黑" panose="020B0503020204020204" charset="-122"/>
                </a:rPr>
                <a:t>真</a:t>
              </a:r>
            </a:p>
          </p:txBody>
        </p:sp>
      </p:grpSp>
      <p:sp>
        <p:nvSpPr>
          <p:cNvPr id="16" name="文本框 15"/>
          <p:cNvSpPr txBox="1"/>
          <p:nvPr/>
        </p:nvSpPr>
        <p:spPr>
          <a:xfrm>
            <a:off x="5238750" y="4213225"/>
            <a:ext cx="1933575" cy="1083945"/>
          </a:xfrm>
          <a:prstGeom prst="rect">
            <a:avLst/>
          </a:prstGeom>
          <a:noFill/>
        </p:spPr>
        <p:txBody>
          <a:bodyPr wrap="square" rtlCol="0">
            <a:spAutoFit/>
          </a:bodyPr>
          <a:lstStyle/>
          <a:p>
            <a:r>
              <a:rPr lang="en-US" altLang="zh-CN" sz="1600">
                <a:latin typeface="微软雅黑" panose="020B0503020204020204" charset="-122"/>
                <a:ea typeface="微软雅黑" panose="020B0503020204020204" charset="-122"/>
              </a:rPr>
              <a:t>while (</a:t>
            </a:r>
            <a:r>
              <a:rPr lang="zh-CN" altLang="en-US" sz="1600">
                <a:latin typeface="微软雅黑" panose="020B0503020204020204" charset="-122"/>
                <a:ea typeface="微软雅黑" panose="020B0503020204020204" charset="-122"/>
              </a:rPr>
              <a:t>表达式）</a:t>
            </a:r>
          </a:p>
          <a:p>
            <a:r>
              <a:rPr lang="en-US" altLang="zh-CN" sz="1600">
                <a:latin typeface="微软雅黑" panose="020B0503020204020204" charset="-122"/>
                <a:ea typeface="微软雅黑" panose="020B0503020204020204" charset="-122"/>
              </a:rPr>
              <a:t>{</a:t>
            </a:r>
          </a:p>
          <a:p>
            <a:r>
              <a:rPr lang="en-US" altLang="zh-CN" sz="1600">
                <a:latin typeface="微软雅黑" panose="020B0503020204020204" charset="-122"/>
                <a:ea typeface="微软雅黑" panose="020B0503020204020204" charset="-122"/>
              </a:rPr>
              <a:t>      </a:t>
            </a:r>
            <a:r>
              <a:rPr lang="zh-CN" altLang="en-US" sz="1600">
                <a:latin typeface="微软雅黑" panose="020B0503020204020204" charset="-122"/>
                <a:ea typeface="微软雅黑" panose="020B0503020204020204" charset="-122"/>
              </a:rPr>
              <a:t>循环体语句；</a:t>
            </a:r>
          </a:p>
          <a:p>
            <a:r>
              <a:rPr lang="en-US" altLang="zh-CN" sz="1600">
                <a:latin typeface="微软雅黑" panose="020B0503020204020204" charset="-122"/>
                <a:ea typeface="微软雅黑" panose="020B050302020402020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blinds(horizontal)">
                                      <p:cBhvr>
                                        <p:cTn id="7" dur="500"/>
                                        <p:tgtEl>
                                          <p:spTgt spid="6041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0419">
                                            <p:txEl>
                                              <p:pRg st="1" end="1"/>
                                            </p:txEl>
                                          </p:spTgt>
                                        </p:tgtEl>
                                        <p:attrNameLst>
                                          <p:attrName>style.visibility</p:attrName>
                                        </p:attrNameLst>
                                      </p:cBhvr>
                                      <p:to>
                                        <p:strVal val="visible"/>
                                      </p:to>
                                    </p:set>
                                    <p:animEffect transition="in" filter="blinds(horizontal)">
                                      <p:cBhvr>
                                        <p:cTn id="10" dur="500"/>
                                        <p:tgtEl>
                                          <p:spTgt spid="604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9" presetClass="entr" presetSubtype="0" fill="hold" nodeType="clickEffect">
                                  <p:stCondLst>
                                    <p:cond delay="0"/>
                                  </p:stCondLst>
                                  <p:childTnLst>
                                    <p:set>
                                      <p:cBhvr>
                                        <p:cTn id="14" dur="1" fill="hold">
                                          <p:stCondLst>
                                            <p:cond delay="0"/>
                                          </p:stCondLst>
                                        </p:cTn>
                                        <p:tgtEl>
                                          <p:spTgt spid="60419">
                                            <p:txEl>
                                              <p:pRg st="2" end="2"/>
                                            </p:txEl>
                                          </p:spTgt>
                                        </p:tgtEl>
                                        <p:attrNameLst>
                                          <p:attrName>style.visibility</p:attrName>
                                        </p:attrNameLst>
                                      </p:cBhvr>
                                      <p:to>
                                        <p:strVal val="visible"/>
                                      </p:to>
                                    </p:set>
                                    <p:anim calcmode="lin" valueType="num">
                                      <p:cBhvr>
                                        <p:cTn id="15" dur="1000" fill="hold"/>
                                        <p:tgtEl>
                                          <p:spTgt spid="60419">
                                            <p:txEl>
                                              <p:pRg st="2" end="2"/>
                                            </p:txEl>
                                          </p:spTgt>
                                        </p:tgtEl>
                                        <p:attrNameLst>
                                          <p:attrName>ppt_x</p:attrName>
                                        </p:attrNameLst>
                                      </p:cBhvr>
                                      <p:tavLst>
                                        <p:tav tm="0">
                                          <p:val>
                                            <p:strVal val="#ppt_x-.2"/>
                                          </p:val>
                                        </p:tav>
                                        <p:tav tm="100000">
                                          <p:val>
                                            <p:strVal val="#ppt_x"/>
                                          </p:val>
                                        </p:tav>
                                      </p:tavLst>
                                    </p:anim>
                                    <p:anim calcmode="lin" valueType="num">
                                      <p:cBhvr>
                                        <p:cTn id="16" dur="1000" fill="hold"/>
                                        <p:tgtEl>
                                          <p:spTgt spid="6041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7" dur="1000"/>
                                        <p:tgtEl>
                                          <p:spTgt spid="604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0419">
                                            <p:txEl>
                                              <p:pRg st="3" end="3"/>
                                            </p:txEl>
                                          </p:spTgt>
                                        </p:tgtEl>
                                        <p:attrNameLst>
                                          <p:attrName>style.visibility</p:attrName>
                                        </p:attrNameLst>
                                      </p:cBhvr>
                                      <p:to>
                                        <p:strVal val="visible"/>
                                      </p:to>
                                    </p:set>
                                    <p:animEffect transition="in" filter="blinds(horizontal)">
                                      <p:cBhvr>
                                        <p:cTn id="22" dur="500"/>
                                        <p:tgtEl>
                                          <p:spTgt spid="604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par>
                          <p:cTn id="29" fill="hold">
                            <p:stCondLst>
                              <p:cond delay="0"/>
                            </p:stCondLst>
                            <p:childTnLst>
                              <p:par>
                                <p:cTn id="30" presetID="2" presetClass="entr" presetSubtype="4"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ppt_x"/>
                                          </p:val>
                                        </p:tav>
                                        <p:tav tm="100000">
                                          <p:val>
                                            <p:strVal val="#ppt_x"/>
                                          </p:val>
                                        </p:tav>
                                      </p:tavLst>
                                    </p:anim>
                                    <p:anim calcmode="lin" valueType="num">
                                      <p:cBhvr additive="base">
                                        <p:cTn id="3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文本框 11"/>
          <p:cNvSpPr txBox="1">
            <a:spLocks noChangeArrowheads="1"/>
          </p:cNvSpPr>
          <p:nvPr/>
        </p:nvSpPr>
        <p:spPr bwMode="auto">
          <a:xfrm>
            <a:off x="2051050" y="303213"/>
            <a:ext cx="7092950" cy="461962"/>
          </a:xfrm>
          <a:prstGeom prst="rect">
            <a:avLst/>
          </a:prstGeom>
          <a:noFill/>
          <a:ln w="9525">
            <a:noFill/>
            <a:miter lim="800000"/>
          </a:ln>
        </p:spPr>
        <p:txBody>
          <a:bodyPr>
            <a:spAutoFit/>
          </a:bodyPr>
          <a:lstStyle/>
          <a:p>
            <a:r>
              <a:rPr lang="en-US" altLang="zh-CN" sz="2400" b="1" dirty="0">
                <a:solidFill>
                  <a:schemeClr val="bg1"/>
                </a:solidFill>
                <a:latin typeface="微软雅黑" panose="020B0503020204020204" charset="-122"/>
                <a:ea typeface="微软雅黑" panose="020B0503020204020204" charset="-122"/>
                <a:sym typeface="+mn-ea"/>
              </a:rPr>
              <a:t>  </a:t>
            </a:r>
            <a:r>
              <a:rPr lang="zh-CN" altLang="en-US" sz="2000" b="1" dirty="0">
                <a:solidFill>
                  <a:schemeClr val="bg1"/>
                </a:solidFill>
                <a:latin typeface="微软雅黑" panose="020B0503020204020204" charset="-122"/>
                <a:ea typeface="微软雅黑" panose="020B0503020204020204" charset="-122"/>
                <a:sym typeface="+mn-ea"/>
              </a:rPr>
              <a:t>用 </a:t>
            </a:r>
            <a:r>
              <a:rPr lang="en-US" altLang="zh-CN" sz="2000" b="1" dirty="0">
                <a:solidFill>
                  <a:schemeClr val="bg1"/>
                </a:solidFill>
                <a:latin typeface="微软雅黑" panose="020B0503020204020204" charset="-122"/>
                <a:ea typeface="微软雅黑" panose="020B0503020204020204" charset="-122"/>
                <a:sym typeface="+mn-ea"/>
              </a:rPr>
              <a:t>while</a:t>
            </a:r>
            <a:r>
              <a:rPr lang="zh-CN" altLang="en-US" sz="2000" b="1" dirty="0">
                <a:solidFill>
                  <a:schemeClr val="bg1"/>
                </a:solidFill>
                <a:latin typeface="微软雅黑" panose="020B0503020204020204" charset="-122"/>
                <a:ea typeface="微软雅黑" panose="020B0503020204020204" charset="-122"/>
                <a:sym typeface="+mn-ea"/>
              </a:rPr>
              <a:t>循环语句编写一程序求</a:t>
            </a:r>
            <a:r>
              <a:rPr lang="en-US" altLang="zh-CN" sz="2000" b="1" dirty="0">
                <a:solidFill>
                  <a:schemeClr val="bg1"/>
                </a:solidFill>
                <a:latin typeface="微软雅黑" panose="020B0503020204020204" charset="-122"/>
                <a:ea typeface="微软雅黑" panose="020B0503020204020204" charset="-122"/>
                <a:sym typeface="+mn-ea"/>
              </a:rPr>
              <a:t>1</a:t>
            </a:r>
            <a:r>
              <a:rPr lang="zh-CN" altLang="en-US" sz="2000" b="1" dirty="0">
                <a:solidFill>
                  <a:schemeClr val="bg1"/>
                </a:solidFill>
                <a:latin typeface="微软雅黑" panose="020B0503020204020204" charset="-122"/>
                <a:ea typeface="微软雅黑" panose="020B0503020204020204" charset="-122"/>
                <a:sym typeface="+mn-ea"/>
              </a:rPr>
              <a:t>到</a:t>
            </a:r>
            <a:r>
              <a:rPr lang="en-US" altLang="zh-CN" sz="2000" b="1" dirty="0">
                <a:solidFill>
                  <a:schemeClr val="bg1"/>
                </a:solidFill>
                <a:latin typeface="微软雅黑" panose="020B0503020204020204" charset="-122"/>
                <a:ea typeface="微软雅黑" panose="020B0503020204020204" charset="-122"/>
                <a:sym typeface="+mn-ea"/>
              </a:rPr>
              <a:t>100</a:t>
            </a:r>
            <a:r>
              <a:rPr lang="zh-CN" altLang="en-US" sz="2000" b="1" dirty="0">
                <a:solidFill>
                  <a:schemeClr val="bg1"/>
                </a:solidFill>
                <a:latin typeface="微软雅黑" panose="020B0503020204020204" charset="-122"/>
                <a:ea typeface="微软雅黑" panose="020B0503020204020204" charset="-122"/>
                <a:sym typeface="+mn-ea"/>
              </a:rPr>
              <a:t>之间所有整数之和</a:t>
            </a:r>
            <a:endParaRPr lang="zh-CN" altLang="en-US" sz="2000" b="1" dirty="0">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61446" name="圆角矩形 61445"/>
          <p:cNvSpPr>
            <a:spLocks noChangeArrowheads="1"/>
          </p:cNvSpPr>
          <p:nvPr/>
        </p:nvSpPr>
        <p:spPr bwMode="auto">
          <a:xfrm>
            <a:off x="1125538" y="1639888"/>
            <a:ext cx="4591050" cy="3743325"/>
          </a:xfrm>
          <a:prstGeom prst="roundRect">
            <a:avLst>
              <a:gd name="adj" fmla="val 9866"/>
            </a:avLst>
          </a:prstGeom>
          <a:solidFill>
            <a:srgbClr val="FFFFFF"/>
          </a:solidFill>
          <a:ln w="12700">
            <a:solidFill>
              <a:srgbClr val="339933"/>
            </a:solidFill>
            <a:prstDash val="dashDot"/>
            <a:round/>
          </a:ln>
        </p:spPr>
        <p:txBody>
          <a:bodyPr anchor="ctr">
            <a:spAutoFit/>
          </a:bodyPr>
          <a:lstStyle/>
          <a:p>
            <a:r>
              <a:rPr lang="en-US" altLang="zh-CN" sz="1600" dirty="0">
                <a:latin typeface="+mn-lt"/>
                <a:ea typeface="微软雅黑" panose="020B0503020204020204" charset="-122"/>
              </a:rPr>
              <a:t>#include &lt;</a:t>
            </a:r>
            <a:r>
              <a:rPr lang="en-US" altLang="zh-CN" sz="1600" dirty="0" err="1">
                <a:latin typeface="+mn-lt"/>
                <a:ea typeface="微软雅黑" panose="020B0503020204020204" charset="-122"/>
              </a:rPr>
              <a:t>stdio.h</a:t>
            </a:r>
            <a:r>
              <a:rPr lang="en-US" altLang="zh-CN" sz="1600" dirty="0">
                <a:latin typeface="+mn-lt"/>
                <a:ea typeface="微软雅黑" panose="020B0503020204020204" charset="-122"/>
              </a:rPr>
              <a:t>&gt;</a:t>
            </a:r>
          </a:p>
          <a:p>
            <a:r>
              <a:rPr lang="en-US" altLang="zh-CN" sz="1600" dirty="0">
                <a:latin typeface="+mn-lt"/>
                <a:ea typeface="微软雅黑" panose="020B0503020204020204" charset="-122"/>
              </a:rPr>
              <a:t>void  main( )</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int</a:t>
            </a:r>
            <a:r>
              <a:rPr lang="en-US" altLang="zh-CN" sz="1600" dirty="0">
                <a:latin typeface="+mn-lt"/>
                <a:ea typeface="微软雅黑" panose="020B0503020204020204" charset="-122"/>
              </a:rPr>
              <a:t>  i ;</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int</a:t>
            </a:r>
            <a:r>
              <a:rPr lang="en-US" altLang="zh-CN" sz="1600" dirty="0">
                <a:latin typeface="+mn-lt"/>
                <a:ea typeface="微软雅黑" panose="020B0503020204020204" charset="-122"/>
              </a:rPr>
              <a:t> sum ;            </a:t>
            </a:r>
          </a:p>
          <a:p>
            <a:r>
              <a:rPr lang="en-US" altLang="zh-CN" sz="1600" dirty="0">
                <a:latin typeface="+mn-lt"/>
                <a:ea typeface="微软雅黑" panose="020B0503020204020204" charset="-122"/>
              </a:rPr>
              <a:t>            sum = 0;</a:t>
            </a:r>
          </a:p>
          <a:p>
            <a:r>
              <a:rPr lang="en-US" altLang="zh-CN" sz="1600" dirty="0">
                <a:latin typeface="+mn-lt"/>
                <a:ea typeface="微软雅黑" panose="020B0503020204020204" charset="-122"/>
              </a:rPr>
              <a:t>            i = 1;</a:t>
            </a:r>
          </a:p>
          <a:p>
            <a:pPr>
              <a:buClr>
                <a:srgbClr val="330099"/>
              </a:buClr>
              <a:buSzPct val="125000"/>
            </a:pPr>
            <a:r>
              <a:rPr lang="en-US" altLang="zh-CN" sz="1600" dirty="0">
                <a:latin typeface="+mn-lt"/>
                <a:ea typeface="微软雅黑" panose="020B0503020204020204" charset="-122"/>
              </a:rPr>
              <a:t>            while ( i &lt;= 100)</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sum = sum + i ;</a:t>
            </a:r>
          </a:p>
          <a:p>
            <a:r>
              <a:rPr lang="en-US" altLang="zh-CN" sz="1600" dirty="0">
                <a:latin typeface="+mn-lt"/>
                <a:ea typeface="微软雅黑" panose="020B0503020204020204" charset="-122"/>
              </a:rPr>
              <a:t>                i ++;</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printf</a:t>
            </a:r>
            <a:r>
              <a:rPr lang="en-US" altLang="zh-CN" sz="1600" dirty="0">
                <a:latin typeface="+mn-lt"/>
                <a:ea typeface="微软雅黑" panose="020B0503020204020204" charset="-122"/>
              </a:rPr>
              <a:t>("sum = %d\n" , sum); </a:t>
            </a:r>
          </a:p>
          <a:p>
            <a:r>
              <a:rPr lang="en-US" altLang="zh-CN" sz="1600" dirty="0">
                <a:latin typeface="+mn-lt"/>
                <a:ea typeface="微软雅黑" panose="020B0503020204020204" charset="-122"/>
              </a:rPr>
              <a:t>     }</a:t>
            </a:r>
            <a:endParaRPr lang="zh-CN" altLang="en-US" sz="1600" dirty="0">
              <a:latin typeface="+mn-lt"/>
              <a:ea typeface="微软雅黑" panose="020B0503020204020204" charset="-122"/>
            </a:endParaRPr>
          </a:p>
        </p:txBody>
      </p:sp>
      <p:sp>
        <p:nvSpPr>
          <p:cNvPr id="61448" name="五边形 61447"/>
          <p:cNvSpPr>
            <a:spLocks noChangeArrowheads="1"/>
          </p:cNvSpPr>
          <p:nvPr/>
        </p:nvSpPr>
        <p:spPr bwMode="auto">
          <a:xfrm>
            <a:off x="5795963" y="2636838"/>
            <a:ext cx="1008062" cy="1944687"/>
          </a:xfrm>
          <a:prstGeom prst="homePlate">
            <a:avLst>
              <a:gd name="adj" fmla="val 37880"/>
            </a:avLst>
          </a:prstGeom>
          <a:gradFill rotWithShape="1">
            <a:gsLst>
              <a:gs pos="0">
                <a:srgbClr val="FFFFFF">
                  <a:alpha val="0"/>
                </a:srgbClr>
              </a:gs>
              <a:gs pos="100000">
                <a:srgbClr val="B2B4B3"/>
              </a:gs>
            </a:gsLst>
            <a:lin ang="0" scaled="1"/>
          </a:gradFill>
          <a:ln w="9525">
            <a:noFill/>
            <a:miter lim="800000"/>
          </a:ln>
        </p:spPr>
        <p:txBody>
          <a:bodyPr wrap="none" anchor="ctr"/>
          <a:lstStyle/>
          <a:p>
            <a:pPr algn="ctr"/>
            <a:r>
              <a:rPr lang="zh-CN" altLang="en-US" sz="1600">
                <a:solidFill>
                  <a:srgbClr val="006666"/>
                </a:solidFill>
                <a:latin typeface="Times New Roman" panose="02020603050405020304" pitchFamily="18" charset="0"/>
                <a:ea typeface="微软雅黑" panose="020B0503020204020204" charset="-122"/>
              </a:rPr>
              <a:t>运</a:t>
            </a:r>
          </a:p>
          <a:p>
            <a:pPr algn="ctr"/>
            <a:r>
              <a:rPr lang="zh-CN" altLang="en-US" sz="1600">
                <a:solidFill>
                  <a:srgbClr val="006666"/>
                </a:solidFill>
                <a:latin typeface="Times New Roman" panose="02020603050405020304" pitchFamily="18" charset="0"/>
                <a:ea typeface="微软雅黑" panose="020B0503020204020204" charset="-122"/>
              </a:rPr>
              <a:t>行</a:t>
            </a:r>
          </a:p>
          <a:p>
            <a:pPr algn="ctr"/>
            <a:r>
              <a:rPr lang="zh-CN" altLang="en-US" sz="1600">
                <a:solidFill>
                  <a:srgbClr val="006666"/>
                </a:solidFill>
                <a:latin typeface="Times New Roman" panose="02020603050405020304" pitchFamily="18" charset="0"/>
                <a:ea typeface="微软雅黑" panose="020B0503020204020204" charset="-122"/>
              </a:rPr>
              <a:t>结</a:t>
            </a:r>
          </a:p>
          <a:p>
            <a:pPr algn="ctr"/>
            <a:r>
              <a:rPr lang="zh-CN" altLang="en-US" sz="1600">
                <a:solidFill>
                  <a:srgbClr val="006666"/>
                </a:solidFill>
                <a:latin typeface="Times New Roman" panose="02020603050405020304" pitchFamily="18" charset="0"/>
                <a:ea typeface="微软雅黑" panose="020B0503020204020204" charset="-122"/>
              </a:rPr>
              <a:t>果</a:t>
            </a:r>
          </a:p>
        </p:txBody>
      </p:sp>
      <p:sp>
        <p:nvSpPr>
          <p:cNvPr id="61453" name="圆角矩形 61452"/>
          <p:cNvSpPr/>
          <p:nvPr/>
        </p:nvSpPr>
        <p:spPr>
          <a:xfrm>
            <a:off x="6877050" y="3213100"/>
            <a:ext cx="1362075" cy="792163"/>
          </a:xfrm>
          <a:prstGeom prst="roundRect">
            <a:avLst>
              <a:gd name="adj" fmla="val 11921"/>
            </a:avLst>
          </a:prstGeom>
          <a:solidFill>
            <a:srgbClr val="006666"/>
          </a:solidFill>
          <a:ln w="25400" cap="flat" cmpd="sng">
            <a:solidFill>
              <a:srgbClr val="FFFFFF"/>
            </a:solidFill>
            <a:prstDash val="solid"/>
            <a:headEnd type="none" w="med" len="med"/>
            <a:tailEnd type="none" w="med" len="med"/>
          </a:ln>
          <a:effectLst>
            <a:outerShdw dist="53882" dir="2699999" algn="ctr" rotWithShape="0">
              <a:srgbClr val="000000">
                <a:alpha val="50000"/>
              </a:srgbClr>
            </a:outerShdw>
          </a:effectLst>
        </p:spPr>
        <p:txBody>
          <a:bodyPr wrap="none" anchor="ctr"/>
          <a:lstStyle/>
          <a:p>
            <a:r>
              <a:rPr lang="en-US" altLang="zh-CN" sz="1600">
                <a:solidFill>
                  <a:schemeClr val="bg1"/>
                </a:solidFill>
                <a:latin typeface="微软雅黑" panose="020B0503020204020204" charset="-122"/>
                <a:ea typeface="微软雅黑" panose="020B0503020204020204" charset="-122"/>
                <a:sym typeface="+mn-ea"/>
              </a:rPr>
              <a:t>sum =5050</a:t>
            </a:r>
          </a:p>
        </p:txBody>
      </p:sp>
      <p:sp>
        <p:nvSpPr>
          <p:cNvPr id="54277" name="文本框 10"/>
          <p:cNvSpPr txBox="1">
            <a:spLocks noChangeArrowheads="1"/>
          </p:cNvSpPr>
          <p:nvPr/>
        </p:nvSpPr>
        <p:spPr bwMode="auto">
          <a:xfrm>
            <a:off x="715963" y="130175"/>
            <a:ext cx="1336675" cy="641350"/>
          </a:xfrm>
          <a:prstGeom prst="rect">
            <a:avLst/>
          </a:prstGeom>
          <a:noFill/>
          <a:ln w="9525">
            <a:noFill/>
            <a:miter lim="800000"/>
          </a:ln>
        </p:spPr>
        <p:txBody>
          <a:bodyPr wrap="none">
            <a:spAutoFit/>
          </a:bodyPr>
          <a:lstStyle/>
          <a:p>
            <a:pPr algn="ct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sym typeface="+mn-ea"/>
              </a:rPr>
              <a:t>例3.7</a:t>
            </a:r>
            <a:endParaRPr lang="en-US" altLang="zh-CN" sz="3600">
              <a:latin typeface="微软雅黑" panose="020B0503020204020204" charset="-122"/>
              <a:ea typeface="微软雅黑" panose="020B0503020204020204" charset="-122"/>
              <a:cs typeface="Segoe UI" panose="020B0502040204020203" pitchFamily="34" charset="0"/>
              <a:sym typeface="+mn-ea"/>
            </a:endParaRPr>
          </a:p>
        </p:txBody>
      </p:sp>
      <p:grpSp>
        <p:nvGrpSpPr>
          <p:cNvPr id="7" name="组合 6"/>
          <p:cNvGrpSpPr/>
          <p:nvPr/>
        </p:nvGrpSpPr>
        <p:grpSpPr bwMode="auto">
          <a:xfrm>
            <a:off x="4677758" y="4780858"/>
            <a:ext cx="1809750" cy="581025"/>
            <a:chOff x="2785730" y="3352080"/>
            <a:chExt cx="2392114" cy="352150"/>
          </a:xfrm>
          <a:solidFill>
            <a:srgbClr val="006666"/>
          </a:solidFill>
        </p:grpSpPr>
        <p:sp>
          <p:nvSpPr>
            <p:cNvPr id="8" name="对话气泡: 圆角矩形 7"/>
            <p:cNvSpPr/>
            <p:nvPr/>
          </p:nvSpPr>
          <p:spPr>
            <a:xfrm>
              <a:off x="2785730" y="3352080"/>
              <a:ext cx="2392114" cy="331944"/>
            </a:xfrm>
            <a:prstGeom prst="wedgeRoundRectCallout">
              <a:avLst>
                <a:gd name="adj1" fmla="val -132193"/>
                <a:gd name="adj2" fmla="val -238946"/>
                <a:gd name="adj3"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9" name="矩形 1"/>
            <p:cNvSpPr>
              <a:spLocks noChangeArrowheads="1"/>
            </p:cNvSpPr>
            <p:nvPr/>
          </p:nvSpPr>
          <p:spPr bwMode="auto">
            <a:xfrm>
              <a:off x="2785730" y="3352080"/>
              <a:ext cx="2392114" cy="352150"/>
            </a:xfrm>
            <a:prstGeom prst="rect">
              <a:avLst/>
            </a:prstGeom>
            <a:grpFill/>
            <a:ln w="9525">
              <a:noFill/>
              <a:miter lim="800000"/>
            </a:ln>
          </p:spPr>
          <p:txBody>
            <a:bodyPr>
              <a:spAutoFit/>
            </a:bodyPr>
            <a:lstStyle/>
            <a:p>
              <a:r>
                <a:rPr lang="zh-CN" altLang="en-US" sz="1600">
                  <a:solidFill>
                    <a:schemeClr val="bg1"/>
                  </a:solidFill>
                  <a:latin typeface="微软雅黑" panose="020B0503020204020204" charset="-122"/>
                  <a:ea typeface="微软雅黑" panose="020B0503020204020204" charset="-122"/>
                </a:rPr>
                <a:t>当 </a:t>
              </a:r>
              <a:r>
                <a:rPr lang="en-US" altLang="zh-CN" sz="1600">
                  <a:solidFill>
                    <a:schemeClr val="bg1"/>
                  </a:solidFill>
                  <a:latin typeface="微软雅黑" panose="020B0503020204020204" charset="-122"/>
                  <a:ea typeface="微软雅黑" panose="020B0503020204020204" charset="-122"/>
                </a:rPr>
                <a:t>i&gt;100</a:t>
              </a:r>
              <a:r>
                <a:rPr lang="zh-CN" altLang="en-US" sz="1600">
                  <a:solidFill>
                    <a:schemeClr val="bg1"/>
                  </a:solidFill>
                  <a:latin typeface="微软雅黑" panose="020B0503020204020204" charset="-122"/>
                  <a:ea typeface="微软雅黑" panose="020B0503020204020204" charset="-122"/>
                </a:rPr>
                <a:t>时跳出循环</a:t>
              </a:r>
            </a:p>
          </p:txBody>
        </p:sp>
      </p:grpSp>
      <p:sp>
        <p:nvSpPr>
          <p:cNvPr id="10" name="椭圆 9"/>
          <p:cNvSpPr/>
          <p:nvPr/>
        </p:nvSpPr>
        <p:spPr>
          <a:xfrm>
            <a:off x="1619672" y="3573016"/>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619672" y="3140968"/>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bwMode="auto">
          <a:xfrm>
            <a:off x="3500478" y="3283047"/>
            <a:ext cx="1809750" cy="396086"/>
            <a:chOff x="2785730" y="3352080"/>
            <a:chExt cx="2392114" cy="331944"/>
          </a:xfrm>
          <a:solidFill>
            <a:srgbClr val="006666"/>
          </a:solidFill>
        </p:grpSpPr>
        <p:sp>
          <p:nvSpPr>
            <p:cNvPr id="13" name="对话气泡: 圆角矩形 7"/>
            <p:cNvSpPr/>
            <p:nvPr/>
          </p:nvSpPr>
          <p:spPr>
            <a:xfrm>
              <a:off x="2785730" y="3352080"/>
              <a:ext cx="2392114" cy="331944"/>
            </a:xfrm>
            <a:prstGeom prst="wedgeRoundRectCallout">
              <a:avLst>
                <a:gd name="adj1" fmla="val -97996"/>
                <a:gd name="adj2" fmla="val -43628"/>
                <a:gd name="adj3"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14" name="矩形 1"/>
            <p:cNvSpPr>
              <a:spLocks noChangeArrowheads="1"/>
            </p:cNvSpPr>
            <p:nvPr/>
          </p:nvSpPr>
          <p:spPr bwMode="auto">
            <a:xfrm>
              <a:off x="2785730" y="3352080"/>
              <a:ext cx="2392114" cy="283729"/>
            </a:xfrm>
            <a:prstGeom prst="rect">
              <a:avLst/>
            </a:prstGeom>
            <a:grpFill/>
            <a:ln w="9525">
              <a:noFill/>
              <a:miter lim="800000"/>
            </a:ln>
          </p:spPr>
          <p:txBody>
            <a:bodyPr>
              <a:spAutoFit/>
            </a:bodyPr>
            <a:lstStyle/>
            <a:p>
              <a:r>
                <a:rPr lang="zh-CN" altLang="en-US" sz="1600" dirty="0">
                  <a:solidFill>
                    <a:schemeClr val="bg1"/>
                  </a:solidFill>
                  <a:latin typeface="微软雅黑" panose="020B0503020204020204" charset="-122"/>
                  <a:ea typeface="微软雅黑" panose="020B0503020204020204" charset="-122"/>
                </a:rPr>
                <a:t>赋初值</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46"/>
                                        </p:tgtEl>
                                        <p:attrNameLst>
                                          <p:attrName>style.visibility</p:attrName>
                                        </p:attrNameLst>
                                      </p:cBhvr>
                                      <p:to>
                                        <p:strVal val="visible"/>
                                      </p:to>
                                    </p:set>
                                    <p:animEffect transition="in" filter="blinds(horizontal)">
                                      <p:cBhvr>
                                        <p:cTn id="7" dur="500"/>
                                        <p:tgtEl>
                                          <p:spTgt spid="614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61448"/>
                                        </p:tgtEl>
                                        <p:attrNameLst>
                                          <p:attrName>style.visibility</p:attrName>
                                        </p:attrNameLst>
                                      </p:cBhvr>
                                      <p:to>
                                        <p:strVal val="visible"/>
                                      </p:to>
                                    </p:set>
                                    <p:anim calcmode="lin" valueType="num">
                                      <p:cBhvr additive="base">
                                        <p:cTn id="30" dur="500" fill="hold"/>
                                        <p:tgtEl>
                                          <p:spTgt spid="61448"/>
                                        </p:tgtEl>
                                        <p:attrNameLst>
                                          <p:attrName>ppt_x</p:attrName>
                                        </p:attrNameLst>
                                      </p:cBhvr>
                                      <p:tavLst>
                                        <p:tav tm="0">
                                          <p:val>
                                            <p:strVal val="0-#ppt_w/2"/>
                                          </p:val>
                                        </p:tav>
                                        <p:tav tm="100000">
                                          <p:val>
                                            <p:strVal val="#ppt_x"/>
                                          </p:val>
                                        </p:tav>
                                      </p:tavLst>
                                    </p:anim>
                                    <p:anim calcmode="lin" valueType="num">
                                      <p:cBhvr additive="base">
                                        <p:cTn id="31" dur="500" fill="hold"/>
                                        <p:tgtEl>
                                          <p:spTgt spid="61448"/>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42" presetClass="entr" presetSubtype="0" fill="hold" grpId="0" nodeType="afterEffect">
                                  <p:stCondLst>
                                    <p:cond delay="500"/>
                                  </p:stCondLst>
                                  <p:childTnLst>
                                    <p:set>
                                      <p:cBhvr>
                                        <p:cTn id="34" dur="1" fill="hold">
                                          <p:stCondLst>
                                            <p:cond delay="0"/>
                                          </p:stCondLst>
                                        </p:cTn>
                                        <p:tgtEl>
                                          <p:spTgt spid="61453"/>
                                        </p:tgtEl>
                                        <p:attrNameLst>
                                          <p:attrName>style.visibility</p:attrName>
                                        </p:attrNameLst>
                                      </p:cBhvr>
                                      <p:to>
                                        <p:strVal val="visible"/>
                                      </p:to>
                                    </p:set>
                                    <p:animEffect transition="in" filter="fade">
                                      <p:cBhvr>
                                        <p:cTn id="35" dur="500"/>
                                        <p:tgtEl>
                                          <p:spTgt spid="61453"/>
                                        </p:tgtEl>
                                      </p:cBhvr>
                                    </p:animEffect>
                                    <p:anim calcmode="lin" valueType="num">
                                      <p:cBhvr>
                                        <p:cTn id="36" dur="500" fill="hold"/>
                                        <p:tgtEl>
                                          <p:spTgt spid="61453"/>
                                        </p:tgtEl>
                                        <p:attrNameLst>
                                          <p:attrName>ppt_x</p:attrName>
                                        </p:attrNameLst>
                                      </p:cBhvr>
                                      <p:tavLst>
                                        <p:tav tm="0">
                                          <p:val>
                                            <p:strVal val="#ppt_x"/>
                                          </p:val>
                                        </p:tav>
                                        <p:tav tm="100000">
                                          <p:val>
                                            <p:strVal val="#ppt_x"/>
                                          </p:val>
                                        </p:tav>
                                      </p:tavLst>
                                    </p:anim>
                                    <p:anim calcmode="lin" valueType="num">
                                      <p:cBhvr>
                                        <p:cTn id="37" dur="500" fill="hold"/>
                                        <p:tgtEl>
                                          <p:spTgt spid="614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6" grpId="0" bldLvl="0" animBg="1"/>
      <p:bldP spid="61448" grpId="0" bldLvl="0" animBg="1"/>
      <p:bldP spid="61453" grpId="0" animBg="1"/>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a:t>
            </a:r>
            <a:r>
              <a:rPr lang="zh-CN" altLang="en-US" sz="3200" b="1">
                <a:solidFill>
                  <a:schemeClr val="bg1"/>
                </a:solidFill>
                <a:latin typeface="微软雅黑" panose="020B0503020204020204" charset="-122"/>
                <a:ea typeface="微软雅黑" panose="020B0503020204020204" charset="-122"/>
                <a:sym typeface="+mn-ea"/>
              </a:rPr>
              <a:t>说明</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62467" name="文本占位符 62466"/>
          <p:cNvSpPr>
            <a:spLocks noGrp="1"/>
          </p:cNvSpPr>
          <p:nvPr>
            <p:ph type="body" idx="4294967295"/>
          </p:nvPr>
        </p:nvSpPr>
        <p:spPr>
          <a:xfrm>
            <a:off x="1406525" y="1343025"/>
            <a:ext cx="7486650" cy="4737100"/>
          </a:xfrm>
        </p:spPr>
        <p:txBody>
          <a:bodyPr lIns="92075" tIns="46038" rIns="92075" bIns="46038">
            <a:normAutofit/>
          </a:bodyPr>
          <a:lstStyle/>
          <a:p>
            <a:pPr marL="0" indent="0">
              <a:lnSpc>
                <a:spcPct val="150000"/>
              </a:lnSpc>
              <a:spcBef>
                <a:spcPct val="0"/>
              </a:spcBef>
              <a:buFont typeface="Arial" panose="02080604020202020204" pitchFamily="34" charset="0"/>
              <a:buNone/>
            </a:pPr>
            <a:r>
              <a:rPr lang="en-US" altLang="zh-CN" sz="1800" dirty="0">
                <a:latin typeface="微软雅黑" panose="020B0503020204020204" charset="-122"/>
                <a:ea typeface="微软雅黑" panose="020B0503020204020204" charset="-122"/>
              </a:rPr>
              <a:t>1. while</a:t>
            </a:r>
            <a:r>
              <a:rPr lang="zh-CN" altLang="en-US" sz="1800" dirty="0">
                <a:latin typeface="微软雅黑" panose="020B0503020204020204" charset="-122"/>
                <a:ea typeface="微软雅黑" panose="020B0503020204020204" charset="-122"/>
              </a:rPr>
              <a:t>循环的表达式是循环进行的条件。用作循环条件的表达式中一般至少包括一个能够改变表达式的变量，这个变量称为循环变量。</a:t>
            </a:r>
          </a:p>
          <a:p>
            <a:pPr marL="0" indent="0">
              <a:lnSpc>
                <a:spcPct val="150000"/>
              </a:lnSpc>
              <a:spcBef>
                <a:spcPct val="0"/>
              </a:spcBef>
              <a:buFont typeface="Arial" panose="02080604020202020204" pitchFamily="34" charset="0"/>
              <a:buNone/>
            </a:pPr>
            <a:r>
              <a:rPr lang="en-US" altLang="zh-CN" sz="1800" dirty="0">
                <a:latin typeface="微软雅黑" panose="020B0503020204020204" charset="-122"/>
                <a:ea typeface="微软雅黑" panose="020B0503020204020204" charset="-122"/>
              </a:rPr>
              <a:t>2. </a:t>
            </a:r>
            <a:r>
              <a:rPr lang="zh-CN" altLang="en-US" sz="1800" dirty="0">
                <a:latin typeface="微软雅黑" panose="020B0503020204020204" charset="-122"/>
                <a:ea typeface="微软雅黑" panose="020B0503020204020204" charset="-122"/>
              </a:rPr>
              <a:t>当条件表达式的值为真</a:t>
            </a:r>
            <a:r>
              <a:rPr lang="en-US" altLang="zh-CN" sz="1800" dirty="0">
                <a:latin typeface="微软雅黑" panose="020B0503020204020204" charset="-122"/>
                <a:ea typeface="微软雅黑" panose="020B0503020204020204" charset="-122"/>
              </a:rPr>
              <a:t>(</a:t>
            </a:r>
            <a:r>
              <a:rPr lang="zh-CN" altLang="en-US" sz="1800" dirty="0">
                <a:latin typeface="微软雅黑" panose="020B0503020204020204" charset="-122"/>
                <a:ea typeface="微软雅黑" panose="020B0503020204020204" charset="-122"/>
              </a:rPr>
              <a:t>非零</a:t>
            </a:r>
            <a:r>
              <a:rPr lang="en-US" altLang="zh-CN" sz="1800" dirty="0">
                <a:latin typeface="微软雅黑" panose="020B0503020204020204" charset="-122"/>
                <a:ea typeface="微软雅黑" panose="020B0503020204020204" charset="-122"/>
              </a:rPr>
              <a:t>)</a:t>
            </a:r>
            <a:r>
              <a:rPr lang="zh-CN" altLang="en-US" sz="1800" dirty="0">
                <a:latin typeface="微软雅黑" panose="020B0503020204020204" charset="-122"/>
                <a:ea typeface="微软雅黑" panose="020B0503020204020204" charset="-122"/>
              </a:rPr>
              <a:t>时，执行循环体，为假</a:t>
            </a:r>
            <a:r>
              <a:rPr lang="en-US" altLang="zh-CN" sz="1800" dirty="0">
                <a:latin typeface="微软雅黑" panose="020B0503020204020204" charset="-122"/>
                <a:ea typeface="微软雅黑" panose="020B0503020204020204" charset="-122"/>
              </a:rPr>
              <a:t>(</a:t>
            </a:r>
            <a:r>
              <a:rPr lang="zh-CN" altLang="en-US" sz="1800" dirty="0">
                <a:latin typeface="微软雅黑" panose="020B0503020204020204" charset="-122"/>
                <a:ea typeface="微软雅黑" panose="020B0503020204020204" charset="-122"/>
              </a:rPr>
              <a:t>等于</a:t>
            </a:r>
            <a:r>
              <a:rPr lang="en-US" altLang="zh-CN" sz="1800" dirty="0">
                <a:latin typeface="微软雅黑" panose="020B0503020204020204" charset="-122"/>
                <a:ea typeface="微软雅黑" panose="020B0503020204020204" charset="-122"/>
              </a:rPr>
              <a:t>0)</a:t>
            </a:r>
            <a:r>
              <a:rPr lang="zh-CN" altLang="en-US" sz="1800" dirty="0">
                <a:latin typeface="微软雅黑" panose="020B0503020204020204" charset="-122"/>
                <a:ea typeface="微软雅黑" panose="020B0503020204020204" charset="-122"/>
              </a:rPr>
              <a:t>则循环结束。</a:t>
            </a:r>
          </a:p>
          <a:p>
            <a:pPr marL="0" indent="0">
              <a:lnSpc>
                <a:spcPct val="150000"/>
              </a:lnSpc>
              <a:spcBef>
                <a:spcPct val="0"/>
              </a:spcBef>
              <a:buFont typeface="Arial" panose="02080604020202020204" pitchFamily="34" charset="0"/>
              <a:buNone/>
            </a:pPr>
            <a:r>
              <a:rPr lang="en-US" altLang="zh-CN" sz="1800" dirty="0">
                <a:latin typeface="微软雅黑" panose="020B0503020204020204" charset="-122"/>
                <a:ea typeface="微软雅黑" panose="020B0503020204020204" charset="-122"/>
              </a:rPr>
              <a:t>3. </a:t>
            </a:r>
            <a:r>
              <a:rPr lang="zh-CN" altLang="en-US" sz="1800" dirty="0">
                <a:latin typeface="微软雅黑" panose="020B0503020204020204" charset="-122"/>
                <a:ea typeface="微软雅黑" panose="020B0503020204020204" charset="-122"/>
              </a:rPr>
              <a:t>当循环体不需要实现任何功能时，可用空语句作为循环体。</a:t>
            </a:r>
          </a:p>
          <a:p>
            <a:pPr marL="0" indent="0">
              <a:lnSpc>
                <a:spcPct val="150000"/>
              </a:lnSpc>
              <a:spcBef>
                <a:spcPct val="0"/>
              </a:spcBef>
              <a:buFont typeface="Arial" panose="02080604020202020204" pitchFamily="34" charset="0"/>
              <a:buNone/>
            </a:pPr>
            <a:r>
              <a:rPr lang="zh-CN" altLang="en-US" sz="1800" dirty="0">
                <a:latin typeface="微软雅黑" panose="020B0503020204020204" charset="-122"/>
                <a:ea typeface="微软雅黑" panose="020B0503020204020204" charset="-122"/>
              </a:rPr>
              <a:t>     		</a:t>
            </a:r>
            <a:r>
              <a:rPr lang="zh-CN" altLang="en-US" sz="1600" dirty="0">
                <a:solidFill>
                  <a:srgbClr val="006666"/>
                </a:solidFill>
                <a:latin typeface="微软雅黑" panose="020B0503020204020204" charset="-122"/>
                <a:ea typeface="微软雅黑" panose="020B0503020204020204" charset="-122"/>
              </a:rPr>
              <a:t>如</a:t>
            </a:r>
            <a:r>
              <a:rPr lang="en-US" altLang="zh-CN" sz="1600" dirty="0">
                <a:solidFill>
                  <a:srgbClr val="006666"/>
                </a:solidFill>
                <a:latin typeface="微软雅黑" panose="020B0503020204020204" charset="-122"/>
                <a:ea typeface="微软雅黑" panose="020B0503020204020204" charset="-122"/>
              </a:rPr>
              <a:t>:  while( (</a:t>
            </a:r>
            <a:r>
              <a:rPr lang="en-US" altLang="zh-CN" sz="1600" dirty="0" err="1">
                <a:solidFill>
                  <a:srgbClr val="006666"/>
                </a:solidFill>
                <a:latin typeface="微软雅黑" panose="020B0503020204020204" charset="-122"/>
                <a:ea typeface="微软雅黑" panose="020B0503020204020204" charset="-122"/>
              </a:rPr>
              <a:t>ch</a:t>
            </a:r>
            <a:r>
              <a:rPr lang="en-US" altLang="zh-CN" sz="1600" dirty="0">
                <a:solidFill>
                  <a:srgbClr val="006666"/>
                </a:solidFill>
                <a:latin typeface="微软雅黑" panose="020B0503020204020204" charset="-122"/>
                <a:ea typeface="微软雅黑" panose="020B0503020204020204" charset="-122"/>
              </a:rPr>
              <a:t>=</a:t>
            </a:r>
            <a:r>
              <a:rPr lang="en-US" altLang="zh-CN" sz="1600" dirty="0" err="1">
                <a:solidFill>
                  <a:srgbClr val="006666"/>
                </a:solidFill>
                <a:latin typeface="微软雅黑" panose="020B0503020204020204" charset="-122"/>
                <a:ea typeface="微软雅黑" panose="020B0503020204020204" charset="-122"/>
              </a:rPr>
              <a:t>getchar</a:t>
            </a:r>
            <a:r>
              <a:rPr lang="en-US" altLang="zh-CN" sz="1600" dirty="0">
                <a:solidFill>
                  <a:srgbClr val="006666"/>
                </a:solidFill>
                <a:latin typeface="微软雅黑" panose="020B0503020204020204" charset="-122"/>
                <a:ea typeface="微软雅黑" panose="020B0503020204020204" charset="-122"/>
              </a:rPr>
              <a:t>( ) )!=’A’)  ;</a:t>
            </a:r>
          </a:p>
          <a:p>
            <a:pPr marL="0" indent="0">
              <a:lnSpc>
                <a:spcPct val="150000"/>
              </a:lnSpc>
              <a:spcBef>
                <a:spcPct val="0"/>
              </a:spcBef>
              <a:buFont typeface="Arial" panose="02080604020202020204" pitchFamily="34" charset="0"/>
              <a:buNone/>
            </a:pPr>
            <a:r>
              <a:rPr lang="en-US" altLang="zh-CN" sz="1800" dirty="0">
                <a:latin typeface="微软雅黑" panose="020B0503020204020204" charset="-122"/>
                <a:ea typeface="微软雅黑" panose="020B0503020204020204" charset="-122"/>
              </a:rPr>
              <a:t>4. </a:t>
            </a:r>
            <a:r>
              <a:rPr lang="zh-CN" altLang="en-US" sz="1800" dirty="0">
                <a:latin typeface="微软雅黑" panose="020B0503020204020204" charset="-122"/>
                <a:ea typeface="微软雅黑" panose="020B0503020204020204" charset="-122"/>
              </a:rPr>
              <a:t>循环语句应有出口。</a:t>
            </a:r>
          </a:p>
          <a:p>
            <a:pPr marL="0" indent="0">
              <a:lnSpc>
                <a:spcPct val="150000"/>
              </a:lnSpc>
              <a:spcBef>
                <a:spcPct val="0"/>
              </a:spcBef>
              <a:buFont typeface="Arial" panose="02080604020202020204" pitchFamily="34" charset="0"/>
              <a:buNone/>
            </a:pPr>
            <a:r>
              <a:rPr lang="en-US" altLang="zh-CN" sz="1800" dirty="0">
                <a:latin typeface="微软雅黑" panose="020B0503020204020204" charset="-122"/>
                <a:ea typeface="微软雅黑" panose="020B0503020204020204" charset="-122"/>
              </a:rPr>
              <a:t>5. </a:t>
            </a:r>
            <a:r>
              <a:rPr lang="zh-CN" altLang="en-US" sz="1800" dirty="0">
                <a:latin typeface="微软雅黑" panose="020B0503020204020204" charset="-122"/>
                <a:ea typeface="微软雅黑" panose="020B0503020204020204" charset="-122"/>
              </a:rPr>
              <a:t>对于循环变量的初始化应在</a:t>
            </a:r>
            <a:r>
              <a:rPr lang="en-US" altLang="zh-CN" sz="1800" dirty="0">
                <a:latin typeface="微软雅黑" panose="020B0503020204020204" charset="-122"/>
                <a:ea typeface="微软雅黑" panose="020B0503020204020204" charset="-122"/>
              </a:rPr>
              <a:t>while( )</a:t>
            </a:r>
            <a:r>
              <a:rPr lang="zh-CN" altLang="en-US" sz="1800" dirty="0">
                <a:latin typeface="微软雅黑" panose="020B0503020204020204" charset="-122"/>
                <a:ea typeface="微软雅黑" panose="020B0503020204020204" charset="-122"/>
              </a:rPr>
              <a:t>语句之前进行。</a:t>
            </a:r>
          </a:p>
          <a:p>
            <a:pPr marL="0" indent="0">
              <a:lnSpc>
                <a:spcPct val="150000"/>
              </a:lnSpc>
              <a:spcBef>
                <a:spcPct val="0"/>
              </a:spcBef>
              <a:buFont typeface="Arial" panose="02080604020202020204" pitchFamily="34" charset="0"/>
              <a:buNone/>
            </a:pPr>
            <a:r>
              <a:rPr lang="en-US" altLang="zh-CN" sz="1800" dirty="0">
                <a:latin typeface="微软雅黑" panose="020B0503020204020204" charset="-122"/>
                <a:ea typeface="微软雅黑" panose="020B0503020204020204" charset="-122"/>
              </a:rPr>
              <a:t>6. while</a:t>
            </a:r>
            <a:r>
              <a:rPr lang="zh-CN" altLang="en-US" sz="1800" dirty="0">
                <a:latin typeface="微软雅黑" panose="020B0503020204020204" charset="-122"/>
                <a:ea typeface="微软雅黑" panose="020B0503020204020204" charset="-122"/>
              </a:rPr>
              <a:t>语句中条件表达式的写法与前面</a:t>
            </a:r>
            <a:r>
              <a:rPr lang="en-US" altLang="zh-CN" sz="1800" dirty="0">
                <a:latin typeface="微软雅黑" panose="020B0503020204020204" charset="-122"/>
                <a:ea typeface="微软雅黑" panose="020B0503020204020204" charset="-122"/>
              </a:rPr>
              <a:t>if</a:t>
            </a:r>
            <a:r>
              <a:rPr lang="zh-CN" altLang="en-US" sz="1800" dirty="0">
                <a:latin typeface="微软雅黑" panose="020B0503020204020204" charset="-122"/>
                <a:ea typeface="微软雅黑" panose="020B0503020204020204" charset="-122"/>
              </a:rPr>
              <a:t>语句中条件表达式的写法基本相似。</a:t>
            </a:r>
          </a:p>
        </p:txBody>
      </p:sp>
      <p:sp>
        <p:nvSpPr>
          <p:cNvPr id="55299" name="文本框 10"/>
          <p:cNvSpPr txBox="1">
            <a:spLocks noChangeArrowheads="1"/>
          </p:cNvSpPr>
          <p:nvPr/>
        </p:nvSpPr>
        <p:spPr bwMode="auto">
          <a:xfrm>
            <a:off x="715963" y="130175"/>
            <a:ext cx="1336675" cy="641350"/>
          </a:xfrm>
          <a:prstGeom prst="rect">
            <a:avLst/>
          </a:prstGeom>
          <a:noFill/>
          <a:ln w="9525">
            <a:noFill/>
            <a:miter lim="800000"/>
          </a:ln>
        </p:spPr>
        <p:txBody>
          <a:bodyPr wrap="none">
            <a:spAutoFit/>
          </a:bodyPr>
          <a:lstStyle/>
          <a:p>
            <a:pPr algn="ct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sym typeface="+mn-ea"/>
              </a:rPr>
              <a:t>例3.7</a:t>
            </a:r>
            <a:endParaRPr lang="en-US" altLang="zh-CN" sz="3600">
              <a:latin typeface="微软雅黑" panose="020B0503020204020204" charset="-122"/>
              <a:ea typeface="微软雅黑" panose="020B0503020204020204" charset="-122"/>
              <a:cs typeface="Segoe UI" panose="020B0502040204020203"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blinds(horizontal)">
                                      <p:cBhvr>
                                        <p:cTn id="7" dur="500"/>
                                        <p:tgtEl>
                                          <p:spTgt spid="62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blinds(horizontal)">
                                      <p:cBhvr>
                                        <p:cTn id="12" dur="500"/>
                                        <p:tgtEl>
                                          <p:spTgt spid="624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Effect transition="in" filter="blinds(horizontal)">
                                      <p:cBhvr>
                                        <p:cTn id="17" dur="500"/>
                                        <p:tgtEl>
                                          <p:spTgt spid="624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2467">
                                            <p:txEl>
                                              <p:pRg st="3" end="3"/>
                                            </p:txEl>
                                          </p:spTgt>
                                        </p:tgtEl>
                                        <p:attrNameLst>
                                          <p:attrName>style.visibility</p:attrName>
                                        </p:attrNameLst>
                                      </p:cBhvr>
                                      <p:to>
                                        <p:strVal val="visible"/>
                                      </p:to>
                                    </p:set>
                                    <p:animEffect transition="in" filter="blinds(horizontal)">
                                      <p:cBhvr>
                                        <p:cTn id="22" dur="500"/>
                                        <p:tgtEl>
                                          <p:spTgt spid="624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2467">
                                            <p:txEl>
                                              <p:pRg st="4" end="4"/>
                                            </p:txEl>
                                          </p:spTgt>
                                        </p:tgtEl>
                                        <p:attrNameLst>
                                          <p:attrName>style.visibility</p:attrName>
                                        </p:attrNameLst>
                                      </p:cBhvr>
                                      <p:to>
                                        <p:strVal val="visible"/>
                                      </p:to>
                                    </p:set>
                                    <p:animEffect transition="in" filter="blinds(horizontal)">
                                      <p:cBhvr>
                                        <p:cTn id="27" dur="500"/>
                                        <p:tgtEl>
                                          <p:spTgt spid="624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2467">
                                            <p:txEl>
                                              <p:pRg st="5" end="5"/>
                                            </p:txEl>
                                          </p:spTgt>
                                        </p:tgtEl>
                                        <p:attrNameLst>
                                          <p:attrName>style.visibility</p:attrName>
                                        </p:attrNameLst>
                                      </p:cBhvr>
                                      <p:to>
                                        <p:strVal val="visible"/>
                                      </p:to>
                                    </p:set>
                                    <p:animEffect transition="in" filter="blinds(horizontal)">
                                      <p:cBhvr>
                                        <p:cTn id="32" dur="500"/>
                                        <p:tgtEl>
                                          <p:spTgt spid="624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2467">
                                            <p:txEl>
                                              <p:pRg st="6" end="6"/>
                                            </p:txEl>
                                          </p:spTgt>
                                        </p:tgtEl>
                                        <p:attrNameLst>
                                          <p:attrName>style.visibility</p:attrName>
                                        </p:attrNameLst>
                                      </p:cBhvr>
                                      <p:to>
                                        <p:strVal val="visible"/>
                                      </p:to>
                                    </p:set>
                                    <p:animEffect transition="in" filter="blinds(horizontal)">
                                      <p:cBhvr>
                                        <p:cTn id="37" dur="500"/>
                                        <p:tgtEl>
                                          <p:spTgt spid="624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2155825" y="1092200"/>
            <a:ext cx="4894263" cy="563563"/>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bg1"/>
                </a:solidFill>
                <a:latin typeface="微软雅黑" panose="020B0503020204020204" charset="-122"/>
                <a:ea typeface="微软雅黑" panose="020B0503020204020204" charset="-122"/>
                <a:sym typeface="+mn-ea"/>
              </a:rPr>
              <a:t>C</a:t>
            </a:r>
            <a:r>
              <a:rPr lang="zh-CN" altLang="en-US" b="1" dirty="0">
                <a:solidFill>
                  <a:schemeClr val="bg1"/>
                </a:solidFill>
                <a:latin typeface="微软雅黑" panose="020B0503020204020204" charset="-122"/>
                <a:ea typeface="微软雅黑" panose="020B0503020204020204" charset="-122"/>
                <a:sym typeface="+mn-ea"/>
              </a:rPr>
              <a:t>语言程序的版式及语句</a:t>
            </a:r>
          </a:p>
        </p:txBody>
      </p:sp>
      <p:sp>
        <p:nvSpPr>
          <p:cNvPr id="10" name="椭圆 9"/>
          <p:cNvSpPr/>
          <p:nvPr/>
        </p:nvSpPr>
        <p:spPr>
          <a:xfrm>
            <a:off x="1712913" y="1092200"/>
            <a:ext cx="874712" cy="561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3.1</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1" name="矩形: 圆角 10"/>
          <p:cNvSpPr/>
          <p:nvPr/>
        </p:nvSpPr>
        <p:spPr>
          <a:xfrm>
            <a:off x="2155825" y="1714500"/>
            <a:ext cx="4894263" cy="563563"/>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微软雅黑" panose="020B0503020204020204" charset="-122"/>
                <a:ea typeface="微软雅黑" panose="020B0503020204020204" charset="-122"/>
                <a:sym typeface="+mn-ea"/>
              </a:rPr>
              <a:t>结构化程序设计和流程控制</a:t>
            </a:r>
          </a:p>
        </p:txBody>
      </p:sp>
      <p:sp>
        <p:nvSpPr>
          <p:cNvPr id="12" name="椭圆 11"/>
          <p:cNvSpPr/>
          <p:nvPr/>
        </p:nvSpPr>
        <p:spPr>
          <a:xfrm>
            <a:off x="1711325" y="1714500"/>
            <a:ext cx="876300" cy="565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3.2</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3" name="矩形: 圆角 12"/>
          <p:cNvSpPr/>
          <p:nvPr/>
        </p:nvSpPr>
        <p:spPr>
          <a:xfrm>
            <a:off x="2155825" y="2333625"/>
            <a:ext cx="4894263" cy="565150"/>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微软雅黑" panose="020B0503020204020204" charset="-122"/>
                <a:ea typeface="微软雅黑" panose="020B0503020204020204" charset="-122"/>
                <a:sym typeface="+mn-ea"/>
              </a:rPr>
              <a:t>if语句</a:t>
            </a:r>
          </a:p>
        </p:txBody>
      </p:sp>
      <p:sp>
        <p:nvSpPr>
          <p:cNvPr id="14" name="椭圆 13"/>
          <p:cNvSpPr/>
          <p:nvPr/>
        </p:nvSpPr>
        <p:spPr>
          <a:xfrm>
            <a:off x="1711325" y="2333625"/>
            <a:ext cx="876300" cy="565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3.3</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5" name="矩形: 圆角 14"/>
          <p:cNvSpPr/>
          <p:nvPr/>
        </p:nvSpPr>
        <p:spPr>
          <a:xfrm>
            <a:off x="2155825" y="2954338"/>
            <a:ext cx="4894263" cy="565150"/>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bg1"/>
                </a:solidFill>
                <a:latin typeface="微软雅黑" panose="020B0503020204020204" charset="-122"/>
                <a:ea typeface="微软雅黑" panose="020B0503020204020204" charset="-122"/>
                <a:sym typeface="+mn-ea"/>
              </a:rPr>
              <a:t>switch</a:t>
            </a:r>
            <a:r>
              <a:rPr lang="zh-CN" altLang="en-US" b="1" dirty="0">
                <a:solidFill>
                  <a:schemeClr val="bg1"/>
                </a:solidFill>
                <a:latin typeface="微软雅黑" panose="020B0503020204020204" charset="-122"/>
                <a:ea typeface="微软雅黑" panose="020B0503020204020204" charset="-122"/>
                <a:sym typeface="+mn-ea"/>
              </a:rPr>
              <a:t>多分支选择语句</a:t>
            </a:r>
          </a:p>
        </p:txBody>
      </p:sp>
      <p:sp>
        <p:nvSpPr>
          <p:cNvPr id="16" name="椭圆 15"/>
          <p:cNvSpPr/>
          <p:nvPr/>
        </p:nvSpPr>
        <p:spPr>
          <a:xfrm>
            <a:off x="1711325" y="2954338"/>
            <a:ext cx="876300" cy="565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3.4</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9" name="矩形: 圆角 14"/>
          <p:cNvSpPr/>
          <p:nvPr/>
        </p:nvSpPr>
        <p:spPr>
          <a:xfrm>
            <a:off x="2155825" y="3575050"/>
            <a:ext cx="4894263" cy="565150"/>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微软雅黑" panose="020B0503020204020204" charset="-122"/>
                <a:ea typeface="微软雅黑" panose="020B0503020204020204" charset="-122"/>
                <a:sym typeface="+mn-ea"/>
              </a:rPr>
              <a:t>循环控制</a:t>
            </a:r>
          </a:p>
        </p:txBody>
      </p:sp>
      <p:sp>
        <p:nvSpPr>
          <p:cNvPr id="20" name="椭圆 19"/>
          <p:cNvSpPr/>
          <p:nvPr/>
        </p:nvSpPr>
        <p:spPr>
          <a:xfrm>
            <a:off x="1711325" y="3575050"/>
            <a:ext cx="876300" cy="565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3.5</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5" name="矩形: 圆角 14"/>
          <p:cNvSpPr/>
          <p:nvPr/>
        </p:nvSpPr>
        <p:spPr>
          <a:xfrm>
            <a:off x="2155825" y="4184650"/>
            <a:ext cx="4894263" cy="565150"/>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微软雅黑" panose="020B0503020204020204" charset="-122"/>
                <a:ea typeface="微软雅黑" panose="020B0503020204020204" charset="-122"/>
                <a:sym typeface="+mn-ea"/>
              </a:rPr>
              <a:t>辅助控制语句</a:t>
            </a:r>
          </a:p>
        </p:txBody>
      </p:sp>
      <p:sp>
        <p:nvSpPr>
          <p:cNvPr id="6" name="椭圆 5"/>
          <p:cNvSpPr/>
          <p:nvPr/>
        </p:nvSpPr>
        <p:spPr>
          <a:xfrm>
            <a:off x="1711325" y="4184650"/>
            <a:ext cx="876300" cy="565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3.6</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7" name="矩形: 圆角 14"/>
          <p:cNvSpPr/>
          <p:nvPr/>
        </p:nvSpPr>
        <p:spPr>
          <a:xfrm>
            <a:off x="2155825" y="4824413"/>
            <a:ext cx="4894263" cy="565150"/>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微软雅黑" panose="020B0503020204020204" charset="-122"/>
                <a:ea typeface="微软雅黑" panose="020B0503020204020204" charset="-122"/>
                <a:sym typeface="+mn-ea"/>
              </a:rPr>
              <a:t>典型程序编写方法举例</a:t>
            </a:r>
          </a:p>
        </p:txBody>
      </p:sp>
      <p:sp>
        <p:nvSpPr>
          <p:cNvPr id="8" name="椭圆 7"/>
          <p:cNvSpPr/>
          <p:nvPr/>
        </p:nvSpPr>
        <p:spPr>
          <a:xfrm>
            <a:off x="1711325" y="4824413"/>
            <a:ext cx="876300" cy="565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3.7</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7" name="矩形: 圆角 14"/>
          <p:cNvSpPr/>
          <p:nvPr/>
        </p:nvSpPr>
        <p:spPr>
          <a:xfrm>
            <a:off x="2155825" y="5505450"/>
            <a:ext cx="4894263" cy="566738"/>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微软雅黑" panose="020B0503020204020204" charset="-122"/>
                <a:ea typeface="微软雅黑" panose="020B0503020204020204" charset="-122"/>
                <a:sym typeface="+mn-ea"/>
              </a:rPr>
              <a:t>本章小结</a:t>
            </a:r>
          </a:p>
        </p:txBody>
      </p:sp>
      <p:sp>
        <p:nvSpPr>
          <p:cNvPr id="18" name="椭圆 17"/>
          <p:cNvSpPr/>
          <p:nvPr/>
        </p:nvSpPr>
        <p:spPr>
          <a:xfrm>
            <a:off x="1711325" y="5505450"/>
            <a:ext cx="876300" cy="5667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3.8</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7425" name="文本框 1"/>
          <p:cNvSpPr txBox="1">
            <a:spLocks noChangeArrowheads="1"/>
          </p:cNvSpPr>
          <p:nvPr/>
        </p:nvSpPr>
        <p:spPr bwMode="auto">
          <a:xfrm>
            <a:off x="671513" y="11113"/>
            <a:ext cx="1484312" cy="892175"/>
          </a:xfrm>
          <a:prstGeom prst="rect">
            <a:avLst/>
          </a:prstGeom>
          <a:noFill/>
          <a:ln w="9525">
            <a:noFill/>
            <a:miter lim="800000"/>
          </a:ln>
        </p:spPr>
        <p:txBody>
          <a:bodyPr wrap="none">
            <a:spAutoFit/>
          </a:bodyPr>
          <a:lstStyle/>
          <a:p>
            <a:pPr algn="ctr"/>
            <a:r>
              <a:rPr lang="zh-CN" altLang="en-US" sz="2400" b="1">
                <a:solidFill>
                  <a:srgbClr val="39626F"/>
                </a:solidFill>
                <a:latin typeface="微软雅黑" panose="020B0503020204020204" charset="-122"/>
                <a:ea typeface="微软雅黑" panose="020B0503020204020204" charset="-122"/>
              </a:rPr>
              <a:t>目录</a:t>
            </a:r>
            <a:endParaRPr lang="en-US" altLang="zh-CN" sz="2400" b="1">
              <a:solidFill>
                <a:srgbClr val="39626F"/>
              </a:solidFill>
              <a:latin typeface="微软雅黑" panose="020B0503020204020204" charset="-122"/>
              <a:ea typeface="微软雅黑" panose="020B0503020204020204" charset="-122"/>
            </a:endParaRPr>
          </a:p>
          <a:p>
            <a:pPr algn="ctr"/>
            <a:r>
              <a:rPr lang="en-US" altLang="zh-CN" sz="2800" b="1">
                <a:solidFill>
                  <a:srgbClr val="39626F"/>
                </a:solidFill>
                <a:latin typeface="Segoe UI" panose="020B0502040204020203" pitchFamily="34" charset="0"/>
                <a:cs typeface="Segoe UI" panose="020B0502040204020203" pitchFamily="34" charset="0"/>
              </a:rPr>
              <a:t>content</a:t>
            </a:r>
            <a:endParaRPr lang="zh-CN" altLang="en-US" sz="2800" b="1">
              <a:solidFill>
                <a:srgbClr val="39626F"/>
              </a:solidFill>
              <a:latin typeface="Segoe UI" panose="020B0502040204020203" pitchFamily="34" charset="0"/>
              <a:cs typeface="Segoe UI" panose="020B0502040204020203"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文本框 10"/>
          <p:cNvSpPr txBox="1">
            <a:spLocks noChangeArrowheads="1"/>
          </p:cNvSpPr>
          <p:nvPr/>
        </p:nvSpPr>
        <p:spPr bwMode="auto">
          <a:xfrm>
            <a:off x="739775" y="131763"/>
            <a:ext cx="121920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3.5.2</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56322"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for</a:t>
            </a:r>
            <a:r>
              <a:rPr lang="zh-CN" altLang="en-US" sz="3200" b="1">
                <a:solidFill>
                  <a:schemeClr val="bg1"/>
                </a:solidFill>
                <a:latin typeface="微软雅黑" panose="020B0503020204020204" charset="-122"/>
                <a:ea typeface="微软雅黑" panose="020B0503020204020204" charset="-122"/>
                <a:sym typeface="+mn-ea"/>
              </a:rPr>
              <a:t>语句</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63491" name="文本占位符 63490"/>
          <p:cNvSpPr>
            <a:spLocks noGrp="1"/>
          </p:cNvSpPr>
          <p:nvPr>
            <p:ph type="body" sz="half" idx="4294967295"/>
          </p:nvPr>
        </p:nvSpPr>
        <p:spPr>
          <a:xfrm>
            <a:off x="1620838" y="1268413"/>
            <a:ext cx="6337300" cy="503237"/>
          </a:xfrm>
        </p:spPr>
        <p:txBody>
          <a:bodyPr lIns="92075" tIns="46038" rIns="92075" bIns="46038"/>
          <a:lstStyle/>
          <a:p>
            <a:pPr marL="0" indent="0">
              <a:buClr>
                <a:srgbClr val="000000"/>
              </a:buClr>
              <a:buSzPct val="120000"/>
              <a:buFont typeface="Wingdings"/>
              <a:buNone/>
            </a:pPr>
            <a:r>
              <a:rPr lang="en-US" altLang="zh-CN" sz="2400">
                <a:solidFill>
                  <a:srgbClr val="330099"/>
                </a:solidFill>
                <a:ea typeface="华文新魏" panose="02010800040101010101" pitchFamily="2" charset="-122"/>
              </a:rPr>
              <a:t>   </a:t>
            </a:r>
            <a:r>
              <a:rPr lang="en-US" altLang="zh-CN" sz="2000">
                <a:latin typeface="微软雅黑" panose="020B0503020204020204" charset="-122"/>
                <a:ea typeface="微软雅黑" panose="020B0503020204020204" charset="-122"/>
              </a:rPr>
              <a:t>for </a:t>
            </a:r>
            <a:r>
              <a:rPr lang="zh-CN" altLang="en-US" sz="2000">
                <a:latin typeface="微软雅黑" panose="020B0503020204020204" charset="-122"/>
                <a:ea typeface="微软雅黑" panose="020B0503020204020204" charset="-122"/>
              </a:rPr>
              <a:t>循环是功能上比</a:t>
            </a:r>
            <a:r>
              <a:rPr lang="en-US" altLang="zh-CN" sz="2000">
                <a:latin typeface="微软雅黑" panose="020B0503020204020204" charset="-122"/>
                <a:ea typeface="微软雅黑" panose="020B0503020204020204" charset="-122"/>
              </a:rPr>
              <a:t>while</a:t>
            </a:r>
            <a:r>
              <a:rPr lang="zh-CN" altLang="en-US" sz="2000">
                <a:latin typeface="微软雅黑" panose="020B0503020204020204" charset="-122"/>
                <a:ea typeface="微软雅黑" panose="020B0503020204020204" charset="-122"/>
              </a:rPr>
              <a:t>循环更强的一种循环结构</a:t>
            </a:r>
          </a:p>
        </p:txBody>
      </p:sp>
      <p:sp>
        <p:nvSpPr>
          <p:cNvPr id="63498" name="文本框 63497"/>
          <p:cNvSpPr txBox="1"/>
          <p:nvPr/>
        </p:nvSpPr>
        <p:spPr>
          <a:xfrm>
            <a:off x="2270125" y="5372100"/>
            <a:ext cx="4702175" cy="336550"/>
          </a:xfrm>
          <a:prstGeom prst="rect">
            <a:avLst/>
          </a:prstGeom>
          <a:solidFill>
            <a:schemeClr val="bg1"/>
          </a:solidFill>
          <a:ln w="9525">
            <a:noFill/>
          </a:ln>
        </p:spPr>
        <p:txBody>
          <a:bodyPr>
            <a:spAutoFit/>
          </a:bodyPr>
          <a:lstStyle/>
          <a:p>
            <a:pPr algn="ctr">
              <a:buClr>
                <a:srgbClr val="000000"/>
              </a:buClr>
            </a:pPr>
            <a:r>
              <a:rPr lang="zh-CN" altLang="en-US" sz="1600" dirty="0">
                <a:latin typeface="微软雅黑" panose="020B0503020204020204" charset="-122"/>
                <a:ea typeface="微软雅黑" panose="020B0503020204020204" charset="-122"/>
              </a:rPr>
              <a:t>图</a:t>
            </a:r>
            <a:r>
              <a:rPr lang="en-US" altLang="zh-CN" sz="1600" dirty="0">
                <a:latin typeface="微软雅黑" panose="020B0503020204020204" charset="-122"/>
                <a:ea typeface="微软雅黑" panose="020B0503020204020204" charset="-122"/>
              </a:rPr>
              <a:t>3.10  for</a:t>
            </a:r>
            <a:r>
              <a:rPr lang="zh-CN" altLang="en-US" sz="1600" dirty="0">
                <a:latin typeface="微软雅黑" panose="020B0503020204020204" charset="-122"/>
                <a:ea typeface="微软雅黑" panose="020B0503020204020204" charset="-122"/>
              </a:rPr>
              <a:t>语句的流程和语句形式</a:t>
            </a:r>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2483769" y="1916832"/>
            <a:ext cx="4248472" cy="316835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fade">
                                      <p:cBhvr>
                                        <p:cTn id="7" dur="1000"/>
                                        <p:tgtEl>
                                          <p:spTgt spid="63491">
                                            <p:txEl>
                                              <p:pRg st="0" end="0"/>
                                            </p:txEl>
                                          </p:spTgt>
                                        </p:tgtEl>
                                      </p:cBhvr>
                                    </p:animEffect>
                                    <p:anim calcmode="lin" valueType="num">
                                      <p:cBhvr>
                                        <p:cTn id="8" dur="1000" fill="hold"/>
                                        <p:tgtEl>
                                          <p:spTgt spid="6349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349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3498"/>
                                        </p:tgtEl>
                                        <p:attrNameLst>
                                          <p:attrName>style.visibility</p:attrName>
                                        </p:attrNameLst>
                                      </p:cBhvr>
                                      <p:to>
                                        <p:strVal val="visible"/>
                                      </p:to>
                                    </p:set>
                                    <p:animEffect transition="in" filter="fade">
                                      <p:cBhvr>
                                        <p:cTn id="12" dur="1000"/>
                                        <p:tgtEl>
                                          <p:spTgt spid="63498"/>
                                        </p:tgtEl>
                                      </p:cBhvr>
                                    </p:animEffect>
                                    <p:anim calcmode="lin" valueType="num">
                                      <p:cBhvr>
                                        <p:cTn id="13" dur="1000" fill="hold"/>
                                        <p:tgtEl>
                                          <p:spTgt spid="63498"/>
                                        </p:tgtEl>
                                        <p:attrNameLst>
                                          <p:attrName>ppt_x</p:attrName>
                                        </p:attrNameLst>
                                      </p:cBhvr>
                                      <p:tavLst>
                                        <p:tav tm="0">
                                          <p:val>
                                            <p:strVal val="#ppt_x"/>
                                          </p:val>
                                        </p:tav>
                                        <p:tav tm="100000">
                                          <p:val>
                                            <p:strVal val="#ppt_x"/>
                                          </p:val>
                                        </p:tav>
                                      </p:tavLst>
                                    </p:anim>
                                    <p:anim calcmode="lin" valueType="num">
                                      <p:cBhvr>
                                        <p:cTn id="14" dur="1000" fill="hold"/>
                                        <p:tgtEl>
                                          <p:spTgt spid="634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P spid="6349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文本框 10"/>
          <p:cNvSpPr txBox="1">
            <a:spLocks noChangeArrowheads="1"/>
          </p:cNvSpPr>
          <p:nvPr/>
        </p:nvSpPr>
        <p:spPr bwMode="auto">
          <a:xfrm>
            <a:off x="739775" y="131763"/>
            <a:ext cx="121920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3.5.2</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57346"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for</a:t>
            </a:r>
            <a:r>
              <a:rPr lang="zh-CN" altLang="en-US" sz="3200" b="1">
                <a:solidFill>
                  <a:schemeClr val="bg1"/>
                </a:solidFill>
                <a:latin typeface="微软雅黑" panose="020B0503020204020204" charset="-122"/>
                <a:ea typeface="微软雅黑" panose="020B0503020204020204" charset="-122"/>
                <a:sym typeface="+mn-ea"/>
              </a:rPr>
              <a:t>语句</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64515" name="文本占位符 64514"/>
          <p:cNvSpPr>
            <a:spLocks noGrp="1"/>
          </p:cNvSpPr>
          <p:nvPr>
            <p:ph type="body" idx="4294967295"/>
          </p:nvPr>
        </p:nvSpPr>
        <p:spPr>
          <a:xfrm>
            <a:off x="1262063" y="1270000"/>
            <a:ext cx="6775450" cy="4606925"/>
          </a:xfrm>
        </p:spPr>
        <p:txBody>
          <a:bodyPr lIns="92075" tIns="46038" rIns="92075" bIns="46038">
            <a:normAutofit/>
          </a:bodyPr>
          <a:lstStyle/>
          <a:p>
            <a:pPr marL="342900" indent="-342900">
              <a:lnSpc>
                <a:spcPct val="150000"/>
              </a:lnSpc>
            </a:pPr>
            <a:r>
              <a:rPr lang="en-US" altLang="zh-CN" sz="1800" b="1" dirty="0">
                <a:latin typeface="微软雅黑" panose="020B0503020204020204" charset="-122"/>
                <a:ea typeface="微软雅黑" panose="020B0503020204020204" charset="-122"/>
              </a:rPr>
              <a:t>for</a:t>
            </a:r>
            <a:r>
              <a:rPr lang="zh-CN" altLang="en-US" sz="1800" b="1" dirty="0">
                <a:latin typeface="微软雅黑" panose="020B0503020204020204" charset="-122"/>
                <a:ea typeface="微软雅黑" panose="020B0503020204020204" charset="-122"/>
              </a:rPr>
              <a:t>循环</a:t>
            </a:r>
            <a:r>
              <a:rPr lang="zh-CN" altLang="en-US" sz="1800" dirty="0">
                <a:latin typeface="微软雅黑" panose="020B0503020204020204" charset="-122"/>
                <a:ea typeface="微软雅黑" panose="020B0503020204020204" charset="-122"/>
              </a:rPr>
              <a:t>通常用于构造</a:t>
            </a:r>
            <a:r>
              <a:rPr lang="en-US" altLang="zh-CN" sz="1800" dirty="0">
                <a:latin typeface="微软雅黑" panose="020B0503020204020204" charset="-122"/>
                <a:ea typeface="微软雅黑" panose="020B0503020204020204" charset="-122"/>
              </a:rPr>
              <a:t>"</a:t>
            </a:r>
            <a:r>
              <a:rPr lang="zh-CN" altLang="en-US" sz="1800" dirty="0">
                <a:latin typeface="微软雅黑" panose="020B0503020204020204" charset="-122"/>
                <a:ea typeface="微软雅黑" panose="020B0503020204020204" charset="-122"/>
              </a:rPr>
              <a:t>初值、终值、步长</a:t>
            </a:r>
            <a:r>
              <a:rPr lang="en-US" altLang="zh-CN" sz="1800" dirty="0">
                <a:latin typeface="微软雅黑" panose="020B0503020204020204" charset="-122"/>
                <a:ea typeface="微软雅黑" panose="020B0503020204020204" charset="-122"/>
              </a:rPr>
              <a:t>"</a:t>
            </a:r>
            <a:r>
              <a:rPr lang="zh-CN" altLang="en-US" sz="1800" dirty="0">
                <a:latin typeface="微软雅黑" panose="020B0503020204020204" charset="-122"/>
                <a:ea typeface="微软雅黑" panose="020B0503020204020204" charset="-122"/>
              </a:rPr>
              <a:t>型循环，如</a:t>
            </a:r>
            <a:r>
              <a:rPr lang="en-US" altLang="zh-CN" sz="1800" dirty="0">
                <a:latin typeface="微软雅黑" panose="020B0503020204020204" charset="-122"/>
                <a:ea typeface="微软雅黑" panose="020B0503020204020204" charset="-122"/>
              </a:rPr>
              <a:t>:</a:t>
            </a:r>
          </a:p>
          <a:p>
            <a:pPr marL="342900" indent="-342900">
              <a:lnSpc>
                <a:spcPct val="150000"/>
              </a:lnSpc>
            </a:pPr>
            <a:endParaRPr lang="en-US" altLang="zh-CN" sz="1800" dirty="0">
              <a:latin typeface="微软雅黑" panose="020B0503020204020204" charset="-122"/>
              <a:ea typeface="微软雅黑" panose="020B0503020204020204" charset="-122"/>
            </a:endParaRPr>
          </a:p>
          <a:p>
            <a:pPr marL="342900" indent="-342900">
              <a:lnSpc>
                <a:spcPct val="150000"/>
              </a:lnSpc>
            </a:pPr>
            <a:endParaRPr lang="en-US" altLang="zh-CN" sz="1600" dirty="0">
              <a:latin typeface="微软雅黑" panose="020B0503020204020204" charset="-122"/>
              <a:ea typeface="微软雅黑" panose="020B0503020204020204" charset="-122"/>
            </a:endParaRPr>
          </a:p>
          <a:p>
            <a:pPr marL="342900" indent="-342900">
              <a:lnSpc>
                <a:spcPct val="150000"/>
              </a:lnSpc>
            </a:pPr>
            <a:endParaRPr lang="en-US" altLang="zh-CN" sz="1600" dirty="0">
              <a:latin typeface="微软雅黑" panose="020B0503020204020204" charset="-122"/>
              <a:ea typeface="微软雅黑" panose="020B0503020204020204" charset="-122"/>
            </a:endParaRPr>
          </a:p>
          <a:p>
            <a:pPr marL="342900" indent="-342900">
              <a:lnSpc>
                <a:spcPct val="150000"/>
              </a:lnSpc>
            </a:pPr>
            <a:r>
              <a:rPr lang="en-US" altLang="zh-CN" sz="1800" dirty="0">
                <a:latin typeface="微软雅黑" panose="020B0503020204020204" charset="-122"/>
                <a:ea typeface="微软雅黑" panose="020B0503020204020204" charset="-122"/>
              </a:rPr>
              <a:t>for</a:t>
            </a:r>
            <a:r>
              <a:rPr lang="zh-CN" altLang="en-US" sz="1800" dirty="0">
                <a:latin typeface="微软雅黑" panose="020B0503020204020204" charset="-122"/>
                <a:ea typeface="微软雅黑" panose="020B0503020204020204" charset="-122"/>
              </a:rPr>
              <a:t>循环的三个表达式起着不同的作用</a:t>
            </a:r>
            <a:r>
              <a:rPr lang="en-US" altLang="zh-CN" sz="1800" dirty="0">
                <a:latin typeface="微软雅黑" panose="020B0503020204020204" charset="-122"/>
                <a:ea typeface="微软雅黑" panose="020B0503020204020204" charset="-122"/>
              </a:rPr>
              <a:t>:</a:t>
            </a:r>
          </a:p>
          <a:p>
            <a:pPr lvl="1">
              <a:lnSpc>
                <a:spcPct val="150000"/>
              </a:lnSpc>
            </a:pPr>
            <a:r>
              <a:rPr lang="zh-CN" altLang="en-US" sz="1600" dirty="0">
                <a:latin typeface="微软雅黑" panose="020B0503020204020204" charset="-122"/>
                <a:ea typeface="微软雅黑" panose="020B0503020204020204" charset="-122"/>
              </a:rPr>
              <a:t>表达式</a:t>
            </a:r>
            <a:r>
              <a:rPr lang="en-US" altLang="zh-CN" sz="1600" dirty="0">
                <a:latin typeface="微软雅黑" panose="020B0503020204020204" charset="-122"/>
                <a:ea typeface="微软雅黑" panose="020B0503020204020204" charset="-122"/>
              </a:rPr>
              <a:t>1</a:t>
            </a:r>
            <a:r>
              <a:rPr lang="zh-CN" altLang="en-US" sz="1600" dirty="0">
                <a:latin typeface="微软雅黑" panose="020B0503020204020204" charset="-122"/>
                <a:ea typeface="微软雅黑" panose="020B0503020204020204" charset="-122"/>
              </a:rPr>
              <a:t>用于进入循环前给某些变量赋初值</a:t>
            </a:r>
            <a:r>
              <a:rPr lang="en-US" altLang="zh-CN" sz="1600" dirty="0">
                <a:latin typeface="微软雅黑" panose="020B0503020204020204" charset="-122"/>
                <a:ea typeface="微软雅黑" panose="020B0503020204020204" charset="-122"/>
              </a:rPr>
              <a:t>;</a:t>
            </a:r>
          </a:p>
          <a:p>
            <a:pPr lvl="1">
              <a:lnSpc>
                <a:spcPct val="150000"/>
              </a:lnSpc>
            </a:pPr>
            <a:r>
              <a:rPr lang="zh-CN" altLang="en-US" sz="1600" dirty="0">
                <a:latin typeface="微软雅黑" panose="020B0503020204020204" charset="-122"/>
                <a:ea typeface="微软雅黑" panose="020B0503020204020204" charset="-122"/>
              </a:rPr>
              <a:t>表达式</a:t>
            </a:r>
            <a:r>
              <a:rPr lang="en-US" altLang="zh-CN" sz="1600" dirty="0">
                <a:latin typeface="微软雅黑" panose="020B0503020204020204" charset="-122"/>
                <a:ea typeface="微软雅黑" panose="020B0503020204020204" charset="-122"/>
              </a:rPr>
              <a:t>2</a:t>
            </a:r>
            <a:r>
              <a:rPr lang="zh-CN" altLang="en-US" sz="1600" dirty="0">
                <a:latin typeface="微软雅黑" panose="020B0503020204020204" charset="-122"/>
                <a:ea typeface="微软雅黑" panose="020B0503020204020204" charset="-122"/>
              </a:rPr>
              <a:t>表明循环的条件</a:t>
            </a:r>
            <a:r>
              <a:rPr lang="en-US" altLang="zh-CN" sz="1600" dirty="0">
                <a:latin typeface="微软雅黑" panose="020B0503020204020204" charset="-122"/>
                <a:ea typeface="微软雅黑" panose="020B0503020204020204" charset="-122"/>
              </a:rPr>
              <a:t>;</a:t>
            </a:r>
          </a:p>
          <a:p>
            <a:pPr lvl="1">
              <a:lnSpc>
                <a:spcPct val="150000"/>
              </a:lnSpc>
            </a:pPr>
            <a:r>
              <a:rPr lang="zh-CN" altLang="en-US" sz="1600" dirty="0">
                <a:latin typeface="微软雅黑" panose="020B0503020204020204" charset="-122"/>
                <a:ea typeface="微软雅黑" panose="020B0503020204020204" charset="-122"/>
              </a:rPr>
              <a:t>表达式</a:t>
            </a:r>
            <a:r>
              <a:rPr lang="en-US" altLang="zh-CN" sz="1600" dirty="0">
                <a:latin typeface="微软雅黑" panose="020B0503020204020204" charset="-122"/>
                <a:ea typeface="微软雅黑" panose="020B0503020204020204" charset="-122"/>
              </a:rPr>
              <a:t>3</a:t>
            </a:r>
            <a:r>
              <a:rPr lang="zh-CN" altLang="en-US" sz="1600" dirty="0">
                <a:latin typeface="微软雅黑" panose="020B0503020204020204" charset="-122"/>
                <a:ea typeface="微软雅黑" panose="020B0503020204020204" charset="-122"/>
              </a:rPr>
              <a:t>用于循环，依次对某些变量的值进行修改。</a:t>
            </a:r>
          </a:p>
          <a:p>
            <a:pPr marL="342900" indent="-342900">
              <a:lnSpc>
                <a:spcPct val="150000"/>
              </a:lnSpc>
            </a:pPr>
            <a:r>
              <a:rPr lang="zh-CN" altLang="en-US" sz="1800" dirty="0">
                <a:latin typeface="微软雅黑" panose="020B0503020204020204" charset="-122"/>
                <a:ea typeface="微软雅黑" panose="020B0503020204020204" charset="-122"/>
              </a:rPr>
              <a:t>在</a:t>
            </a:r>
            <a:r>
              <a:rPr lang="en-US" altLang="zh-CN" sz="1800" dirty="0">
                <a:latin typeface="微软雅黑" panose="020B0503020204020204" charset="-122"/>
                <a:ea typeface="微软雅黑" panose="020B0503020204020204" charset="-122"/>
              </a:rPr>
              <a:t>for</a:t>
            </a:r>
            <a:r>
              <a:rPr lang="zh-CN" altLang="en-US" sz="1800" dirty="0">
                <a:latin typeface="微软雅黑" panose="020B0503020204020204" charset="-122"/>
                <a:ea typeface="微软雅黑" panose="020B0503020204020204" charset="-122"/>
              </a:rPr>
              <a:t>循环中，表达式</a:t>
            </a:r>
            <a:r>
              <a:rPr lang="en-US" altLang="zh-CN" sz="1800" dirty="0">
                <a:latin typeface="微软雅黑" panose="020B0503020204020204" charset="-122"/>
                <a:ea typeface="微软雅黑" panose="020B0503020204020204" charset="-122"/>
              </a:rPr>
              <a:t>1</a:t>
            </a:r>
            <a:r>
              <a:rPr lang="zh-CN" altLang="en-US" sz="1800" dirty="0">
                <a:latin typeface="微软雅黑" panose="020B0503020204020204" charset="-122"/>
                <a:ea typeface="微软雅黑" panose="020B0503020204020204" charset="-122"/>
              </a:rPr>
              <a:t>和表达式</a:t>
            </a:r>
            <a:r>
              <a:rPr lang="en-US" altLang="zh-CN" sz="1800" dirty="0">
                <a:latin typeface="微软雅黑" panose="020B0503020204020204" charset="-122"/>
                <a:ea typeface="微软雅黑" panose="020B0503020204020204" charset="-122"/>
              </a:rPr>
              <a:t>3</a:t>
            </a:r>
            <a:r>
              <a:rPr lang="zh-CN" altLang="en-US" sz="1800" dirty="0">
                <a:latin typeface="微软雅黑" panose="020B0503020204020204" charset="-122"/>
                <a:ea typeface="微软雅黑" panose="020B0503020204020204" charset="-122"/>
              </a:rPr>
              <a:t>经常是逗号运算表达式</a:t>
            </a:r>
          </a:p>
        </p:txBody>
      </p:sp>
      <p:sp>
        <p:nvSpPr>
          <p:cNvPr id="64518" name="圆角矩形 64517"/>
          <p:cNvSpPr>
            <a:spLocks noChangeArrowheads="1"/>
          </p:cNvSpPr>
          <p:nvPr/>
        </p:nvSpPr>
        <p:spPr bwMode="auto">
          <a:xfrm>
            <a:off x="2690813" y="2002865"/>
            <a:ext cx="2968625" cy="1172695"/>
          </a:xfrm>
          <a:prstGeom prst="roundRect">
            <a:avLst>
              <a:gd name="adj" fmla="val 4843"/>
            </a:avLst>
          </a:prstGeom>
          <a:solidFill>
            <a:schemeClr val="bg1"/>
          </a:solidFill>
          <a:ln w="9525">
            <a:solidFill>
              <a:srgbClr val="339933"/>
            </a:solidFill>
            <a:prstDash val="dash"/>
            <a:round/>
          </a:ln>
        </p:spPr>
        <p:txBody>
          <a:bodyPr anchor="ctr">
            <a:spAutoFit/>
          </a:bodyPr>
          <a:lstStyle/>
          <a:p>
            <a:pPr>
              <a:lnSpc>
                <a:spcPct val="80000"/>
              </a:lnSpc>
              <a:spcBef>
                <a:spcPct val="20000"/>
              </a:spcBef>
              <a:buClr>
                <a:schemeClr val="folHlink"/>
              </a:buClr>
              <a:buFont typeface="Wingdings 3" panose="05040102010807070707" pitchFamily="18" charset="2"/>
              <a:buNone/>
            </a:pPr>
            <a:r>
              <a:rPr lang="en-US" altLang="zh-CN" dirty="0">
                <a:latin typeface="+mn-lt"/>
                <a:ea typeface="微软雅黑" panose="020B0503020204020204" charset="-122"/>
              </a:rPr>
              <a:t>for ( </a:t>
            </a:r>
            <a:r>
              <a:rPr lang="en-US" altLang="zh-CN" dirty="0" err="1">
                <a:latin typeface="+mn-lt"/>
                <a:ea typeface="微软雅黑" panose="020B0503020204020204" charset="-122"/>
              </a:rPr>
              <a:t>i</a:t>
            </a:r>
            <a:r>
              <a:rPr lang="en-US" altLang="zh-CN" dirty="0">
                <a:latin typeface="+mn-lt"/>
                <a:ea typeface="微软雅黑" panose="020B0503020204020204" charset="-122"/>
              </a:rPr>
              <a:t>=0 ; </a:t>
            </a:r>
            <a:r>
              <a:rPr lang="en-US" altLang="zh-CN" dirty="0" err="1">
                <a:latin typeface="+mn-lt"/>
                <a:ea typeface="微软雅黑" panose="020B0503020204020204" charset="-122"/>
              </a:rPr>
              <a:t>i</a:t>
            </a:r>
            <a:r>
              <a:rPr lang="en-US" altLang="zh-CN" dirty="0">
                <a:latin typeface="+mn-lt"/>
                <a:ea typeface="微软雅黑" panose="020B0503020204020204" charset="-122"/>
              </a:rPr>
              <a:t>&lt;100; </a:t>
            </a:r>
            <a:r>
              <a:rPr lang="en-US" altLang="zh-CN" dirty="0" err="1">
                <a:latin typeface="+mn-lt"/>
                <a:ea typeface="微软雅黑" panose="020B0503020204020204" charset="-122"/>
              </a:rPr>
              <a:t>i</a:t>
            </a:r>
            <a:r>
              <a:rPr lang="en-US" altLang="zh-CN" dirty="0">
                <a:latin typeface="+mn-lt"/>
                <a:ea typeface="微软雅黑" panose="020B0503020204020204" charset="-122"/>
              </a:rPr>
              <a:t>+=5) </a:t>
            </a:r>
          </a:p>
          <a:p>
            <a:pPr>
              <a:lnSpc>
                <a:spcPct val="80000"/>
              </a:lnSpc>
              <a:spcBef>
                <a:spcPct val="20000"/>
              </a:spcBef>
              <a:buClr>
                <a:schemeClr val="folHlink"/>
              </a:buClr>
              <a:buFont typeface="Wingdings 3" panose="05040102010807070707" pitchFamily="18" charset="2"/>
              <a:buNone/>
            </a:pPr>
            <a:r>
              <a:rPr lang="en-US" altLang="zh-CN" dirty="0">
                <a:latin typeface="+mn-lt"/>
                <a:ea typeface="微软雅黑" panose="020B0503020204020204" charset="-122"/>
              </a:rPr>
              <a:t>{</a:t>
            </a:r>
          </a:p>
          <a:p>
            <a:pPr>
              <a:lnSpc>
                <a:spcPct val="80000"/>
              </a:lnSpc>
              <a:spcBef>
                <a:spcPct val="20000"/>
              </a:spcBef>
              <a:buClr>
                <a:schemeClr val="folHlink"/>
              </a:buClr>
              <a:buFont typeface="Wingdings 3" panose="05040102010807070707" pitchFamily="18" charset="2"/>
              <a:buNone/>
            </a:pPr>
            <a:r>
              <a:rPr lang="en-US" altLang="zh-CN" dirty="0">
                <a:latin typeface="+mn-lt"/>
                <a:ea typeface="微软雅黑" panose="020B0503020204020204" charset="-122"/>
              </a:rPr>
              <a:t>	 </a:t>
            </a:r>
            <a:r>
              <a:rPr lang="en-US" altLang="zh-CN" dirty="0" err="1">
                <a:latin typeface="+mn-lt"/>
                <a:ea typeface="微软雅黑" panose="020B0503020204020204" charset="-122"/>
              </a:rPr>
              <a:t>printf</a:t>
            </a:r>
            <a:r>
              <a:rPr lang="en-US" altLang="zh-CN" dirty="0">
                <a:latin typeface="+mn-lt"/>
                <a:ea typeface="微软雅黑" panose="020B0503020204020204" charset="-122"/>
              </a:rPr>
              <a:t>("%d\n",</a:t>
            </a:r>
            <a:r>
              <a:rPr lang="en-US" altLang="zh-CN" dirty="0" err="1">
                <a:latin typeface="+mn-lt"/>
                <a:ea typeface="微软雅黑" panose="020B0503020204020204" charset="-122"/>
              </a:rPr>
              <a:t>i</a:t>
            </a:r>
            <a:r>
              <a:rPr lang="en-US" altLang="zh-CN" dirty="0">
                <a:latin typeface="+mn-lt"/>
                <a:ea typeface="微软雅黑" panose="020B0503020204020204" charset="-122"/>
              </a:rPr>
              <a:t>);</a:t>
            </a:r>
          </a:p>
          <a:p>
            <a:pPr>
              <a:lnSpc>
                <a:spcPct val="80000"/>
              </a:lnSpc>
              <a:spcBef>
                <a:spcPct val="20000"/>
              </a:spcBef>
              <a:buClr>
                <a:schemeClr val="folHlink"/>
              </a:buClr>
              <a:buFont typeface="Wingdings 3" panose="05040102010807070707" pitchFamily="18" charset="2"/>
              <a:buNone/>
            </a:pPr>
            <a:r>
              <a:rPr lang="en-US" altLang="zh-CN" dirty="0">
                <a:latin typeface="+mn-lt"/>
                <a:ea typeface="微软雅黑" panose="020B050302020402020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blinds(horizontal)">
                                      <p:cBhvr>
                                        <p:cTn id="7" dur="500"/>
                                        <p:tgtEl>
                                          <p:spTgt spid="64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4518"/>
                                        </p:tgtEl>
                                        <p:attrNameLst>
                                          <p:attrName>style.visibility</p:attrName>
                                        </p:attrNameLst>
                                      </p:cBhvr>
                                      <p:to>
                                        <p:strVal val="visible"/>
                                      </p:to>
                                    </p:set>
                                    <p:anim calcmode="lin" valueType="num">
                                      <p:cBhvr additive="base">
                                        <p:cTn id="12" dur="500" fill="hold"/>
                                        <p:tgtEl>
                                          <p:spTgt spid="64518"/>
                                        </p:tgtEl>
                                        <p:attrNameLst>
                                          <p:attrName>ppt_x</p:attrName>
                                        </p:attrNameLst>
                                      </p:cBhvr>
                                      <p:tavLst>
                                        <p:tav tm="0">
                                          <p:val>
                                            <p:strVal val="#ppt_x"/>
                                          </p:val>
                                        </p:tav>
                                        <p:tav tm="100000">
                                          <p:val>
                                            <p:strVal val="#ppt_x"/>
                                          </p:val>
                                        </p:tav>
                                      </p:tavLst>
                                    </p:anim>
                                    <p:anim calcmode="lin" valueType="num">
                                      <p:cBhvr additive="base">
                                        <p:cTn id="13" dur="500" fill="hold"/>
                                        <p:tgtEl>
                                          <p:spTgt spid="6451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4515">
                                            <p:txEl>
                                              <p:pRg st="4" end="4"/>
                                            </p:txEl>
                                          </p:spTgt>
                                        </p:tgtEl>
                                        <p:attrNameLst>
                                          <p:attrName>style.visibility</p:attrName>
                                        </p:attrNameLst>
                                      </p:cBhvr>
                                      <p:to>
                                        <p:strVal val="visible"/>
                                      </p:to>
                                    </p:set>
                                    <p:animEffect transition="in" filter="blinds(horizontal)">
                                      <p:cBhvr>
                                        <p:cTn id="18" dur="500"/>
                                        <p:tgtEl>
                                          <p:spTgt spid="6451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9" presetClass="entr" presetSubtype="0" fill="hold" nodeType="clickEffect">
                                  <p:stCondLst>
                                    <p:cond delay="0"/>
                                  </p:stCondLst>
                                  <p:childTnLst>
                                    <p:set>
                                      <p:cBhvr>
                                        <p:cTn id="22" dur="1" fill="hold">
                                          <p:stCondLst>
                                            <p:cond delay="0"/>
                                          </p:stCondLst>
                                        </p:cTn>
                                        <p:tgtEl>
                                          <p:spTgt spid="64515">
                                            <p:txEl>
                                              <p:pRg st="5" end="5"/>
                                            </p:txEl>
                                          </p:spTgt>
                                        </p:tgtEl>
                                        <p:attrNameLst>
                                          <p:attrName>style.visibility</p:attrName>
                                        </p:attrNameLst>
                                      </p:cBhvr>
                                      <p:to>
                                        <p:strVal val="visible"/>
                                      </p:to>
                                    </p:set>
                                    <p:anim calcmode="lin" valueType="num">
                                      <p:cBhvr>
                                        <p:cTn id="23" dur="1000" fill="hold"/>
                                        <p:tgtEl>
                                          <p:spTgt spid="64515">
                                            <p:txEl>
                                              <p:pRg st="5" end="5"/>
                                            </p:txEl>
                                          </p:spTgt>
                                        </p:tgtEl>
                                        <p:attrNameLst>
                                          <p:attrName>ppt_x</p:attrName>
                                        </p:attrNameLst>
                                      </p:cBhvr>
                                      <p:tavLst>
                                        <p:tav tm="0">
                                          <p:val>
                                            <p:strVal val="#ppt_x-.2"/>
                                          </p:val>
                                        </p:tav>
                                        <p:tav tm="100000">
                                          <p:val>
                                            <p:strVal val="#ppt_x"/>
                                          </p:val>
                                        </p:tav>
                                      </p:tavLst>
                                    </p:anim>
                                    <p:anim calcmode="lin" valueType="num">
                                      <p:cBhvr>
                                        <p:cTn id="24" dur="1000" fill="hold"/>
                                        <p:tgtEl>
                                          <p:spTgt spid="64515">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5" dur="1000"/>
                                        <p:tgtEl>
                                          <p:spTgt spid="64515">
                                            <p:txEl>
                                              <p:pRg st="5" end="5"/>
                                            </p:txEl>
                                          </p:spTgt>
                                        </p:tgtEl>
                                      </p:cBhvr>
                                    </p:animEffect>
                                  </p:childTnLst>
                                </p:cTn>
                              </p:par>
                              <p:par>
                                <p:cTn id="26" presetID="29" presetClass="entr" presetSubtype="0" fill="hold" nodeType="withEffect">
                                  <p:stCondLst>
                                    <p:cond delay="0"/>
                                  </p:stCondLst>
                                  <p:childTnLst>
                                    <p:set>
                                      <p:cBhvr>
                                        <p:cTn id="27" dur="1" fill="hold">
                                          <p:stCondLst>
                                            <p:cond delay="0"/>
                                          </p:stCondLst>
                                        </p:cTn>
                                        <p:tgtEl>
                                          <p:spTgt spid="64515">
                                            <p:txEl>
                                              <p:pRg st="6" end="6"/>
                                            </p:txEl>
                                          </p:spTgt>
                                        </p:tgtEl>
                                        <p:attrNameLst>
                                          <p:attrName>style.visibility</p:attrName>
                                        </p:attrNameLst>
                                      </p:cBhvr>
                                      <p:to>
                                        <p:strVal val="visible"/>
                                      </p:to>
                                    </p:set>
                                    <p:anim calcmode="lin" valueType="num">
                                      <p:cBhvr>
                                        <p:cTn id="28" dur="1000" fill="hold"/>
                                        <p:tgtEl>
                                          <p:spTgt spid="64515">
                                            <p:txEl>
                                              <p:pRg st="6" end="6"/>
                                            </p:txEl>
                                          </p:spTgt>
                                        </p:tgtEl>
                                        <p:attrNameLst>
                                          <p:attrName>ppt_x</p:attrName>
                                        </p:attrNameLst>
                                      </p:cBhvr>
                                      <p:tavLst>
                                        <p:tav tm="0">
                                          <p:val>
                                            <p:strVal val="#ppt_x-.2"/>
                                          </p:val>
                                        </p:tav>
                                        <p:tav tm="100000">
                                          <p:val>
                                            <p:strVal val="#ppt_x"/>
                                          </p:val>
                                        </p:tav>
                                      </p:tavLst>
                                    </p:anim>
                                    <p:anim calcmode="lin" valueType="num">
                                      <p:cBhvr>
                                        <p:cTn id="29" dur="1000" fill="hold"/>
                                        <p:tgtEl>
                                          <p:spTgt spid="64515">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64515">
                                            <p:txEl>
                                              <p:pRg st="6" end="6"/>
                                            </p:txEl>
                                          </p:spTgt>
                                        </p:tgtEl>
                                      </p:cBhvr>
                                    </p:animEffect>
                                  </p:childTnLst>
                                </p:cTn>
                              </p:par>
                              <p:par>
                                <p:cTn id="31" presetID="29" presetClass="entr" presetSubtype="0" fill="hold" nodeType="withEffect">
                                  <p:stCondLst>
                                    <p:cond delay="0"/>
                                  </p:stCondLst>
                                  <p:childTnLst>
                                    <p:set>
                                      <p:cBhvr>
                                        <p:cTn id="32" dur="1" fill="hold">
                                          <p:stCondLst>
                                            <p:cond delay="0"/>
                                          </p:stCondLst>
                                        </p:cTn>
                                        <p:tgtEl>
                                          <p:spTgt spid="64515">
                                            <p:txEl>
                                              <p:pRg st="7" end="7"/>
                                            </p:txEl>
                                          </p:spTgt>
                                        </p:tgtEl>
                                        <p:attrNameLst>
                                          <p:attrName>style.visibility</p:attrName>
                                        </p:attrNameLst>
                                      </p:cBhvr>
                                      <p:to>
                                        <p:strVal val="visible"/>
                                      </p:to>
                                    </p:set>
                                    <p:anim calcmode="lin" valueType="num">
                                      <p:cBhvr>
                                        <p:cTn id="33" dur="1000" fill="hold"/>
                                        <p:tgtEl>
                                          <p:spTgt spid="64515">
                                            <p:txEl>
                                              <p:pRg st="7" end="7"/>
                                            </p:txEl>
                                          </p:spTgt>
                                        </p:tgtEl>
                                        <p:attrNameLst>
                                          <p:attrName>ppt_x</p:attrName>
                                        </p:attrNameLst>
                                      </p:cBhvr>
                                      <p:tavLst>
                                        <p:tav tm="0">
                                          <p:val>
                                            <p:strVal val="#ppt_x-.2"/>
                                          </p:val>
                                        </p:tav>
                                        <p:tav tm="100000">
                                          <p:val>
                                            <p:strVal val="#ppt_x"/>
                                          </p:val>
                                        </p:tav>
                                      </p:tavLst>
                                    </p:anim>
                                    <p:anim calcmode="lin" valueType="num">
                                      <p:cBhvr>
                                        <p:cTn id="34" dur="1000" fill="hold"/>
                                        <p:tgtEl>
                                          <p:spTgt spid="64515">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35" dur="1000"/>
                                        <p:tgtEl>
                                          <p:spTgt spid="6451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64515">
                                            <p:txEl>
                                              <p:pRg st="8" end="8"/>
                                            </p:txEl>
                                          </p:spTgt>
                                        </p:tgtEl>
                                        <p:attrNameLst>
                                          <p:attrName>style.visibility</p:attrName>
                                        </p:attrNameLst>
                                      </p:cBhvr>
                                      <p:to>
                                        <p:strVal val="visible"/>
                                      </p:to>
                                    </p:set>
                                    <p:animEffect transition="in" filter="blinds(horizontal)">
                                      <p:cBhvr>
                                        <p:cTn id="40" dur="500"/>
                                        <p:tgtEl>
                                          <p:spTgt spid="645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文本框 11"/>
          <p:cNvSpPr txBox="1">
            <a:spLocks noChangeArrowheads="1"/>
          </p:cNvSpPr>
          <p:nvPr/>
        </p:nvSpPr>
        <p:spPr bwMode="auto">
          <a:xfrm>
            <a:off x="2173288" y="307975"/>
            <a:ext cx="7335837" cy="400050"/>
          </a:xfrm>
          <a:prstGeom prst="rect">
            <a:avLst/>
          </a:prstGeom>
          <a:noFill/>
          <a:ln w="9525">
            <a:noFill/>
            <a:miter lim="800000"/>
          </a:ln>
        </p:spPr>
        <p:txBody>
          <a:bodyPr>
            <a:spAutoFit/>
          </a:bodyPr>
          <a:lstStyle/>
          <a:p>
            <a:r>
              <a:rPr lang="en-US" altLang="zh-CN" sz="2000" b="1" dirty="0">
                <a:solidFill>
                  <a:schemeClr val="bg1"/>
                </a:solidFill>
                <a:latin typeface="微软雅黑" panose="020B0503020204020204" charset="-122"/>
                <a:ea typeface="微软雅黑" panose="020B0503020204020204" charset="-122"/>
                <a:sym typeface="+mn-ea"/>
              </a:rPr>
              <a:t> </a:t>
            </a:r>
            <a:r>
              <a:rPr lang="zh-CN" altLang="en-US" sz="2000" b="1" dirty="0">
                <a:solidFill>
                  <a:schemeClr val="bg1"/>
                </a:solidFill>
                <a:latin typeface="微软雅黑" panose="020B0503020204020204" charset="-122"/>
                <a:ea typeface="微软雅黑" panose="020B0503020204020204" charset="-122"/>
                <a:sym typeface="+mn-ea"/>
              </a:rPr>
              <a:t>用 </a:t>
            </a:r>
            <a:r>
              <a:rPr lang="en-US" altLang="zh-CN" sz="2000" b="1" dirty="0">
                <a:solidFill>
                  <a:schemeClr val="bg1"/>
                </a:solidFill>
                <a:latin typeface="微软雅黑" panose="020B0503020204020204" charset="-122"/>
                <a:ea typeface="微软雅黑" panose="020B0503020204020204" charset="-122"/>
                <a:sym typeface="+mn-ea"/>
              </a:rPr>
              <a:t>for</a:t>
            </a:r>
            <a:r>
              <a:rPr lang="zh-CN" altLang="en-US" sz="2000" b="1" dirty="0">
                <a:solidFill>
                  <a:schemeClr val="bg1"/>
                </a:solidFill>
                <a:latin typeface="微软雅黑" panose="020B0503020204020204" charset="-122"/>
                <a:ea typeface="微软雅黑" panose="020B0503020204020204" charset="-122"/>
                <a:sym typeface="+mn-ea"/>
              </a:rPr>
              <a:t>循环语句编写一程序求</a:t>
            </a:r>
            <a:r>
              <a:rPr lang="en-US" altLang="zh-CN" sz="2000" b="1" dirty="0">
                <a:solidFill>
                  <a:schemeClr val="bg1"/>
                </a:solidFill>
                <a:latin typeface="微软雅黑" panose="020B0503020204020204" charset="-122"/>
                <a:ea typeface="微软雅黑" panose="020B0503020204020204" charset="-122"/>
                <a:sym typeface="+mn-ea"/>
              </a:rPr>
              <a:t>1</a:t>
            </a:r>
            <a:r>
              <a:rPr lang="zh-CN" altLang="en-US" sz="2000" b="1" dirty="0">
                <a:solidFill>
                  <a:schemeClr val="bg1"/>
                </a:solidFill>
                <a:latin typeface="微软雅黑" panose="020B0503020204020204" charset="-122"/>
                <a:ea typeface="微软雅黑" panose="020B0503020204020204" charset="-122"/>
                <a:sym typeface="+mn-ea"/>
              </a:rPr>
              <a:t>到</a:t>
            </a:r>
            <a:r>
              <a:rPr lang="en-US" altLang="zh-CN" sz="2000" b="1" dirty="0">
                <a:solidFill>
                  <a:schemeClr val="bg1"/>
                </a:solidFill>
                <a:latin typeface="微软雅黑" panose="020B0503020204020204" charset="-122"/>
                <a:ea typeface="微软雅黑" panose="020B0503020204020204" charset="-122"/>
                <a:sym typeface="+mn-ea"/>
              </a:rPr>
              <a:t>100</a:t>
            </a:r>
            <a:r>
              <a:rPr lang="zh-CN" altLang="en-US" sz="2000" b="1" dirty="0">
                <a:solidFill>
                  <a:schemeClr val="bg1"/>
                </a:solidFill>
                <a:latin typeface="微软雅黑" panose="020B0503020204020204" charset="-122"/>
                <a:ea typeface="微软雅黑" panose="020B0503020204020204" charset="-122"/>
                <a:sym typeface="+mn-ea"/>
              </a:rPr>
              <a:t>之间所有整数之和</a:t>
            </a:r>
            <a:endParaRPr lang="zh-CN" altLang="en-US" sz="2000" b="1" dirty="0">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65541" name="圆角矩形 65540"/>
          <p:cNvSpPr/>
          <p:nvPr/>
        </p:nvSpPr>
        <p:spPr>
          <a:xfrm>
            <a:off x="1335088" y="1817473"/>
            <a:ext cx="4676775" cy="3783442"/>
          </a:xfrm>
          <a:prstGeom prst="roundRect">
            <a:avLst>
              <a:gd name="adj" fmla="val 4843"/>
            </a:avLst>
          </a:prstGeom>
          <a:solidFill>
            <a:schemeClr val="bg1">
              <a:lumMod val="95000"/>
            </a:schemeClr>
          </a:solidFill>
          <a:ln w="12700" cap="flat" cmpd="sng">
            <a:solidFill>
              <a:srgbClr val="339933"/>
            </a:solidFill>
            <a:prstDash val="lgDashDotDot"/>
            <a:headEnd type="none" w="med" len="med"/>
            <a:tailEnd type="none" w="med" len="med"/>
          </a:ln>
        </p:spPr>
        <p:txBody>
          <a:bodyPr anchor="ctr">
            <a:spAutoFit/>
          </a:bodyPr>
          <a:lstStyle/>
          <a:p>
            <a:pPr>
              <a:defRPr/>
            </a:pPr>
            <a:r>
              <a:rPr lang="en-US" altLang="zh-CN" dirty="0">
                <a:latin typeface="+mn-lt"/>
                <a:ea typeface="微软雅黑" panose="020B0503020204020204" charset="-122"/>
              </a:rPr>
              <a:t>#include &lt;</a:t>
            </a:r>
            <a:r>
              <a:rPr lang="en-US" altLang="zh-CN" dirty="0" err="1">
                <a:latin typeface="+mn-lt"/>
                <a:ea typeface="微软雅黑" panose="020B0503020204020204" charset="-122"/>
              </a:rPr>
              <a:t>stdio.h</a:t>
            </a:r>
            <a:r>
              <a:rPr lang="en-US" altLang="zh-CN" dirty="0">
                <a:latin typeface="+mn-lt"/>
                <a:ea typeface="微软雅黑" panose="020B0503020204020204" charset="-122"/>
              </a:rPr>
              <a:t>&gt;</a:t>
            </a:r>
          </a:p>
          <a:p>
            <a:pPr>
              <a:defRPr/>
            </a:pPr>
            <a:r>
              <a:rPr lang="en-US" altLang="zh-CN" dirty="0">
                <a:latin typeface="+mn-lt"/>
                <a:ea typeface="微软雅黑" panose="020B0503020204020204" charset="-122"/>
              </a:rPr>
              <a:t>void  main( )</a:t>
            </a:r>
          </a:p>
          <a:p>
            <a:pPr>
              <a:defRPr/>
            </a:pPr>
            <a:r>
              <a:rPr lang="en-US" altLang="zh-CN" dirty="0">
                <a:latin typeface="+mn-lt"/>
                <a:ea typeface="微软雅黑" panose="020B0503020204020204" charset="-122"/>
              </a:rPr>
              <a:t>{</a:t>
            </a:r>
          </a:p>
          <a:p>
            <a:pPr>
              <a:defRPr/>
            </a:pPr>
            <a:r>
              <a:rPr lang="en-US" altLang="zh-CN" dirty="0">
                <a:latin typeface="+mn-lt"/>
                <a:ea typeface="微软雅黑" panose="020B0503020204020204" charset="-122"/>
              </a:rPr>
              <a:t>        </a:t>
            </a:r>
            <a:r>
              <a:rPr lang="en-US" altLang="zh-CN" dirty="0" err="1">
                <a:latin typeface="+mn-lt"/>
                <a:ea typeface="微软雅黑" panose="020B0503020204020204" charset="-122"/>
              </a:rPr>
              <a:t>int</a:t>
            </a:r>
            <a:r>
              <a:rPr lang="en-US" altLang="zh-CN" dirty="0">
                <a:latin typeface="+mn-lt"/>
                <a:ea typeface="微软雅黑" panose="020B0503020204020204" charset="-122"/>
              </a:rPr>
              <a:t>  i ;</a:t>
            </a:r>
          </a:p>
          <a:p>
            <a:pPr>
              <a:defRPr/>
            </a:pPr>
            <a:r>
              <a:rPr lang="en-US" altLang="zh-CN" dirty="0">
                <a:latin typeface="+mn-lt"/>
                <a:ea typeface="微软雅黑" panose="020B0503020204020204" charset="-122"/>
              </a:rPr>
              <a:t>        </a:t>
            </a:r>
            <a:r>
              <a:rPr lang="en-US" altLang="zh-CN" dirty="0" err="1">
                <a:latin typeface="+mn-lt"/>
                <a:ea typeface="微软雅黑" panose="020B0503020204020204" charset="-122"/>
              </a:rPr>
              <a:t>int</a:t>
            </a:r>
            <a:r>
              <a:rPr lang="en-US" altLang="zh-CN" dirty="0">
                <a:latin typeface="+mn-lt"/>
                <a:ea typeface="微软雅黑" panose="020B0503020204020204" charset="-122"/>
              </a:rPr>
              <a:t> sum ;</a:t>
            </a:r>
          </a:p>
          <a:p>
            <a:pPr>
              <a:defRPr/>
            </a:pPr>
            <a:r>
              <a:rPr lang="en-US" altLang="zh-CN" dirty="0">
                <a:latin typeface="+mn-lt"/>
                <a:ea typeface="微软雅黑" panose="020B0503020204020204" charset="-122"/>
              </a:rPr>
              <a:t>    </a:t>
            </a:r>
          </a:p>
          <a:p>
            <a:pPr marL="0" indent="0">
              <a:buFont typeface="Arial" panose="02080604020202020204" pitchFamily="34" charset="0"/>
              <a:buNone/>
              <a:defRPr/>
            </a:pPr>
            <a:r>
              <a:rPr lang="en-US" altLang="zh-CN" dirty="0">
                <a:latin typeface="+mn-lt"/>
                <a:ea typeface="微软雅黑" panose="020B0503020204020204" charset="-122"/>
              </a:rPr>
              <a:t>    for (i = 1 , sum = 0 ; i &lt;= 100; i ++)</a:t>
            </a:r>
          </a:p>
          <a:p>
            <a:pPr>
              <a:defRPr/>
            </a:pPr>
            <a:r>
              <a:rPr lang="en-US" altLang="zh-CN" dirty="0">
                <a:latin typeface="+mn-lt"/>
                <a:ea typeface="微软雅黑" panose="020B0503020204020204" charset="-122"/>
              </a:rPr>
              <a:t>        {</a:t>
            </a:r>
          </a:p>
          <a:p>
            <a:pPr>
              <a:defRPr/>
            </a:pPr>
            <a:r>
              <a:rPr lang="en-US" altLang="zh-CN" dirty="0">
                <a:latin typeface="+mn-lt"/>
                <a:ea typeface="微软雅黑" panose="020B0503020204020204" charset="-122"/>
              </a:rPr>
              <a:t>            sum += i ;</a:t>
            </a:r>
          </a:p>
          <a:p>
            <a:pPr>
              <a:defRPr/>
            </a:pPr>
            <a:r>
              <a:rPr lang="en-US" altLang="zh-CN" dirty="0">
                <a:latin typeface="+mn-lt"/>
                <a:ea typeface="微软雅黑" panose="020B0503020204020204" charset="-122"/>
              </a:rPr>
              <a:t>        } </a:t>
            </a:r>
          </a:p>
          <a:p>
            <a:pPr>
              <a:defRPr/>
            </a:pPr>
            <a:r>
              <a:rPr lang="en-US" altLang="zh-CN" dirty="0">
                <a:latin typeface="+mn-lt"/>
                <a:ea typeface="微软雅黑" panose="020B0503020204020204" charset="-122"/>
              </a:rPr>
              <a:t>        </a:t>
            </a:r>
            <a:r>
              <a:rPr lang="en-US" altLang="zh-CN" dirty="0" err="1">
                <a:latin typeface="+mn-lt"/>
                <a:ea typeface="微软雅黑" panose="020B0503020204020204" charset="-122"/>
              </a:rPr>
              <a:t>printf</a:t>
            </a:r>
            <a:r>
              <a:rPr lang="en-US" altLang="zh-CN" dirty="0">
                <a:latin typeface="+mn-lt"/>
                <a:ea typeface="微软雅黑" panose="020B0503020204020204" charset="-122"/>
              </a:rPr>
              <a:t>("sum = %d \n", sum);</a:t>
            </a:r>
          </a:p>
          <a:p>
            <a:pPr>
              <a:defRPr/>
            </a:pPr>
            <a:endParaRPr lang="en-US" altLang="zh-CN" dirty="0">
              <a:latin typeface="+mn-lt"/>
              <a:ea typeface="微软雅黑" panose="020B0503020204020204" charset="-122"/>
            </a:endParaRPr>
          </a:p>
          <a:p>
            <a:pPr>
              <a:defRPr/>
            </a:pPr>
            <a:r>
              <a:rPr lang="en-US" altLang="zh-CN" dirty="0">
                <a:latin typeface="+mn-lt"/>
                <a:ea typeface="微软雅黑" panose="020B0503020204020204" charset="-122"/>
              </a:rPr>
              <a:t>}</a:t>
            </a:r>
          </a:p>
        </p:txBody>
      </p:sp>
      <p:sp>
        <p:nvSpPr>
          <p:cNvPr id="65542" name="五边形 65541"/>
          <p:cNvSpPr>
            <a:spLocks noChangeArrowheads="1"/>
          </p:cNvSpPr>
          <p:nvPr/>
        </p:nvSpPr>
        <p:spPr bwMode="auto">
          <a:xfrm>
            <a:off x="6011863" y="2636838"/>
            <a:ext cx="1008062" cy="1944687"/>
          </a:xfrm>
          <a:prstGeom prst="homePlate">
            <a:avLst>
              <a:gd name="adj" fmla="val 37880"/>
            </a:avLst>
          </a:prstGeom>
          <a:gradFill rotWithShape="1">
            <a:gsLst>
              <a:gs pos="0">
                <a:srgbClr val="FFFFFF">
                  <a:alpha val="0"/>
                </a:srgbClr>
              </a:gs>
              <a:gs pos="100000">
                <a:srgbClr val="B2B4B3"/>
              </a:gs>
            </a:gsLst>
            <a:lin ang="0" scaled="1"/>
          </a:gradFill>
          <a:ln w="9525">
            <a:noFill/>
            <a:miter lim="800000"/>
          </a:ln>
        </p:spPr>
        <p:txBody>
          <a:bodyPr wrap="none" anchor="ctr"/>
          <a:lstStyle/>
          <a:p>
            <a:pPr algn="ctr"/>
            <a:r>
              <a:rPr lang="zh-CN" altLang="en-US">
                <a:solidFill>
                  <a:srgbClr val="006666"/>
                </a:solidFill>
                <a:latin typeface="Times New Roman" panose="02020603050405020304" pitchFamily="18" charset="0"/>
                <a:ea typeface="华文新魏" panose="02010800040101010101" pitchFamily="2" charset="-122"/>
              </a:rPr>
              <a:t>运</a:t>
            </a:r>
          </a:p>
          <a:p>
            <a:pPr algn="ctr"/>
            <a:r>
              <a:rPr lang="zh-CN" altLang="en-US">
                <a:solidFill>
                  <a:srgbClr val="006666"/>
                </a:solidFill>
                <a:latin typeface="Times New Roman" panose="02020603050405020304" pitchFamily="18" charset="0"/>
                <a:ea typeface="华文新魏" panose="02010800040101010101" pitchFamily="2" charset="-122"/>
              </a:rPr>
              <a:t>行</a:t>
            </a:r>
          </a:p>
          <a:p>
            <a:pPr algn="ctr"/>
            <a:r>
              <a:rPr lang="zh-CN" altLang="en-US">
                <a:solidFill>
                  <a:srgbClr val="006666"/>
                </a:solidFill>
                <a:latin typeface="Times New Roman" panose="02020603050405020304" pitchFamily="18" charset="0"/>
                <a:ea typeface="华文新魏" panose="02010800040101010101" pitchFamily="2" charset="-122"/>
              </a:rPr>
              <a:t>结</a:t>
            </a:r>
          </a:p>
          <a:p>
            <a:pPr algn="ctr"/>
            <a:r>
              <a:rPr lang="zh-CN" altLang="en-US">
                <a:solidFill>
                  <a:srgbClr val="006666"/>
                </a:solidFill>
                <a:latin typeface="Times New Roman" panose="02020603050405020304" pitchFamily="18" charset="0"/>
                <a:ea typeface="华文新魏" panose="02010800040101010101" pitchFamily="2" charset="-122"/>
              </a:rPr>
              <a:t>果</a:t>
            </a:r>
          </a:p>
        </p:txBody>
      </p:sp>
      <p:sp>
        <p:nvSpPr>
          <p:cNvPr id="65544" name="圆角矩形 65543"/>
          <p:cNvSpPr/>
          <p:nvPr/>
        </p:nvSpPr>
        <p:spPr>
          <a:xfrm>
            <a:off x="7092950" y="3213100"/>
            <a:ext cx="1362075" cy="792163"/>
          </a:xfrm>
          <a:prstGeom prst="roundRect">
            <a:avLst>
              <a:gd name="adj" fmla="val 11921"/>
            </a:avLst>
          </a:prstGeom>
          <a:solidFill>
            <a:srgbClr val="006666"/>
          </a:solidFill>
          <a:ln w="25400" cap="flat" cmpd="sng">
            <a:solidFill>
              <a:srgbClr val="FFFFFF"/>
            </a:solidFill>
            <a:prstDash val="solid"/>
            <a:headEnd type="none" w="med" len="med"/>
            <a:tailEnd type="none" w="med" len="med"/>
          </a:ln>
          <a:effectLst>
            <a:outerShdw dist="53882" dir="2699999" algn="ctr" rotWithShape="0">
              <a:srgbClr val="000000">
                <a:alpha val="50000"/>
              </a:srgbClr>
            </a:outerShdw>
          </a:effectLst>
        </p:spPr>
        <p:txBody>
          <a:bodyPr wrap="none" anchor="ctr"/>
          <a:lstStyle/>
          <a:p>
            <a:pPr>
              <a:defRPr/>
            </a:pPr>
            <a:r>
              <a:rPr lang="en-US" altLang="zh-CN">
                <a:solidFill>
                  <a:schemeClr val="bg1"/>
                </a:solidFill>
                <a:latin typeface="Times New Roman" panose="02020603050405020304" pitchFamily="18" charset="0"/>
                <a:ea typeface="华文新魏" panose="02010800040101010101" pitchFamily="2" charset="-122"/>
                <a:sym typeface="+mn-ea"/>
              </a:rPr>
              <a:t>sum =5050</a:t>
            </a:r>
          </a:p>
        </p:txBody>
      </p:sp>
      <p:sp>
        <p:nvSpPr>
          <p:cNvPr id="58373" name="文本框 10"/>
          <p:cNvSpPr txBox="1">
            <a:spLocks noChangeArrowheads="1"/>
          </p:cNvSpPr>
          <p:nvPr/>
        </p:nvSpPr>
        <p:spPr bwMode="auto">
          <a:xfrm>
            <a:off x="715963" y="130175"/>
            <a:ext cx="1336675" cy="641350"/>
          </a:xfrm>
          <a:prstGeom prst="rect">
            <a:avLst/>
          </a:prstGeom>
          <a:noFill/>
          <a:ln w="9525">
            <a:noFill/>
            <a:miter lim="800000"/>
          </a:ln>
        </p:spPr>
        <p:txBody>
          <a:bodyPr wrap="none">
            <a:spAutoFit/>
          </a:bodyPr>
          <a:lstStyle/>
          <a:p>
            <a:pPr algn="ct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sym typeface="+mn-ea"/>
              </a:rPr>
              <a:t>例3.8</a:t>
            </a:r>
            <a:endParaRPr lang="en-US" altLang="zh-CN" sz="3600">
              <a:latin typeface="微软雅黑" panose="020B0503020204020204" charset="-122"/>
              <a:ea typeface="微软雅黑" panose="020B0503020204020204" charset="-122"/>
              <a:cs typeface="Segoe UI" panose="020B0502040204020203" pitchFamily="34" charset="0"/>
              <a:sym typeface="+mn-ea"/>
            </a:endParaRPr>
          </a:p>
        </p:txBody>
      </p:sp>
      <p:sp>
        <p:nvSpPr>
          <p:cNvPr id="7" name="椭圆 6"/>
          <p:cNvSpPr/>
          <p:nvPr/>
        </p:nvSpPr>
        <p:spPr>
          <a:xfrm>
            <a:off x="1475656" y="3638152"/>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对话气泡: 圆角矩形 16"/>
          <p:cNvSpPr/>
          <p:nvPr/>
        </p:nvSpPr>
        <p:spPr>
          <a:xfrm>
            <a:off x="3923929" y="2348880"/>
            <a:ext cx="1656183" cy="729327"/>
          </a:xfrm>
          <a:prstGeom prst="wedgeRoundRectCallout">
            <a:avLst>
              <a:gd name="adj1" fmla="val -105859"/>
              <a:gd name="adj2" fmla="val 129336"/>
              <a:gd name="adj3" fmla="val 1666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微软雅黑" panose="020B0503020204020204" pitchFamily="34" charset="-122"/>
                <a:ea typeface="微软雅黑" panose="020B0503020204020204" pitchFamily="34" charset="-122"/>
              </a:rPr>
              <a:t>表达式一为逗号表达式，赋初值</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25" name="对话气泡: 圆角矩形 16"/>
          <p:cNvSpPr/>
          <p:nvPr/>
        </p:nvSpPr>
        <p:spPr>
          <a:xfrm>
            <a:off x="3491880" y="3994959"/>
            <a:ext cx="1188131" cy="729327"/>
          </a:xfrm>
          <a:prstGeom prst="wedgeRoundRectCallout">
            <a:avLst>
              <a:gd name="adj1" fmla="val -31820"/>
              <a:gd name="adj2" fmla="val -78566"/>
              <a:gd name="adj3" fmla="val 1666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微软雅黑" panose="020B0503020204020204" pitchFamily="34" charset="-122"/>
                <a:ea typeface="微软雅黑" panose="020B0503020204020204" pitchFamily="34" charset="-122"/>
              </a:rPr>
              <a:t>表达式二：循环条件</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26" name="对话气泡: 圆角矩形 16"/>
          <p:cNvSpPr/>
          <p:nvPr/>
        </p:nvSpPr>
        <p:spPr>
          <a:xfrm>
            <a:off x="4795212" y="3982031"/>
            <a:ext cx="1151805" cy="729327"/>
          </a:xfrm>
          <a:prstGeom prst="wedgeRoundRectCallout">
            <a:avLst>
              <a:gd name="adj1" fmla="val -75213"/>
              <a:gd name="adj2" fmla="val -76978"/>
              <a:gd name="adj3" fmla="val 1666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latin typeface="微软雅黑" panose="020B0503020204020204" pitchFamily="34" charset="-122"/>
                <a:ea typeface="微软雅黑" panose="020B0503020204020204" pitchFamily="34" charset="-122"/>
              </a:rPr>
              <a:t>表达式三：循环步长</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41"/>
                                        </p:tgtEl>
                                        <p:attrNameLst>
                                          <p:attrName>style.visibility</p:attrName>
                                        </p:attrNameLst>
                                      </p:cBhvr>
                                      <p:to>
                                        <p:strVal val="visible"/>
                                      </p:to>
                                    </p:set>
                                    <p:animEffect transition="in" filter="blinds(horizontal)">
                                      <p:cBhvr>
                                        <p:cTn id="7" dur="500"/>
                                        <p:tgtEl>
                                          <p:spTgt spid="655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5542"/>
                                        </p:tgtEl>
                                        <p:attrNameLst>
                                          <p:attrName>style.visibility</p:attrName>
                                        </p:attrNameLst>
                                      </p:cBhvr>
                                      <p:to>
                                        <p:strVal val="visible"/>
                                      </p:to>
                                    </p:set>
                                    <p:animEffect transition="in" filter="blinds(horizontal)">
                                      <p:cBhvr>
                                        <p:cTn id="30" dur="500"/>
                                        <p:tgtEl>
                                          <p:spTgt spid="65542"/>
                                        </p:tgtEl>
                                      </p:cBhvr>
                                    </p:animEffect>
                                  </p:childTnLst>
                                </p:cTn>
                              </p:par>
                            </p:childTnLst>
                          </p:cTn>
                        </p:par>
                        <p:par>
                          <p:cTn id="31" fill="hold">
                            <p:stCondLst>
                              <p:cond delay="500"/>
                            </p:stCondLst>
                            <p:childTnLst>
                              <p:par>
                                <p:cTn id="32" presetID="42" presetClass="entr" presetSubtype="0" fill="hold" grpId="0" nodeType="afterEffect">
                                  <p:stCondLst>
                                    <p:cond delay="0"/>
                                  </p:stCondLst>
                                  <p:childTnLst>
                                    <p:set>
                                      <p:cBhvr>
                                        <p:cTn id="33" dur="1" fill="hold">
                                          <p:stCondLst>
                                            <p:cond delay="0"/>
                                          </p:stCondLst>
                                        </p:cTn>
                                        <p:tgtEl>
                                          <p:spTgt spid="65544"/>
                                        </p:tgtEl>
                                        <p:attrNameLst>
                                          <p:attrName>style.visibility</p:attrName>
                                        </p:attrNameLst>
                                      </p:cBhvr>
                                      <p:to>
                                        <p:strVal val="visible"/>
                                      </p:to>
                                    </p:set>
                                    <p:animEffect transition="in" filter="fade">
                                      <p:cBhvr>
                                        <p:cTn id="34" dur="250"/>
                                        <p:tgtEl>
                                          <p:spTgt spid="65544"/>
                                        </p:tgtEl>
                                      </p:cBhvr>
                                    </p:animEffect>
                                    <p:anim calcmode="lin" valueType="num">
                                      <p:cBhvr>
                                        <p:cTn id="35" dur="250" fill="hold"/>
                                        <p:tgtEl>
                                          <p:spTgt spid="65544"/>
                                        </p:tgtEl>
                                        <p:attrNameLst>
                                          <p:attrName>ppt_x</p:attrName>
                                        </p:attrNameLst>
                                      </p:cBhvr>
                                      <p:tavLst>
                                        <p:tav tm="0">
                                          <p:val>
                                            <p:strVal val="#ppt_x"/>
                                          </p:val>
                                        </p:tav>
                                        <p:tav tm="100000">
                                          <p:val>
                                            <p:strVal val="#ppt_x"/>
                                          </p:val>
                                        </p:tav>
                                      </p:tavLst>
                                    </p:anim>
                                    <p:anim calcmode="lin" valueType="num">
                                      <p:cBhvr>
                                        <p:cTn id="36" dur="250" fill="hold"/>
                                        <p:tgtEl>
                                          <p:spTgt spid="655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bldLvl="0" animBg="1"/>
      <p:bldP spid="65542" grpId="0" bldLvl="0" animBg="1"/>
      <p:bldP spid="65544" grpId="0" animBg="1"/>
      <p:bldP spid="7" grpId="0" animBg="1"/>
      <p:bldP spid="8" grpId="0" animBg="1"/>
      <p:bldP spid="25" grpId="0" animBg="1"/>
      <p:bldP spid="2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文本框 11"/>
          <p:cNvSpPr txBox="1">
            <a:spLocks noChangeArrowheads="1"/>
          </p:cNvSpPr>
          <p:nvPr/>
        </p:nvSpPr>
        <p:spPr bwMode="auto">
          <a:xfrm>
            <a:off x="2173288" y="122238"/>
            <a:ext cx="7335837" cy="614362"/>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for</a:t>
            </a:r>
            <a:r>
              <a:rPr lang="zh-CN" altLang="en-US" sz="3200" b="1">
                <a:solidFill>
                  <a:schemeClr val="bg1"/>
                </a:solidFill>
                <a:latin typeface="微软雅黑" panose="020B0503020204020204" charset="-122"/>
                <a:ea typeface="微软雅黑" panose="020B0503020204020204" charset="-122"/>
                <a:sym typeface="+mn-ea"/>
              </a:rPr>
              <a:t>语句程序说明</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66563" name="文本占位符 66562"/>
          <p:cNvSpPr>
            <a:spLocks noGrp="1"/>
          </p:cNvSpPr>
          <p:nvPr>
            <p:ph type="body" idx="4294967295"/>
          </p:nvPr>
        </p:nvSpPr>
        <p:spPr>
          <a:xfrm>
            <a:off x="1204913" y="1341438"/>
            <a:ext cx="6775450" cy="4665662"/>
          </a:xfrm>
        </p:spPr>
        <p:txBody>
          <a:bodyPr lIns="92075" tIns="46038" rIns="92075" bIns="46038"/>
          <a:lstStyle/>
          <a:p>
            <a:pPr marL="342900" indent="-342900">
              <a:lnSpc>
                <a:spcPct val="150000"/>
              </a:lnSpc>
              <a:spcBef>
                <a:spcPct val="0"/>
              </a:spcBef>
            </a:pPr>
            <a:r>
              <a:rPr lang="zh-CN" altLang="en-US" sz="1800" dirty="0">
                <a:latin typeface="微软雅黑" panose="020B0503020204020204" charset="-122"/>
                <a:ea typeface="微软雅黑" panose="020B0503020204020204" charset="-122"/>
              </a:rPr>
              <a:t>表达式</a:t>
            </a:r>
            <a:r>
              <a:rPr lang="en-US" altLang="zh-CN" sz="1800" dirty="0">
                <a:latin typeface="微软雅黑" panose="020B0503020204020204" charset="-122"/>
                <a:ea typeface="微软雅黑" panose="020B0503020204020204" charset="-122"/>
              </a:rPr>
              <a:t>1</a:t>
            </a:r>
            <a:r>
              <a:rPr lang="zh-CN" altLang="en-US" sz="1800" dirty="0">
                <a:latin typeface="微软雅黑" panose="020B0503020204020204" charset="-122"/>
                <a:ea typeface="微软雅黑" panose="020B0503020204020204" charset="-122"/>
              </a:rPr>
              <a:t>，表达式</a:t>
            </a:r>
            <a:r>
              <a:rPr lang="en-US" altLang="zh-CN" sz="1800" dirty="0">
                <a:latin typeface="微软雅黑" panose="020B0503020204020204" charset="-122"/>
                <a:ea typeface="微软雅黑" panose="020B0503020204020204" charset="-122"/>
              </a:rPr>
              <a:t>2</a:t>
            </a:r>
            <a:r>
              <a:rPr lang="zh-CN" altLang="en-US" sz="1800" dirty="0">
                <a:latin typeface="微软雅黑" panose="020B0503020204020204" charset="-122"/>
                <a:ea typeface="微软雅黑" panose="020B0503020204020204" charset="-122"/>
              </a:rPr>
              <a:t>和表达式</a:t>
            </a:r>
            <a:r>
              <a:rPr lang="en-US" altLang="zh-CN" sz="1800" dirty="0">
                <a:latin typeface="微软雅黑" panose="020B0503020204020204" charset="-122"/>
                <a:ea typeface="微软雅黑" panose="020B0503020204020204" charset="-122"/>
              </a:rPr>
              <a:t>3</a:t>
            </a:r>
            <a:r>
              <a:rPr lang="zh-CN" altLang="en-US" sz="1800" dirty="0">
                <a:latin typeface="微软雅黑" panose="020B0503020204020204" charset="-122"/>
                <a:ea typeface="微软雅黑" panose="020B0503020204020204" charset="-122"/>
              </a:rPr>
              <a:t>可以全部或部分省掉，但是分号不能省，相当于永真条件（条件永远成立），即</a:t>
            </a:r>
            <a:r>
              <a:rPr lang="en-US" altLang="zh-CN" sz="1800" dirty="0">
                <a:latin typeface="微软雅黑" panose="020B0503020204020204" charset="-122"/>
                <a:ea typeface="微软雅黑" panose="020B0503020204020204" charset="-122"/>
              </a:rPr>
              <a:t>for(  ;  ;  )</a:t>
            </a:r>
            <a:r>
              <a:rPr lang="zh-CN" altLang="en-US" sz="1800" dirty="0">
                <a:latin typeface="微软雅黑" panose="020B0503020204020204" charset="-122"/>
                <a:ea typeface="微软雅黑" panose="020B0503020204020204" charset="-122"/>
              </a:rPr>
              <a:t>等同于 </a:t>
            </a:r>
            <a:r>
              <a:rPr lang="en-US" altLang="zh-CN" sz="1800" dirty="0">
                <a:latin typeface="微软雅黑" panose="020B0503020204020204" charset="-122"/>
                <a:ea typeface="微软雅黑" panose="020B0503020204020204" charset="-122"/>
              </a:rPr>
              <a:t>for( ; 1 ; )</a:t>
            </a:r>
            <a:r>
              <a:rPr lang="zh-CN" altLang="en-US" sz="1800" dirty="0">
                <a:latin typeface="微软雅黑" panose="020B0503020204020204" charset="-122"/>
                <a:ea typeface="微软雅黑" panose="020B0503020204020204" charset="-122"/>
              </a:rPr>
              <a:t>，此种情况下，必须在循环体中使用</a:t>
            </a:r>
            <a:r>
              <a:rPr lang="en-US" altLang="zh-CN" sz="1800" dirty="0">
                <a:latin typeface="微软雅黑" panose="020B0503020204020204" charset="-122"/>
                <a:ea typeface="微软雅黑" panose="020B0503020204020204" charset="-122"/>
              </a:rPr>
              <a:t>break</a:t>
            </a:r>
            <a:r>
              <a:rPr lang="zh-CN" altLang="en-US" sz="1800" dirty="0">
                <a:latin typeface="微软雅黑" panose="020B0503020204020204" charset="-122"/>
                <a:ea typeface="微软雅黑" panose="020B0503020204020204" charset="-122"/>
              </a:rPr>
              <a:t>来控制循环的结束。</a:t>
            </a:r>
          </a:p>
          <a:p>
            <a:pPr marL="342900" indent="-342900">
              <a:lnSpc>
                <a:spcPct val="150000"/>
              </a:lnSpc>
              <a:spcBef>
                <a:spcPct val="0"/>
              </a:spcBef>
            </a:pPr>
            <a:endParaRPr lang="zh-CN" altLang="en-US" sz="1800" dirty="0">
              <a:latin typeface="微软雅黑" panose="020B0503020204020204" charset="-122"/>
              <a:ea typeface="微软雅黑" panose="020B0503020204020204" charset="-122"/>
            </a:endParaRPr>
          </a:p>
          <a:p>
            <a:pPr marL="342900" indent="-342900">
              <a:lnSpc>
                <a:spcPct val="150000"/>
              </a:lnSpc>
              <a:spcBef>
                <a:spcPct val="0"/>
              </a:spcBef>
            </a:pPr>
            <a:r>
              <a:rPr lang="zh-CN" altLang="en-US" sz="1800" dirty="0">
                <a:latin typeface="微软雅黑" panose="020B0503020204020204" charset="-122"/>
                <a:ea typeface="微软雅黑" panose="020B0503020204020204" charset="-122"/>
              </a:rPr>
              <a:t> 循环体也可以为空语句，如</a:t>
            </a:r>
            <a:r>
              <a:rPr lang="en-US" altLang="zh-CN" sz="1800" dirty="0">
                <a:latin typeface="微软雅黑" panose="020B0503020204020204" charset="-122"/>
                <a:ea typeface="微软雅黑" panose="020B0503020204020204" charset="-122"/>
              </a:rPr>
              <a:t>:</a:t>
            </a:r>
          </a:p>
          <a:p>
            <a:pPr marL="342900" indent="-342900">
              <a:lnSpc>
                <a:spcPct val="150000"/>
              </a:lnSpc>
              <a:spcBef>
                <a:spcPct val="0"/>
              </a:spcBef>
              <a:buFont typeface="Arial" panose="02080604020202020204" pitchFamily="34" charset="0"/>
              <a:buNone/>
            </a:pPr>
            <a:r>
              <a:rPr lang="en-US" altLang="zh-CN" sz="1800" dirty="0">
                <a:latin typeface="微软雅黑" panose="020B0503020204020204" charset="-122"/>
                <a:ea typeface="微软雅黑" panose="020B0503020204020204" charset="-122"/>
              </a:rPr>
              <a:t>     		</a:t>
            </a:r>
            <a:r>
              <a:rPr lang="en-US" altLang="zh-CN" sz="1600" dirty="0">
                <a:solidFill>
                  <a:srgbClr val="006666"/>
                </a:solidFill>
                <a:latin typeface="微软雅黑" panose="020B0503020204020204" charset="-122"/>
                <a:ea typeface="微软雅黑" panose="020B0503020204020204" charset="-122"/>
              </a:rPr>
              <a:t>for( i=0 ; i&lt;10000 ; i++) ;</a:t>
            </a:r>
          </a:p>
          <a:p>
            <a:pPr marL="342900" indent="-342900">
              <a:lnSpc>
                <a:spcPct val="150000"/>
              </a:lnSpc>
              <a:spcBef>
                <a:spcPct val="0"/>
              </a:spcBef>
              <a:buFont typeface="Arial" panose="02080604020202020204" pitchFamily="34" charset="0"/>
              <a:buNone/>
            </a:pPr>
            <a:r>
              <a:rPr lang="zh-CN" altLang="en-US" sz="1600" dirty="0">
                <a:solidFill>
                  <a:srgbClr val="006666"/>
                </a:solidFill>
                <a:latin typeface="微软雅黑" panose="020B0503020204020204" charset="-122"/>
                <a:ea typeface="微软雅黑" panose="020B0503020204020204" charset="-122"/>
              </a:rPr>
              <a:t>     		或</a:t>
            </a:r>
            <a:r>
              <a:rPr lang="en-US" altLang="zh-CN" sz="1600" dirty="0">
                <a:solidFill>
                  <a:srgbClr val="006666"/>
                </a:solidFill>
                <a:latin typeface="微软雅黑" panose="020B0503020204020204" charset="-122"/>
                <a:ea typeface="微软雅黑" panose="020B0503020204020204" charset="-122"/>
              </a:rPr>
              <a:t>for( i=0 ; i&lt;10000 ; i++) { }</a:t>
            </a:r>
          </a:p>
          <a:p>
            <a:pPr marL="342900" indent="-342900">
              <a:lnSpc>
                <a:spcPct val="150000"/>
              </a:lnSpc>
              <a:spcBef>
                <a:spcPct val="0"/>
              </a:spcBef>
              <a:buFont typeface="Arial" panose="02080604020202020204" pitchFamily="34" charset="0"/>
              <a:buNone/>
            </a:pPr>
            <a:endParaRPr lang="zh-CN" altLang="en-US" sz="1600" dirty="0">
              <a:solidFill>
                <a:srgbClr val="006666"/>
              </a:solidFill>
              <a:latin typeface="微软雅黑" panose="020B0503020204020204" charset="-122"/>
              <a:ea typeface="微软雅黑" panose="020B0503020204020204" charset="-122"/>
            </a:endParaRPr>
          </a:p>
          <a:p>
            <a:pPr marL="342900" indent="-342900">
              <a:lnSpc>
                <a:spcPct val="150000"/>
              </a:lnSpc>
              <a:spcBef>
                <a:spcPct val="0"/>
              </a:spcBef>
            </a:pPr>
            <a:r>
              <a:rPr lang="zh-CN" altLang="en-US" sz="1800" dirty="0">
                <a:latin typeface="微软雅黑" panose="020B0503020204020204" charset="-122"/>
                <a:ea typeface="微软雅黑" panose="020B0503020204020204" charset="-122"/>
              </a:rPr>
              <a:t>建议for语句的循环控制变量的取值采用"半开半闭区间"写法。</a:t>
            </a:r>
          </a:p>
        </p:txBody>
      </p:sp>
      <p:sp>
        <p:nvSpPr>
          <p:cNvPr id="59395" name="文本框 10"/>
          <p:cNvSpPr txBox="1">
            <a:spLocks noChangeArrowheads="1"/>
          </p:cNvSpPr>
          <p:nvPr/>
        </p:nvSpPr>
        <p:spPr bwMode="auto">
          <a:xfrm>
            <a:off x="715963" y="130175"/>
            <a:ext cx="1336675" cy="641350"/>
          </a:xfrm>
          <a:prstGeom prst="rect">
            <a:avLst/>
          </a:prstGeom>
          <a:noFill/>
          <a:ln w="9525">
            <a:noFill/>
            <a:miter lim="800000"/>
          </a:ln>
        </p:spPr>
        <p:txBody>
          <a:bodyPr wrap="none">
            <a:spAutoFit/>
          </a:bodyPr>
          <a:lstStyle/>
          <a:p>
            <a:pPr algn="ct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sym typeface="+mn-ea"/>
              </a:rPr>
              <a:t>例3.8</a:t>
            </a:r>
            <a:endParaRPr lang="en-US" altLang="zh-CN" sz="3600">
              <a:latin typeface="微软雅黑" panose="020B0503020204020204" charset="-122"/>
              <a:ea typeface="微软雅黑" panose="020B0503020204020204" charset="-122"/>
              <a:cs typeface="Segoe UI" panose="020B0502040204020203"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fade">
                                      <p:cBhvr>
                                        <p:cTn id="7" dur="1000"/>
                                        <p:tgtEl>
                                          <p:spTgt spid="66563">
                                            <p:txEl>
                                              <p:pRg st="0" end="0"/>
                                            </p:txEl>
                                          </p:spTgt>
                                        </p:tgtEl>
                                      </p:cBhvr>
                                    </p:animEffect>
                                    <p:anim calcmode="lin" valueType="num">
                                      <p:cBhvr>
                                        <p:cTn id="8" dur="1000" fill="hold"/>
                                        <p:tgtEl>
                                          <p:spTgt spid="665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65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66563">
                                            <p:txEl>
                                              <p:pRg st="2" end="2"/>
                                            </p:txEl>
                                          </p:spTgt>
                                        </p:tgtEl>
                                        <p:attrNameLst>
                                          <p:attrName>style.visibility</p:attrName>
                                        </p:attrNameLst>
                                      </p:cBhvr>
                                      <p:to>
                                        <p:strVal val="visible"/>
                                      </p:to>
                                    </p:set>
                                    <p:animEffect transition="in" filter="blinds(horizontal)">
                                      <p:cBhvr>
                                        <p:cTn id="14" dur="500"/>
                                        <p:tgtEl>
                                          <p:spTgt spid="6656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nodeType="clickEffect">
                                  <p:stCondLst>
                                    <p:cond delay="0"/>
                                  </p:stCondLst>
                                  <p:childTnLst>
                                    <p:set>
                                      <p:cBhvr>
                                        <p:cTn id="18" dur="1" fill="hold">
                                          <p:stCondLst>
                                            <p:cond delay="0"/>
                                          </p:stCondLst>
                                        </p:cTn>
                                        <p:tgtEl>
                                          <p:spTgt spid="66563">
                                            <p:txEl>
                                              <p:pRg st="3" end="3"/>
                                            </p:txEl>
                                          </p:spTgt>
                                        </p:tgtEl>
                                        <p:attrNameLst>
                                          <p:attrName>style.visibility</p:attrName>
                                        </p:attrNameLst>
                                      </p:cBhvr>
                                      <p:to>
                                        <p:strVal val="visible"/>
                                      </p:to>
                                    </p:set>
                                    <p:anim calcmode="lin" valueType="num">
                                      <p:cBhvr>
                                        <p:cTn id="19" dur="1000" fill="hold"/>
                                        <p:tgtEl>
                                          <p:spTgt spid="66563">
                                            <p:txEl>
                                              <p:pRg st="3" end="3"/>
                                            </p:txEl>
                                          </p:spTgt>
                                        </p:tgtEl>
                                        <p:attrNameLst>
                                          <p:attrName>ppt_x</p:attrName>
                                        </p:attrNameLst>
                                      </p:cBhvr>
                                      <p:tavLst>
                                        <p:tav tm="0">
                                          <p:val>
                                            <p:strVal val="#ppt_x-.2"/>
                                          </p:val>
                                        </p:tav>
                                        <p:tav tm="100000">
                                          <p:val>
                                            <p:strVal val="#ppt_x"/>
                                          </p:val>
                                        </p:tav>
                                      </p:tavLst>
                                    </p:anim>
                                    <p:anim calcmode="lin" valueType="num">
                                      <p:cBhvr>
                                        <p:cTn id="20" dur="1000" fill="hold"/>
                                        <p:tgtEl>
                                          <p:spTgt spid="6656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66563">
                                            <p:txEl>
                                              <p:pRg st="3" end="3"/>
                                            </p:txEl>
                                          </p:spTgt>
                                        </p:tgtEl>
                                      </p:cBhvr>
                                    </p:animEffect>
                                  </p:childTnLst>
                                </p:cTn>
                              </p:par>
                              <p:par>
                                <p:cTn id="22" presetID="29" presetClass="entr" presetSubtype="0" fill="hold" nodeType="withEffect">
                                  <p:stCondLst>
                                    <p:cond delay="0"/>
                                  </p:stCondLst>
                                  <p:childTnLst>
                                    <p:set>
                                      <p:cBhvr>
                                        <p:cTn id="23" dur="1" fill="hold">
                                          <p:stCondLst>
                                            <p:cond delay="0"/>
                                          </p:stCondLst>
                                        </p:cTn>
                                        <p:tgtEl>
                                          <p:spTgt spid="66563">
                                            <p:txEl>
                                              <p:pRg st="4" end="4"/>
                                            </p:txEl>
                                          </p:spTgt>
                                        </p:tgtEl>
                                        <p:attrNameLst>
                                          <p:attrName>style.visibility</p:attrName>
                                        </p:attrNameLst>
                                      </p:cBhvr>
                                      <p:to>
                                        <p:strVal val="visible"/>
                                      </p:to>
                                    </p:set>
                                    <p:anim calcmode="lin" valueType="num">
                                      <p:cBhvr>
                                        <p:cTn id="24" dur="1000" fill="hold"/>
                                        <p:tgtEl>
                                          <p:spTgt spid="66563">
                                            <p:txEl>
                                              <p:pRg st="4" end="4"/>
                                            </p:txEl>
                                          </p:spTgt>
                                        </p:tgtEl>
                                        <p:attrNameLst>
                                          <p:attrName>ppt_x</p:attrName>
                                        </p:attrNameLst>
                                      </p:cBhvr>
                                      <p:tavLst>
                                        <p:tav tm="0">
                                          <p:val>
                                            <p:strVal val="#ppt_x-.2"/>
                                          </p:val>
                                        </p:tav>
                                        <p:tav tm="100000">
                                          <p:val>
                                            <p:strVal val="#ppt_x"/>
                                          </p:val>
                                        </p:tav>
                                      </p:tavLst>
                                    </p:anim>
                                    <p:anim calcmode="lin" valueType="num">
                                      <p:cBhvr>
                                        <p:cTn id="25" dur="1000" fill="hold"/>
                                        <p:tgtEl>
                                          <p:spTgt spid="6656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6656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66563">
                                            <p:txEl>
                                              <p:pRg st="6" end="6"/>
                                            </p:txEl>
                                          </p:spTgt>
                                        </p:tgtEl>
                                        <p:attrNameLst>
                                          <p:attrName>style.visibility</p:attrName>
                                        </p:attrNameLst>
                                      </p:cBhvr>
                                      <p:to>
                                        <p:strVal val="visible"/>
                                      </p:to>
                                    </p:set>
                                    <p:animEffect transition="in" filter="blinds(horizontal)">
                                      <p:cBhvr>
                                        <p:cTn id="31" dur="500"/>
                                        <p:tgtEl>
                                          <p:spTgt spid="665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00" name="文本框 10"/>
          <p:cNvSpPr txBox="1">
            <a:spLocks noChangeArrowheads="1"/>
          </p:cNvSpPr>
          <p:nvPr/>
        </p:nvSpPr>
        <p:spPr bwMode="auto">
          <a:xfrm>
            <a:off x="747713" y="130175"/>
            <a:ext cx="121920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3.5.3</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38001"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do-while</a:t>
            </a:r>
            <a:r>
              <a:rPr lang="zh-CN" altLang="en-US" sz="3200" b="1">
                <a:solidFill>
                  <a:schemeClr val="bg1"/>
                </a:solidFill>
                <a:latin typeface="微软雅黑" panose="020B0503020204020204" charset="-122"/>
                <a:ea typeface="微软雅黑" panose="020B0503020204020204" charset="-122"/>
                <a:sym typeface="+mn-ea"/>
              </a:rPr>
              <a:t>语句</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68611" name="文本占位符 68610"/>
          <p:cNvSpPr>
            <a:spLocks noGrp="1"/>
          </p:cNvSpPr>
          <p:nvPr>
            <p:ph type="body" idx="4294967295"/>
          </p:nvPr>
        </p:nvSpPr>
        <p:spPr>
          <a:xfrm>
            <a:off x="1116013" y="1484313"/>
            <a:ext cx="6775450" cy="4151312"/>
          </a:xfrm>
        </p:spPr>
        <p:txBody>
          <a:bodyPr lIns="92075" tIns="46038" rIns="92075" bIns="46038"/>
          <a:lstStyle/>
          <a:p>
            <a:r>
              <a:rPr lang="zh-CN" altLang="en-US">
                <a:ea typeface="宋体" panose="02010600030101010101" pitchFamily="2" charset="-122"/>
              </a:rPr>
              <a:t> </a:t>
            </a:r>
            <a:r>
              <a:rPr lang="en-US" altLang="zh-CN" sz="1800">
                <a:latin typeface="微软雅黑" panose="020B0503020204020204" charset="-122"/>
                <a:ea typeface="微软雅黑" panose="020B0503020204020204" charset="-122"/>
              </a:rPr>
              <a:t>do-while</a:t>
            </a:r>
            <a:r>
              <a:rPr lang="zh-CN" altLang="en-US" sz="1800">
                <a:latin typeface="微软雅黑" panose="020B0503020204020204" charset="-122"/>
                <a:ea typeface="微软雅黑" panose="020B0503020204020204" charset="-122"/>
              </a:rPr>
              <a:t>循环程序流程和程序形式为</a:t>
            </a:r>
            <a:r>
              <a:rPr lang="en-US" altLang="zh-CN" sz="1800">
                <a:latin typeface="微软雅黑" panose="020B0503020204020204" charset="-122"/>
                <a:ea typeface="微软雅黑" panose="020B0503020204020204" charset="-122"/>
              </a:rPr>
              <a:t>:</a:t>
            </a:r>
          </a:p>
          <a:p>
            <a:endParaRPr lang="en-US" altLang="zh-CN" sz="1800">
              <a:latin typeface="微软雅黑" panose="020B0503020204020204" charset="-122"/>
              <a:ea typeface="微软雅黑" panose="020B0503020204020204" charset="-122"/>
            </a:endParaRPr>
          </a:p>
        </p:txBody>
      </p:sp>
      <p:graphicFrame>
        <p:nvGraphicFramePr>
          <p:cNvPr id="68617" name="Object 111"/>
          <p:cNvGraphicFramePr>
            <a:graphicFrameLocks noChangeAspect="1"/>
          </p:cNvGraphicFramePr>
          <p:nvPr>
            <p:extLst>
              <p:ext uri="{D42A27DB-BD31-4B8C-83A1-F6EECF244321}">
                <p14:modId xmlns:p14="http://schemas.microsoft.com/office/powerpoint/2010/main" val="2039500231"/>
              </p:ext>
            </p:extLst>
          </p:nvPr>
        </p:nvGraphicFramePr>
        <p:xfrm>
          <a:off x="405133" y="2252116"/>
          <a:ext cx="4519489" cy="2977084"/>
        </p:xfrm>
        <a:graphic>
          <a:graphicData uri="http://schemas.openxmlformats.org/presentationml/2006/ole">
            <mc:AlternateContent xmlns:mc="http://schemas.openxmlformats.org/markup-compatibility/2006">
              <mc:Choice xmlns:v="urn:schemas-microsoft-com:vml" Requires="v">
                <p:oleObj spid="_x0000_s9313" r:id="rId3" imgW="4154170" imgH="2359660" progId="Visio.Drawing.11">
                  <p:embed/>
                </p:oleObj>
              </mc:Choice>
              <mc:Fallback>
                <p:oleObj r:id="rId3" imgW="4154170" imgH="2359660" progId="Visio.Drawing.11">
                  <p:embed/>
                  <p:pic>
                    <p:nvPicPr>
                      <p:cNvPr id="0" name="图片 9216"/>
                      <p:cNvPicPr>
                        <a:picLocks noChangeAspect="1"/>
                      </p:cNvPicPr>
                      <p:nvPr/>
                    </p:nvPicPr>
                    <p:blipFill>
                      <a:blip r:embed="rId4"/>
                      <a:stretch>
                        <a:fillRect/>
                      </a:stretch>
                    </p:blipFill>
                    <p:spPr>
                      <a:xfrm>
                        <a:off x="405133" y="2252116"/>
                        <a:ext cx="4519489" cy="2977084"/>
                      </a:xfrm>
                      <a:prstGeom prst="rect">
                        <a:avLst/>
                      </a:prstGeom>
                      <a:solidFill>
                        <a:schemeClr val="bg1"/>
                      </a:solidFill>
                      <a:ln w="38100">
                        <a:noFill/>
                      </a:ln>
                    </p:spPr>
                  </p:pic>
                </p:oleObj>
              </mc:Fallback>
            </mc:AlternateContent>
          </a:graphicData>
        </a:graphic>
      </p:graphicFrame>
      <p:sp>
        <p:nvSpPr>
          <p:cNvPr id="68619" name="圆角矩形 68618"/>
          <p:cNvSpPr/>
          <p:nvPr/>
        </p:nvSpPr>
        <p:spPr>
          <a:xfrm>
            <a:off x="4924623" y="2432273"/>
            <a:ext cx="3679825" cy="2352973"/>
          </a:xfrm>
          <a:prstGeom prst="roundRect">
            <a:avLst>
              <a:gd name="adj" fmla="val 4843"/>
            </a:avLst>
          </a:prstGeom>
          <a:solidFill>
            <a:schemeClr val="bg1"/>
          </a:solidFill>
          <a:ln w="31750" cap="flat" cmpd="sng">
            <a:solidFill>
              <a:schemeClr val="bg1"/>
            </a:solidFill>
            <a:prstDash val="solid"/>
            <a:headEnd type="none" w="med" len="med"/>
            <a:tailEnd type="none" w="med" len="med"/>
          </a:ln>
        </p:spPr>
        <p:txBody>
          <a:bodyPr wrap="square" anchor="ctr">
            <a:spAutoFit/>
          </a:bodyPr>
          <a:lstStyle/>
          <a:p>
            <a:pPr>
              <a:lnSpc>
                <a:spcPct val="150000"/>
              </a:lnSpc>
            </a:pPr>
            <a:r>
              <a:rPr lang="zh-CN" altLang="en-US" sz="1600" dirty="0">
                <a:latin typeface="+mn-lt"/>
                <a:ea typeface="微软雅黑" panose="020B0503020204020204" charset="-122"/>
              </a:rPr>
              <a:t>例如：下面的两个语句显示</a:t>
            </a:r>
            <a:r>
              <a:rPr lang="en-US" altLang="zh-CN" sz="1600" dirty="0">
                <a:latin typeface="+mn-lt"/>
                <a:ea typeface="微软雅黑" panose="020B0503020204020204" charset="-122"/>
              </a:rPr>
              <a:t>: 0  1  2  3  4</a:t>
            </a:r>
          </a:p>
          <a:p>
            <a:pPr>
              <a:lnSpc>
                <a:spcPct val="150000"/>
              </a:lnSpc>
            </a:pPr>
            <a:r>
              <a:rPr lang="en-US" altLang="zh-CN" sz="1600" dirty="0">
                <a:latin typeface="+mn-lt"/>
                <a:ea typeface="微软雅黑" panose="020B0503020204020204" charset="-122"/>
              </a:rPr>
              <a:t>         </a:t>
            </a:r>
            <a:r>
              <a:rPr lang="en-US" altLang="zh-CN" sz="1600" dirty="0" err="1">
                <a:latin typeface="+mn-lt"/>
                <a:ea typeface="微软雅黑" panose="020B0503020204020204" charset="-122"/>
              </a:rPr>
              <a:t>int</a:t>
            </a:r>
            <a:r>
              <a:rPr lang="en-US" altLang="zh-CN" sz="1600" dirty="0">
                <a:latin typeface="+mn-lt"/>
                <a:ea typeface="微软雅黑" panose="020B0503020204020204" charset="-122"/>
              </a:rPr>
              <a:t>  </a:t>
            </a:r>
            <a:r>
              <a:rPr lang="en-US" altLang="zh-CN" sz="1600" dirty="0" err="1">
                <a:latin typeface="+mn-lt"/>
                <a:ea typeface="微软雅黑" panose="020B0503020204020204" charset="-122"/>
              </a:rPr>
              <a:t>i</a:t>
            </a:r>
            <a:r>
              <a:rPr lang="en-US" altLang="zh-CN" sz="1600" dirty="0">
                <a:latin typeface="+mn-lt"/>
                <a:ea typeface="微软雅黑" panose="020B0503020204020204" charset="-122"/>
              </a:rPr>
              <a:t>=0;</a:t>
            </a:r>
          </a:p>
          <a:p>
            <a:pPr>
              <a:lnSpc>
                <a:spcPct val="150000"/>
              </a:lnSpc>
            </a:pPr>
            <a:r>
              <a:rPr lang="en-US" altLang="zh-CN" sz="1600" dirty="0">
                <a:latin typeface="+mn-lt"/>
                <a:ea typeface="微软雅黑" panose="020B0503020204020204" charset="-122"/>
              </a:rPr>
              <a:t>         do</a:t>
            </a:r>
          </a:p>
          <a:p>
            <a:pPr>
              <a:lnSpc>
                <a:spcPct val="150000"/>
              </a:lnSpc>
            </a:pPr>
            <a:r>
              <a:rPr lang="en-US" altLang="zh-CN" sz="1600" dirty="0">
                <a:latin typeface="+mn-lt"/>
                <a:ea typeface="微软雅黑" panose="020B0503020204020204" charset="-122"/>
              </a:rPr>
              <a:t>         {</a:t>
            </a:r>
          </a:p>
          <a:p>
            <a:pPr>
              <a:lnSpc>
                <a:spcPct val="150000"/>
              </a:lnSpc>
            </a:pPr>
            <a:r>
              <a:rPr lang="en-US" altLang="zh-CN" sz="1600" dirty="0">
                <a:latin typeface="+mn-lt"/>
                <a:ea typeface="微软雅黑" panose="020B0503020204020204" charset="-122"/>
              </a:rPr>
              <a:t>              </a:t>
            </a:r>
            <a:r>
              <a:rPr lang="en-US" altLang="zh-CN" sz="1600" dirty="0" err="1">
                <a:latin typeface="+mn-lt"/>
                <a:ea typeface="微软雅黑" panose="020B0503020204020204" charset="-122"/>
              </a:rPr>
              <a:t>printf</a:t>
            </a:r>
            <a:r>
              <a:rPr lang="en-US" altLang="zh-CN" sz="1600" dirty="0">
                <a:latin typeface="+mn-lt"/>
                <a:ea typeface="微软雅黑" panose="020B0503020204020204" charset="-122"/>
              </a:rPr>
              <a:t>("%3d" , </a:t>
            </a:r>
            <a:r>
              <a:rPr lang="en-US" altLang="zh-CN" sz="1600" dirty="0" err="1">
                <a:latin typeface="+mn-lt"/>
                <a:ea typeface="微软雅黑" panose="020B0503020204020204" charset="-122"/>
              </a:rPr>
              <a:t>i</a:t>
            </a:r>
            <a:r>
              <a:rPr lang="en-US" altLang="zh-CN" sz="1600" dirty="0">
                <a:latin typeface="+mn-lt"/>
                <a:ea typeface="微软雅黑" panose="020B0503020204020204" charset="-122"/>
              </a:rPr>
              <a:t>++) ;</a:t>
            </a:r>
          </a:p>
          <a:p>
            <a:pPr>
              <a:lnSpc>
                <a:spcPct val="150000"/>
              </a:lnSpc>
            </a:pPr>
            <a:r>
              <a:rPr lang="en-US" altLang="zh-CN" sz="1600" dirty="0">
                <a:latin typeface="+mn-lt"/>
                <a:ea typeface="微软雅黑" panose="020B0503020204020204" charset="-122"/>
              </a:rPr>
              <a:t>         }while(</a:t>
            </a:r>
            <a:r>
              <a:rPr lang="en-US" altLang="zh-CN" sz="1600" dirty="0" err="1">
                <a:latin typeface="+mn-lt"/>
                <a:ea typeface="微软雅黑" panose="020B0503020204020204" charset="-122"/>
              </a:rPr>
              <a:t>i</a:t>
            </a:r>
            <a:r>
              <a:rPr lang="en-US" altLang="zh-CN" sz="1600" dirty="0">
                <a:latin typeface="+mn-lt"/>
                <a:ea typeface="微软雅黑" panose="020B0503020204020204" charset="-122"/>
              </a:rPr>
              <a:t>&lt;5);</a:t>
            </a:r>
            <a:endParaRPr lang="zh-CN" altLang="en-US" sz="1600" dirty="0">
              <a:latin typeface="+mn-lt"/>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blinds(horizontal)">
                                      <p:cBhvr>
                                        <p:cTn id="7" dur="500"/>
                                        <p:tgtEl>
                                          <p:spTgt spid="68611">
                                            <p:txEl>
                                              <p:pRg st="0" end="0"/>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68617"/>
                                        </p:tgtEl>
                                        <p:attrNameLst>
                                          <p:attrName>style.visibility</p:attrName>
                                        </p:attrNameLst>
                                      </p:cBhvr>
                                      <p:to>
                                        <p:strVal val="visible"/>
                                      </p:to>
                                    </p:set>
                                    <p:anim calcmode="lin" valueType="num">
                                      <p:cBhvr additive="base">
                                        <p:cTn id="10" dur="500" fill="hold"/>
                                        <p:tgtEl>
                                          <p:spTgt spid="68617"/>
                                        </p:tgtEl>
                                        <p:attrNameLst>
                                          <p:attrName>ppt_x</p:attrName>
                                        </p:attrNameLst>
                                      </p:cBhvr>
                                      <p:tavLst>
                                        <p:tav tm="0">
                                          <p:val>
                                            <p:strVal val="#ppt_x"/>
                                          </p:val>
                                        </p:tav>
                                        <p:tav tm="100000">
                                          <p:val>
                                            <p:strVal val="#ppt_x"/>
                                          </p:val>
                                        </p:tav>
                                      </p:tavLst>
                                    </p:anim>
                                    <p:anim calcmode="lin" valueType="num">
                                      <p:cBhvr additive="base">
                                        <p:cTn id="11" dur="500" fill="hold"/>
                                        <p:tgtEl>
                                          <p:spTgt spid="68617"/>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8619"/>
                                        </p:tgtEl>
                                        <p:attrNameLst>
                                          <p:attrName>style.visibility</p:attrName>
                                        </p:attrNameLst>
                                      </p:cBhvr>
                                      <p:to>
                                        <p:strVal val="visible"/>
                                      </p:to>
                                    </p:set>
                                    <p:animEffect transition="in" filter="blinds(horizontal)">
                                      <p:cBhvr>
                                        <p:cTn id="16" dur="500"/>
                                        <p:tgtEl>
                                          <p:spTgt spid="68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9"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文本框 11"/>
          <p:cNvSpPr txBox="1">
            <a:spLocks noChangeArrowheads="1"/>
          </p:cNvSpPr>
          <p:nvPr/>
        </p:nvSpPr>
        <p:spPr bwMode="auto">
          <a:xfrm>
            <a:off x="2173288" y="122238"/>
            <a:ext cx="7335837" cy="614362"/>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do-while</a:t>
            </a:r>
            <a:r>
              <a:rPr lang="zh-CN" altLang="en-US" sz="3200" b="1">
                <a:solidFill>
                  <a:schemeClr val="bg1"/>
                </a:solidFill>
                <a:latin typeface="微软雅黑" panose="020B0503020204020204" charset="-122"/>
                <a:ea typeface="微软雅黑" panose="020B0503020204020204" charset="-122"/>
                <a:sym typeface="+mn-ea"/>
              </a:rPr>
              <a:t>语句说明</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69635" name="文本占位符 69634"/>
          <p:cNvSpPr>
            <a:spLocks noGrp="1"/>
          </p:cNvSpPr>
          <p:nvPr>
            <p:ph type="body" idx="4294967295"/>
          </p:nvPr>
        </p:nvSpPr>
        <p:spPr>
          <a:xfrm>
            <a:off x="1119188" y="1485900"/>
            <a:ext cx="7341244" cy="4751412"/>
          </a:xfrm>
        </p:spPr>
        <p:txBody>
          <a:bodyPr lIns="92075" tIns="46038" rIns="92075" bIns="46038"/>
          <a:lstStyle/>
          <a:p>
            <a:pPr marL="0" indent="0">
              <a:lnSpc>
                <a:spcPct val="150000"/>
              </a:lnSpc>
              <a:buFont typeface="Arial" panose="02080604020202020204" pitchFamily="34" charset="0"/>
              <a:buNone/>
            </a:pPr>
            <a:r>
              <a:rPr lang="zh-CN" altLang="en-US" sz="2000" dirty="0">
                <a:latin typeface="微软雅黑" panose="020B0503020204020204" charset="-122"/>
                <a:ea typeface="微软雅黑" panose="020B0503020204020204" charset="-122"/>
              </a:rPr>
              <a:t>关于</a:t>
            </a:r>
            <a:r>
              <a:rPr lang="en-US" altLang="zh-CN" sz="2000" dirty="0">
                <a:latin typeface="微软雅黑" panose="020B0503020204020204" charset="-122"/>
                <a:ea typeface="微软雅黑" panose="020B0503020204020204" charset="-122"/>
              </a:rPr>
              <a:t>do-while</a:t>
            </a:r>
            <a:r>
              <a:rPr lang="zh-CN" altLang="en-US" sz="2000" dirty="0">
                <a:latin typeface="微软雅黑" panose="020B0503020204020204" charset="-122"/>
                <a:ea typeface="微软雅黑" panose="020B0503020204020204" charset="-122"/>
              </a:rPr>
              <a:t>语句，</a:t>
            </a:r>
            <a:r>
              <a:rPr lang="zh-CN" altLang="en-US" sz="2000" b="1" dirty="0">
                <a:solidFill>
                  <a:srgbClr val="006666"/>
                </a:solidFill>
                <a:latin typeface="微软雅黑" panose="020B0503020204020204" charset="-122"/>
                <a:ea typeface="微软雅黑" panose="020B0503020204020204" charset="-122"/>
              </a:rPr>
              <a:t>注意以下几点</a:t>
            </a:r>
            <a:r>
              <a:rPr lang="zh-CN" altLang="en-US" sz="2000" dirty="0">
                <a:solidFill>
                  <a:srgbClr val="006666"/>
                </a:solidFill>
                <a:latin typeface="微软雅黑" panose="020B0503020204020204" charset="-122"/>
                <a:ea typeface="微软雅黑" panose="020B0503020204020204" charset="-122"/>
              </a:rPr>
              <a:t>：</a:t>
            </a:r>
          </a:p>
          <a:p>
            <a:pPr marL="800100" lvl="1" indent="-342900">
              <a:lnSpc>
                <a:spcPct val="150000"/>
              </a:lnSpc>
              <a:buFont typeface="Wingdings"/>
              <a:buChar char="Ø"/>
            </a:pPr>
            <a:r>
              <a:rPr lang="en-US" altLang="zh-CN" sz="2000" dirty="0">
                <a:latin typeface="微软雅黑" panose="020B0503020204020204" charset="-122"/>
                <a:ea typeface="微软雅黑" panose="020B0503020204020204" charset="-122"/>
              </a:rPr>
              <a:t>do-while</a:t>
            </a:r>
            <a:r>
              <a:rPr lang="zh-CN" altLang="en-US" sz="2000" dirty="0">
                <a:latin typeface="微软雅黑" panose="020B0503020204020204" charset="-122"/>
                <a:ea typeface="微软雅黑" panose="020B0503020204020204" charset="-122"/>
              </a:rPr>
              <a:t>循环体类似于</a:t>
            </a:r>
            <a:r>
              <a:rPr lang="en-US" altLang="zh-CN" sz="2000" dirty="0">
                <a:latin typeface="微软雅黑" panose="020B0503020204020204" charset="-122"/>
                <a:ea typeface="微软雅黑" panose="020B0503020204020204" charset="-122"/>
              </a:rPr>
              <a:t>while</a:t>
            </a:r>
            <a:r>
              <a:rPr lang="zh-CN" altLang="en-US" sz="2000" dirty="0">
                <a:latin typeface="微软雅黑" panose="020B0503020204020204" charset="-122"/>
                <a:ea typeface="微软雅黑" panose="020B0503020204020204" charset="-122"/>
              </a:rPr>
              <a:t>循环，不同之处是，它们执行循环体与计算表达式的先后顺序不同。</a:t>
            </a:r>
          </a:p>
          <a:p>
            <a:pPr marL="800100" lvl="1" indent="-342900">
              <a:lnSpc>
                <a:spcPct val="150000"/>
              </a:lnSpc>
              <a:buFont typeface="Wingdings"/>
              <a:buChar char="Ø"/>
            </a:pPr>
            <a:r>
              <a:rPr lang="zh-CN" altLang="en-US" sz="2000" dirty="0">
                <a:latin typeface="微软雅黑" panose="020B0503020204020204" charset="-122"/>
                <a:ea typeface="微软雅黑" panose="020B0503020204020204" charset="-122"/>
              </a:rPr>
              <a:t>能用</a:t>
            </a:r>
            <a:r>
              <a:rPr lang="en-US" altLang="zh-CN" sz="2000" dirty="0">
                <a:latin typeface="微软雅黑" panose="020B0503020204020204" charset="-122"/>
                <a:ea typeface="微软雅黑" panose="020B0503020204020204" charset="-122"/>
              </a:rPr>
              <a:t>while</a:t>
            </a:r>
            <a:r>
              <a:rPr lang="zh-CN" altLang="en-US" sz="2000" dirty="0">
                <a:latin typeface="微软雅黑" panose="020B0503020204020204" charset="-122"/>
                <a:ea typeface="微软雅黑" panose="020B0503020204020204" charset="-122"/>
              </a:rPr>
              <a:t>循环和</a:t>
            </a:r>
            <a:r>
              <a:rPr lang="en-US" altLang="zh-CN" sz="2000" dirty="0">
                <a:latin typeface="微软雅黑" panose="020B0503020204020204" charset="-122"/>
                <a:ea typeface="微软雅黑" panose="020B0503020204020204" charset="-122"/>
              </a:rPr>
              <a:t>for</a:t>
            </a:r>
            <a:r>
              <a:rPr lang="zh-CN" altLang="en-US" sz="2000" dirty="0">
                <a:latin typeface="微软雅黑" panose="020B0503020204020204" charset="-122"/>
                <a:ea typeface="微软雅黑" panose="020B0503020204020204" charset="-122"/>
              </a:rPr>
              <a:t>循环描述的程序大多数情况下都能用</a:t>
            </a:r>
            <a:r>
              <a:rPr lang="en-US" altLang="zh-CN" sz="2000" dirty="0">
                <a:latin typeface="微软雅黑" panose="020B0503020204020204" charset="-122"/>
                <a:ea typeface="微软雅黑" panose="020B0503020204020204" charset="-122"/>
              </a:rPr>
              <a:t>do-while</a:t>
            </a:r>
            <a:r>
              <a:rPr lang="zh-CN" altLang="en-US" sz="2000" dirty="0">
                <a:latin typeface="微软雅黑" panose="020B0503020204020204" charset="-122"/>
                <a:ea typeface="微软雅黑" panose="020B0503020204020204" charset="-122"/>
              </a:rPr>
              <a:t>循环描述。</a:t>
            </a:r>
          </a:p>
          <a:p>
            <a:pPr marL="800100" lvl="1" indent="-342900">
              <a:lnSpc>
                <a:spcPct val="150000"/>
              </a:lnSpc>
              <a:buFont typeface="Wingdings"/>
              <a:buChar char="Ø"/>
            </a:pPr>
            <a:r>
              <a:rPr lang="zh-CN" altLang="en-US" sz="2000" dirty="0">
                <a:latin typeface="微软雅黑" panose="020B0503020204020204" charset="-122"/>
                <a:ea typeface="微软雅黑" panose="020B0503020204020204" charset="-122"/>
              </a:rPr>
              <a:t>能用</a:t>
            </a:r>
            <a:r>
              <a:rPr lang="en-US" altLang="zh-CN" sz="2000" dirty="0">
                <a:latin typeface="微软雅黑" panose="020B0503020204020204" charset="-122"/>
                <a:ea typeface="微软雅黑" panose="020B0503020204020204" charset="-122"/>
              </a:rPr>
              <a:t>do-while</a:t>
            </a:r>
            <a:r>
              <a:rPr lang="zh-CN" altLang="en-US" sz="2000" dirty="0">
                <a:latin typeface="微软雅黑" panose="020B0503020204020204" charset="-122"/>
                <a:ea typeface="微软雅黑" panose="020B0503020204020204" charset="-122"/>
              </a:rPr>
              <a:t>循环描述的程序一定能用</a:t>
            </a:r>
            <a:r>
              <a:rPr lang="en-US" altLang="zh-CN" sz="2000" dirty="0">
                <a:latin typeface="微软雅黑" panose="020B0503020204020204" charset="-122"/>
                <a:ea typeface="微软雅黑" panose="020B0503020204020204" charset="-122"/>
              </a:rPr>
              <a:t>while</a:t>
            </a:r>
            <a:r>
              <a:rPr lang="zh-CN" altLang="en-US" sz="2000" dirty="0">
                <a:latin typeface="微软雅黑" panose="020B0503020204020204" charset="-122"/>
                <a:ea typeface="微软雅黑" panose="020B0503020204020204" charset="-122"/>
              </a:rPr>
              <a:t>循环和</a:t>
            </a:r>
            <a:r>
              <a:rPr lang="en-US" altLang="zh-CN" sz="2000" dirty="0">
                <a:latin typeface="微软雅黑" panose="020B0503020204020204" charset="-122"/>
                <a:ea typeface="微软雅黑" panose="020B0503020204020204" charset="-122"/>
              </a:rPr>
              <a:t>for</a:t>
            </a:r>
            <a:r>
              <a:rPr lang="zh-CN" altLang="en-US" sz="2000" dirty="0">
                <a:latin typeface="微软雅黑" panose="020B0503020204020204" charset="-122"/>
                <a:ea typeface="微软雅黑" panose="020B0503020204020204" charset="-122"/>
              </a:rPr>
              <a:t>循环描 述。</a:t>
            </a:r>
          </a:p>
          <a:p>
            <a:pPr marL="0" indent="0">
              <a:buFont typeface="Arial" panose="02080604020202020204" pitchFamily="34" charset="0"/>
              <a:buNone/>
            </a:pPr>
            <a:endParaRPr lang="zh-CN" altLang="en-US" sz="1800" dirty="0">
              <a:latin typeface="微软雅黑" panose="020B0503020204020204" charset="-122"/>
              <a:ea typeface="微软雅黑" panose="020B0503020204020204" charset="-122"/>
            </a:endParaRPr>
          </a:p>
        </p:txBody>
      </p:sp>
      <p:sp>
        <p:nvSpPr>
          <p:cNvPr id="62467" name="文本框 10"/>
          <p:cNvSpPr txBox="1">
            <a:spLocks noChangeArrowheads="1"/>
          </p:cNvSpPr>
          <p:nvPr/>
        </p:nvSpPr>
        <p:spPr bwMode="auto">
          <a:xfrm>
            <a:off x="773113" y="130175"/>
            <a:ext cx="121920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sym typeface="+mn-ea"/>
              </a:rPr>
              <a:t>3.5.3</a:t>
            </a:r>
            <a:endParaRPr lang="en-US" altLang="zh-CN" sz="3600">
              <a:latin typeface="微软雅黑" panose="020B0503020204020204" charset="-122"/>
              <a:ea typeface="微软雅黑" panose="020B0503020204020204" charset="-122"/>
              <a:cs typeface="Segoe UI" panose="020B0502040204020203" pitchFamily="34" charset="0"/>
              <a:sym typeface="+mn-ea"/>
            </a:endParaRPr>
          </a:p>
        </p:txBody>
      </p:sp>
      <p:pic>
        <p:nvPicPr>
          <p:cNvPr id="2" name="图片 1"/>
          <p:cNvPicPr>
            <a:picLocks noChangeAspect="1"/>
          </p:cNvPicPr>
          <p:nvPr/>
        </p:nvPicPr>
        <p:blipFill>
          <a:blip r:embed="rId2"/>
          <a:srcRect/>
          <a:stretch>
            <a:fillRect/>
          </a:stretch>
        </p:blipFill>
        <p:spPr bwMode="auto">
          <a:xfrm>
            <a:off x="554038" y="1485900"/>
            <a:ext cx="654050" cy="6540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69635">
                                            <p:txEl>
                                              <p:pRg st="0" end="0"/>
                                            </p:txEl>
                                          </p:spTgt>
                                        </p:tgtEl>
                                        <p:attrNameLst>
                                          <p:attrName>style.visibility</p:attrName>
                                        </p:attrNameLst>
                                      </p:cBhvr>
                                      <p:to>
                                        <p:strVal val="visible"/>
                                      </p:to>
                                    </p:set>
                                    <p:animEffect transition="in" filter="fade">
                                      <p:cBhvr>
                                        <p:cTn id="11" dur="1000"/>
                                        <p:tgtEl>
                                          <p:spTgt spid="69635">
                                            <p:txEl>
                                              <p:pRg st="0" end="0"/>
                                            </p:txEl>
                                          </p:spTgt>
                                        </p:tgtEl>
                                      </p:cBhvr>
                                    </p:animEffect>
                                    <p:anim calcmode="lin" valueType="num">
                                      <p:cBhvr>
                                        <p:cTn id="12" dur="1000" fill="hold"/>
                                        <p:tgtEl>
                                          <p:spTgt spid="69635">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69635">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69635">
                                            <p:txEl>
                                              <p:pRg st="1" end="1"/>
                                            </p:txEl>
                                          </p:spTgt>
                                        </p:tgtEl>
                                        <p:attrNameLst>
                                          <p:attrName>style.visibility</p:attrName>
                                        </p:attrNameLst>
                                      </p:cBhvr>
                                      <p:to>
                                        <p:strVal val="visible"/>
                                      </p:to>
                                    </p:set>
                                    <p:animEffect transition="in" filter="fade">
                                      <p:cBhvr>
                                        <p:cTn id="16" dur="1000"/>
                                        <p:tgtEl>
                                          <p:spTgt spid="69635">
                                            <p:txEl>
                                              <p:pRg st="1" end="1"/>
                                            </p:txEl>
                                          </p:spTgt>
                                        </p:tgtEl>
                                      </p:cBhvr>
                                    </p:animEffect>
                                    <p:anim calcmode="lin" valueType="num">
                                      <p:cBhvr>
                                        <p:cTn id="17" dur="1000" fill="hold"/>
                                        <p:tgtEl>
                                          <p:spTgt spid="69635">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69635">
                                            <p:txEl>
                                              <p:pRg st="1" end="1"/>
                                            </p:txEl>
                                          </p:spTgt>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69635">
                                            <p:txEl>
                                              <p:pRg st="2" end="2"/>
                                            </p:txEl>
                                          </p:spTgt>
                                        </p:tgtEl>
                                        <p:attrNameLst>
                                          <p:attrName>style.visibility</p:attrName>
                                        </p:attrNameLst>
                                      </p:cBhvr>
                                      <p:to>
                                        <p:strVal val="visible"/>
                                      </p:to>
                                    </p:set>
                                    <p:animEffect transition="in" filter="fade">
                                      <p:cBhvr>
                                        <p:cTn id="21" dur="1000"/>
                                        <p:tgtEl>
                                          <p:spTgt spid="69635">
                                            <p:txEl>
                                              <p:pRg st="2" end="2"/>
                                            </p:txEl>
                                          </p:spTgt>
                                        </p:tgtEl>
                                      </p:cBhvr>
                                    </p:animEffect>
                                    <p:anim calcmode="lin" valueType="num">
                                      <p:cBhvr>
                                        <p:cTn id="22" dur="1000" fill="hold"/>
                                        <p:tgtEl>
                                          <p:spTgt spid="6963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9635">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69635">
                                            <p:txEl>
                                              <p:pRg st="3" end="3"/>
                                            </p:txEl>
                                          </p:spTgt>
                                        </p:tgtEl>
                                        <p:attrNameLst>
                                          <p:attrName>style.visibility</p:attrName>
                                        </p:attrNameLst>
                                      </p:cBhvr>
                                      <p:to>
                                        <p:strVal val="visible"/>
                                      </p:to>
                                    </p:set>
                                    <p:animEffect transition="in" filter="fade">
                                      <p:cBhvr>
                                        <p:cTn id="26" dur="1000"/>
                                        <p:tgtEl>
                                          <p:spTgt spid="69635">
                                            <p:txEl>
                                              <p:pRg st="3" end="3"/>
                                            </p:txEl>
                                          </p:spTgt>
                                        </p:tgtEl>
                                      </p:cBhvr>
                                    </p:animEffect>
                                    <p:anim calcmode="lin" valueType="num">
                                      <p:cBhvr>
                                        <p:cTn id="27" dur="1000" fill="hold"/>
                                        <p:tgtEl>
                                          <p:spTgt spid="6963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6963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文本框 11"/>
          <p:cNvSpPr txBox="1">
            <a:spLocks noChangeArrowheads="1"/>
          </p:cNvSpPr>
          <p:nvPr/>
        </p:nvSpPr>
        <p:spPr bwMode="auto">
          <a:xfrm>
            <a:off x="2098675" y="23813"/>
            <a:ext cx="7335838" cy="769441"/>
          </a:xfrm>
          <a:prstGeom prst="rect">
            <a:avLst/>
          </a:prstGeom>
          <a:noFill/>
          <a:ln w="9525">
            <a:noFill/>
            <a:miter lim="800000"/>
          </a:ln>
        </p:spPr>
        <p:txBody>
          <a:bodyPr>
            <a:spAutoFit/>
          </a:bodyPr>
          <a:lstStyle/>
          <a:p>
            <a:pPr algn="ctr"/>
            <a:r>
              <a:rPr lang="en-US" altLang="zh-CN" sz="2400" b="1" dirty="0">
                <a:solidFill>
                  <a:schemeClr val="bg1"/>
                </a:solidFill>
                <a:latin typeface="微软雅黑" panose="020B0503020204020204" charset="-122"/>
                <a:ea typeface="微软雅黑" panose="020B0503020204020204" charset="-122"/>
                <a:sym typeface="+mn-ea"/>
              </a:rPr>
              <a:t> </a:t>
            </a:r>
            <a:r>
              <a:rPr lang="zh-CN" altLang="en-US" sz="2000" b="1" dirty="0">
                <a:solidFill>
                  <a:schemeClr val="bg1"/>
                </a:solidFill>
                <a:latin typeface="微软雅黑" panose="020B0503020204020204" charset="-122"/>
                <a:ea typeface="微软雅黑" panose="020B0503020204020204" charset="-122"/>
                <a:sym typeface="+mn-ea"/>
              </a:rPr>
              <a:t>利用</a:t>
            </a:r>
            <a:r>
              <a:rPr lang="en-US" altLang="zh-CN" sz="2000" b="1" dirty="0">
                <a:solidFill>
                  <a:schemeClr val="bg1"/>
                </a:solidFill>
                <a:latin typeface="微软雅黑" panose="020B0503020204020204" charset="-122"/>
                <a:ea typeface="微软雅黑" panose="020B0503020204020204" charset="-122"/>
                <a:sym typeface="+mn-ea"/>
              </a:rPr>
              <a:t>do</a:t>
            </a:r>
            <a:r>
              <a:rPr lang="zh-CN" altLang="en-US" sz="2000" b="1" dirty="0">
                <a:solidFill>
                  <a:schemeClr val="bg1"/>
                </a:solidFill>
                <a:latin typeface="微软雅黑" panose="020B0503020204020204" charset="-122"/>
                <a:ea typeface="微软雅黑" panose="020B0503020204020204" charset="-122"/>
                <a:sym typeface="+mn-ea"/>
              </a:rPr>
              <a:t>－</a:t>
            </a:r>
            <a:r>
              <a:rPr lang="en-US" altLang="zh-CN" sz="2000" b="1" dirty="0">
                <a:solidFill>
                  <a:schemeClr val="bg1"/>
                </a:solidFill>
                <a:latin typeface="微软雅黑" panose="020B0503020204020204" charset="-122"/>
                <a:ea typeface="微软雅黑" panose="020B0503020204020204" charset="-122"/>
                <a:sym typeface="+mn-ea"/>
              </a:rPr>
              <a:t>while</a:t>
            </a:r>
            <a:r>
              <a:rPr lang="zh-CN" altLang="en-US" sz="2000" b="1" dirty="0">
                <a:solidFill>
                  <a:schemeClr val="bg1"/>
                </a:solidFill>
                <a:latin typeface="微软雅黑" panose="020B0503020204020204" charset="-122"/>
                <a:ea typeface="微软雅黑" panose="020B0503020204020204" charset="-122"/>
                <a:sym typeface="+mn-ea"/>
              </a:rPr>
              <a:t>循环编写程序</a:t>
            </a:r>
            <a:br>
              <a:rPr lang="zh-CN" altLang="en-US" sz="2000" b="1" dirty="0">
                <a:solidFill>
                  <a:schemeClr val="bg1"/>
                </a:solidFill>
                <a:latin typeface="微软雅黑" panose="020B0503020204020204" charset="-122"/>
                <a:ea typeface="微软雅黑" panose="020B0503020204020204" charset="-122"/>
                <a:sym typeface="+mn-ea"/>
              </a:rPr>
            </a:br>
            <a:r>
              <a:rPr lang="zh-CN" altLang="en-US" sz="2000" b="1" dirty="0">
                <a:solidFill>
                  <a:schemeClr val="bg1"/>
                </a:solidFill>
                <a:latin typeface="微软雅黑" panose="020B0503020204020204" charset="-122"/>
                <a:ea typeface="微软雅黑" panose="020B0503020204020204" charset="-122"/>
                <a:sym typeface="+mn-ea"/>
              </a:rPr>
              <a:t>  求</a:t>
            </a:r>
            <a:r>
              <a:rPr lang="en-US" altLang="zh-CN" sz="2000" b="1" dirty="0">
                <a:solidFill>
                  <a:schemeClr val="bg1"/>
                </a:solidFill>
                <a:latin typeface="微软雅黑" panose="020B0503020204020204" charset="-122"/>
                <a:ea typeface="微软雅黑" panose="020B0503020204020204" charset="-122"/>
                <a:sym typeface="+mn-ea"/>
              </a:rPr>
              <a:t>1</a:t>
            </a:r>
            <a:r>
              <a:rPr lang="zh-CN" altLang="en-US" sz="2000" b="1" dirty="0">
                <a:solidFill>
                  <a:schemeClr val="bg1"/>
                </a:solidFill>
                <a:latin typeface="微软雅黑" panose="020B0503020204020204" charset="-122"/>
                <a:ea typeface="微软雅黑" panose="020B0503020204020204" charset="-122"/>
                <a:sym typeface="+mn-ea"/>
              </a:rPr>
              <a:t>到</a:t>
            </a:r>
            <a:r>
              <a:rPr lang="en-US" altLang="zh-CN" sz="2000" b="1" dirty="0">
                <a:solidFill>
                  <a:schemeClr val="bg1"/>
                </a:solidFill>
                <a:latin typeface="微软雅黑" panose="020B0503020204020204" charset="-122"/>
                <a:ea typeface="微软雅黑" panose="020B0503020204020204" charset="-122"/>
                <a:sym typeface="+mn-ea"/>
              </a:rPr>
              <a:t>100</a:t>
            </a:r>
            <a:r>
              <a:rPr lang="zh-CN" altLang="en-US" sz="2000" b="1" dirty="0">
                <a:solidFill>
                  <a:schemeClr val="bg1"/>
                </a:solidFill>
                <a:latin typeface="微软雅黑" panose="020B0503020204020204" charset="-122"/>
                <a:ea typeface="微软雅黑" panose="020B0503020204020204" charset="-122"/>
                <a:sym typeface="+mn-ea"/>
              </a:rPr>
              <a:t>之间所有整数之和</a:t>
            </a:r>
            <a:r>
              <a:rPr lang="en-US" altLang="zh-CN" sz="2000" b="1" dirty="0">
                <a:solidFill>
                  <a:schemeClr val="bg1"/>
                </a:solidFill>
                <a:latin typeface="微软雅黑" panose="020B0503020204020204" charset="-122"/>
                <a:ea typeface="微软雅黑" panose="020B0503020204020204" charset="-122"/>
                <a:sym typeface="+mn-ea"/>
              </a:rPr>
              <a:t>(</a:t>
            </a:r>
            <a:r>
              <a:rPr lang="zh-CN" altLang="en-US" sz="2000" b="1" dirty="0">
                <a:solidFill>
                  <a:schemeClr val="bg1"/>
                </a:solidFill>
                <a:latin typeface="微软雅黑" panose="020B0503020204020204" charset="-122"/>
                <a:ea typeface="微软雅黑" panose="020B0503020204020204" charset="-122"/>
                <a:sym typeface="+mn-ea"/>
              </a:rPr>
              <a:t>类似例</a:t>
            </a:r>
            <a:r>
              <a:rPr lang="en-US" altLang="zh-CN" sz="2000" b="1" dirty="0">
                <a:solidFill>
                  <a:schemeClr val="bg1"/>
                </a:solidFill>
                <a:latin typeface="微软雅黑" panose="020B0503020204020204" charset="-122"/>
                <a:ea typeface="微软雅黑" panose="020B0503020204020204" charset="-122"/>
                <a:sym typeface="+mn-ea"/>
              </a:rPr>
              <a:t>3.7</a:t>
            </a:r>
            <a:r>
              <a:rPr lang="zh-CN" altLang="en-US" sz="2000" b="1" dirty="0">
                <a:solidFill>
                  <a:schemeClr val="bg1"/>
                </a:solidFill>
                <a:latin typeface="微软雅黑" panose="020B0503020204020204" charset="-122"/>
                <a:ea typeface="微软雅黑" panose="020B0503020204020204" charset="-122"/>
                <a:sym typeface="+mn-ea"/>
              </a:rPr>
              <a:t>和例</a:t>
            </a:r>
            <a:r>
              <a:rPr lang="en-US" altLang="zh-CN" sz="2000" b="1" dirty="0">
                <a:solidFill>
                  <a:schemeClr val="bg1"/>
                </a:solidFill>
                <a:latin typeface="微软雅黑" panose="020B0503020204020204" charset="-122"/>
                <a:ea typeface="微软雅黑" panose="020B0503020204020204" charset="-122"/>
                <a:sym typeface="+mn-ea"/>
              </a:rPr>
              <a:t>3.8</a:t>
            </a:r>
            <a:r>
              <a:rPr lang="zh-CN" altLang="en-US" sz="2000" b="1" dirty="0">
                <a:solidFill>
                  <a:schemeClr val="bg1"/>
                </a:solidFill>
                <a:latin typeface="微软雅黑" panose="020B0503020204020204" charset="-122"/>
                <a:ea typeface="微软雅黑" panose="020B0503020204020204" charset="-122"/>
                <a:sym typeface="+mn-ea"/>
              </a:rPr>
              <a:t>）</a:t>
            </a:r>
            <a:endParaRPr lang="zh-CN" altLang="en-US" sz="2000" b="1" dirty="0">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70663" name="圆角矩形 70662"/>
          <p:cNvSpPr/>
          <p:nvPr/>
        </p:nvSpPr>
        <p:spPr>
          <a:xfrm>
            <a:off x="1905000" y="1762125"/>
            <a:ext cx="4114800" cy="3897313"/>
          </a:xfrm>
          <a:prstGeom prst="roundRect">
            <a:avLst>
              <a:gd name="adj" fmla="val 4843"/>
            </a:avLst>
          </a:prstGeom>
          <a:solidFill>
            <a:schemeClr val="bg1"/>
          </a:solidFill>
          <a:ln w="12700" cap="flat" cmpd="sng">
            <a:solidFill>
              <a:srgbClr val="339933"/>
            </a:solidFill>
            <a:prstDash val="lgDashDotDot"/>
            <a:headEnd type="none" w="med" len="med"/>
            <a:tailEnd type="none" w="med" len="med"/>
          </a:ln>
        </p:spPr>
        <p:txBody>
          <a:bodyPr anchor="ctr">
            <a:spAutoFit/>
          </a:bodyPr>
          <a:lstStyle/>
          <a:p>
            <a:r>
              <a:rPr lang="en-US" altLang="zh-CN" sz="1600" dirty="0">
                <a:latin typeface="+mn-lt"/>
                <a:ea typeface="微软雅黑" panose="020B0503020204020204" charset="-122"/>
              </a:rPr>
              <a:t>#include &lt;</a:t>
            </a:r>
            <a:r>
              <a:rPr lang="en-US" altLang="zh-CN" sz="1600" dirty="0" err="1">
                <a:latin typeface="+mn-lt"/>
                <a:ea typeface="微软雅黑" panose="020B0503020204020204" charset="-122"/>
              </a:rPr>
              <a:t>stdio.h</a:t>
            </a:r>
            <a:r>
              <a:rPr lang="en-US" altLang="zh-CN" sz="1600" dirty="0">
                <a:latin typeface="+mn-lt"/>
                <a:ea typeface="微软雅黑" panose="020B0503020204020204" charset="-122"/>
              </a:rPr>
              <a:t>&gt;</a:t>
            </a:r>
          </a:p>
          <a:p>
            <a:r>
              <a:rPr lang="en-US" altLang="zh-CN" sz="1600" dirty="0">
                <a:latin typeface="+mn-lt"/>
                <a:ea typeface="微软雅黑" panose="020B0503020204020204" charset="-122"/>
              </a:rPr>
              <a:t>void  main( )</a:t>
            </a:r>
          </a:p>
          <a:p>
            <a:r>
              <a:rPr lang="en-US" altLang="zh-CN" sz="1600" dirty="0">
                <a:latin typeface="+mn-lt"/>
                <a:ea typeface="微软雅黑" panose="020B0503020204020204" charset="-122"/>
              </a:rPr>
              <a:t>{</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int</a:t>
            </a:r>
            <a:r>
              <a:rPr lang="en-US" altLang="zh-CN" sz="1600" dirty="0">
                <a:latin typeface="+mn-lt"/>
                <a:ea typeface="微软雅黑" panose="020B0503020204020204" charset="-122"/>
              </a:rPr>
              <a:t>  i ;</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int</a:t>
            </a:r>
            <a:r>
              <a:rPr lang="en-US" altLang="zh-CN" sz="1600" dirty="0">
                <a:latin typeface="+mn-lt"/>
                <a:ea typeface="微软雅黑" panose="020B0503020204020204" charset="-122"/>
              </a:rPr>
              <a:t> sum ;</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sum = 0;</a:t>
            </a:r>
          </a:p>
          <a:p>
            <a:r>
              <a:rPr lang="en-US" altLang="zh-CN" sz="1600" dirty="0">
                <a:latin typeface="+mn-lt"/>
                <a:ea typeface="微软雅黑" panose="020B0503020204020204" charset="-122"/>
              </a:rPr>
              <a:t>     i = 1;</a:t>
            </a:r>
          </a:p>
          <a:p>
            <a:r>
              <a:rPr lang="en-US" altLang="zh-CN" sz="1600" dirty="0">
                <a:latin typeface="+mn-lt"/>
                <a:ea typeface="微软雅黑" panose="020B0503020204020204" charset="-122"/>
              </a:rPr>
              <a:t>    do</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sum = sum + i ;</a:t>
            </a:r>
          </a:p>
          <a:p>
            <a:r>
              <a:rPr lang="en-US" altLang="zh-CN" sz="1600" dirty="0">
                <a:latin typeface="+mn-lt"/>
                <a:ea typeface="微软雅黑" panose="020B0503020204020204" charset="-122"/>
              </a:rPr>
              <a:t>          i ++;</a:t>
            </a:r>
          </a:p>
          <a:p>
            <a:r>
              <a:rPr lang="en-US" altLang="zh-CN" sz="1600" dirty="0">
                <a:latin typeface="+mn-lt"/>
                <a:ea typeface="微软雅黑" panose="020B0503020204020204" charset="-122"/>
              </a:rPr>
              <a:t>      } while ( i&lt;=100);</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printf</a:t>
            </a:r>
            <a:r>
              <a:rPr lang="en-US" altLang="zh-CN" sz="1600" dirty="0">
                <a:latin typeface="+mn-lt"/>
                <a:ea typeface="微软雅黑" panose="020B0503020204020204" charset="-122"/>
              </a:rPr>
              <a:t>("sum = %d \n", sum);</a:t>
            </a:r>
          </a:p>
          <a:p>
            <a:r>
              <a:rPr lang="en-US" altLang="zh-CN" sz="1600" dirty="0">
                <a:latin typeface="+mn-lt"/>
                <a:ea typeface="微软雅黑" panose="020B0503020204020204" charset="-122"/>
              </a:rPr>
              <a:t>}</a:t>
            </a:r>
          </a:p>
        </p:txBody>
      </p:sp>
      <p:sp>
        <p:nvSpPr>
          <p:cNvPr id="70664" name="五边形 70663"/>
          <p:cNvSpPr>
            <a:spLocks noChangeArrowheads="1"/>
          </p:cNvSpPr>
          <p:nvPr/>
        </p:nvSpPr>
        <p:spPr bwMode="auto">
          <a:xfrm>
            <a:off x="6011863" y="2636838"/>
            <a:ext cx="1008062" cy="1944687"/>
          </a:xfrm>
          <a:prstGeom prst="homePlate">
            <a:avLst>
              <a:gd name="adj" fmla="val 37880"/>
            </a:avLst>
          </a:prstGeom>
          <a:gradFill rotWithShape="1">
            <a:gsLst>
              <a:gs pos="0">
                <a:srgbClr val="FFFFFF">
                  <a:alpha val="0"/>
                </a:srgbClr>
              </a:gs>
              <a:gs pos="100000">
                <a:srgbClr val="B2B4B3"/>
              </a:gs>
            </a:gsLst>
            <a:lin ang="0" scaled="1"/>
          </a:gradFill>
          <a:ln w="9525">
            <a:noFill/>
            <a:miter lim="800000"/>
          </a:ln>
        </p:spPr>
        <p:txBody>
          <a:bodyPr wrap="none" anchor="ctr"/>
          <a:lstStyle/>
          <a:p>
            <a:pPr algn="ctr"/>
            <a:r>
              <a:rPr lang="zh-CN" altLang="en-US">
                <a:solidFill>
                  <a:srgbClr val="006666"/>
                </a:solidFill>
                <a:latin typeface="Times New Roman" panose="02020603050405020304" pitchFamily="18" charset="0"/>
                <a:ea typeface="微软雅黑" panose="020B0503020204020204" charset="-122"/>
              </a:rPr>
              <a:t>运</a:t>
            </a:r>
          </a:p>
          <a:p>
            <a:pPr algn="ctr"/>
            <a:r>
              <a:rPr lang="zh-CN" altLang="en-US">
                <a:solidFill>
                  <a:srgbClr val="006666"/>
                </a:solidFill>
                <a:latin typeface="Times New Roman" panose="02020603050405020304" pitchFamily="18" charset="0"/>
                <a:ea typeface="微软雅黑" panose="020B0503020204020204" charset="-122"/>
              </a:rPr>
              <a:t>行</a:t>
            </a:r>
          </a:p>
          <a:p>
            <a:pPr algn="ctr"/>
            <a:r>
              <a:rPr lang="zh-CN" altLang="en-US">
                <a:solidFill>
                  <a:srgbClr val="006666"/>
                </a:solidFill>
                <a:latin typeface="Times New Roman" panose="02020603050405020304" pitchFamily="18" charset="0"/>
                <a:ea typeface="微软雅黑" panose="020B0503020204020204" charset="-122"/>
              </a:rPr>
              <a:t>结</a:t>
            </a:r>
          </a:p>
          <a:p>
            <a:pPr algn="ctr"/>
            <a:r>
              <a:rPr lang="zh-CN" altLang="en-US">
                <a:solidFill>
                  <a:srgbClr val="006666"/>
                </a:solidFill>
                <a:latin typeface="Times New Roman" panose="02020603050405020304" pitchFamily="18" charset="0"/>
                <a:ea typeface="微软雅黑" panose="020B0503020204020204" charset="-122"/>
              </a:rPr>
              <a:t>果</a:t>
            </a:r>
          </a:p>
        </p:txBody>
      </p:sp>
      <p:sp>
        <p:nvSpPr>
          <p:cNvPr id="70666" name="圆角矩形 70665"/>
          <p:cNvSpPr/>
          <p:nvPr/>
        </p:nvSpPr>
        <p:spPr>
          <a:xfrm>
            <a:off x="7092950" y="3213100"/>
            <a:ext cx="1362075" cy="792163"/>
          </a:xfrm>
          <a:prstGeom prst="roundRect">
            <a:avLst>
              <a:gd name="adj" fmla="val 11921"/>
            </a:avLst>
          </a:prstGeom>
          <a:solidFill>
            <a:srgbClr val="006666"/>
          </a:solidFill>
          <a:ln w="25400" cap="flat" cmpd="sng">
            <a:solidFill>
              <a:srgbClr val="FFFFFF"/>
            </a:solidFill>
            <a:prstDash val="solid"/>
            <a:headEnd type="none" w="med" len="med"/>
            <a:tailEnd type="none" w="med" len="med"/>
          </a:ln>
          <a:effectLst>
            <a:outerShdw dist="53882" dir="2699999" algn="ctr" rotWithShape="0">
              <a:srgbClr val="000000">
                <a:alpha val="50000"/>
              </a:srgbClr>
            </a:outerShdw>
          </a:effectLst>
        </p:spPr>
        <p:txBody>
          <a:bodyPr wrap="none" anchor="ctr"/>
          <a:lstStyle/>
          <a:p>
            <a:r>
              <a:rPr lang="en-US" altLang="zh-CN" sz="1600">
                <a:solidFill>
                  <a:schemeClr val="bg1"/>
                </a:solidFill>
                <a:latin typeface="微软雅黑" panose="020B0503020204020204" charset="-122"/>
                <a:ea typeface="微软雅黑" panose="020B0503020204020204" charset="-122"/>
                <a:sym typeface="+mn-ea"/>
              </a:rPr>
              <a:t>sum =5050</a:t>
            </a:r>
          </a:p>
        </p:txBody>
      </p:sp>
      <p:sp>
        <p:nvSpPr>
          <p:cNvPr id="63493" name="文本框 10"/>
          <p:cNvSpPr txBox="1">
            <a:spLocks noChangeArrowheads="1"/>
          </p:cNvSpPr>
          <p:nvPr/>
        </p:nvSpPr>
        <p:spPr bwMode="auto">
          <a:xfrm>
            <a:off x="715328" y="130175"/>
            <a:ext cx="1334770" cy="678815"/>
          </a:xfrm>
          <a:prstGeom prst="rect">
            <a:avLst/>
          </a:prstGeom>
          <a:noFill/>
          <a:ln w="9525">
            <a:noFill/>
            <a:miter lim="800000"/>
          </a:ln>
        </p:spPr>
        <p:txBody>
          <a:bodyPr wrap="none">
            <a:spAutoFit/>
          </a:bodyPr>
          <a:lstStyle/>
          <a:p>
            <a:pPr algn="ct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sym typeface="+mn-ea"/>
              </a:rPr>
              <a:t>例3.9</a:t>
            </a:r>
          </a:p>
        </p:txBody>
      </p:sp>
      <p:grpSp>
        <p:nvGrpSpPr>
          <p:cNvPr id="18" name="组合 17"/>
          <p:cNvGrpSpPr/>
          <p:nvPr/>
        </p:nvGrpSpPr>
        <p:grpSpPr bwMode="auto">
          <a:xfrm>
            <a:off x="5029200" y="5106988"/>
            <a:ext cx="1809750" cy="581025"/>
            <a:chOff x="2785730" y="3352080"/>
            <a:chExt cx="2392114" cy="352150"/>
          </a:xfrm>
          <a:solidFill>
            <a:srgbClr val="006666"/>
          </a:solidFill>
        </p:grpSpPr>
        <p:sp>
          <p:nvSpPr>
            <p:cNvPr id="8" name="对话气泡: 圆角矩形 7"/>
            <p:cNvSpPr/>
            <p:nvPr/>
          </p:nvSpPr>
          <p:spPr>
            <a:xfrm>
              <a:off x="2785730" y="3352080"/>
              <a:ext cx="2392114" cy="331944"/>
            </a:xfrm>
            <a:prstGeom prst="wedgeRoundRectCallout">
              <a:avLst>
                <a:gd name="adj1" fmla="val -93519"/>
                <a:gd name="adj2" fmla="val -69928"/>
                <a:gd name="adj3"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63496" name="矩形 1"/>
            <p:cNvSpPr>
              <a:spLocks noChangeArrowheads="1"/>
            </p:cNvSpPr>
            <p:nvPr/>
          </p:nvSpPr>
          <p:spPr bwMode="auto">
            <a:xfrm>
              <a:off x="2785730" y="3352080"/>
              <a:ext cx="2392114" cy="352150"/>
            </a:xfrm>
            <a:prstGeom prst="rect">
              <a:avLst/>
            </a:prstGeom>
            <a:grpFill/>
            <a:ln w="9525">
              <a:noFill/>
              <a:miter lim="800000"/>
            </a:ln>
          </p:spPr>
          <p:txBody>
            <a:bodyPr>
              <a:spAutoFit/>
            </a:bodyPr>
            <a:lstStyle/>
            <a:p>
              <a:r>
                <a:rPr lang="zh-CN" altLang="en-US" sz="1600" dirty="0">
                  <a:solidFill>
                    <a:schemeClr val="bg1"/>
                  </a:solidFill>
                  <a:latin typeface="微软雅黑" panose="020B0503020204020204" charset="-122"/>
                  <a:ea typeface="微软雅黑" panose="020B0503020204020204" charset="-122"/>
                </a:rPr>
                <a:t>当 </a:t>
              </a:r>
              <a:r>
                <a:rPr lang="en-US" altLang="zh-CN" sz="1600" dirty="0" err="1">
                  <a:solidFill>
                    <a:schemeClr val="bg1"/>
                  </a:solidFill>
                  <a:latin typeface="微软雅黑" panose="020B0503020204020204" charset="-122"/>
                  <a:ea typeface="微软雅黑" panose="020B0503020204020204" charset="-122"/>
                </a:rPr>
                <a:t>i</a:t>
              </a:r>
              <a:r>
                <a:rPr lang="en-US" altLang="zh-CN" sz="1600" dirty="0">
                  <a:solidFill>
                    <a:schemeClr val="bg1"/>
                  </a:solidFill>
                  <a:latin typeface="微软雅黑" panose="020B0503020204020204" charset="-122"/>
                  <a:ea typeface="微软雅黑" panose="020B0503020204020204" charset="-122"/>
                </a:rPr>
                <a:t>&gt;100</a:t>
              </a:r>
              <a:r>
                <a:rPr lang="zh-CN" altLang="en-US" sz="1600" dirty="0">
                  <a:solidFill>
                    <a:schemeClr val="bg1"/>
                  </a:solidFill>
                  <a:latin typeface="微软雅黑" panose="020B0503020204020204" charset="-122"/>
                  <a:ea typeface="微软雅黑" panose="020B0503020204020204" charset="-122"/>
                </a:rPr>
                <a:t>时跳出循环</a:t>
              </a:r>
            </a:p>
          </p:txBody>
        </p:sp>
      </p:grpSp>
      <p:sp>
        <p:nvSpPr>
          <p:cNvPr id="10" name="椭圆 9"/>
          <p:cNvSpPr/>
          <p:nvPr/>
        </p:nvSpPr>
        <p:spPr>
          <a:xfrm>
            <a:off x="2038523" y="4855027"/>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71114" y="3467098"/>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bwMode="auto">
          <a:xfrm>
            <a:off x="3851920" y="3609177"/>
            <a:ext cx="1809750" cy="396086"/>
            <a:chOff x="2785730" y="3352080"/>
            <a:chExt cx="2392114" cy="331944"/>
          </a:xfrm>
        </p:grpSpPr>
        <p:sp>
          <p:nvSpPr>
            <p:cNvPr id="13" name="对话气泡: 圆角矩形 7"/>
            <p:cNvSpPr/>
            <p:nvPr/>
          </p:nvSpPr>
          <p:spPr>
            <a:xfrm>
              <a:off x="2785730" y="3352080"/>
              <a:ext cx="2392114" cy="331944"/>
            </a:xfrm>
            <a:prstGeom prst="wedgeRoundRectCallout">
              <a:avLst>
                <a:gd name="adj1" fmla="val -97996"/>
                <a:gd name="adj2" fmla="val -43628"/>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14" name="矩形 1"/>
            <p:cNvSpPr>
              <a:spLocks noChangeArrowheads="1"/>
            </p:cNvSpPr>
            <p:nvPr/>
          </p:nvSpPr>
          <p:spPr bwMode="auto">
            <a:xfrm>
              <a:off x="2785730" y="3352080"/>
              <a:ext cx="2392114" cy="283729"/>
            </a:xfrm>
            <a:prstGeom prst="rect">
              <a:avLst/>
            </a:prstGeom>
            <a:solidFill>
              <a:srgbClr val="006666"/>
            </a:solidFill>
            <a:ln w="9525">
              <a:noFill/>
              <a:miter lim="800000"/>
            </a:ln>
          </p:spPr>
          <p:txBody>
            <a:bodyPr>
              <a:spAutoFit/>
            </a:bodyPr>
            <a:lstStyle/>
            <a:p>
              <a:r>
                <a:rPr lang="zh-CN" altLang="en-US" sz="1600" dirty="0">
                  <a:solidFill>
                    <a:schemeClr val="bg1"/>
                  </a:solidFill>
                  <a:latin typeface="微软雅黑" panose="020B0503020204020204" charset="-122"/>
                  <a:ea typeface="微软雅黑" panose="020B0503020204020204" charset="-122"/>
                </a:rPr>
                <a:t>赋初值</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0663"/>
                                        </p:tgtEl>
                                        <p:attrNameLst>
                                          <p:attrName>style.visibility</p:attrName>
                                        </p:attrNameLst>
                                      </p:cBhvr>
                                      <p:to>
                                        <p:strVal val="visible"/>
                                      </p:to>
                                    </p:set>
                                    <p:animEffect transition="in" filter="fade">
                                      <p:cBhvr>
                                        <p:cTn id="7" dur="1000"/>
                                        <p:tgtEl>
                                          <p:spTgt spid="70663"/>
                                        </p:tgtEl>
                                      </p:cBhvr>
                                    </p:animEffect>
                                    <p:anim calcmode="lin" valueType="num">
                                      <p:cBhvr>
                                        <p:cTn id="8" dur="1000" fill="hold"/>
                                        <p:tgtEl>
                                          <p:spTgt spid="70663"/>
                                        </p:tgtEl>
                                        <p:attrNameLst>
                                          <p:attrName>ppt_x</p:attrName>
                                        </p:attrNameLst>
                                      </p:cBhvr>
                                      <p:tavLst>
                                        <p:tav tm="0">
                                          <p:val>
                                            <p:strVal val="#ppt_x"/>
                                          </p:val>
                                        </p:tav>
                                        <p:tav tm="100000">
                                          <p:val>
                                            <p:strVal val="#ppt_x"/>
                                          </p:val>
                                        </p:tav>
                                      </p:tavLst>
                                    </p:anim>
                                    <p:anim calcmode="lin" valueType="num">
                                      <p:cBhvr>
                                        <p:cTn id="9" dur="1000" fill="hold"/>
                                        <p:tgtEl>
                                          <p:spTgt spid="7066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70664"/>
                                        </p:tgtEl>
                                        <p:attrNameLst>
                                          <p:attrName>style.visibility</p:attrName>
                                        </p:attrNameLst>
                                      </p:cBhvr>
                                      <p:to>
                                        <p:strVal val="visible"/>
                                      </p:to>
                                    </p:set>
                                    <p:anim calcmode="lin" valueType="num">
                                      <p:cBhvr additive="base">
                                        <p:cTn id="32" dur="500" fill="hold"/>
                                        <p:tgtEl>
                                          <p:spTgt spid="70664"/>
                                        </p:tgtEl>
                                        <p:attrNameLst>
                                          <p:attrName>ppt_x</p:attrName>
                                        </p:attrNameLst>
                                      </p:cBhvr>
                                      <p:tavLst>
                                        <p:tav tm="0">
                                          <p:val>
                                            <p:strVal val="#ppt_x"/>
                                          </p:val>
                                        </p:tav>
                                        <p:tav tm="100000">
                                          <p:val>
                                            <p:strVal val="#ppt_x"/>
                                          </p:val>
                                        </p:tav>
                                      </p:tavLst>
                                    </p:anim>
                                    <p:anim calcmode="lin" valueType="num">
                                      <p:cBhvr additive="base">
                                        <p:cTn id="33" dur="500" fill="hold"/>
                                        <p:tgtEl>
                                          <p:spTgt spid="70664"/>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grpId="0" nodeType="afterEffect">
                                  <p:stCondLst>
                                    <p:cond delay="250"/>
                                  </p:stCondLst>
                                  <p:childTnLst>
                                    <p:set>
                                      <p:cBhvr>
                                        <p:cTn id="36" dur="1" fill="hold">
                                          <p:stCondLst>
                                            <p:cond delay="0"/>
                                          </p:stCondLst>
                                        </p:cTn>
                                        <p:tgtEl>
                                          <p:spTgt spid="70666"/>
                                        </p:tgtEl>
                                        <p:attrNameLst>
                                          <p:attrName>style.visibility</p:attrName>
                                        </p:attrNameLst>
                                      </p:cBhvr>
                                      <p:to>
                                        <p:strVal val="visible"/>
                                      </p:to>
                                    </p:set>
                                    <p:anim calcmode="lin" valueType="num">
                                      <p:cBhvr additive="base">
                                        <p:cTn id="37" dur="500" fill="hold"/>
                                        <p:tgtEl>
                                          <p:spTgt spid="70666"/>
                                        </p:tgtEl>
                                        <p:attrNameLst>
                                          <p:attrName>ppt_x</p:attrName>
                                        </p:attrNameLst>
                                      </p:cBhvr>
                                      <p:tavLst>
                                        <p:tav tm="0">
                                          <p:val>
                                            <p:strVal val="#ppt_x"/>
                                          </p:val>
                                        </p:tav>
                                        <p:tav tm="100000">
                                          <p:val>
                                            <p:strVal val="#ppt_x"/>
                                          </p:val>
                                        </p:tav>
                                      </p:tavLst>
                                    </p:anim>
                                    <p:anim calcmode="lin" valueType="num">
                                      <p:cBhvr additive="base">
                                        <p:cTn id="38" dur="500" fill="hold"/>
                                        <p:tgtEl>
                                          <p:spTgt spid="706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3" grpId="0" animBg="1"/>
      <p:bldP spid="70664" grpId="0" animBg="1"/>
      <p:bldP spid="70666" grpId="0" animBg="1"/>
      <p:bldP spid="10"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文本框 10"/>
          <p:cNvSpPr txBox="1">
            <a:spLocks noChangeArrowheads="1"/>
          </p:cNvSpPr>
          <p:nvPr/>
        </p:nvSpPr>
        <p:spPr bwMode="auto">
          <a:xfrm>
            <a:off x="747713" y="130175"/>
            <a:ext cx="121920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3.5.4</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64514"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zh-CN" altLang="en-US" sz="3200" b="1">
                <a:solidFill>
                  <a:schemeClr val="bg1"/>
                </a:solidFill>
                <a:latin typeface="微软雅黑" panose="020B0503020204020204" charset="-122"/>
                <a:ea typeface="微软雅黑" panose="020B0503020204020204" charset="-122"/>
                <a:sym typeface="+mn-ea"/>
              </a:rPr>
              <a:t>从一重循环到多重循环</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71683" name="文本占位符 71682"/>
          <p:cNvSpPr>
            <a:spLocks noGrp="1"/>
          </p:cNvSpPr>
          <p:nvPr>
            <p:ph type="body" idx="4294967295"/>
          </p:nvPr>
        </p:nvSpPr>
        <p:spPr>
          <a:xfrm>
            <a:off x="1043608" y="1341438"/>
            <a:ext cx="7066930" cy="4967287"/>
          </a:xfrm>
        </p:spPr>
        <p:txBody>
          <a:bodyPr lIns="92075" tIns="46038" rIns="92075" bIns="46038"/>
          <a:lstStyle/>
          <a:p>
            <a:pPr>
              <a:lnSpc>
                <a:spcPct val="150000"/>
              </a:lnSpc>
              <a:spcBef>
                <a:spcPct val="0"/>
              </a:spcBef>
            </a:pPr>
            <a:r>
              <a:rPr lang="zh-CN" altLang="en-US" sz="2000" dirty="0">
                <a:ea typeface="华文新魏" panose="02010800040101010101" pitchFamily="2" charset="-122"/>
              </a:rPr>
              <a:t>     </a:t>
            </a:r>
            <a:r>
              <a:rPr lang="zh-CN" altLang="en-US" sz="1800" dirty="0">
                <a:latin typeface="微软雅黑" panose="020B0503020204020204" charset="-122"/>
                <a:ea typeface="微软雅黑" panose="020B0503020204020204" charset="-122"/>
              </a:rPr>
              <a:t>先考虑</a:t>
            </a:r>
            <a:r>
              <a:rPr lang="en-US" altLang="zh-CN" sz="1800" dirty="0">
                <a:latin typeface="微软雅黑" panose="020B0503020204020204" charset="-122"/>
                <a:ea typeface="微软雅黑" panose="020B0503020204020204" charset="-122"/>
              </a:rPr>
              <a:t>while</a:t>
            </a:r>
            <a:r>
              <a:rPr lang="zh-CN" altLang="en-US" sz="1800" dirty="0">
                <a:latin typeface="微软雅黑" panose="020B0503020204020204" charset="-122"/>
                <a:ea typeface="微软雅黑" panose="020B0503020204020204" charset="-122"/>
              </a:rPr>
              <a:t>循环，在一重循环中， </a:t>
            </a:r>
            <a:r>
              <a:rPr lang="en-US" altLang="zh-CN" sz="1800" dirty="0">
                <a:latin typeface="微软雅黑" panose="020B0503020204020204" charset="-122"/>
                <a:ea typeface="微软雅黑" panose="020B0503020204020204" charset="-122"/>
              </a:rPr>
              <a:t>while</a:t>
            </a:r>
            <a:r>
              <a:rPr lang="zh-CN" altLang="en-US" sz="1800" dirty="0">
                <a:latin typeface="微软雅黑" panose="020B0503020204020204" charset="-122"/>
                <a:ea typeface="微软雅黑" panose="020B0503020204020204" charset="-122"/>
              </a:rPr>
              <a:t>循环语句的格式如下</a:t>
            </a:r>
            <a:r>
              <a:rPr lang="en-US" altLang="zh-CN" sz="1800" dirty="0">
                <a:latin typeface="微软雅黑" panose="020B0503020204020204" charset="-122"/>
                <a:ea typeface="微软雅黑" panose="020B0503020204020204" charset="-122"/>
              </a:rPr>
              <a:t>:</a:t>
            </a:r>
          </a:p>
          <a:p>
            <a:pPr>
              <a:lnSpc>
                <a:spcPct val="150000"/>
              </a:lnSpc>
              <a:spcBef>
                <a:spcPct val="0"/>
              </a:spcBef>
            </a:pPr>
            <a:endParaRPr lang="en-US" altLang="zh-CN" sz="1800" dirty="0">
              <a:latin typeface="微软雅黑" panose="020B0503020204020204" charset="-122"/>
              <a:ea typeface="微软雅黑" panose="020B0503020204020204" charset="-122"/>
            </a:endParaRPr>
          </a:p>
          <a:p>
            <a:pPr>
              <a:lnSpc>
                <a:spcPct val="150000"/>
              </a:lnSpc>
              <a:spcBef>
                <a:spcPct val="0"/>
              </a:spcBef>
            </a:pPr>
            <a:endParaRPr lang="en-US" altLang="zh-CN" sz="1800" dirty="0">
              <a:latin typeface="微软雅黑" panose="020B0503020204020204" charset="-122"/>
              <a:ea typeface="微软雅黑" panose="020B0503020204020204" charset="-122"/>
            </a:endParaRPr>
          </a:p>
          <a:p>
            <a:pPr>
              <a:lnSpc>
                <a:spcPct val="150000"/>
              </a:lnSpc>
              <a:spcBef>
                <a:spcPct val="0"/>
              </a:spcBef>
            </a:pPr>
            <a:endParaRPr lang="en-US" altLang="zh-CN" sz="1800" dirty="0">
              <a:latin typeface="微软雅黑" panose="020B0503020204020204" charset="-122"/>
              <a:ea typeface="微软雅黑" panose="020B0503020204020204" charset="-122"/>
            </a:endParaRPr>
          </a:p>
          <a:p>
            <a:pPr>
              <a:lnSpc>
                <a:spcPct val="150000"/>
              </a:lnSpc>
              <a:spcBef>
                <a:spcPct val="0"/>
              </a:spcBef>
            </a:pPr>
            <a:r>
              <a:rPr lang="zh-CN" altLang="en-US" sz="1800" dirty="0">
                <a:latin typeface="微软雅黑" panose="020B0503020204020204" charset="-122"/>
                <a:ea typeface="微软雅黑" panose="020B0503020204020204" charset="-122"/>
              </a:rPr>
              <a:t>      当循环体部分的功能无法用顺序和选择结构而必须用循环结构来实现时，上述的结构就变成如下的形式</a:t>
            </a:r>
            <a:r>
              <a:rPr lang="en-US" altLang="zh-CN" sz="1800" dirty="0">
                <a:latin typeface="微软雅黑" panose="020B0503020204020204" charset="-122"/>
                <a:ea typeface="微软雅黑" panose="020B0503020204020204" charset="-122"/>
              </a:rPr>
              <a:t>:     </a:t>
            </a:r>
          </a:p>
        </p:txBody>
      </p:sp>
      <p:sp>
        <p:nvSpPr>
          <p:cNvPr id="71687" name="圆角矩形 71686"/>
          <p:cNvSpPr>
            <a:spLocks noChangeArrowheads="1"/>
          </p:cNvSpPr>
          <p:nvPr/>
        </p:nvSpPr>
        <p:spPr bwMode="auto">
          <a:xfrm>
            <a:off x="2919413" y="2006848"/>
            <a:ext cx="2736850" cy="1098054"/>
          </a:xfrm>
          <a:prstGeom prst="roundRect">
            <a:avLst>
              <a:gd name="adj" fmla="val 4843"/>
            </a:avLst>
          </a:prstGeom>
          <a:solidFill>
            <a:schemeClr val="bg1"/>
          </a:solidFill>
          <a:ln w="9525">
            <a:solidFill>
              <a:schemeClr val="tx1"/>
            </a:solidFill>
            <a:prstDash val="dash"/>
            <a:round/>
          </a:ln>
        </p:spPr>
        <p:txBody>
          <a:bodyPr anchor="ctr">
            <a:spAutoFit/>
          </a:bodyPr>
          <a:lstStyle/>
          <a:p>
            <a:r>
              <a:rPr lang="en-US" altLang="zh-CN" sz="1600" b="1" dirty="0">
                <a:solidFill>
                  <a:srgbClr val="006666"/>
                </a:solidFill>
                <a:latin typeface="微软雅黑" panose="020B0503020204020204" charset="-122"/>
                <a:ea typeface="微软雅黑" panose="020B0503020204020204" charset="-122"/>
              </a:rPr>
              <a:t>while(</a:t>
            </a:r>
            <a:r>
              <a:rPr lang="zh-CN" altLang="en-US" sz="1600" b="1" dirty="0">
                <a:solidFill>
                  <a:srgbClr val="006666"/>
                </a:solidFill>
                <a:latin typeface="微软雅黑" panose="020B0503020204020204" charset="-122"/>
                <a:ea typeface="微软雅黑" panose="020B0503020204020204" charset="-122"/>
              </a:rPr>
              <a:t>条件表达式</a:t>
            </a:r>
            <a:r>
              <a:rPr lang="en-US" altLang="zh-CN" sz="1600" b="1" dirty="0">
                <a:solidFill>
                  <a:srgbClr val="006666"/>
                </a:solidFill>
                <a:latin typeface="微软雅黑" panose="020B0503020204020204" charset="-122"/>
                <a:ea typeface="微软雅黑" panose="020B0503020204020204" charset="-122"/>
              </a:rPr>
              <a:t>)</a:t>
            </a:r>
          </a:p>
          <a:p>
            <a:r>
              <a:rPr lang="en-US" altLang="zh-CN" sz="1600" b="1" dirty="0">
                <a:solidFill>
                  <a:srgbClr val="006666"/>
                </a:solidFill>
                <a:latin typeface="微软雅黑" panose="020B0503020204020204" charset="-122"/>
                <a:ea typeface="微软雅黑" panose="020B0503020204020204" charset="-122"/>
              </a:rPr>
              <a:t>{</a:t>
            </a:r>
          </a:p>
          <a:p>
            <a:r>
              <a:rPr lang="en-US" altLang="zh-CN" sz="1600" b="1" dirty="0">
                <a:solidFill>
                  <a:srgbClr val="006666"/>
                </a:solidFill>
                <a:latin typeface="微软雅黑" panose="020B0503020204020204" charset="-122"/>
                <a:ea typeface="微软雅黑" panose="020B0503020204020204" charset="-122"/>
              </a:rPr>
              <a:t>         </a:t>
            </a:r>
            <a:r>
              <a:rPr lang="zh-CN" altLang="en-US" sz="1600" b="1" dirty="0">
                <a:solidFill>
                  <a:srgbClr val="006666"/>
                </a:solidFill>
                <a:latin typeface="微软雅黑" panose="020B0503020204020204" charset="-122"/>
                <a:ea typeface="微软雅黑" panose="020B0503020204020204" charset="-122"/>
              </a:rPr>
              <a:t>循环体部分</a:t>
            </a:r>
            <a:r>
              <a:rPr lang="en-US" altLang="zh-CN" sz="1600" b="1" dirty="0">
                <a:solidFill>
                  <a:srgbClr val="006666"/>
                </a:solidFill>
                <a:latin typeface="微软雅黑" panose="020B0503020204020204" charset="-122"/>
                <a:ea typeface="微软雅黑" panose="020B0503020204020204" charset="-122"/>
              </a:rPr>
              <a:t>;</a:t>
            </a:r>
          </a:p>
          <a:p>
            <a:r>
              <a:rPr lang="en-US" altLang="zh-CN" sz="1600" b="1" dirty="0">
                <a:solidFill>
                  <a:srgbClr val="006666"/>
                </a:solidFill>
                <a:latin typeface="微软雅黑" panose="020B0503020204020204" charset="-122"/>
                <a:ea typeface="微软雅黑" panose="020B0503020204020204" charset="-122"/>
              </a:rPr>
              <a:t>}</a:t>
            </a:r>
          </a:p>
        </p:txBody>
      </p:sp>
      <p:sp>
        <p:nvSpPr>
          <p:cNvPr id="71688" name="圆角矩形 71687"/>
          <p:cNvSpPr>
            <a:spLocks noChangeArrowheads="1"/>
          </p:cNvSpPr>
          <p:nvPr/>
        </p:nvSpPr>
        <p:spPr bwMode="auto">
          <a:xfrm>
            <a:off x="2914650" y="4376738"/>
            <a:ext cx="2735263" cy="1862137"/>
          </a:xfrm>
          <a:prstGeom prst="roundRect">
            <a:avLst>
              <a:gd name="adj" fmla="val 4843"/>
            </a:avLst>
          </a:prstGeom>
          <a:solidFill>
            <a:schemeClr val="bg1"/>
          </a:solidFill>
          <a:ln w="9525">
            <a:solidFill>
              <a:schemeClr val="tx1"/>
            </a:solidFill>
            <a:prstDash val="dash"/>
            <a:round/>
          </a:ln>
        </p:spPr>
        <p:txBody>
          <a:bodyPr anchor="ctr">
            <a:spAutoFit/>
          </a:bodyPr>
          <a:lstStyle/>
          <a:p>
            <a:r>
              <a:rPr lang="en-US" altLang="zh-CN" sz="1600" b="1" dirty="0">
                <a:solidFill>
                  <a:srgbClr val="006666"/>
                </a:solidFill>
                <a:latin typeface="微软雅黑" panose="020B0503020204020204" charset="-122"/>
                <a:ea typeface="微软雅黑" panose="020B0503020204020204" charset="-122"/>
              </a:rPr>
              <a:t>while(</a:t>
            </a:r>
            <a:r>
              <a:rPr lang="zh-CN" altLang="en-US" sz="1600" b="1" dirty="0">
                <a:solidFill>
                  <a:srgbClr val="006666"/>
                </a:solidFill>
                <a:latin typeface="微软雅黑" panose="020B0503020204020204" charset="-122"/>
                <a:ea typeface="微软雅黑" panose="020B0503020204020204" charset="-122"/>
              </a:rPr>
              <a:t>条件表达式</a:t>
            </a:r>
            <a:r>
              <a:rPr lang="en-US" altLang="zh-CN" sz="1600" b="1" dirty="0">
                <a:solidFill>
                  <a:srgbClr val="006666"/>
                </a:solidFill>
                <a:latin typeface="微软雅黑" panose="020B0503020204020204" charset="-122"/>
                <a:ea typeface="微软雅黑" panose="020B0503020204020204" charset="-122"/>
              </a:rPr>
              <a:t>1)</a:t>
            </a:r>
          </a:p>
          <a:p>
            <a:r>
              <a:rPr lang="en-US" altLang="zh-CN" sz="1600" b="1" dirty="0">
                <a:solidFill>
                  <a:srgbClr val="006666"/>
                </a:solidFill>
                <a:latin typeface="微软雅黑" panose="020B0503020204020204" charset="-122"/>
                <a:ea typeface="微软雅黑" panose="020B0503020204020204" charset="-122"/>
              </a:rPr>
              <a:t>{</a:t>
            </a:r>
          </a:p>
          <a:p>
            <a:r>
              <a:rPr lang="en-US" altLang="zh-CN" sz="1600" b="1" dirty="0">
                <a:solidFill>
                  <a:srgbClr val="006666"/>
                </a:solidFill>
                <a:latin typeface="微软雅黑" panose="020B0503020204020204" charset="-122"/>
                <a:ea typeface="微软雅黑" panose="020B0503020204020204" charset="-122"/>
              </a:rPr>
              <a:t>         while(</a:t>
            </a:r>
            <a:r>
              <a:rPr lang="zh-CN" altLang="en-US" sz="1600" b="1" dirty="0">
                <a:solidFill>
                  <a:srgbClr val="006666"/>
                </a:solidFill>
                <a:latin typeface="微软雅黑" panose="020B0503020204020204" charset="-122"/>
                <a:ea typeface="微软雅黑" panose="020B0503020204020204" charset="-122"/>
              </a:rPr>
              <a:t>条件表达式</a:t>
            </a:r>
            <a:r>
              <a:rPr lang="en-US" altLang="zh-CN" sz="1600" b="1" dirty="0">
                <a:solidFill>
                  <a:srgbClr val="006666"/>
                </a:solidFill>
                <a:latin typeface="微软雅黑" panose="020B0503020204020204" charset="-122"/>
                <a:ea typeface="微软雅黑" panose="020B0503020204020204" charset="-122"/>
              </a:rPr>
              <a:t>2)</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a:t>
            </a:r>
            <a:r>
              <a:rPr lang="zh-CN" altLang="en-US" sz="1600" b="1" dirty="0">
                <a:solidFill>
                  <a:srgbClr val="006666"/>
                </a:solidFill>
                <a:latin typeface="微软雅黑" panose="020B0503020204020204" charset="-122"/>
                <a:ea typeface="微软雅黑" panose="020B0503020204020204" charset="-122"/>
              </a:rPr>
              <a:t>循环体部分</a:t>
            </a:r>
            <a:r>
              <a:rPr lang="en-US" altLang="zh-CN" sz="1600" b="1" dirty="0">
                <a:solidFill>
                  <a:srgbClr val="006666"/>
                </a:solidFill>
                <a:latin typeface="微软雅黑" panose="020B0503020204020204" charset="-122"/>
                <a:ea typeface="微软雅黑" panose="020B0503020204020204" charset="-122"/>
              </a:rPr>
              <a:t>2;</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a:t>
            </a:r>
          </a:p>
        </p:txBody>
      </p:sp>
      <p:grpSp>
        <p:nvGrpSpPr>
          <p:cNvPr id="20" name="组合 19"/>
          <p:cNvGrpSpPr/>
          <p:nvPr/>
        </p:nvGrpSpPr>
        <p:grpSpPr bwMode="auto">
          <a:xfrm>
            <a:off x="5940425" y="4437063"/>
            <a:ext cx="2952750" cy="1254125"/>
            <a:chOff x="4482298" y="4161718"/>
            <a:chExt cx="3215675" cy="857257"/>
          </a:xfrm>
          <a:solidFill>
            <a:srgbClr val="006666"/>
          </a:solidFill>
        </p:grpSpPr>
        <p:sp>
          <p:nvSpPr>
            <p:cNvPr id="17" name="对话气泡: 圆角矩形 16"/>
            <p:cNvSpPr/>
            <p:nvPr/>
          </p:nvSpPr>
          <p:spPr>
            <a:xfrm>
              <a:off x="4482298" y="4161718"/>
              <a:ext cx="3215675" cy="857257"/>
            </a:xfrm>
            <a:prstGeom prst="wedgeRoundRectCallout">
              <a:avLst>
                <a:gd name="adj1" fmla="val -60327"/>
                <a:gd name="adj2" fmla="val -19173"/>
                <a:gd name="adj3"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64520" name="矩形 17"/>
            <p:cNvSpPr>
              <a:spLocks noChangeArrowheads="1"/>
            </p:cNvSpPr>
            <p:nvPr/>
          </p:nvSpPr>
          <p:spPr bwMode="auto">
            <a:xfrm>
              <a:off x="4547995" y="4161718"/>
              <a:ext cx="3073908" cy="814847"/>
            </a:xfrm>
            <a:prstGeom prst="rect">
              <a:avLst/>
            </a:prstGeom>
            <a:grpFill/>
            <a:ln w="9525">
              <a:noFill/>
              <a:miter lim="800000"/>
            </a:ln>
          </p:spPr>
          <p:txBody>
            <a:bodyPr>
              <a:spAutoFit/>
            </a:bodyPr>
            <a:lstStyle/>
            <a:p>
              <a:pPr>
                <a:lnSpc>
                  <a:spcPct val="150000"/>
                </a:lnSpc>
              </a:pPr>
              <a:r>
                <a:rPr lang="zh-CN" altLang="en-US" sz="1600">
                  <a:solidFill>
                    <a:schemeClr val="bg1"/>
                  </a:solidFill>
                  <a:latin typeface="微软雅黑" panose="020B0503020204020204" charset="-122"/>
                  <a:ea typeface="微软雅黑" panose="020B0503020204020204" charset="-122"/>
                </a:rPr>
                <a:t>这种结构的形式就是二重循环，可用来解决比一重循环更复杂的问题</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fade">
                                      <p:cBhvr>
                                        <p:cTn id="7" dur="1000"/>
                                        <p:tgtEl>
                                          <p:spTgt spid="71683">
                                            <p:txEl>
                                              <p:pRg st="0" end="0"/>
                                            </p:txEl>
                                          </p:spTgt>
                                        </p:tgtEl>
                                      </p:cBhvr>
                                    </p:animEffect>
                                    <p:anim calcmode="lin" valueType="num">
                                      <p:cBhvr>
                                        <p:cTn id="8" dur="1000" fill="hold"/>
                                        <p:tgtEl>
                                          <p:spTgt spid="716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168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1687"/>
                                        </p:tgtEl>
                                        <p:attrNameLst>
                                          <p:attrName>style.visibility</p:attrName>
                                        </p:attrNameLst>
                                      </p:cBhvr>
                                      <p:to>
                                        <p:strVal val="visible"/>
                                      </p:to>
                                    </p:set>
                                    <p:animEffect transition="in" filter="fade">
                                      <p:cBhvr>
                                        <p:cTn id="14" dur="1000"/>
                                        <p:tgtEl>
                                          <p:spTgt spid="71687"/>
                                        </p:tgtEl>
                                      </p:cBhvr>
                                    </p:animEffect>
                                    <p:anim calcmode="lin" valueType="num">
                                      <p:cBhvr>
                                        <p:cTn id="15" dur="1000" fill="hold"/>
                                        <p:tgtEl>
                                          <p:spTgt spid="71687"/>
                                        </p:tgtEl>
                                        <p:attrNameLst>
                                          <p:attrName>ppt_x</p:attrName>
                                        </p:attrNameLst>
                                      </p:cBhvr>
                                      <p:tavLst>
                                        <p:tav tm="0">
                                          <p:val>
                                            <p:strVal val="#ppt_x"/>
                                          </p:val>
                                        </p:tav>
                                        <p:tav tm="100000">
                                          <p:val>
                                            <p:strVal val="#ppt_x"/>
                                          </p:val>
                                        </p:tav>
                                      </p:tavLst>
                                    </p:anim>
                                    <p:anim calcmode="lin" valueType="num">
                                      <p:cBhvr>
                                        <p:cTn id="16" dur="1000" fill="hold"/>
                                        <p:tgtEl>
                                          <p:spTgt spid="7168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1683">
                                            <p:txEl>
                                              <p:pRg st="4" end="4"/>
                                            </p:txEl>
                                          </p:spTgt>
                                        </p:tgtEl>
                                        <p:attrNameLst>
                                          <p:attrName>style.visibility</p:attrName>
                                        </p:attrNameLst>
                                      </p:cBhvr>
                                      <p:to>
                                        <p:strVal val="visible"/>
                                      </p:to>
                                    </p:set>
                                    <p:animEffect transition="in" filter="fade">
                                      <p:cBhvr>
                                        <p:cTn id="21" dur="1000"/>
                                        <p:tgtEl>
                                          <p:spTgt spid="71683">
                                            <p:txEl>
                                              <p:pRg st="4" end="4"/>
                                            </p:txEl>
                                          </p:spTgt>
                                        </p:tgtEl>
                                      </p:cBhvr>
                                    </p:animEffect>
                                    <p:anim calcmode="lin" valueType="num">
                                      <p:cBhvr>
                                        <p:cTn id="22" dur="1000" fill="hold"/>
                                        <p:tgtEl>
                                          <p:spTgt spid="7168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168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1688"/>
                                        </p:tgtEl>
                                        <p:attrNameLst>
                                          <p:attrName>style.visibility</p:attrName>
                                        </p:attrNameLst>
                                      </p:cBhvr>
                                      <p:to>
                                        <p:strVal val="visible"/>
                                      </p:to>
                                    </p:set>
                                    <p:animEffect transition="in" filter="fade">
                                      <p:cBhvr>
                                        <p:cTn id="28" dur="1000"/>
                                        <p:tgtEl>
                                          <p:spTgt spid="71688"/>
                                        </p:tgtEl>
                                      </p:cBhvr>
                                    </p:animEffect>
                                    <p:anim calcmode="lin" valueType="num">
                                      <p:cBhvr>
                                        <p:cTn id="29" dur="1000" fill="hold"/>
                                        <p:tgtEl>
                                          <p:spTgt spid="71688"/>
                                        </p:tgtEl>
                                        <p:attrNameLst>
                                          <p:attrName>ppt_x</p:attrName>
                                        </p:attrNameLst>
                                      </p:cBhvr>
                                      <p:tavLst>
                                        <p:tav tm="0">
                                          <p:val>
                                            <p:strVal val="#ppt_x"/>
                                          </p:val>
                                        </p:tav>
                                        <p:tav tm="100000">
                                          <p:val>
                                            <p:strVal val="#ppt_x"/>
                                          </p:val>
                                        </p:tav>
                                      </p:tavLst>
                                    </p:anim>
                                    <p:anim calcmode="lin" valueType="num">
                                      <p:cBhvr>
                                        <p:cTn id="30" dur="1000" fill="hold"/>
                                        <p:tgtEl>
                                          <p:spTgt spid="7168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7" grpId="0" animBg="1"/>
      <p:bldP spid="7168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文本框 11"/>
          <p:cNvSpPr txBox="1">
            <a:spLocks noChangeArrowheads="1"/>
          </p:cNvSpPr>
          <p:nvPr/>
        </p:nvSpPr>
        <p:spPr bwMode="auto">
          <a:xfrm>
            <a:off x="2066925" y="88900"/>
            <a:ext cx="7334250" cy="612775"/>
          </a:xfrm>
          <a:prstGeom prst="rect">
            <a:avLst/>
          </a:prstGeom>
          <a:noFill/>
          <a:ln w="9525">
            <a:noFill/>
            <a:miter lim="800000"/>
          </a:ln>
        </p:spPr>
        <p:txBody>
          <a:bodyPr>
            <a:spAutoFit/>
          </a:bodyPr>
          <a:lstStyle/>
          <a:p>
            <a:pPr algn="ctr"/>
            <a:r>
              <a:rPr lang="en-US" altLang="zh-CN" sz="3200" b="1" dirty="0">
                <a:solidFill>
                  <a:schemeClr val="bg1"/>
                </a:solidFill>
                <a:latin typeface="微软雅黑" panose="020B0503020204020204" charset="-122"/>
                <a:ea typeface="微软雅黑" panose="020B0503020204020204" charset="-122"/>
                <a:sym typeface="+mn-ea"/>
              </a:rPr>
              <a:t>   </a:t>
            </a:r>
            <a:r>
              <a:rPr lang="zh-CN" altLang="en-US" sz="3200" b="1" dirty="0">
                <a:solidFill>
                  <a:schemeClr val="bg1"/>
                </a:solidFill>
                <a:latin typeface="微软雅黑" panose="020B0503020204020204" charset="-122"/>
                <a:ea typeface="微软雅黑" panose="020B0503020204020204" charset="-122"/>
                <a:sym typeface="+mn-ea"/>
              </a:rPr>
              <a:t>多重循环</a:t>
            </a:r>
            <a:endParaRPr lang="zh-CN" altLang="en-US" sz="3200" b="1" dirty="0">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65538" name="文本占位符 72706"/>
          <p:cNvSpPr>
            <a:spLocks noGrp="1"/>
          </p:cNvSpPr>
          <p:nvPr>
            <p:ph type="body" idx="4294967295"/>
          </p:nvPr>
        </p:nvSpPr>
        <p:spPr>
          <a:xfrm>
            <a:off x="395536" y="692696"/>
            <a:ext cx="8604448" cy="648072"/>
          </a:xfrm>
        </p:spPr>
        <p:txBody>
          <a:bodyPr lIns="92075" tIns="46038" rIns="92075" bIns="46038"/>
          <a:lstStyle/>
          <a:p>
            <a:pPr>
              <a:lnSpc>
                <a:spcPct val="150000"/>
              </a:lnSpc>
              <a:buFont typeface="Arial" panose="02080604020202020204" pitchFamily="34" charset="0"/>
              <a:buNone/>
            </a:pPr>
            <a:r>
              <a:rPr lang="zh-CN" altLang="en-US" sz="2400" dirty="0">
                <a:ea typeface="华文新魏" panose="02010800040101010101" pitchFamily="2" charset="-122"/>
              </a:rPr>
              <a:t>	</a:t>
            </a:r>
            <a:r>
              <a:rPr lang="zh-CN" altLang="en-US" sz="2000" dirty="0">
                <a:latin typeface="微软雅黑" panose="020B0503020204020204" charset="-122"/>
                <a:ea typeface="微软雅黑" panose="020B0503020204020204" charset="-122"/>
              </a:rPr>
              <a:t>在</a:t>
            </a:r>
            <a:r>
              <a:rPr lang="zh-CN" altLang="en-US" sz="2000" dirty="0">
                <a:solidFill>
                  <a:srgbClr val="006666"/>
                </a:solidFill>
                <a:latin typeface="微软雅黑" panose="020B0503020204020204" charset="-122"/>
                <a:ea typeface="微软雅黑" panose="020B0503020204020204" charset="-122"/>
              </a:rPr>
              <a:t>多重循环</a:t>
            </a:r>
            <a:r>
              <a:rPr lang="zh-CN" altLang="en-US" sz="2000" dirty="0">
                <a:latin typeface="微软雅黑" panose="020B0503020204020204" charset="-122"/>
                <a:ea typeface="微软雅黑" panose="020B0503020204020204" charset="-122"/>
              </a:rPr>
              <a:t>中，内层循环可以认为是外层循环的循环体，依此类推。</a:t>
            </a:r>
          </a:p>
        </p:txBody>
      </p:sp>
      <p:sp>
        <p:nvSpPr>
          <p:cNvPr id="65539" name="文本框 10"/>
          <p:cNvSpPr txBox="1">
            <a:spLocks noChangeArrowheads="1"/>
          </p:cNvSpPr>
          <p:nvPr/>
        </p:nvSpPr>
        <p:spPr bwMode="auto">
          <a:xfrm>
            <a:off x="747713" y="130175"/>
            <a:ext cx="121920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3.5.4</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5" name="圆角矩形 4"/>
          <p:cNvSpPr/>
          <p:nvPr/>
        </p:nvSpPr>
        <p:spPr>
          <a:xfrm>
            <a:off x="2056266" y="1258711"/>
            <a:ext cx="1625763" cy="2352973"/>
          </a:xfrm>
          <a:prstGeom prst="roundRect">
            <a:avLst>
              <a:gd name="adj" fmla="val 4843"/>
            </a:avLst>
          </a:prstGeom>
          <a:solidFill>
            <a:schemeClr val="bg1"/>
          </a:solidFill>
          <a:ln w="12700" cap="flat" cmpd="sng">
            <a:solidFill>
              <a:srgbClr val="339933"/>
            </a:solidFill>
            <a:prstDash val="lgDashDot"/>
            <a:headEnd type="none" w="med" len="med"/>
            <a:tailEnd type="none" w="med" len="med"/>
          </a:ln>
        </p:spPr>
        <p:txBody>
          <a:bodyPr wrap="square" anchor="ctr">
            <a:spAutoFit/>
          </a:bodyPr>
          <a:lstStyle/>
          <a:p>
            <a:r>
              <a:rPr lang="en-US" altLang="zh-CN" sz="1600" b="1" dirty="0">
                <a:solidFill>
                  <a:srgbClr val="006666"/>
                </a:solidFill>
                <a:latin typeface="微软雅黑" panose="020B0503020204020204" charset="-122"/>
                <a:ea typeface="微软雅黑" panose="020B0503020204020204" charset="-122"/>
              </a:rPr>
              <a:t>while( …)</a:t>
            </a:r>
          </a:p>
          <a:p>
            <a:r>
              <a:rPr lang="en-US" altLang="zh-CN" sz="1600" b="1" dirty="0">
                <a:solidFill>
                  <a:srgbClr val="006666"/>
                </a:solidFill>
                <a:latin typeface="微软雅黑" panose="020B0503020204020204" charset="-122"/>
                <a:ea typeface="微软雅黑" panose="020B0503020204020204" charset="-122"/>
              </a:rPr>
              <a:t>{</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while(… )</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a:t>
            </a:r>
            <a:endParaRPr lang="zh-CN" altLang="en-US" sz="1600" b="1" dirty="0">
              <a:solidFill>
                <a:srgbClr val="006666"/>
              </a:solidFill>
              <a:latin typeface="微软雅黑" panose="020B0503020204020204" charset="-122"/>
              <a:ea typeface="微软雅黑" panose="020B0503020204020204" charset="-122"/>
            </a:endParaRPr>
          </a:p>
        </p:txBody>
      </p:sp>
      <p:sp>
        <p:nvSpPr>
          <p:cNvPr id="6" name="圆角矩形 5"/>
          <p:cNvSpPr/>
          <p:nvPr/>
        </p:nvSpPr>
        <p:spPr>
          <a:xfrm>
            <a:off x="2051050" y="3796289"/>
            <a:ext cx="1583779" cy="2579251"/>
          </a:xfrm>
          <a:prstGeom prst="roundRect">
            <a:avLst>
              <a:gd name="adj" fmla="val 4843"/>
            </a:avLst>
          </a:prstGeom>
          <a:solidFill>
            <a:schemeClr val="bg1"/>
          </a:solidFill>
          <a:ln w="12700" cap="flat" cmpd="sng">
            <a:solidFill>
              <a:srgbClr val="339933"/>
            </a:solidFill>
            <a:prstDash val="lgDashDot"/>
            <a:headEnd type="none" w="med" len="med"/>
            <a:tailEnd type="none" w="med" len="med"/>
          </a:ln>
        </p:spPr>
        <p:txBody>
          <a:bodyPr wrap="square" anchor="ctr">
            <a:spAutoFit/>
          </a:bodyPr>
          <a:lstStyle/>
          <a:p>
            <a:r>
              <a:rPr lang="en-US" altLang="zh-CN" sz="1600" b="1" dirty="0">
                <a:solidFill>
                  <a:srgbClr val="006666"/>
                </a:solidFill>
                <a:latin typeface="微软雅黑" panose="020B0503020204020204" charset="-122"/>
                <a:ea typeface="微软雅黑" panose="020B0503020204020204" charset="-122"/>
              </a:rPr>
              <a:t>for( …; …; …)</a:t>
            </a:r>
          </a:p>
          <a:p>
            <a:r>
              <a:rPr lang="en-US" altLang="zh-CN" sz="1600" b="1" dirty="0">
                <a:solidFill>
                  <a:srgbClr val="006666"/>
                </a:solidFill>
                <a:latin typeface="微软雅黑" panose="020B0503020204020204" charset="-122"/>
                <a:ea typeface="微软雅黑" panose="020B0503020204020204" charset="-122"/>
              </a:rPr>
              <a:t>{</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for( …; …; …)</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a:t>
            </a:r>
            <a:endParaRPr lang="zh-CN" altLang="en-US" sz="1600" b="1" dirty="0">
              <a:solidFill>
                <a:srgbClr val="006666"/>
              </a:solidFill>
              <a:latin typeface="微软雅黑" panose="020B0503020204020204" charset="-122"/>
              <a:ea typeface="微软雅黑" panose="020B0503020204020204" charset="-122"/>
            </a:endParaRPr>
          </a:p>
        </p:txBody>
      </p:sp>
      <p:sp>
        <p:nvSpPr>
          <p:cNvPr id="7" name="圆角矩形 6"/>
          <p:cNvSpPr/>
          <p:nvPr/>
        </p:nvSpPr>
        <p:spPr>
          <a:xfrm>
            <a:off x="5724525" y="4028355"/>
            <a:ext cx="1583779" cy="2352973"/>
          </a:xfrm>
          <a:prstGeom prst="roundRect">
            <a:avLst>
              <a:gd name="adj" fmla="val 4843"/>
            </a:avLst>
          </a:prstGeom>
          <a:solidFill>
            <a:schemeClr val="bg1"/>
          </a:solidFill>
          <a:ln w="12700" cap="flat" cmpd="sng">
            <a:solidFill>
              <a:srgbClr val="339933"/>
            </a:solidFill>
            <a:prstDash val="lgDashDot"/>
            <a:headEnd type="none" w="med" len="med"/>
            <a:tailEnd type="none" w="med" len="med"/>
          </a:ln>
        </p:spPr>
        <p:txBody>
          <a:bodyPr wrap="square" anchor="ctr">
            <a:spAutoFit/>
          </a:bodyPr>
          <a:lstStyle/>
          <a:p>
            <a:r>
              <a:rPr lang="en-US" altLang="zh-CN" sz="1600" b="1" dirty="0">
                <a:solidFill>
                  <a:srgbClr val="006666"/>
                </a:solidFill>
                <a:latin typeface="微软雅黑" panose="020B0503020204020204" charset="-122"/>
                <a:ea typeface="微软雅黑" panose="020B0503020204020204" charset="-122"/>
              </a:rPr>
              <a:t>for( …; …; …)</a:t>
            </a:r>
          </a:p>
          <a:p>
            <a:r>
              <a:rPr lang="en-US" altLang="zh-CN" sz="1600" b="1" dirty="0">
                <a:solidFill>
                  <a:srgbClr val="006666"/>
                </a:solidFill>
                <a:latin typeface="微软雅黑" panose="020B0503020204020204" charset="-122"/>
                <a:ea typeface="微软雅黑" panose="020B0503020204020204" charset="-122"/>
              </a:rPr>
              <a:t>{</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while(… )</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a:t>
            </a:r>
            <a:endParaRPr lang="zh-CN" altLang="en-US" sz="1600" b="1" dirty="0">
              <a:solidFill>
                <a:srgbClr val="006666"/>
              </a:solidFill>
              <a:latin typeface="微软雅黑" panose="020B0503020204020204" charset="-122"/>
              <a:ea typeface="微软雅黑" panose="020B0503020204020204" charset="-122"/>
            </a:endParaRPr>
          </a:p>
        </p:txBody>
      </p:sp>
      <p:sp>
        <p:nvSpPr>
          <p:cNvPr id="8" name="圆角矩形 7"/>
          <p:cNvSpPr/>
          <p:nvPr/>
        </p:nvSpPr>
        <p:spPr>
          <a:xfrm>
            <a:off x="5724525" y="1231751"/>
            <a:ext cx="1583779" cy="2579251"/>
          </a:xfrm>
          <a:prstGeom prst="roundRect">
            <a:avLst>
              <a:gd name="adj" fmla="val 4843"/>
            </a:avLst>
          </a:prstGeom>
          <a:solidFill>
            <a:schemeClr val="bg1"/>
          </a:solidFill>
          <a:ln w="12700" cap="flat" cmpd="sng">
            <a:solidFill>
              <a:srgbClr val="339933"/>
            </a:solidFill>
            <a:prstDash val="lgDashDot"/>
            <a:headEnd type="none" w="med" len="med"/>
            <a:tailEnd type="none" w="med" len="med"/>
          </a:ln>
        </p:spPr>
        <p:txBody>
          <a:bodyPr wrap="square" anchor="ctr">
            <a:spAutoFit/>
          </a:bodyPr>
          <a:lstStyle/>
          <a:p>
            <a:r>
              <a:rPr lang="en-US" altLang="zh-CN" sz="1600" b="1" dirty="0">
                <a:solidFill>
                  <a:srgbClr val="006666"/>
                </a:solidFill>
                <a:latin typeface="微软雅黑" panose="020B0503020204020204" charset="-122"/>
                <a:ea typeface="微软雅黑" panose="020B0503020204020204" charset="-122"/>
              </a:rPr>
              <a:t>while( …)</a:t>
            </a:r>
          </a:p>
          <a:p>
            <a:r>
              <a:rPr lang="en-US" altLang="zh-CN" sz="1600" b="1" dirty="0">
                <a:solidFill>
                  <a:srgbClr val="006666"/>
                </a:solidFill>
                <a:latin typeface="微软雅黑" panose="020B0503020204020204" charset="-122"/>
                <a:ea typeface="微软雅黑" panose="020B0503020204020204" charset="-122"/>
              </a:rPr>
              <a:t>{</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for( …; …; …)</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a:t>
            </a:r>
            <a:endParaRPr lang="zh-CN" altLang="en-US" sz="1600" b="1" dirty="0">
              <a:solidFill>
                <a:srgbClr val="006666"/>
              </a:solidFill>
              <a:latin typeface="微软雅黑" panose="020B0503020204020204" charset="-122"/>
              <a:ea typeface="微软雅黑" panose="020B0503020204020204" charset="-122"/>
            </a:endParaRPr>
          </a:p>
        </p:txBody>
      </p:sp>
      <p:sp>
        <p:nvSpPr>
          <p:cNvPr id="9" name="右箭头 8"/>
          <p:cNvSpPr>
            <a:spLocks noChangeArrowheads="1"/>
          </p:cNvSpPr>
          <p:nvPr/>
        </p:nvSpPr>
        <p:spPr bwMode="auto">
          <a:xfrm rot="-8100000">
            <a:off x="3480562" y="2467458"/>
            <a:ext cx="1172634" cy="499492"/>
          </a:xfrm>
          <a:prstGeom prst="rightArrow">
            <a:avLst>
              <a:gd name="adj1" fmla="val 64713"/>
              <a:gd name="adj2" fmla="val 74415"/>
            </a:avLst>
          </a:prstGeom>
          <a:gradFill rotWithShape="1">
            <a:gsLst>
              <a:gs pos="0">
                <a:srgbClr val="FFFFFF">
                  <a:alpha val="0"/>
                </a:srgbClr>
              </a:gs>
              <a:gs pos="100000">
                <a:srgbClr val="B2B4B3"/>
              </a:gs>
            </a:gsLst>
            <a:lin ang="0" scaled="1"/>
          </a:gradFill>
          <a:ln w="9525">
            <a:noFill/>
            <a:miter lim="800000"/>
          </a:ln>
        </p:spPr>
        <p:txBody>
          <a:bodyPr vert="eaVert" wrap="none" anchor="ctr"/>
          <a:lstStyle/>
          <a:p>
            <a:pPr algn="ctr"/>
            <a:r>
              <a:rPr lang="en-US" altLang="zh-CN">
                <a:latin typeface="Times New Roman" panose="02020603050405020304" pitchFamily="18" charset="0"/>
                <a:ea typeface="华文新魏" panose="02010800040101010101" pitchFamily="2" charset="-122"/>
              </a:rPr>
              <a:t>1</a:t>
            </a:r>
          </a:p>
        </p:txBody>
      </p:sp>
      <p:sp>
        <p:nvSpPr>
          <p:cNvPr id="10" name="右箭头 9"/>
          <p:cNvSpPr>
            <a:spLocks noChangeArrowheads="1"/>
          </p:cNvSpPr>
          <p:nvPr/>
        </p:nvSpPr>
        <p:spPr bwMode="auto">
          <a:xfrm rot="8100000" flipV="1">
            <a:off x="3509028" y="4203294"/>
            <a:ext cx="1172633" cy="499492"/>
          </a:xfrm>
          <a:prstGeom prst="rightArrow">
            <a:avLst>
              <a:gd name="adj1" fmla="val 64713"/>
              <a:gd name="adj2" fmla="val 74415"/>
            </a:avLst>
          </a:prstGeom>
          <a:gradFill rotWithShape="1">
            <a:gsLst>
              <a:gs pos="0">
                <a:srgbClr val="FFFFFF">
                  <a:alpha val="0"/>
                </a:srgbClr>
              </a:gs>
              <a:gs pos="100000">
                <a:srgbClr val="B2B4B3"/>
              </a:gs>
            </a:gsLst>
            <a:lin ang="0" scaled="1"/>
          </a:gradFill>
          <a:ln w="9525">
            <a:noFill/>
            <a:miter lim="800000"/>
          </a:ln>
        </p:spPr>
        <p:txBody>
          <a:bodyPr vert="eaVert" wrap="none" anchor="ctr"/>
          <a:lstStyle/>
          <a:p>
            <a:pPr algn="ctr"/>
            <a:r>
              <a:rPr lang="en-US" altLang="zh-CN">
                <a:latin typeface="Times New Roman" panose="02020603050405020304" pitchFamily="18" charset="0"/>
                <a:ea typeface="华文新魏" panose="02010800040101010101" pitchFamily="2" charset="-122"/>
              </a:rPr>
              <a:t>3</a:t>
            </a:r>
          </a:p>
        </p:txBody>
      </p:sp>
      <p:sp>
        <p:nvSpPr>
          <p:cNvPr id="11" name="右箭头 10"/>
          <p:cNvSpPr>
            <a:spLocks noChangeArrowheads="1"/>
          </p:cNvSpPr>
          <p:nvPr/>
        </p:nvSpPr>
        <p:spPr bwMode="auto">
          <a:xfrm rot="8100000" flipH="1">
            <a:off x="4806017" y="2474506"/>
            <a:ext cx="1172633" cy="499492"/>
          </a:xfrm>
          <a:prstGeom prst="rightArrow">
            <a:avLst>
              <a:gd name="adj1" fmla="val 64713"/>
              <a:gd name="adj2" fmla="val 74415"/>
            </a:avLst>
          </a:prstGeom>
          <a:gradFill rotWithShape="1">
            <a:gsLst>
              <a:gs pos="0">
                <a:srgbClr val="FFFFFF">
                  <a:alpha val="0"/>
                </a:srgbClr>
              </a:gs>
              <a:gs pos="100000">
                <a:srgbClr val="B2B4B3"/>
              </a:gs>
            </a:gsLst>
            <a:lin ang="0" scaled="1"/>
          </a:gradFill>
          <a:ln w="9525">
            <a:noFill/>
            <a:miter lim="800000"/>
          </a:ln>
        </p:spPr>
        <p:txBody>
          <a:bodyPr rot="10800000" vert="eaVert" wrap="none" anchor="ctr"/>
          <a:lstStyle/>
          <a:p>
            <a:pPr algn="ctr"/>
            <a:r>
              <a:rPr lang="en-US" altLang="zh-CN">
                <a:latin typeface="Times New Roman" panose="02020603050405020304" pitchFamily="18" charset="0"/>
                <a:ea typeface="华文新魏" panose="02010800040101010101" pitchFamily="2" charset="-122"/>
              </a:rPr>
              <a:t>2</a:t>
            </a:r>
          </a:p>
        </p:txBody>
      </p:sp>
      <p:sp>
        <p:nvSpPr>
          <p:cNvPr id="12" name="右箭头 11"/>
          <p:cNvSpPr>
            <a:spLocks noChangeArrowheads="1"/>
          </p:cNvSpPr>
          <p:nvPr/>
        </p:nvSpPr>
        <p:spPr bwMode="auto">
          <a:xfrm rot="-8100000" flipH="1" flipV="1">
            <a:off x="4777551" y="4194658"/>
            <a:ext cx="1172634" cy="499492"/>
          </a:xfrm>
          <a:prstGeom prst="rightArrow">
            <a:avLst>
              <a:gd name="adj1" fmla="val 64713"/>
              <a:gd name="adj2" fmla="val 74415"/>
            </a:avLst>
          </a:prstGeom>
          <a:gradFill rotWithShape="1">
            <a:gsLst>
              <a:gs pos="0">
                <a:srgbClr val="FFFFFF">
                  <a:alpha val="0"/>
                </a:srgbClr>
              </a:gs>
              <a:gs pos="100000">
                <a:srgbClr val="B2B4B3"/>
              </a:gs>
            </a:gsLst>
            <a:lin ang="0" scaled="1"/>
          </a:gradFill>
          <a:ln w="9525">
            <a:noFill/>
            <a:miter lim="800000"/>
          </a:ln>
        </p:spPr>
        <p:txBody>
          <a:bodyPr rot="10800000" vert="eaVert" wrap="none" anchor="ctr"/>
          <a:lstStyle/>
          <a:p>
            <a:pPr algn="ctr"/>
            <a:r>
              <a:rPr lang="en-US" altLang="zh-CN">
                <a:latin typeface="Times New Roman" panose="02020603050405020304" pitchFamily="18" charset="0"/>
                <a:ea typeface="华文新魏" panose="02010800040101010101" pitchFamily="2" charset="-122"/>
              </a:rPr>
              <a:t>4</a:t>
            </a:r>
          </a:p>
        </p:txBody>
      </p:sp>
      <p:sp>
        <p:nvSpPr>
          <p:cNvPr id="2" name="椭圆 1"/>
          <p:cNvSpPr/>
          <p:nvPr/>
        </p:nvSpPr>
        <p:spPr>
          <a:xfrm>
            <a:off x="4283968" y="3068960"/>
            <a:ext cx="1080120" cy="1080120"/>
          </a:xfrm>
          <a:prstGeom prst="ellipse">
            <a:avLst/>
          </a:prstGeom>
          <a:solidFill>
            <a:srgbClr val="00666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solidFill>
                  <a:schemeClr val="bg1"/>
                </a:solidFill>
              </a:rPr>
              <a:t>多重循环形式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1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0-#ppt_w/2"/>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3"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0-#ppt_h/2"/>
                                          </p:val>
                                        </p:tav>
                                        <p:tav tm="100000">
                                          <p:val>
                                            <p:strVal val="#ppt_y"/>
                                          </p:val>
                                        </p:tav>
                                      </p:tavLst>
                                    </p:anim>
                                  </p:childTnLst>
                                </p:cTn>
                              </p:par>
                              <p:par>
                                <p:cTn id="29" presetID="2" presetClass="entr" presetSubtype="3"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1+#ppt_w/2"/>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9"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0-#ppt_w/2"/>
                                          </p:val>
                                        </p:tav>
                                        <p:tav tm="100000">
                                          <p:val>
                                            <p:strVal val="#ppt_x"/>
                                          </p:val>
                                        </p:tav>
                                      </p:tavLst>
                                    </p:anim>
                                    <p:anim calcmode="lin" valueType="num">
                                      <p:cBhvr additive="base">
                                        <p:cTn id="38" dur="500" fill="hold"/>
                                        <p:tgtEl>
                                          <p:spTgt spid="7"/>
                                        </p:tgtEl>
                                        <p:attrNameLst>
                                          <p:attrName>ppt_y</p:attrName>
                                        </p:attrNameLst>
                                      </p:cBhvr>
                                      <p:tavLst>
                                        <p:tav tm="0">
                                          <p:val>
                                            <p:strVal val="0-#ppt_h/2"/>
                                          </p:val>
                                        </p:tav>
                                        <p:tav tm="100000">
                                          <p:val>
                                            <p:strVal val="#ppt_y"/>
                                          </p:val>
                                        </p:tav>
                                      </p:tavLst>
                                    </p:anim>
                                  </p:childTnLst>
                                </p:cTn>
                              </p:par>
                              <p:par>
                                <p:cTn id="39" presetID="2" presetClass="entr" presetSubtype="9"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0-#ppt_w/2"/>
                                          </p:val>
                                        </p:tav>
                                        <p:tav tm="100000">
                                          <p:val>
                                            <p:strVal val="#ppt_x"/>
                                          </p:val>
                                        </p:tav>
                                      </p:tavLst>
                                    </p:anim>
                                    <p:anim calcmode="lin" valueType="num">
                                      <p:cBhvr additive="base">
                                        <p:cTn id="42"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文本框 11"/>
          <p:cNvSpPr txBox="1">
            <a:spLocks noChangeArrowheads="1"/>
          </p:cNvSpPr>
          <p:nvPr/>
        </p:nvSpPr>
        <p:spPr bwMode="auto">
          <a:xfrm>
            <a:off x="2041525" y="130175"/>
            <a:ext cx="7335838" cy="596900"/>
          </a:xfrm>
          <a:prstGeom prst="rect">
            <a:avLst/>
          </a:prstGeom>
          <a:noFill/>
          <a:ln w="9525">
            <a:noFill/>
            <a:miter lim="800000"/>
          </a:ln>
        </p:spPr>
        <p:txBody>
          <a:bodyPr>
            <a:spAutoFit/>
          </a:bodyPr>
          <a:lstStyle/>
          <a:p>
            <a:pPr algn="ctr">
              <a:lnSpc>
                <a:spcPct val="80000"/>
              </a:lnSpc>
            </a:pPr>
            <a:r>
              <a:rPr lang="en-US" altLang="zh-CN" sz="3200" b="1">
                <a:solidFill>
                  <a:schemeClr val="bg1"/>
                </a:solidFill>
                <a:latin typeface="微软雅黑" panose="020B0503020204020204" charset="-122"/>
                <a:ea typeface="微软雅黑" panose="020B0503020204020204" charset="-122"/>
                <a:sym typeface="+mn-ea"/>
              </a:rPr>
              <a:t>    </a:t>
            </a:r>
            <a:r>
              <a:rPr lang="zh-CN" altLang="en-US" sz="3200" b="1">
                <a:solidFill>
                  <a:schemeClr val="bg1"/>
                </a:solidFill>
                <a:latin typeface="微软雅黑" panose="020B0503020204020204" charset="-122"/>
                <a:ea typeface="微软雅黑" panose="020B0503020204020204" charset="-122"/>
                <a:sym typeface="+mn-ea"/>
              </a:rPr>
              <a:t>多重循环的说明</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74755" name="文本占位符 74754"/>
          <p:cNvSpPr>
            <a:spLocks noGrp="1"/>
          </p:cNvSpPr>
          <p:nvPr>
            <p:ph type="body" idx="4294967295"/>
          </p:nvPr>
        </p:nvSpPr>
        <p:spPr>
          <a:xfrm>
            <a:off x="1262063" y="1052736"/>
            <a:ext cx="6775450" cy="4665663"/>
          </a:xfrm>
        </p:spPr>
        <p:txBody>
          <a:bodyPr lIns="92075" tIns="46038" rIns="92075" bIns="46038"/>
          <a:lstStyle/>
          <a:p>
            <a:pPr>
              <a:lnSpc>
                <a:spcPct val="150000"/>
              </a:lnSpc>
              <a:spcBef>
                <a:spcPct val="0"/>
              </a:spcBef>
            </a:pPr>
            <a:r>
              <a:rPr lang="zh-CN" altLang="en-US" sz="1800" dirty="0">
                <a:latin typeface="微软雅黑" panose="020B0503020204020204" charset="-122"/>
                <a:ea typeface="微软雅黑" panose="020B0503020204020204" charset="-122"/>
              </a:rPr>
              <a:t>注意循环控制变量赋初值的位置。</a:t>
            </a:r>
          </a:p>
          <a:p>
            <a:pPr>
              <a:lnSpc>
                <a:spcPct val="150000"/>
              </a:lnSpc>
              <a:spcBef>
                <a:spcPct val="0"/>
              </a:spcBef>
            </a:pPr>
            <a:endParaRPr lang="zh-CN" altLang="en-US" sz="1800" dirty="0">
              <a:latin typeface="微软雅黑" panose="020B0503020204020204" charset="-122"/>
              <a:ea typeface="微软雅黑" panose="020B0503020204020204" charset="-122"/>
            </a:endParaRPr>
          </a:p>
          <a:p>
            <a:pPr>
              <a:lnSpc>
                <a:spcPct val="150000"/>
              </a:lnSpc>
              <a:spcBef>
                <a:spcPct val="0"/>
              </a:spcBef>
            </a:pPr>
            <a:r>
              <a:rPr lang="zh-CN" altLang="en-US" sz="1800" b="1" dirty="0">
                <a:solidFill>
                  <a:srgbClr val="006666"/>
                </a:solidFill>
                <a:latin typeface="微软雅黑" panose="020B0503020204020204" charset="-122"/>
                <a:ea typeface="微软雅黑" panose="020B0503020204020204" charset="-122"/>
              </a:rPr>
              <a:t>内外循环变量不应该同名</a:t>
            </a:r>
            <a:r>
              <a:rPr lang="zh-CN" altLang="en-US" sz="1800" dirty="0">
                <a:solidFill>
                  <a:srgbClr val="006666"/>
                </a:solidFill>
                <a:latin typeface="微软雅黑" panose="020B0503020204020204" charset="-122"/>
                <a:ea typeface="微软雅黑" panose="020B0503020204020204" charset="-122"/>
              </a:rPr>
              <a:t>。</a:t>
            </a:r>
          </a:p>
          <a:p>
            <a:pPr>
              <a:lnSpc>
                <a:spcPct val="150000"/>
              </a:lnSpc>
              <a:spcBef>
                <a:spcPct val="0"/>
              </a:spcBef>
            </a:pPr>
            <a:endParaRPr lang="zh-CN" altLang="en-US" sz="1800" dirty="0">
              <a:solidFill>
                <a:srgbClr val="330099"/>
              </a:solidFill>
              <a:latin typeface="微软雅黑" panose="020B0503020204020204" charset="-122"/>
              <a:ea typeface="微软雅黑" panose="020B0503020204020204" charset="-122"/>
            </a:endParaRPr>
          </a:p>
          <a:p>
            <a:pPr>
              <a:lnSpc>
                <a:spcPct val="150000"/>
              </a:lnSpc>
              <a:spcBef>
                <a:spcPct val="0"/>
              </a:spcBef>
            </a:pPr>
            <a:r>
              <a:rPr lang="zh-CN" altLang="en-US" sz="1800" dirty="0">
                <a:latin typeface="微软雅黑" panose="020B0503020204020204" charset="-122"/>
                <a:ea typeface="微软雅黑" panose="020B0503020204020204" charset="-122"/>
              </a:rPr>
              <a:t>应正确地书写内外循环体，需要在内循环执行的所有语句必须用</a:t>
            </a:r>
            <a:r>
              <a:rPr lang="en-US" altLang="zh-CN" sz="1800" dirty="0">
                <a:latin typeface="微软雅黑" panose="020B0503020204020204" charset="-122"/>
                <a:ea typeface="微软雅黑" panose="020B0503020204020204" charset="-122"/>
              </a:rPr>
              <a:t>{ }</a:t>
            </a:r>
            <a:r>
              <a:rPr lang="zh-CN" altLang="en-US" sz="1800" dirty="0">
                <a:latin typeface="微软雅黑" panose="020B0503020204020204" charset="-122"/>
                <a:ea typeface="微软雅黑" panose="020B0503020204020204" charset="-122"/>
              </a:rPr>
              <a:t>括起来组成复合语句作为内层循环体</a:t>
            </a:r>
            <a:r>
              <a:rPr lang="en-US" altLang="zh-CN" sz="1800" dirty="0">
                <a:latin typeface="微软雅黑" panose="020B0503020204020204" charset="-122"/>
                <a:ea typeface="微软雅黑" panose="020B0503020204020204" charset="-122"/>
              </a:rPr>
              <a:t>;</a:t>
            </a:r>
            <a:r>
              <a:rPr lang="zh-CN" altLang="en-US" sz="1800" dirty="0">
                <a:latin typeface="微软雅黑" panose="020B0503020204020204" charset="-122"/>
                <a:ea typeface="微软雅黑" panose="020B0503020204020204" charset="-122"/>
              </a:rPr>
              <a:t>属于外循环的语句应放在内层循环体之外，外循环之中。</a:t>
            </a:r>
          </a:p>
          <a:p>
            <a:pPr>
              <a:lnSpc>
                <a:spcPct val="150000"/>
              </a:lnSpc>
              <a:spcBef>
                <a:spcPct val="0"/>
              </a:spcBef>
            </a:pPr>
            <a:endParaRPr lang="zh-CN" altLang="en-US" sz="1800" dirty="0">
              <a:latin typeface="微软雅黑" panose="020B0503020204020204" charset="-122"/>
              <a:ea typeface="微软雅黑" panose="020B0503020204020204" charset="-122"/>
            </a:endParaRPr>
          </a:p>
          <a:p>
            <a:pPr>
              <a:lnSpc>
                <a:spcPct val="150000"/>
              </a:lnSpc>
              <a:spcBef>
                <a:spcPct val="0"/>
              </a:spcBef>
            </a:pPr>
            <a:r>
              <a:rPr lang="zh-CN" altLang="en-US" sz="1800" dirty="0">
                <a:solidFill>
                  <a:srgbClr val="006666"/>
                </a:solidFill>
                <a:latin typeface="微软雅黑" panose="020B0503020204020204" charset="-122"/>
                <a:ea typeface="微软雅黑" panose="020B0503020204020204" charset="-122"/>
              </a:rPr>
              <a:t>不应该在循环中执行的操作应放在最外层循环进入之前或最外层循环结束后。</a:t>
            </a:r>
            <a:r>
              <a:rPr lang="zh-CN" altLang="en-US" sz="2400" dirty="0">
                <a:solidFill>
                  <a:srgbClr val="006666"/>
                </a:solidFill>
                <a:ea typeface="华文新魏" panose="02010800040101010101" pitchFamily="2" charset="-122"/>
              </a:rPr>
              <a:t> </a:t>
            </a:r>
            <a:endParaRPr lang="en-US" altLang="zh-CN" sz="2400" dirty="0">
              <a:solidFill>
                <a:srgbClr val="006666"/>
              </a:solidFill>
              <a:ea typeface="华文新魏" panose="02010800040101010101" pitchFamily="2" charset="-122"/>
            </a:endParaRPr>
          </a:p>
          <a:p>
            <a:endParaRPr lang="zh-CN" altLang="en-US" sz="2400" dirty="0">
              <a:solidFill>
                <a:srgbClr val="333F50"/>
              </a:solidFill>
              <a:ea typeface="华文新魏" panose="02010800040101010101" pitchFamily="2" charset="-122"/>
            </a:endParaRPr>
          </a:p>
          <a:p>
            <a:pPr>
              <a:buFont typeface="Arial" panose="02080604020202020204" pitchFamily="34" charset="0"/>
              <a:buNone/>
            </a:pPr>
            <a:endParaRPr lang="zh-CN" altLang="en-US" sz="2400" b="1" dirty="0">
              <a:ea typeface="华文新魏" panose="02010800040101010101" pitchFamily="2" charset="-122"/>
            </a:endParaRPr>
          </a:p>
        </p:txBody>
      </p:sp>
      <p:sp>
        <p:nvSpPr>
          <p:cNvPr id="67587" name="文本框 10"/>
          <p:cNvSpPr txBox="1">
            <a:spLocks noChangeArrowheads="1"/>
          </p:cNvSpPr>
          <p:nvPr/>
        </p:nvSpPr>
        <p:spPr bwMode="auto">
          <a:xfrm>
            <a:off x="747713" y="130175"/>
            <a:ext cx="121920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3.5.4</a:t>
            </a:r>
            <a:endParaRPr lang="zh-CN" altLang="en-US" sz="3600" b="1">
              <a:solidFill>
                <a:srgbClr val="39626F"/>
              </a:solidFill>
              <a:latin typeface="Segoe UI" panose="020B0502040204020203" pitchFamily="34" charset="0"/>
              <a:cs typeface="Segoe UI" panose="020B0502040204020203" pitchFamily="34" charset="0"/>
            </a:endParaRPr>
          </a:p>
        </p:txBody>
      </p:sp>
      <p:pic>
        <p:nvPicPr>
          <p:cNvPr id="2" name="图片 1"/>
          <p:cNvPicPr>
            <a:picLocks noChangeAspect="1"/>
          </p:cNvPicPr>
          <p:nvPr/>
        </p:nvPicPr>
        <p:blipFill>
          <a:blip r:embed="rId2"/>
          <a:srcRect/>
          <a:stretch>
            <a:fillRect/>
          </a:stretch>
        </p:blipFill>
        <p:spPr bwMode="auto">
          <a:xfrm>
            <a:off x="395536" y="980728"/>
            <a:ext cx="654050" cy="6556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4755">
                                            <p:txEl>
                                              <p:pRg st="0" end="0"/>
                                            </p:txEl>
                                          </p:spTgt>
                                        </p:tgtEl>
                                        <p:attrNameLst>
                                          <p:attrName>style.visibility</p:attrName>
                                        </p:attrNameLst>
                                      </p:cBhvr>
                                      <p:to>
                                        <p:strVal val="visible"/>
                                      </p:to>
                                    </p:set>
                                    <p:animEffect transition="in" filter="fade">
                                      <p:cBhvr>
                                        <p:cTn id="14" dur="1000"/>
                                        <p:tgtEl>
                                          <p:spTgt spid="74755">
                                            <p:txEl>
                                              <p:pRg st="0" end="0"/>
                                            </p:txEl>
                                          </p:spTgt>
                                        </p:tgtEl>
                                      </p:cBhvr>
                                    </p:animEffect>
                                    <p:anim calcmode="lin" valueType="num">
                                      <p:cBhvr>
                                        <p:cTn id="15" dur="1000" fill="hold"/>
                                        <p:tgtEl>
                                          <p:spTgt spid="7475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475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4755">
                                            <p:txEl>
                                              <p:pRg st="2" end="2"/>
                                            </p:txEl>
                                          </p:spTgt>
                                        </p:tgtEl>
                                        <p:attrNameLst>
                                          <p:attrName>style.visibility</p:attrName>
                                        </p:attrNameLst>
                                      </p:cBhvr>
                                      <p:to>
                                        <p:strVal val="visible"/>
                                      </p:to>
                                    </p:set>
                                    <p:animEffect transition="in" filter="fade">
                                      <p:cBhvr>
                                        <p:cTn id="21" dur="1000"/>
                                        <p:tgtEl>
                                          <p:spTgt spid="74755">
                                            <p:txEl>
                                              <p:pRg st="2" end="2"/>
                                            </p:txEl>
                                          </p:spTgt>
                                        </p:tgtEl>
                                      </p:cBhvr>
                                    </p:animEffect>
                                    <p:anim calcmode="lin" valueType="num">
                                      <p:cBhvr>
                                        <p:cTn id="22" dur="1000" fill="hold"/>
                                        <p:tgtEl>
                                          <p:spTgt spid="7475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475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4755">
                                            <p:txEl>
                                              <p:pRg st="4" end="4"/>
                                            </p:txEl>
                                          </p:spTgt>
                                        </p:tgtEl>
                                        <p:attrNameLst>
                                          <p:attrName>style.visibility</p:attrName>
                                        </p:attrNameLst>
                                      </p:cBhvr>
                                      <p:to>
                                        <p:strVal val="visible"/>
                                      </p:to>
                                    </p:set>
                                    <p:animEffect transition="in" filter="fade">
                                      <p:cBhvr>
                                        <p:cTn id="28" dur="1000"/>
                                        <p:tgtEl>
                                          <p:spTgt spid="74755">
                                            <p:txEl>
                                              <p:pRg st="4" end="4"/>
                                            </p:txEl>
                                          </p:spTgt>
                                        </p:tgtEl>
                                      </p:cBhvr>
                                    </p:animEffect>
                                    <p:anim calcmode="lin" valueType="num">
                                      <p:cBhvr>
                                        <p:cTn id="29" dur="1000" fill="hold"/>
                                        <p:tgtEl>
                                          <p:spTgt spid="7475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7475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4755">
                                            <p:txEl>
                                              <p:pRg st="6" end="6"/>
                                            </p:txEl>
                                          </p:spTgt>
                                        </p:tgtEl>
                                        <p:attrNameLst>
                                          <p:attrName>style.visibility</p:attrName>
                                        </p:attrNameLst>
                                      </p:cBhvr>
                                      <p:to>
                                        <p:strVal val="visible"/>
                                      </p:to>
                                    </p:set>
                                    <p:animEffect transition="in" filter="fade">
                                      <p:cBhvr>
                                        <p:cTn id="35" dur="1000"/>
                                        <p:tgtEl>
                                          <p:spTgt spid="74755">
                                            <p:txEl>
                                              <p:pRg st="6" end="6"/>
                                            </p:txEl>
                                          </p:spTgt>
                                        </p:tgtEl>
                                      </p:cBhvr>
                                    </p:animEffect>
                                    <p:anim calcmode="lin" valueType="num">
                                      <p:cBhvr>
                                        <p:cTn id="36" dur="1000" fill="hold"/>
                                        <p:tgtEl>
                                          <p:spTgt spid="7475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7475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文本框 10"/>
          <p:cNvSpPr txBox="1">
            <a:spLocks noChangeArrowheads="1"/>
          </p:cNvSpPr>
          <p:nvPr/>
        </p:nvSpPr>
        <p:spPr bwMode="auto">
          <a:xfrm>
            <a:off x="933450" y="131763"/>
            <a:ext cx="83185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3.1</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61442" name="文本框 11"/>
          <p:cNvSpPr txBox="1">
            <a:spLocks noChangeArrowheads="1"/>
          </p:cNvSpPr>
          <p:nvPr/>
        </p:nvSpPr>
        <p:spPr bwMode="auto">
          <a:xfrm>
            <a:off x="2889250" y="130175"/>
            <a:ext cx="5508625"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C</a:t>
            </a:r>
            <a:r>
              <a:rPr lang="zh-CN" altLang="en-US" sz="3200" b="1">
                <a:solidFill>
                  <a:schemeClr val="bg1"/>
                </a:solidFill>
                <a:latin typeface="微软雅黑" panose="020B0503020204020204" charset="-122"/>
                <a:ea typeface="微软雅黑" panose="020B0503020204020204" charset="-122"/>
                <a:sym typeface="+mn-ea"/>
              </a:rPr>
              <a:t>语言程序的版式及语句</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21511" name="矩形 21510"/>
          <p:cNvSpPr>
            <a:spLocks noChangeArrowheads="1"/>
          </p:cNvSpPr>
          <p:nvPr/>
        </p:nvSpPr>
        <p:spPr bwMode="auto">
          <a:xfrm>
            <a:off x="323850" y="908050"/>
            <a:ext cx="8569325" cy="1187450"/>
          </a:xfrm>
          <a:prstGeom prst="rect">
            <a:avLst/>
          </a:prstGeom>
          <a:noFill/>
          <a:ln w="12700">
            <a:noFill/>
            <a:miter lim="800000"/>
          </a:ln>
        </p:spPr>
        <p:txBody>
          <a:bodyPr>
            <a:spAutoFit/>
          </a:bodyPr>
          <a:lstStyle/>
          <a:p>
            <a:pPr>
              <a:lnSpc>
                <a:spcPct val="150000"/>
              </a:lnSpc>
            </a:pPr>
            <a:r>
              <a:rPr lang="zh-CN" altLang="en-US" sz="2400" dirty="0">
                <a:latin typeface="Times New Roman" panose="02020603050405020304" pitchFamily="18" charset="0"/>
                <a:ea typeface="华文新魏" panose="02010800040101010101" pitchFamily="2" charset="-122"/>
              </a:rPr>
              <a:t>	</a:t>
            </a:r>
            <a:r>
              <a:rPr lang="zh-CN" altLang="en-US" dirty="0">
                <a:latin typeface="微软雅黑" panose="020B0503020204020204" charset="-122"/>
                <a:ea typeface="微软雅黑" panose="020B0503020204020204" charset="-122"/>
              </a:rPr>
              <a:t>本章主要从编程的思路和理解程序的结构框架出发，来说明程序的构架和格式</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程序的版式</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a:t>
            </a:r>
            <a:r>
              <a:rPr lang="zh-CN" altLang="en-US" sz="2400" dirty="0">
                <a:latin typeface="Times New Roman" panose="02020603050405020304" pitchFamily="18" charset="0"/>
                <a:ea typeface="华文新魏" panose="02010800040101010101" pitchFamily="2" charset="-122"/>
              </a:rPr>
              <a:t>      </a:t>
            </a:r>
          </a:p>
        </p:txBody>
      </p:sp>
      <p:sp>
        <p:nvSpPr>
          <p:cNvPr id="5" name="文本占位符 22530"/>
          <p:cNvSpPr>
            <a:spLocks noGrp="1"/>
          </p:cNvSpPr>
          <p:nvPr/>
        </p:nvSpPr>
        <p:spPr bwMode="auto">
          <a:xfrm>
            <a:off x="1979712" y="2420888"/>
            <a:ext cx="5091113" cy="3024188"/>
          </a:xfrm>
          <a:prstGeom prst="rect">
            <a:avLst/>
          </a:prstGeom>
          <a:noFill/>
          <a:ln w="9525">
            <a:noFill/>
            <a:miter lim="800000"/>
          </a:ln>
        </p:spPr>
        <p:txBody>
          <a:bodyPr lIns="92075" tIns="46038" rIns="92075" bIns="46038"/>
          <a:lstStyle/>
          <a:p>
            <a:pPr marL="342900" indent="-342900" defTabSz="914400" eaLnBrk="0" hangingPunct="0">
              <a:lnSpc>
                <a:spcPct val="140000"/>
              </a:lnSpc>
              <a:buClr>
                <a:schemeClr val="folHlink"/>
              </a:buClr>
              <a:buSzPct val="100000"/>
              <a:buFont typeface="Wingdings 3" panose="05040102010807070707" pitchFamily="18" charset="2"/>
              <a:buNone/>
            </a:pPr>
            <a:r>
              <a:rPr lang="en-US" altLang="zh-CN" sz="1600" dirty="0">
                <a:latin typeface="微软雅黑" panose="020B0503020204020204" charset="-122"/>
                <a:ea typeface="微软雅黑" panose="020B0503020204020204" charset="-122"/>
                <a:cs typeface="Arial" panose="02080604020202020204" pitchFamily="34" charset="0"/>
              </a:rPr>
              <a:t>#include &lt;</a:t>
            </a:r>
            <a:r>
              <a:rPr lang="en-US" altLang="zh-CN" sz="1600" dirty="0" err="1">
                <a:latin typeface="微软雅黑" panose="020B0503020204020204" charset="-122"/>
                <a:ea typeface="微软雅黑" panose="020B0503020204020204" charset="-122"/>
                <a:cs typeface="Arial" panose="02080604020202020204" pitchFamily="34" charset="0"/>
              </a:rPr>
              <a:t>stdio.h</a:t>
            </a:r>
            <a:r>
              <a:rPr lang="en-US" altLang="zh-CN" sz="1600" dirty="0">
                <a:latin typeface="微软雅黑" panose="020B0503020204020204" charset="-122"/>
                <a:ea typeface="微软雅黑" panose="020B0503020204020204" charset="-122"/>
                <a:cs typeface="Arial" panose="02080604020202020204" pitchFamily="34" charset="0"/>
              </a:rPr>
              <a:t>&gt;      //</a:t>
            </a:r>
            <a:r>
              <a:rPr lang="zh-CN" altLang="en-US" sz="1600" dirty="0">
                <a:latin typeface="微软雅黑" panose="020B0503020204020204" charset="-122"/>
                <a:ea typeface="微软雅黑" panose="020B0503020204020204" charset="-122"/>
                <a:cs typeface="Arial" panose="02080604020202020204" pitchFamily="34" charset="0"/>
              </a:rPr>
              <a:t>预处理</a:t>
            </a:r>
          </a:p>
          <a:p>
            <a:pPr marL="342900" indent="-342900" defTabSz="914400" eaLnBrk="0" hangingPunct="0">
              <a:lnSpc>
                <a:spcPct val="140000"/>
              </a:lnSpc>
              <a:buClr>
                <a:schemeClr val="folHlink"/>
              </a:buClr>
              <a:buSzPct val="100000"/>
              <a:buFont typeface="Wingdings 3" panose="05040102010807070707" pitchFamily="18" charset="2"/>
              <a:buNone/>
            </a:pPr>
            <a:r>
              <a:rPr lang="en-US" altLang="zh-CN" sz="1600" dirty="0">
                <a:latin typeface="微软雅黑" panose="020B0503020204020204" charset="-122"/>
                <a:ea typeface="微软雅黑" panose="020B0503020204020204" charset="-122"/>
                <a:cs typeface="Arial" panose="02080604020202020204" pitchFamily="34" charset="0"/>
              </a:rPr>
              <a:t>void main( )                 //</a:t>
            </a:r>
            <a:r>
              <a:rPr lang="zh-CN" altLang="en-US" sz="1600" dirty="0">
                <a:latin typeface="微软雅黑" panose="020B0503020204020204" charset="-122"/>
                <a:ea typeface="微软雅黑" panose="020B0503020204020204" charset="-122"/>
                <a:cs typeface="Arial" panose="02080604020202020204" pitchFamily="34" charset="0"/>
              </a:rPr>
              <a:t>函数定义</a:t>
            </a:r>
          </a:p>
          <a:p>
            <a:pPr marL="342900" indent="-342900" defTabSz="914400" eaLnBrk="0" hangingPunct="0">
              <a:lnSpc>
                <a:spcPct val="140000"/>
              </a:lnSpc>
              <a:buClr>
                <a:schemeClr val="folHlink"/>
              </a:buClr>
              <a:buSzPct val="100000"/>
              <a:buFont typeface="Wingdings 3" panose="05040102010807070707" pitchFamily="18" charset="2"/>
              <a:buNone/>
            </a:pPr>
            <a:r>
              <a:rPr lang="en-US" altLang="zh-CN" sz="1600" dirty="0">
                <a:latin typeface="微软雅黑" panose="020B0503020204020204" charset="-122"/>
                <a:ea typeface="微软雅黑" panose="020B0503020204020204" charset="-122"/>
                <a:cs typeface="Arial" panose="02080604020202020204" pitchFamily="34" charset="0"/>
              </a:rPr>
              <a:t>{</a:t>
            </a:r>
          </a:p>
          <a:p>
            <a:pPr marL="342900" indent="-342900" defTabSz="914400" eaLnBrk="0" hangingPunct="0">
              <a:lnSpc>
                <a:spcPct val="140000"/>
              </a:lnSpc>
              <a:buClr>
                <a:schemeClr val="folHlink"/>
              </a:buClr>
              <a:buSzPct val="100000"/>
              <a:buFont typeface="Wingdings 3" panose="05040102010807070707" pitchFamily="18" charset="2"/>
              <a:buNone/>
            </a:pPr>
            <a:r>
              <a:rPr lang="en-US" altLang="zh-CN" sz="1600" dirty="0">
                <a:latin typeface="微软雅黑" panose="020B0503020204020204" charset="-122"/>
                <a:ea typeface="微软雅黑" panose="020B0503020204020204" charset="-122"/>
                <a:cs typeface="Arial" panose="02080604020202020204" pitchFamily="34" charset="0"/>
              </a:rPr>
              <a:t>        </a:t>
            </a:r>
            <a:r>
              <a:rPr lang="en-US" altLang="zh-CN" sz="1600" dirty="0" err="1">
                <a:latin typeface="微软雅黑" panose="020B0503020204020204" charset="-122"/>
                <a:ea typeface="微软雅黑" panose="020B0503020204020204" charset="-122"/>
                <a:cs typeface="Arial" panose="02080604020202020204" pitchFamily="34" charset="0"/>
              </a:rPr>
              <a:t>int</a:t>
            </a:r>
            <a:r>
              <a:rPr lang="en-US" altLang="zh-CN" sz="1600" dirty="0">
                <a:latin typeface="微软雅黑" panose="020B0503020204020204" charset="-122"/>
                <a:ea typeface="微软雅黑" panose="020B0503020204020204" charset="-122"/>
                <a:cs typeface="Arial" panose="02080604020202020204" pitchFamily="34" charset="0"/>
              </a:rPr>
              <a:t> </a:t>
            </a:r>
            <a:r>
              <a:rPr lang="en-US" altLang="zh-CN" sz="1600" dirty="0" err="1">
                <a:latin typeface="微软雅黑" panose="020B0503020204020204" charset="-122"/>
                <a:ea typeface="微软雅黑" panose="020B0503020204020204" charset="-122"/>
                <a:cs typeface="Arial" panose="02080604020202020204" pitchFamily="34" charset="0"/>
              </a:rPr>
              <a:t>a,b</a:t>
            </a:r>
            <a:r>
              <a:rPr lang="en-US" altLang="zh-CN" sz="1600" dirty="0">
                <a:latin typeface="微软雅黑" panose="020B0503020204020204" charset="-122"/>
                <a:ea typeface="微软雅黑" panose="020B0503020204020204" charset="-122"/>
                <a:cs typeface="Arial" panose="02080604020202020204" pitchFamily="34" charset="0"/>
              </a:rPr>
              <a:t>;                 //</a:t>
            </a:r>
            <a:r>
              <a:rPr lang="zh-CN" altLang="en-US" sz="1600" dirty="0">
                <a:latin typeface="微软雅黑" panose="020B0503020204020204" charset="-122"/>
                <a:ea typeface="微软雅黑" panose="020B0503020204020204" charset="-122"/>
                <a:cs typeface="Arial" panose="02080604020202020204" pitchFamily="34" charset="0"/>
              </a:rPr>
              <a:t>变量说明</a:t>
            </a:r>
          </a:p>
          <a:p>
            <a:pPr marL="342900" indent="-342900" defTabSz="914400" eaLnBrk="0" hangingPunct="0">
              <a:lnSpc>
                <a:spcPct val="140000"/>
              </a:lnSpc>
              <a:buClr>
                <a:schemeClr val="folHlink"/>
              </a:buClr>
              <a:buSzPct val="100000"/>
              <a:buFont typeface="Wingdings 3" panose="05040102010807070707" pitchFamily="18" charset="2"/>
              <a:buNone/>
            </a:pPr>
            <a:r>
              <a:rPr lang="zh-CN" altLang="en-US" sz="1600" dirty="0">
                <a:latin typeface="微软雅黑" panose="020B0503020204020204" charset="-122"/>
                <a:ea typeface="微软雅黑" panose="020B0503020204020204" charset="-122"/>
                <a:cs typeface="Arial" panose="02080604020202020204" pitchFamily="34" charset="0"/>
              </a:rPr>
              <a:t>        </a:t>
            </a:r>
            <a:r>
              <a:rPr lang="en-US" altLang="zh-CN" sz="1600" dirty="0" err="1">
                <a:latin typeface="微软雅黑" panose="020B0503020204020204" charset="-122"/>
                <a:ea typeface="微软雅黑" panose="020B0503020204020204" charset="-122"/>
                <a:cs typeface="Arial" panose="02080604020202020204" pitchFamily="34" charset="0"/>
              </a:rPr>
              <a:t>int</a:t>
            </a:r>
            <a:r>
              <a:rPr lang="en-US" altLang="zh-CN" sz="1600" dirty="0">
                <a:latin typeface="微软雅黑" panose="020B0503020204020204" charset="-122"/>
                <a:ea typeface="微软雅黑" panose="020B0503020204020204" charset="-122"/>
                <a:cs typeface="Arial" panose="02080604020202020204" pitchFamily="34" charset="0"/>
              </a:rPr>
              <a:t> sum;</a:t>
            </a:r>
          </a:p>
          <a:p>
            <a:pPr marL="342900" indent="-342900" defTabSz="914400" eaLnBrk="0" hangingPunct="0">
              <a:lnSpc>
                <a:spcPct val="140000"/>
              </a:lnSpc>
              <a:buClr>
                <a:schemeClr val="folHlink"/>
              </a:buClr>
              <a:buSzPct val="100000"/>
              <a:buFont typeface="Wingdings 3" panose="05040102010807070707" pitchFamily="18" charset="2"/>
              <a:buNone/>
            </a:pPr>
            <a:r>
              <a:rPr lang="en-US" altLang="zh-CN" sz="1600" dirty="0">
                <a:latin typeface="微软雅黑" panose="020B0503020204020204" charset="-122"/>
                <a:ea typeface="微软雅黑" panose="020B0503020204020204" charset="-122"/>
                <a:cs typeface="Arial" panose="02080604020202020204" pitchFamily="34" charset="0"/>
              </a:rPr>
              <a:t>        </a:t>
            </a:r>
            <a:r>
              <a:rPr lang="en-US" altLang="zh-CN" sz="1600" dirty="0" err="1">
                <a:latin typeface="微软雅黑" panose="020B0503020204020204" charset="-122"/>
                <a:ea typeface="微软雅黑" panose="020B0503020204020204" charset="-122"/>
                <a:cs typeface="Arial" panose="02080604020202020204" pitchFamily="34" charset="0"/>
              </a:rPr>
              <a:t>scanf</a:t>
            </a:r>
            <a:r>
              <a:rPr lang="en-US" altLang="zh-CN" sz="1600" dirty="0">
                <a:latin typeface="微软雅黑" panose="020B0503020204020204" charset="-122"/>
                <a:ea typeface="微软雅黑" panose="020B0503020204020204" charset="-122"/>
                <a:cs typeface="Arial" panose="02080604020202020204" pitchFamily="34" charset="0"/>
              </a:rPr>
              <a:t>("%</a:t>
            </a:r>
            <a:r>
              <a:rPr lang="en-US" altLang="zh-CN" sz="1600" dirty="0" err="1">
                <a:latin typeface="微软雅黑" panose="020B0503020204020204" charset="-122"/>
                <a:ea typeface="微软雅黑" panose="020B0503020204020204" charset="-122"/>
                <a:cs typeface="Arial" panose="02080604020202020204" pitchFamily="34" charset="0"/>
              </a:rPr>
              <a:t>d%d</a:t>
            </a:r>
            <a:r>
              <a:rPr lang="en-US" altLang="zh-CN" sz="1600" dirty="0">
                <a:latin typeface="微软雅黑" panose="020B0503020204020204" charset="-122"/>
                <a:ea typeface="微软雅黑" panose="020B0503020204020204" charset="-122"/>
                <a:cs typeface="Arial" panose="02080604020202020204" pitchFamily="34" charset="0"/>
              </a:rPr>
              <a:t>",&amp;</a:t>
            </a:r>
            <a:r>
              <a:rPr lang="en-US" altLang="zh-CN" sz="1600" dirty="0" err="1">
                <a:latin typeface="微软雅黑" panose="020B0503020204020204" charset="-122"/>
                <a:ea typeface="微软雅黑" panose="020B0503020204020204" charset="-122"/>
                <a:cs typeface="Arial" panose="02080604020202020204" pitchFamily="34" charset="0"/>
              </a:rPr>
              <a:t>a,&amp;b</a:t>
            </a:r>
            <a:r>
              <a:rPr lang="en-US" altLang="zh-CN" sz="1600" dirty="0">
                <a:latin typeface="微软雅黑" panose="020B0503020204020204" charset="-122"/>
                <a:ea typeface="微软雅黑" panose="020B0503020204020204" charset="-122"/>
                <a:cs typeface="Arial" panose="02080604020202020204" pitchFamily="34" charset="0"/>
              </a:rPr>
              <a:t>); // </a:t>
            </a:r>
            <a:r>
              <a:rPr lang="zh-CN" altLang="en-US" sz="1600" dirty="0">
                <a:latin typeface="微软雅黑" panose="020B0503020204020204" charset="-122"/>
                <a:ea typeface="微软雅黑" panose="020B0503020204020204" charset="-122"/>
                <a:cs typeface="Arial" panose="02080604020202020204" pitchFamily="34" charset="0"/>
              </a:rPr>
              <a:t>数据输入</a:t>
            </a:r>
          </a:p>
          <a:p>
            <a:pPr marL="342900" indent="-342900" defTabSz="914400" eaLnBrk="0" hangingPunct="0">
              <a:lnSpc>
                <a:spcPct val="140000"/>
              </a:lnSpc>
              <a:buClr>
                <a:schemeClr val="folHlink"/>
              </a:buClr>
              <a:buSzPct val="100000"/>
              <a:buFont typeface="Wingdings 3" panose="05040102010807070707" pitchFamily="18" charset="2"/>
              <a:buNone/>
            </a:pPr>
            <a:r>
              <a:rPr lang="en-US" altLang="zh-CN" sz="1600" dirty="0">
                <a:latin typeface="微软雅黑" panose="020B0503020204020204" charset="-122"/>
                <a:ea typeface="微软雅黑" panose="020B0503020204020204" charset="-122"/>
                <a:cs typeface="Arial" panose="02080604020202020204" pitchFamily="34" charset="0"/>
              </a:rPr>
              <a:t>        sum = a + b ;                 // </a:t>
            </a:r>
            <a:r>
              <a:rPr lang="zh-CN" altLang="en-US" sz="1600" dirty="0">
                <a:latin typeface="微软雅黑" panose="020B0503020204020204" charset="-122"/>
                <a:ea typeface="微软雅黑" panose="020B0503020204020204" charset="-122"/>
                <a:cs typeface="Arial" panose="02080604020202020204" pitchFamily="34" charset="0"/>
              </a:rPr>
              <a:t>执行部分 </a:t>
            </a:r>
          </a:p>
          <a:p>
            <a:pPr marL="342900" indent="-342900" defTabSz="914400" eaLnBrk="0" hangingPunct="0">
              <a:lnSpc>
                <a:spcPct val="140000"/>
              </a:lnSpc>
              <a:buClr>
                <a:schemeClr val="folHlink"/>
              </a:buClr>
              <a:buSzPct val="100000"/>
              <a:buFont typeface="Wingdings 3" panose="05040102010807070707" pitchFamily="18" charset="2"/>
              <a:buNone/>
            </a:pPr>
            <a:r>
              <a:rPr lang="en-US" altLang="zh-CN" sz="1600" dirty="0">
                <a:latin typeface="微软雅黑" panose="020B0503020204020204" charset="-122"/>
                <a:ea typeface="微软雅黑" panose="020B0503020204020204" charset="-122"/>
                <a:cs typeface="Arial" panose="02080604020202020204" pitchFamily="34" charset="0"/>
              </a:rPr>
              <a:t>        </a:t>
            </a:r>
            <a:r>
              <a:rPr lang="en-US" altLang="zh-CN" sz="1600" dirty="0" err="1">
                <a:latin typeface="微软雅黑" panose="020B0503020204020204" charset="-122"/>
                <a:ea typeface="微软雅黑" panose="020B0503020204020204" charset="-122"/>
                <a:cs typeface="Arial" panose="02080604020202020204" pitchFamily="34" charset="0"/>
              </a:rPr>
              <a:t>printf</a:t>
            </a:r>
            <a:r>
              <a:rPr lang="en-US" altLang="zh-CN" sz="1600" dirty="0">
                <a:latin typeface="微软雅黑" panose="020B0503020204020204" charset="-122"/>
                <a:ea typeface="微软雅黑" panose="020B0503020204020204" charset="-122"/>
                <a:cs typeface="Arial" panose="02080604020202020204" pitchFamily="34" charset="0"/>
              </a:rPr>
              <a:t>("sum=%</a:t>
            </a:r>
            <a:r>
              <a:rPr lang="en-US" altLang="zh-CN" sz="1600" dirty="0" err="1">
                <a:latin typeface="微软雅黑" panose="020B0503020204020204" charset="-122"/>
                <a:ea typeface="微软雅黑" panose="020B0503020204020204" charset="-122"/>
                <a:cs typeface="Arial" panose="02080604020202020204" pitchFamily="34" charset="0"/>
              </a:rPr>
              <a:t>d",sum</a:t>
            </a:r>
            <a:r>
              <a:rPr lang="en-US" altLang="zh-CN" sz="1600" dirty="0">
                <a:latin typeface="微软雅黑" panose="020B0503020204020204" charset="-122"/>
                <a:ea typeface="微软雅黑" panose="020B0503020204020204" charset="-122"/>
                <a:cs typeface="Arial" panose="02080604020202020204" pitchFamily="34" charset="0"/>
              </a:rPr>
              <a:t>);   // </a:t>
            </a:r>
            <a:r>
              <a:rPr lang="zh-CN" altLang="en-US" sz="1600" dirty="0">
                <a:latin typeface="微软雅黑" panose="020B0503020204020204" charset="-122"/>
                <a:ea typeface="微软雅黑" panose="020B0503020204020204" charset="-122"/>
                <a:cs typeface="Arial" panose="02080604020202020204" pitchFamily="34" charset="0"/>
              </a:rPr>
              <a:t>信息输出</a:t>
            </a:r>
          </a:p>
          <a:p>
            <a:pPr marL="342900" indent="-342900" defTabSz="914400" eaLnBrk="0" hangingPunct="0">
              <a:lnSpc>
                <a:spcPct val="140000"/>
              </a:lnSpc>
              <a:buClr>
                <a:schemeClr val="folHlink"/>
              </a:buClr>
              <a:buSzPct val="100000"/>
              <a:buFont typeface="Wingdings 3" panose="05040102010807070707" pitchFamily="18" charset="2"/>
              <a:buNone/>
            </a:pPr>
            <a:r>
              <a:rPr lang="en-US" altLang="zh-CN" sz="1600" dirty="0">
                <a:latin typeface="微软雅黑" panose="020B0503020204020204" charset="-122"/>
                <a:ea typeface="微软雅黑" panose="020B0503020204020204" charset="-122"/>
                <a:cs typeface="Arial" panose="02080604020202020204" pitchFamily="34" charset="0"/>
              </a:rPr>
              <a:t>  }</a:t>
            </a:r>
          </a:p>
          <a:p>
            <a:pPr marL="342900" indent="-342900" defTabSz="914400" eaLnBrk="0" hangingPunct="0">
              <a:lnSpc>
                <a:spcPct val="80000"/>
              </a:lnSpc>
              <a:spcBef>
                <a:spcPct val="20000"/>
              </a:spcBef>
              <a:buClr>
                <a:schemeClr val="folHlink"/>
              </a:buClr>
              <a:buSzPct val="100000"/>
              <a:buFont typeface="Wingdings 3" panose="05040102010807070707" pitchFamily="18" charset="2"/>
              <a:buNone/>
            </a:pPr>
            <a:endParaRPr lang="en-US" altLang="zh-CN" sz="2000" b="1" dirty="0">
              <a:latin typeface="微软雅黑" panose="020B0503020204020204" charset="-122"/>
              <a:ea typeface="微软雅黑" panose="020B0503020204020204" charset="-122"/>
              <a:cs typeface="Arial" panose="02080604020202020204" pitchFamily="34" charset="0"/>
            </a:endParaRPr>
          </a:p>
        </p:txBody>
      </p:sp>
      <p:sp>
        <p:nvSpPr>
          <p:cNvPr id="6" name="圆角矩形 5"/>
          <p:cNvSpPr/>
          <p:nvPr/>
        </p:nvSpPr>
        <p:spPr>
          <a:xfrm>
            <a:off x="1785938" y="2201863"/>
            <a:ext cx="5378450" cy="3532188"/>
          </a:xfrm>
          <a:prstGeom prst="roundRect">
            <a:avLst>
              <a:gd name="adj" fmla="val 18991"/>
            </a:avLst>
          </a:prstGeom>
          <a:noFill/>
          <a:ln>
            <a:solidFill>
              <a:srgbClr val="339933"/>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圆角矩形 6"/>
          <p:cNvSpPr/>
          <p:nvPr/>
        </p:nvSpPr>
        <p:spPr>
          <a:xfrm>
            <a:off x="1908175" y="5845265"/>
            <a:ext cx="5243513" cy="476071"/>
          </a:xfrm>
          <a:prstGeom prst="roundRect">
            <a:avLst>
              <a:gd name="adj" fmla="val 50000"/>
            </a:avLst>
          </a:prstGeom>
          <a:solidFill>
            <a:srgbClr val="009999"/>
          </a:solidFill>
          <a:ln w="12700" cap="flat" cmpd="sng">
            <a:solidFill>
              <a:srgbClr val="339933"/>
            </a:solidFill>
            <a:prstDash val="solid"/>
            <a:headEnd type="none" w="med" len="med"/>
            <a:tailEnd type="none" w="med" len="med"/>
          </a:ln>
        </p:spPr>
        <p:txBody>
          <a:bodyPr anchor="ctr">
            <a:spAutoFit/>
          </a:bodyPr>
          <a:lstStyle/>
          <a:p>
            <a:r>
              <a:rPr lang="zh-CN" altLang="en-US" sz="1600" b="1" dirty="0">
                <a:solidFill>
                  <a:schemeClr val="bg1"/>
                </a:solidFill>
                <a:latin typeface="微软雅黑" panose="020B0503020204020204" charset="-122"/>
                <a:ea typeface="微软雅黑" panose="020B0503020204020204" charset="-122"/>
              </a:rPr>
              <a:t>这是一个典型的只包含单个函数（即</a:t>
            </a:r>
            <a:r>
              <a:rPr lang="en-US" altLang="zh-CN" sz="1600" b="1" dirty="0">
                <a:solidFill>
                  <a:schemeClr val="bg1"/>
                </a:solidFill>
                <a:latin typeface="微软雅黑" panose="020B0503020204020204" charset="-122"/>
                <a:ea typeface="微软雅黑" panose="020B0503020204020204" charset="-122"/>
              </a:rPr>
              <a:t>main( )</a:t>
            </a:r>
            <a:r>
              <a:rPr lang="zh-CN" altLang="en-US" sz="1600" b="1" dirty="0">
                <a:solidFill>
                  <a:schemeClr val="bg1"/>
                </a:solidFill>
                <a:latin typeface="微软雅黑" panose="020B0503020204020204" charset="-122"/>
                <a:ea typeface="微软雅黑" panose="020B0503020204020204" charset="-122"/>
              </a:rPr>
              <a:t>）的程序</a:t>
            </a:r>
          </a:p>
        </p:txBody>
      </p:sp>
      <p:sp>
        <p:nvSpPr>
          <p:cNvPr id="9" name="矩形: 圆角 5"/>
          <p:cNvSpPr/>
          <p:nvPr/>
        </p:nvSpPr>
        <p:spPr>
          <a:xfrm>
            <a:off x="2117633" y="1863778"/>
            <a:ext cx="3459431" cy="463444"/>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微软雅黑" panose="020B0503020204020204" pitchFamily="34" charset="-122"/>
                <a:ea typeface="微软雅黑" panose="020B0503020204020204" pitchFamily="34" charset="-122"/>
              </a:rPr>
              <a:t>例</a:t>
            </a:r>
            <a:r>
              <a:rPr lang="en-US" altLang="zh-CN" sz="2000" dirty="0">
                <a:solidFill>
                  <a:schemeClr val="bg1"/>
                </a:solidFill>
                <a:latin typeface="微软雅黑" panose="020B0503020204020204" pitchFamily="34" charset="-122"/>
                <a:ea typeface="微软雅黑" panose="020B0503020204020204" pitchFamily="34" charset="-122"/>
              </a:rPr>
              <a:t>3.1  </a:t>
            </a:r>
            <a:r>
              <a:rPr lang="zh-CN" altLang="en-US" sz="2000" dirty="0">
                <a:solidFill>
                  <a:schemeClr val="tx1"/>
                </a:solidFill>
                <a:latin typeface="微软雅黑" panose="020B0503020204020204" pitchFamily="34" charset="-122"/>
                <a:ea typeface="微软雅黑" panose="020B0503020204020204" pitchFamily="34" charset="-122"/>
              </a:rPr>
              <a:t>求二整数之和的程序</a:t>
            </a:r>
            <a:r>
              <a:rPr lang="zh-CN" altLang="en-US" sz="2000" dirty="0">
                <a:solidFill>
                  <a:schemeClr val="bg1"/>
                </a:solidFill>
                <a:latin typeface="微软雅黑" panose="020B0503020204020204" pitchFamily="34" charset="-122"/>
                <a:ea typeface="微软雅黑" panose="020B0503020204020204" pitchFamily="34" charset="-122"/>
              </a:rPr>
              <a:t> </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checkerboard(across)">
                                      <p:cBhvr>
                                        <p:cTn id="7" dur="500"/>
                                        <p:tgtEl>
                                          <p:spTgt spid="215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horizont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p:bldP spid="5" grpId="0"/>
      <p:bldP spid="6" grpId="0" animBg="1"/>
      <p:bldP spid="7" grpId="0" bldLvl="0" animBg="1"/>
      <p:bldP spid="9"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文本框 11"/>
          <p:cNvSpPr txBox="1">
            <a:spLocks noChangeArrowheads="1"/>
          </p:cNvSpPr>
          <p:nvPr/>
        </p:nvSpPr>
        <p:spPr bwMode="auto">
          <a:xfrm>
            <a:off x="2267744" y="186189"/>
            <a:ext cx="6237142" cy="412421"/>
          </a:xfrm>
          <a:prstGeom prst="rect">
            <a:avLst/>
          </a:prstGeom>
          <a:noFill/>
          <a:ln w="9525">
            <a:noFill/>
            <a:miter lim="800000"/>
          </a:ln>
        </p:spPr>
        <p:txBody>
          <a:bodyPr wrap="square">
            <a:spAutoFit/>
          </a:bodyPr>
          <a:lstStyle/>
          <a:p>
            <a:pPr algn="ctr">
              <a:lnSpc>
                <a:spcPct val="80000"/>
              </a:lnSpc>
            </a:pPr>
            <a:r>
              <a:rPr lang="en-US" altLang="zh-CN" sz="2600" b="1" dirty="0">
                <a:solidFill>
                  <a:schemeClr val="bg1"/>
                </a:solidFill>
                <a:latin typeface="微软雅黑" panose="020B0503020204020204" charset="-122"/>
                <a:ea typeface="微软雅黑" panose="020B0503020204020204" charset="-122"/>
                <a:sym typeface="+mn-ea"/>
              </a:rPr>
              <a:t>  </a:t>
            </a:r>
            <a:r>
              <a:rPr lang="zh-CN" altLang="en-US" sz="2600" b="1" dirty="0">
                <a:solidFill>
                  <a:schemeClr val="bg1"/>
                </a:solidFill>
                <a:latin typeface="微软雅黑" panose="020B0503020204020204" charset="-122"/>
                <a:ea typeface="微软雅黑" panose="020B0503020204020204" charset="-122"/>
                <a:sym typeface="+mn-ea"/>
              </a:rPr>
              <a:t>编程显示输出如下所示的三角形的程序</a:t>
            </a:r>
            <a:endParaRPr lang="zh-CN" altLang="en-US" sz="2600" b="1" dirty="0">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68610" name="文本占位符 75778"/>
          <p:cNvSpPr>
            <a:spLocks noGrp="1"/>
          </p:cNvSpPr>
          <p:nvPr>
            <p:ph type="body" idx="4294967295"/>
          </p:nvPr>
        </p:nvSpPr>
        <p:spPr>
          <a:xfrm>
            <a:off x="251520" y="1484313"/>
            <a:ext cx="2963863" cy="4151312"/>
          </a:xfrm>
        </p:spPr>
        <p:txBody>
          <a:bodyPr lIns="92075" tIns="46038" rIns="92075" bIns="46038"/>
          <a:lstStyle/>
          <a:p>
            <a:pPr>
              <a:buFont typeface="Arial" panose="02080604020202020204" pitchFamily="34" charset="0"/>
              <a:buNone/>
            </a:pPr>
            <a:r>
              <a:rPr lang="zh-CN" altLang="en-US" b="1">
                <a:solidFill>
                  <a:schemeClr val="bg1"/>
                </a:solidFill>
                <a:ea typeface="宋体" panose="02010600030101010101" pitchFamily="2" charset="-122"/>
              </a:rPr>
              <a:t> </a:t>
            </a:r>
            <a:r>
              <a:rPr lang="zh-CN" altLang="en-US" b="1">
                <a:ea typeface="宋体" panose="02010600030101010101" pitchFamily="2" charset="-122"/>
              </a:rPr>
              <a:t>            *</a:t>
            </a:r>
          </a:p>
          <a:p>
            <a:pPr>
              <a:buFont typeface="Arial" panose="02080604020202020204" pitchFamily="34" charset="0"/>
              <a:buNone/>
            </a:pPr>
            <a:r>
              <a:rPr lang="zh-CN" altLang="en-US" b="1">
                <a:ea typeface="宋体" panose="02010600030101010101" pitchFamily="2" charset="-122"/>
              </a:rPr>
              <a:t>           ***</a:t>
            </a:r>
          </a:p>
          <a:p>
            <a:pPr>
              <a:buFont typeface="Arial" panose="02080604020202020204" pitchFamily="34" charset="0"/>
              <a:buNone/>
            </a:pPr>
            <a:r>
              <a:rPr lang="zh-CN" altLang="en-US" b="1">
                <a:ea typeface="宋体" panose="02010600030101010101" pitchFamily="2" charset="-122"/>
              </a:rPr>
              <a:t>          *****</a:t>
            </a:r>
          </a:p>
          <a:p>
            <a:pPr>
              <a:buFont typeface="Arial" panose="02080604020202020204" pitchFamily="34" charset="0"/>
              <a:buNone/>
            </a:pPr>
            <a:r>
              <a:rPr lang="zh-CN" altLang="en-US" b="1">
                <a:ea typeface="宋体" panose="02010600030101010101" pitchFamily="2" charset="-122"/>
              </a:rPr>
              <a:t>         *******</a:t>
            </a:r>
          </a:p>
          <a:p>
            <a:pPr>
              <a:buFont typeface="Arial" panose="02080604020202020204" pitchFamily="34" charset="0"/>
              <a:buNone/>
            </a:pPr>
            <a:r>
              <a:rPr lang="zh-CN" altLang="en-US" b="1">
                <a:ea typeface="宋体" panose="02010600030101010101" pitchFamily="2" charset="-122"/>
              </a:rPr>
              <a:t>        *********</a:t>
            </a:r>
          </a:p>
          <a:p>
            <a:pPr>
              <a:buFont typeface="Arial" panose="02080604020202020204" pitchFamily="34" charset="0"/>
              <a:buNone/>
            </a:pPr>
            <a:r>
              <a:rPr lang="zh-CN" altLang="en-US" b="1">
                <a:ea typeface="宋体" panose="02010600030101010101" pitchFamily="2" charset="-122"/>
              </a:rPr>
              <a:t>      ***********</a:t>
            </a:r>
          </a:p>
          <a:p>
            <a:endParaRPr lang="zh-CN" altLang="en-US" b="1">
              <a:ea typeface="宋体" panose="02010600030101010101" pitchFamily="2" charset="-122"/>
            </a:endParaRPr>
          </a:p>
        </p:txBody>
      </p:sp>
      <p:sp>
        <p:nvSpPr>
          <p:cNvPr id="75781" name="圆角矩形 75780"/>
          <p:cNvSpPr>
            <a:spLocks noChangeArrowheads="1"/>
          </p:cNvSpPr>
          <p:nvPr/>
        </p:nvSpPr>
        <p:spPr bwMode="auto">
          <a:xfrm>
            <a:off x="3779912" y="1300405"/>
            <a:ext cx="4392488" cy="4360843"/>
          </a:xfrm>
          <a:prstGeom prst="roundRect">
            <a:avLst>
              <a:gd name="adj" fmla="val 10834"/>
            </a:avLst>
          </a:prstGeom>
          <a:solidFill>
            <a:schemeClr val="bg1"/>
          </a:solidFill>
          <a:ln w="12700">
            <a:solidFill>
              <a:srgbClr val="339933"/>
            </a:solidFill>
            <a:prstDash val="dashDot"/>
            <a:round/>
          </a:ln>
        </p:spPr>
        <p:txBody>
          <a:bodyPr wrap="square" anchor="ctr">
            <a:spAutoFit/>
          </a:bodyPr>
          <a:lstStyle/>
          <a:p>
            <a:r>
              <a:rPr lang="en-US" altLang="zh-CN" sz="1600">
                <a:latin typeface="+mn-lt"/>
                <a:ea typeface="微软雅黑" panose="020B0503020204020204" charset="-122"/>
              </a:rPr>
              <a:t>#include &lt;stdio.h&gt;</a:t>
            </a:r>
          </a:p>
          <a:p>
            <a:r>
              <a:rPr lang="en-US" altLang="zh-CN" sz="1600">
                <a:latin typeface="+mn-lt"/>
                <a:ea typeface="微软雅黑" panose="020B0503020204020204" charset="-122"/>
              </a:rPr>
              <a:t>void main( )</a:t>
            </a:r>
          </a:p>
          <a:p>
            <a:r>
              <a:rPr lang="en-US" altLang="zh-CN" sz="1600">
                <a:latin typeface="+mn-lt"/>
                <a:ea typeface="微软雅黑" panose="020B0503020204020204" charset="-122"/>
              </a:rPr>
              <a:t>{ </a:t>
            </a:r>
          </a:p>
          <a:p>
            <a:r>
              <a:rPr lang="en-US" altLang="zh-CN" sz="1600">
                <a:latin typeface="+mn-lt"/>
                <a:ea typeface="微软雅黑" panose="020B0503020204020204" charset="-122"/>
              </a:rPr>
              <a:t>     	int i,j;</a:t>
            </a:r>
          </a:p>
          <a:p>
            <a:r>
              <a:rPr lang="en-US" altLang="zh-CN" sz="1600">
                <a:latin typeface="+mn-lt"/>
                <a:ea typeface="微软雅黑" panose="020B0503020204020204" charset="-122"/>
              </a:rPr>
              <a:t>   	for ( i = 0 ; i &lt; 6 ; i ++)</a:t>
            </a:r>
          </a:p>
          <a:p>
            <a:r>
              <a:rPr lang="en-US" altLang="zh-CN" sz="1600">
                <a:latin typeface="+mn-lt"/>
                <a:ea typeface="微软雅黑" panose="020B0503020204020204" charset="-122"/>
              </a:rPr>
              <a:t>   	{</a:t>
            </a:r>
          </a:p>
          <a:p>
            <a:r>
              <a:rPr lang="en-US" altLang="zh-CN" sz="1600">
                <a:latin typeface="+mn-lt"/>
                <a:ea typeface="微软雅黑" panose="020B0503020204020204" charset="-122"/>
              </a:rPr>
              <a:t>      		printf("\n");</a:t>
            </a:r>
          </a:p>
          <a:p>
            <a:r>
              <a:rPr lang="en-US" altLang="zh-CN" sz="1600">
                <a:latin typeface="+mn-lt"/>
                <a:ea typeface="微软雅黑" panose="020B0503020204020204" charset="-122"/>
              </a:rPr>
              <a:t>      		for(j = 0 ; j &lt; 5-i ; j ++)</a:t>
            </a:r>
          </a:p>
          <a:p>
            <a:r>
              <a:rPr lang="en-US" altLang="zh-CN" sz="1600">
                <a:latin typeface="+mn-lt"/>
                <a:ea typeface="微软雅黑" panose="020B0503020204020204" charset="-122"/>
              </a:rPr>
              <a:t>      		{</a:t>
            </a:r>
          </a:p>
          <a:p>
            <a:r>
              <a:rPr lang="en-US" altLang="zh-CN" sz="1600">
                <a:latin typeface="+mn-lt"/>
                <a:ea typeface="微软雅黑" panose="020B0503020204020204" charset="-122"/>
              </a:rPr>
              <a:t>          		printf(" ");</a:t>
            </a:r>
          </a:p>
          <a:p>
            <a:r>
              <a:rPr lang="en-US" altLang="zh-CN" sz="1600">
                <a:latin typeface="+mn-lt"/>
                <a:ea typeface="微软雅黑" panose="020B0503020204020204" charset="-122"/>
              </a:rPr>
              <a:t>      		}</a:t>
            </a:r>
          </a:p>
          <a:p>
            <a:r>
              <a:rPr lang="en-US" altLang="zh-CN" sz="1600">
                <a:latin typeface="+mn-lt"/>
                <a:ea typeface="微软雅黑" panose="020B0503020204020204" charset="-122"/>
              </a:rPr>
              <a:t>      		for(j=0 ; j&lt;2*i+1 ; j++)</a:t>
            </a:r>
          </a:p>
          <a:p>
            <a:r>
              <a:rPr lang="en-US" altLang="zh-CN" sz="1600">
                <a:latin typeface="+mn-lt"/>
                <a:ea typeface="微软雅黑" panose="020B0503020204020204" charset="-122"/>
              </a:rPr>
              <a:t>      		{</a:t>
            </a:r>
          </a:p>
          <a:p>
            <a:r>
              <a:rPr lang="en-US" altLang="zh-CN" sz="1600">
                <a:latin typeface="+mn-lt"/>
                <a:ea typeface="微软雅黑" panose="020B0503020204020204" charset="-122"/>
              </a:rPr>
              <a:t>          		printf("*");</a:t>
            </a:r>
          </a:p>
          <a:p>
            <a:r>
              <a:rPr lang="en-US" altLang="zh-CN" sz="1600">
                <a:latin typeface="+mn-lt"/>
                <a:ea typeface="微软雅黑" panose="020B0503020204020204" charset="-122"/>
              </a:rPr>
              <a:t>      		}</a:t>
            </a:r>
          </a:p>
          <a:p>
            <a:r>
              <a:rPr lang="en-US" altLang="zh-CN" sz="1600">
                <a:latin typeface="+mn-lt"/>
                <a:ea typeface="微软雅黑" panose="020B0503020204020204" charset="-122"/>
              </a:rPr>
              <a:t>   	}</a:t>
            </a:r>
          </a:p>
          <a:p>
            <a:r>
              <a:rPr lang="en-US" altLang="zh-CN" sz="1600">
                <a:latin typeface="+mn-lt"/>
                <a:ea typeface="微软雅黑" panose="020B0503020204020204" charset="-122"/>
              </a:rPr>
              <a:t>}</a:t>
            </a:r>
            <a:endParaRPr lang="zh-CN" altLang="en-US" sz="1600">
              <a:latin typeface="+mn-lt"/>
              <a:ea typeface="微软雅黑" panose="020B0503020204020204" charset="-122"/>
            </a:endParaRPr>
          </a:p>
        </p:txBody>
      </p:sp>
      <p:sp>
        <p:nvSpPr>
          <p:cNvPr id="68612" name="文本框 10"/>
          <p:cNvSpPr txBox="1">
            <a:spLocks noChangeArrowheads="1"/>
          </p:cNvSpPr>
          <p:nvPr/>
        </p:nvSpPr>
        <p:spPr bwMode="auto">
          <a:xfrm>
            <a:off x="620713" y="130175"/>
            <a:ext cx="1619250" cy="641350"/>
          </a:xfrm>
          <a:prstGeom prst="rect">
            <a:avLst/>
          </a:prstGeom>
          <a:noFill/>
          <a:ln w="9525">
            <a:noFill/>
            <a:miter lim="800000"/>
          </a:ln>
        </p:spPr>
        <p:txBody>
          <a:bodyPr wrap="none">
            <a:spAutoFit/>
          </a:bodyPr>
          <a:lstStyle/>
          <a:p>
            <a:pPr algn="ct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sym typeface="+mn-ea"/>
              </a:rPr>
              <a:t>例3.10</a:t>
            </a:r>
            <a:endParaRPr lang="en-US" altLang="zh-CN" sz="3600" b="1">
              <a:latin typeface="微软雅黑" panose="020B0503020204020204" charset="-122"/>
              <a:ea typeface="微软雅黑" panose="020B0503020204020204" charset="-122"/>
              <a:cs typeface="Segoe UI" panose="020B0502040204020203"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81"/>
                                        </p:tgtEl>
                                        <p:attrNameLst>
                                          <p:attrName>style.visibility</p:attrName>
                                        </p:attrNameLst>
                                      </p:cBhvr>
                                      <p:to>
                                        <p:strVal val="visible"/>
                                      </p:to>
                                    </p:set>
                                    <p:animEffect transition="in" filter="blinds(horizontal)">
                                      <p:cBhvr>
                                        <p:cTn id="7" dur="500"/>
                                        <p:tgtEl>
                                          <p:spTgt spid="75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文本框 10"/>
          <p:cNvSpPr txBox="1">
            <a:spLocks noChangeArrowheads="1"/>
          </p:cNvSpPr>
          <p:nvPr/>
        </p:nvSpPr>
        <p:spPr bwMode="auto">
          <a:xfrm>
            <a:off x="941388" y="130175"/>
            <a:ext cx="83185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3.6</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69634"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zh-CN" altLang="en-US" sz="3200" b="1">
                <a:solidFill>
                  <a:schemeClr val="bg1"/>
                </a:solidFill>
                <a:latin typeface="微软雅黑" panose="020B0503020204020204" charset="-122"/>
                <a:ea typeface="微软雅黑" panose="020B0503020204020204" charset="-122"/>
                <a:sym typeface="+mn-ea"/>
              </a:rPr>
              <a:t>辅助控制语句</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76805" name="椭圆 76804"/>
          <p:cNvSpPr>
            <a:spLocks noChangeArrowheads="1"/>
          </p:cNvSpPr>
          <p:nvPr/>
        </p:nvSpPr>
        <p:spPr bwMode="auto">
          <a:xfrm>
            <a:off x="2662238" y="2563813"/>
            <a:ext cx="2743200" cy="2743200"/>
          </a:xfrm>
          <a:prstGeom prst="ellipse">
            <a:avLst/>
          </a:prstGeom>
          <a:solidFill>
            <a:srgbClr val="339933">
              <a:alpha val="79999"/>
            </a:srgbClr>
          </a:solidFill>
          <a:ln w="9525">
            <a:noFill/>
            <a:round/>
          </a:ln>
        </p:spPr>
        <p:txBody>
          <a:bodyPr/>
          <a:lstStyle/>
          <a:p>
            <a:endParaRPr lang="zh-CN" altLang="en-US"/>
          </a:p>
        </p:txBody>
      </p:sp>
      <p:sp>
        <p:nvSpPr>
          <p:cNvPr id="76806" name="椭圆 76805"/>
          <p:cNvSpPr>
            <a:spLocks noChangeArrowheads="1"/>
          </p:cNvSpPr>
          <p:nvPr/>
        </p:nvSpPr>
        <p:spPr bwMode="auto">
          <a:xfrm>
            <a:off x="3419475" y="3068638"/>
            <a:ext cx="1619250" cy="1619250"/>
          </a:xfrm>
          <a:prstGeom prst="ellipse">
            <a:avLst/>
          </a:prstGeom>
          <a:solidFill>
            <a:srgbClr val="DCDCDC">
              <a:alpha val="50195"/>
            </a:srgbClr>
          </a:solidFill>
          <a:ln w="9525">
            <a:noFill/>
            <a:round/>
          </a:ln>
        </p:spPr>
        <p:txBody>
          <a:bodyPr/>
          <a:lstStyle/>
          <a:p>
            <a:endParaRPr lang="zh-CN" altLang="en-US"/>
          </a:p>
        </p:txBody>
      </p:sp>
      <p:sp>
        <p:nvSpPr>
          <p:cNvPr id="76808" name="直接连接符 76807"/>
          <p:cNvSpPr>
            <a:spLocks noChangeShapeType="1"/>
          </p:cNvSpPr>
          <p:nvPr/>
        </p:nvSpPr>
        <p:spPr bwMode="auto">
          <a:xfrm>
            <a:off x="3635375" y="2781300"/>
            <a:ext cx="914400" cy="914400"/>
          </a:xfrm>
          <a:prstGeom prst="line">
            <a:avLst/>
          </a:prstGeom>
          <a:noFill/>
          <a:ln w="12700">
            <a:solidFill>
              <a:srgbClr val="FFFFFF"/>
            </a:solidFill>
            <a:round/>
          </a:ln>
        </p:spPr>
        <p:txBody>
          <a:bodyPr/>
          <a:lstStyle/>
          <a:p>
            <a:endParaRPr lang="zh-CN" altLang="en-US"/>
          </a:p>
        </p:txBody>
      </p:sp>
      <p:sp>
        <p:nvSpPr>
          <p:cNvPr id="76809" name="直接连接符 76808"/>
          <p:cNvSpPr>
            <a:spLocks noChangeShapeType="1"/>
          </p:cNvSpPr>
          <p:nvPr/>
        </p:nvSpPr>
        <p:spPr bwMode="auto">
          <a:xfrm>
            <a:off x="4932363" y="4149725"/>
            <a:ext cx="576262" cy="215900"/>
          </a:xfrm>
          <a:prstGeom prst="line">
            <a:avLst/>
          </a:prstGeom>
          <a:noFill/>
          <a:ln w="12700">
            <a:solidFill>
              <a:srgbClr val="FFFFFF"/>
            </a:solidFill>
            <a:round/>
          </a:ln>
        </p:spPr>
        <p:txBody>
          <a:bodyPr/>
          <a:lstStyle/>
          <a:p>
            <a:endParaRPr lang="zh-CN" altLang="en-US"/>
          </a:p>
        </p:txBody>
      </p:sp>
      <p:sp>
        <p:nvSpPr>
          <p:cNvPr id="76810" name="直接连接符 76809"/>
          <p:cNvSpPr>
            <a:spLocks noChangeShapeType="1"/>
          </p:cNvSpPr>
          <p:nvPr/>
        </p:nvSpPr>
        <p:spPr bwMode="auto">
          <a:xfrm flipV="1">
            <a:off x="5003800" y="2924175"/>
            <a:ext cx="533400" cy="838200"/>
          </a:xfrm>
          <a:prstGeom prst="line">
            <a:avLst/>
          </a:prstGeom>
          <a:noFill/>
          <a:ln w="12700">
            <a:solidFill>
              <a:srgbClr val="FFFFFF"/>
            </a:solidFill>
            <a:round/>
          </a:ln>
        </p:spPr>
        <p:txBody>
          <a:bodyPr/>
          <a:lstStyle/>
          <a:p>
            <a:endParaRPr lang="zh-CN" altLang="en-US"/>
          </a:p>
        </p:txBody>
      </p:sp>
      <p:sp>
        <p:nvSpPr>
          <p:cNvPr id="76811" name="椭圆 76810"/>
          <p:cNvSpPr>
            <a:spLocks noChangeArrowheads="1"/>
          </p:cNvSpPr>
          <p:nvPr/>
        </p:nvSpPr>
        <p:spPr bwMode="auto">
          <a:xfrm>
            <a:off x="4211638" y="3500438"/>
            <a:ext cx="895350" cy="895350"/>
          </a:xfrm>
          <a:prstGeom prst="ellipse">
            <a:avLst/>
          </a:prstGeom>
          <a:solidFill>
            <a:srgbClr val="C0C0C0">
              <a:alpha val="50195"/>
            </a:srgbClr>
          </a:solidFill>
          <a:ln w="9525">
            <a:noFill/>
            <a:round/>
          </a:ln>
        </p:spPr>
        <p:txBody>
          <a:bodyPr/>
          <a:lstStyle/>
          <a:p>
            <a:endParaRPr lang="zh-CN" altLang="en-US"/>
          </a:p>
        </p:txBody>
      </p:sp>
      <p:grpSp>
        <p:nvGrpSpPr>
          <p:cNvPr id="76812" name="组合 76811"/>
          <p:cNvGrpSpPr/>
          <p:nvPr/>
        </p:nvGrpSpPr>
        <p:grpSpPr bwMode="auto">
          <a:xfrm>
            <a:off x="3059113" y="1844675"/>
            <a:ext cx="1146175" cy="1384300"/>
            <a:chOff x="2064" y="1008"/>
            <a:chExt cx="722" cy="872"/>
          </a:xfrm>
        </p:grpSpPr>
        <p:sp>
          <p:nvSpPr>
            <p:cNvPr id="69721" name="椭圆 76812"/>
            <p:cNvSpPr>
              <a:spLocks noChangeArrowheads="1"/>
            </p:cNvSpPr>
            <p:nvPr/>
          </p:nvSpPr>
          <p:spPr bwMode="auto">
            <a:xfrm>
              <a:off x="2064" y="1008"/>
              <a:ext cx="722" cy="727"/>
            </a:xfrm>
            <a:prstGeom prst="ellipse">
              <a:avLst/>
            </a:prstGeom>
            <a:solidFill>
              <a:srgbClr val="EAEAEA">
                <a:alpha val="50195"/>
              </a:srgbClr>
            </a:solidFill>
            <a:ln w="9525">
              <a:noFill/>
              <a:round/>
            </a:ln>
          </p:spPr>
          <p:txBody>
            <a:bodyPr/>
            <a:lstStyle/>
            <a:p>
              <a:endParaRPr lang="zh-CN" altLang="en-US"/>
            </a:p>
          </p:txBody>
        </p:sp>
        <p:grpSp>
          <p:nvGrpSpPr>
            <p:cNvPr id="69722" name="组合 76813"/>
            <p:cNvGrpSpPr/>
            <p:nvPr/>
          </p:nvGrpSpPr>
          <p:grpSpPr bwMode="auto">
            <a:xfrm>
              <a:off x="2086" y="1031"/>
              <a:ext cx="680" cy="849"/>
              <a:chOff x="3975" y="1593"/>
              <a:chExt cx="931" cy="1163"/>
            </a:xfrm>
          </p:grpSpPr>
          <p:pic>
            <p:nvPicPr>
              <p:cNvPr id="69735" name="图片 76814" descr="circuler_1"/>
              <p:cNvPicPr>
                <a:picLocks noChangeAspect="1"/>
              </p:cNvPicPr>
              <p:nvPr/>
            </p:nvPicPr>
            <p:blipFill>
              <a:blip r:embed="rId2"/>
              <a:srcRect/>
              <a:stretch>
                <a:fillRect/>
              </a:stretch>
            </p:blipFill>
            <p:spPr bwMode="auto">
              <a:xfrm>
                <a:off x="3975" y="1593"/>
                <a:ext cx="925" cy="935"/>
              </a:xfrm>
              <a:prstGeom prst="rect">
                <a:avLst/>
              </a:prstGeom>
              <a:noFill/>
              <a:ln w="9525">
                <a:noFill/>
                <a:miter lim="800000"/>
                <a:headEnd/>
                <a:tailEnd/>
              </a:ln>
            </p:spPr>
          </p:pic>
          <p:sp>
            <p:nvSpPr>
              <p:cNvPr id="69736" name="椭圆 76815"/>
              <p:cNvSpPr>
                <a:spLocks noChangeArrowheads="1"/>
              </p:cNvSpPr>
              <p:nvPr/>
            </p:nvSpPr>
            <p:spPr bwMode="auto">
              <a:xfrm>
                <a:off x="3975" y="1593"/>
                <a:ext cx="931" cy="937"/>
              </a:xfrm>
              <a:prstGeom prst="ellipse">
                <a:avLst/>
              </a:prstGeom>
              <a:solidFill>
                <a:srgbClr val="938BFD">
                  <a:alpha val="50195"/>
                </a:srgbClr>
              </a:solidFill>
              <a:ln w="9525">
                <a:noFill/>
                <a:round/>
              </a:ln>
            </p:spPr>
            <p:txBody>
              <a:bodyPr/>
              <a:lstStyle/>
              <a:p>
                <a:endParaRPr lang="zh-CN" altLang="en-US"/>
              </a:p>
            </p:txBody>
          </p:sp>
          <p:pic>
            <p:nvPicPr>
              <p:cNvPr id="69737" name="图片 76816" descr="light_shadow1"/>
              <p:cNvPicPr>
                <a:picLocks noChangeAspect="1"/>
              </p:cNvPicPr>
              <p:nvPr/>
            </p:nvPicPr>
            <p:blipFill>
              <a:blip r:embed="rId3"/>
              <a:srcRect t="14285"/>
              <a:stretch>
                <a:fillRect/>
              </a:stretch>
            </p:blipFill>
            <p:spPr bwMode="auto">
              <a:xfrm>
                <a:off x="3984" y="1632"/>
                <a:ext cx="682" cy="585"/>
              </a:xfrm>
              <a:prstGeom prst="rect">
                <a:avLst/>
              </a:prstGeom>
              <a:noFill/>
              <a:ln w="9525">
                <a:noFill/>
                <a:miter lim="800000"/>
                <a:headEnd/>
                <a:tailEnd/>
              </a:ln>
            </p:spPr>
          </p:pic>
          <p:grpSp>
            <p:nvGrpSpPr>
              <p:cNvPr id="69738" name="组合 76817"/>
              <p:cNvGrpSpPr/>
              <p:nvPr/>
            </p:nvGrpSpPr>
            <p:grpSpPr bwMode="auto">
              <a:xfrm rot="-3733502" flipH="1" flipV="1">
                <a:off x="4256" y="2247"/>
                <a:ext cx="820" cy="198"/>
                <a:chOff x="2532" y="1051"/>
                <a:chExt cx="893" cy="246"/>
              </a:xfrm>
            </p:grpSpPr>
            <p:grpSp>
              <p:nvGrpSpPr>
                <p:cNvPr id="69739" name="组合 76818"/>
                <p:cNvGrpSpPr/>
                <p:nvPr/>
              </p:nvGrpSpPr>
              <p:grpSpPr bwMode="auto">
                <a:xfrm>
                  <a:off x="2532" y="1051"/>
                  <a:ext cx="743" cy="185"/>
                  <a:chOff x="1565" y="2568"/>
                  <a:chExt cx="1118" cy="279"/>
                </a:xfrm>
              </p:grpSpPr>
              <p:sp>
                <p:nvSpPr>
                  <p:cNvPr id="69745" name="新月形 76819"/>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46" name="新月形 76820"/>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47" name="新月形 76821"/>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48" name="新月形 76822"/>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69740" name="组合 76823"/>
                <p:cNvGrpSpPr/>
                <p:nvPr/>
              </p:nvGrpSpPr>
              <p:grpSpPr bwMode="auto">
                <a:xfrm rot="1353540">
                  <a:off x="2682" y="1111"/>
                  <a:ext cx="743" cy="186"/>
                  <a:chOff x="1565" y="2568"/>
                  <a:chExt cx="1118" cy="279"/>
                </a:xfrm>
              </p:grpSpPr>
              <p:sp>
                <p:nvSpPr>
                  <p:cNvPr id="69741" name="新月形 76824"/>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42" name="新月形 76825"/>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43" name="新月形 76826"/>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44" name="新月形 76827"/>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grpSp>
        <p:grpSp>
          <p:nvGrpSpPr>
            <p:cNvPr id="69723" name="组合 76828"/>
            <p:cNvGrpSpPr/>
            <p:nvPr/>
          </p:nvGrpSpPr>
          <p:grpSpPr bwMode="auto">
            <a:xfrm rot="-3733502" flipH="1" flipV="1">
              <a:off x="2362" y="1504"/>
              <a:ext cx="527" cy="128"/>
              <a:chOff x="2532" y="1051"/>
              <a:chExt cx="893" cy="246"/>
            </a:xfrm>
          </p:grpSpPr>
          <p:grpSp>
            <p:nvGrpSpPr>
              <p:cNvPr id="69725" name="组合 76829"/>
              <p:cNvGrpSpPr/>
              <p:nvPr/>
            </p:nvGrpSpPr>
            <p:grpSpPr bwMode="auto">
              <a:xfrm>
                <a:off x="2532" y="1051"/>
                <a:ext cx="743" cy="185"/>
                <a:chOff x="1565" y="2568"/>
                <a:chExt cx="1118" cy="279"/>
              </a:xfrm>
            </p:grpSpPr>
            <p:sp>
              <p:nvSpPr>
                <p:cNvPr id="69731" name="新月形 76830"/>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32" name="新月形 76831"/>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33" name="新月形 76832"/>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34" name="新月形 76833"/>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69726" name="组合 76834"/>
              <p:cNvGrpSpPr/>
              <p:nvPr/>
            </p:nvGrpSpPr>
            <p:grpSpPr bwMode="auto">
              <a:xfrm rot="1353540">
                <a:off x="2682" y="1111"/>
                <a:ext cx="743" cy="186"/>
                <a:chOff x="1565" y="2568"/>
                <a:chExt cx="1118" cy="279"/>
              </a:xfrm>
            </p:grpSpPr>
            <p:sp>
              <p:nvSpPr>
                <p:cNvPr id="69727" name="新月形 76835"/>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28" name="新月形 76836"/>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29" name="新月形 76837"/>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30" name="新月形 76838"/>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sp>
          <p:nvSpPr>
            <p:cNvPr id="69724" name="矩形 76839"/>
            <p:cNvSpPr>
              <a:spLocks noChangeArrowheads="1"/>
            </p:cNvSpPr>
            <p:nvPr/>
          </p:nvSpPr>
          <p:spPr bwMode="auto">
            <a:xfrm>
              <a:off x="2337" y="1272"/>
              <a:ext cx="188" cy="213"/>
            </a:xfrm>
            <a:prstGeom prst="rect">
              <a:avLst/>
            </a:prstGeom>
            <a:noFill/>
            <a:ln w="9525">
              <a:solidFill>
                <a:srgbClr val="000000"/>
              </a:solidFill>
              <a:miter lim="800000"/>
            </a:ln>
            <a:scene3d>
              <a:camera prst="legacyObliqueTopRight"/>
              <a:lightRig rig="legacyFlat2" dir="t"/>
            </a:scene3d>
            <a:sp3d extrusionH="163500" prstMaterial="legacyMetal">
              <a:bevelT w="13500" h="13500" prst="angle"/>
              <a:bevelB w="13500" h="13500" prst="angle"/>
              <a:extrusionClr>
                <a:srgbClr val="66CCFF"/>
              </a:extrusionClr>
            </a:sp3d>
          </p:spPr>
          <p:txBody>
            <a:bodyPr wrap="none">
              <a:spAutoFit/>
              <a:flatTx/>
            </a:bodyPr>
            <a:lstStyle/>
            <a:p>
              <a:pPr algn="ctr">
                <a:buClr>
                  <a:srgbClr val="000000"/>
                </a:buClr>
              </a:pPr>
              <a:r>
                <a:rPr lang="en-US" altLang="zh-CN" sz="1600" b="1">
                  <a:solidFill>
                    <a:srgbClr val="000000"/>
                  </a:solidFill>
                </a:rPr>
                <a:t>1</a:t>
              </a:r>
            </a:p>
          </p:txBody>
        </p:sp>
      </p:grpSp>
      <p:grpSp>
        <p:nvGrpSpPr>
          <p:cNvPr id="76870" name="组合 76869"/>
          <p:cNvGrpSpPr/>
          <p:nvPr/>
        </p:nvGrpSpPr>
        <p:grpSpPr bwMode="auto">
          <a:xfrm>
            <a:off x="5335588" y="4011613"/>
            <a:ext cx="1146175" cy="1384300"/>
            <a:chOff x="2064" y="1008"/>
            <a:chExt cx="722" cy="872"/>
          </a:xfrm>
        </p:grpSpPr>
        <p:sp>
          <p:nvSpPr>
            <p:cNvPr id="69693" name="椭圆 76870"/>
            <p:cNvSpPr>
              <a:spLocks noChangeArrowheads="1"/>
            </p:cNvSpPr>
            <p:nvPr/>
          </p:nvSpPr>
          <p:spPr bwMode="auto">
            <a:xfrm>
              <a:off x="2064" y="1008"/>
              <a:ext cx="722" cy="727"/>
            </a:xfrm>
            <a:prstGeom prst="ellipse">
              <a:avLst/>
            </a:prstGeom>
            <a:solidFill>
              <a:srgbClr val="EAEAEA">
                <a:alpha val="50195"/>
              </a:srgbClr>
            </a:solidFill>
            <a:ln w="9525">
              <a:noFill/>
              <a:round/>
            </a:ln>
          </p:spPr>
          <p:txBody>
            <a:bodyPr/>
            <a:lstStyle/>
            <a:p>
              <a:endParaRPr lang="zh-CN" altLang="en-US"/>
            </a:p>
          </p:txBody>
        </p:sp>
        <p:grpSp>
          <p:nvGrpSpPr>
            <p:cNvPr id="69694" name="组合 76871"/>
            <p:cNvGrpSpPr/>
            <p:nvPr/>
          </p:nvGrpSpPr>
          <p:grpSpPr bwMode="auto">
            <a:xfrm>
              <a:off x="2086" y="1031"/>
              <a:ext cx="680" cy="849"/>
              <a:chOff x="3975" y="1593"/>
              <a:chExt cx="931" cy="1163"/>
            </a:xfrm>
          </p:grpSpPr>
          <p:pic>
            <p:nvPicPr>
              <p:cNvPr id="69707" name="图片 76872" descr="circuler_1"/>
              <p:cNvPicPr>
                <a:picLocks noChangeAspect="1"/>
              </p:cNvPicPr>
              <p:nvPr/>
            </p:nvPicPr>
            <p:blipFill>
              <a:blip r:embed="rId2"/>
              <a:srcRect/>
              <a:stretch>
                <a:fillRect/>
              </a:stretch>
            </p:blipFill>
            <p:spPr bwMode="auto">
              <a:xfrm>
                <a:off x="3975" y="1593"/>
                <a:ext cx="925" cy="935"/>
              </a:xfrm>
              <a:prstGeom prst="rect">
                <a:avLst/>
              </a:prstGeom>
              <a:noFill/>
              <a:ln w="9525">
                <a:noFill/>
                <a:miter lim="800000"/>
                <a:headEnd/>
                <a:tailEnd/>
              </a:ln>
            </p:spPr>
          </p:pic>
          <p:sp>
            <p:nvSpPr>
              <p:cNvPr id="69708" name="椭圆 76873"/>
              <p:cNvSpPr>
                <a:spLocks noChangeArrowheads="1"/>
              </p:cNvSpPr>
              <p:nvPr/>
            </p:nvSpPr>
            <p:spPr bwMode="auto">
              <a:xfrm>
                <a:off x="3975" y="1593"/>
                <a:ext cx="931" cy="937"/>
              </a:xfrm>
              <a:prstGeom prst="ellipse">
                <a:avLst/>
              </a:prstGeom>
              <a:solidFill>
                <a:srgbClr val="FF99CC">
                  <a:alpha val="50195"/>
                </a:srgbClr>
              </a:solidFill>
              <a:ln w="9525">
                <a:noFill/>
                <a:round/>
              </a:ln>
            </p:spPr>
            <p:txBody>
              <a:bodyPr/>
              <a:lstStyle/>
              <a:p>
                <a:endParaRPr lang="zh-CN" altLang="en-US"/>
              </a:p>
            </p:txBody>
          </p:sp>
          <p:pic>
            <p:nvPicPr>
              <p:cNvPr id="69709" name="图片 76874" descr="light_shadow1"/>
              <p:cNvPicPr>
                <a:picLocks noChangeAspect="1"/>
              </p:cNvPicPr>
              <p:nvPr/>
            </p:nvPicPr>
            <p:blipFill>
              <a:blip r:embed="rId3"/>
              <a:srcRect t="14285"/>
              <a:stretch>
                <a:fillRect/>
              </a:stretch>
            </p:blipFill>
            <p:spPr bwMode="auto">
              <a:xfrm>
                <a:off x="3984" y="1632"/>
                <a:ext cx="682" cy="585"/>
              </a:xfrm>
              <a:prstGeom prst="rect">
                <a:avLst/>
              </a:prstGeom>
              <a:noFill/>
              <a:ln w="9525">
                <a:noFill/>
                <a:miter lim="800000"/>
                <a:headEnd/>
                <a:tailEnd/>
              </a:ln>
            </p:spPr>
          </p:pic>
          <p:grpSp>
            <p:nvGrpSpPr>
              <p:cNvPr id="69710" name="组合 76875"/>
              <p:cNvGrpSpPr/>
              <p:nvPr/>
            </p:nvGrpSpPr>
            <p:grpSpPr bwMode="auto">
              <a:xfrm rot="-3733502" flipH="1" flipV="1">
                <a:off x="4256" y="2247"/>
                <a:ext cx="820" cy="198"/>
                <a:chOff x="2532" y="1051"/>
                <a:chExt cx="893" cy="246"/>
              </a:xfrm>
            </p:grpSpPr>
            <p:grpSp>
              <p:nvGrpSpPr>
                <p:cNvPr id="69711" name="组合 76876"/>
                <p:cNvGrpSpPr/>
                <p:nvPr/>
              </p:nvGrpSpPr>
              <p:grpSpPr bwMode="auto">
                <a:xfrm>
                  <a:off x="2532" y="1051"/>
                  <a:ext cx="743" cy="185"/>
                  <a:chOff x="1565" y="2568"/>
                  <a:chExt cx="1118" cy="279"/>
                </a:xfrm>
              </p:grpSpPr>
              <p:sp>
                <p:nvSpPr>
                  <p:cNvPr id="69717" name="新月形 76877"/>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18" name="新月形 76878"/>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19" name="新月形 76879"/>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20" name="新月形 76880"/>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69712" name="组合 76881"/>
                <p:cNvGrpSpPr/>
                <p:nvPr/>
              </p:nvGrpSpPr>
              <p:grpSpPr bwMode="auto">
                <a:xfrm rot="1353540">
                  <a:off x="2682" y="1111"/>
                  <a:ext cx="743" cy="186"/>
                  <a:chOff x="1565" y="2568"/>
                  <a:chExt cx="1118" cy="279"/>
                </a:xfrm>
              </p:grpSpPr>
              <p:sp>
                <p:nvSpPr>
                  <p:cNvPr id="69713" name="新月形 76882"/>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14" name="新月形 76883"/>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15" name="新月形 76884"/>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16" name="新月形 76885"/>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grpSp>
        <p:grpSp>
          <p:nvGrpSpPr>
            <p:cNvPr id="69695" name="组合 76886"/>
            <p:cNvGrpSpPr/>
            <p:nvPr/>
          </p:nvGrpSpPr>
          <p:grpSpPr bwMode="auto">
            <a:xfrm rot="-3733502" flipH="1" flipV="1">
              <a:off x="2362" y="1504"/>
              <a:ext cx="527" cy="128"/>
              <a:chOff x="2532" y="1051"/>
              <a:chExt cx="893" cy="246"/>
            </a:xfrm>
          </p:grpSpPr>
          <p:grpSp>
            <p:nvGrpSpPr>
              <p:cNvPr id="69697" name="组合 76887"/>
              <p:cNvGrpSpPr/>
              <p:nvPr/>
            </p:nvGrpSpPr>
            <p:grpSpPr bwMode="auto">
              <a:xfrm>
                <a:off x="2532" y="1051"/>
                <a:ext cx="743" cy="185"/>
                <a:chOff x="1565" y="2568"/>
                <a:chExt cx="1118" cy="279"/>
              </a:xfrm>
            </p:grpSpPr>
            <p:sp>
              <p:nvSpPr>
                <p:cNvPr id="69703" name="新月形 76888"/>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04" name="新月形 76889"/>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05" name="新月形 76890"/>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06" name="新月形 76891"/>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69698" name="组合 76892"/>
              <p:cNvGrpSpPr/>
              <p:nvPr/>
            </p:nvGrpSpPr>
            <p:grpSpPr bwMode="auto">
              <a:xfrm rot="1353540">
                <a:off x="2682" y="1111"/>
                <a:ext cx="743" cy="186"/>
                <a:chOff x="1565" y="2568"/>
                <a:chExt cx="1118" cy="279"/>
              </a:xfrm>
            </p:grpSpPr>
            <p:sp>
              <p:nvSpPr>
                <p:cNvPr id="69699" name="新月形 76893"/>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00" name="新月形 76894"/>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01" name="新月形 76895"/>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02" name="新月形 76896"/>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sp>
          <p:nvSpPr>
            <p:cNvPr id="69696" name="矩形 76897"/>
            <p:cNvSpPr>
              <a:spLocks noChangeArrowheads="1"/>
            </p:cNvSpPr>
            <p:nvPr/>
          </p:nvSpPr>
          <p:spPr bwMode="auto">
            <a:xfrm>
              <a:off x="2337" y="1272"/>
              <a:ext cx="188" cy="213"/>
            </a:xfrm>
            <a:prstGeom prst="rect">
              <a:avLst/>
            </a:prstGeom>
            <a:noFill/>
            <a:ln w="9525">
              <a:solidFill>
                <a:srgbClr val="000000"/>
              </a:solidFill>
              <a:miter lim="800000"/>
            </a:ln>
            <a:scene3d>
              <a:camera prst="legacyObliqueTopRight"/>
              <a:lightRig rig="legacyFlat2" dir="t"/>
            </a:scene3d>
            <a:sp3d extrusionH="163500" prstMaterial="legacyMetal">
              <a:bevelT w="13500" h="13500" prst="angle"/>
              <a:bevelB w="13500" h="13500" prst="angle"/>
              <a:extrusionClr>
                <a:srgbClr val="66CCFF"/>
              </a:extrusionClr>
            </a:sp3d>
          </p:spPr>
          <p:txBody>
            <a:bodyPr wrap="none">
              <a:spAutoFit/>
              <a:flatTx/>
            </a:bodyPr>
            <a:lstStyle/>
            <a:p>
              <a:pPr algn="ctr">
                <a:buClr>
                  <a:srgbClr val="000000"/>
                </a:buClr>
              </a:pPr>
              <a:r>
                <a:rPr lang="en-US" altLang="zh-CN" sz="1600" b="1">
                  <a:solidFill>
                    <a:srgbClr val="000000"/>
                  </a:solidFill>
                </a:rPr>
                <a:t>3</a:t>
              </a:r>
            </a:p>
          </p:txBody>
        </p:sp>
      </p:grpSp>
      <p:grpSp>
        <p:nvGrpSpPr>
          <p:cNvPr id="76899" name="组合 76898"/>
          <p:cNvGrpSpPr/>
          <p:nvPr/>
        </p:nvGrpSpPr>
        <p:grpSpPr bwMode="auto">
          <a:xfrm>
            <a:off x="5329238" y="1849438"/>
            <a:ext cx="1146175" cy="1384300"/>
            <a:chOff x="2064" y="1008"/>
            <a:chExt cx="722" cy="872"/>
          </a:xfrm>
        </p:grpSpPr>
        <p:sp>
          <p:nvSpPr>
            <p:cNvPr id="69665" name="椭圆 76899"/>
            <p:cNvSpPr>
              <a:spLocks noChangeArrowheads="1"/>
            </p:cNvSpPr>
            <p:nvPr/>
          </p:nvSpPr>
          <p:spPr bwMode="auto">
            <a:xfrm>
              <a:off x="2064" y="1008"/>
              <a:ext cx="722" cy="727"/>
            </a:xfrm>
            <a:prstGeom prst="ellipse">
              <a:avLst/>
            </a:prstGeom>
            <a:solidFill>
              <a:srgbClr val="EAEAEA">
                <a:alpha val="50195"/>
              </a:srgbClr>
            </a:solidFill>
            <a:ln w="9525">
              <a:noFill/>
              <a:round/>
            </a:ln>
          </p:spPr>
          <p:txBody>
            <a:bodyPr/>
            <a:lstStyle/>
            <a:p>
              <a:endParaRPr lang="zh-CN" altLang="en-US"/>
            </a:p>
          </p:txBody>
        </p:sp>
        <p:grpSp>
          <p:nvGrpSpPr>
            <p:cNvPr id="69666" name="组合 76900"/>
            <p:cNvGrpSpPr/>
            <p:nvPr/>
          </p:nvGrpSpPr>
          <p:grpSpPr bwMode="auto">
            <a:xfrm>
              <a:off x="2086" y="1031"/>
              <a:ext cx="680" cy="849"/>
              <a:chOff x="3975" y="1593"/>
              <a:chExt cx="931" cy="1163"/>
            </a:xfrm>
          </p:grpSpPr>
          <p:pic>
            <p:nvPicPr>
              <p:cNvPr id="69679" name="图片 76901" descr="circuler_1"/>
              <p:cNvPicPr>
                <a:picLocks noChangeAspect="1"/>
              </p:cNvPicPr>
              <p:nvPr/>
            </p:nvPicPr>
            <p:blipFill>
              <a:blip r:embed="rId2"/>
              <a:srcRect/>
              <a:stretch>
                <a:fillRect/>
              </a:stretch>
            </p:blipFill>
            <p:spPr bwMode="auto">
              <a:xfrm>
                <a:off x="3975" y="1593"/>
                <a:ext cx="925" cy="935"/>
              </a:xfrm>
              <a:prstGeom prst="rect">
                <a:avLst/>
              </a:prstGeom>
              <a:noFill/>
              <a:ln w="9525">
                <a:noFill/>
                <a:miter lim="800000"/>
                <a:headEnd/>
                <a:tailEnd/>
              </a:ln>
            </p:spPr>
          </p:pic>
          <p:sp>
            <p:nvSpPr>
              <p:cNvPr id="69680" name="椭圆 76902"/>
              <p:cNvSpPr>
                <a:spLocks noChangeArrowheads="1"/>
              </p:cNvSpPr>
              <p:nvPr/>
            </p:nvSpPr>
            <p:spPr bwMode="auto">
              <a:xfrm>
                <a:off x="3975" y="1593"/>
                <a:ext cx="931" cy="937"/>
              </a:xfrm>
              <a:prstGeom prst="ellipse">
                <a:avLst/>
              </a:prstGeom>
              <a:solidFill>
                <a:srgbClr val="EFCF0F">
                  <a:alpha val="50195"/>
                </a:srgbClr>
              </a:solidFill>
              <a:ln w="9525">
                <a:noFill/>
                <a:round/>
              </a:ln>
            </p:spPr>
            <p:txBody>
              <a:bodyPr/>
              <a:lstStyle/>
              <a:p>
                <a:endParaRPr lang="zh-CN" altLang="en-US"/>
              </a:p>
            </p:txBody>
          </p:sp>
          <p:pic>
            <p:nvPicPr>
              <p:cNvPr id="69681" name="图片 76903" descr="light_shadow1"/>
              <p:cNvPicPr>
                <a:picLocks noChangeAspect="1"/>
              </p:cNvPicPr>
              <p:nvPr/>
            </p:nvPicPr>
            <p:blipFill>
              <a:blip r:embed="rId3"/>
              <a:srcRect t="14285"/>
              <a:stretch>
                <a:fillRect/>
              </a:stretch>
            </p:blipFill>
            <p:spPr bwMode="auto">
              <a:xfrm>
                <a:off x="3984" y="1632"/>
                <a:ext cx="682" cy="585"/>
              </a:xfrm>
              <a:prstGeom prst="rect">
                <a:avLst/>
              </a:prstGeom>
              <a:noFill/>
              <a:ln w="9525">
                <a:noFill/>
                <a:miter lim="800000"/>
                <a:headEnd/>
                <a:tailEnd/>
              </a:ln>
            </p:spPr>
          </p:pic>
          <p:grpSp>
            <p:nvGrpSpPr>
              <p:cNvPr id="69682" name="组合 76904"/>
              <p:cNvGrpSpPr/>
              <p:nvPr/>
            </p:nvGrpSpPr>
            <p:grpSpPr bwMode="auto">
              <a:xfrm rot="-3733502" flipH="1" flipV="1">
                <a:off x="4256" y="2247"/>
                <a:ext cx="820" cy="198"/>
                <a:chOff x="2532" y="1051"/>
                <a:chExt cx="893" cy="246"/>
              </a:xfrm>
            </p:grpSpPr>
            <p:grpSp>
              <p:nvGrpSpPr>
                <p:cNvPr id="69683" name="组合 76905"/>
                <p:cNvGrpSpPr/>
                <p:nvPr/>
              </p:nvGrpSpPr>
              <p:grpSpPr bwMode="auto">
                <a:xfrm>
                  <a:off x="2532" y="1051"/>
                  <a:ext cx="743" cy="185"/>
                  <a:chOff x="1565" y="2568"/>
                  <a:chExt cx="1118" cy="279"/>
                </a:xfrm>
              </p:grpSpPr>
              <p:sp>
                <p:nvSpPr>
                  <p:cNvPr id="69689" name="新月形 76906"/>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90" name="新月形 76907"/>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91" name="新月形 76908"/>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92" name="新月形 76909"/>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69684" name="组合 76910"/>
                <p:cNvGrpSpPr/>
                <p:nvPr/>
              </p:nvGrpSpPr>
              <p:grpSpPr bwMode="auto">
                <a:xfrm rot="1353540">
                  <a:off x="2682" y="1111"/>
                  <a:ext cx="743" cy="186"/>
                  <a:chOff x="1565" y="2568"/>
                  <a:chExt cx="1118" cy="279"/>
                </a:xfrm>
              </p:grpSpPr>
              <p:sp>
                <p:nvSpPr>
                  <p:cNvPr id="69685" name="新月形 76911"/>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86" name="新月形 76912"/>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87" name="新月形 76913"/>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88" name="新月形 76914"/>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grpSp>
        <p:grpSp>
          <p:nvGrpSpPr>
            <p:cNvPr id="69667" name="组合 76915"/>
            <p:cNvGrpSpPr/>
            <p:nvPr/>
          </p:nvGrpSpPr>
          <p:grpSpPr bwMode="auto">
            <a:xfrm rot="-3733502" flipH="1" flipV="1">
              <a:off x="2362" y="1504"/>
              <a:ext cx="527" cy="128"/>
              <a:chOff x="2532" y="1051"/>
              <a:chExt cx="893" cy="246"/>
            </a:xfrm>
          </p:grpSpPr>
          <p:grpSp>
            <p:nvGrpSpPr>
              <p:cNvPr id="69669" name="组合 76916"/>
              <p:cNvGrpSpPr/>
              <p:nvPr/>
            </p:nvGrpSpPr>
            <p:grpSpPr bwMode="auto">
              <a:xfrm>
                <a:off x="2532" y="1051"/>
                <a:ext cx="743" cy="185"/>
                <a:chOff x="1565" y="2568"/>
                <a:chExt cx="1118" cy="279"/>
              </a:xfrm>
            </p:grpSpPr>
            <p:sp>
              <p:nvSpPr>
                <p:cNvPr id="69675" name="新月形 76917"/>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76" name="新月形 76918"/>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77" name="新月形 76919"/>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78" name="新月形 76920"/>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69670" name="组合 76921"/>
              <p:cNvGrpSpPr/>
              <p:nvPr/>
            </p:nvGrpSpPr>
            <p:grpSpPr bwMode="auto">
              <a:xfrm rot="1353540">
                <a:off x="2682" y="1111"/>
                <a:ext cx="743" cy="186"/>
                <a:chOff x="1565" y="2568"/>
                <a:chExt cx="1118" cy="279"/>
              </a:xfrm>
            </p:grpSpPr>
            <p:sp>
              <p:nvSpPr>
                <p:cNvPr id="69671" name="新月形 76922"/>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72" name="新月形 76923"/>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73" name="新月形 76924"/>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74" name="新月形 76925"/>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sp>
          <p:nvSpPr>
            <p:cNvPr id="69668" name="矩形 76926"/>
            <p:cNvSpPr>
              <a:spLocks noChangeArrowheads="1"/>
            </p:cNvSpPr>
            <p:nvPr/>
          </p:nvSpPr>
          <p:spPr bwMode="auto">
            <a:xfrm>
              <a:off x="2337" y="1272"/>
              <a:ext cx="188" cy="213"/>
            </a:xfrm>
            <a:prstGeom prst="rect">
              <a:avLst/>
            </a:prstGeom>
            <a:noFill/>
            <a:ln w="9525">
              <a:solidFill>
                <a:srgbClr val="000000"/>
              </a:solidFill>
              <a:miter lim="800000"/>
            </a:ln>
            <a:scene3d>
              <a:camera prst="legacyObliqueTopRight"/>
              <a:lightRig rig="legacyFlat2" dir="t"/>
            </a:scene3d>
            <a:sp3d extrusionH="163500" prstMaterial="legacyMetal">
              <a:bevelT w="13500" h="13500" prst="angle"/>
              <a:bevelB w="13500" h="13500" prst="angle"/>
              <a:extrusionClr>
                <a:srgbClr val="66CCFF"/>
              </a:extrusionClr>
            </a:sp3d>
          </p:spPr>
          <p:txBody>
            <a:bodyPr wrap="none">
              <a:spAutoFit/>
              <a:flatTx/>
            </a:bodyPr>
            <a:lstStyle/>
            <a:p>
              <a:pPr algn="ctr">
                <a:buClr>
                  <a:srgbClr val="000000"/>
                </a:buClr>
              </a:pPr>
              <a:r>
                <a:rPr lang="en-US" altLang="zh-CN" sz="1600" b="1">
                  <a:solidFill>
                    <a:srgbClr val="000000"/>
                  </a:solidFill>
                </a:rPr>
                <a:t>2</a:t>
              </a:r>
            </a:p>
          </p:txBody>
        </p:sp>
      </p:grpSp>
      <p:grpSp>
        <p:nvGrpSpPr>
          <p:cNvPr id="76928" name="组合 76927"/>
          <p:cNvGrpSpPr/>
          <p:nvPr/>
        </p:nvGrpSpPr>
        <p:grpSpPr bwMode="auto">
          <a:xfrm rot="4976862" flipH="1">
            <a:off x="4414838" y="3657600"/>
            <a:ext cx="673100" cy="647700"/>
            <a:chOff x="1944" y="1111"/>
            <a:chExt cx="204" cy="196"/>
          </a:xfrm>
        </p:grpSpPr>
        <p:pic>
          <p:nvPicPr>
            <p:cNvPr id="69648" name="图片 76928" descr="circuler_1"/>
            <p:cNvPicPr>
              <a:picLocks noChangeAspect="1"/>
            </p:cNvPicPr>
            <p:nvPr/>
          </p:nvPicPr>
          <p:blipFill>
            <a:blip r:embed="rId2"/>
            <a:srcRect/>
            <a:stretch>
              <a:fillRect/>
            </a:stretch>
          </p:blipFill>
          <p:spPr bwMode="auto">
            <a:xfrm flipH="1">
              <a:off x="1961" y="1124"/>
              <a:ext cx="174" cy="172"/>
            </a:xfrm>
            <a:prstGeom prst="rect">
              <a:avLst/>
            </a:prstGeom>
            <a:noFill/>
            <a:ln w="9525">
              <a:noFill/>
              <a:miter lim="800000"/>
              <a:headEnd/>
              <a:tailEnd/>
            </a:ln>
          </p:spPr>
        </p:pic>
        <p:sp>
          <p:nvSpPr>
            <p:cNvPr id="76930" name="椭圆 76929"/>
            <p:cNvSpPr/>
            <p:nvPr/>
          </p:nvSpPr>
          <p:spPr>
            <a:xfrm flipH="1">
              <a:off x="1962" y="1124"/>
              <a:ext cx="173" cy="172"/>
            </a:xfrm>
            <a:prstGeom prst="ellipse">
              <a:avLst/>
            </a:prstGeom>
            <a:gradFill rotWithShape="1">
              <a:gsLst>
                <a:gs pos="0">
                  <a:srgbClr val="000000">
                    <a:gamma/>
                    <a:shade val="46275"/>
                    <a:invGamma/>
                  </a:srgbClr>
                </a:gs>
                <a:gs pos="50000">
                  <a:srgbClr val="000000">
                    <a:alpha val="50000"/>
                  </a:srgbClr>
                </a:gs>
                <a:gs pos="100000">
                  <a:srgbClr val="000000">
                    <a:gamma/>
                    <a:shade val="46275"/>
                    <a:invGamma/>
                  </a:srgbClr>
                </a:gs>
              </a:gsLst>
              <a:lin ang="5400000" scaled="1"/>
              <a:tileRect/>
            </a:gradFill>
            <a:ln w="9525">
              <a:noFill/>
            </a:ln>
          </p:spPr>
          <p:txBody>
            <a:bodyPr/>
            <a:lstStyle/>
            <a:p>
              <a:pPr>
                <a:defRPr/>
              </a:pPr>
              <a:endParaRPr lang="zh-CN" altLang="en-US">
                <a:latin typeface="Arial" panose="02080604020202020204" pitchFamily="34" charset="0"/>
                <a:ea typeface="宋体" panose="02010600030101010101" pitchFamily="2" charset="-122"/>
              </a:endParaRPr>
            </a:p>
          </p:txBody>
        </p:sp>
        <p:grpSp>
          <p:nvGrpSpPr>
            <p:cNvPr id="69652" name="组合 76930"/>
            <p:cNvGrpSpPr/>
            <p:nvPr/>
          </p:nvGrpSpPr>
          <p:grpSpPr bwMode="auto">
            <a:xfrm rot="1297425" flipV="1">
              <a:off x="1971" y="1258"/>
              <a:ext cx="151" cy="37"/>
              <a:chOff x="2532" y="1051"/>
              <a:chExt cx="893" cy="246"/>
            </a:xfrm>
          </p:grpSpPr>
          <p:grpSp>
            <p:nvGrpSpPr>
              <p:cNvPr id="69655" name="组合 76931"/>
              <p:cNvGrpSpPr/>
              <p:nvPr/>
            </p:nvGrpSpPr>
            <p:grpSpPr bwMode="auto">
              <a:xfrm>
                <a:off x="2532" y="1051"/>
                <a:ext cx="743" cy="185"/>
                <a:chOff x="1565" y="2568"/>
                <a:chExt cx="1118" cy="279"/>
              </a:xfrm>
            </p:grpSpPr>
            <p:sp>
              <p:nvSpPr>
                <p:cNvPr id="69661" name="新月形 76932"/>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62" name="新月形 76933"/>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63" name="新月形 76934"/>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64" name="新月形 76935"/>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69656" name="组合 76936"/>
              <p:cNvGrpSpPr/>
              <p:nvPr/>
            </p:nvGrpSpPr>
            <p:grpSpPr bwMode="auto">
              <a:xfrm rot="1353540">
                <a:off x="2682" y="1111"/>
                <a:ext cx="743" cy="186"/>
                <a:chOff x="1565" y="2568"/>
                <a:chExt cx="1118" cy="279"/>
              </a:xfrm>
            </p:grpSpPr>
            <p:sp>
              <p:nvSpPr>
                <p:cNvPr id="69657" name="新月形 76937"/>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58" name="新月形 76938"/>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59" name="新月形 76939"/>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60" name="新月形 76940"/>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sp>
          <p:nvSpPr>
            <p:cNvPr id="69653" name="任意多边形 76941"/>
            <p:cNvSpPr/>
            <p:nvPr/>
          </p:nvSpPr>
          <p:spPr bwMode="auto">
            <a:xfrm rot="3847716">
              <a:off x="1948" y="1107"/>
              <a:ext cx="196" cy="204"/>
            </a:xfrm>
            <a:custGeom>
              <a:avLst/>
              <a:gdLst>
                <a:gd name="T0" fmla="*/ 3603 w 43200"/>
                <a:gd name="T1" fmla="*/ 33545 h 43155"/>
                <a:gd name="T2" fmla="*/ 22996 w 43200"/>
                <a:gd name="T3" fmla="*/ 43154 h 43155"/>
                <a:gd name="T4" fmla="*/ 21600 w 43200"/>
                <a:gd name="T5" fmla="*/ 21600 h 43155"/>
                <a:gd name="T6" fmla="*/ 0 60000 65536"/>
                <a:gd name="T7" fmla="*/ 0 60000 65536"/>
                <a:gd name="T8" fmla="*/ 0 60000 65536"/>
                <a:gd name="T9" fmla="*/ 0 w 43200"/>
                <a:gd name="T10" fmla="*/ 0 h 43155"/>
                <a:gd name="T11" fmla="*/ 43200 w 43200"/>
                <a:gd name="T12" fmla="*/ 43155 h 43155"/>
              </a:gdLst>
              <a:ahLst/>
              <a:cxnLst>
                <a:cxn ang="T6">
                  <a:pos x="T0" y="T1"/>
                </a:cxn>
                <a:cxn ang="T7">
                  <a:pos x="T2" y="T3"/>
                </a:cxn>
                <a:cxn ang="T8">
                  <a:pos x="T4" y="T5"/>
                </a:cxn>
              </a:cxnLst>
              <a:rect l="T9" t="T10" r="T11" b="T12"/>
              <a:pathLst>
                <a:path w="43200" h="43155" fill="none">
                  <a:moveTo>
                    <a:pt x="3603" y="33545"/>
                  </a:moveTo>
                  <a:lnTo>
                    <a:pt x="3603" y="33544"/>
                  </a:ln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a:moveTo>
                    <a:pt x="3603" y="33545"/>
                  </a:moveTo>
                  <a:lnTo>
                    <a:pt x="3603" y="33544"/>
                  </a:ln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cap="flat" cmpd="sng">
              <a:solidFill>
                <a:srgbClr val="000000"/>
              </a:solidFill>
              <a:prstDash val="sysDot"/>
              <a:round/>
              <a:headEnd type="none" w="med" len="med"/>
              <a:tailEnd type="triangle" w="sm" len="sm"/>
            </a:ln>
          </p:spPr>
          <p:txBody>
            <a:bodyPr/>
            <a:lstStyle/>
            <a:p>
              <a:endParaRPr lang="zh-CN" altLang="en-US"/>
            </a:p>
          </p:txBody>
        </p:sp>
        <p:pic>
          <p:nvPicPr>
            <p:cNvPr id="69654" name="图片 76942" descr="light_shadow1"/>
            <p:cNvPicPr>
              <a:picLocks noChangeAspect="1"/>
            </p:cNvPicPr>
            <p:nvPr/>
          </p:nvPicPr>
          <p:blipFill>
            <a:blip r:embed="rId3"/>
            <a:srcRect t="23740"/>
            <a:stretch>
              <a:fillRect/>
            </a:stretch>
          </p:blipFill>
          <p:spPr bwMode="auto">
            <a:xfrm rot="2569845" flipH="1">
              <a:off x="2015" y="1139"/>
              <a:ext cx="129" cy="84"/>
            </a:xfrm>
            <a:prstGeom prst="rect">
              <a:avLst/>
            </a:prstGeom>
            <a:noFill/>
            <a:ln w="9525">
              <a:noFill/>
              <a:miter lim="800000"/>
              <a:headEnd/>
              <a:tailEnd/>
            </a:ln>
          </p:spPr>
        </p:pic>
      </p:grpSp>
      <p:sp>
        <p:nvSpPr>
          <p:cNvPr id="76944" name="线形标注 2(带强调线) 76943"/>
          <p:cNvSpPr/>
          <p:nvPr/>
        </p:nvSpPr>
        <p:spPr bwMode="auto">
          <a:xfrm>
            <a:off x="7023100" y="2128838"/>
            <a:ext cx="1873250" cy="366712"/>
          </a:xfrm>
          <a:prstGeom prst="accentCallout2">
            <a:avLst>
              <a:gd name="adj1" fmla="val 31167"/>
              <a:gd name="adj2" fmla="val -4069"/>
              <a:gd name="adj3" fmla="val 31167"/>
              <a:gd name="adj4" fmla="val -23389"/>
              <a:gd name="adj5" fmla="val 97403"/>
              <a:gd name="adj6" fmla="val -42880"/>
            </a:avLst>
          </a:prstGeom>
          <a:noFill/>
          <a:ln w="9525">
            <a:solidFill>
              <a:srgbClr val="EFCF0F"/>
            </a:solidFill>
            <a:miter lim="800000"/>
            <a:tailEnd type="diamond" w="med" len="med"/>
          </a:ln>
        </p:spPr>
        <p:txBody>
          <a:bodyPr anchor="ctr"/>
          <a:lstStyle/>
          <a:p>
            <a:pPr>
              <a:buClr>
                <a:srgbClr val="000000"/>
              </a:buClr>
            </a:pPr>
            <a:r>
              <a:rPr lang="en-US" altLang="zh-CN" b="1">
                <a:latin typeface="微软雅黑" panose="020B0503020204020204" charset="-122"/>
                <a:ea typeface="微软雅黑" panose="020B0503020204020204" charset="-122"/>
              </a:rPr>
              <a:t>2. continue</a:t>
            </a:r>
            <a:r>
              <a:rPr lang="zh-CN" altLang="en-US" b="1">
                <a:latin typeface="微软雅黑" panose="020B0503020204020204" charset="-122"/>
                <a:ea typeface="微软雅黑" panose="020B0503020204020204" charset="-122"/>
              </a:rPr>
              <a:t>语句</a:t>
            </a:r>
          </a:p>
        </p:txBody>
      </p:sp>
      <p:sp>
        <p:nvSpPr>
          <p:cNvPr id="76945" name="线形标注 2(带强调线) 76944"/>
          <p:cNvSpPr/>
          <p:nvPr/>
        </p:nvSpPr>
        <p:spPr bwMode="auto">
          <a:xfrm>
            <a:off x="7019925" y="4076700"/>
            <a:ext cx="1658938" cy="392113"/>
          </a:xfrm>
          <a:prstGeom prst="accentCallout2">
            <a:avLst>
              <a:gd name="adj1" fmla="val 29148"/>
              <a:gd name="adj2" fmla="val -4593"/>
              <a:gd name="adj3" fmla="val 29148"/>
              <a:gd name="adj4" fmla="val -4593"/>
              <a:gd name="adj5" fmla="val 112551"/>
              <a:gd name="adj6" fmla="val -54449"/>
            </a:avLst>
          </a:prstGeom>
          <a:noFill/>
          <a:ln w="9525">
            <a:solidFill>
              <a:srgbClr val="000000"/>
            </a:solidFill>
            <a:miter lim="800000"/>
            <a:tailEnd type="diamond" w="med" len="med"/>
          </a:ln>
        </p:spPr>
        <p:txBody>
          <a:bodyPr anchor="ctr"/>
          <a:lstStyle/>
          <a:p>
            <a:pPr>
              <a:buClr>
                <a:srgbClr val="000000"/>
              </a:buClr>
            </a:pPr>
            <a:r>
              <a:rPr lang="en-US" altLang="zh-CN" b="1">
                <a:latin typeface="微软雅黑" panose="020B0503020204020204" charset="-122"/>
                <a:ea typeface="微软雅黑" panose="020B0503020204020204" charset="-122"/>
              </a:rPr>
              <a:t>3. </a:t>
            </a:r>
            <a:r>
              <a:rPr lang="zh-CN" altLang="zh-CN" b="1">
                <a:latin typeface="微软雅黑" panose="020B0503020204020204" charset="-122"/>
                <a:ea typeface="微软雅黑" panose="020B0503020204020204" charset="-122"/>
              </a:rPr>
              <a:t>goto 语句和标号</a:t>
            </a:r>
          </a:p>
        </p:txBody>
      </p:sp>
      <p:sp>
        <p:nvSpPr>
          <p:cNvPr id="76946" name="线形标注 2(带强调线) 76945"/>
          <p:cNvSpPr/>
          <p:nvPr/>
        </p:nvSpPr>
        <p:spPr bwMode="auto">
          <a:xfrm>
            <a:off x="1335088" y="1768475"/>
            <a:ext cx="1593850" cy="434975"/>
          </a:xfrm>
          <a:prstGeom prst="accentCallout2">
            <a:avLst>
              <a:gd name="adj1" fmla="val 26278"/>
              <a:gd name="adj2" fmla="val 104782"/>
              <a:gd name="adj3" fmla="val 26278"/>
              <a:gd name="adj4" fmla="val 109162"/>
              <a:gd name="adj5" fmla="val 131750"/>
              <a:gd name="adj6" fmla="val 113843"/>
            </a:avLst>
          </a:prstGeom>
          <a:noFill/>
          <a:ln w="9525">
            <a:solidFill>
              <a:srgbClr val="938BFD"/>
            </a:solidFill>
            <a:miter lim="800000"/>
            <a:tailEnd type="diamond" w="med" len="med"/>
          </a:ln>
        </p:spPr>
        <p:txBody>
          <a:bodyPr anchor="ctr"/>
          <a:lstStyle/>
          <a:p>
            <a:pPr algn="r">
              <a:buClr>
                <a:srgbClr val="000000"/>
              </a:buClr>
            </a:pPr>
            <a:r>
              <a:rPr lang="en-US" altLang="zh-CN" b="1">
                <a:latin typeface="微软雅黑" panose="020B0503020204020204" charset="-122"/>
                <a:ea typeface="微软雅黑" panose="020B0503020204020204" charset="-122"/>
              </a:rPr>
              <a:t>1. break</a:t>
            </a:r>
            <a:r>
              <a:rPr lang="zh-CN" altLang="en-US" b="1">
                <a:latin typeface="微软雅黑" panose="020B0503020204020204" charset="-122"/>
                <a:ea typeface="微软雅黑" panose="020B0503020204020204" charset="-122"/>
              </a:rPr>
              <a:t>语句</a:t>
            </a:r>
          </a:p>
          <a:p>
            <a:pPr algn="r">
              <a:buClr>
                <a:srgbClr val="000000"/>
              </a:buClr>
            </a:pPr>
            <a:endParaRPr lang="zh-CN" altLang="en-US" b="1">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6805"/>
                                        </p:tgtEl>
                                        <p:attrNameLst>
                                          <p:attrName>style.visibility</p:attrName>
                                        </p:attrNameLst>
                                      </p:cBhvr>
                                      <p:to>
                                        <p:strVal val="visible"/>
                                      </p:to>
                                    </p:set>
                                    <p:animEffect transition="in" filter="checkerboard(across)">
                                      <p:cBhvr>
                                        <p:cTn id="7" dur="500"/>
                                        <p:tgtEl>
                                          <p:spTgt spid="76805"/>
                                        </p:tgtEl>
                                      </p:cBhvr>
                                    </p:animEffect>
                                  </p:childTnLst>
                                </p:cTn>
                              </p:par>
                              <p:par>
                                <p:cTn id="8" presetID="5" presetClass="entr" presetSubtype="10" fill="hold" nodeType="withEffect">
                                  <p:stCondLst>
                                    <p:cond delay="0"/>
                                  </p:stCondLst>
                                  <p:childTnLst>
                                    <p:set>
                                      <p:cBhvr>
                                        <p:cTn id="9" dur="1" fill="hold">
                                          <p:stCondLst>
                                            <p:cond delay="0"/>
                                          </p:stCondLst>
                                        </p:cTn>
                                        <p:tgtEl>
                                          <p:spTgt spid="76806"/>
                                        </p:tgtEl>
                                        <p:attrNameLst>
                                          <p:attrName>style.visibility</p:attrName>
                                        </p:attrNameLst>
                                      </p:cBhvr>
                                      <p:to>
                                        <p:strVal val="visible"/>
                                      </p:to>
                                    </p:set>
                                    <p:animEffect transition="in" filter="checkerboard(across)">
                                      <p:cBhvr>
                                        <p:cTn id="10" dur="500"/>
                                        <p:tgtEl>
                                          <p:spTgt spid="7680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6808"/>
                                        </p:tgtEl>
                                        <p:attrNameLst>
                                          <p:attrName>style.visibility</p:attrName>
                                        </p:attrNameLst>
                                      </p:cBhvr>
                                      <p:to>
                                        <p:strVal val="visible"/>
                                      </p:to>
                                    </p:set>
                                    <p:animEffect transition="in" filter="checkerboard(across)">
                                      <p:cBhvr>
                                        <p:cTn id="13" dur="500"/>
                                        <p:tgtEl>
                                          <p:spTgt spid="7680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76809"/>
                                        </p:tgtEl>
                                        <p:attrNameLst>
                                          <p:attrName>style.visibility</p:attrName>
                                        </p:attrNameLst>
                                      </p:cBhvr>
                                      <p:to>
                                        <p:strVal val="visible"/>
                                      </p:to>
                                    </p:set>
                                    <p:animEffect transition="in" filter="checkerboard(across)">
                                      <p:cBhvr>
                                        <p:cTn id="16" dur="500"/>
                                        <p:tgtEl>
                                          <p:spTgt spid="76809"/>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76810"/>
                                        </p:tgtEl>
                                        <p:attrNameLst>
                                          <p:attrName>style.visibility</p:attrName>
                                        </p:attrNameLst>
                                      </p:cBhvr>
                                      <p:to>
                                        <p:strVal val="visible"/>
                                      </p:to>
                                    </p:set>
                                    <p:animEffect transition="in" filter="checkerboard(across)">
                                      <p:cBhvr>
                                        <p:cTn id="19" dur="500"/>
                                        <p:tgtEl>
                                          <p:spTgt spid="76810"/>
                                        </p:tgtEl>
                                      </p:cBhvr>
                                    </p:animEffect>
                                  </p:childTnLst>
                                </p:cTn>
                              </p:par>
                              <p:par>
                                <p:cTn id="20" presetID="5" presetClass="entr" presetSubtype="10" fill="hold" nodeType="withEffect">
                                  <p:stCondLst>
                                    <p:cond delay="0"/>
                                  </p:stCondLst>
                                  <p:childTnLst>
                                    <p:set>
                                      <p:cBhvr>
                                        <p:cTn id="21" dur="1" fill="hold">
                                          <p:stCondLst>
                                            <p:cond delay="0"/>
                                          </p:stCondLst>
                                        </p:cTn>
                                        <p:tgtEl>
                                          <p:spTgt spid="76811"/>
                                        </p:tgtEl>
                                        <p:attrNameLst>
                                          <p:attrName>style.visibility</p:attrName>
                                        </p:attrNameLst>
                                      </p:cBhvr>
                                      <p:to>
                                        <p:strVal val="visible"/>
                                      </p:to>
                                    </p:set>
                                    <p:animEffect transition="in" filter="checkerboard(across)">
                                      <p:cBhvr>
                                        <p:cTn id="22" dur="500"/>
                                        <p:tgtEl>
                                          <p:spTgt spid="76811"/>
                                        </p:tgtEl>
                                      </p:cBhvr>
                                    </p:animEffect>
                                  </p:childTnLst>
                                </p:cTn>
                              </p:par>
                              <p:par>
                                <p:cTn id="23" presetID="5" presetClass="entr" presetSubtype="10" fill="hold" nodeType="withEffect">
                                  <p:stCondLst>
                                    <p:cond delay="0"/>
                                  </p:stCondLst>
                                  <p:childTnLst>
                                    <p:set>
                                      <p:cBhvr>
                                        <p:cTn id="24" dur="1" fill="hold">
                                          <p:stCondLst>
                                            <p:cond delay="0"/>
                                          </p:stCondLst>
                                        </p:cTn>
                                        <p:tgtEl>
                                          <p:spTgt spid="76812"/>
                                        </p:tgtEl>
                                        <p:attrNameLst>
                                          <p:attrName>style.visibility</p:attrName>
                                        </p:attrNameLst>
                                      </p:cBhvr>
                                      <p:to>
                                        <p:strVal val="visible"/>
                                      </p:to>
                                    </p:set>
                                    <p:animEffect transition="in" filter="checkerboard(across)">
                                      <p:cBhvr>
                                        <p:cTn id="25" dur="500"/>
                                        <p:tgtEl>
                                          <p:spTgt spid="76812"/>
                                        </p:tgtEl>
                                      </p:cBhvr>
                                    </p:animEffect>
                                  </p:childTnLst>
                                </p:cTn>
                              </p:par>
                              <p:par>
                                <p:cTn id="26" presetID="5" presetClass="entr" presetSubtype="10" fill="hold" nodeType="withEffect">
                                  <p:stCondLst>
                                    <p:cond delay="0"/>
                                  </p:stCondLst>
                                  <p:childTnLst>
                                    <p:set>
                                      <p:cBhvr>
                                        <p:cTn id="27" dur="1" fill="hold">
                                          <p:stCondLst>
                                            <p:cond delay="0"/>
                                          </p:stCondLst>
                                        </p:cTn>
                                        <p:tgtEl>
                                          <p:spTgt spid="76870"/>
                                        </p:tgtEl>
                                        <p:attrNameLst>
                                          <p:attrName>style.visibility</p:attrName>
                                        </p:attrNameLst>
                                      </p:cBhvr>
                                      <p:to>
                                        <p:strVal val="visible"/>
                                      </p:to>
                                    </p:set>
                                    <p:animEffect transition="in" filter="checkerboard(across)">
                                      <p:cBhvr>
                                        <p:cTn id="28" dur="500"/>
                                        <p:tgtEl>
                                          <p:spTgt spid="76870"/>
                                        </p:tgtEl>
                                      </p:cBhvr>
                                    </p:animEffect>
                                  </p:childTnLst>
                                </p:cTn>
                              </p:par>
                              <p:par>
                                <p:cTn id="29" presetID="5" presetClass="entr" presetSubtype="10" fill="hold" nodeType="withEffect">
                                  <p:stCondLst>
                                    <p:cond delay="0"/>
                                  </p:stCondLst>
                                  <p:childTnLst>
                                    <p:set>
                                      <p:cBhvr>
                                        <p:cTn id="30" dur="1" fill="hold">
                                          <p:stCondLst>
                                            <p:cond delay="0"/>
                                          </p:stCondLst>
                                        </p:cTn>
                                        <p:tgtEl>
                                          <p:spTgt spid="76899"/>
                                        </p:tgtEl>
                                        <p:attrNameLst>
                                          <p:attrName>style.visibility</p:attrName>
                                        </p:attrNameLst>
                                      </p:cBhvr>
                                      <p:to>
                                        <p:strVal val="visible"/>
                                      </p:to>
                                    </p:set>
                                    <p:animEffect transition="in" filter="checkerboard(across)">
                                      <p:cBhvr>
                                        <p:cTn id="31" dur="500"/>
                                        <p:tgtEl>
                                          <p:spTgt spid="76899"/>
                                        </p:tgtEl>
                                      </p:cBhvr>
                                    </p:animEffect>
                                  </p:childTnLst>
                                </p:cTn>
                              </p:par>
                              <p:par>
                                <p:cTn id="32" presetID="5" presetClass="entr" presetSubtype="10" fill="hold" nodeType="withEffect">
                                  <p:stCondLst>
                                    <p:cond delay="0"/>
                                  </p:stCondLst>
                                  <p:childTnLst>
                                    <p:set>
                                      <p:cBhvr>
                                        <p:cTn id="33" dur="1" fill="hold">
                                          <p:stCondLst>
                                            <p:cond delay="0"/>
                                          </p:stCondLst>
                                        </p:cTn>
                                        <p:tgtEl>
                                          <p:spTgt spid="76928"/>
                                        </p:tgtEl>
                                        <p:attrNameLst>
                                          <p:attrName>style.visibility</p:attrName>
                                        </p:attrNameLst>
                                      </p:cBhvr>
                                      <p:to>
                                        <p:strVal val="visible"/>
                                      </p:to>
                                    </p:set>
                                    <p:animEffect transition="in" filter="checkerboard(across)">
                                      <p:cBhvr>
                                        <p:cTn id="34" dur="500"/>
                                        <p:tgtEl>
                                          <p:spTgt spid="76928"/>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76944"/>
                                        </p:tgtEl>
                                        <p:attrNameLst>
                                          <p:attrName>style.visibility</p:attrName>
                                        </p:attrNameLst>
                                      </p:cBhvr>
                                      <p:to>
                                        <p:strVal val="visible"/>
                                      </p:to>
                                    </p:set>
                                    <p:animEffect transition="in" filter="checkerboard(across)">
                                      <p:cBhvr>
                                        <p:cTn id="39" dur="500"/>
                                        <p:tgtEl>
                                          <p:spTgt spid="76944"/>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76945"/>
                                        </p:tgtEl>
                                        <p:attrNameLst>
                                          <p:attrName>style.visibility</p:attrName>
                                        </p:attrNameLst>
                                      </p:cBhvr>
                                      <p:to>
                                        <p:strVal val="visible"/>
                                      </p:to>
                                    </p:set>
                                    <p:animEffect transition="in" filter="checkerboard(across)">
                                      <p:cBhvr>
                                        <p:cTn id="42" dur="500"/>
                                        <p:tgtEl>
                                          <p:spTgt spid="76945"/>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76946"/>
                                        </p:tgtEl>
                                        <p:attrNameLst>
                                          <p:attrName>style.visibility</p:attrName>
                                        </p:attrNameLst>
                                      </p:cBhvr>
                                      <p:to>
                                        <p:strVal val="visible"/>
                                      </p:to>
                                    </p:set>
                                    <p:animEffect transition="in" filter="checkerboard(across)">
                                      <p:cBhvr>
                                        <p:cTn id="45" dur="500"/>
                                        <p:tgtEl>
                                          <p:spTgt spid="76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8" grpId="0" animBg="1"/>
      <p:bldP spid="76809" grpId="0" animBg="1"/>
      <p:bldP spid="76810" grpId="0" animBg="1"/>
      <p:bldP spid="76944" grpId="0" bldLvl="0" animBg="1"/>
      <p:bldP spid="76945" grpId="0" bldLvl="0" animBg="1"/>
      <p:bldP spid="76946"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文本框 10"/>
          <p:cNvSpPr txBox="1">
            <a:spLocks noChangeArrowheads="1"/>
          </p:cNvSpPr>
          <p:nvPr/>
        </p:nvSpPr>
        <p:spPr bwMode="auto">
          <a:xfrm>
            <a:off x="747713" y="130175"/>
            <a:ext cx="121920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3.6.1</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70658"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break</a:t>
            </a:r>
            <a:r>
              <a:rPr lang="zh-CN" altLang="en-US" sz="3200" b="1">
                <a:solidFill>
                  <a:schemeClr val="bg1"/>
                </a:solidFill>
                <a:latin typeface="微软雅黑" panose="020B0503020204020204" charset="-122"/>
                <a:ea typeface="微软雅黑" panose="020B0503020204020204" charset="-122"/>
                <a:sym typeface="+mn-ea"/>
              </a:rPr>
              <a:t>语句</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77827" name="文本占位符 77826"/>
          <p:cNvSpPr>
            <a:spLocks noGrp="1"/>
          </p:cNvSpPr>
          <p:nvPr>
            <p:ph type="body" idx="4294967295"/>
          </p:nvPr>
        </p:nvSpPr>
        <p:spPr>
          <a:xfrm>
            <a:off x="747714" y="1557338"/>
            <a:ext cx="7280670" cy="4151312"/>
          </a:xfrm>
        </p:spPr>
        <p:txBody>
          <a:bodyPr lIns="92075" tIns="46038" rIns="92075" bIns="46038"/>
          <a:lstStyle/>
          <a:p>
            <a:pPr marL="0" indent="0">
              <a:lnSpc>
                <a:spcPct val="150000"/>
              </a:lnSpc>
              <a:buFont typeface="Arial" panose="02080604020202020204" pitchFamily="34" charset="0"/>
              <a:buNone/>
            </a:pPr>
            <a:r>
              <a:rPr lang="zh-CN" altLang="en-US" sz="2000" dirty="0">
                <a:latin typeface="微软雅黑" panose="020B0503020204020204" charset="-122"/>
                <a:ea typeface="微软雅黑" panose="020B0503020204020204" charset="-122"/>
              </a:rPr>
              <a:t>不能用于循环体语句和</a:t>
            </a:r>
            <a:r>
              <a:rPr lang="en-US" altLang="zh-CN" sz="2000" dirty="0">
                <a:latin typeface="微软雅黑" panose="020B0503020204020204" charset="-122"/>
                <a:ea typeface="微软雅黑" panose="020B0503020204020204" charset="-122"/>
              </a:rPr>
              <a:t>switch</a:t>
            </a:r>
            <a:r>
              <a:rPr lang="zh-CN" altLang="en-US" sz="2000" dirty="0">
                <a:latin typeface="微软雅黑" panose="020B0503020204020204" charset="-122"/>
                <a:ea typeface="微软雅黑" panose="020B0503020204020204" charset="-122"/>
              </a:rPr>
              <a:t>语句之外的任何其它语句。</a:t>
            </a:r>
            <a:endParaRPr lang="en-US" altLang="zh-CN" sz="2000" dirty="0">
              <a:latin typeface="微软雅黑" panose="020B0503020204020204" charset="-122"/>
              <a:ea typeface="微软雅黑" panose="020B0503020204020204" charset="-122"/>
            </a:endParaRPr>
          </a:p>
          <a:p>
            <a:pPr marL="0" indent="0">
              <a:lnSpc>
                <a:spcPct val="150000"/>
              </a:lnSpc>
              <a:buFont typeface="Wingdings"/>
              <a:buChar char="Ø"/>
            </a:pPr>
            <a:r>
              <a:rPr lang="zh-CN" altLang="en-US" sz="2000" dirty="0">
                <a:latin typeface="微软雅黑" panose="020B0503020204020204" charset="-122"/>
                <a:ea typeface="微软雅黑" panose="020B0503020204020204" charset="-122"/>
              </a:rPr>
              <a:t>可以使流程跳出</a:t>
            </a:r>
            <a:r>
              <a:rPr lang="en-US" altLang="zh-CN" sz="2000" dirty="0">
                <a:latin typeface="微软雅黑" panose="020B0503020204020204" charset="-122"/>
                <a:ea typeface="微软雅黑" panose="020B0503020204020204" charset="-122"/>
              </a:rPr>
              <a:t>switch</a:t>
            </a:r>
            <a:r>
              <a:rPr lang="zh-CN" altLang="en-US" sz="2000" dirty="0">
                <a:latin typeface="微软雅黑" panose="020B0503020204020204" charset="-122"/>
                <a:ea typeface="微软雅黑" panose="020B0503020204020204" charset="-122"/>
              </a:rPr>
              <a:t>结构，继续执行</a:t>
            </a:r>
            <a:r>
              <a:rPr lang="en-US" altLang="zh-CN" sz="2000" dirty="0">
                <a:latin typeface="微软雅黑" panose="020B0503020204020204" charset="-122"/>
                <a:ea typeface="微软雅黑" panose="020B0503020204020204" charset="-122"/>
              </a:rPr>
              <a:t>switch</a:t>
            </a:r>
            <a:r>
              <a:rPr lang="zh-CN" altLang="en-US" sz="2000" dirty="0">
                <a:latin typeface="微软雅黑" panose="020B0503020204020204" charset="-122"/>
                <a:ea typeface="微软雅黑" panose="020B0503020204020204" charset="-122"/>
              </a:rPr>
              <a:t>下面的语句。</a:t>
            </a:r>
          </a:p>
          <a:p>
            <a:pPr marL="0" indent="0">
              <a:lnSpc>
                <a:spcPct val="150000"/>
              </a:lnSpc>
              <a:buFont typeface="Wingdings"/>
              <a:buChar char="Ø"/>
            </a:pPr>
            <a:r>
              <a:rPr lang="zh-CN" altLang="en-US" sz="2000" dirty="0">
                <a:latin typeface="微软雅黑" panose="020B0503020204020204" charset="-122"/>
                <a:ea typeface="微软雅黑" panose="020B0503020204020204" charset="-122"/>
              </a:rPr>
              <a:t>可以用来从循环体内跳出循环体，既结束当前循环，执行循环下面的语句</a:t>
            </a:r>
            <a:r>
              <a:rPr lang="zh-CN" altLang="en-US" sz="1600" dirty="0">
                <a:latin typeface="微软雅黑" panose="020B0503020204020204" charset="-122"/>
                <a:ea typeface="微软雅黑" panose="020B0503020204020204" charset="-122"/>
              </a:rPr>
              <a:t>。</a:t>
            </a:r>
          </a:p>
          <a:p>
            <a:pPr marL="0" indent="0">
              <a:lnSpc>
                <a:spcPct val="150000"/>
              </a:lnSpc>
            </a:pPr>
            <a:endParaRPr lang="zh-CN" altLang="en-US" sz="1800" dirty="0">
              <a:latin typeface="微软雅黑" panose="020B0503020204020204" charset="-122"/>
              <a:ea typeface="微软雅黑" panose="020B0503020204020204" charset="-122"/>
            </a:endParaRPr>
          </a:p>
          <a:p>
            <a:pPr marL="0" indent="0">
              <a:lnSpc>
                <a:spcPct val="150000"/>
              </a:lnSpc>
              <a:buFont typeface="Arial" panose="02080604020202020204" pitchFamily="34" charset="0"/>
              <a:buNone/>
            </a:pPr>
            <a:r>
              <a:rPr lang="zh-CN" altLang="en-US" sz="1800" dirty="0">
                <a:solidFill>
                  <a:srgbClr val="006666"/>
                </a:solidFill>
                <a:latin typeface="微软雅黑" panose="020B0503020204020204" charset="-122"/>
                <a:ea typeface="微软雅黑" panose="020B0503020204020204" charset="-122"/>
              </a:rPr>
              <a:t>注意：</a:t>
            </a:r>
            <a:r>
              <a:rPr lang="en-US" altLang="zh-CN" sz="1800" b="1" dirty="0">
                <a:solidFill>
                  <a:srgbClr val="006666"/>
                </a:solidFill>
                <a:latin typeface="微软雅黑" panose="020B0503020204020204" charset="-122"/>
                <a:ea typeface="微软雅黑" panose="020B0503020204020204" charset="-122"/>
              </a:rPr>
              <a:t>break</a:t>
            </a:r>
            <a:r>
              <a:rPr lang="zh-CN" altLang="en-US" sz="1800" b="1" dirty="0">
                <a:solidFill>
                  <a:srgbClr val="006666"/>
                </a:solidFill>
                <a:latin typeface="微软雅黑" panose="020B0503020204020204" charset="-122"/>
                <a:ea typeface="微软雅黑" panose="020B0503020204020204" charset="-122"/>
              </a:rPr>
              <a:t>语句只能跳出一层循环</a:t>
            </a:r>
            <a:r>
              <a:rPr lang="zh-CN" altLang="en-US" sz="1800" dirty="0">
                <a:solidFill>
                  <a:srgbClr val="006666"/>
                </a:solidFill>
                <a:latin typeface="微软雅黑" panose="020B0503020204020204" charset="-122"/>
                <a:ea typeface="微软雅黑" panose="020B050302020402020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blinds(horizontal)">
                                      <p:cBhvr>
                                        <p:cTn id="7" dur="500"/>
                                        <p:tgtEl>
                                          <p:spTgt spid="77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77827">
                                            <p:txEl>
                                              <p:pRg st="1" end="1"/>
                                            </p:txEl>
                                          </p:spTgt>
                                        </p:tgtEl>
                                        <p:attrNameLst>
                                          <p:attrName>style.visibility</p:attrName>
                                        </p:attrNameLst>
                                      </p:cBhvr>
                                      <p:to>
                                        <p:strVal val="visible"/>
                                      </p:to>
                                    </p:set>
                                    <p:anim calcmode="lin" valueType="num">
                                      <p:cBhvr>
                                        <p:cTn id="12" dur="1000" fill="hold"/>
                                        <p:tgtEl>
                                          <p:spTgt spid="77827">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77827">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77827">
                                            <p:txEl>
                                              <p:pRg st="1" end="1"/>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77827">
                                            <p:txEl>
                                              <p:pRg st="2" end="2"/>
                                            </p:txEl>
                                          </p:spTgt>
                                        </p:tgtEl>
                                        <p:attrNameLst>
                                          <p:attrName>style.visibility</p:attrName>
                                        </p:attrNameLst>
                                      </p:cBhvr>
                                      <p:to>
                                        <p:strVal val="visible"/>
                                      </p:to>
                                    </p:set>
                                    <p:anim calcmode="lin" valueType="num">
                                      <p:cBhvr>
                                        <p:cTn id="17" dur="1000" fill="hold"/>
                                        <p:tgtEl>
                                          <p:spTgt spid="77827">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7782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77827">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7827">
                                            <p:txEl>
                                              <p:pRg st="4" end="4"/>
                                            </p:txEl>
                                          </p:spTgt>
                                        </p:tgtEl>
                                        <p:attrNameLst>
                                          <p:attrName>style.visibility</p:attrName>
                                        </p:attrNameLst>
                                      </p:cBhvr>
                                      <p:to>
                                        <p:strVal val="visible"/>
                                      </p:to>
                                    </p:set>
                                    <p:animEffect transition="in" filter="fade">
                                      <p:cBhvr>
                                        <p:cTn id="24" dur="1000"/>
                                        <p:tgtEl>
                                          <p:spTgt spid="77827">
                                            <p:txEl>
                                              <p:pRg st="4" end="4"/>
                                            </p:txEl>
                                          </p:spTgt>
                                        </p:tgtEl>
                                      </p:cBhvr>
                                    </p:animEffect>
                                    <p:anim calcmode="lin" valueType="num">
                                      <p:cBhvr>
                                        <p:cTn id="25" dur="1000" fill="hold"/>
                                        <p:tgtEl>
                                          <p:spTgt spid="7782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782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文本框 11"/>
          <p:cNvSpPr txBox="1">
            <a:spLocks noChangeArrowheads="1"/>
          </p:cNvSpPr>
          <p:nvPr/>
        </p:nvSpPr>
        <p:spPr bwMode="auto">
          <a:xfrm>
            <a:off x="2238215" y="55563"/>
            <a:ext cx="6654265" cy="707886"/>
          </a:xfrm>
          <a:prstGeom prst="rect">
            <a:avLst/>
          </a:prstGeom>
          <a:noFill/>
          <a:ln w="9525">
            <a:noFill/>
            <a:miter lim="800000"/>
          </a:ln>
        </p:spPr>
        <p:txBody>
          <a:bodyPr wrap="square">
            <a:spAutoFit/>
          </a:bodyPr>
          <a:lstStyle/>
          <a:p>
            <a:r>
              <a:rPr lang="en-US" altLang="zh-CN" sz="2000" b="1" dirty="0">
                <a:solidFill>
                  <a:schemeClr val="bg1"/>
                </a:solidFill>
                <a:latin typeface="微软雅黑" panose="020B0503020204020204" charset="-122"/>
                <a:ea typeface="微软雅黑" panose="020B0503020204020204" charset="-122"/>
                <a:sym typeface="+mn-ea"/>
              </a:rPr>
              <a:t>  </a:t>
            </a:r>
            <a:r>
              <a:rPr lang="zh-CN" altLang="en-US" sz="2000" b="1" dirty="0">
                <a:solidFill>
                  <a:schemeClr val="bg1"/>
                </a:solidFill>
                <a:latin typeface="微软雅黑" panose="020B0503020204020204" charset="-122"/>
                <a:ea typeface="微软雅黑" panose="020B0503020204020204" charset="-122"/>
                <a:sym typeface="+mn-ea"/>
              </a:rPr>
              <a:t>编一示意性的菜单处理程序， 要求按下一功能键， 执行响应的功能处理，重复执行直到按</a:t>
            </a:r>
            <a:r>
              <a:rPr lang="en-US" altLang="zh-CN" sz="2000" b="1" dirty="0">
                <a:solidFill>
                  <a:schemeClr val="bg1"/>
                </a:solidFill>
                <a:latin typeface="微软雅黑" panose="020B0503020204020204" charset="-122"/>
                <a:ea typeface="微软雅黑" panose="020B0503020204020204" charset="-122"/>
                <a:sym typeface="+mn-ea"/>
              </a:rPr>
              <a:t>ESC</a:t>
            </a:r>
            <a:r>
              <a:rPr lang="zh-CN" altLang="en-US" sz="2000" b="1" dirty="0">
                <a:solidFill>
                  <a:schemeClr val="bg1"/>
                </a:solidFill>
                <a:latin typeface="微软雅黑" panose="020B0503020204020204" charset="-122"/>
                <a:ea typeface="微软雅黑" panose="020B0503020204020204" charset="-122"/>
                <a:sym typeface="+mn-ea"/>
              </a:rPr>
              <a:t>键退出。</a:t>
            </a:r>
            <a:endParaRPr lang="zh-CN" altLang="en-US" sz="2000" b="1" dirty="0">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78854" name="圆角矩形 78853"/>
          <p:cNvSpPr>
            <a:spLocks noChangeArrowheads="1"/>
          </p:cNvSpPr>
          <p:nvPr/>
        </p:nvSpPr>
        <p:spPr bwMode="auto">
          <a:xfrm>
            <a:off x="1257973" y="1339737"/>
            <a:ext cx="3172740" cy="4816673"/>
          </a:xfrm>
          <a:prstGeom prst="roundRect">
            <a:avLst>
              <a:gd name="adj" fmla="val 4843"/>
            </a:avLst>
          </a:prstGeom>
          <a:solidFill>
            <a:schemeClr val="bg1"/>
          </a:solidFill>
          <a:ln w="12700">
            <a:solidFill>
              <a:srgbClr val="339933"/>
            </a:solidFill>
            <a:prstDash val="lgDashDotDot"/>
            <a:round/>
          </a:ln>
        </p:spPr>
        <p:txBody>
          <a:bodyPr wrap="square" anchor="ctr">
            <a:spAutoFit/>
          </a:bodyPr>
          <a:lstStyle/>
          <a:p>
            <a:r>
              <a:rPr lang="en-US" altLang="zh-CN" sz="1500" b="1">
                <a:latin typeface="+mn-lt"/>
                <a:ea typeface="华文新魏" panose="02010800040101010101" pitchFamily="2" charset="-122"/>
              </a:rPr>
              <a:t>    </a:t>
            </a:r>
            <a:r>
              <a:rPr lang="en-US" altLang="zh-CN" sz="1600">
                <a:latin typeface="+mn-lt"/>
                <a:ea typeface="微软雅黑" panose="020B0503020204020204" charset="-122"/>
              </a:rPr>
              <a:t>#define ESC  0x11b;</a:t>
            </a:r>
          </a:p>
          <a:p>
            <a:r>
              <a:rPr lang="en-US" altLang="zh-CN" sz="1600">
                <a:latin typeface="+mn-lt"/>
                <a:ea typeface="微软雅黑" panose="020B0503020204020204" charset="-122"/>
              </a:rPr>
              <a:t>    #define  F1  0x3b00  </a:t>
            </a:r>
          </a:p>
          <a:p>
            <a:r>
              <a:rPr lang="en-US" altLang="zh-CN" sz="1600">
                <a:latin typeface="+mn-lt"/>
                <a:ea typeface="微软雅黑" panose="020B0503020204020204" charset="-122"/>
              </a:rPr>
              <a:t>    //F1</a:t>
            </a:r>
            <a:r>
              <a:rPr lang="zh-CN" altLang="en-US" sz="1600">
                <a:latin typeface="+mn-lt"/>
                <a:ea typeface="微软雅黑" panose="020B0503020204020204" charset="-122"/>
              </a:rPr>
              <a:t>键的键值为</a:t>
            </a:r>
            <a:r>
              <a:rPr lang="en-US" altLang="zh-CN" sz="1600">
                <a:latin typeface="+mn-lt"/>
                <a:ea typeface="微软雅黑" panose="020B0503020204020204" charset="-122"/>
              </a:rPr>
              <a:t>0x3b00</a:t>
            </a:r>
          </a:p>
          <a:p>
            <a:r>
              <a:rPr lang="en-US" altLang="zh-CN" sz="1600">
                <a:latin typeface="+mn-lt"/>
                <a:ea typeface="微软雅黑" panose="020B0503020204020204" charset="-122"/>
              </a:rPr>
              <a:t>    #define  F2  0x3c00</a:t>
            </a:r>
          </a:p>
          <a:p>
            <a:r>
              <a:rPr lang="en-US" altLang="zh-CN" sz="1600">
                <a:latin typeface="+mn-lt"/>
                <a:ea typeface="微软雅黑" panose="020B0503020204020204" charset="-122"/>
              </a:rPr>
              <a:t>    #define  F3  0x3d00</a:t>
            </a:r>
          </a:p>
          <a:p>
            <a:r>
              <a:rPr lang="en-US" altLang="zh-CN" sz="1600">
                <a:latin typeface="+mn-lt"/>
                <a:ea typeface="微软雅黑" panose="020B0503020204020204" charset="-122"/>
              </a:rPr>
              <a:t>    #define  F4  0x3e00</a:t>
            </a:r>
          </a:p>
          <a:p>
            <a:r>
              <a:rPr lang="en-US" altLang="zh-CN" sz="1600">
                <a:latin typeface="+mn-lt"/>
                <a:ea typeface="微软雅黑" panose="020B0503020204020204" charset="-122"/>
              </a:rPr>
              <a:t>    #define  F5  0x3f00</a:t>
            </a:r>
          </a:p>
          <a:p>
            <a:r>
              <a:rPr lang="en-US" altLang="zh-CN" sz="1600">
                <a:latin typeface="+mn-lt"/>
                <a:ea typeface="微软雅黑" panose="020B0503020204020204" charset="-122"/>
              </a:rPr>
              <a:t>    #define  F6  0x4000</a:t>
            </a:r>
          </a:p>
          <a:p>
            <a:r>
              <a:rPr lang="en-US" altLang="zh-CN" sz="1600">
                <a:latin typeface="+mn-lt"/>
                <a:ea typeface="微软雅黑" panose="020B0503020204020204" charset="-122"/>
              </a:rPr>
              <a:t>   …..</a:t>
            </a:r>
          </a:p>
          <a:p>
            <a:r>
              <a:rPr lang="en-US" altLang="zh-CN" sz="1600">
                <a:latin typeface="+mn-lt"/>
                <a:ea typeface="微软雅黑" panose="020B0503020204020204" charset="-122"/>
              </a:rPr>
              <a:t>    #include &lt;stdio.h&gt;</a:t>
            </a:r>
          </a:p>
          <a:p>
            <a:r>
              <a:rPr lang="en-US" altLang="zh-CN" sz="1600">
                <a:latin typeface="+mn-lt"/>
                <a:ea typeface="微软雅黑" panose="020B0503020204020204" charset="-122"/>
              </a:rPr>
              <a:t>    #include &lt;bios.h&gt;</a:t>
            </a:r>
          </a:p>
          <a:p>
            <a:r>
              <a:rPr lang="en-US" altLang="zh-CN" sz="1600">
                <a:latin typeface="+mn-lt"/>
                <a:ea typeface="微软雅黑" panose="020B0503020204020204" charset="-122"/>
              </a:rPr>
              <a:t>    void main( )</a:t>
            </a:r>
          </a:p>
          <a:p>
            <a:r>
              <a:rPr lang="en-US" altLang="zh-CN" sz="1600">
                <a:latin typeface="+mn-lt"/>
                <a:ea typeface="微软雅黑" panose="020B0503020204020204" charset="-122"/>
              </a:rPr>
              <a:t>    {</a:t>
            </a:r>
          </a:p>
          <a:p>
            <a:r>
              <a:rPr lang="en-US" altLang="zh-CN" sz="1600">
                <a:latin typeface="+mn-lt"/>
                <a:ea typeface="微软雅黑" panose="020B0503020204020204" charset="-122"/>
              </a:rPr>
              <a:t>        unsigned  int  key_value;</a:t>
            </a:r>
          </a:p>
          <a:p>
            <a:r>
              <a:rPr lang="en-US" altLang="zh-CN" sz="1600">
                <a:latin typeface="+mn-lt"/>
                <a:ea typeface="微软雅黑" panose="020B0503020204020204" charset="-122"/>
              </a:rPr>
              <a:t>        while(1)</a:t>
            </a:r>
          </a:p>
          <a:p>
            <a:r>
              <a:rPr lang="en-US" altLang="zh-CN" sz="1600">
                <a:latin typeface="+mn-lt"/>
                <a:ea typeface="微软雅黑" panose="020B0503020204020204" charset="-122"/>
              </a:rPr>
              <a:t>       {</a:t>
            </a:r>
          </a:p>
          <a:p>
            <a:r>
              <a:rPr lang="en-US" altLang="zh-CN" sz="1600">
                <a:latin typeface="+mn-lt"/>
                <a:ea typeface="微软雅黑" panose="020B0503020204020204" charset="-122"/>
              </a:rPr>
              <a:t>           key_value = bioskey(0);</a:t>
            </a:r>
          </a:p>
          <a:p>
            <a:r>
              <a:rPr lang="en-US" altLang="zh-CN" sz="1600">
                <a:latin typeface="+mn-lt"/>
                <a:ea typeface="微软雅黑" panose="020B0503020204020204" charset="-122"/>
              </a:rPr>
              <a:t>           if(key_value == ESC) </a:t>
            </a:r>
          </a:p>
          <a:p>
            <a:r>
              <a:rPr lang="en-US" altLang="zh-CN" sz="1600">
                <a:latin typeface="+mn-lt"/>
                <a:ea typeface="微软雅黑" panose="020B0503020204020204" charset="-122"/>
              </a:rPr>
              <a:t>		break; </a:t>
            </a:r>
          </a:p>
        </p:txBody>
      </p:sp>
      <p:sp>
        <p:nvSpPr>
          <p:cNvPr id="78855" name="圆角矩形 78854"/>
          <p:cNvSpPr>
            <a:spLocks noChangeArrowheads="1"/>
          </p:cNvSpPr>
          <p:nvPr/>
        </p:nvSpPr>
        <p:spPr bwMode="auto">
          <a:xfrm>
            <a:off x="4644008" y="1118286"/>
            <a:ext cx="3242692" cy="4816673"/>
          </a:xfrm>
          <a:prstGeom prst="roundRect">
            <a:avLst>
              <a:gd name="adj" fmla="val 4843"/>
            </a:avLst>
          </a:prstGeom>
          <a:solidFill>
            <a:schemeClr val="bg1"/>
          </a:solidFill>
          <a:ln w="12700">
            <a:solidFill>
              <a:srgbClr val="339933"/>
            </a:solidFill>
            <a:prstDash val="lgDashDotDot"/>
            <a:round/>
          </a:ln>
        </p:spPr>
        <p:txBody>
          <a:bodyPr wrap="square" anchor="ctr">
            <a:spAutoFit/>
          </a:bodyPr>
          <a:lstStyle/>
          <a:p>
            <a:r>
              <a:rPr lang="en-US" altLang="zh-CN" sz="1600" b="1">
                <a:latin typeface="+mn-lt"/>
                <a:ea typeface="华文新魏" panose="02010800040101010101" pitchFamily="2" charset="-122"/>
              </a:rPr>
              <a:t>   </a:t>
            </a:r>
            <a:r>
              <a:rPr lang="en-US" altLang="zh-CN" sz="1600">
                <a:latin typeface="+mn-lt"/>
                <a:ea typeface="微软雅黑" panose="020B0503020204020204" charset="-122"/>
              </a:rPr>
              <a:t>switch (key_value)</a:t>
            </a:r>
          </a:p>
          <a:p>
            <a:r>
              <a:rPr lang="en-US" altLang="zh-CN" sz="1600">
                <a:latin typeface="+mn-lt"/>
                <a:ea typeface="微软雅黑" panose="020B0503020204020204" charset="-122"/>
              </a:rPr>
              <a:t>   { case F1:   F1</a:t>
            </a:r>
            <a:r>
              <a:rPr lang="zh-CN" altLang="en-US" sz="1600">
                <a:latin typeface="+mn-lt"/>
                <a:ea typeface="微软雅黑" panose="020B0503020204020204" charset="-122"/>
              </a:rPr>
              <a:t>功能处理程序</a:t>
            </a:r>
            <a:r>
              <a:rPr lang="en-US" altLang="zh-CN" sz="1600">
                <a:latin typeface="+mn-lt"/>
                <a:ea typeface="微软雅黑" panose="020B0503020204020204" charset="-122"/>
              </a:rPr>
              <a:t>;</a:t>
            </a:r>
          </a:p>
          <a:p>
            <a:r>
              <a:rPr lang="en-US" altLang="zh-CN" sz="1600">
                <a:latin typeface="+mn-lt"/>
                <a:ea typeface="微软雅黑" panose="020B0503020204020204" charset="-122"/>
              </a:rPr>
              <a:t>                          break; </a:t>
            </a:r>
          </a:p>
          <a:p>
            <a:r>
              <a:rPr lang="en-US" altLang="zh-CN" sz="1600">
                <a:latin typeface="+mn-lt"/>
                <a:ea typeface="微软雅黑" panose="020B0503020204020204" charset="-122"/>
              </a:rPr>
              <a:t>      case F2:   F2</a:t>
            </a:r>
            <a:r>
              <a:rPr lang="zh-CN" altLang="en-US" sz="1600">
                <a:latin typeface="+mn-lt"/>
                <a:ea typeface="微软雅黑" panose="020B0503020204020204" charset="-122"/>
              </a:rPr>
              <a:t>功能处理程序</a:t>
            </a:r>
            <a:r>
              <a:rPr lang="en-US" altLang="zh-CN" sz="1600">
                <a:latin typeface="+mn-lt"/>
                <a:ea typeface="微软雅黑" panose="020B0503020204020204" charset="-122"/>
              </a:rPr>
              <a:t>;</a:t>
            </a:r>
          </a:p>
          <a:p>
            <a:r>
              <a:rPr lang="en-US" altLang="zh-CN" sz="1600">
                <a:latin typeface="+mn-lt"/>
                <a:ea typeface="微软雅黑" panose="020B0503020204020204" charset="-122"/>
              </a:rPr>
              <a:t>                          break;                </a:t>
            </a:r>
          </a:p>
          <a:p>
            <a:r>
              <a:rPr lang="en-US" altLang="zh-CN" sz="1600">
                <a:latin typeface="+mn-lt"/>
                <a:ea typeface="微软雅黑" panose="020B0503020204020204" charset="-122"/>
              </a:rPr>
              <a:t>      case F3:   F3</a:t>
            </a:r>
            <a:r>
              <a:rPr lang="zh-CN" altLang="en-US" sz="1600">
                <a:latin typeface="+mn-lt"/>
                <a:ea typeface="微软雅黑" panose="020B0503020204020204" charset="-122"/>
              </a:rPr>
              <a:t>功能处理程序</a:t>
            </a:r>
            <a:r>
              <a:rPr lang="en-US" altLang="zh-CN" sz="1600">
                <a:latin typeface="+mn-lt"/>
                <a:ea typeface="微软雅黑" panose="020B0503020204020204" charset="-122"/>
              </a:rPr>
              <a:t>;</a:t>
            </a:r>
          </a:p>
          <a:p>
            <a:r>
              <a:rPr lang="en-US" altLang="zh-CN" sz="1600">
                <a:latin typeface="+mn-lt"/>
                <a:ea typeface="微软雅黑" panose="020B0503020204020204" charset="-122"/>
              </a:rPr>
              <a:t>                          break;</a:t>
            </a:r>
          </a:p>
          <a:p>
            <a:r>
              <a:rPr lang="en-US" altLang="zh-CN" sz="1600">
                <a:latin typeface="+mn-lt"/>
                <a:ea typeface="微软雅黑" panose="020B0503020204020204" charset="-122"/>
              </a:rPr>
              <a:t>      case F4:   F4</a:t>
            </a:r>
            <a:r>
              <a:rPr lang="zh-CN" altLang="en-US" sz="1600">
                <a:latin typeface="+mn-lt"/>
                <a:ea typeface="微软雅黑" panose="020B0503020204020204" charset="-122"/>
              </a:rPr>
              <a:t>功能处理程序</a:t>
            </a:r>
            <a:r>
              <a:rPr lang="en-US" altLang="zh-CN" sz="1600">
                <a:latin typeface="+mn-lt"/>
                <a:ea typeface="微软雅黑" panose="020B0503020204020204" charset="-122"/>
              </a:rPr>
              <a:t>;</a:t>
            </a:r>
          </a:p>
          <a:p>
            <a:r>
              <a:rPr lang="en-US" altLang="zh-CN" sz="1600">
                <a:latin typeface="+mn-lt"/>
                <a:ea typeface="微软雅黑" panose="020B0503020204020204" charset="-122"/>
              </a:rPr>
              <a:t>                          break;</a:t>
            </a:r>
          </a:p>
          <a:p>
            <a:r>
              <a:rPr lang="en-US" altLang="zh-CN" sz="1600">
                <a:latin typeface="+mn-lt"/>
                <a:ea typeface="微软雅黑" panose="020B0503020204020204" charset="-122"/>
              </a:rPr>
              <a:t>      case F5:   F5</a:t>
            </a:r>
            <a:r>
              <a:rPr lang="zh-CN" altLang="en-US" sz="1600">
                <a:latin typeface="+mn-lt"/>
                <a:ea typeface="微软雅黑" panose="020B0503020204020204" charset="-122"/>
              </a:rPr>
              <a:t>功能处理程序</a:t>
            </a:r>
            <a:r>
              <a:rPr lang="en-US" altLang="zh-CN" sz="1600">
                <a:latin typeface="+mn-lt"/>
                <a:ea typeface="微软雅黑" panose="020B0503020204020204" charset="-122"/>
              </a:rPr>
              <a:t>;</a:t>
            </a:r>
          </a:p>
          <a:p>
            <a:r>
              <a:rPr lang="en-US" altLang="zh-CN" sz="1600">
                <a:latin typeface="+mn-lt"/>
                <a:ea typeface="微软雅黑" panose="020B0503020204020204" charset="-122"/>
              </a:rPr>
              <a:t>                          break;</a:t>
            </a:r>
          </a:p>
          <a:p>
            <a:r>
              <a:rPr lang="en-US" altLang="zh-CN" sz="1600">
                <a:latin typeface="+mn-lt"/>
                <a:ea typeface="微软雅黑" panose="020B0503020204020204" charset="-122"/>
              </a:rPr>
              <a:t>      case F6:   F6</a:t>
            </a:r>
            <a:r>
              <a:rPr lang="zh-CN" altLang="en-US" sz="1600">
                <a:latin typeface="+mn-lt"/>
                <a:ea typeface="微软雅黑" panose="020B0503020204020204" charset="-122"/>
              </a:rPr>
              <a:t>功能处理程序</a:t>
            </a:r>
            <a:r>
              <a:rPr lang="en-US" altLang="zh-CN" sz="1600">
                <a:latin typeface="+mn-lt"/>
                <a:ea typeface="微软雅黑" panose="020B0503020204020204" charset="-122"/>
              </a:rPr>
              <a:t>;</a:t>
            </a:r>
          </a:p>
          <a:p>
            <a:r>
              <a:rPr lang="en-US" altLang="zh-CN" sz="1600">
                <a:latin typeface="+mn-lt"/>
                <a:ea typeface="微软雅黑" panose="020B0503020204020204" charset="-122"/>
              </a:rPr>
              <a:t>                          break;</a:t>
            </a:r>
          </a:p>
          <a:p>
            <a:r>
              <a:rPr lang="en-US" altLang="zh-CN" sz="1600">
                <a:latin typeface="+mn-lt"/>
                <a:ea typeface="微软雅黑" panose="020B0503020204020204" charset="-122"/>
              </a:rPr>
              <a:t>          ……</a:t>
            </a:r>
          </a:p>
          <a:p>
            <a:r>
              <a:rPr lang="en-US" altLang="zh-CN" sz="1600">
                <a:latin typeface="+mn-lt"/>
                <a:ea typeface="微软雅黑" panose="020B0503020204020204" charset="-122"/>
              </a:rPr>
              <a:t>       default:     </a:t>
            </a:r>
            <a:r>
              <a:rPr lang="zh-CN" altLang="en-US" sz="1600">
                <a:latin typeface="+mn-lt"/>
                <a:ea typeface="微软雅黑" panose="020B0503020204020204" charset="-122"/>
              </a:rPr>
              <a:t>相应处理程序</a:t>
            </a:r>
            <a:r>
              <a:rPr lang="en-US" altLang="zh-CN" sz="1600">
                <a:latin typeface="+mn-lt"/>
                <a:ea typeface="微软雅黑" panose="020B0503020204020204" charset="-122"/>
              </a:rPr>
              <a:t>;</a:t>
            </a:r>
          </a:p>
          <a:p>
            <a:r>
              <a:rPr lang="en-US" altLang="zh-CN" sz="1600">
                <a:latin typeface="+mn-lt"/>
                <a:ea typeface="微软雅黑" panose="020B0503020204020204" charset="-122"/>
              </a:rPr>
              <a:t>                           break;</a:t>
            </a:r>
          </a:p>
          <a:p>
            <a:r>
              <a:rPr lang="en-US" altLang="zh-CN" sz="1600">
                <a:latin typeface="+mn-lt"/>
                <a:ea typeface="微软雅黑" panose="020B0503020204020204" charset="-122"/>
              </a:rPr>
              <a:t>     }</a:t>
            </a:r>
          </a:p>
          <a:p>
            <a:r>
              <a:rPr lang="en-US" altLang="zh-CN" sz="1600">
                <a:latin typeface="+mn-lt"/>
                <a:ea typeface="微软雅黑" panose="020B0503020204020204" charset="-122"/>
              </a:rPr>
              <a:t>  }</a:t>
            </a:r>
          </a:p>
          <a:p>
            <a:r>
              <a:rPr lang="en-US" altLang="zh-CN" sz="1600">
                <a:latin typeface="+mn-lt"/>
                <a:ea typeface="微软雅黑" panose="020B0503020204020204" charset="-122"/>
              </a:rPr>
              <a:t>}</a:t>
            </a:r>
          </a:p>
        </p:txBody>
      </p:sp>
      <p:sp>
        <p:nvSpPr>
          <p:cNvPr id="71684" name="文本框 10"/>
          <p:cNvSpPr txBox="1">
            <a:spLocks noChangeArrowheads="1"/>
          </p:cNvSpPr>
          <p:nvPr/>
        </p:nvSpPr>
        <p:spPr bwMode="auto">
          <a:xfrm>
            <a:off x="621506" y="130175"/>
            <a:ext cx="1616710" cy="678815"/>
          </a:xfrm>
          <a:prstGeom prst="rect">
            <a:avLst/>
          </a:prstGeom>
          <a:noFill/>
          <a:ln w="9525">
            <a:noFill/>
            <a:miter lim="800000"/>
          </a:ln>
        </p:spPr>
        <p:txBody>
          <a:bodyPr wrap="none">
            <a:spAutoFit/>
          </a:bodyPr>
          <a:lstStyle/>
          <a:p>
            <a:pPr algn="ctr"/>
            <a:r>
              <a:rPr lang="zh-CN" altLang="en-US" sz="3600" b="1">
                <a:solidFill>
                  <a:srgbClr val="39626F"/>
                </a:solidFill>
                <a:latin typeface="微软雅黑" panose="020B0503020204020204" charset="-122"/>
                <a:ea typeface="微软雅黑" panose="020B0503020204020204" charset="-122"/>
                <a:cs typeface="Segoe UI" panose="020B0502040204020203" pitchFamily="34" charset="0"/>
              </a:rPr>
              <a:t>例</a:t>
            </a: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rPr>
              <a:t>3.12</a:t>
            </a:r>
          </a:p>
        </p:txBody>
      </p:sp>
      <p:sp>
        <p:nvSpPr>
          <p:cNvPr id="21" name="对话气泡: 圆角矩形 16"/>
          <p:cNvSpPr/>
          <p:nvPr/>
        </p:nvSpPr>
        <p:spPr>
          <a:xfrm>
            <a:off x="1663700" y="800100"/>
            <a:ext cx="2292350" cy="609600"/>
          </a:xfrm>
          <a:prstGeom prst="wedgeRoundRectCallout">
            <a:avLst>
              <a:gd name="adj1" fmla="val 46304"/>
              <a:gd name="adj2" fmla="val 101000"/>
              <a:gd name="adj3" fmla="val 1666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bg1"/>
                </a:solidFill>
                <a:latin typeface="微软雅黑" panose="020B0503020204020204" charset="-122"/>
                <a:ea typeface="微软雅黑" panose="020B0503020204020204" charset="-122"/>
              </a:rPr>
              <a:t>将例</a:t>
            </a:r>
            <a:r>
              <a:rPr lang="en-US" altLang="zh-CN" sz="1400" dirty="0">
                <a:solidFill>
                  <a:schemeClr val="bg1"/>
                </a:solidFill>
                <a:latin typeface="微软雅黑" panose="020B0503020204020204" charset="-122"/>
                <a:ea typeface="微软雅黑" panose="020B0503020204020204" charset="-122"/>
              </a:rPr>
              <a:t>3.5</a:t>
            </a:r>
            <a:r>
              <a:rPr lang="zh-CN" altLang="en-US" sz="1400" dirty="0">
                <a:solidFill>
                  <a:schemeClr val="bg1"/>
                </a:solidFill>
                <a:latin typeface="微软雅黑" panose="020B0503020204020204" charset="-122"/>
                <a:ea typeface="微软雅黑" panose="020B0503020204020204" charset="-122"/>
              </a:rPr>
              <a:t>进行简单修改得到</a:t>
            </a:r>
          </a:p>
        </p:txBody>
      </p:sp>
      <p:sp>
        <p:nvSpPr>
          <p:cNvPr id="8" name="对话气泡: 圆角矩形 7"/>
          <p:cNvSpPr/>
          <p:nvPr/>
        </p:nvSpPr>
        <p:spPr>
          <a:xfrm>
            <a:off x="7624763" y="5300663"/>
            <a:ext cx="1519237" cy="333375"/>
          </a:xfrm>
          <a:prstGeom prst="wedgeRoundRectCallout">
            <a:avLst>
              <a:gd name="adj1" fmla="val -115794"/>
              <a:gd name="adj2" fmla="val -154565"/>
              <a:gd name="adj3" fmla="val 1666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bg1"/>
                </a:solidFill>
              </a:rPr>
              <a:t>跳出</a:t>
            </a:r>
            <a:r>
              <a:rPr lang="en-US" altLang="zh-CN" sz="1400" dirty="0">
                <a:solidFill>
                  <a:schemeClr val="bg1"/>
                </a:solidFill>
              </a:rPr>
              <a:t>switch</a:t>
            </a:r>
            <a:r>
              <a:rPr lang="zh-CN" altLang="en-US" sz="1400" dirty="0">
                <a:solidFill>
                  <a:schemeClr val="bg1"/>
                </a:solidFill>
              </a:rPr>
              <a:t>结构</a:t>
            </a:r>
          </a:p>
        </p:txBody>
      </p:sp>
      <p:grpSp>
        <p:nvGrpSpPr>
          <p:cNvPr id="10" name="组合 9"/>
          <p:cNvGrpSpPr/>
          <p:nvPr/>
        </p:nvGrpSpPr>
        <p:grpSpPr bwMode="auto">
          <a:xfrm>
            <a:off x="2786239" y="6162068"/>
            <a:ext cx="1609725" cy="334963"/>
            <a:chOff x="2785730" y="3351250"/>
            <a:chExt cx="2535567" cy="332328"/>
          </a:xfrm>
          <a:solidFill>
            <a:srgbClr val="006666"/>
          </a:solidFill>
        </p:grpSpPr>
        <p:sp>
          <p:nvSpPr>
            <p:cNvPr id="13" name="对话气泡: 圆角矩形 7"/>
            <p:cNvSpPr/>
            <p:nvPr/>
          </p:nvSpPr>
          <p:spPr>
            <a:xfrm>
              <a:off x="2785730" y="3352826"/>
              <a:ext cx="2393034" cy="330752"/>
            </a:xfrm>
            <a:prstGeom prst="wedgeRoundRectCallout">
              <a:avLst>
                <a:gd name="adj1" fmla="val -41425"/>
                <a:gd name="adj2" fmla="val -120315"/>
                <a:gd name="adj3"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71695" name="矩形 13"/>
            <p:cNvSpPr>
              <a:spLocks noChangeArrowheads="1"/>
            </p:cNvSpPr>
            <p:nvPr/>
          </p:nvSpPr>
          <p:spPr bwMode="auto">
            <a:xfrm>
              <a:off x="2785730" y="3351250"/>
              <a:ext cx="2535567" cy="302403"/>
            </a:xfrm>
            <a:prstGeom prst="rect">
              <a:avLst/>
            </a:prstGeom>
            <a:grpFill/>
            <a:ln w="9525">
              <a:noFill/>
              <a:miter lim="800000"/>
            </a:ln>
          </p:spPr>
          <p:txBody>
            <a:bodyPr>
              <a:spAutoFit/>
            </a:bodyPr>
            <a:lstStyle/>
            <a:p>
              <a:r>
                <a:rPr lang="zh-CN" altLang="en-US" sz="1400">
                  <a:solidFill>
                    <a:schemeClr val="bg1"/>
                  </a:solidFill>
                  <a:latin typeface="微软雅黑" panose="020B0503020204020204" charset="-122"/>
                  <a:ea typeface="微软雅黑" panose="020B0503020204020204" charset="-122"/>
                </a:rPr>
                <a:t>跳出</a:t>
              </a:r>
              <a:r>
                <a:rPr lang="en-US" altLang="zh-CN" sz="1400">
                  <a:solidFill>
                    <a:schemeClr val="bg1"/>
                  </a:solidFill>
                  <a:latin typeface="微软雅黑" panose="020B0503020204020204" charset="-122"/>
                  <a:ea typeface="微软雅黑" panose="020B0503020204020204" charset="-122"/>
                </a:rPr>
                <a:t>while</a:t>
              </a:r>
              <a:r>
                <a:rPr lang="zh-CN" altLang="en-US" sz="1400">
                  <a:solidFill>
                    <a:schemeClr val="bg1"/>
                  </a:solidFill>
                  <a:latin typeface="微软雅黑" panose="020B0503020204020204" charset="-122"/>
                  <a:ea typeface="微软雅黑" panose="020B0503020204020204" charset="-122"/>
                </a:rPr>
                <a:t>循环</a:t>
              </a:r>
            </a:p>
          </p:txBody>
        </p:sp>
      </p:grpSp>
      <p:sp>
        <p:nvSpPr>
          <p:cNvPr id="15" name="对话气泡: 圆角矩形 7"/>
          <p:cNvSpPr/>
          <p:nvPr/>
        </p:nvSpPr>
        <p:spPr>
          <a:xfrm>
            <a:off x="7624763" y="2205038"/>
            <a:ext cx="1519237" cy="333375"/>
          </a:xfrm>
          <a:prstGeom prst="wedgeRoundRectCallout">
            <a:avLst>
              <a:gd name="adj1" fmla="val -115794"/>
              <a:gd name="adj2" fmla="val -154565"/>
              <a:gd name="adj3" fmla="val 1666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bg1"/>
                </a:solidFill>
              </a:rPr>
              <a:t>跳出</a:t>
            </a:r>
            <a:r>
              <a:rPr lang="en-US" altLang="zh-CN" sz="1400" dirty="0">
                <a:solidFill>
                  <a:schemeClr val="bg1"/>
                </a:solidFill>
              </a:rPr>
              <a:t>switch</a:t>
            </a:r>
            <a:r>
              <a:rPr lang="zh-CN" altLang="en-US" sz="1400" dirty="0">
                <a:solidFill>
                  <a:schemeClr val="bg1"/>
                </a:solidFill>
              </a:rPr>
              <a:t>结构</a:t>
            </a:r>
          </a:p>
        </p:txBody>
      </p:sp>
      <p:sp>
        <p:nvSpPr>
          <p:cNvPr id="16" name="对话气泡: 圆角矩形 7"/>
          <p:cNvSpPr/>
          <p:nvPr/>
        </p:nvSpPr>
        <p:spPr>
          <a:xfrm>
            <a:off x="7624763" y="2708275"/>
            <a:ext cx="1519237" cy="333375"/>
          </a:xfrm>
          <a:prstGeom prst="wedgeRoundRectCallout">
            <a:avLst>
              <a:gd name="adj1" fmla="val -115794"/>
              <a:gd name="adj2" fmla="val -154565"/>
              <a:gd name="adj3" fmla="val 1666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bg1"/>
                </a:solidFill>
              </a:rPr>
              <a:t>跳出</a:t>
            </a:r>
            <a:r>
              <a:rPr lang="en-US" altLang="zh-CN" sz="1400" dirty="0">
                <a:solidFill>
                  <a:schemeClr val="bg1"/>
                </a:solidFill>
              </a:rPr>
              <a:t>switch</a:t>
            </a:r>
            <a:r>
              <a:rPr lang="zh-CN" altLang="en-US" sz="1400" dirty="0">
                <a:solidFill>
                  <a:schemeClr val="bg1"/>
                </a:solidFill>
              </a:rPr>
              <a:t>结构</a:t>
            </a:r>
          </a:p>
        </p:txBody>
      </p:sp>
      <p:sp>
        <p:nvSpPr>
          <p:cNvPr id="17" name="对话气泡: 圆角矩形 7"/>
          <p:cNvSpPr/>
          <p:nvPr/>
        </p:nvSpPr>
        <p:spPr>
          <a:xfrm>
            <a:off x="7624763" y="3141663"/>
            <a:ext cx="1519237" cy="333375"/>
          </a:xfrm>
          <a:prstGeom prst="wedgeRoundRectCallout">
            <a:avLst>
              <a:gd name="adj1" fmla="val -115794"/>
              <a:gd name="adj2" fmla="val -154565"/>
              <a:gd name="adj3" fmla="val 1666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bg1"/>
                </a:solidFill>
              </a:rPr>
              <a:t>跳出</a:t>
            </a:r>
            <a:r>
              <a:rPr lang="en-US" altLang="zh-CN" sz="1400" dirty="0">
                <a:solidFill>
                  <a:schemeClr val="bg1"/>
                </a:solidFill>
              </a:rPr>
              <a:t>switch</a:t>
            </a:r>
            <a:r>
              <a:rPr lang="zh-CN" altLang="en-US" sz="1400" dirty="0">
                <a:solidFill>
                  <a:schemeClr val="bg1"/>
                </a:solidFill>
              </a:rPr>
              <a:t>结构</a:t>
            </a:r>
          </a:p>
        </p:txBody>
      </p:sp>
      <p:sp>
        <p:nvSpPr>
          <p:cNvPr id="19" name="对话气泡: 圆角矩形 7"/>
          <p:cNvSpPr/>
          <p:nvPr/>
        </p:nvSpPr>
        <p:spPr>
          <a:xfrm>
            <a:off x="7624763" y="3644900"/>
            <a:ext cx="1519237" cy="333375"/>
          </a:xfrm>
          <a:prstGeom prst="wedgeRoundRectCallout">
            <a:avLst>
              <a:gd name="adj1" fmla="val -115794"/>
              <a:gd name="adj2" fmla="val -154565"/>
              <a:gd name="adj3" fmla="val 1666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bg1"/>
                </a:solidFill>
              </a:rPr>
              <a:t>跳出</a:t>
            </a:r>
            <a:r>
              <a:rPr lang="en-US" altLang="zh-CN" sz="1400" dirty="0">
                <a:solidFill>
                  <a:schemeClr val="bg1"/>
                </a:solidFill>
              </a:rPr>
              <a:t>switch</a:t>
            </a:r>
            <a:r>
              <a:rPr lang="zh-CN" altLang="en-US" sz="1400" dirty="0">
                <a:solidFill>
                  <a:schemeClr val="bg1"/>
                </a:solidFill>
              </a:rPr>
              <a:t>结构</a:t>
            </a:r>
          </a:p>
        </p:txBody>
      </p:sp>
      <p:sp>
        <p:nvSpPr>
          <p:cNvPr id="20" name="对话气泡: 圆角矩形 7"/>
          <p:cNvSpPr/>
          <p:nvPr/>
        </p:nvSpPr>
        <p:spPr>
          <a:xfrm>
            <a:off x="7624763" y="4149725"/>
            <a:ext cx="1519237" cy="333375"/>
          </a:xfrm>
          <a:prstGeom prst="wedgeRoundRectCallout">
            <a:avLst>
              <a:gd name="adj1" fmla="val -115794"/>
              <a:gd name="adj2" fmla="val -154565"/>
              <a:gd name="adj3" fmla="val 1666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bg1"/>
                </a:solidFill>
              </a:rPr>
              <a:t>跳出</a:t>
            </a:r>
            <a:r>
              <a:rPr lang="en-US" altLang="zh-CN" sz="1400" dirty="0">
                <a:solidFill>
                  <a:schemeClr val="bg1"/>
                </a:solidFill>
              </a:rPr>
              <a:t>switch</a:t>
            </a:r>
            <a:r>
              <a:rPr lang="zh-CN" altLang="en-US" sz="1400" dirty="0">
                <a:solidFill>
                  <a:schemeClr val="bg1"/>
                </a:solidFill>
              </a:rPr>
              <a:t>结构</a:t>
            </a:r>
          </a:p>
        </p:txBody>
      </p:sp>
      <p:sp>
        <p:nvSpPr>
          <p:cNvPr id="22" name="对话气泡: 圆角矩形 7"/>
          <p:cNvSpPr/>
          <p:nvPr/>
        </p:nvSpPr>
        <p:spPr>
          <a:xfrm>
            <a:off x="7624763" y="4724400"/>
            <a:ext cx="1519237" cy="334963"/>
          </a:xfrm>
          <a:prstGeom prst="wedgeRoundRectCallout">
            <a:avLst>
              <a:gd name="adj1" fmla="val -115794"/>
              <a:gd name="adj2" fmla="val -154565"/>
              <a:gd name="adj3" fmla="val 1666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bg1"/>
                </a:solidFill>
              </a:rPr>
              <a:t>跳出</a:t>
            </a:r>
            <a:r>
              <a:rPr lang="en-US" altLang="zh-CN" sz="1400" dirty="0">
                <a:solidFill>
                  <a:schemeClr val="bg1"/>
                </a:solidFill>
              </a:rPr>
              <a:t>switch</a:t>
            </a:r>
            <a:r>
              <a:rPr lang="zh-CN" altLang="en-US" sz="1400" dirty="0">
                <a:solidFill>
                  <a:schemeClr val="bg1"/>
                </a:solidFill>
              </a:rPr>
              <a:t>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6"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78854"/>
                                        </p:tgtEl>
                                        <p:attrNameLst>
                                          <p:attrName>style.visibility</p:attrName>
                                        </p:attrNameLst>
                                      </p:cBhvr>
                                      <p:to>
                                        <p:strVal val="visible"/>
                                      </p:to>
                                    </p:set>
                                    <p:animEffect transition="in" filter="blinds(horizontal)">
                                      <p:cBhvr>
                                        <p:cTn id="14" dur="500"/>
                                        <p:tgtEl>
                                          <p:spTgt spid="78854"/>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78855"/>
                                        </p:tgtEl>
                                        <p:attrNameLst>
                                          <p:attrName>style.visibility</p:attrName>
                                        </p:attrNameLst>
                                      </p:cBhvr>
                                      <p:to>
                                        <p:strVal val="visible"/>
                                      </p:to>
                                    </p:set>
                                    <p:animEffect transition="in" filter="blinds(horizontal)">
                                      <p:cBhvr>
                                        <p:cTn id="19" dur="500"/>
                                        <p:tgtEl>
                                          <p:spTgt spid="7885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1000"/>
                                        <p:tgtEl>
                                          <p:spTgt spid="16"/>
                                        </p:tgtEl>
                                      </p:cBhvr>
                                    </p:animEffect>
                                    <p:anim calcmode="lin" valueType="num">
                                      <p:cBhvr>
                                        <p:cTn id="41" dur="1000" fill="hold"/>
                                        <p:tgtEl>
                                          <p:spTgt spid="16"/>
                                        </p:tgtEl>
                                        <p:attrNameLst>
                                          <p:attrName>ppt_x</p:attrName>
                                        </p:attrNameLst>
                                      </p:cBhvr>
                                      <p:tavLst>
                                        <p:tav tm="0">
                                          <p:val>
                                            <p:strVal val="#ppt_x"/>
                                          </p:val>
                                        </p:tav>
                                        <p:tav tm="100000">
                                          <p:val>
                                            <p:strVal val="#ppt_x"/>
                                          </p:val>
                                        </p:tav>
                                      </p:tavLst>
                                    </p:anim>
                                    <p:anim calcmode="lin" valueType="num">
                                      <p:cBhvr>
                                        <p:cTn id="42" dur="1000" fill="hold"/>
                                        <p:tgtEl>
                                          <p:spTgt spid="16"/>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1000"/>
                                        <p:tgtEl>
                                          <p:spTgt spid="17"/>
                                        </p:tgtEl>
                                      </p:cBhvr>
                                    </p:animEffect>
                                    <p:anim calcmode="lin" valueType="num">
                                      <p:cBhvr>
                                        <p:cTn id="46" dur="1000" fill="hold"/>
                                        <p:tgtEl>
                                          <p:spTgt spid="17"/>
                                        </p:tgtEl>
                                        <p:attrNameLst>
                                          <p:attrName>ppt_x</p:attrName>
                                        </p:attrNameLst>
                                      </p:cBhvr>
                                      <p:tavLst>
                                        <p:tav tm="0">
                                          <p:val>
                                            <p:strVal val="#ppt_x"/>
                                          </p:val>
                                        </p:tav>
                                        <p:tav tm="100000">
                                          <p:val>
                                            <p:strVal val="#ppt_x"/>
                                          </p:val>
                                        </p:tav>
                                      </p:tavLst>
                                    </p:anim>
                                    <p:anim calcmode="lin" valueType="num">
                                      <p:cBhvr>
                                        <p:cTn id="47" dur="1000" fill="hold"/>
                                        <p:tgtEl>
                                          <p:spTgt spid="17"/>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1000"/>
                                        <p:tgtEl>
                                          <p:spTgt spid="19"/>
                                        </p:tgtEl>
                                      </p:cBhvr>
                                    </p:animEffect>
                                    <p:anim calcmode="lin" valueType="num">
                                      <p:cBhvr>
                                        <p:cTn id="51" dur="1000" fill="hold"/>
                                        <p:tgtEl>
                                          <p:spTgt spid="19"/>
                                        </p:tgtEl>
                                        <p:attrNameLst>
                                          <p:attrName>ppt_x</p:attrName>
                                        </p:attrNameLst>
                                      </p:cBhvr>
                                      <p:tavLst>
                                        <p:tav tm="0">
                                          <p:val>
                                            <p:strVal val="#ppt_x"/>
                                          </p:val>
                                        </p:tav>
                                        <p:tav tm="100000">
                                          <p:val>
                                            <p:strVal val="#ppt_x"/>
                                          </p:val>
                                        </p:tav>
                                      </p:tavLst>
                                    </p:anim>
                                    <p:anim calcmode="lin" valueType="num">
                                      <p:cBhvr>
                                        <p:cTn id="52" dur="1000" fill="hold"/>
                                        <p:tgtEl>
                                          <p:spTgt spid="19"/>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1000"/>
                                        <p:tgtEl>
                                          <p:spTgt spid="20"/>
                                        </p:tgtEl>
                                      </p:cBhvr>
                                    </p:animEffect>
                                    <p:anim calcmode="lin" valueType="num">
                                      <p:cBhvr>
                                        <p:cTn id="56" dur="1000" fill="hold"/>
                                        <p:tgtEl>
                                          <p:spTgt spid="20"/>
                                        </p:tgtEl>
                                        <p:attrNameLst>
                                          <p:attrName>ppt_x</p:attrName>
                                        </p:attrNameLst>
                                      </p:cBhvr>
                                      <p:tavLst>
                                        <p:tav tm="0">
                                          <p:val>
                                            <p:strVal val="#ppt_x"/>
                                          </p:val>
                                        </p:tav>
                                        <p:tav tm="100000">
                                          <p:val>
                                            <p:strVal val="#ppt_x"/>
                                          </p:val>
                                        </p:tav>
                                      </p:tavLst>
                                    </p:anim>
                                    <p:anim calcmode="lin" valueType="num">
                                      <p:cBhvr>
                                        <p:cTn id="57" dur="1000" fill="hold"/>
                                        <p:tgtEl>
                                          <p:spTgt spid="2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1000"/>
                                        <p:tgtEl>
                                          <p:spTgt spid="22"/>
                                        </p:tgtEl>
                                      </p:cBhvr>
                                    </p:animEffect>
                                    <p:anim calcmode="lin" valueType="num">
                                      <p:cBhvr>
                                        <p:cTn id="61" dur="1000" fill="hold"/>
                                        <p:tgtEl>
                                          <p:spTgt spid="22"/>
                                        </p:tgtEl>
                                        <p:attrNameLst>
                                          <p:attrName>ppt_x</p:attrName>
                                        </p:attrNameLst>
                                      </p:cBhvr>
                                      <p:tavLst>
                                        <p:tav tm="0">
                                          <p:val>
                                            <p:strVal val="#ppt_x"/>
                                          </p:val>
                                        </p:tav>
                                        <p:tav tm="100000">
                                          <p:val>
                                            <p:strVal val="#ppt_x"/>
                                          </p:val>
                                        </p:tav>
                                      </p:tavLst>
                                    </p:anim>
                                    <p:anim calcmode="lin" valueType="num">
                                      <p:cBhvr>
                                        <p:cTn id="6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bldLvl="0" animBg="1"/>
      <p:bldP spid="78855" grpId="0" bldLvl="0" animBg="1"/>
      <p:bldP spid="21" grpId="6" animBg="1"/>
      <p:bldP spid="8" grpId="0" animBg="1"/>
      <p:bldP spid="15" grpId="0" animBg="1"/>
      <p:bldP spid="16" grpId="0" animBg="1"/>
      <p:bldP spid="17" grpId="0" animBg="1"/>
      <p:bldP spid="19" grpId="0" animBg="1"/>
      <p:bldP spid="20" grpId="0" animBg="1"/>
      <p:bldP spid="2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文本框 10"/>
          <p:cNvSpPr txBox="1">
            <a:spLocks noChangeArrowheads="1"/>
          </p:cNvSpPr>
          <p:nvPr/>
        </p:nvSpPr>
        <p:spPr bwMode="auto">
          <a:xfrm>
            <a:off x="747713" y="130175"/>
            <a:ext cx="121920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3.6.2</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72706"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continue</a:t>
            </a:r>
            <a:r>
              <a:rPr lang="zh-CN" altLang="en-US" sz="3200" b="1">
                <a:solidFill>
                  <a:schemeClr val="bg1"/>
                </a:solidFill>
                <a:latin typeface="微软雅黑" panose="020B0503020204020204" charset="-122"/>
                <a:ea typeface="微软雅黑" panose="020B0503020204020204" charset="-122"/>
                <a:sym typeface="+mn-ea"/>
              </a:rPr>
              <a:t>语句</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79875" name="文本占位符 79874"/>
          <p:cNvSpPr>
            <a:spLocks noGrp="1"/>
          </p:cNvSpPr>
          <p:nvPr>
            <p:ph type="body" idx="4294967295"/>
          </p:nvPr>
        </p:nvSpPr>
        <p:spPr>
          <a:xfrm>
            <a:off x="323528" y="980728"/>
            <a:ext cx="7785422" cy="1584176"/>
          </a:xfrm>
        </p:spPr>
        <p:txBody>
          <a:bodyPr lIns="92075" tIns="46038" rIns="92075" bIns="46038"/>
          <a:lstStyle/>
          <a:p>
            <a:pPr marL="342900" indent="-342900">
              <a:lnSpc>
                <a:spcPct val="150000"/>
              </a:lnSpc>
              <a:buFont typeface="Wingdings"/>
              <a:buChar char="Ø"/>
            </a:pPr>
            <a:r>
              <a:rPr lang="zh-CN" altLang="en-US" sz="2000" b="1" dirty="0">
                <a:ea typeface="微软雅黑" panose="020B0503020204020204" charset="-122"/>
              </a:rPr>
              <a:t>功能：</a:t>
            </a:r>
            <a:r>
              <a:rPr lang="zh-CN" altLang="en-US" sz="2000" dirty="0">
                <a:solidFill>
                  <a:srgbClr val="006666"/>
                </a:solidFill>
                <a:ea typeface="微软雅黑" panose="020B0503020204020204" charset="-122"/>
              </a:rPr>
              <a:t>结束本次循环，</a:t>
            </a:r>
            <a:r>
              <a:rPr lang="zh-CN" altLang="en-US" sz="2000" dirty="0">
                <a:ea typeface="微软雅黑" panose="020B0503020204020204" charset="-122"/>
              </a:rPr>
              <a:t>即跳过循环体尚未执行的语句，</a:t>
            </a:r>
            <a:r>
              <a:rPr lang="zh-CN" altLang="en-US" sz="2000" dirty="0">
                <a:solidFill>
                  <a:srgbClr val="006666"/>
                </a:solidFill>
                <a:ea typeface="微软雅黑" panose="020B0503020204020204" charset="-122"/>
              </a:rPr>
              <a:t>接着进行下一次是否执行循环的判定。</a:t>
            </a:r>
          </a:p>
          <a:p>
            <a:pPr marL="342900" indent="-342900">
              <a:buFont typeface="Arial" panose="02080604020202020204" pitchFamily="34" charset="0"/>
              <a:buNone/>
            </a:pPr>
            <a:r>
              <a:rPr lang="zh-CN" altLang="en-US" sz="2000" dirty="0">
                <a:solidFill>
                  <a:srgbClr val="006666"/>
                </a:solidFill>
                <a:ea typeface="微软雅黑" panose="020B0503020204020204" charset="-122"/>
              </a:rPr>
              <a:t>      注意：</a:t>
            </a:r>
            <a:r>
              <a:rPr lang="en-US" altLang="zh-CN" sz="2000" b="1" dirty="0">
                <a:solidFill>
                  <a:srgbClr val="006666"/>
                </a:solidFill>
                <a:ea typeface="微软雅黑" panose="020B0503020204020204" charset="-122"/>
              </a:rPr>
              <a:t>continue</a:t>
            </a:r>
            <a:r>
              <a:rPr lang="zh-CN" altLang="en-US" sz="2000" b="1" dirty="0">
                <a:solidFill>
                  <a:srgbClr val="006666"/>
                </a:solidFill>
                <a:ea typeface="微软雅黑" panose="020B0503020204020204" charset="-122"/>
              </a:rPr>
              <a:t>语句结束本次循环</a:t>
            </a:r>
            <a:r>
              <a:rPr lang="zh-CN" altLang="en-US" sz="2000" dirty="0">
                <a:solidFill>
                  <a:srgbClr val="006666"/>
                </a:solidFill>
                <a:ea typeface="微软雅黑" panose="020B0503020204020204" charset="-122"/>
              </a:rPr>
              <a:t>。</a:t>
            </a:r>
            <a:endParaRPr lang="en-US" altLang="zh-CN" sz="2000" dirty="0">
              <a:solidFill>
                <a:srgbClr val="006666"/>
              </a:solidFill>
              <a:ea typeface="微软雅黑" panose="020B0503020204020204" charset="-122"/>
            </a:endParaRPr>
          </a:p>
          <a:p>
            <a:pPr marL="342900" indent="-342900"/>
            <a:endParaRPr lang="zh-CN" altLang="en-US" dirty="0">
              <a:ea typeface="华文新魏" panose="02010800040101010101" pitchFamily="2" charset="-122"/>
            </a:endParaRPr>
          </a:p>
        </p:txBody>
      </p:sp>
      <p:sp>
        <p:nvSpPr>
          <p:cNvPr id="5" name="圆角矩形 4"/>
          <p:cNvSpPr>
            <a:spLocks noChangeArrowheads="1"/>
          </p:cNvSpPr>
          <p:nvPr/>
        </p:nvSpPr>
        <p:spPr bwMode="auto">
          <a:xfrm>
            <a:off x="838200" y="2500003"/>
            <a:ext cx="3232150" cy="2621879"/>
          </a:xfrm>
          <a:prstGeom prst="roundRect">
            <a:avLst>
              <a:gd name="adj" fmla="val 4843"/>
            </a:avLst>
          </a:prstGeom>
          <a:solidFill>
            <a:schemeClr val="bg1"/>
          </a:solidFill>
          <a:ln w="12700">
            <a:solidFill>
              <a:srgbClr val="339933"/>
            </a:solidFill>
            <a:prstDash val="lgDashDotDot"/>
            <a:round/>
          </a:ln>
        </p:spPr>
        <p:txBody>
          <a:bodyPr anchor="ctr">
            <a:spAutoFit/>
          </a:bodyPr>
          <a:lstStyle/>
          <a:p>
            <a:r>
              <a:rPr lang="en-US" altLang="zh-CN" sz="1500" dirty="0">
                <a:latin typeface="+mn-lt"/>
                <a:ea typeface="华文新魏" panose="02010800040101010101" pitchFamily="2" charset="-122"/>
              </a:rPr>
              <a:t>    </a:t>
            </a:r>
            <a:r>
              <a:rPr lang="en-US" altLang="zh-CN" sz="1600" dirty="0">
                <a:latin typeface="+mn-lt"/>
                <a:ea typeface="微软雅黑" panose="020B0503020204020204" charset="-122"/>
              </a:rPr>
              <a:t>void main( )</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int</a:t>
            </a:r>
            <a:r>
              <a:rPr lang="en-US" altLang="zh-CN" sz="1600" dirty="0">
                <a:latin typeface="+mn-lt"/>
                <a:ea typeface="微软雅黑" panose="020B0503020204020204" charset="-122"/>
              </a:rPr>
              <a:t> n; </a:t>
            </a:r>
          </a:p>
          <a:p>
            <a:r>
              <a:rPr lang="en-US" altLang="zh-CN" sz="1600" dirty="0">
                <a:latin typeface="+mn-lt"/>
                <a:ea typeface="微软雅黑" panose="020B0503020204020204" charset="-122"/>
              </a:rPr>
              <a:t>   for(n=0;n&lt;=100;n++)   </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if(n%5!=0)</a:t>
            </a:r>
          </a:p>
          <a:p>
            <a:r>
              <a:rPr lang="en-US" altLang="zh-CN" sz="1600" dirty="0">
                <a:latin typeface="+mn-lt"/>
                <a:ea typeface="微软雅黑" panose="020B0503020204020204" charset="-122"/>
              </a:rPr>
              <a:t>       		continue; </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printf</a:t>
            </a:r>
            <a:r>
              <a:rPr lang="en-US" altLang="zh-CN" sz="1600" dirty="0">
                <a:latin typeface="+mn-lt"/>
                <a:ea typeface="微软雅黑" panose="020B0503020204020204" charset="-122"/>
              </a:rPr>
              <a:t>("%d\</a:t>
            </a:r>
            <a:r>
              <a:rPr lang="en-US" altLang="zh-CN" sz="1600" dirty="0" err="1">
                <a:latin typeface="+mn-lt"/>
                <a:ea typeface="微软雅黑" panose="020B0503020204020204" charset="-122"/>
              </a:rPr>
              <a:t>t",n</a:t>
            </a:r>
            <a:r>
              <a:rPr lang="en-US" altLang="zh-CN" sz="1600" dirty="0">
                <a:latin typeface="+mn-lt"/>
                <a:ea typeface="微软雅黑" panose="020B0503020204020204" charset="-122"/>
              </a:rPr>
              <a:t>);</a:t>
            </a:r>
          </a:p>
          <a:p>
            <a:r>
              <a:rPr lang="en-US" altLang="zh-CN" sz="1600" dirty="0">
                <a:latin typeface="+mn-lt"/>
                <a:ea typeface="微软雅黑" panose="020B0503020204020204" charset="-122"/>
              </a:rPr>
              <a:t>    }                           </a:t>
            </a:r>
          </a:p>
          <a:p>
            <a:r>
              <a:rPr lang="en-US" altLang="zh-CN" sz="1600" dirty="0">
                <a:latin typeface="+mn-lt"/>
                <a:ea typeface="微软雅黑" panose="020B0503020204020204" charset="-122"/>
              </a:rPr>
              <a:t> } </a:t>
            </a:r>
          </a:p>
        </p:txBody>
      </p:sp>
      <p:sp>
        <p:nvSpPr>
          <p:cNvPr id="6" name="圆角矩形 5"/>
          <p:cNvSpPr>
            <a:spLocks noChangeArrowheads="1"/>
          </p:cNvSpPr>
          <p:nvPr/>
        </p:nvSpPr>
        <p:spPr bwMode="auto">
          <a:xfrm>
            <a:off x="4625975" y="2610421"/>
            <a:ext cx="3232150" cy="2370879"/>
          </a:xfrm>
          <a:prstGeom prst="roundRect">
            <a:avLst>
              <a:gd name="adj" fmla="val 4843"/>
            </a:avLst>
          </a:prstGeom>
          <a:solidFill>
            <a:schemeClr val="bg1"/>
          </a:solidFill>
          <a:ln w="12700">
            <a:solidFill>
              <a:srgbClr val="339933"/>
            </a:solidFill>
            <a:prstDash val="lgDashDotDot"/>
            <a:round/>
          </a:ln>
        </p:spPr>
        <p:txBody>
          <a:bodyPr anchor="ctr">
            <a:spAutoFit/>
          </a:bodyPr>
          <a:lstStyle/>
          <a:p>
            <a:r>
              <a:rPr lang="en-US" altLang="zh-CN" sz="1500" b="1" dirty="0">
                <a:latin typeface="+mn-lt"/>
                <a:ea typeface="华文新魏" panose="02010800040101010101" pitchFamily="2" charset="-122"/>
              </a:rPr>
              <a:t>  </a:t>
            </a:r>
            <a:r>
              <a:rPr lang="en-US" altLang="zh-CN" sz="1500" dirty="0">
                <a:latin typeface="+mn-lt"/>
                <a:ea typeface="华文新魏" panose="02010800040101010101" pitchFamily="2" charset="-122"/>
              </a:rPr>
              <a:t>  </a:t>
            </a:r>
            <a:r>
              <a:rPr lang="en-US" altLang="zh-CN" sz="1600" dirty="0">
                <a:latin typeface="+mn-lt"/>
                <a:ea typeface="微软雅黑" panose="020B0503020204020204" charset="-122"/>
              </a:rPr>
              <a:t>void main( )</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int</a:t>
            </a:r>
            <a:r>
              <a:rPr lang="en-US" altLang="zh-CN" sz="1600" dirty="0">
                <a:latin typeface="+mn-lt"/>
                <a:ea typeface="微软雅黑" panose="020B0503020204020204" charset="-122"/>
              </a:rPr>
              <a:t> n; </a:t>
            </a:r>
          </a:p>
          <a:p>
            <a:r>
              <a:rPr lang="en-US" altLang="zh-CN" sz="1600" dirty="0">
                <a:latin typeface="+mn-lt"/>
                <a:ea typeface="微软雅黑" panose="020B0503020204020204" charset="-122"/>
              </a:rPr>
              <a:t>   for(n=0;n&lt;=100;n++)   </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if(n%5= =0)</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printf</a:t>
            </a:r>
            <a:r>
              <a:rPr lang="en-US" altLang="zh-CN" sz="1600" dirty="0">
                <a:latin typeface="+mn-lt"/>
                <a:ea typeface="微软雅黑" panose="020B0503020204020204" charset="-122"/>
              </a:rPr>
              <a:t>("%d\</a:t>
            </a:r>
            <a:r>
              <a:rPr lang="en-US" altLang="zh-CN" sz="1600" dirty="0" err="1">
                <a:latin typeface="+mn-lt"/>
                <a:ea typeface="微软雅黑" panose="020B0503020204020204" charset="-122"/>
              </a:rPr>
              <a:t>t",n</a:t>
            </a:r>
            <a:r>
              <a:rPr lang="en-US" altLang="zh-CN" sz="1600" dirty="0">
                <a:latin typeface="+mn-lt"/>
                <a:ea typeface="微软雅黑" panose="020B0503020204020204" charset="-122"/>
              </a:rPr>
              <a:t>);</a:t>
            </a:r>
          </a:p>
          <a:p>
            <a:r>
              <a:rPr lang="en-US" altLang="zh-CN" sz="1600" dirty="0">
                <a:latin typeface="+mn-lt"/>
                <a:ea typeface="微软雅黑" panose="020B0503020204020204" charset="-122"/>
              </a:rPr>
              <a:t>    }                           </a:t>
            </a:r>
          </a:p>
          <a:p>
            <a:r>
              <a:rPr lang="en-US" altLang="zh-CN" sz="1600" dirty="0">
                <a:latin typeface="+mn-lt"/>
                <a:ea typeface="微软雅黑" panose="020B0503020204020204" charset="-122"/>
              </a:rPr>
              <a:t> } </a:t>
            </a:r>
          </a:p>
        </p:txBody>
      </p:sp>
      <p:sp>
        <p:nvSpPr>
          <p:cNvPr id="7" name="对话气泡: 圆角矩形 16"/>
          <p:cNvSpPr>
            <a:spLocks noChangeArrowheads="1"/>
          </p:cNvSpPr>
          <p:nvPr/>
        </p:nvSpPr>
        <p:spPr bwMode="auto">
          <a:xfrm>
            <a:off x="654050" y="5445224"/>
            <a:ext cx="2478088" cy="835025"/>
          </a:xfrm>
          <a:prstGeom prst="wedgeRoundRectCallout">
            <a:avLst>
              <a:gd name="adj1" fmla="val 35972"/>
              <a:gd name="adj2" fmla="val -151139"/>
              <a:gd name="adj3" fmla="val 16667"/>
            </a:avLst>
          </a:prstGeom>
          <a:solidFill>
            <a:srgbClr val="006666"/>
          </a:solidFill>
          <a:ln w="12700" algn="ctr">
            <a:noFill/>
            <a:miter lim="800000"/>
          </a:ln>
        </p:spPr>
        <p:txBody>
          <a:bodyPr anchor="ctr"/>
          <a:lstStyle/>
          <a:p>
            <a:r>
              <a:rPr lang="zh-CN" altLang="en-US" sz="1600" dirty="0">
                <a:solidFill>
                  <a:schemeClr val="bg1"/>
                </a:solidFill>
                <a:latin typeface="微软雅黑" panose="020B0503020204020204" charset="-122"/>
                <a:ea typeface="微软雅黑" panose="020B0503020204020204" charset="-122"/>
              </a:rPr>
              <a:t>在某些场合使用</a:t>
            </a:r>
            <a:r>
              <a:rPr lang="en-US" altLang="zh-CN" sz="1600" dirty="0">
                <a:solidFill>
                  <a:schemeClr val="bg1"/>
                </a:solidFill>
                <a:latin typeface="微软雅黑" panose="020B0503020204020204" charset="-122"/>
                <a:ea typeface="微软雅黑" panose="020B0503020204020204" charset="-122"/>
              </a:rPr>
              <a:t>continue</a:t>
            </a:r>
            <a:r>
              <a:rPr lang="zh-CN" altLang="en-US" sz="1600" dirty="0">
                <a:solidFill>
                  <a:schemeClr val="bg1"/>
                </a:solidFill>
                <a:latin typeface="微软雅黑" panose="020B0503020204020204" charset="-122"/>
                <a:ea typeface="微软雅黑" panose="020B0503020204020204" charset="-122"/>
              </a:rPr>
              <a:t>语句可以提高整个程序的效率</a:t>
            </a:r>
          </a:p>
        </p:txBody>
      </p:sp>
      <p:sp>
        <p:nvSpPr>
          <p:cNvPr id="8" name="文本框 11"/>
          <p:cNvSpPr txBox="1">
            <a:spLocks noChangeArrowheads="1"/>
          </p:cNvSpPr>
          <p:nvPr/>
        </p:nvSpPr>
        <p:spPr bwMode="auto">
          <a:xfrm>
            <a:off x="4355976" y="5373216"/>
            <a:ext cx="3752974" cy="707886"/>
          </a:xfrm>
          <a:prstGeom prst="rect">
            <a:avLst/>
          </a:prstGeom>
          <a:noFill/>
          <a:ln w="9525">
            <a:noFill/>
            <a:miter lim="800000"/>
          </a:ln>
        </p:spPr>
        <p:txBody>
          <a:bodyPr wrap="square">
            <a:spAutoFit/>
          </a:bodyPr>
          <a:lstStyle/>
          <a:p>
            <a:pPr algn="ctr"/>
            <a:r>
              <a:rPr lang="zh-CN" altLang="en-US" sz="2000" dirty="0">
                <a:latin typeface="微软雅黑" panose="020B0503020204020204" charset="-122"/>
                <a:ea typeface="微软雅黑" panose="020B0503020204020204" charset="-122"/>
                <a:sym typeface="+mn-ea"/>
              </a:rPr>
              <a:t>程序功能：把</a:t>
            </a:r>
            <a:r>
              <a:rPr lang="en-US" altLang="zh-CN" sz="2000" dirty="0">
                <a:latin typeface="微软雅黑" panose="020B0503020204020204" charset="-122"/>
                <a:ea typeface="微软雅黑" panose="020B0503020204020204" charset="-122"/>
                <a:sym typeface="+mn-ea"/>
              </a:rPr>
              <a:t>0</a:t>
            </a:r>
            <a:r>
              <a:rPr lang="zh-CN" altLang="en-US" sz="2000" dirty="0">
                <a:latin typeface="微软雅黑" panose="020B0503020204020204" charset="-122"/>
                <a:ea typeface="微软雅黑" panose="020B0503020204020204" charset="-122"/>
                <a:sym typeface="+mn-ea"/>
              </a:rPr>
              <a:t>－</a:t>
            </a:r>
            <a:r>
              <a:rPr lang="en-US" altLang="zh-CN" sz="2000" dirty="0">
                <a:latin typeface="微软雅黑" panose="020B0503020204020204" charset="-122"/>
                <a:ea typeface="微软雅黑" panose="020B0503020204020204" charset="-122"/>
                <a:sym typeface="+mn-ea"/>
              </a:rPr>
              <a:t>100</a:t>
            </a:r>
            <a:r>
              <a:rPr lang="zh-CN" altLang="en-US" sz="2000" dirty="0">
                <a:latin typeface="微软雅黑" panose="020B0503020204020204" charset="-122"/>
                <a:ea typeface="微软雅黑" panose="020B0503020204020204" charset="-122"/>
                <a:sym typeface="+mn-ea"/>
              </a:rPr>
              <a:t>之间</a:t>
            </a:r>
            <a:endParaRPr lang="en-US" altLang="zh-CN" sz="2000" dirty="0">
              <a:latin typeface="微软雅黑" panose="020B0503020204020204" charset="-122"/>
              <a:ea typeface="微软雅黑" panose="020B0503020204020204" charset="-122"/>
              <a:sym typeface="+mn-ea"/>
            </a:endParaRPr>
          </a:p>
          <a:p>
            <a:pPr algn="ctr"/>
            <a:r>
              <a:rPr lang="en-US" altLang="zh-CN" sz="2000" dirty="0">
                <a:latin typeface="微软雅黑" panose="020B0503020204020204" charset="-122"/>
                <a:ea typeface="微软雅黑" panose="020B0503020204020204" charset="-122"/>
                <a:sym typeface="+mn-ea"/>
              </a:rPr>
              <a:t>                 </a:t>
            </a:r>
            <a:r>
              <a:rPr lang="zh-CN" altLang="en-US" sz="2000" dirty="0">
                <a:latin typeface="微软雅黑" panose="020B0503020204020204" charset="-122"/>
                <a:ea typeface="微软雅黑" panose="020B0503020204020204" charset="-122"/>
                <a:sym typeface="+mn-ea"/>
              </a:rPr>
              <a:t>能被</a:t>
            </a:r>
            <a:r>
              <a:rPr lang="en-US" altLang="zh-CN" sz="2000" dirty="0">
                <a:latin typeface="微软雅黑" panose="020B0503020204020204" charset="-122"/>
                <a:ea typeface="微软雅黑" panose="020B0503020204020204" charset="-122"/>
                <a:sym typeface="+mn-ea"/>
              </a:rPr>
              <a:t>5</a:t>
            </a:r>
            <a:r>
              <a:rPr lang="zh-CN" altLang="en-US" sz="2000" dirty="0">
                <a:latin typeface="微软雅黑" panose="020B0503020204020204" charset="-122"/>
                <a:ea typeface="微软雅黑" panose="020B0503020204020204" charset="-122"/>
                <a:sym typeface="+mn-ea"/>
              </a:rPr>
              <a:t>整除的数输出</a:t>
            </a:r>
            <a:endParaRPr lang="zh-CN" altLang="en-US" sz="2000" dirty="0">
              <a:latin typeface="微软雅黑" panose="020B0503020204020204" charset="-122"/>
              <a:ea typeface="微软雅黑" panose="020B0503020204020204" charset="-122"/>
              <a:cs typeface="Segoe UI" panose="020B0502040204020203"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blinds(horizontal)">
                                      <p:cBhvr>
                                        <p:cTn id="7" dur="500"/>
                                        <p:tgtEl>
                                          <p:spTgt spid="798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9875">
                                            <p:txEl>
                                              <p:pRg st="1" end="1"/>
                                            </p:txEl>
                                          </p:spTgt>
                                        </p:tgtEl>
                                        <p:attrNameLst>
                                          <p:attrName>style.visibility</p:attrName>
                                        </p:attrNameLst>
                                      </p:cBhvr>
                                      <p:to>
                                        <p:strVal val="visible"/>
                                      </p:to>
                                    </p:set>
                                    <p:animEffect transition="in" filter="fade">
                                      <p:cBhvr>
                                        <p:cTn id="12" dur="1000"/>
                                        <p:tgtEl>
                                          <p:spTgt spid="79875">
                                            <p:txEl>
                                              <p:pRg st="1" end="1"/>
                                            </p:txEl>
                                          </p:spTgt>
                                        </p:tgtEl>
                                      </p:cBhvr>
                                    </p:animEffect>
                                    <p:anim calcmode="lin" valueType="num">
                                      <p:cBhvr>
                                        <p:cTn id="13" dur="1000" fill="hold"/>
                                        <p:tgtEl>
                                          <p:spTgt spid="7987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987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文本框 10"/>
          <p:cNvSpPr txBox="1">
            <a:spLocks noChangeArrowheads="1"/>
          </p:cNvSpPr>
          <p:nvPr/>
        </p:nvSpPr>
        <p:spPr bwMode="auto">
          <a:xfrm>
            <a:off x="747713" y="130175"/>
            <a:ext cx="121920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3.6.2</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74754" name="文本框 11"/>
          <p:cNvSpPr txBox="1">
            <a:spLocks noChangeArrowheads="1"/>
          </p:cNvSpPr>
          <p:nvPr/>
        </p:nvSpPr>
        <p:spPr bwMode="auto">
          <a:xfrm>
            <a:off x="2051050" y="130175"/>
            <a:ext cx="7334250" cy="585788"/>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continue</a:t>
            </a:r>
            <a:r>
              <a:rPr lang="zh-CN" altLang="en-US" sz="3200" b="1">
                <a:solidFill>
                  <a:schemeClr val="bg1"/>
                </a:solidFill>
                <a:latin typeface="微软雅黑" panose="020B0503020204020204" charset="-122"/>
                <a:ea typeface="微软雅黑" panose="020B0503020204020204" charset="-122"/>
                <a:sym typeface="+mn-ea"/>
              </a:rPr>
              <a:t>和</a:t>
            </a:r>
            <a:r>
              <a:rPr lang="en-US" altLang="zh-CN" sz="3200" b="1">
                <a:solidFill>
                  <a:schemeClr val="bg1"/>
                </a:solidFill>
                <a:latin typeface="微软雅黑" panose="020B0503020204020204" charset="-122"/>
                <a:ea typeface="微软雅黑" panose="020B0503020204020204" charset="-122"/>
                <a:sym typeface="+mn-ea"/>
              </a:rPr>
              <a:t>break</a:t>
            </a:r>
            <a:r>
              <a:rPr lang="zh-CN" altLang="en-US" sz="3200" b="1">
                <a:solidFill>
                  <a:schemeClr val="bg1"/>
                </a:solidFill>
                <a:latin typeface="微软雅黑" panose="020B0503020204020204" charset="-122"/>
                <a:ea typeface="微软雅黑" panose="020B0503020204020204" charset="-122"/>
                <a:sym typeface="+mn-ea"/>
              </a:rPr>
              <a:t>的区别</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79875" name="文本占位符 79874"/>
          <p:cNvSpPr>
            <a:spLocks noGrp="1"/>
          </p:cNvSpPr>
          <p:nvPr>
            <p:ph type="body" idx="4294967295"/>
          </p:nvPr>
        </p:nvSpPr>
        <p:spPr>
          <a:xfrm>
            <a:off x="4536504" y="4557861"/>
            <a:ext cx="4572000" cy="1751459"/>
          </a:xfrm>
        </p:spPr>
        <p:txBody>
          <a:bodyPr lIns="92075" tIns="46038" rIns="92075" bIns="46038">
            <a:normAutofit fontScale="85000" lnSpcReduction="20000"/>
          </a:bodyPr>
          <a:lstStyle/>
          <a:p>
            <a:pPr marL="0" indent="0">
              <a:lnSpc>
                <a:spcPct val="150000"/>
              </a:lnSpc>
              <a:buNone/>
            </a:pPr>
            <a:r>
              <a:rPr lang="en-US" altLang="zh-CN" sz="2400" b="1" dirty="0">
                <a:solidFill>
                  <a:srgbClr val="006666"/>
                </a:solidFill>
                <a:latin typeface="微软雅黑" panose="020B0503020204020204" charset="-122"/>
                <a:ea typeface="微软雅黑" panose="020B0503020204020204" charset="-122"/>
              </a:rPr>
              <a:t>continue</a:t>
            </a:r>
            <a:r>
              <a:rPr lang="zh-CN" altLang="en-US" sz="2400" b="1" dirty="0">
                <a:solidFill>
                  <a:srgbClr val="006666"/>
                </a:solidFill>
                <a:latin typeface="微软雅黑" panose="020B0503020204020204" charset="-122"/>
                <a:ea typeface="微软雅黑" panose="020B0503020204020204" charset="-122"/>
              </a:rPr>
              <a:t>语句</a:t>
            </a:r>
            <a:r>
              <a:rPr lang="zh-CN" altLang="en-US" sz="2400" dirty="0">
                <a:solidFill>
                  <a:srgbClr val="006666"/>
                </a:solidFill>
                <a:latin typeface="微软雅黑" panose="020B0503020204020204" charset="-122"/>
                <a:ea typeface="微软雅黑" panose="020B0503020204020204" charset="-122"/>
              </a:rPr>
              <a:t>只是结束本次循环，而不是中止整个循环，而</a:t>
            </a:r>
            <a:r>
              <a:rPr lang="en-US" altLang="zh-CN" sz="2400" b="1" dirty="0">
                <a:solidFill>
                  <a:srgbClr val="006666"/>
                </a:solidFill>
                <a:latin typeface="微软雅黑" panose="020B0503020204020204" charset="-122"/>
                <a:ea typeface="微软雅黑" panose="020B0503020204020204" charset="-122"/>
              </a:rPr>
              <a:t>break</a:t>
            </a:r>
            <a:r>
              <a:rPr lang="zh-CN" altLang="en-US" sz="2400" b="1" dirty="0">
                <a:solidFill>
                  <a:srgbClr val="006666"/>
                </a:solidFill>
                <a:latin typeface="微软雅黑" panose="020B0503020204020204" charset="-122"/>
                <a:ea typeface="微软雅黑" panose="020B0503020204020204" charset="-122"/>
              </a:rPr>
              <a:t>语句</a:t>
            </a:r>
            <a:r>
              <a:rPr lang="zh-CN" altLang="en-US" sz="2400" dirty="0">
                <a:solidFill>
                  <a:srgbClr val="006666"/>
                </a:solidFill>
                <a:latin typeface="微软雅黑" panose="020B0503020204020204" charset="-122"/>
                <a:ea typeface="微软雅黑" panose="020B0503020204020204" charset="-122"/>
              </a:rPr>
              <a:t>则是结束整个循环过程，不再判断执行循环的条件是否成立。</a:t>
            </a:r>
          </a:p>
          <a:p>
            <a:pPr marL="457200" indent="-457200"/>
            <a:endParaRPr lang="zh-CN" altLang="en-US" sz="1800" dirty="0">
              <a:ea typeface="华文新魏" panose="02010800040101010101" pitchFamily="2" charset="-122"/>
            </a:endParaRPr>
          </a:p>
        </p:txBody>
      </p:sp>
      <p:sp>
        <p:nvSpPr>
          <p:cNvPr id="5" name="圆角矩形 4"/>
          <p:cNvSpPr>
            <a:spLocks noChangeArrowheads="1"/>
          </p:cNvSpPr>
          <p:nvPr/>
        </p:nvSpPr>
        <p:spPr bwMode="auto">
          <a:xfrm>
            <a:off x="251520" y="944542"/>
            <a:ext cx="3959225" cy="5364778"/>
          </a:xfrm>
          <a:prstGeom prst="roundRect">
            <a:avLst>
              <a:gd name="adj" fmla="val 4843"/>
            </a:avLst>
          </a:prstGeom>
          <a:solidFill>
            <a:srgbClr val="FFFFFF"/>
          </a:solidFill>
          <a:ln w="12700">
            <a:solidFill>
              <a:srgbClr val="339933"/>
            </a:solidFill>
            <a:prstDash val="lgDashDotDot"/>
            <a:round/>
          </a:ln>
        </p:spPr>
        <p:txBody>
          <a:bodyPr anchor="ctr">
            <a:spAutoFit/>
          </a:bodyPr>
          <a:lstStyle/>
          <a:p>
            <a:r>
              <a:rPr lang="en-US" altLang="zh-CN" sz="1600" dirty="0">
                <a:latin typeface="+mn-lt"/>
                <a:ea typeface="微软雅黑" panose="020B0503020204020204" charset="-122"/>
              </a:rPr>
              <a:t>#include&lt;</a:t>
            </a:r>
            <a:r>
              <a:rPr lang="en-US" altLang="zh-CN" sz="1600" dirty="0" err="1">
                <a:latin typeface="+mn-lt"/>
                <a:ea typeface="微软雅黑" panose="020B0503020204020204" charset="-122"/>
              </a:rPr>
              <a:t>stdio.h</a:t>
            </a:r>
            <a:r>
              <a:rPr lang="en-US" altLang="zh-CN" sz="1600" dirty="0">
                <a:latin typeface="+mn-lt"/>
                <a:ea typeface="微软雅黑" panose="020B0503020204020204" charset="-122"/>
              </a:rPr>
              <a:t>&gt;</a:t>
            </a:r>
          </a:p>
          <a:p>
            <a:r>
              <a:rPr lang="en-US" altLang="zh-CN" sz="1600" dirty="0">
                <a:latin typeface="+mn-lt"/>
                <a:ea typeface="微软雅黑" panose="020B0503020204020204" charset="-122"/>
              </a:rPr>
              <a:t>#include &lt;</a:t>
            </a:r>
            <a:r>
              <a:rPr lang="en-US" altLang="zh-CN" sz="1600" dirty="0" err="1">
                <a:latin typeface="+mn-lt"/>
                <a:ea typeface="微软雅黑" panose="020B0503020204020204" charset="-122"/>
              </a:rPr>
              <a:t>math.h</a:t>
            </a:r>
            <a:r>
              <a:rPr lang="en-US" altLang="zh-CN" sz="1600" dirty="0">
                <a:latin typeface="+mn-lt"/>
                <a:ea typeface="微软雅黑" panose="020B0503020204020204" charset="-122"/>
              </a:rPr>
              <a:t>&gt;</a:t>
            </a:r>
          </a:p>
          <a:p>
            <a:r>
              <a:rPr lang="en-US" altLang="zh-CN" sz="1600" dirty="0">
                <a:latin typeface="+mn-lt"/>
                <a:ea typeface="微软雅黑" panose="020B0503020204020204" charset="-122"/>
              </a:rPr>
              <a:t>#define PI 3.1415926</a:t>
            </a:r>
          </a:p>
          <a:p>
            <a:r>
              <a:rPr lang="en-US" altLang="zh-CN" sz="1600" dirty="0">
                <a:latin typeface="+mn-lt"/>
                <a:ea typeface="微软雅黑" panose="020B0503020204020204" charset="-122"/>
              </a:rPr>
              <a:t>void    main( )</a:t>
            </a:r>
          </a:p>
          <a:p>
            <a:r>
              <a:rPr lang="en-US" altLang="zh-CN" sz="1600" dirty="0">
                <a:latin typeface="+mn-lt"/>
                <a:ea typeface="微软雅黑" panose="020B0503020204020204" charset="-122"/>
              </a:rPr>
              <a:t>{</a:t>
            </a:r>
          </a:p>
          <a:p>
            <a:r>
              <a:rPr lang="en-US" altLang="zh-CN" sz="1600" dirty="0">
                <a:latin typeface="+mn-lt"/>
                <a:ea typeface="微软雅黑" panose="020B0503020204020204" charset="-122"/>
              </a:rPr>
              <a:t>   double   r, area;</a:t>
            </a:r>
          </a:p>
          <a:p>
            <a:r>
              <a:rPr lang="en-US" altLang="zh-CN" sz="1600" dirty="0">
                <a:latin typeface="+mn-lt"/>
                <a:ea typeface="微软雅黑" panose="020B0503020204020204" charset="-122"/>
              </a:rPr>
              <a:t>   while (1)</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printf</a:t>
            </a:r>
            <a:r>
              <a:rPr lang="en-US" altLang="zh-CN" sz="1600" dirty="0">
                <a:latin typeface="+mn-lt"/>
                <a:ea typeface="微软雅黑" panose="020B0503020204020204" charset="-122"/>
              </a:rPr>
              <a:t>("input the radius:");</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scanf</a:t>
            </a:r>
            <a:r>
              <a:rPr lang="en-US" altLang="zh-CN" sz="1600" dirty="0">
                <a:latin typeface="+mn-lt"/>
                <a:ea typeface="微软雅黑" panose="020B0503020204020204" charset="-122"/>
              </a:rPr>
              <a:t>("%lf", &amp;r);</a:t>
            </a:r>
          </a:p>
          <a:p>
            <a:r>
              <a:rPr lang="en-US" altLang="zh-CN" sz="1600" dirty="0">
                <a:latin typeface="+mn-lt"/>
                <a:ea typeface="微软雅黑" panose="020B0503020204020204" charset="-122"/>
              </a:rPr>
              <a:t>       if (</a:t>
            </a:r>
            <a:r>
              <a:rPr lang="en-US" altLang="zh-CN" sz="1600" dirty="0" err="1">
                <a:latin typeface="+mn-lt"/>
                <a:ea typeface="微软雅黑" panose="020B0503020204020204" charset="-122"/>
              </a:rPr>
              <a:t>fabs</a:t>
            </a:r>
            <a:r>
              <a:rPr lang="en-US" altLang="zh-CN" sz="1600" dirty="0">
                <a:latin typeface="+mn-lt"/>
                <a:ea typeface="微软雅黑" panose="020B0503020204020204" charset="-122"/>
              </a:rPr>
              <a:t>(r) &lt; 1e-5)</a:t>
            </a:r>
          </a:p>
          <a:p>
            <a:r>
              <a:rPr lang="en-US" altLang="zh-CN" sz="1600" dirty="0">
                <a:latin typeface="+mn-lt"/>
                <a:ea typeface="微软雅黑" panose="020B0503020204020204" charset="-122"/>
              </a:rPr>
              <a:t>           break;</a:t>
            </a:r>
          </a:p>
          <a:p>
            <a:r>
              <a:rPr lang="en-US" altLang="zh-CN" sz="1600" dirty="0">
                <a:latin typeface="+mn-lt"/>
                <a:ea typeface="微软雅黑" panose="020B0503020204020204" charset="-122"/>
              </a:rPr>
              <a:t>       else if (r &lt; 0.0)</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printf</a:t>
            </a:r>
            <a:r>
              <a:rPr lang="en-US" altLang="zh-CN" sz="1600" dirty="0">
                <a:latin typeface="+mn-lt"/>
                <a:ea typeface="微软雅黑" panose="020B0503020204020204" charset="-122"/>
              </a:rPr>
              <a:t>("the input is error\n");</a:t>
            </a:r>
          </a:p>
          <a:p>
            <a:pPr>
              <a:buClr>
                <a:srgbClr val="FF0000"/>
              </a:buClr>
            </a:pPr>
            <a:r>
              <a:rPr lang="en-US" altLang="zh-CN" sz="1600" dirty="0">
                <a:latin typeface="+mn-lt"/>
                <a:ea typeface="微软雅黑" panose="020B0503020204020204" charset="-122"/>
              </a:rPr>
              <a:t>           continue;</a:t>
            </a:r>
          </a:p>
          <a:p>
            <a:r>
              <a:rPr lang="en-US" altLang="zh-CN" sz="1600" dirty="0">
                <a:latin typeface="+mn-lt"/>
                <a:ea typeface="微软雅黑" panose="020B0503020204020204" charset="-122"/>
              </a:rPr>
              <a:t>       }</a:t>
            </a:r>
          </a:p>
          <a:p>
            <a:r>
              <a:rPr lang="en-US" altLang="zh-CN" sz="1600" dirty="0">
                <a:ea typeface="微软雅黑" panose="020B0503020204020204" charset="-122"/>
              </a:rPr>
              <a:t>       area = PI * r * r;</a:t>
            </a:r>
          </a:p>
          <a:p>
            <a:r>
              <a:rPr lang="en-US" altLang="zh-CN" sz="1600" dirty="0">
                <a:ea typeface="微软雅黑" panose="020B0503020204020204" charset="-122"/>
              </a:rPr>
              <a:t>       </a:t>
            </a:r>
            <a:r>
              <a:rPr lang="en-US" altLang="zh-CN" sz="1600" dirty="0" err="1">
                <a:ea typeface="微软雅黑" panose="020B0503020204020204" charset="-122"/>
              </a:rPr>
              <a:t>printf</a:t>
            </a:r>
            <a:r>
              <a:rPr lang="en-US" altLang="zh-CN" sz="1600" dirty="0">
                <a:ea typeface="微软雅黑" panose="020B0503020204020204" charset="-122"/>
              </a:rPr>
              <a:t>("the area is:%lf\n", area);</a:t>
            </a:r>
          </a:p>
          <a:p>
            <a:r>
              <a:rPr lang="en-US" altLang="zh-CN" sz="1600" dirty="0">
                <a:ea typeface="微软雅黑" panose="020B0503020204020204" charset="-122"/>
              </a:rPr>
              <a:t>   }</a:t>
            </a:r>
          </a:p>
          <a:p>
            <a:r>
              <a:rPr lang="en-US" altLang="zh-CN" sz="1600" dirty="0">
                <a:ea typeface="微软雅黑" panose="020B0503020204020204" charset="-122"/>
              </a:rPr>
              <a:t>}</a:t>
            </a:r>
            <a:endParaRPr lang="en-US" altLang="zh-CN" sz="1600" dirty="0">
              <a:latin typeface="+mn-lt"/>
              <a:ea typeface="微软雅黑" panose="020B0503020204020204" charset="-122"/>
            </a:endParaRPr>
          </a:p>
        </p:txBody>
      </p:sp>
      <p:grpSp>
        <p:nvGrpSpPr>
          <p:cNvPr id="8" name="组合 7"/>
          <p:cNvGrpSpPr/>
          <p:nvPr/>
        </p:nvGrpSpPr>
        <p:grpSpPr bwMode="auto">
          <a:xfrm>
            <a:off x="1973322" y="4077072"/>
            <a:ext cx="2843212" cy="336550"/>
            <a:chOff x="2785730" y="3351250"/>
            <a:chExt cx="2636722" cy="337098"/>
          </a:xfrm>
          <a:solidFill>
            <a:srgbClr val="006666"/>
          </a:solidFill>
        </p:grpSpPr>
        <p:sp>
          <p:nvSpPr>
            <p:cNvPr id="9" name="对话气泡: 圆角矩形 7"/>
            <p:cNvSpPr/>
            <p:nvPr/>
          </p:nvSpPr>
          <p:spPr>
            <a:xfrm>
              <a:off x="2785730" y="3352840"/>
              <a:ext cx="2392336" cy="330738"/>
            </a:xfrm>
            <a:prstGeom prst="wedgeRoundRectCallout">
              <a:avLst>
                <a:gd name="adj1" fmla="val -69082"/>
                <a:gd name="adj2" fmla="val -152062"/>
                <a:gd name="adj3"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10" name="矩形 8"/>
            <p:cNvSpPr>
              <a:spLocks noChangeArrowheads="1"/>
            </p:cNvSpPr>
            <p:nvPr/>
          </p:nvSpPr>
          <p:spPr bwMode="auto">
            <a:xfrm>
              <a:off x="2785730" y="3351250"/>
              <a:ext cx="2636722" cy="337098"/>
            </a:xfrm>
            <a:prstGeom prst="rect">
              <a:avLst/>
            </a:prstGeom>
            <a:grpFill/>
            <a:ln w="9525">
              <a:noFill/>
              <a:miter lim="800000"/>
            </a:ln>
          </p:spPr>
          <p:txBody>
            <a:bodyPr>
              <a:spAutoFit/>
            </a:bodyPr>
            <a:lstStyle/>
            <a:p>
              <a:r>
                <a:rPr lang="zh-CN" altLang="en-US" sz="1600" dirty="0">
                  <a:solidFill>
                    <a:schemeClr val="bg1"/>
                  </a:solidFill>
                  <a:latin typeface="微软雅黑" panose="020B0503020204020204" charset="-122"/>
                  <a:ea typeface="微软雅黑" panose="020B0503020204020204" charset="-122"/>
                </a:rPr>
                <a:t>确定输入圆半径值有意义</a:t>
              </a:r>
            </a:p>
          </p:txBody>
        </p:sp>
      </p:grpSp>
      <p:sp>
        <p:nvSpPr>
          <p:cNvPr id="11" name="椭圆 10"/>
          <p:cNvSpPr/>
          <p:nvPr/>
        </p:nvSpPr>
        <p:spPr>
          <a:xfrm>
            <a:off x="467544" y="3574949"/>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占位符 81922"/>
          <p:cNvSpPr txBox="1">
            <a:spLocks/>
          </p:cNvSpPr>
          <p:nvPr/>
        </p:nvSpPr>
        <p:spPr bwMode="auto">
          <a:xfrm>
            <a:off x="4697025" y="1196752"/>
            <a:ext cx="4267463" cy="2880320"/>
          </a:xfrm>
          <a:prstGeom prst="rect">
            <a:avLst/>
          </a:prstGeom>
          <a:noFill/>
          <a:ln w="9525">
            <a:noFill/>
            <a:miter lim="800000"/>
          </a:ln>
        </p:spPr>
        <p:txBody>
          <a:bodyPr vert="horz" wrap="square" lIns="92075" tIns="46038" rIns="92075" bIns="46038" numCol="1" anchor="t" anchorCtr="0" compatLnSpc="1">
            <a:noAutofit/>
          </a:bodyPr>
          <a:lstStyle>
            <a:lvl1pPr marL="228600" indent="-228600" algn="l" rtl="0" fontAlgn="base">
              <a:lnSpc>
                <a:spcPct val="90000"/>
              </a:lnSpc>
              <a:spcBef>
                <a:spcPts val="1000"/>
              </a:spcBef>
              <a:spcAft>
                <a:spcPct val="0"/>
              </a:spcAft>
              <a:buFont typeface="Arial" panose="0208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8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8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8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8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0" indent="0" defTabSz="914400">
              <a:lnSpc>
                <a:spcPct val="130000"/>
              </a:lnSpc>
              <a:spcBef>
                <a:spcPts val="0"/>
              </a:spcBef>
              <a:buFont typeface="Arial" panose="02080604020202020204" pitchFamily="34" charset="0"/>
              <a:buNone/>
            </a:pPr>
            <a:r>
              <a:rPr lang="zh-CN" altLang="en-US" sz="1800" dirty="0">
                <a:latin typeface="微软雅黑" panose="020B0503020204020204" charset="-122"/>
                <a:ea typeface="微软雅黑" panose="020B0503020204020204" charset="-122"/>
              </a:rPr>
              <a:t>  输入一个圆的半径，输出圆的面积。</a:t>
            </a:r>
          </a:p>
          <a:p>
            <a:pPr marL="0" indent="0" defTabSz="914400">
              <a:lnSpc>
                <a:spcPct val="130000"/>
              </a:lnSpc>
              <a:spcBef>
                <a:spcPts val="0"/>
              </a:spcBef>
              <a:buFont typeface="Arial" panose="02080604020202020204" pitchFamily="34" charset="0"/>
              <a:buNone/>
            </a:pPr>
            <a:r>
              <a:rPr lang="zh-CN" altLang="en-US" sz="1800" dirty="0">
                <a:latin typeface="微软雅黑" panose="020B0503020204020204" charset="-122"/>
                <a:ea typeface="微软雅黑" panose="020B0503020204020204" charset="-122"/>
              </a:rPr>
              <a:t>现在我们对这个程序进行改进，要求</a:t>
            </a:r>
            <a:r>
              <a:rPr lang="en-US" altLang="zh-CN" sz="1800" dirty="0">
                <a:latin typeface="微软雅黑" panose="020B0503020204020204" charset="-122"/>
                <a:ea typeface="微软雅黑" panose="020B0503020204020204" charset="-122"/>
              </a:rPr>
              <a:t>:</a:t>
            </a:r>
          </a:p>
          <a:p>
            <a:pPr marL="0" indent="0" defTabSz="914400">
              <a:lnSpc>
                <a:spcPct val="130000"/>
              </a:lnSpc>
              <a:spcBef>
                <a:spcPts val="0"/>
              </a:spcBef>
              <a:buFont typeface="Arial" panose="02080604020202020204" pitchFamily="34" charset="0"/>
              <a:buNone/>
            </a:pPr>
            <a:r>
              <a:rPr lang="en-US" altLang="zh-CN" sz="1800" dirty="0">
                <a:latin typeface="微软雅黑" panose="020B0503020204020204" charset="-122"/>
                <a:ea typeface="微软雅黑" panose="020B0503020204020204" charset="-122"/>
              </a:rPr>
              <a:t>(1).</a:t>
            </a:r>
            <a:r>
              <a:rPr lang="zh-CN" altLang="en-US" sz="1800" dirty="0">
                <a:latin typeface="微软雅黑" panose="020B0503020204020204" charset="-122"/>
                <a:ea typeface="微软雅黑" panose="020B0503020204020204" charset="-122"/>
              </a:rPr>
              <a:t>允许反复的输入半径，计算并显示圆的面积，直到输入的半径是</a:t>
            </a:r>
            <a:r>
              <a:rPr lang="en-US" altLang="zh-CN" sz="1800" dirty="0">
                <a:latin typeface="微软雅黑" panose="020B0503020204020204" charset="-122"/>
                <a:ea typeface="微软雅黑" panose="020B0503020204020204" charset="-122"/>
              </a:rPr>
              <a:t>0</a:t>
            </a:r>
            <a:r>
              <a:rPr lang="zh-CN" altLang="en-US" sz="1800" dirty="0">
                <a:latin typeface="微软雅黑" panose="020B0503020204020204" charset="-122"/>
                <a:ea typeface="微软雅黑" panose="020B0503020204020204" charset="-122"/>
              </a:rPr>
              <a:t>时为止</a:t>
            </a:r>
            <a:r>
              <a:rPr lang="en-US" altLang="zh-CN" sz="1800" dirty="0">
                <a:latin typeface="微软雅黑" panose="020B0503020204020204" charset="-122"/>
                <a:ea typeface="微软雅黑" panose="020B0503020204020204" charset="-122"/>
              </a:rPr>
              <a:t>(</a:t>
            </a:r>
            <a:r>
              <a:rPr lang="zh-CN" altLang="en-US" sz="1800" dirty="0">
                <a:latin typeface="微软雅黑" panose="020B0503020204020204" charset="-122"/>
                <a:ea typeface="微软雅黑" panose="020B0503020204020204" charset="-122"/>
              </a:rPr>
              <a:t>输入</a:t>
            </a:r>
            <a:r>
              <a:rPr lang="en-US" altLang="zh-CN" sz="1800" dirty="0">
                <a:latin typeface="微软雅黑" panose="020B0503020204020204" charset="-122"/>
                <a:ea typeface="微软雅黑" panose="020B0503020204020204" charset="-122"/>
              </a:rPr>
              <a:t>0</a:t>
            </a:r>
            <a:r>
              <a:rPr lang="zh-CN" altLang="en-US" sz="1800" dirty="0">
                <a:latin typeface="微软雅黑" panose="020B0503020204020204" charset="-122"/>
                <a:ea typeface="微软雅黑" panose="020B0503020204020204" charset="-122"/>
              </a:rPr>
              <a:t>是终止程序运行的信号</a:t>
            </a:r>
            <a:r>
              <a:rPr lang="en-US" altLang="zh-CN" sz="1800" dirty="0">
                <a:latin typeface="微软雅黑" panose="020B0503020204020204" charset="-122"/>
                <a:ea typeface="微软雅黑" panose="020B0503020204020204" charset="-122"/>
              </a:rPr>
              <a:t>);</a:t>
            </a:r>
          </a:p>
          <a:p>
            <a:pPr marL="0" indent="0" defTabSz="914400">
              <a:lnSpc>
                <a:spcPct val="130000"/>
              </a:lnSpc>
              <a:spcBef>
                <a:spcPts val="0"/>
              </a:spcBef>
              <a:buFont typeface="Arial" panose="02080604020202020204" pitchFamily="34" charset="0"/>
              <a:buNone/>
            </a:pPr>
            <a:r>
              <a:rPr lang="en-US" altLang="zh-CN" sz="1800" dirty="0">
                <a:latin typeface="微软雅黑" panose="020B0503020204020204" charset="-122"/>
                <a:ea typeface="微软雅黑" panose="020B0503020204020204" charset="-122"/>
              </a:rPr>
              <a:t>(2).</a:t>
            </a:r>
            <a:r>
              <a:rPr lang="zh-CN" altLang="en-US" sz="1800" dirty="0">
                <a:latin typeface="微软雅黑" panose="020B0503020204020204" charset="-122"/>
                <a:ea typeface="微软雅黑" panose="020B0503020204020204" charset="-122"/>
              </a:rPr>
              <a:t>对输入的半径进行检查，若发现是负数将提示操作者重新输入。</a:t>
            </a:r>
          </a:p>
        </p:txBody>
      </p:sp>
      <p:pic>
        <p:nvPicPr>
          <p:cNvPr id="14" name="图片 13"/>
          <p:cNvPicPr>
            <a:picLocks noChangeAspect="1"/>
          </p:cNvPicPr>
          <p:nvPr/>
        </p:nvPicPr>
        <p:blipFill>
          <a:blip r:embed="rId2"/>
          <a:srcRect/>
          <a:stretch>
            <a:fillRect/>
          </a:stretch>
        </p:blipFill>
        <p:spPr bwMode="auto">
          <a:xfrm>
            <a:off x="3898959" y="4450665"/>
            <a:ext cx="654050" cy="6540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5" grpId="0" bldLvl="0" animBg="1"/>
      <p:bldP spid="11" grpId="0" animBg="1"/>
      <p:bldP spid="1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文本框 10"/>
          <p:cNvSpPr txBox="1">
            <a:spLocks noChangeArrowheads="1"/>
          </p:cNvSpPr>
          <p:nvPr/>
        </p:nvSpPr>
        <p:spPr bwMode="auto">
          <a:xfrm>
            <a:off x="747713" y="130175"/>
            <a:ext cx="121920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3.6.3</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77826"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goto </a:t>
            </a:r>
            <a:r>
              <a:rPr lang="zh-CN" altLang="en-US" sz="3200" b="1">
                <a:solidFill>
                  <a:schemeClr val="bg1"/>
                </a:solidFill>
                <a:latin typeface="微软雅黑" panose="020B0503020204020204" charset="-122"/>
                <a:ea typeface="微软雅黑" panose="020B0503020204020204" charset="-122"/>
                <a:sym typeface="+mn-ea"/>
              </a:rPr>
              <a:t>语句和标号</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83971" name="文本占位符 83970"/>
          <p:cNvSpPr>
            <a:spLocks noGrp="1"/>
          </p:cNvSpPr>
          <p:nvPr>
            <p:ph type="body" idx="4294967295"/>
          </p:nvPr>
        </p:nvSpPr>
        <p:spPr>
          <a:xfrm>
            <a:off x="1260475" y="1196975"/>
            <a:ext cx="7343973" cy="4319588"/>
          </a:xfrm>
        </p:spPr>
        <p:txBody>
          <a:bodyPr lIns="92075" tIns="46038" rIns="92075" bIns="46038"/>
          <a:lstStyle/>
          <a:p>
            <a:pPr marL="342900" indent="-342900">
              <a:lnSpc>
                <a:spcPct val="150000"/>
              </a:lnSpc>
            </a:pPr>
            <a:r>
              <a:rPr lang="zh-CN" altLang="en-US" sz="1800" dirty="0">
                <a:latin typeface="微软雅黑" panose="020B0503020204020204" charset="-122"/>
                <a:ea typeface="微软雅黑" panose="020B0503020204020204" charset="-122"/>
              </a:rPr>
              <a:t>程序中使用</a:t>
            </a:r>
            <a:r>
              <a:rPr lang="en-US" altLang="zh-CN" sz="1800" dirty="0" err="1">
                <a:latin typeface="微软雅黑" panose="020B0503020204020204" charset="-122"/>
                <a:ea typeface="微软雅黑" panose="020B0503020204020204" charset="-122"/>
              </a:rPr>
              <a:t>goto</a:t>
            </a:r>
            <a:r>
              <a:rPr lang="zh-CN" altLang="en-US" sz="1800" dirty="0">
                <a:latin typeface="微软雅黑" panose="020B0503020204020204" charset="-122"/>
                <a:ea typeface="微软雅黑" panose="020B0503020204020204" charset="-122"/>
              </a:rPr>
              <a:t>语句时要求和标号配合，一般形式：</a:t>
            </a:r>
          </a:p>
          <a:p>
            <a:pPr marL="342900" indent="-342900">
              <a:lnSpc>
                <a:spcPct val="150000"/>
              </a:lnSpc>
              <a:buFont typeface="Arial" panose="02080604020202020204" pitchFamily="34" charset="0"/>
              <a:buNone/>
            </a:pPr>
            <a:r>
              <a:rPr lang="zh-CN" altLang="en-US" sz="1800" dirty="0">
                <a:solidFill>
                  <a:srgbClr val="006666"/>
                </a:solidFill>
                <a:latin typeface="微软雅黑" panose="020B0503020204020204" charset="-122"/>
                <a:ea typeface="微软雅黑" panose="020B0503020204020204" charset="-122"/>
              </a:rPr>
              <a:t>                </a:t>
            </a:r>
            <a:r>
              <a:rPr lang="en-US" altLang="zh-CN" sz="1600" dirty="0" err="1">
                <a:solidFill>
                  <a:srgbClr val="006666"/>
                </a:solidFill>
                <a:latin typeface="微软雅黑" panose="020B0503020204020204" charset="-122"/>
                <a:ea typeface="微软雅黑" panose="020B0503020204020204" charset="-122"/>
              </a:rPr>
              <a:t>goto</a:t>
            </a:r>
            <a:r>
              <a:rPr lang="en-US" altLang="zh-CN" sz="1600" dirty="0">
                <a:solidFill>
                  <a:srgbClr val="006666"/>
                </a:solidFill>
                <a:latin typeface="微软雅黑" panose="020B0503020204020204" charset="-122"/>
                <a:ea typeface="微软雅黑" panose="020B0503020204020204" charset="-122"/>
              </a:rPr>
              <a:t>   </a:t>
            </a:r>
            <a:r>
              <a:rPr lang="zh-CN" altLang="en-US" sz="1600" dirty="0">
                <a:solidFill>
                  <a:srgbClr val="006666"/>
                </a:solidFill>
                <a:latin typeface="微软雅黑" panose="020B0503020204020204" charset="-122"/>
                <a:ea typeface="微软雅黑" panose="020B0503020204020204" charset="-122"/>
              </a:rPr>
              <a:t>标号</a:t>
            </a:r>
            <a:r>
              <a:rPr lang="en-US" altLang="zh-CN" sz="1600" dirty="0">
                <a:solidFill>
                  <a:srgbClr val="006666"/>
                </a:solidFill>
                <a:latin typeface="微软雅黑" panose="020B0503020204020204" charset="-122"/>
                <a:ea typeface="微软雅黑" panose="020B0503020204020204" charset="-122"/>
              </a:rPr>
              <a:t>;</a:t>
            </a:r>
          </a:p>
          <a:p>
            <a:pPr marL="342900" indent="-342900">
              <a:lnSpc>
                <a:spcPct val="150000"/>
              </a:lnSpc>
              <a:buFont typeface="Arial" panose="02080604020202020204" pitchFamily="34" charset="0"/>
              <a:buNone/>
            </a:pPr>
            <a:r>
              <a:rPr lang="en-US" altLang="zh-CN" sz="1600" dirty="0">
                <a:solidFill>
                  <a:srgbClr val="006666"/>
                </a:solidFill>
                <a:latin typeface="微软雅黑" panose="020B0503020204020204" charset="-122"/>
                <a:ea typeface="微软雅黑" panose="020B0503020204020204" charset="-122"/>
              </a:rPr>
              <a:t>                   …………</a:t>
            </a:r>
          </a:p>
          <a:p>
            <a:pPr marL="342900" indent="-342900">
              <a:lnSpc>
                <a:spcPct val="150000"/>
              </a:lnSpc>
              <a:buFont typeface="Arial" panose="02080604020202020204" pitchFamily="34" charset="0"/>
              <a:buNone/>
            </a:pPr>
            <a:r>
              <a:rPr lang="en-US" altLang="zh-CN" sz="1600" dirty="0">
                <a:solidFill>
                  <a:srgbClr val="006666"/>
                </a:solidFill>
                <a:latin typeface="微软雅黑" panose="020B0503020204020204" charset="-122"/>
                <a:ea typeface="微软雅黑" panose="020B0503020204020204" charset="-122"/>
              </a:rPr>
              <a:t>                  </a:t>
            </a:r>
            <a:r>
              <a:rPr lang="zh-CN" altLang="en-US" sz="1600" dirty="0">
                <a:solidFill>
                  <a:srgbClr val="006666"/>
                </a:solidFill>
                <a:latin typeface="微软雅黑" panose="020B0503020204020204" charset="-122"/>
                <a:ea typeface="微软雅黑" panose="020B0503020204020204" charset="-122"/>
              </a:rPr>
              <a:t>标号</a:t>
            </a:r>
            <a:r>
              <a:rPr lang="en-US" altLang="zh-CN" sz="1600" dirty="0">
                <a:solidFill>
                  <a:srgbClr val="006666"/>
                </a:solidFill>
                <a:latin typeface="微软雅黑" panose="020B0503020204020204" charset="-122"/>
                <a:ea typeface="微软雅黑" panose="020B0503020204020204" charset="-122"/>
              </a:rPr>
              <a:t>:   </a:t>
            </a:r>
            <a:r>
              <a:rPr lang="zh-CN" altLang="en-US" sz="1600" dirty="0">
                <a:solidFill>
                  <a:srgbClr val="006666"/>
                </a:solidFill>
                <a:latin typeface="微软雅黑" panose="020B0503020204020204" charset="-122"/>
                <a:ea typeface="微软雅黑" panose="020B0503020204020204" charset="-122"/>
              </a:rPr>
              <a:t>语句</a:t>
            </a:r>
            <a:r>
              <a:rPr lang="en-US" altLang="zh-CN" sz="1600" dirty="0">
                <a:solidFill>
                  <a:srgbClr val="006666"/>
                </a:solidFill>
                <a:latin typeface="微软雅黑" panose="020B0503020204020204" charset="-122"/>
                <a:ea typeface="微软雅黑" panose="020B0503020204020204" charset="-122"/>
              </a:rPr>
              <a:t>;</a:t>
            </a:r>
          </a:p>
          <a:p>
            <a:pPr marL="342900" indent="-342900">
              <a:lnSpc>
                <a:spcPct val="150000"/>
              </a:lnSpc>
              <a:buFont typeface="Wingdings"/>
              <a:buChar char="Ø"/>
            </a:pPr>
            <a:r>
              <a:rPr lang="en-US" altLang="zh-CN" sz="1800" dirty="0">
                <a:solidFill>
                  <a:srgbClr val="006666"/>
                </a:solidFill>
                <a:latin typeface="微软雅黑" panose="020B0503020204020204" charset="-122"/>
                <a:ea typeface="微软雅黑" panose="020B0503020204020204" charset="-122"/>
              </a:rPr>
              <a:t> </a:t>
            </a:r>
            <a:r>
              <a:rPr lang="zh-CN" altLang="en-US" sz="1800" b="1" dirty="0">
                <a:solidFill>
                  <a:srgbClr val="006666"/>
                </a:solidFill>
                <a:latin typeface="微软雅黑" panose="020B0503020204020204" charset="-122"/>
                <a:ea typeface="微软雅黑" panose="020B0503020204020204" charset="-122"/>
              </a:rPr>
              <a:t>功能：</a:t>
            </a:r>
            <a:r>
              <a:rPr lang="zh-CN" altLang="en-US" sz="1800" dirty="0">
                <a:latin typeface="微软雅黑" panose="020B0503020204020204" charset="-122"/>
                <a:ea typeface="微软雅黑" panose="020B0503020204020204" charset="-122"/>
              </a:rPr>
              <a:t>把程序控制转移到标号指定的语句处。既执行</a:t>
            </a:r>
            <a:r>
              <a:rPr lang="en-US" altLang="zh-CN" sz="1800" dirty="0" err="1">
                <a:latin typeface="微软雅黑" panose="020B0503020204020204" charset="-122"/>
                <a:ea typeface="微软雅黑" panose="020B0503020204020204" charset="-122"/>
              </a:rPr>
              <a:t>goto</a:t>
            </a:r>
            <a:r>
              <a:rPr lang="zh-CN" altLang="en-US" sz="1800" dirty="0">
                <a:latin typeface="微软雅黑" panose="020B0503020204020204" charset="-122"/>
                <a:ea typeface="微软雅黑" panose="020B0503020204020204" charset="-122"/>
              </a:rPr>
              <a:t>语句之后，程序从指定标号处的语句继续执行。</a:t>
            </a:r>
          </a:p>
          <a:p>
            <a:pPr marL="342900" indent="-342900">
              <a:lnSpc>
                <a:spcPct val="150000"/>
              </a:lnSpc>
            </a:pPr>
            <a:r>
              <a:rPr lang="zh-CN" altLang="en-US" sz="1800" dirty="0">
                <a:latin typeface="微软雅黑" panose="020B0503020204020204" charset="-122"/>
                <a:ea typeface="微软雅黑" panose="020B0503020204020204" charset="-122"/>
              </a:rPr>
              <a:t>注意</a:t>
            </a:r>
            <a:r>
              <a:rPr lang="en-US" altLang="zh-CN" sz="1800" dirty="0">
                <a:latin typeface="微软雅黑" panose="020B0503020204020204" charset="-122"/>
                <a:ea typeface="微软雅黑" panose="020B0503020204020204" charset="-122"/>
              </a:rPr>
              <a:t>: </a:t>
            </a:r>
            <a:r>
              <a:rPr lang="en-US" altLang="zh-CN" sz="1800" dirty="0" err="1">
                <a:latin typeface="微软雅黑" panose="020B0503020204020204" charset="-122"/>
                <a:ea typeface="微软雅黑" panose="020B0503020204020204" charset="-122"/>
              </a:rPr>
              <a:t>goto</a:t>
            </a:r>
            <a:r>
              <a:rPr lang="zh-CN" altLang="en-US" sz="1800" dirty="0">
                <a:latin typeface="微软雅黑" panose="020B0503020204020204" charset="-122"/>
                <a:ea typeface="微软雅黑" panose="020B0503020204020204" charset="-122"/>
              </a:rPr>
              <a:t>语句常用的用法是用它退出多重循环。</a:t>
            </a:r>
            <a:endParaRPr lang="zh-CN" altLang="en-US" sz="1800" dirty="0">
              <a:solidFill>
                <a:srgbClr val="330099"/>
              </a:solidFill>
              <a:latin typeface="微软雅黑" panose="020B0503020204020204" charset="-122"/>
              <a:ea typeface="微软雅黑" panose="020B0503020204020204" charset="-122"/>
            </a:endParaRPr>
          </a:p>
          <a:p>
            <a:pPr marL="342900" indent="-342900">
              <a:lnSpc>
                <a:spcPct val="150000"/>
              </a:lnSpc>
            </a:pPr>
            <a:r>
              <a:rPr lang="zh-CN" altLang="en-US" sz="1800" dirty="0">
                <a:solidFill>
                  <a:srgbClr val="FF0000"/>
                </a:solidFill>
                <a:latin typeface="微软雅黑" panose="020B0503020204020204" charset="-122"/>
                <a:ea typeface="微软雅黑" panose="020B0503020204020204" charset="-122"/>
              </a:rPr>
              <a:t>！</a:t>
            </a:r>
            <a:r>
              <a:rPr lang="en-US" altLang="zh-CN" sz="1800" dirty="0" err="1">
                <a:solidFill>
                  <a:srgbClr val="FF0000"/>
                </a:solidFill>
                <a:latin typeface="微软雅黑" panose="020B0503020204020204" charset="-122"/>
                <a:ea typeface="微软雅黑" panose="020B0503020204020204" charset="-122"/>
              </a:rPr>
              <a:t>goto</a:t>
            </a:r>
            <a:r>
              <a:rPr lang="zh-CN" altLang="en-US" sz="1800" dirty="0">
                <a:solidFill>
                  <a:srgbClr val="FF0000"/>
                </a:solidFill>
                <a:latin typeface="微软雅黑" panose="020B0503020204020204" charset="-122"/>
                <a:ea typeface="微软雅黑" panose="020B0503020204020204" charset="-122"/>
              </a:rPr>
              <a:t>语句为非结构化语句，</a:t>
            </a:r>
            <a:r>
              <a:rPr lang="zh-CN" altLang="en-US" sz="1800" b="1" dirty="0">
                <a:solidFill>
                  <a:srgbClr val="FF0000"/>
                </a:solidFill>
                <a:latin typeface="微软雅黑" panose="020B0503020204020204" charset="-122"/>
                <a:ea typeface="微软雅黑" panose="020B0503020204020204" charset="-122"/>
              </a:rPr>
              <a:t>我们一般不提倡使用！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blinds(horizontal)">
                                      <p:cBhvr>
                                        <p:cTn id="7" dur="500"/>
                                        <p:tgtEl>
                                          <p:spTgt spid="83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83971">
                                            <p:txEl>
                                              <p:pRg st="1" end="1"/>
                                            </p:txEl>
                                          </p:spTgt>
                                        </p:tgtEl>
                                        <p:attrNameLst>
                                          <p:attrName>style.visibility</p:attrName>
                                        </p:attrNameLst>
                                      </p:cBhvr>
                                      <p:to>
                                        <p:strVal val="visible"/>
                                      </p:to>
                                    </p:set>
                                    <p:anim calcmode="lin" valueType="num">
                                      <p:cBhvr>
                                        <p:cTn id="12" dur="1000" fill="hold"/>
                                        <p:tgtEl>
                                          <p:spTgt spid="83971">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83971">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3971">
                                            <p:txEl>
                                              <p:pRg st="1" end="1"/>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83971">
                                            <p:txEl>
                                              <p:pRg st="2" end="2"/>
                                            </p:txEl>
                                          </p:spTgt>
                                        </p:tgtEl>
                                        <p:attrNameLst>
                                          <p:attrName>style.visibility</p:attrName>
                                        </p:attrNameLst>
                                      </p:cBhvr>
                                      <p:to>
                                        <p:strVal val="visible"/>
                                      </p:to>
                                    </p:set>
                                    <p:anim calcmode="lin" valueType="num">
                                      <p:cBhvr>
                                        <p:cTn id="17" dur="1000" fill="hold"/>
                                        <p:tgtEl>
                                          <p:spTgt spid="83971">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83971">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83971">
                                            <p:txEl>
                                              <p:pRg st="2" end="2"/>
                                            </p:txEl>
                                          </p:spTgt>
                                        </p:tgtEl>
                                      </p:cBhvr>
                                    </p:animEffect>
                                  </p:childTnLst>
                                </p:cTn>
                              </p:par>
                              <p:par>
                                <p:cTn id="20" presetID="29" presetClass="entr" presetSubtype="0" fill="hold" nodeType="withEffect">
                                  <p:stCondLst>
                                    <p:cond delay="0"/>
                                  </p:stCondLst>
                                  <p:childTnLst>
                                    <p:set>
                                      <p:cBhvr>
                                        <p:cTn id="21" dur="1" fill="hold">
                                          <p:stCondLst>
                                            <p:cond delay="0"/>
                                          </p:stCondLst>
                                        </p:cTn>
                                        <p:tgtEl>
                                          <p:spTgt spid="83971">
                                            <p:txEl>
                                              <p:pRg st="3" end="3"/>
                                            </p:txEl>
                                          </p:spTgt>
                                        </p:tgtEl>
                                        <p:attrNameLst>
                                          <p:attrName>style.visibility</p:attrName>
                                        </p:attrNameLst>
                                      </p:cBhvr>
                                      <p:to>
                                        <p:strVal val="visible"/>
                                      </p:to>
                                    </p:set>
                                    <p:anim calcmode="lin" valueType="num">
                                      <p:cBhvr>
                                        <p:cTn id="22" dur="1000" fill="hold"/>
                                        <p:tgtEl>
                                          <p:spTgt spid="83971">
                                            <p:txEl>
                                              <p:pRg st="3" end="3"/>
                                            </p:txEl>
                                          </p:spTgt>
                                        </p:tgtEl>
                                        <p:attrNameLst>
                                          <p:attrName>ppt_x</p:attrName>
                                        </p:attrNameLst>
                                      </p:cBhvr>
                                      <p:tavLst>
                                        <p:tav tm="0">
                                          <p:val>
                                            <p:strVal val="#ppt_x-.2"/>
                                          </p:val>
                                        </p:tav>
                                        <p:tav tm="100000">
                                          <p:val>
                                            <p:strVal val="#ppt_x"/>
                                          </p:val>
                                        </p:tav>
                                      </p:tavLst>
                                    </p:anim>
                                    <p:anim calcmode="lin" valueType="num">
                                      <p:cBhvr>
                                        <p:cTn id="23" dur="1000" fill="hold"/>
                                        <p:tgtEl>
                                          <p:spTgt spid="83971">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83971">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3971">
                                            <p:txEl>
                                              <p:pRg st="4" end="4"/>
                                            </p:txEl>
                                          </p:spTgt>
                                        </p:tgtEl>
                                        <p:attrNameLst>
                                          <p:attrName>style.visibility</p:attrName>
                                        </p:attrNameLst>
                                      </p:cBhvr>
                                      <p:to>
                                        <p:strVal val="visible"/>
                                      </p:to>
                                    </p:set>
                                    <p:anim calcmode="lin" valueType="num">
                                      <p:cBhvr additive="base">
                                        <p:cTn id="29" dur="500" fill="hold"/>
                                        <p:tgtEl>
                                          <p:spTgt spid="8397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39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3971">
                                            <p:txEl>
                                              <p:pRg st="5" end="5"/>
                                            </p:txEl>
                                          </p:spTgt>
                                        </p:tgtEl>
                                        <p:attrNameLst>
                                          <p:attrName>style.visibility</p:attrName>
                                        </p:attrNameLst>
                                      </p:cBhvr>
                                      <p:to>
                                        <p:strVal val="visible"/>
                                      </p:to>
                                    </p:set>
                                    <p:animEffect transition="in" filter="fade">
                                      <p:cBhvr>
                                        <p:cTn id="35" dur="1000"/>
                                        <p:tgtEl>
                                          <p:spTgt spid="83971">
                                            <p:txEl>
                                              <p:pRg st="5" end="5"/>
                                            </p:txEl>
                                          </p:spTgt>
                                        </p:tgtEl>
                                      </p:cBhvr>
                                    </p:animEffect>
                                    <p:anim calcmode="lin" valueType="num">
                                      <p:cBhvr>
                                        <p:cTn id="36" dur="1000" fill="hold"/>
                                        <p:tgtEl>
                                          <p:spTgt spid="83971">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83971">
                                            <p:txEl>
                                              <p:pRg st="5" end="5"/>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83971">
                                            <p:txEl>
                                              <p:pRg st="6" end="6"/>
                                            </p:txEl>
                                          </p:spTgt>
                                        </p:tgtEl>
                                        <p:attrNameLst>
                                          <p:attrName>style.visibility</p:attrName>
                                        </p:attrNameLst>
                                      </p:cBhvr>
                                      <p:to>
                                        <p:strVal val="visible"/>
                                      </p:to>
                                    </p:set>
                                    <p:animEffect transition="in" filter="fade">
                                      <p:cBhvr>
                                        <p:cTn id="40" dur="1000"/>
                                        <p:tgtEl>
                                          <p:spTgt spid="83971">
                                            <p:txEl>
                                              <p:pRg st="6" end="6"/>
                                            </p:txEl>
                                          </p:spTgt>
                                        </p:tgtEl>
                                      </p:cBhvr>
                                    </p:animEffect>
                                    <p:anim calcmode="lin" valueType="num">
                                      <p:cBhvr>
                                        <p:cTn id="41" dur="1000" fill="hold"/>
                                        <p:tgtEl>
                                          <p:spTgt spid="83971">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8397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文本框 10"/>
          <p:cNvSpPr txBox="1">
            <a:spLocks noChangeArrowheads="1"/>
          </p:cNvSpPr>
          <p:nvPr/>
        </p:nvSpPr>
        <p:spPr bwMode="auto">
          <a:xfrm>
            <a:off x="941388" y="130175"/>
            <a:ext cx="83185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3.7</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78850"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zh-CN" altLang="en-US" sz="3200" b="1">
                <a:solidFill>
                  <a:schemeClr val="bg1"/>
                </a:solidFill>
                <a:latin typeface="微软雅黑" panose="020B0503020204020204" charset="-122"/>
                <a:ea typeface="微软雅黑" panose="020B0503020204020204" charset="-122"/>
                <a:sym typeface="+mn-ea"/>
              </a:rPr>
              <a:t>典型程序编写方法举例</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78851" name="文本占位符 84994"/>
          <p:cNvSpPr>
            <a:spLocks noGrp="1"/>
          </p:cNvSpPr>
          <p:nvPr>
            <p:ph type="body" idx="4294967295"/>
          </p:nvPr>
        </p:nvSpPr>
        <p:spPr>
          <a:xfrm>
            <a:off x="683642" y="836712"/>
            <a:ext cx="7632774" cy="5040560"/>
          </a:xfrm>
        </p:spPr>
        <p:txBody>
          <a:bodyPr lIns="92075" tIns="46038" rIns="92075" bIns="46038"/>
          <a:lstStyle/>
          <a:p>
            <a:pPr>
              <a:lnSpc>
                <a:spcPct val="150000"/>
              </a:lnSpc>
              <a:buFont typeface="Arial" panose="02080604020202020204" pitchFamily="34" charset="0"/>
              <a:buNone/>
            </a:pPr>
            <a:r>
              <a:rPr lang="zh-CN" altLang="en-US" dirty="0">
                <a:ea typeface="华文新魏" panose="02010800040101010101" pitchFamily="2" charset="-122"/>
              </a:rPr>
              <a:t>	</a:t>
            </a:r>
            <a:r>
              <a:rPr lang="zh-CN" altLang="en-US" sz="2000" dirty="0">
                <a:ea typeface="华文新魏" panose="02010800040101010101" pitchFamily="2" charset="-122"/>
              </a:rPr>
              <a:t>      </a:t>
            </a:r>
            <a:r>
              <a:rPr lang="zh-CN" altLang="en-US" sz="2000" dirty="0">
                <a:ea typeface="微软雅黑" panose="020B0503020204020204" charset="-122"/>
              </a:rPr>
              <a:t>本章我们强调了程序的风格和结构的规范化，但是当我们面对一个较为复杂的编程问题时，是不可能立即编写出风格和结构具佳的程序的，一般的方法是采用自顶向下逐步求精的模块化，结构化的方法进行分析和设计，把一个复杂问题变成若干便于实现的小问题。</a:t>
            </a:r>
            <a:endParaRPr lang="en-US" altLang="zh-CN" sz="2000" dirty="0">
              <a:ea typeface="微软雅黑" panose="020B0503020204020204" charset="-122"/>
            </a:endParaRPr>
          </a:p>
          <a:p>
            <a:pPr>
              <a:lnSpc>
                <a:spcPct val="150000"/>
              </a:lnSpc>
              <a:buFont typeface="Arial" panose="02080604020202020204" pitchFamily="34" charset="0"/>
              <a:buNone/>
            </a:pPr>
            <a:r>
              <a:rPr lang="zh-CN" altLang="en-US" sz="2000" dirty="0">
                <a:ea typeface="微软雅黑" panose="020B0503020204020204" charset="-122"/>
              </a:rPr>
              <a:t>              本节将介绍三种处理简单问题的程序设计典型模板。</a:t>
            </a:r>
            <a:endParaRPr lang="en-US" altLang="zh-CN" sz="2000" dirty="0">
              <a:ea typeface="微软雅黑" panose="020B0503020204020204" charset="-122"/>
            </a:endParaRPr>
          </a:p>
          <a:p>
            <a:pPr marL="708025" indent="366713">
              <a:lnSpc>
                <a:spcPct val="150000"/>
              </a:lnSpc>
              <a:buFont typeface="Wingdings" panose="05000000000000000000" pitchFamily="2" charset="2"/>
              <a:buChar char="Ø"/>
            </a:pPr>
            <a:r>
              <a:rPr lang="zh-CN" altLang="en-US" sz="2000" dirty="0">
                <a:ea typeface="微软雅黑" panose="020B0503020204020204" charset="-122"/>
              </a:rPr>
              <a:t>多项式累计法</a:t>
            </a:r>
            <a:endParaRPr lang="en-US" altLang="zh-CN" sz="2000" dirty="0">
              <a:ea typeface="微软雅黑" panose="020B0503020204020204" charset="-122"/>
            </a:endParaRPr>
          </a:p>
          <a:p>
            <a:pPr marL="708025" indent="366713">
              <a:lnSpc>
                <a:spcPct val="150000"/>
              </a:lnSpc>
              <a:buFont typeface="Wingdings" panose="05000000000000000000" pitchFamily="2" charset="2"/>
              <a:buChar char="Ø"/>
            </a:pPr>
            <a:r>
              <a:rPr lang="zh-CN" altLang="en-US" sz="2000" dirty="0">
                <a:ea typeface="微软雅黑" panose="020B0503020204020204" charset="-122"/>
              </a:rPr>
              <a:t>显式条件试数法</a:t>
            </a:r>
            <a:endParaRPr lang="en-US" altLang="zh-CN" sz="2000" dirty="0">
              <a:ea typeface="微软雅黑" panose="020B0503020204020204" charset="-122"/>
            </a:endParaRPr>
          </a:p>
          <a:p>
            <a:pPr marL="708025" indent="366713">
              <a:lnSpc>
                <a:spcPct val="150000"/>
              </a:lnSpc>
              <a:buFont typeface="Wingdings" panose="05000000000000000000" pitchFamily="2" charset="2"/>
              <a:buChar char="Ø"/>
            </a:pPr>
            <a:r>
              <a:rPr lang="zh-CN" altLang="en-US" sz="2000" dirty="0">
                <a:ea typeface="微软雅黑" panose="020B0503020204020204" charset="-122"/>
              </a:rPr>
              <a:t>隐式条件处理法</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a:t>
            </a:r>
            <a:r>
              <a:rPr lang="zh-CN" altLang="en-US" sz="3200" b="1">
                <a:solidFill>
                  <a:schemeClr val="bg1"/>
                </a:solidFill>
                <a:latin typeface="微软雅黑" panose="020B0503020204020204" charset="-122"/>
                <a:ea typeface="微软雅黑" panose="020B0503020204020204" charset="-122"/>
                <a:sym typeface="+mn-ea"/>
              </a:rPr>
              <a:t>典型问题</a:t>
            </a:r>
            <a:r>
              <a:rPr lang="en-US" altLang="zh-CN" sz="3200" b="1">
                <a:solidFill>
                  <a:schemeClr val="bg1"/>
                </a:solidFill>
                <a:latin typeface="微软雅黑" panose="020B0503020204020204" charset="-122"/>
                <a:ea typeface="微软雅黑" panose="020B0503020204020204" charset="-122"/>
                <a:sym typeface="+mn-ea"/>
              </a:rPr>
              <a:t>1</a:t>
            </a:r>
            <a:endParaRPr lang="en-US" altLang="zh-CN"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86019" name="文本占位符 86018"/>
          <p:cNvSpPr>
            <a:spLocks noGrp="1"/>
          </p:cNvSpPr>
          <p:nvPr>
            <p:ph type="body" idx="4294967295"/>
          </p:nvPr>
        </p:nvSpPr>
        <p:spPr>
          <a:xfrm>
            <a:off x="4050136" y="980728"/>
            <a:ext cx="5581826" cy="504056"/>
          </a:xfrm>
        </p:spPr>
        <p:txBody>
          <a:bodyPr lIns="92075" tIns="46038" rIns="92075" bIns="46038"/>
          <a:lstStyle/>
          <a:p>
            <a:pPr>
              <a:buFont typeface="Arial" panose="02080604020202020204" pitchFamily="34" charset="0"/>
              <a:buNone/>
            </a:pPr>
            <a:r>
              <a:rPr lang="en-US" altLang="zh-CN" sz="2400" dirty="0">
                <a:ea typeface="华文新魏" panose="02010800040101010101" pitchFamily="2" charset="-122"/>
              </a:rPr>
              <a:t> </a:t>
            </a:r>
            <a:r>
              <a:rPr lang="zh-CN" altLang="en-US" sz="2400" dirty="0">
                <a:ea typeface="华文新魏" panose="02010800040101010101" pitchFamily="2" charset="-122"/>
              </a:rPr>
              <a:t>    </a:t>
            </a:r>
            <a:endParaRPr lang="zh-CN" altLang="en-US" sz="2200" dirty="0">
              <a:ea typeface="华文新魏" panose="02010800040101010101" pitchFamily="2" charset="-122"/>
            </a:endParaRPr>
          </a:p>
        </p:txBody>
      </p:sp>
      <p:sp>
        <p:nvSpPr>
          <p:cNvPr id="86023" name="圆角矩形 86022"/>
          <p:cNvSpPr>
            <a:spLocks noChangeArrowheads="1"/>
          </p:cNvSpPr>
          <p:nvPr/>
        </p:nvSpPr>
        <p:spPr bwMode="auto">
          <a:xfrm>
            <a:off x="665798" y="1484784"/>
            <a:ext cx="3814390" cy="4611826"/>
          </a:xfrm>
          <a:prstGeom prst="roundRect">
            <a:avLst>
              <a:gd name="adj" fmla="val 4843"/>
            </a:avLst>
          </a:prstGeom>
          <a:solidFill>
            <a:schemeClr val="bg1"/>
          </a:solidFill>
          <a:ln w="12700">
            <a:solidFill>
              <a:srgbClr val="339933"/>
            </a:solidFill>
            <a:prstDash val="lgDashDotDot"/>
            <a:round/>
          </a:ln>
        </p:spPr>
        <p:txBody>
          <a:bodyPr wrap="square" anchor="ctr">
            <a:spAutoFit/>
          </a:bodyPr>
          <a:lstStyle/>
          <a:p>
            <a:r>
              <a:rPr lang="en-US" altLang="zh-CN" sz="1600" dirty="0">
                <a:latin typeface="+mn-lt"/>
                <a:ea typeface="微软雅黑" panose="020B0503020204020204" charset="-122"/>
              </a:rPr>
              <a:t>#include&lt;</a:t>
            </a:r>
            <a:r>
              <a:rPr lang="en-US" altLang="zh-CN" sz="1600" dirty="0" err="1">
                <a:latin typeface="+mn-lt"/>
                <a:ea typeface="微软雅黑" panose="020B0503020204020204" charset="-122"/>
              </a:rPr>
              <a:t>stdio.h</a:t>
            </a:r>
            <a:r>
              <a:rPr lang="en-US" altLang="zh-CN" sz="1600" dirty="0">
                <a:latin typeface="+mn-lt"/>
                <a:ea typeface="微软雅黑" panose="020B0503020204020204" charset="-122"/>
              </a:rPr>
              <a:t>&gt;</a:t>
            </a:r>
          </a:p>
          <a:p>
            <a:r>
              <a:rPr lang="en-US" altLang="zh-CN" sz="1600" dirty="0">
                <a:latin typeface="+mn-lt"/>
                <a:ea typeface="微软雅黑" panose="020B0503020204020204" charset="-122"/>
              </a:rPr>
              <a:t> void main( )</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int</a:t>
            </a:r>
            <a:r>
              <a:rPr lang="en-US" altLang="zh-CN" sz="1600" dirty="0">
                <a:latin typeface="+mn-lt"/>
                <a:ea typeface="微软雅黑" panose="020B0503020204020204" charset="-122"/>
              </a:rPr>
              <a:t>  i;</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int</a:t>
            </a:r>
            <a:r>
              <a:rPr lang="en-US" altLang="zh-CN" sz="1600" dirty="0">
                <a:latin typeface="+mn-lt"/>
                <a:ea typeface="微软雅黑" panose="020B0503020204020204" charset="-122"/>
              </a:rPr>
              <a:t>  sum, t ;  //sum</a:t>
            </a:r>
            <a:r>
              <a:rPr lang="zh-CN" altLang="en-US" sz="1600" dirty="0">
                <a:latin typeface="+mn-lt"/>
                <a:ea typeface="微软雅黑" panose="020B0503020204020204" charset="-122"/>
              </a:rPr>
              <a:t>代表和</a:t>
            </a:r>
            <a:r>
              <a:rPr lang="en-US" altLang="zh-CN" sz="1600" dirty="0">
                <a:latin typeface="+mn-lt"/>
                <a:ea typeface="微软雅黑" panose="020B0503020204020204" charset="-122"/>
              </a:rPr>
              <a:t>, t</a:t>
            </a:r>
            <a:r>
              <a:rPr lang="zh-CN" altLang="en-US" sz="1600" dirty="0">
                <a:latin typeface="+mn-lt"/>
                <a:ea typeface="微软雅黑" panose="020B0503020204020204" charset="-122"/>
              </a:rPr>
              <a:t>代表某项</a:t>
            </a:r>
          </a:p>
          <a:p>
            <a:endParaRPr lang="en-US" altLang="zh-CN" sz="1600" dirty="0">
              <a:latin typeface="+mn-lt"/>
              <a:ea typeface="微软雅黑" panose="020B0503020204020204" charset="-122"/>
            </a:endParaRPr>
          </a:p>
          <a:p>
            <a:r>
              <a:rPr lang="zh-CN" altLang="en-US" sz="1600" dirty="0">
                <a:latin typeface="+mn-lt"/>
                <a:ea typeface="微软雅黑" panose="020B0503020204020204" charset="-122"/>
              </a:rPr>
              <a:t>        </a:t>
            </a:r>
            <a:r>
              <a:rPr lang="en-US" altLang="zh-CN" sz="1600" dirty="0">
                <a:latin typeface="+mn-lt"/>
                <a:ea typeface="微软雅黑" panose="020B0503020204020204" charset="-122"/>
              </a:rPr>
              <a:t>sum  =  0 ;</a:t>
            </a:r>
          </a:p>
          <a:p>
            <a:r>
              <a:rPr lang="en-US" altLang="zh-CN" sz="1600" dirty="0">
                <a:latin typeface="+mn-lt"/>
                <a:ea typeface="微软雅黑" panose="020B0503020204020204" charset="-122"/>
              </a:rPr>
              <a:t>        t     =  1 ;</a:t>
            </a:r>
          </a:p>
          <a:p>
            <a:endParaRPr lang="nb-NO" altLang="zh-CN" sz="1600" dirty="0">
              <a:latin typeface="+mn-lt"/>
              <a:ea typeface="微软雅黑" panose="020B0503020204020204" charset="-122"/>
            </a:endParaRPr>
          </a:p>
          <a:p>
            <a:r>
              <a:rPr lang="nb-NO" altLang="zh-CN" sz="1600" dirty="0">
                <a:latin typeface="+mn-lt"/>
                <a:ea typeface="微软雅黑" panose="020B0503020204020204" charset="-122"/>
              </a:rPr>
              <a:t>        for (i=0 ; i&lt;20 ; i++)</a:t>
            </a:r>
          </a:p>
          <a:p>
            <a:r>
              <a:rPr lang="nb-NO" altLang="zh-CN" sz="1600" dirty="0">
                <a:latin typeface="+mn-lt"/>
                <a:ea typeface="微软雅黑" panose="020B0503020204020204" charset="-122"/>
              </a:rPr>
              <a:t>        {</a:t>
            </a:r>
          </a:p>
          <a:p>
            <a:r>
              <a:rPr lang="nb-NO" altLang="zh-CN" sz="1600" dirty="0">
                <a:latin typeface="+mn-lt"/>
                <a:ea typeface="微软雅黑" panose="020B0503020204020204" charset="-122"/>
              </a:rPr>
              <a:t>           sum + = t;</a:t>
            </a:r>
          </a:p>
          <a:p>
            <a:r>
              <a:rPr lang="nb-NO" altLang="zh-CN" sz="1600" dirty="0">
                <a:latin typeface="+mn-lt"/>
                <a:ea typeface="微软雅黑" panose="020B0503020204020204" charset="-122"/>
              </a:rPr>
              <a:t>           t += 2;</a:t>
            </a:r>
          </a:p>
          <a:p>
            <a:r>
              <a:rPr lang="nb-NO" altLang="zh-CN" sz="1600" dirty="0">
                <a:latin typeface="+mn-lt"/>
                <a:ea typeface="微软雅黑" panose="020B0503020204020204" charset="-122"/>
              </a:rPr>
              <a:t>        }</a:t>
            </a:r>
          </a:p>
          <a:p>
            <a:endParaRPr lang="nb-NO" altLang="zh-CN" sz="1600" dirty="0">
              <a:latin typeface="+mn-lt"/>
              <a:ea typeface="微软雅黑" panose="020B0503020204020204" charset="-122"/>
            </a:endParaRPr>
          </a:p>
          <a:p>
            <a:r>
              <a:rPr lang="nb-NO" altLang="zh-CN" sz="1600" dirty="0">
                <a:latin typeface="+mn-lt"/>
                <a:ea typeface="微软雅黑" panose="020B0503020204020204" charset="-122"/>
              </a:rPr>
              <a:t>         printf(" sum = %d",sum);</a:t>
            </a:r>
          </a:p>
          <a:p>
            <a:r>
              <a:rPr lang="nb-NO" altLang="zh-CN" sz="1600" dirty="0">
                <a:latin typeface="+mn-lt"/>
                <a:ea typeface="微软雅黑" panose="020B0503020204020204" charset="-122"/>
              </a:rPr>
              <a:t>}</a:t>
            </a:r>
          </a:p>
          <a:p>
            <a:endParaRPr lang="en-US" altLang="zh-CN" sz="1600" dirty="0">
              <a:latin typeface="+mn-lt"/>
              <a:ea typeface="微软雅黑" panose="020B0503020204020204" charset="-122"/>
            </a:endParaRPr>
          </a:p>
        </p:txBody>
      </p:sp>
      <p:grpSp>
        <p:nvGrpSpPr>
          <p:cNvPr id="86024" name="组合 86023"/>
          <p:cNvGrpSpPr/>
          <p:nvPr/>
        </p:nvGrpSpPr>
        <p:grpSpPr bwMode="auto">
          <a:xfrm>
            <a:off x="6195189" y="4980305"/>
            <a:ext cx="1152525" cy="576263"/>
            <a:chOff x="4320" y="1152"/>
            <a:chExt cx="414" cy="402"/>
          </a:xfrm>
          <a:solidFill>
            <a:srgbClr val="006666"/>
          </a:solidFill>
        </p:grpSpPr>
        <p:sp>
          <p:nvSpPr>
            <p:cNvPr id="86026" name="任意多边形 86025"/>
            <p:cNvSpPr/>
            <p:nvPr/>
          </p:nvSpPr>
          <p:spPr>
            <a:xfrm>
              <a:off x="4346" y="1177"/>
              <a:ext cx="206" cy="202"/>
            </a:xfrm>
            <a:custGeom>
              <a:avLst/>
              <a:gdLst/>
              <a:ahLst/>
              <a:cxnLst/>
              <a:rect l="0" t="0" r="0" b="0"/>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pFill/>
            <a:ln w="25400" cap="flat" cmpd="sng">
              <a:solidFill>
                <a:srgbClr val="FFFFFF"/>
              </a:solidFill>
              <a:prstDash val="solid"/>
              <a:headEnd type="none" w="med" len="med"/>
              <a:tailEnd type="none" w="med" len="med"/>
            </a:ln>
            <a:effectLst>
              <a:outerShdw dist="53882" dir="2699999" algn="ctr" rotWithShape="0">
                <a:srgbClr val="000000">
                  <a:alpha val="50000"/>
                </a:srgbClr>
              </a:outerShdw>
            </a:effectLst>
          </p:spPr>
          <p:txBody>
            <a:bodyPr wrap="none" anchor="ctr"/>
            <a:lstStyle/>
            <a:p>
              <a:pPr>
                <a:defRPr/>
              </a:pPr>
              <a:endParaRPr lang="en-US" altLang="zh-CN">
                <a:solidFill>
                  <a:schemeClr val="bg1"/>
                </a:solidFill>
                <a:latin typeface="Times New Roman" panose="02020603050405020304" pitchFamily="18" charset="0"/>
                <a:ea typeface="华文新魏" panose="02010800040101010101" pitchFamily="2" charset="-122"/>
                <a:sym typeface="+mn-ea"/>
              </a:endParaRPr>
            </a:p>
          </p:txBody>
        </p:sp>
        <p:sp>
          <p:nvSpPr>
            <p:cNvPr id="86025" name="圆角矩形 86024"/>
            <p:cNvSpPr/>
            <p:nvPr/>
          </p:nvSpPr>
          <p:spPr>
            <a:xfrm>
              <a:off x="4320" y="1152"/>
              <a:ext cx="414" cy="402"/>
            </a:xfrm>
            <a:prstGeom prst="roundRect">
              <a:avLst>
                <a:gd name="adj" fmla="val 11921"/>
              </a:avLst>
            </a:prstGeom>
            <a:grpFill/>
            <a:ln w="25400" cap="flat" cmpd="sng">
              <a:solidFill>
                <a:srgbClr val="FFFFFF"/>
              </a:solidFill>
              <a:prstDash val="solid"/>
              <a:headEnd type="none" w="med" len="med"/>
              <a:tailEnd type="none" w="med" len="med"/>
            </a:ln>
            <a:effectLst>
              <a:outerShdw dist="53882" dir="2699999" algn="ctr" rotWithShape="0">
                <a:srgbClr val="000000">
                  <a:alpha val="50000"/>
                </a:srgbClr>
              </a:outerShdw>
            </a:effectLst>
          </p:spPr>
          <p:txBody>
            <a:bodyPr wrap="none" anchor="ctr"/>
            <a:lstStyle/>
            <a:p>
              <a:r>
                <a:rPr lang="en-US" altLang="zh-CN" sz="1600" dirty="0">
                  <a:solidFill>
                    <a:schemeClr val="bg1"/>
                  </a:solidFill>
                  <a:latin typeface="微软雅黑" panose="020B0503020204020204" charset="-122"/>
                  <a:ea typeface="微软雅黑" panose="020B0503020204020204" charset="-122"/>
                  <a:sym typeface="+mn-ea"/>
                </a:rPr>
                <a:t>sum =400</a:t>
              </a:r>
            </a:p>
          </p:txBody>
        </p:sp>
      </p:grpSp>
      <p:grpSp>
        <p:nvGrpSpPr>
          <p:cNvPr id="18" name="组合 17"/>
          <p:cNvGrpSpPr/>
          <p:nvPr/>
        </p:nvGrpSpPr>
        <p:grpSpPr bwMode="auto">
          <a:xfrm>
            <a:off x="4793381" y="3717032"/>
            <a:ext cx="1864788" cy="619820"/>
            <a:chOff x="2785730" y="3351250"/>
            <a:chExt cx="3263133" cy="332328"/>
          </a:xfrm>
          <a:solidFill>
            <a:srgbClr val="006666"/>
          </a:solidFill>
        </p:grpSpPr>
        <p:sp>
          <p:nvSpPr>
            <p:cNvPr id="8" name="对话气泡: 圆角矩形 7"/>
            <p:cNvSpPr/>
            <p:nvPr/>
          </p:nvSpPr>
          <p:spPr>
            <a:xfrm>
              <a:off x="2785730" y="3352841"/>
              <a:ext cx="3263133" cy="330737"/>
            </a:xfrm>
            <a:prstGeom prst="wedgeRoundRectCallout">
              <a:avLst>
                <a:gd name="adj1" fmla="val -192757"/>
                <a:gd name="adj2" fmla="val 67789"/>
                <a:gd name="adj3"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79881" name="矩形 8"/>
            <p:cNvSpPr>
              <a:spLocks noChangeArrowheads="1"/>
            </p:cNvSpPr>
            <p:nvPr/>
          </p:nvSpPr>
          <p:spPr bwMode="auto">
            <a:xfrm>
              <a:off x="2785730" y="3351250"/>
              <a:ext cx="2636722" cy="319405"/>
            </a:xfrm>
            <a:prstGeom prst="rect">
              <a:avLst/>
            </a:prstGeom>
            <a:grpFill/>
            <a:ln w="9525">
              <a:noFill/>
              <a:miter lim="800000"/>
            </a:ln>
          </p:spPr>
          <p:txBody>
            <a:bodyPr>
              <a:spAutoFit/>
            </a:bodyPr>
            <a:lstStyle/>
            <a:p>
              <a:r>
                <a:rPr lang="zh-CN" altLang="en-US" sz="1400" dirty="0">
                  <a:solidFill>
                    <a:schemeClr val="bg1"/>
                  </a:solidFill>
                  <a:latin typeface="微软雅黑" panose="020B0503020204020204" charset="-122"/>
                  <a:ea typeface="微软雅黑" panose="020B0503020204020204" charset="-122"/>
                </a:rPr>
                <a:t>将前二十项的值进行累加</a:t>
              </a:r>
            </a:p>
          </p:txBody>
        </p:sp>
      </p:grpSp>
      <p:sp>
        <p:nvSpPr>
          <p:cNvPr id="14" name="五边形 13"/>
          <p:cNvSpPr>
            <a:spLocks noChangeArrowheads="1"/>
          </p:cNvSpPr>
          <p:nvPr/>
        </p:nvSpPr>
        <p:spPr bwMode="auto">
          <a:xfrm rot="717920">
            <a:off x="4390574" y="4765357"/>
            <a:ext cx="1546312" cy="596357"/>
          </a:xfrm>
          <a:prstGeom prst="homePlate">
            <a:avLst>
              <a:gd name="adj" fmla="val 113520"/>
            </a:avLst>
          </a:prstGeom>
          <a:gradFill rotWithShape="1">
            <a:gsLst>
              <a:gs pos="0">
                <a:srgbClr val="FFFFFF">
                  <a:alpha val="0"/>
                </a:srgbClr>
              </a:gs>
              <a:gs pos="100000">
                <a:srgbClr val="B2B4B3"/>
              </a:gs>
            </a:gsLst>
            <a:lin ang="0" scaled="1"/>
          </a:gradFill>
          <a:ln w="9525">
            <a:noFill/>
            <a:miter lim="800000"/>
          </a:ln>
        </p:spPr>
        <p:txBody>
          <a:bodyPr wrap="none" anchor="ctr"/>
          <a:lstStyle/>
          <a:p>
            <a:pPr algn="ctr"/>
            <a:r>
              <a:rPr lang="zh-CN" altLang="en-US" sz="1600" dirty="0">
                <a:solidFill>
                  <a:srgbClr val="006666"/>
                </a:solidFill>
                <a:latin typeface="Times New Roman" panose="02020603050405020304" pitchFamily="18" charset="0"/>
                <a:ea typeface="微软雅黑" panose="020B0503020204020204" charset="-122"/>
              </a:rPr>
              <a:t>运行结果</a:t>
            </a:r>
          </a:p>
        </p:txBody>
      </p:sp>
      <p:sp>
        <p:nvSpPr>
          <p:cNvPr id="15" name="矩形: 圆角 5"/>
          <p:cNvSpPr/>
          <p:nvPr/>
        </p:nvSpPr>
        <p:spPr>
          <a:xfrm>
            <a:off x="665797" y="1026950"/>
            <a:ext cx="5529392" cy="457834"/>
          </a:xfrm>
          <a:prstGeom prst="roundRect">
            <a:avLst/>
          </a:prstGeom>
          <a:solidFill>
            <a:srgbClr val="45B1A9"/>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微软雅黑" panose="020B0503020204020204" pitchFamily="34" charset="-122"/>
                <a:ea typeface="微软雅黑" panose="020B0503020204020204" pitchFamily="34" charset="-122"/>
              </a:rPr>
              <a:t>例</a:t>
            </a:r>
            <a:r>
              <a:rPr lang="en-US" altLang="zh-CN" sz="2000" dirty="0">
                <a:solidFill>
                  <a:schemeClr val="bg1"/>
                </a:solidFill>
                <a:latin typeface="微软雅黑" panose="020B0503020204020204" pitchFamily="34" charset="-122"/>
                <a:ea typeface="微软雅黑" panose="020B0503020204020204" pitchFamily="34" charset="-122"/>
              </a:rPr>
              <a:t>3.15  </a:t>
            </a:r>
            <a:r>
              <a:rPr lang="zh-CN" altLang="en-US" sz="1600" dirty="0">
                <a:solidFill>
                  <a:prstClr val="black"/>
                </a:solidFill>
                <a:latin typeface="微软雅黑" panose="020B0503020204020204" pitchFamily="34" charset="-122"/>
                <a:ea typeface="微软雅黑" panose="020B0503020204020204" pitchFamily="34" charset="-122"/>
              </a:rPr>
              <a:t>求序列：</a:t>
            </a:r>
            <a:r>
              <a:rPr lang="en-US" altLang="zh-CN" sz="1600" dirty="0">
                <a:solidFill>
                  <a:prstClr val="black"/>
                </a:solidFill>
                <a:latin typeface="微软雅黑" panose="020B0503020204020204" pitchFamily="34" charset="-122"/>
                <a:ea typeface="微软雅黑" panose="020B0503020204020204" pitchFamily="34" charset="-122"/>
              </a:rPr>
              <a:t>1,   3,   5,   7,   9……</a:t>
            </a:r>
            <a:r>
              <a:rPr lang="zh-CN" altLang="en-US" sz="1600" dirty="0">
                <a:solidFill>
                  <a:prstClr val="black"/>
                </a:solidFill>
                <a:latin typeface="微软雅黑" panose="020B0503020204020204" pitchFamily="34" charset="-122"/>
                <a:ea typeface="微软雅黑" panose="020B0503020204020204" pitchFamily="34" charset="-122"/>
              </a:rPr>
              <a:t>的前二十项之和。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23"/>
                                        </p:tgtEl>
                                        <p:attrNameLst>
                                          <p:attrName>style.visibility</p:attrName>
                                        </p:attrNameLst>
                                      </p:cBhvr>
                                      <p:to>
                                        <p:strVal val="visible"/>
                                      </p:to>
                                    </p:set>
                                    <p:animEffect transition="in" filter="blinds(horizontal)">
                                      <p:cBhvr>
                                        <p:cTn id="7" dur="500"/>
                                        <p:tgtEl>
                                          <p:spTgt spid="8602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ppt_x"/>
                                          </p:val>
                                        </p:tav>
                                        <p:tav tm="100000">
                                          <p:val>
                                            <p:strVal val="#ppt_x"/>
                                          </p:val>
                                        </p:tav>
                                      </p:tavLst>
                                    </p:anim>
                                    <p:anim calcmode="lin" valueType="num">
                                      <p:cBhvr additive="base">
                                        <p:cTn id="1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6024"/>
                                        </p:tgtEl>
                                        <p:attrNameLst>
                                          <p:attrName>style.visibility</p:attrName>
                                        </p:attrNameLst>
                                      </p:cBhvr>
                                      <p:to>
                                        <p:strVal val="visible"/>
                                      </p:to>
                                    </p:set>
                                    <p:animEffect transition="in" filter="blinds(horizontal)">
                                      <p:cBhvr>
                                        <p:cTn id="23" dur="500"/>
                                        <p:tgtEl>
                                          <p:spTgt spid="8602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3" grpId="0" bldLvl="0" animBg="1"/>
      <p:bldP spid="14" grpId="0" bldLvl="0" animBg="1"/>
      <p:bldP spid="15"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a:t>
            </a:r>
            <a:r>
              <a:rPr lang="zh-CN" altLang="en-US" sz="3200" b="1">
                <a:solidFill>
                  <a:schemeClr val="bg1"/>
                </a:solidFill>
                <a:latin typeface="微软雅黑" panose="020B0503020204020204" charset="-122"/>
                <a:ea typeface="微软雅黑" panose="020B0503020204020204" charset="-122"/>
                <a:sym typeface="+mn-ea"/>
              </a:rPr>
              <a:t>分析</a:t>
            </a:r>
            <a:r>
              <a:rPr lang="en-US" altLang="zh-CN" sz="3200" b="1">
                <a:solidFill>
                  <a:schemeClr val="bg1"/>
                </a:solidFill>
                <a:latin typeface="微软雅黑" panose="020B0503020204020204" charset="-122"/>
                <a:ea typeface="微软雅黑" panose="020B0503020204020204" charset="-122"/>
                <a:sym typeface="+mn-ea"/>
              </a:rPr>
              <a:t>1</a:t>
            </a:r>
            <a:endParaRPr lang="en-US" altLang="zh-CN"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87043" name="文本占位符 87042"/>
          <p:cNvSpPr>
            <a:spLocks noGrp="1"/>
          </p:cNvSpPr>
          <p:nvPr>
            <p:ph type="body" idx="4294967295"/>
          </p:nvPr>
        </p:nvSpPr>
        <p:spPr>
          <a:xfrm>
            <a:off x="1403350" y="1052513"/>
            <a:ext cx="6775450" cy="4665662"/>
          </a:xfrm>
        </p:spPr>
        <p:txBody>
          <a:bodyPr lIns="92075" tIns="46038" rIns="92075" bIns="46038"/>
          <a:lstStyle/>
          <a:p>
            <a:pPr>
              <a:lnSpc>
                <a:spcPct val="150000"/>
              </a:lnSpc>
            </a:pPr>
            <a:r>
              <a:rPr lang="zh-CN" altLang="en-US" sz="1800" dirty="0">
                <a:latin typeface="微软雅黑" panose="020B0503020204020204" charset="-122"/>
                <a:ea typeface="微软雅黑" panose="020B0503020204020204" charset="-122"/>
              </a:rPr>
              <a:t>分析上面的程序我们不难得出该程序的结构大致如下</a:t>
            </a:r>
            <a:r>
              <a:rPr lang="en-US" altLang="zh-CN" sz="1800" dirty="0">
                <a:latin typeface="微软雅黑" panose="020B0503020204020204" charset="-122"/>
                <a:ea typeface="微软雅黑" panose="020B0503020204020204" charset="-122"/>
              </a:rPr>
              <a:t>:</a:t>
            </a:r>
          </a:p>
          <a:p>
            <a:pPr>
              <a:lnSpc>
                <a:spcPct val="150000"/>
              </a:lnSpc>
              <a:buFont typeface="Arial" panose="02080604020202020204" pitchFamily="34" charset="0"/>
              <a:buNone/>
            </a:pPr>
            <a:r>
              <a:rPr lang="zh-CN" altLang="en-US" sz="1600" b="1" dirty="0">
                <a:solidFill>
                  <a:srgbClr val="006666"/>
                </a:solidFill>
                <a:latin typeface="微软雅黑" panose="020B0503020204020204" charset="-122"/>
                <a:ea typeface="微软雅黑" panose="020B0503020204020204" charset="-122"/>
              </a:rPr>
              <a:t>头文件部分</a:t>
            </a:r>
          </a:p>
          <a:p>
            <a:pPr>
              <a:lnSpc>
                <a:spcPct val="130000"/>
              </a:lnSpc>
              <a:spcBef>
                <a:spcPct val="0"/>
              </a:spcBef>
              <a:buFont typeface="Arial" panose="02080604020202020204" pitchFamily="34" charset="0"/>
              <a:buNone/>
            </a:pPr>
            <a:r>
              <a:rPr lang="zh-CN" altLang="en-US" sz="1600" b="1" dirty="0">
                <a:solidFill>
                  <a:srgbClr val="006666"/>
                </a:solidFill>
                <a:latin typeface="微软雅黑" panose="020B0503020204020204" charset="-122"/>
                <a:ea typeface="微软雅黑" panose="020B0503020204020204" charset="-122"/>
              </a:rPr>
              <a:t> </a:t>
            </a:r>
            <a:r>
              <a:rPr lang="en-US" altLang="zh-CN" sz="1600" b="1" dirty="0">
                <a:solidFill>
                  <a:srgbClr val="006666"/>
                </a:solidFill>
                <a:latin typeface="微软雅黑" panose="020B0503020204020204" charset="-122"/>
                <a:ea typeface="微软雅黑" panose="020B0503020204020204" charset="-122"/>
              </a:rPr>
              <a:t>void main( )</a:t>
            </a:r>
          </a:p>
          <a:p>
            <a:pPr>
              <a:lnSpc>
                <a:spcPct val="130000"/>
              </a:lnSpc>
              <a:spcBef>
                <a:spcPct val="0"/>
              </a:spcBef>
              <a:buFont typeface="Arial" panose="02080604020202020204" pitchFamily="34" charset="0"/>
              <a:buNone/>
            </a:pPr>
            <a:r>
              <a:rPr lang="en-US" altLang="zh-CN" sz="1600" b="1" dirty="0">
                <a:solidFill>
                  <a:srgbClr val="006666"/>
                </a:solidFill>
                <a:latin typeface="微软雅黑" panose="020B0503020204020204" charset="-122"/>
                <a:ea typeface="微软雅黑" panose="020B0503020204020204" charset="-122"/>
              </a:rPr>
              <a:t>{</a:t>
            </a:r>
          </a:p>
          <a:p>
            <a:pPr>
              <a:lnSpc>
                <a:spcPct val="130000"/>
              </a:lnSpc>
              <a:spcBef>
                <a:spcPct val="0"/>
              </a:spcBef>
              <a:buFont typeface="Arial" panose="02080604020202020204" pitchFamily="34" charset="0"/>
              <a:buNone/>
            </a:pPr>
            <a:r>
              <a:rPr lang="en-US" altLang="zh-CN" sz="1600" b="1" dirty="0">
                <a:solidFill>
                  <a:srgbClr val="006666"/>
                </a:solidFill>
                <a:latin typeface="微软雅黑" panose="020B0503020204020204" charset="-122"/>
                <a:ea typeface="微软雅黑" panose="020B0503020204020204" charset="-122"/>
              </a:rPr>
              <a:t>     </a:t>
            </a:r>
            <a:r>
              <a:rPr lang="zh-CN" altLang="en-US" sz="1600" b="1" dirty="0">
                <a:solidFill>
                  <a:srgbClr val="006666"/>
                </a:solidFill>
                <a:latin typeface="微软雅黑" panose="020B0503020204020204" charset="-122"/>
                <a:ea typeface="微软雅黑" panose="020B0503020204020204" charset="-122"/>
              </a:rPr>
              <a:t>变量说明部分</a:t>
            </a:r>
            <a:r>
              <a:rPr lang="en-US" altLang="zh-CN" sz="1600" b="1" dirty="0">
                <a:solidFill>
                  <a:srgbClr val="006666"/>
                </a:solidFill>
                <a:latin typeface="微软雅黑" panose="020B0503020204020204" charset="-122"/>
                <a:ea typeface="微软雅黑" panose="020B0503020204020204" charset="-122"/>
              </a:rPr>
              <a:t>;</a:t>
            </a:r>
          </a:p>
          <a:p>
            <a:pPr>
              <a:lnSpc>
                <a:spcPct val="130000"/>
              </a:lnSpc>
              <a:spcBef>
                <a:spcPct val="0"/>
              </a:spcBef>
              <a:buFont typeface="Arial" panose="02080604020202020204" pitchFamily="34" charset="0"/>
              <a:buNone/>
            </a:pPr>
            <a:r>
              <a:rPr lang="en-US" altLang="zh-CN" sz="1600" b="1" dirty="0">
                <a:solidFill>
                  <a:srgbClr val="006666"/>
                </a:solidFill>
                <a:latin typeface="微软雅黑" panose="020B0503020204020204" charset="-122"/>
                <a:ea typeface="微软雅黑" panose="020B0503020204020204" charset="-122"/>
              </a:rPr>
              <a:t>     </a:t>
            </a:r>
            <a:r>
              <a:rPr lang="zh-CN" altLang="en-US" sz="1600" b="1" dirty="0">
                <a:solidFill>
                  <a:srgbClr val="006666"/>
                </a:solidFill>
                <a:latin typeface="微软雅黑" panose="020B0503020204020204" charset="-122"/>
                <a:ea typeface="微软雅黑" panose="020B0503020204020204" charset="-122"/>
              </a:rPr>
              <a:t>初始化 </a:t>
            </a:r>
            <a:r>
              <a:rPr lang="en-US" altLang="zh-CN" sz="1600" b="1" dirty="0">
                <a:solidFill>
                  <a:srgbClr val="006666"/>
                </a:solidFill>
                <a:latin typeface="微软雅黑" panose="020B0503020204020204" charset="-122"/>
                <a:ea typeface="微软雅黑" panose="020B0503020204020204" charset="-122"/>
              </a:rPr>
              <a:t>(  </a:t>
            </a:r>
            <a:r>
              <a:rPr lang="zh-CN" altLang="en-US" sz="1600" b="1" dirty="0">
                <a:solidFill>
                  <a:srgbClr val="006666"/>
                </a:solidFill>
                <a:latin typeface="微软雅黑" panose="020B0503020204020204" charset="-122"/>
                <a:ea typeface="微软雅黑" panose="020B0503020204020204" charset="-122"/>
              </a:rPr>
              <a:t>和清零， 项变量初始化第一项</a:t>
            </a:r>
            <a:r>
              <a:rPr lang="en-US" altLang="zh-CN" sz="1600" b="1" dirty="0">
                <a:solidFill>
                  <a:srgbClr val="006666"/>
                </a:solidFill>
                <a:latin typeface="微软雅黑" panose="020B0503020204020204" charset="-122"/>
                <a:ea typeface="微软雅黑" panose="020B0503020204020204" charset="-122"/>
              </a:rPr>
              <a:t>)</a:t>
            </a:r>
          </a:p>
          <a:p>
            <a:pPr>
              <a:lnSpc>
                <a:spcPct val="130000"/>
              </a:lnSpc>
              <a:spcBef>
                <a:spcPct val="0"/>
              </a:spcBef>
              <a:buFont typeface="Arial" panose="02080604020202020204" pitchFamily="34" charset="0"/>
              <a:buNone/>
            </a:pPr>
            <a:r>
              <a:rPr lang="en-US" altLang="zh-CN" sz="1600" b="1" dirty="0">
                <a:solidFill>
                  <a:srgbClr val="006666"/>
                </a:solidFill>
                <a:latin typeface="微软雅黑" panose="020B0503020204020204" charset="-122"/>
                <a:ea typeface="微软雅黑" panose="020B0503020204020204" charset="-122"/>
              </a:rPr>
              <a:t>     </a:t>
            </a:r>
            <a:r>
              <a:rPr lang="zh-CN" altLang="en-US" sz="1600" b="1" dirty="0">
                <a:solidFill>
                  <a:srgbClr val="006666"/>
                </a:solidFill>
                <a:latin typeface="微软雅黑" panose="020B0503020204020204" charset="-122"/>
                <a:ea typeface="微软雅黑" panose="020B0503020204020204" charset="-122"/>
              </a:rPr>
              <a:t>循环</a:t>
            </a:r>
            <a:r>
              <a:rPr lang="en-US" altLang="zh-CN" sz="1600" b="1" dirty="0">
                <a:solidFill>
                  <a:srgbClr val="006666"/>
                </a:solidFill>
                <a:latin typeface="微软雅黑" panose="020B0503020204020204" charset="-122"/>
                <a:ea typeface="微软雅黑" panose="020B0503020204020204" charset="-122"/>
              </a:rPr>
              <a:t>( </a:t>
            </a:r>
            <a:r>
              <a:rPr lang="zh-CN" altLang="en-US" sz="1600" b="1" dirty="0">
                <a:solidFill>
                  <a:srgbClr val="006666"/>
                </a:solidFill>
                <a:latin typeface="微软雅黑" panose="020B0503020204020204" charset="-122"/>
                <a:ea typeface="微软雅黑" panose="020B0503020204020204" charset="-122"/>
              </a:rPr>
              <a:t>根据条件决定</a:t>
            </a:r>
            <a:r>
              <a:rPr lang="en-US" altLang="zh-CN" sz="1600" b="1" dirty="0">
                <a:solidFill>
                  <a:srgbClr val="006666"/>
                </a:solidFill>
                <a:latin typeface="微软雅黑" panose="020B0503020204020204" charset="-122"/>
                <a:ea typeface="微软雅黑" panose="020B0503020204020204" charset="-122"/>
              </a:rPr>
              <a:t>)</a:t>
            </a:r>
          </a:p>
          <a:p>
            <a:pPr>
              <a:lnSpc>
                <a:spcPct val="130000"/>
              </a:lnSpc>
              <a:spcBef>
                <a:spcPct val="0"/>
              </a:spcBef>
              <a:buFont typeface="Arial" panose="02080604020202020204" pitchFamily="34" charset="0"/>
              <a:buNone/>
            </a:pPr>
            <a:r>
              <a:rPr lang="en-US" altLang="zh-CN" sz="1600" b="1" dirty="0">
                <a:solidFill>
                  <a:srgbClr val="006666"/>
                </a:solidFill>
                <a:latin typeface="微软雅黑" panose="020B0503020204020204" charset="-122"/>
                <a:ea typeface="微软雅黑" panose="020B0503020204020204" charset="-122"/>
              </a:rPr>
              <a:t>    {</a:t>
            </a:r>
          </a:p>
          <a:p>
            <a:pPr>
              <a:lnSpc>
                <a:spcPct val="130000"/>
              </a:lnSpc>
              <a:spcBef>
                <a:spcPct val="0"/>
              </a:spcBef>
              <a:buFont typeface="Arial" panose="02080604020202020204" pitchFamily="34" charset="0"/>
              <a:buNone/>
            </a:pPr>
            <a:r>
              <a:rPr lang="en-US" altLang="zh-CN" sz="1600" b="1" dirty="0">
                <a:solidFill>
                  <a:srgbClr val="006666"/>
                </a:solidFill>
                <a:latin typeface="微软雅黑" panose="020B0503020204020204" charset="-122"/>
                <a:ea typeface="微软雅黑" panose="020B0503020204020204" charset="-122"/>
              </a:rPr>
              <a:t>          </a:t>
            </a:r>
            <a:r>
              <a:rPr lang="zh-CN" altLang="en-US" sz="1600" b="1" dirty="0">
                <a:solidFill>
                  <a:srgbClr val="006666"/>
                </a:solidFill>
                <a:latin typeface="微软雅黑" panose="020B0503020204020204" charset="-122"/>
                <a:ea typeface="微软雅黑" panose="020B0503020204020204" charset="-122"/>
              </a:rPr>
              <a:t>累加一项</a:t>
            </a:r>
            <a:r>
              <a:rPr lang="en-US" altLang="zh-CN" sz="1600" b="1" dirty="0">
                <a:solidFill>
                  <a:srgbClr val="006666"/>
                </a:solidFill>
                <a:latin typeface="微软雅黑" panose="020B0503020204020204" charset="-122"/>
                <a:ea typeface="微软雅黑" panose="020B0503020204020204" charset="-122"/>
              </a:rPr>
              <a:t>;</a:t>
            </a:r>
          </a:p>
          <a:p>
            <a:pPr>
              <a:lnSpc>
                <a:spcPct val="130000"/>
              </a:lnSpc>
              <a:spcBef>
                <a:spcPct val="0"/>
              </a:spcBef>
              <a:buFont typeface="Arial" panose="02080604020202020204" pitchFamily="34" charset="0"/>
              <a:buNone/>
            </a:pPr>
            <a:r>
              <a:rPr lang="en-US" altLang="zh-CN" sz="1600" b="1" dirty="0">
                <a:solidFill>
                  <a:srgbClr val="006666"/>
                </a:solidFill>
                <a:latin typeface="微软雅黑" panose="020B0503020204020204" charset="-122"/>
                <a:ea typeface="微软雅黑" panose="020B0503020204020204" charset="-122"/>
              </a:rPr>
              <a:t>          </a:t>
            </a:r>
            <a:r>
              <a:rPr lang="zh-CN" altLang="en-US" sz="1600" b="1" dirty="0">
                <a:solidFill>
                  <a:srgbClr val="006666"/>
                </a:solidFill>
                <a:latin typeface="微软雅黑" panose="020B0503020204020204" charset="-122"/>
                <a:ea typeface="微软雅黑" panose="020B0503020204020204" charset="-122"/>
              </a:rPr>
              <a:t>根据本项计算下一项</a:t>
            </a:r>
            <a:r>
              <a:rPr lang="en-US" altLang="zh-CN" sz="1600" b="1" dirty="0">
                <a:solidFill>
                  <a:srgbClr val="006666"/>
                </a:solidFill>
                <a:latin typeface="微软雅黑" panose="020B0503020204020204" charset="-122"/>
                <a:ea typeface="微软雅黑" panose="020B0503020204020204" charset="-122"/>
              </a:rPr>
              <a:t>;</a:t>
            </a:r>
          </a:p>
          <a:p>
            <a:pPr>
              <a:lnSpc>
                <a:spcPct val="130000"/>
              </a:lnSpc>
              <a:spcBef>
                <a:spcPct val="0"/>
              </a:spcBef>
              <a:buFont typeface="Arial" panose="02080604020202020204" pitchFamily="34" charset="0"/>
              <a:buNone/>
            </a:pPr>
            <a:r>
              <a:rPr lang="en-US" altLang="zh-CN" sz="1600" b="1" dirty="0">
                <a:solidFill>
                  <a:srgbClr val="006666"/>
                </a:solidFill>
                <a:latin typeface="微软雅黑" panose="020B0503020204020204" charset="-122"/>
                <a:ea typeface="微软雅黑" panose="020B0503020204020204" charset="-122"/>
              </a:rPr>
              <a:t>    }</a:t>
            </a:r>
          </a:p>
          <a:p>
            <a:pPr>
              <a:lnSpc>
                <a:spcPct val="130000"/>
              </a:lnSpc>
              <a:spcBef>
                <a:spcPct val="0"/>
              </a:spcBef>
              <a:buFont typeface="Arial" panose="02080604020202020204" pitchFamily="34" charset="0"/>
              <a:buNone/>
            </a:pPr>
            <a:r>
              <a:rPr lang="en-US" altLang="zh-CN" sz="1600" b="1" dirty="0">
                <a:solidFill>
                  <a:srgbClr val="006666"/>
                </a:solidFill>
                <a:latin typeface="微软雅黑" panose="020B0503020204020204" charset="-122"/>
                <a:ea typeface="微软雅黑" panose="020B0503020204020204" charset="-122"/>
              </a:rPr>
              <a:t>     </a:t>
            </a:r>
            <a:r>
              <a:rPr lang="zh-CN" altLang="en-US" sz="1600" b="1" dirty="0">
                <a:solidFill>
                  <a:srgbClr val="006666"/>
                </a:solidFill>
                <a:latin typeface="微软雅黑" panose="020B0503020204020204" charset="-122"/>
                <a:ea typeface="微软雅黑" panose="020B0503020204020204" charset="-122"/>
              </a:rPr>
              <a:t>输出结果</a:t>
            </a:r>
            <a:r>
              <a:rPr lang="en-US" altLang="zh-CN" sz="1600" b="1" dirty="0">
                <a:solidFill>
                  <a:srgbClr val="006666"/>
                </a:solidFill>
                <a:latin typeface="微软雅黑" panose="020B0503020204020204" charset="-122"/>
                <a:ea typeface="微软雅黑" panose="020B0503020204020204" charset="-122"/>
              </a:rPr>
              <a:t>;</a:t>
            </a:r>
          </a:p>
          <a:p>
            <a:pPr>
              <a:lnSpc>
                <a:spcPct val="130000"/>
              </a:lnSpc>
              <a:spcBef>
                <a:spcPct val="0"/>
              </a:spcBef>
              <a:buFont typeface="Arial" panose="02080604020202020204" pitchFamily="34" charset="0"/>
              <a:buNone/>
            </a:pPr>
            <a:r>
              <a:rPr lang="en-US" altLang="zh-CN" sz="1600" b="1" dirty="0">
                <a:solidFill>
                  <a:srgbClr val="006666"/>
                </a:solidFill>
                <a:latin typeface="微软雅黑" panose="020B0503020204020204" charset="-122"/>
                <a:ea typeface="微软雅黑" panose="020B0503020204020204" charset="-122"/>
              </a:rPr>
              <a:t>}</a:t>
            </a:r>
          </a:p>
        </p:txBody>
      </p:sp>
      <p:sp>
        <p:nvSpPr>
          <p:cNvPr id="87047" name="圆角矩形 87046"/>
          <p:cNvSpPr/>
          <p:nvPr/>
        </p:nvSpPr>
        <p:spPr>
          <a:xfrm>
            <a:off x="5581650" y="1801813"/>
            <a:ext cx="2498725" cy="979487"/>
          </a:xfrm>
          <a:prstGeom prst="roundRect">
            <a:avLst>
              <a:gd name="adj" fmla="val 11921"/>
            </a:avLst>
          </a:prstGeom>
          <a:solidFill>
            <a:srgbClr val="006666"/>
          </a:solidFill>
          <a:ln w="25400" cap="flat" cmpd="sng">
            <a:solidFill>
              <a:srgbClr val="FFFFFF"/>
            </a:solidFill>
            <a:prstDash val="solid"/>
            <a:headEnd type="none" w="med" len="med"/>
            <a:tailEnd type="none" w="med" len="med"/>
          </a:ln>
          <a:effectLst>
            <a:outerShdw dist="53882" dir="2699999" algn="ctr" rotWithShape="0">
              <a:srgbClr val="000000">
                <a:alpha val="50000"/>
              </a:srgbClr>
            </a:outerShdw>
          </a:effectLst>
        </p:spPr>
        <p:txBody>
          <a:bodyPr wrap="none" anchor="ctr"/>
          <a:lstStyle/>
          <a:p>
            <a:r>
              <a:rPr lang="zh-CN" altLang="en-US" sz="1600" dirty="0">
                <a:solidFill>
                  <a:schemeClr val="bg1"/>
                </a:solidFill>
                <a:latin typeface="Times New Roman" panose="02020603050405020304" pitchFamily="18" charset="0"/>
                <a:ea typeface="微软雅黑" panose="020B0503020204020204" charset="-122"/>
              </a:rPr>
              <a:t>请回忆</a:t>
            </a:r>
            <a:r>
              <a:rPr lang="zh-CN" altLang="en-US" sz="1600" dirty="0">
                <a:solidFill>
                  <a:schemeClr val="bg1"/>
                </a:solidFill>
                <a:latin typeface="微软雅黑" panose="020B0503020204020204" charset="-122"/>
                <a:ea typeface="微软雅黑" panose="020B0503020204020204" charset="-122"/>
              </a:rPr>
              <a:t>“</a:t>
            </a:r>
            <a:r>
              <a:rPr lang="zh-CN" altLang="en-US" sz="1600" dirty="0">
                <a:solidFill>
                  <a:schemeClr val="bg1"/>
                </a:solidFill>
                <a:latin typeface="Times New Roman" panose="02020603050405020304" pitchFamily="18" charset="0"/>
                <a:ea typeface="微软雅黑" panose="020B0503020204020204" charset="-122"/>
              </a:rPr>
              <a:t>七块</a:t>
            </a:r>
            <a:r>
              <a:rPr lang="zh-CN" altLang="en-US" sz="1600" dirty="0">
                <a:solidFill>
                  <a:schemeClr val="bg1"/>
                </a:solidFill>
                <a:latin typeface="微软雅黑" panose="020B0503020204020204" charset="-122"/>
                <a:ea typeface="微软雅黑" panose="020B0503020204020204" charset="-122"/>
              </a:rPr>
              <a:t>”</a:t>
            </a:r>
            <a:r>
              <a:rPr lang="zh-CN" altLang="en-US" sz="1600" dirty="0">
                <a:solidFill>
                  <a:schemeClr val="bg1"/>
                </a:solidFill>
                <a:latin typeface="Times New Roman" panose="02020603050405020304" pitchFamily="18" charset="0"/>
                <a:ea typeface="微软雅黑" panose="020B0503020204020204" charset="-122"/>
              </a:rPr>
              <a:t>理解法，</a:t>
            </a:r>
          </a:p>
          <a:p>
            <a:r>
              <a:rPr lang="zh-CN" altLang="en-US" sz="1600" dirty="0">
                <a:solidFill>
                  <a:schemeClr val="bg1"/>
                </a:solidFill>
                <a:latin typeface="Times New Roman" panose="02020603050405020304" pitchFamily="18" charset="0"/>
                <a:ea typeface="微软雅黑" panose="020B0503020204020204" charset="-122"/>
              </a:rPr>
              <a:t>找出对应此结构的位置</a:t>
            </a:r>
          </a:p>
        </p:txBody>
      </p:sp>
      <p:sp>
        <p:nvSpPr>
          <p:cNvPr id="80900" name="文本框 10"/>
          <p:cNvSpPr txBox="1">
            <a:spLocks noChangeArrowheads="1"/>
          </p:cNvSpPr>
          <p:nvPr/>
        </p:nvSpPr>
        <p:spPr bwMode="auto">
          <a:xfrm>
            <a:off x="576263" y="130175"/>
            <a:ext cx="1619250" cy="641350"/>
          </a:xfrm>
          <a:prstGeom prst="rect">
            <a:avLst/>
          </a:prstGeom>
          <a:noFill/>
          <a:ln w="9525">
            <a:noFill/>
            <a:miter lim="800000"/>
          </a:ln>
        </p:spPr>
        <p:txBody>
          <a:bodyPr wrap="none">
            <a:spAutoFit/>
          </a:bodyPr>
          <a:lstStyle/>
          <a:p>
            <a:pPr algn="ctr"/>
            <a:r>
              <a:rPr lang="zh-CN" altLang="en-US" sz="3600" b="1">
                <a:solidFill>
                  <a:srgbClr val="39626F"/>
                </a:solidFill>
                <a:latin typeface="微软雅黑" panose="020B0503020204020204" charset="-122"/>
                <a:ea typeface="微软雅黑" panose="020B0503020204020204" charset="-122"/>
                <a:cs typeface="Segoe UI" panose="020B0502040204020203" pitchFamily="34" charset="0"/>
              </a:rPr>
              <a:t>例</a:t>
            </a: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rPr>
              <a:t>3.15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blinds(horizontal)">
                                      <p:cBhvr>
                                        <p:cTn id="7" dur="500"/>
                                        <p:tgtEl>
                                          <p:spTgt spid="87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 calcmode="lin" valueType="num">
                                      <p:cBhvr>
                                        <p:cTn id="12" dur="1000" fill="hold"/>
                                        <p:tgtEl>
                                          <p:spTgt spid="87043">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8704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7043">
                                            <p:txEl>
                                              <p:pRg st="1" end="1"/>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87043">
                                            <p:txEl>
                                              <p:pRg st="2" end="2"/>
                                            </p:txEl>
                                          </p:spTgt>
                                        </p:tgtEl>
                                        <p:attrNameLst>
                                          <p:attrName>style.visibility</p:attrName>
                                        </p:attrNameLst>
                                      </p:cBhvr>
                                      <p:to>
                                        <p:strVal val="visible"/>
                                      </p:to>
                                    </p:set>
                                    <p:anim calcmode="lin" valueType="num">
                                      <p:cBhvr>
                                        <p:cTn id="17" dur="1000" fill="hold"/>
                                        <p:tgtEl>
                                          <p:spTgt spid="87043">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8704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87043">
                                            <p:txEl>
                                              <p:pRg st="2" end="2"/>
                                            </p:txEl>
                                          </p:spTgt>
                                        </p:tgtEl>
                                      </p:cBhvr>
                                    </p:animEffect>
                                  </p:childTnLst>
                                </p:cTn>
                              </p:par>
                              <p:par>
                                <p:cTn id="20" presetID="29" presetClass="entr" presetSubtype="0" fill="hold" nodeType="withEffect">
                                  <p:stCondLst>
                                    <p:cond delay="0"/>
                                  </p:stCondLst>
                                  <p:childTnLst>
                                    <p:set>
                                      <p:cBhvr>
                                        <p:cTn id="21" dur="1" fill="hold">
                                          <p:stCondLst>
                                            <p:cond delay="0"/>
                                          </p:stCondLst>
                                        </p:cTn>
                                        <p:tgtEl>
                                          <p:spTgt spid="87043">
                                            <p:txEl>
                                              <p:pRg st="3" end="3"/>
                                            </p:txEl>
                                          </p:spTgt>
                                        </p:tgtEl>
                                        <p:attrNameLst>
                                          <p:attrName>style.visibility</p:attrName>
                                        </p:attrNameLst>
                                      </p:cBhvr>
                                      <p:to>
                                        <p:strVal val="visible"/>
                                      </p:to>
                                    </p:set>
                                    <p:anim calcmode="lin" valueType="num">
                                      <p:cBhvr>
                                        <p:cTn id="22" dur="1000" fill="hold"/>
                                        <p:tgtEl>
                                          <p:spTgt spid="87043">
                                            <p:txEl>
                                              <p:pRg st="3" end="3"/>
                                            </p:txEl>
                                          </p:spTgt>
                                        </p:tgtEl>
                                        <p:attrNameLst>
                                          <p:attrName>ppt_x</p:attrName>
                                        </p:attrNameLst>
                                      </p:cBhvr>
                                      <p:tavLst>
                                        <p:tav tm="0">
                                          <p:val>
                                            <p:strVal val="#ppt_x-.2"/>
                                          </p:val>
                                        </p:tav>
                                        <p:tav tm="100000">
                                          <p:val>
                                            <p:strVal val="#ppt_x"/>
                                          </p:val>
                                        </p:tav>
                                      </p:tavLst>
                                    </p:anim>
                                    <p:anim calcmode="lin" valueType="num">
                                      <p:cBhvr>
                                        <p:cTn id="23" dur="1000" fill="hold"/>
                                        <p:tgtEl>
                                          <p:spTgt spid="8704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87043">
                                            <p:txEl>
                                              <p:pRg st="3" end="3"/>
                                            </p:txEl>
                                          </p:spTgt>
                                        </p:tgtEl>
                                      </p:cBhvr>
                                    </p:animEffect>
                                  </p:childTnLst>
                                </p:cTn>
                              </p:par>
                              <p:par>
                                <p:cTn id="25" presetID="29" presetClass="entr" presetSubtype="0" fill="hold" nodeType="withEffect">
                                  <p:stCondLst>
                                    <p:cond delay="0"/>
                                  </p:stCondLst>
                                  <p:childTnLst>
                                    <p:set>
                                      <p:cBhvr>
                                        <p:cTn id="26" dur="1" fill="hold">
                                          <p:stCondLst>
                                            <p:cond delay="0"/>
                                          </p:stCondLst>
                                        </p:cTn>
                                        <p:tgtEl>
                                          <p:spTgt spid="87043">
                                            <p:txEl>
                                              <p:pRg st="4" end="4"/>
                                            </p:txEl>
                                          </p:spTgt>
                                        </p:tgtEl>
                                        <p:attrNameLst>
                                          <p:attrName>style.visibility</p:attrName>
                                        </p:attrNameLst>
                                      </p:cBhvr>
                                      <p:to>
                                        <p:strVal val="visible"/>
                                      </p:to>
                                    </p:set>
                                    <p:anim calcmode="lin" valueType="num">
                                      <p:cBhvr>
                                        <p:cTn id="27" dur="1000" fill="hold"/>
                                        <p:tgtEl>
                                          <p:spTgt spid="87043">
                                            <p:txEl>
                                              <p:pRg st="4" end="4"/>
                                            </p:txEl>
                                          </p:spTgt>
                                        </p:tgtEl>
                                        <p:attrNameLst>
                                          <p:attrName>ppt_x</p:attrName>
                                        </p:attrNameLst>
                                      </p:cBhvr>
                                      <p:tavLst>
                                        <p:tav tm="0">
                                          <p:val>
                                            <p:strVal val="#ppt_x-.2"/>
                                          </p:val>
                                        </p:tav>
                                        <p:tav tm="100000">
                                          <p:val>
                                            <p:strVal val="#ppt_x"/>
                                          </p:val>
                                        </p:tav>
                                      </p:tavLst>
                                    </p:anim>
                                    <p:anim calcmode="lin" valueType="num">
                                      <p:cBhvr>
                                        <p:cTn id="28" dur="1000" fill="hold"/>
                                        <p:tgtEl>
                                          <p:spTgt spid="8704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87043">
                                            <p:txEl>
                                              <p:pRg st="4" end="4"/>
                                            </p:txEl>
                                          </p:spTgt>
                                        </p:tgtEl>
                                      </p:cBhvr>
                                    </p:animEffect>
                                  </p:childTnLst>
                                </p:cTn>
                              </p:par>
                              <p:par>
                                <p:cTn id="30" presetID="29" presetClass="entr" presetSubtype="0" fill="hold" nodeType="withEffect">
                                  <p:stCondLst>
                                    <p:cond delay="0"/>
                                  </p:stCondLst>
                                  <p:childTnLst>
                                    <p:set>
                                      <p:cBhvr>
                                        <p:cTn id="31" dur="1" fill="hold">
                                          <p:stCondLst>
                                            <p:cond delay="0"/>
                                          </p:stCondLst>
                                        </p:cTn>
                                        <p:tgtEl>
                                          <p:spTgt spid="87043">
                                            <p:txEl>
                                              <p:pRg st="5" end="5"/>
                                            </p:txEl>
                                          </p:spTgt>
                                        </p:tgtEl>
                                        <p:attrNameLst>
                                          <p:attrName>style.visibility</p:attrName>
                                        </p:attrNameLst>
                                      </p:cBhvr>
                                      <p:to>
                                        <p:strVal val="visible"/>
                                      </p:to>
                                    </p:set>
                                    <p:anim calcmode="lin" valueType="num">
                                      <p:cBhvr>
                                        <p:cTn id="32" dur="1000" fill="hold"/>
                                        <p:tgtEl>
                                          <p:spTgt spid="87043">
                                            <p:txEl>
                                              <p:pRg st="5" end="5"/>
                                            </p:txEl>
                                          </p:spTgt>
                                        </p:tgtEl>
                                        <p:attrNameLst>
                                          <p:attrName>ppt_x</p:attrName>
                                        </p:attrNameLst>
                                      </p:cBhvr>
                                      <p:tavLst>
                                        <p:tav tm="0">
                                          <p:val>
                                            <p:strVal val="#ppt_x-.2"/>
                                          </p:val>
                                        </p:tav>
                                        <p:tav tm="100000">
                                          <p:val>
                                            <p:strVal val="#ppt_x"/>
                                          </p:val>
                                        </p:tav>
                                      </p:tavLst>
                                    </p:anim>
                                    <p:anim calcmode="lin" valueType="num">
                                      <p:cBhvr>
                                        <p:cTn id="33" dur="1000" fill="hold"/>
                                        <p:tgtEl>
                                          <p:spTgt spid="8704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4" dur="1000"/>
                                        <p:tgtEl>
                                          <p:spTgt spid="87043">
                                            <p:txEl>
                                              <p:pRg st="5" end="5"/>
                                            </p:txEl>
                                          </p:spTgt>
                                        </p:tgtEl>
                                      </p:cBhvr>
                                    </p:animEffect>
                                  </p:childTnLst>
                                </p:cTn>
                              </p:par>
                              <p:par>
                                <p:cTn id="35" presetID="29" presetClass="entr" presetSubtype="0" fill="hold" nodeType="withEffect">
                                  <p:stCondLst>
                                    <p:cond delay="0"/>
                                  </p:stCondLst>
                                  <p:childTnLst>
                                    <p:set>
                                      <p:cBhvr>
                                        <p:cTn id="36" dur="1" fill="hold">
                                          <p:stCondLst>
                                            <p:cond delay="0"/>
                                          </p:stCondLst>
                                        </p:cTn>
                                        <p:tgtEl>
                                          <p:spTgt spid="87043">
                                            <p:txEl>
                                              <p:pRg st="6" end="6"/>
                                            </p:txEl>
                                          </p:spTgt>
                                        </p:tgtEl>
                                        <p:attrNameLst>
                                          <p:attrName>style.visibility</p:attrName>
                                        </p:attrNameLst>
                                      </p:cBhvr>
                                      <p:to>
                                        <p:strVal val="visible"/>
                                      </p:to>
                                    </p:set>
                                    <p:anim calcmode="lin" valueType="num">
                                      <p:cBhvr>
                                        <p:cTn id="37" dur="1000" fill="hold"/>
                                        <p:tgtEl>
                                          <p:spTgt spid="87043">
                                            <p:txEl>
                                              <p:pRg st="6" end="6"/>
                                            </p:txEl>
                                          </p:spTgt>
                                        </p:tgtEl>
                                        <p:attrNameLst>
                                          <p:attrName>ppt_x</p:attrName>
                                        </p:attrNameLst>
                                      </p:cBhvr>
                                      <p:tavLst>
                                        <p:tav tm="0">
                                          <p:val>
                                            <p:strVal val="#ppt_x-.2"/>
                                          </p:val>
                                        </p:tav>
                                        <p:tav tm="100000">
                                          <p:val>
                                            <p:strVal val="#ppt_x"/>
                                          </p:val>
                                        </p:tav>
                                      </p:tavLst>
                                    </p:anim>
                                    <p:anim calcmode="lin" valueType="num">
                                      <p:cBhvr>
                                        <p:cTn id="38" dur="1000" fill="hold"/>
                                        <p:tgtEl>
                                          <p:spTgt spid="8704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9" dur="1000"/>
                                        <p:tgtEl>
                                          <p:spTgt spid="87043">
                                            <p:txEl>
                                              <p:pRg st="6" end="6"/>
                                            </p:txEl>
                                          </p:spTgt>
                                        </p:tgtEl>
                                      </p:cBhvr>
                                    </p:animEffect>
                                  </p:childTnLst>
                                </p:cTn>
                              </p:par>
                              <p:par>
                                <p:cTn id="40" presetID="29" presetClass="entr" presetSubtype="0" fill="hold" nodeType="withEffect">
                                  <p:stCondLst>
                                    <p:cond delay="0"/>
                                  </p:stCondLst>
                                  <p:childTnLst>
                                    <p:set>
                                      <p:cBhvr>
                                        <p:cTn id="41" dur="1" fill="hold">
                                          <p:stCondLst>
                                            <p:cond delay="0"/>
                                          </p:stCondLst>
                                        </p:cTn>
                                        <p:tgtEl>
                                          <p:spTgt spid="87043">
                                            <p:txEl>
                                              <p:pRg st="7" end="7"/>
                                            </p:txEl>
                                          </p:spTgt>
                                        </p:tgtEl>
                                        <p:attrNameLst>
                                          <p:attrName>style.visibility</p:attrName>
                                        </p:attrNameLst>
                                      </p:cBhvr>
                                      <p:to>
                                        <p:strVal val="visible"/>
                                      </p:to>
                                    </p:set>
                                    <p:anim calcmode="lin" valueType="num">
                                      <p:cBhvr>
                                        <p:cTn id="42" dur="1000" fill="hold"/>
                                        <p:tgtEl>
                                          <p:spTgt spid="87043">
                                            <p:txEl>
                                              <p:pRg st="7" end="7"/>
                                            </p:txEl>
                                          </p:spTgt>
                                        </p:tgtEl>
                                        <p:attrNameLst>
                                          <p:attrName>ppt_x</p:attrName>
                                        </p:attrNameLst>
                                      </p:cBhvr>
                                      <p:tavLst>
                                        <p:tav tm="0">
                                          <p:val>
                                            <p:strVal val="#ppt_x-.2"/>
                                          </p:val>
                                        </p:tav>
                                        <p:tav tm="100000">
                                          <p:val>
                                            <p:strVal val="#ppt_x"/>
                                          </p:val>
                                        </p:tav>
                                      </p:tavLst>
                                    </p:anim>
                                    <p:anim calcmode="lin" valueType="num">
                                      <p:cBhvr>
                                        <p:cTn id="43" dur="1000" fill="hold"/>
                                        <p:tgtEl>
                                          <p:spTgt spid="87043">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87043">
                                            <p:txEl>
                                              <p:pRg st="7" end="7"/>
                                            </p:txEl>
                                          </p:spTgt>
                                        </p:tgtEl>
                                      </p:cBhvr>
                                    </p:animEffect>
                                  </p:childTnLst>
                                </p:cTn>
                              </p:par>
                              <p:par>
                                <p:cTn id="45" presetID="29" presetClass="entr" presetSubtype="0" fill="hold" nodeType="withEffect">
                                  <p:stCondLst>
                                    <p:cond delay="0"/>
                                  </p:stCondLst>
                                  <p:childTnLst>
                                    <p:set>
                                      <p:cBhvr>
                                        <p:cTn id="46" dur="1" fill="hold">
                                          <p:stCondLst>
                                            <p:cond delay="0"/>
                                          </p:stCondLst>
                                        </p:cTn>
                                        <p:tgtEl>
                                          <p:spTgt spid="87043">
                                            <p:txEl>
                                              <p:pRg st="8" end="8"/>
                                            </p:txEl>
                                          </p:spTgt>
                                        </p:tgtEl>
                                        <p:attrNameLst>
                                          <p:attrName>style.visibility</p:attrName>
                                        </p:attrNameLst>
                                      </p:cBhvr>
                                      <p:to>
                                        <p:strVal val="visible"/>
                                      </p:to>
                                    </p:set>
                                    <p:anim calcmode="lin" valueType="num">
                                      <p:cBhvr>
                                        <p:cTn id="47" dur="1000" fill="hold"/>
                                        <p:tgtEl>
                                          <p:spTgt spid="87043">
                                            <p:txEl>
                                              <p:pRg st="8" end="8"/>
                                            </p:txEl>
                                          </p:spTgt>
                                        </p:tgtEl>
                                        <p:attrNameLst>
                                          <p:attrName>ppt_x</p:attrName>
                                        </p:attrNameLst>
                                      </p:cBhvr>
                                      <p:tavLst>
                                        <p:tav tm="0">
                                          <p:val>
                                            <p:strVal val="#ppt_x-.2"/>
                                          </p:val>
                                        </p:tav>
                                        <p:tav tm="100000">
                                          <p:val>
                                            <p:strVal val="#ppt_x"/>
                                          </p:val>
                                        </p:tav>
                                      </p:tavLst>
                                    </p:anim>
                                    <p:anim calcmode="lin" valueType="num">
                                      <p:cBhvr>
                                        <p:cTn id="48" dur="1000" fill="hold"/>
                                        <p:tgtEl>
                                          <p:spTgt spid="87043">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49" dur="1000"/>
                                        <p:tgtEl>
                                          <p:spTgt spid="87043">
                                            <p:txEl>
                                              <p:pRg st="8" end="8"/>
                                            </p:txEl>
                                          </p:spTgt>
                                        </p:tgtEl>
                                      </p:cBhvr>
                                    </p:animEffect>
                                  </p:childTnLst>
                                </p:cTn>
                              </p:par>
                              <p:par>
                                <p:cTn id="50" presetID="29" presetClass="entr" presetSubtype="0" fill="hold" nodeType="withEffect">
                                  <p:stCondLst>
                                    <p:cond delay="0"/>
                                  </p:stCondLst>
                                  <p:childTnLst>
                                    <p:set>
                                      <p:cBhvr>
                                        <p:cTn id="51" dur="1" fill="hold">
                                          <p:stCondLst>
                                            <p:cond delay="0"/>
                                          </p:stCondLst>
                                        </p:cTn>
                                        <p:tgtEl>
                                          <p:spTgt spid="87043">
                                            <p:txEl>
                                              <p:pRg st="9" end="9"/>
                                            </p:txEl>
                                          </p:spTgt>
                                        </p:tgtEl>
                                        <p:attrNameLst>
                                          <p:attrName>style.visibility</p:attrName>
                                        </p:attrNameLst>
                                      </p:cBhvr>
                                      <p:to>
                                        <p:strVal val="visible"/>
                                      </p:to>
                                    </p:set>
                                    <p:anim calcmode="lin" valueType="num">
                                      <p:cBhvr>
                                        <p:cTn id="52" dur="1000" fill="hold"/>
                                        <p:tgtEl>
                                          <p:spTgt spid="87043">
                                            <p:txEl>
                                              <p:pRg st="9" end="9"/>
                                            </p:txEl>
                                          </p:spTgt>
                                        </p:tgtEl>
                                        <p:attrNameLst>
                                          <p:attrName>ppt_x</p:attrName>
                                        </p:attrNameLst>
                                      </p:cBhvr>
                                      <p:tavLst>
                                        <p:tav tm="0">
                                          <p:val>
                                            <p:strVal val="#ppt_x-.2"/>
                                          </p:val>
                                        </p:tav>
                                        <p:tav tm="100000">
                                          <p:val>
                                            <p:strVal val="#ppt_x"/>
                                          </p:val>
                                        </p:tav>
                                      </p:tavLst>
                                    </p:anim>
                                    <p:anim calcmode="lin" valueType="num">
                                      <p:cBhvr>
                                        <p:cTn id="53" dur="1000" fill="hold"/>
                                        <p:tgtEl>
                                          <p:spTgt spid="87043">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54" dur="1000"/>
                                        <p:tgtEl>
                                          <p:spTgt spid="87043">
                                            <p:txEl>
                                              <p:pRg st="9" end="9"/>
                                            </p:txEl>
                                          </p:spTgt>
                                        </p:tgtEl>
                                      </p:cBhvr>
                                    </p:animEffect>
                                  </p:childTnLst>
                                </p:cTn>
                              </p:par>
                              <p:par>
                                <p:cTn id="55" presetID="29" presetClass="entr" presetSubtype="0" fill="hold" nodeType="withEffect">
                                  <p:stCondLst>
                                    <p:cond delay="0"/>
                                  </p:stCondLst>
                                  <p:childTnLst>
                                    <p:set>
                                      <p:cBhvr>
                                        <p:cTn id="56" dur="1" fill="hold">
                                          <p:stCondLst>
                                            <p:cond delay="0"/>
                                          </p:stCondLst>
                                        </p:cTn>
                                        <p:tgtEl>
                                          <p:spTgt spid="87043">
                                            <p:txEl>
                                              <p:pRg st="10" end="10"/>
                                            </p:txEl>
                                          </p:spTgt>
                                        </p:tgtEl>
                                        <p:attrNameLst>
                                          <p:attrName>style.visibility</p:attrName>
                                        </p:attrNameLst>
                                      </p:cBhvr>
                                      <p:to>
                                        <p:strVal val="visible"/>
                                      </p:to>
                                    </p:set>
                                    <p:anim calcmode="lin" valueType="num">
                                      <p:cBhvr>
                                        <p:cTn id="57" dur="1000" fill="hold"/>
                                        <p:tgtEl>
                                          <p:spTgt spid="87043">
                                            <p:txEl>
                                              <p:pRg st="10" end="10"/>
                                            </p:txEl>
                                          </p:spTgt>
                                        </p:tgtEl>
                                        <p:attrNameLst>
                                          <p:attrName>ppt_x</p:attrName>
                                        </p:attrNameLst>
                                      </p:cBhvr>
                                      <p:tavLst>
                                        <p:tav tm="0">
                                          <p:val>
                                            <p:strVal val="#ppt_x-.2"/>
                                          </p:val>
                                        </p:tav>
                                        <p:tav tm="100000">
                                          <p:val>
                                            <p:strVal val="#ppt_x"/>
                                          </p:val>
                                        </p:tav>
                                      </p:tavLst>
                                    </p:anim>
                                    <p:anim calcmode="lin" valueType="num">
                                      <p:cBhvr>
                                        <p:cTn id="58" dur="1000" fill="hold"/>
                                        <p:tgtEl>
                                          <p:spTgt spid="87043">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59" dur="1000"/>
                                        <p:tgtEl>
                                          <p:spTgt spid="87043">
                                            <p:txEl>
                                              <p:pRg st="10" end="10"/>
                                            </p:txEl>
                                          </p:spTgt>
                                        </p:tgtEl>
                                      </p:cBhvr>
                                    </p:animEffect>
                                  </p:childTnLst>
                                </p:cTn>
                              </p:par>
                              <p:par>
                                <p:cTn id="60" presetID="29" presetClass="entr" presetSubtype="0" fill="hold" nodeType="withEffect">
                                  <p:stCondLst>
                                    <p:cond delay="0"/>
                                  </p:stCondLst>
                                  <p:childTnLst>
                                    <p:set>
                                      <p:cBhvr>
                                        <p:cTn id="61" dur="1" fill="hold">
                                          <p:stCondLst>
                                            <p:cond delay="0"/>
                                          </p:stCondLst>
                                        </p:cTn>
                                        <p:tgtEl>
                                          <p:spTgt spid="87043">
                                            <p:txEl>
                                              <p:pRg st="11" end="11"/>
                                            </p:txEl>
                                          </p:spTgt>
                                        </p:tgtEl>
                                        <p:attrNameLst>
                                          <p:attrName>style.visibility</p:attrName>
                                        </p:attrNameLst>
                                      </p:cBhvr>
                                      <p:to>
                                        <p:strVal val="visible"/>
                                      </p:to>
                                    </p:set>
                                    <p:anim calcmode="lin" valueType="num">
                                      <p:cBhvr>
                                        <p:cTn id="62" dur="1000" fill="hold"/>
                                        <p:tgtEl>
                                          <p:spTgt spid="87043">
                                            <p:txEl>
                                              <p:pRg st="11" end="11"/>
                                            </p:txEl>
                                          </p:spTgt>
                                        </p:tgtEl>
                                        <p:attrNameLst>
                                          <p:attrName>ppt_x</p:attrName>
                                        </p:attrNameLst>
                                      </p:cBhvr>
                                      <p:tavLst>
                                        <p:tav tm="0">
                                          <p:val>
                                            <p:strVal val="#ppt_x-.2"/>
                                          </p:val>
                                        </p:tav>
                                        <p:tav tm="100000">
                                          <p:val>
                                            <p:strVal val="#ppt_x"/>
                                          </p:val>
                                        </p:tav>
                                      </p:tavLst>
                                    </p:anim>
                                    <p:anim calcmode="lin" valueType="num">
                                      <p:cBhvr>
                                        <p:cTn id="63" dur="1000" fill="hold"/>
                                        <p:tgtEl>
                                          <p:spTgt spid="87043">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64" dur="1000"/>
                                        <p:tgtEl>
                                          <p:spTgt spid="87043">
                                            <p:txEl>
                                              <p:pRg st="11" end="11"/>
                                            </p:txEl>
                                          </p:spTgt>
                                        </p:tgtEl>
                                      </p:cBhvr>
                                    </p:animEffect>
                                  </p:childTnLst>
                                </p:cTn>
                              </p:par>
                              <p:par>
                                <p:cTn id="65" presetID="29" presetClass="entr" presetSubtype="0" fill="hold" nodeType="withEffect">
                                  <p:stCondLst>
                                    <p:cond delay="0"/>
                                  </p:stCondLst>
                                  <p:childTnLst>
                                    <p:set>
                                      <p:cBhvr>
                                        <p:cTn id="66" dur="1" fill="hold">
                                          <p:stCondLst>
                                            <p:cond delay="0"/>
                                          </p:stCondLst>
                                        </p:cTn>
                                        <p:tgtEl>
                                          <p:spTgt spid="87043">
                                            <p:txEl>
                                              <p:pRg st="12" end="12"/>
                                            </p:txEl>
                                          </p:spTgt>
                                        </p:tgtEl>
                                        <p:attrNameLst>
                                          <p:attrName>style.visibility</p:attrName>
                                        </p:attrNameLst>
                                      </p:cBhvr>
                                      <p:to>
                                        <p:strVal val="visible"/>
                                      </p:to>
                                    </p:set>
                                    <p:anim calcmode="lin" valueType="num">
                                      <p:cBhvr>
                                        <p:cTn id="67" dur="1000" fill="hold"/>
                                        <p:tgtEl>
                                          <p:spTgt spid="87043">
                                            <p:txEl>
                                              <p:pRg st="12" end="12"/>
                                            </p:txEl>
                                          </p:spTgt>
                                        </p:tgtEl>
                                        <p:attrNameLst>
                                          <p:attrName>ppt_x</p:attrName>
                                        </p:attrNameLst>
                                      </p:cBhvr>
                                      <p:tavLst>
                                        <p:tav tm="0">
                                          <p:val>
                                            <p:strVal val="#ppt_x-.2"/>
                                          </p:val>
                                        </p:tav>
                                        <p:tav tm="100000">
                                          <p:val>
                                            <p:strVal val="#ppt_x"/>
                                          </p:val>
                                        </p:tav>
                                      </p:tavLst>
                                    </p:anim>
                                    <p:anim calcmode="lin" valueType="num">
                                      <p:cBhvr>
                                        <p:cTn id="68" dur="1000" fill="hold"/>
                                        <p:tgtEl>
                                          <p:spTgt spid="87043">
                                            <p:txEl>
                                              <p:pRg st="12" end="12"/>
                                            </p:txEl>
                                          </p:spTgt>
                                        </p:tgtEl>
                                        <p:attrNameLst>
                                          <p:attrName>ppt_y</p:attrName>
                                        </p:attrNameLst>
                                      </p:cBhvr>
                                      <p:tavLst>
                                        <p:tav tm="0">
                                          <p:val>
                                            <p:strVal val="#ppt_y"/>
                                          </p:val>
                                        </p:tav>
                                        <p:tav tm="100000">
                                          <p:val>
                                            <p:strVal val="#ppt_y"/>
                                          </p:val>
                                        </p:tav>
                                      </p:tavLst>
                                    </p:anim>
                                    <p:animEffect transition="in" filter="wipe(right)" prLst="gradientSize: 0.1">
                                      <p:cBhvr>
                                        <p:cTn id="69" dur="1000"/>
                                        <p:tgtEl>
                                          <p:spTgt spid="87043">
                                            <p:txEl>
                                              <p:pRg st="12" end="1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9" presetClass="entr" presetSubtype="0" fill="hold" grpId="0" nodeType="clickEffect">
                                  <p:stCondLst>
                                    <p:cond delay="0"/>
                                  </p:stCondLst>
                                  <p:childTnLst>
                                    <p:set>
                                      <p:cBhvr>
                                        <p:cTn id="73" dur="1" fill="hold">
                                          <p:stCondLst>
                                            <p:cond delay="0"/>
                                          </p:stCondLst>
                                        </p:cTn>
                                        <p:tgtEl>
                                          <p:spTgt spid="87047"/>
                                        </p:tgtEl>
                                        <p:attrNameLst>
                                          <p:attrName>style.visibility</p:attrName>
                                        </p:attrNameLst>
                                      </p:cBhvr>
                                      <p:to>
                                        <p:strVal val="visible"/>
                                      </p:to>
                                    </p:set>
                                    <p:anim calcmode="lin" valueType="num">
                                      <p:cBhvr>
                                        <p:cTn id="74" dur="1000" fill="hold"/>
                                        <p:tgtEl>
                                          <p:spTgt spid="87047"/>
                                        </p:tgtEl>
                                        <p:attrNameLst>
                                          <p:attrName>ppt_x</p:attrName>
                                        </p:attrNameLst>
                                      </p:cBhvr>
                                      <p:tavLst>
                                        <p:tav tm="0">
                                          <p:val>
                                            <p:strVal val="#ppt_x-.2"/>
                                          </p:val>
                                        </p:tav>
                                        <p:tav tm="100000">
                                          <p:val>
                                            <p:strVal val="#ppt_x"/>
                                          </p:val>
                                        </p:tav>
                                      </p:tavLst>
                                    </p:anim>
                                    <p:anim calcmode="lin" valueType="num">
                                      <p:cBhvr>
                                        <p:cTn id="75" dur="1000" fill="hold"/>
                                        <p:tgtEl>
                                          <p:spTgt spid="87047"/>
                                        </p:tgtEl>
                                        <p:attrNameLst>
                                          <p:attrName>ppt_y</p:attrName>
                                        </p:attrNameLst>
                                      </p:cBhvr>
                                      <p:tavLst>
                                        <p:tav tm="0">
                                          <p:val>
                                            <p:strVal val="#ppt_y"/>
                                          </p:val>
                                        </p:tav>
                                        <p:tav tm="100000">
                                          <p:val>
                                            <p:strVal val="#ppt_y"/>
                                          </p:val>
                                        </p:tav>
                                      </p:tavLst>
                                    </p:anim>
                                    <p:animEffect transition="in" filter="wipe(right)" prLst="gradientSize: 0.1">
                                      <p:cBhvr>
                                        <p:cTn id="76" dur="1000"/>
                                        <p:tgtEl>
                                          <p:spTgt spid="87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文本框 11"/>
          <p:cNvSpPr txBox="1">
            <a:spLocks noChangeArrowheads="1"/>
          </p:cNvSpPr>
          <p:nvPr/>
        </p:nvSpPr>
        <p:spPr bwMode="auto">
          <a:xfrm>
            <a:off x="2889250" y="130175"/>
            <a:ext cx="5508625" cy="614363"/>
          </a:xfrm>
          <a:prstGeom prst="rect">
            <a:avLst/>
          </a:prstGeom>
          <a:noFill/>
          <a:ln w="9525">
            <a:noFill/>
            <a:miter lim="800000"/>
          </a:ln>
        </p:spPr>
        <p:txBody>
          <a:bodyPr>
            <a:spAutoFit/>
          </a:bodyPr>
          <a:lstStyle/>
          <a:p>
            <a:pPr algn="ctr"/>
            <a:r>
              <a:rPr lang="zh-CN" altLang="en-US" sz="3200" b="1">
                <a:solidFill>
                  <a:schemeClr val="bg1"/>
                </a:solidFill>
                <a:latin typeface="微软雅黑" panose="020B0503020204020204" charset="-122"/>
                <a:ea typeface="微软雅黑" panose="020B0503020204020204" charset="-122"/>
                <a:sym typeface="+mn-ea"/>
              </a:rPr>
              <a:t> 编程的</a:t>
            </a:r>
            <a:r>
              <a:rPr lang="en-US" altLang="zh-CN" sz="3200" b="1">
                <a:solidFill>
                  <a:schemeClr val="bg1"/>
                </a:solidFill>
                <a:latin typeface="微软雅黑" panose="020B0503020204020204" charset="-122"/>
                <a:ea typeface="微软雅黑" panose="020B0503020204020204" charset="-122"/>
                <a:sym typeface="+mn-ea"/>
              </a:rPr>
              <a:t>“</a:t>
            </a:r>
            <a:r>
              <a:rPr lang="zh-CN" altLang="en-US" sz="3200" b="1">
                <a:solidFill>
                  <a:schemeClr val="bg1"/>
                </a:solidFill>
                <a:latin typeface="微软雅黑" panose="020B0503020204020204" charset="-122"/>
                <a:ea typeface="微软雅黑" panose="020B0503020204020204" charset="-122"/>
                <a:sym typeface="+mn-ea"/>
              </a:rPr>
              <a:t>七块”理解法</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23555" name="文本占位符 23554"/>
          <p:cNvSpPr>
            <a:spLocks noGrp="1"/>
          </p:cNvSpPr>
          <p:nvPr>
            <p:ph type="body" idx="4294967295"/>
          </p:nvPr>
        </p:nvSpPr>
        <p:spPr>
          <a:xfrm>
            <a:off x="1116013" y="1270000"/>
            <a:ext cx="7207250" cy="4151313"/>
          </a:xfrm>
        </p:spPr>
        <p:txBody>
          <a:bodyPr lIns="92075" tIns="46038" rIns="92075" bIns="46038"/>
          <a:lstStyle/>
          <a:p>
            <a:pPr>
              <a:lnSpc>
                <a:spcPct val="150000"/>
              </a:lnSpc>
              <a:spcBef>
                <a:spcPct val="0"/>
              </a:spcBef>
              <a:buFont typeface="Arial" panose="02080604020202020204" pitchFamily="34" charset="0"/>
              <a:buNone/>
            </a:pPr>
            <a:r>
              <a:rPr lang="zh-CN" altLang="en-US" sz="2000" dirty="0">
                <a:latin typeface="微软雅黑" panose="020B0503020204020204" charset="-122"/>
                <a:ea typeface="微软雅黑" panose="020B0503020204020204" charset="-122"/>
              </a:rPr>
              <a:t>      例</a:t>
            </a:r>
            <a:r>
              <a:rPr lang="en-US" altLang="zh-CN" sz="2000" dirty="0">
                <a:latin typeface="微软雅黑" panose="020B0503020204020204" charset="-122"/>
                <a:ea typeface="微软雅黑" panose="020B0503020204020204" charset="-122"/>
              </a:rPr>
              <a:t>3.1</a:t>
            </a:r>
            <a:r>
              <a:rPr lang="zh-CN" altLang="en-US" sz="2000" dirty="0">
                <a:latin typeface="微软雅黑" panose="020B0503020204020204" charset="-122"/>
                <a:ea typeface="微软雅黑" panose="020B0503020204020204" charset="-122"/>
              </a:rPr>
              <a:t>由</a:t>
            </a:r>
            <a:r>
              <a:rPr lang="zh-CN" altLang="en-US" sz="2000" b="1" dirty="0">
                <a:latin typeface="微软雅黑" panose="020B0503020204020204" charset="-122"/>
                <a:ea typeface="微软雅黑" panose="020B0503020204020204" charset="-122"/>
              </a:rPr>
              <a:t>七块</a:t>
            </a:r>
            <a:r>
              <a:rPr lang="zh-CN" altLang="en-US" sz="2000" dirty="0">
                <a:latin typeface="微软雅黑" panose="020B0503020204020204" charset="-122"/>
                <a:ea typeface="微软雅黑" panose="020B0503020204020204" charset="-122"/>
              </a:rPr>
              <a:t>组成：</a:t>
            </a:r>
          </a:p>
          <a:p>
            <a:pPr>
              <a:lnSpc>
                <a:spcPct val="150000"/>
              </a:lnSpc>
              <a:spcBef>
                <a:spcPct val="0"/>
              </a:spcBef>
              <a:buFont typeface="Arial" panose="02080604020202020204" pitchFamily="34" charset="0"/>
              <a:buNone/>
            </a:pPr>
            <a:r>
              <a:rPr lang="zh-CN" altLang="en-US"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1</a:t>
            </a:r>
            <a:r>
              <a:rPr lang="zh-CN" altLang="en-US" sz="2000" dirty="0">
                <a:latin typeface="微软雅黑" panose="020B0503020204020204" charset="-122"/>
                <a:ea typeface="微软雅黑" panose="020B0503020204020204" charset="-122"/>
              </a:rPr>
              <a:t>）注释部分</a:t>
            </a:r>
          </a:p>
          <a:p>
            <a:pPr>
              <a:lnSpc>
                <a:spcPct val="150000"/>
              </a:lnSpc>
              <a:spcBef>
                <a:spcPct val="0"/>
              </a:spcBef>
              <a:buFont typeface="Arial" panose="02080604020202020204" pitchFamily="34" charset="0"/>
              <a:buNone/>
            </a:pPr>
            <a:r>
              <a:rPr lang="zh-CN" altLang="en-US"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2</a:t>
            </a:r>
            <a:r>
              <a:rPr lang="zh-CN" altLang="en-US" sz="2000" dirty="0">
                <a:latin typeface="微软雅黑" panose="020B0503020204020204" charset="-122"/>
                <a:ea typeface="微软雅黑" panose="020B0503020204020204" charset="-122"/>
              </a:rPr>
              <a:t>）预处理块、全局变量说明、函数声明等</a:t>
            </a:r>
          </a:p>
          <a:p>
            <a:pPr>
              <a:lnSpc>
                <a:spcPct val="150000"/>
              </a:lnSpc>
              <a:spcBef>
                <a:spcPct val="0"/>
              </a:spcBef>
              <a:buFont typeface="Arial" panose="02080604020202020204" pitchFamily="34" charset="0"/>
              <a:buNone/>
            </a:pPr>
            <a:r>
              <a:rPr lang="zh-CN" altLang="en-US"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3</a:t>
            </a:r>
            <a:r>
              <a:rPr lang="zh-CN" altLang="en-US" sz="2000" dirty="0">
                <a:latin typeface="微软雅黑" panose="020B0503020204020204" charset="-122"/>
                <a:ea typeface="微软雅黑" panose="020B0503020204020204" charset="-122"/>
              </a:rPr>
              <a:t>）函数定义部分</a:t>
            </a:r>
          </a:p>
          <a:p>
            <a:pPr>
              <a:lnSpc>
                <a:spcPct val="150000"/>
              </a:lnSpc>
              <a:spcBef>
                <a:spcPct val="0"/>
              </a:spcBef>
              <a:buFont typeface="Arial" panose="02080604020202020204" pitchFamily="34" charset="0"/>
              <a:buNone/>
            </a:pPr>
            <a:r>
              <a:rPr lang="zh-CN" altLang="en-US"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4</a:t>
            </a:r>
            <a:r>
              <a:rPr lang="zh-CN" altLang="en-US" sz="2000" dirty="0">
                <a:latin typeface="微软雅黑" panose="020B0503020204020204" charset="-122"/>
                <a:ea typeface="微软雅黑" panose="020B0503020204020204" charset="-122"/>
              </a:rPr>
              <a:t>）变量说明部分</a:t>
            </a:r>
          </a:p>
          <a:p>
            <a:pPr>
              <a:lnSpc>
                <a:spcPct val="150000"/>
              </a:lnSpc>
              <a:spcBef>
                <a:spcPct val="0"/>
              </a:spcBef>
              <a:buFont typeface="Arial" panose="02080604020202020204" pitchFamily="34" charset="0"/>
              <a:buNone/>
            </a:pPr>
            <a:r>
              <a:rPr lang="zh-CN" altLang="en-US"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5</a:t>
            </a:r>
            <a:r>
              <a:rPr lang="zh-CN" altLang="en-US" sz="2000" dirty="0">
                <a:latin typeface="微软雅黑" panose="020B0503020204020204" charset="-122"/>
                <a:ea typeface="微软雅黑" panose="020B0503020204020204" charset="-122"/>
              </a:rPr>
              <a:t>）数据输入部分</a:t>
            </a:r>
          </a:p>
          <a:p>
            <a:pPr>
              <a:lnSpc>
                <a:spcPct val="150000"/>
              </a:lnSpc>
              <a:spcBef>
                <a:spcPct val="0"/>
              </a:spcBef>
              <a:buFont typeface="Arial" panose="02080604020202020204" pitchFamily="34" charset="0"/>
              <a:buNone/>
            </a:pPr>
            <a:r>
              <a:rPr lang="zh-CN" altLang="en-US"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6</a:t>
            </a:r>
            <a:r>
              <a:rPr lang="zh-CN" altLang="en-US" sz="2000" dirty="0">
                <a:latin typeface="微软雅黑" panose="020B0503020204020204" charset="-122"/>
                <a:ea typeface="微软雅黑" panose="020B0503020204020204" charset="-122"/>
              </a:rPr>
              <a:t>）执行部分</a:t>
            </a:r>
          </a:p>
          <a:p>
            <a:pPr>
              <a:lnSpc>
                <a:spcPct val="150000"/>
              </a:lnSpc>
              <a:spcBef>
                <a:spcPct val="0"/>
              </a:spcBef>
              <a:buFont typeface="Arial" panose="02080604020202020204" pitchFamily="34" charset="0"/>
              <a:buNone/>
            </a:pPr>
            <a:r>
              <a:rPr lang="zh-CN" altLang="en-US"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7</a:t>
            </a:r>
            <a:r>
              <a:rPr lang="zh-CN" altLang="en-US" sz="2000" dirty="0">
                <a:latin typeface="微软雅黑" panose="020B0503020204020204" charset="-122"/>
                <a:ea typeface="微软雅黑" panose="020B0503020204020204" charset="-122"/>
              </a:rPr>
              <a:t>）信息输出部分</a:t>
            </a:r>
          </a:p>
        </p:txBody>
      </p:sp>
      <p:sp>
        <p:nvSpPr>
          <p:cNvPr id="19459" name="文本框 10"/>
          <p:cNvSpPr txBox="1">
            <a:spLocks noChangeArrowheads="1"/>
          </p:cNvSpPr>
          <p:nvPr/>
        </p:nvSpPr>
        <p:spPr bwMode="auto">
          <a:xfrm>
            <a:off x="733425" y="131763"/>
            <a:ext cx="1231900" cy="646112"/>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3.1.1</a:t>
            </a:r>
            <a:endParaRPr lang="zh-CN" altLang="en-US" sz="3600" b="1">
              <a:solidFill>
                <a:srgbClr val="39626F"/>
              </a:solidFill>
              <a:latin typeface="Segoe UI" panose="020B0502040204020203" pitchFamily="34" charset="0"/>
              <a:cs typeface="Segoe UI" panose="020B0502040204020203"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3" name="圆角矩形 89092"/>
          <p:cNvSpPr/>
          <p:nvPr/>
        </p:nvSpPr>
        <p:spPr>
          <a:xfrm>
            <a:off x="2051050" y="1751013"/>
            <a:ext cx="4281488" cy="4395787"/>
          </a:xfrm>
          <a:prstGeom prst="roundRect">
            <a:avLst>
              <a:gd name="adj" fmla="val 4843"/>
            </a:avLst>
          </a:prstGeom>
          <a:solidFill>
            <a:schemeClr val="bg1">
              <a:lumMod val="95000"/>
            </a:schemeClr>
          </a:solidFill>
          <a:ln w="12700" cap="flat" cmpd="sng">
            <a:solidFill>
              <a:srgbClr val="339933"/>
            </a:solidFill>
            <a:prstDash val="lgDashDotDot"/>
            <a:headEnd type="none" w="med" len="med"/>
            <a:tailEnd type="none" w="med" len="med"/>
          </a:ln>
        </p:spPr>
        <p:txBody>
          <a:bodyPr anchor="ctr">
            <a:spAutoFit/>
          </a:bodyPr>
          <a:lstStyle/>
          <a:p>
            <a:r>
              <a:rPr lang="en-US" altLang="zh-CN" sz="1600">
                <a:latin typeface="+mn-lt"/>
                <a:ea typeface="微软雅黑" panose="020B0503020204020204" charset="-122"/>
              </a:rPr>
              <a:t>#include&lt;stdio.h&gt;</a:t>
            </a:r>
          </a:p>
          <a:p>
            <a:r>
              <a:rPr lang="en-US" altLang="zh-CN" sz="1600">
                <a:latin typeface="+mn-lt"/>
                <a:ea typeface="微软雅黑" panose="020B0503020204020204" charset="-122"/>
              </a:rPr>
              <a:t> void main( )</a:t>
            </a:r>
          </a:p>
          <a:p>
            <a:r>
              <a:rPr lang="en-US" altLang="zh-CN" sz="1600">
                <a:latin typeface="+mn-lt"/>
                <a:ea typeface="微软雅黑" panose="020B0503020204020204" charset="-122"/>
              </a:rPr>
              <a:t>  {</a:t>
            </a:r>
          </a:p>
          <a:p>
            <a:r>
              <a:rPr lang="en-US" altLang="zh-CN" sz="1600">
                <a:latin typeface="+mn-lt"/>
                <a:ea typeface="微软雅黑" panose="020B0503020204020204" charset="-122"/>
              </a:rPr>
              <a:t>        int  i;</a:t>
            </a:r>
          </a:p>
          <a:p>
            <a:r>
              <a:rPr lang="en-US" altLang="zh-CN" sz="1600">
                <a:latin typeface="+mn-lt"/>
                <a:ea typeface="微软雅黑" panose="020B0503020204020204" charset="-122"/>
              </a:rPr>
              <a:t>        long   sum, t ;  </a:t>
            </a:r>
          </a:p>
          <a:p>
            <a:r>
              <a:rPr lang="en-US" altLang="zh-CN" sz="1600">
                <a:latin typeface="+mn-lt"/>
                <a:ea typeface="微软雅黑" panose="020B0503020204020204" charset="-122"/>
              </a:rPr>
              <a:t>        //sum</a:t>
            </a:r>
            <a:r>
              <a:rPr lang="zh-CN" altLang="en-US" sz="1600">
                <a:latin typeface="+mn-lt"/>
                <a:ea typeface="微软雅黑" panose="020B0503020204020204" charset="-122"/>
              </a:rPr>
              <a:t>代表和</a:t>
            </a:r>
            <a:r>
              <a:rPr lang="en-US" altLang="zh-CN" sz="1600">
                <a:latin typeface="+mn-lt"/>
                <a:ea typeface="微软雅黑" panose="020B0503020204020204" charset="-122"/>
              </a:rPr>
              <a:t>, t</a:t>
            </a:r>
            <a:r>
              <a:rPr lang="zh-CN" altLang="en-US" sz="1600">
                <a:latin typeface="+mn-lt"/>
                <a:ea typeface="微软雅黑" panose="020B0503020204020204" charset="-122"/>
              </a:rPr>
              <a:t>代表某项</a:t>
            </a:r>
          </a:p>
          <a:p>
            <a:r>
              <a:rPr lang="zh-CN" altLang="en-US" sz="1600">
                <a:latin typeface="+mn-lt"/>
                <a:ea typeface="微软雅黑" panose="020B0503020204020204" charset="-122"/>
              </a:rPr>
              <a:t>        </a:t>
            </a:r>
            <a:r>
              <a:rPr lang="en-US" altLang="zh-CN" sz="1600">
                <a:latin typeface="+mn-lt"/>
                <a:ea typeface="微软雅黑" panose="020B0503020204020204" charset="-122"/>
              </a:rPr>
              <a:t>sum = 0 ;</a:t>
            </a:r>
          </a:p>
          <a:p>
            <a:r>
              <a:rPr lang="en-US" altLang="zh-CN" sz="1600">
                <a:latin typeface="+mn-lt"/>
                <a:ea typeface="微软雅黑" panose="020B0503020204020204" charset="-122"/>
              </a:rPr>
              <a:t>        t   = 1 ;</a:t>
            </a:r>
          </a:p>
          <a:p>
            <a:r>
              <a:rPr lang="en-US" altLang="zh-CN" sz="1600">
                <a:latin typeface="+mn-lt"/>
                <a:ea typeface="微软雅黑" panose="020B0503020204020204" charset="-122"/>
              </a:rPr>
              <a:t>    </a:t>
            </a:r>
          </a:p>
          <a:p>
            <a:r>
              <a:rPr lang="en-US" altLang="zh-CN" sz="1600">
                <a:latin typeface="+mn-lt"/>
                <a:ea typeface="微软雅黑" panose="020B0503020204020204" charset="-122"/>
              </a:rPr>
              <a:t>        for (i=1 ; i&lt;=8 ; i++)</a:t>
            </a:r>
          </a:p>
          <a:p>
            <a:r>
              <a:rPr lang="en-US" altLang="zh-CN" sz="1600">
                <a:latin typeface="+mn-lt"/>
                <a:ea typeface="微软雅黑" panose="020B0503020204020204" charset="-122"/>
              </a:rPr>
              <a:t>        {</a:t>
            </a:r>
          </a:p>
          <a:p>
            <a:r>
              <a:rPr lang="en-US" altLang="zh-CN" sz="1600">
                <a:latin typeface="+mn-lt"/>
                <a:ea typeface="微软雅黑" panose="020B0503020204020204" charset="-122"/>
              </a:rPr>
              <a:t>            sum + = t; </a:t>
            </a:r>
          </a:p>
          <a:p>
            <a:r>
              <a:rPr lang="en-US" altLang="zh-CN" sz="1600">
                <a:latin typeface="+mn-lt"/>
                <a:ea typeface="微软雅黑" panose="020B0503020204020204" charset="-122"/>
              </a:rPr>
              <a:t>            t *= (i+1);</a:t>
            </a:r>
          </a:p>
          <a:p>
            <a:r>
              <a:rPr lang="en-US" altLang="zh-CN" sz="1600">
                <a:latin typeface="+mn-lt"/>
                <a:ea typeface="微软雅黑" panose="020B0503020204020204" charset="-122"/>
              </a:rPr>
              <a:t>         }</a:t>
            </a:r>
          </a:p>
          <a:p>
            <a:r>
              <a:rPr lang="en-US" altLang="zh-CN" sz="1600">
                <a:latin typeface="+mn-lt"/>
                <a:ea typeface="微软雅黑" panose="020B0503020204020204" charset="-122"/>
              </a:rPr>
              <a:t>        </a:t>
            </a:r>
          </a:p>
          <a:p>
            <a:r>
              <a:rPr lang="en-US" altLang="zh-CN" sz="1600">
                <a:latin typeface="+mn-lt"/>
                <a:ea typeface="微软雅黑" panose="020B0503020204020204" charset="-122"/>
              </a:rPr>
              <a:t>	 printf(" sum = %ld",sum);</a:t>
            </a:r>
          </a:p>
          <a:p>
            <a:r>
              <a:rPr lang="en-US" altLang="zh-CN" sz="1600">
                <a:latin typeface="+mn-lt"/>
                <a:ea typeface="微软雅黑" panose="020B0503020204020204" charset="-122"/>
              </a:rPr>
              <a:t>   }</a:t>
            </a:r>
          </a:p>
        </p:txBody>
      </p:sp>
      <p:sp>
        <p:nvSpPr>
          <p:cNvPr id="89094" name="五边形 89093"/>
          <p:cNvSpPr>
            <a:spLocks noChangeArrowheads="1"/>
          </p:cNvSpPr>
          <p:nvPr/>
        </p:nvSpPr>
        <p:spPr bwMode="auto">
          <a:xfrm rot="2584185">
            <a:off x="6300788" y="2997200"/>
            <a:ext cx="1512887" cy="504825"/>
          </a:xfrm>
          <a:prstGeom prst="homePlate">
            <a:avLst>
              <a:gd name="adj" fmla="val 113520"/>
            </a:avLst>
          </a:prstGeom>
          <a:gradFill rotWithShape="1">
            <a:gsLst>
              <a:gs pos="0">
                <a:srgbClr val="FFFFFF">
                  <a:alpha val="0"/>
                </a:srgbClr>
              </a:gs>
              <a:gs pos="100000">
                <a:srgbClr val="B2B4B3"/>
              </a:gs>
            </a:gsLst>
            <a:lin ang="0" scaled="1"/>
          </a:gradFill>
          <a:ln w="9525">
            <a:noFill/>
            <a:miter lim="800000"/>
          </a:ln>
        </p:spPr>
        <p:txBody>
          <a:bodyPr wrap="none" anchor="ctr"/>
          <a:lstStyle/>
          <a:p>
            <a:pPr algn="ctr"/>
            <a:r>
              <a:rPr lang="zh-CN" altLang="en-US" sz="1600" dirty="0">
                <a:solidFill>
                  <a:srgbClr val="006666"/>
                </a:solidFill>
                <a:latin typeface="Times New Roman" panose="02020603050405020304" pitchFamily="18" charset="0"/>
                <a:ea typeface="微软雅黑" panose="020B0503020204020204" charset="-122"/>
              </a:rPr>
              <a:t>运行结果</a:t>
            </a:r>
          </a:p>
        </p:txBody>
      </p:sp>
      <p:sp>
        <p:nvSpPr>
          <p:cNvPr id="89096" name="圆角矩形 89095"/>
          <p:cNvSpPr/>
          <p:nvPr/>
        </p:nvSpPr>
        <p:spPr>
          <a:xfrm>
            <a:off x="6732588" y="4076700"/>
            <a:ext cx="1511300" cy="720725"/>
          </a:xfrm>
          <a:prstGeom prst="roundRect">
            <a:avLst>
              <a:gd name="adj" fmla="val 11921"/>
            </a:avLst>
          </a:prstGeom>
          <a:solidFill>
            <a:srgbClr val="006666"/>
          </a:solidFill>
          <a:ln w="25400" cap="flat" cmpd="sng">
            <a:solidFill>
              <a:srgbClr val="FFFFFF"/>
            </a:solidFill>
            <a:prstDash val="solid"/>
            <a:headEnd type="none" w="med" len="med"/>
            <a:tailEnd type="none" w="med" len="med"/>
          </a:ln>
          <a:effectLst>
            <a:outerShdw dist="53882" dir="2699999" algn="ctr" rotWithShape="0">
              <a:srgbClr val="000000">
                <a:alpha val="50000"/>
              </a:srgbClr>
            </a:outerShdw>
          </a:effectLst>
        </p:spPr>
        <p:txBody>
          <a:bodyPr wrap="none" anchor="ctr"/>
          <a:lstStyle/>
          <a:p>
            <a:r>
              <a:rPr lang="en-US" altLang="zh-CN" sz="1600">
                <a:solidFill>
                  <a:schemeClr val="bg1"/>
                </a:solidFill>
                <a:latin typeface="微软雅黑" panose="020B0503020204020204" charset="-122"/>
                <a:ea typeface="微软雅黑" panose="020B0503020204020204" charset="-122"/>
                <a:sym typeface="+mn-ea"/>
              </a:rPr>
              <a:t>sum =46233</a:t>
            </a:r>
          </a:p>
        </p:txBody>
      </p:sp>
      <p:sp>
        <p:nvSpPr>
          <p:cNvPr id="5" name="文本框 4"/>
          <p:cNvSpPr txBox="1">
            <a:spLocks noChangeArrowheads="1"/>
          </p:cNvSpPr>
          <p:nvPr/>
        </p:nvSpPr>
        <p:spPr bwMode="auto">
          <a:xfrm>
            <a:off x="1187450" y="1403484"/>
            <a:ext cx="6038850" cy="369332"/>
          </a:xfrm>
          <a:prstGeom prst="rect">
            <a:avLst/>
          </a:prstGeom>
          <a:solidFill>
            <a:srgbClr val="45B1A9"/>
          </a:solidFill>
          <a:ln w="9525">
            <a:noFill/>
            <a:miter lim="800000"/>
          </a:ln>
        </p:spPr>
        <p:txBody>
          <a:bodyPr>
            <a:spAutoFit/>
          </a:bodyPr>
          <a:lstStyle/>
          <a:p>
            <a:r>
              <a:rPr lang="en-US" altLang="zh-CN" dirty="0">
                <a:ea typeface="华文新魏" panose="02010800040101010101" pitchFamily="2" charset="-122"/>
                <a:sym typeface="+mn-ea"/>
              </a:rPr>
              <a:t> </a:t>
            </a:r>
            <a:r>
              <a:rPr lang="zh-CN" altLang="en-US" dirty="0">
                <a:latin typeface="微软雅黑" panose="020B0503020204020204" charset="-122"/>
                <a:ea typeface="微软雅黑" panose="020B0503020204020204" charset="-122"/>
                <a:sym typeface="+mn-ea"/>
              </a:rPr>
              <a:t>求序列：</a:t>
            </a:r>
            <a:r>
              <a:rPr lang="en-US" altLang="zh-CN" dirty="0">
                <a:latin typeface="微软雅黑" panose="020B0503020204020204" charset="-122"/>
                <a:ea typeface="微软雅黑" panose="020B0503020204020204" charset="-122"/>
                <a:sym typeface="+mn-ea"/>
              </a:rPr>
              <a:t>1!,   2!,   3!,   4!………..</a:t>
            </a:r>
            <a:r>
              <a:rPr lang="zh-CN" altLang="en-US" dirty="0">
                <a:latin typeface="微软雅黑" panose="020B0503020204020204" charset="-122"/>
                <a:ea typeface="微软雅黑" panose="020B0503020204020204" charset="-122"/>
                <a:sym typeface="+mn-ea"/>
              </a:rPr>
              <a:t>的前八项之和</a:t>
            </a:r>
            <a:r>
              <a:rPr lang="en-US" altLang="zh-CN" dirty="0">
                <a:latin typeface="微软雅黑" panose="020B0503020204020204" charset="-122"/>
                <a:ea typeface="微软雅黑" panose="020B0503020204020204" charset="-122"/>
                <a:sym typeface="+mn-ea"/>
              </a:rPr>
              <a:t>.</a:t>
            </a:r>
            <a:endParaRPr lang="zh-CN" altLang="en-US" dirty="0">
              <a:latin typeface="微软雅黑" panose="020B0503020204020204" charset="-122"/>
              <a:ea typeface="微软雅黑" panose="020B0503020204020204" charset="-122"/>
            </a:endParaRPr>
          </a:p>
        </p:txBody>
      </p:sp>
      <p:sp>
        <p:nvSpPr>
          <p:cNvPr id="81925" name="文本框 10"/>
          <p:cNvSpPr txBox="1">
            <a:spLocks noChangeArrowheads="1"/>
          </p:cNvSpPr>
          <p:nvPr/>
        </p:nvSpPr>
        <p:spPr bwMode="auto">
          <a:xfrm>
            <a:off x="576263" y="141288"/>
            <a:ext cx="1619250" cy="641350"/>
          </a:xfrm>
          <a:prstGeom prst="rect">
            <a:avLst/>
          </a:prstGeom>
          <a:noFill/>
          <a:ln w="9525">
            <a:noFill/>
            <a:miter lim="800000"/>
          </a:ln>
        </p:spPr>
        <p:txBody>
          <a:bodyPr wrap="none">
            <a:spAutoFit/>
          </a:bodyPr>
          <a:lstStyle/>
          <a:p>
            <a:pPr algn="ctr"/>
            <a:r>
              <a:rPr lang="zh-CN" altLang="en-US" sz="3600" b="1">
                <a:solidFill>
                  <a:srgbClr val="39626F"/>
                </a:solidFill>
                <a:latin typeface="微软雅黑" panose="020B0503020204020204" charset="-122"/>
                <a:ea typeface="微软雅黑" panose="020B0503020204020204" charset="-122"/>
                <a:cs typeface="Segoe UI" panose="020B0502040204020203" pitchFamily="34" charset="0"/>
              </a:rPr>
              <a:t>例</a:t>
            </a: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rPr>
              <a:t>3.16</a:t>
            </a:r>
          </a:p>
        </p:txBody>
      </p:sp>
      <p:grpSp>
        <p:nvGrpSpPr>
          <p:cNvPr id="18" name="组合 17"/>
          <p:cNvGrpSpPr/>
          <p:nvPr/>
        </p:nvGrpSpPr>
        <p:grpSpPr bwMode="auto">
          <a:xfrm>
            <a:off x="327025" y="5048250"/>
            <a:ext cx="2455863" cy="336550"/>
            <a:chOff x="2785730" y="3351250"/>
            <a:chExt cx="2636722" cy="337098"/>
          </a:xfrm>
          <a:solidFill>
            <a:srgbClr val="006666"/>
          </a:solidFill>
        </p:grpSpPr>
        <p:sp>
          <p:nvSpPr>
            <p:cNvPr id="8" name="对话气泡: 圆角矩形 7"/>
            <p:cNvSpPr/>
            <p:nvPr/>
          </p:nvSpPr>
          <p:spPr>
            <a:xfrm>
              <a:off x="2785730" y="3352841"/>
              <a:ext cx="2391287" cy="330738"/>
            </a:xfrm>
            <a:prstGeom prst="wedgeRoundRectCallout">
              <a:avLst>
                <a:gd name="adj1" fmla="val 52546"/>
                <a:gd name="adj2" fmla="val -97897"/>
                <a:gd name="adj3"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81928" name="矩形 8"/>
            <p:cNvSpPr>
              <a:spLocks noChangeArrowheads="1"/>
            </p:cNvSpPr>
            <p:nvPr/>
          </p:nvSpPr>
          <p:spPr bwMode="auto">
            <a:xfrm>
              <a:off x="2785730" y="3351250"/>
              <a:ext cx="2636722" cy="337098"/>
            </a:xfrm>
            <a:prstGeom prst="rect">
              <a:avLst/>
            </a:prstGeom>
            <a:grpFill/>
            <a:ln w="9525">
              <a:noFill/>
              <a:miter lim="800000"/>
            </a:ln>
          </p:spPr>
          <p:txBody>
            <a:bodyPr>
              <a:spAutoFit/>
            </a:bodyPr>
            <a:lstStyle/>
            <a:p>
              <a:r>
                <a:rPr lang="zh-CN" altLang="en-US" sz="1600" dirty="0">
                  <a:solidFill>
                    <a:schemeClr val="bg1"/>
                  </a:solidFill>
                  <a:latin typeface="微软雅黑" panose="020B0503020204020204" charset="-122"/>
                  <a:ea typeface="微软雅黑" panose="020B0503020204020204" charset="-122"/>
                </a:rPr>
                <a:t>计算下一项阶乘的值</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093"/>
                                        </p:tgtEl>
                                        <p:attrNameLst>
                                          <p:attrName>style.visibility</p:attrName>
                                        </p:attrNameLst>
                                      </p:cBhvr>
                                      <p:to>
                                        <p:strVal val="visible"/>
                                      </p:to>
                                    </p:set>
                                    <p:animEffect transition="in" filter="blinds(horizontal)">
                                      <p:cBhvr>
                                        <p:cTn id="12" dur="500"/>
                                        <p:tgtEl>
                                          <p:spTgt spid="8909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9094"/>
                                        </p:tgtEl>
                                        <p:attrNameLst>
                                          <p:attrName>style.visibility</p:attrName>
                                        </p:attrNameLst>
                                      </p:cBhvr>
                                      <p:to>
                                        <p:strVal val="visible"/>
                                      </p:to>
                                    </p:set>
                                    <p:animEffect transition="in" filter="blinds(horizontal)">
                                      <p:cBhvr>
                                        <p:cTn id="23" dur="500"/>
                                        <p:tgtEl>
                                          <p:spTgt spid="89094"/>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9096"/>
                                        </p:tgtEl>
                                        <p:attrNameLst>
                                          <p:attrName>style.visibility</p:attrName>
                                        </p:attrNameLst>
                                      </p:cBhvr>
                                      <p:to>
                                        <p:strVal val="visible"/>
                                      </p:to>
                                    </p:set>
                                    <p:animEffect transition="in" filter="fade">
                                      <p:cBhvr>
                                        <p:cTn id="28" dur="1000"/>
                                        <p:tgtEl>
                                          <p:spTgt spid="89096"/>
                                        </p:tgtEl>
                                      </p:cBhvr>
                                    </p:animEffect>
                                    <p:anim calcmode="lin" valueType="num">
                                      <p:cBhvr>
                                        <p:cTn id="29" dur="1000" fill="hold"/>
                                        <p:tgtEl>
                                          <p:spTgt spid="89096"/>
                                        </p:tgtEl>
                                        <p:attrNameLst>
                                          <p:attrName>ppt_x</p:attrName>
                                        </p:attrNameLst>
                                      </p:cBhvr>
                                      <p:tavLst>
                                        <p:tav tm="0">
                                          <p:val>
                                            <p:strVal val="#ppt_x"/>
                                          </p:val>
                                        </p:tav>
                                        <p:tav tm="100000">
                                          <p:val>
                                            <p:strVal val="#ppt_x"/>
                                          </p:val>
                                        </p:tav>
                                      </p:tavLst>
                                    </p:anim>
                                    <p:anim calcmode="lin" valueType="num">
                                      <p:cBhvr>
                                        <p:cTn id="30" dur="1000" fill="hold"/>
                                        <p:tgtEl>
                                          <p:spTgt spid="890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bldLvl="0" animBg="1"/>
      <p:bldP spid="89094" grpId="0" bldLvl="0" animBg="1"/>
      <p:bldP spid="89096" grpId="0" animBg="1"/>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文本框 11"/>
          <p:cNvSpPr txBox="1">
            <a:spLocks noChangeArrowheads="1"/>
          </p:cNvSpPr>
          <p:nvPr/>
        </p:nvSpPr>
        <p:spPr bwMode="auto">
          <a:xfrm>
            <a:off x="2051050" y="80963"/>
            <a:ext cx="7335838" cy="614362"/>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a:t>
            </a:r>
            <a:r>
              <a:rPr lang="zh-CN" altLang="en-US" sz="3200" b="1">
                <a:solidFill>
                  <a:schemeClr val="bg1"/>
                </a:solidFill>
                <a:latin typeface="微软雅黑" panose="020B0503020204020204" charset="-122"/>
                <a:ea typeface="微软雅黑" panose="020B0503020204020204" charset="-122"/>
                <a:sym typeface="+mn-ea"/>
              </a:rPr>
              <a:t>分析</a:t>
            </a:r>
            <a:r>
              <a:rPr lang="en-US" altLang="zh-CN" sz="3200" b="1">
                <a:solidFill>
                  <a:schemeClr val="bg1"/>
                </a:solidFill>
                <a:latin typeface="微软雅黑" panose="020B0503020204020204" charset="-122"/>
                <a:ea typeface="微软雅黑" panose="020B0503020204020204" charset="-122"/>
                <a:sym typeface="+mn-ea"/>
              </a:rPr>
              <a:t>2</a:t>
            </a:r>
            <a:endParaRPr lang="en-US" altLang="zh-CN"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90115" name="文本占位符 90114"/>
          <p:cNvSpPr>
            <a:spLocks noGrp="1"/>
          </p:cNvSpPr>
          <p:nvPr>
            <p:ph type="body" idx="4294967295"/>
          </p:nvPr>
        </p:nvSpPr>
        <p:spPr>
          <a:xfrm>
            <a:off x="903288" y="1844675"/>
            <a:ext cx="6775450" cy="4151313"/>
          </a:xfrm>
        </p:spPr>
        <p:txBody>
          <a:bodyPr lIns="92075" tIns="46038" rIns="92075" bIns="46038"/>
          <a:lstStyle/>
          <a:p>
            <a:pPr marL="0" indent="0">
              <a:lnSpc>
                <a:spcPct val="150000"/>
              </a:lnSpc>
              <a:buFont typeface="Arial" panose="02080604020202020204" pitchFamily="34" charset="0"/>
              <a:buNone/>
            </a:pPr>
            <a:r>
              <a:rPr lang="zh-CN" altLang="en-US" sz="1800" dirty="0">
                <a:latin typeface="微软雅黑" panose="020B0503020204020204" charset="-122"/>
                <a:ea typeface="微软雅黑" panose="020B0503020204020204" charset="-122"/>
              </a:rPr>
              <a:t>比较</a:t>
            </a:r>
            <a:r>
              <a:rPr lang="en-US" altLang="zh-CN" sz="1800" dirty="0">
                <a:latin typeface="微软雅黑" panose="020B0503020204020204" charset="-122"/>
                <a:ea typeface="微软雅黑" panose="020B0503020204020204" charset="-122"/>
              </a:rPr>
              <a:t>[</a:t>
            </a:r>
            <a:r>
              <a:rPr lang="zh-CN" altLang="en-US" sz="1800" dirty="0">
                <a:latin typeface="微软雅黑" panose="020B0503020204020204" charset="-122"/>
                <a:ea typeface="微软雅黑" panose="020B0503020204020204" charset="-122"/>
              </a:rPr>
              <a:t>例</a:t>
            </a:r>
            <a:r>
              <a:rPr lang="en-US" altLang="zh-CN" sz="1800" dirty="0">
                <a:latin typeface="微软雅黑" panose="020B0503020204020204" charset="-122"/>
                <a:ea typeface="微软雅黑" panose="020B0503020204020204" charset="-122"/>
              </a:rPr>
              <a:t>3.15]</a:t>
            </a:r>
            <a:r>
              <a:rPr lang="zh-CN" altLang="en-US" sz="1800" dirty="0">
                <a:latin typeface="微软雅黑" panose="020B0503020204020204" charset="-122"/>
                <a:ea typeface="微软雅黑" panose="020B0503020204020204" charset="-122"/>
              </a:rPr>
              <a:t>和</a:t>
            </a:r>
            <a:r>
              <a:rPr lang="en-US" altLang="zh-CN" sz="1800" dirty="0">
                <a:latin typeface="微软雅黑" panose="020B0503020204020204" charset="-122"/>
                <a:ea typeface="微软雅黑" panose="020B0503020204020204" charset="-122"/>
              </a:rPr>
              <a:t>[</a:t>
            </a:r>
            <a:r>
              <a:rPr lang="zh-CN" altLang="en-US" sz="1800" dirty="0">
                <a:latin typeface="微软雅黑" panose="020B0503020204020204" charset="-122"/>
                <a:ea typeface="微软雅黑" panose="020B0503020204020204" charset="-122"/>
              </a:rPr>
              <a:t>例</a:t>
            </a:r>
            <a:r>
              <a:rPr lang="en-US" altLang="zh-CN" sz="1800" dirty="0">
                <a:latin typeface="微软雅黑" panose="020B0503020204020204" charset="-122"/>
                <a:ea typeface="微软雅黑" panose="020B0503020204020204" charset="-122"/>
              </a:rPr>
              <a:t>3.16]</a:t>
            </a:r>
            <a:r>
              <a:rPr lang="zh-CN" altLang="en-US" sz="1800" dirty="0">
                <a:latin typeface="微软雅黑" panose="020B0503020204020204" charset="-122"/>
                <a:ea typeface="微软雅黑" panose="020B0503020204020204" charset="-122"/>
              </a:rPr>
              <a:t>，区别仅仅在于以下几点：</a:t>
            </a:r>
          </a:p>
          <a:p>
            <a:pPr marL="0" indent="0">
              <a:lnSpc>
                <a:spcPct val="150000"/>
              </a:lnSpc>
              <a:buFont typeface="Arial" panose="02080604020202020204" pitchFamily="34" charset="0"/>
              <a:buNone/>
            </a:pPr>
            <a:r>
              <a:rPr lang="zh-CN" altLang="en-US" sz="1800" dirty="0">
                <a:solidFill>
                  <a:srgbClr val="006666"/>
                </a:solidFill>
                <a:latin typeface="微软雅黑" panose="020B0503020204020204" charset="-122"/>
                <a:ea typeface="微软雅黑" panose="020B0503020204020204" charset="-122"/>
              </a:rPr>
              <a:t>    </a:t>
            </a:r>
            <a:r>
              <a:rPr lang="en-US" altLang="zh-CN" sz="1600" dirty="0">
                <a:solidFill>
                  <a:srgbClr val="006666"/>
                </a:solidFill>
                <a:latin typeface="微软雅黑" panose="020B0503020204020204" charset="-122"/>
                <a:ea typeface="微软雅黑" panose="020B0503020204020204" charset="-122"/>
              </a:rPr>
              <a:t>(1).</a:t>
            </a:r>
            <a:r>
              <a:rPr lang="zh-CN" altLang="en-US" sz="1600" dirty="0">
                <a:solidFill>
                  <a:srgbClr val="006666"/>
                </a:solidFill>
                <a:latin typeface="微软雅黑" panose="020B0503020204020204" charset="-122"/>
                <a:ea typeface="微软雅黑" panose="020B0503020204020204" charset="-122"/>
              </a:rPr>
              <a:t>变量说明不一样</a:t>
            </a:r>
          </a:p>
          <a:p>
            <a:pPr marL="0" indent="0">
              <a:lnSpc>
                <a:spcPct val="150000"/>
              </a:lnSpc>
              <a:buFont typeface="Arial" panose="02080604020202020204" pitchFamily="34" charset="0"/>
              <a:buNone/>
            </a:pPr>
            <a:r>
              <a:rPr lang="zh-CN" altLang="en-US" sz="1600" dirty="0">
                <a:solidFill>
                  <a:srgbClr val="006666"/>
                </a:solidFill>
                <a:latin typeface="微软雅黑" panose="020B0503020204020204" charset="-122"/>
                <a:ea typeface="微软雅黑" panose="020B0503020204020204" charset="-122"/>
              </a:rPr>
              <a:t>    </a:t>
            </a:r>
            <a:r>
              <a:rPr lang="en-US" altLang="zh-CN" sz="1600" dirty="0">
                <a:solidFill>
                  <a:srgbClr val="006666"/>
                </a:solidFill>
                <a:latin typeface="微软雅黑" panose="020B0503020204020204" charset="-122"/>
                <a:ea typeface="微软雅黑" panose="020B0503020204020204" charset="-122"/>
              </a:rPr>
              <a:t>(2).</a:t>
            </a:r>
            <a:r>
              <a:rPr lang="zh-CN" altLang="en-US" sz="1600" dirty="0">
                <a:solidFill>
                  <a:srgbClr val="006666"/>
                </a:solidFill>
                <a:latin typeface="微软雅黑" panose="020B0503020204020204" charset="-122"/>
                <a:ea typeface="微软雅黑" panose="020B0503020204020204" charset="-122"/>
              </a:rPr>
              <a:t>循环的条件不一样</a:t>
            </a:r>
          </a:p>
        </p:txBody>
      </p:sp>
      <p:sp>
        <p:nvSpPr>
          <p:cNvPr id="82947" name="文本框 10"/>
          <p:cNvSpPr txBox="1">
            <a:spLocks noChangeArrowheads="1"/>
          </p:cNvSpPr>
          <p:nvPr/>
        </p:nvSpPr>
        <p:spPr bwMode="auto">
          <a:xfrm>
            <a:off x="576263" y="141288"/>
            <a:ext cx="1619250" cy="641350"/>
          </a:xfrm>
          <a:prstGeom prst="rect">
            <a:avLst/>
          </a:prstGeom>
          <a:noFill/>
          <a:ln w="9525">
            <a:noFill/>
            <a:miter lim="800000"/>
          </a:ln>
        </p:spPr>
        <p:txBody>
          <a:bodyPr wrap="none">
            <a:spAutoFit/>
          </a:bodyPr>
          <a:lstStyle/>
          <a:p>
            <a:pPr algn="ctr"/>
            <a:r>
              <a:rPr lang="zh-CN" altLang="en-US" sz="3600" b="1">
                <a:solidFill>
                  <a:srgbClr val="39626F"/>
                </a:solidFill>
                <a:latin typeface="微软雅黑" panose="020B0503020204020204" charset="-122"/>
                <a:ea typeface="微软雅黑" panose="020B0503020204020204" charset="-122"/>
                <a:cs typeface="Segoe UI" panose="020B0502040204020203" pitchFamily="34" charset="0"/>
              </a:rPr>
              <a:t>例</a:t>
            </a: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rPr>
              <a:t>3.16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blinds(horizontal)">
                                      <p:cBhvr>
                                        <p:cTn id="7" dur="500"/>
                                        <p:tgtEl>
                                          <p:spTgt spid="90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90115">
                                            <p:txEl>
                                              <p:pRg st="1" end="1"/>
                                            </p:txEl>
                                          </p:spTgt>
                                        </p:tgtEl>
                                        <p:attrNameLst>
                                          <p:attrName>style.visibility</p:attrName>
                                        </p:attrNameLst>
                                      </p:cBhvr>
                                      <p:to>
                                        <p:strVal val="visible"/>
                                      </p:to>
                                    </p:set>
                                    <p:anim calcmode="lin" valueType="num">
                                      <p:cBhvr>
                                        <p:cTn id="12" dur="1000" fill="hold"/>
                                        <p:tgtEl>
                                          <p:spTgt spid="90115">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9011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90115">
                                            <p:txEl>
                                              <p:pRg st="1" end="1"/>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90115">
                                            <p:txEl>
                                              <p:pRg st="2" end="2"/>
                                            </p:txEl>
                                          </p:spTgt>
                                        </p:tgtEl>
                                        <p:attrNameLst>
                                          <p:attrName>style.visibility</p:attrName>
                                        </p:attrNameLst>
                                      </p:cBhvr>
                                      <p:to>
                                        <p:strVal val="visible"/>
                                      </p:to>
                                    </p:set>
                                    <p:anim calcmode="lin" valueType="num">
                                      <p:cBhvr>
                                        <p:cTn id="17" dur="1000" fill="hold"/>
                                        <p:tgtEl>
                                          <p:spTgt spid="90115">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9011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901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3" name="圆角矩形 89092"/>
          <p:cNvSpPr/>
          <p:nvPr/>
        </p:nvSpPr>
        <p:spPr>
          <a:xfrm>
            <a:off x="895350" y="1511733"/>
            <a:ext cx="5443538" cy="4707659"/>
          </a:xfrm>
          <a:prstGeom prst="roundRect">
            <a:avLst>
              <a:gd name="adj" fmla="val 7153"/>
            </a:avLst>
          </a:prstGeom>
          <a:solidFill>
            <a:schemeClr val="bg1">
              <a:lumMod val="95000"/>
            </a:schemeClr>
          </a:solidFill>
          <a:ln w="12700" cap="flat" cmpd="sng">
            <a:solidFill>
              <a:srgbClr val="339933"/>
            </a:solidFill>
            <a:prstDash val="lgDashDotDot"/>
            <a:headEnd type="none" w="med" len="med"/>
            <a:tailEnd type="none" w="med" len="med"/>
          </a:ln>
        </p:spPr>
        <p:txBody>
          <a:bodyPr anchor="ctr">
            <a:spAutoFit/>
          </a:bodyPr>
          <a:lstStyle/>
          <a:p>
            <a:pPr>
              <a:lnSpc>
                <a:spcPct val="90000"/>
              </a:lnSpc>
            </a:pPr>
            <a:r>
              <a:rPr lang="en-US" altLang="zh-CN" sz="1600" dirty="0">
                <a:latin typeface="微软雅黑" panose="020B0503020204020204" charset="-122"/>
                <a:ea typeface="微软雅黑" panose="020B0503020204020204" charset="-122"/>
              </a:rPr>
              <a:t>#include &lt;</a:t>
            </a:r>
            <a:r>
              <a:rPr lang="en-US" altLang="zh-CN" sz="1600" dirty="0" err="1">
                <a:latin typeface="微软雅黑" panose="020B0503020204020204" charset="-122"/>
                <a:ea typeface="微软雅黑" panose="020B0503020204020204" charset="-122"/>
              </a:rPr>
              <a:t>stdio.h</a:t>
            </a:r>
            <a:r>
              <a:rPr lang="en-US" altLang="zh-CN" sz="1600" dirty="0">
                <a:latin typeface="微软雅黑" panose="020B0503020204020204" charset="-122"/>
                <a:ea typeface="微软雅黑" panose="020B0503020204020204" charset="-122"/>
              </a:rPr>
              <a:t>&gt;</a:t>
            </a:r>
          </a:p>
          <a:p>
            <a:pPr>
              <a:lnSpc>
                <a:spcPct val="90000"/>
              </a:lnSpc>
            </a:pPr>
            <a:r>
              <a:rPr lang="en-US" altLang="zh-CN" sz="1600" dirty="0">
                <a:latin typeface="微软雅黑" panose="020B0503020204020204" charset="-122"/>
                <a:ea typeface="微软雅黑" panose="020B0503020204020204" charset="-122"/>
              </a:rPr>
              <a:t>#include &lt;</a:t>
            </a:r>
            <a:r>
              <a:rPr lang="en-US" altLang="zh-CN" sz="1600" dirty="0" err="1">
                <a:latin typeface="微软雅黑" panose="020B0503020204020204" charset="-122"/>
                <a:ea typeface="微软雅黑" panose="020B0503020204020204" charset="-122"/>
              </a:rPr>
              <a:t>math.h</a:t>
            </a:r>
            <a:r>
              <a:rPr lang="en-US" altLang="zh-CN" sz="1600" dirty="0">
                <a:latin typeface="微软雅黑" panose="020B0503020204020204" charset="-122"/>
                <a:ea typeface="微软雅黑" panose="020B0503020204020204" charset="-122"/>
              </a:rPr>
              <a:t>&gt;</a:t>
            </a:r>
          </a:p>
          <a:p>
            <a:pPr>
              <a:lnSpc>
                <a:spcPct val="90000"/>
              </a:lnSpc>
            </a:pPr>
            <a:r>
              <a:rPr lang="en-US" altLang="zh-CN" sz="1600" dirty="0">
                <a:latin typeface="微软雅黑" panose="020B0503020204020204" charset="-122"/>
                <a:ea typeface="微软雅黑" panose="020B0503020204020204" charset="-122"/>
              </a:rPr>
              <a:t>void main( )</a:t>
            </a:r>
          </a:p>
          <a:p>
            <a:pPr>
              <a:lnSpc>
                <a:spcPct val="90000"/>
              </a:lnSpc>
            </a:pPr>
            <a:r>
              <a:rPr lang="en-US" altLang="zh-CN" sz="1600" dirty="0">
                <a:latin typeface="微软雅黑" panose="020B0503020204020204" charset="-122"/>
                <a:ea typeface="微软雅黑" panose="020B0503020204020204" charset="-122"/>
              </a:rPr>
              <a:t>{</a:t>
            </a:r>
          </a:p>
          <a:p>
            <a:pPr>
              <a:lnSpc>
                <a:spcPct val="90000"/>
              </a:lnSpc>
            </a:pPr>
            <a:r>
              <a:rPr lang="en-US" altLang="zh-CN" sz="1600" dirty="0">
                <a:latin typeface="微软雅黑" panose="020B0503020204020204" charset="-122"/>
                <a:ea typeface="微软雅黑" panose="020B0503020204020204" charset="-122"/>
              </a:rPr>
              <a:t>   	float   sum, a,  b ;  </a:t>
            </a:r>
          </a:p>
          <a:p>
            <a:pPr>
              <a:lnSpc>
                <a:spcPct val="90000"/>
              </a:lnSpc>
            </a:pPr>
            <a:r>
              <a:rPr lang="en-US" altLang="zh-CN" sz="1600" dirty="0">
                <a:latin typeface="微软雅黑" panose="020B0503020204020204" charset="-122"/>
                <a:ea typeface="微软雅黑" panose="020B0503020204020204" charset="-122"/>
              </a:rPr>
              <a:t>        //</a:t>
            </a:r>
            <a:r>
              <a:rPr lang="en-US" altLang="zh-CN" sz="1600" dirty="0" err="1">
                <a:latin typeface="微软雅黑" panose="020B0503020204020204" charset="-122"/>
                <a:ea typeface="微软雅黑" panose="020B0503020204020204" charset="-122"/>
              </a:rPr>
              <a:t>sum代表和</a:t>
            </a:r>
            <a:r>
              <a:rPr lang="en-US" altLang="zh-CN" sz="1600" dirty="0">
                <a:latin typeface="微软雅黑" panose="020B0503020204020204" charset="-122"/>
                <a:ea typeface="微软雅黑" panose="020B0503020204020204" charset="-122"/>
              </a:rPr>
              <a:t>, </a:t>
            </a:r>
            <a:r>
              <a:rPr lang="en-US" altLang="zh-CN" sz="1600" dirty="0" err="1">
                <a:latin typeface="微软雅黑" panose="020B0503020204020204" charset="-122"/>
                <a:ea typeface="微软雅黑" panose="020B0503020204020204" charset="-122"/>
              </a:rPr>
              <a:t>a为分子</a:t>
            </a:r>
            <a:r>
              <a:rPr lang="en-US" altLang="zh-CN" sz="1600" dirty="0">
                <a:latin typeface="微软雅黑" panose="020B0503020204020204" charset="-122"/>
                <a:ea typeface="微软雅黑" panose="020B0503020204020204" charset="-122"/>
              </a:rPr>
              <a:t>, </a:t>
            </a:r>
            <a:r>
              <a:rPr lang="en-US" altLang="zh-CN" sz="1600" dirty="0" err="1">
                <a:latin typeface="微软雅黑" panose="020B0503020204020204" charset="-122"/>
                <a:ea typeface="微软雅黑" panose="020B0503020204020204" charset="-122"/>
              </a:rPr>
              <a:t>b为分母</a:t>
            </a:r>
            <a:endParaRPr lang="en-US" altLang="zh-CN" sz="1600" dirty="0">
              <a:latin typeface="微软雅黑" panose="020B0503020204020204" charset="-122"/>
              <a:ea typeface="微软雅黑" panose="020B0503020204020204" charset="-122"/>
            </a:endParaRPr>
          </a:p>
          <a:p>
            <a:pPr>
              <a:lnSpc>
                <a:spcPct val="90000"/>
              </a:lnSpc>
            </a:pPr>
            <a:r>
              <a:rPr lang="en-US" altLang="zh-CN" sz="1600" dirty="0">
                <a:latin typeface="微软雅黑" panose="020B0503020204020204" charset="-122"/>
                <a:ea typeface="微软雅黑" panose="020B0503020204020204" charset="-122"/>
              </a:rPr>
              <a:t>   	sum = 0 ;</a:t>
            </a:r>
          </a:p>
          <a:p>
            <a:pPr>
              <a:lnSpc>
                <a:spcPct val="90000"/>
              </a:lnSpc>
            </a:pPr>
            <a:endParaRPr lang="en-US" altLang="zh-CN" sz="1600" dirty="0">
              <a:latin typeface="微软雅黑" panose="020B0503020204020204" charset="-122"/>
              <a:ea typeface="微软雅黑" panose="020B0503020204020204" charset="-122"/>
            </a:endParaRPr>
          </a:p>
          <a:p>
            <a:pPr>
              <a:lnSpc>
                <a:spcPct val="90000"/>
              </a:lnSpc>
            </a:pPr>
            <a:r>
              <a:rPr lang="en-US" altLang="zh-CN" sz="1600" dirty="0">
                <a:latin typeface="微软雅黑" panose="020B0503020204020204" charset="-122"/>
                <a:ea typeface="微软雅黑" panose="020B0503020204020204" charset="-122"/>
              </a:rPr>
              <a:t>   	a   = 1 ;         // </a:t>
            </a:r>
            <a:r>
              <a:rPr lang="en-US" altLang="zh-CN" sz="1600" dirty="0" err="1">
                <a:latin typeface="微软雅黑" panose="020B0503020204020204" charset="-122"/>
                <a:ea typeface="微软雅黑" panose="020B0503020204020204" charset="-122"/>
              </a:rPr>
              <a:t>分子赋初值</a:t>
            </a:r>
            <a:r>
              <a:rPr lang="en-US" altLang="zh-CN" sz="1600" dirty="0">
                <a:latin typeface="微软雅黑" panose="020B0503020204020204" charset="-122"/>
                <a:ea typeface="微软雅黑" panose="020B0503020204020204" charset="-122"/>
              </a:rPr>
              <a:t>  </a:t>
            </a:r>
          </a:p>
          <a:p>
            <a:pPr>
              <a:lnSpc>
                <a:spcPct val="90000"/>
              </a:lnSpc>
            </a:pPr>
            <a:r>
              <a:rPr lang="en-US" altLang="zh-CN" sz="1600" dirty="0">
                <a:latin typeface="微软雅黑" panose="020B0503020204020204" charset="-122"/>
                <a:ea typeface="微软雅黑" panose="020B0503020204020204" charset="-122"/>
              </a:rPr>
              <a:t>   	b  = 2 ;         // </a:t>
            </a:r>
            <a:r>
              <a:rPr lang="en-US" altLang="zh-CN" sz="1600" dirty="0" err="1">
                <a:latin typeface="微软雅黑" panose="020B0503020204020204" charset="-122"/>
                <a:ea typeface="微软雅黑" panose="020B0503020204020204" charset="-122"/>
              </a:rPr>
              <a:t>分母赋初值</a:t>
            </a:r>
            <a:endParaRPr lang="en-US" altLang="zh-CN" sz="1600" dirty="0">
              <a:latin typeface="微软雅黑" panose="020B0503020204020204" charset="-122"/>
              <a:ea typeface="微软雅黑" panose="020B0503020204020204" charset="-122"/>
            </a:endParaRPr>
          </a:p>
          <a:p>
            <a:pPr>
              <a:lnSpc>
                <a:spcPct val="90000"/>
              </a:lnSpc>
            </a:pPr>
            <a:endParaRPr lang="en-US" altLang="zh-CN" sz="1600" dirty="0">
              <a:latin typeface="微软雅黑" panose="020B0503020204020204" charset="-122"/>
              <a:ea typeface="微软雅黑" panose="020B0503020204020204" charset="-122"/>
            </a:endParaRPr>
          </a:p>
          <a:p>
            <a:pPr>
              <a:lnSpc>
                <a:spcPct val="90000"/>
              </a:lnSpc>
            </a:pPr>
            <a:r>
              <a:rPr lang="en-US" altLang="zh-CN" sz="1600" dirty="0">
                <a:latin typeface="微软雅黑" panose="020B0503020204020204" charset="-122"/>
                <a:ea typeface="微软雅黑" panose="020B0503020204020204" charset="-122"/>
              </a:rPr>
              <a:t>   	while (a/ b&gt;=1e-6)    </a:t>
            </a:r>
          </a:p>
          <a:p>
            <a:pPr>
              <a:lnSpc>
                <a:spcPct val="90000"/>
              </a:lnSpc>
            </a:pPr>
            <a:r>
              <a:rPr lang="en-US" altLang="zh-CN" sz="1600" dirty="0">
                <a:latin typeface="微软雅黑" panose="020B0503020204020204" charset="-122"/>
                <a:ea typeface="微软雅黑" panose="020B0503020204020204" charset="-122"/>
              </a:rPr>
              <a:t>  	{</a:t>
            </a:r>
          </a:p>
          <a:p>
            <a:pPr>
              <a:lnSpc>
                <a:spcPct val="90000"/>
              </a:lnSpc>
            </a:pPr>
            <a:r>
              <a:rPr lang="en-US" altLang="zh-CN" sz="1600" dirty="0">
                <a:latin typeface="微软雅黑" panose="020B0503020204020204" charset="-122"/>
                <a:ea typeface="微软雅黑" panose="020B0503020204020204" charset="-122"/>
              </a:rPr>
              <a:t>     		sum = sum + a/ b ;  //</a:t>
            </a:r>
            <a:r>
              <a:rPr lang="en-US" altLang="zh-CN" sz="1600" dirty="0" err="1">
                <a:latin typeface="微软雅黑" panose="020B0503020204020204" charset="-122"/>
                <a:ea typeface="微软雅黑" panose="020B0503020204020204" charset="-122"/>
              </a:rPr>
              <a:t>累加一项</a:t>
            </a:r>
            <a:endParaRPr lang="en-US" altLang="zh-CN" sz="1600" dirty="0">
              <a:latin typeface="微软雅黑" panose="020B0503020204020204" charset="-122"/>
              <a:ea typeface="微软雅黑" panose="020B0503020204020204" charset="-122"/>
            </a:endParaRPr>
          </a:p>
          <a:p>
            <a:pPr>
              <a:lnSpc>
                <a:spcPct val="90000"/>
              </a:lnSpc>
            </a:pPr>
            <a:r>
              <a:rPr lang="en-US" altLang="zh-CN" sz="1600" dirty="0">
                <a:latin typeface="微软雅黑" panose="020B0503020204020204" charset="-122"/>
                <a:ea typeface="微软雅黑" panose="020B0503020204020204" charset="-122"/>
              </a:rPr>
              <a:t>     		a  =  a+2 ;      //</a:t>
            </a:r>
            <a:r>
              <a:rPr lang="en-US" altLang="zh-CN" sz="1600" dirty="0" err="1">
                <a:latin typeface="微软雅黑" panose="020B0503020204020204" charset="-122"/>
                <a:ea typeface="微软雅黑" panose="020B0503020204020204" charset="-122"/>
              </a:rPr>
              <a:t>求下一项的分子</a:t>
            </a:r>
            <a:endParaRPr lang="en-US" altLang="zh-CN" sz="1600" dirty="0">
              <a:latin typeface="微软雅黑" panose="020B0503020204020204" charset="-122"/>
              <a:ea typeface="微软雅黑" panose="020B0503020204020204" charset="-122"/>
            </a:endParaRPr>
          </a:p>
          <a:p>
            <a:pPr>
              <a:lnSpc>
                <a:spcPct val="90000"/>
              </a:lnSpc>
            </a:pPr>
            <a:r>
              <a:rPr lang="en-US" altLang="zh-CN" sz="1600" dirty="0">
                <a:latin typeface="微软雅黑" panose="020B0503020204020204" charset="-122"/>
                <a:ea typeface="微软雅黑" panose="020B0503020204020204" charset="-122"/>
              </a:rPr>
              <a:t>     		b  =  b*2 ;      //</a:t>
            </a:r>
            <a:r>
              <a:rPr lang="en-US" altLang="zh-CN" sz="1600" dirty="0" err="1">
                <a:latin typeface="微软雅黑" panose="020B0503020204020204" charset="-122"/>
                <a:ea typeface="微软雅黑" panose="020B0503020204020204" charset="-122"/>
              </a:rPr>
              <a:t>求下一项的分母</a:t>
            </a:r>
            <a:endParaRPr lang="en-US" altLang="zh-CN" sz="1600" dirty="0">
              <a:latin typeface="微软雅黑" panose="020B0503020204020204" charset="-122"/>
              <a:ea typeface="微软雅黑" panose="020B0503020204020204" charset="-122"/>
            </a:endParaRPr>
          </a:p>
          <a:p>
            <a:pPr>
              <a:lnSpc>
                <a:spcPct val="90000"/>
              </a:lnSpc>
            </a:pPr>
            <a:r>
              <a:rPr lang="en-US" altLang="zh-CN" sz="1600" dirty="0">
                <a:latin typeface="微软雅黑" panose="020B0503020204020204" charset="-122"/>
                <a:ea typeface="微软雅黑" panose="020B0503020204020204" charset="-122"/>
              </a:rPr>
              <a:t>   	}</a:t>
            </a:r>
          </a:p>
          <a:p>
            <a:pPr>
              <a:lnSpc>
                <a:spcPct val="90000"/>
              </a:lnSpc>
            </a:pPr>
            <a:r>
              <a:rPr lang="en-US" altLang="zh-CN" sz="1600" dirty="0">
                <a:latin typeface="微软雅黑" panose="020B0503020204020204" charset="-122"/>
                <a:ea typeface="微软雅黑" panose="020B0503020204020204" charset="-122"/>
              </a:rPr>
              <a:t>   </a:t>
            </a:r>
          </a:p>
          <a:p>
            <a:pPr>
              <a:lnSpc>
                <a:spcPct val="90000"/>
              </a:lnSpc>
            </a:pPr>
            <a:r>
              <a:rPr lang="en-US" altLang="zh-CN" sz="1600" dirty="0">
                <a:latin typeface="微软雅黑" panose="020B0503020204020204" charset="-122"/>
                <a:ea typeface="微软雅黑" panose="020B0503020204020204" charset="-122"/>
              </a:rPr>
              <a:t>	</a:t>
            </a:r>
            <a:r>
              <a:rPr lang="en-US" altLang="zh-CN" sz="1600" dirty="0" err="1">
                <a:latin typeface="微软雅黑" panose="020B0503020204020204" charset="-122"/>
                <a:ea typeface="微软雅黑" panose="020B0503020204020204" charset="-122"/>
              </a:rPr>
              <a:t>printf</a:t>
            </a:r>
            <a:r>
              <a:rPr lang="en-US" altLang="zh-CN" sz="1600" dirty="0">
                <a:latin typeface="微软雅黑" panose="020B0503020204020204" charset="-122"/>
                <a:ea typeface="微软雅黑" panose="020B0503020204020204" charset="-122"/>
              </a:rPr>
              <a:t>(" sum = %</a:t>
            </a:r>
            <a:r>
              <a:rPr lang="en-US" altLang="zh-CN" sz="1600" dirty="0" err="1">
                <a:latin typeface="微软雅黑" panose="020B0503020204020204" charset="-122"/>
                <a:ea typeface="微软雅黑" panose="020B0503020204020204" charset="-122"/>
              </a:rPr>
              <a:t>f",sum</a:t>
            </a:r>
            <a:r>
              <a:rPr lang="en-US" altLang="zh-CN" sz="1600" dirty="0">
                <a:latin typeface="微软雅黑" panose="020B0503020204020204" charset="-122"/>
                <a:ea typeface="微软雅黑" panose="020B0503020204020204" charset="-122"/>
              </a:rPr>
              <a:t>);</a:t>
            </a:r>
          </a:p>
          <a:p>
            <a:pPr>
              <a:lnSpc>
                <a:spcPct val="90000"/>
              </a:lnSpc>
            </a:pPr>
            <a:r>
              <a:rPr lang="en-US" altLang="zh-CN" sz="1600" dirty="0">
                <a:latin typeface="微软雅黑" panose="020B0503020204020204" charset="-122"/>
                <a:ea typeface="微软雅黑" panose="020B0503020204020204" charset="-122"/>
              </a:rPr>
              <a:t>}</a:t>
            </a:r>
          </a:p>
        </p:txBody>
      </p:sp>
      <p:sp>
        <p:nvSpPr>
          <p:cNvPr id="89094" name="五边形 89093"/>
          <p:cNvSpPr>
            <a:spLocks noChangeArrowheads="1"/>
          </p:cNvSpPr>
          <p:nvPr/>
        </p:nvSpPr>
        <p:spPr bwMode="auto">
          <a:xfrm rot="2584185">
            <a:off x="6300788" y="2997200"/>
            <a:ext cx="1512887" cy="504825"/>
          </a:xfrm>
          <a:prstGeom prst="homePlate">
            <a:avLst>
              <a:gd name="adj" fmla="val 113520"/>
            </a:avLst>
          </a:prstGeom>
          <a:gradFill rotWithShape="1">
            <a:gsLst>
              <a:gs pos="0">
                <a:srgbClr val="FFFFFF">
                  <a:alpha val="0"/>
                </a:srgbClr>
              </a:gs>
              <a:gs pos="100000">
                <a:srgbClr val="B2B4B3"/>
              </a:gs>
            </a:gsLst>
            <a:lin ang="0" scaled="1"/>
          </a:gradFill>
          <a:ln w="9525">
            <a:noFill/>
            <a:miter lim="800000"/>
          </a:ln>
        </p:spPr>
        <p:txBody>
          <a:bodyPr wrap="none" anchor="ctr"/>
          <a:lstStyle/>
          <a:p>
            <a:pPr algn="ctr"/>
            <a:r>
              <a:rPr lang="zh-CN" altLang="en-US" sz="1600" dirty="0">
                <a:solidFill>
                  <a:srgbClr val="006666"/>
                </a:solidFill>
                <a:latin typeface="Times New Roman" panose="02020603050405020304" pitchFamily="18" charset="0"/>
                <a:ea typeface="微软雅黑" panose="020B0503020204020204" charset="-122"/>
              </a:rPr>
              <a:t>运行结果</a:t>
            </a:r>
          </a:p>
        </p:txBody>
      </p:sp>
      <p:sp>
        <p:nvSpPr>
          <p:cNvPr id="89096" name="圆角矩形 89095"/>
          <p:cNvSpPr/>
          <p:nvPr/>
        </p:nvSpPr>
        <p:spPr>
          <a:xfrm>
            <a:off x="6732588" y="4076700"/>
            <a:ext cx="1655762" cy="720725"/>
          </a:xfrm>
          <a:prstGeom prst="roundRect">
            <a:avLst>
              <a:gd name="adj" fmla="val 11921"/>
            </a:avLst>
          </a:prstGeom>
          <a:solidFill>
            <a:srgbClr val="006666"/>
          </a:solidFill>
          <a:ln w="25400" cap="flat" cmpd="sng">
            <a:solidFill>
              <a:srgbClr val="FFFFFF"/>
            </a:solidFill>
            <a:prstDash val="solid"/>
            <a:headEnd type="none" w="med" len="med"/>
            <a:tailEnd type="none" w="med" len="med"/>
          </a:ln>
          <a:effectLst>
            <a:outerShdw dist="53882" dir="2699999" algn="ctr" rotWithShape="0">
              <a:srgbClr val="000000">
                <a:alpha val="50000"/>
              </a:srgbClr>
            </a:outerShdw>
          </a:effectLst>
        </p:spPr>
        <p:txBody>
          <a:bodyPr wrap="none" anchor="ctr"/>
          <a:lstStyle/>
          <a:p>
            <a:r>
              <a:rPr lang="en-US" altLang="zh-CN" sz="1600">
                <a:solidFill>
                  <a:schemeClr val="bg1"/>
                </a:solidFill>
                <a:latin typeface="微软雅黑" panose="020B0503020204020204" charset="-122"/>
                <a:ea typeface="微软雅黑" panose="020B0503020204020204" charset="-122"/>
                <a:sym typeface="+mn-ea"/>
              </a:rPr>
              <a:t>sum =2.999999 </a:t>
            </a:r>
          </a:p>
        </p:txBody>
      </p:sp>
      <p:sp>
        <p:nvSpPr>
          <p:cNvPr id="3124" name="文本框 10"/>
          <p:cNvSpPr txBox="1">
            <a:spLocks noChangeArrowheads="1"/>
          </p:cNvSpPr>
          <p:nvPr/>
        </p:nvSpPr>
        <p:spPr bwMode="auto">
          <a:xfrm>
            <a:off x="621030" y="141288"/>
            <a:ext cx="1619250" cy="641350"/>
          </a:xfrm>
          <a:prstGeom prst="rect">
            <a:avLst/>
          </a:prstGeom>
          <a:noFill/>
          <a:ln w="9525">
            <a:noFill/>
            <a:miter lim="800000"/>
          </a:ln>
        </p:spPr>
        <p:txBody>
          <a:bodyPr wrap="none">
            <a:spAutoFit/>
          </a:bodyPr>
          <a:lstStyle/>
          <a:p>
            <a:pPr algn="ctr"/>
            <a:r>
              <a:rPr lang="zh-CN" altLang="en-US" sz="3600" b="1">
                <a:solidFill>
                  <a:srgbClr val="39626F"/>
                </a:solidFill>
                <a:latin typeface="微软雅黑" panose="020B0503020204020204" charset="-122"/>
                <a:ea typeface="微软雅黑" panose="020B0503020204020204" charset="-122"/>
                <a:cs typeface="Segoe UI" panose="020B0502040204020203" pitchFamily="34" charset="0"/>
              </a:rPr>
              <a:t>例</a:t>
            </a: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rPr>
              <a:t>3.17</a:t>
            </a:r>
          </a:p>
        </p:txBody>
      </p:sp>
      <p:grpSp>
        <p:nvGrpSpPr>
          <p:cNvPr id="3" name="组合 2"/>
          <p:cNvGrpSpPr/>
          <p:nvPr/>
        </p:nvGrpSpPr>
        <p:grpSpPr bwMode="auto">
          <a:xfrm>
            <a:off x="1763713" y="836613"/>
            <a:ext cx="6326187" cy="702628"/>
            <a:chOff x="1269365" y="948956"/>
            <a:chExt cx="6038850" cy="702107"/>
          </a:xfrm>
        </p:grpSpPr>
        <p:sp>
          <p:nvSpPr>
            <p:cNvPr id="3127" name="文本框 4"/>
            <p:cNvSpPr txBox="1">
              <a:spLocks noChangeArrowheads="1"/>
            </p:cNvSpPr>
            <p:nvPr/>
          </p:nvSpPr>
          <p:spPr bwMode="auto">
            <a:xfrm>
              <a:off x="1269365" y="956888"/>
              <a:ext cx="6038850" cy="694175"/>
            </a:xfrm>
            <a:prstGeom prst="rect">
              <a:avLst/>
            </a:prstGeom>
            <a:noFill/>
            <a:ln w="9525">
              <a:noFill/>
              <a:miter lim="800000"/>
            </a:ln>
          </p:spPr>
          <p:txBody>
            <a:bodyPr>
              <a:spAutoFit/>
            </a:bodyPr>
            <a:lstStyle/>
            <a:p>
              <a:pPr>
                <a:lnSpc>
                  <a:spcPct val="110000"/>
                </a:lnSpc>
              </a:pPr>
              <a:r>
                <a:rPr lang="zh-CN" altLang="en-US" dirty="0">
                  <a:latin typeface="微软雅黑" panose="020B0503020204020204" charset="-122"/>
                  <a:ea typeface="微软雅黑" panose="020B0503020204020204" charset="-122"/>
                  <a:sym typeface="+mn-ea"/>
                </a:rPr>
                <a:t>求序列：                 </a:t>
              </a:r>
              <a:r>
                <a:rPr lang="en-US" altLang="zh-CN" dirty="0">
                  <a:latin typeface="微软雅黑" panose="020B0503020204020204" charset="-122"/>
                  <a:ea typeface="微软雅黑" panose="020B0503020204020204" charset="-122"/>
                  <a:sym typeface="+mn-ea"/>
                </a:rPr>
                <a:t>……</a:t>
              </a:r>
              <a:r>
                <a:rPr lang="zh-CN" altLang="en-US" dirty="0">
                  <a:latin typeface="微软雅黑" panose="020B0503020204020204" charset="-122"/>
                  <a:ea typeface="微软雅黑" panose="020B0503020204020204" charset="-122"/>
                  <a:sym typeface="+mn-ea"/>
                </a:rPr>
                <a:t>，所有大于等于</a:t>
              </a:r>
              <a:r>
                <a:rPr lang="en-US" altLang="zh-CN" dirty="0">
                  <a:latin typeface="微软雅黑" panose="020B0503020204020204" charset="-122"/>
                  <a:ea typeface="微软雅黑" panose="020B0503020204020204" charset="-122"/>
                  <a:sym typeface="+mn-ea"/>
                </a:rPr>
                <a:t>0.000001</a:t>
              </a:r>
              <a:r>
                <a:rPr lang="zh-CN" altLang="en-US" dirty="0">
                  <a:latin typeface="微软雅黑" panose="020B0503020204020204" charset="-122"/>
                  <a:ea typeface="微软雅黑" panose="020B0503020204020204" charset="-122"/>
                  <a:sym typeface="+mn-ea"/>
                </a:rPr>
                <a:t>的数据项之和，显示输出计算的结果。</a:t>
              </a:r>
            </a:p>
          </p:txBody>
        </p:sp>
        <p:graphicFrame>
          <p:nvGraphicFramePr>
            <p:cNvPr id="3120" name="Object 48"/>
            <p:cNvGraphicFramePr>
              <a:graphicFrameLocks noChangeAspect="1"/>
            </p:cNvGraphicFramePr>
            <p:nvPr>
              <p:extLst>
                <p:ext uri="{D42A27DB-BD31-4B8C-83A1-F6EECF244321}">
                  <p14:modId xmlns:p14="http://schemas.microsoft.com/office/powerpoint/2010/main" val="4011588565"/>
                </p:ext>
              </p:extLst>
            </p:nvPr>
          </p:nvGraphicFramePr>
          <p:xfrm>
            <a:off x="2122901" y="948956"/>
            <a:ext cx="1139825" cy="409575"/>
          </p:xfrm>
          <a:graphic>
            <a:graphicData uri="http://schemas.openxmlformats.org/presentationml/2006/ole">
              <mc:AlternateContent xmlns:mc="http://schemas.openxmlformats.org/markup-compatibility/2006">
                <mc:Choice xmlns:v="urn:schemas-microsoft-com:vml" Requires="v">
                  <p:oleObj spid="_x0000_s10338" name="公式" r:id="rId3" imgW="27432000" imgH="9753600" progId="Equation.3">
                    <p:embed/>
                  </p:oleObj>
                </mc:Choice>
                <mc:Fallback>
                  <p:oleObj name="公式" r:id="rId3" imgW="27432000" imgH="9753600" progId="Equation.3">
                    <p:embed/>
                    <p:pic>
                      <p:nvPicPr>
                        <p:cNvPr id="0" name="图片 10240"/>
                        <p:cNvPicPr>
                          <a:picLocks noChangeAspect="1"/>
                        </p:cNvPicPr>
                        <p:nvPr/>
                      </p:nvPicPr>
                      <p:blipFill>
                        <a:blip r:embed="rId4"/>
                        <a:stretch>
                          <a:fillRect/>
                        </a:stretch>
                      </p:blipFill>
                      <p:spPr>
                        <a:xfrm>
                          <a:off x="2122901" y="948956"/>
                          <a:ext cx="1139825" cy="409575"/>
                        </a:xfrm>
                        <a:prstGeom prst="rect">
                          <a:avLst/>
                        </a:prstGeom>
                        <a:noFill/>
                        <a:ln w="38100">
                          <a:noFill/>
                        </a:ln>
                      </p:spPr>
                    </p:pic>
                  </p:oleObj>
                </mc:Fallback>
              </mc:AlternateContent>
            </a:graphicData>
          </a:graphic>
        </p:graphicFrame>
      </p:grpSp>
      <p:sp>
        <p:nvSpPr>
          <p:cNvPr id="6" name="圆角矩形标注 5"/>
          <p:cNvSpPr/>
          <p:nvPr/>
        </p:nvSpPr>
        <p:spPr>
          <a:xfrm>
            <a:off x="6732588" y="5330825"/>
            <a:ext cx="2119312" cy="566738"/>
          </a:xfrm>
          <a:prstGeom prst="wedgeRoundRectCallout">
            <a:avLst>
              <a:gd name="adj1" fmla="val 8106"/>
              <a:gd name="adj2" fmla="val -156176"/>
              <a:gd name="adj3" fmla="val 16667"/>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600">
                <a:solidFill>
                  <a:schemeClr val="bg1"/>
                </a:solidFill>
                <a:latin typeface="Times New Roman" panose="02020603050405020304" pitchFamily="18" charset="0"/>
                <a:ea typeface="微软雅黑" panose="020B0503020204020204" charset="-122"/>
                <a:sym typeface="+mn-ea"/>
              </a:rPr>
              <a:t>浮点数的舍入误差造成的现象</a:t>
            </a:r>
            <a:endParaRPr lang="en-US" altLang="en-US" sz="1600">
              <a:solidFill>
                <a:schemeClr val="bg1"/>
              </a:solidFill>
              <a:latin typeface="Times New Roman" panose="02020603050405020304" pitchFamily="18" charset="0"/>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9093"/>
                                        </p:tgtEl>
                                        <p:attrNameLst>
                                          <p:attrName>style.visibility</p:attrName>
                                        </p:attrNameLst>
                                      </p:cBhvr>
                                      <p:to>
                                        <p:strVal val="visible"/>
                                      </p:to>
                                    </p:set>
                                    <p:animEffect transition="in" filter="blinds(horizontal)">
                                      <p:cBhvr>
                                        <p:cTn id="11" dur="500"/>
                                        <p:tgtEl>
                                          <p:spTgt spid="8909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89094"/>
                                        </p:tgtEl>
                                        <p:attrNameLst>
                                          <p:attrName>style.visibility</p:attrName>
                                        </p:attrNameLst>
                                      </p:cBhvr>
                                      <p:to>
                                        <p:strVal val="visible"/>
                                      </p:to>
                                    </p:set>
                                    <p:animEffect transition="in" filter="blinds(horizontal)">
                                      <p:cBhvr>
                                        <p:cTn id="16" dur="500"/>
                                        <p:tgtEl>
                                          <p:spTgt spid="89094"/>
                                        </p:tgtEl>
                                      </p:cBhvr>
                                    </p:animEffect>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89096"/>
                                        </p:tgtEl>
                                        <p:attrNameLst>
                                          <p:attrName>style.visibility</p:attrName>
                                        </p:attrNameLst>
                                      </p:cBhvr>
                                      <p:to>
                                        <p:strVal val="visible"/>
                                      </p:to>
                                    </p:set>
                                    <p:animEffect transition="in" filter="fade">
                                      <p:cBhvr>
                                        <p:cTn id="23" dur="1000"/>
                                        <p:tgtEl>
                                          <p:spTgt spid="89096"/>
                                        </p:tgtEl>
                                      </p:cBhvr>
                                    </p:animEffect>
                                    <p:anim calcmode="lin" valueType="num">
                                      <p:cBhvr>
                                        <p:cTn id="24" dur="1000" fill="hold"/>
                                        <p:tgtEl>
                                          <p:spTgt spid="89096"/>
                                        </p:tgtEl>
                                        <p:attrNameLst>
                                          <p:attrName>ppt_x</p:attrName>
                                        </p:attrNameLst>
                                      </p:cBhvr>
                                      <p:tavLst>
                                        <p:tav tm="0">
                                          <p:val>
                                            <p:strVal val="#ppt_x"/>
                                          </p:val>
                                        </p:tav>
                                        <p:tav tm="100000">
                                          <p:val>
                                            <p:strVal val="#ppt_x"/>
                                          </p:val>
                                        </p:tav>
                                      </p:tavLst>
                                    </p:anim>
                                    <p:anim calcmode="lin" valueType="num">
                                      <p:cBhvr>
                                        <p:cTn id="25" dur="1000" fill="hold"/>
                                        <p:tgtEl>
                                          <p:spTgt spid="890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bldLvl="0" animBg="1"/>
      <p:bldP spid="89094" grpId="0" bldLvl="0" animBg="1"/>
      <p:bldP spid="89096" grpId="0" animBg="1"/>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3" name="圆角矩形 89092"/>
          <p:cNvSpPr/>
          <p:nvPr/>
        </p:nvSpPr>
        <p:spPr>
          <a:xfrm>
            <a:off x="179512" y="836712"/>
            <a:ext cx="5310188" cy="5615761"/>
          </a:xfrm>
          <a:prstGeom prst="roundRect">
            <a:avLst>
              <a:gd name="adj" fmla="val 4843"/>
            </a:avLst>
          </a:prstGeom>
          <a:solidFill>
            <a:schemeClr val="bg1">
              <a:lumMod val="95000"/>
            </a:schemeClr>
          </a:solidFill>
          <a:ln w="12700" cap="flat" cmpd="sng">
            <a:solidFill>
              <a:srgbClr val="339933"/>
            </a:solidFill>
            <a:prstDash val="lgDashDotDot"/>
            <a:headEnd type="none" w="med" len="med"/>
            <a:tailEnd type="none" w="med" len="med"/>
          </a:ln>
        </p:spPr>
        <p:txBody>
          <a:bodyPr anchor="ctr">
            <a:spAutoFit/>
          </a:bodyPr>
          <a:lstStyle/>
          <a:p>
            <a:r>
              <a:rPr lang="en-US" altLang="zh-CN" sz="1600" dirty="0">
                <a:latin typeface="+mn-lt"/>
                <a:ea typeface="微软雅黑" panose="020B0503020204020204" charset="-122"/>
              </a:rPr>
              <a:t>#include &lt;</a:t>
            </a:r>
            <a:r>
              <a:rPr lang="en-US" altLang="zh-CN" sz="1600" dirty="0" err="1">
                <a:latin typeface="+mn-lt"/>
                <a:ea typeface="微软雅黑" panose="020B0503020204020204" charset="-122"/>
              </a:rPr>
              <a:t>stdio.h</a:t>
            </a:r>
            <a:r>
              <a:rPr lang="en-US" altLang="zh-CN" sz="1600" dirty="0">
                <a:latin typeface="+mn-lt"/>
                <a:ea typeface="微软雅黑" panose="020B0503020204020204" charset="-122"/>
              </a:rPr>
              <a:t>&gt;</a:t>
            </a:r>
          </a:p>
          <a:p>
            <a:r>
              <a:rPr lang="en-US" altLang="zh-CN" sz="1600" dirty="0">
                <a:latin typeface="+mn-lt"/>
                <a:ea typeface="微软雅黑" panose="020B0503020204020204" charset="-122"/>
              </a:rPr>
              <a:t>#include &lt;</a:t>
            </a:r>
            <a:r>
              <a:rPr lang="en-US" altLang="zh-CN" sz="1600" dirty="0" err="1">
                <a:latin typeface="+mn-lt"/>
                <a:ea typeface="微软雅黑" panose="020B0503020204020204" charset="-122"/>
              </a:rPr>
              <a:t>math.h</a:t>
            </a:r>
            <a:r>
              <a:rPr lang="en-US" altLang="zh-CN" sz="1600" dirty="0">
                <a:latin typeface="+mn-lt"/>
                <a:ea typeface="微软雅黑" panose="020B0503020204020204" charset="-122"/>
              </a:rPr>
              <a:t>&gt;</a:t>
            </a:r>
          </a:p>
          <a:p>
            <a:r>
              <a:rPr lang="en-US" altLang="zh-CN" sz="1600" dirty="0">
                <a:latin typeface="+mn-lt"/>
                <a:ea typeface="微软雅黑" panose="020B0503020204020204" charset="-122"/>
              </a:rPr>
              <a:t>void main( )</a:t>
            </a:r>
          </a:p>
          <a:p>
            <a:r>
              <a:rPr lang="en-US" altLang="zh-CN" sz="1600" dirty="0">
                <a:latin typeface="+mn-lt"/>
                <a:ea typeface="微软雅黑" panose="020B0503020204020204" charset="-122"/>
              </a:rPr>
              <a:t>{</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int</a:t>
            </a:r>
            <a:r>
              <a:rPr lang="en-US" altLang="zh-CN" sz="1600" dirty="0">
                <a:latin typeface="+mn-lt"/>
                <a:ea typeface="微软雅黑" panose="020B0503020204020204" charset="-122"/>
              </a:rPr>
              <a:t>  i;</a:t>
            </a:r>
          </a:p>
          <a:p>
            <a:r>
              <a:rPr lang="en-US" altLang="zh-CN" sz="1600" dirty="0">
                <a:latin typeface="+mn-lt"/>
                <a:ea typeface="微软雅黑" panose="020B0503020204020204" charset="-122"/>
              </a:rPr>
              <a:t>	float  x, sum, a, b ;  //</a:t>
            </a:r>
            <a:r>
              <a:rPr lang="en-US" altLang="zh-CN" sz="1600" dirty="0" err="1">
                <a:latin typeface="+mn-lt"/>
                <a:ea typeface="微软雅黑" panose="020B0503020204020204" charset="-122"/>
              </a:rPr>
              <a:t>sum代表和</a:t>
            </a:r>
            <a:r>
              <a:rPr lang="en-US" altLang="zh-CN" sz="1600" dirty="0">
                <a:latin typeface="+mn-lt"/>
                <a:ea typeface="微软雅黑" panose="020B0503020204020204" charset="-122"/>
              </a:rPr>
              <a:t>, </a:t>
            </a:r>
            <a:r>
              <a:rPr lang="en-US" altLang="zh-CN" sz="1600" dirty="0" err="1">
                <a:latin typeface="+mn-lt"/>
                <a:ea typeface="微软雅黑" panose="020B0503020204020204" charset="-122"/>
              </a:rPr>
              <a:t>a为分子</a:t>
            </a:r>
            <a:r>
              <a:rPr lang="en-US" altLang="zh-CN" sz="1600" dirty="0">
                <a:latin typeface="+mn-lt"/>
                <a:ea typeface="微软雅黑" panose="020B0503020204020204" charset="-122"/>
              </a:rPr>
              <a:t>, </a:t>
            </a:r>
            <a:r>
              <a:rPr lang="en-US" altLang="zh-CN" sz="1600" dirty="0" err="1">
                <a:latin typeface="+mn-lt"/>
                <a:ea typeface="微软雅黑" panose="020B0503020204020204" charset="-122"/>
              </a:rPr>
              <a:t>b为分母</a:t>
            </a:r>
            <a:endParaRPr lang="en-US" altLang="zh-CN" sz="1600" dirty="0">
              <a:latin typeface="+mn-lt"/>
              <a:ea typeface="微软雅黑" panose="020B0503020204020204" charset="-122"/>
            </a:endParaRPr>
          </a:p>
          <a:p>
            <a:r>
              <a:rPr lang="en-US" altLang="zh-CN" sz="1600" dirty="0">
                <a:latin typeface="+mn-lt"/>
                <a:ea typeface="微软雅黑" panose="020B0503020204020204" charset="-122"/>
              </a:rPr>
              <a:t>	char s ;</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printf</a:t>
            </a:r>
            <a:r>
              <a:rPr lang="en-US" altLang="zh-CN" sz="1600" dirty="0">
                <a:latin typeface="+mn-lt"/>
                <a:ea typeface="微软雅黑" panose="020B0503020204020204" charset="-122"/>
              </a:rPr>
              <a:t>("please input x:");</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scanf</a:t>
            </a:r>
            <a:r>
              <a:rPr lang="en-US" altLang="zh-CN" sz="1600" dirty="0">
                <a:latin typeface="+mn-lt"/>
                <a:ea typeface="微软雅黑" panose="020B0503020204020204" charset="-122"/>
              </a:rPr>
              <a:t>("%f", &amp;x); </a:t>
            </a:r>
          </a:p>
          <a:p>
            <a:r>
              <a:rPr lang="en-US" altLang="zh-CN" sz="1600" dirty="0">
                <a:latin typeface="+mn-lt"/>
                <a:ea typeface="微软雅黑" panose="020B0503020204020204" charset="-122"/>
              </a:rPr>
              <a:t>	s=1;</a:t>
            </a:r>
          </a:p>
          <a:p>
            <a:r>
              <a:rPr lang="en-US" altLang="zh-CN" sz="1600" dirty="0">
                <a:latin typeface="+mn-lt"/>
                <a:ea typeface="微软雅黑" panose="020B0503020204020204" charset="-122"/>
              </a:rPr>
              <a:t>	sum = 0 ;</a:t>
            </a:r>
          </a:p>
          <a:p>
            <a:r>
              <a:rPr lang="en-US" altLang="zh-CN" sz="1600" dirty="0">
                <a:latin typeface="+mn-lt"/>
                <a:ea typeface="微软雅黑" panose="020B0503020204020204" charset="-122"/>
              </a:rPr>
              <a:t>	a   = x ;         // </a:t>
            </a:r>
            <a:r>
              <a:rPr lang="en-US" altLang="zh-CN" sz="1600" dirty="0" err="1">
                <a:latin typeface="+mn-lt"/>
                <a:ea typeface="微软雅黑" panose="020B0503020204020204" charset="-122"/>
              </a:rPr>
              <a:t>分子赋初值</a:t>
            </a:r>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b   = 1 ;         // </a:t>
            </a:r>
            <a:r>
              <a:rPr lang="en-US" altLang="zh-CN" sz="1600" dirty="0" err="1">
                <a:latin typeface="+mn-lt"/>
                <a:ea typeface="微软雅黑" panose="020B0503020204020204" charset="-122"/>
              </a:rPr>
              <a:t>分母赋初值</a:t>
            </a:r>
            <a:endParaRPr lang="en-US" altLang="zh-CN" sz="1600" dirty="0">
              <a:latin typeface="+mn-lt"/>
              <a:ea typeface="微软雅黑" panose="020B0503020204020204" charset="-122"/>
            </a:endParaRPr>
          </a:p>
          <a:p>
            <a:r>
              <a:rPr lang="en-US" altLang="zh-CN" sz="1600" dirty="0">
                <a:latin typeface="+mn-lt"/>
                <a:ea typeface="微软雅黑" panose="020B0503020204020204" charset="-122"/>
              </a:rPr>
              <a:t>	for (i=1; a/ b&gt;=1e-6 ; i++)    </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sum = sum + s* a/ b ;    //</a:t>
            </a:r>
            <a:r>
              <a:rPr lang="en-US" altLang="zh-CN" sz="1600" dirty="0" err="1">
                <a:latin typeface="+mn-lt"/>
                <a:ea typeface="微软雅黑" panose="020B0503020204020204" charset="-122"/>
              </a:rPr>
              <a:t>累加一项</a:t>
            </a:r>
            <a:endParaRPr lang="en-US" altLang="zh-CN" sz="1600" dirty="0">
              <a:latin typeface="+mn-lt"/>
              <a:ea typeface="微软雅黑" panose="020B0503020204020204" charset="-122"/>
            </a:endParaRPr>
          </a:p>
          <a:p>
            <a:r>
              <a:rPr lang="en-US" altLang="zh-CN" sz="1600" dirty="0">
                <a:latin typeface="+mn-lt"/>
                <a:ea typeface="微软雅黑" panose="020B0503020204020204" charset="-122"/>
              </a:rPr>
              <a:t>		a  =  a*x*x ;         //</a:t>
            </a:r>
            <a:r>
              <a:rPr lang="en-US" altLang="zh-CN" sz="1600" dirty="0" err="1">
                <a:latin typeface="+mn-lt"/>
                <a:ea typeface="微软雅黑" panose="020B0503020204020204" charset="-122"/>
              </a:rPr>
              <a:t>求下一项的分子</a:t>
            </a:r>
            <a:endParaRPr lang="en-US" altLang="zh-CN" sz="1600" dirty="0">
              <a:latin typeface="+mn-lt"/>
              <a:ea typeface="微软雅黑" panose="020B0503020204020204" charset="-122"/>
            </a:endParaRPr>
          </a:p>
          <a:p>
            <a:r>
              <a:rPr lang="en-US" altLang="zh-CN" sz="1600" dirty="0">
                <a:latin typeface="+mn-lt"/>
                <a:ea typeface="微软雅黑" panose="020B0503020204020204" charset="-122"/>
              </a:rPr>
              <a:t>		b  =  b*2*i*(2*i+1) ;  //</a:t>
            </a:r>
            <a:r>
              <a:rPr lang="en-US" altLang="zh-CN" sz="1600" dirty="0" err="1">
                <a:latin typeface="+mn-lt"/>
                <a:ea typeface="微软雅黑" panose="020B0503020204020204" charset="-122"/>
              </a:rPr>
              <a:t>求下一项的分母</a:t>
            </a:r>
            <a:endParaRPr lang="en-US" altLang="zh-CN" sz="1600" dirty="0">
              <a:latin typeface="+mn-lt"/>
              <a:ea typeface="微软雅黑" panose="020B0503020204020204" charset="-122"/>
            </a:endParaRPr>
          </a:p>
          <a:p>
            <a:r>
              <a:rPr lang="en-US" altLang="zh-CN" sz="1600" dirty="0">
                <a:latin typeface="+mn-lt"/>
                <a:ea typeface="微软雅黑" panose="020B0503020204020204" charset="-122"/>
              </a:rPr>
              <a:t>		s*=-1;</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printf</a:t>
            </a:r>
            <a:r>
              <a:rPr lang="en-US" altLang="zh-CN" sz="1600" dirty="0">
                <a:latin typeface="+mn-lt"/>
                <a:ea typeface="微软雅黑" panose="020B0503020204020204" charset="-122"/>
              </a:rPr>
              <a:t>("sum = %f\</a:t>
            </a:r>
            <a:r>
              <a:rPr lang="en-US" altLang="zh-CN" sz="1600" dirty="0" err="1">
                <a:latin typeface="+mn-lt"/>
                <a:ea typeface="微软雅黑" panose="020B0503020204020204" charset="-122"/>
              </a:rPr>
              <a:t>n",sum</a:t>
            </a:r>
            <a:r>
              <a:rPr lang="en-US" altLang="zh-CN" sz="1600" dirty="0">
                <a:latin typeface="+mn-lt"/>
                <a:ea typeface="微软雅黑" panose="020B0503020204020204" charset="-122"/>
              </a:rPr>
              <a:t>);</a:t>
            </a:r>
          </a:p>
          <a:p>
            <a:r>
              <a:rPr lang="en-US" altLang="zh-CN" sz="1600" dirty="0">
                <a:latin typeface="+mn-lt"/>
                <a:ea typeface="微软雅黑" panose="020B0503020204020204" charset="-122"/>
              </a:rPr>
              <a:t>  }</a:t>
            </a:r>
          </a:p>
        </p:txBody>
      </p:sp>
      <p:sp>
        <p:nvSpPr>
          <p:cNvPr id="89094" name="五边形 89093"/>
          <p:cNvSpPr>
            <a:spLocks noChangeArrowheads="1"/>
          </p:cNvSpPr>
          <p:nvPr/>
        </p:nvSpPr>
        <p:spPr bwMode="auto">
          <a:xfrm>
            <a:off x="6013450" y="4360863"/>
            <a:ext cx="1225550" cy="504825"/>
          </a:xfrm>
          <a:prstGeom prst="homePlate">
            <a:avLst>
              <a:gd name="adj" fmla="val 113516"/>
            </a:avLst>
          </a:prstGeom>
          <a:gradFill rotWithShape="1">
            <a:gsLst>
              <a:gs pos="0">
                <a:srgbClr val="FFFFFF">
                  <a:alpha val="0"/>
                </a:srgbClr>
              </a:gs>
              <a:gs pos="100000">
                <a:srgbClr val="B2B4B3"/>
              </a:gs>
            </a:gsLst>
            <a:lin ang="0" scaled="1"/>
          </a:gradFill>
          <a:ln w="9525">
            <a:noFill/>
            <a:miter lim="800000"/>
          </a:ln>
        </p:spPr>
        <p:txBody>
          <a:bodyPr wrap="none" anchor="ctr"/>
          <a:lstStyle/>
          <a:p>
            <a:pPr algn="ctr"/>
            <a:r>
              <a:rPr lang="zh-CN" altLang="en-US" sz="1600" dirty="0">
                <a:solidFill>
                  <a:srgbClr val="006666"/>
                </a:solidFill>
                <a:latin typeface="Times New Roman" panose="02020603050405020304" pitchFamily="18" charset="0"/>
                <a:ea typeface="微软雅黑" panose="020B0503020204020204" charset="-122"/>
              </a:rPr>
              <a:t>运行结果</a:t>
            </a:r>
          </a:p>
        </p:txBody>
      </p:sp>
      <p:sp>
        <p:nvSpPr>
          <p:cNvPr id="89096" name="圆角矩形 89095"/>
          <p:cNvSpPr/>
          <p:nvPr/>
        </p:nvSpPr>
        <p:spPr>
          <a:xfrm>
            <a:off x="7245350" y="4270375"/>
            <a:ext cx="1790700" cy="742950"/>
          </a:xfrm>
          <a:prstGeom prst="roundRect">
            <a:avLst>
              <a:gd name="adj" fmla="val 11921"/>
            </a:avLst>
          </a:prstGeom>
          <a:solidFill>
            <a:srgbClr val="006666"/>
          </a:solidFill>
          <a:ln w="25400" cap="flat" cmpd="sng">
            <a:solidFill>
              <a:srgbClr val="FFFFFF"/>
            </a:solidFill>
            <a:prstDash val="solid"/>
            <a:headEnd type="none" w="med" len="med"/>
            <a:tailEnd type="none" w="med" len="med"/>
          </a:ln>
          <a:effectLst>
            <a:outerShdw dist="53882" dir="2699999" algn="ctr" rotWithShape="0">
              <a:srgbClr val="000000">
                <a:alpha val="50000"/>
              </a:srgbClr>
            </a:outerShdw>
          </a:effectLst>
        </p:spPr>
        <p:txBody>
          <a:bodyPr wrap="none" anchor="ctr"/>
          <a:lstStyle/>
          <a:p>
            <a:r>
              <a:rPr lang="en-US" altLang="zh-CN" sz="1600">
                <a:solidFill>
                  <a:schemeClr val="bg1"/>
                </a:solidFill>
                <a:latin typeface="微软雅黑" panose="020B0503020204020204" charset="-122"/>
                <a:ea typeface="微软雅黑" panose="020B0503020204020204" charset="-122"/>
                <a:sym typeface="+mn-ea"/>
              </a:rPr>
              <a:t>please input x:2 </a:t>
            </a:r>
          </a:p>
          <a:p>
            <a:r>
              <a:rPr lang="en-US" altLang="zh-CN" sz="1600">
                <a:solidFill>
                  <a:schemeClr val="bg1"/>
                </a:solidFill>
                <a:latin typeface="微软雅黑" panose="020B0503020204020204" charset="-122"/>
                <a:ea typeface="微软雅黑" panose="020B0503020204020204" charset="-122"/>
                <a:sym typeface="+mn-ea"/>
              </a:rPr>
              <a:t>sum = 0.9092974</a:t>
            </a:r>
          </a:p>
        </p:txBody>
      </p:sp>
      <p:sp>
        <p:nvSpPr>
          <p:cNvPr id="1116" name="文本框 10"/>
          <p:cNvSpPr txBox="1">
            <a:spLocks noChangeArrowheads="1"/>
          </p:cNvSpPr>
          <p:nvPr/>
        </p:nvSpPr>
        <p:spPr bwMode="auto">
          <a:xfrm>
            <a:off x="576263" y="141288"/>
            <a:ext cx="1619250" cy="641350"/>
          </a:xfrm>
          <a:prstGeom prst="rect">
            <a:avLst/>
          </a:prstGeom>
          <a:noFill/>
          <a:ln w="9525">
            <a:noFill/>
            <a:miter lim="800000"/>
          </a:ln>
        </p:spPr>
        <p:txBody>
          <a:bodyPr wrap="none">
            <a:spAutoFit/>
          </a:bodyPr>
          <a:lstStyle/>
          <a:p>
            <a:pPr algn="ctr"/>
            <a:r>
              <a:rPr lang="zh-CN" altLang="en-US" sz="3600" b="1">
                <a:solidFill>
                  <a:srgbClr val="39626F"/>
                </a:solidFill>
                <a:latin typeface="微软雅黑" panose="020B0503020204020204" charset="-122"/>
                <a:ea typeface="微软雅黑" panose="020B0503020204020204" charset="-122"/>
                <a:cs typeface="Segoe UI" panose="020B0502040204020203" pitchFamily="34" charset="0"/>
              </a:rPr>
              <a:t>例</a:t>
            </a: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rPr>
              <a:t>3.18</a:t>
            </a:r>
          </a:p>
        </p:txBody>
      </p:sp>
      <p:grpSp>
        <p:nvGrpSpPr>
          <p:cNvPr id="1117" name="组合 3"/>
          <p:cNvGrpSpPr/>
          <p:nvPr/>
        </p:nvGrpSpPr>
        <p:grpSpPr bwMode="auto">
          <a:xfrm>
            <a:off x="5580111" y="908720"/>
            <a:ext cx="3455938" cy="736252"/>
            <a:chOff x="4217425" y="1895170"/>
            <a:chExt cx="3748015" cy="736311"/>
          </a:xfrm>
        </p:grpSpPr>
        <p:sp>
          <p:nvSpPr>
            <p:cNvPr id="1118" name="文本框 4"/>
            <p:cNvSpPr txBox="1">
              <a:spLocks noChangeArrowheads="1"/>
            </p:cNvSpPr>
            <p:nvPr/>
          </p:nvSpPr>
          <p:spPr bwMode="auto">
            <a:xfrm>
              <a:off x="4217425" y="1936100"/>
              <a:ext cx="3748015" cy="695381"/>
            </a:xfrm>
            <a:prstGeom prst="rect">
              <a:avLst/>
            </a:prstGeom>
            <a:noFill/>
            <a:ln w="9525">
              <a:noFill/>
              <a:miter lim="800000"/>
            </a:ln>
          </p:spPr>
          <p:txBody>
            <a:bodyPr wrap="square">
              <a:spAutoFit/>
            </a:bodyPr>
            <a:lstStyle/>
            <a:p>
              <a:pPr>
                <a:lnSpc>
                  <a:spcPct val="110000"/>
                </a:lnSpc>
              </a:pPr>
              <a:r>
                <a:rPr lang="zh-CN" dirty="0">
                  <a:latin typeface="微软雅黑" panose="020B0503020204020204" charset="-122"/>
                  <a:ea typeface="微软雅黑" panose="020B0503020204020204" charset="-122"/>
                  <a:sym typeface="+mn-ea"/>
                </a:rPr>
                <a:t>计算                                     ，并使最后一项的绝对值小于为止。</a:t>
              </a:r>
            </a:p>
          </p:txBody>
        </p:sp>
        <p:graphicFrame>
          <p:nvGraphicFramePr>
            <p:cNvPr id="1112" name="Object 88"/>
            <p:cNvGraphicFramePr>
              <a:graphicFrameLocks noChangeAspect="1"/>
            </p:cNvGraphicFramePr>
            <p:nvPr>
              <p:extLst>
                <p:ext uri="{D42A27DB-BD31-4B8C-83A1-F6EECF244321}">
                  <p14:modId xmlns:p14="http://schemas.microsoft.com/office/powerpoint/2010/main" val="3410720453"/>
                </p:ext>
              </p:extLst>
            </p:nvPr>
          </p:nvGraphicFramePr>
          <p:xfrm>
            <a:off x="5076456" y="1895170"/>
            <a:ext cx="2225675" cy="388620"/>
          </p:xfrm>
          <a:graphic>
            <a:graphicData uri="http://schemas.openxmlformats.org/presentationml/2006/ole">
              <mc:AlternateContent xmlns:mc="http://schemas.openxmlformats.org/markup-compatibility/2006">
                <mc:Choice xmlns:v="urn:schemas-microsoft-com:vml" Requires="v">
                  <p:oleObj spid="_x0000_s11363" name="公式" r:id="rId3" imgW="53949600" imgH="10058400" progId="Equation.3">
                    <p:embed/>
                  </p:oleObj>
                </mc:Choice>
                <mc:Fallback>
                  <p:oleObj name="公式" r:id="rId3" imgW="53949600" imgH="10058400" progId="Equation.3">
                    <p:embed/>
                    <p:pic>
                      <p:nvPicPr>
                        <p:cNvPr id="0" name="图片 11265"/>
                        <p:cNvPicPr>
                          <a:picLocks noChangeAspect="1"/>
                        </p:cNvPicPr>
                        <p:nvPr/>
                      </p:nvPicPr>
                      <p:blipFill>
                        <a:blip r:embed="rId4"/>
                        <a:stretch>
                          <a:fillRect/>
                        </a:stretch>
                      </p:blipFill>
                      <p:spPr>
                        <a:xfrm>
                          <a:off x="5076456" y="1895170"/>
                          <a:ext cx="2225675" cy="388620"/>
                        </a:xfrm>
                        <a:prstGeom prst="rect">
                          <a:avLst/>
                        </a:prstGeom>
                        <a:noFill/>
                        <a:ln w="9525">
                          <a:noFill/>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3"/>
                                        </p:tgtEl>
                                        <p:attrNameLst>
                                          <p:attrName>style.visibility</p:attrName>
                                        </p:attrNameLst>
                                      </p:cBhvr>
                                      <p:to>
                                        <p:strVal val="visible"/>
                                      </p:to>
                                    </p:set>
                                    <p:animEffect transition="in" filter="blinds(horizontal)">
                                      <p:cBhvr>
                                        <p:cTn id="7" dur="500"/>
                                        <p:tgtEl>
                                          <p:spTgt spid="8909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094"/>
                                        </p:tgtEl>
                                        <p:attrNameLst>
                                          <p:attrName>style.visibility</p:attrName>
                                        </p:attrNameLst>
                                      </p:cBhvr>
                                      <p:to>
                                        <p:strVal val="visible"/>
                                      </p:to>
                                    </p:set>
                                    <p:animEffect transition="in" filter="blinds(horizontal)">
                                      <p:cBhvr>
                                        <p:cTn id="12" dur="500"/>
                                        <p:tgtEl>
                                          <p:spTgt spid="89094"/>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89096"/>
                                        </p:tgtEl>
                                        <p:attrNameLst>
                                          <p:attrName>style.visibility</p:attrName>
                                        </p:attrNameLst>
                                      </p:cBhvr>
                                      <p:to>
                                        <p:strVal val="visible"/>
                                      </p:to>
                                    </p:set>
                                    <p:animEffect transition="in" filter="fade">
                                      <p:cBhvr>
                                        <p:cTn id="15" dur="1000"/>
                                        <p:tgtEl>
                                          <p:spTgt spid="89096"/>
                                        </p:tgtEl>
                                      </p:cBhvr>
                                    </p:animEffect>
                                    <p:anim calcmode="lin" valueType="num">
                                      <p:cBhvr>
                                        <p:cTn id="16" dur="1000" fill="hold"/>
                                        <p:tgtEl>
                                          <p:spTgt spid="89096"/>
                                        </p:tgtEl>
                                        <p:attrNameLst>
                                          <p:attrName>ppt_x</p:attrName>
                                        </p:attrNameLst>
                                      </p:cBhvr>
                                      <p:tavLst>
                                        <p:tav tm="0">
                                          <p:val>
                                            <p:strVal val="#ppt_x"/>
                                          </p:val>
                                        </p:tav>
                                        <p:tav tm="100000">
                                          <p:val>
                                            <p:strVal val="#ppt_x"/>
                                          </p:val>
                                        </p:tav>
                                      </p:tavLst>
                                    </p:anim>
                                    <p:anim calcmode="lin" valueType="num">
                                      <p:cBhvr>
                                        <p:cTn id="17" dur="1000" fill="hold"/>
                                        <p:tgtEl>
                                          <p:spTgt spid="890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bldLvl="0" animBg="1"/>
      <p:bldP spid="89094" grpId="0" bldLvl="0" animBg="1"/>
      <p:bldP spid="8909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文本框 11"/>
          <p:cNvSpPr txBox="1">
            <a:spLocks noChangeArrowheads="1"/>
          </p:cNvSpPr>
          <p:nvPr/>
        </p:nvSpPr>
        <p:spPr bwMode="auto">
          <a:xfrm>
            <a:off x="2051050" y="130175"/>
            <a:ext cx="7334250" cy="585788"/>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a:t>
            </a:r>
            <a:r>
              <a:rPr lang="zh-CN" altLang="en-US" sz="3200" b="1">
                <a:solidFill>
                  <a:schemeClr val="bg1"/>
                </a:solidFill>
                <a:latin typeface="微软雅黑" panose="020B0503020204020204" charset="-122"/>
                <a:ea typeface="微软雅黑" panose="020B0503020204020204" charset="-122"/>
                <a:sym typeface="+mn-ea"/>
              </a:rPr>
              <a:t>典型问题</a:t>
            </a:r>
            <a:r>
              <a:rPr lang="en-US" altLang="zh-CN" sz="3200" b="1">
                <a:solidFill>
                  <a:schemeClr val="bg1"/>
                </a:solidFill>
                <a:latin typeface="微软雅黑" panose="020B0503020204020204" charset="-122"/>
                <a:ea typeface="微软雅黑" panose="020B0503020204020204" charset="-122"/>
                <a:sym typeface="+mn-ea"/>
              </a:rPr>
              <a:t>2—</a:t>
            </a:r>
            <a:r>
              <a:rPr lang="zh-CN" altLang="en-US" sz="3200" b="1">
                <a:solidFill>
                  <a:schemeClr val="bg1"/>
                </a:solidFill>
                <a:latin typeface="微软雅黑" panose="020B0503020204020204" charset="-122"/>
                <a:ea typeface="微软雅黑" panose="020B0503020204020204" charset="-122"/>
                <a:sym typeface="+mn-ea"/>
              </a:rPr>
              <a:t>试数法</a:t>
            </a:r>
            <a:endParaRPr lang="en-US" altLang="zh-CN"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95238" name="矩形 95237"/>
          <p:cNvSpPr>
            <a:spLocks noChangeArrowheads="1"/>
          </p:cNvSpPr>
          <p:nvPr/>
        </p:nvSpPr>
        <p:spPr bwMode="auto">
          <a:xfrm>
            <a:off x="323850" y="1412875"/>
            <a:ext cx="2519363" cy="4151313"/>
          </a:xfrm>
          <a:prstGeom prst="rect">
            <a:avLst/>
          </a:prstGeom>
          <a:noFill/>
          <a:ln w="9525">
            <a:noFill/>
            <a:miter lim="800000"/>
          </a:ln>
        </p:spPr>
        <p:txBody>
          <a:bodyPr lIns="92075" tIns="46038" rIns="92075" bIns="46038"/>
          <a:lstStyle/>
          <a:p>
            <a:pPr marL="342900" indent="-342900" defTabSz="914400" eaLnBrk="0" hangingPunct="0">
              <a:lnSpc>
                <a:spcPct val="150000"/>
              </a:lnSpc>
              <a:buClr>
                <a:schemeClr val="folHlink"/>
              </a:buClr>
              <a:buSzPct val="100000"/>
              <a:buFont typeface="Wingdings 3" panose="05040102010807070707" pitchFamily="18" charset="2"/>
              <a:buChar char="}"/>
            </a:pPr>
            <a:r>
              <a:rPr lang="zh-CN" altLang="en-US" b="1">
                <a:latin typeface="微软雅黑" panose="020B0503020204020204" charset="-122"/>
                <a:ea typeface="微软雅黑" panose="020B0503020204020204" charset="-122"/>
              </a:rPr>
              <a:t>例</a:t>
            </a:r>
            <a:r>
              <a:rPr lang="en-US" altLang="zh-CN" b="1">
                <a:latin typeface="微软雅黑" panose="020B0503020204020204" charset="-122"/>
                <a:ea typeface="微软雅黑" panose="020B0503020204020204" charset="-122"/>
              </a:rPr>
              <a:t>3.19</a:t>
            </a:r>
            <a:r>
              <a:rPr lang="en-US" altLang="zh-CN">
                <a:latin typeface="微软雅黑" panose="020B0503020204020204" charset="-122"/>
                <a:ea typeface="微软雅黑" panose="020B0503020204020204" charset="-122"/>
              </a:rPr>
              <a:t> </a:t>
            </a:r>
          </a:p>
          <a:p>
            <a:pPr marL="342900" indent="-342900" defTabSz="914400" eaLnBrk="0" hangingPunct="0">
              <a:lnSpc>
                <a:spcPct val="150000"/>
              </a:lnSpc>
              <a:buClr>
                <a:schemeClr val="folHlink"/>
              </a:buClr>
              <a:buSzPct val="100000"/>
              <a:buFont typeface="Wingdings 3" panose="05040102010807070707" pitchFamily="18" charset="2"/>
              <a:buNone/>
            </a:pPr>
            <a:r>
              <a:rPr lang="zh-CN" altLang="en-US">
                <a:latin typeface="微软雅黑" panose="020B0503020204020204" charset="-122"/>
                <a:ea typeface="微软雅黑" panose="020B0503020204020204" charset="-122"/>
              </a:rPr>
              <a:t>     求</a:t>
            </a:r>
            <a:r>
              <a:rPr lang="en-US" altLang="zh-CN">
                <a:latin typeface="微软雅黑" panose="020B0503020204020204" charset="-122"/>
                <a:ea typeface="微软雅黑" panose="020B0503020204020204" charset="-122"/>
              </a:rPr>
              <a:t>100</a:t>
            </a: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999</a:t>
            </a:r>
            <a:r>
              <a:rPr lang="zh-CN" altLang="en-US">
                <a:latin typeface="微软雅黑" panose="020B0503020204020204" charset="-122"/>
                <a:ea typeface="微软雅黑" panose="020B0503020204020204" charset="-122"/>
              </a:rPr>
              <a:t>之间所有的水仙花数， 所谓水仙花数就是说数的百位、十位和个位数的立方和恰好等于它本身</a:t>
            </a:r>
            <a:r>
              <a:rPr lang="zh-CN" altLang="en-US" sz="2400">
                <a:latin typeface="Times New Roman" panose="02020603050405020304" pitchFamily="18" charset="0"/>
                <a:ea typeface="华文新魏" panose="02010800040101010101" pitchFamily="2" charset="-122"/>
              </a:rPr>
              <a:t>。</a:t>
            </a:r>
          </a:p>
          <a:p>
            <a:pPr marL="342900" indent="-342900" defTabSz="914400" eaLnBrk="0" hangingPunct="0">
              <a:spcBef>
                <a:spcPct val="20000"/>
              </a:spcBef>
              <a:buClr>
                <a:schemeClr val="folHlink"/>
              </a:buClr>
              <a:buSzPct val="100000"/>
              <a:buFont typeface="Wingdings 3" panose="05040102010807070707" pitchFamily="18" charset="2"/>
              <a:buNone/>
            </a:pPr>
            <a:endParaRPr lang="zh-CN" altLang="en-US" sz="2400">
              <a:solidFill>
                <a:srgbClr val="330099"/>
              </a:solidFill>
              <a:latin typeface="Times New Roman" panose="02020603050405020304" pitchFamily="18" charset="0"/>
              <a:ea typeface="华文新魏" panose="02010800040101010101" pitchFamily="2" charset="-122"/>
            </a:endParaRPr>
          </a:p>
        </p:txBody>
      </p:sp>
      <p:sp>
        <p:nvSpPr>
          <p:cNvPr id="95239" name="圆角矩形 95238"/>
          <p:cNvSpPr/>
          <p:nvPr/>
        </p:nvSpPr>
        <p:spPr>
          <a:xfrm>
            <a:off x="3635375" y="1412875"/>
            <a:ext cx="4394200" cy="3960813"/>
          </a:xfrm>
          <a:prstGeom prst="roundRect">
            <a:avLst>
              <a:gd name="adj" fmla="val 4843"/>
            </a:avLst>
          </a:prstGeom>
          <a:solidFill>
            <a:schemeClr val="bg1">
              <a:lumMod val="95000"/>
            </a:schemeClr>
          </a:solidFill>
          <a:ln w="12700" cap="flat" cmpd="sng">
            <a:solidFill>
              <a:srgbClr val="339933"/>
            </a:solidFill>
            <a:prstDash val="lgDashDotDot"/>
            <a:headEnd type="none" w="med" len="med"/>
            <a:tailEnd type="none" w="med" len="med"/>
          </a:ln>
        </p:spPr>
        <p:txBody>
          <a:bodyPr lIns="92075" tIns="46038" rIns="92075" bIns="46038"/>
          <a:lstStyle/>
          <a:p>
            <a:pPr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600" b="1">
                <a:latin typeface="+mn-lt"/>
                <a:ea typeface="微软雅黑" panose="020B0503020204020204" charset="-122"/>
              </a:rPr>
              <a:t>#include&lt;stdio.h&gt;</a:t>
            </a:r>
          </a:p>
          <a:p>
            <a:pPr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600" b="1">
                <a:latin typeface="+mn-lt"/>
                <a:ea typeface="微软雅黑" panose="020B0503020204020204" charset="-122"/>
              </a:rPr>
              <a:t> void main( )</a:t>
            </a:r>
          </a:p>
          <a:p>
            <a:pPr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600" b="1">
                <a:latin typeface="+mn-lt"/>
                <a:ea typeface="微软雅黑" panose="020B0503020204020204" charset="-122"/>
              </a:rPr>
              <a:t>  {</a:t>
            </a:r>
          </a:p>
          <a:p>
            <a:pPr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600" b="1">
                <a:latin typeface="+mn-lt"/>
                <a:ea typeface="微软雅黑" panose="020B0503020204020204" charset="-122"/>
              </a:rPr>
              <a:t>        int  i,a,b,c;</a:t>
            </a:r>
          </a:p>
          <a:p>
            <a:pPr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600" b="1">
                <a:latin typeface="+mn-lt"/>
                <a:ea typeface="微软雅黑" panose="020B0503020204020204" charset="-122"/>
              </a:rPr>
              <a:t>        for (i=100;i&lt;=999; i++)</a:t>
            </a:r>
          </a:p>
          <a:p>
            <a:pPr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600" b="1">
                <a:latin typeface="+mn-lt"/>
                <a:ea typeface="微软雅黑" panose="020B0503020204020204" charset="-122"/>
              </a:rPr>
              <a:t>        {</a:t>
            </a:r>
          </a:p>
          <a:p>
            <a:pPr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600" b="1">
                <a:latin typeface="+mn-lt"/>
                <a:ea typeface="微软雅黑" panose="020B0503020204020204" charset="-122"/>
              </a:rPr>
              <a:t>            a = i/100 ;           //</a:t>
            </a:r>
            <a:r>
              <a:rPr lang="zh-CN" altLang="en-US" sz="1600" b="1">
                <a:latin typeface="+mn-lt"/>
                <a:ea typeface="微软雅黑" panose="020B0503020204020204" charset="-122"/>
              </a:rPr>
              <a:t>求百位数</a:t>
            </a:r>
          </a:p>
          <a:p>
            <a:pPr defTabSz="914400" eaLnBrk="0" hangingPunct="0">
              <a:lnSpc>
                <a:spcPct val="80000"/>
              </a:lnSpc>
              <a:spcBef>
                <a:spcPct val="20000"/>
              </a:spcBef>
              <a:buClr>
                <a:schemeClr val="folHlink"/>
              </a:buClr>
              <a:buSzPct val="100000"/>
              <a:buFont typeface="Wingdings 3" panose="05040102010807070707" pitchFamily="18" charset="2"/>
              <a:buNone/>
            </a:pPr>
            <a:r>
              <a:rPr lang="zh-CN" altLang="en-US" sz="1600" b="1">
                <a:latin typeface="+mn-lt"/>
                <a:ea typeface="微软雅黑" panose="020B0503020204020204" charset="-122"/>
              </a:rPr>
              <a:t>            </a:t>
            </a:r>
            <a:r>
              <a:rPr lang="en-US" altLang="zh-CN" sz="1600" b="1">
                <a:latin typeface="+mn-lt"/>
                <a:ea typeface="微软雅黑" panose="020B0503020204020204" charset="-122"/>
              </a:rPr>
              <a:t>b =( i- a*100)/10;     //</a:t>
            </a:r>
            <a:r>
              <a:rPr lang="zh-CN" altLang="en-US" sz="1600" b="1">
                <a:latin typeface="+mn-lt"/>
                <a:ea typeface="微软雅黑" panose="020B0503020204020204" charset="-122"/>
              </a:rPr>
              <a:t>求十位数</a:t>
            </a:r>
          </a:p>
          <a:p>
            <a:pPr defTabSz="914400" eaLnBrk="0" hangingPunct="0">
              <a:lnSpc>
                <a:spcPct val="80000"/>
              </a:lnSpc>
              <a:spcBef>
                <a:spcPct val="20000"/>
              </a:spcBef>
              <a:buClr>
                <a:schemeClr val="folHlink"/>
              </a:buClr>
              <a:buSzPct val="100000"/>
              <a:buFont typeface="Wingdings 3" panose="05040102010807070707" pitchFamily="18" charset="2"/>
              <a:buNone/>
            </a:pPr>
            <a:r>
              <a:rPr lang="zh-CN" altLang="en-US" sz="1600" b="1">
                <a:latin typeface="+mn-lt"/>
                <a:ea typeface="微软雅黑" panose="020B0503020204020204" charset="-122"/>
              </a:rPr>
              <a:t>            </a:t>
            </a:r>
            <a:r>
              <a:rPr lang="en-US" altLang="zh-CN" sz="1600" b="1">
                <a:latin typeface="+mn-lt"/>
                <a:ea typeface="微软雅黑" panose="020B0503020204020204" charset="-122"/>
              </a:rPr>
              <a:t>c = i%10;           //</a:t>
            </a:r>
            <a:r>
              <a:rPr lang="zh-CN" altLang="en-US" sz="1600" b="1">
                <a:latin typeface="+mn-lt"/>
                <a:ea typeface="微软雅黑" panose="020B0503020204020204" charset="-122"/>
              </a:rPr>
              <a:t>求个位数 </a:t>
            </a:r>
          </a:p>
          <a:p>
            <a:pPr defTabSz="914400" eaLnBrk="0" hangingPunct="0">
              <a:lnSpc>
                <a:spcPct val="80000"/>
              </a:lnSpc>
              <a:spcBef>
                <a:spcPct val="20000"/>
              </a:spcBef>
              <a:buClr>
                <a:schemeClr val="folHlink"/>
              </a:buClr>
              <a:buSzPct val="100000"/>
              <a:buFont typeface="Wingdings 3" panose="05040102010807070707" pitchFamily="18" charset="2"/>
              <a:buNone/>
            </a:pPr>
            <a:r>
              <a:rPr lang="zh-CN" altLang="en-US" sz="1600" b="1">
                <a:latin typeface="+mn-lt"/>
                <a:ea typeface="微软雅黑" panose="020B0503020204020204" charset="-122"/>
              </a:rPr>
              <a:t>            </a:t>
            </a:r>
            <a:endParaRPr lang="en-US" altLang="zh-CN" sz="1600" b="1">
              <a:latin typeface="+mn-lt"/>
              <a:ea typeface="微软雅黑" panose="020B0503020204020204" charset="-122"/>
            </a:endParaRPr>
          </a:p>
          <a:p>
            <a:pPr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600" b="1">
                <a:latin typeface="+mn-lt"/>
                <a:ea typeface="微软雅黑" panose="020B0503020204020204" charset="-122"/>
              </a:rPr>
              <a:t>           if( a*a*a + b*b*b +c*c*c = = i)</a:t>
            </a:r>
          </a:p>
          <a:p>
            <a:pPr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600" b="1">
                <a:latin typeface="+mn-lt"/>
                <a:ea typeface="微软雅黑" panose="020B0503020204020204" charset="-122"/>
              </a:rPr>
              <a:t>            {</a:t>
            </a:r>
          </a:p>
          <a:p>
            <a:pPr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600" b="1">
                <a:latin typeface="+mn-lt"/>
                <a:ea typeface="微软雅黑" panose="020B0503020204020204" charset="-122"/>
              </a:rPr>
              <a:t>                printf(" %6d", i  );</a:t>
            </a:r>
          </a:p>
          <a:p>
            <a:pPr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600" b="1">
                <a:latin typeface="+mn-lt"/>
                <a:ea typeface="微软雅黑" panose="020B0503020204020204" charset="-122"/>
              </a:rPr>
              <a:t>            }</a:t>
            </a:r>
          </a:p>
          <a:p>
            <a:pPr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600" b="1">
                <a:latin typeface="+mn-lt"/>
                <a:ea typeface="微软雅黑" panose="020B0503020204020204" charset="-122"/>
              </a:rPr>
              <a:t>       }</a:t>
            </a:r>
          </a:p>
          <a:p>
            <a:pPr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600" b="1">
                <a:latin typeface="+mn-lt"/>
                <a:ea typeface="微软雅黑" panose="020B0503020204020204" charset="-122"/>
              </a:rPr>
              <a:t>}</a:t>
            </a:r>
          </a:p>
          <a:p>
            <a:pPr defTabSz="914400" eaLnBrk="0" hangingPunct="0">
              <a:lnSpc>
                <a:spcPct val="80000"/>
              </a:lnSpc>
              <a:spcBef>
                <a:spcPct val="20000"/>
              </a:spcBef>
              <a:buClr>
                <a:schemeClr val="folHlink"/>
              </a:buClr>
              <a:buSzPct val="100000"/>
              <a:buFont typeface="Wingdings 3" panose="05040102010807070707" pitchFamily="18" charset="2"/>
              <a:buNone/>
            </a:pPr>
            <a:endParaRPr lang="en-US" altLang="zh-CN" sz="1600" b="1">
              <a:latin typeface="+mn-lt"/>
              <a:ea typeface="微软雅黑" panose="020B0503020204020204" charset="-122"/>
            </a:endParaRPr>
          </a:p>
        </p:txBody>
      </p:sp>
      <p:sp>
        <p:nvSpPr>
          <p:cNvPr id="95240" name="五边形 95239"/>
          <p:cNvSpPr>
            <a:spLocks noChangeArrowheads="1"/>
          </p:cNvSpPr>
          <p:nvPr/>
        </p:nvSpPr>
        <p:spPr bwMode="auto">
          <a:xfrm>
            <a:off x="2411413" y="5516563"/>
            <a:ext cx="1728787" cy="576262"/>
          </a:xfrm>
          <a:prstGeom prst="homePlate">
            <a:avLst>
              <a:gd name="adj" fmla="val 113639"/>
            </a:avLst>
          </a:prstGeom>
          <a:gradFill rotWithShape="1">
            <a:gsLst>
              <a:gs pos="0">
                <a:srgbClr val="FFFFFF">
                  <a:alpha val="0"/>
                </a:srgbClr>
              </a:gs>
              <a:gs pos="100000">
                <a:srgbClr val="B2B4B3"/>
              </a:gs>
            </a:gsLst>
            <a:lin ang="0" scaled="1"/>
          </a:gradFill>
          <a:ln w="9525">
            <a:noFill/>
            <a:miter lim="800000"/>
          </a:ln>
        </p:spPr>
        <p:txBody>
          <a:bodyPr wrap="none" anchor="ctr"/>
          <a:lstStyle/>
          <a:p>
            <a:pPr algn="ctr"/>
            <a:r>
              <a:rPr lang="zh-CN" altLang="en-US" sz="1600" dirty="0">
                <a:solidFill>
                  <a:srgbClr val="006666"/>
                </a:solidFill>
                <a:latin typeface="Times New Roman" panose="02020603050405020304" pitchFamily="18" charset="0"/>
                <a:ea typeface="微软雅黑" panose="020B0503020204020204" charset="-122"/>
              </a:rPr>
              <a:t>运行结果</a:t>
            </a:r>
          </a:p>
        </p:txBody>
      </p:sp>
      <p:sp>
        <p:nvSpPr>
          <p:cNvPr id="95242" name="圆角矩形 95241"/>
          <p:cNvSpPr/>
          <p:nvPr/>
        </p:nvSpPr>
        <p:spPr>
          <a:xfrm>
            <a:off x="4143375" y="5591175"/>
            <a:ext cx="2162175" cy="501650"/>
          </a:xfrm>
          <a:prstGeom prst="roundRect">
            <a:avLst>
              <a:gd name="adj" fmla="val 11921"/>
            </a:avLst>
          </a:prstGeom>
          <a:solidFill>
            <a:srgbClr val="006666"/>
          </a:solidFill>
          <a:ln w="25400" cap="flat" cmpd="sng">
            <a:solidFill>
              <a:schemeClr val="accent5">
                <a:lumMod val="60000"/>
                <a:lumOff val="40000"/>
              </a:schemeClr>
            </a:solidFill>
            <a:prstDash val="solid"/>
            <a:headEnd type="none" w="med" len="med"/>
            <a:tailEnd type="none" w="med" len="med"/>
          </a:ln>
          <a:effectLst>
            <a:outerShdw dist="53882" dir="2699999" algn="ctr" rotWithShape="0">
              <a:srgbClr val="000000">
                <a:alpha val="50000"/>
              </a:srgbClr>
            </a:outerShdw>
          </a:effectLst>
        </p:spPr>
        <p:txBody>
          <a:bodyPr wrap="none" anchor="ctr"/>
          <a:lstStyle/>
          <a:p>
            <a:r>
              <a:rPr lang="en-US" altLang="zh-CN" sz="1400">
                <a:solidFill>
                  <a:schemeClr val="bg1"/>
                </a:solidFill>
                <a:latin typeface="微软雅黑" panose="020B0503020204020204" charset="-122"/>
                <a:ea typeface="微软雅黑" panose="020B0503020204020204" charset="-122"/>
              </a:rPr>
              <a:t>153   370   371   407</a:t>
            </a:r>
          </a:p>
        </p:txBody>
      </p:sp>
      <p:sp>
        <p:nvSpPr>
          <p:cNvPr id="88070" name="文本框 10"/>
          <p:cNvSpPr txBox="1">
            <a:spLocks noChangeArrowheads="1"/>
          </p:cNvSpPr>
          <p:nvPr/>
        </p:nvSpPr>
        <p:spPr bwMode="auto">
          <a:xfrm>
            <a:off x="1004888" y="130175"/>
            <a:ext cx="83185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3.7</a:t>
            </a:r>
          </a:p>
        </p:txBody>
      </p:sp>
      <p:grpSp>
        <p:nvGrpSpPr>
          <p:cNvPr id="20" name="组合 19"/>
          <p:cNvGrpSpPr/>
          <p:nvPr/>
        </p:nvGrpSpPr>
        <p:grpSpPr bwMode="auto">
          <a:xfrm>
            <a:off x="6588125" y="4508500"/>
            <a:ext cx="1863725" cy="333375"/>
            <a:chOff x="6517824" y="2519596"/>
            <a:chExt cx="1445963" cy="332328"/>
          </a:xfrm>
          <a:solidFill>
            <a:srgbClr val="006666"/>
          </a:solidFill>
        </p:grpSpPr>
        <p:sp>
          <p:nvSpPr>
            <p:cNvPr id="2" name="对话气泡: 圆角矩形 10"/>
            <p:cNvSpPr/>
            <p:nvPr/>
          </p:nvSpPr>
          <p:spPr>
            <a:xfrm>
              <a:off x="6517824" y="2521179"/>
              <a:ext cx="1445963" cy="330745"/>
            </a:xfrm>
            <a:prstGeom prst="wedgeRoundRectCallout">
              <a:avLst>
                <a:gd name="adj1" fmla="val -78649"/>
                <a:gd name="adj2" fmla="val -198440"/>
                <a:gd name="adj3"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88073" name="矩形 2"/>
            <p:cNvSpPr>
              <a:spLocks noChangeArrowheads="1"/>
            </p:cNvSpPr>
            <p:nvPr/>
          </p:nvSpPr>
          <p:spPr bwMode="auto">
            <a:xfrm>
              <a:off x="6517824" y="2519596"/>
              <a:ext cx="1445963" cy="306810"/>
            </a:xfrm>
            <a:prstGeom prst="rect">
              <a:avLst/>
            </a:prstGeom>
            <a:grpFill/>
            <a:ln w="9525">
              <a:noFill/>
              <a:miter lim="800000"/>
            </a:ln>
          </p:spPr>
          <p:txBody>
            <a:bodyPr>
              <a:spAutoFit/>
            </a:bodyPr>
            <a:lstStyle/>
            <a:p>
              <a:r>
                <a:rPr lang="zh-CN" altLang="en-US" sz="1400">
                  <a:solidFill>
                    <a:schemeClr val="bg1"/>
                  </a:solidFill>
                  <a:latin typeface="微软雅黑" panose="020B0503020204020204" charset="-122"/>
                  <a:ea typeface="微软雅黑" panose="020B0503020204020204" charset="-122"/>
                </a:rPr>
                <a:t>判断是否为水仙花数</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38"/>
                                        </p:tgtEl>
                                        <p:attrNameLst>
                                          <p:attrName>style.visibility</p:attrName>
                                        </p:attrNameLst>
                                      </p:cBhvr>
                                      <p:to>
                                        <p:strVal val="visible"/>
                                      </p:to>
                                    </p:set>
                                    <p:animEffect transition="in" filter="blinds(horizontal)">
                                      <p:cBhvr>
                                        <p:cTn id="7" dur="500"/>
                                        <p:tgtEl>
                                          <p:spTgt spid="952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239"/>
                                        </p:tgtEl>
                                        <p:attrNameLst>
                                          <p:attrName>style.visibility</p:attrName>
                                        </p:attrNameLst>
                                      </p:cBhvr>
                                      <p:to>
                                        <p:strVal val="visible"/>
                                      </p:to>
                                    </p:set>
                                    <p:animEffect transition="in" filter="blinds(horizontal)">
                                      <p:cBhvr>
                                        <p:cTn id="12" dur="500"/>
                                        <p:tgtEl>
                                          <p:spTgt spid="9523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240"/>
                                        </p:tgtEl>
                                        <p:attrNameLst>
                                          <p:attrName>style.visibility</p:attrName>
                                        </p:attrNameLst>
                                      </p:cBhvr>
                                      <p:to>
                                        <p:strVal val="visible"/>
                                      </p:to>
                                    </p:set>
                                    <p:animEffect transition="in" filter="blinds(horizontal)">
                                      <p:cBhvr>
                                        <p:cTn id="17" dur="500"/>
                                        <p:tgtEl>
                                          <p:spTgt spid="95240"/>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95242"/>
                                        </p:tgtEl>
                                        <p:attrNameLst>
                                          <p:attrName>style.visibility</p:attrName>
                                        </p:attrNameLst>
                                      </p:cBhvr>
                                      <p:to>
                                        <p:strVal val="visible"/>
                                      </p:to>
                                    </p:set>
                                    <p:animEffect transition="in" filter="fade">
                                      <p:cBhvr>
                                        <p:cTn id="20" dur="1000"/>
                                        <p:tgtEl>
                                          <p:spTgt spid="95242"/>
                                        </p:tgtEl>
                                      </p:cBhvr>
                                    </p:animEffect>
                                    <p:anim calcmode="lin" valueType="num">
                                      <p:cBhvr>
                                        <p:cTn id="21" dur="1000" fill="hold"/>
                                        <p:tgtEl>
                                          <p:spTgt spid="95242"/>
                                        </p:tgtEl>
                                        <p:attrNameLst>
                                          <p:attrName>ppt_x</p:attrName>
                                        </p:attrNameLst>
                                      </p:cBhvr>
                                      <p:tavLst>
                                        <p:tav tm="0">
                                          <p:val>
                                            <p:strVal val="#ppt_x"/>
                                          </p:val>
                                        </p:tav>
                                        <p:tav tm="100000">
                                          <p:val>
                                            <p:strVal val="#ppt_x"/>
                                          </p:val>
                                        </p:tav>
                                      </p:tavLst>
                                    </p:anim>
                                    <p:anim calcmode="lin" valueType="num">
                                      <p:cBhvr>
                                        <p:cTn id="22" dur="1000" fill="hold"/>
                                        <p:tgtEl>
                                          <p:spTgt spid="95242"/>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8" grpId="0"/>
      <p:bldP spid="95239" grpId="0" bldLvl="0" animBg="1"/>
      <p:bldP spid="95240" grpId="0" bldLvl="0" animBg="1"/>
      <p:bldP spid="9524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zh-CN" altLang="en-US" sz="3200" b="1">
                <a:solidFill>
                  <a:schemeClr val="bg1"/>
                </a:solidFill>
                <a:latin typeface="微软雅黑" panose="020B0503020204020204" charset="-122"/>
                <a:ea typeface="微软雅黑" panose="020B0503020204020204" charset="-122"/>
                <a:sym typeface="+mn-ea"/>
              </a:rPr>
              <a:t>分析</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96259" name="文本占位符 96258"/>
          <p:cNvSpPr>
            <a:spLocks noGrp="1"/>
          </p:cNvSpPr>
          <p:nvPr>
            <p:ph type="body" idx="4294967295"/>
          </p:nvPr>
        </p:nvSpPr>
        <p:spPr>
          <a:xfrm>
            <a:off x="1262063" y="1125538"/>
            <a:ext cx="7270750" cy="4967287"/>
          </a:xfrm>
        </p:spPr>
        <p:txBody>
          <a:bodyPr lIns="92075" tIns="46038" rIns="92075" bIns="46038"/>
          <a:lstStyle/>
          <a:p>
            <a:pPr>
              <a:lnSpc>
                <a:spcPct val="100000"/>
              </a:lnSpc>
              <a:spcBef>
                <a:spcPts val="500"/>
              </a:spcBef>
              <a:buFont typeface="Arial" panose="02080604020202020204" pitchFamily="34" charset="0"/>
              <a:buNone/>
            </a:pPr>
            <a:r>
              <a:rPr lang="zh-CN" altLang="en-US" sz="1800" dirty="0">
                <a:latin typeface="微软雅黑" panose="020B0503020204020204" charset="-122"/>
                <a:ea typeface="微软雅黑" panose="020B0503020204020204" charset="-122"/>
              </a:rPr>
              <a:t>程序的结构大致如下</a:t>
            </a:r>
            <a:r>
              <a:rPr lang="en-US" altLang="zh-CN" sz="1800" dirty="0">
                <a:latin typeface="微软雅黑" panose="020B0503020204020204" charset="-122"/>
                <a:ea typeface="微软雅黑" panose="020B0503020204020204" charset="-122"/>
              </a:rPr>
              <a:t>:</a:t>
            </a:r>
          </a:p>
          <a:p>
            <a:pPr>
              <a:lnSpc>
                <a:spcPct val="100000"/>
              </a:lnSpc>
              <a:spcBef>
                <a:spcPts val="500"/>
              </a:spcBef>
              <a:buFont typeface="Arial" panose="02080604020202020204" pitchFamily="34" charset="0"/>
              <a:buNone/>
            </a:pPr>
            <a:r>
              <a:rPr lang="zh-CN" altLang="en-US" sz="1800" b="1" dirty="0">
                <a:solidFill>
                  <a:srgbClr val="006666"/>
                </a:solidFill>
                <a:latin typeface="微软雅黑" panose="020B0503020204020204" charset="-122"/>
                <a:ea typeface="微软雅黑" panose="020B0503020204020204" charset="-122"/>
              </a:rPr>
              <a:t>头文件部分</a:t>
            </a:r>
          </a:p>
          <a:p>
            <a:pPr>
              <a:spcBef>
                <a:spcPts val="500"/>
              </a:spcBef>
              <a:buFont typeface="Arial" panose="02080604020202020204" pitchFamily="34" charset="0"/>
              <a:buNone/>
            </a:pPr>
            <a:r>
              <a:rPr lang="zh-CN" altLang="en-US" sz="1800" b="1" dirty="0">
                <a:solidFill>
                  <a:srgbClr val="006666"/>
                </a:solidFill>
                <a:latin typeface="微软雅黑" panose="020B0503020204020204" charset="-122"/>
                <a:ea typeface="微软雅黑" panose="020B0503020204020204" charset="-122"/>
              </a:rPr>
              <a:t>   </a:t>
            </a:r>
            <a:r>
              <a:rPr lang="en-US" altLang="zh-CN" sz="1800" b="1" dirty="0">
                <a:solidFill>
                  <a:srgbClr val="006666"/>
                </a:solidFill>
                <a:latin typeface="微软雅黑" panose="020B0503020204020204" charset="-122"/>
                <a:ea typeface="微软雅黑" panose="020B0503020204020204" charset="-122"/>
              </a:rPr>
              <a:t>void main( )</a:t>
            </a:r>
          </a:p>
          <a:p>
            <a:pPr>
              <a:spcBef>
                <a:spcPts val="500"/>
              </a:spcBef>
              <a:buFont typeface="Arial" panose="02080604020202020204" pitchFamily="34" charset="0"/>
              <a:buNone/>
            </a:pPr>
            <a:r>
              <a:rPr lang="en-US" altLang="zh-CN" sz="1800" b="1" dirty="0">
                <a:solidFill>
                  <a:srgbClr val="006666"/>
                </a:solidFill>
                <a:latin typeface="微软雅黑" panose="020B0503020204020204" charset="-122"/>
                <a:ea typeface="微软雅黑" panose="020B0503020204020204" charset="-122"/>
              </a:rPr>
              <a:t>  {</a:t>
            </a:r>
          </a:p>
          <a:p>
            <a:pPr>
              <a:spcBef>
                <a:spcPts val="500"/>
              </a:spcBef>
              <a:buFont typeface="Arial" panose="02080604020202020204" pitchFamily="34" charset="0"/>
              <a:buNone/>
            </a:pPr>
            <a:r>
              <a:rPr lang="en-US" altLang="zh-CN" sz="1800" b="1" dirty="0">
                <a:solidFill>
                  <a:srgbClr val="006666"/>
                </a:solidFill>
                <a:latin typeface="微软雅黑" panose="020B0503020204020204" charset="-122"/>
                <a:ea typeface="微软雅黑" panose="020B0503020204020204" charset="-122"/>
              </a:rPr>
              <a:t>        </a:t>
            </a:r>
            <a:r>
              <a:rPr lang="zh-CN" altLang="en-US" sz="1800" b="1" dirty="0">
                <a:solidFill>
                  <a:srgbClr val="006666"/>
                </a:solidFill>
                <a:latin typeface="微软雅黑" panose="020B0503020204020204" charset="-122"/>
                <a:ea typeface="微软雅黑" panose="020B0503020204020204" charset="-122"/>
              </a:rPr>
              <a:t>变量说明部分</a:t>
            </a:r>
            <a:r>
              <a:rPr lang="en-US" altLang="zh-CN" sz="1800" b="1" dirty="0">
                <a:solidFill>
                  <a:srgbClr val="006666"/>
                </a:solidFill>
                <a:latin typeface="微软雅黑" panose="020B0503020204020204" charset="-122"/>
                <a:ea typeface="微软雅黑" panose="020B0503020204020204" charset="-122"/>
              </a:rPr>
              <a:t>; </a:t>
            </a:r>
          </a:p>
          <a:p>
            <a:pPr>
              <a:spcBef>
                <a:spcPts val="500"/>
              </a:spcBef>
              <a:buFont typeface="Arial" panose="02080604020202020204" pitchFamily="34" charset="0"/>
              <a:buNone/>
            </a:pPr>
            <a:r>
              <a:rPr lang="en-US" altLang="zh-CN" sz="1800" b="1" dirty="0">
                <a:solidFill>
                  <a:srgbClr val="006666"/>
                </a:solidFill>
                <a:latin typeface="微软雅黑" panose="020B0503020204020204" charset="-122"/>
                <a:ea typeface="微软雅黑" panose="020B0503020204020204" charset="-122"/>
              </a:rPr>
              <a:t>        </a:t>
            </a:r>
            <a:r>
              <a:rPr lang="zh-CN" altLang="en-US" sz="1800" b="1" dirty="0">
                <a:solidFill>
                  <a:srgbClr val="006666"/>
                </a:solidFill>
                <a:latin typeface="微软雅黑" panose="020B0503020204020204" charset="-122"/>
                <a:ea typeface="微软雅黑" panose="020B0503020204020204" charset="-122"/>
              </a:rPr>
              <a:t>初始化 </a:t>
            </a:r>
            <a:r>
              <a:rPr lang="en-US" altLang="zh-CN" sz="1800" b="1" dirty="0">
                <a:solidFill>
                  <a:srgbClr val="006666"/>
                </a:solidFill>
                <a:latin typeface="微软雅黑" panose="020B0503020204020204" charset="-122"/>
                <a:ea typeface="微软雅黑" panose="020B0503020204020204" charset="-122"/>
              </a:rPr>
              <a:t>(</a:t>
            </a:r>
            <a:r>
              <a:rPr lang="zh-CN" altLang="en-US" sz="1800" b="1" dirty="0">
                <a:solidFill>
                  <a:srgbClr val="006666"/>
                </a:solidFill>
                <a:latin typeface="微软雅黑" panose="020B0503020204020204" charset="-122"/>
                <a:ea typeface="微软雅黑" panose="020B0503020204020204" charset="-122"/>
              </a:rPr>
              <a:t>可缺省</a:t>
            </a:r>
            <a:r>
              <a:rPr lang="en-US" altLang="zh-CN" sz="1800" b="1" dirty="0">
                <a:solidFill>
                  <a:srgbClr val="006666"/>
                </a:solidFill>
                <a:latin typeface="微软雅黑" panose="020B0503020204020204" charset="-122"/>
                <a:ea typeface="微软雅黑" panose="020B0503020204020204" charset="-122"/>
              </a:rPr>
              <a:t>);</a:t>
            </a:r>
          </a:p>
          <a:p>
            <a:pPr>
              <a:spcBef>
                <a:spcPts val="500"/>
              </a:spcBef>
              <a:buFont typeface="Arial" panose="02080604020202020204" pitchFamily="34" charset="0"/>
              <a:buNone/>
            </a:pPr>
            <a:r>
              <a:rPr lang="en-US" altLang="zh-CN" sz="1800" b="1" dirty="0">
                <a:solidFill>
                  <a:srgbClr val="006666"/>
                </a:solidFill>
                <a:latin typeface="微软雅黑" panose="020B0503020204020204" charset="-122"/>
                <a:ea typeface="微软雅黑" panose="020B0503020204020204" charset="-122"/>
              </a:rPr>
              <a:t>        </a:t>
            </a:r>
            <a:r>
              <a:rPr lang="zh-CN" altLang="en-US" sz="1800" b="1" dirty="0">
                <a:solidFill>
                  <a:srgbClr val="006666"/>
                </a:solidFill>
                <a:latin typeface="微软雅黑" panose="020B0503020204020204" charset="-122"/>
                <a:ea typeface="微软雅黑" panose="020B0503020204020204" charset="-122"/>
              </a:rPr>
              <a:t>循环</a:t>
            </a:r>
            <a:r>
              <a:rPr lang="en-US" altLang="zh-CN" sz="1800" b="1" dirty="0">
                <a:solidFill>
                  <a:srgbClr val="006666"/>
                </a:solidFill>
                <a:latin typeface="微软雅黑" panose="020B0503020204020204" charset="-122"/>
                <a:ea typeface="微软雅黑" panose="020B0503020204020204" charset="-122"/>
              </a:rPr>
              <a:t>( </a:t>
            </a:r>
            <a:r>
              <a:rPr lang="zh-CN" altLang="en-US" sz="1800" b="1" dirty="0">
                <a:solidFill>
                  <a:srgbClr val="006666"/>
                </a:solidFill>
                <a:latin typeface="微软雅黑" panose="020B0503020204020204" charset="-122"/>
                <a:ea typeface="微软雅黑" panose="020B0503020204020204" charset="-122"/>
              </a:rPr>
              <a:t>根据条件决定</a:t>
            </a:r>
            <a:r>
              <a:rPr lang="en-US" altLang="zh-CN" sz="1800" b="1" dirty="0">
                <a:solidFill>
                  <a:srgbClr val="006666"/>
                </a:solidFill>
                <a:latin typeface="微软雅黑" panose="020B0503020204020204" charset="-122"/>
                <a:ea typeface="微软雅黑" panose="020B0503020204020204" charset="-122"/>
              </a:rPr>
              <a:t>)</a:t>
            </a:r>
          </a:p>
          <a:p>
            <a:pPr>
              <a:spcBef>
                <a:spcPts val="500"/>
              </a:spcBef>
              <a:buFont typeface="Arial" panose="02080604020202020204" pitchFamily="34" charset="0"/>
              <a:buNone/>
            </a:pPr>
            <a:r>
              <a:rPr lang="en-US" altLang="zh-CN" sz="1800" b="1" dirty="0">
                <a:solidFill>
                  <a:srgbClr val="006666"/>
                </a:solidFill>
                <a:latin typeface="微软雅黑" panose="020B0503020204020204" charset="-122"/>
                <a:ea typeface="微软雅黑" panose="020B0503020204020204" charset="-122"/>
              </a:rPr>
              <a:t>       {</a:t>
            </a:r>
          </a:p>
          <a:p>
            <a:pPr>
              <a:spcBef>
                <a:spcPts val="500"/>
              </a:spcBef>
              <a:buFont typeface="Arial" panose="02080604020202020204" pitchFamily="34" charset="0"/>
              <a:buNone/>
            </a:pPr>
            <a:r>
              <a:rPr lang="en-US" altLang="zh-CN" sz="1800" b="1" dirty="0">
                <a:solidFill>
                  <a:srgbClr val="006666"/>
                </a:solidFill>
                <a:latin typeface="微软雅黑" panose="020B0503020204020204" charset="-122"/>
                <a:ea typeface="微软雅黑" panose="020B0503020204020204" charset="-122"/>
              </a:rPr>
              <a:t>            </a:t>
            </a:r>
            <a:r>
              <a:rPr lang="zh-CN" altLang="en-US" sz="1800" b="1" dirty="0">
                <a:solidFill>
                  <a:srgbClr val="006666"/>
                </a:solidFill>
                <a:latin typeface="微软雅黑" panose="020B0503020204020204" charset="-122"/>
                <a:ea typeface="微软雅黑" panose="020B0503020204020204" charset="-122"/>
              </a:rPr>
              <a:t>先期处理</a:t>
            </a:r>
            <a:r>
              <a:rPr lang="en-US" altLang="zh-CN" sz="1800" b="1" dirty="0">
                <a:solidFill>
                  <a:srgbClr val="006666"/>
                </a:solidFill>
                <a:latin typeface="微软雅黑" panose="020B0503020204020204" charset="-122"/>
                <a:ea typeface="微软雅黑" panose="020B0503020204020204" charset="-122"/>
              </a:rPr>
              <a:t>(</a:t>
            </a:r>
            <a:r>
              <a:rPr lang="zh-CN" altLang="en-US" sz="1800" b="1" dirty="0">
                <a:solidFill>
                  <a:srgbClr val="006666"/>
                </a:solidFill>
                <a:latin typeface="微软雅黑" panose="020B0503020204020204" charset="-122"/>
                <a:ea typeface="微软雅黑" panose="020B0503020204020204" charset="-122"/>
              </a:rPr>
              <a:t>可缺省</a:t>
            </a:r>
            <a:r>
              <a:rPr lang="en-US" altLang="zh-CN" sz="1800" b="1" dirty="0">
                <a:solidFill>
                  <a:srgbClr val="006666"/>
                </a:solidFill>
                <a:latin typeface="微软雅黑" panose="020B0503020204020204" charset="-122"/>
                <a:ea typeface="微软雅黑" panose="020B0503020204020204" charset="-122"/>
              </a:rPr>
              <a:t>);</a:t>
            </a:r>
          </a:p>
          <a:p>
            <a:pPr>
              <a:spcBef>
                <a:spcPts val="500"/>
              </a:spcBef>
              <a:buFont typeface="Arial" panose="02080604020202020204" pitchFamily="34" charset="0"/>
              <a:buNone/>
            </a:pPr>
            <a:r>
              <a:rPr lang="en-US" altLang="zh-CN" sz="1800" b="1" dirty="0">
                <a:solidFill>
                  <a:srgbClr val="006666"/>
                </a:solidFill>
                <a:latin typeface="微软雅黑" panose="020B0503020204020204" charset="-122"/>
                <a:ea typeface="微软雅黑" panose="020B0503020204020204" charset="-122"/>
              </a:rPr>
              <a:t>            </a:t>
            </a:r>
            <a:r>
              <a:rPr lang="zh-CN" altLang="en-US" sz="1800" b="1" dirty="0">
                <a:solidFill>
                  <a:srgbClr val="006666"/>
                </a:solidFill>
                <a:latin typeface="微软雅黑" panose="020B0503020204020204" charset="-122"/>
                <a:ea typeface="微软雅黑" panose="020B0503020204020204" charset="-122"/>
              </a:rPr>
              <a:t>根据条件判断输出所得结果</a:t>
            </a:r>
            <a:r>
              <a:rPr lang="en-US" altLang="zh-CN" sz="1800" b="1" dirty="0">
                <a:solidFill>
                  <a:srgbClr val="006666"/>
                </a:solidFill>
                <a:latin typeface="微软雅黑" panose="020B0503020204020204" charset="-122"/>
                <a:ea typeface="微软雅黑" panose="020B0503020204020204" charset="-122"/>
              </a:rPr>
              <a:t>(</a:t>
            </a:r>
            <a:r>
              <a:rPr lang="zh-CN" altLang="en-US" sz="1800" b="1" dirty="0">
                <a:solidFill>
                  <a:srgbClr val="006666"/>
                </a:solidFill>
                <a:latin typeface="微软雅黑" panose="020B0503020204020204" charset="-122"/>
                <a:ea typeface="微软雅黑" panose="020B0503020204020204" charset="-122"/>
              </a:rPr>
              <a:t>也可能是包含循环的程</a:t>
            </a:r>
          </a:p>
          <a:p>
            <a:pPr>
              <a:spcBef>
                <a:spcPts val="500"/>
              </a:spcBef>
              <a:buFont typeface="Arial" panose="02080604020202020204" pitchFamily="34" charset="0"/>
              <a:buNone/>
            </a:pPr>
            <a:r>
              <a:rPr lang="zh-CN" altLang="en-US" sz="1800" b="1" dirty="0">
                <a:solidFill>
                  <a:srgbClr val="006666"/>
                </a:solidFill>
                <a:latin typeface="微软雅黑" panose="020B0503020204020204" charset="-122"/>
                <a:ea typeface="微软雅黑" panose="020B0503020204020204" charset="-122"/>
              </a:rPr>
              <a:t>            序结构</a:t>
            </a:r>
            <a:r>
              <a:rPr lang="en-US" altLang="zh-CN" sz="1800" b="1" dirty="0">
                <a:solidFill>
                  <a:srgbClr val="006666"/>
                </a:solidFill>
                <a:latin typeface="微软雅黑" panose="020B0503020204020204" charset="-122"/>
                <a:ea typeface="微软雅黑" panose="020B0503020204020204" charset="-122"/>
              </a:rPr>
              <a:t>);</a:t>
            </a:r>
          </a:p>
          <a:p>
            <a:pPr>
              <a:spcBef>
                <a:spcPts val="500"/>
              </a:spcBef>
              <a:buFont typeface="Arial" panose="02080604020202020204" pitchFamily="34" charset="0"/>
              <a:buNone/>
            </a:pPr>
            <a:r>
              <a:rPr lang="en-US" altLang="zh-CN" sz="1800" b="1" dirty="0">
                <a:solidFill>
                  <a:srgbClr val="006666"/>
                </a:solidFill>
                <a:latin typeface="微软雅黑" panose="020B0503020204020204" charset="-122"/>
                <a:ea typeface="微软雅黑" panose="020B0503020204020204" charset="-122"/>
              </a:rPr>
              <a:t>        }</a:t>
            </a:r>
          </a:p>
          <a:p>
            <a:pPr>
              <a:lnSpc>
                <a:spcPct val="80000"/>
              </a:lnSpc>
              <a:spcBef>
                <a:spcPts val="500"/>
              </a:spcBef>
              <a:buFont typeface="Arial" panose="02080604020202020204" pitchFamily="34" charset="0"/>
              <a:buNone/>
            </a:pPr>
            <a:r>
              <a:rPr lang="en-US" altLang="zh-CN" sz="1800" b="1" dirty="0">
                <a:solidFill>
                  <a:srgbClr val="006666"/>
                </a:solidFill>
                <a:latin typeface="微软雅黑" panose="020B0503020204020204" charset="-122"/>
                <a:ea typeface="微软雅黑" panose="020B0503020204020204" charset="-122"/>
              </a:rPr>
              <a:t> }</a:t>
            </a:r>
          </a:p>
          <a:p>
            <a:pPr>
              <a:lnSpc>
                <a:spcPct val="80000"/>
              </a:lnSpc>
            </a:pPr>
            <a:r>
              <a:rPr lang="zh-CN" altLang="en-US" sz="1800" dirty="0">
                <a:latin typeface="微软雅黑" panose="020B0503020204020204" charset="-122"/>
                <a:ea typeface="微软雅黑" panose="020B0503020204020204" charset="-122"/>
                <a:sym typeface="+mn-ea"/>
              </a:rPr>
              <a:t> 这种循环条件加判断的编程方法我们这里把它叫做</a:t>
            </a:r>
            <a:r>
              <a:rPr lang="zh-CN" altLang="en-US" sz="1800" b="1" dirty="0">
                <a:solidFill>
                  <a:srgbClr val="006666"/>
                </a:solidFill>
                <a:latin typeface="微软雅黑" panose="020B0503020204020204" charset="-122"/>
                <a:ea typeface="微软雅黑" panose="020B0503020204020204" charset="-122"/>
                <a:sym typeface="+mn-ea"/>
              </a:rPr>
              <a:t>试数法。</a:t>
            </a:r>
          </a:p>
        </p:txBody>
      </p:sp>
      <p:sp>
        <p:nvSpPr>
          <p:cNvPr id="89091" name="文本框 10"/>
          <p:cNvSpPr txBox="1">
            <a:spLocks noChangeArrowheads="1"/>
          </p:cNvSpPr>
          <p:nvPr/>
        </p:nvSpPr>
        <p:spPr bwMode="auto">
          <a:xfrm>
            <a:off x="621030" y="141288"/>
            <a:ext cx="1619250" cy="641350"/>
          </a:xfrm>
          <a:prstGeom prst="rect">
            <a:avLst/>
          </a:prstGeom>
          <a:noFill/>
          <a:ln w="9525">
            <a:noFill/>
            <a:miter lim="800000"/>
          </a:ln>
        </p:spPr>
        <p:txBody>
          <a:bodyPr wrap="none">
            <a:spAutoFit/>
          </a:bodyPr>
          <a:lstStyle/>
          <a:p>
            <a:pPr algn="ctr"/>
            <a:r>
              <a:rPr lang="zh-CN" altLang="en-US" sz="3600" b="1">
                <a:solidFill>
                  <a:srgbClr val="39626F"/>
                </a:solidFill>
                <a:latin typeface="微软雅黑" panose="020B0503020204020204" charset="-122"/>
                <a:ea typeface="微软雅黑" panose="020B0503020204020204" charset="-122"/>
                <a:cs typeface="Segoe UI" panose="020B0502040204020203" pitchFamily="34" charset="0"/>
              </a:rPr>
              <a:t>例</a:t>
            </a: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rPr>
              <a:t>3.19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blinds(horizontal)">
                                      <p:cBhvr>
                                        <p:cTn id="7" dur="500"/>
                                        <p:tgtEl>
                                          <p:spTgt spid="96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96259">
                                            <p:txEl>
                                              <p:pRg st="1" end="1"/>
                                            </p:txEl>
                                          </p:spTgt>
                                        </p:tgtEl>
                                        <p:attrNameLst>
                                          <p:attrName>style.visibility</p:attrName>
                                        </p:attrNameLst>
                                      </p:cBhvr>
                                      <p:to>
                                        <p:strVal val="visible"/>
                                      </p:to>
                                    </p:set>
                                    <p:anim calcmode="lin" valueType="num">
                                      <p:cBhvr>
                                        <p:cTn id="12" dur="1000" fill="hold"/>
                                        <p:tgtEl>
                                          <p:spTgt spid="96259">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9625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96259">
                                            <p:txEl>
                                              <p:pRg st="1" end="1"/>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96259">
                                            <p:txEl>
                                              <p:pRg st="2" end="2"/>
                                            </p:txEl>
                                          </p:spTgt>
                                        </p:tgtEl>
                                        <p:attrNameLst>
                                          <p:attrName>style.visibility</p:attrName>
                                        </p:attrNameLst>
                                      </p:cBhvr>
                                      <p:to>
                                        <p:strVal val="visible"/>
                                      </p:to>
                                    </p:set>
                                    <p:anim calcmode="lin" valueType="num">
                                      <p:cBhvr>
                                        <p:cTn id="17" dur="1000" fill="hold"/>
                                        <p:tgtEl>
                                          <p:spTgt spid="96259">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9625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96259">
                                            <p:txEl>
                                              <p:pRg st="2" end="2"/>
                                            </p:txEl>
                                          </p:spTgt>
                                        </p:tgtEl>
                                      </p:cBhvr>
                                    </p:animEffect>
                                  </p:childTnLst>
                                </p:cTn>
                              </p:par>
                              <p:par>
                                <p:cTn id="20" presetID="29" presetClass="entr" presetSubtype="0" fill="hold" nodeType="withEffect">
                                  <p:stCondLst>
                                    <p:cond delay="0"/>
                                  </p:stCondLst>
                                  <p:childTnLst>
                                    <p:set>
                                      <p:cBhvr>
                                        <p:cTn id="21" dur="1" fill="hold">
                                          <p:stCondLst>
                                            <p:cond delay="0"/>
                                          </p:stCondLst>
                                        </p:cTn>
                                        <p:tgtEl>
                                          <p:spTgt spid="96259">
                                            <p:txEl>
                                              <p:pRg st="3" end="3"/>
                                            </p:txEl>
                                          </p:spTgt>
                                        </p:tgtEl>
                                        <p:attrNameLst>
                                          <p:attrName>style.visibility</p:attrName>
                                        </p:attrNameLst>
                                      </p:cBhvr>
                                      <p:to>
                                        <p:strVal val="visible"/>
                                      </p:to>
                                    </p:set>
                                    <p:anim calcmode="lin" valueType="num">
                                      <p:cBhvr>
                                        <p:cTn id="22" dur="1000" fill="hold"/>
                                        <p:tgtEl>
                                          <p:spTgt spid="96259">
                                            <p:txEl>
                                              <p:pRg st="3" end="3"/>
                                            </p:txEl>
                                          </p:spTgt>
                                        </p:tgtEl>
                                        <p:attrNameLst>
                                          <p:attrName>ppt_x</p:attrName>
                                        </p:attrNameLst>
                                      </p:cBhvr>
                                      <p:tavLst>
                                        <p:tav tm="0">
                                          <p:val>
                                            <p:strVal val="#ppt_x-.2"/>
                                          </p:val>
                                        </p:tav>
                                        <p:tav tm="100000">
                                          <p:val>
                                            <p:strVal val="#ppt_x"/>
                                          </p:val>
                                        </p:tav>
                                      </p:tavLst>
                                    </p:anim>
                                    <p:anim calcmode="lin" valueType="num">
                                      <p:cBhvr>
                                        <p:cTn id="23" dur="1000" fill="hold"/>
                                        <p:tgtEl>
                                          <p:spTgt spid="9625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96259">
                                            <p:txEl>
                                              <p:pRg st="3" end="3"/>
                                            </p:txEl>
                                          </p:spTgt>
                                        </p:tgtEl>
                                      </p:cBhvr>
                                    </p:animEffect>
                                  </p:childTnLst>
                                </p:cTn>
                              </p:par>
                              <p:par>
                                <p:cTn id="25" presetID="29" presetClass="entr" presetSubtype="0" fill="hold" nodeType="withEffect">
                                  <p:stCondLst>
                                    <p:cond delay="0"/>
                                  </p:stCondLst>
                                  <p:childTnLst>
                                    <p:set>
                                      <p:cBhvr>
                                        <p:cTn id="26" dur="1" fill="hold">
                                          <p:stCondLst>
                                            <p:cond delay="0"/>
                                          </p:stCondLst>
                                        </p:cTn>
                                        <p:tgtEl>
                                          <p:spTgt spid="96259">
                                            <p:txEl>
                                              <p:pRg st="4" end="4"/>
                                            </p:txEl>
                                          </p:spTgt>
                                        </p:tgtEl>
                                        <p:attrNameLst>
                                          <p:attrName>style.visibility</p:attrName>
                                        </p:attrNameLst>
                                      </p:cBhvr>
                                      <p:to>
                                        <p:strVal val="visible"/>
                                      </p:to>
                                    </p:set>
                                    <p:anim calcmode="lin" valueType="num">
                                      <p:cBhvr>
                                        <p:cTn id="27" dur="1000" fill="hold"/>
                                        <p:tgtEl>
                                          <p:spTgt spid="96259">
                                            <p:txEl>
                                              <p:pRg st="4" end="4"/>
                                            </p:txEl>
                                          </p:spTgt>
                                        </p:tgtEl>
                                        <p:attrNameLst>
                                          <p:attrName>ppt_x</p:attrName>
                                        </p:attrNameLst>
                                      </p:cBhvr>
                                      <p:tavLst>
                                        <p:tav tm="0">
                                          <p:val>
                                            <p:strVal val="#ppt_x-.2"/>
                                          </p:val>
                                        </p:tav>
                                        <p:tav tm="100000">
                                          <p:val>
                                            <p:strVal val="#ppt_x"/>
                                          </p:val>
                                        </p:tav>
                                      </p:tavLst>
                                    </p:anim>
                                    <p:anim calcmode="lin" valueType="num">
                                      <p:cBhvr>
                                        <p:cTn id="28" dur="1000" fill="hold"/>
                                        <p:tgtEl>
                                          <p:spTgt spid="9625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96259">
                                            <p:txEl>
                                              <p:pRg st="4" end="4"/>
                                            </p:txEl>
                                          </p:spTgt>
                                        </p:tgtEl>
                                      </p:cBhvr>
                                    </p:animEffect>
                                  </p:childTnLst>
                                </p:cTn>
                              </p:par>
                              <p:par>
                                <p:cTn id="30" presetID="29" presetClass="entr" presetSubtype="0" fill="hold" nodeType="withEffect">
                                  <p:stCondLst>
                                    <p:cond delay="0"/>
                                  </p:stCondLst>
                                  <p:childTnLst>
                                    <p:set>
                                      <p:cBhvr>
                                        <p:cTn id="31" dur="1" fill="hold">
                                          <p:stCondLst>
                                            <p:cond delay="0"/>
                                          </p:stCondLst>
                                        </p:cTn>
                                        <p:tgtEl>
                                          <p:spTgt spid="96259">
                                            <p:txEl>
                                              <p:pRg st="5" end="5"/>
                                            </p:txEl>
                                          </p:spTgt>
                                        </p:tgtEl>
                                        <p:attrNameLst>
                                          <p:attrName>style.visibility</p:attrName>
                                        </p:attrNameLst>
                                      </p:cBhvr>
                                      <p:to>
                                        <p:strVal val="visible"/>
                                      </p:to>
                                    </p:set>
                                    <p:anim calcmode="lin" valueType="num">
                                      <p:cBhvr>
                                        <p:cTn id="32" dur="1000" fill="hold"/>
                                        <p:tgtEl>
                                          <p:spTgt spid="96259">
                                            <p:txEl>
                                              <p:pRg st="5" end="5"/>
                                            </p:txEl>
                                          </p:spTgt>
                                        </p:tgtEl>
                                        <p:attrNameLst>
                                          <p:attrName>ppt_x</p:attrName>
                                        </p:attrNameLst>
                                      </p:cBhvr>
                                      <p:tavLst>
                                        <p:tav tm="0">
                                          <p:val>
                                            <p:strVal val="#ppt_x-.2"/>
                                          </p:val>
                                        </p:tav>
                                        <p:tav tm="100000">
                                          <p:val>
                                            <p:strVal val="#ppt_x"/>
                                          </p:val>
                                        </p:tav>
                                      </p:tavLst>
                                    </p:anim>
                                    <p:anim calcmode="lin" valueType="num">
                                      <p:cBhvr>
                                        <p:cTn id="33" dur="1000" fill="hold"/>
                                        <p:tgtEl>
                                          <p:spTgt spid="96259">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4" dur="1000"/>
                                        <p:tgtEl>
                                          <p:spTgt spid="96259">
                                            <p:txEl>
                                              <p:pRg st="5" end="5"/>
                                            </p:txEl>
                                          </p:spTgt>
                                        </p:tgtEl>
                                      </p:cBhvr>
                                    </p:animEffect>
                                  </p:childTnLst>
                                </p:cTn>
                              </p:par>
                              <p:par>
                                <p:cTn id="35" presetID="29" presetClass="entr" presetSubtype="0" fill="hold" nodeType="withEffect">
                                  <p:stCondLst>
                                    <p:cond delay="0"/>
                                  </p:stCondLst>
                                  <p:childTnLst>
                                    <p:set>
                                      <p:cBhvr>
                                        <p:cTn id="36" dur="1" fill="hold">
                                          <p:stCondLst>
                                            <p:cond delay="0"/>
                                          </p:stCondLst>
                                        </p:cTn>
                                        <p:tgtEl>
                                          <p:spTgt spid="96259">
                                            <p:txEl>
                                              <p:pRg st="6" end="6"/>
                                            </p:txEl>
                                          </p:spTgt>
                                        </p:tgtEl>
                                        <p:attrNameLst>
                                          <p:attrName>style.visibility</p:attrName>
                                        </p:attrNameLst>
                                      </p:cBhvr>
                                      <p:to>
                                        <p:strVal val="visible"/>
                                      </p:to>
                                    </p:set>
                                    <p:anim calcmode="lin" valueType="num">
                                      <p:cBhvr>
                                        <p:cTn id="37" dur="1000" fill="hold"/>
                                        <p:tgtEl>
                                          <p:spTgt spid="96259">
                                            <p:txEl>
                                              <p:pRg st="6" end="6"/>
                                            </p:txEl>
                                          </p:spTgt>
                                        </p:tgtEl>
                                        <p:attrNameLst>
                                          <p:attrName>ppt_x</p:attrName>
                                        </p:attrNameLst>
                                      </p:cBhvr>
                                      <p:tavLst>
                                        <p:tav tm="0">
                                          <p:val>
                                            <p:strVal val="#ppt_x-.2"/>
                                          </p:val>
                                        </p:tav>
                                        <p:tav tm="100000">
                                          <p:val>
                                            <p:strVal val="#ppt_x"/>
                                          </p:val>
                                        </p:tav>
                                      </p:tavLst>
                                    </p:anim>
                                    <p:anim calcmode="lin" valueType="num">
                                      <p:cBhvr>
                                        <p:cTn id="38" dur="1000" fill="hold"/>
                                        <p:tgtEl>
                                          <p:spTgt spid="96259">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9" dur="1000"/>
                                        <p:tgtEl>
                                          <p:spTgt spid="96259">
                                            <p:txEl>
                                              <p:pRg st="6" end="6"/>
                                            </p:txEl>
                                          </p:spTgt>
                                        </p:tgtEl>
                                      </p:cBhvr>
                                    </p:animEffect>
                                  </p:childTnLst>
                                </p:cTn>
                              </p:par>
                              <p:par>
                                <p:cTn id="40" presetID="29" presetClass="entr" presetSubtype="0" fill="hold" nodeType="withEffect">
                                  <p:stCondLst>
                                    <p:cond delay="0"/>
                                  </p:stCondLst>
                                  <p:childTnLst>
                                    <p:set>
                                      <p:cBhvr>
                                        <p:cTn id="41" dur="1" fill="hold">
                                          <p:stCondLst>
                                            <p:cond delay="0"/>
                                          </p:stCondLst>
                                        </p:cTn>
                                        <p:tgtEl>
                                          <p:spTgt spid="96259">
                                            <p:txEl>
                                              <p:pRg st="7" end="7"/>
                                            </p:txEl>
                                          </p:spTgt>
                                        </p:tgtEl>
                                        <p:attrNameLst>
                                          <p:attrName>style.visibility</p:attrName>
                                        </p:attrNameLst>
                                      </p:cBhvr>
                                      <p:to>
                                        <p:strVal val="visible"/>
                                      </p:to>
                                    </p:set>
                                    <p:anim calcmode="lin" valueType="num">
                                      <p:cBhvr>
                                        <p:cTn id="42" dur="1000" fill="hold"/>
                                        <p:tgtEl>
                                          <p:spTgt spid="96259">
                                            <p:txEl>
                                              <p:pRg st="7" end="7"/>
                                            </p:txEl>
                                          </p:spTgt>
                                        </p:tgtEl>
                                        <p:attrNameLst>
                                          <p:attrName>ppt_x</p:attrName>
                                        </p:attrNameLst>
                                      </p:cBhvr>
                                      <p:tavLst>
                                        <p:tav tm="0">
                                          <p:val>
                                            <p:strVal val="#ppt_x-.2"/>
                                          </p:val>
                                        </p:tav>
                                        <p:tav tm="100000">
                                          <p:val>
                                            <p:strVal val="#ppt_x"/>
                                          </p:val>
                                        </p:tav>
                                      </p:tavLst>
                                    </p:anim>
                                    <p:anim calcmode="lin" valueType="num">
                                      <p:cBhvr>
                                        <p:cTn id="43" dur="1000" fill="hold"/>
                                        <p:tgtEl>
                                          <p:spTgt spid="96259">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96259">
                                            <p:txEl>
                                              <p:pRg st="7" end="7"/>
                                            </p:txEl>
                                          </p:spTgt>
                                        </p:tgtEl>
                                      </p:cBhvr>
                                    </p:animEffect>
                                  </p:childTnLst>
                                </p:cTn>
                              </p:par>
                              <p:par>
                                <p:cTn id="45" presetID="29" presetClass="entr" presetSubtype="0" fill="hold" nodeType="withEffect">
                                  <p:stCondLst>
                                    <p:cond delay="0"/>
                                  </p:stCondLst>
                                  <p:childTnLst>
                                    <p:set>
                                      <p:cBhvr>
                                        <p:cTn id="46" dur="1" fill="hold">
                                          <p:stCondLst>
                                            <p:cond delay="0"/>
                                          </p:stCondLst>
                                        </p:cTn>
                                        <p:tgtEl>
                                          <p:spTgt spid="96259">
                                            <p:txEl>
                                              <p:pRg st="8" end="8"/>
                                            </p:txEl>
                                          </p:spTgt>
                                        </p:tgtEl>
                                        <p:attrNameLst>
                                          <p:attrName>style.visibility</p:attrName>
                                        </p:attrNameLst>
                                      </p:cBhvr>
                                      <p:to>
                                        <p:strVal val="visible"/>
                                      </p:to>
                                    </p:set>
                                    <p:anim calcmode="lin" valueType="num">
                                      <p:cBhvr>
                                        <p:cTn id="47" dur="1000" fill="hold"/>
                                        <p:tgtEl>
                                          <p:spTgt spid="96259">
                                            <p:txEl>
                                              <p:pRg st="8" end="8"/>
                                            </p:txEl>
                                          </p:spTgt>
                                        </p:tgtEl>
                                        <p:attrNameLst>
                                          <p:attrName>ppt_x</p:attrName>
                                        </p:attrNameLst>
                                      </p:cBhvr>
                                      <p:tavLst>
                                        <p:tav tm="0">
                                          <p:val>
                                            <p:strVal val="#ppt_x-.2"/>
                                          </p:val>
                                        </p:tav>
                                        <p:tav tm="100000">
                                          <p:val>
                                            <p:strVal val="#ppt_x"/>
                                          </p:val>
                                        </p:tav>
                                      </p:tavLst>
                                    </p:anim>
                                    <p:anim calcmode="lin" valueType="num">
                                      <p:cBhvr>
                                        <p:cTn id="48" dur="1000" fill="hold"/>
                                        <p:tgtEl>
                                          <p:spTgt spid="96259">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49" dur="1000"/>
                                        <p:tgtEl>
                                          <p:spTgt spid="96259">
                                            <p:txEl>
                                              <p:pRg st="8" end="8"/>
                                            </p:txEl>
                                          </p:spTgt>
                                        </p:tgtEl>
                                      </p:cBhvr>
                                    </p:animEffect>
                                  </p:childTnLst>
                                </p:cTn>
                              </p:par>
                              <p:par>
                                <p:cTn id="50" presetID="29" presetClass="entr" presetSubtype="0" fill="hold" nodeType="withEffect">
                                  <p:stCondLst>
                                    <p:cond delay="0"/>
                                  </p:stCondLst>
                                  <p:childTnLst>
                                    <p:set>
                                      <p:cBhvr>
                                        <p:cTn id="51" dur="1" fill="hold">
                                          <p:stCondLst>
                                            <p:cond delay="0"/>
                                          </p:stCondLst>
                                        </p:cTn>
                                        <p:tgtEl>
                                          <p:spTgt spid="96259">
                                            <p:txEl>
                                              <p:pRg st="9" end="9"/>
                                            </p:txEl>
                                          </p:spTgt>
                                        </p:tgtEl>
                                        <p:attrNameLst>
                                          <p:attrName>style.visibility</p:attrName>
                                        </p:attrNameLst>
                                      </p:cBhvr>
                                      <p:to>
                                        <p:strVal val="visible"/>
                                      </p:to>
                                    </p:set>
                                    <p:anim calcmode="lin" valueType="num">
                                      <p:cBhvr>
                                        <p:cTn id="52" dur="1000" fill="hold"/>
                                        <p:tgtEl>
                                          <p:spTgt spid="96259">
                                            <p:txEl>
                                              <p:pRg st="9" end="9"/>
                                            </p:txEl>
                                          </p:spTgt>
                                        </p:tgtEl>
                                        <p:attrNameLst>
                                          <p:attrName>ppt_x</p:attrName>
                                        </p:attrNameLst>
                                      </p:cBhvr>
                                      <p:tavLst>
                                        <p:tav tm="0">
                                          <p:val>
                                            <p:strVal val="#ppt_x-.2"/>
                                          </p:val>
                                        </p:tav>
                                        <p:tav tm="100000">
                                          <p:val>
                                            <p:strVal val="#ppt_x"/>
                                          </p:val>
                                        </p:tav>
                                      </p:tavLst>
                                    </p:anim>
                                    <p:anim calcmode="lin" valueType="num">
                                      <p:cBhvr>
                                        <p:cTn id="53" dur="1000" fill="hold"/>
                                        <p:tgtEl>
                                          <p:spTgt spid="96259">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54" dur="1000"/>
                                        <p:tgtEl>
                                          <p:spTgt spid="96259">
                                            <p:txEl>
                                              <p:pRg st="9" end="9"/>
                                            </p:txEl>
                                          </p:spTgt>
                                        </p:tgtEl>
                                      </p:cBhvr>
                                    </p:animEffect>
                                  </p:childTnLst>
                                </p:cTn>
                              </p:par>
                              <p:par>
                                <p:cTn id="55" presetID="29" presetClass="entr" presetSubtype="0" fill="hold" nodeType="withEffect">
                                  <p:stCondLst>
                                    <p:cond delay="0"/>
                                  </p:stCondLst>
                                  <p:childTnLst>
                                    <p:set>
                                      <p:cBhvr>
                                        <p:cTn id="56" dur="1" fill="hold">
                                          <p:stCondLst>
                                            <p:cond delay="0"/>
                                          </p:stCondLst>
                                        </p:cTn>
                                        <p:tgtEl>
                                          <p:spTgt spid="96259">
                                            <p:txEl>
                                              <p:pRg st="10" end="10"/>
                                            </p:txEl>
                                          </p:spTgt>
                                        </p:tgtEl>
                                        <p:attrNameLst>
                                          <p:attrName>style.visibility</p:attrName>
                                        </p:attrNameLst>
                                      </p:cBhvr>
                                      <p:to>
                                        <p:strVal val="visible"/>
                                      </p:to>
                                    </p:set>
                                    <p:anim calcmode="lin" valueType="num">
                                      <p:cBhvr>
                                        <p:cTn id="57" dur="1000" fill="hold"/>
                                        <p:tgtEl>
                                          <p:spTgt spid="96259">
                                            <p:txEl>
                                              <p:pRg st="10" end="10"/>
                                            </p:txEl>
                                          </p:spTgt>
                                        </p:tgtEl>
                                        <p:attrNameLst>
                                          <p:attrName>ppt_x</p:attrName>
                                        </p:attrNameLst>
                                      </p:cBhvr>
                                      <p:tavLst>
                                        <p:tav tm="0">
                                          <p:val>
                                            <p:strVal val="#ppt_x-.2"/>
                                          </p:val>
                                        </p:tav>
                                        <p:tav tm="100000">
                                          <p:val>
                                            <p:strVal val="#ppt_x"/>
                                          </p:val>
                                        </p:tav>
                                      </p:tavLst>
                                    </p:anim>
                                    <p:anim calcmode="lin" valueType="num">
                                      <p:cBhvr>
                                        <p:cTn id="58" dur="1000" fill="hold"/>
                                        <p:tgtEl>
                                          <p:spTgt spid="96259">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59" dur="1000"/>
                                        <p:tgtEl>
                                          <p:spTgt spid="96259">
                                            <p:txEl>
                                              <p:pRg st="10" end="10"/>
                                            </p:txEl>
                                          </p:spTgt>
                                        </p:tgtEl>
                                      </p:cBhvr>
                                    </p:animEffect>
                                  </p:childTnLst>
                                </p:cTn>
                              </p:par>
                              <p:par>
                                <p:cTn id="60" presetID="29" presetClass="entr" presetSubtype="0" fill="hold" nodeType="withEffect">
                                  <p:stCondLst>
                                    <p:cond delay="0"/>
                                  </p:stCondLst>
                                  <p:childTnLst>
                                    <p:set>
                                      <p:cBhvr>
                                        <p:cTn id="61" dur="1" fill="hold">
                                          <p:stCondLst>
                                            <p:cond delay="0"/>
                                          </p:stCondLst>
                                        </p:cTn>
                                        <p:tgtEl>
                                          <p:spTgt spid="96259">
                                            <p:txEl>
                                              <p:pRg st="11" end="11"/>
                                            </p:txEl>
                                          </p:spTgt>
                                        </p:tgtEl>
                                        <p:attrNameLst>
                                          <p:attrName>style.visibility</p:attrName>
                                        </p:attrNameLst>
                                      </p:cBhvr>
                                      <p:to>
                                        <p:strVal val="visible"/>
                                      </p:to>
                                    </p:set>
                                    <p:anim calcmode="lin" valueType="num">
                                      <p:cBhvr>
                                        <p:cTn id="62" dur="1000" fill="hold"/>
                                        <p:tgtEl>
                                          <p:spTgt spid="96259">
                                            <p:txEl>
                                              <p:pRg st="11" end="11"/>
                                            </p:txEl>
                                          </p:spTgt>
                                        </p:tgtEl>
                                        <p:attrNameLst>
                                          <p:attrName>ppt_x</p:attrName>
                                        </p:attrNameLst>
                                      </p:cBhvr>
                                      <p:tavLst>
                                        <p:tav tm="0">
                                          <p:val>
                                            <p:strVal val="#ppt_x-.2"/>
                                          </p:val>
                                        </p:tav>
                                        <p:tav tm="100000">
                                          <p:val>
                                            <p:strVal val="#ppt_x"/>
                                          </p:val>
                                        </p:tav>
                                      </p:tavLst>
                                    </p:anim>
                                    <p:anim calcmode="lin" valueType="num">
                                      <p:cBhvr>
                                        <p:cTn id="63" dur="1000" fill="hold"/>
                                        <p:tgtEl>
                                          <p:spTgt spid="96259">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64" dur="1000"/>
                                        <p:tgtEl>
                                          <p:spTgt spid="96259">
                                            <p:txEl>
                                              <p:pRg st="11" end="11"/>
                                            </p:txEl>
                                          </p:spTgt>
                                        </p:tgtEl>
                                      </p:cBhvr>
                                    </p:animEffect>
                                  </p:childTnLst>
                                </p:cTn>
                              </p:par>
                              <p:par>
                                <p:cTn id="65" presetID="29" presetClass="entr" presetSubtype="0" fill="hold" nodeType="withEffect">
                                  <p:stCondLst>
                                    <p:cond delay="0"/>
                                  </p:stCondLst>
                                  <p:childTnLst>
                                    <p:set>
                                      <p:cBhvr>
                                        <p:cTn id="66" dur="1" fill="hold">
                                          <p:stCondLst>
                                            <p:cond delay="0"/>
                                          </p:stCondLst>
                                        </p:cTn>
                                        <p:tgtEl>
                                          <p:spTgt spid="96259">
                                            <p:txEl>
                                              <p:pRg st="12" end="12"/>
                                            </p:txEl>
                                          </p:spTgt>
                                        </p:tgtEl>
                                        <p:attrNameLst>
                                          <p:attrName>style.visibility</p:attrName>
                                        </p:attrNameLst>
                                      </p:cBhvr>
                                      <p:to>
                                        <p:strVal val="visible"/>
                                      </p:to>
                                    </p:set>
                                    <p:anim calcmode="lin" valueType="num">
                                      <p:cBhvr>
                                        <p:cTn id="67" dur="1000" fill="hold"/>
                                        <p:tgtEl>
                                          <p:spTgt spid="96259">
                                            <p:txEl>
                                              <p:pRg st="12" end="12"/>
                                            </p:txEl>
                                          </p:spTgt>
                                        </p:tgtEl>
                                        <p:attrNameLst>
                                          <p:attrName>ppt_x</p:attrName>
                                        </p:attrNameLst>
                                      </p:cBhvr>
                                      <p:tavLst>
                                        <p:tav tm="0">
                                          <p:val>
                                            <p:strVal val="#ppt_x-.2"/>
                                          </p:val>
                                        </p:tav>
                                        <p:tav tm="100000">
                                          <p:val>
                                            <p:strVal val="#ppt_x"/>
                                          </p:val>
                                        </p:tav>
                                      </p:tavLst>
                                    </p:anim>
                                    <p:anim calcmode="lin" valueType="num">
                                      <p:cBhvr>
                                        <p:cTn id="68" dur="1000" fill="hold"/>
                                        <p:tgtEl>
                                          <p:spTgt spid="96259">
                                            <p:txEl>
                                              <p:pRg st="12" end="12"/>
                                            </p:txEl>
                                          </p:spTgt>
                                        </p:tgtEl>
                                        <p:attrNameLst>
                                          <p:attrName>ppt_y</p:attrName>
                                        </p:attrNameLst>
                                      </p:cBhvr>
                                      <p:tavLst>
                                        <p:tav tm="0">
                                          <p:val>
                                            <p:strVal val="#ppt_y"/>
                                          </p:val>
                                        </p:tav>
                                        <p:tav tm="100000">
                                          <p:val>
                                            <p:strVal val="#ppt_y"/>
                                          </p:val>
                                        </p:tav>
                                      </p:tavLst>
                                    </p:anim>
                                    <p:animEffect transition="in" filter="wipe(right)" prLst="gradientSize: 0.1">
                                      <p:cBhvr>
                                        <p:cTn id="69" dur="1000"/>
                                        <p:tgtEl>
                                          <p:spTgt spid="96259">
                                            <p:txEl>
                                              <p:pRg st="12" end="1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96259">
                                            <p:txEl>
                                              <p:pRg st="13" end="13"/>
                                            </p:txEl>
                                          </p:spTgt>
                                        </p:tgtEl>
                                        <p:attrNameLst>
                                          <p:attrName>style.visibility</p:attrName>
                                        </p:attrNameLst>
                                      </p:cBhvr>
                                      <p:to>
                                        <p:strVal val="visible"/>
                                      </p:to>
                                    </p:set>
                                    <p:anim calcmode="lin" valueType="num">
                                      <p:cBhvr additive="base">
                                        <p:cTn id="74" dur="500" fill="hold"/>
                                        <p:tgtEl>
                                          <p:spTgt spid="96259">
                                            <p:txEl>
                                              <p:pRg st="13" end="13"/>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96259">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文本占位符 155650"/>
          <p:cNvSpPr>
            <a:spLocks noGrp="1"/>
          </p:cNvSpPr>
          <p:nvPr>
            <p:ph type="body" sz="half" idx="4294967295"/>
          </p:nvPr>
        </p:nvSpPr>
        <p:spPr>
          <a:xfrm>
            <a:off x="769938" y="1412875"/>
            <a:ext cx="3154362" cy="2520950"/>
          </a:xfrm>
        </p:spPr>
        <p:txBody>
          <a:bodyPr lIns="92075" tIns="46038" rIns="92075" bIns="46038"/>
          <a:lstStyle/>
          <a:p>
            <a:pPr>
              <a:buFont typeface="Arial" panose="02080604020202020204" pitchFamily="34" charset="0"/>
              <a:buNone/>
            </a:pPr>
            <a:r>
              <a:rPr lang="zh-CN" altLang="en-US" sz="2000" b="1" dirty="0">
                <a:latin typeface="微软雅黑" panose="020B0503020204020204" charset="-122"/>
                <a:ea typeface="微软雅黑" panose="020B0503020204020204" charset="-122"/>
              </a:rPr>
              <a:t>题目：</a:t>
            </a:r>
            <a:r>
              <a:rPr lang="zh-CN" altLang="en-US" sz="1600" dirty="0">
                <a:latin typeface="微软雅黑" panose="020B0503020204020204" charset="-122"/>
                <a:ea typeface="微软雅黑" panose="020B0503020204020204" charset="-122"/>
              </a:rPr>
              <a:t>  </a:t>
            </a:r>
            <a:r>
              <a:rPr lang="zh-CN" altLang="en-US" sz="1800" dirty="0">
                <a:latin typeface="微软雅黑" panose="020B0503020204020204" charset="-122"/>
                <a:ea typeface="微软雅黑" panose="020B0503020204020204" charset="-122"/>
              </a:rPr>
              <a:t>小学生的加法算式</a:t>
            </a:r>
          </a:p>
          <a:p>
            <a:pPr>
              <a:buFont typeface="Arial" panose="02080604020202020204" pitchFamily="34" charset="0"/>
              <a:buNone/>
            </a:pPr>
            <a:r>
              <a:rPr lang="zh-CN" altLang="en-US" sz="1800" dirty="0">
                <a:latin typeface="微软雅黑" panose="020B0503020204020204" charset="-122"/>
                <a:ea typeface="微软雅黑" panose="020B0503020204020204" charset="-122"/>
              </a:rPr>
              <a:t>                      </a:t>
            </a:r>
            <a:r>
              <a:rPr lang="en-US" altLang="zh-CN" sz="1800" dirty="0">
                <a:latin typeface="微软雅黑" panose="020B0503020204020204" charset="-122"/>
                <a:ea typeface="微软雅黑" panose="020B0503020204020204" charset="-122"/>
              </a:rPr>
              <a:t>a  b  c</a:t>
            </a:r>
          </a:p>
          <a:p>
            <a:pPr>
              <a:buFont typeface="Arial" panose="02080604020202020204" pitchFamily="34" charset="0"/>
              <a:buNone/>
            </a:pPr>
            <a:r>
              <a:rPr lang="en-US" altLang="zh-CN" sz="1800" dirty="0">
                <a:latin typeface="微软雅黑" panose="020B0503020204020204" charset="-122"/>
                <a:ea typeface="微软雅黑" panose="020B0503020204020204" charset="-122"/>
              </a:rPr>
              <a:t>                 </a:t>
            </a:r>
            <a:r>
              <a:rPr lang="zh-CN" altLang="en-US" sz="1800" u="sng" dirty="0">
                <a:latin typeface="微软雅黑" panose="020B0503020204020204" charset="-122"/>
                <a:ea typeface="微软雅黑" panose="020B0503020204020204" charset="-122"/>
              </a:rPr>
              <a:t>＋  </a:t>
            </a:r>
            <a:r>
              <a:rPr lang="en-US" altLang="zh-CN" sz="1800" u="sng" dirty="0">
                <a:latin typeface="微软雅黑" panose="020B0503020204020204" charset="-122"/>
                <a:ea typeface="微软雅黑" panose="020B0503020204020204" charset="-122"/>
              </a:rPr>
              <a:t>c  b  a</a:t>
            </a:r>
          </a:p>
          <a:p>
            <a:pPr>
              <a:buFont typeface="Arial" panose="02080604020202020204" pitchFamily="34" charset="0"/>
              <a:buNone/>
            </a:pPr>
            <a:r>
              <a:rPr lang="en-US" altLang="zh-CN" sz="1800" dirty="0">
                <a:latin typeface="微软雅黑" panose="020B0503020204020204" charset="-122"/>
                <a:ea typeface="微软雅黑" panose="020B0503020204020204" charset="-122"/>
              </a:rPr>
              <a:t>                  1  3  3  3  </a:t>
            </a:r>
          </a:p>
          <a:p>
            <a:pPr>
              <a:lnSpc>
                <a:spcPct val="150000"/>
              </a:lnSpc>
              <a:buFont typeface="Arial" panose="02080604020202020204" pitchFamily="34" charset="0"/>
              <a:buNone/>
            </a:pPr>
            <a:r>
              <a:rPr lang="en-US" altLang="zh-CN" sz="1800" dirty="0">
                <a:latin typeface="微软雅黑" panose="020B0503020204020204" charset="-122"/>
                <a:ea typeface="微软雅黑" panose="020B0503020204020204" charset="-122"/>
              </a:rPr>
              <a:t>    </a:t>
            </a:r>
            <a:r>
              <a:rPr lang="en-US" altLang="zh-CN" sz="1800" dirty="0" err="1">
                <a:latin typeface="微软雅黑" panose="020B0503020204020204" charset="-122"/>
                <a:ea typeface="微软雅黑" panose="020B0503020204020204" charset="-122"/>
              </a:rPr>
              <a:t>a,b,c</a:t>
            </a:r>
            <a:r>
              <a:rPr lang="zh-CN" altLang="en-US" sz="1800" dirty="0">
                <a:latin typeface="微软雅黑" panose="020B0503020204020204" charset="-122"/>
                <a:ea typeface="微软雅黑" panose="020B0503020204020204" charset="-122"/>
              </a:rPr>
              <a:t>为一位数</a:t>
            </a:r>
            <a:r>
              <a:rPr lang="en-US" altLang="zh-CN" sz="1800" dirty="0">
                <a:latin typeface="微软雅黑" panose="020B0503020204020204" charset="-122"/>
                <a:ea typeface="微软雅黑" panose="020B0503020204020204" charset="-122"/>
              </a:rPr>
              <a:t>,</a:t>
            </a:r>
            <a:r>
              <a:rPr lang="zh-CN" altLang="en-US" sz="1800" dirty="0">
                <a:latin typeface="微软雅黑" panose="020B0503020204020204" charset="-122"/>
                <a:ea typeface="微软雅黑" panose="020B0503020204020204" charset="-122"/>
              </a:rPr>
              <a:t>试编程求所有可能</a:t>
            </a:r>
            <a:r>
              <a:rPr lang="en-US" altLang="zh-CN" sz="1800" dirty="0" err="1">
                <a:latin typeface="微软雅黑" panose="020B0503020204020204" charset="-122"/>
                <a:ea typeface="微软雅黑" panose="020B0503020204020204" charset="-122"/>
              </a:rPr>
              <a:t>a,b,c</a:t>
            </a:r>
            <a:r>
              <a:rPr lang="zh-CN" altLang="en-US" sz="1800" dirty="0">
                <a:latin typeface="微软雅黑" panose="020B0503020204020204" charset="-122"/>
                <a:ea typeface="微软雅黑" panose="020B0503020204020204" charset="-122"/>
              </a:rPr>
              <a:t>的值</a:t>
            </a:r>
            <a:endParaRPr lang="en-US" altLang="zh-CN" sz="1800" dirty="0">
              <a:latin typeface="微软雅黑" panose="020B0503020204020204" charset="-122"/>
              <a:ea typeface="微软雅黑" panose="020B0503020204020204" charset="-122"/>
            </a:endParaRPr>
          </a:p>
        </p:txBody>
      </p:sp>
      <p:sp>
        <p:nvSpPr>
          <p:cNvPr id="155653" name="文本占位符 155652"/>
          <p:cNvSpPr>
            <a:spLocks noGrp="1"/>
          </p:cNvSpPr>
          <p:nvPr/>
        </p:nvSpPr>
        <p:spPr>
          <a:xfrm>
            <a:off x="4356100" y="981075"/>
            <a:ext cx="4392930" cy="4809490"/>
          </a:xfrm>
          <a:prstGeom prst="roundRect">
            <a:avLst>
              <a:gd name="adj" fmla="val 4843"/>
            </a:avLst>
          </a:prstGeom>
          <a:solidFill>
            <a:schemeClr val="bg1"/>
          </a:solidFill>
          <a:ln w="31750" cmpd="sng">
            <a:solidFill>
              <a:srgbClr val="339933"/>
            </a:solidFill>
            <a:prstDash val="lgDashDotDot"/>
            <a:miter lim="800000"/>
          </a:ln>
        </p:spPr>
        <p:txBody>
          <a:bodyPr lIns="92075" tIns="46038" rIns="92075" bIns="46038">
            <a:normAutofit/>
          </a:bodyPr>
          <a:lstStyle/>
          <a:p>
            <a:pPr indent="-90805">
              <a:lnSpc>
                <a:spcPct val="10000"/>
              </a:lnSpc>
              <a:spcBef>
                <a:spcPts val="1200"/>
              </a:spcBef>
              <a:spcAft>
                <a:spcPts val="200"/>
              </a:spcAft>
              <a:buClr>
                <a:schemeClr val="accent1"/>
              </a:buClr>
              <a:buSzPct val="100000"/>
              <a:buFont typeface="Calibri" panose="020F0502020204030204" pitchFamily="34" charset="0"/>
              <a:buNone/>
            </a:pPr>
            <a:endParaRPr lang="en-US" altLang="zh-CN" sz="1500" b="1">
              <a:solidFill>
                <a:srgbClr val="404040"/>
              </a:solidFill>
              <a:latin typeface="+mn-lt"/>
              <a:sym typeface="+mn-ea"/>
            </a:endParaRP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#include&lt;stdio.h&gt;</a:t>
            </a: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void main( )</a:t>
            </a: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a:t>
            </a: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int  i;</a:t>
            </a: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int a, b ,c;</a:t>
            </a:r>
          </a:p>
          <a:p>
            <a:pPr indent="-90805">
              <a:lnSpc>
                <a:spcPct val="80000"/>
              </a:lnSpc>
              <a:spcBef>
                <a:spcPts val="0"/>
              </a:spcBef>
              <a:spcAft>
                <a:spcPts val="0"/>
              </a:spcAft>
              <a:buClr>
                <a:schemeClr val="accent1"/>
              </a:buClr>
              <a:buSzPct val="100000"/>
              <a:buFont typeface="Calibri" panose="020F0502020204030204" pitchFamily="34" charset="0"/>
              <a:buNone/>
            </a:pPr>
            <a:endParaRPr lang="en-US" altLang="zh-CN" sz="1600">
              <a:solidFill>
                <a:srgbClr val="404040"/>
              </a:solidFill>
              <a:latin typeface="+mn-lt"/>
              <a:ea typeface="微软雅黑" panose="020B0503020204020204" charset="-122"/>
              <a:sym typeface="+mn-ea"/>
            </a:endParaRP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for ( i=100 ; i&lt;=999; i++)</a:t>
            </a: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a:t>
            </a: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a = i/100 ; </a:t>
            </a:r>
          </a:p>
          <a:p>
            <a:pPr indent="-90805">
              <a:lnSpc>
                <a:spcPct val="80000"/>
              </a:lnSpc>
              <a:spcBef>
                <a:spcPts val="0"/>
              </a:spcBef>
              <a:spcAft>
                <a:spcPts val="0"/>
              </a:spcAft>
              <a:buClr>
                <a:schemeClr val="accent1"/>
              </a:buClr>
              <a:buSzPct val="100000"/>
              <a:buFont typeface="Calibri" panose="020F0502020204030204" pitchFamily="34" charset="0"/>
              <a:buNone/>
            </a:pPr>
            <a:endParaRPr lang="en-US" altLang="zh-CN" sz="1600">
              <a:solidFill>
                <a:srgbClr val="404040"/>
              </a:solidFill>
              <a:latin typeface="+mn-lt"/>
              <a:ea typeface="微软雅黑" panose="020B0503020204020204" charset="-122"/>
              <a:sym typeface="+mn-ea"/>
            </a:endParaRP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b =( i- a*100)/10;</a:t>
            </a:r>
          </a:p>
          <a:p>
            <a:pPr indent="-90805">
              <a:lnSpc>
                <a:spcPct val="80000"/>
              </a:lnSpc>
              <a:spcBef>
                <a:spcPts val="0"/>
              </a:spcBef>
              <a:spcAft>
                <a:spcPts val="0"/>
              </a:spcAft>
              <a:buClr>
                <a:schemeClr val="accent1"/>
              </a:buClr>
              <a:buSzPct val="100000"/>
              <a:buFont typeface="Calibri" panose="020F0502020204030204" pitchFamily="34" charset="0"/>
              <a:buNone/>
            </a:pPr>
            <a:endParaRPr lang="en-US" altLang="zh-CN" sz="1600">
              <a:solidFill>
                <a:srgbClr val="404040"/>
              </a:solidFill>
              <a:latin typeface="+mn-lt"/>
              <a:ea typeface="微软雅黑" panose="020B0503020204020204" charset="-122"/>
              <a:sym typeface="+mn-ea"/>
            </a:endParaRP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c = i%10;    </a:t>
            </a: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a:t>
            </a: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if( 1333 == a*100+b*10 + c + </a:t>
            </a: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c*100 + b*10  + a)</a:t>
            </a: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a:t>
            </a:r>
          </a:p>
          <a:p>
            <a:pPr indent="-90805">
              <a:lnSpc>
                <a:spcPct val="80000"/>
              </a:lnSpc>
              <a:spcBef>
                <a:spcPts val="0"/>
              </a:spcBef>
              <a:spcAft>
                <a:spcPts val="0"/>
              </a:spcAft>
              <a:buClr>
                <a:schemeClr val="accent1"/>
              </a:buClr>
              <a:buSzPct val="100000"/>
              <a:buFont typeface="Calibri" panose="020F0502020204030204" pitchFamily="34" charset="0"/>
              <a:buNone/>
            </a:pPr>
            <a:endParaRPr lang="en-US" altLang="zh-CN" sz="1600">
              <a:solidFill>
                <a:srgbClr val="404040"/>
              </a:solidFill>
              <a:latin typeface="+mn-lt"/>
              <a:ea typeface="微软雅黑" panose="020B0503020204020204" charset="-122"/>
              <a:sym typeface="+mn-ea"/>
            </a:endParaRP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printf("a= %d b=%d   c=%d\n", a,b,c  );</a:t>
            </a: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a:t>
            </a: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a:t>
            </a: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a:t>
            </a:r>
          </a:p>
          <a:p>
            <a:pPr indent="-90805">
              <a:lnSpc>
                <a:spcPct val="10000"/>
              </a:lnSpc>
              <a:spcBef>
                <a:spcPts val="1200"/>
              </a:spcBef>
              <a:spcAft>
                <a:spcPts val="200"/>
              </a:spcAft>
              <a:buClr>
                <a:schemeClr val="accent1"/>
              </a:buClr>
              <a:buSzPct val="100000"/>
              <a:buFont typeface="Calibri" panose="020F0502020204030204" pitchFamily="34" charset="0"/>
              <a:buNone/>
            </a:pPr>
            <a:endParaRPr lang="en-US" altLang="zh-CN" sz="1600" b="1">
              <a:solidFill>
                <a:srgbClr val="404040"/>
              </a:solidFill>
              <a:latin typeface="+mn-lt"/>
              <a:ea typeface="微软雅黑" panose="020B0503020204020204" charset="-122"/>
              <a:sym typeface="+mn-ea"/>
            </a:endParaRPr>
          </a:p>
        </p:txBody>
      </p:sp>
      <p:grpSp>
        <p:nvGrpSpPr>
          <p:cNvPr id="155655" name="组合 155654"/>
          <p:cNvGrpSpPr/>
          <p:nvPr/>
        </p:nvGrpSpPr>
        <p:grpSpPr bwMode="auto">
          <a:xfrm>
            <a:off x="1258888" y="4437063"/>
            <a:ext cx="1368425" cy="1655762"/>
            <a:chOff x="4320" y="1152"/>
            <a:chExt cx="414" cy="402"/>
          </a:xfrm>
          <a:solidFill>
            <a:srgbClr val="006666"/>
          </a:solidFill>
        </p:grpSpPr>
        <p:sp>
          <p:nvSpPr>
            <p:cNvPr id="155657" name="任意多边形 155656"/>
            <p:cNvSpPr/>
            <p:nvPr/>
          </p:nvSpPr>
          <p:spPr>
            <a:xfrm>
              <a:off x="4346" y="1178"/>
              <a:ext cx="206" cy="201"/>
            </a:xfrm>
            <a:custGeom>
              <a:avLst/>
              <a:gdLst/>
              <a:ahLst/>
              <a:cxnLst/>
              <a:rect l="0" t="0" r="0" b="0"/>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pFill/>
            <a:ln w="0">
              <a:noFill/>
            </a:ln>
          </p:spPr>
          <p:txBody>
            <a:bodyPr/>
            <a:lstStyle/>
            <a:p>
              <a:pPr>
                <a:defRPr/>
              </a:pPr>
              <a:endParaRPr lang="zh-CN" altLang="en-US">
                <a:solidFill>
                  <a:schemeClr val="bg1"/>
                </a:solidFill>
                <a:latin typeface="Arial" panose="02080604020202020204" pitchFamily="34" charset="0"/>
                <a:ea typeface="宋体" panose="02010600030101010101" pitchFamily="2" charset="-122"/>
              </a:endParaRPr>
            </a:p>
          </p:txBody>
        </p:sp>
        <p:sp>
          <p:nvSpPr>
            <p:cNvPr id="155656" name="圆角矩形 155655"/>
            <p:cNvSpPr/>
            <p:nvPr/>
          </p:nvSpPr>
          <p:spPr>
            <a:xfrm>
              <a:off x="4320" y="1152"/>
              <a:ext cx="414" cy="402"/>
            </a:xfrm>
            <a:prstGeom prst="roundRect">
              <a:avLst>
                <a:gd name="adj" fmla="val 11921"/>
              </a:avLst>
            </a:prstGeom>
            <a:grpFill/>
            <a:ln w="25400" cap="flat" cmpd="sng">
              <a:solidFill>
                <a:srgbClr val="FFFFFF"/>
              </a:solidFill>
              <a:prstDash val="solid"/>
              <a:headEnd type="none" w="med" len="med"/>
              <a:tailEnd type="none" w="med" len="med"/>
            </a:ln>
            <a:effectLst>
              <a:outerShdw dist="53882" dir="2699999" algn="ctr" rotWithShape="0">
                <a:srgbClr val="000000">
                  <a:alpha val="50000"/>
                </a:srgbClr>
              </a:outerShdw>
            </a:effectLst>
          </p:spPr>
          <p:txBody>
            <a:bodyPr wrap="none" anchor="ctr"/>
            <a:lstStyle/>
            <a:p>
              <a:pPr algn="ctr"/>
              <a:r>
                <a:rPr lang="en-US" altLang="zh-CN" sz="1600">
                  <a:solidFill>
                    <a:schemeClr val="bg1"/>
                  </a:solidFill>
                  <a:latin typeface="微软雅黑" panose="020B0503020204020204" charset="-122"/>
                  <a:ea typeface="微软雅黑" panose="020B0503020204020204" charset="-122"/>
                </a:rPr>
                <a:t>a=4,b=1,c=9</a:t>
              </a:r>
            </a:p>
            <a:p>
              <a:pPr algn="ctr"/>
              <a:r>
                <a:rPr lang="en-US" altLang="zh-CN" sz="1600">
                  <a:solidFill>
                    <a:schemeClr val="bg1"/>
                  </a:solidFill>
                  <a:latin typeface="微软雅黑" panose="020B0503020204020204" charset="-122"/>
                  <a:ea typeface="微软雅黑" panose="020B0503020204020204" charset="-122"/>
                </a:rPr>
                <a:t>a=5,b=1,c=8</a:t>
              </a:r>
            </a:p>
            <a:p>
              <a:pPr algn="ctr"/>
              <a:r>
                <a:rPr lang="en-US" altLang="zh-CN" sz="1600">
                  <a:solidFill>
                    <a:schemeClr val="bg1"/>
                  </a:solidFill>
                  <a:latin typeface="微软雅黑" panose="020B0503020204020204" charset="-122"/>
                  <a:ea typeface="微软雅黑" panose="020B0503020204020204" charset="-122"/>
                </a:rPr>
                <a:t>a=6,b=1,c=7</a:t>
              </a:r>
            </a:p>
            <a:p>
              <a:pPr algn="ctr"/>
              <a:r>
                <a:rPr lang="en-US" altLang="zh-CN" sz="1600">
                  <a:solidFill>
                    <a:schemeClr val="bg1"/>
                  </a:solidFill>
                  <a:latin typeface="微软雅黑" panose="020B0503020204020204" charset="-122"/>
                  <a:ea typeface="微软雅黑" panose="020B0503020204020204" charset="-122"/>
                </a:rPr>
                <a:t>a=7,b=1,c=6</a:t>
              </a:r>
            </a:p>
            <a:p>
              <a:pPr algn="ctr"/>
              <a:r>
                <a:rPr lang="en-US" altLang="zh-CN" sz="1600">
                  <a:solidFill>
                    <a:schemeClr val="bg1"/>
                  </a:solidFill>
                  <a:latin typeface="微软雅黑" panose="020B0503020204020204" charset="-122"/>
                  <a:ea typeface="微软雅黑" panose="020B0503020204020204" charset="-122"/>
                </a:rPr>
                <a:t>a=8,b=1,c=5</a:t>
              </a:r>
            </a:p>
            <a:p>
              <a:pPr algn="ctr"/>
              <a:r>
                <a:rPr lang="en-US" altLang="zh-CN" sz="1600">
                  <a:solidFill>
                    <a:schemeClr val="bg1"/>
                  </a:solidFill>
                  <a:latin typeface="微软雅黑" panose="020B0503020204020204" charset="-122"/>
                  <a:ea typeface="微软雅黑" panose="020B0503020204020204" charset="-122"/>
                </a:rPr>
                <a:t>a=9,b=1,c=4</a:t>
              </a:r>
            </a:p>
          </p:txBody>
        </p:sp>
      </p:grpSp>
      <p:sp>
        <p:nvSpPr>
          <p:cNvPr id="155660" name="右箭头 155659"/>
          <p:cNvSpPr>
            <a:spLocks noChangeArrowheads="1"/>
          </p:cNvSpPr>
          <p:nvPr/>
        </p:nvSpPr>
        <p:spPr bwMode="auto">
          <a:xfrm flipH="1">
            <a:off x="2771775" y="4797425"/>
            <a:ext cx="1512888" cy="539750"/>
          </a:xfrm>
          <a:prstGeom prst="rightArrow">
            <a:avLst>
              <a:gd name="adj1" fmla="val 64713"/>
              <a:gd name="adj2" fmla="val 87553"/>
            </a:avLst>
          </a:prstGeom>
          <a:gradFill rotWithShape="1">
            <a:gsLst>
              <a:gs pos="0">
                <a:srgbClr val="FFFFFF">
                  <a:alpha val="0"/>
                </a:srgbClr>
              </a:gs>
              <a:gs pos="100000">
                <a:srgbClr val="B2B4B3"/>
              </a:gs>
            </a:gsLst>
            <a:lin ang="0" scaled="1"/>
          </a:gradFill>
          <a:ln w="9525">
            <a:noFill/>
            <a:miter lim="800000"/>
          </a:ln>
        </p:spPr>
        <p:txBody>
          <a:bodyPr wrap="none" anchor="ctr"/>
          <a:lstStyle/>
          <a:p>
            <a:pPr algn="ctr"/>
            <a:r>
              <a:rPr lang="zh-CN" altLang="en-US" sz="1600">
                <a:solidFill>
                  <a:srgbClr val="FF0000"/>
                </a:solidFill>
                <a:latin typeface="Times New Roman" panose="02020603050405020304" pitchFamily="18" charset="0"/>
                <a:ea typeface="微软雅黑" panose="020B0503020204020204" charset="-122"/>
              </a:rPr>
              <a:t>运行结果</a:t>
            </a:r>
          </a:p>
        </p:txBody>
      </p:sp>
      <p:sp>
        <p:nvSpPr>
          <p:cNvPr id="90117" name="文本框 10"/>
          <p:cNvSpPr txBox="1">
            <a:spLocks noChangeArrowheads="1"/>
          </p:cNvSpPr>
          <p:nvPr/>
        </p:nvSpPr>
        <p:spPr bwMode="auto">
          <a:xfrm>
            <a:off x="621030" y="141288"/>
            <a:ext cx="1619250" cy="641350"/>
          </a:xfrm>
          <a:prstGeom prst="rect">
            <a:avLst/>
          </a:prstGeom>
          <a:noFill/>
          <a:ln w="9525">
            <a:noFill/>
            <a:miter lim="800000"/>
          </a:ln>
        </p:spPr>
        <p:txBody>
          <a:bodyPr wrap="none">
            <a:spAutoFit/>
          </a:bodyPr>
          <a:lstStyle/>
          <a:p>
            <a:pPr algn="ctr"/>
            <a:r>
              <a:rPr lang="zh-CN" altLang="en-US" sz="3600" b="1">
                <a:solidFill>
                  <a:srgbClr val="39626F"/>
                </a:solidFill>
                <a:latin typeface="微软雅黑" panose="020B0503020204020204" charset="-122"/>
                <a:ea typeface="微软雅黑" panose="020B0503020204020204" charset="-122"/>
                <a:cs typeface="Segoe UI" panose="020B0502040204020203" pitchFamily="34" charset="0"/>
              </a:rPr>
              <a:t>例</a:t>
            </a: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rPr>
              <a:t>3.20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blinds(horizontal)">
                                      <p:cBhvr>
                                        <p:cTn id="7" dur="500"/>
                                        <p:tgtEl>
                                          <p:spTgt spid="15565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5651">
                                            <p:txEl>
                                              <p:pRg st="1" end="1"/>
                                            </p:txEl>
                                          </p:spTgt>
                                        </p:tgtEl>
                                        <p:attrNameLst>
                                          <p:attrName>style.visibility</p:attrName>
                                        </p:attrNameLst>
                                      </p:cBhvr>
                                      <p:to>
                                        <p:strVal val="visible"/>
                                      </p:to>
                                    </p:set>
                                    <p:animEffect transition="in" filter="blinds(horizontal)">
                                      <p:cBhvr>
                                        <p:cTn id="10" dur="500"/>
                                        <p:tgtEl>
                                          <p:spTgt spid="15565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5651">
                                            <p:txEl>
                                              <p:pRg st="2" end="2"/>
                                            </p:txEl>
                                          </p:spTgt>
                                        </p:tgtEl>
                                        <p:attrNameLst>
                                          <p:attrName>style.visibility</p:attrName>
                                        </p:attrNameLst>
                                      </p:cBhvr>
                                      <p:to>
                                        <p:strVal val="visible"/>
                                      </p:to>
                                    </p:set>
                                    <p:animEffect transition="in" filter="blinds(horizontal)">
                                      <p:cBhvr>
                                        <p:cTn id="13" dur="500"/>
                                        <p:tgtEl>
                                          <p:spTgt spid="155651">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5651">
                                            <p:txEl>
                                              <p:pRg st="3" end="3"/>
                                            </p:txEl>
                                          </p:spTgt>
                                        </p:tgtEl>
                                        <p:attrNameLst>
                                          <p:attrName>style.visibility</p:attrName>
                                        </p:attrNameLst>
                                      </p:cBhvr>
                                      <p:to>
                                        <p:strVal val="visible"/>
                                      </p:to>
                                    </p:set>
                                    <p:animEffect transition="in" filter="blinds(horizontal)">
                                      <p:cBhvr>
                                        <p:cTn id="16" dur="500"/>
                                        <p:tgtEl>
                                          <p:spTgt spid="155651">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55651">
                                            <p:txEl>
                                              <p:pRg st="4" end="4"/>
                                            </p:txEl>
                                          </p:spTgt>
                                        </p:tgtEl>
                                        <p:attrNameLst>
                                          <p:attrName>style.visibility</p:attrName>
                                        </p:attrNameLst>
                                      </p:cBhvr>
                                      <p:to>
                                        <p:strVal val="visible"/>
                                      </p:to>
                                    </p:set>
                                    <p:animEffect transition="in" filter="blinds(horizontal)">
                                      <p:cBhvr>
                                        <p:cTn id="19" dur="500"/>
                                        <p:tgtEl>
                                          <p:spTgt spid="15565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55653"/>
                                        </p:tgtEl>
                                        <p:attrNameLst>
                                          <p:attrName>style.visibility</p:attrName>
                                        </p:attrNameLst>
                                      </p:cBhvr>
                                      <p:to>
                                        <p:strVal val="visible"/>
                                      </p:to>
                                    </p:set>
                                    <p:animEffect transition="in" filter="fade">
                                      <p:cBhvr>
                                        <p:cTn id="24" dur="1000"/>
                                        <p:tgtEl>
                                          <p:spTgt spid="155653"/>
                                        </p:tgtEl>
                                      </p:cBhvr>
                                    </p:animEffect>
                                    <p:anim calcmode="lin" valueType="num">
                                      <p:cBhvr>
                                        <p:cTn id="25" dur="1000" fill="hold"/>
                                        <p:tgtEl>
                                          <p:spTgt spid="155653"/>
                                        </p:tgtEl>
                                        <p:attrNameLst>
                                          <p:attrName>ppt_x</p:attrName>
                                        </p:attrNameLst>
                                      </p:cBhvr>
                                      <p:tavLst>
                                        <p:tav tm="0">
                                          <p:val>
                                            <p:strVal val="#ppt_x"/>
                                          </p:val>
                                        </p:tav>
                                        <p:tav tm="100000">
                                          <p:val>
                                            <p:strVal val="#ppt_x"/>
                                          </p:val>
                                        </p:tav>
                                      </p:tavLst>
                                    </p:anim>
                                    <p:anim calcmode="lin" valueType="num">
                                      <p:cBhvr>
                                        <p:cTn id="26" dur="1000" fill="hold"/>
                                        <p:tgtEl>
                                          <p:spTgt spid="15565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55655"/>
                                        </p:tgtEl>
                                        <p:attrNameLst>
                                          <p:attrName>style.visibility</p:attrName>
                                        </p:attrNameLst>
                                      </p:cBhvr>
                                      <p:to>
                                        <p:strVal val="visible"/>
                                      </p:to>
                                    </p:set>
                                    <p:animEffect transition="in" filter="blinds(horizontal)">
                                      <p:cBhvr>
                                        <p:cTn id="31" dur="500"/>
                                        <p:tgtEl>
                                          <p:spTgt spid="15565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55660"/>
                                        </p:tgtEl>
                                        <p:attrNameLst>
                                          <p:attrName>style.visibility</p:attrName>
                                        </p:attrNameLst>
                                      </p:cBhvr>
                                      <p:to>
                                        <p:strVal val="visible"/>
                                      </p:to>
                                    </p:set>
                                    <p:animEffect transition="in" filter="blinds(horizontal)">
                                      <p:cBhvr>
                                        <p:cTn id="34" dur="500"/>
                                        <p:tgtEl>
                                          <p:spTgt spid="155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uiExpand="1" build="p"/>
      <p:bldP spid="155653" grpId="0" bldLvl="0" animBg="1"/>
      <p:bldP spid="155660"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文本占位符 176130"/>
          <p:cNvSpPr>
            <a:spLocks noGrp="1"/>
          </p:cNvSpPr>
          <p:nvPr>
            <p:ph type="body" sz="half" idx="4294967295"/>
          </p:nvPr>
        </p:nvSpPr>
        <p:spPr>
          <a:xfrm>
            <a:off x="1274763" y="1441768"/>
            <a:ext cx="2735262" cy="835104"/>
          </a:xfrm>
        </p:spPr>
        <p:txBody>
          <a:bodyPr lIns="92075" tIns="46038" rIns="92075" bIns="46038"/>
          <a:lstStyle/>
          <a:p>
            <a:pPr marL="0" indent="0">
              <a:lnSpc>
                <a:spcPct val="150000"/>
              </a:lnSpc>
              <a:spcBef>
                <a:spcPct val="0"/>
              </a:spcBef>
              <a:buFont typeface="Arial" panose="02080604020202020204" pitchFamily="34" charset="0"/>
              <a:buNone/>
            </a:pPr>
            <a:r>
              <a:rPr lang="zh-CN" altLang="en-US" sz="1800" dirty="0">
                <a:ea typeface="微软雅黑" panose="020B0503020204020204" charset="-122"/>
              </a:rPr>
              <a:t>求已知两个正整数的最大公约数。</a:t>
            </a:r>
          </a:p>
          <a:p>
            <a:pPr marL="0" indent="0">
              <a:lnSpc>
                <a:spcPct val="80000"/>
              </a:lnSpc>
              <a:buFont typeface="Arial" panose="02080604020202020204" pitchFamily="34" charset="0"/>
              <a:buNone/>
            </a:pPr>
            <a:endParaRPr lang="en-US" altLang="zh-CN" sz="1400" dirty="0">
              <a:ea typeface="微软雅黑" panose="020B0503020204020204" charset="-122"/>
            </a:endParaRPr>
          </a:p>
        </p:txBody>
      </p:sp>
      <p:sp>
        <p:nvSpPr>
          <p:cNvPr id="176133" name="文本占位符 176132"/>
          <p:cNvSpPr>
            <a:spLocks noGrp="1"/>
          </p:cNvSpPr>
          <p:nvPr/>
        </p:nvSpPr>
        <p:spPr>
          <a:xfrm>
            <a:off x="4643438" y="1125538"/>
            <a:ext cx="4249737" cy="5111750"/>
          </a:xfrm>
          <a:prstGeom prst="roundRect">
            <a:avLst>
              <a:gd name="adj" fmla="val 4843"/>
            </a:avLst>
          </a:prstGeom>
          <a:solidFill>
            <a:schemeClr val="bg1">
              <a:lumMod val="95000"/>
            </a:schemeClr>
          </a:solidFill>
          <a:ln w="31750" cmpd="sng">
            <a:solidFill>
              <a:srgbClr val="339933"/>
            </a:solidFill>
            <a:prstDash val="lgDashDotDot"/>
            <a:miter lim="800000"/>
          </a:ln>
        </p:spPr>
        <p:txBody>
          <a:bodyPr lIns="92075" tIns="46038" rIns="92075" bIns="46038"/>
          <a:lstStyle/>
          <a:p>
            <a:pPr>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rPr>
              <a:t>#include&lt;stdio.h&gt;</a:t>
            </a:r>
          </a:p>
          <a:p>
            <a:pPr>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rPr>
              <a:t> void main( )</a:t>
            </a:r>
          </a:p>
          <a:p>
            <a:pPr>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rPr>
              <a:t> {</a:t>
            </a:r>
          </a:p>
          <a:p>
            <a:pPr>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rPr>
              <a:t>      int  i;</a:t>
            </a:r>
          </a:p>
          <a:p>
            <a:pPr>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rPr>
              <a:t>      int a, b ;</a:t>
            </a:r>
          </a:p>
          <a:p>
            <a:pPr>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rPr>
              <a:t>      printf("please input a ,b:");</a:t>
            </a:r>
          </a:p>
          <a:p>
            <a:pPr>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rPr>
              <a:t>      scanf("%d%d", &amp;a,&amp;b);</a:t>
            </a:r>
          </a:p>
          <a:p>
            <a:pPr>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rPr>
              <a:t>      for ( i= a&lt;b ? a:b ; i&gt;0 ; i--) </a:t>
            </a:r>
          </a:p>
          <a:p>
            <a:pPr>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rPr>
              <a:t>      // i</a:t>
            </a:r>
            <a:r>
              <a:rPr lang="zh-CN" altLang="en-US" sz="1600">
                <a:solidFill>
                  <a:srgbClr val="404040"/>
                </a:solidFill>
                <a:latin typeface="+mn-lt"/>
                <a:ea typeface="微软雅黑" panose="020B0503020204020204" charset="-122"/>
              </a:rPr>
              <a:t>初值为</a:t>
            </a:r>
            <a:r>
              <a:rPr lang="en-US" altLang="zh-CN" sz="1600">
                <a:solidFill>
                  <a:srgbClr val="404040"/>
                </a:solidFill>
                <a:latin typeface="+mn-lt"/>
                <a:ea typeface="微软雅黑" panose="020B0503020204020204" charset="-122"/>
              </a:rPr>
              <a:t>a,b</a:t>
            </a:r>
            <a:r>
              <a:rPr lang="zh-CN" altLang="en-US" sz="1600">
                <a:solidFill>
                  <a:srgbClr val="404040"/>
                </a:solidFill>
                <a:latin typeface="+mn-lt"/>
                <a:ea typeface="微软雅黑" panose="020B0503020204020204" charset="-122"/>
              </a:rPr>
              <a:t>中的较小值</a:t>
            </a:r>
          </a:p>
          <a:p>
            <a:pPr>
              <a:buClr>
                <a:schemeClr val="accent1"/>
              </a:buClr>
              <a:buSzPct val="100000"/>
              <a:buFont typeface="Calibri" panose="020F0502020204030204" pitchFamily="34" charset="0"/>
              <a:buNone/>
            </a:pPr>
            <a:r>
              <a:rPr lang="zh-CN" altLang="en-US" sz="1600">
                <a:solidFill>
                  <a:srgbClr val="404040"/>
                </a:solidFill>
                <a:latin typeface="+mn-lt"/>
                <a:ea typeface="微软雅黑" panose="020B0503020204020204" charset="-122"/>
              </a:rPr>
              <a:t>      </a:t>
            </a:r>
            <a:r>
              <a:rPr lang="en-US" altLang="zh-CN" sz="1600">
                <a:solidFill>
                  <a:srgbClr val="404040"/>
                </a:solidFill>
                <a:latin typeface="+mn-lt"/>
                <a:ea typeface="微软雅黑" panose="020B0503020204020204" charset="-122"/>
              </a:rPr>
              <a:t>{</a:t>
            </a:r>
          </a:p>
          <a:p>
            <a:pPr>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rPr>
              <a:t>          if( a%i ==0  &amp;&amp; b%i==0)</a:t>
            </a:r>
          </a:p>
          <a:p>
            <a:pPr>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rPr>
              <a:t>          {</a:t>
            </a:r>
          </a:p>
          <a:p>
            <a:pPr>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rPr>
              <a:t>               printf("the max  = %d ", i  );</a:t>
            </a:r>
          </a:p>
          <a:p>
            <a:pPr>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rPr>
              <a:t>               break;</a:t>
            </a:r>
          </a:p>
          <a:p>
            <a:pPr>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rPr>
              <a:t>           }</a:t>
            </a:r>
          </a:p>
          <a:p>
            <a:pPr>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rPr>
              <a:t>      }</a:t>
            </a:r>
          </a:p>
          <a:p>
            <a:pPr>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rPr>
              <a:t>}</a:t>
            </a:r>
          </a:p>
        </p:txBody>
      </p:sp>
      <p:sp>
        <p:nvSpPr>
          <p:cNvPr id="176136" name="圆角矩形 176135"/>
          <p:cNvSpPr/>
          <p:nvPr/>
        </p:nvSpPr>
        <p:spPr>
          <a:xfrm>
            <a:off x="1042988" y="5084763"/>
            <a:ext cx="2163762" cy="720725"/>
          </a:xfrm>
          <a:prstGeom prst="roundRect">
            <a:avLst>
              <a:gd name="adj" fmla="val 11921"/>
            </a:avLst>
          </a:prstGeom>
          <a:solidFill>
            <a:srgbClr val="006666"/>
          </a:solidFill>
          <a:ln w="25400" cap="flat" cmpd="sng">
            <a:solidFill>
              <a:srgbClr val="FFFFFF"/>
            </a:solidFill>
            <a:prstDash val="solid"/>
            <a:headEnd type="none" w="med" len="med"/>
            <a:tailEnd type="none" w="med" len="med"/>
          </a:ln>
          <a:effectLst>
            <a:outerShdw dist="53882" dir="2699999" algn="ctr" rotWithShape="0">
              <a:srgbClr val="000000">
                <a:alpha val="50000"/>
              </a:srgbClr>
            </a:outerShdw>
          </a:effectLst>
        </p:spPr>
        <p:txBody>
          <a:bodyPr wrap="none" anchor="ctr"/>
          <a:lstStyle/>
          <a:p>
            <a:pPr algn="ctr"/>
            <a:r>
              <a:rPr lang="en-US" altLang="zh-CN" sz="1600">
                <a:solidFill>
                  <a:schemeClr val="bg1"/>
                </a:solidFill>
                <a:latin typeface="微软雅黑" panose="020B0503020204020204" charset="-122"/>
                <a:ea typeface="微软雅黑" panose="020B0503020204020204" charset="-122"/>
                <a:sym typeface="+mn-ea"/>
              </a:rPr>
              <a:t>please input a ,b:6  4 </a:t>
            </a:r>
          </a:p>
          <a:p>
            <a:pPr algn="ctr"/>
            <a:r>
              <a:rPr lang="en-US" altLang="zh-CN" sz="1600">
                <a:solidFill>
                  <a:schemeClr val="bg1"/>
                </a:solidFill>
                <a:latin typeface="微软雅黑" panose="020B0503020204020204" charset="-122"/>
                <a:ea typeface="微软雅黑" panose="020B0503020204020204" charset="-122"/>
                <a:sym typeface="+mn-ea"/>
              </a:rPr>
              <a:t>the max  =2</a:t>
            </a:r>
          </a:p>
        </p:txBody>
      </p:sp>
      <p:sp>
        <p:nvSpPr>
          <p:cNvPr id="176138" name="右箭头 176137"/>
          <p:cNvSpPr>
            <a:spLocks noChangeArrowheads="1"/>
          </p:cNvSpPr>
          <p:nvPr/>
        </p:nvSpPr>
        <p:spPr bwMode="auto">
          <a:xfrm flipH="1">
            <a:off x="3422650" y="5229225"/>
            <a:ext cx="1293813" cy="611188"/>
          </a:xfrm>
          <a:prstGeom prst="rightArrow">
            <a:avLst>
              <a:gd name="adj1" fmla="val 64713"/>
              <a:gd name="adj2" fmla="val 66123"/>
            </a:avLst>
          </a:prstGeom>
          <a:gradFill rotWithShape="1">
            <a:gsLst>
              <a:gs pos="0">
                <a:srgbClr val="FFFFFF">
                  <a:alpha val="0"/>
                </a:srgbClr>
              </a:gs>
              <a:gs pos="100000">
                <a:srgbClr val="B2B4B3"/>
              </a:gs>
            </a:gsLst>
            <a:lin ang="0" scaled="1"/>
          </a:gradFill>
          <a:ln w="9525">
            <a:noFill/>
            <a:miter lim="800000"/>
          </a:ln>
        </p:spPr>
        <p:txBody>
          <a:bodyPr wrap="none" anchor="ctr"/>
          <a:lstStyle/>
          <a:p>
            <a:pPr algn="ctr"/>
            <a:r>
              <a:rPr lang="zh-CN" altLang="en-US" sz="1600" dirty="0">
                <a:solidFill>
                  <a:srgbClr val="006666"/>
                </a:solidFill>
                <a:latin typeface="Times New Roman" panose="02020603050405020304" pitchFamily="18" charset="0"/>
                <a:ea typeface="微软雅黑" panose="020B0503020204020204" charset="-122"/>
              </a:rPr>
              <a:t>运行结果</a:t>
            </a:r>
          </a:p>
        </p:txBody>
      </p:sp>
      <p:sp>
        <p:nvSpPr>
          <p:cNvPr id="91141" name="文本框 10"/>
          <p:cNvSpPr txBox="1">
            <a:spLocks noChangeArrowheads="1"/>
          </p:cNvSpPr>
          <p:nvPr/>
        </p:nvSpPr>
        <p:spPr bwMode="auto">
          <a:xfrm>
            <a:off x="576263" y="141288"/>
            <a:ext cx="1619250" cy="641350"/>
          </a:xfrm>
          <a:prstGeom prst="rect">
            <a:avLst/>
          </a:prstGeom>
          <a:noFill/>
          <a:ln w="9525">
            <a:noFill/>
            <a:miter lim="800000"/>
          </a:ln>
        </p:spPr>
        <p:txBody>
          <a:bodyPr wrap="none">
            <a:spAutoFit/>
          </a:bodyPr>
          <a:lstStyle/>
          <a:p>
            <a:pPr algn="ctr"/>
            <a:r>
              <a:rPr lang="zh-CN" altLang="en-US" sz="3600" b="1">
                <a:solidFill>
                  <a:srgbClr val="39626F"/>
                </a:solidFill>
                <a:latin typeface="微软雅黑" panose="020B0503020204020204" charset="-122"/>
                <a:ea typeface="微软雅黑" panose="020B0503020204020204" charset="-122"/>
                <a:cs typeface="Segoe UI" panose="020B0502040204020203" pitchFamily="34" charset="0"/>
              </a:rPr>
              <a:t>例</a:t>
            </a: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rPr>
              <a:t>3.21</a:t>
            </a:r>
          </a:p>
        </p:txBody>
      </p:sp>
      <p:sp>
        <p:nvSpPr>
          <p:cNvPr id="2" name="圆角矩形标注 1"/>
          <p:cNvSpPr>
            <a:spLocks noChangeArrowheads="1"/>
          </p:cNvSpPr>
          <p:nvPr/>
        </p:nvSpPr>
        <p:spPr bwMode="auto">
          <a:xfrm>
            <a:off x="971550" y="3213100"/>
            <a:ext cx="3341688" cy="647700"/>
          </a:xfrm>
          <a:prstGeom prst="wedgeRoundRectCallout">
            <a:avLst>
              <a:gd name="adj1" fmla="val 61449"/>
              <a:gd name="adj2" fmla="val -86764"/>
              <a:gd name="adj3" fmla="val 16667"/>
            </a:avLst>
          </a:prstGeom>
          <a:solidFill>
            <a:srgbClr val="006666"/>
          </a:solidFill>
          <a:ln w="12700" algn="ctr">
            <a:solidFill>
              <a:srgbClr val="41719C"/>
            </a:solidFill>
            <a:miter lim="800000"/>
          </a:ln>
        </p:spPr>
        <p:txBody>
          <a:bodyPr anchor="ctr"/>
          <a:lstStyle/>
          <a:p>
            <a:pPr algn="ctr"/>
            <a:r>
              <a:rPr lang="zh-CN" altLang="en-US">
                <a:solidFill>
                  <a:srgbClr val="FFFFFF"/>
                </a:solidFill>
                <a:latin typeface="微软雅黑" panose="020B0503020204020204" charset="-122"/>
                <a:ea typeface="微软雅黑" panose="020B0503020204020204" charset="-122"/>
                <a:cs typeface="等线"/>
              </a:rPr>
              <a:t>将例</a:t>
            </a:r>
            <a:r>
              <a:rPr lang="en-US" altLang="zh-CN">
                <a:solidFill>
                  <a:srgbClr val="FFFFFF"/>
                </a:solidFill>
                <a:latin typeface="微软雅黑" panose="020B0503020204020204" charset="-122"/>
                <a:ea typeface="微软雅黑" panose="020B0503020204020204" charset="-122"/>
                <a:cs typeface="等线"/>
              </a:rPr>
              <a:t>3.21</a:t>
            </a:r>
            <a:r>
              <a:rPr lang="zh-CN" altLang="en-US">
                <a:solidFill>
                  <a:srgbClr val="FFFFFF"/>
                </a:solidFill>
                <a:latin typeface="微软雅黑" panose="020B0503020204020204" charset="-122"/>
                <a:ea typeface="微软雅黑" panose="020B0503020204020204" charset="-122"/>
                <a:cs typeface="等线"/>
              </a:rPr>
              <a:t>与例</a:t>
            </a:r>
            <a:r>
              <a:rPr lang="en-US" altLang="zh-CN">
                <a:solidFill>
                  <a:srgbClr val="FFFFFF"/>
                </a:solidFill>
                <a:latin typeface="微软雅黑" panose="020B0503020204020204" charset="-122"/>
                <a:ea typeface="微软雅黑" panose="020B0503020204020204" charset="-122"/>
                <a:cs typeface="等线"/>
              </a:rPr>
              <a:t>3.20</a:t>
            </a:r>
            <a:r>
              <a:rPr lang="zh-CN" altLang="en-US">
                <a:solidFill>
                  <a:srgbClr val="FFFFFF"/>
                </a:solidFill>
                <a:latin typeface="微软雅黑" panose="020B0503020204020204" charset="-122"/>
                <a:ea typeface="微软雅黑" panose="020B0503020204020204" charset="-122"/>
                <a:cs typeface="等线"/>
              </a:rPr>
              <a:t>进行比较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blinds(horizontal)">
                                      <p:cBhvr>
                                        <p:cTn id="7" dur="500"/>
                                        <p:tgtEl>
                                          <p:spTgt spid="176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76133"/>
                                        </p:tgtEl>
                                        <p:attrNameLst>
                                          <p:attrName>style.visibility</p:attrName>
                                        </p:attrNameLst>
                                      </p:cBhvr>
                                      <p:to>
                                        <p:strVal val="visible"/>
                                      </p:to>
                                    </p:set>
                                    <p:animEffect transition="in" filter="fade">
                                      <p:cBhvr>
                                        <p:cTn id="12" dur="1000"/>
                                        <p:tgtEl>
                                          <p:spTgt spid="176133"/>
                                        </p:tgtEl>
                                      </p:cBhvr>
                                    </p:animEffect>
                                    <p:anim calcmode="lin" valueType="num">
                                      <p:cBhvr>
                                        <p:cTn id="13" dur="1000" fill="hold"/>
                                        <p:tgtEl>
                                          <p:spTgt spid="176133"/>
                                        </p:tgtEl>
                                        <p:attrNameLst>
                                          <p:attrName>ppt_x</p:attrName>
                                        </p:attrNameLst>
                                      </p:cBhvr>
                                      <p:tavLst>
                                        <p:tav tm="0">
                                          <p:val>
                                            <p:strVal val="#ppt_x"/>
                                          </p:val>
                                        </p:tav>
                                        <p:tav tm="100000">
                                          <p:val>
                                            <p:strVal val="#ppt_x"/>
                                          </p:val>
                                        </p:tav>
                                      </p:tavLst>
                                    </p:anim>
                                    <p:anim calcmode="lin" valueType="num">
                                      <p:cBhvr>
                                        <p:cTn id="14" dur="1000" fill="hold"/>
                                        <p:tgtEl>
                                          <p:spTgt spid="176133"/>
                                        </p:tgtEl>
                                        <p:attrNameLst>
                                          <p:attrName>ppt_y</p:attrName>
                                        </p:attrNameLst>
                                      </p:cBhvr>
                                      <p:tavLst>
                                        <p:tav tm="0">
                                          <p:val>
                                            <p:strVal val="#ppt_y+.1"/>
                                          </p:val>
                                        </p:tav>
                                        <p:tav tm="100000">
                                          <p:val>
                                            <p:strVal val="#ppt_y"/>
                                          </p:val>
                                        </p:tav>
                                      </p:tavLst>
                                    </p:anim>
                                  </p:childTnLst>
                                </p:cTn>
                              </p:par>
                              <p:par>
                                <p:cTn id="15" presetID="3" presetClass="entr" presetSubtype="10" fill="hold" grpId="0" nodeType="withEffect">
                                  <p:stCondLst>
                                    <p:cond delay="0"/>
                                  </p:stCondLst>
                                  <p:childTnLst>
                                    <p:set>
                                      <p:cBhvr>
                                        <p:cTn id="16" dur="1" fill="hold">
                                          <p:stCondLst>
                                            <p:cond delay="0"/>
                                          </p:stCondLst>
                                        </p:cTn>
                                        <p:tgtEl>
                                          <p:spTgt spid="176138"/>
                                        </p:tgtEl>
                                        <p:attrNameLst>
                                          <p:attrName>style.visibility</p:attrName>
                                        </p:attrNameLst>
                                      </p:cBhvr>
                                      <p:to>
                                        <p:strVal val="visible"/>
                                      </p:to>
                                    </p:set>
                                    <p:animEffect transition="in" filter="blinds(horizontal)">
                                      <p:cBhvr>
                                        <p:cTn id="17" dur="500"/>
                                        <p:tgtEl>
                                          <p:spTgt spid="176138"/>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176136"/>
                                        </p:tgtEl>
                                        <p:attrNameLst>
                                          <p:attrName>style.visibility</p:attrName>
                                        </p:attrNameLst>
                                      </p:cBhvr>
                                      <p:to>
                                        <p:strVal val="visible"/>
                                      </p:to>
                                    </p:set>
                                    <p:animEffect transition="in" filter="fade">
                                      <p:cBhvr>
                                        <p:cTn id="20" dur="1000"/>
                                        <p:tgtEl>
                                          <p:spTgt spid="176136"/>
                                        </p:tgtEl>
                                      </p:cBhvr>
                                    </p:animEffect>
                                    <p:anim calcmode="lin" valueType="num">
                                      <p:cBhvr>
                                        <p:cTn id="21" dur="1000" fill="hold"/>
                                        <p:tgtEl>
                                          <p:spTgt spid="176136"/>
                                        </p:tgtEl>
                                        <p:attrNameLst>
                                          <p:attrName>ppt_x</p:attrName>
                                        </p:attrNameLst>
                                      </p:cBhvr>
                                      <p:tavLst>
                                        <p:tav tm="0">
                                          <p:val>
                                            <p:strVal val="#ppt_x"/>
                                          </p:val>
                                        </p:tav>
                                        <p:tav tm="100000">
                                          <p:val>
                                            <p:strVal val="#ppt_x"/>
                                          </p:val>
                                        </p:tav>
                                      </p:tavLst>
                                    </p:anim>
                                    <p:anim calcmode="lin" valueType="num">
                                      <p:cBhvr>
                                        <p:cTn id="22" dur="1000" fill="hold"/>
                                        <p:tgtEl>
                                          <p:spTgt spid="17613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3" grpId="0" animBg="1"/>
      <p:bldP spid="176136" grpId="0" animBg="1"/>
      <p:bldP spid="176138" grpId="0" bldLvl="0" animBg="1"/>
      <p:bldP spid="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a:t>
            </a:r>
            <a:endParaRPr lang="en-US" altLang="zh-CN"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86019" name="文本占位符 86018"/>
          <p:cNvSpPr>
            <a:spLocks noGrp="1"/>
          </p:cNvSpPr>
          <p:nvPr>
            <p:ph type="body" idx="4294967295"/>
          </p:nvPr>
        </p:nvSpPr>
        <p:spPr>
          <a:xfrm>
            <a:off x="179388" y="1125538"/>
            <a:ext cx="3024187" cy="3027362"/>
          </a:xfrm>
        </p:spPr>
        <p:txBody>
          <a:bodyPr lIns="92075" tIns="46038" rIns="92075" bIns="46038">
            <a:normAutofit/>
          </a:bodyPr>
          <a:lstStyle/>
          <a:p>
            <a:pPr>
              <a:lnSpc>
                <a:spcPct val="150000"/>
              </a:lnSpc>
              <a:spcBef>
                <a:spcPct val="0"/>
              </a:spcBef>
              <a:buFont typeface="Arial" panose="02080604020202020204" pitchFamily="34" charset="0"/>
              <a:buNone/>
            </a:pPr>
            <a:r>
              <a:rPr lang="en-US" altLang="zh-CN" sz="2000">
                <a:ea typeface="华文新魏" panose="02010800040101010101" pitchFamily="2" charset="-122"/>
              </a:rPr>
              <a:t> </a:t>
            </a:r>
            <a:r>
              <a:rPr lang="zh-CN" altLang="en-US" sz="2000">
                <a:ea typeface="华文新魏" panose="02010800040101010101" pitchFamily="2" charset="-122"/>
              </a:rPr>
              <a:t>  </a:t>
            </a:r>
            <a:r>
              <a:rPr lang="zh-CN" altLang="en-US" sz="1600" b="1">
                <a:latin typeface="微软雅黑" panose="020B0503020204020204" charset="-122"/>
                <a:ea typeface="微软雅黑" panose="020B0503020204020204" charset="-122"/>
              </a:rPr>
              <a:t>题目：</a:t>
            </a:r>
            <a:r>
              <a:rPr lang="zh-CN" altLang="en-US" sz="1600">
                <a:latin typeface="微软雅黑" panose="020B0503020204020204" charset="-122"/>
                <a:ea typeface="微软雅黑" panose="020B0503020204020204" charset="-122"/>
                <a:sym typeface="+mn-ea"/>
              </a:rPr>
              <a:t>百钱百鸡问题，用</a:t>
            </a:r>
            <a:r>
              <a:rPr lang="en-US" altLang="zh-CN" sz="1600">
                <a:latin typeface="微软雅黑" panose="020B0503020204020204" charset="-122"/>
                <a:ea typeface="微软雅黑" panose="020B0503020204020204" charset="-122"/>
                <a:sym typeface="+mn-ea"/>
              </a:rPr>
              <a:t>100</a:t>
            </a:r>
            <a:r>
              <a:rPr lang="zh-CN" altLang="en-US" sz="1600">
                <a:latin typeface="微软雅黑" panose="020B0503020204020204" charset="-122"/>
                <a:ea typeface="微软雅黑" panose="020B0503020204020204" charset="-122"/>
                <a:sym typeface="+mn-ea"/>
              </a:rPr>
              <a:t>元钱买</a:t>
            </a:r>
            <a:r>
              <a:rPr lang="en-US" altLang="zh-CN" sz="1600">
                <a:latin typeface="微软雅黑" panose="020B0503020204020204" charset="-122"/>
                <a:ea typeface="微软雅黑" panose="020B0503020204020204" charset="-122"/>
                <a:sym typeface="+mn-ea"/>
              </a:rPr>
              <a:t>100</a:t>
            </a:r>
            <a:r>
              <a:rPr lang="zh-CN" altLang="en-US" sz="1600">
                <a:latin typeface="微软雅黑" panose="020B0503020204020204" charset="-122"/>
                <a:ea typeface="微软雅黑" panose="020B0503020204020204" charset="-122"/>
                <a:sym typeface="+mn-ea"/>
              </a:rPr>
              <a:t>只鸡，其中母鸡每只</a:t>
            </a:r>
            <a:r>
              <a:rPr lang="en-US" altLang="zh-CN" sz="1600">
                <a:latin typeface="微软雅黑" panose="020B0503020204020204" charset="-122"/>
                <a:ea typeface="微软雅黑" panose="020B0503020204020204" charset="-122"/>
                <a:sym typeface="+mn-ea"/>
              </a:rPr>
              <a:t>3</a:t>
            </a:r>
            <a:r>
              <a:rPr lang="zh-CN" altLang="en-US" sz="1600">
                <a:latin typeface="微软雅黑" panose="020B0503020204020204" charset="-122"/>
                <a:ea typeface="微软雅黑" panose="020B0503020204020204" charset="-122"/>
                <a:sym typeface="+mn-ea"/>
              </a:rPr>
              <a:t>元，公鸡每只</a:t>
            </a:r>
            <a:r>
              <a:rPr lang="en-US" altLang="zh-CN" sz="1600">
                <a:latin typeface="微软雅黑" panose="020B0503020204020204" charset="-122"/>
                <a:ea typeface="微软雅黑" panose="020B0503020204020204" charset="-122"/>
                <a:sym typeface="+mn-ea"/>
              </a:rPr>
              <a:t>2</a:t>
            </a:r>
            <a:r>
              <a:rPr lang="zh-CN" altLang="en-US" sz="1600">
                <a:latin typeface="微软雅黑" panose="020B0503020204020204" charset="-122"/>
                <a:ea typeface="微软雅黑" panose="020B0503020204020204" charset="-122"/>
                <a:sym typeface="+mn-ea"/>
              </a:rPr>
              <a:t>元，小鸡</a:t>
            </a:r>
            <a:r>
              <a:rPr lang="en-US" altLang="zh-CN" sz="1600">
                <a:latin typeface="微软雅黑" panose="020B0503020204020204" charset="-122"/>
                <a:ea typeface="微软雅黑" panose="020B0503020204020204" charset="-122"/>
                <a:sym typeface="+mn-ea"/>
              </a:rPr>
              <a:t>1</a:t>
            </a:r>
            <a:r>
              <a:rPr lang="zh-CN" altLang="en-US" sz="1600">
                <a:latin typeface="微软雅黑" panose="020B0503020204020204" charset="-122"/>
                <a:ea typeface="微软雅黑" panose="020B0503020204020204" charset="-122"/>
                <a:sym typeface="+mn-ea"/>
              </a:rPr>
              <a:t>元</a:t>
            </a:r>
            <a:r>
              <a:rPr lang="en-US" altLang="zh-CN" sz="1600">
                <a:latin typeface="微软雅黑" panose="020B0503020204020204" charset="-122"/>
                <a:ea typeface="微软雅黑" panose="020B0503020204020204" charset="-122"/>
                <a:sym typeface="+mn-ea"/>
              </a:rPr>
              <a:t>3</a:t>
            </a:r>
            <a:r>
              <a:rPr lang="zh-CN" altLang="en-US" sz="1600">
                <a:latin typeface="微软雅黑" panose="020B0503020204020204" charset="-122"/>
                <a:ea typeface="微软雅黑" panose="020B0503020204020204" charset="-122"/>
                <a:sym typeface="+mn-ea"/>
              </a:rPr>
              <a:t>只，且每种鸡至少买一只，试编一程序列出所有可能的购买方案。</a:t>
            </a:r>
          </a:p>
          <a:p>
            <a:pPr>
              <a:lnSpc>
                <a:spcPct val="80000"/>
              </a:lnSpc>
              <a:buFont typeface="Arial" panose="02080604020202020204" pitchFamily="34" charset="0"/>
              <a:buNone/>
            </a:pPr>
            <a:endParaRPr lang="zh-CN" altLang="en-US" sz="2000">
              <a:ea typeface="华文新魏" panose="02010800040101010101" pitchFamily="2" charset="-122"/>
            </a:endParaRPr>
          </a:p>
        </p:txBody>
      </p:sp>
      <p:sp>
        <p:nvSpPr>
          <p:cNvPr id="86023" name="圆角矩形 86022"/>
          <p:cNvSpPr>
            <a:spLocks noChangeArrowheads="1"/>
          </p:cNvSpPr>
          <p:nvPr/>
        </p:nvSpPr>
        <p:spPr bwMode="auto">
          <a:xfrm>
            <a:off x="3802063" y="1004859"/>
            <a:ext cx="5338762" cy="5059420"/>
          </a:xfrm>
          <a:prstGeom prst="roundRect">
            <a:avLst>
              <a:gd name="adj" fmla="val 4843"/>
            </a:avLst>
          </a:prstGeom>
          <a:solidFill>
            <a:schemeClr val="bg1"/>
          </a:solidFill>
          <a:ln w="12700">
            <a:solidFill>
              <a:srgbClr val="339933"/>
            </a:solidFill>
            <a:prstDash val="lgDashDotDot"/>
            <a:round/>
          </a:ln>
        </p:spPr>
        <p:txBody>
          <a:bodyPr anchor="ctr">
            <a:spAutoFit/>
          </a:bodyPr>
          <a:lstStyle/>
          <a:p>
            <a:pPr>
              <a:lnSpc>
                <a:spcPct val="110000"/>
              </a:lnSpc>
            </a:pPr>
            <a:r>
              <a:rPr lang="en-US" altLang="zh-CN" sz="1600" dirty="0">
                <a:latin typeface="+mn-lt"/>
                <a:ea typeface="微软雅黑" panose="020B0503020204020204" charset="-122"/>
                <a:sym typeface="+mn-ea"/>
              </a:rPr>
              <a:t>#include &lt;</a:t>
            </a:r>
            <a:r>
              <a:rPr lang="en-US" altLang="zh-CN" sz="1600" dirty="0" err="1">
                <a:latin typeface="+mn-lt"/>
                <a:ea typeface="微软雅黑" panose="020B0503020204020204" charset="-122"/>
                <a:sym typeface="+mn-ea"/>
              </a:rPr>
              <a:t>stdio.h</a:t>
            </a:r>
            <a:r>
              <a:rPr lang="en-US" altLang="zh-CN" sz="1600" dirty="0">
                <a:latin typeface="+mn-lt"/>
                <a:ea typeface="微软雅黑" panose="020B0503020204020204" charset="-122"/>
                <a:sym typeface="+mn-ea"/>
              </a:rPr>
              <a:t>&gt;</a:t>
            </a:r>
            <a:endParaRPr lang="en-US" altLang="zh-CN" sz="1600" dirty="0">
              <a:latin typeface="+mn-lt"/>
              <a:ea typeface="微软雅黑" panose="020B0503020204020204" charset="-122"/>
            </a:endParaRPr>
          </a:p>
          <a:p>
            <a:pPr>
              <a:lnSpc>
                <a:spcPct val="110000"/>
              </a:lnSpc>
            </a:pPr>
            <a:r>
              <a:rPr lang="en-US" altLang="zh-CN" sz="1600" dirty="0">
                <a:latin typeface="+mn-lt"/>
                <a:ea typeface="微软雅黑" panose="020B0503020204020204" charset="-122"/>
                <a:sym typeface="+mn-ea"/>
              </a:rPr>
              <a:t>void main()</a:t>
            </a:r>
            <a:endParaRPr lang="en-US" altLang="zh-CN" sz="1600" dirty="0">
              <a:latin typeface="+mn-lt"/>
              <a:ea typeface="微软雅黑" panose="020B0503020204020204" charset="-122"/>
            </a:endParaRPr>
          </a:p>
          <a:p>
            <a:pPr>
              <a:lnSpc>
                <a:spcPct val="110000"/>
              </a:lnSpc>
            </a:pPr>
            <a:r>
              <a:rPr lang="en-US" altLang="zh-CN" sz="1600" dirty="0">
                <a:latin typeface="+mn-lt"/>
                <a:ea typeface="微软雅黑" panose="020B0503020204020204" charset="-122"/>
                <a:sym typeface="+mn-ea"/>
              </a:rPr>
              <a:t>{</a:t>
            </a:r>
            <a:endParaRPr lang="en-US" altLang="zh-CN" sz="1600" dirty="0">
              <a:latin typeface="+mn-lt"/>
              <a:ea typeface="微软雅黑" panose="020B0503020204020204" charset="-122"/>
            </a:endParaRPr>
          </a:p>
          <a:p>
            <a:pPr>
              <a:lnSpc>
                <a:spcPct val="110000"/>
              </a:lnSpc>
            </a:pPr>
            <a:r>
              <a:rPr lang="en-US" altLang="zh-CN" sz="1600" dirty="0">
                <a:latin typeface="+mn-lt"/>
                <a:ea typeface="微软雅黑" panose="020B0503020204020204" charset="-122"/>
                <a:sym typeface="+mn-ea"/>
              </a:rPr>
              <a:t>     </a:t>
            </a:r>
            <a:r>
              <a:rPr lang="en-US" altLang="zh-CN" sz="1600" dirty="0" err="1">
                <a:latin typeface="+mn-lt"/>
                <a:ea typeface="微软雅黑" panose="020B0503020204020204" charset="-122"/>
                <a:sym typeface="+mn-ea"/>
              </a:rPr>
              <a:t>int</a:t>
            </a:r>
            <a:r>
              <a:rPr lang="en-US" altLang="zh-CN" sz="1600" dirty="0">
                <a:latin typeface="+mn-lt"/>
                <a:ea typeface="微软雅黑" panose="020B0503020204020204" charset="-122"/>
                <a:sym typeface="+mn-ea"/>
              </a:rPr>
              <a:t> a, b , c;   </a:t>
            </a:r>
            <a:endParaRPr lang="en-US" altLang="zh-CN" sz="1600" dirty="0">
              <a:latin typeface="+mn-lt"/>
              <a:ea typeface="微软雅黑" panose="020B0503020204020204" charset="-122"/>
            </a:endParaRPr>
          </a:p>
          <a:p>
            <a:pPr>
              <a:lnSpc>
                <a:spcPct val="110000"/>
              </a:lnSpc>
            </a:pPr>
            <a:r>
              <a:rPr lang="en-US" altLang="zh-CN" sz="1600" dirty="0">
                <a:latin typeface="+mn-lt"/>
                <a:ea typeface="微软雅黑" panose="020B0503020204020204" charset="-122"/>
                <a:sym typeface="+mn-ea"/>
              </a:rPr>
              <a:t>     //</a:t>
            </a:r>
            <a:r>
              <a:rPr lang="en-US" altLang="zh-CN" sz="1600" dirty="0" err="1">
                <a:latin typeface="+mn-lt"/>
                <a:ea typeface="微软雅黑" panose="020B0503020204020204" charset="-122"/>
                <a:sym typeface="+mn-ea"/>
              </a:rPr>
              <a:t>a,b,c</a:t>
            </a:r>
            <a:r>
              <a:rPr lang="zh-CN" altLang="en-US" sz="1600" dirty="0">
                <a:latin typeface="+mn-lt"/>
                <a:ea typeface="微软雅黑" panose="020B0503020204020204" charset="-122"/>
                <a:sym typeface="+mn-ea"/>
              </a:rPr>
              <a:t>分别代表母鸡</a:t>
            </a:r>
            <a:r>
              <a:rPr lang="en-US" altLang="zh-CN" sz="1600" dirty="0">
                <a:latin typeface="+mn-lt"/>
                <a:ea typeface="微软雅黑" panose="020B0503020204020204" charset="-122"/>
                <a:sym typeface="+mn-ea"/>
              </a:rPr>
              <a:t>,</a:t>
            </a:r>
            <a:r>
              <a:rPr lang="zh-CN" altLang="en-US" sz="1600" dirty="0">
                <a:latin typeface="+mn-lt"/>
                <a:ea typeface="微软雅黑" panose="020B0503020204020204" charset="-122"/>
                <a:sym typeface="+mn-ea"/>
              </a:rPr>
              <a:t>公鸡和小鸡数</a:t>
            </a:r>
            <a:endParaRPr lang="en-US" altLang="zh-CN" sz="1600" dirty="0">
              <a:latin typeface="+mn-lt"/>
              <a:ea typeface="微软雅黑" panose="020B0503020204020204" charset="-122"/>
              <a:sym typeface="+mn-ea"/>
            </a:endParaRPr>
          </a:p>
          <a:p>
            <a:pPr>
              <a:lnSpc>
                <a:spcPct val="110000"/>
              </a:lnSpc>
            </a:pPr>
            <a:r>
              <a:rPr lang="zh-CN" altLang="en-US" sz="1600" dirty="0">
                <a:latin typeface="+mn-lt"/>
                <a:ea typeface="微软雅黑" panose="020B0503020204020204" charset="-122"/>
                <a:sym typeface="+mn-ea"/>
              </a:rPr>
              <a:t>     </a:t>
            </a:r>
            <a:r>
              <a:rPr lang="en-US" altLang="zh-CN" sz="1600" dirty="0">
                <a:latin typeface="+mn-lt"/>
                <a:ea typeface="微软雅黑" panose="020B0503020204020204" charset="-122"/>
                <a:sym typeface="+mn-ea"/>
              </a:rPr>
              <a:t>for ( a=1; a&lt;=98;a++)</a:t>
            </a:r>
            <a:endParaRPr lang="en-US" altLang="zh-CN" sz="1600" dirty="0">
              <a:latin typeface="+mn-lt"/>
              <a:ea typeface="微软雅黑" panose="020B0503020204020204" charset="-122"/>
            </a:endParaRPr>
          </a:p>
          <a:p>
            <a:pPr>
              <a:lnSpc>
                <a:spcPct val="110000"/>
              </a:lnSpc>
            </a:pPr>
            <a:r>
              <a:rPr lang="en-US" altLang="zh-CN" sz="1600" dirty="0">
                <a:latin typeface="+mn-lt"/>
                <a:ea typeface="微软雅黑" panose="020B0503020204020204" charset="-122"/>
                <a:sym typeface="+mn-ea"/>
              </a:rPr>
              <a:t>     {</a:t>
            </a:r>
            <a:endParaRPr lang="en-US" altLang="zh-CN" sz="1600" dirty="0">
              <a:latin typeface="+mn-lt"/>
              <a:ea typeface="微软雅黑" panose="020B0503020204020204" charset="-122"/>
            </a:endParaRPr>
          </a:p>
          <a:p>
            <a:pPr>
              <a:lnSpc>
                <a:spcPct val="110000"/>
              </a:lnSpc>
            </a:pPr>
            <a:r>
              <a:rPr lang="en-US" altLang="zh-CN" sz="1600" dirty="0">
                <a:latin typeface="+mn-lt"/>
                <a:ea typeface="微软雅黑" panose="020B0503020204020204" charset="-122"/>
                <a:sym typeface="+mn-ea"/>
              </a:rPr>
              <a:t>         for (b=1;b&lt;=98;b++)</a:t>
            </a:r>
            <a:endParaRPr lang="en-US" altLang="zh-CN" sz="1600" dirty="0">
              <a:latin typeface="+mn-lt"/>
              <a:ea typeface="微软雅黑" panose="020B0503020204020204" charset="-122"/>
            </a:endParaRPr>
          </a:p>
          <a:p>
            <a:pPr>
              <a:lnSpc>
                <a:spcPct val="110000"/>
              </a:lnSpc>
            </a:pPr>
            <a:r>
              <a:rPr lang="en-US" altLang="zh-CN" sz="1600" dirty="0">
                <a:latin typeface="+mn-lt"/>
                <a:ea typeface="微软雅黑" panose="020B0503020204020204" charset="-122"/>
                <a:sym typeface="+mn-ea"/>
              </a:rPr>
              <a:t>         {</a:t>
            </a:r>
            <a:endParaRPr lang="en-US" altLang="zh-CN" sz="1600" dirty="0">
              <a:latin typeface="+mn-lt"/>
              <a:ea typeface="微软雅黑" panose="020B0503020204020204" charset="-122"/>
            </a:endParaRPr>
          </a:p>
          <a:p>
            <a:pPr>
              <a:lnSpc>
                <a:spcPct val="110000"/>
              </a:lnSpc>
            </a:pPr>
            <a:r>
              <a:rPr lang="en-US" altLang="zh-CN" sz="1600" dirty="0">
                <a:latin typeface="+mn-lt"/>
                <a:ea typeface="微软雅黑" panose="020B0503020204020204" charset="-122"/>
                <a:sym typeface="+mn-ea"/>
              </a:rPr>
              <a:t>              for(c=1;c&lt;=98;c++)</a:t>
            </a:r>
            <a:endParaRPr lang="en-US" altLang="zh-CN" sz="1600" dirty="0">
              <a:latin typeface="+mn-lt"/>
              <a:ea typeface="微软雅黑" panose="020B0503020204020204" charset="-122"/>
            </a:endParaRPr>
          </a:p>
          <a:p>
            <a:pPr>
              <a:lnSpc>
                <a:spcPct val="110000"/>
              </a:lnSpc>
            </a:pPr>
            <a:r>
              <a:rPr lang="en-US" altLang="zh-CN" sz="1600" dirty="0">
                <a:latin typeface="+mn-lt"/>
                <a:ea typeface="微软雅黑" panose="020B0503020204020204" charset="-122"/>
                <a:sym typeface="+mn-ea"/>
              </a:rPr>
              <a:t>              {</a:t>
            </a:r>
            <a:endParaRPr lang="en-US" altLang="zh-CN" sz="1600" dirty="0">
              <a:latin typeface="+mn-lt"/>
              <a:ea typeface="微软雅黑" panose="020B0503020204020204" charset="-122"/>
            </a:endParaRPr>
          </a:p>
          <a:p>
            <a:pPr>
              <a:lnSpc>
                <a:spcPct val="110000"/>
              </a:lnSpc>
            </a:pPr>
            <a:r>
              <a:rPr lang="en-US" altLang="zh-CN" sz="1600" dirty="0">
                <a:latin typeface="+mn-lt"/>
                <a:ea typeface="微软雅黑" panose="020B0503020204020204" charset="-122"/>
                <a:sym typeface="+mn-ea"/>
              </a:rPr>
              <a:t>if ((</a:t>
            </a:r>
            <a:r>
              <a:rPr lang="en-US" altLang="zh-CN" sz="1600" dirty="0" err="1">
                <a:latin typeface="+mn-lt"/>
                <a:ea typeface="微软雅黑" panose="020B0503020204020204" charset="-122"/>
                <a:sym typeface="+mn-ea"/>
              </a:rPr>
              <a:t>a+b+c</a:t>
            </a:r>
            <a:r>
              <a:rPr lang="en-US" altLang="zh-CN" sz="1600" dirty="0">
                <a:latin typeface="+mn-lt"/>
                <a:ea typeface="微软雅黑" panose="020B0503020204020204" charset="-122"/>
                <a:sym typeface="+mn-ea"/>
              </a:rPr>
              <a:t>==100) &amp;&amp;(a*3+b*2</a:t>
            </a:r>
          </a:p>
          <a:p>
            <a:pPr>
              <a:lnSpc>
                <a:spcPct val="110000"/>
              </a:lnSpc>
            </a:pPr>
            <a:r>
              <a:rPr lang="en-US" altLang="zh-CN" sz="1600" dirty="0">
                <a:latin typeface="+mn-lt"/>
                <a:ea typeface="微软雅黑" panose="020B0503020204020204" charset="-122"/>
                <a:sym typeface="+mn-ea"/>
              </a:rPr>
              <a:t> +c/3==100)&amp;&amp;( c%3==0))</a:t>
            </a:r>
          </a:p>
          <a:p>
            <a:pPr>
              <a:lnSpc>
                <a:spcPct val="110000"/>
              </a:lnSpc>
            </a:pPr>
            <a:r>
              <a:rPr lang="en-US" altLang="zh-CN" sz="1600" dirty="0" err="1">
                <a:latin typeface="+mn-lt"/>
                <a:ea typeface="微软雅黑" panose="020B0503020204020204" charset="-122"/>
                <a:sym typeface="+mn-ea"/>
              </a:rPr>
              <a:t>printf</a:t>
            </a:r>
            <a:r>
              <a:rPr lang="en-US" altLang="zh-CN" sz="1600" dirty="0">
                <a:latin typeface="+mn-lt"/>
                <a:ea typeface="微软雅黑" panose="020B0503020204020204" charset="-122"/>
                <a:sym typeface="+mn-ea"/>
              </a:rPr>
              <a:t>(“</a:t>
            </a:r>
            <a:r>
              <a:rPr lang="zh-CN" altLang="en-US" sz="1600" dirty="0">
                <a:latin typeface="+mn-lt"/>
                <a:ea typeface="微软雅黑" panose="020B0503020204020204" charset="-122"/>
                <a:sym typeface="+mn-ea"/>
              </a:rPr>
              <a:t>母鸡数</a:t>
            </a:r>
            <a:r>
              <a:rPr lang="en-US" altLang="zh-CN" sz="1600" dirty="0">
                <a:latin typeface="+mn-lt"/>
                <a:ea typeface="微软雅黑" panose="020B0503020204020204" charset="-122"/>
                <a:sym typeface="+mn-ea"/>
              </a:rPr>
              <a:t>:%d </a:t>
            </a:r>
            <a:r>
              <a:rPr lang="zh-CN" altLang="en-US" sz="1600" dirty="0">
                <a:latin typeface="+mn-lt"/>
                <a:ea typeface="微软雅黑" panose="020B0503020204020204" charset="-122"/>
                <a:sym typeface="+mn-ea"/>
              </a:rPr>
              <a:t>公鸡数</a:t>
            </a:r>
            <a:r>
              <a:rPr lang="en-US" altLang="zh-CN" sz="1600" dirty="0">
                <a:latin typeface="+mn-lt"/>
                <a:ea typeface="微软雅黑" panose="020B0503020204020204" charset="-122"/>
                <a:sym typeface="+mn-ea"/>
              </a:rPr>
              <a:t>:%d </a:t>
            </a:r>
            <a:r>
              <a:rPr lang="zh-CN" altLang="en-US" sz="1600" dirty="0">
                <a:latin typeface="+mn-lt"/>
                <a:ea typeface="微软雅黑" panose="020B0503020204020204" charset="-122"/>
                <a:sym typeface="+mn-ea"/>
              </a:rPr>
              <a:t>小鸡数</a:t>
            </a:r>
            <a:r>
              <a:rPr lang="en-US" altLang="zh-CN" sz="1600" dirty="0">
                <a:latin typeface="+mn-lt"/>
                <a:ea typeface="微软雅黑" panose="020B0503020204020204" charset="-122"/>
                <a:sym typeface="+mn-ea"/>
              </a:rPr>
              <a:t>:%d\n",</a:t>
            </a:r>
            <a:r>
              <a:rPr lang="en-US" altLang="zh-CN" sz="1600" dirty="0" err="1">
                <a:latin typeface="+mn-lt"/>
                <a:ea typeface="微软雅黑" panose="020B0503020204020204" charset="-122"/>
                <a:sym typeface="+mn-ea"/>
              </a:rPr>
              <a:t>a,b,c</a:t>
            </a:r>
            <a:r>
              <a:rPr lang="en-US" altLang="zh-CN" sz="1600" dirty="0">
                <a:latin typeface="+mn-lt"/>
                <a:ea typeface="微软雅黑" panose="020B0503020204020204" charset="-122"/>
                <a:sym typeface="+mn-ea"/>
              </a:rPr>
              <a:t>);</a:t>
            </a:r>
            <a:endParaRPr lang="en-US" altLang="zh-CN" sz="1600" dirty="0">
              <a:latin typeface="+mn-lt"/>
              <a:ea typeface="微软雅黑" panose="020B0503020204020204" charset="-122"/>
            </a:endParaRPr>
          </a:p>
          <a:p>
            <a:pPr>
              <a:lnSpc>
                <a:spcPct val="110000"/>
              </a:lnSpc>
            </a:pPr>
            <a:r>
              <a:rPr lang="en-US" altLang="zh-CN" sz="1600" dirty="0">
                <a:latin typeface="+mn-lt"/>
                <a:ea typeface="微软雅黑" panose="020B0503020204020204" charset="-122"/>
                <a:sym typeface="+mn-ea"/>
              </a:rPr>
              <a:t>              }</a:t>
            </a:r>
            <a:endParaRPr lang="en-US" altLang="zh-CN" sz="1600" dirty="0">
              <a:latin typeface="+mn-lt"/>
              <a:ea typeface="微软雅黑" panose="020B0503020204020204" charset="-122"/>
            </a:endParaRPr>
          </a:p>
          <a:p>
            <a:pPr>
              <a:lnSpc>
                <a:spcPct val="110000"/>
              </a:lnSpc>
            </a:pPr>
            <a:r>
              <a:rPr lang="en-US" altLang="zh-CN" sz="1600" dirty="0">
                <a:latin typeface="+mn-lt"/>
                <a:ea typeface="微软雅黑" panose="020B0503020204020204" charset="-122"/>
                <a:sym typeface="+mn-ea"/>
              </a:rPr>
              <a:t>         }</a:t>
            </a:r>
            <a:endParaRPr lang="en-US" altLang="zh-CN" sz="1600" dirty="0">
              <a:latin typeface="+mn-lt"/>
              <a:ea typeface="微软雅黑" panose="020B0503020204020204" charset="-122"/>
            </a:endParaRPr>
          </a:p>
          <a:p>
            <a:pPr>
              <a:lnSpc>
                <a:spcPct val="110000"/>
              </a:lnSpc>
            </a:pPr>
            <a:r>
              <a:rPr lang="en-US" altLang="zh-CN" sz="1600" dirty="0">
                <a:latin typeface="+mn-lt"/>
                <a:ea typeface="微软雅黑" panose="020B0503020204020204" charset="-122"/>
                <a:sym typeface="+mn-ea"/>
              </a:rPr>
              <a:t>    }</a:t>
            </a:r>
            <a:endParaRPr lang="en-US" altLang="zh-CN" sz="1600" dirty="0">
              <a:latin typeface="+mn-lt"/>
              <a:ea typeface="微软雅黑" panose="020B0503020204020204" charset="-122"/>
            </a:endParaRPr>
          </a:p>
          <a:p>
            <a:pPr>
              <a:lnSpc>
                <a:spcPct val="110000"/>
              </a:lnSpc>
            </a:pPr>
            <a:r>
              <a:rPr lang="en-US" altLang="zh-CN" sz="1600" dirty="0">
                <a:latin typeface="+mn-lt"/>
                <a:ea typeface="微软雅黑" panose="020B0503020204020204" charset="-122"/>
                <a:sym typeface="+mn-ea"/>
              </a:rPr>
              <a:t>}</a:t>
            </a:r>
            <a:endParaRPr lang="en-US" altLang="zh-CN" sz="1600" dirty="0">
              <a:latin typeface="+mn-lt"/>
              <a:ea typeface="微软雅黑" panose="020B0503020204020204" charset="-122"/>
            </a:endParaRPr>
          </a:p>
        </p:txBody>
      </p:sp>
      <p:sp>
        <p:nvSpPr>
          <p:cNvPr id="86025" name="圆角矩形 86024"/>
          <p:cNvSpPr/>
          <p:nvPr/>
        </p:nvSpPr>
        <p:spPr>
          <a:xfrm>
            <a:off x="345440" y="4512945"/>
            <a:ext cx="3456940" cy="1285875"/>
          </a:xfrm>
          <a:prstGeom prst="roundRect">
            <a:avLst>
              <a:gd name="adj" fmla="val 11921"/>
            </a:avLst>
          </a:prstGeom>
          <a:solidFill>
            <a:srgbClr val="006666"/>
          </a:solidFill>
          <a:ln w="25400" cap="flat" cmpd="sng">
            <a:solidFill>
              <a:srgbClr val="FFFFFF"/>
            </a:solidFill>
            <a:prstDash val="solid"/>
            <a:headEnd type="none" w="med" len="med"/>
            <a:tailEnd type="none" w="med" len="med"/>
          </a:ln>
          <a:effectLst>
            <a:outerShdw dist="53882" dir="2699999" algn="ctr" rotWithShape="0">
              <a:srgbClr val="000000">
                <a:alpha val="50000"/>
              </a:srgbClr>
            </a:outerShdw>
          </a:effectLst>
        </p:spPr>
        <p:txBody>
          <a:bodyPr wrap="none" anchor="ctr"/>
          <a:lstStyle/>
          <a:p>
            <a:pPr>
              <a:defRPr/>
            </a:pPr>
            <a:r>
              <a:rPr lang="en-US" altLang="zh-CN" dirty="0">
                <a:solidFill>
                  <a:schemeClr val="bg1"/>
                </a:solidFill>
                <a:latin typeface="Times New Roman" panose="02020603050405020304" pitchFamily="18" charset="0"/>
                <a:ea typeface="华文新魏" panose="02010800040101010101" pitchFamily="2" charset="-122"/>
              </a:rPr>
              <a:t>母鸡数:5 公鸡数:32 小鸡数:63</a:t>
            </a:r>
          </a:p>
          <a:p>
            <a:pPr>
              <a:defRPr/>
            </a:pPr>
            <a:r>
              <a:rPr lang="en-US" altLang="zh-CN" dirty="0">
                <a:solidFill>
                  <a:schemeClr val="bg1"/>
                </a:solidFill>
                <a:latin typeface="Times New Roman" panose="02020603050405020304" pitchFamily="18" charset="0"/>
                <a:ea typeface="华文新魏" panose="02010800040101010101" pitchFamily="2" charset="-122"/>
              </a:rPr>
              <a:t>母鸡数:10 公鸡数:24 小鸡数:66</a:t>
            </a:r>
          </a:p>
          <a:p>
            <a:pPr>
              <a:defRPr/>
            </a:pPr>
            <a:r>
              <a:rPr lang="en-US" altLang="zh-CN" dirty="0">
                <a:solidFill>
                  <a:schemeClr val="bg1"/>
                </a:solidFill>
                <a:latin typeface="Times New Roman" panose="02020603050405020304" pitchFamily="18" charset="0"/>
                <a:ea typeface="华文新魏" panose="02010800040101010101" pitchFamily="2" charset="-122"/>
              </a:rPr>
              <a:t>母鸡数:15 公鸡数:16 小鸡数:69</a:t>
            </a:r>
          </a:p>
          <a:p>
            <a:pPr>
              <a:defRPr/>
            </a:pPr>
            <a:r>
              <a:rPr lang="en-US" altLang="zh-CN" dirty="0">
                <a:solidFill>
                  <a:schemeClr val="bg1"/>
                </a:solidFill>
                <a:latin typeface="Times New Roman" panose="02020603050405020304" pitchFamily="18" charset="0"/>
                <a:ea typeface="华文新魏" panose="02010800040101010101" pitchFamily="2" charset="-122"/>
              </a:rPr>
              <a:t>母鸡数:20 公鸡数:8 小鸡数:72</a:t>
            </a:r>
          </a:p>
        </p:txBody>
      </p:sp>
      <p:sp>
        <p:nvSpPr>
          <p:cNvPr id="86027" name="五边形 86026"/>
          <p:cNvSpPr>
            <a:spLocks noChangeArrowheads="1"/>
          </p:cNvSpPr>
          <p:nvPr/>
        </p:nvSpPr>
        <p:spPr bwMode="auto">
          <a:xfrm rot="8700000" flipV="1">
            <a:off x="2279650" y="3890963"/>
            <a:ext cx="1512888" cy="504825"/>
          </a:xfrm>
          <a:prstGeom prst="homePlate">
            <a:avLst>
              <a:gd name="adj" fmla="val 107290"/>
            </a:avLst>
          </a:prstGeom>
          <a:gradFill rotWithShape="1">
            <a:gsLst>
              <a:gs pos="0">
                <a:srgbClr val="FFFFFF">
                  <a:alpha val="0"/>
                </a:srgbClr>
              </a:gs>
              <a:gs pos="100000">
                <a:srgbClr val="B2B4B3"/>
              </a:gs>
            </a:gsLst>
            <a:lin ang="0" scaled="1"/>
          </a:gradFill>
          <a:ln w="9525">
            <a:noFill/>
            <a:miter lim="800000"/>
          </a:ln>
        </p:spPr>
        <p:txBody>
          <a:bodyPr wrap="none" anchor="ctr"/>
          <a:lstStyle/>
          <a:p>
            <a:r>
              <a:rPr lang="zh-CN" altLang="en-US" dirty="0">
                <a:solidFill>
                  <a:srgbClr val="006666"/>
                </a:solidFill>
                <a:latin typeface="Times New Roman" panose="02020603050405020304" pitchFamily="18" charset="0"/>
                <a:ea typeface="华文新魏" panose="02010800040101010101" pitchFamily="2" charset="-122"/>
              </a:rPr>
              <a:t>运行结果</a:t>
            </a:r>
          </a:p>
        </p:txBody>
      </p:sp>
      <p:sp>
        <p:nvSpPr>
          <p:cNvPr id="92166" name="文本框 10"/>
          <p:cNvSpPr txBox="1">
            <a:spLocks noChangeArrowheads="1"/>
          </p:cNvSpPr>
          <p:nvPr/>
        </p:nvSpPr>
        <p:spPr bwMode="auto">
          <a:xfrm>
            <a:off x="621030" y="130175"/>
            <a:ext cx="1619250" cy="641350"/>
          </a:xfrm>
          <a:prstGeom prst="rect">
            <a:avLst/>
          </a:prstGeom>
          <a:noFill/>
          <a:ln w="9525">
            <a:noFill/>
            <a:miter lim="800000"/>
          </a:ln>
        </p:spPr>
        <p:txBody>
          <a:bodyPr wrap="none">
            <a:spAutoFit/>
          </a:bodyPr>
          <a:lstStyle/>
          <a:p>
            <a:pPr algn="ctr"/>
            <a:r>
              <a:rPr lang="zh-CN" altLang="en-US" sz="3600" b="1">
                <a:solidFill>
                  <a:srgbClr val="39626F"/>
                </a:solidFill>
                <a:latin typeface="微软雅黑" panose="020B0503020204020204" charset="-122"/>
                <a:ea typeface="微软雅黑" panose="020B0503020204020204" charset="-122"/>
                <a:cs typeface="Segoe UI" panose="020B0502040204020203" pitchFamily="34" charset="0"/>
              </a:rPr>
              <a:t>例</a:t>
            </a: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rPr>
              <a:t>3.22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blinds(horizontal)">
                                      <p:cBhvr>
                                        <p:cTn id="7" dur="500"/>
                                        <p:tgtEl>
                                          <p:spTgt spid="860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023"/>
                                        </p:tgtEl>
                                        <p:attrNameLst>
                                          <p:attrName>style.visibility</p:attrName>
                                        </p:attrNameLst>
                                      </p:cBhvr>
                                      <p:to>
                                        <p:strVal val="visible"/>
                                      </p:to>
                                    </p:set>
                                    <p:animEffect transition="in" filter="blinds(horizontal)">
                                      <p:cBhvr>
                                        <p:cTn id="12" dur="500"/>
                                        <p:tgtEl>
                                          <p:spTgt spid="8602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60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6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P spid="86023" grpId="0" bldLvl="0" animBg="1"/>
      <p:bldP spid="86025" grpId="0" animBg="1"/>
      <p:bldP spid="8602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文本占位符 1"/>
          <p:cNvSpPr>
            <a:spLocks noGrp="1"/>
          </p:cNvSpPr>
          <p:nvPr>
            <p:ph type="body" idx="4294967295"/>
          </p:nvPr>
        </p:nvSpPr>
        <p:spPr>
          <a:xfrm>
            <a:off x="2" y="811214"/>
            <a:ext cx="9034634" cy="960800"/>
          </a:xfrm>
          <a:solidFill>
            <a:schemeClr val="bg1"/>
          </a:solidFill>
        </p:spPr>
        <p:txBody>
          <a:bodyPr lIns="92075" tIns="46038" rIns="92075" bIns="46038"/>
          <a:lstStyle/>
          <a:p>
            <a:pPr marL="0" indent="0">
              <a:lnSpc>
                <a:spcPct val="150000"/>
              </a:lnSpc>
            </a:pPr>
            <a:r>
              <a:rPr lang="zh-CN" altLang="en-US" sz="1600" b="1" dirty="0">
                <a:latin typeface="微软雅黑" panose="020B0503020204020204" charset="-122"/>
                <a:ea typeface="微软雅黑" panose="020B0503020204020204" charset="-122"/>
              </a:rPr>
              <a:t>例</a:t>
            </a:r>
            <a:r>
              <a:rPr lang="en-US" altLang="zh-CN" sz="1600" b="1" dirty="0">
                <a:latin typeface="微软雅黑" panose="020B0503020204020204" charset="-122"/>
                <a:ea typeface="微软雅黑" panose="020B0503020204020204" charset="-122"/>
              </a:rPr>
              <a:t>3.25</a:t>
            </a:r>
            <a:r>
              <a:rPr lang="zh-CN" altLang="en-US" sz="1600" b="1" dirty="0">
                <a:latin typeface="微软雅黑" panose="020B0503020204020204" charset="-122"/>
                <a:ea typeface="微软雅黑" panose="020B0503020204020204" charset="-122"/>
              </a:rPr>
              <a:t>：</a:t>
            </a:r>
            <a:r>
              <a:rPr lang="en-US" altLang="zh-CN" sz="1600"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编一程序实现一个最简单的计算器的功能，如输入</a:t>
            </a:r>
            <a:r>
              <a:rPr lang="en-US" altLang="zh-CN" sz="1600" dirty="0">
                <a:latin typeface="微软雅黑" panose="020B0503020204020204" charset="-122"/>
                <a:ea typeface="微软雅黑" panose="020B0503020204020204" charset="-122"/>
              </a:rPr>
              <a:t>3+5</a:t>
            </a:r>
            <a:r>
              <a:rPr lang="zh-CN" altLang="en-US" sz="1600" dirty="0">
                <a:latin typeface="微软雅黑" panose="020B0503020204020204" charset="-122"/>
                <a:ea typeface="微软雅黑" panose="020B0503020204020204" charset="-122"/>
              </a:rPr>
              <a:t>回车显示</a:t>
            </a:r>
            <a:r>
              <a:rPr lang="en-US" altLang="zh-CN" sz="1600" dirty="0">
                <a:latin typeface="微软雅黑" panose="020B0503020204020204" charset="-122"/>
                <a:ea typeface="微软雅黑" panose="020B0503020204020204" charset="-122"/>
              </a:rPr>
              <a:t>3+5=8;</a:t>
            </a:r>
            <a:r>
              <a:rPr lang="zh-CN" altLang="en-US" sz="1600" dirty="0">
                <a:latin typeface="微软雅黑" panose="020B0503020204020204" charset="-122"/>
                <a:ea typeface="微软雅黑" panose="020B0503020204020204" charset="-122"/>
              </a:rPr>
              <a:t>输错就退出</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输入的不是加减乘除的运算就算错</a:t>
            </a:r>
            <a:r>
              <a:rPr lang="en-US" altLang="zh-CN" sz="1600" dirty="0">
                <a:latin typeface="微软雅黑" panose="020B0503020204020204" charset="-122"/>
                <a:ea typeface="微软雅黑" panose="020B0503020204020204" charset="-122"/>
              </a:rPr>
              <a:t>)</a:t>
            </a:r>
          </a:p>
          <a:p>
            <a:endParaRPr lang="en-US" altLang="zh-CN" dirty="0">
              <a:ea typeface="华文新魏" panose="02010800040101010101" pitchFamily="2" charset="-122"/>
            </a:endParaRPr>
          </a:p>
        </p:txBody>
      </p:sp>
      <p:sp>
        <p:nvSpPr>
          <p:cNvPr id="4" name="文本占位符 167939"/>
          <p:cNvSpPr txBox="1">
            <a:spLocks/>
          </p:cNvSpPr>
          <p:nvPr/>
        </p:nvSpPr>
        <p:spPr bwMode="auto">
          <a:xfrm>
            <a:off x="152362" y="1772816"/>
            <a:ext cx="4680520" cy="4248472"/>
          </a:xfrm>
          <a:prstGeom prst="roundRect">
            <a:avLst>
              <a:gd name="adj" fmla="val 4843"/>
            </a:avLst>
          </a:prstGeom>
          <a:solidFill>
            <a:schemeClr val="bg1"/>
          </a:solidFill>
          <a:ln w="12700">
            <a:solidFill>
              <a:srgbClr val="339933"/>
            </a:solidFill>
            <a:prstDash val="lgDashDotDot"/>
            <a:miter lim="800000"/>
          </a:ln>
        </p:spPr>
        <p:txBody>
          <a:bodyPr vert="horz" wrap="square" lIns="92075" tIns="46038" rIns="92075" bIns="46038" numCol="1" anchor="t" anchorCtr="0" compatLnSpc="1">
            <a:normAutofit lnSpcReduction="10000"/>
          </a:bodyPr>
          <a:lstStyle>
            <a:lvl1pPr marL="228600" indent="-228600" algn="l" rtl="0" fontAlgn="base">
              <a:lnSpc>
                <a:spcPct val="90000"/>
              </a:lnSpc>
              <a:spcBef>
                <a:spcPts val="1000"/>
              </a:spcBef>
              <a:spcAft>
                <a:spcPct val="0"/>
              </a:spcAft>
              <a:buFont typeface="Arial" panose="0208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8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8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8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8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0" indent="0" defTabSz="914400">
              <a:lnSpc>
                <a:spcPct val="100000"/>
              </a:lnSpc>
              <a:spcBef>
                <a:spcPct val="0"/>
              </a:spcBef>
              <a:buFont typeface="Arial" panose="02080604020202020204" pitchFamily="34" charset="0"/>
              <a:buNone/>
            </a:pPr>
            <a:r>
              <a:rPr lang="en-US" altLang="zh-CN" sz="1600" dirty="0">
                <a:ea typeface="微软雅黑" panose="020B0503020204020204" charset="-122"/>
              </a:rPr>
              <a:t>#include &lt;</a:t>
            </a:r>
            <a:r>
              <a:rPr lang="en-US" altLang="zh-CN" sz="1600" dirty="0" err="1">
                <a:ea typeface="微软雅黑" panose="020B0503020204020204" charset="-122"/>
              </a:rPr>
              <a:t>stdio.h</a:t>
            </a:r>
            <a:r>
              <a:rPr lang="en-US" altLang="zh-CN" sz="1600" dirty="0">
                <a:ea typeface="微软雅黑" panose="020B0503020204020204" charset="-122"/>
              </a:rPr>
              <a:t>&gt;</a:t>
            </a:r>
          </a:p>
          <a:p>
            <a:pPr marL="0" indent="0" defTabSz="914400">
              <a:lnSpc>
                <a:spcPct val="100000"/>
              </a:lnSpc>
              <a:spcBef>
                <a:spcPct val="0"/>
              </a:spcBef>
              <a:buFont typeface="Arial" panose="02080604020202020204" pitchFamily="34" charset="0"/>
              <a:buNone/>
            </a:pPr>
            <a:r>
              <a:rPr lang="en-US" altLang="zh-CN" sz="1600" dirty="0">
                <a:ea typeface="微软雅黑" panose="020B0503020204020204" charset="-122"/>
              </a:rPr>
              <a:t>#include &lt;</a:t>
            </a:r>
            <a:r>
              <a:rPr lang="en-US" altLang="zh-CN" sz="1600" dirty="0" err="1">
                <a:ea typeface="微软雅黑" panose="020B0503020204020204" charset="-122"/>
              </a:rPr>
              <a:t>math.h</a:t>
            </a:r>
            <a:r>
              <a:rPr lang="en-US" altLang="zh-CN" sz="1600" dirty="0">
                <a:ea typeface="微软雅黑" panose="020B0503020204020204" charset="-122"/>
              </a:rPr>
              <a:t>&gt;</a:t>
            </a:r>
          </a:p>
          <a:p>
            <a:pPr marL="0" indent="0" defTabSz="914400">
              <a:lnSpc>
                <a:spcPct val="100000"/>
              </a:lnSpc>
              <a:spcBef>
                <a:spcPct val="0"/>
              </a:spcBef>
              <a:buFont typeface="Arial" panose="02080604020202020204" pitchFamily="34" charset="0"/>
              <a:buNone/>
            </a:pPr>
            <a:r>
              <a:rPr lang="en-US" altLang="zh-CN" sz="1600" dirty="0">
                <a:ea typeface="微软雅黑" panose="020B0503020204020204" charset="-122"/>
              </a:rPr>
              <a:t>void   main()</a:t>
            </a:r>
          </a:p>
          <a:p>
            <a:pPr marL="0" indent="0" defTabSz="914400">
              <a:lnSpc>
                <a:spcPct val="100000"/>
              </a:lnSpc>
              <a:spcBef>
                <a:spcPct val="0"/>
              </a:spcBef>
              <a:buFont typeface="Arial" panose="02080604020202020204" pitchFamily="34" charset="0"/>
              <a:buNone/>
            </a:pPr>
            <a:r>
              <a:rPr lang="en-US" altLang="zh-CN" sz="1600" dirty="0">
                <a:ea typeface="微软雅黑" panose="020B0503020204020204" charset="-122"/>
              </a:rPr>
              <a:t>{</a:t>
            </a:r>
          </a:p>
          <a:p>
            <a:pPr marL="0" indent="0" defTabSz="914400">
              <a:lnSpc>
                <a:spcPct val="100000"/>
              </a:lnSpc>
              <a:spcBef>
                <a:spcPct val="0"/>
              </a:spcBef>
              <a:buFont typeface="Arial" panose="02080604020202020204" pitchFamily="34" charset="0"/>
              <a:buNone/>
            </a:pPr>
            <a:r>
              <a:rPr lang="en-US" altLang="zh-CN" sz="1600" dirty="0">
                <a:ea typeface="微软雅黑" panose="020B0503020204020204" charset="-122"/>
              </a:rPr>
              <a:t>   float  a, b, s;</a:t>
            </a:r>
          </a:p>
          <a:p>
            <a:pPr marL="0" indent="0" defTabSz="914400">
              <a:lnSpc>
                <a:spcPct val="100000"/>
              </a:lnSpc>
              <a:spcBef>
                <a:spcPct val="0"/>
              </a:spcBef>
              <a:buFont typeface="Arial" panose="02080604020202020204" pitchFamily="34" charset="0"/>
              <a:buNone/>
            </a:pPr>
            <a:r>
              <a:rPr lang="en-US" altLang="zh-CN" sz="1600" dirty="0">
                <a:ea typeface="微软雅黑" panose="020B0503020204020204" charset="-122"/>
              </a:rPr>
              <a:t>   char   op;</a:t>
            </a:r>
          </a:p>
          <a:p>
            <a:pPr marL="0" indent="0" defTabSz="914400">
              <a:lnSpc>
                <a:spcPct val="100000"/>
              </a:lnSpc>
              <a:spcBef>
                <a:spcPct val="0"/>
              </a:spcBef>
              <a:buFont typeface="Arial" panose="02080604020202020204" pitchFamily="34" charset="0"/>
              <a:buNone/>
            </a:pPr>
            <a:r>
              <a:rPr lang="en-US" altLang="zh-CN" sz="1600" dirty="0">
                <a:ea typeface="微软雅黑" panose="020B0503020204020204" charset="-122"/>
              </a:rPr>
              <a:t>   while (1)</a:t>
            </a:r>
          </a:p>
          <a:p>
            <a:pPr marL="0" indent="0" defTabSz="914400">
              <a:lnSpc>
                <a:spcPct val="100000"/>
              </a:lnSpc>
              <a:spcBef>
                <a:spcPct val="0"/>
              </a:spcBef>
              <a:buFont typeface="Arial" panose="02080604020202020204" pitchFamily="34" charset="0"/>
              <a:buNone/>
            </a:pPr>
            <a:r>
              <a:rPr lang="en-US" altLang="zh-CN" sz="1600" dirty="0">
                <a:ea typeface="微软雅黑" panose="020B0503020204020204" charset="-122"/>
              </a:rPr>
              <a:t>   {</a:t>
            </a:r>
          </a:p>
          <a:p>
            <a:pPr marL="0" indent="0" defTabSz="914400">
              <a:lnSpc>
                <a:spcPct val="100000"/>
              </a:lnSpc>
              <a:spcBef>
                <a:spcPct val="0"/>
              </a:spcBef>
              <a:buFont typeface="Arial" panose="02080604020202020204" pitchFamily="34" charset="0"/>
              <a:buNone/>
            </a:pPr>
            <a:r>
              <a:rPr lang="en-US" altLang="zh-CN" sz="1600" dirty="0">
                <a:ea typeface="微软雅黑" panose="020B0503020204020204" charset="-122"/>
              </a:rPr>
              <a:t>       </a:t>
            </a:r>
            <a:r>
              <a:rPr lang="en-US" altLang="zh-CN" sz="1600" dirty="0" err="1">
                <a:ea typeface="微软雅黑" panose="020B0503020204020204" charset="-122"/>
              </a:rPr>
              <a:t>scanf</a:t>
            </a:r>
            <a:r>
              <a:rPr lang="en-US" altLang="zh-CN" sz="1600" dirty="0">
                <a:ea typeface="微软雅黑" panose="020B0503020204020204" charset="-122"/>
              </a:rPr>
              <a:t>("%</a:t>
            </a:r>
            <a:r>
              <a:rPr lang="en-US" altLang="zh-CN" sz="1600" dirty="0" err="1">
                <a:ea typeface="微软雅黑" panose="020B0503020204020204" charset="-122"/>
              </a:rPr>
              <a:t>f%c%f</a:t>
            </a:r>
            <a:r>
              <a:rPr lang="en-US" altLang="zh-CN" sz="1600" dirty="0">
                <a:ea typeface="微软雅黑" panose="020B0503020204020204" charset="-122"/>
              </a:rPr>
              <a:t>", &amp;a, &amp;op, &amp;b);</a:t>
            </a:r>
          </a:p>
          <a:p>
            <a:pPr marL="0" indent="0" defTabSz="914400">
              <a:lnSpc>
                <a:spcPct val="100000"/>
              </a:lnSpc>
              <a:spcBef>
                <a:spcPct val="0"/>
              </a:spcBef>
              <a:buNone/>
            </a:pPr>
            <a:r>
              <a:rPr lang="en-US" altLang="zh-CN" sz="1600" dirty="0">
                <a:ea typeface="微软雅黑" panose="020B0503020204020204" charset="-122"/>
              </a:rPr>
              <a:t>       if ((op !='+') &amp;&amp; (op !='-') &amp;&amp;  (op != '*')  \</a:t>
            </a:r>
          </a:p>
          <a:p>
            <a:pPr marL="0" indent="0" defTabSz="914400">
              <a:lnSpc>
                <a:spcPct val="100000"/>
              </a:lnSpc>
              <a:spcBef>
                <a:spcPct val="0"/>
              </a:spcBef>
              <a:buFont typeface="Arial" panose="02080604020202020204" pitchFamily="34" charset="0"/>
              <a:buNone/>
            </a:pPr>
            <a:r>
              <a:rPr lang="en-US" altLang="zh-CN" sz="1600" dirty="0">
                <a:ea typeface="微软雅黑" panose="020B0503020204020204" charset="-122"/>
              </a:rPr>
              <a:t>                                                                   &amp;&amp; (op != '/'))</a:t>
            </a:r>
          </a:p>
          <a:p>
            <a:pPr marL="0" indent="0" defTabSz="914400">
              <a:lnSpc>
                <a:spcPct val="100000"/>
              </a:lnSpc>
              <a:spcBef>
                <a:spcPct val="0"/>
              </a:spcBef>
              <a:buFont typeface="Arial" panose="02080604020202020204" pitchFamily="34" charset="0"/>
              <a:buNone/>
            </a:pPr>
            <a:r>
              <a:rPr lang="en-US" altLang="zh-CN" sz="1600" dirty="0">
                <a:ea typeface="微软雅黑" panose="020B0503020204020204" charset="-122"/>
              </a:rPr>
              <a:t>                break;</a:t>
            </a:r>
          </a:p>
          <a:p>
            <a:pPr marL="0" indent="0" defTabSz="914400">
              <a:lnSpc>
                <a:spcPct val="100000"/>
              </a:lnSpc>
              <a:spcBef>
                <a:spcPct val="0"/>
              </a:spcBef>
              <a:buFont typeface="Arial" panose="02080604020202020204" pitchFamily="34" charset="0"/>
              <a:buNone/>
            </a:pPr>
            <a:r>
              <a:rPr lang="en-US" altLang="zh-CN" sz="1600" dirty="0">
                <a:ea typeface="微软雅黑" panose="020B0503020204020204" charset="-122"/>
              </a:rPr>
              <a:t>      switch (op)</a:t>
            </a:r>
          </a:p>
          <a:p>
            <a:pPr marL="0" indent="0" defTabSz="914400">
              <a:lnSpc>
                <a:spcPct val="100000"/>
              </a:lnSpc>
              <a:spcBef>
                <a:spcPct val="0"/>
              </a:spcBef>
              <a:buFont typeface="Arial" panose="02080604020202020204" pitchFamily="34" charset="0"/>
              <a:buNone/>
            </a:pPr>
            <a:r>
              <a:rPr lang="en-US" altLang="zh-CN" sz="1600" dirty="0">
                <a:ea typeface="微软雅黑" panose="020B0503020204020204" charset="-122"/>
              </a:rPr>
              <a:t>     {</a:t>
            </a:r>
          </a:p>
          <a:p>
            <a:pPr marL="0" indent="0" defTabSz="914400">
              <a:lnSpc>
                <a:spcPct val="100000"/>
              </a:lnSpc>
              <a:spcBef>
                <a:spcPct val="0"/>
              </a:spcBef>
              <a:buFont typeface="Arial" panose="02080604020202020204" pitchFamily="34" charset="0"/>
              <a:buNone/>
            </a:pPr>
            <a:r>
              <a:rPr lang="en-US" altLang="zh-CN" sz="1600" dirty="0">
                <a:ea typeface="微软雅黑" panose="020B0503020204020204" charset="-122"/>
              </a:rPr>
              <a:t>         case '+':		      </a:t>
            </a:r>
          </a:p>
          <a:p>
            <a:pPr marL="0" indent="0" defTabSz="914400">
              <a:lnSpc>
                <a:spcPct val="100000"/>
              </a:lnSpc>
              <a:spcBef>
                <a:spcPct val="0"/>
              </a:spcBef>
              <a:buFont typeface="Arial" panose="02080604020202020204" pitchFamily="34" charset="0"/>
              <a:buNone/>
            </a:pPr>
            <a:r>
              <a:rPr lang="en-US" altLang="zh-CN" sz="1600" dirty="0">
                <a:ea typeface="微软雅黑" panose="020B0503020204020204" charset="-122"/>
              </a:rPr>
              <a:t>              </a:t>
            </a:r>
            <a:r>
              <a:rPr lang="en-US" altLang="zh-CN" sz="1600" dirty="0" err="1">
                <a:ea typeface="微软雅黑" panose="020B0503020204020204" charset="-122"/>
              </a:rPr>
              <a:t>printf</a:t>
            </a:r>
            <a:r>
              <a:rPr lang="en-US" altLang="zh-CN" sz="1600" dirty="0">
                <a:ea typeface="微软雅黑" panose="020B0503020204020204" charset="-122"/>
              </a:rPr>
              <a:t> ("%f+%f=%f", a, b, a + b);</a:t>
            </a:r>
          </a:p>
          <a:p>
            <a:pPr marL="0" indent="0" defTabSz="914400">
              <a:lnSpc>
                <a:spcPct val="100000"/>
              </a:lnSpc>
              <a:spcBef>
                <a:spcPct val="0"/>
              </a:spcBef>
              <a:buFont typeface="Arial" panose="02080604020202020204" pitchFamily="34" charset="0"/>
              <a:buNone/>
            </a:pPr>
            <a:r>
              <a:rPr lang="en-US" altLang="zh-CN" sz="1600" dirty="0">
                <a:ea typeface="微软雅黑" panose="020B0503020204020204" charset="-122"/>
              </a:rPr>
              <a:t>              break;</a:t>
            </a:r>
          </a:p>
        </p:txBody>
      </p:sp>
      <p:sp>
        <p:nvSpPr>
          <p:cNvPr id="5" name="文本占位符 167940"/>
          <p:cNvSpPr>
            <a:spLocks noGrp="1"/>
          </p:cNvSpPr>
          <p:nvPr/>
        </p:nvSpPr>
        <p:spPr>
          <a:xfrm>
            <a:off x="5134412" y="1464037"/>
            <a:ext cx="3758763" cy="4251639"/>
          </a:xfrm>
          <a:prstGeom prst="roundRect">
            <a:avLst>
              <a:gd name="adj" fmla="val 4843"/>
            </a:avLst>
          </a:prstGeom>
          <a:solidFill>
            <a:schemeClr val="bg1"/>
          </a:solidFill>
          <a:ln w="12700" cmpd="sng">
            <a:solidFill>
              <a:srgbClr val="339933"/>
            </a:solidFill>
            <a:prstDash val="lgDashDotDot"/>
            <a:miter lim="800000"/>
          </a:ln>
        </p:spPr>
        <p:txBody>
          <a:bodyPr lIns="92075" tIns="46038" rIns="92075" bIns="46038"/>
          <a:lstStyle/>
          <a:p>
            <a:pPr>
              <a:buClr>
                <a:schemeClr val="accent1"/>
              </a:buClr>
              <a:buSzPct val="100000"/>
            </a:pPr>
            <a:r>
              <a:rPr lang="en-US" altLang="zh-CN" sz="1600" dirty="0">
                <a:solidFill>
                  <a:srgbClr val="404040"/>
                </a:solidFill>
                <a:latin typeface="+mn-lt"/>
                <a:ea typeface="微软雅黑" panose="020B0503020204020204" charset="-122"/>
              </a:rPr>
              <a:t>case '-':</a:t>
            </a:r>
          </a:p>
          <a:p>
            <a:pPr>
              <a:buClr>
                <a:schemeClr val="accent1"/>
              </a:buClr>
              <a:buSzPct val="100000"/>
            </a:pPr>
            <a:r>
              <a:rPr lang="en-US" altLang="zh-CN" sz="1600" dirty="0">
                <a:solidFill>
                  <a:srgbClr val="404040"/>
                </a:solidFill>
                <a:latin typeface="+mn-lt"/>
                <a:ea typeface="微软雅黑" panose="020B0503020204020204" charset="-122"/>
              </a:rPr>
              <a:t>              </a:t>
            </a:r>
            <a:r>
              <a:rPr lang="en-US" altLang="zh-CN" sz="1600" dirty="0" err="1">
                <a:solidFill>
                  <a:srgbClr val="404040"/>
                </a:solidFill>
                <a:latin typeface="+mn-lt"/>
                <a:ea typeface="微软雅黑" panose="020B0503020204020204" charset="-122"/>
              </a:rPr>
              <a:t>printf</a:t>
            </a:r>
            <a:r>
              <a:rPr lang="en-US" altLang="zh-CN" sz="1600" dirty="0">
                <a:solidFill>
                  <a:srgbClr val="404040"/>
                </a:solidFill>
                <a:latin typeface="+mn-lt"/>
                <a:ea typeface="微软雅黑" panose="020B0503020204020204" charset="-122"/>
              </a:rPr>
              <a:t>("%f-%f=%f", a, b, a - b);</a:t>
            </a:r>
          </a:p>
          <a:p>
            <a:pPr>
              <a:buClr>
                <a:schemeClr val="accent1"/>
              </a:buClr>
              <a:buSzPct val="100000"/>
            </a:pPr>
            <a:r>
              <a:rPr lang="en-US" altLang="zh-CN" sz="1600" dirty="0">
                <a:solidFill>
                  <a:srgbClr val="404040"/>
                </a:solidFill>
                <a:latin typeface="+mn-lt"/>
                <a:ea typeface="微软雅黑" panose="020B0503020204020204" charset="-122"/>
              </a:rPr>
              <a:t>              break;</a:t>
            </a:r>
          </a:p>
          <a:p>
            <a:pPr>
              <a:buClr>
                <a:schemeClr val="accent1"/>
              </a:buClr>
              <a:buSzPct val="100000"/>
              <a:buFont typeface="Calibri" panose="020F0502020204030204" pitchFamily="34" charset="0"/>
              <a:buNone/>
            </a:pPr>
            <a:endParaRPr lang="en-US" altLang="zh-CN" sz="1600" dirty="0">
              <a:solidFill>
                <a:srgbClr val="404040"/>
              </a:solidFill>
              <a:latin typeface="+mn-lt"/>
              <a:ea typeface="微软雅黑" panose="020B0503020204020204" charset="-122"/>
            </a:endParaRPr>
          </a:p>
          <a:p>
            <a:pPr>
              <a:buClr>
                <a:schemeClr val="accent1"/>
              </a:buClr>
              <a:buSzPct val="100000"/>
              <a:buFont typeface="Calibri" panose="020F0502020204030204" pitchFamily="34" charset="0"/>
              <a:buNone/>
            </a:pPr>
            <a:r>
              <a:rPr lang="en-US" altLang="zh-CN" sz="1600" dirty="0">
                <a:solidFill>
                  <a:srgbClr val="404040"/>
                </a:solidFill>
                <a:latin typeface="+mn-lt"/>
                <a:ea typeface="微软雅黑" panose="020B0503020204020204" charset="-122"/>
              </a:rPr>
              <a:t>case '*':</a:t>
            </a:r>
          </a:p>
          <a:p>
            <a:pPr>
              <a:buClr>
                <a:schemeClr val="accent1"/>
              </a:buClr>
              <a:buSzPct val="100000"/>
              <a:buFont typeface="Calibri" panose="020F0502020204030204" pitchFamily="34" charset="0"/>
              <a:buNone/>
            </a:pPr>
            <a:r>
              <a:rPr lang="en-US" altLang="zh-CN" sz="1600" dirty="0">
                <a:solidFill>
                  <a:srgbClr val="404040"/>
                </a:solidFill>
                <a:latin typeface="+mn-lt"/>
                <a:ea typeface="微软雅黑" panose="020B0503020204020204" charset="-122"/>
              </a:rPr>
              <a:t>              </a:t>
            </a:r>
            <a:r>
              <a:rPr lang="en-US" altLang="zh-CN" sz="1600" dirty="0" err="1">
                <a:solidFill>
                  <a:srgbClr val="404040"/>
                </a:solidFill>
                <a:latin typeface="+mn-lt"/>
                <a:ea typeface="微软雅黑" panose="020B0503020204020204" charset="-122"/>
              </a:rPr>
              <a:t>printf</a:t>
            </a:r>
            <a:r>
              <a:rPr lang="en-US" altLang="zh-CN" sz="1600" dirty="0">
                <a:solidFill>
                  <a:srgbClr val="404040"/>
                </a:solidFill>
                <a:latin typeface="+mn-lt"/>
                <a:ea typeface="微软雅黑" panose="020B0503020204020204" charset="-122"/>
              </a:rPr>
              <a:t>("%f * %f=%f", a, b, a * b);</a:t>
            </a:r>
          </a:p>
          <a:p>
            <a:pPr>
              <a:buClr>
                <a:schemeClr val="accent1"/>
              </a:buClr>
              <a:buSzPct val="100000"/>
              <a:buFont typeface="Calibri" panose="020F0502020204030204" pitchFamily="34" charset="0"/>
              <a:buNone/>
            </a:pPr>
            <a:r>
              <a:rPr lang="en-US" altLang="zh-CN" sz="1600" dirty="0">
                <a:solidFill>
                  <a:srgbClr val="404040"/>
                </a:solidFill>
                <a:latin typeface="+mn-lt"/>
                <a:ea typeface="微软雅黑" panose="020B0503020204020204" charset="-122"/>
              </a:rPr>
              <a:t>              break;</a:t>
            </a:r>
          </a:p>
          <a:p>
            <a:pPr>
              <a:buClr>
                <a:schemeClr val="accent1"/>
              </a:buClr>
              <a:buSzPct val="100000"/>
              <a:buFont typeface="Calibri" panose="020F0502020204030204" pitchFamily="34" charset="0"/>
              <a:buNone/>
            </a:pPr>
            <a:r>
              <a:rPr lang="en-US" altLang="zh-CN" sz="1600" dirty="0">
                <a:solidFill>
                  <a:srgbClr val="404040"/>
                </a:solidFill>
                <a:latin typeface="+mn-lt"/>
                <a:ea typeface="微软雅黑" panose="020B0503020204020204" charset="-122"/>
              </a:rPr>
              <a:t>case '/':</a:t>
            </a:r>
          </a:p>
          <a:p>
            <a:pPr>
              <a:buClr>
                <a:schemeClr val="accent1"/>
              </a:buClr>
              <a:buSzPct val="100000"/>
              <a:buFont typeface="Calibri" panose="020F0502020204030204" pitchFamily="34" charset="0"/>
              <a:buNone/>
            </a:pPr>
            <a:r>
              <a:rPr lang="en-US" altLang="zh-CN" sz="1600" dirty="0">
                <a:solidFill>
                  <a:srgbClr val="404040"/>
                </a:solidFill>
                <a:latin typeface="+mn-lt"/>
                <a:ea typeface="微软雅黑" panose="020B0503020204020204" charset="-122"/>
              </a:rPr>
              <a:t>              if (</a:t>
            </a:r>
            <a:r>
              <a:rPr lang="en-US" altLang="zh-CN" sz="1600" dirty="0" err="1">
                <a:solidFill>
                  <a:srgbClr val="404040"/>
                </a:solidFill>
                <a:latin typeface="+mn-lt"/>
                <a:ea typeface="微软雅黑" panose="020B0503020204020204" charset="-122"/>
              </a:rPr>
              <a:t>fabs</a:t>
            </a:r>
            <a:r>
              <a:rPr lang="en-US" altLang="zh-CN" sz="1600" dirty="0">
                <a:solidFill>
                  <a:srgbClr val="404040"/>
                </a:solidFill>
                <a:latin typeface="+mn-lt"/>
                <a:ea typeface="微软雅黑" panose="020B0503020204020204" charset="-122"/>
              </a:rPr>
              <a:t>(b) &lt; 1e-6)</a:t>
            </a:r>
          </a:p>
          <a:p>
            <a:pPr>
              <a:buClr>
                <a:schemeClr val="accent1"/>
              </a:buClr>
              <a:buSzPct val="100000"/>
              <a:buFont typeface="Calibri" panose="020F0502020204030204" pitchFamily="34" charset="0"/>
              <a:buNone/>
            </a:pPr>
            <a:r>
              <a:rPr lang="en-US" altLang="zh-CN" sz="1600" dirty="0">
                <a:solidFill>
                  <a:srgbClr val="404040"/>
                </a:solidFill>
                <a:latin typeface="+mn-lt"/>
                <a:ea typeface="微软雅黑" panose="020B0503020204020204" charset="-122"/>
              </a:rPr>
              <a:t>                    </a:t>
            </a:r>
            <a:r>
              <a:rPr lang="en-US" altLang="zh-CN" sz="1600" dirty="0" err="1">
                <a:solidFill>
                  <a:srgbClr val="404040"/>
                </a:solidFill>
                <a:latin typeface="+mn-lt"/>
                <a:ea typeface="微软雅黑" panose="020B0503020204020204" charset="-122"/>
              </a:rPr>
              <a:t>printf</a:t>
            </a:r>
            <a:r>
              <a:rPr lang="en-US" altLang="zh-CN" sz="1600" dirty="0">
                <a:solidFill>
                  <a:srgbClr val="404040"/>
                </a:solidFill>
                <a:latin typeface="+mn-lt"/>
                <a:ea typeface="微软雅黑" panose="020B0503020204020204" charset="-122"/>
              </a:rPr>
              <a:t>("</a:t>
            </a:r>
            <a:r>
              <a:rPr lang="zh-CN" altLang="en-US" sz="1600" dirty="0">
                <a:solidFill>
                  <a:srgbClr val="404040"/>
                </a:solidFill>
                <a:latin typeface="+mn-lt"/>
                <a:ea typeface="微软雅黑" panose="020B0503020204020204" charset="-122"/>
              </a:rPr>
              <a:t>除法错</a:t>
            </a:r>
            <a:r>
              <a:rPr lang="en-US" altLang="zh-CN" sz="1600" dirty="0">
                <a:solidFill>
                  <a:srgbClr val="404040"/>
                </a:solidFill>
                <a:latin typeface="+mn-lt"/>
                <a:ea typeface="微软雅黑" panose="020B0503020204020204" charset="-122"/>
              </a:rPr>
              <a:t>");</a:t>
            </a:r>
          </a:p>
          <a:p>
            <a:pPr>
              <a:buClr>
                <a:schemeClr val="accent1"/>
              </a:buClr>
              <a:buSzPct val="100000"/>
              <a:buFont typeface="Calibri" panose="020F0502020204030204" pitchFamily="34" charset="0"/>
              <a:buNone/>
            </a:pPr>
            <a:r>
              <a:rPr lang="en-US" altLang="zh-CN" sz="1600" dirty="0">
                <a:solidFill>
                  <a:srgbClr val="404040"/>
                </a:solidFill>
                <a:latin typeface="+mn-lt"/>
                <a:ea typeface="微软雅黑" panose="020B0503020204020204" charset="-122"/>
              </a:rPr>
              <a:t>              </a:t>
            </a:r>
            <a:r>
              <a:rPr lang="en-US" altLang="zh-CN" sz="1600" dirty="0" err="1">
                <a:solidFill>
                  <a:srgbClr val="404040"/>
                </a:solidFill>
                <a:latin typeface="+mn-lt"/>
                <a:ea typeface="微软雅黑" panose="020B0503020204020204" charset="-122"/>
              </a:rPr>
              <a:t>printf</a:t>
            </a:r>
            <a:r>
              <a:rPr lang="en-US" altLang="zh-CN" sz="1600" dirty="0">
                <a:solidFill>
                  <a:srgbClr val="404040"/>
                </a:solidFill>
                <a:latin typeface="+mn-lt"/>
                <a:ea typeface="微软雅黑" panose="020B0503020204020204" charset="-122"/>
              </a:rPr>
              <a:t>("%f / %f = %f", a, b, a / b);</a:t>
            </a:r>
          </a:p>
          <a:p>
            <a:pPr>
              <a:buClr>
                <a:schemeClr val="accent1"/>
              </a:buClr>
              <a:buSzPct val="100000"/>
              <a:buFont typeface="Calibri" panose="020F0502020204030204" pitchFamily="34" charset="0"/>
              <a:buNone/>
            </a:pPr>
            <a:r>
              <a:rPr lang="en-US" altLang="zh-CN" sz="1600" dirty="0">
                <a:solidFill>
                  <a:srgbClr val="404040"/>
                </a:solidFill>
                <a:latin typeface="+mn-lt"/>
                <a:ea typeface="微软雅黑" panose="020B0503020204020204" charset="-122"/>
              </a:rPr>
              <a:t>              break;</a:t>
            </a:r>
          </a:p>
          <a:p>
            <a:pPr>
              <a:buClr>
                <a:schemeClr val="accent1"/>
              </a:buClr>
              <a:buSzPct val="100000"/>
              <a:buFont typeface="Calibri" panose="020F0502020204030204" pitchFamily="34" charset="0"/>
              <a:buNone/>
            </a:pPr>
            <a:r>
              <a:rPr lang="en-US" altLang="zh-CN" sz="1600" dirty="0">
                <a:solidFill>
                  <a:srgbClr val="404040"/>
                </a:solidFill>
                <a:latin typeface="+mn-lt"/>
                <a:ea typeface="微软雅黑" panose="020B0503020204020204" charset="-122"/>
              </a:rPr>
              <a:t>     }</a:t>
            </a:r>
          </a:p>
          <a:p>
            <a:pPr>
              <a:buClr>
                <a:schemeClr val="accent1"/>
              </a:buClr>
              <a:buSzPct val="100000"/>
              <a:buFont typeface="Calibri" panose="020F0502020204030204" pitchFamily="34" charset="0"/>
              <a:buNone/>
            </a:pPr>
            <a:r>
              <a:rPr lang="en-US" altLang="zh-CN" sz="1600" dirty="0">
                <a:solidFill>
                  <a:srgbClr val="404040"/>
                </a:solidFill>
                <a:latin typeface="+mn-lt"/>
                <a:ea typeface="微软雅黑" panose="020B0503020204020204" charset="-122"/>
              </a:rPr>
              <a:t>  }</a:t>
            </a:r>
          </a:p>
          <a:p>
            <a:pPr>
              <a:buClr>
                <a:schemeClr val="accent1"/>
              </a:buClr>
              <a:buSzPct val="100000"/>
              <a:buFont typeface="Calibri" panose="020F0502020204030204" pitchFamily="34" charset="0"/>
              <a:buNone/>
            </a:pPr>
            <a:r>
              <a:rPr lang="en-US" altLang="zh-CN" sz="1600" dirty="0">
                <a:solidFill>
                  <a:srgbClr val="404040"/>
                </a:solidFill>
                <a:latin typeface="+mn-lt"/>
                <a:ea typeface="微软雅黑" panose="020B0503020204020204" charset="-122"/>
              </a:rPr>
              <a:t>}</a:t>
            </a:r>
          </a:p>
        </p:txBody>
      </p:sp>
      <p:sp>
        <p:nvSpPr>
          <p:cNvPr id="6" name="五边形 5"/>
          <p:cNvSpPr>
            <a:spLocks noChangeArrowheads="1"/>
          </p:cNvSpPr>
          <p:nvPr/>
        </p:nvSpPr>
        <p:spPr bwMode="auto">
          <a:xfrm rot="309540">
            <a:off x="4269327" y="5910924"/>
            <a:ext cx="1401763" cy="576263"/>
          </a:xfrm>
          <a:prstGeom prst="homePlate">
            <a:avLst>
              <a:gd name="adj" fmla="val 99519"/>
            </a:avLst>
          </a:prstGeom>
          <a:gradFill rotWithShape="1">
            <a:gsLst>
              <a:gs pos="0">
                <a:srgbClr val="FFFFFF">
                  <a:alpha val="0"/>
                </a:srgbClr>
              </a:gs>
              <a:gs pos="100000">
                <a:srgbClr val="B2B4B3"/>
              </a:gs>
            </a:gsLst>
            <a:lin ang="0" scaled="1"/>
          </a:gradFill>
          <a:ln w="9525">
            <a:noFill/>
            <a:miter lim="800000"/>
          </a:ln>
        </p:spPr>
        <p:txBody>
          <a:bodyPr wrap="none" anchor="ctr"/>
          <a:lstStyle/>
          <a:p>
            <a:pPr algn="ctr"/>
            <a:r>
              <a:rPr lang="zh-CN" altLang="en-US" sz="1600" dirty="0">
                <a:solidFill>
                  <a:srgbClr val="FF0000"/>
                </a:solidFill>
                <a:latin typeface="Times New Roman" panose="02020603050405020304" pitchFamily="18" charset="0"/>
                <a:ea typeface="微软雅黑" panose="020B0503020204020204" charset="-122"/>
              </a:rPr>
              <a:t>运行结果</a:t>
            </a:r>
          </a:p>
        </p:txBody>
      </p:sp>
      <p:sp>
        <p:nvSpPr>
          <p:cNvPr id="7" name="圆角矩形 6"/>
          <p:cNvSpPr/>
          <p:nvPr/>
        </p:nvSpPr>
        <p:spPr>
          <a:xfrm>
            <a:off x="5625925" y="5780489"/>
            <a:ext cx="3238500" cy="577850"/>
          </a:xfrm>
          <a:prstGeom prst="roundRect">
            <a:avLst>
              <a:gd name="adj" fmla="val 11921"/>
            </a:avLst>
          </a:prstGeom>
          <a:solidFill>
            <a:srgbClr val="006666"/>
          </a:solidFill>
          <a:ln w="25400" cap="flat" cmpd="sng">
            <a:solidFill>
              <a:schemeClr val="accent6">
                <a:lumMod val="40000"/>
                <a:lumOff val="60000"/>
              </a:schemeClr>
            </a:solidFill>
            <a:prstDash val="solid"/>
            <a:headEnd type="none" w="med" len="med"/>
            <a:tailEnd type="none" w="med" len="med"/>
          </a:ln>
          <a:effectLst>
            <a:outerShdw dist="53882" dir="2699999" algn="ctr" rotWithShape="0">
              <a:srgbClr val="000000">
                <a:alpha val="50000"/>
              </a:srgbClr>
            </a:outerShdw>
          </a:effectLst>
        </p:spPr>
        <p:txBody>
          <a:bodyPr wrap="none" anchor="ctr"/>
          <a:lstStyle/>
          <a:p>
            <a:pPr marL="457200" indent="-457200" algn="ctr"/>
            <a:r>
              <a:rPr lang="en-US" altLang="zh-CN" sz="1600">
                <a:solidFill>
                  <a:schemeClr val="bg1"/>
                </a:solidFill>
                <a:latin typeface="微软雅黑" panose="020B0503020204020204" charset="-122"/>
                <a:ea typeface="微软雅黑" panose="020B0503020204020204" charset="-122"/>
              </a:rPr>
              <a:t>12.3+45.6   //</a:t>
            </a:r>
            <a:r>
              <a:rPr lang="zh-CN" altLang="en-US" sz="1600">
                <a:solidFill>
                  <a:schemeClr val="bg1"/>
                </a:solidFill>
                <a:latin typeface="微软雅黑" panose="020B0503020204020204" charset="-122"/>
                <a:ea typeface="微软雅黑" panose="020B0503020204020204" charset="-122"/>
              </a:rPr>
              <a:t>输入：</a:t>
            </a:r>
          </a:p>
          <a:p>
            <a:pPr marL="457200" indent="-457200" algn="ctr"/>
            <a:r>
              <a:rPr lang="en-US" altLang="zh-CN" sz="1600">
                <a:solidFill>
                  <a:schemeClr val="bg1"/>
                </a:solidFill>
                <a:latin typeface="微软雅黑" panose="020B0503020204020204" charset="-122"/>
                <a:ea typeface="微软雅黑" panose="020B0503020204020204" charset="-122"/>
              </a:rPr>
              <a:t>12.30000+45.600000=57.900000</a:t>
            </a:r>
          </a:p>
        </p:txBody>
      </p:sp>
      <p:grpSp>
        <p:nvGrpSpPr>
          <p:cNvPr id="8" name="组合 7"/>
          <p:cNvGrpSpPr/>
          <p:nvPr/>
        </p:nvGrpSpPr>
        <p:grpSpPr bwMode="auto">
          <a:xfrm>
            <a:off x="1781484" y="4298950"/>
            <a:ext cx="2022600" cy="569912"/>
            <a:chOff x="6517824" y="2519596"/>
            <a:chExt cx="1445964" cy="332328"/>
          </a:xfrm>
          <a:solidFill>
            <a:srgbClr val="006666"/>
          </a:solidFill>
        </p:grpSpPr>
        <p:sp>
          <p:nvSpPr>
            <p:cNvPr id="9" name="对话气泡: 圆角矩形 10"/>
            <p:cNvSpPr/>
            <p:nvPr/>
          </p:nvSpPr>
          <p:spPr>
            <a:xfrm>
              <a:off x="6517824" y="2520521"/>
              <a:ext cx="1445963" cy="331403"/>
            </a:xfrm>
            <a:prstGeom prst="wedgeRoundRectCallout">
              <a:avLst>
                <a:gd name="adj1" fmla="val -66990"/>
                <a:gd name="adj2" fmla="val 87898"/>
                <a:gd name="adj3"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10" name="矩形 2"/>
            <p:cNvSpPr>
              <a:spLocks noChangeArrowheads="1"/>
            </p:cNvSpPr>
            <p:nvPr/>
          </p:nvSpPr>
          <p:spPr bwMode="auto">
            <a:xfrm>
              <a:off x="6517825" y="2519596"/>
              <a:ext cx="1445963" cy="310494"/>
            </a:xfrm>
            <a:prstGeom prst="rect">
              <a:avLst/>
            </a:prstGeom>
            <a:grpFill/>
            <a:ln w="9525">
              <a:noFill/>
              <a:miter lim="800000"/>
            </a:ln>
          </p:spPr>
          <p:txBody>
            <a:bodyPr>
              <a:spAutoFit/>
            </a:bodyPr>
            <a:lstStyle/>
            <a:p>
              <a:r>
                <a:rPr lang="zh-CN" altLang="en-US" sz="1400" dirty="0">
                  <a:solidFill>
                    <a:schemeClr val="bg1"/>
                  </a:solidFill>
                  <a:latin typeface="微软雅黑" panose="020B0503020204020204" charset="-122"/>
                  <a:ea typeface="微软雅黑" panose="020B0503020204020204" charset="-122"/>
                </a:rPr>
                <a:t>根据输入的运算符进行相应的运算</a:t>
              </a:r>
            </a:p>
          </p:txBody>
        </p:sp>
      </p:grpSp>
      <p:grpSp>
        <p:nvGrpSpPr>
          <p:cNvPr id="11" name="组合 10"/>
          <p:cNvGrpSpPr/>
          <p:nvPr/>
        </p:nvGrpSpPr>
        <p:grpSpPr bwMode="auto">
          <a:xfrm>
            <a:off x="7355522" y="3644647"/>
            <a:ext cx="1446213" cy="331788"/>
            <a:chOff x="6517824" y="2519596"/>
            <a:chExt cx="1445963" cy="332328"/>
          </a:xfrm>
          <a:solidFill>
            <a:srgbClr val="006666"/>
          </a:solidFill>
        </p:grpSpPr>
        <p:sp>
          <p:nvSpPr>
            <p:cNvPr id="12" name="对话气泡: 圆角矩形 10"/>
            <p:cNvSpPr/>
            <p:nvPr/>
          </p:nvSpPr>
          <p:spPr>
            <a:xfrm>
              <a:off x="6517824" y="2521187"/>
              <a:ext cx="1445963" cy="330737"/>
            </a:xfrm>
            <a:prstGeom prst="wedgeRoundRectCallout">
              <a:avLst>
                <a:gd name="adj1" fmla="val -73436"/>
                <a:gd name="adj2" fmla="val 16964"/>
                <a:gd name="adj3"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13" name="矩形 5"/>
            <p:cNvSpPr>
              <a:spLocks noChangeArrowheads="1"/>
            </p:cNvSpPr>
            <p:nvPr/>
          </p:nvSpPr>
          <p:spPr bwMode="auto">
            <a:xfrm>
              <a:off x="6517824" y="2519596"/>
              <a:ext cx="1445963" cy="319405"/>
            </a:xfrm>
            <a:prstGeom prst="rect">
              <a:avLst/>
            </a:prstGeom>
            <a:grpFill/>
            <a:ln w="9525">
              <a:noFill/>
              <a:miter lim="800000"/>
            </a:ln>
          </p:spPr>
          <p:txBody>
            <a:bodyPr>
              <a:spAutoFit/>
            </a:bodyPr>
            <a:lstStyle/>
            <a:p>
              <a:r>
                <a:rPr lang="zh-CN" altLang="en-US" sz="1400" dirty="0">
                  <a:solidFill>
                    <a:schemeClr val="bg1"/>
                  </a:solidFill>
                  <a:latin typeface="微软雅黑" panose="020B0503020204020204" charset="-122"/>
                  <a:ea typeface="微软雅黑" panose="020B0503020204020204" charset="-122"/>
                </a:rPr>
                <a:t>确保除数不为零</a:t>
              </a:r>
            </a:p>
          </p:txBody>
        </p:sp>
      </p:grpSp>
      <p:sp>
        <p:nvSpPr>
          <p:cNvPr id="14" name="文本框 11"/>
          <p:cNvSpPr txBox="1">
            <a:spLocks noChangeArrowheads="1"/>
          </p:cNvSpPr>
          <p:nvPr/>
        </p:nvSpPr>
        <p:spPr bwMode="auto">
          <a:xfrm>
            <a:off x="2051050" y="130175"/>
            <a:ext cx="6842125" cy="585788"/>
          </a:xfrm>
          <a:prstGeom prst="rect">
            <a:avLst/>
          </a:prstGeom>
          <a:noFill/>
          <a:ln w="9525">
            <a:noFill/>
            <a:miter lim="800000"/>
          </a:ln>
        </p:spPr>
        <p:txBody>
          <a:bodyPr>
            <a:spAutoFit/>
          </a:bodyPr>
          <a:lstStyle/>
          <a:p>
            <a:pPr algn="ctr"/>
            <a:r>
              <a:rPr lang="en-US" altLang="zh-CN" sz="3200" b="1" dirty="0">
                <a:solidFill>
                  <a:schemeClr val="bg1"/>
                </a:solidFill>
                <a:latin typeface="微软雅黑" panose="020B0503020204020204" charset="-122"/>
                <a:ea typeface="微软雅黑" panose="020B0503020204020204" charset="-122"/>
                <a:sym typeface="+mn-ea"/>
              </a:rPr>
              <a:t>   </a:t>
            </a:r>
            <a:r>
              <a:rPr lang="zh-CN" altLang="en-US" sz="3200" b="1" dirty="0">
                <a:solidFill>
                  <a:schemeClr val="bg1"/>
                </a:solidFill>
                <a:latin typeface="微软雅黑" panose="020B0503020204020204" charset="-122"/>
                <a:ea typeface="微软雅黑" panose="020B0503020204020204" charset="-122"/>
                <a:sym typeface="+mn-ea"/>
              </a:rPr>
              <a:t>典型问题</a:t>
            </a:r>
            <a:r>
              <a:rPr lang="en-US" altLang="zh-CN" sz="3200" b="1" dirty="0">
                <a:solidFill>
                  <a:schemeClr val="bg1"/>
                </a:solidFill>
                <a:latin typeface="微软雅黑" panose="020B0503020204020204" charset="-122"/>
                <a:ea typeface="微软雅黑" panose="020B0503020204020204" charset="-122"/>
                <a:sym typeface="+mn-ea"/>
              </a:rPr>
              <a:t>3</a:t>
            </a:r>
            <a:endParaRPr lang="en-US" altLang="zh-CN" sz="3200" b="1" dirty="0">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15" name="文本框 10"/>
          <p:cNvSpPr txBox="1">
            <a:spLocks noChangeArrowheads="1"/>
          </p:cNvSpPr>
          <p:nvPr/>
        </p:nvSpPr>
        <p:spPr bwMode="auto">
          <a:xfrm>
            <a:off x="941388" y="141288"/>
            <a:ext cx="831850" cy="669925"/>
          </a:xfrm>
          <a:prstGeom prst="rect">
            <a:avLst/>
          </a:prstGeom>
          <a:noFill/>
          <a:ln w="9525">
            <a:noFill/>
            <a:miter lim="800000"/>
          </a:ln>
        </p:spPr>
        <p:txBody>
          <a:bodyPr wrap="none">
            <a:spAutoFit/>
          </a:bodyPr>
          <a:lstStyle/>
          <a:p>
            <a:pPr algn="ctr"/>
            <a:r>
              <a:rPr lang="en-US" altLang="zh-CN" sz="3600" b="1" dirty="0">
                <a:solidFill>
                  <a:srgbClr val="39626F"/>
                </a:solidFill>
                <a:latin typeface="Segoe UI" panose="020B0502040204020203" pitchFamily="34" charset="0"/>
                <a:cs typeface="Segoe UI" panose="020B0502040204020203" pitchFamily="34" charset="0"/>
              </a:rPr>
              <a:t>3.7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additive="base">
                                        <p:cTn id="1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 calcmode="lin" valueType="num">
                                      <p:cBhvr additive="base">
                                        <p:cTn id="3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 calcmode="lin" valueType="num">
                                      <p:cBhvr additive="base">
                                        <p:cTn id="3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 calcmode="lin" valueType="num">
                                      <p:cBhvr additive="base">
                                        <p:cTn id="4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anim calcmode="lin" valueType="num">
                                      <p:cBhvr additive="base">
                                        <p:cTn id="5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anim calcmode="lin" valueType="num">
                                      <p:cBhvr additive="base">
                                        <p:cTn id="55"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anim calcmode="lin" valueType="num">
                                      <p:cBhvr additive="base">
                                        <p:cTn id="59"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anim calcmode="lin" valueType="num">
                                      <p:cBhvr additive="base">
                                        <p:cTn id="63"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anim calcmode="lin" valueType="num">
                                      <p:cBhvr additive="base">
                                        <p:cTn id="67"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anim calcmode="lin" valueType="num">
                                      <p:cBhvr additive="base">
                                        <p:cTn id="71"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
                                            <p:txEl>
                                              <p:pRg st="15" end="15"/>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anim calcmode="lin" valueType="num">
                                      <p:cBhvr additive="base">
                                        <p:cTn id="75"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5"/>
                                        </p:tgtEl>
                                        <p:attrNameLst>
                                          <p:attrName>style.visibility</p:attrName>
                                        </p:attrNameLst>
                                      </p:cBhvr>
                                      <p:to>
                                        <p:strVal val="visible"/>
                                      </p:to>
                                    </p:set>
                                    <p:anim calcmode="lin" valueType="num">
                                      <p:cBhvr additive="base">
                                        <p:cTn id="81" dur="500" fill="hold"/>
                                        <p:tgtEl>
                                          <p:spTgt spid="5"/>
                                        </p:tgtEl>
                                        <p:attrNameLst>
                                          <p:attrName>ppt_x</p:attrName>
                                        </p:attrNameLst>
                                      </p:cBhvr>
                                      <p:tavLst>
                                        <p:tav tm="0">
                                          <p:val>
                                            <p:strVal val="#ppt_x"/>
                                          </p:val>
                                        </p:tav>
                                        <p:tav tm="100000">
                                          <p:val>
                                            <p:strVal val="#ppt_x"/>
                                          </p:val>
                                        </p:tav>
                                      </p:tavLst>
                                    </p:anim>
                                    <p:anim calcmode="lin" valueType="num">
                                      <p:cBhvr additive="base">
                                        <p:cTn id="8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6"/>
                                        </p:tgtEl>
                                        <p:attrNameLst>
                                          <p:attrName>style.visibility</p:attrName>
                                        </p:attrNameLst>
                                      </p:cBhvr>
                                      <p:to>
                                        <p:strVal val="visible"/>
                                      </p:to>
                                    </p:set>
                                    <p:anim calcmode="lin" valueType="num">
                                      <p:cBhvr additive="base">
                                        <p:cTn id="87" dur="500" fill="hold"/>
                                        <p:tgtEl>
                                          <p:spTgt spid="6"/>
                                        </p:tgtEl>
                                        <p:attrNameLst>
                                          <p:attrName>ppt_x</p:attrName>
                                        </p:attrNameLst>
                                      </p:cBhvr>
                                      <p:tavLst>
                                        <p:tav tm="0">
                                          <p:val>
                                            <p:strVal val="#ppt_x"/>
                                          </p:val>
                                        </p:tav>
                                        <p:tav tm="100000">
                                          <p:val>
                                            <p:strVal val="#ppt_x"/>
                                          </p:val>
                                        </p:tav>
                                      </p:tavLst>
                                    </p:anim>
                                    <p:anim calcmode="lin" valueType="num">
                                      <p:cBhvr additive="base">
                                        <p:cTn id="88" dur="500" fill="hold"/>
                                        <p:tgtEl>
                                          <p:spTgt spid="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7"/>
                                        </p:tgtEl>
                                        <p:attrNameLst>
                                          <p:attrName>style.visibility</p:attrName>
                                        </p:attrNameLst>
                                      </p:cBhvr>
                                      <p:to>
                                        <p:strVal val="visible"/>
                                      </p:to>
                                    </p:set>
                                    <p:anim calcmode="lin" valueType="num">
                                      <p:cBhvr additive="base">
                                        <p:cTn id="91" dur="500" fill="hold"/>
                                        <p:tgtEl>
                                          <p:spTgt spid="7"/>
                                        </p:tgtEl>
                                        <p:attrNameLst>
                                          <p:attrName>ppt_x</p:attrName>
                                        </p:attrNameLst>
                                      </p:cBhvr>
                                      <p:tavLst>
                                        <p:tav tm="0">
                                          <p:val>
                                            <p:strVal val="#ppt_x"/>
                                          </p:val>
                                        </p:tav>
                                        <p:tav tm="100000">
                                          <p:val>
                                            <p:strVal val="#ppt_x"/>
                                          </p:val>
                                        </p:tav>
                                      </p:tavLst>
                                    </p:anim>
                                    <p:anim calcmode="lin" valueType="num">
                                      <p:cBhvr additive="base">
                                        <p:cTn id="9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8"/>
                                        </p:tgtEl>
                                        <p:attrNameLst>
                                          <p:attrName>style.visibility</p:attrName>
                                        </p:attrNameLst>
                                      </p:cBhvr>
                                      <p:to>
                                        <p:strVal val="visible"/>
                                      </p:to>
                                    </p:set>
                                    <p:anim calcmode="lin" valueType="num">
                                      <p:cBhvr additive="base">
                                        <p:cTn id="97" dur="500" fill="hold"/>
                                        <p:tgtEl>
                                          <p:spTgt spid="8"/>
                                        </p:tgtEl>
                                        <p:attrNameLst>
                                          <p:attrName>ppt_x</p:attrName>
                                        </p:attrNameLst>
                                      </p:cBhvr>
                                      <p:tavLst>
                                        <p:tav tm="0">
                                          <p:val>
                                            <p:strVal val="#ppt_x"/>
                                          </p:val>
                                        </p:tav>
                                        <p:tav tm="100000">
                                          <p:val>
                                            <p:strVal val="#ppt_x"/>
                                          </p:val>
                                        </p:tav>
                                      </p:tavLst>
                                    </p:anim>
                                    <p:anim calcmode="lin" valueType="num">
                                      <p:cBhvr additive="base">
                                        <p:cTn id="98" dur="500" fill="hold"/>
                                        <p:tgtEl>
                                          <p:spTgt spid="8"/>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1"/>
                                        </p:tgtEl>
                                        <p:attrNameLst>
                                          <p:attrName>style.visibility</p:attrName>
                                        </p:attrNameLst>
                                      </p:cBhvr>
                                      <p:to>
                                        <p:strVal val="visible"/>
                                      </p:to>
                                    </p:set>
                                    <p:anim calcmode="lin" valueType="num">
                                      <p:cBhvr additive="base">
                                        <p:cTn id="101" dur="500" fill="hold"/>
                                        <p:tgtEl>
                                          <p:spTgt spid="11"/>
                                        </p:tgtEl>
                                        <p:attrNameLst>
                                          <p:attrName>ppt_x</p:attrName>
                                        </p:attrNameLst>
                                      </p:cBhvr>
                                      <p:tavLst>
                                        <p:tav tm="0">
                                          <p:val>
                                            <p:strVal val="#ppt_x"/>
                                          </p:val>
                                        </p:tav>
                                        <p:tav tm="100000">
                                          <p:val>
                                            <p:strVal val="#ppt_x"/>
                                          </p:val>
                                        </p:tav>
                                      </p:tavLst>
                                    </p:anim>
                                    <p:anim calcmode="lin" valueType="num">
                                      <p:cBhvr additive="base">
                                        <p:cTn id="10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bldLvl="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文本框 11"/>
          <p:cNvSpPr txBox="1">
            <a:spLocks noChangeArrowheads="1"/>
          </p:cNvSpPr>
          <p:nvPr/>
        </p:nvSpPr>
        <p:spPr bwMode="auto">
          <a:xfrm>
            <a:off x="2889250" y="130175"/>
            <a:ext cx="5508625" cy="585788"/>
          </a:xfrm>
          <a:prstGeom prst="rect">
            <a:avLst/>
          </a:prstGeom>
          <a:noFill/>
          <a:ln w="9525">
            <a:noFill/>
            <a:miter lim="800000"/>
          </a:ln>
        </p:spPr>
        <p:txBody>
          <a:bodyPr>
            <a:spAutoFit/>
          </a:bodyPr>
          <a:lstStyle/>
          <a:p>
            <a:pPr algn="ctr"/>
            <a:r>
              <a:rPr lang="zh-CN" altLang="en-US" sz="3200" b="1">
                <a:solidFill>
                  <a:schemeClr val="bg1"/>
                </a:solidFill>
                <a:latin typeface="微软雅黑" panose="020B0503020204020204" charset="-122"/>
                <a:ea typeface="微软雅黑" panose="020B0503020204020204" charset="-122"/>
                <a:sym typeface="+mn-ea"/>
              </a:rPr>
              <a:t>求二整数之和的程序</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20482" name="文本占位符 31749"/>
          <p:cNvSpPr>
            <a:spLocks noGrp="1"/>
          </p:cNvSpPr>
          <p:nvPr>
            <p:ph type="body" sz="half" idx="4294967295"/>
          </p:nvPr>
        </p:nvSpPr>
        <p:spPr>
          <a:xfrm>
            <a:off x="760413" y="1033463"/>
            <a:ext cx="7843837" cy="379412"/>
          </a:xfrm>
        </p:spPr>
        <p:txBody>
          <a:bodyPr lIns="92075" tIns="46038" rIns="92075" bIns="46038"/>
          <a:lstStyle/>
          <a:p>
            <a:pPr>
              <a:buFont typeface="Arial" panose="02080604020202020204" pitchFamily="34" charset="0"/>
              <a:buNone/>
            </a:pPr>
            <a:r>
              <a:rPr lang="zh-CN" altLang="en-US" sz="2200">
                <a:ea typeface="华文新魏" panose="02010800040101010101" pitchFamily="2" charset="-122"/>
              </a:rPr>
              <a:t> </a:t>
            </a:r>
            <a:r>
              <a:rPr lang="zh-CN" altLang="en-US" sz="1800">
                <a:latin typeface="微软雅黑" panose="020B0503020204020204" charset="-122"/>
                <a:ea typeface="微软雅黑" panose="020B0503020204020204" charset="-122"/>
              </a:rPr>
              <a:t>如例</a:t>
            </a:r>
            <a:r>
              <a:rPr lang="en-US" altLang="zh-CN" sz="1800">
                <a:latin typeface="微软雅黑" panose="020B0503020204020204" charset="-122"/>
                <a:ea typeface="微软雅黑" panose="020B0503020204020204" charset="-122"/>
              </a:rPr>
              <a:t>3.1</a:t>
            </a:r>
            <a:r>
              <a:rPr lang="zh-CN" altLang="en-US" sz="1800">
                <a:latin typeface="微软雅黑" panose="020B0503020204020204" charset="-122"/>
                <a:ea typeface="微软雅黑" panose="020B0503020204020204" charset="-122"/>
              </a:rPr>
              <a:t>程序的执行部分采用函数调用则例</a:t>
            </a:r>
            <a:r>
              <a:rPr lang="en-US" altLang="zh-CN" sz="1800">
                <a:latin typeface="微软雅黑" panose="020B0503020204020204" charset="-122"/>
                <a:ea typeface="微软雅黑" panose="020B0503020204020204" charset="-122"/>
              </a:rPr>
              <a:t>3.1</a:t>
            </a:r>
            <a:r>
              <a:rPr lang="zh-CN" altLang="en-US" sz="1800">
                <a:latin typeface="微软雅黑" panose="020B0503020204020204" charset="-122"/>
                <a:ea typeface="微软雅黑" panose="020B0503020204020204" charset="-122"/>
              </a:rPr>
              <a:t>程序可修改为</a:t>
            </a:r>
            <a:r>
              <a:rPr lang="en-US" altLang="zh-CN" sz="1800">
                <a:latin typeface="微软雅黑" panose="020B0503020204020204" charset="-122"/>
                <a:ea typeface="微软雅黑" panose="020B0503020204020204" charset="-122"/>
              </a:rPr>
              <a:t>:</a:t>
            </a:r>
          </a:p>
        </p:txBody>
      </p:sp>
      <p:sp>
        <p:nvSpPr>
          <p:cNvPr id="31757" name="圆角矩形 31756"/>
          <p:cNvSpPr/>
          <p:nvPr/>
        </p:nvSpPr>
        <p:spPr>
          <a:xfrm>
            <a:off x="5292725" y="4868863"/>
            <a:ext cx="2375619" cy="1152525"/>
          </a:xfrm>
          <a:prstGeom prst="roundRect">
            <a:avLst>
              <a:gd name="adj" fmla="val 19477"/>
            </a:avLst>
          </a:prstGeom>
          <a:solidFill>
            <a:srgbClr val="009999"/>
          </a:solidFill>
          <a:ln w="25400" cap="flat" cmpd="sng">
            <a:solidFill>
              <a:srgbClr val="FFFFFF"/>
            </a:solidFill>
            <a:prstDash val="solid"/>
            <a:headEnd type="none" w="med" len="med"/>
            <a:tailEnd type="none" w="med" len="med"/>
          </a:ln>
          <a:effectLst>
            <a:outerShdw dist="53882" dir="2699999" algn="ctr" rotWithShape="0">
              <a:srgbClr val="000000">
                <a:alpha val="50000"/>
              </a:srgbClr>
            </a:outerShdw>
          </a:effectLst>
        </p:spPr>
        <p:txBody>
          <a:bodyPr wrap="none" anchor="ctr"/>
          <a:lstStyle/>
          <a:p>
            <a:r>
              <a:rPr lang="zh-CN" altLang="en-US" dirty="0">
                <a:solidFill>
                  <a:schemeClr val="bg1"/>
                </a:solidFill>
                <a:latin typeface="微软雅黑" panose="020B0503020204020204" charset="-122"/>
                <a:ea typeface="微软雅黑" panose="020B0503020204020204" charset="-122"/>
              </a:rPr>
              <a:t>输入：</a:t>
            </a:r>
            <a:r>
              <a:rPr lang="en-US" altLang="zh-CN" dirty="0">
                <a:solidFill>
                  <a:schemeClr val="bg1"/>
                </a:solidFill>
                <a:latin typeface="微软雅黑" panose="020B0503020204020204" charset="-122"/>
                <a:ea typeface="微软雅黑" panose="020B0503020204020204" charset="-122"/>
              </a:rPr>
              <a:t>7  8 (CR)</a:t>
            </a:r>
          </a:p>
          <a:p>
            <a:r>
              <a:rPr lang="zh-CN" altLang="en-US" dirty="0">
                <a:solidFill>
                  <a:schemeClr val="bg1"/>
                </a:solidFill>
                <a:latin typeface="微软雅黑" panose="020B0503020204020204" charset="-122"/>
                <a:ea typeface="微软雅黑" panose="020B0503020204020204" charset="-122"/>
              </a:rPr>
              <a:t>运行结果为：</a:t>
            </a:r>
          </a:p>
          <a:p>
            <a:r>
              <a:rPr lang="en-US" altLang="zh-CN" dirty="0">
                <a:solidFill>
                  <a:schemeClr val="bg1"/>
                </a:solidFill>
                <a:latin typeface="微软雅黑" panose="020B0503020204020204" charset="-122"/>
                <a:ea typeface="微软雅黑" panose="020B0503020204020204" charset="-122"/>
              </a:rPr>
              <a:t>sum=15</a:t>
            </a:r>
            <a:endParaRPr lang="zh-CN" altLang="en-US" dirty="0">
              <a:solidFill>
                <a:schemeClr val="bg1"/>
              </a:solidFill>
              <a:latin typeface="微软雅黑" panose="020B0503020204020204" charset="-122"/>
              <a:ea typeface="微软雅黑" panose="020B0503020204020204" charset="-122"/>
            </a:endParaRPr>
          </a:p>
        </p:txBody>
      </p:sp>
      <p:sp>
        <p:nvSpPr>
          <p:cNvPr id="31762" name="圆角矩形 31761"/>
          <p:cNvSpPr>
            <a:spLocks noChangeArrowheads="1"/>
          </p:cNvSpPr>
          <p:nvPr/>
        </p:nvSpPr>
        <p:spPr bwMode="auto">
          <a:xfrm>
            <a:off x="709613" y="1898650"/>
            <a:ext cx="4192587" cy="3797300"/>
          </a:xfrm>
          <a:prstGeom prst="roundRect">
            <a:avLst>
              <a:gd name="adj" fmla="val 12208"/>
            </a:avLst>
          </a:prstGeom>
          <a:solidFill>
            <a:schemeClr val="bg1"/>
          </a:solidFill>
          <a:ln w="12700">
            <a:solidFill>
              <a:srgbClr val="92D050"/>
            </a:solidFill>
            <a:prstDash val="dashDot"/>
            <a:round/>
          </a:ln>
        </p:spPr>
        <p:txBody>
          <a:bodyPr anchor="ctr">
            <a:spAutoFit/>
          </a:bodyPr>
          <a:lstStyle/>
          <a:p>
            <a:r>
              <a:rPr lang="en-US" altLang="zh-CN" sz="1600" dirty="0">
                <a:latin typeface="+mn-lt"/>
                <a:ea typeface="微软雅黑" panose="020B0503020204020204" charset="-122"/>
              </a:rPr>
              <a:t>#include &lt;</a:t>
            </a:r>
            <a:r>
              <a:rPr lang="en-US" altLang="zh-CN" sz="1600" dirty="0" err="1">
                <a:latin typeface="+mn-lt"/>
                <a:ea typeface="微软雅黑" panose="020B0503020204020204" charset="-122"/>
              </a:rPr>
              <a:t>stdio.h</a:t>
            </a:r>
            <a:r>
              <a:rPr lang="en-US" altLang="zh-CN" sz="1600" dirty="0">
                <a:latin typeface="+mn-lt"/>
                <a:ea typeface="微软雅黑" panose="020B0503020204020204" charset="-122"/>
              </a:rPr>
              <a:t>&gt;              //</a:t>
            </a:r>
            <a:r>
              <a:rPr lang="zh-CN" altLang="en-US" sz="1600" dirty="0">
                <a:latin typeface="+mn-lt"/>
                <a:ea typeface="微软雅黑" panose="020B0503020204020204" charset="-122"/>
              </a:rPr>
              <a:t>预处理</a:t>
            </a:r>
          </a:p>
          <a:p>
            <a:r>
              <a:rPr lang="en-US" altLang="zh-CN" sz="1600" dirty="0" err="1">
                <a:latin typeface="+mn-lt"/>
                <a:ea typeface="微软雅黑" panose="020B0503020204020204" charset="-122"/>
              </a:rPr>
              <a:t>int</a:t>
            </a:r>
            <a:r>
              <a:rPr lang="en-US" altLang="zh-CN" sz="1600" dirty="0">
                <a:latin typeface="+mn-lt"/>
                <a:ea typeface="微软雅黑" panose="020B0503020204020204" charset="-122"/>
              </a:rPr>
              <a:t> add(</a:t>
            </a:r>
            <a:r>
              <a:rPr lang="en-US" altLang="zh-CN" sz="1600" dirty="0" err="1">
                <a:latin typeface="+mn-lt"/>
                <a:ea typeface="微软雅黑" panose="020B0503020204020204" charset="-122"/>
              </a:rPr>
              <a:t>int</a:t>
            </a:r>
            <a:r>
              <a:rPr lang="en-US" altLang="zh-CN" sz="1600" dirty="0">
                <a:latin typeface="+mn-lt"/>
                <a:ea typeface="微软雅黑" panose="020B0503020204020204" charset="-122"/>
              </a:rPr>
              <a:t> </a:t>
            </a:r>
            <a:r>
              <a:rPr lang="en-US" altLang="zh-CN" sz="1600" dirty="0" err="1">
                <a:latin typeface="+mn-lt"/>
                <a:ea typeface="微软雅黑" panose="020B0503020204020204" charset="-122"/>
              </a:rPr>
              <a:t>x,int</a:t>
            </a:r>
            <a:r>
              <a:rPr lang="en-US" altLang="zh-CN" sz="1600" dirty="0">
                <a:latin typeface="+mn-lt"/>
                <a:ea typeface="微软雅黑" panose="020B0503020204020204" charset="-122"/>
              </a:rPr>
              <a:t> y);             //</a:t>
            </a:r>
            <a:r>
              <a:rPr lang="zh-CN" altLang="en-US" sz="1600" dirty="0">
                <a:latin typeface="+mn-lt"/>
                <a:ea typeface="微软雅黑" panose="020B0503020204020204" charset="-122"/>
              </a:rPr>
              <a:t>函数声明</a:t>
            </a:r>
          </a:p>
          <a:p>
            <a:endParaRPr lang="en-US" altLang="zh-CN" sz="1600" dirty="0">
              <a:latin typeface="+mn-lt"/>
              <a:ea typeface="微软雅黑" panose="020B0503020204020204" charset="-122"/>
            </a:endParaRPr>
          </a:p>
          <a:p>
            <a:r>
              <a:rPr lang="en-US" altLang="zh-CN" sz="1600" dirty="0">
                <a:latin typeface="+mn-lt"/>
                <a:ea typeface="微软雅黑" panose="020B0503020204020204" charset="-122"/>
              </a:rPr>
              <a:t>void main( )                       //</a:t>
            </a:r>
            <a:r>
              <a:rPr lang="zh-CN" altLang="en-US" sz="1600" dirty="0">
                <a:latin typeface="+mn-lt"/>
                <a:ea typeface="微软雅黑" panose="020B0503020204020204" charset="-122"/>
              </a:rPr>
              <a:t>函数定义</a:t>
            </a:r>
          </a:p>
          <a:p>
            <a:r>
              <a:rPr lang="en-US" altLang="zh-CN" sz="1600" dirty="0">
                <a:latin typeface="+mn-lt"/>
                <a:ea typeface="微软雅黑" panose="020B0503020204020204" charset="-122"/>
              </a:rPr>
              <a:t>{</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int</a:t>
            </a:r>
            <a:r>
              <a:rPr lang="en-US" altLang="zh-CN" sz="1600" dirty="0">
                <a:latin typeface="+mn-lt"/>
                <a:ea typeface="微软雅黑" panose="020B0503020204020204" charset="-122"/>
              </a:rPr>
              <a:t> </a:t>
            </a:r>
            <a:r>
              <a:rPr lang="en-US" altLang="zh-CN" sz="1600" dirty="0" err="1">
                <a:latin typeface="+mn-lt"/>
                <a:ea typeface="微软雅黑" panose="020B0503020204020204" charset="-122"/>
              </a:rPr>
              <a:t>a,b</a:t>
            </a:r>
            <a:r>
              <a:rPr lang="en-US" altLang="zh-CN" sz="1600" dirty="0">
                <a:latin typeface="+mn-lt"/>
                <a:ea typeface="微软雅黑" panose="020B0503020204020204" charset="-122"/>
              </a:rPr>
              <a:t>;                          //</a:t>
            </a:r>
            <a:r>
              <a:rPr lang="zh-CN" altLang="en-US" sz="1600" dirty="0">
                <a:latin typeface="+mn-lt"/>
                <a:ea typeface="微软雅黑" panose="020B0503020204020204" charset="-122"/>
              </a:rPr>
              <a:t>变量说明</a:t>
            </a:r>
          </a:p>
          <a:p>
            <a:r>
              <a:rPr lang="zh-CN" altLang="en-US" sz="1600" dirty="0">
                <a:latin typeface="+mn-lt"/>
                <a:ea typeface="微软雅黑" panose="020B0503020204020204" charset="-122"/>
              </a:rPr>
              <a:t>      </a:t>
            </a:r>
            <a:r>
              <a:rPr lang="en-US" altLang="zh-CN" sz="1600" dirty="0" err="1">
                <a:latin typeface="+mn-lt"/>
                <a:ea typeface="微软雅黑" panose="020B0503020204020204" charset="-122"/>
              </a:rPr>
              <a:t>int</a:t>
            </a:r>
            <a:r>
              <a:rPr lang="en-US" altLang="zh-CN" sz="1600" dirty="0">
                <a:latin typeface="+mn-lt"/>
                <a:ea typeface="微软雅黑" panose="020B0503020204020204" charset="-122"/>
              </a:rPr>
              <a:t> sum;</a:t>
            </a:r>
          </a:p>
          <a:p>
            <a:endParaRPr lang="en-US" altLang="zh-CN" sz="1600" dirty="0">
              <a:latin typeface="+mn-lt"/>
              <a:ea typeface="微软雅黑" panose="020B0503020204020204" charset="-122"/>
            </a:endParaRP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scanf</a:t>
            </a:r>
            <a:r>
              <a:rPr lang="en-US" altLang="zh-CN" sz="1600" dirty="0">
                <a:latin typeface="+mn-lt"/>
                <a:ea typeface="微软雅黑" panose="020B0503020204020204" charset="-122"/>
              </a:rPr>
              <a:t>("%</a:t>
            </a:r>
            <a:r>
              <a:rPr lang="en-US" altLang="zh-CN" sz="1600" dirty="0" err="1">
                <a:latin typeface="+mn-lt"/>
                <a:ea typeface="微软雅黑" panose="020B0503020204020204" charset="-122"/>
              </a:rPr>
              <a:t>d%d</a:t>
            </a:r>
            <a:r>
              <a:rPr lang="en-US" altLang="zh-CN" sz="1600" dirty="0">
                <a:latin typeface="+mn-lt"/>
                <a:ea typeface="微软雅黑" panose="020B0503020204020204" charset="-122"/>
              </a:rPr>
              <a:t>",&amp;</a:t>
            </a:r>
            <a:r>
              <a:rPr lang="en-US" altLang="zh-CN" sz="1600" dirty="0" err="1">
                <a:latin typeface="+mn-lt"/>
                <a:ea typeface="微软雅黑" panose="020B0503020204020204" charset="-122"/>
              </a:rPr>
              <a:t>a,&amp;b</a:t>
            </a:r>
            <a:r>
              <a:rPr lang="en-US" altLang="zh-CN" sz="1600" dirty="0">
                <a:latin typeface="+mn-lt"/>
                <a:ea typeface="微软雅黑" panose="020B0503020204020204" charset="-122"/>
              </a:rPr>
              <a:t>); //</a:t>
            </a:r>
            <a:r>
              <a:rPr lang="zh-CN" altLang="en-US" sz="1600" dirty="0">
                <a:latin typeface="+mn-lt"/>
                <a:ea typeface="微软雅黑" panose="020B0503020204020204" charset="-122"/>
              </a:rPr>
              <a:t>数据输入</a:t>
            </a:r>
          </a:p>
          <a:p>
            <a:endParaRPr lang="en-US" altLang="zh-CN" sz="1600" dirty="0">
              <a:latin typeface="+mn-lt"/>
              <a:ea typeface="微软雅黑" panose="020B0503020204020204" charset="-122"/>
            </a:endParaRPr>
          </a:p>
          <a:p>
            <a:r>
              <a:rPr lang="zh-CN" altLang="en-US" sz="1600" dirty="0">
                <a:latin typeface="+mn-lt"/>
                <a:ea typeface="微软雅黑" panose="020B0503020204020204" charset="-122"/>
              </a:rPr>
              <a:t>      </a:t>
            </a:r>
            <a:r>
              <a:rPr lang="en-US" altLang="zh-CN" sz="1600" dirty="0">
                <a:latin typeface="+mn-lt"/>
                <a:ea typeface="微软雅黑" panose="020B0503020204020204" charset="-122"/>
              </a:rPr>
              <a:t>sum = add(a, b) ;           //</a:t>
            </a:r>
            <a:r>
              <a:rPr lang="zh-CN" altLang="en-US" sz="1600" dirty="0">
                <a:latin typeface="+mn-lt"/>
                <a:ea typeface="微软雅黑" panose="020B0503020204020204" charset="-122"/>
              </a:rPr>
              <a:t>执行部分</a:t>
            </a:r>
          </a:p>
          <a:p>
            <a:endParaRPr lang="en-US" altLang="zh-CN" sz="1600" dirty="0">
              <a:latin typeface="+mn-lt"/>
              <a:ea typeface="微软雅黑" panose="020B0503020204020204" charset="-122"/>
            </a:endParaRPr>
          </a:p>
          <a:p>
            <a:r>
              <a:rPr lang="zh-CN" altLang="en-US" sz="1600" dirty="0">
                <a:latin typeface="+mn-lt"/>
                <a:ea typeface="微软雅黑" panose="020B0503020204020204" charset="-122"/>
              </a:rPr>
              <a:t>      </a:t>
            </a:r>
            <a:r>
              <a:rPr lang="en-US" altLang="zh-CN" sz="1600" dirty="0" err="1">
                <a:latin typeface="+mn-lt"/>
                <a:ea typeface="微软雅黑" panose="020B0503020204020204" charset="-122"/>
              </a:rPr>
              <a:t>printf</a:t>
            </a:r>
            <a:r>
              <a:rPr lang="en-US" altLang="zh-CN" sz="1600" dirty="0">
                <a:latin typeface="+mn-lt"/>
                <a:ea typeface="微软雅黑" panose="020B0503020204020204" charset="-122"/>
              </a:rPr>
              <a:t>("sum=%</a:t>
            </a:r>
            <a:r>
              <a:rPr lang="en-US" altLang="zh-CN" sz="1600" dirty="0" err="1">
                <a:latin typeface="+mn-lt"/>
                <a:ea typeface="微软雅黑" panose="020B0503020204020204" charset="-122"/>
              </a:rPr>
              <a:t>d",sum</a:t>
            </a:r>
            <a:r>
              <a:rPr lang="en-US" altLang="zh-CN" sz="1600" dirty="0">
                <a:latin typeface="+mn-lt"/>
                <a:ea typeface="微软雅黑" panose="020B0503020204020204" charset="-122"/>
              </a:rPr>
              <a:t>); //</a:t>
            </a:r>
            <a:r>
              <a:rPr lang="zh-CN" altLang="en-US" sz="1600" dirty="0">
                <a:latin typeface="+mn-lt"/>
                <a:ea typeface="微软雅黑" panose="020B0503020204020204" charset="-122"/>
              </a:rPr>
              <a:t>信息输出</a:t>
            </a:r>
          </a:p>
          <a:p>
            <a:r>
              <a:rPr lang="en-US" altLang="zh-CN" sz="1600" dirty="0">
                <a:latin typeface="+mn-lt"/>
                <a:ea typeface="微软雅黑" panose="020B0503020204020204" charset="-122"/>
              </a:rPr>
              <a:t>}</a:t>
            </a:r>
          </a:p>
        </p:txBody>
      </p:sp>
      <p:sp>
        <p:nvSpPr>
          <p:cNvPr id="31763" name="圆角矩形 31762"/>
          <p:cNvSpPr>
            <a:spLocks noChangeArrowheads="1"/>
          </p:cNvSpPr>
          <p:nvPr/>
        </p:nvSpPr>
        <p:spPr bwMode="auto">
          <a:xfrm>
            <a:off x="5165725" y="1820863"/>
            <a:ext cx="3638550" cy="2822575"/>
          </a:xfrm>
          <a:prstGeom prst="roundRect">
            <a:avLst>
              <a:gd name="adj" fmla="val 16782"/>
            </a:avLst>
          </a:prstGeom>
          <a:solidFill>
            <a:schemeClr val="bg1"/>
          </a:solidFill>
          <a:ln w="12700">
            <a:solidFill>
              <a:srgbClr val="92D050"/>
            </a:solidFill>
            <a:prstDash val="dashDot"/>
            <a:round/>
          </a:ln>
        </p:spPr>
        <p:txBody>
          <a:bodyPr anchor="ctr">
            <a:spAutoFit/>
          </a:bodyPr>
          <a:lstStyle/>
          <a:p>
            <a:r>
              <a:rPr lang="en-US" altLang="en-US" sz="1600" dirty="0">
                <a:latin typeface="+mn-lt"/>
                <a:ea typeface="微软雅黑" panose="020B0503020204020204" charset="-122"/>
              </a:rPr>
              <a:t>/*</a:t>
            </a:r>
            <a:r>
              <a:rPr lang="en-US" altLang="en-US" sz="1600" dirty="0" err="1">
                <a:latin typeface="+mn-lt"/>
                <a:ea typeface="微软雅黑" panose="020B0503020204020204" charset="-122"/>
              </a:rPr>
              <a:t>求和函数，输入参数为二整数，返回值为其和</a:t>
            </a:r>
            <a:r>
              <a:rPr lang="en-US" altLang="en-US" sz="1600" dirty="0">
                <a:latin typeface="+mn-lt"/>
                <a:ea typeface="微软雅黑" panose="020B0503020204020204" charset="-122"/>
              </a:rPr>
              <a:t>*/</a:t>
            </a:r>
          </a:p>
          <a:p>
            <a:r>
              <a:rPr lang="en-US" altLang="en-US" sz="1600" dirty="0" err="1">
                <a:latin typeface="+mn-lt"/>
                <a:ea typeface="微软雅黑" panose="020B0503020204020204" charset="-122"/>
              </a:rPr>
              <a:t>int</a:t>
            </a:r>
            <a:r>
              <a:rPr lang="en-US" altLang="en-US" sz="1600" dirty="0">
                <a:latin typeface="+mn-lt"/>
                <a:ea typeface="微软雅黑" panose="020B0503020204020204" charset="-122"/>
              </a:rPr>
              <a:t> add(</a:t>
            </a:r>
            <a:r>
              <a:rPr lang="en-US" altLang="en-US" sz="1600" dirty="0" err="1">
                <a:latin typeface="+mn-lt"/>
                <a:ea typeface="微软雅黑" panose="020B0503020204020204" charset="-122"/>
              </a:rPr>
              <a:t>int</a:t>
            </a:r>
            <a:r>
              <a:rPr lang="en-US" altLang="en-US" sz="1600" dirty="0">
                <a:latin typeface="+mn-lt"/>
                <a:ea typeface="微软雅黑" panose="020B0503020204020204" charset="-122"/>
              </a:rPr>
              <a:t> x, </a:t>
            </a:r>
            <a:r>
              <a:rPr lang="en-US" altLang="en-US" sz="1600" dirty="0" err="1">
                <a:latin typeface="+mn-lt"/>
                <a:ea typeface="微软雅黑" panose="020B0503020204020204" charset="-122"/>
              </a:rPr>
              <a:t>int</a:t>
            </a:r>
            <a:r>
              <a:rPr lang="en-US" altLang="en-US" sz="1600" dirty="0">
                <a:latin typeface="+mn-lt"/>
                <a:ea typeface="微软雅黑" panose="020B0503020204020204" charset="-122"/>
              </a:rPr>
              <a:t> y) //</a:t>
            </a:r>
            <a:r>
              <a:rPr lang="en-US" altLang="en-US" sz="1600" dirty="0" err="1">
                <a:latin typeface="+mn-lt"/>
                <a:ea typeface="微软雅黑" panose="020B0503020204020204" charset="-122"/>
              </a:rPr>
              <a:t>函数定义</a:t>
            </a:r>
            <a:endParaRPr lang="en-US" altLang="en-US" sz="1600" dirty="0">
              <a:latin typeface="+mn-lt"/>
              <a:ea typeface="微软雅黑" panose="020B0503020204020204" charset="-122"/>
            </a:endParaRPr>
          </a:p>
          <a:p>
            <a:r>
              <a:rPr lang="en-US" altLang="en-US" sz="1600" dirty="0">
                <a:latin typeface="+mn-lt"/>
                <a:ea typeface="微软雅黑" panose="020B0503020204020204" charset="-122"/>
              </a:rPr>
              <a:t>{</a:t>
            </a:r>
          </a:p>
          <a:p>
            <a:r>
              <a:rPr lang="en-US" altLang="en-US" sz="1600" dirty="0">
                <a:latin typeface="+mn-lt"/>
                <a:ea typeface="微软雅黑" panose="020B0503020204020204" charset="-122"/>
              </a:rPr>
              <a:t>      </a:t>
            </a:r>
            <a:r>
              <a:rPr lang="en-US" altLang="en-US" sz="1600" dirty="0" err="1">
                <a:latin typeface="+mn-lt"/>
                <a:ea typeface="微软雅黑" panose="020B0503020204020204" charset="-122"/>
              </a:rPr>
              <a:t>int</a:t>
            </a:r>
            <a:r>
              <a:rPr lang="en-US" altLang="en-US" sz="1600" dirty="0">
                <a:latin typeface="+mn-lt"/>
                <a:ea typeface="微软雅黑" panose="020B0503020204020204" charset="-122"/>
              </a:rPr>
              <a:t> z;                   // </a:t>
            </a:r>
            <a:r>
              <a:rPr lang="en-US" altLang="en-US" sz="1600" dirty="0" err="1">
                <a:latin typeface="+mn-lt"/>
                <a:ea typeface="微软雅黑" panose="020B0503020204020204" charset="-122"/>
              </a:rPr>
              <a:t>变量说明</a:t>
            </a:r>
            <a:endParaRPr lang="en-US" altLang="en-US" sz="1600" dirty="0">
              <a:latin typeface="+mn-lt"/>
              <a:ea typeface="微软雅黑" panose="020B0503020204020204" charset="-122"/>
            </a:endParaRPr>
          </a:p>
          <a:p>
            <a:endParaRPr lang="en-US" altLang="en-US" sz="1600" dirty="0">
              <a:latin typeface="+mn-lt"/>
              <a:ea typeface="微软雅黑" panose="020B0503020204020204" charset="-122"/>
            </a:endParaRPr>
          </a:p>
          <a:p>
            <a:r>
              <a:rPr lang="en-US" altLang="en-US" sz="1600" dirty="0">
                <a:latin typeface="+mn-lt"/>
                <a:ea typeface="微软雅黑" panose="020B0503020204020204" charset="-122"/>
              </a:rPr>
              <a:t>      z = x + y;            //</a:t>
            </a:r>
            <a:r>
              <a:rPr lang="en-US" altLang="en-US" sz="1600" dirty="0" err="1">
                <a:latin typeface="+mn-lt"/>
                <a:ea typeface="微软雅黑" panose="020B0503020204020204" charset="-122"/>
              </a:rPr>
              <a:t>执行部分</a:t>
            </a:r>
            <a:endParaRPr lang="en-US" altLang="en-US" sz="1600" dirty="0">
              <a:latin typeface="+mn-lt"/>
              <a:ea typeface="微软雅黑" panose="020B0503020204020204" charset="-122"/>
            </a:endParaRPr>
          </a:p>
          <a:p>
            <a:endParaRPr lang="en-US" altLang="en-US" sz="1600" dirty="0">
              <a:latin typeface="+mn-lt"/>
              <a:ea typeface="微软雅黑" panose="020B0503020204020204" charset="-122"/>
            </a:endParaRPr>
          </a:p>
          <a:p>
            <a:r>
              <a:rPr lang="en-US" altLang="en-US" sz="1600" dirty="0">
                <a:latin typeface="+mn-lt"/>
                <a:ea typeface="微软雅黑" panose="020B0503020204020204" charset="-122"/>
              </a:rPr>
              <a:t>      return z;              //</a:t>
            </a:r>
            <a:r>
              <a:rPr lang="en-US" altLang="en-US" sz="1600" dirty="0" err="1">
                <a:latin typeface="+mn-lt"/>
                <a:ea typeface="微软雅黑" panose="020B0503020204020204" charset="-122"/>
              </a:rPr>
              <a:t>返回结果</a:t>
            </a:r>
            <a:endParaRPr lang="en-US" altLang="en-US" sz="1600" dirty="0">
              <a:latin typeface="+mn-lt"/>
              <a:ea typeface="微软雅黑" panose="020B0503020204020204" charset="-122"/>
            </a:endParaRPr>
          </a:p>
          <a:p>
            <a:r>
              <a:rPr lang="en-US" altLang="en-US" sz="1600" dirty="0">
                <a:latin typeface="+mn-lt"/>
                <a:ea typeface="微软雅黑" panose="020B0503020204020204" charset="-122"/>
              </a:rPr>
              <a:t>}</a:t>
            </a:r>
          </a:p>
        </p:txBody>
      </p:sp>
      <p:sp>
        <p:nvSpPr>
          <p:cNvPr id="20486" name="文本框 10"/>
          <p:cNvSpPr txBox="1">
            <a:spLocks noChangeArrowheads="1"/>
          </p:cNvSpPr>
          <p:nvPr/>
        </p:nvSpPr>
        <p:spPr bwMode="auto">
          <a:xfrm>
            <a:off x="681038" y="131763"/>
            <a:ext cx="1336675" cy="641350"/>
          </a:xfrm>
          <a:prstGeom prst="rect">
            <a:avLst/>
          </a:prstGeom>
          <a:noFill/>
          <a:ln w="9525">
            <a:noFill/>
            <a:miter lim="800000"/>
          </a:ln>
        </p:spPr>
        <p:txBody>
          <a:bodyPr wrap="none">
            <a:spAutoFit/>
          </a:bodyPr>
          <a:lstStyle/>
          <a:p>
            <a:pPr algn="ctr"/>
            <a:r>
              <a:rPr lang="zh-CN" altLang="en-US" sz="3600" b="1">
                <a:solidFill>
                  <a:srgbClr val="39626F"/>
                </a:solidFill>
                <a:latin typeface="微软雅黑" panose="020B0503020204020204" charset="-122"/>
                <a:ea typeface="微软雅黑" panose="020B0503020204020204" charset="-122"/>
                <a:cs typeface="Segoe UI" panose="020B0502040204020203" pitchFamily="34" charset="0"/>
              </a:rPr>
              <a:t>例</a:t>
            </a: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rPr>
              <a:t>3.2</a:t>
            </a:r>
            <a:endParaRPr lang="zh-CN" altLang="en-US" sz="3600" b="1">
              <a:solidFill>
                <a:srgbClr val="39626F"/>
              </a:solidFill>
              <a:latin typeface="微软雅黑" panose="020B0503020204020204" charset="-122"/>
              <a:ea typeface="微软雅黑" panose="020B0503020204020204" charset="-122"/>
              <a:cs typeface="Segoe UI" panose="020B0502040204020203" pitchFamily="34" charset="0"/>
            </a:endParaRPr>
          </a:p>
        </p:txBody>
      </p:sp>
      <p:sp>
        <p:nvSpPr>
          <p:cNvPr id="8" name="椭圆 7"/>
          <p:cNvSpPr/>
          <p:nvPr/>
        </p:nvSpPr>
        <p:spPr>
          <a:xfrm>
            <a:off x="813633" y="4581128"/>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62"/>
                                        </p:tgtEl>
                                        <p:attrNameLst>
                                          <p:attrName>style.visibility</p:attrName>
                                        </p:attrNameLst>
                                      </p:cBhvr>
                                      <p:to>
                                        <p:strVal val="visible"/>
                                      </p:to>
                                    </p:set>
                                    <p:anim calcmode="lin" valueType="num">
                                      <p:cBhvr additive="base">
                                        <p:cTn id="7" dur="500" fill="hold"/>
                                        <p:tgtEl>
                                          <p:spTgt spid="31762"/>
                                        </p:tgtEl>
                                        <p:attrNameLst>
                                          <p:attrName>ppt_x</p:attrName>
                                        </p:attrNameLst>
                                      </p:cBhvr>
                                      <p:tavLst>
                                        <p:tav tm="0">
                                          <p:val>
                                            <p:strVal val="0-#ppt_w/2"/>
                                          </p:val>
                                        </p:tav>
                                        <p:tav tm="100000">
                                          <p:val>
                                            <p:strVal val="#ppt_x"/>
                                          </p:val>
                                        </p:tav>
                                      </p:tavLst>
                                    </p:anim>
                                    <p:anim calcmode="lin" valueType="num">
                                      <p:cBhvr additive="base">
                                        <p:cTn id="8" dur="500" fill="hold"/>
                                        <p:tgtEl>
                                          <p:spTgt spid="317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763"/>
                                        </p:tgtEl>
                                        <p:attrNameLst>
                                          <p:attrName>style.visibility</p:attrName>
                                        </p:attrNameLst>
                                      </p:cBhvr>
                                      <p:to>
                                        <p:strVal val="visible"/>
                                      </p:to>
                                    </p:set>
                                    <p:anim calcmode="lin" valueType="num">
                                      <p:cBhvr additive="base">
                                        <p:cTn id="13" dur="500" fill="hold"/>
                                        <p:tgtEl>
                                          <p:spTgt spid="31763"/>
                                        </p:tgtEl>
                                        <p:attrNameLst>
                                          <p:attrName>ppt_x</p:attrName>
                                        </p:attrNameLst>
                                      </p:cBhvr>
                                      <p:tavLst>
                                        <p:tav tm="0">
                                          <p:val>
                                            <p:strVal val="#ppt_x"/>
                                          </p:val>
                                        </p:tav>
                                        <p:tav tm="100000">
                                          <p:val>
                                            <p:strVal val="#ppt_x"/>
                                          </p:val>
                                        </p:tav>
                                      </p:tavLst>
                                    </p:anim>
                                    <p:anim calcmode="lin" valueType="num">
                                      <p:cBhvr additive="base">
                                        <p:cTn id="14" dur="500" fill="hold"/>
                                        <p:tgtEl>
                                          <p:spTgt spid="3176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1757"/>
                                        </p:tgtEl>
                                        <p:attrNameLst>
                                          <p:attrName>style.visibility</p:attrName>
                                        </p:attrNameLst>
                                      </p:cBhvr>
                                      <p:to>
                                        <p:strVal val="visible"/>
                                      </p:to>
                                    </p:set>
                                    <p:animEffect transition="in" filter="fade">
                                      <p:cBhvr>
                                        <p:cTn id="19" dur="1000"/>
                                        <p:tgtEl>
                                          <p:spTgt spid="31757"/>
                                        </p:tgtEl>
                                      </p:cBhvr>
                                    </p:animEffect>
                                    <p:anim calcmode="lin" valueType="num">
                                      <p:cBhvr>
                                        <p:cTn id="20" dur="1000" fill="hold"/>
                                        <p:tgtEl>
                                          <p:spTgt spid="31757"/>
                                        </p:tgtEl>
                                        <p:attrNameLst>
                                          <p:attrName>ppt_x</p:attrName>
                                        </p:attrNameLst>
                                      </p:cBhvr>
                                      <p:tavLst>
                                        <p:tav tm="0">
                                          <p:val>
                                            <p:strVal val="#ppt_x"/>
                                          </p:val>
                                        </p:tav>
                                        <p:tav tm="100000">
                                          <p:val>
                                            <p:strVal val="#ppt_x"/>
                                          </p:val>
                                        </p:tav>
                                      </p:tavLst>
                                    </p:anim>
                                    <p:anim calcmode="lin" valueType="num">
                                      <p:cBhvr>
                                        <p:cTn id="21" dur="1000" fill="hold"/>
                                        <p:tgtEl>
                                          <p:spTgt spid="31757"/>
                                        </p:tgtEl>
                                        <p:attrNameLst>
                                          <p:attrName>ppt_y</p:attrName>
                                        </p:attrNameLst>
                                      </p:cBhvr>
                                      <p:tavLst>
                                        <p:tav tm="0">
                                          <p:val>
                                            <p:strVal val="#ppt_y+.1"/>
                                          </p:val>
                                        </p:tav>
                                        <p:tav tm="100000">
                                          <p:val>
                                            <p:strVal val="#ppt_y"/>
                                          </p:val>
                                        </p:tav>
                                      </p:tavLst>
                                    </p:anim>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7" grpId="0" animBg="1"/>
      <p:bldP spid="31762" grpId="0" bldLvl="0" animBg="1"/>
      <p:bldP spid="31763" grpId="0" bldLvl="0" animBg="1"/>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8" name="文本占位符 169987"/>
          <p:cNvSpPr>
            <a:spLocks noChangeArrowheads="1"/>
          </p:cNvSpPr>
          <p:nvPr/>
        </p:nvSpPr>
        <p:spPr bwMode="auto">
          <a:xfrm>
            <a:off x="35497" y="1628800"/>
            <a:ext cx="3456383" cy="4680520"/>
          </a:xfrm>
          <a:prstGeom prst="roundRect">
            <a:avLst>
              <a:gd name="adj" fmla="val 3829"/>
            </a:avLst>
          </a:prstGeom>
          <a:solidFill>
            <a:schemeClr val="bg1"/>
          </a:solidFill>
          <a:ln w="12700">
            <a:solidFill>
              <a:srgbClr val="339933"/>
            </a:solidFill>
            <a:prstDash val="dash"/>
            <a:miter lim="800000"/>
          </a:ln>
        </p:spPr>
        <p:txBody>
          <a:bodyPr lIns="92075" tIns="46038" rIns="92075" bIns="46038"/>
          <a:lstStyle/>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#include &lt;</a:t>
            </a:r>
            <a:r>
              <a:rPr lang="en-US" altLang="zh-CN" sz="1400" dirty="0" err="1">
                <a:latin typeface="+mn-lt"/>
                <a:ea typeface="微软雅黑" panose="020B0503020204020204" charset="-122"/>
                <a:sym typeface="+mn-ea"/>
              </a:rPr>
              <a:t>stdio.h</a:t>
            </a:r>
            <a:r>
              <a:rPr lang="en-US" altLang="zh-CN" sz="1400" dirty="0">
                <a:latin typeface="+mn-lt"/>
                <a:ea typeface="微软雅黑" panose="020B0503020204020204" charset="-122"/>
                <a:sym typeface="+mn-ea"/>
              </a:rPr>
              <a:t>&gt;</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#include &lt;</a:t>
            </a:r>
            <a:r>
              <a:rPr lang="en-US" altLang="zh-CN" sz="1400" dirty="0" err="1">
                <a:latin typeface="+mn-lt"/>
                <a:ea typeface="微软雅黑" panose="020B0503020204020204" charset="-122"/>
                <a:sym typeface="+mn-ea"/>
              </a:rPr>
              <a:t>time.h</a:t>
            </a:r>
            <a:r>
              <a:rPr lang="en-US" altLang="zh-CN" sz="1400" dirty="0">
                <a:latin typeface="+mn-lt"/>
                <a:ea typeface="微软雅黑" panose="020B0503020204020204" charset="-122"/>
                <a:sym typeface="+mn-ea"/>
              </a:rPr>
              <a:t>&gt;</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#include &lt;</a:t>
            </a:r>
            <a:r>
              <a:rPr lang="en-US" altLang="zh-CN" sz="1400" dirty="0" err="1">
                <a:latin typeface="+mn-lt"/>
                <a:ea typeface="微软雅黑" panose="020B0503020204020204" charset="-122"/>
                <a:sym typeface="+mn-ea"/>
              </a:rPr>
              <a:t>stdlib.h</a:t>
            </a:r>
            <a:r>
              <a:rPr lang="en-US" altLang="zh-CN" sz="1400" dirty="0">
                <a:latin typeface="+mn-lt"/>
                <a:ea typeface="微软雅黑" panose="020B0503020204020204" charset="-122"/>
                <a:sym typeface="+mn-ea"/>
              </a:rPr>
              <a:t>&gt;</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void main( )</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a:t>
            </a:r>
            <a:r>
              <a:rPr lang="en-US" altLang="zh-CN" sz="1400" dirty="0" err="1">
                <a:latin typeface="+mn-lt"/>
                <a:ea typeface="微软雅黑" panose="020B0503020204020204" charset="-122"/>
                <a:sym typeface="+mn-ea"/>
              </a:rPr>
              <a:t>int</a:t>
            </a:r>
            <a:r>
              <a:rPr lang="en-US" altLang="zh-CN" sz="1400" dirty="0">
                <a:latin typeface="+mn-lt"/>
                <a:ea typeface="微软雅黑" panose="020B0503020204020204" charset="-122"/>
                <a:sym typeface="+mn-ea"/>
              </a:rPr>
              <a:t>  a , b, s;</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char op ;        </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a:t>
            </a:r>
            <a:r>
              <a:rPr lang="en-US" altLang="zh-CN" sz="1400" dirty="0" err="1">
                <a:latin typeface="+mn-lt"/>
                <a:ea typeface="微软雅黑" panose="020B0503020204020204" charset="-122"/>
                <a:sym typeface="+mn-ea"/>
              </a:rPr>
              <a:t>int</a:t>
            </a:r>
            <a:r>
              <a:rPr lang="en-US" altLang="zh-CN" sz="1400" dirty="0">
                <a:latin typeface="+mn-lt"/>
                <a:ea typeface="微软雅黑" panose="020B0503020204020204" charset="-122"/>
                <a:sym typeface="+mn-ea"/>
              </a:rPr>
              <a:t> score=0;</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randomize();      // </a:t>
            </a:r>
            <a:r>
              <a:rPr lang="en-US" altLang="zh-CN" sz="1400" dirty="0" err="1">
                <a:latin typeface="+mn-lt"/>
                <a:ea typeface="微软雅黑" panose="020B0503020204020204" charset="-122"/>
                <a:sym typeface="+mn-ea"/>
              </a:rPr>
              <a:t>随机数发生器初始化</a:t>
            </a:r>
            <a:endParaRPr lang="en-US" altLang="zh-CN" sz="1400" dirty="0">
              <a:latin typeface="+mn-lt"/>
              <a:ea typeface="微软雅黑" panose="020B0503020204020204" charset="-122"/>
              <a:sym typeface="+mn-ea"/>
            </a:endParaRP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for (i =0; i&lt;10; i++) </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a = random(101);   </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//随机产生一个0—100的整数    </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b = random(101);    </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//随机产生一个0—100的整数    </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op = random(3);    </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//随机产生一个0—2的整数    </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if(op == 0)       //0代表加</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a:t>
            </a:r>
            <a:r>
              <a:rPr lang="en-US" altLang="zh-CN" sz="1400" dirty="0" err="1">
                <a:latin typeface="+mn-lt"/>
                <a:ea typeface="微软雅黑" panose="020B0503020204020204" charset="-122"/>
                <a:sym typeface="+mn-ea"/>
              </a:rPr>
              <a:t>printf</a:t>
            </a:r>
            <a:r>
              <a:rPr lang="en-US" altLang="zh-CN" sz="1400" dirty="0">
                <a:latin typeface="+mn-lt"/>
                <a:ea typeface="微软雅黑" panose="020B0503020204020204" charset="-122"/>
                <a:sym typeface="+mn-ea"/>
              </a:rPr>
              <a:t>("%d + %d = ? ",a ,b);</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a:t>
            </a:r>
            <a:r>
              <a:rPr lang="en-US" altLang="zh-CN" sz="1400" dirty="0" err="1">
                <a:latin typeface="+mn-lt"/>
                <a:ea typeface="微软雅黑" panose="020B0503020204020204" charset="-122"/>
                <a:sym typeface="+mn-ea"/>
              </a:rPr>
              <a:t>scanf</a:t>
            </a:r>
            <a:r>
              <a:rPr lang="en-US" altLang="zh-CN" sz="1400" dirty="0">
                <a:latin typeface="+mn-lt"/>
                <a:ea typeface="微软雅黑" panose="020B0503020204020204" charset="-122"/>
                <a:sym typeface="+mn-ea"/>
              </a:rPr>
              <a:t>("%d", &amp;s);</a:t>
            </a:r>
            <a:endParaRPr lang="en-US" altLang="zh-CN" sz="1100" b="1" dirty="0">
              <a:latin typeface="+mn-lt"/>
              <a:sym typeface="+mn-ea"/>
            </a:endParaRPr>
          </a:p>
        </p:txBody>
      </p:sp>
      <p:sp>
        <p:nvSpPr>
          <p:cNvPr id="96258" name="文本框 10"/>
          <p:cNvSpPr txBox="1">
            <a:spLocks noChangeArrowheads="1"/>
          </p:cNvSpPr>
          <p:nvPr/>
        </p:nvSpPr>
        <p:spPr bwMode="auto">
          <a:xfrm>
            <a:off x="621506" y="141288"/>
            <a:ext cx="1616710" cy="678815"/>
          </a:xfrm>
          <a:prstGeom prst="rect">
            <a:avLst/>
          </a:prstGeom>
          <a:noFill/>
          <a:ln w="9525">
            <a:noFill/>
            <a:miter lim="800000"/>
          </a:ln>
        </p:spPr>
        <p:txBody>
          <a:bodyPr wrap="none">
            <a:spAutoFit/>
          </a:bodyPr>
          <a:lstStyle/>
          <a:p>
            <a:pPr algn="ctr"/>
            <a:r>
              <a:rPr lang="zh-CN" altLang="en-US" sz="3600" b="1">
                <a:solidFill>
                  <a:srgbClr val="39626F"/>
                </a:solidFill>
                <a:latin typeface="微软雅黑" panose="020B0503020204020204" charset="-122"/>
                <a:ea typeface="微软雅黑" panose="020B0503020204020204" charset="-122"/>
                <a:cs typeface="Segoe UI" panose="020B0502040204020203" pitchFamily="34" charset="0"/>
              </a:rPr>
              <a:t>例</a:t>
            </a: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rPr>
              <a:t>3.26</a:t>
            </a:r>
          </a:p>
        </p:txBody>
      </p:sp>
      <p:sp>
        <p:nvSpPr>
          <p:cNvPr id="2" name="文本占位符 1"/>
          <p:cNvSpPr>
            <a:spLocks noGrp="1"/>
          </p:cNvSpPr>
          <p:nvPr>
            <p:ph type="body" idx="4294967295"/>
          </p:nvPr>
        </p:nvSpPr>
        <p:spPr>
          <a:xfrm>
            <a:off x="250825" y="836712"/>
            <a:ext cx="8893175" cy="576064"/>
          </a:xfrm>
        </p:spPr>
        <p:txBody>
          <a:bodyPr lIns="92075" tIns="46038" rIns="92075" bIns="46038">
            <a:normAutofit fontScale="85000" lnSpcReduction="20000"/>
          </a:bodyPr>
          <a:lstStyle/>
          <a:p>
            <a:pPr marL="0" indent="0">
              <a:lnSpc>
                <a:spcPct val="120000"/>
              </a:lnSpc>
              <a:spcBef>
                <a:spcPct val="0"/>
              </a:spcBef>
            </a:pPr>
            <a:r>
              <a:rPr lang="zh-CN" altLang="en-US" sz="1800" b="1" dirty="0">
                <a:latin typeface="微软雅黑" panose="020B0503020204020204" charset="-122"/>
                <a:ea typeface="微软雅黑" panose="020B0503020204020204" charset="-122"/>
              </a:rPr>
              <a:t>题目：</a:t>
            </a:r>
            <a:r>
              <a:rPr lang="zh-CN" altLang="en-US" sz="1800" dirty="0">
                <a:latin typeface="微软雅黑" panose="020B0503020204020204" charset="-122"/>
                <a:ea typeface="微软雅黑" panose="020B0503020204020204" charset="-122"/>
              </a:rPr>
              <a:t> 编程序为小学生出一套最简单的整数(最大不超过100)加减乘运算的试题，试题共十道题，每道题随机产生，产生后学生立即给答案，计算机立即判断正确和错误，十道题做完给出成绩。</a:t>
            </a:r>
            <a:r>
              <a:rPr lang="en-US" altLang="zh-CN" sz="1800" dirty="0">
                <a:ea typeface="华文新魏" panose="02010800040101010101" pitchFamily="2" charset="-122"/>
              </a:rPr>
              <a:t>   </a:t>
            </a:r>
          </a:p>
          <a:p>
            <a:pPr marL="0" indent="0">
              <a:lnSpc>
                <a:spcPct val="80000"/>
              </a:lnSpc>
              <a:buNone/>
            </a:pPr>
            <a:endParaRPr lang="en-US" altLang="zh-CN" sz="3600" dirty="0">
              <a:ea typeface="华文新魏" panose="02010800040101010101" pitchFamily="2" charset="-122"/>
            </a:endParaRPr>
          </a:p>
        </p:txBody>
      </p:sp>
      <p:sp>
        <p:nvSpPr>
          <p:cNvPr id="5" name="文本占位符 169987"/>
          <p:cNvSpPr>
            <a:spLocks noChangeArrowheads="1"/>
          </p:cNvSpPr>
          <p:nvPr/>
        </p:nvSpPr>
        <p:spPr bwMode="auto">
          <a:xfrm>
            <a:off x="3590361" y="1628800"/>
            <a:ext cx="2673318" cy="4680520"/>
          </a:xfrm>
          <a:prstGeom prst="roundRect">
            <a:avLst>
              <a:gd name="adj" fmla="val 4843"/>
            </a:avLst>
          </a:prstGeom>
          <a:solidFill>
            <a:schemeClr val="bg1"/>
          </a:solidFill>
          <a:ln w="12700">
            <a:solidFill>
              <a:srgbClr val="339933"/>
            </a:solidFill>
            <a:prstDash val="dash"/>
            <a:miter lim="800000"/>
          </a:ln>
        </p:spPr>
        <p:txBody>
          <a:bodyPr lIns="92075" tIns="46038" rIns="92075" bIns="46038"/>
          <a:lstStyle/>
          <a:p>
            <a:pPr marL="180000" lvl="1" indent="-285750" defTabSz="914400" eaLnBrk="0" hangingPunct="0">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if (s==</a:t>
            </a:r>
            <a:r>
              <a:rPr lang="en-US" altLang="zh-CN" sz="1400" dirty="0" err="1">
                <a:latin typeface="+mn-lt"/>
                <a:ea typeface="微软雅黑" panose="020B0503020204020204" charset="-122"/>
                <a:sym typeface="+mn-ea"/>
              </a:rPr>
              <a:t>a+b</a:t>
            </a:r>
            <a:r>
              <a:rPr lang="en-US" altLang="zh-CN" sz="1400" dirty="0">
                <a:latin typeface="+mn-lt"/>
                <a:ea typeface="微软雅黑" panose="020B0503020204020204" charset="-122"/>
                <a:sym typeface="+mn-ea"/>
              </a:rPr>
              <a:t>)</a:t>
            </a:r>
          </a:p>
          <a:p>
            <a:pPr marL="180000" lvl="1" indent="-285750" defTabSz="914400" eaLnBrk="0" hangingPunct="0">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a:t>
            </a:r>
          </a:p>
          <a:p>
            <a:pPr marL="180000" lvl="1" indent="-285750" defTabSz="914400" eaLnBrk="0" hangingPunct="0">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a:t>
            </a:r>
            <a:r>
              <a:rPr lang="en-US" altLang="zh-CN" sz="1400" dirty="0" err="1">
                <a:latin typeface="+mn-lt"/>
                <a:ea typeface="微软雅黑" panose="020B0503020204020204" charset="-122"/>
                <a:sym typeface="+mn-ea"/>
              </a:rPr>
              <a:t>printf</a:t>
            </a:r>
            <a:r>
              <a:rPr lang="en-US" altLang="zh-CN" sz="1400" dirty="0">
                <a:latin typeface="+mn-lt"/>
                <a:ea typeface="微软雅黑" panose="020B0503020204020204" charset="-122"/>
                <a:sym typeface="+mn-ea"/>
              </a:rPr>
              <a:t>("true");</a:t>
            </a:r>
          </a:p>
          <a:p>
            <a:pPr marL="180000" lvl="1" indent="-285750" defTabSz="914400" eaLnBrk="0" hangingPunct="0">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score =score+10;</a:t>
            </a:r>
          </a:p>
          <a:p>
            <a:pPr marL="180000" lvl="1" indent="-285750" defTabSz="914400" eaLnBrk="0" hangingPunct="0">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a:t>
            </a:r>
          </a:p>
          <a:p>
            <a:pPr marL="180000" lvl="1" indent="-285750" defTabSz="914400" eaLnBrk="0" hangingPunct="0">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else   </a:t>
            </a:r>
            <a:r>
              <a:rPr lang="en-US" altLang="zh-CN" sz="1400" dirty="0" err="1">
                <a:latin typeface="+mn-lt"/>
                <a:ea typeface="微软雅黑" panose="020B0503020204020204" charset="-122"/>
                <a:sym typeface="+mn-ea"/>
              </a:rPr>
              <a:t>printf</a:t>
            </a:r>
            <a:r>
              <a:rPr lang="en-US" altLang="zh-CN" sz="1400" dirty="0">
                <a:latin typeface="+mn-lt"/>
                <a:ea typeface="微软雅黑" panose="020B0503020204020204" charset="-122"/>
                <a:sym typeface="+mn-ea"/>
              </a:rPr>
              <a:t>("false");</a:t>
            </a:r>
          </a:p>
          <a:p>
            <a:pPr marL="180000" lvl="1" indent="-285750" defTabSz="914400" eaLnBrk="0" hangingPunct="0">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a:t>
            </a:r>
          </a:p>
          <a:p>
            <a:pPr marL="180000" lvl="1" indent="-285750" defTabSz="914400" eaLnBrk="0" hangingPunct="0">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else  if(op == 1)    // 1代表减</a:t>
            </a:r>
          </a:p>
          <a:p>
            <a:pPr marL="180000" lvl="1" indent="-285750" defTabSz="914400" eaLnBrk="0" hangingPunct="0">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a:t>
            </a:r>
          </a:p>
          <a:p>
            <a:pPr marL="180000" lvl="1" indent="-285750" defTabSz="914400" eaLnBrk="0" hangingPunct="0">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a:t>
            </a:r>
            <a:r>
              <a:rPr lang="en-US" altLang="zh-CN" sz="1400" dirty="0" err="1">
                <a:latin typeface="+mn-lt"/>
                <a:ea typeface="微软雅黑" panose="020B0503020204020204" charset="-122"/>
                <a:sym typeface="+mn-ea"/>
              </a:rPr>
              <a:t>printf</a:t>
            </a:r>
            <a:r>
              <a:rPr lang="en-US" altLang="zh-CN" sz="1400" dirty="0">
                <a:latin typeface="+mn-lt"/>
                <a:ea typeface="微软雅黑" panose="020B0503020204020204" charset="-122"/>
                <a:sym typeface="+mn-ea"/>
              </a:rPr>
              <a:t>("%d - %d = ? ",a ,b);</a:t>
            </a:r>
          </a:p>
          <a:p>
            <a:pPr marL="180000" lvl="1" indent="-285750" defTabSz="914400" eaLnBrk="0" hangingPunct="0">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a:t>
            </a:r>
            <a:r>
              <a:rPr lang="en-US" altLang="zh-CN" sz="1400" dirty="0" err="1">
                <a:latin typeface="+mn-lt"/>
                <a:ea typeface="微软雅黑" panose="020B0503020204020204" charset="-122"/>
                <a:sym typeface="+mn-ea"/>
              </a:rPr>
              <a:t>scanf</a:t>
            </a:r>
            <a:r>
              <a:rPr lang="en-US" altLang="zh-CN" sz="1400" dirty="0">
                <a:latin typeface="+mn-lt"/>
                <a:ea typeface="微软雅黑" panose="020B0503020204020204" charset="-122"/>
                <a:sym typeface="+mn-ea"/>
              </a:rPr>
              <a:t>("%d", &amp;s);</a:t>
            </a:r>
          </a:p>
          <a:p>
            <a:pPr marL="180000" lvl="1" indent="-285750" defTabSz="914400" eaLnBrk="0" hangingPunct="0">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if (s==a-b)</a:t>
            </a:r>
          </a:p>
          <a:p>
            <a:pPr marL="180000" lvl="1" indent="-285750" defTabSz="914400" eaLnBrk="0" hangingPunct="0">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a:t>
            </a:r>
          </a:p>
          <a:p>
            <a:pPr marL="180000" indent="-342900" defTabSz="914400">
              <a:spcBef>
                <a:spcPts val="0"/>
              </a:spcBef>
            </a:pPr>
            <a:r>
              <a:rPr lang="en-US" altLang="zh-CN" sz="1400" dirty="0">
                <a:latin typeface="+mn-lt"/>
                <a:sym typeface="+mn-ea"/>
              </a:rPr>
              <a:t>                             </a:t>
            </a:r>
            <a:r>
              <a:rPr lang="en-US" altLang="zh-CN" sz="1400" dirty="0">
                <a:latin typeface="+mn-lt"/>
              </a:rPr>
              <a:t> </a:t>
            </a:r>
            <a:r>
              <a:rPr lang="en-US" altLang="zh-CN" sz="1400" dirty="0" err="1">
                <a:latin typeface="+mn-lt"/>
                <a:ea typeface="微软雅黑" panose="020B0503020204020204" charset="-122"/>
              </a:rPr>
              <a:t>printf</a:t>
            </a:r>
            <a:r>
              <a:rPr lang="en-US" altLang="zh-CN" sz="1400" dirty="0">
                <a:latin typeface="+mn-lt"/>
                <a:ea typeface="微软雅黑" panose="020B0503020204020204" charset="-122"/>
              </a:rPr>
              <a:t>("true");</a:t>
            </a:r>
          </a:p>
          <a:p>
            <a:pPr marL="180000" indent="-342900" defTabSz="914400">
              <a:spcBef>
                <a:spcPts val="0"/>
              </a:spcBef>
            </a:pPr>
            <a:r>
              <a:rPr lang="en-US" altLang="zh-CN" sz="1400" dirty="0">
                <a:latin typeface="+mn-lt"/>
                <a:ea typeface="微软雅黑" panose="020B0503020204020204" charset="-122"/>
              </a:rPr>
              <a:t>                              score =score+10;</a:t>
            </a:r>
          </a:p>
          <a:p>
            <a:pPr marL="180000" indent="-342900" defTabSz="914400">
              <a:spcBef>
                <a:spcPts val="0"/>
              </a:spcBef>
            </a:pPr>
            <a:r>
              <a:rPr lang="en-US" altLang="zh-CN" sz="1400" dirty="0">
                <a:latin typeface="+mn-lt"/>
                <a:ea typeface="微软雅黑" panose="020B0503020204020204" charset="-122"/>
              </a:rPr>
              <a:t>                 }</a:t>
            </a:r>
          </a:p>
          <a:p>
            <a:pPr marL="180000" indent="-342900" defTabSz="914400">
              <a:spcBef>
                <a:spcPts val="0"/>
              </a:spcBef>
            </a:pPr>
            <a:r>
              <a:rPr lang="en-US" altLang="zh-CN" sz="1400" dirty="0">
                <a:latin typeface="+mn-lt"/>
                <a:ea typeface="微软雅黑" panose="020B0503020204020204" charset="-122"/>
              </a:rPr>
              <a:t>                 else    </a:t>
            </a:r>
            <a:r>
              <a:rPr lang="en-US" altLang="zh-CN" sz="1400" dirty="0" err="1">
                <a:latin typeface="+mn-lt"/>
                <a:ea typeface="微软雅黑" panose="020B0503020204020204" charset="-122"/>
              </a:rPr>
              <a:t>printf</a:t>
            </a:r>
            <a:r>
              <a:rPr lang="en-US" altLang="zh-CN" sz="1400" dirty="0">
                <a:latin typeface="+mn-lt"/>
                <a:ea typeface="微软雅黑" panose="020B0503020204020204" charset="-122"/>
              </a:rPr>
              <a:t>("false");</a:t>
            </a:r>
          </a:p>
          <a:p>
            <a:pPr marL="180000" indent="-342900" defTabSz="914400">
              <a:spcBef>
                <a:spcPts val="0"/>
              </a:spcBef>
            </a:pPr>
            <a:r>
              <a:rPr lang="en-US" altLang="zh-CN" sz="1400" dirty="0">
                <a:latin typeface="+mn-lt"/>
                <a:ea typeface="微软雅黑" panose="020B0503020204020204" charset="-122"/>
              </a:rPr>
              <a:t>                  }  </a:t>
            </a:r>
          </a:p>
          <a:p>
            <a:pPr marL="180000" indent="-342900" defTabSz="914400">
              <a:spcBef>
                <a:spcPts val="0"/>
              </a:spcBef>
            </a:pPr>
            <a:r>
              <a:rPr lang="en-US" altLang="zh-CN" sz="1400" dirty="0">
                <a:latin typeface="+mn-lt"/>
                <a:ea typeface="微软雅黑" panose="020B0503020204020204" charset="-122"/>
              </a:rPr>
              <a:t>                  else if(op == 2)    </a:t>
            </a:r>
          </a:p>
          <a:p>
            <a:pPr marL="180000" indent="-342900" defTabSz="914400">
              <a:spcBef>
                <a:spcPts val="0"/>
              </a:spcBef>
            </a:pPr>
            <a:r>
              <a:rPr lang="en-US" altLang="zh-CN" sz="1400" dirty="0">
                <a:latin typeface="+mn-lt"/>
                <a:ea typeface="微软雅黑" panose="020B0503020204020204" charset="-122"/>
              </a:rPr>
              <a:t>                  //2</a:t>
            </a:r>
            <a:r>
              <a:rPr lang="zh-CN" altLang="en-US" sz="1400" dirty="0">
                <a:latin typeface="+mn-lt"/>
                <a:ea typeface="微软雅黑" panose="020B0503020204020204" charset="-122"/>
              </a:rPr>
              <a:t>代表乘</a:t>
            </a:r>
          </a:p>
          <a:p>
            <a:pPr indent="-342900" defTabSz="914400" eaLnBrk="0" hangingPunct="0">
              <a:lnSpc>
                <a:spcPct val="80000"/>
              </a:lnSpc>
              <a:spcBef>
                <a:spcPct val="20000"/>
              </a:spcBef>
              <a:buClr>
                <a:schemeClr val="folHlink"/>
              </a:buClr>
              <a:buSzPct val="100000"/>
              <a:buFont typeface="Wingdings 3" panose="05040102010807070707" pitchFamily="18" charset="2"/>
              <a:buNone/>
            </a:pPr>
            <a:endParaRPr lang="en-US" altLang="zh-CN" sz="1600" b="1" dirty="0">
              <a:latin typeface="+mn-lt"/>
              <a:ea typeface="微软雅黑" panose="020B0503020204020204" charset="-122"/>
              <a:sym typeface="+mn-ea"/>
            </a:endParaRPr>
          </a:p>
        </p:txBody>
      </p:sp>
      <p:sp>
        <p:nvSpPr>
          <p:cNvPr id="6" name="文本占位符 169988"/>
          <p:cNvSpPr>
            <a:spLocks noChangeArrowheads="1"/>
          </p:cNvSpPr>
          <p:nvPr/>
        </p:nvSpPr>
        <p:spPr bwMode="auto">
          <a:xfrm>
            <a:off x="6299175" y="1628800"/>
            <a:ext cx="2809329" cy="4680520"/>
          </a:xfrm>
          <a:prstGeom prst="roundRect">
            <a:avLst>
              <a:gd name="adj" fmla="val 4843"/>
            </a:avLst>
          </a:prstGeom>
          <a:solidFill>
            <a:schemeClr val="bg1"/>
          </a:solidFill>
          <a:ln w="12700">
            <a:solidFill>
              <a:srgbClr val="339933"/>
            </a:solidFill>
            <a:prstDash val="dash"/>
            <a:miter lim="800000"/>
          </a:ln>
        </p:spPr>
        <p:txBody>
          <a:bodyPr lIns="92075" tIns="46038" rIns="92075" bIns="46038"/>
          <a:lstStyle/>
          <a:p>
            <a:pPr defTabSz="914400" eaLnBrk="0" hangingPunct="0">
              <a:lnSpc>
                <a:spcPct val="80000"/>
              </a:lnSpc>
              <a:spcBef>
                <a:spcPts val="0"/>
              </a:spcBef>
              <a:buClr>
                <a:schemeClr val="folHlink"/>
              </a:buClr>
              <a:buSzPct val="100000"/>
              <a:buFont typeface="Wingdings 3" panose="05040102010807070707" pitchFamily="18" charset="2"/>
              <a:buNone/>
            </a:pPr>
            <a:r>
              <a:rPr lang="zh-CN" altLang="en-US" sz="1400" b="1" dirty="0">
                <a:latin typeface="+mn-lt"/>
                <a:ea typeface="微软雅黑" panose="020B0503020204020204" charset="-122"/>
              </a:rPr>
              <a:t>       </a:t>
            </a:r>
            <a:r>
              <a:rPr lang="zh-CN" altLang="en-US" sz="1400" dirty="0">
                <a:latin typeface="+mn-lt"/>
                <a:ea typeface="微软雅黑" panose="020B0503020204020204" charset="-122"/>
              </a:rPr>
              <a:t>  </a:t>
            </a:r>
            <a:r>
              <a:rPr lang="en-US" altLang="zh-CN" sz="1400" dirty="0">
                <a:latin typeface="+mn-lt"/>
                <a:ea typeface="微软雅黑" panose="020B0503020204020204" charset="-122"/>
              </a:rPr>
              <a:t>{</a:t>
            </a:r>
          </a:p>
          <a:p>
            <a:pPr defTabSz="914400" eaLnBrk="0" hangingPunct="0">
              <a:lnSpc>
                <a:spcPct val="80000"/>
              </a:lnSpc>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rPr>
              <a:t>           </a:t>
            </a:r>
            <a:r>
              <a:rPr lang="en-US" altLang="zh-CN" sz="1400" dirty="0" err="1">
                <a:latin typeface="+mn-lt"/>
                <a:ea typeface="微软雅黑" panose="020B0503020204020204" charset="-122"/>
              </a:rPr>
              <a:t>printf</a:t>
            </a:r>
            <a:r>
              <a:rPr lang="en-US" altLang="zh-CN" sz="1400" dirty="0">
                <a:latin typeface="+mn-lt"/>
                <a:ea typeface="微软雅黑" panose="020B0503020204020204" charset="-122"/>
              </a:rPr>
              <a:t>("%d * %d = ? ",a ,b);</a:t>
            </a:r>
          </a:p>
          <a:p>
            <a:pPr defTabSz="914400" eaLnBrk="0" hangingPunct="0">
              <a:lnSpc>
                <a:spcPct val="80000"/>
              </a:lnSpc>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rPr>
              <a:t>           </a:t>
            </a:r>
            <a:r>
              <a:rPr lang="en-US" altLang="zh-CN" sz="1400" dirty="0" err="1">
                <a:latin typeface="+mn-lt"/>
                <a:ea typeface="微软雅黑" panose="020B0503020204020204" charset="-122"/>
              </a:rPr>
              <a:t>scanf</a:t>
            </a:r>
            <a:r>
              <a:rPr lang="en-US" altLang="zh-CN" sz="1400" dirty="0">
                <a:latin typeface="+mn-lt"/>
                <a:ea typeface="微软雅黑" panose="020B0503020204020204" charset="-122"/>
              </a:rPr>
              <a:t>("%d", &amp;s);</a:t>
            </a:r>
          </a:p>
          <a:p>
            <a:pPr defTabSz="914400" eaLnBrk="0" hangingPunct="0">
              <a:lnSpc>
                <a:spcPct val="80000"/>
              </a:lnSpc>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rPr>
              <a:t>           </a:t>
            </a:r>
            <a:r>
              <a:rPr lang="en-US" altLang="zh-CN" sz="1400" dirty="0" err="1">
                <a:latin typeface="+mn-lt"/>
                <a:ea typeface="微软雅黑" panose="020B0503020204020204" charset="-122"/>
              </a:rPr>
              <a:t>printf</a:t>
            </a:r>
            <a:r>
              <a:rPr lang="en-US" altLang="zh-CN" sz="1400" dirty="0">
                <a:latin typeface="+mn-lt"/>
                <a:ea typeface="微软雅黑" panose="020B0503020204020204" charset="-122"/>
              </a:rPr>
              <a:t> ("score =%d ", score);</a:t>
            </a:r>
          </a:p>
          <a:p>
            <a:pPr defTabSz="914400" eaLnBrk="0" hangingPunct="0">
              <a:lnSpc>
                <a:spcPct val="80000"/>
              </a:lnSpc>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rPr>
              <a:t>          }</a:t>
            </a:r>
          </a:p>
          <a:p>
            <a:pPr defTabSz="914400" eaLnBrk="0" hangingPunct="0">
              <a:lnSpc>
                <a:spcPct val="80000"/>
              </a:lnSpc>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rPr>
              <a:t>          if (s==a*b)</a:t>
            </a:r>
          </a:p>
          <a:p>
            <a:pPr defTabSz="914400" eaLnBrk="0" hangingPunct="0">
              <a:lnSpc>
                <a:spcPct val="80000"/>
              </a:lnSpc>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rPr>
              <a:t>           {</a:t>
            </a:r>
          </a:p>
          <a:p>
            <a:pPr defTabSz="914400" eaLnBrk="0" hangingPunct="0">
              <a:lnSpc>
                <a:spcPct val="80000"/>
              </a:lnSpc>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rPr>
              <a:t>                 </a:t>
            </a:r>
            <a:r>
              <a:rPr lang="en-US" altLang="zh-CN" sz="1400" dirty="0" err="1">
                <a:latin typeface="+mn-lt"/>
                <a:ea typeface="微软雅黑" panose="020B0503020204020204" charset="-122"/>
              </a:rPr>
              <a:t>printf</a:t>
            </a:r>
            <a:r>
              <a:rPr lang="en-US" altLang="zh-CN" sz="1400" dirty="0">
                <a:latin typeface="+mn-lt"/>
                <a:ea typeface="微软雅黑" panose="020B0503020204020204" charset="-122"/>
              </a:rPr>
              <a:t>("true");</a:t>
            </a:r>
          </a:p>
          <a:p>
            <a:pPr defTabSz="914400" eaLnBrk="0" hangingPunct="0">
              <a:lnSpc>
                <a:spcPct val="80000"/>
              </a:lnSpc>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rPr>
              <a:t>                 score =score+10;</a:t>
            </a:r>
          </a:p>
          <a:p>
            <a:pPr defTabSz="914400" eaLnBrk="0" hangingPunct="0">
              <a:lnSpc>
                <a:spcPct val="80000"/>
              </a:lnSpc>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rPr>
              <a:t>            }</a:t>
            </a:r>
          </a:p>
          <a:p>
            <a:pPr defTabSz="914400" eaLnBrk="0" hangingPunct="0">
              <a:lnSpc>
                <a:spcPct val="80000"/>
              </a:lnSpc>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rPr>
              <a:t>            else    </a:t>
            </a:r>
            <a:r>
              <a:rPr lang="en-US" altLang="zh-CN" sz="1400" dirty="0" err="1">
                <a:latin typeface="+mn-lt"/>
                <a:ea typeface="微软雅黑" panose="020B0503020204020204" charset="-122"/>
              </a:rPr>
              <a:t>printf</a:t>
            </a:r>
            <a:r>
              <a:rPr lang="en-US" altLang="zh-CN" sz="1400" dirty="0">
                <a:latin typeface="+mn-lt"/>
                <a:ea typeface="微软雅黑" panose="020B0503020204020204" charset="-122"/>
              </a:rPr>
              <a:t>("false");</a:t>
            </a:r>
          </a:p>
          <a:p>
            <a:pPr defTabSz="914400" eaLnBrk="0" hangingPunct="0">
              <a:lnSpc>
                <a:spcPct val="80000"/>
              </a:lnSpc>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rPr>
              <a:t>      }  </a:t>
            </a:r>
          </a:p>
          <a:p>
            <a:pPr defTabSz="914400" eaLnBrk="0" hangingPunct="0">
              <a:lnSpc>
                <a:spcPct val="80000"/>
              </a:lnSpc>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rPr>
              <a:t>} </a:t>
            </a:r>
          </a:p>
          <a:p>
            <a:pPr defTabSz="914400" eaLnBrk="0" hangingPunct="0">
              <a:lnSpc>
                <a:spcPct val="80000"/>
              </a:lnSpc>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69988"/>
                                        </p:tgtEl>
                                        <p:attrNameLst>
                                          <p:attrName>style.visibility</p:attrName>
                                        </p:attrNameLst>
                                      </p:cBhvr>
                                      <p:to>
                                        <p:strVal val="visible"/>
                                      </p:to>
                                    </p:set>
                                    <p:animEffect transition="in" filter="fade">
                                      <p:cBhvr>
                                        <p:cTn id="12" dur="1000"/>
                                        <p:tgtEl>
                                          <p:spTgt spid="169988"/>
                                        </p:tgtEl>
                                      </p:cBhvr>
                                    </p:animEffect>
                                    <p:anim calcmode="lin" valueType="num">
                                      <p:cBhvr>
                                        <p:cTn id="13" dur="1000" fill="hold"/>
                                        <p:tgtEl>
                                          <p:spTgt spid="169988"/>
                                        </p:tgtEl>
                                        <p:attrNameLst>
                                          <p:attrName>ppt_x</p:attrName>
                                        </p:attrNameLst>
                                      </p:cBhvr>
                                      <p:tavLst>
                                        <p:tav tm="0">
                                          <p:val>
                                            <p:strVal val="#ppt_x"/>
                                          </p:val>
                                        </p:tav>
                                        <p:tav tm="100000">
                                          <p:val>
                                            <p:strVal val="#ppt_x"/>
                                          </p:val>
                                        </p:tav>
                                      </p:tavLst>
                                    </p:anim>
                                    <p:anim calcmode="lin" valueType="num">
                                      <p:cBhvr>
                                        <p:cTn id="14" dur="1000" fill="hold"/>
                                        <p:tgtEl>
                                          <p:spTgt spid="16998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animBg="1"/>
      <p:bldP spid="2" grpId="1" build="p"/>
      <p:bldP spid="5" grpId="0" animBg="1"/>
      <p:bldP spid="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文本框 11"/>
          <p:cNvSpPr txBox="1">
            <a:spLocks noChangeArrowheads="1"/>
          </p:cNvSpPr>
          <p:nvPr/>
        </p:nvSpPr>
        <p:spPr bwMode="auto">
          <a:xfrm>
            <a:off x="2123728" y="130175"/>
            <a:ext cx="7020272" cy="584775"/>
          </a:xfrm>
          <a:prstGeom prst="rect">
            <a:avLst/>
          </a:prstGeom>
          <a:noFill/>
          <a:ln w="9525">
            <a:noFill/>
            <a:miter lim="800000"/>
          </a:ln>
        </p:spPr>
        <p:txBody>
          <a:bodyPr wrap="square">
            <a:spAutoFit/>
          </a:bodyPr>
          <a:lstStyle/>
          <a:p>
            <a:pPr algn="ctr"/>
            <a:r>
              <a:rPr lang="zh-CN" altLang="en-US" sz="3200" b="1" dirty="0">
                <a:solidFill>
                  <a:schemeClr val="bg1"/>
                </a:solidFill>
                <a:latin typeface="微软雅黑" panose="020B0503020204020204" charset="-122"/>
                <a:ea typeface="微软雅黑" panose="020B0503020204020204" charset="-122"/>
                <a:sym typeface="+mn-ea"/>
              </a:rPr>
              <a:t>本章小结</a:t>
            </a:r>
            <a:endParaRPr lang="zh-CN" altLang="en-US" sz="3200" b="1" dirty="0">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171013" name="文本占位符 171012"/>
          <p:cNvSpPr>
            <a:spLocks noGrp="1"/>
          </p:cNvSpPr>
          <p:nvPr>
            <p:ph type="body" idx="4294967295"/>
          </p:nvPr>
        </p:nvSpPr>
        <p:spPr>
          <a:xfrm>
            <a:off x="912938" y="1196752"/>
            <a:ext cx="7547494" cy="4896544"/>
          </a:xfrm>
        </p:spPr>
        <p:txBody>
          <a:bodyPr lIns="92075" tIns="46038" rIns="92075" bIns="46038"/>
          <a:lstStyle/>
          <a:p>
            <a:pPr marL="285750" lvl="1" indent="-285750">
              <a:lnSpc>
                <a:spcPct val="150000"/>
              </a:lnSpc>
              <a:spcBef>
                <a:spcPct val="0"/>
              </a:spcBef>
              <a:buFont typeface="Wingdings" pitchFamily="2" charset="2"/>
              <a:buChar char="Ø"/>
            </a:pPr>
            <a:r>
              <a:rPr lang="en-US" altLang="zh-CN" sz="1800" dirty="0">
                <a:latin typeface="微软雅黑" panose="020B0503020204020204" charset="-122"/>
                <a:ea typeface="微软雅黑" panose="020B0503020204020204" charset="-122"/>
              </a:rPr>
              <a:t>“</a:t>
            </a:r>
            <a:r>
              <a:rPr lang="zh-CN" altLang="en-US" sz="1800" dirty="0">
                <a:latin typeface="微软雅黑" panose="020B0503020204020204" charset="-122"/>
                <a:ea typeface="微软雅黑" panose="020B0503020204020204" charset="-122"/>
              </a:rPr>
              <a:t>七块”理解法（哪七块？）</a:t>
            </a:r>
          </a:p>
          <a:p>
            <a:pPr marL="285750" lvl="1" indent="-285750">
              <a:lnSpc>
                <a:spcPct val="150000"/>
              </a:lnSpc>
              <a:spcBef>
                <a:spcPct val="0"/>
              </a:spcBef>
              <a:buFont typeface="Wingdings" pitchFamily="2" charset="2"/>
              <a:buChar char="Ø"/>
            </a:pPr>
            <a:r>
              <a:rPr lang="zh-CN" altLang="en-US" sz="1800" dirty="0">
                <a:latin typeface="微软雅黑" panose="020B0503020204020204" charset="-122"/>
                <a:ea typeface="微软雅黑" panose="020B0503020204020204" charset="-122"/>
              </a:rPr>
              <a:t>注意培养结构化的思维模式，这对同学们今后的编程都大有好处。</a:t>
            </a:r>
          </a:p>
          <a:p>
            <a:pPr marL="285750" lvl="1" indent="-285750">
              <a:lnSpc>
                <a:spcPct val="150000"/>
              </a:lnSpc>
              <a:spcBef>
                <a:spcPct val="0"/>
              </a:spcBef>
              <a:buFont typeface="Wingdings" pitchFamily="2" charset="2"/>
              <a:buChar char="Ø"/>
            </a:pPr>
            <a:r>
              <a:rPr lang="zh-CN" altLang="en-US" sz="1800" dirty="0">
                <a:latin typeface="微软雅黑" panose="020B0503020204020204" charset="-122"/>
                <a:ea typeface="微软雅黑" panose="020B0503020204020204" charset="-122"/>
              </a:rPr>
              <a:t>学会归类一些典型问题，掌握好典型问题的分析处理方法，套用现有的算法结构可以为我们分析新的问题减少许多工作量。</a:t>
            </a:r>
          </a:p>
          <a:p>
            <a:pPr marL="285750" lvl="1" indent="-285750">
              <a:lnSpc>
                <a:spcPct val="150000"/>
              </a:lnSpc>
              <a:spcBef>
                <a:spcPct val="0"/>
              </a:spcBef>
              <a:buFont typeface="Wingdings" pitchFamily="2" charset="2"/>
              <a:buChar char="Ø"/>
            </a:pPr>
            <a:r>
              <a:rPr lang="zh-CN" altLang="en-US" sz="1800" dirty="0">
                <a:latin typeface="微软雅黑" panose="020B0503020204020204" charset="-122"/>
                <a:ea typeface="微软雅黑" panose="020B0503020204020204" charset="-122"/>
              </a:rPr>
              <a:t>养成良好的编程习惯，主要有如下两点：</a:t>
            </a:r>
          </a:p>
          <a:p>
            <a:pPr marL="360363" indent="0">
              <a:lnSpc>
                <a:spcPct val="150000"/>
              </a:lnSpc>
              <a:buNone/>
            </a:pPr>
            <a:r>
              <a:rPr lang="en-US" altLang="zh-CN" sz="1800" dirty="0">
                <a:latin typeface="微软雅黑" panose="020B0503020204020204" charset="-122"/>
                <a:ea typeface="微软雅黑" panose="020B0503020204020204" charset="-122"/>
              </a:rPr>
              <a:t>1)</a:t>
            </a:r>
            <a:r>
              <a:rPr lang="zh-CN" altLang="en-US" sz="1800" dirty="0">
                <a:latin typeface="微软雅黑" panose="020B0503020204020204" charset="-122"/>
                <a:ea typeface="微软雅黑" panose="020B0503020204020204" charset="-122"/>
              </a:rPr>
              <a:t>关于程序风格</a:t>
            </a:r>
            <a:r>
              <a:rPr lang="en-US" altLang="zh-CN" sz="1800" dirty="0">
                <a:latin typeface="微软雅黑" panose="020B0503020204020204" charset="-122"/>
                <a:ea typeface="微软雅黑" panose="020B0503020204020204" charset="-122"/>
              </a:rPr>
              <a:t>--</a:t>
            </a:r>
            <a:r>
              <a:rPr lang="zh-CN" altLang="en-US" sz="1800" dirty="0">
                <a:latin typeface="微软雅黑" panose="020B0503020204020204" charset="-122"/>
                <a:ea typeface="微软雅黑" panose="020B0503020204020204" charset="-122"/>
              </a:rPr>
              <a:t>培养良好的编程风格是学习程序设计的重要的一环。学会后要一如既往的坚持并保持风格的一致，程序的风格虽然都是些细小的事情，但对程序的质量有着至关重要的关系。</a:t>
            </a:r>
          </a:p>
          <a:p>
            <a:pPr marL="360363" indent="0">
              <a:lnSpc>
                <a:spcPct val="150000"/>
              </a:lnSpc>
              <a:buNone/>
            </a:pPr>
            <a:r>
              <a:rPr lang="zh-CN" altLang="en-US" sz="1800" dirty="0">
                <a:latin typeface="微软雅黑" panose="020B0503020204020204" charset="-122"/>
                <a:ea typeface="微软雅黑" panose="020B0503020204020204" charset="-122"/>
              </a:rPr>
              <a:t> </a:t>
            </a:r>
            <a:r>
              <a:rPr lang="en-US" altLang="zh-CN" sz="1800" dirty="0">
                <a:latin typeface="微软雅黑" panose="020B0503020204020204" charset="-122"/>
                <a:ea typeface="微软雅黑" panose="020B0503020204020204" charset="-122"/>
              </a:rPr>
              <a:t>2)</a:t>
            </a:r>
            <a:r>
              <a:rPr lang="zh-CN" altLang="en-US" sz="1800" dirty="0">
                <a:latin typeface="微软雅黑" panose="020B0503020204020204" charset="-122"/>
                <a:ea typeface="微软雅黑" panose="020B0503020204020204" charset="-122"/>
              </a:rPr>
              <a:t>关于结构化编程</a:t>
            </a:r>
            <a:r>
              <a:rPr lang="en-US" altLang="zh-CN" sz="1800" dirty="0">
                <a:latin typeface="微软雅黑" panose="020B0503020204020204" charset="-122"/>
                <a:ea typeface="微软雅黑" panose="020B0503020204020204" charset="-122"/>
              </a:rPr>
              <a:t>--</a:t>
            </a:r>
            <a:r>
              <a:rPr lang="zh-CN" altLang="en-US" sz="1800" dirty="0">
                <a:latin typeface="微软雅黑" panose="020B0503020204020204" charset="-122"/>
                <a:ea typeface="微软雅黑" panose="020B0503020204020204" charset="-122"/>
              </a:rPr>
              <a:t>结构化编程是程序设计的基础，初学者要在掌握基本语法要点的基础上，通过大量的编程实践来熟练掌握条件语句和循环语句的用法。 </a:t>
            </a:r>
          </a:p>
        </p:txBody>
      </p:sp>
      <p:sp>
        <p:nvSpPr>
          <p:cNvPr id="97283" name="文本框 5"/>
          <p:cNvSpPr txBox="1">
            <a:spLocks noChangeArrowheads="1"/>
          </p:cNvSpPr>
          <p:nvPr/>
        </p:nvSpPr>
        <p:spPr bwMode="auto">
          <a:xfrm>
            <a:off x="696913" y="-9525"/>
            <a:ext cx="1346200" cy="911225"/>
          </a:xfrm>
          <a:prstGeom prst="rect">
            <a:avLst/>
          </a:prstGeom>
          <a:noFill/>
          <a:ln w="9525">
            <a:noFill/>
            <a:miter lim="800000"/>
          </a:ln>
        </p:spPr>
        <p:txBody>
          <a:bodyPr wrap="none">
            <a:spAutoFit/>
          </a:bodyPr>
          <a:lstStyle/>
          <a:p>
            <a:pPr algn="ctr"/>
            <a:r>
              <a:rPr lang="en-US" altLang="zh-CN" sz="2400" b="1">
                <a:solidFill>
                  <a:srgbClr val="39626F"/>
                </a:solidFill>
                <a:latin typeface="微软雅黑" panose="020B0503020204020204" charset="-122"/>
                <a:ea typeface="微软雅黑" panose="020B0503020204020204" charset="-122"/>
              </a:rPr>
              <a:t>chapter</a:t>
            </a:r>
          </a:p>
          <a:p>
            <a:pPr algn="ctr"/>
            <a:r>
              <a:rPr lang="en-US" altLang="zh-CN" sz="2800" b="1">
                <a:solidFill>
                  <a:srgbClr val="39626F"/>
                </a:solidFill>
                <a:latin typeface="Segoe UI" panose="020B0502040204020203" pitchFamily="34" charset="0"/>
                <a:cs typeface="Segoe UI" panose="020B0502040204020203" pitchFamily="34" charset="0"/>
              </a:rPr>
              <a:t>3</a:t>
            </a:r>
          </a:p>
        </p:txBody>
      </p:sp>
    </p:spTree>
    <p:extLst>
      <p:ext uri="{BB962C8B-B14F-4D97-AF65-F5344CB8AC3E}">
        <p14:creationId xmlns:p14="http://schemas.microsoft.com/office/powerpoint/2010/main" val="2262186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10"/>
          <p:cNvSpPr txBox="1">
            <a:spLocks noChangeArrowheads="1"/>
          </p:cNvSpPr>
          <p:nvPr/>
        </p:nvSpPr>
        <p:spPr bwMode="auto">
          <a:xfrm>
            <a:off x="739775" y="131763"/>
            <a:ext cx="121920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3.1.2</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21506" name="文本框 11"/>
          <p:cNvSpPr txBox="1">
            <a:spLocks noChangeArrowheads="1"/>
          </p:cNvSpPr>
          <p:nvPr/>
        </p:nvSpPr>
        <p:spPr bwMode="auto">
          <a:xfrm>
            <a:off x="2889250" y="130175"/>
            <a:ext cx="5508625"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C</a:t>
            </a:r>
            <a:r>
              <a:rPr lang="zh-CN" altLang="en-US" sz="3200" b="1">
                <a:solidFill>
                  <a:schemeClr val="bg1"/>
                </a:solidFill>
                <a:latin typeface="微软雅黑" panose="020B0503020204020204" charset="-122"/>
                <a:ea typeface="微软雅黑" panose="020B0503020204020204" charset="-122"/>
                <a:sym typeface="+mn-ea"/>
              </a:rPr>
              <a:t>语言的语句</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33795" name="文本占位符 33794"/>
          <p:cNvSpPr>
            <a:spLocks noGrp="1"/>
          </p:cNvSpPr>
          <p:nvPr>
            <p:ph type="body" idx="4294967295"/>
          </p:nvPr>
        </p:nvSpPr>
        <p:spPr>
          <a:xfrm>
            <a:off x="611188" y="1270000"/>
            <a:ext cx="7353300" cy="4151313"/>
          </a:xfrm>
        </p:spPr>
        <p:txBody>
          <a:bodyPr lIns="92075" tIns="46038" rIns="92075" bIns="46038">
            <a:normAutofit/>
          </a:bodyPr>
          <a:lstStyle/>
          <a:p>
            <a:pPr>
              <a:lnSpc>
                <a:spcPct val="150000"/>
              </a:lnSpc>
              <a:spcBef>
                <a:spcPct val="0"/>
              </a:spcBef>
              <a:buFont typeface="Arial" panose="02080604020202020204" pitchFamily="34" charset="0"/>
              <a:buNone/>
            </a:pPr>
            <a:r>
              <a:rPr lang="en-US" altLang="zh-CN" sz="2900">
                <a:ea typeface="华文新魏" panose="02010800040101010101" pitchFamily="2" charset="-122"/>
              </a:rPr>
              <a:t>   </a:t>
            </a:r>
            <a:r>
              <a:rPr lang="zh-CN" altLang="en-US" sz="1800" b="1">
                <a:latin typeface="微软雅黑" panose="020B0503020204020204" charset="-122"/>
                <a:ea typeface="微软雅黑" panose="020B0503020204020204" charset="-122"/>
              </a:rPr>
              <a:t>语句</a:t>
            </a:r>
            <a:r>
              <a:rPr lang="zh-CN" altLang="en-US" sz="1800">
                <a:latin typeface="微软雅黑" panose="020B0503020204020204" charset="-122"/>
                <a:ea typeface="微软雅黑" panose="020B0503020204020204" charset="-122"/>
              </a:rPr>
              <a:t>是程序的基本元素，程序中的各功能部分都是由一定含义的语句组成的，换句话说，语句是一个完整程序的基本组成部分。</a:t>
            </a:r>
          </a:p>
          <a:p>
            <a:pPr>
              <a:lnSpc>
                <a:spcPct val="150000"/>
              </a:lnSpc>
              <a:spcBef>
                <a:spcPct val="0"/>
              </a:spcBef>
              <a:buFont typeface="Arial" panose="02080604020202020204" pitchFamily="34" charset="0"/>
              <a:buNone/>
            </a:pPr>
            <a:endParaRPr lang="zh-CN" altLang="en-US" sz="1800">
              <a:latin typeface="微软雅黑" panose="020B0503020204020204" charset="-122"/>
              <a:ea typeface="微软雅黑" panose="020B0503020204020204" charset="-122"/>
            </a:endParaRPr>
          </a:p>
          <a:p>
            <a:pPr>
              <a:lnSpc>
                <a:spcPct val="150000"/>
              </a:lnSpc>
              <a:spcBef>
                <a:spcPct val="0"/>
              </a:spcBef>
              <a:buFont typeface="Arial" panose="02080604020202020204" pitchFamily="34" charset="0"/>
              <a:buNone/>
            </a:pPr>
            <a:r>
              <a:rPr lang="en-US" altLang="zh-CN" sz="1800">
                <a:latin typeface="微软雅黑" panose="020B0503020204020204" charset="-122"/>
                <a:ea typeface="微软雅黑" panose="020B0503020204020204" charset="-122"/>
              </a:rPr>
              <a:t>   C</a:t>
            </a:r>
            <a:r>
              <a:rPr lang="zh-CN" altLang="en-US" sz="1800">
                <a:latin typeface="微软雅黑" panose="020B0503020204020204" charset="-122"/>
                <a:ea typeface="微软雅黑" panose="020B0503020204020204" charset="-122"/>
              </a:rPr>
              <a:t>语句的特点是以</a:t>
            </a:r>
            <a:r>
              <a:rPr lang="zh-CN" altLang="en-US" sz="1800" b="1">
                <a:latin typeface="微软雅黑" panose="020B0503020204020204" charset="-122"/>
                <a:ea typeface="微软雅黑" panose="020B0503020204020204" charset="-122"/>
              </a:rPr>
              <a:t>分号为结束符</a:t>
            </a:r>
            <a:r>
              <a:rPr lang="zh-CN" altLang="en-US" sz="1800">
                <a:latin typeface="微软雅黑" panose="020B0503020204020204" charset="-122"/>
                <a:ea typeface="微软雅黑" panose="020B0503020204020204" charset="-122"/>
              </a:rPr>
              <a:t>。</a:t>
            </a:r>
          </a:p>
          <a:p>
            <a:pPr>
              <a:lnSpc>
                <a:spcPct val="150000"/>
              </a:lnSpc>
              <a:spcBef>
                <a:spcPct val="0"/>
              </a:spcBef>
              <a:buFont typeface="Arial" panose="02080604020202020204" pitchFamily="34" charset="0"/>
              <a:buNone/>
            </a:pPr>
            <a:r>
              <a:rPr lang="zh-CN" altLang="en-US">
                <a:latin typeface="微软雅黑" panose="020B0503020204020204" charset="-122"/>
                <a:ea typeface="微软雅黑" panose="020B0503020204020204" charset="-122"/>
              </a:rPr>
              <a:t>           </a:t>
            </a:r>
            <a:r>
              <a:rPr lang="zh-CN" altLang="en-US" sz="1600">
                <a:latin typeface="微软雅黑" panose="020B0503020204020204" charset="-122"/>
                <a:ea typeface="微软雅黑" panose="020B0503020204020204" charset="-122"/>
              </a:rPr>
              <a:t>例如</a:t>
            </a:r>
            <a:r>
              <a:rPr lang="en-US" altLang="zh-CN" sz="1600">
                <a:latin typeface="微软雅黑" panose="020B0503020204020204" charset="-122"/>
                <a:ea typeface="微软雅黑" panose="020B0503020204020204" charset="-122"/>
              </a:rPr>
              <a:t>:  x= 10         /*</a:t>
            </a:r>
            <a:r>
              <a:rPr lang="zh-CN" altLang="en-US" sz="1600">
                <a:latin typeface="微软雅黑" panose="020B0503020204020204" charset="-122"/>
                <a:ea typeface="微软雅黑" panose="020B0503020204020204" charset="-122"/>
              </a:rPr>
              <a:t>不是语句*</a:t>
            </a:r>
            <a:r>
              <a:rPr lang="en-US" altLang="zh-CN" sz="1600">
                <a:latin typeface="微软雅黑" panose="020B0503020204020204" charset="-122"/>
                <a:ea typeface="微软雅黑" panose="020B0503020204020204" charset="-122"/>
              </a:rPr>
              <a:t>/</a:t>
            </a:r>
          </a:p>
          <a:p>
            <a:pPr>
              <a:lnSpc>
                <a:spcPct val="150000"/>
              </a:lnSpc>
              <a:spcBef>
                <a:spcPct val="0"/>
              </a:spcBef>
              <a:buFont typeface="Arial" panose="02080604020202020204" pitchFamily="34" charset="0"/>
              <a:buNone/>
            </a:pPr>
            <a:r>
              <a:rPr lang="en-US" altLang="zh-CN" sz="1600">
                <a:latin typeface="微软雅黑" panose="020B0503020204020204" charset="-122"/>
                <a:ea typeface="微软雅黑" panose="020B0503020204020204" charset="-122"/>
              </a:rPr>
              <a:t>                           y= 7  ;       /*</a:t>
            </a:r>
            <a:r>
              <a:rPr lang="zh-CN" altLang="en-US" sz="1600">
                <a:latin typeface="微软雅黑" panose="020B0503020204020204" charset="-122"/>
                <a:ea typeface="微软雅黑" panose="020B0503020204020204" charset="-122"/>
              </a:rPr>
              <a:t>分号结束构成语句*</a:t>
            </a:r>
            <a:r>
              <a:rPr lang="en-US" altLang="zh-CN" sz="1600">
                <a:latin typeface="微软雅黑" panose="020B0503020204020204" charset="-122"/>
                <a:ea typeface="微软雅黑" panose="020B0503020204020204" charset="-122"/>
              </a:rPr>
              <a:t>/</a:t>
            </a:r>
          </a:p>
          <a:p>
            <a:pPr>
              <a:lnSpc>
                <a:spcPct val="150000"/>
              </a:lnSpc>
              <a:spcBef>
                <a:spcPct val="0"/>
              </a:spcBef>
              <a:buFont typeface="Arial" panose="02080604020202020204" pitchFamily="34" charset="0"/>
              <a:buNone/>
            </a:pPr>
            <a:r>
              <a:rPr lang="en-US" altLang="zh-CN">
                <a:latin typeface="微软雅黑" panose="020B0503020204020204" charset="-122"/>
                <a:ea typeface="微软雅黑" panose="020B0503020204020204" charset="-122"/>
              </a:rPr>
              <a:t>   </a:t>
            </a:r>
            <a:r>
              <a:rPr lang="zh-CN" altLang="en-US" sz="1800">
                <a:latin typeface="微软雅黑" panose="020B0503020204020204" charset="-122"/>
                <a:ea typeface="微软雅黑" panose="020B0503020204020204" charset="-122"/>
              </a:rPr>
              <a:t>根据语句的作用可以把语句分成</a:t>
            </a:r>
            <a:r>
              <a:rPr lang="zh-CN" altLang="en-US" sz="1800" b="1">
                <a:latin typeface="微软雅黑" panose="020B0503020204020204" charset="-122"/>
                <a:ea typeface="微软雅黑" panose="020B0503020204020204" charset="-122"/>
              </a:rPr>
              <a:t>说明语句</a:t>
            </a:r>
            <a:r>
              <a:rPr lang="zh-CN" altLang="en-US" sz="1800">
                <a:latin typeface="微软雅黑" panose="020B0503020204020204" charset="-122"/>
                <a:ea typeface="微软雅黑" panose="020B0503020204020204" charset="-122"/>
              </a:rPr>
              <a:t>和</a:t>
            </a:r>
            <a:r>
              <a:rPr lang="zh-CN" altLang="en-US" sz="1800" b="1">
                <a:latin typeface="微软雅黑" panose="020B0503020204020204" charset="-122"/>
                <a:ea typeface="微软雅黑" panose="020B0503020204020204" charset="-122"/>
              </a:rPr>
              <a:t>执行语句</a:t>
            </a:r>
            <a:r>
              <a:rPr lang="zh-CN" altLang="en-US" sz="1800">
                <a:latin typeface="微软雅黑" panose="020B0503020204020204" charset="-122"/>
                <a:ea typeface="微软雅黑" panose="020B0503020204020204" charset="-122"/>
              </a:rPr>
              <a:t>两大类。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fade">
                                      <p:cBhvr>
                                        <p:cTn id="7" dur="1000"/>
                                        <p:tgtEl>
                                          <p:spTgt spid="33795">
                                            <p:txEl>
                                              <p:pRg st="0" end="0"/>
                                            </p:txEl>
                                          </p:spTgt>
                                        </p:tgtEl>
                                      </p:cBhvr>
                                    </p:animEffect>
                                    <p:anim calcmode="lin" valueType="num">
                                      <p:cBhvr>
                                        <p:cTn id="8" dur="1000" fill="hold"/>
                                        <p:tgtEl>
                                          <p:spTgt spid="337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37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3795">
                                            <p:txEl>
                                              <p:pRg st="2" end="2"/>
                                            </p:txEl>
                                          </p:spTgt>
                                        </p:tgtEl>
                                        <p:attrNameLst>
                                          <p:attrName>style.visibility</p:attrName>
                                        </p:attrNameLst>
                                      </p:cBhvr>
                                      <p:to>
                                        <p:strVal val="visible"/>
                                      </p:to>
                                    </p:set>
                                    <p:animEffect transition="in" filter="fade">
                                      <p:cBhvr>
                                        <p:cTn id="14" dur="1000"/>
                                        <p:tgtEl>
                                          <p:spTgt spid="33795">
                                            <p:txEl>
                                              <p:pRg st="2" end="2"/>
                                            </p:txEl>
                                          </p:spTgt>
                                        </p:tgtEl>
                                      </p:cBhvr>
                                    </p:animEffect>
                                    <p:anim calcmode="lin" valueType="num">
                                      <p:cBhvr>
                                        <p:cTn id="15" dur="10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37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3795">
                                            <p:txEl>
                                              <p:pRg st="3" end="3"/>
                                            </p:txEl>
                                          </p:spTgt>
                                        </p:tgtEl>
                                        <p:attrNameLst>
                                          <p:attrName>style.visibility</p:attrName>
                                        </p:attrNameLst>
                                      </p:cBhvr>
                                      <p:to>
                                        <p:strVal val="visible"/>
                                      </p:to>
                                    </p:set>
                                    <p:animEffect transition="in" filter="fade">
                                      <p:cBhvr>
                                        <p:cTn id="21" dur="1000"/>
                                        <p:tgtEl>
                                          <p:spTgt spid="33795">
                                            <p:txEl>
                                              <p:pRg st="3" end="3"/>
                                            </p:txEl>
                                          </p:spTgt>
                                        </p:tgtEl>
                                      </p:cBhvr>
                                    </p:animEffect>
                                    <p:anim calcmode="lin" valueType="num">
                                      <p:cBhvr>
                                        <p:cTn id="22" dur="1000" fill="hold"/>
                                        <p:tgtEl>
                                          <p:spTgt spid="3379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379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3795">
                                            <p:txEl>
                                              <p:pRg st="4" end="4"/>
                                            </p:txEl>
                                          </p:spTgt>
                                        </p:tgtEl>
                                        <p:attrNameLst>
                                          <p:attrName>style.visibility</p:attrName>
                                        </p:attrNameLst>
                                      </p:cBhvr>
                                      <p:to>
                                        <p:strVal val="visible"/>
                                      </p:to>
                                    </p:set>
                                    <p:animEffect transition="in" filter="fade">
                                      <p:cBhvr>
                                        <p:cTn id="28" dur="1000"/>
                                        <p:tgtEl>
                                          <p:spTgt spid="33795">
                                            <p:txEl>
                                              <p:pRg st="4" end="4"/>
                                            </p:txEl>
                                          </p:spTgt>
                                        </p:tgtEl>
                                      </p:cBhvr>
                                    </p:animEffect>
                                    <p:anim calcmode="lin" valueType="num">
                                      <p:cBhvr>
                                        <p:cTn id="29" dur="1000" fill="hold"/>
                                        <p:tgtEl>
                                          <p:spTgt spid="3379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379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3795">
                                            <p:txEl>
                                              <p:pRg st="5" end="5"/>
                                            </p:txEl>
                                          </p:spTgt>
                                        </p:tgtEl>
                                        <p:attrNameLst>
                                          <p:attrName>style.visibility</p:attrName>
                                        </p:attrNameLst>
                                      </p:cBhvr>
                                      <p:to>
                                        <p:strVal val="visible"/>
                                      </p:to>
                                    </p:set>
                                    <p:animEffect transition="in" filter="fade">
                                      <p:cBhvr>
                                        <p:cTn id="35" dur="1000"/>
                                        <p:tgtEl>
                                          <p:spTgt spid="33795">
                                            <p:txEl>
                                              <p:pRg st="5" end="5"/>
                                            </p:txEl>
                                          </p:spTgt>
                                        </p:tgtEl>
                                      </p:cBhvr>
                                    </p:animEffect>
                                    <p:anim calcmode="lin" valueType="num">
                                      <p:cBhvr>
                                        <p:cTn id="36" dur="1000" fill="hold"/>
                                        <p:tgtEl>
                                          <p:spTgt spid="3379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379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文本框 11"/>
          <p:cNvSpPr txBox="1">
            <a:spLocks noChangeArrowheads="1"/>
          </p:cNvSpPr>
          <p:nvPr/>
        </p:nvSpPr>
        <p:spPr bwMode="auto">
          <a:xfrm>
            <a:off x="2889250" y="130175"/>
            <a:ext cx="5508625" cy="585788"/>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a:t>
            </a:r>
            <a:r>
              <a:rPr lang="zh-CN" altLang="en-US" sz="3200" b="1">
                <a:solidFill>
                  <a:schemeClr val="bg1"/>
                </a:solidFill>
                <a:latin typeface="微软雅黑" panose="020B0503020204020204" charset="-122"/>
                <a:ea typeface="微软雅黑" panose="020B0503020204020204" charset="-122"/>
                <a:sym typeface="+mn-ea"/>
              </a:rPr>
              <a:t>说明语句</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34819" name="文本占位符 34818"/>
          <p:cNvSpPr>
            <a:spLocks noGrp="1"/>
          </p:cNvSpPr>
          <p:nvPr>
            <p:ph type="body" idx="4294967295"/>
          </p:nvPr>
        </p:nvSpPr>
        <p:spPr>
          <a:xfrm>
            <a:off x="755650" y="1268413"/>
            <a:ext cx="7777163" cy="4665662"/>
          </a:xfrm>
        </p:spPr>
        <p:txBody>
          <a:bodyPr lIns="92075" tIns="46038" rIns="92075" bIns="46038"/>
          <a:lstStyle/>
          <a:p>
            <a:pPr>
              <a:lnSpc>
                <a:spcPct val="150000"/>
              </a:lnSpc>
              <a:spcBef>
                <a:spcPct val="0"/>
              </a:spcBef>
              <a:buFont typeface="Arial" panose="02080604020202020204" pitchFamily="34" charset="0"/>
              <a:buNone/>
            </a:pPr>
            <a:r>
              <a:rPr lang="zh-CN" altLang="en-US">
                <a:ea typeface="华文新魏" panose="02010800040101010101" pitchFamily="2" charset="-122"/>
              </a:rPr>
              <a:t>   </a:t>
            </a:r>
            <a:r>
              <a:rPr lang="zh-CN" altLang="en-US" sz="2400" b="1">
                <a:latin typeface="微软雅黑" panose="020B0503020204020204" charset="-122"/>
                <a:ea typeface="微软雅黑" panose="020B0503020204020204" charset="-122"/>
              </a:rPr>
              <a:t>说明语句：</a:t>
            </a:r>
            <a:r>
              <a:rPr lang="zh-CN" altLang="en-US" sz="1800">
                <a:latin typeface="微软雅黑" panose="020B0503020204020204" charset="-122"/>
                <a:ea typeface="微软雅黑" panose="020B0503020204020204" charset="-122"/>
              </a:rPr>
              <a:t>用来对程序中所使用的各种类型变量及属性进行说明，按其所起作用有时也称为定义语句。</a:t>
            </a:r>
          </a:p>
          <a:p>
            <a:pPr>
              <a:lnSpc>
                <a:spcPct val="150000"/>
              </a:lnSpc>
              <a:spcBef>
                <a:spcPct val="0"/>
              </a:spcBef>
              <a:buFont typeface="Arial" panose="02080604020202020204" pitchFamily="34" charset="0"/>
              <a:buNone/>
            </a:pPr>
            <a:endParaRPr lang="zh-CN" altLang="en-US" sz="1800">
              <a:latin typeface="微软雅黑" panose="020B0503020204020204" charset="-122"/>
              <a:ea typeface="微软雅黑" panose="020B0503020204020204" charset="-122"/>
            </a:endParaRPr>
          </a:p>
          <a:p>
            <a:pPr>
              <a:lnSpc>
                <a:spcPct val="150000"/>
              </a:lnSpc>
              <a:spcBef>
                <a:spcPct val="0"/>
              </a:spcBef>
              <a:buFont typeface="Arial" panose="02080604020202020204" pitchFamily="34" charset="0"/>
              <a:buNone/>
            </a:pPr>
            <a:r>
              <a:rPr lang="zh-CN" altLang="en-US" sz="1800">
                <a:latin typeface="微软雅黑" panose="020B0503020204020204" charset="-122"/>
                <a:ea typeface="微软雅黑" panose="020B0503020204020204" charset="-122"/>
              </a:rPr>
              <a:t>       </a:t>
            </a:r>
            <a:r>
              <a:rPr lang="zh-CN" altLang="en-US" sz="1800" b="1">
                <a:latin typeface="微软雅黑" panose="020B0503020204020204" charset="-122"/>
                <a:ea typeface="微软雅黑" panose="020B0503020204020204" charset="-122"/>
              </a:rPr>
              <a:t>说明语句的格式</a:t>
            </a:r>
            <a:r>
              <a:rPr lang="zh-CN" altLang="en-US" sz="1800">
                <a:latin typeface="微软雅黑" panose="020B0503020204020204" charset="-122"/>
                <a:ea typeface="微软雅黑" panose="020B0503020204020204" charset="-122"/>
              </a:rPr>
              <a:t>为：</a:t>
            </a:r>
          </a:p>
          <a:p>
            <a:pPr>
              <a:lnSpc>
                <a:spcPct val="150000"/>
              </a:lnSpc>
              <a:spcBef>
                <a:spcPct val="0"/>
              </a:spcBef>
              <a:buFont typeface="Arial" panose="02080604020202020204" pitchFamily="34" charset="0"/>
              <a:buNone/>
            </a:pPr>
            <a:r>
              <a:rPr lang="zh-CN" altLang="en-US" sz="1800">
                <a:latin typeface="微软雅黑" panose="020B0503020204020204" charset="-122"/>
                <a:ea typeface="微软雅黑" panose="020B0503020204020204" charset="-122"/>
              </a:rPr>
              <a:t>    </a:t>
            </a:r>
            <a:r>
              <a:rPr lang="en-US" altLang="zh-CN" sz="1800">
                <a:latin typeface="微软雅黑" panose="020B0503020204020204" charset="-122"/>
                <a:ea typeface="微软雅黑" panose="020B0503020204020204" charset="-122"/>
              </a:rPr>
              <a:t>&lt;</a:t>
            </a:r>
            <a:r>
              <a:rPr lang="zh-CN" altLang="en-US" sz="1800">
                <a:latin typeface="微软雅黑" panose="020B0503020204020204" charset="-122"/>
                <a:ea typeface="微软雅黑" panose="020B0503020204020204" charset="-122"/>
              </a:rPr>
              <a:t>存储类型</a:t>
            </a:r>
            <a:r>
              <a:rPr lang="en-US" altLang="zh-CN" sz="1800">
                <a:latin typeface="微软雅黑" panose="020B0503020204020204" charset="-122"/>
                <a:ea typeface="微软雅黑" panose="020B0503020204020204" charset="-122"/>
              </a:rPr>
              <a:t>&gt;    </a:t>
            </a:r>
            <a:r>
              <a:rPr lang="zh-CN" altLang="en-US" sz="1800">
                <a:latin typeface="微软雅黑" panose="020B0503020204020204" charset="-122"/>
                <a:ea typeface="微软雅黑" panose="020B0503020204020204" charset="-122"/>
              </a:rPr>
              <a:t>数据类型     变量名列表；</a:t>
            </a:r>
          </a:p>
          <a:p>
            <a:pPr>
              <a:lnSpc>
                <a:spcPct val="150000"/>
              </a:lnSpc>
              <a:spcBef>
                <a:spcPct val="0"/>
              </a:spcBef>
              <a:buFont typeface="Arial" panose="02080604020202020204" pitchFamily="34" charset="0"/>
              <a:buNone/>
            </a:pPr>
            <a:endParaRPr lang="en-US" altLang="zh-CN" sz="1800">
              <a:latin typeface="微软雅黑" panose="020B0503020204020204" charset="-122"/>
              <a:ea typeface="微软雅黑" panose="020B0503020204020204" charset="-122"/>
            </a:endParaRPr>
          </a:p>
          <a:p>
            <a:pPr>
              <a:lnSpc>
                <a:spcPct val="150000"/>
              </a:lnSpc>
              <a:spcBef>
                <a:spcPct val="0"/>
              </a:spcBef>
              <a:buFont typeface="Arial" panose="02080604020202020204" pitchFamily="34" charset="0"/>
              <a:buNone/>
            </a:pPr>
            <a:r>
              <a:rPr lang="en-US" altLang="zh-CN" sz="1800">
                <a:latin typeface="微软雅黑" panose="020B0503020204020204" charset="-122"/>
                <a:ea typeface="微软雅黑" panose="020B0503020204020204" charset="-122"/>
              </a:rPr>
              <a:t>  </a:t>
            </a:r>
            <a:r>
              <a:rPr lang="zh-CN" altLang="en-US" sz="1800">
                <a:latin typeface="微软雅黑" panose="020B0503020204020204" charset="-122"/>
                <a:ea typeface="微软雅黑" panose="020B0503020204020204" charset="-122"/>
              </a:rPr>
              <a:t> 说明语句也可以初始化，如：</a:t>
            </a:r>
          </a:p>
          <a:p>
            <a:pPr>
              <a:lnSpc>
                <a:spcPct val="150000"/>
              </a:lnSpc>
              <a:spcBef>
                <a:spcPct val="0"/>
              </a:spcBef>
              <a:buFont typeface="Arial" panose="02080604020202020204" pitchFamily="34" charset="0"/>
              <a:buNone/>
            </a:pPr>
            <a:r>
              <a:rPr lang="zh-CN" altLang="en-US" sz="1600">
                <a:latin typeface="微软雅黑" panose="020B0503020204020204" charset="-122"/>
                <a:ea typeface="微软雅黑" panose="020B0503020204020204" charset="-122"/>
              </a:rPr>
              <a:t>        </a:t>
            </a:r>
            <a:r>
              <a:rPr lang="en-US" altLang="zh-CN" sz="1600">
                <a:latin typeface="微软雅黑" panose="020B0503020204020204" charset="-122"/>
                <a:ea typeface="微软雅黑" panose="020B0503020204020204" charset="-122"/>
              </a:rPr>
              <a:t>char  ch =</a:t>
            </a:r>
            <a:r>
              <a:rPr lang="en-GB" altLang="zh-CN" sz="1600">
                <a:latin typeface="微软雅黑" panose="020B0503020204020204" charset="-122"/>
                <a:ea typeface="微软雅黑" panose="020B0503020204020204" charset="-122"/>
              </a:rPr>
              <a:t>‘</a:t>
            </a:r>
            <a:r>
              <a:rPr lang="en-US" altLang="zh-CN" sz="1600">
                <a:latin typeface="微软雅黑" panose="020B0503020204020204" charset="-122"/>
                <a:ea typeface="微软雅黑" panose="020B0503020204020204" charset="-122"/>
              </a:rPr>
              <a:t>H</a:t>
            </a:r>
            <a:r>
              <a:rPr lang="en-GB" altLang="zh-CN" sz="1600">
                <a:latin typeface="微软雅黑" panose="020B0503020204020204" charset="-122"/>
                <a:ea typeface="微软雅黑" panose="020B0503020204020204" charset="-122"/>
              </a:rPr>
              <a:t>’</a:t>
            </a:r>
            <a:r>
              <a:rPr lang="zh-CN" altLang="en-GB" sz="1600">
                <a:latin typeface="微软雅黑" panose="020B0503020204020204" charset="-122"/>
                <a:ea typeface="微软雅黑" panose="020B0503020204020204" charset="-122"/>
              </a:rPr>
              <a:t>；</a:t>
            </a:r>
          </a:p>
          <a:p>
            <a:pPr>
              <a:lnSpc>
                <a:spcPct val="150000"/>
              </a:lnSpc>
              <a:spcBef>
                <a:spcPct val="0"/>
              </a:spcBef>
              <a:buFont typeface="Arial" panose="02080604020202020204" pitchFamily="34" charset="0"/>
              <a:buNone/>
            </a:pPr>
            <a:r>
              <a:rPr lang="zh-CN" altLang="en-US" sz="1600">
                <a:latin typeface="微软雅黑" panose="020B0503020204020204" charset="-122"/>
                <a:ea typeface="微软雅黑" panose="020B0503020204020204" charset="-122"/>
              </a:rPr>
              <a:t>        </a:t>
            </a:r>
            <a:r>
              <a:rPr lang="en-US" altLang="zh-CN" sz="1600">
                <a:latin typeface="微软雅黑" panose="020B0503020204020204" charset="-122"/>
                <a:ea typeface="微软雅黑" panose="020B0503020204020204" charset="-122"/>
              </a:rPr>
              <a:t>unsigned  long  y = 356847412 L</a:t>
            </a:r>
            <a:r>
              <a:rPr lang="zh-CN" altLang="en-GB" sz="1600">
                <a:latin typeface="微软雅黑" panose="020B0503020204020204" charset="-122"/>
                <a:ea typeface="微软雅黑" panose="020B0503020204020204" charset="-122"/>
              </a:rPr>
              <a:t>；</a:t>
            </a:r>
          </a:p>
          <a:p>
            <a:pPr>
              <a:lnSpc>
                <a:spcPct val="150000"/>
              </a:lnSpc>
              <a:spcBef>
                <a:spcPct val="0"/>
              </a:spcBef>
            </a:pPr>
            <a:endParaRPr lang="zh-CN" altLang="en-GB" sz="1800">
              <a:latin typeface="微软雅黑" panose="020B0503020204020204" charset="-122"/>
              <a:ea typeface="微软雅黑" panose="020B0503020204020204" charset="-122"/>
            </a:endParaRPr>
          </a:p>
        </p:txBody>
      </p:sp>
      <p:sp>
        <p:nvSpPr>
          <p:cNvPr id="43011" name="文本框 10"/>
          <p:cNvSpPr txBox="1">
            <a:spLocks noChangeArrowheads="1"/>
          </p:cNvSpPr>
          <p:nvPr/>
        </p:nvSpPr>
        <p:spPr bwMode="auto">
          <a:xfrm>
            <a:off x="619125" y="131763"/>
            <a:ext cx="1460500" cy="584200"/>
          </a:xfrm>
          <a:prstGeom prst="rect">
            <a:avLst/>
          </a:prstGeom>
          <a:noFill/>
          <a:ln w="9525">
            <a:noFill/>
            <a:miter lim="800000"/>
          </a:ln>
        </p:spPr>
        <p:txBody>
          <a:bodyPr wrap="none">
            <a:spAutoFit/>
          </a:bodyPr>
          <a:lstStyle/>
          <a:p>
            <a:pPr algn="ctr"/>
            <a:r>
              <a:rPr lang="en-US" altLang="zh-CN" sz="3200" b="1">
                <a:solidFill>
                  <a:srgbClr val="39626F"/>
                </a:solidFill>
                <a:latin typeface="Segoe UI" panose="020B0502040204020203" pitchFamily="34" charset="0"/>
                <a:cs typeface="Segoe UI" panose="020B0502040204020203" pitchFamily="34" charset="0"/>
              </a:rPr>
              <a:t>3.1.2.1</a:t>
            </a:r>
            <a:endParaRPr lang="zh-CN" altLang="en-US" sz="3200" b="1">
              <a:solidFill>
                <a:srgbClr val="39626F"/>
              </a:solidFill>
              <a:latin typeface="Segoe UI" panose="020B0502040204020203" pitchFamily="34" charset="0"/>
              <a:cs typeface="Segoe UI"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1000"/>
                                        <p:tgtEl>
                                          <p:spTgt spid="34819">
                                            <p:txEl>
                                              <p:pRg st="0" end="0"/>
                                            </p:txEl>
                                          </p:spTgt>
                                        </p:tgtEl>
                                      </p:cBhvr>
                                    </p:animEffect>
                                    <p:anim calcmode="lin" valueType="num">
                                      <p:cBhvr>
                                        <p:cTn id="8" dur="1000" fill="hold"/>
                                        <p:tgtEl>
                                          <p:spTgt spid="348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48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4819">
                                            <p:txEl>
                                              <p:pRg st="2" end="2"/>
                                            </p:txEl>
                                          </p:spTgt>
                                        </p:tgtEl>
                                        <p:attrNameLst>
                                          <p:attrName>style.visibility</p:attrName>
                                        </p:attrNameLst>
                                      </p:cBhvr>
                                      <p:to>
                                        <p:strVal val="visible"/>
                                      </p:to>
                                    </p:set>
                                    <p:animEffect transition="in" filter="fade">
                                      <p:cBhvr>
                                        <p:cTn id="14" dur="1000"/>
                                        <p:tgtEl>
                                          <p:spTgt spid="34819">
                                            <p:txEl>
                                              <p:pRg st="2" end="2"/>
                                            </p:txEl>
                                          </p:spTgt>
                                        </p:tgtEl>
                                      </p:cBhvr>
                                    </p:animEffect>
                                    <p:anim calcmode="lin" valueType="num">
                                      <p:cBhvr>
                                        <p:cTn id="15" dur="10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4819">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4819">
                                            <p:txEl>
                                              <p:pRg st="3" end="3"/>
                                            </p:txEl>
                                          </p:spTgt>
                                        </p:tgtEl>
                                        <p:attrNameLst>
                                          <p:attrName>style.visibility</p:attrName>
                                        </p:attrNameLst>
                                      </p:cBhvr>
                                      <p:to>
                                        <p:strVal val="visible"/>
                                      </p:to>
                                    </p:set>
                                    <p:animEffect transition="in" filter="fade">
                                      <p:cBhvr>
                                        <p:cTn id="19" dur="1000"/>
                                        <p:tgtEl>
                                          <p:spTgt spid="34819">
                                            <p:txEl>
                                              <p:pRg st="3" end="3"/>
                                            </p:txEl>
                                          </p:spTgt>
                                        </p:tgtEl>
                                      </p:cBhvr>
                                    </p:animEffect>
                                    <p:anim calcmode="lin" valueType="num">
                                      <p:cBhvr>
                                        <p:cTn id="20" dur="1000" fill="hold"/>
                                        <p:tgtEl>
                                          <p:spTgt spid="34819">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48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fade">
                                      <p:cBhvr>
                                        <p:cTn id="26" dur="1000"/>
                                        <p:tgtEl>
                                          <p:spTgt spid="34819">
                                            <p:txEl>
                                              <p:pRg st="5" end="5"/>
                                            </p:txEl>
                                          </p:spTgt>
                                        </p:tgtEl>
                                      </p:cBhvr>
                                    </p:animEffect>
                                    <p:anim calcmode="lin" valueType="num">
                                      <p:cBhvr>
                                        <p:cTn id="27" dur="1000" fill="hold"/>
                                        <p:tgtEl>
                                          <p:spTgt spid="34819">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34819">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4819">
                                            <p:txEl>
                                              <p:pRg st="6" end="6"/>
                                            </p:txEl>
                                          </p:spTgt>
                                        </p:tgtEl>
                                        <p:attrNameLst>
                                          <p:attrName>style.visibility</p:attrName>
                                        </p:attrNameLst>
                                      </p:cBhvr>
                                      <p:to>
                                        <p:strVal val="visible"/>
                                      </p:to>
                                    </p:set>
                                    <p:animEffect transition="in" filter="fade">
                                      <p:cBhvr>
                                        <p:cTn id="31" dur="1000"/>
                                        <p:tgtEl>
                                          <p:spTgt spid="34819">
                                            <p:txEl>
                                              <p:pRg st="6" end="6"/>
                                            </p:txEl>
                                          </p:spTgt>
                                        </p:tgtEl>
                                      </p:cBhvr>
                                    </p:animEffect>
                                    <p:anim calcmode="lin" valueType="num">
                                      <p:cBhvr>
                                        <p:cTn id="32" dur="1000" fill="hold"/>
                                        <p:tgtEl>
                                          <p:spTgt spid="34819">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4819">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4819">
                                            <p:txEl>
                                              <p:pRg st="7" end="7"/>
                                            </p:txEl>
                                          </p:spTgt>
                                        </p:tgtEl>
                                        <p:attrNameLst>
                                          <p:attrName>style.visibility</p:attrName>
                                        </p:attrNameLst>
                                      </p:cBhvr>
                                      <p:to>
                                        <p:strVal val="visible"/>
                                      </p:to>
                                    </p:set>
                                    <p:animEffect transition="in" filter="fade">
                                      <p:cBhvr>
                                        <p:cTn id="36" dur="1000"/>
                                        <p:tgtEl>
                                          <p:spTgt spid="34819">
                                            <p:txEl>
                                              <p:pRg st="7" end="7"/>
                                            </p:txEl>
                                          </p:spTgt>
                                        </p:tgtEl>
                                      </p:cBhvr>
                                    </p:animEffect>
                                    <p:anim calcmode="lin" valueType="num">
                                      <p:cBhvr>
                                        <p:cTn id="37" dur="1000" fill="hold"/>
                                        <p:tgtEl>
                                          <p:spTgt spid="34819">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4819">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文本框 11"/>
          <p:cNvSpPr txBox="1">
            <a:spLocks noChangeArrowheads="1"/>
          </p:cNvSpPr>
          <p:nvPr/>
        </p:nvSpPr>
        <p:spPr bwMode="auto">
          <a:xfrm>
            <a:off x="2889250" y="130175"/>
            <a:ext cx="5508625" cy="585788"/>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a:t>
            </a:r>
            <a:r>
              <a:rPr lang="zh-CN" altLang="en-US" sz="3200" b="1">
                <a:solidFill>
                  <a:schemeClr val="bg1"/>
                </a:solidFill>
                <a:latin typeface="微软雅黑" panose="020B0503020204020204" charset="-122"/>
                <a:ea typeface="微软雅黑" panose="020B0503020204020204" charset="-122"/>
                <a:sym typeface="+mn-ea"/>
              </a:rPr>
              <a:t>执行语句</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45058" name="文本框 10"/>
          <p:cNvSpPr txBox="1">
            <a:spLocks noChangeArrowheads="1"/>
          </p:cNvSpPr>
          <p:nvPr/>
        </p:nvSpPr>
        <p:spPr bwMode="auto">
          <a:xfrm>
            <a:off x="684213" y="158750"/>
            <a:ext cx="1458912" cy="585788"/>
          </a:xfrm>
          <a:prstGeom prst="rect">
            <a:avLst/>
          </a:prstGeom>
          <a:noFill/>
          <a:ln w="9525">
            <a:noFill/>
            <a:miter lim="800000"/>
          </a:ln>
        </p:spPr>
        <p:txBody>
          <a:bodyPr wrap="none">
            <a:spAutoFit/>
          </a:bodyPr>
          <a:lstStyle/>
          <a:p>
            <a:pPr algn="ctr"/>
            <a:r>
              <a:rPr lang="en-US" altLang="zh-CN" sz="3200" b="1">
                <a:solidFill>
                  <a:srgbClr val="39626F"/>
                </a:solidFill>
                <a:latin typeface="Segoe UI" panose="020B0502040204020203" pitchFamily="34" charset="0"/>
                <a:cs typeface="Segoe UI" panose="020B0502040204020203" pitchFamily="34" charset="0"/>
              </a:rPr>
              <a:t>3.1.2.2</a:t>
            </a:r>
            <a:endParaRPr lang="zh-CN" altLang="en-US" sz="3200" b="1">
              <a:solidFill>
                <a:srgbClr val="39626F"/>
              </a:solidFill>
              <a:latin typeface="Segoe UI" panose="020B0502040204020203" pitchFamily="34" charset="0"/>
              <a:cs typeface="Segoe UI" panose="020B0502040204020203" pitchFamily="34" charset="0"/>
            </a:endParaRPr>
          </a:p>
        </p:txBody>
      </p:sp>
      <p:sp>
        <p:nvSpPr>
          <p:cNvPr id="2" name="TextBox 1"/>
          <p:cNvSpPr txBox="1">
            <a:spLocks noChangeArrowheads="1"/>
          </p:cNvSpPr>
          <p:nvPr/>
        </p:nvSpPr>
        <p:spPr bwMode="auto">
          <a:xfrm>
            <a:off x="900113" y="1546225"/>
            <a:ext cx="7559675" cy="4160520"/>
          </a:xfrm>
          <a:prstGeom prst="rect">
            <a:avLst/>
          </a:prstGeom>
          <a:noFill/>
          <a:ln w="9525">
            <a:noFill/>
            <a:miter lim="800000"/>
          </a:ln>
        </p:spPr>
        <p:txBody>
          <a:bodyPr>
            <a:spAutoFit/>
          </a:bodyPr>
          <a:lstStyle/>
          <a:p>
            <a:pPr>
              <a:lnSpc>
                <a:spcPct val="150000"/>
              </a:lnSpc>
            </a:pPr>
            <a:r>
              <a:rPr lang="en-US" altLang="zh-CN" sz="2800" dirty="0">
                <a:ea typeface="华文新魏" panose="02010800040101010101" pitchFamily="2" charset="-122"/>
              </a:rPr>
              <a:t> </a:t>
            </a:r>
            <a:r>
              <a:rPr lang="zh-CN" altLang="en-US" sz="2400" b="1" dirty="0">
                <a:latin typeface="微软雅黑" panose="020B0503020204020204" charset="-122"/>
                <a:ea typeface="微软雅黑" panose="020B0503020204020204" charset="-122"/>
              </a:rPr>
              <a:t>执行语句</a:t>
            </a:r>
            <a:r>
              <a:rPr lang="zh-CN" altLang="en-US" sz="2400" dirty="0">
                <a:latin typeface="微软雅黑" panose="020B0503020204020204" charset="-122"/>
                <a:ea typeface="微软雅黑" panose="020B0503020204020204" charset="-122"/>
              </a:rPr>
              <a:t>一般包含四大类，分别是：</a:t>
            </a:r>
          </a:p>
          <a:p>
            <a:pPr>
              <a:lnSpc>
                <a:spcPct val="150000"/>
              </a:lnSpc>
            </a:pPr>
            <a:endParaRPr lang="zh-CN" altLang="en-US" sz="2400" dirty="0">
              <a:latin typeface="微软雅黑" panose="020B0503020204020204" charset="-122"/>
              <a:ea typeface="微软雅黑" panose="020B0503020204020204" charset="-122"/>
            </a:endParaRPr>
          </a:p>
          <a:p>
            <a:pPr lvl="1">
              <a:lnSpc>
                <a:spcPct val="150000"/>
              </a:lnSpc>
            </a:pPr>
            <a:r>
              <a:rPr lang="zh-CN" altLang="en-US" dirty="0">
                <a:solidFill>
                  <a:srgbClr val="009999"/>
                </a:solidFill>
                <a:latin typeface="微软雅黑" panose="020B0503020204020204" charset="-122"/>
                <a:ea typeface="微软雅黑" panose="020B0503020204020204" charset="-122"/>
              </a:rPr>
              <a:t>表达式语句</a:t>
            </a:r>
            <a:r>
              <a:rPr lang="en-US" altLang="zh-CN" dirty="0">
                <a:solidFill>
                  <a:srgbClr val="009999"/>
                </a:solidFill>
                <a:latin typeface="微软雅黑" panose="020B0503020204020204" charset="-122"/>
                <a:ea typeface="微软雅黑" panose="020B0503020204020204" charset="-122"/>
              </a:rPr>
              <a:t>(</a:t>
            </a:r>
            <a:r>
              <a:rPr lang="zh-CN" altLang="en-US" dirty="0">
                <a:solidFill>
                  <a:srgbClr val="009999"/>
                </a:solidFill>
                <a:latin typeface="微软雅黑" panose="020B0503020204020204" charset="-122"/>
                <a:ea typeface="微软雅黑" panose="020B0503020204020204" charset="-122"/>
              </a:rPr>
              <a:t>包括空语句</a:t>
            </a:r>
            <a:r>
              <a:rPr lang="en-US" altLang="zh-CN" dirty="0">
                <a:solidFill>
                  <a:srgbClr val="009999"/>
                </a:solidFill>
                <a:latin typeface="微软雅黑" panose="020B0503020204020204" charset="-122"/>
                <a:ea typeface="微软雅黑" panose="020B0503020204020204" charset="-122"/>
              </a:rPr>
              <a:t>)</a:t>
            </a:r>
          </a:p>
          <a:p>
            <a:pPr lvl="1">
              <a:lnSpc>
                <a:spcPct val="150000"/>
              </a:lnSpc>
            </a:pPr>
            <a:endParaRPr lang="en-US" altLang="zh-CN" dirty="0">
              <a:solidFill>
                <a:srgbClr val="009999"/>
              </a:solidFill>
              <a:latin typeface="微软雅黑" panose="020B0503020204020204" charset="-122"/>
              <a:ea typeface="微软雅黑" panose="020B0503020204020204" charset="-122"/>
            </a:endParaRPr>
          </a:p>
          <a:p>
            <a:pPr lvl="1">
              <a:lnSpc>
                <a:spcPct val="150000"/>
              </a:lnSpc>
            </a:pPr>
            <a:r>
              <a:rPr lang="zh-CN" altLang="en-US" dirty="0">
                <a:solidFill>
                  <a:srgbClr val="009999"/>
                </a:solidFill>
                <a:latin typeface="微软雅黑" panose="020B0503020204020204" charset="-122"/>
                <a:ea typeface="微软雅黑" panose="020B0503020204020204" charset="-122"/>
              </a:rPr>
              <a:t>复合语句</a:t>
            </a:r>
          </a:p>
          <a:p>
            <a:pPr lvl="1">
              <a:lnSpc>
                <a:spcPct val="150000"/>
              </a:lnSpc>
            </a:pPr>
            <a:endParaRPr lang="zh-CN" altLang="en-US" dirty="0">
              <a:solidFill>
                <a:srgbClr val="009999"/>
              </a:solidFill>
              <a:latin typeface="微软雅黑" panose="020B0503020204020204" charset="-122"/>
              <a:ea typeface="微软雅黑" panose="020B0503020204020204" charset="-122"/>
            </a:endParaRPr>
          </a:p>
          <a:p>
            <a:pPr lvl="1">
              <a:lnSpc>
                <a:spcPct val="150000"/>
              </a:lnSpc>
            </a:pPr>
            <a:r>
              <a:rPr lang="zh-CN" altLang="en-US" dirty="0">
                <a:solidFill>
                  <a:srgbClr val="009999"/>
                </a:solidFill>
                <a:latin typeface="微软雅黑" panose="020B0503020204020204" charset="-122"/>
                <a:ea typeface="微软雅黑" panose="020B0503020204020204" charset="-122"/>
              </a:rPr>
              <a:t>流程控制语句</a:t>
            </a:r>
          </a:p>
          <a:p>
            <a:pPr lvl="1">
              <a:lnSpc>
                <a:spcPct val="150000"/>
              </a:lnSpc>
            </a:pPr>
            <a:endParaRPr lang="zh-CN" altLang="en-US" dirty="0">
              <a:solidFill>
                <a:srgbClr val="009999"/>
              </a:solidFill>
              <a:latin typeface="微软雅黑" panose="020B0503020204020204" charset="-122"/>
              <a:ea typeface="微软雅黑" panose="020B0503020204020204" charset="-122"/>
            </a:endParaRPr>
          </a:p>
          <a:p>
            <a:pPr lvl="1">
              <a:lnSpc>
                <a:spcPct val="150000"/>
              </a:lnSpc>
            </a:pPr>
            <a:r>
              <a:rPr lang="zh-CN" altLang="en-US" dirty="0">
                <a:solidFill>
                  <a:srgbClr val="009999"/>
                </a:solidFill>
                <a:latin typeface="微软雅黑" panose="020B0503020204020204" charset="-122"/>
                <a:ea typeface="微软雅黑" panose="020B0503020204020204" charset="-122"/>
              </a:rPr>
              <a:t>辅助控制语句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1000"/>
                                        <p:tgtEl>
                                          <p:spTgt spid="2">
                                            <p:txEl>
                                              <p:pRg st="2" end="2"/>
                                            </p:txEl>
                                          </p:spTgt>
                                        </p:tgtEl>
                                      </p:cBhvr>
                                    </p:animEffect>
                                    <p:anim calcmode="lin" valueType="num">
                                      <p:cBhvr>
                                        <p:cTn id="1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1000"/>
                                        <p:tgtEl>
                                          <p:spTgt spid="2">
                                            <p:txEl>
                                              <p:pRg st="4" end="4"/>
                                            </p:txEl>
                                          </p:spTgt>
                                        </p:tgtEl>
                                      </p:cBhvr>
                                    </p:animEffect>
                                    <p:anim calcmode="lin" valueType="num">
                                      <p:cBhvr>
                                        <p:cTn id="1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0"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1000"/>
                                        <p:tgtEl>
                                          <p:spTgt spid="2">
                                            <p:txEl>
                                              <p:pRg st="6" end="6"/>
                                            </p:txEl>
                                          </p:spTgt>
                                        </p:tgtEl>
                                      </p:cBhvr>
                                    </p:animEffect>
                                    <p:anim calcmode="lin" valueType="num">
                                      <p:cBhvr>
                                        <p:cTn id="24"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5" dur="1000" fill="hold"/>
                                        <p:tgtEl>
                                          <p:spTgt spid="2">
                                            <p:txEl>
                                              <p:pRg st="6" end="6"/>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fade">
                                      <p:cBhvr>
                                        <p:cTn id="28" dur="1000"/>
                                        <p:tgtEl>
                                          <p:spTgt spid="2">
                                            <p:txEl>
                                              <p:pRg st="8" end="8"/>
                                            </p:txEl>
                                          </p:spTgt>
                                        </p:tgtEl>
                                      </p:cBhvr>
                                    </p:animEffect>
                                    <p:anim calcmode="lin" valueType="num">
                                      <p:cBhvr>
                                        <p:cTn id="29"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allAtOnce" bldLvl="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302</TotalTime>
  <Words>6779</Words>
  <Application>Microsoft Office PowerPoint</Application>
  <PresentationFormat>全屏显示(4:3)</PresentationFormat>
  <Paragraphs>1066</Paragraphs>
  <Slides>61</Slides>
  <Notes>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61</vt:i4>
      </vt:variant>
    </vt:vector>
  </HeadingPairs>
  <TitlesOfParts>
    <vt:vector size="77" baseType="lpstr">
      <vt:lpstr>等线</vt:lpstr>
      <vt:lpstr>等线 Light</vt:lpstr>
      <vt:lpstr>华文新魏</vt:lpstr>
      <vt:lpstr>宋体</vt:lpstr>
      <vt:lpstr>微软雅黑</vt:lpstr>
      <vt:lpstr>Arial</vt:lpstr>
      <vt:lpstr>Calibri</vt:lpstr>
      <vt:lpstr>Calibri Light</vt:lpstr>
      <vt:lpstr>Segoe UI</vt:lpstr>
      <vt:lpstr>Times New Roman</vt:lpstr>
      <vt:lpstr>Wingdings</vt:lpstr>
      <vt:lpstr>Wingdings 3</vt:lpstr>
      <vt:lpstr>Office 主题​​</vt:lpstr>
      <vt:lpstr>Visio</vt:lpstr>
      <vt:lpstr>Visio.Drawing.11</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程序和流程控制</dc:title>
  <dc:creator>zhoukaibo</dc:creator>
  <cp:lastModifiedBy>haoran zhang</cp:lastModifiedBy>
  <cp:revision>532</cp:revision>
  <cp:lastPrinted>2016-06-12T05:38:00Z</cp:lastPrinted>
  <dcterms:created xsi:type="dcterms:W3CDTF">2008-01-30T12:42:00Z</dcterms:created>
  <dcterms:modified xsi:type="dcterms:W3CDTF">2020-03-19T02:11:07Z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CID">
    <vt:i4>2052</vt:i4>
  </property>
  <property fmtid="{D5CDD505-2E9C-101B-9397-08002B2CF9AE}" pid="3" name="KSOProductBuildVer">
    <vt:lpwstr>2052-10.1.0.6028</vt:lpwstr>
  </property>
</Properties>
</file>