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sldIdLst>
    <p:sldId id="256" r:id="rId2"/>
    <p:sldId id="263" r:id="rId3"/>
    <p:sldId id="292" r:id="rId4"/>
    <p:sldId id="309" r:id="rId5"/>
    <p:sldId id="326" r:id="rId6"/>
    <p:sldId id="327" r:id="rId7"/>
    <p:sldId id="328" r:id="rId8"/>
    <p:sldId id="330" r:id="rId9"/>
    <p:sldId id="331" r:id="rId10"/>
    <p:sldId id="332" r:id="rId11"/>
    <p:sldId id="333" r:id="rId12"/>
    <p:sldId id="334" r:id="rId13"/>
    <p:sldId id="336" r:id="rId14"/>
    <p:sldId id="335" r:id="rId15"/>
    <p:sldId id="337" r:id="rId16"/>
    <p:sldId id="338" r:id="rId17"/>
    <p:sldId id="340" r:id="rId18"/>
    <p:sldId id="339" r:id="rId19"/>
    <p:sldId id="341" r:id="rId20"/>
    <p:sldId id="342" r:id="rId21"/>
    <p:sldId id="343" r:id="rId22"/>
    <p:sldId id="345" r:id="rId23"/>
    <p:sldId id="346" r:id="rId24"/>
    <p:sldId id="293" r:id="rId25"/>
    <p:sldId id="347" r:id="rId26"/>
    <p:sldId id="348" r:id="rId27"/>
    <p:sldId id="349" r:id="rId28"/>
    <p:sldId id="350" r:id="rId29"/>
    <p:sldId id="294" r:id="rId30"/>
    <p:sldId id="351" r:id="rId31"/>
    <p:sldId id="352" r:id="rId32"/>
    <p:sldId id="353" r:id="rId33"/>
    <p:sldId id="300" r:id="rId34"/>
    <p:sldId id="354" r:id="rId35"/>
    <p:sldId id="301" r:id="rId36"/>
    <p:sldId id="355" r:id="rId37"/>
    <p:sldId id="356" r:id="rId38"/>
    <p:sldId id="358" r:id="rId39"/>
    <p:sldId id="303" r:id="rId40"/>
    <p:sldId id="359" r:id="rId41"/>
    <p:sldId id="360" r:id="rId42"/>
    <p:sldId id="361" r:id="rId43"/>
    <p:sldId id="362" r:id="rId44"/>
    <p:sldId id="363" r:id="rId45"/>
    <p:sldId id="365" r:id="rId46"/>
    <p:sldId id="367" r:id="rId47"/>
    <p:sldId id="366" r:id="rId48"/>
    <p:sldId id="310" r:id="rId49"/>
    <p:sldId id="311" r:id="rId50"/>
    <p:sldId id="368" r:id="rId51"/>
    <p:sldId id="370" r:id="rId52"/>
    <p:sldId id="369" r:id="rId53"/>
    <p:sldId id="371" r:id="rId54"/>
    <p:sldId id="372" r:id="rId55"/>
    <p:sldId id="315" r:id="rId56"/>
    <p:sldId id="374" r:id="rId57"/>
    <p:sldId id="27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B0A8"/>
    <a:srgbClr val="DEEEFC"/>
    <a:srgbClr val="39626F"/>
    <a:srgbClr val="64868E"/>
    <a:srgbClr val="E5FCC2"/>
    <a:srgbClr val="9DE0B3"/>
    <a:srgbClr val="98B4A6"/>
    <a:srgbClr val="A2D3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25" autoAdjust="0"/>
    <p:restoredTop sz="94660"/>
  </p:normalViewPr>
  <p:slideViewPr>
    <p:cSldViewPr snapToGrid="0">
      <p:cViewPr varScale="1">
        <p:scale>
          <a:sx n="93" d="100"/>
          <a:sy n="93" d="100"/>
        </p:scale>
        <p:origin x="1090"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1" y="1"/>
            <a:ext cx="685799" cy="832914"/>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141804" y="0"/>
            <a:ext cx="7002197" cy="832915"/>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6412984"/>
            <a:ext cx="77978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899400" y="6412984"/>
            <a:ext cx="12446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961814" y="248140"/>
            <a:ext cx="646269" cy="646331"/>
          </a:xfrm>
          <a:prstGeom prst="rect">
            <a:avLst/>
          </a:prstGeom>
          <a:noFill/>
        </p:spPr>
        <p:txBody>
          <a:bodyPr wrap="square" rtlCol="0">
            <a:spAutoFit/>
          </a:bodyPr>
          <a:lstStyle/>
          <a:p>
            <a:endParaRPr lang="zh-CN" altLang="en-US" sz="3600" b="1" dirty="0">
              <a:solidFill>
                <a:srgbClr val="39626F"/>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3140958" y="248140"/>
            <a:ext cx="184731" cy="584775"/>
          </a:xfrm>
          <a:prstGeom prst="rect">
            <a:avLst/>
          </a:prstGeom>
          <a:noFill/>
        </p:spPr>
        <p:txBody>
          <a:bodyPr wrap="none" rtlCol="0">
            <a:spAutoFit/>
          </a:bodyPr>
          <a:lstStyle/>
          <a:p>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8317084" y="6486554"/>
            <a:ext cx="502061" cy="369332"/>
          </a:xfrm>
          <a:prstGeom prst="rect">
            <a:avLst/>
          </a:prstGeom>
          <a:noFill/>
        </p:spPr>
        <p:txBody>
          <a:bodyPr wrap="none" rtlCol="0">
            <a:spAutoFit/>
          </a:bodyPr>
          <a:lstStyle/>
          <a:p>
            <a:fld id="{19C45B0D-623B-4473-964A-C207A9C99705}" type="slidenum">
              <a:rPr lang="zh-CN" altLang="en-US" sz="1800" b="1" smtClean="0">
                <a:solidFill>
                  <a:schemeClr val="bg1"/>
                </a:solidFill>
                <a:latin typeface="微软雅黑" panose="020B0503020204020204" pitchFamily="34" charset="-122"/>
                <a:ea typeface="微软雅黑" panose="020B0503020204020204" pitchFamily="34" charset="-122"/>
              </a:rPr>
              <a:t>‹#›</a:t>
            </a:fld>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2310163" y="6495533"/>
            <a:ext cx="3910045" cy="523220"/>
          </a:xfrm>
          <a:prstGeom prst="rect">
            <a:avLst/>
          </a:prstGeom>
          <a:noFill/>
        </p:spPr>
        <p:txBody>
          <a:bodyPr wrap="none" rtlCol="0">
            <a:spAutoFit/>
          </a:bodyPr>
          <a:lstStyle/>
          <a:p>
            <a:r>
              <a:rPr lang="zh-CN" altLang="en-US" sz="1400" b="0" dirty="0">
                <a:solidFill>
                  <a:schemeClr val="bg1"/>
                </a:solidFill>
                <a:latin typeface="微软雅黑" panose="020B0503020204020204" pitchFamily="34" charset="-122"/>
                <a:ea typeface="微软雅黑" panose="020B0503020204020204" pitchFamily="34" charset="-122"/>
              </a:rPr>
              <a:t>华中科技大学信息学院平台课</a:t>
            </a:r>
            <a:r>
              <a:rPr lang="en-US" altLang="zh-CN" sz="1400" b="0" dirty="0">
                <a:solidFill>
                  <a:schemeClr val="bg1"/>
                </a:solidFill>
                <a:latin typeface="微软雅黑" panose="020B0503020204020204" pitchFamily="34" charset="-122"/>
                <a:ea typeface="微软雅黑" panose="020B0503020204020204" pitchFamily="34" charset="-122"/>
              </a:rPr>
              <a:t>—C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a:p>
            <a:endParaRPr lang="zh-CN" altLang="en-US" sz="14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userDrawn="1"/>
        </p:nvSpPr>
        <p:spPr>
          <a:xfrm>
            <a:off x="1608083" y="1145628"/>
            <a:ext cx="3142593"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04177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216100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87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1CFEDE0-A8EA-4A33-82B7-8029BE38CE4B}"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99575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CFEDE0-A8EA-4A33-82B7-8029BE38CE4B}" type="datetimeFigureOut">
              <a:rPr lang="zh-CN" altLang="en-US" smtClean="0"/>
              <a:t>2018/5/27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423424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CFEDE0-A8EA-4A33-82B7-8029BE38CE4B}" type="datetimeFigureOut">
              <a:rPr lang="zh-CN" altLang="en-US" smtClean="0"/>
              <a:t>2018/5/27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42230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CFEDE0-A8EA-4A33-82B7-8029BE38CE4B}" type="datetimeFigureOut">
              <a:rPr lang="zh-CN" altLang="en-US" smtClean="0"/>
              <a:t>2018/5/27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9185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FEDE0-A8EA-4A33-82B7-8029BE38CE4B}" type="datetimeFigureOut">
              <a:rPr lang="zh-CN" altLang="en-US" smtClean="0"/>
              <a:t>2018/5/27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955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2018/5/27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91777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2018/5/27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02747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2018/5/27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53347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FEDE0-A8EA-4A33-82B7-8029BE38CE4B}" type="datetimeFigureOut">
              <a:rPr lang="zh-CN" altLang="en-US" smtClean="0"/>
              <a:t>2018/5/27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04455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4" y="1462131"/>
            <a:ext cx="3308791" cy="3332291"/>
          </a:xfrm>
          <a:prstGeom prst="rect">
            <a:avLst/>
          </a:prstGeom>
        </p:spPr>
      </p:pic>
      <p:sp>
        <p:nvSpPr>
          <p:cNvPr id="3" name="文本框 2"/>
          <p:cNvSpPr txBox="1"/>
          <p:nvPr/>
        </p:nvSpPr>
        <p:spPr>
          <a:xfrm>
            <a:off x="5029200" y="3045427"/>
            <a:ext cx="2236510" cy="1323439"/>
          </a:xfrm>
          <a:prstGeom prst="rect">
            <a:avLst/>
          </a:prstGeom>
          <a:noFill/>
        </p:spPr>
        <p:txBody>
          <a:bodyPr wrap="none" rtlCol="0">
            <a:spAutoFit/>
          </a:bodyPr>
          <a:lstStyle/>
          <a:p>
            <a:r>
              <a:rPr lang="zh-CN" altLang="en-US" sz="8000" b="1" dirty="0">
                <a:solidFill>
                  <a:srgbClr val="39626F"/>
                </a:solidFill>
                <a:latin typeface="微软雅黑" panose="020B0503020204020204" pitchFamily="34" charset="-122"/>
                <a:ea typeface="微软雅黑" panose="020B0503020204020204" pitchFamily="34" charset="-122"/>
              </a:rPr>
              <a:t>指针</a:t>
            </a:r>
          </a:p>
        </p:txBody>
      </p:sp>
      <p:sp>
        <p:nvSpPr>
          <p:cNvPr id="4" name="文本框 3"/>
          <p:cNvSpPr txBox="1"/>
          <p:nvPr/>
        </p:nvSpPr>
        <p:spPr>
          <a:xfrm>
            <a:off x="3372586" y="1613955"/>
            <a:ext cx="3240502" cy="923330"/>
          </a:xfrm>
          <a:prstGeom prst="rect">
            <a:avLst/>
          </a:prstGeom>
          <a:noFill/>
        </p:spPr>
        <p:txBody>
          <a:bodyPr wrap="none" rtlCol="0">
            <a:spAutoFit/>
          </a:bodyPr>
          <a:lstStyle/>
          <a:p>
            <a:r>
              <a:rPr lang="en-US" altLang="zh-CN" sz="5400" b="1" dirty="0">
                <a:solidFill>
                  <a:srgbClr val="39626F"/>
                </a:solidFill>
                <a:latin typeface="Segoe UI" panose="020B0502040204020203" pitchFamily="34" charset="0"/>
                <a:ea typeface="Segoe UI" panose="020B0502040204020203" pitchFamily="34" charset="0"/>
                <a:cs typeface="Segoe UI" panose="020B0502040204020203" pitchFamily="34" charset="0"/>
              </a:rPr>
              <a:t>chapter 6</a:t>
            </a:r>
            <a:endParaRPr lang="zh-CN" altLang="en-US" sz="5400" b="1" dirty="0">
              <a:solidFill>
                <a:srgbClr val="39626F"/>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6" name="直接连接符 5"/>
          <p:cNvCxnSpPr/>
          <p:nvPr/>
        </p:nvCxnSpPr>
        <p:spPr>
          <a:xfrm>
            <a:off x="4210491" y="2737089"/>
            <a:ext cx="2254102" cy="0"/>
          </a:xfrm>
          <a:prstGeom prst="line">
            <a:avLst/>
          </a:prstGeom>
          <a:ln w="47625">
            <a:solidFill>
              <a:srgbClr val="39626F"/>
            </a:solidFill>
            <a:prstDash val="dash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6337300"/>
            <a:ext cx="9144000" cy="5207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350880" y="6399177"/>
            <a:ext cx="4442242" cy="584775"/>
          </a:xfrm>
          <a:prstGeom prst="rect">
            <a:avLst/>
          </a:prstGeom>
          <a:noFill/>
        </p:spPr>
        <p:txBody>
          <a:bodyPr wrap="none" rtlCol="0">
            <a:spAutoFit/>
          </a:bodyPr>
          <a:lstStyle/>
          <a:p>
            <a:pPr algn="ctr"/>
            <a:r>
              <a:rPr lang="zh-CN" altLang="en-US" sz="1600" b="0" dirty="0">
                <a:solidFill>
                  <a:schemeClr val="bg1"/>
                </a:solidFill>
                <a:latin typeface="微软雅黑" panose="020B0503020204020204" pitchFamily="34" charset="-122"/>
                <a:ea typeface="微软雅黑" panose="020B0503020204020204" pitchFamily="34" charset="-122"/>
              </a:rPr>
              <a:t>华中科技大学信息学院</a:t>
            </a:r>
            <a:r>
              <a:rPr lang="zh-CN" altLang="en-US" sz="1600" dirty="0">
                <a:solidFill>
                  <a:schemeClr val="bg1"/>
                </a:solidFill>
                <a:latin typeface="微软雅黑" panose="020B0503020204020204" pitchFamily="34" charset="-122"/>
                <a:ea typeface="微软雅黑" panose="020B0503020204020204" pitchFamily="34" charset="-122"/>
              </a:rPr>
              <a:t>平台课</a:t>
            </a:r>
            <a:r>
              <a:rPr lang="en-US" altLang="zh-CN" sz="1600" dirty="0">
                <a:solidFill>
                  <a:schemeClr val="bg1"/>
                </a:solidFill>
                <a:latin typeface="微软雅黑" panose="020B0503020204020204" pitchFamily="34" charset="-122"/>
                <a:ea typeface="微软雅黑" panose="020B0503020204020204" pitchFamily="34" charset="-122"/>
              </a:rPr>
              <a:t>—</a:t>
            </a:r>
            <a:r>
              <a:rPr lang="en-US" altLang="zh-CN" sz="1600" b="0" dirty="0">
                <a:solidFill>
                  <a:schemeClr val="bg1"/>
                </a:solidFill>
                <a:latin typeface="微软雅黑" panose="020B0503020204020204" pitchFamily="34" charset="-122"/>
                <a:ea typeface="微软雅黑" panose="020B0503020204020204" pitchFamily="34" charset="-122"/>
              </a:rPr>
              <a:t>C</a:t>
            </a:r>
            <a:r>
              <a:rPr lang="zh-CN" altLang="en-US" sz="1600" b="0" dirty="0">
                <a:solidFill>
                  <a:schemeClr val="bg1"/>
                </a:solidFill>
                <a:latin typeface="微软雅黑" panose="020B0503020204020204" pitchFamily="34" charset="-122"/>
                <a:ea typeface="微软雅黑" panose="020B0503020204020204" pitchFamily="34" charset="-122"/>
              </a:rPr>
              <a:t>语言程序设计</a:t>
            </a:r>
          </a:p>
          <a:p>
            <a:pPr algn="ctr"/>
            <a:endParaRPr lang="zh-CN" altLang="en-US" sz="1600" b="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1774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655" y="120865"/>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指针运算</a:t>
            </a:r>
          </a:p>
        </p:txBody>
      </p:sp>
      <p:sp>
        <p:nvSpPr>
          <p:cNvPr id="4" name="矩形 3"/>
          <p:cNvSpPr/>
          <p:nvPr/>
        </p:nvSpPr>
        <p:spPr>
          <a:xfrm>
            <a:off x="999384" y="1072634"/>
            <a:ext cx="3280516" cy="461665"/>
          </a:xfrm>
          <a:prstGeom prst="rect">
            <a:avLst/>
          </a:prstGeom>
          <a:ln>
            <a:noFill/>
          </a:ln>
        </p:spPr>
        <p:txBody>
          <a:bodyPr wrap="square">
            <a:spAutoFit/>
          </a:bodyPr>
          <a:lstStyle/>
          <a:p>
            <a:r>
              <a:rPr lang="x-none" altLang="zh-CN" sz="2400" b="1" dirty="0">
                <a:latin typeface="微软雅黑" panose="020B0503020204020204" pitchFamily="34" charset="-122"/>
                <a:ea typeface="微软雅黑" panose="020B0503020204020204" pitchFamily="34" charset="-122"/>
              </a:rPr>
              <a:t>指针的</a:t>
            </a:r>
            <a:r>
              <a:rPr lang="zh-CN" altLang="en-US" sz="2400" b="1" dirty="0">
                <a:latin typeface="微软雅黑" panose="020B0503020204020204" pitchFamily="34" charset="-122"/>
                <a:ea typeface="微软雅黑" panose="020B0503020204020204" pitchFamily="34" charset="-122"/>
              </a:rPr>
              <a:t>运算种类</a:t>
            </a:r>
          </a:p>
        </p:txBody>
      </p:sp>
      <p:sp>
        <p:nvSpPr>
          <p:cNvPr id="5" name="矩形 4"/>
          <p:cNvSpPr/>
          <p:nvPr/>
        </p:nvSpPr>
        <p:spPr>
          <a:xfrm>
            <a:off x="3713813" y="1712918"/>
            <a:ext cx="1716930" cy="1338828"/>
          </a:xfrm>
          <a:prstGeom prst="rect">
            <a:avLst/>
          </a:prstGeom>
        </p:spPr>
        <p:txBody>
          <a:bodyPr wrap="square">
            <a:spAutoFit/>
          </a:bodyPr>
          <a:lstStyle/>
          <a:p>
            <a:pPr>
              <a:lnSpc>
                <a:spcPct val="150000"/>
              </a:lnSpc>
              <a:buSzTx/>
              <a:buFont typeface="Wingdings 3" panose="05040102010807070707" pitchFamily="18" charset="2"/>
              <a:buNone/>
            </a:pPr>
            <a:r>
              <a:rPr lang="zh-CN" altLang="en-US" dirty="0">
                <a:solidFill>
                  <a:srgbClr val="0070C0"/>
                </a:solidFill>
                <a:latin typeface="微软雅黑" panose="020B0503020204020204" pitchFamily="34" charset="-122"/>
                <a:ea typeface="微软雅黑" panose="020B0503020204020204" pitchFamily="34" charset="-122"/>
              </a:rPr>
              <a:t>算术运算</a:t>
            </a:r>
          </a:p>
          <a:p>
            <a:pPr>
              <a:lnSpc>
                <a:spcPct val="150000"/>
              </a:lnSpc>
              <a:buSzTx/>
              <a:buFont typeface="Wingdings 3" panose="05040102010807070707" pitchFamily="18" charset="2"/>
              <a:buNone/>
            </a:pPr>
            <a:r>
              <a:rPr lang="zh-CN" altLang="en-US" dirty="0">
                <a:solidFill>
                  <a:srgbClr val="0070C0"/>
                </a:solidFill>
                <a:latin typeface="微软雅黑" panose="020B0503020204020204" pitchFamily="34" charset="-122"/>
                <a:ea typeface="微软雅黑" panose="020B0503020204020204" pitchFamily="34" charset="-122"/>
              </a:rPr>
              <a:t>关系运算</a:t>
            </a:r>
          </a:p>
          <a:p>
            <a:pPr>
              <a:lnSpc>
                <a:spcPct val="150000"/>
              </a:lnSpc>
              <a:buSzTx/>
              <a:buFont typeface="Wingdings 3" panose="05040102010807070707" pitchFamily="18" charset="2"/>
              <a:buNone/>
            </a:pPr>
            <a:r>
              <a:rPr lang="zh-CN" altLang="en-US" dirty="0">
                <a:solidFill>
                  <a:srgbClr val="0070C0"/>
                </a:solidFill>
                <a:latin typeface="微软雅黑" panose="020B0503020204020204" pitchFamily="34" charset="-122"/>
                <a:ea typeface="微软雅黑" panose="020B0503020204020204" pitchFamily="34" charset="-122"/>
              </a:rPr>
              <a:t>赋值运算</a:t>
            </a:r>
          </a:p>
        </p:txBody>
      </p:sp>
    </p:spTree>
    <p:extLst>
      <p:ext uri="{BB962C8B-B14F-4D97-AF65-F5344CB8AC3E}">
        <p14:creationId xmlns:p14="http://schemas.microsoft.com/office/powerpoint/2010/main" val="894746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p:cNvSpPr/>
          <p:nvPr/>
        </p:nvSpPr>
        <p:spPr>
          <a:xfrm>
            <a:off x="2272165" y="2051874"/>
            <a:ext cx="679450" cy="767526"/>
          </a:xfrm>
          <a:prstGeom prst="roundRect">
            <a:avLst/>
          </a:prstGeom>
          <a:solidFill>
            <a:schemeClr val="accent3">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6088"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指针的算术运算</a:t>
            </a:r>
          </a:p>
        </p:txBody>
      </p:sp>
      <p:sp>
        <p:nvSpPr>
          <p:cNvPr id="4" name="矩形 3"/>
          <p:cNvSpPr/>
          <p:nvPr/>
        </p:nvSpPr>
        <p:spPr>
          <a:xfrm>
            <a:off x="786088" y="983734"/>
            <a:ext cx="5560166" cy="461665"/>
          </a:xfrm>
          <a:prstGeom prst="rect">
            <a:avLst/>
          </a:prstGeom>
          <a:ln>
            <a:noFill/>
          </a:ln>
        </p:spPr>
        <p:txBody>
          <a:bodyPr wrap="square">
            <a:spAutoFit/>
          </a:bodyPr>
          <a:lstStyle/>
          <a:p>
            <a:r>
              <a:rPr lang="zh-CN" altLang="en-US" sz="2400" b="1" dirty="0">
                <a:latin typeface="微软雅黑" panose="020B0503020204020204" pitchFamily="34" charset="-122"/>
                <a:ea typeface="微软雅黑" panose="020B0503020204020204" pitchFamily="34" charset="-122"/>
              </a:rPr>
              <a:t>指针可以进行的算术运算：</a:t>
            </a:r>
          </a:p>
        </p:txBody>
      </p:sp>
      <p:sp>
        <p:nvSpPr>
          <p:cNvPr id="6" name="矩形 5"/>
          <p:cNvSpPr/>
          <p:nvPr/>
        </p:nvSpPr>
        <p:spPr>
          <a:xfrm>
            <a:off x="2187736" y="1920499"/>
            <a:ext cx="848309" cy="3000821"/>
          </a:xfrm>
          <a:prstGeom prst="rect">
            <a:avLst/>
          </a:prstGeom>
          <a:ln>
            <a:solidFill>
              <a:srgbClr val="0070C0"/>
            </a:solidFill>
            <a:prstDash val="sysDot"/>
          </a:ln>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p1-p2</a:t>
            </a:r>
            <a:endParaRPr lang="zh-CN" altLang="en-US" dirty="0">
              <a:latin typeface="微软雅黑" panose="020B0503020204020204" pitchFamily="34" charset="-122"/>
              <a:ea typeface="微软雅黑" panose="020B0503020204020204" pitchFamily="34" charset="-122"/>
            </a:endParaRPr>
          </a:p>
        </p:txBody>
      </p:sp>
      <p:sp>
        <p:nvSpPr>
          <p:cNvPr id="7" name="对话气泡: 圆角矩形 16"/>
          <p:cNvSpPr/>
          <p:nvPr/>
        </p:nvSpPr>
        <p:spPr>
          <a:xfrm>
            <a:off x="254000" y="1598623"/>
            <a:ext cx="1597186" cy="643751"/>
          </a:xfrm>
          <a:prstGeom prst="wedgeRoundRectCallout">
            <a:avLst>
              <a:gd name="adj1" fmla="val 52026"/>
              <a:gd name="adj2" fmla="val 110625"/>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100" dirty="0">
                <a:solidFill>
                  <a:schemeClr val="tx1"/>
                </a:solidFill>
                <a:latin typeface="+mn-ea"/>
              </a:rPr>
              <a:t>前提：指针是指向一片存储单元（如数组）</a:t>
            </a:r>
          </a:p>
        </p:txBody>
      </p:sp>
      <p:sp>
        <p:nvSpPr>
          <p:cNvPr id="9" name="矩形 8"/>
          <p:cNvSpPr/>
          <p:nvPr/>
        </p:nvSpPr>
        <p:spPr>
          <a:xfrm>
            <a:off x="3566171" y="2143249"/>
            <a:ext cx="4717305" cy="923330"/>
          </a:xfrm>
          <a:prstGeom prst="rect">
            <a:avLst/>
          </a:prstGeom>
        </p:spPr>
        <p:txBody>
          <a:bodyPr wrap="square">
            <a:spAutoFit/>
          </a:bodyPr>
          <a:lstStyle/>
          <a:p>
            <a:pPr fontAlgn="ctr"/>
            <a:r>
              <a:rPr lang="zh-CN" altLang="zh-CN" dirty="0">
                <a:latin typeface="微软雅黑" pitchFamily="34" charset="-122"/>
                <a:ea typeface="微软雅黑" pitchFamily="34" charset="-122"/>
              </a:rPr>
              <a:t>指针当前指向位置的前方或后方第</a:t>
            </a:r>
            <a:r>
              <a:rPr lang="en-US" altLang="zh-CN" dirty="0">
                <a:latin typeface="微软雅黑" pitchFamily="34" charset="-122"/>
                <a:ea typeface="微软雅黑" pitchFamily="34" charset="-122"/>
              </a:rPr>
              <a:t>n</a:t>
            </a:r>
            <a:r>
              <a:rPr lang="zh-CN" altLang="zh-CN" dirty="0">
                <a:latin typeface="微软雅黑" pitchFamily="34" charset="-122"/>
                <a:ea typeface="微软雅黑" pitchFamily="34" charset="-122"/>
              </a:rPr>
              <a:t>个数据的位置</a:t>
            </a:r>
            <a:r>
              <a:rPr lang="zh-CN" altLang="en-US" dirty="0">
                <a:latin typeface="微软雅黑" pitchFamily="34" charset="-122"/>
                <a:ea typeface="微软雅黑" pitchFamily="34" charset="-122"/>
              </a:rPr>
              <a:t>，</a:t>
            </a:r>
            <a:r>
              <a:rPr lang="zh-CN" altLang="zh-CN" dirty="0">
                <a:latin typeface="微软雅黑" pitchFamily="34" charset="-122"/>
                <a:ea typeface="微软雅黑" pitchFamily="34" charset="-122"/>
              </a:rPr>
              <a:t>位置的地址值是：</a:t>
            </a:r>
            <a:r>
              <a:rPr lang="en-US" altLang="zh-CN" dirty="0">
                <a:latin typeface="微软雅黑" pitchFamily="34" charset="-122"/>
                <a:ea typeface="微软雅黑" pitchFamily="34" charset="-122"/>
              </a:rPr>
              <a:t>(p)</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n</a:t>
            </a:r>
            <a:r>
              <a:rPr lang="zh-CN"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sizeof</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数据类型</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（字节）</a:t>
            </a:r>
          </a:p>
        </p:txBody>
      </p:sp>
      <p:sp>
        <p:nvSpPr>
          <p:cNvPr id="10" name="箭头: 右 9"/>
          <p:cNvSpPr/>
          <p:nvPr/>
        </p:nvSpPr>
        <p:spPr>
          <a:xfrm>
            <a:off x="2951615" y="2330450"/>
            <a:ext cx="477385"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Object 5"/>
          <p:cNvGraphicFramePr>
            <a:graphicFrameLocks noChangeAspect="1"/>
          </p:cNvGraphicFramePr>
          <p:nvPr>
            <p:extLst>
              <p:ext uri="{D42A27DB-BD31-4B8C-83A1-F6EECF244321}">
                <p14:modId xmlns:p14="http://schemas.microsoft.com/office/powerpoint/2010/main" val="3481075880"/>
              </p:ext>
            </p:extLst>
          </p:nvPr>
        </p:nvGraphicFramePr>
        <p:xfrm>
          <a:off x="3928411" y="3105027"/>
          <a:ext cx="4355065" cy="2679824"/>
        </p:xfrm>
        <a:graphic>
          <a:graphicData uri="http://schemas.openxmlformats.org/presentationml/2006/ole">
            <mc:AlternateContent xmlns:mc="http://schemas.openxmlformats.org/markup-compatibility/2006">
              <mc:Choice xmlns:v="urn:schemas-microsoft-com:vml" Requires="v">
                <p:oleObj spid="_x0000_s6331" name="Picture2" r:id="rId3" imgW="3717036" imgH="2221992" progId="Word.Picture.8">
                  <p:embed/>
                </p:oleObj>
              </mc:Choice>
              <mc:Fallback>
                <p:oleObj name="Picture2" r:id="rId3" imgW="3717036" imgH="2221992" progId="Word.Picture.8">
                  <p:embed/>
                  <p:pic>
                    <p:nvPicPr>
                      <p:cNvPr id="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8411" y="3105027"/>
                        <a:ext cx="4355065" cy="2679824"/>
                      </a:xfrm>
                      <a:prstGeom prst="rect">
                        <a:avLst/>
                      </a:prstGeom>
                      <a:solidFill>
                        <a:schemeClr val="bg1"/>
                      </a:solidFill>
                      <a:ln>
                        <a:noFill/>
                      </a:ln>
                      <a:extLst/>
                    </p:spPr>
                  </p:pic>
                </p:oleObj>
              </mc:Fallback>
            </mc:AlternateContent>
          </a:graphicData>
        </a:graphic>
      </p:graphicFrame>
    </p:spTree>
    <p:extLst>
      <p:ext uri="{BB962C8B-B14F-4D97-AF65-F5344CB8AC3E}">
        <p14:creationId xmlns:p14="http://schemas.microsoft.com/office/powerpoint/2010/main" val="357447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p:cNvSpPr/>
          <p:nvPr/>
        </p:nvSpPr>
        <p:spPr>
          <a:xfrm>
            <a:off x="2272165" y="2870827"/>
            <a:ext cx="679450" cy="1582327"/>
          </a:xfrm>
          <a:prstGeom prst="roundRect">
            <a:avLst/>
          </a:prstGeom>
          <a:solidFill>
            <a:schemeClr val="accent3">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6088"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指针的算术运算</a:t>
            </a:r>
          </a:p>
        </p:txBody>
      </p:sp>
      <p:sp>
        <p:nvSpPr>
          <p:cNvPr id="4" name="矩形 3"/>
          <p:cNvSpPr/>
          <p:nvPr/>
        </p:nvSpPr>
        <p:spPr>
          <a:xfrm>
            <a:off x="786088" y="983734"/>
            <a:ext cx="5560166" cy="461665"/>
          </a:xfrm>
          <a:prstGeom prst="rect">
            <a:avLst/>
          </a:prstGeom>
          <a:ln>
            <a:noFill/>
          </a:ln>
        </p:spPr>
        <p:txBody>
          <a:bodyPr wrap="square">
            <a:spAutoFit/>
          </a:bodyPr>
          <a:lstStyle/>
          <a:p>
            <a:r>
              <a:rPr lang="zh-CN" altLang="en-US" sz="2400" b="1" dirty="0">
                <a:latin typeface="微软雅黑" panose="020B0503020204020204" pitchFamily="34" charset="-122"/>
                <a:ea typeface="微软雅黑" panose="020B0503020204020204" pitchFamily="34" charset="-122"/>
              </a:rPr>
              <a:t>指针可以进行的算术运算：</a:t>
            </a:r>
          </a:p>
        </p:txBody>
      </p:sp>
      <p:sp>
        <p:nvSpPr>
          <p:cNvPr id="6" name="矩形 5"/>
          <p:cNvSpPr/>
          <p:nvPr/>
        </p:nvSpPr>
        <p:spPr>
          <a:xfrm>
            <a:off x="2187736" y="1920499"/>
            <a:ext cx="848309" cy="3000821"/>
          </a:xfrm>
          <a:prstGeom prst="rect">
            <a:avLst/>
          </a:prstGeom>
          <a:ln>
            <a:solidFill>
              <a:srgbClr val="0070C0"/>
            </a:solidFill>
            <a:prstDash val="sysDot"/>
          </a:ln>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p1-p2</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3429001" y="3420909"/>
            <a:ext cx="3854450" cy="923330"/>
          </a:xfrm>
          <a:prstGeom prst="rect">
            <a:avLst/>
          </a:prstGeom>
        </p:spPr>
        <p:txBody>
          <a:bodyPr wrap="square">
            <a:spAutoFit/>
          </a:bodyPr>
          <a:lstStyle/>
          <a:p>
            <a:pPr fontAlgn="ctr"/>
            <a:r>
              <a:rPr lang="zh-CN" altLang="zh-CN" dirty="0">
                <a:latin typeface="微软雅黑" pitchFamily="34" charset="-122"/>
                <a:ea typeface="微软雅黑" pitchFamily="34" charset="-122"/>
              </a:rPr>
              <a:t>指向</a:t>
            </a:r>
            <a:r>
              <a:rPr lang="zh-CN" altLang="en-US" dirty="0">
                <a:latin typeface="微软雅黑" pitchFamily="34" charset="-122"/>
                <a:ea typeface="微软雅黑" pitchFamily="34" charset="-122"/>
              </a:rPr>
              <a:t>下一个</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上一个数据的</a:t>
            </a:r>
            <a:r>
              <a:rPr lang="zh-CN" altLang="zh-CN" dirty="0">
                <a:latin typeface="微软雅黑" pitchFamily="34" charset="-122"/>
                <a:ea typeface="微软雅黑" pitchFamily="34" charset="-122"/>
              </a:rPr>
              <a:t>位置</a:t>
            </a:r>
            <a:r>
              <a:rPr lang="zh-CN" altLang="en-US" dirty="0">
                <a:latin typeface="微软雅黑" pitchFamily="34" charset="-122"/>
                <a:ea typeface="微软雅黑" pitchFamily="34" charset="-122"/>
              </a:rPr>
              <a:t>，</a:t>
            </a:r>
            <a:r>
              <a:rPr lang="zh-CN" altLang="zh-CN" dirty="0">
                <a:latin typeface="微软雅黑" pitchFamily="34" charset="-122"/>
                <a:ea typeface="微软雅黑" pitchFamily="34" charset="-122"/>
              </a:rPr>
              <a:t>位置的地址值是：</a:t>
            </a:r>
            <a:r>
              <a:rPr lang="en-US" altLang="zh-CN" dirty="0">
                <a:latin typeface="微软雅黑" pitchFamily="34" charset="-122"/>
                <a:ea typeface="微软雅黑" pitchFamily="34" charset="-122"/>
              </a:rPr>
              <a:t>(p1)</a:t>
            </a:r>
            <a:r>
              <a:rPr lang="zh-CN"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sizeof</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数据类型</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（字节）</a:t>
            </a:r>
          </a:p>
        </p:txBody>
      </p:sp>
      <p:sp>
        <p:nvSpPr>
          <p:cNvPr id="10" name="箭头: 右 9"/>
          <p:cNvSpPr/>
          <p:nvPr/>
        </p:nvSpPr>
        <p:spPr>
          <a:xfrm>
            <a:off x="2951615" y="3546887"/>
            <a:ext cx="477385"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Object 5"/>
          <p:cNvGraphicFramePr>
            <a:graphicFrameLocks noChangeAspect="1"/>
          </p:cNvGraphicFramePr>
          <p:nvPr>
            <p:extLst>
              <p:ext uri="{D42A27DB-BD31-4B8C-83A1-F6EECF244321}">
                <p14:modId xmlns:p14="http://schemas.microsoft.com/office/powerpoint/2010/main" val="297126552"/>
              </p:ext>
            </p:extLst>
          </p:nvPr>
        </p:nvGraphicFramePr>
        <p:xfrm>
          <a:off x="4790092" y="1598623"/>
          <a:ext cx="3947507" cy="1635422"/>
        </p:xfrm>
        <a:graphic>
          <a:graphicData uri="http://schemas.openxmlformats.org/presentationml/2006/ole">
            <mc:AlternateContent xmlns:mc="http://schemas.openxmlformats.org/markup-compatibility/2006">
              <mc:Choice xmlns:v="urn:schemas-microsoft-com:vml" Requires="v">
                <p:oleObj spid="_x0000_s7355" name="Picture2" r:id="rId3" imgW="3867150" imgH="1267206" progId="Word.Picture.8">
                  <p:embed/>
                </p:oleObj>
              </mc:Choice>
              <mc:Fallback>
                <p:oleObj name="Picture2" r:id="rId3" imgW="3867150" imgH="1267206" progId="Word.Picture.8">
                  <p:embed/>
                  <p:pic>
                    <p:nvPicPr>
                      <p:cNvPr id="121754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0092" y="1598623"/>
                        <a:ext cx="3947507" cy="1635422"/>
                      </a:xfrm>
                      <a:prstGeom prst="rect">
                        <a:avLst/>
                      </a:prstGeom>
                      <a:solidFill>
                        <a:schemeClr val="bg1"/>
                      </a:solidFill>
                      <a:ln>
                        <a:noFill/>
                      </a:ln>
                      <a:extLst/>
                    </p:spPr>
                  </p:pic>
                </p:oleObj>
              </mc:Fallback>
            </mc:AlternateContent>
          </a:graphicData>
        </a:graphic>
      </p:graphicFrame>
      <p:sp>
        <p:nvSpPr>
          <p:cNvPr id="14" name="矩形 13"/>
          <p:cNvSpPr/>
          <p:nvPr/>
        </p:nvSpPr>
        <p:spPr>
          <a:xfrm>
            <a:off x="1869521" y="5111771"/>
            <a:ext cx="1382301" cy="369332"/>
          </a:xfrm>
          <a:prstGeom prst="rect">
            <a:avLst/>
          </a:prstGeom>
        </p:spPr>
        <p:txBody>
          <a:bodyPr wrap="none">
            <a:spAutoFit/>
          </a:bodyPr>
          <a:lstStyle/>
          <a:p>
            <a:r>
              <a:rPr lang="en-US" altLang="zh-CN" dirty="0">
                <a:solidFill>
                  <a:srgbClr val="0070C0"/>
                </a:solidFill>
                <a:latin typeface="微软雅黑" panose="020B0503020204020204" pitchFamily="34" charset="-122"/>
                <a:ea typeface="微软雅黑" panose="020B0503020204020204" pitchFamily="34" charset="-122"/>
              </a:rPr>
              <a:t>y= * </a:t>
            </a:r>
            <a:r>
              <a:rPr lang="en-US" altLang="zh-CN" dirty="0" err="1">
                <a:solidFill>
                  <a:srgbClr val="0070C0"/>
                </a:solidFill>
                <a:latin typeface="微软雅黑" panose="020B0503020204020204" pitchFamily="34" charset="-122"/>
                <a:ea typeface="微软雅黑" panose="020B0503020204020204" pitchFamily="34" charset="-122"/>
              </a:rPr>
              <a:t>px</a:t>
            </a:r>
            <a:r>
              <a:rPr lang="en-US" altLang="zh-CN" dirty="0">
                <a:solidFill>
                  <a:srgbClr val="0070C0"/>
                </a:solidFill>
                <a:latin typeface="微软雅黑" panose="020B0503020204020204" pitchFamily="34" charset="-122"/>
                <a:ea typeface="微软雅黑" panose="020B0503020204020204" pitchFamily="34" charset="-122"/>
              </a:rPr>
              <a:t>++;</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15" name="矩形 14"/>
          <p:cNvSpPr/>
          <p:nvPr/>
        </p:nvSpPr>
        <p:spPr>
          <a:xfrm>
            <a:off x="3429000" y="5108184"/>
            <a:ext cx="1521570" cy="369332"/>
          </a:xfrm>
          <a:prstGeom prst="rect">
            <a:avLst/>
          </a:prstGeom>
        </p:spPr>
        <p:txBody>
          <a:bodyPr wrap="none">
            <a:spAutoFit/>
          </a:bodyPr>
          <a:lstStyle/>
          <a:p>
            <a:r>
              <a:rPr lang="en-US" altLang="zh-CN" dirty="0">
                <a:solidFill>
                  <a:srgbClr val="0070C0"/>
                </a:solidFill>
                <a:latin typeface="微软雅黑" panose="020B0503020204020204" pitchFamily="34" charset="-122"/>
                <a:ea typeface="微软雅黑" panose="020B0503020204020204" pitchFamily="34" charset="-122"/>
              </a:rPr>
              <a:t>y= * (</a:t>
            </a:r>
            <a:r>
              <a:rPr lang="en-US" altLang="zh-CN" dirty="0" err="1">
                <a:solidFill>
                  <a:srgbClr val="0070C0"/>
                </a:solidFill>
                <a:latin typeface="微软雅黑" panose="020B0503020204020204" pitchFamily="34" charset="-122"/>
                <a:ea typeface="微软雅黑" panose="020B0503020204020204" pitchFamily="34" charset="-122"/>
              </a:rPr>
              <a:t>px</a:t>
            </a:r>
            <a:r>
              <a:rPr lang="en-US" altLang="zh-CN" dirty="0">
                <a:solidFill>
                  <a:srgbClr val="0070C0"/>
                </a:solidFill>
                <a:latin typeface="微软雅黑" panose="020B0503020204020204" pitchFamily="34" charset="-122"/>
                <a:ea typeface="微软雅黑" panose="020B0503020204020204" pitchFamily="34" charset="-122"/>
              </a:rPr>
              <a:t>++);</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17" name="矩形 16"/>
          <p:cNvSpPr/>
          <p:nvPr/>
        </p:nvSpPr>
        <p:spPr>
          <a:xfrm>
            <a:off x="1869521" y="5748453"/>
            <a:ext cx="1409360" cy="369332"/>
          </a:xfrm>
          <a:prstGeom prst="rect">
            <a:avLst/>
          </a:prstGeom>
        </p:spPr>
        <p:txBody>
          <a:bodyPr wrap="none">
            <a:spAutoFit/>
          </a:bodyPr>
          <a:lstStyle/>
          <a:p>
            <a:r>
              <a:rPr lang="en-US" altLang="zh-CN" dirty="0">
                <a:solidFill>
                  <a:srgbClr val="0070C0"/>
                </a:solidFill>
                <a:latin typeface="微软雅黑" panose="020B0503020204020204" pitchFamily="34" charset="-122"/>
                <a:ea typeface="微软雅黑" panose="020B0503020204020204" pitchFamily="34" charset="-122"/>
              </a:rPr>
              <a:t>y=++(*</a:t>
            </a:r>
            <a:r>
              <a:rPr lang="en-US" altLang="zh-CN" dirty="0" err="1">
                <a:solidFill>
                  <a:srgbClr val="0070C0"/>
                </a:solidFill>
                <a:latin typeface="微软雅黑" panose="020B0503020204020204" pitchFamily="34" charset="-122"/>
                <a:ea typeface="微软雅黑" panose="020B0503020204020204" pitchFamily="34" charset="-122"/>
              </a:rPr>
              <a:t>px</a:t>
            </a:r>
            <a:r>
              <a:rPr lang="en-US" altLang="zh-CN" dirty="0">
                <a:solidFill>
                  <a:srgbClr val="0070C0"/>
                </a:solidFill>
                <a:latin typeface="微软雅黑" panose="020B0503020204020204" pitchFamily="34" charset="-122"/>
                <a:ea typeface="微软雅黑" panose="020B0503020204020204" pitchFamily="34" charset="-122"/>
              </a:rPr>
              <a:t>);</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18" name="矩形 17"/>
          <p:cNvSpPr/>
          <p:nvPr/>
        </p:nvSpPr>
        <p:spPr>
          <a:xfrm>
            <a:off x="3464472" y="5760057"/>
            <a:ext cx="2949846" cy="338554"/>
          </a:xfrm>
          <a:prstGeom prst="rect">
            <a:avLst/>
          </a:prstGeom>
        </p:spPr>
        <p:txBody>
          <a:bodyPr wrap="square">
            <a:spAutoFit/>
          </a:bodyPr>
          <a:lstStyle/>
          <a:p>
            <a:pPr fontAlgn="ctr"/>
            <a:r>
              <a:rPr lang="en-US" altLang="zh-CN" sz="1600" dirty="0" err="1">
                <a:ea typeface="等线" panose="02010600030101010101" pitchFamily="2" charset="-122"/>
              </a:rPr>
              <a:t>px</a:t>
            </a:r>
            <a:r>
              <a:rPr lang="zh-CN" altLang="en-US" sz="1600" dirty="0">
                <a:latin typeface="微软雅黑" pitchFamily="34" charset="-122"/>
                <a:ea typeface="微软雅黑" pitchFamily="34" charset="-122"/>
              </a:rPr>
              <a:t>的目标变量的值加一后赋予</a:t>
            </a:r>
            <a:r>
              <a:rPr lang="en-US" altLang="zh-CN" sz="1600" dirty="0">
                <a:ea typeface="等线" panose="02010600030101010101" pitchFamily="2" charset="-122"/>
              </a:rPr>
              <a:t>y</a:t>
            </a:r>
            <a:endParaRPr lang="zh-CN" altLang="en-US" sz="1600" dirty="0">
              <a:ea typeface="等线" panose="02010600030101010101" pitchFamily="2" charset="-122"/>
            </a:endParaRPr>
          </a:p>
        </p:txBody>
      </p:sp>
      <p:sp>
        <p:nvSpPr>
          <p:cNvPr id="19" name="矩形 18"/>
          <p:cNvSpPr/>
          <p:nvPr/>
        </p:nvSpPr>
        <p:spPr>
          <a:xfrm>
            <a:off x="5127748" y="5000462"/>
            <a:ext cx="3005887" cy="584775"/>
          </a:xfrm>
          <a:prstGeom prst="rect">
            <a:avLst/>
          </a:prstGeom>
        </p:spPr>
        <p:txBody>
          <a:bodyPr wrap="square">
            <a:spAutoFit/>
          </a:bodyPr>
          <a:lstStyle/>
          <a:p>
            <a:pPr fontAlgn="ctr"/>
            <a:r>
              <a:rPr lang="en-US" altLang="zh-CN" sz="1600" dirty="0" err="1">
                <a:ea typeface="等线" panose="02010600030101010101" pitchFamily="2" charset="-122"/>
              </a:rPr>
              <a:t>px</a:t>
            </a:r>
            <a:r>
              <a:rPr lang="zh-CN" altLang="en-US" sz="1600" dirty="0">
                <a:latin typeface="微软雅黑" pitchFamily="34" charset="-122"/>
                <a:ea typeface="微软雅黑" pitchFamily="34" charset="-122"/>
              </a:rPr>
              <a:t>的当前目标变量的值赋予</a:t>
            </a:r>
            <a:r>
              <a:rPr lang="en-US" altLang="zh-CN" sz="1600" dirty="0">
                <a:ea typeface="等线" panose="02010600030101010101" pitchFamily="2" charset="-122"/>
              </a:rPr>
              <a:t>y</a:t>
            </a:r>
            <a:r>
              <a:rPr lang="zh-CN" altLang="en-US" sz="1600" dirty="0">
                <a:latin typeface="微软雅黑" pitchFamily="34" charset="-122"/>
                <a:ea typeface="微软雅黑" pitchFamily="34" charset="-122"/>
              </a:rPr>
              <a:t>后，</a:t>
            </a:r>
            <a:r>
              <a:rPr lang="en-US" altLang="zh-CN" sz="1600" dirty="0" err="1">
                <a:ea typeface="等线" panose="02010600030101010101" pitchFamily="2" charset="-122"/>
              </a:rPr>
              <a:t>px</a:t>
            </a:r>
            <a:r>
              <a:rPr lang="zh-CN" altLang="en-US" sz="1600" dirty="0">
                <a:latin typeface="微软雅黑" pitchFamily="34" charset="-122"/>
                <a:ea typeface="微软雅黑" pitchFamily="34" charset="-122"/>
              </a:rPr>
              <a:t>加</a:t>
            </a:r>
            <a:r>
              <a:rPr lang="en-US" altLang="zh-CN" sz="1600" dirty="0">
                <a:latin typeface="微软雅黑" pitchFamily="34" charset="-122"/>
                <a:ea typeface="微软雅黑" pitchFamily="34" charset="-122"/>
              </a:rPr>
              <a:t>1</a:t>
            </a:r>
            <a:r>
              <a:rPr lang="zh-CN" altLang="en-US" sz="1600" dirty="0">
                <a:latin typeface="微软雅黑" pitchFamily="34" charset="-122"/>
                <a:ea typeface="微软雅黑" pitchFamily="34" charset="-122"/>
              </a:rPr>
              <a:t>指向下一个目标</a:t>
            </a:r>
          </a:p>
        </p:txBody>
      </p:sp>
      <p:sp>
        <p:nvSpPr>
          <p:cNvPr id="16" name="对话气泡: 圆角矩形 16"/>
          <p:cNvSpPr/>
          <p:nvPr/>
        </p:nvSpPr>
        <p:spPr>
          <a:xfrm>
            <a:off x="254000" y="1598623"/>
            <a:ext cx="1597186" cy="643751"/>
          </a:xfrm>
          <a:prstGeom prst="wedgeRoundRectCallout">
            <a:avLst>
              <a:gd name="adj1" fmla="val 52026"/>
              <a:gd name="adj2" fmla="val 110625"/>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100" dirty="0">
                <a:solidFill>
                  <a:schemeClr val="tx1"/>
                </a:solidFill>
                <a:latin typeface="+mn-ea"/>
              </a:rPr>
              <a:t>前提：指针是指向一片存储单元（如数组）</a:t>
            </a:r>
          </a:p>
        </p:txBody>
      </p:sp>
    </p:spTree>
    <p:extLst>
      <p:ext uri="{BB962C8B-B14F-4D97-AF65-F5344CB8AC3E}">
        <p14:creationId xmlns:p14="http://schemas.microsoft.com/office/powerpoint/2010/main" val="114856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4" grpId="0"/>
      <p:bldP spid="15" grpId="0"/>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p:cNvSpPr/>
          <p:nvPr/>
        </p:nvSpPr>
        <p:spPr>
          <a:xfrm>
            <a:off x="2272165" y="4476131"/>
            <a:ext cx="679450" cy="382804"/>
          </a:xfrm>
          <a:prstGeom prst="roundRect">
            <a:avLst/>
          </a:prstGeom>
          <a:solidFill>
            <a:schemeClr val="accent3">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6088"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指针的算术运算</a:t>
            </a:r>
          </a:p>
        </p:txBody>
      </p:sp>
      <p:sp>
        <p:nvSpPr>
          <p:cNvPr id="4" name="矩形 3"/>
          <p:cNvSpPr/>
          <p:nvPr/>
        </p:nvSpPr>
        <p:spPr>
          <a:xfrm>
            <a:off x="786088" y="983734"/>
            <a:ext cx="5560166" cy="461665"/>
          </a:xfrm>
          <a:prstGeom prst="rect">
            <a:avLst/>
          </a:prstGeom>
          <a:ln>
            <a:noFill/>
          </a:ln>
        </p:spPr>
        <p:txBody>
          <a:bodyPr wrap="square">
            <a:spAutoFit/>
          </a:bodyPr>
          <a:lstStyle/>
          <a:p>
            <a:r>
              <a:rPr lang="zh-CN" altLang="en-US" sz="2400" b="1" dirty="0">
                <a:latin typeface="微软雅黑" panose="020B0503020204020204" pitchFamily="34" charset="-122"/>
                <a:ea typeface="微软雅黑" panose="020B0503020204020204" pitchFamily="34" charset="-122"/>
              </a:rPr>
              <a:t>指针可以进行的算术运算有如下几种</a:t>
            </a:r>
          </a:p>
        </p:txBody>
      </p:sp>
      <p:sp>
        <p:nvSpPr>
          <p:cNvPr id="6" name="矩形 5"/>
          <p:cNvSpPr/>
          <p:nvPr/>
        </p:nvSpPr>
        <p:spPr>
          <a:xfrm>
            <a:off x="2187736" y="1935013"/>
            <a:ext cx="848309" cy="3000821"/>
          </a:xfrm>
          <a:prstGeom prst="rect">
            <a:avLst/>
          </a:prstGeom>
          <a:ln>
            <a:solidFill>
              <a:srgbClr val="0070C0"/>
            </a:solidFill>
            <a:prstDash val="sysDot"/>
          </a:ln>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p1-p2</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3429000" y="4375145"/>
            <a:ext cx="3854450" cy="646331"/>
          </a:xfrm>
          <a:prstGeom prst="rect">
            <a:avLst/>
          </a:prstGeom>
        </p:spPr>
        <p:txBody>
          <a:bodyPr wrap="square">
            <a:spAutoFit/>
          </a:bodyPr>
          <a:lstStyle/>
          <a:p>
            <a:pPr fontAlgn="ctr"/>
            <a:r>
              <a:rPr lang="zh-CN" altLang="en-US" dirty="0">
                <a:latin typeface="微软雅黑" pitchFamily="34" charset="-122"/>
                <a:ea typeface="微软雅黑" pitchFamily="34" charset="-122"/>
              </a:rPr>
              <a:t>两指针指向的地址位置之间的数据个数</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((p1)-(p2))/</a:t>
            </a:r>
            <a:r>
              <a:rPr lang="en-US" altLang="zh-CN" dirty="0" err="1">
                <a:latin typeface="微软雅黑" pitchFamily="34" charset="-122"/>
                <a:ea typeface="微软雅黑" pitchFamily="34" charset="-122"/>
              </a:rPr>
              <a:t>sizeof</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数据类型</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sp>
        <p:nvSpPr>
          <p:cNvPr id="10" name="箭头: 右 9"/>
          <p:cNvSpPr/>
          <p:nvPr/>
        </p:nvSpPr>
        <p:spPr>
          <a:xfrm>
            <a:off x="2951615" y="4543708"/>
            <a:ext cx="477385"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对话气泡: 圆角矩形 16"/>
          <p:cNvSpPr/>
          <p:nvPr/>
        </p:nvSpPr>
        <p:spPr>
          <a:xfrm>
            <a:off x="217710" y="5009068"/>
            <a:ext cx="1848011" cy="643751"/>
          </a:xfrm>
          <a:prstGeom prst="wedgeRoundRectCallout">
            <a:avLst>
              <a:gd name="adj1" fmla="val 70315"/>
              <a:gd name="adj2" fmla="val -59037"/>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dirty="0">
                <a:solidFill>
                  <a:schemeClr val="tx1"/>
                </a:solidFill>
                <a:latin typeface="微软雅黑" pitchFamily="34" charset="-122"/>
                <a:ea typeface="微软雅黑" pitchFamily="34" charset="-122"/>
              </a:rPr>
              <a:t>p1</a:t>
            </a:r>
            <a:r>
              <a:rPr lang="zh-CN" altLang="en-US" sz="1400" dirty="0">
                <a:solidFill>
                  <a:schemeClr val="tx1"/>
                </a:solidFill>
                <a:latin typeface="微软雅黑" pitchFamily="34" charset="-122"/>
                <a:ea typeface="微软雅黑" pitchFamily="34" charset="-122"/>
              </a:rPr>
              <a:t>和</a:t>
            </a:r>
            <a:r>
              <a:rPr lang="en-US" altLang="zh-CN" sz="1400" dirty="0">
                <a:solidFill>
                  <a:schemeClr val="tx1"/>
                </a:solidFill>
                <a:latin typeface="微软雅黑" pitchFamily="34" charset="-122"/>
                <a:ea typeface="微软雅黑" pitchFamily="34" charset="-122"/>
              </a:rPr>
              <a:t>p2</a:t>
            </a:r>
            <a:r>
              <a:rPr lang="zh-CN" altLang="en-US" sz="1400" dirty="0">
                <a:solidFill>
                  <a:schemeClr val="tx1"/>
                </a:solidFill>
                <a:latin typeface="微软雅黑" pitchFamily="34" charset="-122"/>
                <a:ea typeface="微软雅黑" pitchFamily="34" charset="-122"/>
              </a:rPr>
              <a:t>指向</a:t>
            </a:r>
            <a:r>
              <a:rPr lang="zh-CN" altLang="en-US" sz="1400" dirty="0">
                <a:solidFill>
                  <a:srgbClr val="C00000"/>
                </a:solidFill>
                <a:latin typeface="微软雅黑" pitchFamily="34" charset="-122"/>
                <a:ea typeface="微软雅黑" pitchFamily="34" charset="-122"/>
              </a:rPr>
              <a:t>同一组</a:t>
            </a:r>
            <a:r>
              <a:rPr lang="zh-CN" altLang="en-US" sz="1400" dirty="0">
                <a:solidFill>
                  <a:srgbClr val="0070C0"/>
                </a:solidFill>
                <a:latin typeface="微软雅黑" pitchFamily="34" charset="-122"/>
                <a:ea typeface="微软雅黑" pitchFamily="34" charset="-122"/>
              </a:rPr>
              <a:t>数据类型一致</a:t>
            </a:r>
            <a:r>
              <a:rPr lang="zh-CN" altLang="en-US" sz="1400" dirty="0">
                <a:solidFill>
                  <a:schemeClr val="tx1"/>
                </a:solidFill>
                <a:latin typeface="微软雅黑" pitchFamily="34" charset="-122"/>
                <a:ea typeface="微软雅黑" pitchFamily="34" charset="-122"/>
              </a:rPr>
              <a:t>的数据</a:t>
            </a:r>
          </a:p>
        </p:txBody>
      </p:sp>
      <p:sp>
        <p:nvSpPr>
          <p:cNvPr id="20" name="矩形 19"/>
          <p:cNvSpPr/>
          <p:nvPr/>
        </p:nvSpPr>
        <p:spPr>
          <a:xfrm>
            <a:off x="4756150" y="1820789"/>
            <a:ext cx="2292350" cy="1077218"/>
          </a:xfrm>
          <a:prstGeom prst="rect">
            <a:avLst/>
          </a:prstGeom>
          <a:solidFill>
            <a:schemeClr val="accent6">
              <a:lumMod val="40000"/>
              <a:lumOff val="60000"/>
            </a:schemeClr>
          </a:solidFill>
        </p:spPr>
        <p:txBody>
          <a:bodyPr wrap="square">
            <a:spAutoFit/>
          </a:bodyPr>
          <a:lstStyle/>
          <a:p>
            <a:pPr fontAlgn="ct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a[100],n;</a:t>
            </a:r>
          </a:p>
          <a:p>
            <a:pPr fontAlgn="ct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*p1=a; *p2=&amp;a[20];</a:t>
            </a:r>
          </a:p>
          <a:p>
            <a:pPr fontAlgn="ctr"/>
            <a:r>
              <a:rPr lang="en-US" altLang="zh-CN" sz="1600" dirty="0">
                <a:latin typeface="微软雅黑" pitchFamily="34" charset="-122"/>
                <a:ea typeface="微软雅黑" pitchFamily="34" charset="-122"/>
              </a:rPr>
              <a:t>n = p2-p1;</a:t>
            </a:r>
            <a:endParaRPr lang="zh-CN" altLang="zh-CN" sz="1600" dirty="0">
              <a:latin typeface="微软雅黑" pitchFamily="34" charset="-122"/>
              <a:ea typeface="微软雅黑" pitchFamily="34" charset="-122"/>
            </a:endParaRPr>
          </a:p>
        </p:txBody>
      </p:sp>
      <p:sp>
        <p:nvSpPr>
          <p:cNvPr id="21" name="矩形 20"/>
          <p:cNvSpPr/>
          <p:nvPr/>
        </p:nvSpPr>
        <p:spPr>
          <a:xfrm>
            <a:off x="4756150" y="3036396"/>
            <a:ext cx="2292350" cy="830997"/>
          </a:xfrm>
          <a:prstGeom prst="rect">
            <a:avLst/>
          </a:prstGeom>
          <a:solidFill>
            <a:schemeClr val="bg2">
              <a:lumMod val="75000"/>
            </a:schemeClr>
          </a:solidFill>
        </p:spPr>
        <p:txBody>
          <a:bodyPr wrap="square">
            <a:spAutoFit/>
          </a:bodyPr>
          <a:lstStyle/>
          <a:p>
            <a:pPr fontAlgn="ct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a[100],</a:t>
            </a:r>
            <a:r>
              <a:rPr lang="en-US" altLang="zh-CN" sz="1600" dirty="0" err="1">
                <a:latin typeface="微软雅黑" pitchFamily="34" charset="-122"/>
                <a:ea typeface="微软雅黑" pitchFamily="34" charset="-122"/>
              </a:rPr>
              <a:t>b,n</a:t>
            </a:r>
            <a:r>
              <a:rPr lang="en-US" altLang="zh-CN" sz="1600" dirty="0">
                <a:latin typeface="微软雅黑" pitchFamily="34" charset="-122"/>
                <a:ea typeface="微软雅黑" pitchFamily="34" charset="-122"/>
              </a:rPr>
              <a:t>;</a:t>
            </a:r>
          </a:p>
          <a:p>
            <a:pPr fontAlgn="ct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*p1=a; *p2=&amp;b;</a:t>
            </a:r>
          </a:p>
          <a:p>
            <a:pPr fontAlgn="ctr"/>
            <a:r>
              <a:rPr lang="en-US" altLang="zh-CN" sz="1600" dirty="0">
                <a:latin typeface="微软雅黑" pitchFamily="34" charset="-122"/>
                <a:ea typeface="微软雅黑" pitchFamily="34" charset="-122"/>
              </a:rPr>
              <a:t>n = p2-p1;</a:t>
            </a:r>
            <a:endParaRPr lang="zh-CN" altLang="zh-CN" sz="1600" dirty="0">
              <a:latin typeface="微软雅黑" pitchFamily="34" charset="-122"/>
              <a:ea typeface="微软雅黑" pitchFamily="34" charset="-122"/>
            </a:endParaRPr>
          </a:p>
        </p:txBody>
      </p:sp>
      <p:sp>
        <p:nvSpPr>
          <p:cNvPr id="13" name="对话气泡: 圆角矩形 16"/>
          <p:cNvSpPr/>
          <p:nvPr/>
        </p:nvSpPr>
        <p:spPr>
          <a:xfrm>
            <a:off x="254000" y="1598623"/>
            <a:ext cx="1597186" cy="643751"/>
          </a:xfrm>
          <a:prstGeom prst="wedgeRoundRectCallout">
            <a:avLst>
              <a:gd name="adj1" fmla="val 52026"/>
              <a:gd name="adj2" fmla="val 110625"/>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100" dirty="0">
                <a:solidFill>
                  <a:schemeClr val="tx1"/>
                </a:solidFill>
                <a:latin typeface="+mn-ea"/>
              </a:rPr>
              <a:t>前提：指针是指向一片存储单元（如数组）</a:t>
            </a:r>
          </a:p>
        </p:txBody>
      </p:sp>
    </p:spTree>
    <p:extLst>
      <p:ext uri="{BB962C8B-B14F-4D97-AF65-F5344CB8AC3E}">
        <p14:creationId xmlns:p14="http://schemas.microsoft.com/office/powerpoint/2010/main" val="137079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randombar(horizontal)">
                                      <p:cBhvr>
                                        <p:cTn id="27" dur="500"/>
                                        <p:tgtEl>
                                          <p:spTgt spid="2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6"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指针的算术运算</a:t>
            </a:r>
          </a:p>
        </p:txBody>
      </p:sp>
      <p:sp>
        <p:nvSpPr>
          <p:cNvPr id="22" name="矩形: 圆角 21"/>
          <p:cNvSpPr/>
          <p:nvPr/>
        </p:nvSpPr>
        <p:spPr>
          <a:xfrm>
            <a:off x="808073" y="1350335"/>
            <a:ext cx="4199861" cy="445386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圆角 12"/>
          <p:cNvSpPr/>
          <p:nvPr/>
        </p:nvSpPr>
        <p:spPr>
          <a:xfrm>
            <a:off x="808072" y="1144932"/>
            <a:ext cx="4557515"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6.2</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通过指针变量输出</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en-US" sz="1600" dirty="0">
                <a:solidFill>
                  <a:schemeClr val="tx1"/>
                </a:solidFill>
                <a:latin typeface="微软雅黑" panose="020B0503020204020204" pitchFamily="34" charset="-122"/>
                <a:ea typeface="微软雅黑" panose="020B0503020204020204" pitchFamily="34" charset="-122"/>
              </a:rPr>
              <a:t>数组的</a:t>
            </a:r>
            <a:r>
              <a:rPr lang="en-US" altLang="zh-CN" sz="1600" dirty="0">
                <a:solidFill>
                  <a:schemeClr val="tx1"/>
                </a:solidFill>
                <a:latin typeface="微软雅黑" panose="020B0503020204020204" pitchFamily="34" charset="-122"/>
                <a:ea typeface="微软雅黑" panose="020B0503020204020204" pitchFamily="34" charset="-122"/>
              </a:rPr>
              <a:t>5</a:t>
            </a:r>
            <a:r>
              <a:rPr lang="zh-CN" altLang="en-US" sz="1600" dirty="0">
                <a:solidFill>
                  <a:schemeClr val="tx1"/>
                </a:solidFill>
                <a:latin typeface="微软雅黑" panose="020B0503020204020204" pitchFamily="34" charset="-122"/>
                <a:ea typeface="微软雅黑" panose="020B0503020204020204" pitchFamily="34" charset="-122"/>
              </a:rPr>
              <a:t>个元素</a:t>
            </a:r>
            <a:endParaRPr lang="zh-CN" altLang="en-US" sz="1600" dirty="0">
              <a:solidFill>
                <a:schemeClr val="tx1"/>
              </a:solidFill>
            </a:endParaRPr>
          </a:p>
        </p:txBody>
      </p:sp>
      <p:sp>
        <p:nvSpPr>
          <p:cNvPr id="24" name="矩形 23"/>
          <p:cNvSpPr/>
          <p:nvPr/>
        </p:nvSpPr>
        <p:spPr>
          <a:xfrm>
            <a:off x="1065844" y="1732735"/>
            <a:ext cx="3833816" cy="3539430"/>
          </a:xfrm>
          <a:prstGeom prst="rect">
            <a:avLst/>
          </a:prstGeom>
        </p:spPr>
        <p:txBody>
          <a:bodyPr wrap="square">
            <a:spAutoFit/>
          </a:bodyPr>
          <a:lstStyle/>
          <a:p>
            <a:pPr lvl="1"/>
            <a:r>
              <a:rPr lang="en-US" altLang="zh-CN" sz="1600" dirty="0" err="1"/>
              <a:t>int</a:t>
            </a:r>
            <a:r>
              <a:rPr lang="en-US" altLang="zh-CN" sz="1600" dirty="0"/>
              <a:t> main()</a:t>
            </a:r>
          </a:p>
          <a:p>
            <a:pPr lvl="1"/>
            <a:r>
              <a:rPr lang="en-US" altLang="zh-CN" sz="1600" dirty="0"/>
              <a:t>{</a:t>
            </a:r>
          </a:p>
          <a:p>
            <a:pPr lvl="1"/>
            <a:r>
              <a:rPr lang="en-US" altLang="zh-CN" sz="1600" dirty="0"/>
              <a:t>     </a:t>
            </a:r>
            <a:r>
              <a:rPr lang="en-US" altLang="zh-CN" sz="1600" dirty="0" err="1"/>
              <a:t>int</a:t>
            </a:r>
            <a:r>
              <a:rPr lang="en-US" altLang="zh-CN" sz="1600" dirty="0"/>
              <a:t>*</a:t>
            </a:r>
            <a:r>
              <a:rPr lang="en-US" altLang="zh-CN" sz="1600" dirty="0" err="1"/>
              <a:t>p,I,a</a:t>
            </a:r>
            <a:r>
              <a:rPr lang="en-US" altLang="zh-CN" sz="1600" dirty="0"/>
              <a:t>[5];</a:t>
            </a:r>
          </a:p>
          <a:p>
            <a:pPr lvl="1"/>
            <a:r>
              <a:rPr lang="en-US" altLang="zh-CN" sz="1600" dirty="0"/>
              <a:t>     p=a;</a:t>
            </a:r>
          </a:p>
          <a:p>
            <a:pPr lvl="1"/>
            <a:r>
              <a:rPr lang="en-US" altLang="zh-CN" sz="1600" dirty="0"/>
              <a:t>     </a:t>
            </a:r>
            <a:r>
              <a:rPr lang="en-US" altLang="zh-CN" sz="1600" dirty="0" err="1"/>
              <a:t>printf</a:t>
            </a:r>
            <a:r>
              <a:rPr lang="en-US" altLang="zh-CN" sz="1600" dirty="0"/>
              <a:t>(“please input 5 numbers:\n”);</a:t>
            </a:r>
          </a:p>
          <a:p>
            <a:pPr lvl="1"/>
            <a:r>
              <a:rPr lang="en-US" altLang="zh-CN" sz="1600" dirty="0"/>
              <a:t>     for (</a:t>
            </a:r>
            <a:r>
              <a:rPr lang="en-US" altLang="zh-CN" sz="1600" dirty="0" err="1"/>
              <a:t>i</a:t>
            </a:r>
            <a:r>
              <a:rPr lang="en-US" altLang="zh-CN" sz="1600" dirty="0"/>
              <a:t>=0;i&lt;5;i++)</a:t>
            </a:r>
          </a:p>
          <a:p>
            <a:pPr lvl="1"/>
            <a:r>
              <a:rPr lang="en-US" altLang="zh-CN" sz="1600" dirty="0"/>
              <a:t>            </a:t>
            </a:r>
            <a:r>
              <a:rPr lang="en-US" altLang="zh-CN" sz="1600" dirty="0" err="1"/>
              <a:t>scanf</a:t>
            </a:r>
            <a:r>
              <a:rPr lang="en-US" altLang="zh-CN" sz="1600" dirty="0"/>
              <a:t>(“%</a:t>
            </a:r>
            <a:r>
              <a:rPr lang="en-US" altLang="zh-CN" sz="1600" dirty="0" err="1"/>
              <a:t>d”,p</a:t>
            </a:r>
            <a:r>
              <a:rPr lang="en-US" altLang="zh-CN" sz="1600" dirty="0"/>
              <a:t>++);</a:t>
            </a:r>
          </a:p>
          <a:p>
            <a:pPr lvl="1"/>
            <a:r>
              <a:rPr lang="en-US" altLang="zh-CN" sz="1600" dirty="0"/>
              <a:t>     </a:t>
            </a:r>
            <a:r>
              <a:rPr lang="en-US" altLang="zh-CN" sz="1600" dirty="0" err="1"/>
              <a:t>printf</a:t>
            </a:r>
            <a:r>
              <a:rPr lang="en-US" altLang="zh-CN" sz="1600" dirty="0"/>
              <a:t> (“/n”);</a:t>
            </a:r>
          </a:p>
          <a:p>
            <a:pPr lvl="1"/>
            <a:r>
              <a:rPr lang="en-US" altLang="zh-CN" sz="1600" dirty="0"/>
              <a:t>     </a:t>
            </a:r>
            <a:r>
              <a:rPr lang="en-US" altLang="zh-CN" sz="1600" dirty="0" err="1"/>
              <a:t>printf</a:t>
            </a:r>
            <a:r>
              <a:rPr lang="en-US" altLang="zh-CN" sz="1600" dirty="0"/>
              <a:t>(“the input array is:\n”);</a:t>
            </a:r>
          </a:p>
          <a:p>
            <a:pPr lvl="1"/>
            <a:r>
              <a:rPr lang="en-US" altLang="zh-CN" sz="1600" dirty="0"/>
              <a:t>     for(p=</a:t>
            </a:r>
            <a:r>
              <a:rPr lang="en-US" altLang="zh-CN" sz="1600" dirty="0" err="1"/>
              <a:t>a,i</a:t>
            </a:r>
            <a:r>
              <a:rPr lang="en-US" altLang="zh-CN" sz="1600" dirty="0"/>
              <a:t>=0;i&lt;5;i++)</a:t>
            </a:r>
          </a:p>
          <a:p>
            <a:pPr lvl="1"/>
            <a:r>
              <a:rPr lang="en-US" altLang="zh-CN" sz="1600" dirty="0"/>
              <a:t>           </a:t>
            </a:r>
            <a:r>
              <a:rPr lang="en-US" altLang="zh-CN" sz="1600" dirty="0" err="1"/>
              <a:t>printf</a:t>
            </a:r>
            <a:r>
              <a:rPr lang="en-US" altLang="zh-CN" sz="1600" dirty="0"/>
              <a:t>(“%d”,*p++);</a:t>
            </a:r>
          </a:p>
          <a:p>
            <a:pPr lvl="1"/>
            <a:r>
              <a:rPr lang="en-US" altLang="zh-CN" sz="1600" dirty="0"/>
              <a:t>     return 0;</a:t>
            </a:r>
          </a:p>
          <a:p>
            <a:pPr lvl="1"/>
            <a:r>
              <a:rPr lang="en-US" altLang="zh-CN" sz="1600" dirty="0"/>
              <a:t>}</a:t>
            </a:r>
          </a:p>
          <a:p>
            <a:pPr lvl="1"/>
            <a:r>
              <a:rPr lang="en-US" altLang="zh-CN" sz="1600" dirty="0"/>
              <a:t>    </a:t>
            </a:r>
            <a:endParaRPr lang="zh-CN" altLang="en-US" sz="1600" dirty="0"/>
          </a:p>
        </p:txBody>
      </p:sp>
      <p:sp>
        <p:nvSpPr>
          <p:cNvPr id="25" name="对话气泡: 圆角矩形 16"/>
          <p:cNvSpPr/>
          <p:nvPr/>
        </p:nvSpPr>
        <p:spPr>
          <a:xfrm>
            <a:off x="4721323" y="3018451"/>
            <a:ext cx="1776209" cy="509610"/>
          </a:xfrm>
          <a:prstGeom prst="wedgeRoundRectCallout">
            <a:avLst>
              <a:gd name="adj1" fmla="val -91028"/>
              <a:gd name="adj2" fmla="val 1193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通过</a:t>
            </a:r>
            <a:r>
              <a:rPr lang="en-US" altLang="zh-CN" sz="1400" dirty="0">
                <a:solidFill>
                  <a:schemeClr val="tx1"/>
                </a:solidFill>
                <a:latin typeface="微软雅黑" panose="020B0503020204020204" pitchFamily="34" charset="-122"/>
                <a:ea typeface="微软雅黑" panose="020B0503020204020204" pitchFamily="34" charset="-122"/>
              </a:rPr>
              <a:t>p</a:t>
            </a:r>
            <a:r>
              <a:rPr lang="zh-CN" altLang="en-US" sz="1400" dirty="0">
                <a:solidFill>
                  <a:schemeClr val="tx1"/>
                </a:solidFill>
                <a:latin typeface="微软雅黑" panose="020B0503020204020204" pitchFamily="34" charset="-122"/>
                <a:ea typeface="微软雅黑" panose="020B0503020204020204" pitchFamily="34" charset="-122"/>
              </a:rPr>
              <a:t>获得数组</a:t>
            </a:r>
            <a:r>
              <a:rPr lang="en-US" altLang="zh-CN" sz="1400" dirty="0">
                <a:solidFill>
                  <a:schemeClr val="tx1"/>
                </a:solidFill>
                <a:latin typeface="微软雅黑" panose="020B0503020204020204" pitchFamily="34" charset="-122"/>
                <a:ea typeface="微软雅黑" panose="020B0503020204020204" pitchFamily="34" charset="-122"/>
              </a:rPr>
              <a:t>a</a:t>
            </a:r>
            <a:r>
              <a:rPr lang="zh-CN" altLang="en-US" sz="1400" dirty="0">
                <a:solidFill>
                  <a:schemeClr val="tx1"/>
                </a:solidFill>
                <a:latin typeface="微软雅黑" panose="020B0503020204020204" pitchFamily="34" charset="-122"/>
                <a:ea typeface="微软雅黑" panose="020B0503020204020204" pitchFamily="34" charset="-122"/>
              </a:rPr>
              <a:t>各元素的地址</a:t>
            </a:r>
          </a:p>
        </p:txBody>
      </p:sp>
      <p:sp>
        <p:nvSpPr>
          <p:cNvPr id="26" name="矩形: 圆角 4"/>
          <p:cNvSpPr/>
          <p:nvPr/>
        </p:nvSpPr>
        <p:spPr>
          <a:xfrm>
            <a:off x="4721323" y="4705350"/>
            <a:ext cx="3552418" cy="1574800"/>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rPr>
              <a:t>        please input 5 numbers:</a:t>
            </a:r>
          </a:p>
          <a:p>
            <a:r>
              <a:rPr lang="en-US" altLang="zh-CN" dirty="0">
                <a:solidFill>
                  <a:schemeClr val="tx1"/>
                </a:solidFill>
              </a:rPr>
              <a:t>        12 34 56 78 90</a:t>
            </a:r>
          </a:p>
          <a:p>
            <a:r>
              <a:rPr lang="en-US" altLang="zh-CN" dirty="0">
                <a:solidFill>
                  <a:schemeClr val="tx1"/>
                </a:solidFill>
              </a:rPr>
              <a:t>        the input array is:</a:t>
            </a:r>
          </a:p>
          <a:p>
            <a:r>
              <a:rPr lang="en-US" altLang="zh-CN" dirty="0">
                <a:solidFill>
                  <a:schemeClr val="tx1"/>
                </a:solidFill>
              </a:rPr>
              <a:t>        12 34 56 78 90</a:t>
            </a:r>
          </a:p>
        </p:txBody>
      </p:sp>
      <p:sp>
        <p:nvSpPr>
          <p:cNvPr id="27" name="对话气泡: 圆角矩形 16"/>
          <p:cNvSpPr/>
          <p:nvPr/>
        </p:nvSpPr>
        <p:spPr>
          <a:xfrm>
            <a:off x="4477483" y="4083864"/>
            <a:ext cx="1776209" cy="509610"/>
          </a:xfrm>
          <a:prstGeom prst="wedgeRoundRectCallout">
            <a:avLst>
              <a:gd name="adj1" fmla="val -91028"/>
              <a:gd name="adj2" fmla="val 1193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通过</a:t>
            </a:r>
            <a:r>
              <a:rPr lang="en-US" altLang="zh-CN" sz="1400" dirty="0">
                <a:solidFill>
                  <a:schemeClr val="tx1"/>
                </a:solidFill>
                <a:latin typeface="微软雅黑" panose="020B0503020204020204" pitchFamily="34" charset="-122"/>
                <a:ea typeface="微软雅黑" panose="020B0503020204020204" pitchFamily="34" charset="-122"/>
              </a:rPr>
              <a:t>p</a:t>
            </a:r>
            <a:r>
              <a:rPr lang="zh-CN" altLang="en-US" sz="1400" dirty="0">
                <a:solidFill>
                  <a:schemeClr val="tx1"/>
                </a:solidFill>
                <a:latin typeface="微软雅黑" panose="020B0503020204020204" pitchFamily="34" charset="-122"/>
                <a:ea typeface="微软雅黑" panose="020B0503020204020204" pitchFamily="34" charset="-122"/>
              </a:rPr>
              <a:t>访问数组</a:t>
            </a:r>
            <a:r>
              <a:rPr lang="en-US" altLang="zh-CN" sz="1400" dirty="0">
                <a:solidFill>
                  <a:schemeClr val="tx1"/>
                </a:solidFill>
                <a:latin typeface="微软雅黑" panose="020B0503020204020204" pitchFamily="34" charset="-122"/>
                <a:ea typeface="微软雅黑" panose="020B0503020204020204" pitchFamily="34" charset="-122"/>
              </a:rPr>
              <a:t>a</a:t>
            </a:r>
            <a:r>
              <a:rPr lang="zh-CN" altLang="en-US" sz="1400" dirty="0">
                <a:solidFill>
                  <a:schemeClr val="tx1"/>
                </a:solidFill>
                <a:latin typeface="微软雅黑" panose="020B0503020204020204" pitchFamily="34" charset="-122"/>
                <a:ea typeface="微软雅黑" panose="020B0503020204020204" pitchFamily="34" charset="-122"/>
              </a:rPr>
              <a:t>各元素的值</a:t>
            </a:r>
          </a:p>
        </p:txBody>
      </p:sp>
    </p:spTree>
    <p:extLst>
      <p:ext uri="{BB962C8B-B14F-4D97-AF65-F5344CB8AC3E}">
        <p14:creationId xmlns:p14="http://schemas.microsoft.com/office/powerpoint/2010/main" val="198978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p:bldP spid="25"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指针的关系运算</a:t>
            </a:r>
          </a:p>
        </p:txBody>
      </p:sp>
      <p:sp>
        <p:nvSpPr>
          <p:cNvPr id="6" name="矩形 5"/>
          <p:cNvSpPr/>
          <p:nvPr/>
        </p:nvSpPr>
        <p:spPr>
          <a:xfrm>
            <a:off x="786089" y="1276029"/>
            <a:ext cx="7322860" cy="812530"/>
          </a:xfrm>
          <a:prstGeom prst="rect">
            <a:avLst/>
          </a:prstGeom>
        </p:spPr>
        <p:txBody>
          <a:bodyPr wrap="square">
            <a:spAutoFit/>
          </a:bodyPr>
          <a:lstStyle/>
          <a:p>
            <a:pPr>
              <a:lnSpc>
                <a:spcPct val="130000"/>
              </a:lnSpc>
              <a:buFont typeface="Wingdings 3" panose="05040102010807070707" pitchFamily="18" charset="2"/>
              <a:buNone/>
            </a:pPr>
            <a:r>
              <a:rPr lang="zh-CN" altLang="en-US" dirty="0">
                <a:latin typeface="微软雅黑" pitchFamily="34" charset="-122"/>
                <a:ea typeface="微软雅黑" pitchFamily="34" charset="-122"/>
              </a:rPr>
              <a:t>两指针之间的关系运算表示它们指向的地址位置之间的关系。</a:t>
            </a:r>
          </a:p>
          <a:p>
            <a:pPr>
              <a:lnSpc>
                <a:spcPct val="130000"/>
              </a:lnSpc>
              <a:buFont typeface="Wingdings 3" panose="05040102010807070707" pitchFamily="18" charset="2"/>
              <a:buNone/>
            </a:pPr>
            <a:r>
              <a:rPr lang="zh-CN" altLang="en-US" dirty="0">
                <a:latin typeface="微软雅黑" pitchFamily="34" charset="-122"/>
                <a:ea typeface="微软雅黑" pitchFamily="34" charset="-122"/>
              </a:rPr>
              <a:t>指向后方的指针大于指向前方的指针</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存储器的编号从小到大</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12" name="矩形 11"/>
          <p:cNvSpPr/>
          <p:nvPr/>
        </p:nvSpPr>
        <p:spPr>
          <a:xfrm>
            <a:off x="3142290" y="2614819"/>
            <a:ext cx="1160895" cy="1338828"/>
          </a:xfrm>
          <a:prstGeom prst="rect">
            <a:avLst/>
          </a:prstGeom>
          <a:ln>
            <a:solidFill>
              <a:srgbClr val="0070C0"/>
            </a:solidFill>
            <a:prstDash val="sysDot"/>
          </a:ln>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p1&lt;p2 </a:t>
            </a:r>
          </a:p>
          <a:p>
            <a:pPr>
              <a:lnSpc>
                <a:spcPct val="150000"/>
              </a:lnSpc>
            </a:pPr>
            <a:r>
              <a:rPr lang="en-US" altLang="zh-CN" dirty="0">
                <a:latin typeface="微软雅黑" panose="020B0503020204020204" pitchFamily="34" charset="-122"/>
                <a:ea typeface="微软雅黑" panose="020B0503020204020204" pitchFamily="34" charset="-122"/>
              </a:rPr>
              <a:t>p1&gt;p2 </a:t>
            </a:r>
          </a:p>
          <a:p>
            <a:pPr>
              <a:lnSpc>
                <a:spcPct val="150000"/>
              </a:lnSpc>
            </a:pPr>
            <a:r>
              <a:rPr lang="en-US" altLang="zh-CN" dirty="0">
                <a:latin typeface="微软雅黑" panose="020B0503020204020204" pitchFamily="34" charset="-122"/>
                <a:ea typeface="微软雅黑" panose="020B0503020204020204" pitchFamily="34" charset="-122"/>
              </a:rPr>
              <a:t>p1==p2 </a:t>
            </a:r>
          </a:p>
        </p:txBody>
      </p:sp>
      <p:sp>
        <p:nvSpPr>
          <p:cNvPr id="5" name="矩形 4"/>
          <p:cNvSpPr/>
          <p:nvPr/>
        </p:nvSpPr>
        <p:spPr>
          <a:xfrm>
            <a:off x="4534362" y="2732415"/>
            <a:ext cx="4275809"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成立即</a:t>
            </a:r>
            <a:r>
              <a:rPr lang="en-US" altLang="zh-CN" dirty="0">
                <a:latin typeface="微软雅黑" pitchFamily="34" charset="-122"/>
                <a:ea typeface="微软雅黑" pitchFamily="34" charset="-122"/>
              </a:rPr>
              <a:t>p1</a:t>
            </a:r>
            <a:r>
              <a:rPr lang="zh-CN" altLang="en-US" dirty="0">
                <a:latin typeface="微软雅黑" pitchFamily="34" charset="-122"/>
                <a:ea typeface="微软雅黑" pitchFamily="34" charset="-122"/>
              </a:rPr>
              <a:t>指向位置在</a:t>
            </a:r>
            <a:r>
              <a:rPr lang="en-US" altLang="zh-CN" dirty="0">
                <a:latin typeface="微软雅黑" pitchFamily="34" charset="-122"/>
                <a:ea typeface="微软雅黑" pitchFamily="34" charset="-122"/>
              </a:rPr>
              <a:t>p2</a:t>
            </a:r>
            <a:r>
              <a:rPr lang="zh-CN" altLang="en-US" dirty="0">
                <a:latin typeface="微软雅黑" pitchFamily="34" charset="-122"/>
                <a:ea typeface="微软雅黑" pitchFamily="34" charset="-122"/>
              </a:rPr>
              <a:t>指向位置的前面</a:t>
            </a:r>
          </a:p>
        </p:txBody>
      </p:sp>
      <p:sp>
        <p:nvSpPr>
          <p:cNvPr id="11" name="矩形 10"/>
          <p:cNvSpPr/>
          <p:nvPr/>
        </p:nvSpPr>
        <p:spPr>
          <a:xfrm>
            <a:off x="4534361" y="3120914"/>
            <a:ext cx="4275810"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成立即</a:t>
            </a:r>
            <a:r>
              <a:rPr lang="en-US" altLang="zh-CN" dirty="0">
                <a:latin typeface="微软雅黑" pitchFamily="34" charset="-122"/>
                <a:ea typeface="微软雅黑" pitchFamily="34" charset="-122"/>
              </a:rPr>
              <a:t>p1</a:t>
            </a:r>
            <a:r>
              <a:rPr lang="zh-CN" altLang="en-US" dirty="0">
                <a:latin typeface="微软雅黑" pitchFamily="34" charset="-122"/>
                <a:ea typeface="微软雅黑" pitchFamily="34" charset="-122"/>
              </a:rPr>
              <a:t>指向位置在</a:t>
            </a:r>
            <a:r>
              <a:rPr lang="en-US" altLang="zh-CN" dirty="0">
                <a:latin typeface="微软雅黑" pitchFamily="34" charset="-122"/>
                <a:ea typeface="微软雅黑" pitchFamily="34" charset="-122"/>
              </a:rPr>
              <a:t>p2</a:t>
            </a:r>
            <a:r>
              <a:rPr lang="zh-CN" altLang="en-US" dirty="0">
                <a:latin typeface="微软雅黑" pitchFamily="34" charset="-122"/>
                <a:ea typeface="微软雅黑" pitchFamily="34" charset="-122"/>
              </a:rPr>
              <a:t>指向位置的后面</a:t>
            </a:r>
          </a:p>
        </p:txBody>
      </p:sp>
      <p:sp>
        <p:nvSpPr>
          <p:cNvPr id="13" name="矩形 12"/>
          <p:cNvSpPr/>
          <p:nvPr/>
        </p:nvSpPr>
        <p:spPr>
          <a:xfrm>
            <a:off x="4534361" y="3474070"/>
            <a:ext cx="4275810"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成立即</a:t>
            </a:r>
            <a:r>
              <a:rPr lang="en-US" altLang="zh-CN" dirty="0">
                <a:latin typeface="微软雅黑" pitchFamily="34" charset="-122"/>
                <a:ea typeface="微软雅黑" pitchFamily="34" charset="-122"/>
              </a:rPr>
              <a:t>p1</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p2</a:t>
            </a:r>
            <a:r>
              <a:rPr lang="zh-CN" altLang="en-US" dirty="0">
                <a:latin typeface="微软雅黑" pitchFamily="34" charset="-122"/>
                <a:ea typeface="微软雅黑" pitchFamily="34" charset="-122"/>
              </a:rPr>
              <a:t>指向同一位置</a:t>
            </a:r>
          </a:p>
        </p:txBody>
      </p:sp>
      <p:sp>
        <p:nvSpPr>
          <p:cNvPr id="16" name="对话气泡: 圆角矩形 16"/>
          <p:cNvSpPr/>
          <p:nvPr/>
        </p:nvSpPr>
        <p:spPr>
          <a:xfrm>
            <a:off x="800603" y="2295821"/>
            <a:ext cx="1849161" cy="643751"/>
          </a:xfrm>
          <a:prstGeom prst="wedgeRoundRectCallout">
            <a:avLst>
              <a:gd name="adj1" fmla="val 70712"/>
              <a:gd name="adj2" fmla="val 101747"/>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schemeClr val="tx1"/>
                </a:solidFill>
                <a:latin typeface="微软雅黑" pitchFamily="34" charset="-122"/>
                <a:ea typeface="微软雅黑" pitchFamily="34" charset="-122"/>
              </a:rPr>
              <a:t>前提：两个指针指向同一组类型相同的数据</a:t>
            </a:r>
          </a:p>
        </p:txBody>
      </p:sp>
      <p:sp>
        <p:nvSpPr>
          <p:cNvPr id="18" name="文本框 17"/>
          <p:cNvSpPr txBox="1"/>
          <p:nvPr/>
        </p:nvSpPr>
        <p:spPr>
          <a:xfrm>
            <a:off x="2404267" y="4368800"/>
            <a:ext cx="3934090" cy="923330"/>
          </a:xfrm>
          <a:prstGeom prst="rect">
            <a:avLst/>
          </a:prstGeom>
          <a:solidFill>
            <a:schemeClr val="accent6">
              <a:lumMod val="20000"/>
              <a:lumOff val="80000"/>
            </a:schemeClr>
          </a:solidFill>
        </p:spPr>
        <p:txBody>
          <a:bodyPr wrap="none" rtlCol="0">
            <a:spAutoFit/>
          </a:bodyPr>
          <a:lstStyle/>
          <a:p>
            <a:pPr>
              <a:lnSpc>
                <a:spcPct val="150000"/>
              </a:lnSpc>
            </a:pPr>
            <a:r>
              <a:rPr lang="zh-CN" altLang="en-US" dirty="0">
                <a:latin typeface="微软雅黑" pitchFamily="34" charset="-122"/>
                <a:ea typeface="微软雅黑" pitchFamily="34" charset="-122"/>
              </a:rPr>
              <a:t>关系表达式的值为  </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：表达式成立</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0</a:t>
            </a:r>
            <a:r>
              <a:rPr lang="zh-CN" altLang="en-US" dirty="0">
                <a:latin typeface="微软雅黑" pitchFamily="34" charset="-122"/>
                <a:ea typeface="微软雅黑" pitchFamily="34" charset="-122"/>
              </a:rPr>
              <a:t>：表达式不成立</a:t>
            </a:r>
          </a:p>
        </p:txBody>
      </p:sp>
    </p:spTree>
    <p:extLst>
      <p:ext uri="{BB962C8B-B14F-4D97-AF65-F5344CB8AC3E}">
        <p14:creationId xmlns:p14="http://schemas.microsoft.com/office/powerpoint/2010/main" val="373400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格 20"/>
          <p:cNvGraphicFramePr>
            <a:graphicFrameLocks noGrp="1"/>
          </p:cNvGraphicFramePr>
          <p:nvPr>
            <p:extLst>
              <p:ext uri="{D42A27DB-BD31-4B8C-83A1-F6EECF244321}">
                <p14:modId xmlns:p14="http://schemas.microsoft.com/office/powerpoint/2010/main" val="1943356504"/>
              </p:ext>
            </p:extLst>
          </p:nvPr>
        </p:nvGraphicFramePr>
        <p:xfrm>
          <a:off x="1291768" y="1777801"/>
          <a:ext cx="7112002" cy="3931920"/>
        </p:xfrm>
        <a:graphic>
          <a:graphicData uri="http://schemas.openxmlformats.org/drawingml/2006/table">
            <a:tbl>
              <a:tblPr firstRow="1" bandRow="1">
                <a:tableStyleId>{5C22544A-7EE6-4342-B048-85BDC9FD1C3A}</a:tableStyleId>
              </a:tblPr>
              <a:tblGrid>
                <a:gridCol w="3556001">
                  <a:extLst>
                    <a:ext uri="{9D8B030D-6E8A-4147-A177-3AD203B41FA5}">
                      <a16:colId xmlns:a16="http://schemas.microsoft.com/office/drawing/2014/main" val="1601946228"/>
                    </a:ext>
                  </a:extLst>
                </a:gridCol>
                <a:gridCol w="3556001">
                  <a:extLst>
                    <a:ext uri="{9D8B030D-6E8A-4147-A177-3AD203B41FA5}">
                      <a16:colId xmlns:a16="http://schemas.microsoft.com/office/drawing/2014/main" val="368616084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rPr>
                        <a:t>变量的地址赋予一个指向相同数据类型的指针</a:t>
                      </a:r>
                    </a:p>
                    <a:p>
                      <a:endParaRPr lang="zh-CN" altLang="en-US" dirty="0">
                        <a:latin typeface="微软雅黑" pitchFamily="34" charset="-122"/>
                        <a:ea typeface="微软雅黑" pitchFamily="34" charset="-122"/>
                      </a:endParaRPr>
                    </a:p>
                  </a:txBody>
                  <a:tcPr/>
                </a:tc>
                <a:tc>
                  <a:txBody>
                    <a:bodyPr/>
                    <a:lstStyle/>
                    <a:p>
                      <a:r>
                        <a:rPr lang="zh-CN" altLang="en-US" dirty="0">
                          <a:latin typeface="微软雅黑" pitchFamily="34" charset="-122"/>
                          <a:ea typeface="微软雅黑" pitchFamily="34" charset="-122"/>
                        </a:rPr>
                        <a:t>char c, *pc;</a:t>
                      </a:r>
                    </a:p>
                    <a:p>
                      <a:r>
                        <a:rPr lang="zh-CN" altLang="en-US" dirty="0">
                          <a:latin typeface="微软雅黑" pitchFamily="34" charset="-122"/>
                          <a:ea typeface="微软雅黑" pitchFamily="34" charset="-122"/>
                        </a:rPr>
                        <a:t>pc=&amp;c;</a:t>
                      </a:r>
                    </a:p>
                    <a:p>
                      <a:endParaRPr lang="zh-CN" altLang="en-US" dirty="0">
                        <a:latin typeface="微软雅黑" pitchFamily="34" charset="-122"/>
                        <a:ea typeface="微软雅黑" pitchFamily="34" charset="-122"/>
                      </a:endParaRPr>
                    </a:p>
                  </a:txBody>
                  <a:tcPr/>
                </a:tc>
                <a:extLst>
                  <a:ext uri="{0D108BD9-81ED-4DB2-BD59-A6C34878D82A}">
                    <a16:rowId xmlns:a16="http://schemas.microsoft.com/office/drawing/2014/main" val="19509297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rPr>
                        <a:t>一个指针的值赋予指向相同数据类型的另一个指针</a:t>
                      </a:r>
                    </a:p>
                    <a:p>
                      <a:endParaRPr lang="zh-CN" altLang="en-US" dirty="0">
                        <a:latin typeface="微软雅黑" pitchFamily="34" charset="-122"/>
                        <a:ea typeface="微软雅黑" pitchFamily="34" charset="-122"/>
                      </a:endParaRPr>
                    </a:p>
                  </a:txBody>
                  <a:tcPr/>
                </a:tc>
                <a:tc>
                  <a:txBody>
                    <a:bodyPr/>
                    <a:lstStyle/>
                    <a:p>
                      <a:r>
                        <a:rPr lang="zh-CN" altLang="en-US" dirty="0">
                          <a:latin typeface="微软雅黑" pitchFamily="34" charset="-122"/>
                          <a:ea typeface="微软雅黑" pitchFamily="34" charset="-122"/>
                        </a:rPr>
                        <a:t>int  *p,  *q;</a:t>
                      </a:r>
                    </a:p>
                    <a:p>
                      <a:r>
                        <a:rPr lang="zh-CN" altLang="en-US" dirty="0">
                          <a:latin typeface="微软雅黑" pitchFamily="34" charset="-122"/>
                          <a:ea typeface="微软雅黑" pitchFamily="34" charset="-122"/>
                        </a:rPr>
                        <a:t>p=q;</a:t>
                      </a:r>
                    </a:p>
                    <a:p>
                      <a:endParaRPr lang="zh-CN" altLang="en-US" dirty="0">
                        <a:latin typeface="微软雅黑" pitchFamily="34" charset="-122"/>
                        <a:ea typeface="微软雅黑" pitchFamily="34" charset="-122"/>
                      </a:endParaRPr>
                    </a:p>
                  </a:txBody>
                  <a:tcPr/>
                </a:tc>
                <a:extLst>
                  <a:ext uri="{0D108BD9-81ED-4DB2-BD59-A6C34878D82A}">
                    <a16:rowId xmlns:a16="http://schemas.microsoft.com/office/drawing/2014/main" val="39777200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rPr>
                        <a:t>数组的地址赋予指向相同数据类型的指针</a:t>
                      </a:r>
                    </a:p>
                    <a:p>
                      <a:endParaRPr lang="zh-CN" altLang="en-US" dirty="0">
                        <a:latin typeface="微软雅黑" pitchFamily="34" charset="-122"/>
                        <a:ea typeface="微软雅黑" pitchFamily="34" charset="-122"/>
                      </a:endParaRPr>
                    </a:p>
                  </a:txBody>
                  <a:tcPr/>
                </a:tc>
                <a:tc>
                  <a:txBody>
                    <a:bodyPr/>
                    <a:lstStyle/>
                    <a:p>
                      <a:r>
                        <a:rPr lang="zh-CN" altLang="en-US" dirty="0">
                          <a:latin typeface="微软雅黑" pitchFamily="34" charset="-122"/>
                          <a:ea typeface="微软雅黑" pitchFamily="34" charset="-122"/>
                        </a:rPr>
                        <a:t>char name[20],  *pname;</a:t>
                      </a:r>
                    </a:p>
                    <a:p>
                      <a:r>
                        <a:rPr lang="zh-CN" altLang="en-US" dirty="0">
                          <a:latin typeface="微软雅黑" pitchFamily="34" charset="-122"/>
                          <a:ea typeface="微软雅黑" pitchFamily="34" charset="-122"/>
                        </a:rPr>
                        <a:t>pname=name;</a:t>
                      </a:r>
                    </a:p>
                    <a:p>
                      <a:endParaRPr lang="zh-CN" altLang="en-US" dirty="0">
                        <a:latin typeface="微软雅黑" pitchFamily="34" charset="-122"/>
                        <a:ea typeface="微软雅黑" pitchFamily="34" charset="-122"/>
                      </a:endParaRPr>
                    </a:p>
                  </a:txBody>
                  <a:tcPr/>
                </a:tc>
                <a:extLst>
                  <a:ext uri="{0D108BD9-81ED-4DB2-BD59-A6C34878D82A}">
                    <a16:rowId xmlns:a16="http://schemas.microsoft.com/office/drawing/2014/main" val="14286109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itchFamily="34" charset="-122"/>
                          <a:ea typeface="微软雅黑" pitchFamily="34" charset="-122"/>
                        </a:rPr>
                        <a:t>动态内存分配</a:t>
                      </a:r>
                      <a:endParaRPr lang="en-US" altLang="zh-CN" dirty="0">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微软雅黑" pitchFamily="34" charset="-122"/>
                        <a:ea typeface="微软雅黑" pitchFamily="34" charset="-122"/>
                      </a:endParaRPr>
                    </a:p>
                  </a:txBody>
                  <a:tcPr/>
                </a:tc>
                <a:tc>
                  <a:txBody>
                    <a:bodyPr/>
                    <a:lstStyle/>
                    <a:p>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*p, n=20;</a:t>
                      </a:r>
                    </a:p>
                    <a:p>
                      <a:r>
                        <a:rPr lang="en-US" altLang="zh-CN" dirty="0">
                          <a:latin typeface="微软雅黑" pitchFamily="34" charset="-122"/>
                          <a:ea typeface="微软雅黑" pitchFamily="34" charset="-122"/>
                        </a:rPr>
                        <a:t>p=(</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malloc</a:t>
                      </a:r>
                      <a:r>
                        <a:rPr lang="en-US" altLang="zh-CN" dirty="0">
                          <a:latin typeface="微软雅黑" pitchFamily="34" charset="-122"/>
                          <a:ea typeface="微软雅黑" pitchFamily="34" charset="-122"/>
                        </a:rPr>
                        <a:t>(n*</a:t>
                      </a:r>
                      <a:r>
                        <a:rPr lang="en-US" altLang="zh-CN" dirty="0" err="1">
                          <a:latin typeface="微软雅黑" pitchFamily="34" charset="-122"/>
                          <a:ea typeface="微软雅黑" pitchFamily="34" charset="-122"/>
                        </a:rPr>
                        <a:t>sizeof</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a:t>
                      </a:r>
                    </a:p>
                    <a:p>
                      <a:r>
                        <a:rPr lang="en-US" altLang="zh-CN" dirty="0">
                          <a:latin typeface="微软雅黑" pitchFamily="34" charset="-122"/>
                          <a:ea typeface="微软雅黑" pitchFamily="34" charset="-122"/>
                        </a:rPr>
                        <a:t>if(p!=NULL)</a:t>
                      </a:r>
                    </a:p>
                    <a:p>
                      <a:r>
                        <a:rPr lang="en-US" altLang="zh-CN" dirty="0">
                          <a:latin typeface="微软雅黑" pitchFamily="34" charset="-122"/>
                          <a:ea typeface="微软雅黑" pitchFamily="34" charset="-122"/>
                        </a:rPr>
                        <a:t>{ … }</a:t>
                      </a:r>
                      <a:endParaRPr lang="zh-CN" altLang="en-US" dirty="0">
                        <a:latin typeface="微软雅黑" pitchFamily="34" charset="-122"/>
                        <a:ea typeface="微软雅黑" pitchFamily="34" charset="-122"/>
                      </a:endParaRPr>
                    </a:p>
                  </a:txBody>
                  <a:tcPr/>
                </a:tc>
                <a:extLst>
                  <a:ext uri="{0D108BD9-81ED-4DB2-BD59-A6C34878D82A}">
                    <a16:rowId xmlns:a16="http://schemas.microsoft.com/office/drawing/2014/main" val="3133529245"/>
                  </a:ext>
                </a:extLst>
              </a:tr>
            </a:tbl>
          </a:graphicData>
        </a:graphic>
      </p:graphicFrame>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指针的赋值运算</a:t>
            </a:r>
          </a:p>
        </p:txBody>
      </p:sp>
      <p:sp>
        <p:nvSpPr>
          <p:cNvPr id="6" name="矩形 5"/>
          <p:cNvSpPr/>
          <p:nvPr/>
        </p:nvSpPr>
        <p:spPr>
          <a:xfrm>
            <a:off x="989288" y="1205320"/>
            <a:ext cx="7806369" cy="400110"/>
          </a:xfrm>
          <a:prstGeom prst="rect">
            <a:avLst/>
          </a:prstGeom>
        </p:spPr>
        <p:txBody>
          <a:bodyPr wrap="square">
            <a:spAutoFit/>
          </a:bodyPr>
          <a:lstStyle/>
          <a:p>
            <a:pPr>
              <a:buFont typeface="Wingdings 3" panose="05040102010807070707" pitchFamily="18" charset="2"/>
              <a:buNone/>
            </a:pPr>
            <a:r>
              <a:rPr lang="zh-CN" altLang="en-US" sz="2000" dirty="0">
                <a:latin typeface="微软雅黑" pitchFamily="34" charset="-122"/>
                <a:ea typeface="微软雅黑" pitchFamily="34" charset="-122"/>
              </a:rPr>
              <a:t>向指针变量赋值时，赋的值必须是地址常量或变量，不能是普通整数</a:t>
            </a:r>
          </a:p>
        </p:txBody>
      </p:sp>
      <p:sp>
        <p:nvSpPr>
          <p:cNvPr id="19" name="对话气泡: 圆角矩形 16"/>
          <p:cNvSpPr/>
          <p:nvPr/>
        </p:nvSpPr>
        <p:spPr>
          <a:xfrm>
            <a:off x="6076949" y="2220447"/>
            <a:ext cx="848068" cy="321875"/>
          </a:xfrm>
          <a:prstGeom prst="wedgeRoundRectCallout">
            <a:avLst>
              <a:gd name="adj1" fmla="val -90995"/>
              <a:gd name="adj2" fmla="val -35363"/>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schemeClr val="tx1"/>
                </a:solidFill>
                <a:latin typeface="+mn-ea"/>
              </a:rPr>
              <a:t>地址常量</a:t>
            </a:r>
          </a:p>
        </p:txBody>
      </p:sp>
      <p:sp>
        <p:nvSpPr>
          <p:cNvPr id="20" name="对话气泡: 圆角矩形 16"/>
          <p:cNvSpPr/>
          <p:nvPr/>
        </p:nvSpPr>
        <p:spPr>
          <a:xfrm>
            <a:off x="5716493" y="3099751"/>
            <a:ext cx="848068" cy="321875"/>
          </a:xfrm>
          <a:prstGeom prst="wedgeRoundRectCallout">
            <a:avLst>
              <a:gd name="adj1" fmla="val -85005"/>
              <a:gd name="adj2" fmla="val -27472"/>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schemeClr val="tx1"/>
                </a:solidFill>
                <a:latin typeface="+mn-ea"/>
              </a:rPr>
              <a:t>指针变量</a:t>
            </a:r>
          </a:p>
        </p:txBody>
      </p:sp>
    </p:spTree>
    <p:extLst>
      <p:ext uri="{BB962C8B-B14F-4D97-AF65-F5344CB8AC3E}">
        <p14:creationId xmlns:p14="http://schemas.microsoft.com/office/powerpoint/2010/main" val="124858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指针的赋值运算</a:t>
            </a:r>
          </a:p>
        </p:txBody>
      </p:sp>
      <p:sp>
        <p:nvSpPr>
          <p:cNvPr id="6" name="矩形 5"/>
          <p:cNvSpPr/>
          <p:nvPr/>
        </p:nvSpPr>
        <p:spPr>
          <a:xfrm>
            <a:off x="684491" y="986499"/>
            <a:ext cx="7259361" cy="852541"/>
          </a:xfrm>
          <a:prstGeom prst="rect">
            <a:avLst/>
          </a:prstGeom>
        </p:spPr>
        <p:txBody>
          <a:bodyPr wrap="square">
            <a:spAutoFit/>
          </a:bodyPr>
          <a:lstStyle/>
          <a:p>
            <a:pPr>
              <a:lnSpc>
                <a:spcPct val="130000"/>
              </a:lnSpc>
              <a:buFont typeface="Wingdings 3" panose="05040102010807070707" pitchFamily="18" charset="2"/>
              <a:buNone/>
            </a:pPr>
            <a:r>
              <a:rPr lang="zh-CN" altLang="en-US" sz="2000" b="1" dirty="0">
                <a:latin typeface="微软雅黑" panose="020B0503020204020204" pitchFamily="34" charset="-122"/>
                <a:ea typeface="微软雅黑" panose="020B0503020204020204" pitchFamily="34" charset="-122"/>
              </a:rPr>
              <a:t>动态内存分配</a:t>
            </a:r>
            <a:r>
              <a:rPr lang="en-US" altLang="zh-CN" b="1" dirty="0">
                <a:latin typeface="微软雅黑" pitchFamily="34" charset="-122"/>
                <a:ea typeface="微软雅黑" pitchFamily="34" charset="-122"/>
              </a:rPr>
              <a:t>:   </a:t>
            </a:r>
            <a:r>
              <a:rPr lang="zh-CN" altLang="en-US" dirty="0">
                <a:latin typeface="微软雅黑" pitchFamily="34" charset="-122"/>
                <a:ea typeface="微软雅黑" pitchFamily="34" charset="-122"/>
              </a:rPr>
              <a:t>在程序运行期间动态地分配存储空间</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分配的内存空间放在数据区的堆（</a:t>
            </a:r>
            <a:r>
              <a:rPr lang="en-US" altLang="zh-CN" dirty="0">
                <a:latin typeface="微软雅黑" pitchFamily="34" charset="-122"/>
                <a:ea typeface="微软雅黑" pitchFamily="34" charset="-122"/>
              </a:rPr>
              <a:t>Heap</a:t>
            </a:r>
            <a:r>
              <a:rPr lang="zh-CN" altLang="en-US" dirty="0">
                <a:latin typeface="微软雅黑" pitchFamily="34" charset="-122"/>
                <a:ea typeface="微软雅黑" pitchFamily="34" charset="-122"/>
              </a:rPr>
              <a:t>）中</a:t>
            </a:r>
          </a:p>
        </p:txBody>
      </p:sp>
      <p:sp>
        <p:nvSpPr>
          <p:cNvPr id="8" name="矩形 7"/>
          <p:cNvSpPr/>
          <p:nvPr/>
        </p:nvSpPr>
        <p:spPr>
          <a:xfrm>
            <a:off x="683315" y="2069550"/>
            <a:ext cx="2618687" cy="369332"/>
          </a:xfrm>
          <a:prstGeom prst="rect">
            <a:avLst/>
          </a:prstGeom>
        </p:spPr>
        <p:txBody>
          <a:bodyPr wrap="square">
            <a:spAutoFit/>
          </a:bodyPr>
          <a:lstStyle/>
          <a:p>
            <a:pPr>
              <a:buFont typeface="Wingdings 3" panose="05040102010807070707" pitchFamily="18" charset="2"/>
              <a:buNone/>
            </a:pPr>
            <a:r>
              <a:rPr lang="zh-CN" altLang="en-US" dirty="0">
                <a:latin typeface="微软雅黑" panose="020B0503020204020204" pitchFamily="34" charset="-122"/>
                <a:ea typeface="微软雅黑" panose="020B0503020204020204" pitchFamily="34" charset="-122"/>
              </a:rPr>
              <a:t>动态内存分配函数</a:t>
            </a:r>
            <a:r>
              <a:rPr lang="en-US" altLang="zh-CN" dirty="0">
                <a:latin typeface="微软雅黑" panose="020B0503020204020204" pitchFamily="34" charset="-122"/>
                <a:ea typeface="微软雅黑" panose="020B0503020204020204" pitchFamily="34" charset="-122"/>
              </a:rPr>
              <a:t>:</a:t>
            </a:r>
            <a:endParaRPr lang="zh-CN" altLang="en-US" sz="1600" dirty="0">
              <a:latin typeface="等线" panose="02010600030101010101" pitchFamily="2" charset="-122"/>
              <a:ea typeface="等线" panose="02010600030101010101" pitchFamily="2" charset="-122"/>
            </a:endParaRPr>
          </a:p>
        </p:txBody>
      </p:sp>
      <p:grpSp>
        <p:nvGrpSpPr>
          <p:cNvPr id="11" name="Group 5"/>
          <p:cNvGrpSpPr>
            <a:grpSpLocks/>
          </p:cNvGrpSpPr>
          <p:nvPr/>
        </p:nvGrpSpPr>
        <p:grpSpPr bwMode="auto">
          <a:xfrm>
            <a:off x="6437296" y="3579667"/>
            <a:ext cx="2473177" cy="2703960"/>
            <a:chOff x="839" y="1434"/>
            <a:chExt cx="4536" cy="2137"/>
          </a:xfrm>
          <a:solidFill>
            <a:schemeClr val="accent6">
              <a:lumMod val="20000"/>
              <a:lumOff val="80000"/>
            </a:schemeClr>
          </a:solidFill>
        </p:grpSpPr>
        <p:sp>
          <p:nvSpPr>
            <p:cNvPr id="12" name="AutoShape 6"/>
            <p:cNvSpPr>
              <a:spLocks noChangeAspect="1" noChangeArrowheads="1"/>
            </p:cNvSpPr>
            <p:nvPr/>
          </p:nvSpPr>
          <p:spPr bwMode="auto">
            <a:xfrm>
              <a:off x="839" y="1434"/>
              <a:ext cx="4536" cy="21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p:txBody>
        </p:sp>
        <p:sp>
          <p:nvSpPr>
            <p:cNvPr id="13" name="Line 7"/>
            <p:cNvSpPr>
              <a:spLocks noChangeShapeType="1"/>
            </p:cNvSpPr>
            <p:nvPr/>
          </p:nvSpPr>
          <p:spPr bwMode="auto">
            <a:xfrm>
              <a:off x="2318" y="1519"/>
              <a:ext cx="0" cy="1967"/>
            </a:xfrm>
            <a:prstGeom prst="line">
              <a:avLst/>
            </a:prstGeom>
            <a:grpFill/>
            <a:ln w="9525">
              <a:solidFill>
                <a:srgbClr val="000000"/>
              </a:solidFill>
              <a:round/>
              <a:headEnd/>
              <a:tailEnd/>
            </a:ln>
            <a:extLst/>
          </p:spPr>
          <p:txBody>
            <a:bodyPr/>
            <a:lstStyle/>
            <a:p>
              <a:endParaRPr lang="zh-CN" altLang="en-US" sz="1200"/>
            </a:p>
          </p:txBody>
        </p:sp>
        <p:sp>
          <p:nvSpPr>
            <p:cNvPr id="14" name="Line 8"/>
            <p:cNvSpPr>
              <a:spLocks noChangeShapeType="1"/>
            </p:cNvSpPr>
            <p:nvPr/>
          </p:nvSpPr>
          <p:spPr bwMode="auto">
            <a:xfrm>
              <a:off x="2318" y="1519"/>
              <a:ext cx="1479" cy="0"/>
            </a:xfrm>
            <a:prstGeom prst="line">
              <a:avLst/>
            </a:prstGeom>
            <a:grpFill/>
            <a:ln w="9525">
              <a:solidFill>
                <a:srgbClr val="000000"/>
              </a:solidFill>
              <a:round/>
              <a:headEnd/>
              <a:tailEnd/>
            </a:ln>
            <a:extLst/>
          </p:spPr>
          <p:txBody>
            <a:bodyPr/>
            <a:lstStyle/>
            <a:p>
              <a:endParaRPr lang="zh-CN" altLang="en-US" sz="1050"/>
            </a:p>
          </p:txBody>
        </p:sp>
        <p:sp>
          <p:nvSpPr>
            <p:cNvPr id="15" name="Line 9"/>
            <p:cNvSpPr>
              <a:spLocks noChangeShapeType="1"/>
            </p:cNvSpPr>
            <p:nvPr/>
          </p:nvSpPr>
          <p:spPr bwMode="auto">
            <a:xfrm>
              <a:off x="3797" y="1519"/>
              <a:ext cx="1" cy="1967"/>
            </a:xfrm>
            <a:prstGeom prst="line">
              <a:avLst/>
            </a:prstGeom>
            <a:grpFill/>
            <a:ln w="9525">
              <a:solidFill>
                <a:srgbClr val="000000"/>
              </a:solidFill>
              <a:round/>
              <a:headEnd/>
              <a:tailEnd/>
            </a:ln>
            <a:extLst/>
          </p:spPr>
          <p:txBody>
            <a:bodyPr/>
            <a:lstStyle/>
            <a:p>
              <a:endParaRPr lang="zh-CN" altLang="en-US" sz="1200"/>
            </a:p>
          </p:txBody>
        </p:sp>
        <p:sp>
          <p:nvSpPr>
            <p:cNvPr id="16" name="Line 10"/>
            <p:cNvSpPr>
              <a:spLocks noChangeShapeType="1"/>
            </p:cNvSpPr>
            <p:nvPr/>
          </p:nvSpPr>
          <p:spPr bwMode="auto">
            <a:xfrm>
              <a:off x="2318" y="3486"/>
              <a:ext cx="1479" cy="0"/>
            </a:xfrm>
            <a:prstGeom prst="line">
              <a:avLst/>
            </a:prstGeom>
            <a:grpFill/>
            <a:ln w="9525">
              <a:solidFill>
                <a:srgbClr val="000000"/>
              </a:solidFill>
              <a:round/>
              <a:headEnd/>
              <a:tailEnd/>
            </a:ln>
            <a:extLst/>
          </p:spPr>
          <p:txBody>
            <a:bodyPr/>
            <a:lstStyle/>
            <a:p>
              <a:endParaRPr lang="zh-CN" altLang="en-US" sz="1200"/>
            </a:p>
          </p:txBody>
        </p:sp>
        <p:sp>
          <p:nvSpPr>
            <p:cNvPr id="17" name="Line 11"/>
            <p:cNvSpPr>
              <a:spLocks noChangeShapeType="1"/>
            </p:cNvSpPr>
            <p:nvPr/>
          </p:nvSpPr>
          <p:spPr bwMode="auto">
            <a:xfrm>
              <a:off x="2318" y="1944"/>
              <a:ext cx="1479" cy="0"/>
            </a:xfrm>
            <a:prstGeom prst="line">
              <a:avLst/>
            </a:prstGeom>
            <a:grpFill/>
            <a:ln w="9525">
              <a:solidFill>
                <a:srgbClr val="000000"/>
              </a:solidFill>
              <a:round/>
              <a:headEnd/>
              <a:tailEnd/>
            </a:ln>
            <a:extLst/>
          </p:spPr>
          <p:txBody>
            <a:bodyPr/>
            <a:lstStyle/>
            <a:p>
              <a:endParaRPr lang="zh-CN" altLang="en-US" sz="1200"/>
            </a:p>
          </p:txBody>
        </p:sp>
        <p:sp>
          <p:nvSpPr>
            <p:cNvPr id="18" name="Line 12"/>
            <p:cNvSpPr>
              <a:spLocks noChangeShapeType="1"/>
            </p:cNvSpPr>
            <p:nvPr/>
          </p:nvSpPr>
          <p:spPr bwMode="auto">
            <a:xfrm>
              <a:off x="2318" y="2461"/>
              <a:ext cx="1479" cy="1"/>
            </a:xfrm>
            <a:prstGeom prst="line">
              <a:avLst/>
            </a:prstGeom>
            <a:grpFill/>
            <a:ln w="9525">
              <a:solidFill>
                <a:srgbClr val="000000"/>
              </a:solidFill>
              <a:round/>
              <a:headEnd/>
              <a:tailEnd/>
            </a:ln>
            <a:extLst/>
          </p:spPr>
          <p:txBody>
            <a:bodyPr/>
            <a:lstStyle/>
            <a:p>
              <a:endParaRPr lang="zh-CN" altLang="en-US" sz="1200"/>
            </a:p>
          </p:txBody>
        </p:sp>
        <p:sp>
          <p:nvSpPr>
            <p:cNvPr id="22" name="Line 13"/>
            <p:cNvSpPr>
              <a:spLocks noChangeShapeType="1"/>
            </p:cNvSpPr>
            <p:nvPr/>
          </p:nvSpPr>
          <p:spPr bwMode="auto">
            <a:xfrm>
              <a:off x="2318" y="2953"/>
              <a:ext cx="1479" cy="0"/>
            </a:xfrm>
            <a:prstGeom prst="line">
              <a:avLst/>
            </a:prstGeom>
            <a:grpFill/>
            <a:ln w="9525">
              <a:solidFill>
                <a:srgbClr val="000000"/>
              </a:solidFill>
              <a:round/>
              <a:headEnd/>
              <a:tailEnd/>
            </a:ln>
            <a:extLst/>
          </p:spPr>
          <p:txBody>
            <a:bodyPr/>
            <a:lstStyle/>
            <a:p>
              <a:endParaRPr lang="zh-CN" altLang="en-US" sz="1200"/>
            </a:p>
          </p:txBody>
        </p:sp>
        <p:sp>
          <p:nvSpPr>
            <p:cNvPr id="23" name="Text Box 14"/>
            <p:cNvSpPr txBox="1">
              <a:spLocks noChangeArrowheads="1"/>
            </p:cNvSpPr>
            <p:nvPr/>
          </p:nvSpPr>
          <p:spPr bwMode="auto">
            <a:xfrm>
              <a:off x="2417" y="1650"/>
              <a:ext cx="1183"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程序代码区</a:t>
              </a:r>
            </a:p>
          </p:txBody>
        </p:sp>
        <p:sp>
          <p:nvSpPr>
            <p:cNvPr id="24" name="Text Box 15"/>
            <p:cNvSpPr txBox="1">
              <a:spLocks noChangeArrowheads="1"/>
            </p:cNvSpPr>
            <p:nvPr/>
          </p:nvSpPr>
          <p:spPr bwMode="auto">
            <a:xfrm>
              <a:off x="2472" y="2024"/>
              <a:ext cx="1184" cy="3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存放外部变量和静态变量</a:t>
              </a:r>
            </a:p>
          </p:txBody>
        </p:sp>
        <p:sp>
          <p:nvSpPr>
            <p:cNvPr id="25" name="Text Box 16"/>
            <p:cNvSpPr txBox="1">
              <a:spLocks noChangeArrowheads="1"/>
            </p:cNvSpPr>
            <p:nvPr/>
          </p:nvSpPr>
          <p:spPr bwMode="auto">
            <a:xfrm>
              <a:off x="2426" y="2614"/>
              <a:ext cx="1184" cy="2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堆区</a:t>
              </a:r>
            </a:p>
          </p:txBody>
        </p:sp>
        <p:sp>
          <p:nvSpPr>
            <p:cNvPr id="26" name="Text Box 17"/>
            <p:cNvSpPr txBox="1">
              <a:spLocks noChangeArrowheads="1"/>
            </p:cNvSpPr>
            <p:nvPr/>
          </p:nvSpPr>
          <p:spPr bwMode="auto">
            <a:xfrm>
              <a:off x="2417" y="3043"/>
              <a:ext cx="1183" cy="3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存放自动变量和函数的形参</a:t>
              </a:r>
            </a:p>
          </p:txBody>
        </p:sp>
        <p:sp>
          <p:nvSpPr>
            <p:cNvPr id="27" name="Text Box 18"/>
            <p:cNvSpPr txBox="1">
              <a:spLocks noChangeArrowheads="1"/>
            </p:cNvSpPr>
            <p:nvPr/>
          </p:nvSpPr>
          <p:spPr bwMode="auto">
            <a:xfrm>
              <a:off x="3969" y="2387"/>
              <a:ext cx="68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数据区</a:t>
              </a:r>
            </a:p>
          </p:txBody>
        </p:sp>
        <p:sp>
          <p:nvSpPr>
            <p:cNvPr id="28" name="Text Box 19"/>
            <p:cNvSpPr txBox="1">
              <a:spLocks noChangeArrowheads="1"/>
            </p:cNvSpPr>
            <p:nvPr/>
          </p:nvSpPr>
          <p:spPr bwMode="auto">
            <a:xfrm>
              <a:off x="3969" y="3113"/>
              <a:ext cx="680" cy="18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堆栈区</a:t>
              </a:r>
            </a:p>
          </p:txBody>
        </p:sp>
        <p:sp>
          <p:nvSpPr>
            <p:cNvPr id="29" name="Text Box 20"/>
            <p:cNvSpPr txBox="1">
              <a:spLocks noChangeArrowheads="1"/>
            </p:cNvSpPr>
            <p:nvPr/>
          </p:nvSpPr>
          <p:spPr bwMode="auto">
            <a:xfrm>
              <a:off x="1315" y="2118"/>
              <a:ext cx="806" cy="2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静态存储区</a:t>
              </a:r>
            </a:p>
          </p:txBody>
        </p:sp>
        <p:sp>
          <p:nvSpPr>
            <p:cNvPr id="30" name="Text Box 21"/>
            <p:cNvSpPr txBox="1">
              <a:spLocks noChangeArrowheads="1"/>
            </p:cNvSpPr>
            <p:nvPr/>
          </p:nvSpPr>
          <p:spPr bwMode="auto">
            <a:xfrm>
              <a:off x="1315" y="2886"/>
              <a:ext cx="702" cy="1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zh-CN" altLang="en-US" sz="1000" b="1" dirty="0">
                  <a:ea typeface="仿宋_GB2312" pitchFamily="49" charset="-122"/>
                </a:rPr>
                <a:t>动态存储区</a:t>
              </a:r>
            </a:p>
          </p:txBody>
        </p:sp>
        <p:sp>
          <p:nvSpPr>
            <p:cNvPr id="31" name="AutoShape 22"/>
            <p:cNvSpPr>
              <a:spLocks/>
            </p:cNvSpPr>
            <p:nvPr/>
          </p:nvSpPr>
          <p:spPr bwMode="auto">
            <a:xfrm>
              <a:off x="3797" y="1947"/>
              <a:ext cx="99" cy="1026"/>
            </a:xfrm>
            <a:prstGeom prst="rightBrace">
              <a:avLst>
                <a:gd name="adj1" fmla="val 86364"/>
                <a:gd name="adj2" fmla="val 50000"/>
              </a:avLst>
            </a:prstGeom>
            <a:grpFill/>
            <a:ln w="9525">
              <a:solidFill>
                <a:srgbClr val="000000"/>
              </a:solidFill>
              <a:round/>
              <a:headEnd/>
              <a:tailEnd/>
            </a:ln>
          </p:spPr>
          <p:txBody>
            <a:bodyPr/>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endParaRPr lang="zh-CN" altLang="en-US" sz="1600"/>
            </a:p>
          </p:txBody>
        </p:sp>
        <p:sp>
          <p:nvSpPr>
            <p:cNvPr id="32" name="AutoShape 23"/>
            <p:cNvSpPr>
              <a:spLocks/>
            </p:cNvSpPr>
            <p:nvPr/>
          </p:nvSpPr>
          <p:spPr bwMode="auto">
            <a:xfrm>
              <a:off x="3797" y="2973"/>
              <a:ext cx="99" cy="513"/>
            </a:xfrm>
            <a:prstGeom prst="rightBrace">
              <a:avLst>
                <a:gd name="adj1" fmla="val 43182"/>
                <a:gd name="adj2" fmla="val 50000"/>
              </a:avLst>
            </a:prstGeom>
            <a:grpFill/>
            <a:ln w="9525">
              <a:solidFill>
                <a:srgbClr val="000000"/>
              </a:solidFill>
              <a:round/>
              <a:headEnd/>
              <a:tailEnd/>
            </a:ln>
          </p:spPr>
          <p:txBody>
            <a:bodyPr/>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endParaRPr lang="zh-CN" altLang="en-US" sz="1600"/>
            </a:p>
          </p:txBody>
        </p:sp>
        <p:sp>
          <p:nvSpPr>
            <p:cNvPr id="33" name="AutoShape 24"/>
            <p:cNvSpPr>
              <a:spLocks/>
            </p:cNvSpPr>
            <p:nvPr/>
          </p:nvSpPr>
          <p:spPr bwMode="auto">
            <a:xfrm>
              <a:off x="2220" y="1947"/>
              <a:ext cx="98" cy="513"/>
            </a:xfrm>
            <a:prstGeom prst="leftBrace">
              <a:avLst>
                <a:gd name="adj1" fmla="val 43622"/>
                <a:gd name="adj2" fmla="val 50000"/>
              </a:avLst>
            </a:prstGeom>
            <a:grpFill/>
            <a:ln w="9525">
              <a:solidFill>
                <a:srgbClr val="000000"/>
              </a:solidFill>
              <a:round/>
              <a:headEnd/>
              <a:tailEnd/>
            </a:ln>
          </p:spPr>
          <p:txBody>
            <a:bodyPr/>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endParaRPr lang="zh-CN" altLang="en-US" sz="1600"/>
            </a:p>
          </p:txBody>
        </p:sp>
        <p:sp>
          <p:nvSpPr>
            <p:cNvPr id="34" name="AutoShape 25"/>
            <p:cNvSpPr>
              <a:spLocks/>
            </p:cNvSpPr>
            <p:nvPr/>
          </p:nvSpPr>
          <p:spPr bwMode="auto">
            <a:xfrm>
              <a:off x="2220" y="2460"/>
              <a:ext cx="98" cy="1026"/>
            </a:xfrm>
            <a:prstGeom prst="leftBrace">
              <a:avLst>
                <a:gd name="adj1" fmla="val 87245"/>
                <a:gd name="adj2" fmla="val 50000"/>
              </a:avLst>
            </a:prstGeom>
            <a:grpFill/>
            <a:ln w="9525">
              <a:solidFill>
                <a:srgbClr val="000000"/>
              </a:solidFill>
              <a:round/>
              <a:headEnd/>
              <a:tailEnd/>
            </a:ln>
          </p:spPr>
          <p:txBody>
            <a:bodyPr/>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endParaRPr lang="zh-CN" altLang="en-US" sz="1600"/>
            </a:p>
          </p:txBody>
        </p:sp>
      </p:grpSp>
      <p:sp>
        <p:nvSpPr>
          <p:cNvPr id="35" name="对话气泡: 圆角矩形 16"/>
          <p:cNvSpPr/>
          <p:nvPr/>
        </p:nvSpPr>
        <p:spPr>
          <a:xfrm>
            <a:off x="6327299" y="1600147"/>
            <a:ext cx="1178513" cy="469403"/>
          </a:xfrm>
          <a:prstGeom prst="wedgeRoundRectCallout">
            <a:avLst>
              <a:gd name="adj1" fmla="val -48756"/>
              <a:gd name="adj2" fmla="val 74501"/>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a:solidFill>
                  <a:schemeClr val="tx1"/>
                </a:solidFill>
                <a:latin typeface="+mn-ea"/>
              </a:rPr>
              <a:t>指定所分配内存空间的大小</a:t>
            </a:r>
          </a:p>
        </p:txBody>
      </p:sp>
      <p:sp>
        <p:nvSpPr>
          <p:cNvPr id="9" name="矩形 8"/>
          <p:cNvSpPr/>
          <p:nvPr/>
        </p:nvSpPr>
        <p:spPr>
          <a:xfrm>
            <a:off x="948469" y="4039947"/>
            <a:ext cx="5017221" cy="1200329"/>
          </a:xfrm>
          <a:prstGeom prst="rect">
            <a:avLst/>
          </a:prstGeom>
        </p:spPr>
        <p:txBody>
          <a:bodyPr wrap="square">
            <a:spAutoFit/>
          </a:bodyPr>
          <a:lstStyle/>
          <a:p>
            <a:pPr>
              <a:lnSpc>
                <a:spcPct val="90000"/>
              </a:lnSpc>
              <a:buSzTx/>
              <a:buFont typeface="Wingdings 3" panose="05040102010807070707" pitchFamily="18" charset="2"/>
              <a:buNone/>
            </a:pPr>
            <a:endParaRPr lang="en-US" altLang="zh-CN" sz="1600" dirty="0">
              <a:solidFill>
                <a:srgbClr val="0070C0"/>
              </a:solidFill>
              <a:latin typeface="微软雅黑" pitchFamily="34" charset="-122"/>
              <a:ea typeface="微软雅黑" pitchFamily="34" charset="-122"/>
            </a:endParaRPr>
          </a:p>
          <a:p>
            <a:pPr>
              <a:lnSpc>
                <a:spcPct val="90000"/>
              </a:lnSpc>
              <a:buSzTx/>
              <a:buFont typeface="Wingdings 3" panose="05040102010807070707" pitchFamily="18" charset="2"/>
              <a:buNone/>
            </a:pPr>
            <a:r>
              <a:rPr lang="en-US" altLang="zh-CN" sz="1600" dirty="0">
                <a:latin typeface="微软雅黑" pitchFamily="34" charset="-122"/>
                <a:ea typeface="微软雅黑" pitchFamily="34" charset="-122"/>
              </a:rPr>
              <a:t>if((</a:t>
            </a:r>
            <a:r>
              <a:rPr lang="zh-CN" altLang="en-US" sz="1600" dirty="0">
                <a:latin typeface="微软雅黑" pitchFamily="34" charset="-122"/>
                <a:ea typeface="微软雅黑" pitchFamily="34" charset="-122"/>
              </a:rPr>
              <a:t>指针名 </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类型 * </a:t>
            </a:r>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malloc</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空间大小</a:t>
            </a:r>
            <a:r>
              <a:rPr lang="en-US" altLang="zh-CN" sz="1600" dirty="0">
                <a:latin typeface="微软雅黑" pitchFamily="34" charset="-122"/>
                <a:ea typeface="微软雅黑" pitchFamily="34" charset="-122"/>
              </a:rPr>
              <a:t>)) == NULL) </a:t>
            </a:r>
          </a:p>
          <a:p>
            <a:pPr>
              <a:lnSpc>
                <a:spcPct val="90000"/>
              </a:lnSpc>
              <a:buSzTx/>
              <a:buFont typeface="Wingdings 3" panose="05040102010807070707" pitchFamily="18" charset="2"/>
              <a:buNone/>
            </a:pPr>
            <a:r>
              <a:rPr lang="en-US" altLang="zh-CN" sz="1600" dirty="0">
                <a:latin typeface="微软雅黑" pitchFamily="34" charset="-122"/>
                <a:ea typeface="微软雅黑" pitchFamily="34" charset="-122"/>
              </a:rPr>
              <a:t>{ </a:t>
            </a:r>
          </a:p>
          <a:p>
            <a:pPr>
              <a:lnSpc>
                <a:spcPct val="90000"/>
              </a:lnSpc>
              <a:buSzTx/>
              <a:buFont typeface="Wingdings 3" panose="05040102010807070707" pitchFamily="18" charset="2"/>
              <a:buNone/>
            </a:pP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出错处理操作 </a:t>
            </a:r>
          </a:p>
          <a:p>
            <a:pPr>
              <a:lnSpc>
                <a:spcPct val="90000"/>
              </a:lnSpc>
              <a:buSzTx/>
              <a:buFont typeface="Wingdings 3" panose="05040102010807070707" pitchFamily="18" charset="2"/>
              <a:buNone/>
            </a:pPr>
            <a:r>
              <a:rPr lang="en-US" altLang="zh-CN" sz="1600" dirty="0">
                <a:latin typeface="微软雅黑" pitchFamily="34" charset="-122"/>
                <a:ea typeface="微软雅黑" pitchFamily="34" charset="-122"/>
              </a:rPr>
              <a:t>}</a:t>
            </a:r>
          </a:p>
        </p:txBody>
      </p:sp>
      <p:sp>
        <p:nvSpPr>
          <p:cNvPr id="40" name="矩形: 圆角 39"/>
          <p:cNvSpPr/>
          <p:nvPr/>
        </p:nvSpPr>
        <p:spPr>
          <a:xfrm>
            <a:off x="948470" y="3905402"/>
            <a:ext cx="5017220" cy="142947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圆角 12"/>
          <p:cNvSpPr/>
          <p:nvPr/>
        </p:nvSpPr>
        <p:spPr>
          <a:xfrm>
            <a:off x="1082903" y="3718255"/>
            <a:ext cx="3151200"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chemeClr val="tx1"/>
                </a:solidFill>
                <a:latin typeface="微软雅黑" panose="020B0503020204020204" pitchFamily="34" charset="-122"/>
                <a:ea typeface="微软雅黑" panose="020B0503020204020204" pitchFamily="34" charset="-122"/>
              </a:rPr>
              <a:t>malloc</a:t>
            </a:r>
            <a:r>
              <a:rPr lang="zh-CN" altLang="en-US" dirty="0">
                <a:solidFill>
                  <a:schemeClr val="tx1"/>
                </a:solidFill>
                <a:latin typeface="微软雅黑" panose="020B0503020204020204" pitchFamily="34" charset="-122"/>
                <a:ea typeface="微软雅黑" panose="020B0503020204020204" pitchFamily="34" charset="-122"/>
              </a:rPr>
              <a:t>函数调用一般形式</a:t>
            </a:r>
            <a:endParaRPr lang="zh-CN" altLang="en-US" sz="1600" dirty="0">
              <a:solidFill>
                <a:schemeClr val="tx1"/>
              </a:solidFill>
            </a:endParaRPr>
          </a:p>
        </p:txBody>
      </p:sp>
      <p:sp>
        <p:nvSpPr>
          <p:cNvPr id="36" name="矩形 35"/>
          <p:cNvSpPr/>
          <p:nvPr/>
        </p:nvSpPr>
        <p:spPr>
          <a:xfrm>
            <a:off x="2840259" y="2059604"/>
            <a:ext cx="3517310" cy="369332"/>
          </a:xfrm>
          <a:prstGeom prst="rect">
            <a:avLst/>
          </a:prstGeom>
        </p:spPr>
        <p:txBody>
          <a:bodyPr wrap="none">
            <a:spAutoFit/>
          </a:bodyPr>
          <a:lstStyle/>
          <a:p>
            <a:pPr>
              <a:lnSpc>
                <a:spcPct val="90000"/>
              </a:lnSpc>
              <a:buSzTx/>
              <a:buFont typeface="Wingdings 3" panose="05040102010807070707" pitchFamily="18" charset="2"/>
              <a:buNone/>
            </a:pPr>
            <a:r>
              <a:rPr lang="en-US" altLang="zh-CN" sz="2000" b="1" dirty="0">
                <a:solidFill>
                  <a:srgbClr val="0070C0"/>
                </a:solidFill>
                <a:latin typeface="等线" panose="02010600030101010101" pitchFamily="2" charset="-122"/>
                <a:ea typeface="等线" panose="02010600030101010101" pitchFamily="2" charset="-122"/>
              </a:rPr>
              <a:t>void * </a:t>
            </a:r>
            <a:r>
              <a:rPr lang="en-US" altLang="zh-CN" sz="2000" b="1" dirty="0" err="1">
                <a:solidFill>
                  <a:srgbClr val="0070C0"/>
                </a:solidFill>
                <a:latin typeface="等线" panose="02010600030101010101" pitchFamily="2" charset="-122"/>
                <a:ea typeface="等线" panose="02010600030101010101" pitchFamily="2" charset="-122"/>
              </a:rPr>
              <a:t>malloc</a:t>
            </a:r>
            <a:r>
              <a:rPr lang="en-US" altLang="zh-CN" sz="2000" b="1" dirty="0">
                <a:solidFill>
                  <a:srgbClr val="0070C0"/>
                </a:solidFill>
                <a:latin typeface="等线" panose="02010600030101010101" pitchFamily="2" charset="-122"/>
                <a:ea typeface="等线" panose="02010600030101010101" pitchFamily="2" charset="-122"/>
              </a:rPr>
              <a:t>(unsigned size);</a:t>
            </a:r>
          </a:p>
        </p:txBody>
      </p:sp>
      <p:sp>
        <p:nvSpPr>
          <p:cNvPr id="7" name="矩形 6"/>
          <p:cNvSpPr/>
          <p:nvPr/>
        </p:nvSpPr>
        <p:spPr>
          <a:xfrm>
            <a:off x="1528714" y="5416892"/>
            <a:ext cx="3161094" cy="923330"/>
          </a:xfrm>
          <a:prstGeom prst="rect">
            <a:avLst/>
          </a:prstGeom>
          <a:ln>
            <a:solidFill>
              <a:srgbClr val="FF0000"/>
            </a:solidFill>
          </a:ln>
        </p:spPr>
        <p:txBody>
          <a:bodyPr wrap="square">
            <a:spAutoFit/>
          </a:bodyPr>
          <a:lstStyle/>
          <a:p>
            <a:r>
              <a:rPr lang="zh-CN" altLang="en-US" dirty="0"/>
              <a:t>原型函数在stdlib.h中，在使用它们的程序开头处，必须写有：</a:t>
            </a:r>
          </a:p>
          <a:p>
            <a:r>
              <a:rPr lang="zh-CN" altLang="en-US" dirty="0">
                <a:solidFill>
                  <a:srgbClr val="45B0A8"/>
                </a:solidFill>
              </a:rPr>
              <a:t> #include 	&lt;stdlib.h&gt;</a:t>
            </a:r>
          </a:p>
        </p:txBody>
      </p:sp>
      <p:sp>
        <p:nvSpPr>
          <p:cNvPr id="10" name="矩形 9"/>
          <p:cNvSpPr/>
          <p:nvPr/>
        </p:nvSpPr>
        <p:spPr>
          <a:xfrm>
            <a:off x="683315" y="2633262"/>
            <a:ext cx="8012986" cy="923330"/>
          </a:xfrm>
          <a:prstGeom prst="rect">
            <a:avLst/>
          </a:prstGeom>
        </p:spPr>
        <p:txBody>
          <a:bodyPr wrap="square">
            <a:spAutoFit/>
          </a:bodyPr>
          <a:lstStyle/>
          <a:p>
            <a:pPr lvl="0"/>
            <a:r>
              <a:rPr lang="zh-CN" altLang="en-US" dirty="0">
                <a:solidFill>
                  <a:prstClr val="black"/>
                </a:solidFill>
                <a:latin typeface="微软雅黑" pitchFamily="34" charset="-122"/>
                <a:ea typeface="微软雅黑" pitchFamily="34" charset="-122"/>
              </a:rPr>
              <a:t>函数运行成功，则返回值是大小为</a:t>
            </a:r>
            <a:r>
              <a:rPr lang="en-US" altLang="zh-CN" dirty="0">
                <a:solidFill>
                  <a:prstClr val="black"/>
                </a:solidFill>
                <a:latin typeface="微软雅黑" pitchFamily="34" charset="-122"/>
                <a:ea typeface="微软雅黑" pitchFamily="34" charset="-122"/>
              </a:rPr>
              <a:t>size</a:t>
            </a:r>
            <a:r>
              <a:rPr lang="zh-CN" altLang="en-US" dirty="0">
                <a:solidFill>
                  <a:prstClr val="black"/>
                </a:solidFill>
                <a:latin typeface="微软雅黑" pitchFamily="34" charset="-122"/>
                <a:ea typeface="微软雅黑" pitchFamily="34" charset="-122"/>
              </a:rPr>
              <a:t>的</a:t>
            </a:r>
            <a:r>
              <a:rPr lang="zh-CN" altLang="en-US" dirty="0">
                <a:solidFill>
                  <a:srgbClr val="45B0A8"/>
                </a:solidFill>
                <a:latin typeface="微软雅黑" pitchFamily="34" charset="-122"/>
                <a:ea typeface="微软雅黑" pitchFamily="34" charset="-122"/>
              </a:rPr>
              <a:t>内存空间首地址</a:t>
            </a:r>
            <a:r>
              <a:rPr lang="zh-CN" altLang="en-US" dirty="0">
                <a:solidFill>
                  <a:prstClr val="black"/>
                </a:solidFill>
                <a:latin typeface="微软雅黑" pitchFamily="34" charset="-122"/>
                <a:ea typeface="微软雅黑" pitchFamily="34" charset="-122"/>
              </a:rPr>
              <a:t>，否则，返回</a:t>
            </a:r>
            <a:r>
              <a:rPr lang="zh-CN" altLang="en-US" dirty="0">
                <a:solidFill>
                  <a:srgbClr val="45B0A8"/>
                </a:solidFill>
                <a:latin typeface="微软雅黑" pitchFamily="34" charset="-122"/>
                <a:ea typeface="微软雅黑" pitchFamily="34" charset="-122"/>
              </a:rPr>
              <a:t>空指针</a:t>
            </a:r>
            <a:r>
              <a:rPr lang="zh-CN" altLang="en-US" dirty="0">
                <a:solidFill>
                  <a:prstClr val="black"/>
                </a:solidFill>
                <a:latin typeface="微软雅黑" pitchFamily="34" charset="-122"/>
                <a:ea typeface="微软雅黑" pitchFamily="34" charset="-122"/>
              </a:rPr>
              <a:t>。</a:t>
            </a:r>
            <a:endParaRPr lang="en-US" altLang="zh-CN" dirty="0">
              <a:solidFill>
                <a:prstClr val="black"/>
              </a:solidFill>
              <a:latin typeface="微软雅黑" pitchFamily="34" charset="-122"/>
              <a:ea typeface="微软雅黑" pitchFamily="34" charset="-122"/>
            </a:endParaRPr>
          </a:p>
          <a:p>
            <a:r>
              <a:rPr lang="zh-CN" altLang="en-US" dirty="0">
                <a:latin typeface="微软雅黑" pitchFamily="34" charset="-122"/>
                <a:ea typeface="微软雅黑" pitchFamily="34" charset="-122"/>
              </a:rPr>
              <a:t>采用指针赋值操作把它的返回值通过</a:t>
            </a:r>
            <a:r>
              <a:rPr lang="zh-CN" altLang="en-US" dirty="0">
                <a:solidFill>
                  <a:srgbClr val="45B0A8"/>
                </a:solidFill>
                <a:latin typeface="微软雅黑" pitchFamily="34" charset="-122"/>
                <a:ea typeface="微软雅黑" pitchFamily="34" charset="-122"/>
              </a:rPr>
              <a:t>类型强制转换</a:t>
            </a:r>
            <a:r>
              <a:rPr lang="zh-CN" altLang="en-US" dirty="0">
                <a:latin typeface="微软雅黑" pitchFamily="34" charset="-122"/>
                <a:ea typeface="微软雅黑" pitchFamily="34" charset="-122"/>
              </a:rPr>
              <a:t>赋给一个指向相同数据类型的指针变量</a:t>
            </a:r>
          </a:p>
        </p:txBody>
      </p:sp>
    </p:spTree>
    <p:extLst>
      <p:ext uri="{BB962C8B-B14F-4D97-AF65-F5344CB8AC3E}">
        <p14:creationId xmlns:p14="http://schemas.microsoft.com/office/powerpoint/2010/main" val="48463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指针的赋值运算</a:t>
            </a:r>
          </a:p>
        </p:txBody>
      </p:sp>
      <p:sp>
        <p:nvSpPr>
          <p:cNvPr id="35" name="对话气泡: 圆角矩形 16"/>
          <p:cNvSpPr/>
          <p:nvPr/>
        </p:nvSpPr>
        <p:spPr>
          <a:xfrm>
            <a:off x="6060788" y="932954"/>
            <a:ext cx="2162101" cy="469403"/>
          </a:xfrm>
          <a:prstGeom prst="wedgeRoundRectCallout">
            <a:avLst>
              <a:gd name="adj1" fmla="val -76242"/>
              <a:gd name="adj2" fmla="val -12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a:solidFill>
                  <a:schemeClr val="tx1"/>
                </a:solidFill>
                <a:latin typeface="+mn-ea"/>
              </a:rPr>
              <a:t>接受</a:t>
            </a:r>
            <a:r>
              <a:rPr lang="en-US" altLang="zh-CN" sz="1100" dirty="0" err="1">
                <a:solidFill>
                  <a:schemeClr val="tx1"/>
                </a:solidFill>
                <a:latin typeface="+mn-ea"/>
              </a:rPr>
              <a:t>malloc</a:t>
            </a:r>
            <a:r>
              <a:rPr lang="en-US" altLang="zh-CN" sz="1100" dirty="0">
                <a:solidFill>
                  <a:schemeClr val="tx1"/>
                </a:solidFill>
                <a:latin typeface="+mn-ea"/>
              </a:rPr>
              <a:t>( )</a:t>
            </a:r>
            <a:r>
              <a:rPr lang="zh-CN" altLang="en-US" sz="1100" dirty="0">
                <a:solidFill>
                  <a:schemeClr val="tx1"/>
                </a:solidFill>
                <a:latin typeface="+mn-ea"/>
              </a:rPr>
              <a:t>函数在堆区中所分配的内存空间首地址</a:t>
            </a:r>
          </a:p>
        </p:txBody>
      </p:sp>
      <p:sp>
        <p:nvSpPr>
          <p:cNvPr id="45" name="矩形 44"/>
          <p:cNvSpPr/>
          <p:nvPr/>
        </p:nvSpPr>
        <p:spPr>
          <a:xfrm>
            <a:off x="1273087" y="2368902"/>
            <a:ext cx="3415026" cy="4164217"/>
          </a:xfrm>
          <a:prstGeom prst="rect">
            <a:avLst/>
          </a:prstGeom>
        </p:spPr>
        <p:txBody>
          <a:bodyPr wrap="square">
            <a:spAutoFit/>
          </a:bodyPr>
          <a:lstStyle/>
          <a:p>
            <a:pPr>
              <a:lnSpc>
                <a:spcPct val="90000"/>
              </a:lnSpc>
              <a:buSzTx/>
              <a:buFont typeface="Wingdings 3" panose="05040102010807070707" pitchFamily="18" charset="2"/>
              <a:buNone/>
            </a:pPr>
            <a:endParaRPr lang="en-US" altLang="zh-CN" sz="1400" dirty="0">
              <a:solidFill>
                <a:srgbClr val="0070C0"/>
              </a:solidFill>
              <a:latin typeface="微软雅黑" pitchFamily="34" charset="-122"/>
              <a:ea typeface="微软雅黑" pitchFamily="34" charset="-122"/>
            </a:endParaRP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#include &lt;</a:t>
            </a:r>
            <a:r>
              <a:rPr lang="en-US" altLang="zh-CN" sz="1400" dirty="0" err="1">
                <a:latin typeface="微软雅黑" pitchFamily="34" charset="-122"/>
                <a:ea typeface="微软雅黑" pitchFamily="34" charset="-122"/>
              </a:rPr>
              <a:t>stdio.h</a:t>
            </a:r>
            <a:r>
              <a:rPr lang="en-US" altLang="zh-CN" sz="1400" dirty="0">
                <a:latin typeface="微软雅黑" pitchFamily="34" charset="-122"/>
                <a:ea typeface="微软雅黑" pitchFamily="34" charset="-122"/>
              </a:rPr>
              <a:t>&gt;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#include &lt;</a:t>
            </a:r>
            <a:r>
              <a:rPr lang="en-US" altLang="zh-CN" sz="1400" dirty="0" err="1">
                <a:latin typeface="微软雅黑" pitchFamily="34" charset="-122"/>
                <a:ea typeface="微软雅黑" pitchFamily="34" charset="-122"/>
              </a:rPr>
              <a:t>alloc.h</a:t>
            </a:r>
            <a:r>
              <a:rPr lang="en-US" altLang="zh-CN" sz="1400" dirty="0">
                <a:latin typeface="微软雅黑" pitchFamily="34" charset="-122"/>
                <a:ea typeface="微软雅黑" pitchFamily="34" charset="-122"/>
              </a:rPr>
              <a:t>&gt;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#include &lt;</a:t>
            </a:r>
            <a:r>
              <a:rPr lang="en-US" altLang="zh-CN" sz="1400" dirty="0" err="1">
                <a:latin typeface="微软雅黑" pitchFamily="34" charset="-122"/>
                <a:ea typeface="微软雅黑" pitchFamily="34" charset="-122"/>
              </a:rPr>
              <a:t>stdlib.h</a:t>
            </a:r>
            <a:r>
              <a:rPr lang="en-US" altLang="zh-CN" sz="1400" dirty="0">
                <a:latin typeface="微软雅黑" pitchFamily="34" charset="-122"/>
                <a:ea typeface="微软雅黑" pitchFamily="34" charset="-122"/>
              </a:rPr>
              <a:t>&gt;</a:t>
            </a:r>
          </a:p>
          <a:p>
            <a:pPr>
              <a:lnSpc>
                <a:spcPct val="90000"/>
              </a:lnSpc>
              <a:buSzTx/>
              <a:buFont typeface="Wingdings 3" panose="05040102010807070707" pitchFamily="18" charset="2"/>
              <a:buNone/>
            </a:pP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main()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 = 0, *a, 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printf</a:t>
            </a:r>
            <a:r>
              <a:rPr lang="en-US" altLang="zh-CN" sz="1400" dirty="0">
                <a:latin typeface="微软雅黑" pitchFamily="34" charset="-122"/>
                <a:ea typeface="微软雅黑" pitchFamily="34" charset="-122"/>
              </a:rPr>
              <a:t>(“Input array length:”);</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scanf</a:t>
            </a:r>
            <a:r>
              <a:rPr lang="en-US" altLang="zh-CN"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d”,&amp;N</a:t>
            </a:r>
            <a:r>
              <a:rPr lang="en-US" altLang="zh-CN" sz="1400" dirty="0">
                <a:latin typeface="微软雅黑" pitchFamily="34" charset="-122"/>
                <a:ea typeface="微软雅黑" pitchFamily="34" charset="-122"/>
              </a:rPr>
              <a: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 = (</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malloc</a:t>
            </a:r>
            <a:r>
              <a:rPr lang="en-US" altLang="zh-CN" sz="1400" dirty="0">
                <a:latin typeface="微软雅黑" pitchFamily="34" charset="-122"/>
                <a:ea typeface="微软雅黑" pitchFamily="34" charset="-122"/>
              </a:rPr>
              <a:t>(N*</a:t>
            </a:r>
            <a:r>
              <a:rPr lang="en-US" altLang="zh-CN" sz="1400" dirty="0" err="1">
                <a:latin typeface="微软雅黑" pitchFamily="34" charset="-122"/>
                <a:ea typeface="微软雅黑" pitchFamily="34" charset="-122"/>
              </a:rPr>
              <a:t>sizeof</a:t>
            </a:r>
            <a:r>
              <a:rPr lang="en-US" altLang="zh-CN"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for(</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 = 0;i&lt;</a:t>
            </a:r>
            <a:r>
              <a:rPr lang="en-US" altLang="zh-CN" sz="1400" dirty="0" err="1">
                <a:latin typeface="微软雅黑" pitchFamily="34" charset="-122"/>
                <a:ea typeface="微软雅黑" pitchFamily="34" charset="-122"/>
              </a:rPr>
              <a:t>N;i</a:t>
            </a:r>
            <a:r>
              <a:rPr lang="en-US" altLang="zh-CN" sz="1400" dirty="0">
                <a:latin typeface="微软雅黑" pitchFamily="34" charset="-122"/>
                <a:ea typeface="微软雅黑" pitchFamily="34" charset="-122"/>
              </a:rPr>
              <a: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 = i+1;</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printf</a:t>
            </a:r>
            <a:r>
              <a:rPr lang="en-US" altLang="zh-CN" sz="1400" dirty="0">
                <a:latin typeface="微软雅黑" pitchFamily="34" charset="-122"/>
                <a:ea typeface="微软雅黑" pitchFamily="34" charset="-122"/>
              </a:rPr>
              <a:t>(“\n”);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if((i+1)%10 == 0)</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printf</a:t>
            </a:r>
            <a:r>
              <a:rPr lang="en-US" altLang="zh-CN" sz="1400" dirty="0">
                <a:latin typeface="微软雅黑" pitchFamily="34" charset="-122"/>
                <a:ea typeface="微软雅黑" pitchFamily="34" charset="-122"/>
              </a:rPr>
              <a:t>(“\n”);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free(a);</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printf</a:t>
            </a:r>
            <a:r>
              <a:rPr lang="en-US" altLang="zh-CN" sz="1400" dirty="0">
                <a:latin typeface="微软雅黑" pitchFamily="34" charset="-122"/>
                <a:ea typeface="微软雅黑" pitchFamily="34" charset="-122"/>
              </a:rPr>
              <a:t>(“\n”);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return 0;</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a:t>
            </a:r>
          </a:p>
        </p:txBody>
      </p:sp>
      <p:sp>
        <p:nvSpPr>
          <p:cNvPr id="46" name="矩形: 圆角 45"/>
          <p:cNvSpPr/>
          <p:nvPr/>
        </p:nvSpPr>
        <p:spPr>
          <a:xfrm>
            <a:off x="786089" y="2383417"/>
            <a:ext cx="4513116" cy="400342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矩形: 圆角 12"/>
          <p:cNvSpPr/>
          <p:nvPr/>
        </p:nvSpPr>
        <p:spPr>
          <a:xfrm>
            <a:off x="920522" y="2245703"/>
            <a:ext cx="3943578" cy="275427"/>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6.4 </a:t>
            </a:r>
            <a:r>
              <a:rPr lang="zh-CN" altLang="en-US" sz="1600" dirty="0">
                <a:solidFill>
                  <a:schemeClr val="tx1"/>
                </a:solidFill>
                <a:latin typeface="微软雅黑" panose="020B0503020204020204" pitchFamily="34" charset="-122"/>
                <a:ea typeface="微软雅黑" panose="020B0503020204020204" pitchFamily="34" charset="-122"/>
              </a:rPr>
              <a:t>使用</a:t>
            </a:r>
            <a:r>
              <a:rPr lang="en-US" altLang="zh-CN" sz="1600" dirty="0" err="1">
                <a:solidFill>
                  <a:schemeClr val="tx1"/>
                </a:solidFill>
                <a:latin typeface="微软雅黑" panose="020B0503020204020204" pitchFamily="34" charset="-122"/>
                <a:ea typeface="微软雅黑" panose="020B0503020204020204" pitchFamily="34" charset="-122"/>
              </a:rPr>
              <a:t>malloc</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free</a:t>
            </a:r>
            <a:r>
              <a:rPr lang="zh-CN" altLang="en-US" sz="1600" dirty="0">
                <a:solidFill>
                  <a:schemeClr val="tx1"/>
                </a:solidFill>
                <a:latin typeface="微软雅黑" panose="020B0503020204020204" pitchFamily="34" charset="-122"/>
                <a:ea typeface="微软雅黑" panose="020B0503020204020204" pitchFamily="34" charset="-122"/>
              </a:rPr>
              <a:t>函数的示例程序</a:t>
            </a:r>
            <a:endParaRPr lang="zh-CN" altLang="en-US" sz="1400" dirty="0">
              <a:solidFill>
                <a:schemeClr val="tx1"/>
              </a:solidFill>
            </a:endParaRPr>
          </a:p>
        </p:txBody>
      </p:sp>
      <p:sp>
        <p:nvSpPr>
          <p:cNvPr id="48" name="矩形: 圆角 4"/>
          <p:cNvSpPr/>
          <p:nvPr/>
        </p:nvSpPr>
        <p:spPr>
          <a:xfrm>
            <a:off x="4864100" y="4711699"/>
            <a:ext cx="3552418" cy="1458681"/>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rPr>
              <a:t>Input array length:15</a:t>
            </a:r>
          </a:p>
          <a:p>
            <a:r>
              <a:rPr lang="en-US" altLang="zh-CN" dirty="0">
                <a:solidFill>
                  <a:schemeClr val="tx1"/>
                </a:solidFill>
              </a:rPr>
              <a:t>1    2    3    4    5    6    7    8    9    10</a:t>
            </a:r>
          </a:p>
          <a:p>
            <a:r>
              <a:rPr lang="en-US" altLang="zh-CN" dirty="0">
                <a:solidFill>
                  <a:schemeClr val="tx1"/>
                </a:solidFill>
              </a:rPr>
              <a:t>11   12   13   14   15</a:t>
            </a:r>
          </a:p>
        </p:txBody>
      </p:sp>
      <p:sp>
        <p:nvSpPr>
          <p:cNvPr id="13" name="矩形 12"/>
          <p:cNvSpPr/>
          <p:nvPr/>
        </p:nvSpPr>
        <p:spPr>
          <a:xfrm>
            <a:off x="3005960" y="1033026"/>
            <a:ext cx="2757486" cy="369332"/>
          </a:xfrm>
          <a:prstGeom prst="rect">
            <a:avLst/>
          </a:prstGeom>
        </p:spPr>
        <p:txBody>
          <a:bodyPr wrap="none">
            <a:spAutoFit/>
          </a:bodyPr>
          <a:lstStyle/>
          <a:p>
            <a:pPr>
              <a:lnSpc>
                <a:spcPct val="90000"/>
              </a:lnSpc>
              <a:buFont typeface="Wingdings 3" panose="05040102010807070707" pitchFamily="18" charset="2"/>
              <a:buNone/>
            </a:pPr>
            <a:r>
              <a:rPr lang="en-US" altLang="zh-CN" sz="2000" b="1" dirty="0">
                <a:solidFill>
                  <a:srgbClr val="0070C0"/>
                </a:solidFill>
                <a:latin typeface="等线" panose="02010600030101010101" pitchFamily="2" charset="-122"/>
                <a:ea typeface="等线" panose="02010600030101010101" pitchFamily="2" charset="-122"/>
              </a:rPr>
              <a:t>void   free(void * </a:t>
            </a:r>
            <a:r>
              <a:rPr lang="en-US" altLang="zh-CN" sz="2000" b="1" dirty="0" err="1">
                <a:solidFill>
                  <a:srgbClr val="0070C0"/>
                </a:solidFill>
                <a:latin typeface="等线" panose="02010600030101010101" pitchFamily="2" charset="-122"/>
                <a:ea typeface="等线" panose="02010600030101010101" pitchFamily="2" charset="-122"/>
              </a:rPr>
              <a:t>ptr</a:t>
            </a:r>
            <a:r>
              <a:rPr lang="en-US" altLang="zh-CN" sz="2000" b="1" dirty="0">
                <a:solidFill>
                  <a:srgbClr val="0070C0"/>
                </a:solidFill>
                <a:latin typeface="等线" panose="02010600030101010101" pitchFamily="2" charset="-122"/>
                <a:ea typeface="等线" panose="02010600030101010101" pitchFamily="2" charset="-122"/>
              </a:rPr>
              <a:t>); </a:t>
            </a:r>
          </a:p>
        </p:txBody>
      </p:sp>
      <p:sp>
        <p:nvSpPr>
          <p:cNvPr id="14" name="矩形 13"/>
          <p:cNvSpPr/>
          <p:nvPr/>
        </p:nvSpPr>
        <p:spPr>
          <a:xfrm>
            <a:off x="786089" y="1033026"/>
            <a:ext cx="2618687" cy="369332"/>
          </a:xfrm>
          <a:prstGeom prst="rect">
            <a:avLst/>
          </a:prstGeom>
        </p:spPr>
        <p:txBody>
          <a:bodyPr wrap="square">
            <a:spAutoFit/>
          </a:bodyPr>
          <a:lstStyle/>
          <a:p>
            <a:pPr>
              <a:buFont typeface="Wingdings 3" panose="05040102010807070707" pitchFamily="18" charset="2"/>
              <a:buNone/>
            </a:pPr>
            <a:r>
              <a:rPr lang="zh-CN" altLang="en-US" dirty="0">
                <a:latin typeface="微软雅黑" panose="020B0503020204020204" pitchFamily="34" charset="-122"/>
                <a:ea typeface="微软雅黑" panose="020B0503020204020204" pitchFamily="34" charset="-122"/>
              </a:rPr>
              <a:t>动态内存释放函数</a:t>
            </a:r>
            <a:r>
              <a:rPr lang="en-US" altLang="zh-CN" dirty="0">
                <a:latin typeface="微软雅黑" panose="020B0503020204020204" pitchFamily="34" charset="-122"/>
                <a:ea typeface="微软雅黑" panose="020B0503020204020204" pitchFamily="34" charset="-122"/>
              </a:rPr>
              <a:t>:</a:t>
            </a:r>
            <a:endParaRPr lang="zh-CN" altLang="en-US" sz="1600" dirty="0">
              <a:latin typeface="等线" panose="02010600030101010101" pitchFamily="2" charset="-122"/>
              <a:ea typeface="等线" panose="02010600030101010101" pitchFamily="2" charset="-122"/>
            </a:endParaRPr>
          </a:p>
        </p:txBody>
      </p:sp>
      <p:sp>
        <p:nvSpPr>
          <p:cNvPr id="4" name="矩形 3"/>
          <p:cNvSpPr/>
          <p:nvPr/>
        </p:nvSpPr>
        <p:spPr>
          <a:xfrm>
            <a:off x="1229545" y="1693038"/>
            <a:ext cx="7304856" cy="369332"/>
          </a:xfrm>
          <a:prstGeom prst="rect">
            <a:avLst/>
          </a:prstGeom>
        </p:spPr>
        <p:txBody>
          <a:bodyPr wrap="square">
            <a:spAutoFit/>
          </a:bodyPr>
          <a:lstStyle/>
          <a:p>
            <a:r>
              <a:rPr lang="en-US" altLang="zh-CN" dirty="0">
                <a:latin typeface="微软雅黑" pitchFamily="34" charset="-122"/>
                <a:ea typeface="微软雅黑" pitchFamily="34" charset="-122"/>
              </a:rPr>
              <a:t>free( )</a:t>
            </a:r>
            <a:r>
              <a:rPr lang="zh-CN" altLang="en-US" dirty="0">
                <a:latin typeface="微软雅黑" pitchFamily="34" charset="-122"/>
                <a:ea typeface="微软雅黑" pitchFamily="34" charset="-122"/>
              </a:rPr>
              <a:t>是</a:t>
            </a:r>
            <a:r>
              <a:rPr lang="en-US" altLang="zh-CN" dirty="0" err="1">
                <a:latin typeface="微软雅黑" pitchFamily="34" charset="-122"/>
                <a:ea typeface="微软雅黑" pitchFamily="34" charset="-122"/>
              </a:rPr>
              <a:t>malloc</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的配对物，即在整个源程序内，它们是成对出现的</a:t>
            </a:r>
          </a:p>
        </p:txBody>
      </p:sp>
    </p:spTree>
    <p:extLst>
      <p:ext uri="{BB962C8B-B14F-4D97-AF65-F5344CB8AC3E}">
        <p14:creationId xmlns:p14="http://schemas.microsoft.com/office/powerpoint/2010/main" val="239475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p:bldP spid="46" grpId="0" animBg="1"/>
      <p:bldP spid="47"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655" y="120865"/>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指针与数组</a:t>
            </a:r>
          </a:p>
        </p:txBody>
      </p:sp>
      <p:sp>
        <p:nvSpPr>
          <p:cNvPr id="4" name="矩形 3"/>
          <p:cNvSpPr/>
          <p:nvPr/>
        </p:nvSpPr>
        <p:spPr>
          <a:xfrm>
            <a:off x="808884" y="1936543"/>
            <a:ext cx="3718666" cy="461665"/>
          </a:xfrm>
          <a:prstGeom prst="rect">
            <a:avLst/>
          </a:prstGeom>
          <a:ln>
            <a:noFill/>
          </a:ln>
        </p:spPr>
        <p:txBody>
          <a:bodyPr wrap="square">
            <a:spAutoFit/>
          </a:bodyPr>
          <a:lstStyle/>
          <a:p>
            <a:r>
              <a:rPr lang="en-US" altLang="zh-CN" sz="2400" b="1" dirty="0">
                <a:latin typeface="微软雅黑" panose="020B0503020204020204" pitchFamily="34" charset="-122"/>
                <a:ea typeface="微软雅黑" panose="020B0503020204020204" pitchFamily="34" charset="-122"/>
              </a:rPr>
              <a:t>6.3.1 </a:t>
            </a:r>
            <a:r>
              <a:rPr lang="zh-CN" altLang="en-US" sz="2400" b="1" dirty="0">
                <a:latin typeface="微软雅黑" panose="020B0503020204020204" pitchFamily="34" charset="-122"/>
                <a:ea typeface="微软雅黑" panose="020B0503020204020204" pitchFamily="34" charset="-122"/>
              </a:rPr>
              <a:t>一维数组与</a:t>
            </a:r>
            <a:r>
              <a:rPr lang="x-none" altLang="zh-CN" sz="2400" b="1" dirty="0">
                <a:latin typeface="微软雅黑" panose="020B0503020204020204" pitchFamily="34" charset="-122"/>
                <a:ea typeface="微软雅黑" panose="020B0503020204020204" pitchFamily="34" charset="-122"/>
              </a:rPr>
              <a:t>指针</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1128988" y="1203261"/>
            <a:ext cx="7322860" cy="646331"/>
          </a:xfrm>
          <a:prstGeom prst="rect">
            <a:avLst/>
          </a:prstGeom>
        </p:spPr>
        <p:txBody>
          <a:bodyPr wrap="square">
            <a:spAutoFit/>
          </a:bodyPr>
          <a:lstStyle/>
          <a:p>
            <a:pPr>
              <a:buSzTx/>
              <a:buFont typeface="Wingdings 3" panose="05040102010807070707" pitchFamily="18" charset="2"/>
              <a:buNone/>
            </a:pPr>
            <a:r>
              <a:rPr lang="zh-CN" altLang="zh-CN" dirty="0">
                <a:latin typeface="微软雅黑" pitchFamily="34" charset="-122"/>
                <a:ea typeface="微软雅黑" pitchFamily="34" charset="-122"/>
              </a:rPr>
              <a:t>数组与指针在访问内存时采用统一的地址计算方法</a:t>
            </a:r>
            <a:r>
              <a:rPr lang="zh-CN" altLang="en-US" dirty="0">
                <a:latin typeface="微软雅黑" pitchFamily="34" charset="-122"/>
                <a:ea typeface="微软雅黑" pitchFamily="34" charset="-122"/>
              </a:rPr>
              <a:t>，</a:t>
            </a:r>
            <a:r>
              <a:rPr lang="zh-CN" altLang="zh-CN" dirty="0">
                <a:latin typeface="微软雅黑" pitchFamily="34" charset="-122"/>
                <a:ea typeface="微软雅黑" pitchFamily="34" charset="-122"/>
              </a:rPr>
              <a:t>都可以处理内存中连续存放的一系列数据</a:t>
            </a:r>
            <a:endParaRPr lang="zh-CN" altLang="en-US" dirty="0">
              <a:latin typeface="微软雅黑" pitchFamily="34" charset="-122"/>
              <a:ea typeface="微软雅黑" pitchFamily="34" charset="-122"/>
            </a:endParaRPr>
          </a:p>
        </p:txBody>
      </p:sp>
      <p:sp>
        <p:nvSpPr>
          <p:cNvPr id="8" name="矩形 7"/>
          <p:cNvSpPr/>
          <p:nvPr/>
        </p:nvSpPr>
        <p:spPr>
          <a:xfrm>
            <a:off x="1128988" y="2508573"/>
            <a:ext cx="2630212" cy="369332"/>
          </a:xfrm>
          <a:prstGeom prst="rect">
            <a:avLst/>
          </a:prstGeom>
          <a:ln>
            <a:noFill/>
          </a:ln>
        </p:spPr>
        <p:txBody>
          <a:bodyPr wrap="square">
            <a:spAutoFit/>
          </a:bodyPr>
          <a:lstStyle/>
          <a:p>
            <a:r>
              <a:rPr lang="zh-CN" altLang="en-US" dirty="0">
                <a:latin typeface="微软雅黑" panose="020B0503020204020204" pitchFamily="34" charset="-122"/>
                <a:ea typeface="微软雅黑" panose="020B0503020204020204" pitchFamily="34" charset="-122"/>
              </a:rPr>
              <a:t>一维数组与指针的关系</a:t>
            </a:r>
          </a:p>
        </p:txBody>
      </p:sp>
      <p:sp>
        <p:nvSpPr>
          <p:cNvPr id="5" name="矩形 4"/>
          <p:cNvSpPr/>
          <p:nvPr/>
        </p:nvSpPr>
        <p:spPr>
          <a:xfrm>
            <a:off x="1522514" y="2988270"/>
            <a:ext cx="1095172" cy="369332"/>
          </a:xfrm>
          <a:prstGeom prst="rect">
            <a:avLst/>
          </a:prstGeom>
        </p:spPr>
        <p:txBody>
          <a:bodyPr wrap="none">
            <a:spAutoFit/>
          </a:bodyPr>
          <a:lstStyle/>
          <a:p>
            <a:r>
              <a:rPr lang="en-US" altLang="zh-CN" dirty="0" err="1">
                <a:latin typeface="Times New Roman" panose="02020603050405020304" pitchFamily="18" charset="0"/>
                <a:ea typeface="宋体" panose="02010600030101010101" pitchFamily="2" charset="-122"/>
              </a:rPr>
              <a:t>int</a:t>
            </a:r>
            <a:r>
              <a:rPr lang="en-US" altLang="zh-CN" dirty="0">
                <a:latin typeface="Times New Roman" panose="02020603050405020304" pitchFamily="18" charset="0"/>
                <a:ea typeface="宋体" panose="02010600030101010101" pitchFamily="2" charset="-122"/>
              </a:rPr>
              <a:t>  a[10];</a:t>
            </a:r>
            <a:endParaRPr lang="zh-CN" altLang="en-US" dirty="0"/>
          </a:p>
        </p:txBody>
      </p:sp>
      <p:sp>
        <p:nvSpPr>
          <p:cNvPr id="11" name="矩形 10"/>
          <p:cNvSpPr/>
          <p:nvPr/>
        </p:nvSpPr>
        <p:spPr>
          <a:xfrm>
            <a:off x="1522514" y="3316306"/>
            <a:ext cx="941283" cy="369332"/>
          </a:xfrm>
          <a:prstGeom prst="rect">
            <a:avLst/>
          </a:prstGeom>
        </p:spPr>
        <p:txBody>
          <a:bodyPr wrap="none">
            <a:spAutoFit/>
          </a:bodyPr>
          <a:lstStyle/>
          <a:p>
            <a:r>
              <a:rPr lang="en-US" altLang="zh-CN" dirty="0" err="1">
                <a:latin typeface="Times New Roman" panose="02020603050405020304" pitchFamily="18" charset="0"/>
                <a:ea typeface="宋体" panose="02010600030101010101" pitchFamily="2" charset="-122"/>
              </a:rPr>
              <a:t>int</a:t>
            </a:r>
            <a:r>
              <a:rPr lang="en-US" altLang="zh-CN" dirty="0">
                <a:latin typeface="Times New Roman" panose="02020603050405020304" pitchFamily="18" charset="0"/>
                <a:ea typeface="宋体" panose="02010600030101010101" pitchFamily="2" charset="-122"/>
              </a:rPr>
              <a:t>  *pa;</a:t>
            </a:r>
            <a:endParaRPr lang="zh-CN" altLang="zh-CN" dirty="0">
              <a:latin typeface="Times New Roman" panose="02020603050405020304" pitchFamily="18" charset="0"/>
              <a:ea typeface="宋体" panose="02010600030101010101" pitchFamily="2" charset="-122"/>
            </a:endParaRPr>
          </a:p>
        </p:txBody>
      </p:sp>
      <p:sp>
        <p:nvSpPr>
          <p:cNvPr id="12" name="矩形 11"/>
          <p:cNvSpPr/>
          <p:nvPr/>
        </p:nvSpPr>
        <p:spPr>
          <a:xfrm>
            <a:off x="1528864" y="3636308"/>
            <a:ext cx="2066591"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pa=a;   </a:t>
            </a:r>
            <a:r>
              <a:rPr lang="zh-CN" altLang="zh-CN"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dirty="0">
                <a:latin typeface="Times New Roman" panose="02020603050405020304" pitchFamily="18" charset="0"/>
                <a:ea typeface="宋体" panose="02010600030101010101" pitchFamily="2" charset="-122"/>
              </a:rPr>
              <a:t>pa=&amp;a[0];</a:t>
            </a:r>
            <a:endParaRPr lang="zh-CN" altLang="en-US" dirty="0"/>
          </a:p>
        </p:txBody>
      </p:sp>
      <p:pic>
        <p:nvPicPr>
          <p:cNvPr id="16" name="图片 15"/>
          <p:cNvPicPr>
            <a:picLocks noChangeAspect="1"/>
          </p:cNvPicPr>
          <p:nvPr/>
        </p:nvPicPr>
        <p:blipFill>
          <a:blip r:embed="rId2"/>
          <a:stretch>
            <a:fillRect/>
          </a:stretch>
        </p:blipFill>
        <p:spPr>
          <a:xfrm>
            <a:off x="4702890" y="2299178"/>
            <a:ext cx="3806675" cy="3029318"/>
          </a:xfrm>
          <a:prstGeom prst="rect">
            <a:avLst/>
          </a:prstGeom>
        </p:spPr>
      </p:pic>
      <p:sp>
        <p:nvSpPr>
          <p:cNvPr id="17" name="矩形 16"/>
          <p:cNvSpPr/>
          <p:nvPr/>
        </p:nvSpPr>
        <p:spPr>
          <a:xfrm>
            <a:off x="1522514" y="4202225"/>
            <a:ext cx="518091"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pa</a:t>
            </a:r>
            <a:endParaRPr lang="zh-CN" altLang="en-US" dirty="0">
              <a:latin typeface="Times New Roman" panose="02020603050405020304" pitchFamily="18" charset="0"/>
              <a:ea typeface="宋体" panose="02010600030101010101" pitchFamily="2" charset="-122"/>
            </a:endParaRPr>
          </a:p>
        </p:txBody>
      </p:sp>
      <p:sp>
        <p:nvSpPr>
          <p:cNvPr id="19" name="矩形 18"/>
          <p:cNvSpPr/>
          <p:nvPr/>
        </p:nvSpPr>
        <p:spPr>
          <a:xfrm>
            <a:off x="1534535" y="4579377"/>
            <a:ext cx="917239"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(pa+1)</a:t>
            </a:r>
            <a:endParaRPr lang="zh-CN" altLang="en-US" dirty="0"/>
          </a:p>
        </p:txBody>
      </p:sp>
      <p:sp>
        <p:nvSpPr>
          <p:cNvPr id="20" name="矩形 19"/>
          <p:cNvSpPr/>
          <p:nvPr/>
        </p:nvSpPr>
        <p:spPr>
          <a:xfrm>
            <a:off x="2705836" y="4579377"/>
            <a:ext cx="556563"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a[1]</a:t>
            </a:r>
            <a:endParaRPr lang="zh-CN" altLang="en-US" dirty="0"/>
          </a:p>
        </p:txBody>
      </p:sp>
      <p:sp>
        <p:nvSpPr>
          <p:cNvPr id="21" name="矩形 20"/>
          <p:cNvSpPr/>
          <p:nvPr/>
        </p:nvSpPr>
        <p:spPr>
          <a:xfrm>
            <a:off x="2705835" y="4210045"/>
            <a:ext cx="556563"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a[0]</a:t>
            </a:r>
            <a:endParaRPr lang="zh-CN" altLang="en-US" dirty="0"/>
          </a:p>
        </p:txBody>
      </p:sp>
      <p:sp>
        <p:nvSpPr>
          <p:cNvPr id="22" name="矩形 21"/>
          <p:cNvSpPr/>
          <p:nvPr/>
        </p:nvSpPr>
        <p:spPr>
          <a:xfrm>
            <a:off x="1522514" y="5088144"/>
            <a:ext cx="865943"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pa+i</a:t>
            </a:r>
            <a:r>
              <a:rPr lang="en-US" altLang="zh-CN" dirty="0">
                <a:latin typeface="Times New Roman" panose="02020603050405020304" pitchFamily="18" charset="0"/>
                <a:ea typeface="宋体" panose="02010600030101010101" pitchFamily="2" charset="-122"/>
              </a:rPr>
              <a:t>)</a:t>
            </a:r>
            <a:endParaRPr lang="zh-CN" altLang="en-US" dirty="0"/>
          </a:p>
        </p:txBody>
      </p:sp>
      <p:sp>
        <p:nvSpPr>
          <p:cNvPr id="23" name="矩形 22"/>
          <p:cNvSpPr/>
          <p:nvPr/>
        </p:nvSpPr>
        <p:spPr>
          <a:xfrm>
            <a:off x="2693815" y="5088144"/>
            <a:ext cx="505267"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endParaRPr lang="zh-CN" altLang="en-US" dirty="0"/>
          </a:p>
        </p:txBody>
      </p:sp>
      <p:cxnSp>
        <p:nvCxnSpPr>
          <p:cNvPr id="25" name="直接箭头连接符 24"/>
          <p:cNvCxnSpPr/>
          <p:nvPr/>
        </p:nvCxnSpPr>
        <p:spPr>
          <a:xfrm>
            <a:off x="2376102" y="4420131"/>
            <a:ext cx="375584" cy="11579"/>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2376102" y="4772203"/>
            <a:ext cx="375584" cy="11579"/>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374367" y="5294579"/>
            <a:ext cx="375584" cy="11579"/>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159208" y="5284868"/>
            <a:ext cx="375584" cy="11579"/>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082207" y="5279078"/>
            <a:ext cx="375584" cy="11579"/>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496460" y="5088144"/>
            <a:ext cx="620683"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pa[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endParaRPr lang="zh-CN" altLang="en-US" dirty="0"/>
          </a:p>
        </p:txBody>
      </p:sp>
      <p:sp>
        <p:nvSpPr>
          <p:cNvPr id="35" name="矩形 34"/>
          <p:cNvSpPr/>
          <p:nvPr/>
        </p:nvSpPr>
        <p:spPr>
          <a:xfrm>
            <a:off x="4448315" y="5088144"/>
            <a:ext cx="750526"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a+i</a:t>
            </a:r>
            <a:r>
              <a:rPr lang="en-US" altLang="zh-CN" dirty="0">
                <a:latin typeface="Times New Roman" panose="02020603050405020304" pitchFamily="18" charset="0"/>
                <a:ea typeface="宋体" panose="02010600030101010101" pitchFamily="2" charset="-122"/>
              </a:rPr>
              <a:t>)</a:t>
            </a:r>
            <a:endParaRPr lang="zh-CN" altLang="en-US" dirty="0"/>
          </a:p>
        </p:txBody>
      </p:sp>
    </p:spTree>
    <p:extLst>
      <p:ext uri="{BB962C8B-B14F-4D97-AF65-F5344CB8AC3E}">
        <p14:creationId xmlns:p14="http://schemas.microsoft.com/office/powerpoint/2010/main" val="3041679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0788" y="10630"/>
            <a:ext cx="1484894" cy="892552"/>
          </a:xfrm>
          <a:prstGeom prst="rect">
            <a:avLst/>
          </a:prstGeom>
          <a:noFill/>
        </p:spPr>
        <p:txBody>
          <a:bodyPr wrap="none" rtlCol="0">
            <a:spAutoFit/>
          </a:bodyPr>
          <a:lstStyle/>
          <a:p>
            <a:pPr algn="ctr"/>
            <a:r>
              <a:rPr lang="zh-CN" altLang="en-US" sz="2400" b="1" dirty="0">
                <a:solidFill>
                  <a:srgbClr val="39626F"/>
                </a:solidFill>
                <a:latin typeface="微软雅黑" panose="020B0503020204020204" pitchFamily="34" charset="-122"/>
                <a:ea typeface="微软雅黑" panose="020B0503020204020204" pitchFamily="34" charset="-122"/>
              </a:rPr>
              <a:t>目录</a:t>
            </a:r>
            <a:endParaRPr lang="en-US" altLang="zh-CN" sz="2400" b="1" dirty="0">
              <a:solidFill>
                <a:srgbClr val="39626F"/>
              </a:solidFill>
              <a:latin typeface="微软雅黑" panose="020B0503020204020204" pitchFamily="34" charset="-122"/>
              <a:ea typeface="微软雅黑" panose="020B0503020204020204" pitchFamily="34" charset="-122"/>
            </a:endParaRP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content</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9" name="矩形: 圆角 8"/>
          <p:cNvSpPr/>
          <p:nvPr/>
        </p:nvSpPr>
        <p:spPr>
          <a:xfrm>
            <a:off x="2155112" y="1371609"/>
            <a:ext cx="4894273"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指针的基本概念</a:t>
            </a:r>
          </a:p>
        </p:txBody>
      </p:sp>
      <p:sp>
        <p:nvSpPr>
          <p:cNvPr id="10" name="椭圆 9"/>
          <p:cNvSpPr/>
          <p:nvPr/>
        </p:nvSpPr>
        <p:spPr>
          <a:xfrm>
            <a:off x="1967022" y="1371609"/>
            <a:ext cx="599472" cy="5635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1" name="矩形: 圆角 10"/>
          <p:cNvSpPr/>
          <p:nvPr/>
        </p:nvSpPr>
        <p:spPr>
          <a:xfrm>
            <a:off x="2155112" y="2137733"/>
            <a:ext cx="4894273" cy="564202"/>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指针运算</a:t>
            </a:r>
          </a:p>
        </p:txBody>
      </p:sp>
      <p:sp>
        <p:nvSpPr>
          <p:cNvPr id="12" name="椭圆 11"/>
          <p:cNvSpPr/>
          <p:nvPr/>
        </p:nvSpPr>
        <p:spPr>
          <a:xfrm>
            <a:off x="1967022" y="2137732"/>
            <a:ext cx="620738" cy="5642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2</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3" name="矩形: 圆角 12"/>
          <p:cNvSpPr/>
          <p:nvPr/>
        </p:nvSpPr>
        <p:spPr>
          <a:xfrm>
            <a:off x="2155112" y="2900691"/>
            <a:ext cx="4894273"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指针与数组</a:t>
            </a:r>
          </a:p>
        </p:txBody>
      </p:sp>
      <p:sp>
        <p:nvSpPr>
          <p:cNvPr id="14" name="椭圆 13"/>
          <p:cNvSpPr/>
          <p:nvPr/>
        </p:nvSpPr>
        <p:spPr>
          <a:xfrm>
            <a:off x="1967022" y="2900690"/>
            <a:ext cx="620738"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5" name="矩形: 圆角 14"/>
          <p:cNvSpPr/>
          <p:nvPr/>
        </p:nvSpPr>
        <p:spPr>
          <a:xfrm>
            <a:off x="2155112" y="3664334"/>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指针数组与多级指针</a:t>
            </a:r>
          </a:p>
        </p:txBody>
      </p:sp>
      <p:sp>
        <p:nvSpPr>
          <p:cNvPr id="16" name="椭圆 15"/>
          <p:cNvSpPr/>
          <p:nvPr/>
        </p:nvSpPr>
        <p:spPr>
          <a:xfrm>
            <a:off x="1967022" y="3664334"/>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4</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9" name="矩形: 圆角 14"/>
          <p:cNvSpPr/>
          <p:nvPr/>
        </p:nvSpPr>
        <p:spPr>
          <a:xfrm>
            <a:off x="2155112" y="4428664"/>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指针与函数</a:t>
            </a:r>
          </a:p>
        </p:txBody>
      </p:sp>
      <p:sp>
        <p:nvSpPr>
          <p:cNvPr id="20" name="椭圆 19"/>
          <p:cNvSpPr/>
          <p:nvPr/>
        </p:nvSpPr>
        <p:spPr>
          <a:xfrm>
            <a:off x="1967022" y="4428664"/>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5</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21" name="矩形: 圆角 14"/>
          <p:cNvSpPr/>
          <p:nvPr/>
        </p:nvSpPr>
        <p:spPr>
          <a:xfrm>
            <a:off x="2155112" y="5192994"/>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综合应用</a:t>
            </a:r>
          </a:p>
        </p:txBody>
      </p:sp>
      <p:sp>
        <p:nvSpPr>
          <p:cNvPr id="22" name="椭圆 21"/>
          <p:cNvSpPr/>
          <p:nvPr/>
        </p:nvSpPr>
        <p:spPr>
          <a:xfrm>
            <a:off x="1967022" y="5192994"/>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6</a:t>
            </a:r>
            <a:endParaRPr lang="zh-CN" altLang="en-US" sz="24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53559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一维数组与指针</a:t>
            </a:r>
          </a:p>
        </p:txBody>
      </p:sp>
      <p:sp>
        <p:nvSpPr>
          <p:cNvPr id="24" name="矩形 23"/>
          <p:cNvSpPr/>
          <p:nvPr/>
        </p:nvSpPr>
        <p:spPr>
          <a:xfrm>
            <a:off x="1520606" y="1385673"/>
            <a:ext cx="3839105" cy="4302716"/>
          </a:xfrm>
          <a:prstGeom prst="rect">
            <a:avLst/>
          </a:prstGeom>
        </p:spPr>
        <p:txBody>
          <a:bodyPr wrap="square">
            <a:spAutoFit/>
          </a:bodyPr>
          <a:lstStyle/>
          <a:p>
            <a:pPr>
              <a:lnSpc>
                <a:spcPct val="90000"/>
              </a:lnSpc>
            </a:pPr>
            <a:endParaRPr lang="en-US" altLang="zh-CN" sz="1600" dirty="0">
              <a:latin typeface="微软雅黑" pitchFamily="34" charset="-122"/>
              <a:ea typeface="微软雅黑" pitchFamily="34" charset="-122"/>
            </a:endParaRPr>
          </a:p>
          <a:p>
            <a:pPr>
              <a:lnSpc>
                <a:spcPct val="90000"/>
              </a:lnSpc>
            </a:pPr>
            <a:r>
              <a:rPr lang="en-US" altLang="zh-CN" sz="1600" dirty="0">
                <a:latin typeface="微软雅黑" pitchFamily="34" charset="-122"/>
                <a:ea typeface="微软雅黑" pitchFamily="34" charset="-122"/>
              </a:rPr>
              <a:t>#include &lt;</a:t>
            </a:r>
            <a:r>
              <a:rPr lang="en-US" altLang="zh-CN" sz="1600" dirty="0" err="1">
                <a:latin typeface="微软雅黑" pitchFamily="34" charset="-122"/>
                <a:ea typeface="微软雅黑" pitchFamily="34" charset="-122"/>
              </a:rPr>
              <a:t>stdio.h</a:t>
            </a:r>
            <a:r>
              <a:rPr lang="en-US" altLang="zh-CN" sz="1600" dirty="0">
                <a:latin typeface="微软雅黑" pitchFamily="34" charset="-122"/>
                <a:ea typeface="微软雅黑" pitchFamily="34" charset="-122"/>
              </a:rPr>
              <a:t>&gt;</a:t>
            </a:r>
          </a:p>
          <a:p>
            <a:pPr>
              <a:lnSpc>
                <a:spcPct val="90000"/>
              </a:lnSpc>
            </a:pPr>
            <a:r>
              <a:rPr lang="en-US" altLang="zh-CN" sz="1600" dirty="0">
                <a:latin typeface="微软雅黑" pitchFamily="34" charset="-122"/>
                <a:ea typeface="微软雅黑" pitchFamily="34" charset="-122"/>
              </a:rPr>
              <a:t>void main( )</a:t>
            </a:r>
          </a:p>
          <a:p>
            <a:pPr>
              <a:lnSpc>
                <a:spcPct val="90000"/>
              </a:lnSpc>
            </a:pPr>
            <a:r>
              <a:rPr lang="en-US" altLang="zh-CN" sz="1600" dirty="0">
                <a:latin typeface="微软雅黑" pitchFamily="34" charset="-122"/>
                <a:ea typeface="微软雅黑" pitchFamily="34" charset="-122"/>
              </a:rPr>
              <a:t>{</a:t>
            </a:r>
          </a:p>
          <a:p>
            <a:pPr>
              <a:lnSpc>
                <a:spcPct val="90000"/>
              </a:lnSpc>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i</a:t>
            </a:r>
            <a:r>
              <a:rPr lang="en-US" altLang="zh-CN" sz="1600" dirty="0">
                <a:latin typeface="微软雅黑" pitchFamily="34" charset="-122"/>
                <a:ea typeface="微软雅黑" pitchFamily="34" charset="-122"/>
              </a:rPr>
              <a:t>,*pa;</a:t>
            </a:r>
          </a:p>
          <a:p>
            <a:pPr>
              <a:lnSpc>
                <a:spcPct val="90000"/>
              </a:lnSpc>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a[]={2,4,6,8,10};</a:t>
            </a:r>
          </a:p>
          <a:p>
            <a:pPr>
              <a:lnSpc>
                <a:spcPct val="90000"/>
              </a:lnSpc>
            </a:pPr>
            <a:endParaRPr lang="en-US" altLang="zh-CN" sz="1600" dirty="0">
              <a:latin typeface="微软雅黑" pitchFamily="34" charset="-122"/>
              <a:ea typeface="微软雅黑" pitchFamily="34" charset="-122"/>
            </a:endParaRPr>
          </a:p>
          <a:p>
            <a:pPr>
              <a:lnSpc>
                <a:spcPct val="90000"/>
              </a:lnSpc>
            </a:pPr>
            <a:r>
              <a:rPr lang="en-US" altLang="zh-CN" sz="1600" dirty="0">
                <a:latin typeface="微软雅黑" pitchFamily="34" charset="-122"/>
                <a:ea typeface="微软雅黑" pitchFamily="34" charset="-122"/>
              </a:rPr>
              <a:t>   pa=a;                                                 </a:t>
            </a:r>
          </a:p>
          <a:p>
            <a:pPr>
              <a:lnSpc>
                <a:spcPct val="90000"/>
              </a:lnSpc>
            </a:pPr>
            <a:r>
              <a:rPr lang="en-US" altLang="zh-CN" sz="1600" dirty="0">
                <a:latin typeface="微软雅黑" pitchFamily="34" charset="-122"/>
                <a:ea typeface="微软雅黑" pitchFamily="34" charset="-122"/>
              </a:rPr>
              <a:t>   </a:t>
            </a:r>
          </a:p>
          <a:p>
            <a:pPr>
              <a:lnSpc>
                <a:spcPct val="90000"/>
              </a:lnSpc>
            </a:pPr>
            <a:r>
              <a:rPr lang="en-US" altLang="zh-CN" sz="1600" dirty="0">
                <a:latin typeface="微软雅黑" pitchFamily="34" charset="-122"/>
                <a:ea typeface="微软雅黑" pitchFamily="34" charset="-122"/>
              </a:rPr>
              <a:t>   for (i=0 ; i&lt;5 ; i++)</a:t>
            </a:r>
          </a:p>
          <a:p>
            <a:pPr>
              <a:lnSpc>
                <a:spcPct val="90000"/>
              </a:lnSpc>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printf</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a[%d]:%d </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 i ,pa[i]); </a:t>
            </a:r>
          </a:p>
          <a:p>
            <a:pPr>
              <a:lnSpc>
                <a:spcPct val="90000"/>
              </a:lnSpc>
            </a:pPr>
            <a:r>
              <a:rPr lang="en-US" altLang="zh-CN" sz="1600" dirty="0">
                <a:latin typeface="微软雅黑" pitchFamily="34" charset="-122"/>
                <a:ea typeface="微软雅黑" pitchFamily="34" charset="-122"/>
              </a:rPr>
              <a:t>       </a:t>
            </a:r>
          </a:p>
          <a:p>
            <a:pPr>
              <a:lnSpc>
                <a:spcPct val="90000"/>
              </a:lnSpc>
            </a:pPr>
            <a:r>
              <a:rPr lang="zh-CN" altLang="en-US"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printf</a:t>
            </a:r>
            <a:r>
              <a:rPr lang="en-US" altLang="zh-CN" sz="1600" dirty="0">
                <a:latin typeface="微软雅黑" pitchFamily="34" charset="-122"/>
                <a:ea typeface="微软雅黑" pitchFamily="34" charset="-122"/>
              </a:rPr>
              <a:t> (”\n”);</a:t>
            </a:r>
          </a:p>
          <a:p>
            <a:pPr>
              <a:lnSpc>
                <a:spcPct val="90000"/>
              </a:lnSpc>
            </a:pPr>
            <a:endParaRPr lang="en-US" altLang="zh-CN" sz="1600" dirty="0">
              <a:latin typeface="微软雅黑" pitchFamily="34" charset="-122"/>
              <a:ea typeface="微软雅黑" pitchFamily="34" charset="-122"/>
            </a:endParaRPr>
          </a:p>
          <a:p>
            <a:pPr>
              <a:lnSpc>
                <a:spcPct val="90000"/>
              </a:lnSpc>
            </a:pPr>
            <a:r>
              <a:rPr lang="en-US" altLang="zh-CN" sz="1600" dirty="0">
                <a:latin typeface="微软雅黑" pitchFamily="34" charset="-122"/>
                <a:ea typeface="微软雅黑" pitchFamily="34" charset="-122"/>
              </a:rPr>
              <a:t>   for(i=0 ; i&lt;5 ; i++)</a:t>
            </a:r>
          </a:p>
          <a:p>
            <a:pPr>
              <a:lnSpc>
                <a:spcPct val="90000"/>
              </a:lnSpc>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printf</a:t>
            </a:r>
            <a:r>
              <a:rPr lang="en-US" altLang="zh-CN" sz="1600" dirty="0">
                <a:latin typeface="微软雅黑" pitchFamily="34" charset="-122"/>
                <a:ea typeface="微软雅黑" pitchFamily="34" charset="-122"/>
              </a:rPr>
              <a:t> (“*(pa+%d):%d”, i,*(</a:t>
            </a:r>
            <a:r>
              <a:rPr lang="en-US" altLang="zh-CN" sz="1600" dirty="0" err="1">
                <a:latin typeface="微软雅黑" pitchFamily="34" charset="-122"/>
                <a:ea typeface="微软雅黑" pitchFamily="34" charset="-122"/>
              </a:rPr>
              <a:t>a+i</a:t>
            </a:r>
            <a:r>
              <a:rPr lang="en-US" altLang="zh-CN" sz="1600" dirty="0">
                <a:latin typeface="微软雅黑" pitchFamily="34" charset="-122"/>
                <a:ea typeface="微软雅黑" pitchFamily="34" charset="-122"/>
              </a:rPr>
              <a:t>));   </a:t>
            </a:r>
          </a:p>
          <a:p>
            <a:pPr>
              <a:lnSpc>
                <a:spcPct val="90000"/>
              </a:lnSpc>
            </a:pPr>
            <a:endParaRPr lang="en-US" altLang="zh-CN" sz="1600" dirty="0">
              <a:latin typeface="微软雅黑" pitchFamily="34" charset="-122"/>
              <a:ea typeface="微软雅黑" pitchFamily="34" charset="-122"/>
            </a:endParaRPr>
          </a:p>
          <a:p>
            <a:pPr>
              <a:lnSpc>
                <a:spcPct val="90000"/>
              </a:lnSpc>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printf</a:t>
            </a:r>
            <a:r>
              <a:rPr lang="en-US" altLang="zh-CN" sz="1600" dirty="0">
                <a:latin typeface="微软雅黑" pitchFamily="34" charset="-122"/>
                <a:ea typeface="微软雅黑" pitchFamily="34" charset="-122"/>
              </a:rPr>
              <a:t> (”\n”);</a:t>
            </a:r>
          </a:p>
          <a:p>
            <a:pPr>
              <a:lnSpc>
                <a:spcPct val="90000"/>
              </a:lnSpc>
            </a:pPr>
            <a:r>
              <a:rPr lang="en-US" altLang="zh-CN" sz="1600" dirty="0">
                <a:latin typeface="微软雅黑" pitchFamily="34" charset="-122"/>
                <a:ea typeface="微软雅黑" pitchFamily="34" charset="-122"/>
              </a:rPr>
              <a:t>}</a:t>
            </a:r>
          </a:p>
        </p:txBody>
      </p:sp>
      <p:sp>
        <p:nvSpPr>
          <p:cNvPr id="26" name="矩形: 圆角 25"/>
          <p:cNvSpPr/>
          <p:nvPr/>
        </p:nvSpPr>
        <p:spPr>
          <a:xfrm>
            <a:off x="846595" y="1449620"/>
            <a:ext cx="4513116" cy="455929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圆角 12"/>
          <p:cNvSpPr/>
          <p:nvPr/>
        </p:nvSpPr>
        <p:spPr>
          <a:xfrm>
            <a:off x="981027" y="1247960"/>
            <a:ext cx="3943579" cy="275427"/>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6.4 </a:t>
            </a:r>
            <a:r>
              <a:rPr lang="zh-CN" altLang="zh-CN" sz="1600" dirty="0">
                <a:solidFill>
                  <a:schemeClr val="tx1"/>
                </a:solidFill>
                <a:latin typeface="微软雅黑" panose="020B0503020204020204" pitchFamily="34" charset="-122"/>
                <a:ea typeface="微软雅黑" panose="020B0503020204020204" pitchFamily="34" charset="-122"/>
              </a:rPr>
              <a:t>指针和数组表现形式互换性的程序</a:t>
            </a:r>
            <a:endParaRPr lang="zh-CN" altLang="en-US" sz="1400" dirty="0">
              <a:solidFill>
                <a:schemeClr val="tx1"/>
              </a:solidFill>
            </a:endParaRPr>
          </a:p>
        </p:txBody>
      </p:sp>
      <p:sp>
        <p:nvSpPr>
          <p:cNvPr id="31" name="矩形: 圆角 4"/>
          <p:cNvSpPr/>
          <p:nvPr/>
        </p:nvSpPr>
        <p:spPr>
          <a:xfrm>
            <a:off x="4570784" y="5266083"/>
            <a:ext cx="4518212" cy="971443"/>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pt-BR" altLang="zh-CN" sz="1400" dirty="0">
                <a:solidFill>
                  <a:schemeClr val="tx1"/>
                </a:solidFill>
              </a:rPr>
              <a:t>a[0]:2      a[1]:4      a[2]:6      a[3]:8      a[4]:10</a:t>
            </a:r>
          </a:p>
          <a:p>
            <a:r>
              <a:rPr lang="pt-BR" altLang="zh-CN" sz="1400" dirty="0">
                <a:solidFill>
                  <a:schemeClr val="tx1"/>
                </a:solidFill>
              </a:rPr>
              <a:t>*(pa+0):2   *(pa+1):4   *(pa+2):6   *(pa+3):8   *(pa+4):10</a:t>
            </a:r>
          </a:p>
        </p:txBody>
      </p:sp>
      <p:sp>
        <p:nvSpPr>
          <p:cNvPr id="7" name="矩形 6"/>
          <p:cNvSpPr/>
          <p:nvPr/>
        </p:nvSpPr>
        <p:spPr>
          <a:xfrm>
            <a:off x="5614531" y="1385673"/>
            <a:ext cx="2691970" cy="584775"/>
          </a:xfrm>
          <a:prstGeom prst="rect">
            <a:avLst/>
          </a:prstGeom>
        </p:spPr>
        <p:txBody>
          <a:bodyPr wrap="square">
            <a:spAutoFit/>
          </a:bodyPr>
          <a:lstStyle/>
          <a:p>
            <a:r>
              <a:rPr lang="zh-CN" altLang="zh-CN" sz="1600" dirty="0">
                <a:latin typeface="微软雅黑" pitchFamily="34" charset="-122"/>
                <a:ea typeface="微软雅黑" pitchFamily="34" charset="-122"/>
                <a:cs typeface="Times New Roman" panose="02020603050405020304" pitchFamily="18" charset="0"/>
              </a:rPr>
              <a:t>指针是地址变量，而数组名是地址常量</a:t>
            </a:r>
            <a:endParaRPr lang="zh-CN" altLang="en-US" sz="1600" dirty="0">
              <a:latin typeface="微软雅黑" pitchFamily="34" charset="-122"/>
              <a:ea typeface="微软雅黑" pitchFamily="34" charset="-122"/>
            </a:endParaRPr>
          </a:p>
        </p:txBody>
      </p:sp>
      <p:sp>
        <p:nvSpPr>
          <p:cNvPr id="9" name="矩形 8"/>
          <p:cNvSpPr/>
          <p:nvPr/>
        </p:nvSpPr>
        <p:spPr>
          <a:xfrm>
            <a:off x="5959656" y="2088293"/>
            <a:ext cx="1471658" cy="923330"/>
          </a:xfrm>
          <a:prstGeom prst="rect">
            <a:avLst/>
          </a:prstGeom>
          <a:solidFill>
            <a:schemeClr val="accent6">
              <a:lumMod val="20000"/>
              <a:lumOff val="80000"/>
            </a:schemeClr>
          </a:solidFill>
        </p:spPr>
        <p:txBody>
          <a:bodyPr wrap="square">
            <a:spAutoFit/>
          </a:bodyPr>
          <a:lstStyle/>
          <a:p>
            <a:r>
              <a:rPr lang="zh-CN" altLang="en-US" dirty="0">
                <a:latin typeface="微软雅黑" pitchFamily="34" charset="-122"/>
                <a:ea typeface="微软雅黑" pitchFamily="34" charset="-122"/>
              </a:rPr>
              <a:t>pa = a;</a:t>
            </a:r>
          </a:p>
          <a:p>
            <a:r>
              <a:rPr lang="zh-CN" altLang="en-US" dirty="0">
                <a:latin typeface="微软雅黑" pitchFamily="34" charset="-122"/>
                <a:ea typeface="微软雅黑" pitchFamily="34" charset="-122"/>
              </a:rPr>
              <a:t>pa++,p−−;</a:t>
            </a:r>
          </a:p>
          <a:p>
            <a:r>
              <a:rPr lang="zh-CN" altLang="en-US" dirty="0">
                <a:latin typeface="微软雅黑" pitchFamily="34" charset="-122"/>
                <a:ea typeface="微软雅黑" pitchFamily="34" charset="-122"/>
              </a:rPr>
              <a:t>pa += n;</a:t>
            </a:r>
          </a:p>
        </p:txBody>
      </p:sp>
      <p:sp>
        <p:nvSpPr>
          <p:cNvPr id="10" name="矩形 9"/>
          <p:cNvSpPr/>
          <p:nvPr/>
        </p:nvSpPr>
        <p:spPr>
          <a:xfrm>
            <a:off x="5959656" y="3269965"/>
            <a:ext cx="1471658" cy="923330"/>
          </a:xfrm>
          <a:prstGeom prst="rect">
            <a:avLst/>
          </a:prstGeom>
          <a:solidFill>
            <a:schemeClr val="bg2">
              <a:lumMod val="90000"/>
            </a:schemeClr>
          </a:solidFill>
        </p:spPr>
        <p:txBody>
          <a:bodyPr wrap="square">
            <a:spAutoFit/>
          </a:bodyPr>
          <a:lstStyle/>
          <a:p>
            <a:r>
              <a:rPr lang="zh-CN" altLang="en-US" dirty="0">
                <a:latin typeface="微软雅黑" pitchFamily="34" charset="-122"/>
                <a:ea typeface="微软雅黑" pitchFamily="34" charset="-122"/>
              </a:rPr>
              <a:t>a = pa;</a:t>
            </a:r>
          </a:p>
          <a:p>
            <a:r>
              <a:rPr lang="zh-CN" altLang="en-US" dirty="0">
                <a:latin typeface="微软雅黑" pitchFamily="34" charset="-122"/>
                <a:ea typeface="微软雅黑" pitchFamily="34" charset="-122"/>
              </a:rPr>
              <a:t>a++, a−−;</a:t>
            </a:r>
          </a:p>
          <a:p>
            <a:r>
              <a:rPr lang="zh-CN" altLang="en-US" dirty="0">
                <a:latin typeface="微软雅黑" pitchFamily="34" charset="-122"/>
                <a:ea typeface="微软雅黑" pitchFamily="34" charset="-122"/>
              </a:rPr>
              <a:t>a += n;</a:t>
            </a:r>
          </a:p>
        </p:txBody>
      </p:sp>
      <p:sp>
        <p:nvSpPr>
          <p:cNvPr id="11" name="对话气泡: 圆角矩形 16"/>
          <p:cNvSpPr/>
          <p:nvPr/>
        </p:nvSpPr>
        <p:spPr>
          <a:xfrm>
            <a:off x="70388" y="3231032"/>
            <a:ext cx="1552413" cy="390397"/>
          </a:xfrm>
          <a:prstGeom prst="wedgeRoundRectCallout">
            <a:avLst>
              <a:gd name="adj1" fmla="val 61067"/>
              <a:gd name="adj2" fmla="val -9022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latin typeface="等线" panose="02010600030101010101" pitchFamily="2" charset="-122"/>
              </a:rPr>
              <a:t>指针指向数组的首地址</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2" name="对话气泡: 圆角矩形 16"/>
          <p:cNvSpPr/>
          <p:nvPr/>
        </p:nvSpPr>
        <p:spPr>
          <a:xfrm>
            <a:off x="4062118" y="2869973"/>
            <a:ext cx="1552413" cy="390397"/>
          </a:xfrm>
          <a:prstGeom prst="wedgeRoundRectCallout">
            <a:avLst>
              <a:gd name="adj1" fmla="val -24948"/>
              <a:gd name="adj2" fmla="val 125411"/>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zh-CN" altLang="en-US" sz="1200" dirty="0">
                <a:latin typeface="微软雅黑" pitchFamily="34" charset="-122"/>
                <a:ea typeface="微软雅黑" pitchFamily="34" charset="-122"/>
              </a:rPr>
              <a:t>指针采用数组的形式使用</a:t>
            </a:r>
          </a:p>
        </p:txBody>
      </p:sp>
      <p:sp>
        <p:nvSpPr>
          <p:cNvPr id="13" name="对话气泡: 圆角矩形 16"/>
          <p:cNvSpPr/>
          <p:nvPr/>
        </p:nvSpPr>
        <p:spPr>
          <a:xfrm>
            <a:off x="2952816" y="5493190"/>
            <a:ext cx="1552413" cy="390397"/>
          </a:xfrm>
          <a:prstGeom prst="wedgeRoundRectCallout">
            <a:avLst>
              <a:gd name="adj1" fmla="val 60132"/>
              <a:gd name="adj2" fmla="val -172016"/>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zh-CN" altLang="en-US" sz="1200" dirty="0">
                <a:latin typeface="微软雅黑" pitchFamily="34" charset="-122"/>
                <a:ea typeface="微软雅黑" pitchFamily="34" charset="-122"/>
              </a:rPr>
              <a:t>数组采用指针的形式使用</a:t>
            </a:r>
          </a:p>
        </p:txBody>
      </p:sp>
    </p:spTree>
    <p:extLst>
      <p:ext uri="{BB962C8B-B14F-4D97-AF65-F5344CB8AC3E}">
        <p14:creationId xmlns:p14="http://schemas.microsoft.com/office/powerpoint/2010/main" val="112024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31" grpId="0" animBg="1"/>
      <p:bldP spid="7" grpId="0"/>
      <p:bldP spid="9" grpId="0" animBg="1"/>
      <p:bldP spid="10"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一维数组与指针</a:t>
            </a:r>
          </a:p>
        </p:txBody>
      </p:sp>
      <p:sp>
        <p:nvSpPr>
          <p:cNvPr id="24" name="矩形 23"/>
          <p:cNvSpPr/>
          <p:nvPr/>
        </p:nvSpPr>
        <p:spPr>
          <a:xfrm>
            <a:off x="1074057" y="1177486"/>
            <a:ext cx="3799259" cy="5327612"/>
          </a:xfrm>
          <a:prstGeom prst="rect">
            <a:avLst/>
          </a:prstGeom>
        </p:spPr>
        <p:txBody>
          <a:bodyPr wrap="square">
            <a:spAutoFit/>
          </a:bodyPr>
          <a:lstStyle/>
          <a:p>
            <a:pPr>
              <a:lnSpc>
                <a:spcPct val="90000"/>
              </a:lnSpc>
            </a:pPr>
            <a:r>
              <a:rPr lang="en-US" altLang="zh-CN" sz="1400" dirty="0">
                <a:latin typeface="等线" panose="02010600030101010101" pitchFamily="2" charset="-122"/>
              </a:rPr>
              <a:t>#include &lt;</a:t>
            </a:r>
            <a:r>
              <a:rPr lang="en-US" altLang="zh-CN" sz="1400" dirty="0" err="1">
                <a:latin typeface="等线" panose="02010600030101010101" pitchFamily="2" charset="-122"/>
              </a:rPr>
              <a:t>stdio.h</a:t>
            </a:r>
            <a:r>
              <a:rPr lang="en-US" altLang="zh-CN" sz="1400" dirty="0">
                <a:latin typeface="等线" panose="02010600030101010101" pitchFamily="2" charset="-122"/>
              </a:rPr>
              <a:t>&gt;</a:t>
            </a:r>
          </a:p>
          <a:p>
            <a:pPr>
              <a:lnSpc>
                <a:spcPct val="90000"/>
              </a:lnSpc>
            </a:pPr>
            <a:r>
              <a:rPr lang="en-US" altLang="zh-CN" sz="1400" dirty="0">
                <a:latin typeface="等线" panose="02010600030101010101" pitchFamily="2" charset="-122"/>
              </a:rPr>
              <a:t>void invert(</a:t>
            </a:r>
            <a:r>
              <a:rPr lang="en-US" altLang="zh-CN" sz="1400" dirty="0" err="1">
                <a:latin typeface="等线" panose="02010600030101010101" pitchFamily="2" charset="-122"/>
              </a:rPr>
              <a:t>int</a:t>
            </a:r>
            <a:r>
              <a:rPr lang="en-US" altLang="zh-CN" sz="1400" dirty="0">
                <a:latin typeface="等线" panose="02010600030101010101" pitchFamily="2" charset="-122"/>
              </a:rPr>
              <a:t>  *</a:t>
            </a:r>
            <a:r>
              <a:rPr lang="en-US" altLang="zh-CN" sz="1400" dirty="0" err="1">
                <a:latin typeface="等线" panose="02010600030101010101" pitchFamily="2" charset="-122"/>
              </a:rPr>
              <a:t>pdata,int</a:t>
            </a:r>
            <a:r>
              <a:rPr lang="en-US" altLang="zh-CN" sz="1400" dirty="0">
                <a:latin typeface="等线" panose="02010600030101010101" pitchFamily="2" charset="-122"/>
              </a:rPr>
              <a:t> n);    //</a:t>
            </a:r>
            <a:r>
              <a:rPr lang="zh-CN" altLang="en-US" sz="1400" dirty="0">
                <a:latin typeface="等线" panose="02010600030101010101" pitchFamily="2" charset="-122"/>
              </a:rPr>
              <a:t>函数原型声明</a:t>
            </a:r>
          </a:p>
          <a:p>
            <a:pPr>
              <a:lnSpc>
                <a:spcPct val="90000"/>
              </a:lnSpc>
            </a:pPr>
            <a:r>
              <a:rPr lang="en-US" altLang="zh-CN" sz="1400" dirty="0">
                <a:latin typeface="等线" panose="02010600030101010101" pitchFamily="2" charset="-122"/>
              </a:rPr>
              <a:t>void main( )</a:t>
            </a:r>
          </a:p>
          <a:p>
            <a:pPr>
              <a:lnSpc>
                <a:spcPct val="90000"/>
              </a:lnSpc>
            </a:pP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    </a:t>
            </a:r>
            <a:r>
              <a:rPr lang="en-US" altLang="zh-CN" sz="1400" dirty="0" err="1">
                <a:latin typeface="等线" panose="02010600030101010101" pitchFamily="2" charset="-122"/>
              </a:rPr>
              <a:t>int</a:t>
            </a:r>
            <a:r>
              <a:rPr lang="en-US" altLang="zh-CN" sz="1400" dirty="0">
                <a:latin typeface="等线" panose="02010600030101010101" pitchFamily="2" charset="-122"/>
              </a:rPr>
              <a:t> </a:t>
            </a:r>
            <a:r>
              <a:rPr lang="en-US" altLang="zh-CN" sz="1400" dirty="0" err="1">
                <a:latin typeface="等线" panose="02010600030101010101" pitchFamily="2" charset="-122"/>
              </a:rPr>
              <a:t>i</a:t>
            </a: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    </a:t>
            </a:r>
            <a:r>
              <a:rPr lang="en-US" altLang="zh-CN" sz="1400" dirty="0" err="1">
                <a:latin typeface="等线" panose="02010600030101010101" pitchFamily="2" charset="-122"/>
              </a:rPr>
              <a:t>int</a:t>
            </a:r>
            <a:r>
              <a:rPr lang="en-US" altLang="zh-CN" sz="1400" dirty="0">
                <a:latin typeface="等线" panose="02010600030101010101" pitchFamily="2" charset="-122"/>
              </a:rPr>
              <a:t> data[10]={1,80,2,5,8,12,45,56,9,6};</a:t>
            </a:r>
            <a:endParaRPr lang="zh-CN" altLang="en-US" sz="1400" dirty="0">
              <a:latin typeface="等线" panose="02010600030101010101" pitchFamily="2" charset="-122"/>
            </a:endParaRPr>
          </a:p>
          <a:p>
            <a:pPr>
              <a:lnSpc>
                <a:spcPct val="90000"/>
              </a:lnSpc>
            </a:pPr>
            <a:r>
              <a:rPr lang="zh-CN" altLang="en-US" sz="1400" dirty="0">
                <a:latin typeface="等线" panose="02010600030101010101" pitchFamily="2" charset="-122"/>
              </a:rPr>
              <a:t>    </a:t>
            </a:r>
            <a:r>
              <a:rPr lang="en-US" altLang="zh-CN" sz="1400" dirty="0" err="1">
                <a:latin typeface="等线" panose="02010600030101010101" pitchFamily="2" charset="-122"/>
              </a:rPr>
              <a:t>int</a:t>
            </a:r>
            <a:r>
              <a:rPr lang="en-US" altLang="zh-CN" sz="1400" dirty="0">
                <a:latin typeface="等线" panose="02010600030101010101" pitchFamily="2" charset="-122"/>
              </a:rPr>
              <a:t> *p=data;	 //</a:t>
            </a:r>
            <a:r>
              <a:rPr lang="zh-CN" altLang="en-US" sz="1400" dirty="0">
                <a:latin typeface="等线" panose="02010600030101010101" pitchFamily="2" charset="-122"/>
              </a:rPr>
              <a:t>定义指针变量</a:t>
            </a:r>
            <a:r>
              <a:rPr lang="en-US" altLang="zh-CN" sz="1400" dirty="0">
                <a:latin typeface="等线" panose="02010600030101010101" pitchFamily="2" charset="-122"/>
              </a:rPr>
              <a:t>p</a:t>
            </a:r>
          </a:p>
          <a:p>
            <a:pPr>
              <a:lnSpc>
                <a:spcPct val="90000"/>
              </a:lnSpc>
            </a:pPr>
            <a:r>
              <a:rPr lang="en-US" altLang="zh-CN" sz="1400" dirty="0">
                <a:latin typeface="等线" panose="02010600030101010101" pitchFamily="2" charset="-122"/>
              </a:rPr>
              <a:t>    </a:t>
            </a:r>
            <a:r>
              <a:rPr lang="en-US" altLang="zh-CN" sz="1400" dirty="0" err="1">
                <a:latin typeface="等线" panose="02010600030101010101" pitchFamily="2" charset="-122"/>
              </a:rPr>
              <a:t>printf</a:t>
            </a:r>
            <a:r>
              <a:rPr lang="en-US" altLang="zh-CN" sz="1400" dirty="0">
                <a:latin typeface="等线" panose="02010600030101010101" pitchFamily="2" charset="-122"/>
              </a:rPr>
              <a:t>("original array:\n");</a:t>
            </a:r>
          </a:p>
          <a:p>
            <a:pPr>
              <a:lnSpc>
                <a:spcPct val="90000"/>
              </a:lnSpc>
            </a:pPr>
            <a:r>
              <a:rPr lang="en-US" altLang="zh-CN" sz="1400" dirty="0">
                <a:latin typeface="等线" panose="02010600030101010101" pitchFamily="2" charset="-122"/>
              </a:rPr>
              <a:t>    for(i=0;i&lt;10;i++)</a:t>
            </a:r>
            <a:r>
              <a:rPr lang="zh-CN" altLang="en-US" sz="1400" dirty="0">
                <a:latin typeface="等线" panose="02010600030101010101" pitchFamily="2" charset="-122"/>
              </a:rPr>
              <a:t>        </a:t>
            </a:r>
            <a:r>
              <a:rPr lang="en-US" altLang="zh-CN" sz="1400" dirty="0" err="1">
                <a:latin typeface="等线" panose="02010600030101010101" pitchFamily="2" charset="-122"/>
              </a:rPr>
              <a:t>printf</a:t>
            </a:r>
            <a:r>
              <a:rPr lang="en-US" altLang="zh-CN" sz="1400" dirty="0">
                <a:latin typeface="等线" panose="02010600030101010101" pitchFamily="2" charset="-122"/>
              </a:rPr>
              <a:t>("%-4d",*(</a:t>
            </a:r>
            <a:r>
              <a:rPr lang="en-US" altLang="zh-CN" sz="1400" dirty="0" err="1">
                <a:latin typeface="等线" panose="02010600030101010101" pitchFamily="2" charset="-122"/>
              </a:rPr>
              <a:t>p+i</a:t>
            </a: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    </a:t>
            </a:r>
            <a:r>
              <a:rPr lang="en-US" altLang="zh-CN" sz="1400" dirty="0" err="1">
                <a:latin typeface="等线" panose="02010600030101010101" pitchFamily="2" charset="-122"/>
              </a:rPr>
              <a:t>printf</a:t>
            </a:r>
            <a:r>
              <a:rPr lang="en-US" altLang="zh-CN" sz="1400" dirty="0">
                <a:latin typeface="等线" panose="02010600030101010101" pitchFamily="2" charset="-122"/>
              </a:rPr>
              <a:t>("\n");</a:t>
            </a:r>
          </a:p>
          <a:p>
            <a:pPr>
              <a:lnSpc>
                <a:spcPct val="90000"/>
              </a:lnSpc>
            </a:pPr>
            <a:endParaRPr lang="en-US" altLang="zh-CN" sz="1400" dirty="0">
              <a:latin typeface="等线" panose="02010600030101010101" pitchFamily="2" charset="-122"/>
            </a:endParaRPr>
          </a:p>
          <a:p>
            <a:pPr>
              <a:lnSpc>
                <a:spcPct val="90000"/>
              </a:lnSpc>
            </a:pPr>
            <a:r>
              <a:rPr lang="en-US" altLang="zh-CN" sz="1400" dirty="0">
                <a:latin typeface="等线" panose="02010600030101010101" pitchFamily="2" charset="-122"/>
              </a:rPr>
              <a:t>    invert(p,10);               </a:t>
            </a:r>
            <a:endParaRPr lang="zh-CN" altLang="en-US" sz="1400" dirty="0">
              <a:latin typeface="等线" panose="02010600030101010101" pitchFamily="2" charset="-122"/>
            </a:endParaRPr>
          </a:p>
          <a:p>
            <a:pPr>
              <a:lnSpc>
                <a:spcPct val="90000"/>
              </a:lnSpc>
            </a:pPr>
            <a:r>
              <a:rPr lang="zh-CN" altLang="en-US" sz="1400" dirty="0">
                <a:latin typeface="等线" panose="02010600030101010101" pitchFamily="2" charset="-122"/>
              </a:rPr>
              <a:t>    </a:t>
            </a:r>
            <a:r>
              <a:rPr lang="en-US" altLang="zh-CN" sz="1400" dirty="0" err="1">
                <a:latin typeface="等线" panose="02010600030101010101" pitchFamily="2" charset="-122"/>
              </a:rPr>
              <a:t>printf</a:t>
            </a:r>
            <a:r>
              <a:rPr lang="en-US" altLang="zh-CN" sz="1400" dirty="0">
                <a:latin typeface="等线" panose="02010600030101010101" pitchFamily="2" charset="-122"/>
              </a:rPr>
              <a:t>("inverted array:\n");</a:t>
            </a:r>
          </a:p>
          <a:p>
            <a:pPr>
              <a:lnSpc>
                <a:spcPct val="90000"/>
              </a:lnSpc>
            </a:pPr>
            <a:r>
              <a:rPr lang="en-US" altLang="zh-CN" sz="1400" dirty="0">
                <a:latin typeface="等线" panose="02010600030101010101" pitchFamily="2" charset="-122"/>
              </a:rPr>
              <a:t>    for(</a:t>
            </a:r>
            <a:r>
              <a:rPr lang="en-US" altLang="zh-CN" sz="1400" dirty="0" err="1">
                <a:latin typeface="等线" panose="02010600030101010101" pitchFamily="2" charset="-122"/>
              </a:rPr>
              <a:t>i</a:t>
            </a:r>
            <a:r>
              <a:rPr lang="en-US" altLang="zh-CN" sz="1400" dirty="0">
                <a:latin typeface="等线" panose="02010600030101010101" pitchFamily="2" charset="-122"/>
              </a:rPr>
              <a:t>=0;i&lt;10;i++)</a:t>
            </a:r>
            <a:endParaRPr lang="zh-CN" altLang="en-US" sz="1400" dirty="0">
              <a:latin typeface="等线" panose="02010600030101010101" pitchFamily="2" charset="-122"/>
            </a:endParaRPr>
          </a:p>
          <a:p>
            <a:pPr>
              <a:lnSpc>
                <a:spcPct val="90000"/>
              </a:lnSpc>
            </a:pPr>
            <a:r>
              <a:rPr lang="zh-CN" altLang="en-US" sz="1400" dirty="0">
                <a:latin typeface="等线" panose="02010600030101010101" pitchFamily="2" charset="-122"/>
              </a:rPr>
              <a:t>        </a:t>
            </a:r>
            <a:r>
              <a:rPr lang="en-US" altLang="zh-CN" sz="1400" dirty="0" err="1">
                <a:latin typeface="等线" panose="02010600030101010101" pitchFamily="2" charset="-122"/>
              </a:rPr>
              <a:t>printf</a:t>
            </a:r>
            <a:r>
              <a:rPr lang="en-US" altLang="zh-CN" sz="1400" dirty="0">
                <a:latin typeface="等线" panose="02010600030101010101" pitchFamily="2" charset="-122"/>
              </a:rPr>
              <a:t>("%-4d",p[</a:t>
            </a:r>
            <a:r>
              <a:rPr lang="en-US" altLang="zh-CN" sz="1400" dirty="0" err="1">
                <a:latin typeface="等线" panose="02010600030101010101" pitchFamily="2" charset="-122"/>
              </a:rPr>
              <a:t>i</a:t>
            </a: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void invert(</a:t>
            </a:r>
            <a:r>
              <a:rPr lang="en-US" altLang="zh-CN" sz="1400" dirty="0" err="1">
                <a:latin typeface="等线" panose="02010600030101010101" pitchFamily="2" charset="-122"/>
              </a:rPr>
              <a:t>int</a:t>
            </a:r>
            <a:r>
              <a:rPr lang="en-US" altLang="zh-CN" sz="1400" dirty="0">
                <a:latin typeface="等线" panose="02010600030101010101" pitchFamily="2" charset="-122"/>
              </a:rPr>
              <a:t> *</a:t>
            </a:r>
            <a:r>
              <a:rPr lang="en-US" altLang="zh-CN" sz="1400" dirty="0" err="1">
                <a:latin typeface="等线" panose="02010600030101010101" pitchFamily="2" charset="-122"/>
              </a:rPr>
              <a:t>pdata</a:t>
            </a:r>
            <a:r>
              <a:rPr lang="en-US" altLang="zh-CN" sz="1400" dirty="0">
                <a:latin typeface="等线" panose="02010600030101010101" pitchFamily="2" charset="-122"/>
              </a:rPr>
              <a:t>, </a:t>
            </a:r>
            <a:r>
              <a:rPr lang="en-US" altLang="zh-CN" sz="1400" dirty="0" err="1">
                <a:latin typeface="等线" panose="02010600030101010101" pitchFamily="2" charset="-122"/>
              </a:rPr>
              <a:t>int</a:t>
            </a:r>
            <a:r>
              <a:rPr lang="en-US" altLang="zh-CN" sz="1400" dirty="0">
                <a:latin typeface="等线" panose="02010600030101010101" pitchFamily="2" charset="-122"/>
              </a:rPr>
              <a:t> n)</a:t>
            </a:r>
          </a:p>
          <a:p>
            <a:pPr>
              <a:lnSpc>
                <a:spcPct val="90000"/>
              </a:lnSpc>
            </a:pP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    </a:t>
            </a:r>
            <a:r>
              <a:rPr lang="en-US" altLang="zh-CN" sz="1400" dirty="0" err="1">
                <a:latin typeface="等线" panose="02010600030101010101" pitchFamily="2" charset="-122"/>
              </a:rPr>
              <a:t>int</a:t>
            </a:r>
            <a:r>
              <a:rPr lang="en-US" altLang="zh-CN" sz="1400" dirty="0">
                <a:latin typeface="等线" panose="02010600030101010101" pitchFamily="2" charset="-122"/>
              </a:rPr>
              <a:t> </a:t>
            </a:r>
            <a:r>
              <a:rPr lang="en-US" altLang="zh-CN" sz="1400" dirty="0" err="1">
                <a:latin typeface="等线" panose="02010600030101010101" pitchFamily="2" charset="-122"/>
              </a:rPr>
              <a:t>i,j,temp</a:t>
            </a: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    for(</a:t>
            </a:r>
            <a:r>
              <a:rPr lang="en-US" altLang="zh-CN" sz="1400" dirty="0" err="1">
                <a:latin typeface="等线" panose="02010600030101010101" pitchFamily="2" charset="-122"/>
              </a:rPr>
              <a:t>i</a:t>
            </a:r>
            <a:r>
              <a:rPr lang="en-US" altLang="zh-CN" sz="1400" dirty="0">
                <a:latin typeface="等线" panose="02010600030101010101" pitchFamily="2" charset="-122"/>
              </a:rPr>
              <a:t>=0,j=n-1;i&lt;</a:t>
            </a:r>
            <a:r>
              <a:rPr lang="en-US" altLang="zh-CN" sz="1400" dirty="0" err="1">
                <a:latin typeface="等线" panose="02010600030101010101" pitchFamily="2" charset="-122"/>
              </a:rPr>
              <a:t>j;i</a:t>
            </a:r>
            <a:r>
              <a:rPr lang="en-US" altLang="zh-CN" sz="1400" dirty="0">
                <a:latin typeface="等线" panose="02010600030101010101" pitchFamily="2" charset="-122"/>
              </a:rPr>
              <a:t>++,j--)</a:t>
            </a:r>
          </a:p>
          <a:p>
            <a:pPr>
              <a:lnSpc>
                <a:spcPct val="90000"/>
              </a:lnSpc>
            </a:pPr>
            <a:r>
              <a:rPr lang="en-US" altLang="zh-CN" sz="1400" dirty="0">
                <a:latin typeface="等线" panose="02010600030101010101" pitchFamily="2" charset="-122"/>
              </a:rPr>
              <a:t>   {</a:t>
            </a:r>
          </a:p>
          <a:p>
            <a:pPr>
              <a:lnSpc>
                <a:spcPct val="90000"/>
              </a:lnSpc>
            </a:pPr>
            <a:r>
              <a:rPr lang="en-US" altLang="zh-CN" sz="1400" dirty="0">
                <a:latin typeface="等线" panose="02010600030101010101" pitchFamily="2" charset="-122"/>
              </a:rPr>
              <a:t>        temp=</a:t>
            </a:r>
            <a:r>
              <a:rPr lang="en-US" altLang="zh-CN" sz="1400" dirty="0" err="1">
                <a:latin typeface="等线" panose="02010600030101010101" pitchFamily="2" charset="-122"/>
              </a:rPr>
              <a:t>pdata</a:t>
            </a:r>
            <a:r>
              <a:rPr lang="en-US" altLang="zh-CN" sz="1400" dirty="0">
                <a:latin typeface="等线" panose="02010600030101010101" pitchFamily="2" charset="-122"/>
              </a:rPr>
              <a:t>[</a:t>
            </a:r>
            <a:r>
              <a:rPr lang="en-US" altLang="zh-CN" sz="1400" dirty="0" err="1">
                <a:latin typeface="等线" panose="02010600030101010101" pitchFamily="2" charset="-122"/>
              </a:rPr>
              <a:t>i</a:t>
            </a: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        </a:t>
            </a:r>
            <a:r>
              <a:rPr lang="en-US" altLang="zh-CN" sz="1400" dirty="0" err="1">
                <a:latin typeface="等线" panose="02010600030101010101" pitchFamily="2" charset="-122"/>
              </a:rPr>
              <a:t>pdata</a:t>
            </a:r>
            <a:r>
              <a:rPr lang="en-US" altLang="zh-CN" sz="1400" dirty="0">
                <a:latin typeface="等线" panose="02010600030101010101" pitchFamily="2" charset="-122"/>
              </a:rPr>
              <a:t>[</a:t>
            </a:r>
            <a:r>
              <a:rPr lang="en-US" altLang="zh-CN" sz="1400" dirty="0" err="1">
                <a:latin typeface="等线" panose="02010600030101010101" pitchFamily="2" charset="-122"/>
              </a:rPr>
              <a:t>i</a:t>
            </a:r>
            <a:r>
              <a:rPr lang="en-US" altLang="zh-CN" sz="1400" dirty="0">
                <a:latin typeface="等线" panose="02010600030101010101" pitchFamily="2" charset="-122"/>
              </a:rPr>
              <a:t>]=</a:t>
            </a:r>
            <a:r>
              <a:rPr lang="en-US" altLang="zh-CN" sz="1400" dirty="0" err="1">
                <a:latin typeface="等线" panose="02010600030101010101" pitchFamily="2" charset="-122"/>
              </a:rPr>
              <a:t>pdata</a:t>
            </a:r>
            <a:r>
              <a:rPr lang="en-US" altLang="zh-CN" sz="1400" dirty="0">
                <a:latin typeface="等线" panose="02010600030101010101" pitchFamily="2" charset="-122"/>
              </a:rPr>
              <a:t>[j];</a:t>
            </a:r>
          </a:p>
          <a:p>
            <a:pPr>
              <a:lnSpc>
                <a:spcPct val="90000"/>
              </a:lnSpc>
            </a:pPr>
            <a:r>
              <a:rPr lang="en-US" altLang="zh-CN" sz="1400" dirty="0">
                <a:latin typeface="等线" panose="02010600030101010101" pitchFamily="2" charset="-122"/>
              </a:rPr>
              <a:t>        </a:t>
            </a:r>
            <a:r>
              <a:rPr lang="en-US" altLang="zh-CN" sz="1400" dirty="0" err="1">
                <a:latin typeface="等线" panose="02010600030101010101" pitchFamily="2" charset="-122"/>
              </a:rPr>
              <a:t>pdata</a:t>
            </a:r>
            <a:r>
              <a:rPr lang="en-US" altLang="zh-CN" sz="1400" dirty="0">
                <a:latin typeface="等线" panose="02010600030101010101" pitchFamily="2" charset="-122"/>
              </a:rPr>
              <a:t>[j]=temp;</a:t>
            </a:r>
          </a:p>
          <a:p>
            <a:pPr>
              <a:lnSpc>
                <a:spcPct val="90000"/>
              </a:lnSpc>
            </a:pPr>
            <a:r>
              <a:rPr lang="en-US" altLang="zh-CN" sz="1400" dirty="0">
                <a:latin typeface="等线" panose="02010600030101010101" pitchFamily="2" charset="-122"/>
              </a:rPr>
              <a:t>    }   </a:t>
            </a:r>
          </a:p>
          <a:p>
            <a:pPr>
              <a:lnSpc>
                <a:spcPct val="90000"/>
              </a:lnSpc>
            </a:pPr>
            <a:r>
              <a:rPr lang="en-US" altLang="zh-CN" sz="1400" dirty="0">
                <a:latin typeface="等线" panose="02010600030101010101" pitchFamily="2" charset="-122"/>
              </a:rPr>
              <a:t>}</a:t>
            </a:r>
          </a:p>
        </p:txBody>
      </p:sp>
      <p:sp>
        <p:nvSpPr>
          <p:cNvPr id="26" name="矩形: 圆角 25"/>
          <p:cNvSpPr/>
          <p:nvPr/>
        </p:nvSpPr>
        <p:spPr>
          <a:xfrm>
            <a:off x="640949" y="1108230"/>
            <a:ext cx="4513116" cy="519171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圆角 12"/>
          <p:cNvSpPr/>
          <p:nvPr/>
        </p:nvSpPr>
        <p:spPr>
          <a:xfrm>
            <a:off x="775381" y="921084"/>
            <a:ext cx="4061620" cy="2874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6.4 </a:t>
            </a:r>
            <a:r>
              <a:rPr lang="zh-CN" altLang="zh-CN" sz="1600" dirty="0">
                <a:solidFill>
                  <a:schemeClr val="tx1"/>
                </a:solidFill>
                <a:latin typeface="微软雅黑" panose="020B0503020204020204" pitchFamily="34" charset="-122"/>
                <a:ea typeface="微软雅黑" panose="020B0503020204020204" pitchFamily="34" charset="-122"/>
              </a:rPr>
              <a:t>将数组</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zh-CN" sz="1600" dirty="0">
                <a:solidFill>
                  <a:schemeClr val="tx1"/>
                </a:solidFill>
                <a:latin typeface="微软雅黑" panose="020B0503020204020204" pitchFamily="34" charset="-122"/>
                <a:ea typeface="微软雅黑" panose="020B0503020204020204" pitchFamily="34" charset="-122"/>
              </a:rPr>
              <a:t>中</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zh-CN" sz="1600" dirty="0">
                <a:solidFill>
                  <a:schemeClr val="tx1"/>
                </a:solidFill>
                <a:latin typeface="微软雅黑" panose="020B0503020204020204" pitchFamily="34" charset="-122"/>
                <a:ea typeface="微软雅黑" panose="020B0503020204020204" pitchFamily="34" charset="-122"/>
              </a:rPr>
              <a:t>个整数按相反的顺序存放</a:t>
            </a:r>
            <a:endParaRPr lang="zh-CN" altLang="en-US" sz="1400" dirty="0">
              <a:solidFill>
                <a:schemeClr val="tx1"/>
              </a:solidFill>
            </a:endParaRPr>
          </a:p>
        </p:txBody>
      </p:sp>
      <p:sp>
        <p:nvSpPr>
          <p:cNvPr id="31" name="矩形: 圆角 4"/>
          <p:cNvSpPr/>
          <p:nvPr/>
        </p:nvSpPr>
        <p:spPr>
          <a:xfrm>
            <a:off x="4511488" y="4995583"/>
            <a:ext cx="4518212" cy="1304365"/>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pt-BR" altLang="zh-CN" sz="1400" dirty="0">
                <a:solidFill>
                  <a:schemeClr val="tx1"/>
                </a:solidFill>
              </a:rPr>
              <a:t>original array</a:t>
            </a:r>
            <a:r>
              <a:rPr lang="zh-CN" altLang="pt-BR" sz="1400" dirty="0">
                <a:solidFill>
                  <a:schemeClr val="tx1"/>
                </a:solidFill>
              </a:rPr>
              <a:t>：</a:t>
            </a:r>
          </a:p>
          <a:p>
            <a:r>
              <a:rPr lang="pt-BR" altLang="zh-CN" sz="1400" dirty="0">
                <a:solidFill>
                  <a:schemeClr val="tx1"/>
                </a:solidFill>
              </a:rPr>
              <a:t>1   80  2   5   8   12  45  56  9   6</a:t>
            </a:r>
          </a:p>
          <a:p>
            <a:r>
              <a:rPr lang="pt-BR" altLang="zh-CN" sz="1400" dirty="0">
                <a:solidFill>
                  <a:schemeClr val="tx1"/>
                </a:solidFill>
              </a:rPr>
              <a:t>inverted array</a:t>
            </a:r>
            <a:r>
              <a:rPr lang="zh-CN" altLang="pt-BR" sz="1400" dirty="0">
                <a:solidFill>
                  <a:schemeClr val="tx1"/>
                </a:solidFill>
              </a:rPr>
              <a:t>：</a:t>
            </a:r>
          </a:p>
          <a:p>
            <a:r>
              <a:rPr lang="pt-BR" altLang="zh-CN" sz="1400" dirty="0">
                <a:solidFill>
                  <a:schemeClr val="tx1"/>
                </a:solidFill>
              </a:rPr>
              <a:t>6   9   56  45  12  8   5   2   80  1</a:t>
            </a:r>
          </a:p>
        </p:txBody>
      </p:sp>
      <p:sp>
        <p:nvSpPr>
          <p:cNvPr id="5" name="矩形 4"/>
          <p:cNvSpPr/>
          <p:nvPr/>
        </p:nvSpPr>
        <p:spPr>
          <a:xfrm>
            <a:off x="5670544" y="1064804"/>
            <a:ext cx="2883375" cy="1754326"/>
          </a:xfrm>
          <a:prstGeom prst="rect">
            <a:avLst/>
          </a:prstGeom>
        </p:spPr>
        <p:txBody>
          <a:bodyPr wrap="square">
            <a:spAutoFit/>
          </a:bodyPr>
          <a:lstStyle/>
          <a:p>
            <a:pPr>
              <a:lnSpc>
                <a:spcPct val="150000"/>
              </a:lnSpc>
            </a:pPr>
            <a:r>
              <a:rPr lang="zh-CN" altLang="zh-CN" dirty="0">
                <a:solidFill>
                  <a:schemeClr val="tx1"/>
                </a:solidFill>
                <a:latin typeface="微软雅黑" pitchFamily="34" charset="-122"/>
                <a:ea typeface="微软雅黑" pitchFamily="34" charset="-122"/>
              </a:rPr>
              <a:t>分析：将</a:t>
            </a:r>
            <a:r>
              <a:rPr lang="en-US" altLang="zh-CN" dirty="0">
                <a:solidFill>
                  <a:schemeClr val="tx1"/>
                </a:solidFill>
                <a:latin typeface="微软雅黑" pitchFamily="34" charset="-122"/>
                <a:ea typeface="微软雅黑" pitchFamily="34" charset="-122"/>
              </a:rPr>
              <a:t>a[0]</a:t>
            </a:r>
            <a:r>
              <a:rPr lang="zh-CN" altLang="zh-CN" dirty="0">
                <a:solidFill>
                  <a:schemeClr val="tx1"/>
                </a:solidFill>
                <a:latin typeface="微软雅黑" pitchFamily="34" charset="-122"/>
                <a:ea typeface="微软雅黑" pitchFamily="34" charset="-122"/>
              </a:rPr>
              <a:t>与</a:t>
            </a:r>
            <a:r>
              <a:rPr lang="en-US" altLang="zh-CN" dirty="0">
                <a:solidFill>
                  <a:schemeClr val="tx1"/>
                </a:solidFill>
                <a:latin typeface="微软雅黑" pitchFamily="34" charset="-122"/>
                <a:ea typeface="微软雅黑" pitchFamily="34" charset="-122"/>
              </a:rPr>
              <a:t>a[n-1]</a:t>
            </a:r>
            <a:r>
              <a:rPr lang="zh-CN" altLang="zh-CN" dirty="0">
                <a:solidFill>
                  <a:schemeClr val="tx1"/>
                </a:solidFill>
                <a:latin typeface="微软雅黑" pitchFamily="34" charset="-122"/>
                <a:ea typeface="微软雅黑" pitchFamily="34" charset="-122"/>
              </a:rPr>
              <a:t>对换，再将</a:t>
            </a:r>
            <a:r>
              <a:rPr lang="en-US" altLang="zh-CN" dirty="0">
                <a:solidFill>
                  <a:schemeClr val="tx1"/>
                </a:solidFill>
                <a:latin typeface="微软雅黑" pitchFamily="34" charset="-122"/>
                <a:ea typeface="微软雅黑" pitchFamily="34" charset="-122"/>
              </a:rPr>
              <a:t>a[1]</a:t>
            </a:r>
            <a:r>
              <a:rPr lang="zh-CN" altLang="zh-CN" dirty="0">
                <a:solidFill>
                  <a:schemeClr val="tx1"/>
                </a:solidFill>
                <a:latin typeface="微软雅黑" pitchFamily="34" charset="-122"/>
                <a:ea typeface="微软雅黑" pitchFamily="34" charset="-122"/>
              </a:rPr>
              <a:t>与</a:t>
            </a:r>
            <a:r>
              <a:rPr lang="en-US" altLang="zh-CN" dirty="0">
                <a:solidFill>
                  <a:schemeClr val="tx1"/>
                </a:solidFill>
                <a:latin typeface="微软雅黑" pitchFamily="34" charset="-122"/>
                <a:ea typeface="微软雅黑" pitchFamily="34" charset="-122"/>
              </a:rPr>
              <a:t>a[n-2]</a:t>
            </a:r>
            <a:r>
              <a:rPr lang="zh-CN" altLang="zh-CN" dirty="0">
                <a:solidFill>
                  <a:schemeClr val="tx1"/>
                </a:solidFill>
                <a:latin typeface="微软雅黑" pitchFamily="34" charset="-122"/>
                <a:ea typeface="微软雅黑" pitchFamily="34" charset="-122"/>
              </a:rPr>
              <a:t>对换，……直到将</a:t>
            </a:r>
            <a:r>
              <a:rPr lang="en-US" altLang="zh-CN" dirty="0">
                <a:solidFill>
                  <a:schemeClr val="tx1"/>
                </a:solidFill>
                <a:latin typeface="微软雅黑" pitchFamily="34" charset="-122"/>
                <a:ea typeface="微软雅黑" pitchFamily="34" charset="-122"/>
              </a:rPr>
              <a:t>a[(n-1)/2]</a:t>
            </a:r>
            <a:r>
              <a:rPr lang="zh-CN" altLang="zh-CN" dirty="0">
                <a:solidFill>
                  <a:schemeClr val="tx1"/>
                </a:solidFill>
                <a:latin typeface="微软雅黑" pitchFamily="34" charset="-122"/>
                <a:ea typeface="微软雅黑" pitchFamily="34" charset="-122"/>
              </a:rPr>
              <a:t>与</a:t>
            </a:r>
            <a:r>
              <a:rPr lang="en-US" altLang="zh-CN" dirty="0">
                <a:solidFill>
                  <a:schemeClr val="tx1"/>
                </a:solidFill>
                <a:latin typeface="微软雅黑" pitchFamily="34" charset="-122"/>
                <a:ea typeface="微软雅黑" pitchFamily="34" charset="-122"/>
              </a:rPr>
              <a:t>a[n-</a:t>
            </a: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((n-1)/2)]</a:t>
            </a:r>
            <a:r>
              <a:rPr lang="zh-CN" altLang="zh-CN" dirty="0">
                <a:solidFill>
                  <a:schemeClr val="tx1"/>
                </a:solidFill>
                <a:latin typeface="微软雅黑" pitchFamily="34" charset="-122"/>
                <a:ea typeface="微软雅黑" pitchFamily="34" charset="-122"/>
              </a:rPr>
              <a:t>对换</a:t>
            </a:r>
            <a:endParaRPr lang="zh-CN" altLang="en-US" dirty="0">
              <a:solidFill>
                <a:schemeClr val="tx1"/>
              </a:solidFill>
              <a:latin typeface="微软雅黑" pitchFamily="34" charset="-122"/>
              <a:ea typeface="微软雅黑" pitchFamily="34" charset="-122"/>
            </a:endParaRPr>
          </a:p>
        </p:txBody>
      </p:sp>
      <p:sp>
        <p:nvSpPr>
          <p:cNvPr id="15" name="对话气泡: 圆角矩形 16"/>
          <p:cNvSpPr/>
          <p:nvPr/>
        </p:nvSpPr>
        <p:spPr>
          <a:xfrm>
            <a:off x="120969" y="2606889"/>
            <a:ext cx="938802" cy="774944"/>
          </a:xfrm>
          <a:prstGeom prst="wedgeRoundRectCallout">
            <a:avLst>
              <a:gd name="adj1" fmla="val 78494"/>
              <a:gd name="adj2" fmla="val 5747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调用函数</a:t>
            </a:r>
            <a:r>
              <a:rPr lang="en-US" altLang="zh-CN" sz="1200" dirty="0">
                <a:solidFill>
                  <a:schemeClr val="tx1"/>
                </a:solidFill>
                <a:latin typeface="微软雅黑" pitchFamily="34" charset="-122"/>
                <a:ea typeface="微软雅黑" pitchFamily="34" charset="-122"/>
              </a:rPr>
              <a:t>(</a:t>
            </a:r>
            <a:r>
              <a:rPr lang="zh-CN" altLang="en-US" sz="1200" dirty="0">
                <a:solidFill>
                  <a:schemeClr val="tx1"/>
                </a:solidFill>
                <a:latin typeface="微软雅黑" pitchFamily="34" charset="-122"/>
                <a:ea typeface="微软雅黑" pitchFamily="34" charset="-122"/>
              </a:rPr>
              <a:t>以指针作为实参</a:t>
            </a:r>
            <a:r>
              <a:rPr lang="en-US" altLang="zh-CN" sz="1200" dirty="0">
                <a:solidFill>
                  <a:schemeClr val="tx1"/>
                </a:solidFill>
                <a:latin typeface="微软雅黑" pitchFamily="34" charset="-122"/>
                <a:ea typeface="微软雅黑"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7" name="对话气泡: 圆角矩形 16"/>
          <p:cNvSpPr/>
          <p:nvPr/>
        </p:nvSpPr>
        <p:spPr>
          <a:xfrm>
            <a:off x="3846388" y="3454397"/>
            <a:ext cx="1877604" cy="612492"/>
          </a:xfrm>
          <a:prstGeom prst="wedgeRoundRectCallout">
            <a:avLst>
              <a:gd name="adj1" fmla="val -85745"/>
              <a:gd name="adj2" fmla="val 7253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一维数组的信息一般要包含数组地址和元素个数两个参数</a:t>
            </a:r>
          </a:p>
        </p:txBody>
      </p:sp>
      <p:sp>
        <p:nvSpPr>
          <p:cNvPr id="18" name="对话气泡: 圆角矩形 16"/>
          <p:cNvSpPr/>
          <p:nvPr/>
        </p:nvSpPr>
        <p:spPr>
          <a:xfrm>
            <a:off x="3532745" y="4515388"/>
            <a:ext cx="3237850" cy="306246"/>
          </a:xfrm>
          <a:prstGeom prst="wedgeRoundRectCallout">
            <a:avLst>
              <a:gd name="adj1" fmla="val -56247"/>
              <a:gd name="adj2" fmla="val -10519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可替代为：</a:t>
            </a:r>
            <a:r>
              <a:rPr lang="en-US" altLang="zh-CN" sz="1200" dirty="0">
                <a:solidFill>
                  <a:schemeClr val="tx1"/>
                </a:solidFill>
                <a:latin typeface="微软雅黑" pitchFamily="34" charset="-122"/>
                <a:ea typeface="微软雅黑" pitchFamily="34" charset="-122"/>
              </a:rPr>
              <a:t>void invert(</a:t>
            </a:r>
            <a:r>
              <a:rPr lang="en-US" altLang="zh-CN" sz="1200" dirty="0" err="1">
                <a:solidFill>
                  <a:schemeClr val="tx1"/>
                </a:solidFill>
                <a:latin typeface="微软雅黑" pitchFamily="34" charset="-122"/>
                <a:ea typeface="微软雅黑" pitchFamily="34" charset="-122"/>
              </a:rPr>
              <a:t>int</a:t>
            </a:r>
            <a:r>
              <a:rPr lang="en-US" altLang="zh-CN" sz="1200" dirty="0">
                <a:solidFill>
                  <a:schemeClr val="tx1"/>
                </a:solidFill>
                <a:latin typeface="微软雅黑" pitchFamily="34" charset="-122"/>
                <a:ea typeface="微软雅黑" pitchFamily="34" charset="-122"/>
              </a:rPr>
              <a:t> </a:t>
            </a:r>
            <a:r>
              <a:rPr lang="en-US" altLang="zh-CN" sz="1200" dirty="0" err="1">
                <a:solidFill>
                  <a:schemeClr val="tx1"/>
                </a:solidFill>
                <a:latin typeface="微软雅黑" pitchFamily="34" charset="-122"/>
                <a:ea typeface="微软雅黑" pitchFamily="34" charset="-122"/>
              </a:rPr>
              <a:t>pdata</a:t>
            </a:r>
            <a:r>
              <a:rPr lang="en-US" altLang="zh-CN" sz="1200" dirty="0">
                <a:solidFill>
                  <a:schemeClr val="tx1"/>
                </a:solidFill>
                <a:latin typeface="微软雅黑" pitchFamily="34" charset="-122"/>
                <a:ea typeface="微软雅黑" pitchFamily="34" charset="-122"/>
              </a:rPr>
              <a:t>[],</a:t>
            </a:r>
            <a:r>
              <a:rPr lang="en-US" altLang="zh-CN" sz="1200" dirty="0" err="1">
                <a:solidFill>
                  <a:schemeClr val="tx1"/>
                </a:solidFill>
                <a:latin typeface="微软雅黑" pitchFamily="34" charset="-122"/>
                <a:ea typeface="微软雅黑" pitchFamily="34" charset="-122"/>
              </a:rPr>
              <a:t>int</a:t>
            </a:r>
            <a:r>
              <a:rPr lang="en-US" altLang="zh-CN" sz="1200" dirty="0">
                <a:solidFill>
                  <a:schemeClr val="tx1"/>
                </a:solidFill>
                <a:latin typeface="微软雅黑" pitchFamily="34" charset="-122"/>
                <a:ea typeface="微软雅黑" pitchFamily="34" charset="-122"/>
              </a:rPr>
              <a:t> n)</a:t>
            </a:r>
            <a:endParaRPr lang="zh-CN" altLang="en-US" sz="12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48199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31" grpId="0" animBg="1"/>
      <p:bldP spid="15"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4083046" y="4787217"/>
            <a:ext cx="1397000" cy="343727"/>
          </a:xfrm>
          <a:prstGeom prst="rect">
            <a:avLst/>
          </a:prstGeom>
          <a:solidFill>
            <a:srgbClr val="DEEEFC"/>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一维数组与指针</a:t>
            </a:r>
          </a:p>
        </p:txBody>
      </p:sp>
      <p:sp>
        <p:nvSpPr>
          <p:cNvPr id="23" name="矩形: 圆角 12"/>
          <p:cNvSpPr/>
          <p:nvPr/>
        </p:nvSpPr>
        <p:spPr>
          <a:xfrm>
            <a:off x="783579" y="857829"/>
            <a:ext cx="7826563" cy="7084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6.9  </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编写三个函数分别完成指定一维数组元素的数据输入、求一维数组的平均值、求一维数组的最大值和最小值。由主函数完成这些函数的调用。</a:t>
            </a:r>
          </a:p>
        </p:txBody>
      </p:sp>
      <p:sp>
        <p:nvSpPr>
          <p:cNvPr id="16" name="矩形 15"/>
          <p:cNvSpPr/>
          <p:nvPr/>
        </p:nvSpPr>
        <p:spPr>
          <a:xfrm>
            <a:off x="786088" y="1772397"/>
            <a:ext cx="7868961" cy="1572738"/>
          </a:xfrm>
          <a:prstGeom prst="rect">
            <a:avLst/>
          </a:prstGeom>
        </p:spPr>
        <p:txBody>
          <a:bodyPr wrap="square">
            <a:spAutoFit/>
          </a:bodyPr>
          <a:lstStyle/>
          <a:p>
            <a:pPr>
              <a:lnSpc>
                <a:spcPct val="130000"/>
              </a:lnSpc>
            </a:pPr>
            <a:r>
              <a:rPr lang="zh-CN" altLang="en-US" sz="2000" dirty="0">
                <a:latin typeface="微软雅黑" pitchFamily="34" charset="-122"/>
                <a:ea typeface="微软雅黑" pitchFamily="34" charset="-122"/>
              </a:rPr>
              <a:t>分析</a:t>
            </a:r>
            <a:r>
              <a:rPr lang="zh-CN" altLang="en-US" dirty="0">
                <a:latin typeface="微软雅黑" pitchFamily="34" charset="-122"/>
                <a:ea typeface="微软雅黑" pitchFamily="34" charset="-122"/>
              </a:rPr>
              <a:t>：采用地址传递的方式，把一维数组的存储首地址作为实参数调用函数。在被调用的函数中，以一般（一级）指针变量作为形式参数接收数组的地址。该指针被赋予数组的地址之后，使用这个指针就可以对数组中的所有数据进行处理。</a:t>
            </a:r>
          </a:p>
        </p:txBody>
      </p:sp>
      <p:sp>
        <p:nvSpPr>
          <p:cNvPr id="17" name="矩形 16"/>
          <p:cNvSpPr/>
          <p:nvPr/>
        </p:nvSpPr>
        <p:spPr>
          <a:xfrm>
            <a:off x="783579" y="3616058"/>
            <a:ext cx="116410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函数原型</a:t>
            </a:r>
            <a:r>
              <a:rPr lang="en-US" altLang="zh-CN" dirty="0">
                <a:latin typeface="微软雅黑" panose="020B0503020204020204" pitchFamily="34" charset="-122"/>
                <a:ea typeface="微软雅黑" panose="020B0503020204020204" pitchFamily="34" charset="-122"/>
              </a:rPr>
              <a:t>:</a:t>
            </a:r>
            <a:endParaRPr lang="zh-CN" altLang="en-US" dirty="0"/>
          </a:p>
        </p:txBody>
      </p:sp>
      <p:sp>
        <p:nvSpPr>
          <p:cNvPr id="18" name="矩形 17"/>
          <p:cNvSpPr/>
          <p:nvPr/>
        </p:nvSpPr>
        <p:spPr>
          <a:xfrm>
            <a:off x="1466846" y="4129997"/>
            <a:ext cx="4572000" cy="1015663"/>
          </a:xfrm>
          <a:prstGeom prst="rect">
            <a:avLst/>
          </a:prstGeom>
        </p:spPr>
        <p:txBody>
          <a:bodyPr>
            <a:spAutoFit/>
          </a:bodyPr>
          <a:lstStyle/>
          <a:p>
            <a:r>
              <a:rPr lang="zh-CN" altLang="en-US" sz="2000" dirty="0"/>
              <a:t>void input(float *,int);</a:t>
            </a:r>
          </a:p>
          <a:p>
            <a:r>
              <a:rPr lang="zh-CN" altLang="en-US" sz="2000" dirty="0"/>
              <a:t>float average(float *,int);</a:t>
            </a:r>
          </a:p>
          <a:p>
            <a:r>
              <a:rPr lang="zh-CN" altLang="en-US" sz="2000" dirty="0"/>
              <a:t>void maxmin(float *,int, float *,float *);</a:t>
            </a:r>
          </a:p>
        </p:txBody>
      </p:sp>
      <p:sp>
        <p:nvSpPr>
          <p:cNvPr id="25" name="矩形 24"/>
          <p:cNvSpPr/>
          <p:nvPr/>
        </p:nvSpPr>
        <p:spPr>
          <a:xfrm>
            <a:off x="4326084" y="3725481"/>
            <a:ext cx="809324" cy="369332"/>
          </a:xfrm>
          <a:prstGeom prst="rect">
            <a:avLst/>
          </a:prstGeom>
        </p:spPr>
        <p:txBody>
          <a:bodyPr wrap="none">
            <a:spAutoFit/>
          </a:bodyPr>
          <a:lstStyle/>
          <a:p>
            <a:r>
              <a:rPr lang="zh-CN" altLang="en-US" dirty="0"/>
              <a:t>float []</a:t>
            </a:r>
          </a:p>
        </p:txBody>
      </p:sp>
      <p:cxnSp>
        <p:nvCxnSpPr>
          <p:cNvPr id="27" name="直接箭头连接符 26"/>
          <p:cNvCxnSpPr>
            <a:endCxn id="25" idx="1"/>
          </p:cNvCxnSpPr>
          <p:nvPr/>
        </p:nvCxnSpPr>
        <p:spPr>
          <a:xfrm flipV="1">
            <a:off x="3263896" y="3910147"/>
            <a:ext cx="1062188" cy="2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3454396" y="3985390"/>
            <a:ext cx="952500" cy="605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460746" y="4050569"/>
            <a:ext cx="1079500" cy="86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对话气泡: 圆角矩形 16"/>
          <p:cNvSpPr/>
          <p:nvPr/>
        </p:nvSpPr>
        <p:spPr>
          <a:xfrm>
            <a:off x="4730746" y="5475365"/>
            <a:ext cx="2160328" cy="533549"/>
          </a:xfrm>
          <a:prstGeom prst="wedgeRoundRectCallout">
            <a:avLst>
              <a:gd name="adj1" fmla="val -48965"/>
              <a:gd name="adj2" fmla="val -117642"/>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等线" panose="02010600030101010101" pitchFamily="2" charset="-122"/>
              </a:rPr>
              <a:t>最大值和最小值需要返回，采用地址传递方式</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103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一维数组与指针</a:t>
            </a:r>
          </a:p>
        </p:txBody>
      </p:sp>
      <p:sp>
        <p:nvSpPr>
          <p:cNvPr id="4" name="矩形 3"/>
          <p:cNvSpPr/>
          <p:nvPr/>
        </p:nvSpPr>
        <p:spPr>
          <a:xfrm>
            <a:off x="638629" y="1593218"/>
            <a:ext cx="4532618" cy="4939814"/>
          </a:xfrm>
          <a:prstGeom prst="rect">
            <a:avLst/>
          </a:prstGeom>
        </p:spPr>
        <p:txBody>
          <a:bodyPr wrap="square">
            <a:spAutoFit/>
          </a:bodyPr>
          <a:lstStyle/>
          <a:p>
            <a:r>
              <a:rPr lang="zh-CN" altLang="en-US" sz="1500" dirty="0"/>
              <a:t>#include &lt;stdio.h&gt;</a:t>
            </a:r>
          </a:p>
          <a:p>
            <a:r>
              <a:rPr lang="zh-CN" altLang="en-US" sz="1500" dirty="0"/>
              <a:t>void input(float *, int);  	</a:t>
            </a:r>
          </a:p>
          <a:p>
            <a:r>
              <a:rPr lang="zh-CN" altLang="en-US" sz="1500" dirty="0"/>
              <a:t>float average(float *, int);  </a:t>
            </a:r>
          </a:p>
          <a:p>
            <a:r>
              <a:rPr lang="zh-CN" altLang="en-US" sz="1500" dirty="0"/>
              <a:t>void maxmin(float *, int , float *, float *);	</a:t>
            </a:r>
          </a:p>
          <a:p>
            <a:r>
              <a:rPr lang="zh-CN" altLang="en-US" sz="1500" dirty="0"/>
              <a:t>void main( )</a:t>
            </a:r>
          </a:p>
          <a:p>
            <a:r>
              <a:rPr lang="zh-CN" altLang="en-US" sz="1500" dirty="0"/>
              <a:t>{       float data[10]; //一维数组定义</a:t>
            </a:r>
          </a:p>
          <a:p>
            <a:r>
              <a:rPr lang="zh-CN" altLang="en-US" sz="1500" dirty="0"/>
              <a:t>        float aver,max,min; </a:t>
            </a:r>
          </a:p>
          <a:p>
            <a:r>
              <a:rPr lang="zh-CN" altLang="en-US" sz="1500" dirty="0"/>
              <a:t>        float *num=data;  </a:t>
            </a:r>
          </a:p>
          <a:p>
            <a:r>
              <a:rPr lang="zh-CN" altLang="en-US" sz="1500" dirty="0"/>
              <a:t>        input(data,10);            </a:t>
            </a:r>
            <a:endParaRPr lang="en-US" altLang="zh-CN" sz="1500" dirty="0"/>
          </a:p>
          <a:p>
            <a:r>
              <a:rPr lang="zh-CN" altLang="en-US" sz="1500" dirty="0"/>
              <a:t>        aver=average(data,10);      </a:t>
            </a:r>
            <a:endParaRPr lang="en-US" altLang="zh-CN" sz="1500" dirty="0"/>
          </a:p>
          <a:p>
            <a:r>
              <a:rPr lang="en-US" altLang="zh-CN" sz="1500" dirty="0"/>
              <a:t>     </a:t>
            </a:r>
            <a:r>
              <a:rPr lang="zh-CN" altLang="en-US" sz="1500" dirty="0"/>
              <a:t>   maxmin(num,10,&amp;max,&amp;min);  </a:t>
            </a:r>
          </a:p>
          <a:p>
            <a:r>
              <a:rPr lang="zh-CN" altLang="en-US" sz="1500" dirty="0"/>
              <a:t>        printf("aver=%f\n",aver);       //输出平均值</a:t>
            </a:r>
          </a:p>
          <a:p>
            <a:r>
              <a:rPr lang="zh-CN" altLang="en-US" sz="1500" dirty="0"/>
              <a:t>        printf("max=%f,min=%f\n",max,min);</a:t>
            </a:r>
          </a:p>
          <a:p>
            <a:r>
              <a:rPr lang="zh-CN" altLang="en-US" sz="1500" dirty="0"/>
              <a:t>}</a:t>
            </a:r>
            <a:endParaRPr lang="en-US" altLang="zh-CN" sz="1500" dirty="0"/>
          </a:p>
          <a:p>
            <a:r>
              <a:rPr lang="en-US" altLang="zh-CN" sz="1500" dirty="0"/>
              <a:t>float average(float *</a:t>
            </a:r>
            <a:r>
              <a:rPr lang="en-US" altLang="zh-CN" sz="1500" dirty="0" err="1"/>
              <a:t>pdata</a:t>
            </a:r>
            <a:r>
              <a:rPr lang="en-US" altLang="zh-CN" sz="1500" dirty="0"/>
              <a:t>, </a:t>
            </a:r>
            <a:r>
              <a:rPr lang="en-US" altLang="zh-CN" sz="1500" dirty="0" err="1"/>
              <a:t>int</a:t>
            </a:r>
            <a:r>
              <a:rPr lang="en-US" altLang="zh-CN" sz="1500" dirty="0"/>
              <a:t> n)     //</a:t>
            </a:r>
            <a:r>
              <a:rPr lang="zh-CN" altLang="en-US" sz="1500" dirty="0"/>
              <a:t>数组平均值函数</a:t>
            </a:r>
          </a:p>
          <a:p>
            <a:r>
              <a:rPr lang="en-US" altLang="zh-CN" sz="1500" dirty="0"/>
              <a:t>{        </a:t>
            </a:r>
            <a:r>
              <a:rPr lang="en-US" altLang="zh-CN" sz="1500" dirty="0" err="1"/>
              <a:t>int</a:t>
            </a:r>
            <a:r>
              <a:rPr lang="en-US" altLang="zh-CN" sz="1500" dirty="0"/>
              <a:t> i;</a:t>
            </a:r>
          </a:p>
          <a:p>
            <a:r>
              <a:rPr lang="en-US" altLang="zh-CN" sz="1500" dirty="0"/>
              <a:t>         float  </a:t>
            </a:r>
            <a:r>
              <a:rPr lang="en-US" altLang="zh-CN" sz="1500" dirty="0" err="1"/>
              <a:t>avg</a:t>
            </a:r>
            <a:r>
              <a:rPr lang="zh-CN" altLang="en-US" sz="1500" dirty="0"/>
              <a:t>；</a:t>
            </a:r>
            <a:endParaRPr lang="en-US" altLang="zh-CN" sz="1500" dirty="0"/>
          </a:p>
          <a:p>
            <a:r>
              <a:rPr lang="zh-CN" altLang="en-US" sz="1500" dirty="0"/>
              <a:t>         </a:t>
            </a:r>
            <a:r>
              <a:rPr lang="en-US" altLang="zh-CN" sz="1500" dirty="0"/>
              <a:t>for(</a:t>
            </a:r>
            <a:r>
              <a:rPr lang="en-US" altLang="zh-CN" sz="1500" dirty="0" err="1"/>
              <a:t>avg</a:t>
            </a:r>
            <a:r>
              <a:rPr lang="en-US" altLang="zh-CN" sz="1500" dirty="0"/>
              <a:t>=0,i=0;i&lt;</a:t>
            </a:r>
            <a:r>
              <a:rPr lang="en-US" altLang="zh-CN" sz="1500" dirty="0" err="1"/>
              <a:t>n;i</a:t>
            </a:r>
            <a:r>
              <a:rPr lang="en-US" altLang="zh-CN" sz="1500" dirty="0"/>
              <a:t>++)         </a:t>
            </a:r>
            <a:r>
              <a:rPr lang="en-US" altLang="zh-CN" sz="1500" dirty="0" err="1"/>
              <a:t>avg</a:t>
            </a:r>
            <a:r>
              <a:rPr lang="en-US" altLang="zh-CN" sz="1500" dirty="0"/>
              <a:t>+= </a:t>
            </a:r>
            <a:r>
              <a:rPr lang="en-US" altLang="zh-CN" sz="1500" dirty="0" err="1"/>
              <a:t>pdata</a:t>
            </a:r>
            <a:r>
              <a:rPr lang="en-US" altLang="zh-CN" sz="1500" dirty="0"/>
              <a:t>[i];                  </a:t>
            </a:r>
            <a:endParaRPr lang="zh-CN" altLang="en-US" sz="1500" dirty="0"/>
          </a:p>
          <a:p>
            <a:r>
              <a:rPr lang="zh-CN" altLang="en-US" sz="1500" dirty="0"/>
              <a:t>         </a:t>
            </a:r>
            <a:r>
              <a:rPr lang="en-US" altLang="zh-CN" sz="1500" dirty="0" err="1"/>
              <a:t>avg</a:t>
            </a:r>
            <a:r>
              <a:rPr lang="en-US" altLang="zh-CN" sz="1500" dirty="0"/>
              <a:t> /=n;                          //</a:t>
            </a:r>
            <a:r>
              <a:rPr lang="zh-CN" altLang="en-US" sz="1500" dirty="0"/>
              <a:t>求平均值</a:t>
            </a:r>
          </a:p>
          <a:p>
            <a:r>
              <a:rPr lang="zh-CN" altLang="en-US" sz="1500" dirty="0"/>
              <a:t>         </a:t>
            </a:r>
            <a:r>
              <a:rPr lang="en-US" altLang="zh-CN" sz="1500" dirty="0"/>
              <a:t>return(</a:t>
            </a:r>
            <a:r>
              <a:rPr lang="en-US" altLang="zh-CN" sz="1500" dirty="0" err="1"/>
              <a:t>avg</a:t>
            </a:r>
            <a:r>
              <a:rPr lang="en-US" altLang="zh-CN" sz="1500" dirty="0"/>
              <a:t>);           //</a:t>
            </a:r>
            <a:r>
              <a:rPr lang="zh-CN" altLang="en-US" sz="1500" dirty="0"/>
              <a:t>将平均值返回给被调用函数</a:t>
            </a:r>
          </a:p>
          <a:p>
            <a:r>
              <a:rPr lang="en-US" altLang="zh-CN" sz="1500" dirty="0"/>
              <a:t>}</a:t>
            </a:r>
            <a:endParaRPr lang="zh-CN" altLang="en-US" sz="1500" dirty="0"/>
          </a:p>
        </p:txBody>
      </p:sp>
      <p:sp>
        <p:nvSpPr>
          <p:cNvPr id="19" name="对话气泡: 圆角矩形 16"/>
          <p:cNvSpPr/>
          <p:nvPr/>
        </p:nvSpPr>
        <p:spPr>
          <a:xfrm>
            <a:off x="138731" y="1646234"/>
            <a:ext cx="775669" cy="412751"/>
          </a:xfrm>
          <a:prstGeom prst="wedgeRoundRectCallout">
            <a:avLst>
              <a:gd name="adj1" fmla="val 60248"/>
              <a:gd name="adj2" fmla="val 7451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rPr>
              <a:t>函数原型声明</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0" name="对话气泡: 圆角矩形 16"/>
          <p:cNvSpPr/>
          <p:nvPr/>
        </p:nvSpPr>
        <p:spPr>
          <a:xfrm>
            <a:off x="3343317" y="2962107"/>
            <a:ext cx="1674851" cy="840921"/>
          </a:xfrm>
          <a:prstGeom prst="wedgeRoundRectCallout">
            <a:avLst>
              <a:gd name="adj1" fmla="val -45621"/>
              <a:gd name="adj2" fmla="val 79057"/>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rPr>
              <a:t>求最大值和最小值，以指针num以及max与min的地址作为函数实参</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5124450" y="1707791"/>
            <a:ext cx="3790950" cy="4939814"/>
          </a:xfrm>
          <a:prstGeom prst="rect">
            <a:avLst/>
          </a:prstGeom>
        </p:spPr>
        <p:txBody>
          <a:bodyPr wrap="square">
            <a:spAutoFit/>
          </a:bodyPr>
          <a:lstStyle/>
          <a:p>
            <a:r>
              <a:rPr lang="zh-CN" altLang="en-US" sz="1500" dirty="0"/>
              <a:t>void input(float *pdata,int n)   //输入数据函数</a:t>
            </a:r>
          </a:p>
          <a:p>
            <a:r>
              <a:rPr lang="zh-CN" altLang="en-US" sz="1500" dirty="0"/>
              <a:t>{</a:t>
            </a:r>
          </a:p>
          <a:p>
            <a:r>
              <a:rPr lang="zh-CN" altLang="en-US" sz="1500" dirty="0"/>
              <a:t>        int i;</a:t>
            </a:r>
          </a:p>
          <a:p>
            <a:r>
              <a:rPr lang="zh-CN" altLang="en-US" sz="1500" dirty="0"/>
              <a:t>        printf("please input array data: ");</a:t>
            </a:r>
          </a:p>
          <a:p>
            <a:r>
              <a:rPr lang="zh-CN" altLang="en-US" sz="1500" dirty="0"/>
              <a:t>        for(i=0;i&lt;n;i++)    //逐个输入数组的数据</a:t>
            </a:r>
          </a:p>
          <a:p>
            <a:r>
              <a:rPr lang="zh-CN" altLang="en-US" sz="1500" dirty="0"/>
              <a:t>		 scanf(“%f”,pdata+i);    </a:t>
            </a:r>
          </a:p>
          <a:p>
            <a:r>
              <a:rPr lang="zh-CN" altLang="en-US" sz="1500" dirty="0"/>
              <a:t>        scanf("%f",&amp;pdata[i]);</a:t>
            </a:r>
          </a:p>
          <a:p>
            <a:r>
              <a:rPr lang="zh-CN" altLang="en-US" sz="1500" dirty="0"/>
              <a:t>}     </a:t>
            </a:r>
          </a:p>
          <a:p>
            <a:r>
              <a:rPr lang="zh-CN" altLang="en-US" sz="1500" dirty="0"/>
              <a:t>void maxmin(float *pdata,int n, float *pmax, float *pmin)</a:t>
            </a:r>
          </a:p>
          <a:p>
            <a:r>
              <a:rPr lang="zh-CN" altLang="en-US" sz="1500" dirty="0"/>
              <a:t>{       int i;</a:t>
            </a:r>
          </a:p>
          <a:p>
            <a:r>
              <a:rPr lang="zh-CN" altLang="en-US" sz="1500" dirty="0"/>
              <a:t>        *pmax=*pmin=pdata[0]; </a:t>
            </a:r>
            <a:endParaRPr lang="en-US" altLang="zh-CN" sz="1500" dirty="0"/>
          </a:p>
          <a:p>
            <a:r>
              <a:rPr lang="en-US" altLang="zh-CN" sz="1500" dirty="0"/>
              <a:t>        </a:t>
            </a:r>
            <a:r>
              <a:rPr lang="zh-CN" altLang="en-US" sz="1500" dirty="0"/>
              <a:t>for(i=1;i&lt;n;i++)</a:t>
            </a:r>
          </a:p>
          <a:p>
            <a:r>
              <a:rPr lang="zh-CN" altLang="en-US" sz="1500" dirty="0"/>
              <a:t>        {</a:t>
            </a:r>
          </a:p>
          <a:p>
            <a:r>
              <a:rPr lang="zh-CN" altLang="en-US" sz="1500" dirty="0"/>
              <a:t>                if(*pmax&lt;pdata[i])//求最大值</a:t>
            </a:r>
          </a:p>
          <a:p>
            <a:r>
              <a:rPr lang="zh-CN" altLang="en-US" sz="1500" dirty="0"/>
              <a:t>                         *pmax=pdata[i];</a:t>
            </a:r>
          </a:p>
          <a:p>
            <a:r>
              <a:rPr lang="zh-CN" altLang="en-US" sz="1500" dirty="0"/>
              <a:t>                if(*pmin&gt;pdata[i])//求最小值</a:t>
            </a:r>
          </a:p>
          <a:p>
            <a:r>
              <a:rPr lang="zh-CN" altLang="en-US" sz="1500" dirty="0"/>
              <a:t>                         *pmin=pdata[i];</a:t>
            </a:r>
          </a:p>
          <a:p>
            <a:r>
              <a:rPr lang="zh-CN" altLang="en-US" sz="1500" dirty="0"/>
              <a:t>        }</a:t>
            </a:r>
          </a:p>
          <a:p>
            <a:r>
              <a:rPr lang="zh-CN" altLang="en-US" sz="1500" dirty="0"/>
              <a:t>} </a:t>
            </a:r>
          </a:p>
        </p:txBody>
      </p:sp>
      <p:sp>
        <p:nvSpPr>
          <p:cNvPr id="21" name="矩形: 圆角 20"/>
          <p:cNvSpPr/>
          <p:nvPr/>
        </p:nvSpPr>
        <p:spPr>
          <a:xfrm>
            <a:off x="351294" y="1217957"/>
            <a:ext cx="8608555" cy="517014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p:cNvCxnSpPr/>
          <p:nvPr/>
        </p:nvCxnSpPr>
        <p:spPr>
          <a:xfrm>
            <a:off x="5049252" y="1646234"/>
            <a:ext cx="61498" cy="4587766"/>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23" name="矩形: 圆角 12"/>
          <p:cNvSpPr/>
          <p:nvPr/>
        </p:nvSpPr>
        <p:spPr>
          <a:xfrm>
            <a:off x="783579" y="857829"/>
            <a:ext cx="7826563" cy="7084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6.9  </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编写三个函数分别完成指定一维数组元素的数据输入、求一维数组的平均值、求一维数组的最大值和最小值。由主函数完成这些函数的调用。</a:t>
            </a:r>
          </a:p>
        </p:txBody>
      </p:sp>
      <p:sp>
        <p:nvSpPr>
          <p:cNvPr id="11" name="对话气泡: 圆角矩形 16"/>
          <p:cNvSpPr/>
          <p:nvPr/>
        </p:nvSpPr>
        <p:spPr>
          <a:xfrm>
            <a:off x="7954674" y="3305173"/>
            <a:ext cx="1005175" cy="412751"/>
          </a:xfrm>
          <a:prstGeom prst="wedgeRoundRectCallout">
            <a:avLst>
              <a:gd name="adj1" fmla="val -102546"/>
              <a:gd name="adj2" fmla="val -41530"/>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指针形式</a:t>
            </a:r>
          </a:p>
        </p:txBody>
      </p:sp>
      <p:sp>
        <p:nvSpPr>
          <p:cNvPr id="12" name="对话气泡: 圆角矩形 16"/>
          <p:cNvSpPr/>
          <p:nvPr/>
        </p:nvSpPr>
        <p:spPr>
          <a:xfrm>
            <a:off x="7715187" y="4694461"/>
            <a:ext cx="1005175" cy="412751"/>
          </a:xfrm>
          <a:prstGeom prst="wedgeRoundRectCallout">
            <a:avLst>
              <a:gd name="adj1" fmla="val -106878"/>
              <a:gd name="adj2" fmla="val 67481"/>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数组形式</a:t>
            </a:r>
          </a:p>
        </p:txBody>
      </p:sp>
    </p:spTree>
    <p:extLst>
      <p:ext uri="{BB962C8B-B14F-4D97-AF65-F5344CB8AC3E}">
        <p14:creationId xmlns:p14="http://schemas.microsoft.com/office/powerpoint/2010/main" val="335160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9" name="文本框 8"/>
          <p:cNvSpPr txBox="1"/>
          <p:nvPr/>
        </p:nvSpPr>
        <p:spPr>
          <a:xfrm>
            <a:off x="786089" y="1067146"/>
            <a:ext cx="4958139" cy="461665"/>
          </a:xfrm>
          <a:prstGeom prst="rect">
            <a:avLst/>
          </a:prstGeom>
          <a:noFill/>
        </p:spPr>
        <p:txBody>
          <a:bodyPr wrap="square" rtlCol="0">
            <a:spAutoFit/>
          </a:bodyPr>
          <a:lstStyle/>
          <a:p>
            <a:r>
              <a:rPr lang="x-none" altLang="zh-CN" sz="2400" b="1" dirty="0">
                <a:latin typeface="微软雅黑" panose="020B0503020204020204" pitchFamily="34" charset="-122"/>
                <a:ea typeface="微软雅黑" panose="020B0503020204020204" pitchFamily="34" charset="-122"/>
              </a:rPr>
              <a:t>多维数组的地址</a:t>
            </a:r>
            <a:r>
              <a:rPr lang="zh-CN" altLang="zh-CN" dirty="0">
                <a:latin typeface="微软雅黑" panose="020B0503020204020204" pitchFamily="34" charset="-122"/>
                <a:ea typeface="微软雅黑" panose="020B0503020204020204" pitchFamily="34" charset="-122"/>
              </a:rPr>
              <a:t>：</a:t>
            </a:r>
          </a:p>
        </p:txBody>
      </p:sp>
      <p:sp>
        <p:nvSpPr>
          <p:cNvPr id="16" name="矩形 15"/>
          <p:cNvSpPr/>
          <p:nvPr/>
        </p:nvSpPr>
        <p:spPr>
          <a:xfrm>
            <a:off x="936855" y="1721064"/>
            <a:ext cx="7786232" cy="3323987"/>
          </a:xfrm>
          <a:prstGeom prst="rect">
            <a:avLst/>
          </a:prstGeom>
        </p:spPr>
        <p:txBody>
          <a:bodyPr wrap="square">
            <a:spAutoFit/>
          </a:bodyPr>
          <a:lstStyle/>
          <a:p>
            <a:pPr>
              <a:lnSpc>
                <a:spcPct val="150000"/>
              </a:lnSpc>
            </a:pPr>
            <a:r>
              <a:rPr lang="zh-CN" altLang="en-US" sz="2000" dirty="0">
                <a:latin typeface="微软雅黑" pitchFamily="34" charset="-122"/>
                <a:ea typeface="微软雅黑" pitchFamily="34" charset="-122"/>
              </a:rPr>
              <a:t>C语言中，数组在实现方法上只有一维的概念，多维数组被看成以下一级数组为元素的一维数组</a:t>
            </a:r>
          </a:p>
          <a:p>
            <a:pPr>
              <a:lnSpc>
                <a:spcPct val="150000"/>
              </a:lnSpc>
            </a:pPr>
            <a:r>
              <a:rPr lang="zh-CN" altLang="en-US" sz="2000" dirty="0">
                <a:latin typeface="微软雅黑" pitchFamily="34" charset="-122"/>
                <a:ea typeface="微软雅黑" pitchFamily="34" charset="-122"/>
              </a:rPr>
              <a:t>（1）n维数组（n≥2）可以逐级分解为n-1维数组为元素的一维数组；</a:t>
            </a:r>
          </a:p>
          <a:p>
            <a:pPr>
              <a:lnSpc>
                <a:spcPct val="150000"/>
              </a:lnSpc>
            </a:pPr>
            <a:r>
              <a:rPr lang="zh-CN" altLang="en-US" sz="2000" dirty="0">
                <a:latin typeface="微软雅黑" pitchFamily="34" charset="-122"/>
                <a:ea typeface="微软雅黑" pitchFamily="34" charset="-122"/>
              </a:rPr>
              <a:t>（2）n维数组的数组名是指向n-1维数组的指针，其值为n维数组的首地址，类型为n-1维数组类型的指针。</a:t>
            </a:r>
          </a:p>
          <a:p>
            <a:pPr>
              <a:lnSpc>
                <a:spcPct val="150000"/>
              </a:lnSpc>
            </a:pPr>
            <a:r>
              <a:rPr lang="zh-CN" altLang="en-US" sz="2000" dirty="0">
                <a:latin typeface="微软雅黑" pitchFamily="34" charset="-122"/>
                <a:ea typeface="微软雅黑" pitchFamily="34" charset="-122"/>
              </a:rPr>
              <a:t>（3）n维数组的元素是指向n-1维数组的元素的指针，其值为n-1维数组的首地址，类型为n-1维数组的元素类型的指针；</a:t>
            </a:r>
          </a:p>
        </p:txBody>
      </p:sp>
    </p:spTree>
    <p:extLst>
      <p:ext uri="{BB962C8B-B14F-4D97-AF65-F5344CB8AC3E}">
        <p14:creationId xmlns:p14="http://schemas.microsoft.com/office/powerpoint/2010/main" val="3126446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9" name="文本框 8"/>
          <p:cNvSpPr txBox="1"/>
          <p:nvPr/>
        </p:nvSpPr>
        <p:spPr>
          <a:xfrm>
            <a:off x="786089" y="1067146"/>
            <a:ext cx="4958139" cy="461665"/>
          </a:xfrm>
          <a:prstGeom prst="rect">
            <a:avLst/>
          </a:prstGeom>
          <a:noFill/>
        </p:spPr>
        <p:txBody>
          <a:bodyPr wrap="square" rtlCol="0">
            <a:spAutoFit/>
          </a:bodyPr>
          <a:lstStyle/>
          <a:p>
            <a:r>
              <a:rPr lang="x-none" altLang="zh-CN" sz="2400" b="1" dirty="0">
                <a:latin typeface="微软雅黑" panose="020B0503020204020204" pitchFamily="34" charset="-122"/>
                <a:ea typeface="微软雅黑" panose="020B0503020204020204" pitchFamily="34" charset="-122"/>
              </a:rPr>
              <a:t>多维数组的地址</a:t>
            </a:r>
            <a:r>
              <a:rPr lang="zh-CN" altLang="zh-CN" dirty="0">
                <a:latin typeface="微软雅黑" panose="020B0503020204020204" pitchFamily="34" charset="-122"/>
                <a:ea typeface="微软雅黑" panose="020B0503020204020204" pitchFamily="34" charset="-122"/>
              </a:rPr>
              <a:t>：</a:t>
            </a:r>
          </a:p>
        </p:txBody>
      </p:sp>
      <p:sp>
        <p:nvSpPr>
          <p:cNvPr id="4" name="矩形 3"/>
          <p:cNvSpPr/>
          <p:nvPr/>
        </p:nvSpPr>
        <p:spPr>
          <a:xfrm>
            <a:off x="3368377" y="1113312"/>
            <a:ext cx="4563429" cy="369332"/>
          </a:xfrm>
          <a:prstGeom prst="rect">
            <a:avLst/>
          </a:prstGeom>
        </p:spPr>
        <p:txBody>
          <a:bodyPr wrap="none">
            <a:spAutoFit/>
          </a:bodyPr>
          <a:lstStyle/>
          <a:p>
            <a:r>
              <a:rPr lang="zh-CN" altLang="en-US" dirty="0"/>
              <a:t>int data[3][4]={{1,2,3,4},{5,6,7,8},{9,10,11,12}};</a:t>
            </a:r>
          </a:p>
        </p:txBody>
      </p:sp>
      <p:pic>
        <p:nvPicPr>
          <p:cNvPr id="5" name="图片 4"/>
          <p:cNvPicPr>
            <a:picLocks noChangeAspect="1"/>
          </p:cNvPicPr>
          <p:nvPr/>
        </p:nvPicPr>
        <p:blipFill>
          <a:blip r:embed="rId2"/>
          <a:stretch>
            <a:fillRect/>
          </a:stretch>
        </p:blipFill>
        <p:spPr>
          <a:xfrm>
            <a:off x="786089" y="2821982"/>
            <a:ext cx="1404765" cy="1127125"/>
          </a:xfrm>
          <a:prstGeom prst="rect">
            <a:avLst/>
          </a:prstGeom>
        </p:spPr>
      </p:pic>
      <p:pic>
        <p:nvPicPr>
          <p:cNvPr id="6" name="图片 5"/>
          <p:cNvPicPr>
            <a:picLocks noChangeAspect="1"/>
          </p:cNvPicPr>
          <p:nvPr/>
        </p:nvPicPr>
        <p:blipFill>
          <a:blip r:embed="rId3"/>
          <a:stretch>
            <a:fillRect/>
          </a:stretch>
        </p:blipFill>
        <p:spPr>
          <a:xfrm>
            <a:off x="186014" y="2634563"/>
            <a:ext cx="600075" cy="247650"/>
          </a:xfrm>
          <a:prstGeom prst="rect">
            <a:avLst/>
          </a:prstGeom>
        </p:spPr>
      </p:pic>
      <p:pic>
        <p:nvPicPr>
          <p:cNvPr id="11" name="图片 10"/>
          <p:cNvPicPr>
            <a:picLocks noChangeAspect="1"/>
          </p:cNvPicPr>
          <p:nvPr/>
        </p:nvPicPr>
        <p:blipFill>
          <a:blip r:embed="rId4"/>
          <a:stretch>
            <a:fillRect/>
          </a:stretch>
        </p:blipFill>
        <p:spPr>
          <a:xfrm>
            <a:off x="2813775" y="2215575"/>
            <a:ext cx="420416" cy="3294529"/>
          </a:xfrm>
          <a:prstGeom prst="rect">
            <a:avLst/>
          </a:prstGeom>
        </p:spPr>
      </p:pic>
      <p:pic>
        <p:nvPicPr>
          <p:cNvPr id="13" name="图片 12"/>
          <p:cNvPicPr>
            <a:picLocks noChangeAspect="1"/>
          </p:cNvPicPr>
          <p:nvPr/>
        </p:nvPicPr>
        <p:blipFill>
          <a:blip r:embed="rId3"/>
          <a:stretch>
            <a:fillRect/>
          </a:stretch>
        </p:blipFill>
        <p:spPr>
          <a:xfrm>
            <a:off x="2213700" y="1987977"/>
            <a:ext cx="600075" cy="247650"/>
          </a:xfrm>
          <a:prstGeom prst="rect">
            <a:avLst/>
          </a:prstGeom>
        </p:spPr>
      </p:pic>
      <p:pic>
        <p:nvPicPr>
          <p:cNvPr id="14" name="图片 13"/>
          <p:cNvPicPr>
            <a:picLocks noChangeAspect="1"/>
          </p:cNvPicPr>
          <p:nvPr/>
        </p:nvPicPr>
        <p:blipFill>
          <a:blip r:embed="rId4"/>
          <a:stretch>
            <a:fillRect/>
          </a:stretch>
        </p:blipFill>
        <p:spPr>
          <a:xfrm>
            <a:off x="4127016" y="2215575"/>
            <a:ext cx="420416" cy="3294529"/>
          </a:xfrm>
          <a:prstGeom prst="rect">
            <a:avLst/>
          </a:prstGeom>
        </p:spPr>
      </p:pic>
      <p:sp>
        <p:nvSpPr>
          <p:cNvPr id="17" name="矩形 16"/>
          <p:cNvSpPr/>
          <p:nvPr/>
        </p:nvSpPr>
        <p:spPr>
          <a:xfrm>
            <a:off x="4168962" y="3350204"/>
            <a:ext cx="378470" cy="102526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168962" y="4430154"/>
            <a:ext cx="378470" cy="102526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a:off x="3589037" y="2235627"/>
            <a:ext cx="4908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503720" y="1895932"/>
            <a:ext cx="599716" cy="369332"/>
          </a:xfrm>
          <a:prstGeom prst="rect">
            <a:avLst/>
          </a:prstGeom>
          <a:noFill/>
        </p:spPr>
        <p:txBody>
          <a:bodyPr wrap="none" rtlCol="0">
            <a:spAutoFit/>
          </a:bodyPr>
          <a:lstStyle/>
          <a:p>
            <a:r>
              <a:rPr lang="en-US" altLang="zh-CN" dirty="0"/>
              <a:t>data</a:t>
            </a:r>
            <a:endParaRPr lang="zh-CN" altLang="en-US" dirty="0"/>
          </a:p>
        </p:txBody>
      </p:sp>
      <p:sp>
        <p:nvSpPr>
          <p:cNvPr id="22" name="文本框 21"/>
          <p:cNvSpPr txBox="1"/>
          <p:nvPr/>
        </p:nvSpPr>
        <p:spPr>
          <a:xfrm>
            <a:off x="3311163" y="2238120"/>
            <a:ext cx="857799" cy="369332"/>
          </a:xfrm>
          <a:prstGeom prst="rect">
            <a:avLst/>
          </a:prstGeom>
          <a:noFill/>
        </p:spPr>
        <p:txBody>
          <a:bodyPr wrap="none" rtlCol="0">
            <a:spAutoFit/>
          </a:bodyPr>
          <a:lstStyle/>
          <a:p>
            <a:r>
              <a:rPr lang="en-US" altLang="zh-CN" dirty="0"/>
              <a:t>data[0]</a:t>
            </a:r>
            <a:endParaRPr lang="zh-CN" altLang="en-US" dirty="0"/>
          </a:p>
        </p:txBody>
      </p:sp>
      <p:cxnSp>
        <p:nvCxnSpPr>
          <p:cNvPr id="23" name="直接箭头连接符 22"/>
          <p:cNvCxnSpPr/>
          <p:nvPr/>
        </p:nvCxnSpPr>
        <p:spPr>
          <a:xfrm>
            <a:off x="3589037" y="3347711"/>
            <a:ext cx="4908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11163" y="3350204"/>
            <a:ext cx="857799" cy="369332"/>
          </a:xfrm>
          <a:prstGeom prst="rect">
            <a:avLst/>
          </a:prstGeom>
          <a:noFill/>
        </p:spPr>
        <p:txBody>
          <a:bodyPr wrap="none" rtlCol="0">
            <a:spAutoFit/>
          </a:bodyPr>
          <a:lstStyle/>
          <a:p>
            <a:r>
              <a:rPr lang="en-US" altLang="zh-CN" dirty="0"/>
              <a:t>data[1]</a:t>
            </a:r>
            <a:endParaRPr lang="zh-CN" altLang="en-US" dirty="0"/>
          </a:p>
        </p:txBody>
      </p:sp>
      <p:cxnSp>
        <p:nvCxnSpPr>
          <p:cNvPr id="25" name="直接箭头连接符 24"/>
          <p:cNvCxnSpPr/>
          <p:nvPr/>
        </p:nvCxnSpPr>
        <p:spPr>
          <a:xfrm>
            <a:off x="3589037" y="4427661"/>
            <a:ext cx="4908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311163" y="4430154"/>
            <a:ext cx="857799" cy="369332"/>
          </a:xfrm>
          <a:prstGeom prst="rect">
            <a:avLst/>
          </a:prstGeom>
          <a:noFill/>
        </p:spPr>
        <p:txBody>
          <a:bodyPr wrap="none" rtlCol="0">
            <a:spAutoFit/>
          </a:bodyPr>
          <a:lstStyle/>
          <a:p>
            <a:r>
              <a:rPr lang="en-US" altLang="zh-CN" dirty="0"/>
              <a:t>data[2]</a:t>
            </a:r>
            <a:endParaRPr lang="zh-CN" altLang="en-US" dirty="0"/>
          </a:p>
        </p:txBody>
      </p:sp>
      <p:sp>
        <p:nvSpPr>
          <p:cNvPr id="12" name="矩形 11"/>
          <p:cNvSpPr/>
          <p:nvPr/>
        </p:nvSpPr>
        <p:spPr>
          <a:xfrm>
            <a:off x="4168962" y="2235627"/>
            <a:ext cx="378470" cy="1071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3289178" y="2969037"/>
            <a:ext cx="832151" cy="369332"/>
          </a:xfrm>
          <a:prstGeom prst="rect">
            <a:avLst/>
          </a:prstGeom>
          <a:noFill/>
        </p:spPr>
        <p:txBody>
          <a:bodyPr wrap="none" rtlCol="0">
            <a:spAutoFit/>
          </a:bodyPr>
          <a:lstStyle/>
          <a:p>
            <a:r>
              <a:rPr lang="en-US" altLang="zh-CN" dirty="0"/>
              <a:t>data+1</a:t>
            </a:r>
            <a:endParaRPr lang="zh-CN" altLang="en-US" dirty="0"/>
          </a:p>
        </p:txBody>
      </p:sp>
      <p:sp>
        <p:nvSpPr>
          <p:cNvPr id="28" name="文本框 27"/>
          <p:cNvSpPr txBox="1"/>
          <p:nvPr/>
        </p:nvSpPr>
        <p:spPr>
          <a:xfrm>
            <a:off x="3292021" y="4046494"/>
            <a:ext cx="832151" cy="369332"/>
          </a:xfrm>
          <a:prstGeom prst="rect">
            <a:avLst/>
          </a:prstGeom>
          <a:noFill/>
        </p:spPr>
        <p:txBody>
          <a:bodyPr wrap="none" rtlCol="0">
            <a:spAutoFit/>
          </a:bodyPr>
          <a:lstStyle/>
          <a:p>
            <a:r>
              <a:rPr lang="en-US" altLang="zh-CN" dirty="0"/>
              <a:t>data+2</a:t>
            </a:r>
            <a:endParaRPr lang="zh-CN" altLang="en-US" dirty="0"/>
          </a:p>
        </p:txBody>
      </p:sp>
      <p:pic>
        <p:nvPicPr>
          <p:cNvPr id="29" name="图片 28"/>
          <p:cNvPicPr>
            <a:picLocks noChangeAspect="1"/>
          </p:cNvPicPr>
          <p:nvPr/>
        </p:nvPicPr>
        <p:blipFill>
          <a:blip r:embed="rId5"/>
          <a:stretch>
            <a:fillRect/>
          </a:stretch>
        </p:blipFill>
        <p:spPr>
          <a:xfrm>
            <a:off x="5269149" y="2215575"/>
            <a:ext cx="761886" cy="3294529"/>
          </a:xfrm>
          <a:prstGeom prst="rect">
            <a:avLst/>
          </a:prstGeom>
        </p:spPr>
      </p:pic>
      <p:cxnSp>
        <p:nvCxnSpPr>
          <p:cNvPr id="30" name="直接箭头连接符 29"/>
          <p:cNvCxnSpPr/>
          <p:nvPr/>
        </p:nvCxnSpPr>
        <p:spPr>
          <a:xfrm>
            <a:off x="4754750" y="2262654"/>
            <a:ext cx="4908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669433" y="1922959"/>
            <a:ext cx="599716" cy="369332"/>
          </a:xfrm>
          <a:prstGeom prst="rect">
            <a:avLst/>
          </a:prstGeom>
          <a:noFill/>
        </p:spPr>
        <p:txBody>
          <a:bodyPr wrap="none" rtlCol="0">
            <a:spAutoFit/>
          </a:bodyPr>
          <a:lstStyle/>
          <a:p>
            <a:r>
              <a:rPr lang="en-US" altLang="zh-CN" dirty="0"/>
              <a:t>data</a:t>
            </a:r>
            <a:endParaRPr lang="zh-CN" altLang="en-US" dirty="0"/>
          </a:p>
        </p:txBody>
      </p:sp>
      <p:pic>
        <p:nvPicPr>
          <p:cNvPr id="39" name="图片 38"/>
          <p:cNvPicPr>
            <a:picLocks noChangeAspect="1"/>
          </p:cNvPicPr>
          <p:nvPr/>
        </p:nvPicPr>
        <p:blipFill>
          <a:blip r:embed="rId6"/>
          <a:stretch>
            <a:fillRect/>
          </a:stretch>
        </p:blipFill>
        <p:spPr>
          <a:xfrm>
            <a:off x="6116006" y="2305260"/>
            <a:ext cx="2870361" cy="2098311"/>
          </a:xfrm>
          <a:prstGeom prst="rect">
            <a:avLst/>
          </a:prstGeom>
        </p:spPr>
      </p:pic>
      <p:sp>
        <p:nvSpPr>
          <p:cNvPr id="40" name="矩形 39"/>
          <p:cNvSpPr/>
          <p:nvPr/>
        </p:nvSpPr>
        <p:spPr>
          <a:xfrm>
            <a:off x="2357732" y="5663524"/>
            <a:ext cx="2735631" cy="584775"/>
          </a:xfrm>
          <a:prstGeom prst="rect">
            <a:avLst/>
          </a:prstGeom>
          <a:solidFill>
            <a:schemeClr val="accent6">
              <a:lumMod val="20000"/>
              <a:lumOff val="80000"/>
            </a:schemeClr>
          </a:solidFill>
        </p:spPr>
        <p:txBody>
          <a:bodyPr wrap="square">
            <a:spAutoFit/>
          </a:bodyPr>
          <a:lstStyle/>
          <a:p>
            <a:r>
              <a:rPr lang="zh-CN" altLang="en-US" sz="1600" dirty="0">
                <a:latin typeface="微软雅黑" pitchFamily="34" charset="-122"/>
                <a:ea typeface="微软雅黑" pitchFamily="34" charset="-122"/>
              </a:rPr>
              <a:t>第一级分解，数组data被看成长度为3的一维数组</a:t>
            </a:r>
          </a:p>
        </p:txBody>
      </p:sp>
      <p:sp>
        <p:nvSpPr>
          <p:cNvPr id="41" name="矩形 40"/>
          <p:cNvSpPr/>
          <p:nvPr/>
        </p:nvSpPr>
        <p:spPr>
          <a:xfrm>
            <a:off x="5399314" y="5664916"/>
            <a:ext cx="3587054" cy="584775"/>
          </a:xfrm>
          <a:prstGeom prst="rect">
            <a:avLst/>
          </a:prstGeom>
          <a:solidFill>
            <a:schemeClr val="accent6">
              <a:lumMod val="20000"/>
              <a:lumOff val="80000"/>
            </a:schemeClr>
          </a:solidFill>
        </p:spPr>
        <p:txBody>
          <a:bodyPr wrap="square">
            <a:spAutoFit/>
          </a:bodyPr>
          <a:lstStyle/>
          <a:p>
            <a:r>
              <a:rPr lang="zh-CN" altLang="en-US" sz="1600" dirty="0">
                <a:latin typeface="微软雅黑" pitchFamily="34" charset="-122"/>
                <a:ea typeface="微软雅黑" pitchFamily="34" charset="-122"/>
              </a:rPr>
              <a:t>第二级分解，</a:t>
            </a:r>
            <a:r>
              <a:rPr lang="en-US" altLang="zh-CN" sz="1600" dirty="0">
                <a:latin typeface="微软雅黑" pitchFamily="34" charset="-122"/>
                <a:ea typeface="微软雅黑" pitchFamily="34" charset="-122"/>
              </a:rPr>
              <a:t>data[0]</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data[1]</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data[2]</a:t>
            </a:r>
            <a:r>
              <a:rPr lang="zh-CN" altLang="en-US" sz="1600" dirty="0">
                <a:latin typeface="微软雅黑" pitchFamily="34" charset="-122"/>
                <a:ea typeface="微软雅黑" pitchFamily="34" charset="-122"/>
              </a:rPr>
              <a:t>又是三个长度为</a:t>
            </a:r>
            <a:r>
              <a:rPr lang="en-US" altLang="zh-CN" sz="1600" dirty="0">
                <a:latin typeface="微软雅黑" pitchFamily="34" charset="-122"/>
                <a:ea typeface="微软雅黑" pitchFamily="34" charset="-122"/>
              </a:rPr>
              <a:t>4</a:t>
            </a:r>
            <a:r>
              <a:rPr lang="zh-CN" altLang="en-US" sz="1600" dirty="0">
                <a:latin typeface="微软雅黑" pitchFamily="34" charset="-122"/>
                <a:ea typeface="微软雅黑" pitchFamily="34" charset="-122"/>
              </a:rPr>
              <a:t>的一维数组</a:t>
            </a:r>
          </a:p>
        </p:txBody>
      </p:sp>
    </p:spTree>
    <p:extLst>
      <p:ext uri="{BB962C8B-B14F-4D97-AF65-F5344CB8AC3E}">
        <p14:creationId xmlns:p14="http://schemas.microsoft.com/office/powerpoint/2010/main" val="2843912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9" name="文本框 8"/>
          <p:cNvSpPr txBox="1"/>
          <p:nvPr/>
        </p:nvSpPr>
        <p:spPr>
          <a:xfrm>
            <a:off x="786089" y="1067146"/>
            <a:ext cx="4958139" cy="461665"/>
          </a:xfrm>
          <a:prstGeom prst="rect">
            <a:avLst/>
          </a:prstGeom>
          <a:noFill/>
        </p:spPr>
        <p:txBody>
          <a:bodyPr wrap="square" rtlCol="0">
            <a:spAutoFit/>
          </a:bodyPr>
          <a:lstStyle/>
          <a:p>
            <a:r>
              <a:rPr lang="x-none" altLang="zh-CN" sz="2400" b="1" dirty="0">
                <a:latin typeface="微软雅黑" panose="020B0503020204020204" pitchFamily="34" charset="-122"/>
                <a:ea typeface="微软雅黑" panose="020B0503020204020204" pitchFamily="34" charset="-122"/>
              </a:rPr>
              <a:t>数组</a:t>
            </a:r>
            <a:r>
              <a:rPr lang="zh-CN" altLang="en-US" sz="2400" b="1" dirty="0">
                <a:latin typeface="微软雅黑" panose="020B0503020204020204" pitchFamily="34" charset="-122"/>
                <a:ea typeface="微软雅黑" panose="020B0503020204020204" pitchFamily="34" charset="-122"/>
              </a:rPr>
              <a:t>指针</a:t>
            </a:r>
            <a:r>
              <a:rPr lang="zh-CN" altLang="zh-CN" dirty="0">
                <a:latin typeface="微软雅黑" panose="020B0503020204020204" pitchFamily="34" charset="-122"/>
                <a:ea typeface="微软雅黑" panose="020B0503020204020204" pitchFamily="34" charset="-122"/>
              </a:rPr>
              <a:t>：</a:t>
            </a:r>
          </a:p>
        </p:txBody>
      </p:sp>
      <p:sp>
        <p:nvSpPr>
          <p:cNvPr id="8" name="矩形 7"/>
          <p:cNvSpPr/>
          <p:nvPr/>
        </p:nvSpPr>
        <p:spPr>
          <a:xfrm>
            <a:off x="1575653" y="4602291"/>
            <a:ext cx="6242415" cy="369332"/>
          </a:xfrm>
          <a:prstGeom prst="rect">
            <a:avLst/>
          </a:prstGeom>
          <a:ln w="19050">
            <a:solidFill>
              <a:srgbClr val="0070C0"/>
            </a:solidFill>
          </a:ln>
        </p:spPr>
        <p:txBody>
          <a:bodyPr wrap="none">
            <a:spAutoFit/>
          </a:bodyPr>
          <a:lstStyle/>
          <a:p>
            <a:r>
              <a:rPr lang="en-US" altLang="zh-CN" dirty="0">
                <a:latin typeface="微软雅黑" pitchFamily="34" charset="-122"/>
                <a:ea typeface="微软雅黑" pitchFamily="34" charset="-122"/>
              </a:rPr>
              <a:t>&lt;</a:t>
            </a:r>
            <a:r>
              <a:rPr lang="zh-CN" altLang="en-US" dirty="0">
                <a:latin typeface="微软雅黑" pitchFamily="34" charset="-122"/>
                <a:ea typeface="微软雅黑" pitchFamily="34" charset="-122"/>
              </a:rPr>
              <a:t>存储类型</a:t>
            </a:r>
            <a:r>
              <a:rPr lang="en-US" altLang="zh-CN" dirty="0">
                <a:latin typeface="微软雅黑" pitchFamily="34" charset="-122"/>
                <a:ea typeface="微软雅黑" pitchFamily="34" charset="-122"/>
              </a:rPr>
              <a:t>&gt;    &lt;</a:t>
            </a:r>
            <a:r>
              <a:rPr lang="zh-CN" altLang="en-US" dirty="0">
                <a:latin typeface="微软雅黑" pitchFamily="34" charset="-122"/>
                <a:ea typeface="微软雅黑" pitchFamily="34" charset="-122"/>
              </a:rPr>
              <a:t>数据类型</a:t>
            </a:r>
            <a:r>
              <a:rPr lang="en-US" altLang="zh-CN" dirty="0">
                <a:latin typeface="微软雅黑" pitchFamily="34" charset="-122"/>
                <a:ea typeface="微软雅黑" pitchFamily="34" charset="-122"/>
              </a:rPr>
              <a:t>&gt;   </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数组指针名）</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元素个数</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10" name="矩形 9"/>
          <p:cNvSpPr/>
          <p:nvPr/>
        </p:nvSpPr>
        <p:spPr>
          <a:xfrm>
            <a:off x="786089" y="4042622"/>
            <a:ext cx="3185487"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数组指针的一般定义格式为：</a:t>
            </a:r>
            <a:endParaRPr lang="en-US" altLang="zh-CN" dirty="0">
              <a:latin typeface="微软雅黑" panose="020B0503020204020204" pitchFamily="34" charset="-122"/>
              <a:ea typeface="微软雅黑" panose="020B0503020204020204" pitchFamily="34" charset="-122"/>
            </a:endParaRPr>
          </a:p>
        </p:txBody>
      </p:sp>
      <p:sp>
        <p:nvSpPr>
          <p:cNvPr id="15" name="矩形 14"/>
          <p:cNvSpPr/>
          <p:nvPr/>
        </p:nvSpPr>
        <p:spPr>
          <a:xfrm>
            <a:off x="1667323" y="5522552"/>
            <a:ext cx="6059074" cy="369332"/>
          </a:xfrm>
          <a:prstGeom prst="rect">
            <a:avLst/>
          </a:prstGeom>
          <a:solidFill>
            <a:schemeClr val="accent6">
              <a:lumMod val="20000"/>
              <a:lumOff val="80000"/>
            </a:schemeClr>
          </a:solidFill>
        </p:spPr>
        <p:txBody>
          <a:bodyPr wrap="square">
            <a:spAutoFit/>
          </a:bodyPr>
          <a:lstStyle/>
          <a:p>
            <a:r>
              <a:rPr lang="zh-CN" altLang="zh-CN" dirty="0">
                <a:latin typeface="微软雅黑" pitchFamily="34" charset="-122"/>
                <a:ea typeface="微软雅黑" pitchFamily="34" charset="-122"/>
                <a:cs typeface="Times New Roman" panose="02020603050405020304" pitchFamily="18" charset="0"/>
              </a:rPr>
              <a:t>数组指针的</a:t>
            </a:r>
            <a:r>
              <a:rPr lang="en-US" altLang="zh-CN" dirty="0">
                <a:latin typeface="微软雅黑" pitchFamily="34" charset="-122"/>
                <a:ea typeface="微软雅黑" pitchFamily="34" charset="-122"/>
                <a:cs typeface="Times New Roman" panose="02020603050405020304" pitchFamily="18" charset="0"/>
              </a:rPr>
              <a:t>(</a:t>
            </a:r>
            <a:r>
              <a:rPr lang="zh-CN" altLang="zh-CN" dirty="0">
                <a:latin typeface="微软雅黑" pitchFamily="34" charset="-122"/>
                <a:ea typeface="微软雅黑" pitchFamily="34" charset="-122"/>
                <a:cs typeface="Times New Roman" panose="02020603050405020304" pitchFamily="18" charset="0"/>
              </a:rPr>
              <a:t>物理</a:t>
            </a:r>
            <a:r>
              <a:rPr lang="en-US" altLang="zh-CN" dirty="0">
                <a:latin typeface="微软雅黑" pitchFamily="34" charset="-122"/>
                <a:ea typeface="微软雅黑" pitchFamily="34" charset="-122"/>
                <a:cs typeface="Times New Roman" panose="02020603050405020304" pitchFamily="18" charset="0"/>
              </a:rPr>
              <a:t>)</a:t>
            </a:r>
            <a:r>
              <a:rPr lang="zh-CN" altLang="zh-CN" dirty="0">
                <a:latin typeface="微软雅黑" pitchFamily="34" charset="-122"/>
                <a:ea typeface="微软雅黑" pitchFamily="34" charset="-122"/>
                <a:cs typeface="Times New Roman" panose="02020603050405020304" pitchFamily="18" charset="0"/>
              </a:rPr>
              <a:t>地址增量值以</a:t>
            </a:r>
            <a:r>
              <a:rPr lang="en-US" altLang="zh-CN" dirty="0">
                <a:latin typeface="微软雅黑" pitchFamily="34" charset="-122"/>
                <a:ea typeface="微软雅黑" pitchFamily="34" charset="-122"/>
                <a:cs typeface="Times New Roman" panose="02020603050405020304" pitchFamily="18" charset="0"/>
              </a:rPr>
              <a:t>N-1</a:t>
            </a:r>
            <a:r>
              <a:rPr lang="zh-CN" altLang="zh-CN" dirty="0">
                <a:latin typeface="微软雅黑" pitchFamily="34" charset="-122"/>
                <a:ea typeface="微软雅黑" pitchFamily="34" charset="-122"/>
                <a:cs typeface="Times New Roman" panose="02020603050405020304" pitchFamily="18" charset="0"/>
              </a:rPr>
              <a:t>维数组的长度为单位</a:t>
            </a:r>
            <a:endParaRPr lang="zh-CN" altLang="en-US" dirty="0">
              <a:latin typeface="微软雅黑" pitchFamily="34" charset="-122"/>
              <a:ea typeface="微软雅黑" pitchFamily="34" charset="-122"/>
              <a:cs typeface="Times New Roman" panose="02020603050405020304" pitchFamily="18" charset="0"/>
            </a:endParaRPr>
          </a:p>
        </p:txBody>
      </p:sp>
      <p:sp>
        <p:nvSpPr>
          <p:cNvPr id="16" name="矩形 15"/>
          <p:cNvSpPr/>
          <p:nvPr/>
        </p:nvSpPr>
        <p:spPr>
          <a:xfrm>
            <a:off x="1233833" y="1616714"/>
            <a:ext cx="3877985" cy="369332"/>
          </a:xfrm>
          <a:prstGeom prst="rect">
            <a:avLst/>
          </a:prstGeom>
        </p:spPr>
        <p:txBody>
          <a:bodyPr wrap="none">
            <a:spAutoFit/>
          </a:bodyPr>
          <a:lstStyle/>
          <a:p>
            <a:r>
              <a:rPr lang="zh-CN" altLang="en-US" dirty="0">
                <a:latin typeface="微软雅黑" pitchFamily="34" charset="-122"/>
                <a:ea typeface="微软雅黑" pitchFamily="34" charset="-122"/>
                <a:cs typeface="Times New Roman" panose="02020603050405020304" pitchFamily="18" charset="0"/>
              </a:rPr>
              <a:t>如何用单个指针变量处理多维数组？</a:t>
            </a:r>
            <a:endParaRPr lang="zh-CN" altLang="en-US" dirty="0">
              <a:latin typeface="微软雅黑" pitchFamily="34" charset="-122"/>
              <a:ea typeface="微软雅黑" pitchFamily="34" charset="-122"/>
            </a:endParaRPr>
          </a:p>
        </p:txBody>
      </p:sp>
      <p:sp>
        <p:nvSpPr>
          <p:cNvPr id="19" name="矩形 18"/>
          <p:cNvSpPr/>
          <p:nvPr/>
        </p:nvSpPr>
        <p:spPr>
          <a:xfrm>
            <a:off x="2183470" y="2187367"/>
            <a:ext cx="1776689" cy="584775"/>
          </a:xfrm>
          <a:prstGeom prst="rect">
            <a:avLst/>
          </a:prstGeom>
          <a:ln>
            <a:solidFill>
              <a:srgbClr val="0070C0"/>
            </a:solidFill>
          </a:ln>
        </p:spPr>
        <p:txBody>
          <a:bodyPr wrap="square">
            <a:spAutoFit/>
          </a:bodyPr>
          <a:lstStyle/>
          <a:p>
            <a:r>
              <a:rPr lang="zh-CN" altLang="en-US" sz="1600" dirty="0">
                <a:latin typeface="微软雅黑" pitchFamily="34" charset="-122"/>
                <a:ea typeface="微软雅黑" pitchFamily="34" charset="-122"/>
                <a:cs typeface="Times New Roman" panose="02020603050405020304" pitchFamily="18" charset="0"/>
              </a:rPr>
              <a:t>单个指针变量可处理一维数组</a:t>
            </a:r>
            <a:endParaRPr lang="zh-CN" altLang="en-US" sz="1600" dirty="0">
              <a:latin typeface="微软雅黑" pitchFamily="34" charset="-122"/>
              <a:ea typeface="微软雅黑" pitchFamily="34" charset="-122"/>
            </a:endParaRPr>
          </a:p>
        </p:txBody>
      </p:sp>
      <p:sp>
        <p:nvSpPr>
          <p:cNvPr id="35" name="矩形 34"/>
          <p:cNvSpPr/>
          <p:nvPr/>
        </p:nvSpPr>
        <p:spPr>
          <a:xfrm>
            <a:off x="5111818" y="2187367"/>
            <a:ext cx="2392068" cy="584775"/>
          </a:xfrm>
          <a:prstGeom prst="rect">
            <a:avLst/>
          </a:prstGeom>
          <a:ln>
            <a:solidFill>
              <a:srgbClr val="0070C0"/>
            </a:solidFill>
          </a:ln>
        </p:spPr>
        <p:txBody>
          <a:bodyPr wrap="square">
            <a:spAutoFit/>
          </a:bodyPr>
          <a:lstStyle/>
          <a:p>
            <a:r>
              <a:rPr lang="en-US" altLang="zh-CN" sz="1600" dirty="0">
                <a:latin typeface="微软雅黑" pitchFamily="34" charset="-122"/>
                <a:ea typeface="微软雅黑" pitchFamily="34" charset="-122"/>
                <a:cs typeface="Times New Roman" panose="02020603050405020304" pitchFamily="18" charset="0"/>
              </a:rPr>
              <a:t>N</a:t>
            </a:r>
            <a:r>
              <a:rPr lang="zh-CN" altLang="en-US" sz="1600" dirty="0">
                <a:latin typeface="微软雅黑" pitchFamily="34" charset="-122"/>
                <a:ea typeface="微软雅黑" pitchFamily="34" charset="-122"/>
                <a:cs typeface="Times New Roman" panose="02020603050405020304" pitchFamily="18" charset="0"/>
              </a:rPr>
              <a:t>维数组是以</a:t>
            </a:r>
            <a:r>
              <a:rPr lang="en-US" altLang="zh-CN" sz="1600" dirty="0">
                <a:latin typeface="微软雅黑" pitchFamily="34" charset="-122"/>
                <a:ea typeface="微软雅黑" pitchFamily="34" charset="-122"/>
                <a:cs typeface="Times New Roman" panose="02020603050405020304" pitchFamily="18" charset="0"/>
              </a:rPr>
              <a:t>N-1</a:t>
            </a:r>
            <a:r>
              <a:rPr lang="zh-CN" altLang="en-US" sz="1600" dirty="0">
                <a:latin typeface="微软雅黑" pitchFamily="34" charset="-122"/>
                <a:ea typeface="微软雅黑" pitchFamily="34" charset="-122"/>
                <a:cs typeface="Times New Roman" panose="02020603050405020304" pitchFamily="18" charset="0"/>
              </a:rPr>
              <a:t>维数组为元素的一维数组</a:t>
            </a:r>
            <a:endParaRPr lang="zh-CN" altLang="en-US" sz="1600" dirty="0">
              <a:latin typeface="微软雅黑" pitchFamily="34" charset="-122"/>
              <a:ea typeface="微软雅黑" pitchFamily="34" charset="-122"/>
            </a:endParaRPr>
          </a:p>
        </p:txBody>
      </p:sp>
      <p:sp>
        <p:nvSpPr>
          <p:cNvPr id="32" name="矩形 31"/>
          <p:cNvSpPr/>
          <p:nvPr/>
        </p:nvSpPr>
        <p:spPr>
          <a:xfrm>
            <a:off x="3064536" y="3128127"/>
            <a:ext cx="4047464" cy="584775"/>
          </a:xfrm>
          <a:prstGeom prst="rect">
            <a:avLst/>
          </a:prstGeom>
          <a:solidFill>
            <a:schemeClr val="accent6">
              <a:lumMod val="20000"/>
              <a:lumOff val="80000"/>
            </a:schemeClr>
          </a:solidFill>
        </p:spPr>
        <p:txBody>
          <a:bodyPr wrap="square">
            <a:spAutoFit/>
          </a:bodyPr>
          <a:lstStyle/>
          <a:p>
            <a:r>
              <a:rPr lang="zh-CN" altLang="en-US" sz="1600" dirty="0">
                <a:latin typeface="微软雅黑" pitchFamily="34" charset="-122"/>
                <a:ea typeface="微软雅黑" pitchFamily="34" charset="-122"/>
                <a:cs typeface="Times New Roman" panose="02020603050405020304" pitchFamily="18" charset="0"/>
              </a:rPr>
              <a:t>以</a:t>
            </a:r>
            <a:r>
              <a:rPr lang="en-US" altLang="zh-CN" sz="1600" dirty="0">
                <a:latin typeface="微软雅黑" pitchFamily="34" charset="-122"/>
                <a:ea typeface="微软雅黑" pitchFamily="34" charset="-122"/>
                <a:cs typeface="Times New Roman" panose="02020603050405020304" pitchFamily="18" charset="0"/>
              </a:rPr>
              <a:t>N-1</a:t>
            </a:r>
            <a:r>
              <a:rPr lang="zh-CN" altLang="en-US" sz="1600" dirty="0">
                <a:latin typeface="微软雅黑" pitchFamily="34" charset="-122"/>
                <a:ea typeface="微软雅黑" pitchFamily="34" charset="-122"/>
                <a:cs typeface="Times New Roman" panose="02020603050405020304" pitchFamily="18" charset="0"/>
              </a:rPr>
              <a:t>维数组为数据类型定义指针变量，则可处理以</a:t>
            </a:r>
            <a:r>
              <a:rPr lang="en-US" altLang="zh-CN" sz="1600" dirty="0">
                <a:latin typeface="微软雅黑" pitchFamily="34" charset="-122"/>
                <a:ea typeface="微软雅黑" pitchFamily="34" charset="-122"/>
                <a:cs typeface="Times New Roman" panose="02020603050405020304" pitchFamily="18" charset="0"/>
              </a:rPr>
              <a:t>N-1</a:t>
            </a:r>
            <a:r>
              <a:rPr lang="zh-CN" altLang="en-US" sz="1600" dirty="0">
                <a:latin typeface="微软雅黑" pitchFamily="34" charset="-122"/>
                <a:ea typeface="微软雅黑" pitchFamily="34" charset="-122"/>
                <a:cs typeface="Times New Roman" panose="02020603050405020304" pitchFamily="18" charset="0"/>
              </a:rPr>
              <a:t>维数组为元素的一维数组</a:t>
            </a:r>
            <a:endParaRPr lang="zh-CN" altLang="en-US" sz="1600" dirty="0">
              <a:latin typeface="微软雅黑" pitchFamily="34" charset="-122"/>
              <a:ea typeface="微软雅黑" pitchFamily="34" charset="-122"/>
            </a:endParaRPr>
          </a:p>
        </p:txBody>
      </p:sp>
      <p:cxnSp>
        <p:nvCxnSpPr>
          <p:cNvPr id="34" name="直接箭头连接符 33"/>
          <p:cNvCxnSpPr/>
          <p:nvPr/>
        </p:nvCxnSpPr>
        <p:spPr>
          <a:xfrm>
            <a:off x="4104067" y="2445863"/>
            <a:ext cx="863843" cy="3299"/>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箭头: 右 37"/>
          <p:cNvSpPr/>
          <p:nvPr/>
        </p:nvSpPr>
        <p:spPr>
          <a:xfrm>
            <a:off x="2183471" y="3324323"/>
            <a:ext cx="589610"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06494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9" name="文本框 8"/>
          <p:cNvSpPr txBox="1"/>
          <p:nvPr/>
        </p:nvSpPr>
        <p:spPr>
          <a:xfrm>
            <a:off x="786089" y="1092975"/>
            <a:ext cx="4958139" cy="461665"/>
          </a:xfrm>
          <a:prstGeom prst="rect">
            <a:avLst/>
          </a:prstGeom>
          <a:noFill/>
        </p:spPr>
        <p:txBody>
          <a:bodyPr wrap="square" rtlCol="0">
            <a:spAutoFit/>
          </a:bodyPr>
          <a:lstStyle/>
          <a:p>
            <a:r>
              <a:rPr lang="x-none" altLang="zh-CN" sz="2400" b="1" dirty="0">
                <a:latin typeface="微软雅黑" panose="020B0503020204020204" pitchFamily="34" charset="-122"/>
                <a:ea typeface="微软雅黑" panose="020B0503020204020204" pitchFamily="34" charset="-122"/>
              </a:rPr>
              <a:t>数组</a:t>
            </a:r>
            <a:r>
              <a:rPr lang="zh-CN" altLang="en-US" sz="2400" b="1" dirty="0">
                <a:latin typeface="微软雅黑" panose="020B0503020204020204" pitchFamily="34" charset="-122"/>
                <a:ea typeface="微软雅黑" panose="020B0503020204020204" pitchFamily="34" charset="-122"/>
              </a:rPr>
              <a:t>指针</a:t>
            </a:r>
            <a:r>
              <a:rPr lang="zh-CN" altLang="zh-CN" dirty="0">
                <a:latin typeface="微软雅黑" panose="020B0503020204020204" pitchFamily="34" charset="-122"/>
                <a:ea typeface="微软雅黑" panose="020B0503020204020204" pitchFamily="34" charset="-122"/>
              </a:rPr>
              <a:t>：</a:t>
            </a:r>
          </a:p>
        </p:txBody>
      </p:sp>
      <p:sp>
        <p:nvSpPr>
          <p:cNvPr id="11" name="Rectangle 3"/>
          <p:cNvSpPr txBox="1">
            <a:spLocks noChangeArrowheads="1"/>
          </p:cNvSpPr>
          <p:nvPr/>
        </p:nvSpPr>
        <p:spPr>
          <a:xfrm>
            <a:off x="962304" y="1645493"/>
            <a:ext cx="7038696" cy="404933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800" dirty="0">
                <a:latin typeface="微软雅黑" pitchFamily="34" charset="-122"/>
                <a:ea typeface="微软雅黑" pitchFamily="34" charset="-122"/>
              </a:rPr>
              <a:t>(1)</a:t>
            </a:r>
            <a:r>
              <a:rPr lang="zh-CN" altLang="en-US" sz="1800" dirty="0">
                <a:latin typeface="微软雅黑" pitchFamily="34" charset="-122"/>
                <a:ea typeface="微软雅黑" pitchFamily="34" charset="-122"/>
              </a:rPr>
              <a:t>不能把一个一维数组的首地址，即一维数组名直接赋给指向相同数据类型的数组指针，如：</a:t>
            </a:r>
          </a:p>
          <a:p>
            <a:pPr marL="0" indent="0">
              <a:buNone/>
            </a:pPr>
            <a:r>
              <a:rPr lang="en-US" altLang="zh-CN" sz="1800" dirty="0">
                <a:latin typeface="微软雅黑" pitchFamily="34" charset="-122"/>
                <a:ea typeface="微软雅黑" pitchFamily="34" charset="-122"/>
              </a:rPr>
              <a:t>          </a:t>
            </a:r>
            <a:r>
              <a:rPr lang="en-US" altLang="zh-CN" sz="1800" dirty="0" err="1">
                <a:solidFill>
                  <a:srgbClr val="0070C0"/>
                </a:solidFill>
                <a:latin typeface="微软雅黑" pitchFamily="34" charset="-122"/>
                <a:ea typeface="微软雅黑" pitchFamily="34" charset="-122"/>
              </a:rPr>
              <a:t>int</a:t>
            </a:r>
            <a:r>
              <a:rPr lang="en-US" altLang="zh-CN" sz="1800" dirty="0">
                <a:solidFill>
                  <a:srgbClr val="0070C0"/>
                </a:solidFill>
                <a:latin typeface="微软雅黑" pitchFamily="34" charset="-122"/>
                <a:ea typeface="微软雅黑" pitchFamily="34" charset="-122"/>
              </a:rPr>
              <a:t>  a[10], (*</a:t>
            </a:r>
            <a:r>
              <a:rPr lang="en-US" altLang="zh-CN" sz="1800" dirty="0" err="1">
                <a:solidFill>
                  <a:srgbClr val="0070C0"/>
                </a:solidFill>
                <a:latin typeface="微软雅黑" pitchFamily="34" charset="-122"/>
                <a:ea typeface="微软雅黑" pitchFamily="34" charset="-122"/>
              </a:rPr>
              <a:t>ap</a:t>
            </a:r>
            <a:r>
              <a:rPr lang="en-US" altLang="zh-CN" sz="1800" dirty="0">
                <a:solidFill>
                  <a:srgbClr val="0070C0"/>
                </a:solidFill>
                <a:latin typeface="微软雅黑" pitchFamily="34" charset="-122"/>
                <a:ea typeface="微软雅黑" pitchFamily="34" charset="-122"/>
              </a:rPr>
              <a:t>)[10];</a:t>
            </a:r>
          </a:p>
          <a:p>
            <a:pPr marL="0" indent="0">
              <a:buNone/>
            </a:pPr>
            <a:r>
              <a:rPr lang="en-US" altLang="zh-CN" sz="1800" dirty="0">
                <a:latin typeface="微软雅黑" pitchFamily="34" charset="-122"/>
                <a:ea typeface="微软雅黑" pitchFamily="34" charset="-122"/>
              </a:rPr>
              <a:t>          </a:t>
            </a:r>
            <a:r>
              <a:rPr lang="en-US" altLang="zh-CN" sz="1800" dirty="0" err="1">
                <a:solidFill>
                  <a:srgbClr val="0070C0"/>
                </a:solidFill>
                <a:latin typeface="微软雅黑" pitchFamily="34" charset="-122"/>
                <a:ea typeface="微软雅黑" pitchFamily="34" charset="-122"/>
              </a:rPr>
              <a:t>ap</a:t>
            </a:r>
            <a:r>
              <a:rPr lang="en-US" altLang="zh-CN" sz="1800" dirty="0">
                <a:solidFill>
                  <a:srgbClr val="0070C0"/>
                </a:solidFill>
                <a:latin typeface="微软雅黑" pitchFamily="34" charset="-122"/>
                <a:ea typeface="微软雅黑" pitchFamily="34" charset="-122"/>
              </a:rPr>
              <a:t> = a;         </a:t>
            </a:r>
            <a:r>
              <a:rPr lang="en-US" altLang="zh-CN" sz="1800" dirty="0">
                <a:solidFill>
                  <a:srgbClr val="C00000"/>
                </a:solidFill>
                <a:latin typeface="微软雅黑" pitchFamily="34" charset="-122"/>
                <a:ea typeface="微软雅黑" pitchFamily="34" charset="-122"/>
              </a:rPr>
              <a:t>//</a:t>
            </a:r>
            <a:r>
              <a:rPr lang="zh-CN" altLang="en-US" sz="1800" dirty="0">
                <a:solidFill>
                  <a:srgbClr val="C00000"/>
                </a:solidFill>
                <a:latin typeface="微软雅黑" pitchFamily="34" charset="-122"/>
                <a:ea typeface="微软雅黑" pitchFamily="34" charset="-122"/>
              </a:rPr>
              <a:t>错误</a:t>
            </a:r>
          </a:p>
          <a:p>
            <a:pPr marL="0" indent="0">
              <a:buNone/>
            </a:pPr>
            <a:r>
              <a:rPr lang="en-US" altLang="zh-CN" sz="1800" dirty="0">
                <a:solidFill>
                  <a:srgbClr val="0070C0"/>
                </a:solidFill>
                <a:latin typeface="微软雅黑" pitchFamily="34" charset="-122"/>
                <a:ea typeface="微软雅黑" pitchFamily="34" charset="-122"/>
              </a:rPr>
              <a:t>          </a:t>
            </a:r>
            <a:r>
              <a:rPr lang="en-US" altLang="zh-CN" sz="1800" dirty="0" err="1">
                <a:solidFill>
                  <a:srgbClr val="0070C0"/>
                </a:solidFill>
                <a:latin typeface="微软雅黑" pitchFamily="34" charset="-122"/>
                <a:ea typeface="微软雅黑" pitchFamily="34" charset="-122"/>
              </a:rPr>
              <a:t>ap</a:t>
            </a:r>
            <a:r>
              <a:rPr lang="en-US" altLang="zh-CN" sz="1800" dirty="0">
                <a:solidFill>
                  <a:srgbClr val="0070C0"/>
                </a:solidFill>
                <a:latin typeface="微软雅黑" pitchFamily="34" charset="-122"/>
                <a:ea typeface="微软雅黑" pitchFamily="34" charset="-122"/>
              </a:rPr>
              <a:t> = (</a:t>
            </a:r>
            <a:r>
              <a:rPr lang="en-US" altLang="zh-CN" sz="1800" dirty="0" err="1">
                <a:solidFill>
                  <a:srgbClr val="0070C0"/>
                </a:solidFill>
                <a:latin typeface="微软雅黑" pitchFamily="34" charset="-122"/>
                <a:ea typeface="微软雅黑" pitchFamily="34" charset="-122"/>
              </a:rPr>
              <a:t>int</a:t>
            </a:r>
            <a:r>
              <a:rPr lang="en-US" altLang="zh-CN" sz="1800" dirty="0">
                <a:solidFill>
                  <a:srgbClr val="0070C0"/>
                </a:solidFill>
                <a:latin typeface="微软雅黑" pitchFamily="34" charset="-122"/>
                <a:ea typeface="微软雅黑" pitchFamily="34" charset="-122"/>
              </a:rPr>
              <a:t> (*)[10])a;    //</a:t>
            </a:r>
            <a:r>
              <a:rPr lang="zh-CN" altLang="en-US" sz="1800" dirty="0">
                <a:solidFill>
                  <a:srgbClr val="0070C0"/>
                </a:solidFill>
                <a:latin typeface="微软雅黑" pitchFamily="34" charset="-122"/>
                <a:ea typeface="微软雅黑" pitchFamily="34" charset="-122"/>
              </a:rPr>
              <a:t>正确</a:t>
            </a:r>
            <a:endParaRPr lang="en-US" altLang="zh-CN" sz="1800" dirty="0">
              <a:solidFill>
                <a:srgbClr val="0070C0"/>
              </a:solidFill>
              <a:latin typeface="微软雅黑" pitchFamily="34" charset="-122"/>
              <a:ea typeface="微软雅黑" pitchFamily="34" charset="-122"/>
            </a:endParaRPr>
          </a:p>
          <a:p>
            <a:pPr marL="0" indent="0">
              <a:buNone/>
            </a:pPr>
            <a:r>
              <a:rPr lang="zh-CN" altLang="en-US" sz="1800" dirty="0">
                <a:latin typeface="微软雅黑" pitchFamily="34" charset="-122"/>
                <a:ea typeface="微软雅黑" pitchFamily="34" charset="-122"/>
              </a:rPr>
              <a:t>         或者用初始化操作写成：</a:t>
            </a:r>
          </a:p>
          <a:p>
            <a:pPr marL="0" indent="0">
              <a:buNone/>
            </a:pPr>
            <a:r>
              <a:rPr lang="zh-CN" altLang="en-US" sz="1800" dirty="0">
                <a:latin typeface="微软雅黑" pitchFamily="34" charset="-122"/>
                <a:ea typeface="微软雅黑" pitchFamily="34" charset="-122"/>
              </a:rPr>
              <a:t>          </a:t>
            </a:r>
            <a:r>
              <a:rPr lang="en-US" altLang="zh-CN" sz="1800" dirty="0" err="1">
                <a:solidFill>
                  <a:srgbClr val="0070C0"/>
                </a:solidFill>
                <a:latin typeface="微软雅黑" pitchFamily="34" charset="-122"/>
                <a:ea typeface="微软雅黑" pitchFamily="34" charset="-122"/>
              </a:rPr>
              <a:t>int</a:t>
            </a:r>
            <a:r>
              <a:rPr lang="en-US" altLang="zh-CN" sz="1800" dirty="0">
                <a:solidFill>
                  <a:srgbClr val="0070C0"/>
                </a:solidFill>
                <a:latin typeface="微软雅黑" pitchFamily="34" charset="-122"/>
                <a:ea typeface="微软雅黑" pitchFamily="34" charset="-122"/>
              </a:rPr>
              <a:t> a[10], (*</a:t>
            </a:r>
            <a:r>
              <a:rPr lang="en-US" altLang="zh-CN" sz="1800" dirty="0" err="1">
                <a:solidFill>
                  <a:srgbClr val="0070C0"/>
                </a:solidFill>
                <a:latin typeface="微软雅黑" pitchFamily="34" charset="-122"/>
                <a:ea typeface="微软雅黑" pitchFamily="34" charset="-122"/>
              </a:rPr>
              <a:t>ap</a:t>
            </a:r>
            <a:r>
              <a:rPr lang="en-US" altLang="zh-CN" sz="1800" dirty="0">
                <a:solidFill>
                  <a:srgbClr val="0070C0"/>
                </a:solidFill>
                <a:latin typeface="微软雅黑" pitchFamily="34" charset="-122"/>
                <a:ea typeface="微软雅黑" pitchFamily="34" charset="-122"/>
              </a:rPr>
              <a:t>)[10] = (</a:t>
            </a:r>
            <a:r>
              <a:rPr lang="en-US" altLang="zh-CN" sz="1800" dirty="0" err="1">
                <a:solidFill>
                  <a:srgbClr val="0070C0"/>
                </a:solidFill>
                <a:latin typeface="微软雅黑" pitchFamily="34" charset="-122"/>
                <a:ea typeface="微软雅黑" pitchFamily="34" charset="-122"/>
              </a:rPr>
              <a:t>int</a:t>
            </a:r>
            <a:r>
              <a:rPr lang="en-US" altLang="zh-CN" sz="1800" dirty="0">
                <a:solidFill>
                  <a:srgbClr val="0070C0"/>
                </a:solidFill>
                <a:latin typeface="微软雅黑" pitchFamily="34" charset="-122"/>
                <a:ea typeface="微软雅黑" pitchFamily="34" charset="-122"/>
              </a:rPr>
              <a:t> ( * )[10])a;</a:t>
            </a:r>
          </a:p>
          <a:p>
            <a:pPr marL="0" indent="0">
              <a:lnSpc>
                <a:spcPct val="130000"/>
              </a:lnSpc>
              <a:buNone/>
            </a:pPr>
            <a:r>
              <a:rPr lang="en-US" altLang="zh-CN" sz="1800" dirty="0">
                <a:latin typeface="微软雅黑" pitchFamily="34" charset="-122"/>
                <a:ea typeface="微软雅黑" pitchFamily="34" charset="-122"/>
              </a:rPr>
              <a:t>(2)</a:t>
            </a:r>
            <a:r>
              <a:rPr lang="zh-CN" altLang="en-US" sz="1800" dirty="0">
                <a:latin typeface="微软雅黑" pitchFamily="34" charset="-122"/>
                <a:ea typeface="微软雅黑" pitchFamily="34" charset="-122"/>
              </a:rPr>
              <a:t>数组指针指向了一维数组</a:t>
            </a:r>
            <a:r>
              <a:rPr lang="en-US" altLang="zh-CN" sz="1800" dirty="0">
                <a:latin typeface="微软雅黑" pitchFamily="34" charset="-122"/>
                <a:ea typeface="微软雅黑" pitchFamily="34" charset="-122"/>
              </a:rPr>
              <a:t>a </a:t>
            </a:r>
            <a:r>
              <a:rPr lang="zh-CN" altLang="en-US" sz="1800" dirty="0">
                <a:latin typeface="微软雅黑" pitchFamily="34" charset="-122"/>
                <a:ea typeface="微软雅黑" pitchFamily="34" charset="-122"/>
              </a:rPr>
              <a:t>，也不能用</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ap</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或</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ap</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等形式的表达式访问一维数组</a:t>
            </a:r>
            <a:r>
              <a:rPr lang="en-US" altLang="zh-CN" sz="1800" dirty="0">
                <a:latin typeface="微软雅黑" pitchFamily="34" charset="-122"/>
                <a:ea typeface="微软雅黑" pitchFamily="34" charset="-122"/>
              </a:rPr>
              <a:t>a</a:t>
            </a:r>
            <a:r>
              <a:rPr lang="zh-CN" altLang="en-US" sz="1800" dirty="0">
                <a:latin typeface="微软雅黑" pitchFamily="34" charset="-122"/>
                <a:ea typeface="微软雅黑" pitchFamily="34" charset="-122"/>
              </a:rPr>
              <a:t>的第</a:t>
            </a:r>
            <a:r>
              <a:rPr lang="en-US" altLang="zh-CN" sz="1800" dirty="0" err="1">
                <a:latin typeface="微软雅黑" pitchFamily="34" charset="-122"/>
                <a:ea typeface="微软雅黑" pitchFamily="34" charset="-122"/>
              </a:rPr>
              <a:t>i</a:t>
            </a:r>
            <a:r>
              <a:rPr lang="zh-CN" altLang="en-US" sz="1800" dirty="0">
                <a:latin typeface="微软雅黑" pitchFamily="34" charset="-122"/>
                <a:ea typeface="微软雅黑" pitchFamily="34" charset="-122"/>
              </a:rPr>
              <a:t>号元素。</a:t>
            </a:r>
            <a:endParaRPr lang="en-US" altLang="zh-CN" sz="1800" dirty="0">
              <a:latin typeface="微软雅黑" pitchFamily="34" charset="-122"/>
              <a:ea typeface="微软雅黑" pitchFamily="34" charset="-122"/>
            </a:endParaRPr>
          </a:p>
          <a:p>
            <a:pPr marL="0" indent="0">
              <a:buNone/>
            </a:pPr>
            <a:r>
              <a:rPr lang="zh-CN" altLang="en-US" sz="1800" dirty="0">
                <a:latin typeface="微软雅黑" pitchFamily="34" charset="-122"/>
                <a:ea typeface="微软雅黑" pitchFamily="34" charset="-122"/>
              </a:rPr>
              <a:t>     </a:t>
            </a:r>
          </a:p>
        </p:txBody>
      </p:sp>
      <p:sp>
        <p:nvSpPr>
          <p:cNvPr id="12" name="对话气泡: 圆角矩形 16"/>
          <p:cNvSpPr/>
          <p:nvPr/>
        </p:nvSpPr>
        <p:spPr>
          <a:xfrm>
            <a:off x="4931232" y="2031216"/>
            <a:ext cx="1890482" cy="748193"/>
          </a:xfrm>
          <a:prstGeom prst="wedgeRoundRectCallout">
            <a:avLst>
              <a:gd name="adj1" fmla="val -104713"/>
              <a:gd name="adj2" fmla="val 60902"/>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mn-ea"/>
              </a:rPr>
              <a:t>类型不一致，</a:t>
            </a:r>
            <a:r>
              <a:rPr lang="en-US" altLang="zh-CN" sz="1400" dirty="0">
                <a:solidFill>
                  <a:schemeClr val="tx1"/>
                </a:solidFill>
                <a:latin typeface="+mn-ea"/>
              </a:rPr>
              <a:t>a</a:t>
            </a:r>
            <a:r>
              <a:rPr lang="zh-CN" altLang="en-US" sz="1400" dirty="0">
                <a:solidFill>
                  <a:schemeClr val="tx1"/>
                </a:solidFill>
                <a:latin typeface="+mn-ea"/>
              </a:rPr>
              <a:t>的类型为</a:t>
            </a:r>
            <a:r>
              <a:rPr lang="en-US" altLang="zh-CN" sz="1400" dirty="0" err="1">
                <a:solidFill>
                  <a:schemeClr val="tx1"/>
                </a:solidFill>
                <a:latin typeface="+mn-ea"/>
              </a:rPr>
              <a:t>int</a:t>
            </a:r>
            <a:r>
              <a:rPr lang="en-US" altLang="zh-CN" sz="1400" dirty="0">
                <a:solidFill>
                  <a:schemeClr val="tx1"/>
                </a:solidFill>
                <a:latin typeface="+mn-ea"/>
              </a:rPr>
              <a:t> *, </a:t>
            </a:r>
            <a:r>
              <a:rPr lang="en-US" altLang="zh-CN" sz="1400" dirty="0" err="1">
                <a:solidFill>
                  <a:schemeClr val="tx1"/>
                </a:solidFill>
                <a:latin typeface="+mn-ea"/>
              </a:rPr>
              <a:t>ap</a:t>
            </a:r>
            <a:r>
              <a:rPr lang="zh-CN" altLang="en-US" sz="1400" dirty="0">
                <a:solidFill>
                  <a:schemeClr val="tx1"/>
                </a:solidFill>
                <a:latin typeface="+mn-ea"/>
              </a:rPr>
              <a:t>的类型为</a:t>
            </a:r>
            <a:r>
              <a:rPr lang="en-US" altLang="zh-CN" sz="1400" dirty="0" err="1">
                <a:solidFill>
                  <a:schemeClr val="tx1"/>
                </a:solidFill>
                <a:latin typeface="+mn-ea"/>
              </a:rPr>
              <a:t>int</a:t>
            </a:r>
            <a:r>
              <a:rPr lang="en-US" altLang="zh-CN" sz="1400" dirty="0">
                <a:solidFill>
                  <a:schemeClr val="tx1"/>
                </a:solidFill>
                <a:latin typeface="+mn-ea"/>
              </a:rPr>
              <a:t> (*)[10]</a:t>
            </a:r>
            <a:r>
              <a:rPr lang="zh-CN" altLang="en-US" sz="1400" dirty="0">
                <a:solidFill>
                  <a:schemeClr val="tx1"/>
                </a:solidFill>
                <a:latin typeface="+mn-ea"/>
              </a:rPr>
              <a:t> 。</a:t>
            </a:r>
          </a:p>
        </p:txBody>
      </p:sp>
      <p:sp>
        <p:nvSpPr>
          <p:cNvPr id="13" name="对话气泡: 圆角矩形 16"/>
          <p:cNvSpPr/>
          <p:nvPr/>
        </p:nvSpPr>
        <p:spPr>
          <a:xfrm>
            <a:off x="5577361" y="2932911"/>
            <a:ext cx="1410401" cy="435413"/>
          </a:xfrm>
          <a:prstGeom prst="wedgeRoundRectCallout">
            <a:avLst>
              <a:gd name="adj1" fmla="val -107046"/>
              <a:gd name="adj2" fmla="val 42883"/>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mn-ea"/>
              </a:rPr>
              <a:t>强制类型转换</a:t>
            </a:r>
          </a:p>
        </p:txBody>
      </p:sp>
      <p:sp>
        <p:nvSpPr>
          <p:cNvPr id="4" name="矩形 3"/>
          <p:cNvSpPr/>
          <p:nvPr/>
        </p:nvSpPr>
        <p:spPr>
          <a:xfrm>
            <a:off x="2196905" y="5165329"/>
            <a:ext cx="3860800" cy="1172629"/>
          </a:xfrm>
          <a:prstGeom prst="rect">
            <a:avLst/>
          </a:prstGeom>
        </p:spPr>
        <p:txBody>
          <a:bodyPr wrap="square">
            <a:spAutoFit/>
          </a:bodyPr>
          <a:lstStyle/>
          <a:p>
            <a:pPr>
              <a:lnSpc>
                <a:spcPct val="130000"/>
              </a:lnSpc>
            </a:pPr>
            <a:r>
              <a:rPr lang="en-US" altLang="zh-CN" dirty="0"/>
              <a:t>(</a:t>
            </a:r>
            <a:r>
              <a:rPr lang="zh-CN" altLang="en-US" dirty="0"/>
              <a:t>*</a:t>
            </a:r>
            <a:r>
              <a:rPr lang="en-US" altLang="zh-CN" dirty="0" err="1"/>
              <a:t>ap</a:t>
            </a:r>
            <a:r>
              <a:rPr lang="en-US" altLang="zh-CN" dirty="0"/>
              <a:t>) = a     </a:t>
            </a:r>
          </a:p>
          <a:p>
            <a:pPr>
              <a:lnSpc>
                <a:spcPct val="130000"/>
              </a:lnSpc>
            </a:pPr>
            <a:r>
              <a:rPr lang="en-US" altLang="zh-CN" dirty="0"/>
              <a:t>(*</a:t>
            </a:r>
            <a:r>
              <a:rPr lang="en-US" altLang="zh-CN" dirty="0" err="1"/>
              <a:t>ap</a:t>
            </a:r>
            <a:r>
              <a:rPr lang="en-US" altLang="zh-CN" dirty="0"/>
              <a:t>)+</a:t>
            </a:r>
            <a:r>
              <a:rPr lang="en-US" altLang="zh-CN" dirty="0" err="1"/>
              <a:t>i</a:t>
            </a:r>
            <a:r>
              <a:rPr lang="en-US" altLang="zh-CN" dirty="0"/>
              <a:t> = </a:t>
            </a:r>
            <a:r>
              <a:rPr lang="en-US" altLang="zh-CN" dirty="0" err="1"/>
              <a:t>a+i</a:t>
            </a:r>
            <a:endParaRPr lang="en-US" altLang="zh-CN" dirty="0"/>
          </a:p>
          <a:p>
            <a:pPr>
              <a:lnSpc>
                <a:spcPct val="130000"/>
              </a:lnSpc>
            </a:pPr>
            <a:r>
              <a:rPr lang="en-US" altLang="zh-CN" dirty="0"/>
              <a:t>(*</a:t>
            </a:r>
            <a:r>
              <a:rPr lang="en-US" altLang="zh-CN" dirty="0" err="1"/>
              <a:t>ap</a:t>
            </a:r>
            <a:r>
              <a:rPr lang="en-US" altLang="zh-CN" dirty="0"/>
              <a:t>)[</a:t>
            </a:r>
            <a:r>
              <a:rPr lang="en-US" altLang="zh-CN" dirty="0" err="1"/>
              <a:t>i</a:t>
            </a:r>
            <a:r>
              <a:rPr lang="en-US" altLang="zh-CN" dirty="0"/>
              <a:t>] = *((*</a:t>
            </a:r>
            <a:r>
              <a:rPr lang="en-US" altLang="zh-CN" dirty="0" err="1"/>
              <a:t>ap</a:t>
            </a:r>
            <a:r>
              <a:rPr lang="en-US" altLang="zh-CN" dirty="0"/>
              <a:t>)+</a:t>
            </a:r>
            <a:r>
              <a:rPr lang="en-US" altLang="zh-CN" dirty="0" err="1"/>
              <a:t>i</a:t>
            </a:r>
            <a:r>
              <a:rPr lang="en-US" altLang="zh-CN" dirty="0"/>
              <a:t>) = a[</a:t>
            </a:r>
            <a:r>
              <a:rPr lang="en-US" altLang="zh-CN" dirty="0" err="1"/>
              <a:t>i</a:t>
            </a:r>
            <a:r>
              <a:rPr lang="en-US" altLang="zh-CN" dirty="0"/>
              <a:t>] = *(</a:t>
            </a:r>
            <a:r>
              <a:rPr lang="en-US" altLang="zh-CN" dirty="0" err="1"/>
              <a:t>a+i</a:t>
            </a:r>
            <a:r>
              <a:rPr lang="en-US" altLang="zh-CN" dirty="0"/>
              <a:t>)</a:t>
            </a:r>
          </a:p>
        </p:txBody>
      </p:sp>
    </p:spTree>
    <p:extLst>
      <p:ext uri="{BB962C8B-B14F-4D97-AF65-F5344CB8AC3E}">
        <p14:creationId xmlns:p14="http://schemas.microsoft.com/office/powerpoint/2010/main" val="129769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20"/>
          <p:cNvSpPr/>
          <p:nvPr/>
        </p:nvSpPr>
        <p:spPr>
          <a:xfrm>
            <a:off x="400443" y="1308866"/>
            <a:ext cx="4254108" cy="468548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23" name="矩形: 圆角 12"/>
          <p:cNvSpPr/>
          <p:nvPr/>
        </p:nvSpPr>
        <p:spPr>
          <a:xfrm>
            <a:off x="721612" y="1066694"/>
            <a:ext cx="3629841" cy="38042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6.10 </a:t>
            </a:r>
            <a:r>
              <a:rPr lang="zh-CN" altLang="en-US" dirty="0">
                <a:solidFill>
                  <a:schemeClr val="tx1"/>
                </a:solidFill>
                <a:latin typeface="微软雅黑" panose="020B0503020204020204" pitchFamily="34" charset="-122"/>
                <a:ea typeface="微软雅黑" panose="020B0503020204020204" pitchFamily="34" charset="-122"/>
              </a:rPr>
              <a:t>用数组指针指向一维数组</a:t>
            </a:r>
          </a:p>
        </p:txBody>
      </p:sp>
      <p:sp>
        <p:nvSpPr>
          <p:cNvPr id="4" name="矩形 3"/>
          <p:cNvSpPr/>
          <p:nvPr/>
        </p:nvSpPr>
        <p:spPr>
          <a:xfrm>
            <a:off x="689537" y="1471830"/>
            <a:ext cx="4032616" cy="4401205"/>
          </a:xfrm>
          <a:prstGeom prst="rect">
            <a:avLst/>
          </a:prstGeom>
        </p:spPr>
        <p:txBody>
          <a:bodyPr wrap="square">
            <a:spAutoFit/>
          </a:bodyPr>
          <a:lstStyle/>
          <a:p>
            <a:r>
              <a:rPr lang="en-US" altLang="zh-CN" sz="1400" dirty="0">
                <a:latin typeface="+mn-ea"/>
              </a:rPr>
              <a:t>#include &lt;</a:t>
            </a:r>
            <a:r>
              <a:rPr lang="en-US" altLang="zh-CN" sz="1400" dirty="0" err="1">
                <a:latin typeface="+mn-ea"/>
              </a:rPr>
              <a:t>stdio.h</a:t>
            </a:r>
            <a:r>
              <a:rPr lang="en-US" altLang="zh-CN" sz="1400" dirty="0">
                <a:latin typeface="+mn-ea"/>
              </a:rPr>
              <a:t>&gt;</a:t>
            </a:r>
          </a:p>
          <a:p>
            <a:r>
              <a:rPr lang="en-US" altLang="zh-CN" sz="1400" dirty="0">
                <a:latin typeface="+mn-ea"/>
              </a:rPr>
              <a:t> void main( )</a:t>
            </a:r>
          </a:p>
          <a:p>
            <a:r>
              <a:rPr lang="en-US" altLang="zh-CN" sz="1400" dirty="0">
                <a:latin typeface="+mn-ea"/>
              </a:rPr>
              <a:t> { </a:t>
            </a:r>
          </a:p>
          <a:p>
            <a:r>
              <a:rPr lang="en-US" altLang="zh-CN" sz="1400" dirty="0">
                <a:latin typeface="+mn-ea"/>
              </a:rPr>
              <a:t>         </a:t>
            </a:r>
            <a:r>
              <a:rPr lang="en-US" altLang="zh-CN" sz="1400" dirty="0" err="1">
                <a:latin typeface="+mn-ea"/>
              </a:rPr>
              <a:t>int</a:t>
            </a:r>
            <a:r>
              <a:rPr lang="en-US" altLang="zh-CN" sz="1400" dirty="0">
                <a:latin typeface="+mn-ea"/>
              </a:rPr>
              <a:t>  </a:t>
            </a:r>
            <a:r>
              <a:rPr lang="en-US" altLang="zh-CN" sz="1400" dirty="0" err="1">
                <a:latin typeface="+mn-ea"/>
              </a:rPr>
              <a:t>i</a:t>
            </a:r>
            <a:r>
              <a:rPr lang="en-US" altLang="zh-CN" sz="1400" dirty="0">
                <a:latin typeface="+mn-ea"/>
              </a:rPr>
              <a:t>;</a:t>
            </a:r>
          </a:p>
          <a:p>
            <a:r>
              <a:rPr lang="en-US" altLang="zh-CN" sz="1400" dirty="0">
                <a:latin typeface="+mn-ea"/>
              </a:rPr>
              <a:t>         </a:t>
            </a:r>
            <a:r>
              <a:rPr lang="en-US" altLang="zh-CN" sz="1400" dirty="0" err="1">
                <a:latin typeface="+mn-ea"/>
              </a:rPr>
              <a:t>int</a:t>
            </a:r>
            <a:r>
              <a:rPr lang="en-US" altLang="zh-CN" sz="1400" dirty="0">
                <a:latin typeface="+mn-ea"/>
              </a:rPr>
              <a:t> a[4], (*</a:t>
            </a:r>
            <a:r>
              <a:rPr lang="en-US" altLang="zh-CN" sz="1400" dirty="0" err="1">
                <a:latin typeface="+mn-ea"/>
              </a:rPr>
              <a:t>ap</a:t>
            </a:r>
            <a:r>
              <a:rPr lang="en-US" altLang="zh-CN" sz="1400" dirty="0">
                <a:latin typeface="+mn-ea"/>
              </a:rPr>
              <a:t>)[4];        // </a:t>
            </a:r>
            <a:r>
              <a:rPr lang="zh-CN" altLang="en-US" sz="1400" dirty="0">
                <a:latin typeface="+mn-ea"/>
              </a:rPr>
              <a:t>定义数组指针</a:t>
            </a:r>
            <a:r>
              <a:rPr lang="en-US" altLang="zh-CN" sz="1400" dirty="0" err="1">
                <a:latin typeface="+mn-ea"/>
              </a:rPr>
              <a:t>ap</a:t>
            </a:r>
            <a:r>
              <a:rPr lang="en-US" altLang="zh-CN" sz="1400" dirty="0">
                <a:latin typeface="+mn-ea"/>
              </a:rPr>
              <a:t> </a:t>
            </a:r>
          </a:p>
          <a:p>
            <a:r>
              <a:rPr lang="en-US" altLang="zh-CN" sz="1400" dirty="0">
                <a:latin typeface="+mn-ea"/>
              </a:rPr>
              <a:t>         </a:t>
            </a:r>
            <a:r>
              <a:rPr lang="en-US" altLang="zh-CN" sz="1400" dirty="0" err="1">
                <a:latin typeface="+mn-ea"/>
              </a:rPr>
              <a:t>ap</a:t>
            </a:r>
            <a:r>
              <a:rPr lang="en-US" altLang="zh-CN" sz="1400" dirty="0">
                <a:latin typeface="+mn-ea"/>
              </a:rPr>
              <a:t> = (</a:t>
            </a:r>
            <a:r>
              <a:rPr lang="en-US" altLang="zh-CN" sz="1400" dirty="0" err="1">
                <a:latin typeface="+mn-ea"/>
              </a:rPr>
              <a:t>int</a:t>
            </a:r>
            <a:r>
              <a:rPr lang="en-US" altLang="zh-CN" sz="1400" dirty="0">
                <a:latin typeface="+mn-ea"/>
              </a:rPr>
              <a:t> (*)[4])a;        // </a:t>
            </a:r>
            <a:r>
              <a:rPr lang="zh-CN" altLang="en-US" sz="1400" dirty="0">
                <a:latin typeface="+mn-ea"/>
              </a:rPr>
              <a:t>给数组指针</a:t>
            </a:r>
            <a:r>
              <a:rPr lang="en-US" altLang="zh-CN" sz="1400" dirty="0" err="1">
                <a:latin typeface="+mn-ea"/>
              </a:rPr>
              <a:t>ap</a:t>
            </a:r>
            <a:r>
              <a:rPr lang="zh-CN" altLang="en-US" sz="1400" dirty="0">
                <a:latin typeface="+mn-ea"/>
              </a:rPr>
              <a:t>定向，指向一维数组</a:t>
            </a:r>
            <a:r>
              <a:rPr lang="en-US" altLang="zh-CN" sz="1400" dirty="0">
                <a:latin typeface="+mn-ea"/>
              </a:rPr>
              <a:t>a </a:t>
            </a:r>
          </a:p>
          <a:p>
            <a:r>
              <a:rPr lang="en-US" altLang="zh-CN" sz="1400" dirty="0">
                <a:latin typeface="+mn-ea"/>
              </a:rPr>
              <a:t>          //</a:t>
            </a:r>
            <a:r>
              <a:rPr lang="zh-CN" altLang="en-US" sz="1400" dirty="0">
                <a:latin typeface="+mn-ea"/>
              </a:rPr>
              <a:t>借助数组指针</a:t>
            </a:r>
            <a:r>
              <a:rPr lang="en-US" altLang="zh-CN" sz="1400" dirty="0" err="1">
                <a:latin typeface="+mn-ea"/>
              </a:rPr>
              <a:t>ap</a:t>
            </a:r>
            <a:r>
              <a:rPr lang="zh-CN" altLang="en-US" sz="1400" dirty="0">
                <a:latin typeface="+mn-ea"/>
              </a:rPr>
              <a:t>的地址计算公式，用键盘给一维数组</a:t>
            </a:r>
            <a:r>
              <a:rPr lang="en-US" altLang="zh-CN" sz="1400" dirty="0">
                <a:latin typeface="+mn-ea"/>
              </a:rPr>
              <a:t>a</a:t>
            </a:r>
            <a:r>
              <a:rPr lang="zh-CN" altLang="en-US" sz="1400" dirty="0">
                <a:latin typeface="+mn-ea"/>
              </a:rPr>
              <a:t>的每个元 素赋值 </a:t>
            </a:r>
          </a:p>
          <a:p>
            <a:r>
              <a:rPr lang="en-US" altLang="zh-CN" sz="1400" dirty="0">
                <a:latin typeface="+mn-ea"/>
              </a:rPr>
              <a:t>         for(</a:t>
            </a:r>
            <a:r>
              <a:rPr lang="en-US" altLang="zh-CN" sz="1400" dirty="0" err="1">
                <a:latin typeface="+mn-ea"/>
              </a:rPr>
              <a:t>i</a:t>
            </a:r>
            <a:r>
              <a:rPr lang="en-US" altLang="zh-CN" sz="1400" dirty="0">
                <a:latin typeface="+mn-ea"/>
              </a:rPr>
              <a:t> = 0; </a:t>
            </a:r>
            <a:r>
              <a:rPr lang="en-US" altLang="zh-CN" sz="1400" dirty="0" err="1">
                <a:latin typeface="+mn-ea"/>
              </a:rPr>
              <a:t>i</a:t>
            </a:r>
            <a:r>
              <a:rPr lang="en-US" altLang="zh-CN" sz="1400" dirty="0">
                <a:latin typeface="+mn-ea"/>
              </a:rPr>
              <a:t> &lt; 4; </a:t>
            </a:r>
            <a:r>
              <a:rPr lang="en-US" altLang="zh-CN" sz="1400" dirty="0" err="1">
                <a:latin typeface="+mn-ea"/>
              </a:rPr>
              <a:t>i</a:t>
            </a:r>
            <a:r>
              <a:rPr lang="en-US" altLang="zh-CN" sz="1400" dirty="0">
                <a:latin typeface="+mn-ea"/>
              </a:rPr>
              <a:t>++)</a:t>
            </a:r>
          </a:p>
          <a:p>
            <a:r>
              <a:rPr lang="en-US" altLang="zh-CN" sz="1400" dirty="0">
                <a:latin typeface="+mn-ea"/>
              </a:rPr>
              <a:t>          {</a:t>
            </a:r>
          </a:p>
          <a:p>
            <a:r>
              <a:rPr lang="en-US" altLang="zh-CN" sz="1400" dirty="0">
                <a:latin typeface="+mn-ea"/>
              </a:rPr>
              <a:t>              </a:t>
            </a:r>
            <a:r>
              <a:rPr lang="en-US" altLang="zh-CN" sz="1400" dirty="0" err="1">
                <a:latin typeface="+mn-ea"/>
              </a:rPr>
              <a:t>printf</a:t>
            </a:r>
            <a:r>
              <a:rPr lang="en-US" altLang="zh-CN" sz="1400" dirty="0">
                <a:latin typeface="+mn-ea"/>
              </a:rPr>
              <a:t>("</a:t>
            </a:r>
            <a:r>
              <a:rPr lang="zh-CN" altLang="en-US" sz="1400" dirty="0">
                <a:latin typeface="+mn-ea"/>
              </a:rPr>
              <a:t>第</a:t>
            </a:r>
            <a:r>
              <a:rPr lang="en-US" altLang="zh-CN" sz="1400" dirty="0">
                <a:latin typeface="+mn-ea"/>
              </a:rPr>
              <a:t>[%d]</a:t>
            </a:r>
            <a:r>
              <a:rPr lang="zh-CN" altLang="en-US" sz="1400" dirty="0">
                <a:latin typeface="+mn-ea"/>
              </a:rPr>
              <a:t>号元素 </a:t>
            </a:r>
            <a:r>
              <a:rPr lang="en-US" altLang="zh-CN" sz="1400" dirty="0">
                <a:latin typeface="+mn-ea"/>
              </a:rPr>
              <a:t>: ", </a:t>
            </a:r>
            <a:r>
              <a:rPr lang="en-US" altLang="zh-CN" sz="1400" dirty="0" err="1">
                <a:latin typeface="+mn-ea"/>
              </a:rPr>
              <a:t>i</a:t>
            </a:r>
            <a:r>
              <a:rPr lang="en-US" altLang="zh-CN" sz="1400" dirty="0">
                <a:latin typeface="+mn-ea"/>
              </a:rPr>
              <a:t>);</a:t>
            </a:r>
          </a:p>
          <a:p>
            <a:r>
              <a:rPr lang="en-US" altLang="zh-CN" sz="1400" dirty="0">
                <a:latin typeface="+mn-ea"/>
              </a:rPr>
              <a:t>              </a:t>
            </a:r>
            <a:r>
              <a:rPr lang="en-US" altLang="zh-CN" sz="1400" dirty="0" err="1">
                <a:latin typeface="+mn-ea"/>
              </a:rPr>
              <a:t>scanf</a:t>
            </a:r>
            <a:r>
              <a:rPr lang="en-US" altLang="zh-CN" sz="1400" dirty="0">
                <a:latin typeface="+mn-ea"/>
              </a:rPr>
              <a:t>("%d", *</a:t>
            </a:r>
            <a:r>
              <a:rPr lang="en-US" altLang="zh-CN" sz="1400" dirty="0" err="1">
                <a:latin typeface="+mn-ea"/>
              </a:rPr>
              <a:t>ap</a:t>
            </a:r>
            <a:r>
              <a:rPr lang="en-US" altLang="zh-CN" sz="1400" dirty="0">
                <a:latin typeface="+mn-ea"/>
              </a:rPr>
              <a:t> + </a:t>
            </a:r>
            <a:r>
              <a:rPr lang="en-US" altLang="zh-CN" sz="1400" dirty="0" err="1">
                <a:latin typeface="+mn-ea"/>
              </a:rPr>
              <a:t>i</a:t>
            </a:r>
            <a:r>
              <a:rPr lang="en-US" altLang="zh-CN" sz="1400" dirty="0">
                <a:latin typeface="+mn-ea"/>
              </a:rPr>
              <a:t>);</a:t>
            </a:r>
          </a:p>
          <a:p>
            <a:r>
              <a:rPr lang="en-US" altLang="zh-CN" sz="1400" dirty="0">
                <a:latin typeface="+mn-ea"/>
              </a:rPr>
              <a:t>          }</a:t>
            </a:r>
          </a:p>
          <a:p>
            <a:r>
              <a:rPr lang="en-US" altLang="zh-CN" sz="1400" dirty="0">
                <a:latin typeface="+mn-ea"/>
              </a:rPr>
              <a:t>         //</a:t>
            </a:r>
            <a:r>
              <a:rPr lang="zh-CN" altLang="en-US" sz="1400" dirty="0">
                <a:latin typeface="+mn-ea"/>
              </a:rPr>
              <a:t>由数组指针</a:t>
            </a:r>
            <a:r>
              <a:rPr lang="en-US" altLang="zh-CN" sz="1400" dirty="0" err="1">
                <a:latin typeface="+mn-ea"/>
              </a:rPr>
              <a:t>ap</a:t>
            </a:r>
            <a:r>
              <a:rPr lang="zh-CN" altLang="en-US" sz="1400" dirty="0">
                <a:latin typeface="+mn-ea"/>
              </a:rPr>
              <a:t>的地址计算公式读取一维数组</a:t>
            </a:r>
            <a:r>
              <a:rPr lang="en-US" altLang="zh-CN" sz="1400" dirty="0">
                <a:latin typeface="+mn-ea"/>
              </a:rPr>
              <a:t>a</a:t>
            </a:r>
            <a:r>
              <a:rPr lang="zh-CN" altLang="en-US" sz="1400" dirty="0">
                <a:latin typeface="+mn-ea"/>
              </a:rPr>
              <a:t>的元素值显示在</a:t>
            </a:r>
            <a:r>
              <a:rPr lang="en-US" altLang="zh-CN" sz="1400" dirty="0">
                <a:latin typeface="+mn-ea"/>
              </a:rPr>
              <a:t>CRT</a:t>
            </a:r>
            <a:r>
              <a:rPr lang="zh-CN" altLang="en-US" sz="1400" dirty="0">
                <a:latin typeface="+mn-ea"/>
              </a:rPr>
              <a:t>上</a:t>
            </a:r>
          </a:p>
          <a:p>
            <a:r>
              <a:rPr lang="en-US" altLang="zh-CN" sz="1400" dirty="0">
                <a:latin typeface="+mn-ea"/>
              </a:rPr>
              <a:t>         for(</a:t>
            </a:r>
            <a:r>
              <a:rPr lang="en-US" altLang="zh-CN" sz="1400" dirty="0" err="1">
                <a:latin typeface="+mn-ea"/>
              </a:rPr>
              <a:t>i</a:t>
            </a:r>
            <a:r>
              <a:rPr lang="en-US" altLang="zh-CN" sz="1400" dirty="0">
                <a:latin typeface="+mn-ea"/>
              </a:rPr>
              <a:t> = 0; </a:t>
            </a:r>
            <a:r>
              <a:rPr lang="en-US" altLang="zh-CN" sz="1400" dirty="0" err="1">
                <a:latin typeface="+mn-ea"/>
              </a:rPr>
              <a:t>i</a:t>
            </a:r>
            <a:r>
              <a:rPr lang="en-US" altLang="zh-CN" sz="1400" dirty="0">
                <a:latin typeface="+mn-ea"/>
              </a:rPr>
              <a:t> &lt; 4; </a:t>
            </a:r>
            <a:r>
              <a:rPr lang="en-US" altLang="zh-CN" sz="1400" dirty="0" err="1">
                <a:latin typeface="+mn-ea"/>
              </a:rPr>
              <a:t>i</a:t>
            </a:r>
            <a:r>
              <a:rPr lang="en-US" altLang="zh-CN" sz="1400" dirty="0">
                <a:latin typeface="+mn-ea"/>
              </a:rPr>
              <a:t>++) </a:t>
            </a:r>
          </a:p>
          <a:p>
            <a:r>
              <a:rPr lang="en-US" altLang="zh-CN" sz="1400" dirty="0">
                <a:latin typeface="+mn-ea"/>
              </a:rPr>
              <a:t>              </a:t>
            </a:r>
            <a:r>
              <a:rPr lang="en-US" altLang="zh-CN" sz="1400" dirty="0" err="1">
                <a:latin typeface="+mn-ea"/>
              </a:rPr>
              <a:t>printf</a:t>
            </a:r>
            <a:r>
              <a:rPr lang="en-US" altLang="zh-CN" sz="1400" dirty="0">
                <a:latin typeface="+mn-ea"/>
              </a:rPr>
              <a:t>("%d\t", *(*</a:t>
            </a:r>
            <a:r>
              <a:rPr lang="en-US" altLang="zh-CN" sz="1400" dirty="0" err="1">
                <a:latin typeface="+mn-ea"/>
              </a:rPr>
              <a:t>ap</a:t>
            </a:r>
            <a:r>
              <a:rPr lang="en-US" altLang="zh-CN" sz="1400" dirty="0">
                <a:latin typeface="+mn-ea"/>
              </a:rPr>
              <a:t> + </a:t>
            </a:r>
            <a:r>
              <a:rPr lang="en-US" altLang="zh-CN" sz="1400" dirty="0" err="1">
                <a:latin typeface="+mn-ea"/>
              </a:rPr>
              <a:t>i</a:t>
            </a:r>
            <a:r>
              <a:rPr lang="en-US" altLang="zh-CN" sz="1400" dirty="0">
                <a:latin typeface="+mn-ea"/>
              </a:rPr>
              <a:t>));</a:t>
            </a:r>
          </a:p>
          <a:p>
            <a:r>
              <a:rPr lang="en-US" altLang="zh-CN" sz="1400" dirty="0">
                <a:latin typeface="+mn-ea"/>
              </a:rPr>
              <a:t>         </a:t>
            </a:r>
            <a:r>
              <a:rPr lang="en-US" altLang="zh-CN" sz="1400" dirty="0" err="1">
                <a:latin typeface="+mn-ea"/>
              </a:rPr>
              <a:t>printf</a:t>
            </a:r>
            <a:r>
              <a:rPr lang="en-US" altLang="zh-CN" sz="1400" dirty="0">
                <a:latin typeface="+mn-ea"/>
              </a:rPr>
              <a:t>("\n");</a:t>
            </a:r>
          </a:p>
          <a:p>
            <a:r>
              <a:rPr lang="en-US" altLang="zh-CN" sz="1400" dirty="0">
                <a:latin typeface="+mn-ea"/>
              </a:rPr>
              <a:t>}</a:t>
            </a:r>
            <a:endParaRPr lang="zh-CN" altLang="en-US" sz="1400" dirty="0">
              <a:latin typeface="+mn-ea"/>
            </a:endParaRPr>
          </a:p>
        </p:txBody>
      </p:sp>
      <p:sp>
        <p:nvSpPr>
          <p:cNvPr id="11" name="矩形: 圆角 10"/>
          <p:cNvSpPr/>
          <p:nvPr/>
        </p:nvSpPr>
        <p:spPr>
          <a:xfrm>
            <a:off x="4943645" y="1308919"/>
            <a:ext cx="3946355" cy="468548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5058270" y="1066747"/>
            <a:ext cx="3629841" cy="38042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6.11 </a:t>
            </a:r>
            <a:r>
              <a:rPr lang="zh-CN" altLang="en-US" dirty="0">
                <a:solidFill>
                  <a:schemeClr val="tx1"/>
                </a:solidFill>
                <a:latin typeface="微软雅黑" panose="020B0503020204020204" pitchFamily="34" charset="-122"/>
                <a:ea typeface="微软雅黑" panose="020B0503020204020204" pitchFamily="34" charset="-122"/>
              </a:rPr>
              <a:t>输出二维数组任意元素</a:t>
            </a:r>
          </a:p>
        </p:txBody>
      </p:sp>
      <p:sp>
        <p:nvSpPr>
          <p:cNvPr id="13" name="矩形 12"/>
          <p:cNvSpPr/>
          <p:nvPr/>
        </p:nvSpPr>
        <p:spPr>
          <a:xfrm>
            <a:off x="5119424" y="1751968"/>
            <a:ext cx="3668976" cy="3323987"/>
          </a:xfrm>
          <a:prstGeom prst="rect">
            <a:avLst/>
          </a:prstGeom>
        </p:spPr>
        <p:txBody>
          <a:bodyPr wrap="square">
            <a:spAutoFit/>
          </a:bodyPr>
          <a:lstStyle/>
          <a:p>
            <a:r>
              <a:rPr lang="en-US" altLang="zh-CN" sz="1400" dirty="0">
                <a:latin typeface="+mn-ea"/>
              </a:rPr>
              <a:t>#include &lt;</a:t>
            </a:r>
            <a:r>
              <a:rPr lang="en-US" altLang="zh-CN" sz="1400" dirty="0" err="1">
                <a:latin typeface="+mn-ea"/>
              </a:rPr>
              <a:t>stdio.h</a:t>
            </a:r>
            <a:r>
              <a:rPr lang="en-US" altLang="zh-CN" sz="1400" dirty="0">
                <a:latin typeface="+mn-ea"/>
              </a:rPr>
              <a:t>&gt;</a:t>
            </a:r>
          </a:p>
          <a:p>
            <a:r>
              <a:rPr lang="en-US" altLang="zh-CN" sz="1400" dirty="0">
                <a:latin typeface="+mn-ea"/>
              </a:rPr>
              <a:t>void main( )</a:t>
            </a:r>
          </a:p>
          <a:p>
            <a:r>
              <a:rPr lang="en-US" altLang="zh-CN" sz="1400" dirty="0">
                <a:latin typeface="+mn-ea"/>
              </a:rPr>
              <a:t>{ 	</a:t>
            </a:r>
          </a:p>
          <a:p>
            <a:r>
              <a:rPr lang="en-US" altLang="zh-CN" sz="1400" dirty="0">
                <a:latin typeface="+mn-ea"/>
              </a:rPr>
              <a:t>     </a:t>
            </a:r>
            <a:r>
              <a:rPr lang="en-US" altLang="zh-CN" sz="1400" dirty="0" err="1">
                <a:latin typeface="+mn-ea"/>
              </a:rPr>
              <a:t>int</a:t>
            </a:r>
            <a:r>
              <a:rPr lang="en-US" altLang="zh-CN" sz="1400" dirty="0">
                <a:latin typeface="+mn-ea"/>
              </a:rPr>
              <a:t>  a[3][4]={1,2,3,4,5,6,7,8,9,10,11,12};	//</a:t>
            </a:r>
            <a:r>
              <a:rPr lang="zh-CN" altLang="en-US" sz="1400" dirty="0">
                <a:latin typeface="+mn-ea"/>
              </a:rPr>
              <a:t>定义二维数组</a:t>
            </a:r>
            <a:r>
              <a:rPr lang="en-US" altLang="zh-CN" sz="1400" dirty="0">
                <a:latin typeface="+mn-ea"/>
              </a:rPr>
              <a:t>a</a:t>
            </a:r>
            <a:r>
              <a:rPr lang="zh-CN" altLang="en-US" sz="1400" dirty="0">
                <a:latin typeface="+mn-ea"/>
              </a:rPr>
              <a:t>并且初始化</a:t>
            </a:r>
          </a:p>
          <a:p>
            <a:r>
              <a:rPr lang="zh-CN" altLang="en-US" sz="1400" dirty="0">
                <a:latin typeface="+mn-ea"/>
              </a:rPr>
              <a:t>     </a:t>
            </a:r>
            <a:r>
              <a:rPr lang="en-US" altLang="zh-CN" sz="1400" dirty="0" err="1">
                <a:latin typeface="+mn-ea"/>
              </a:rPr>
              <a:t>int</a:t>
            </a:r>
            <a:r>
              <a:rPr lang="en-US" altLang="zh-CN" sz="1400" dirty="0">
                <a:latin typeface="+mn-ea"/>
              </a:rPr>
              <a:t>  (*</a:t>
            </a:r>
            <a:r>
              <a:rPr lang="en-US" altLang="zh-CN" sz="1400" dirty="0" err="1">
                <a:latin typeface="+mn-ea"/>
              </a:rPr>
              <a:t>ap</a:t>
            </a:r>
            <a:r>
              <a:rPr lang="en-US" altLang="zh-CN" sz="1400" dirty="0">
                <a:latin typeface="+mn-ea"/>
              </a:rPr>
              <a:t>)[4], </a:t>
            </a:r>
            <a:r>
              <a:rPr lang="en-US" altLang="zh-CN" sz="1400" dirty="0" err="1">
                <a:latin typeface="+mn-ea"/>
              </a:rPr>
              <a:t>i</a:t>
            </a:r>
            <a:r>
              <a:rPr lang="en-US" altLang="zh-CN" sz="1400" dirty="0">
                <a:latin typeface="+mn-ea"/>
              </a:rPr>
              <a:t>, j;	// </a:t>
            </a:r>
            <a:r>
              <a:rPr lang="zh-CN" altLang="en-US" sz="1400" dirty="0">
                <a:latin typeface="+mn-ea"/>
              </a:rPr>
              <a:t>定义包含</a:t>
            </a:r>
            <a:r>
              <a:rPr lang="en-US" altLang="zh-CN" sz="1400" dirty="0">
                <a:latin typeface="+mn-ea"/>
              </a:rPr>
              <a:t>4</a:t>
            </a:r>
            <a:r>
              <a:rPr lang="zh-CN" altLang="en-US" sz="1400" dirty="0">
                <a:latin typeface="+mn-ea"/>
              </a:rPr>
              <a:t>个元素的一维数组指针</a:t>
            </a:r>
            <a:r>
              <a:rPr lang="en-US" altLang="zh-CN" sz="1400" dirty="0" err="1">
                <a:latin typeface="+mn-ea"/>
              </a:rPr>
              <a:t>ap</a:t>
            </a:r>
            <a:endParaRPr lang="en-US" altLang="zh-CN" sz="1400" dirty="0">
              <a:latin typeface="+mn-ea"/>
            </a:endParaRPr>
          </a:p>
          <a:p>
            <a:r>
              <a:rPr lang="en-US" altLang="zh-CN" sz="1400" dirty="0">
                <a:latin typeface="+mn-ea"/>
              </a:rPr>
              <a:t>     </a:t>
            </a:r>
            <a:r>
              <a:rPr lang="en-US" altLang="zh-CN" sz="1400" dirty="0" err="1">
                <a:latin typeface="+mn-ea"/>
              </a:rPr>
              <a:t>ap</a:t>
            </a:r>
            <a:r>
              <a:rPr lang="en-US" altLang="zh-CN" sz="1400" dirty="0">
                <a:latin typeface="+mn-ea"/>
              </a:rPr>
              <a:t> = a;		// </a:t>
            </a:r>
            <a:r>
              <a:rPr lang="en-US" altLang="zh-CN" sz="1400" dirty="0" err="1">
                <a:latin typeface="+mn-ea"/>
              </a:rPr>
              <a:t>ap</a:t>
            </a:r>
            <a:r>
              <a:rPr lang="zh-CN" altLang="en-US" sz="1400" dirty="0">
                <a:latin typeface="+mn-ea"/>
              </a:rPr>
              <a:t>指向二维数组</a:t>
            </a:r>
            <a:r>
              <a:rPr lang="en-US" altLang="zh-CN" sz="1400" dirty="0">
                <a:latin typeface="+mn-ea"/>
              </a:rPr>
              <a:t>a</a:t>
            </a:r>
            <a:r>
              <a:rPr lang="zh-CN" altLang="en-US" sz="1400" dirty="0">
                <a:latin typeface="+mn-ea"/>
              </a:rPr>
              <a:t>的第</a:t>
            </a:r>
            <a:r>
              <a:rPr lang="en-US" altLang="zh-CN" sz="1400" dirty="0">
                <a:latin typeface="+mn-ea"/>
              </a:rPr>
              <a:t>0</a:t>
            </a:r>
            <a:r>
              <a:rPr lang="zh-CN" altLang="en-US" sz="1400" dirty="0">
                <a:latin typeface="+mn-ea"/>
              </a:rPr>
              <a:t>行 </a:t>
            </a:r>
          </a:p>
          <a:p>
            <a:r>
              <a:rPr lang="zh-CN" altLang="en-US" sz="1400" dirty="0">
                <a:latin typeface="+mn-ea"/>
              </a:rPr>
              <a:t>     </a:t>
            </a:r>
            <a:r>
              <a:rPr lang="en-US" altLang="zh-CN" sz="1400" dirty="0" err="1">
                <a:latin typeface="+mn-ea"/>
              </a:rPr>
              <a:t>printf</a:t>
            </a:r>
            <a:r>
              <a:rPr lang="en-US" altLang="zh-CN" sz="1400" dirty="0">
                <a:latin typeface="+mn-ea"/>
              </a:rPr>
              <a:t>(“please enter row and column number:”);</a:t>
            </a:r>
          </a:p>
          <a:p>
            <a:r>
              <a:rPr lang="en-US" altLang="zh-CN" sz="1400" dirty="0">
                <a:latin typeface="+mn-ea"/>
              </a:rPr>
              <a:t>     </a:t>
            </a:r>
            <a:r>
              <a:rPr lang="en-US" altLang="zh-CN" sz="1400" dirty="0" err="1">
                <a:latin typeface="+mn-ea"/>
              </a:rPr>
              <a:t>scanf</a:t>
            </a:r>
            <a:r>
              <a:rPr lang="en-US" altLang="zh-CN" sz="1400" dirty="0">
                <a:latin typeface="+mn-ea"/>
              </a:rPr>
              <a:t>(“%</a:t>
            </a:r>
            <a:r>
              <a:rPr lang="en-US" altLang="zh-CN" sz="1400" dirty="0" err="1">
                <a:latin typeface="+mn-ea"/>
              </a:rPr>
              <a:t>d%d</a:t>
            </a:r>
            <a:r>
              <a:rPr lang="en-US" altLang="zh-CN" sz="1400" dirty="0">
                <a:latin typeface="+mn-ea"/>
              </a:rPr>
              <a:t>”,&amp;</a:t>
            </a:r>
            <a:r>
              <a:rPr lang="en-US" altLang="zh-CN" sz="1400" dirty="0" err="1">
                <a:latin typeface="+mn-ea"/>
              </a:rPr>
              <a:t>i</a:t>
            </a:r>
            <a:r>
              <a:rPr lang="en-US" altLang="zh-CN" sz="1400" dirty="0">
                <a:latin typeface="+mn-ea"/>
              </a:rPr>
              <a:t>,&amp;j);  //</a:t>
            </a:r>
            <a:r>
              <a:rPr lang="zh-CN" altLang="en-US" sz="1400" dirty="0">
                <a:latin typeface="+mn-ea"/>
              </a:rPr>
              <a:t>键入元素行列号</a:t>
            </a:r>
          </a:p>
          <a:p>
            <a:r>
              <a:rPr lang="zh-CN" altLang="en-US" sz="1400" dirty="0">
                <a:latin typeface="+mn-ea"/>
              </a:rPr>
              <a:t>     </a:t>
            </a:r>
            <a:r>
              <a:rPr lang="en-US" altLang="zh-CN" sz="1400" dirty="0" err="1">
                <a:latin typeface="+mn-ea"/>
              </a:rPr>
              <a:t>printf</a:t>
            </a:r>
            <a:r>
              <a:rPr lang="en-US" altLang="zh-CN" sz="1400" dirty="0">
                <a:latin typeface="+mn-ea"/>
              </a:rPr>
              <a:t>("a(%</a:t>
            </a:r>
            <a:r>
              <a:rPr lang="en-US" altLang="zh-CN" sz="1400" dirty="0" err="1">
                <a:latin typeface="+mn-ea"/>
              </a:rPr>
              <a:t>d,%d</a:t>
            </a:r>
            <a:r>
              <a:rPr lang="en-US" altLang="zh-CN" sz="1400" dirty="0">
                <a:latin typeface="+mn-ea"/>
              </a:rPr>
              <a:t>) =%d:\n",</a:t>
            </a:r>
            <a:r>
              <a:rPr lang="en-US" altLang="zh-CN" sz="1400" dirty="0" err="1">
                <a:latin typeface="+mn-ea"/>
              </a:rPr>
              <a:t>i,j</a:t>
            </a:r>
            <a:r>
              <a:rPr lang="en-US" altLang="zh-CN" sz="1400" dirty="0">
                <a:latin typeface="+mn-ea"/>
              </a:rPr>
              <a:t>,*(*(</a:t>
            </a:r>
            <a:r>
              <a:rPr lang="en-US" altLang="zh-CN" sz="1400" dirty="0" err="1">
                <a:latin typeface="+mn-ea"/>
              </a:rPr>
              <a:t>ap+i</a:t>
            </a:r>
            <a:r>
              <a:rPr lang="en-US" altLang="zh-CN" sz="1400" dirty="0">
                <a:latin typeface="+mn-ea"/>
              </a:rPr>
              <a:t>)+j));</a:t>
            </a:r>
          </a:p>
          <a:p>
            <a:r>
              <a:rPr lang="en-US" altLang="zh-CN" sz="1400" dirty="0">
                <a:latin typeface="+mn-ea"/>
              </a:rPr>
              <a:t>} </a:t>
            </a:r>
          </a:p>
          <a:p>
            <a:endParaRPr lang="zh-CN" altLang="en-US" sz="1400" dirty="0">
              <a:latin typeface="+mn-ea"/>
            </a:endParaRPr>
          </a:p>
        </p:txBody>
      </p:sp>
    </p:spTree>
    <p:extLst>
      <p:ext uri="{BB962C8B-B14F-4D97-AF65-F5344CB8AC3E}">
        <p14:creationId xmlns:p14="http://schemas.microsoft.com/office/powerpoint/2010/main" val="38146752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42131"/>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42130"/>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4" name="矩形 3"/>
          <p:cNvSpPr/>
          <p:nvPr/>
        </p:nvSpPr>
        <p:spPr>
          <a:xfrm>
            <a:off x="689537" y="904191"/>
            <a:ext cx="7964449" cy="1412694"/>
          </a:xfrm>
          <a:prstGeom prst="rect">
            <a:avLst/>
          </a:prstGeom>
        </p:spPr>
        <p:txBody>
          <a:bodyPr wrap="square">
            <a:spAutoFit/>
          </a:bodyPr>
          <a:lstStyle/>
          <a:p>
            <a:pPr>
              <a:lnSpc>
                <a:spcPct val="130000"/>
              </a:lnSpc>
            </a:pPr>
            <a:r>
              <a:rPr lang="zh-CN" altLang="en-US" sz="2400" b="1" dirty="0">
                <a:latin typeface="微软雅黑" panose="020B0503020204020204" pitchFamily="34" charset="-122"/>
                <a:ea typeface="微软雅黑" panose="020B0503020204020204" pitchFamily="34" charset="-122"/>
              </a:rPr>
              <a:t>多维数组与指针的应用</a:t>
            </a:r>
            <a:r>
              <a:rPr lang="zh-CN" altLang="en-US" sz="2000" b="1" dirty="0">
                <a:latin typeface="微软雅黑" panose="020B0503020204020204" pitchFamily="34" charset="-122"/>
                <a:ea typeface="微软雅黑" panose="020B0503020204020204" pitchFamily="34" charset="-122"/>
              </a:rPr>
              <a:t>：</a:t>
            </a:r>
            <a:r>
              <a:rPr lang="zh-CN" altLang="en-US" dirty="0">
                <a:latin typeface="微软雅黑" pitchFamily="34" charset="-122"/>
                <a:ea typeface="微软雅黑" pitchFamily="34" charset="-122"/>
              </a:rPr>
              <a:t>多维数组可以看成是特殊的一维数组，当需要在函数之间进行多维数组的传递时，可以将多维数组进行降维处理，使之变为一维数组然后对降维后的一维数组进行相应的处理</a:t>
            </a:r>
            <a:r>
              <a:rPr lang="zh-CN" altLang="en-US" sz="2400" dirty="0">
                <a:latin typeface="微软雅黑" panose="020B0503020204020204" pitchFamily="34" charset="-122"/>
                <a:ea typeface="微软雅黑" panose="020B0503020204020204" pitchFamily="34" charset="-122"/>
              </a:rPr>
              <a:t>。</a:t>
            </a:r>
          </a:p>
        </p:txBody>
      </p:sp>
      <p:sp>
        <p:nvSpPr>
          <p:cNvPr id="13" name="矩形: 圆角 12"/>
          <p:cNvSpPr/>
          <p:nvPr/>
        </p:nvSpPr>
        <p:spPr>
          <a:xfrm>
            <a:off x="420913" y="2689876"/>
            <a:ext cx="4255373" cy="343710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2"/>
          <p:cNvSpPr/>
          <p:nvPr/>
        </p:nvSpPr>
        <p:spPr>
          <a:xfrm>
            <a:off x="627236" y="2395317"/>
            <a:ext cx="4265177" cy="49059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6.10  </a:t>
            </a:r>
            <a:r>
              <a:rPr lang="zh-CN" altLang="en-US" sz="1600" dirty="0">
                <a:solidFill>
                  <a:schemeClr val="tx1"/>
                </a:solidFill>
                <a:latin typeface="微软雅黑" panose="020B0503020204020204" pitchFamily="34" charset="-122"/>
                <a:ea typeface="微软雅黑" panose="020B0503020204020204" pitchFamily="34" charset="-122"/>
              </a:rPr>
              <a:t>有一个班，</a:t>
            </a:r>
            <a:r>
              <a:rPr lang="en-US" altLang="zh-CN" sz="1600" dirty="0">
                <a:solidFill>
                  <a:schemeClr val="tx1"/>
                </a:solidFill>
                <a:latin typeface="微软雅黑" panose="020B0503020204020204" pitchFamily="34" charset="-122"/>
                <a:ea typeface="微软雅黑" panose="020B0503020204020204" pitchFamily="34" charset="-122"/>
              </a:rPr>
              <a:t>3</a:t>
            </a:r>
            <a:r>
              <a:rPr lang="zh-CN" altLang="en-US" sz="1600" dirty="0">
                <a:solidFill>
                  <a:schemeClr val="tx1"/>
                </a:solidFill>
                <a:latin typeface="微软雅黑" panose="020B0503020204020204" pitchFamily="34" charset="-122"/>
                <a:ea typeface="微软雅黑" panose="020B0503020204020204" pitchFamily="34" charset="-122"/>
              </a:rPr>
              <a:t>个学生，各学</a:t>
            </a:r>
            <a:r>
              <a:rPr lang="en-US" altLang="zh-CN" sz="1600" dirty="0">
                <a:solidFill>
                  <a:schemeClr val="tx1"/>
                </a:solidFill>
                <a:latin typeface="微软雅黑" panose="020B0503020204020204" pitchFamily="34" charset="-122"/>
                <a:ea typeface="微软雅黑" panose="020B0503020204020204" pitchFamily="34" charset="-122"/>
              </a:rPr>
              <a:t>4</a:t>
            </a:r>
            <a:r>
              <a:rPr lang="zh-CN" altLang="en-US" sz="1600" dirty="0">
                <a:solidFill>
                  <a:schemeClr val="tx1"/>
                </a:solidFill>
                <a:latin typeface="微软雅黑" panose="020B0503020204020204" pitchFamily="34" charset="-122"/>
                <a:ea typeface="微软雅黑" panose="020B0503020204020204" pitchFamily="34" charset="-122"/>
              </a:rPr>
              <a:t>门功课，计算总平均成绩和第二个学生的平均成绩</a:t>
            </a:r>
          </a:p>
        </p:txBody>
      </p:sp>
      <p:sp>
        <p:nvSpPr>
          <p:cNvPr id="16" name="矩形 15"/>
          <p:cNvSpPr/>
          <p:nvPr/>
        </p:nvSpPr>
        <p:spPr>
          <a:xfrm>
            <a:off x="627235" y="2974151"/>
            <a:ext cx="3938305" cy="3046988"/>
          </a:xfrm>
          <a:prstGeom prst="rect">
            <a:avLst/>
          </a:prstGeom>
        </p:spPr>
        <p:txBody>
          <a:bodyPr wrap="square">
            <a:spAutoFit/>
          </a:bodyPr>
          <a:lstStyle/>
          <a:p>
            <a:r>
              <a:rPr lang="en-US" altLang="zh-CN" sz="1600" dirty="0"/>
              <a:t>#include &lt;</a:t>
            </a:r>
            <a:r>
              <a:rPr lang="en-US" altLang="zh-CN" sz="1600" dirty="0" err="1"/>
              <a:t>stdio.h</a:t>
            </a:r>
            <a:r>
              <a:rPr lang="en-US" altLang="zh-CN" sz="1600" dirty="0"/>
              <a:t>&gt;</a:t>
            </a:r>
          </a:p>
          <a:p>
            <a:r>
              <a:rPr lang="en-US" altLang="zh-CN" sz="1600" dirty="0"/>
              <a:t>float aver(float *,</a:t>
            </a:r>
            <a:r>
              <a:rPr lang="en-US" altLang="zh-CN" sz="1600" dirty="0" err="1"/>
              <a:t>int</a:t>
            </a:r>
            <a:r>
              <a:rPr lang="en-US" altLang="zh-CN" sz="1600" dirty="0"/>
              <a:t> n);   //</a:t>
            </a:r>
            <a:r>
              <a:rPr lang="zh-CN" altLang="en-US" sz="1600" dirty="0"/>
              <a:t>原型声明</a:t>
            </a:r>
          </a:p>
          <a:p>
            <a:r>
              <a:rPr lang="en-US" altLang="zh-CN" sz="1600" dirty="0"/>
              <a:t>void main( )</a:t>
            </a:r>
          </a:p>
          <a:p>
            <a:r>
              <a:rPr lang="en-US" altLang="zh-CN" sz="1600" dirty="0"/>
              <a:t>{</a:t>
            </a:r>
          </a:p>
          <a:p>
            <a:r>
              <a:rPr lang="en-US" altLang="zh-CN" sz="1600" dirty="0"/>
              <a:t>    float score[3][4]={{63,65,75,61},</a:t>
            </a:r>
          </a:p>
          <a:p>
            <a:r>
              <a:rPr lang="en-US" altLang="zh-CN" sz="1600" dirty="0"/>
              <a:t>                                     {83,87,90,85},</a:t>
            </a:r>
            <a:br>
              <a:rPr lang="en-US" altLang="zh-CN" sz="1600" dirty="0"/>
            </a:br>
            <a:r>
              <a:rPr lang="en-US" altLang="zh-CN" sz="1600" dirty="0"/>
              <a:t>                                     {90,95,100,93}};</a:t>
            </a:r>
            <a:endParaRPr lang="zh-CN" altLang="en-US" sz="1600" dirty="0"/>
          </a:p>
          <a:p>
            <a:r>
              <a:rPr lang="zh-CN" altLang="en-US" sz="1600" dirty="0"/>
              <a:t>    </a:t>
            </a:r>
            <a:r>
              <a:rPr lang="en-US" altLang="zh-CN" sz="1600" dirty="0" err="1"/>
              <a:t>printf</a:t>
            </a:r>
            <a:r>
              <a:rPr lang="en-US" altLang="zh-CN" sz="1600" dirty="0"/>
              <a:t>("total average  score=%f\</a:t>
            </a:r>
            <a:r>
              <a:rPr lang="en-US" altLang="zh-CN" sz="1600" dirty="0" err="1"/>
              <a:t>n",aver</a:t>
            </a:r>
            <a:r>
              <a:rPr lang="en-US" altLang="zh-CN" sz="1600" dirty="0"/>
              <a:t>(*score,12)); </a:t>
            </a:r>
          </a:p>
          <a:p>
            <a:r>
              <a:rPr lang="en-US" altLang="zh-CN" sz="1600" dirty="0"/>
              <a:t>    </a:t>
            </a:r>
            <a:r>
              <a:rPr lang="en-US" altLang="zh-CN" sz="1600" dirty="0" err="1"/>
              <a:t>printf</a:t>
            </a:r>
            <a:r>
              <a:rPr lang="en-US" altLang="zh-CN" sz="1600" dirty="0"/>
              <a:t>("second student average score =%</a:t>
            </a:r>
            <a:r>
              <a:rPr lang="en-US" altLang="zh-CN" sz="1600" dirty="0" err="1"/>
              <a:t>f",aver</a:t>
            </a:r>
            <a:r>
              <a:rPr lang="en-US" altLang="zh-CN" sz="1600" dirty="0"/>
              <a:t>(score[1],4));</a:t>
            </a:r>
          </a:p>
          <a:p>
            <a:r>
              <a:rPr lang="en-US" altLang="zh-CN" sz="1600" dirty="0"/>
              <a:t>}</a:t>
            </a:r>
          </a:p>
        </p:txBody>
      </p:sp>
      <p:sp>
        <p:nvSpPr>
          <p:cNvPr id="17" name="矩形: 圆角 16"/>
          <p:cNvSpPr/>
          <p:nvPr/>
        </p:nvSpPr>
        <p:spPr>
          <a:xfrm>
            <a:off x="4787033" y="2601630"/>
            <a:ext cx="4254108" cy="352534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5008525" y="2916088"/>
            <a:ext cx="3817975" cy="2800767"/>
          </a:xfrm>
          <a:prstGeom prst="rect">
            <a:avLst/>
          </a:prstGeom>
        </p:spPr>
        <p:txBody>
          <a:bodyPr wrap="square">
            <a:spAutoFit/>
          </a:bodyPr>
          <a:lstStyle/>
          <a:p>
            <a:r>
              <a:rPr lang="en-US" altLang="zh-CN" sz="1600" dirty="0"/>
              <a:t>float aver(float *</a:t>
            </a:r>
            <a:r>
              <a:rPr lang="en-US" altLang="zh-CN" sz="1600" dirty="0" err="1"/>
              <a:t>pdata,int</a:t>
            </a:r>
            <a:r>
              <a:rPr lang="en-US" altLang="zh-CN" sz="1600" dirty="0"/>
              <a:t> n)</a:t>
            </a:r>
          </a:p>
          <a:p>
            <a:r>
              <a:rPr lang="en-US" altLang="zh-CN" sz="1600" dirty="0"/>
              <a:t>{</a:t>
            </a:r>
          </a:p>
          <a:p>
            <a:r>
              <a:rPr lang="en-US" altLang="zh-CN" sz="1600" dirty="0"/>
              <a:t>     </a:t>
            </a:r>
            <a:r>
              <a:rPr lang="en-US" altLang="zh-CN" sz="1600" dirty="0" err="1"/>
              <a:t>int</a:t>
            </a:r>
            <a:r>
              <a:rPr lang="en-US" altLang="zh-CN" sz="1600" dirty="0"/>
              <a:t> </a:t>
            </a:r>
            <a:r>
              <a:rPr lang="en-US" altLang="zh-CN" sz="1600" dirty="0" err="1"/>
              <a:t>i</a:t>
            </a:r>
            <a:r>
              <a:rPr lang="en-US" altLang="zh-CN" sz="1600" dirty="0"/>
              <a:t>;</a:t>
            </a:r>
          </a:p>
          <a:p>
            <a:r>
              <a:rPr lang="en-US" altLang="zh-CN" sz="1600" dirty="0"/>
              <a:t>     float average=0;    //</a:t>
            </a:r>
            <a:r>
              <a:rPr lang="zh-CN" altLang="en-US" sz="1600" dirty="0"/>
              <a:t>初始化为零</a:t>
            </a:r>
            <a:endParaRPr lang="en-US" altLang="zh-CN" sz="1600" dirty="0"/>
          </a:p>
          <a:p>
            <a:endParaRPr lang="zh-CN" altLang="en-US" sz="1600" dirty="0"/>
          </a:p>
          <a:p>
            <a:r>
              <a:rPr lang="zh-CN" altLang="en-US" sz="1600" dirty="0"/>
              <a:t>     </a:t>
            </a:r>
            <a:r>
              <a:rPr lang="en-US" altLang="zh-CN" sz="1600" dirty="0"/>
              <a:t>for(</a:t>
            </a:r>
            <a:r>
              <a:rPr lang="en-US" altLang="zh-CN" sz="1600" dirty="0" err="1"/>
              <a:t>i</a:t>
            </a:r>
            <a:r>
              <a:rPr lang="en-US" altLang="zh-CN" sz="1600" dirty="0"/>
              <a:t>=0;i&lt;</a:t>
            </a:r>
            <a:r>
              <a:rPr lang="en-US" altLang="zh-CN" sz="1600" dirty="0" err="1"/>
              <a:t>n;i</a:t>
            </a:r>
            <a:r>
              <a:rPr lang="en-US" altLang="zh-CN" sz="1600" dirty="0"/>
              <a:t>++)</a:t>
            </a:r>
          </a:p>
          <a:p>
            <a:r>
              <a:rPr lang="en-US" altLang="zh-CN" sz="1600" dirty="0"/>
              <a:t>           average+=</a:t>
            </a:r>
            <a:r>
              <a:rPr lang="en-US" altLang="zh-CN" sz="1600" dirty="0" err="1"/>
              <a:t>pdata</a:t>
            </a:r>
            <a:r>
              <a:rPr lang="en-US" altLang="zh-CN" sz="1600" dirty="0"/>
              <a:t>[</a:t>
            </a:r>
            <a:r>
              <a:rPr lang="en-US" altLang="zh-CN" sz="1600" dirty="0" err="1"/>
              <a:t>i</a:t>
            </a:r>
            <a:r>
              <a:rPr lang="en-US" altLang="zh-CN" sz="1600" dirty="0"/>
              <a:t>];   //</a:t>
            </a:r>
            <a:r>
              <a:rPr lang="zh-CN" altLang="en-US" sz="1600" dirty="0"/>
              <a:t>累加和</a:t>
            </a:r>
          </a:p>
          <a:p>
            <a:r>
              <a:rPr lang="zh-CN" altLang="en-US" sz="1600" dirty="0"/>
              <a:t>     </a:t>
            </a:r>
            <a:r>
              <a:rPr lang="en-US" altLang="zh-CN" sz="1600" dirty="0"/>
              <a:t>average=average/n;     //</a:t>
            </a:r>
            <a:r>
              <a:rPr lang="zh-CN" altLang="en-US" sz="1600" dirty="0"/>
              <a:t>求平均值</a:t>
            </a:r>
          </a:p>
          <a:p>
            <a:r>
              <a:rPr lang="zh-CN" altLang="en-US" sz="1600" dirty="0"/>
              <a:t>     </a:t>
            </a:r>
            <a:r>
              <a:rPr lang="en-US" altLang="zh-CN" sz="1600" dirty="0"/>
              <a:t>return average;        //</a:t>
            </a:r>
            <a:r>
              <a:rPr lang="zh-CN" altLang="en-US" sz="1600" dirty="0"/>
              <a:t>将平均值返回</a:t>
            </a:r>
          </a:p>
          <a:p>
            <a:r>
              <a:rPr lang="zh-CN" altLang="en-US" sz="1600" dirty="0"/>
              <a:t> </a:t>
            </a:r>
            <a:r>
              <a:rPr lang="en-US" altLang="zh-CN" sz="1600" dirty="0"/>
              <a:t>}</a:t>
            </a:r>
          </a:p>
          <a:p>
            <a:endParaRPr lang="zh-CN" altLang="en-US" sz="1600" dirty="0"/>
          </a:p>
        </p:txBody>
      </p:sp>
      <p:sp>
        <p:nvSpPr>
          <p:cNvPr id="10" name="对话气泡: 圆角矩形 16"/>
          <p:cNvSpPr/>
          <p:nvPr/>
        </p:nvSpPr>
        <p:spPr>
          <a:xfrm>
            <a:off x="2826677" y="5805756"/>
            <a:ext cx="1738864" cy="430766"/>
          </a:xfrm>
          <a:prstGeom prst="wedgeRoundRectCallout">
            <a:avLst>
              <a:gd name="adj1" fmla="val -58040"/>
              <a:gd name="adj2" fmla="val -8854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行首地址作为实参</a:t>
            </a:r>
            <a:endParaRPr lang="en-US" altLang="zh-CN" sz="14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53453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p:bldP spid="17" grpId="0" animBg="1"/>
      <p:bldP spid="1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284902" y="1363239"/>
            <a:ext cx="1338828" cy="369332"/>
          </a:xfrm>
          <a:prstGeom prst="rect">
            <a:avLst/>
          </a:prstGeom>
          <a:ln>
            <a:noFill/>
          </a:ln>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内存的地址</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611160" y="3150974"/>
            <a:ext cx="1998477" cy="830997"/>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例：</a:t>
            </a:r>
            <a:r>
              <a:rPr lang="en-US" altLang="zh-CN" sz="1600" dirty="0" err="1">
                <a:latin typeface="微软雅黑" panose="020B0503020204020204" pitchFamily="34" charset="-122"/>
                <a:ea typeface="微软雅黑" panose="020B0503020204020204" pitchFamily="34" charset="-122"/>
              </a:rPr>
              <a:t>int</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px</a:t>
            </a:r>
            <a:r>
              <a:rPr lang="en-US" altLang="zh-CN" sz="1600" dirty="0">
                <a:latin typeface="微软雅黑" panose="020B0503020204020204" pitchFamily="34" charset="-122"/>
                <a:ea typeface="微软雅黑" panose="020B0503020204020204" pitchFamily="34" charset="-122"/>
              </a:rPr>
              <a:t>, x;</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px</a:t>
            </a:r>
            <a:r>
              <a:rPr lang="en-US" altLang="zh-CN" sz="1600" dirty="0">
                <a:latin typeface="微软雅黑" panose="020B0503020204020204" pitchFamily="34" charset="-122"/>
                <a:ea typeface="微软雅黑" panose="020B0503020204020204" pitchFamily="34" charset="-122"/>
              </a:rPr>
              <a:t> = &amp;x;</a:t>
            </a:r>
          </a:p>
        </p:txBody>
      </p:sp>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指针的基本概念</a:t>
            </a:r>
          </a:p>
        </p:txBody>
      </p:sp>
      <p:sp>
        <p:nvSpPr>
          <p:cNvPr id="2" name="矩形 1"/>
          <p:cNvSpPr/>
          <p:nvPr/>
        </p:nvSpPr>
        <p:spPr>
          <a:xfrm>
            <a:off x="3675162" y="1317072"/>
            <a:ext cx="943903" cy="461665"/>
          </a:xfrm>
          <a:prstGeom prst="rect">
            <a:avLst/>
          </a:prstGeom>
          <a:ln>
            <a:solidFill>
              <a:srgbClr val="00B0F0"/>
            </a:solidFill>
          </a:ln>
        </p:spPr>
        <p:txBody>
          <a:bodyPr wrap="square">
            <a:spAutoFit/>
          </a:bodyPr>
          <a:lstStyle/>
          <a:p>
            <a:pPr algn="ctr"/>
            <a:r>
              <a:rPr lang="zh-CN" altLang="zh-CN" sz="2400" b="1" dirty="0">
                <a:latin typeface="微软雅黑" panose="020B0503020204020204" pitchFamily="34" charset="-122"/>
                <a:ea typeface="微软雅黑" panose="020B0503020204020204" pitchFamily="34" charset="-122"/>
              </a:rPr>
              <a:t>指针</a:t>
            </a:r>
            <a:endParaRPr lang="zh-CN" altLang="en-US" sz="1600" dirty="0">
              <a:latin typeface="微软雅黑" panose="020B0503020204020204" pitchFamily="34" charset="-122"/>
              <a:ea typeface="微软雅黑" panose="020B0503020204020204" pitchFamily="34" charset="-122"/>
            </a:endParaRPr>
          </a:p>
        </p:txBody>
      </p:sp>
      <p:sp>
        <p:nvSpPr>
          <p:cNvPr id="10" name="矩形 9"/>
          <p:cNvSpPr/>
          <p:nvPr/>
        </p:nvSpPr>
        <p:spPr>
          <a:xfrm>
            <a:off x="1781677" y="2349368"/>
            <a:ext cx="1107996" cy="369332"/>
          </a:xfrm>
          <a:prstGeom prst="rect">
            <a:avLst/>
          </a:prstGeom>
          <a:ln>
            <a:solidFill>
              <a:srgbClr val="0070C0"/>
            </a:solidFill>
          </a:ln>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指针变量</a:t>
            </a: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5236570" y="2349367"/>
            <a:ext cx="1107996" cy="369332"/>
          </a:xfrm>
          <a:prstGeom prst="rect">
            <a:avLst/>
          </a:prstGeom>
          <a:ln>
            <a:solidFill>
              <a:srgbClr val="0070C0"/>
            </a:solidFill>
          </a:ln>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指针</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常</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量</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5236570" y="1343127"/>
            <a:ext cx="23182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指针是一种数据类型</a:t>
            </a:r>
            <a:endParaRPr lang="zh-CN" altLang="en-US" dirty="0"/>
          </a:p>
        </p:txBody>
      </p:sp>
      <p:sp>
        <p:nvSpPr>
          <p:cNvPr id="6" name="箭头: 右 5"/>
          <p:cNvSpPr/>
          <p:nvPr/>
        </p:nvSpPr>
        <p:spPr>
          <a:xfrm rot="4163434">
            <a:off x="1916313" y="1953563"/>
            <a:ext cx="369794" cy="174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2" idx="2"/>
            <a:endCxn id="10" idx="0"/>
          </p:cNvCxnSpPr>
          <p:nvPr/>
        </p:nvCxnSpPr>
        <p:spPr>
          <a:xfrm flipH="1">
            <a:off x="2335675" y="1778737"/>
            <a:ext cx="1811439" cy="570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 idx="2"/>
            <a:endCxn id="13" idx="0"/>
          </p:cNvCxnSpPr>
          <p:nvPr/>
        </p:nvCxnSpPr>
        <p:spPr>
          <a:xfrm>
            <a:off x="4147114" y="1778737"/>
            <a:ext cx="1643454" cy="570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2"/>
          <a:stretch>
            <a:fillRect/>
          </a:stretch>
        </p:blipFill>
        <p:spPr>
          <a:xfrm>
            <a:off x="2398862" y="3233290"/>
            <a:ext cx="6057900" cy="811040"/>
          </a:xfrm>
          <a:prstGeom prst="rect">
            <a:avLst/>
          </a:prstGeom>
        </p:spPr>
      </p:pic>
      <p:sp>
        <p:nvSpPr>
          <p:cNvPr id="25" name="矩形 24"/>
          <p:cNvSpPr/>
          <p:nvPr/>
        </p:nvSpPr>
        <p:spPr>
          <a:xfrm>
            <a:off x="2945266" y="4065530"/>
            <a:ext cx="1800493" cy="307777"/>
          </a:xfrm>
          <a:prstGeom prst="rect">
            <a:avLst/>
          </a:prstGeom>
        </p:spPr>
        <p:txBody>
          <a:bodyPr wrap="none">
            <a:spAutoFit/>
          </a:bodyPr>
          <a:lstStyle/>
          <a:p>
            <a:r>
              <a:rPr lang="zh-CN" altLang="zh-CN" sz="1400" dirty="0">
                <a:latin typeface="Times New Roman" panose="02020603050405020304" pitchFamily="18" charset="0"/>
                <a:ea typeface="黑体" panose="02010609060101010101" pitchFamily="49" charset="-122"/>
                <a:cs typeface="Arial" panose="020B0604020202020204" pitchFamily="34" charset="0"/>
              </a:rPr>
              <a:t>变量的地址装入指针</a:t>
            </a:r>
            <a:endParaRPr lang="zh-CN" altLang="en-US" sz="1400" dirty="0"/>
          </a:p>
        </p:txBody>
      </p:sp>
      <p:sp>
        <p:nvSpPr>
          <p:cNvPr id="26" name="矩形 25"/>
          <p:cNvSpPr/>
          <p:nvPr/>
        </p:nvSpPr>
        <p:spPr>
          <a:xfrm>
            <a:off x="6336769" y="4044330"/>
            <a:ext cx="1261884" cy="307777"/>
          </a:xfrm>
          <a:prstGeom prst="rect">
            <a:avLst/>
          </a:prstGeom>
        </p:spPr>
        <p:txBody>
          <a:bodyPr wrap="none">
            <a:spAutoFit/>
          </a:bodyPr>
          <a:lstStyle/>
          <a:p>
            <a:r>
              <a:rPr lang="zh-CN" altLang="zh-CN" sz="1400" dirty="0">
                <a:latin typeface="Times New Roman" panose="02020603050405020304" pitchFamily="18" charset="0"/>
                <a:ea typeface="黑体" panose="02010609060101010101" pitchFamily="49" charset="-122"/>
                <a:cs typeface="Arial" panose="020B0604020202020204" pitchFamily="34" charset="0"/>
              </a:rPr>
              <a:t>指针指向变量</a:t>
            </a:r>
            <a:endParaRPr lang="zh-CN" altLang="en-US" sz="1400" dirty="0"/>
          </a:p>
        </p:txBody>
      </p:sp>
      <p:sp>
        <p:nvSpPr>
          <p:cNvPr id="27" name="矩形 26"/>
          <p:cNvSpPr/>
          <p:nvPr/>
        </p:nvSpPr>
        <p:spPr>
          <a:xfrm>
            <a:off x="2068302" y="4773286"/>
            <a:ext cx="1800493" cy="369332"/>
          </a:xfrm>
          <a:prstGeom prst="rect">
            <a:avLst/>
          </a:prstGeom>
          <a:ln>
            <a:noFill/>
          </a:ln>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指针的目标变量</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p:cNvSpPr/>
          <p:nvPr/>
        </p:nvSpPr>
        <p:spPr>
          <a:xfrm>
            <a:off x="3965906" y="4773286"/>
            <a:ext cx="2005870" cy="369332"/>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1600" dirty="0" err="1">
                <a:latin typeface="微软雅黑" panose="020B0503020204020204" pitchFamily="34" charset="-122"/>
                <a:ea typeface="微软雅黑" panose="020B0503020204020204" pitchFamily="34" charset="-122"/>
              </a:rPr>
              <a:t>px</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的目标变量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矩形 28"/>
          <p:cNvSpPr/>
          <p:nvPr/>
        </p:nvSpPr>
        <p:spPr>
          <a:xfrm>
            <a:off x="2068302" y="5230796"/>
            <a:ext cx="1800493" cy="369332"/>
          </a:xfrm>
          <a:prstGeom prst="rect">
            <a:avLst/>
          </a:prstGeom>
          <a:ln>
            <a:noFill/>
          </a:ln>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变量的访问方式</a:t>
            </a:r>
          </a:p>
        </p:txBody>
      </p:sp>
      <p:sp>
        <p:nvSpPr>
          <p:cNvPr id="30" name="矩形 29"/>
          <p:cNvSpPr/>
          <p:nvPr/>
        </p:nvSpPr>
        <p:spPr>
          <a:xfrm>
            <a:off x="3966262" y="5230796"/>
            <a:ext cx="1569660"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直接访问方式</a:t>
            </a:r>
            <a:endParaRPr lang="zh-CN" altLang="en-US" dirty="0"/>
          </a:p>
        </p:txBody>
      </p:sp>
      <p:sp>
        <p:nvSpPr>
          <p:cNvPr id="31" name="矩形 30"/>
          <p:cNvSpPr/>
          <p:nvPr/>
        </p:nvSpPr>
        <p:spPr>
          <a:xfrm>
            <a:off x="5585799" y="5142618"/>
            <a:ext cx="831092" cy="461665"/>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x =10;</a:t>
            </a:r>
          </a:p>
        </p:txBody>
      </p:sp>
      <p:sp>
        <p:nvSpPr>
          <p:cNvPr id="32" name="矩形 31"/>
          <p:cNvSpPr/>
          <p:nvPr/>
        </p:nvSpPr>
        <p:spPr>
          <a:xfrm>
            <a:off x="3966262" y="5662928"/>
            <a:ext cx="1569660"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间接访问方式</a:t>
            </a:r>
            <a:endParaRPr lang="zh-CN" altLang="en-US" dirty="0"/>
          </a:p>
        </p:txBody>
      </p:sp>
      <p:sp>
        <p:nvSpPr>
          <p:cNvPr id="33" name="矩形 32"/>
          <p:cNvSpPr/>
          <p:nvPr/>
        </p:nvSpPr>
        <p:spPr>
          <a:xfrm>
            <a:off x="5585799" y="5600128"/>
            <a:ext cx="1211694" cy="461665"/>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px</a:t>
            </a:r>
            <a:r>
              <a:rPr lang="en-US" altLang="zh-CN" sz="1600" dirty="0">
                <a:latin typeface="微软雅黑" panose="020B0503020204020204" pitchFamily="34" charset="-122"/>
                <a:ea typeface="微软雅黑" panose="020B0503020204020204" pitchFamily="34" charset="-122"/>
              </a:rPr>
              <a:t> =10;</a:t>
            </a:r>
          </a:p>
        </p:txBody>
      </p:sp>
    </p:spTree>
    <p:extLst>
      <p:ext uri="{BB962C8B-B14F-4D97-AF65-F5344CB8AC3E}">
        <p14:creationId xmlns:p14="http://schemas.microsoft.com/office/powerpoint/2010/main" val="21049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1000"/>
                                        <p:tgtEl>
                                          <p:spTgt spid="28"/>
                                        </p:tgtEl>
                                      </p:cBhvr>
                                    </p:animEffect>
                                    <p:anim calcmode="lin" valueType="num">
                                      <p:cBhvr>
                                        <p:cTn id="53" dur="1000" fill="hold"/>
                                        <p:tgtEl>
                                          <p:spTgt spid="28"/>
                                        </p:tgtEl>
                                        <p:attrNameLst>
                                          <p:attrName>ppt_x</p:attrName>
                                        </p:attrNameLst>
                                      </p:cBhvr>
                                      <p:tavLst>
                                        <p:tav tm="0">
                                          <p:val>
                                            <p:strVal val="#ppt_x"/>
                                          </p:val>
                                        </p:tav>
                                        <p:tav tm="100000">
                                          <p:val>
                                            <p:strVal val="#ppt_x"/>
                                          </p:val>
                                        </p:tav>
                                      </p:tavLst>
                                    </p:anim>
                                    <p:anim calcmode="lin" valueType="num">
                                      <p:cBhvr>
                                        <p:cTn id="5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barn(inVertical)">
                                      <p:cBhvr>
                                        <p:cTn id="59" dur="500"/>
                                        <p:tgtEl>
                                          <p:spTgt spid="29"/>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arn(inVertical)">
                                      <p:cBhvr>
                                        <p:cTn id="62" dur="500"/>
                                        <p:tgtEl>
                                          <p:spTgt spid="30"/>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barn(inVertical)">
                                      <p:cBhvr>
                                        <p:cTn id="65" dur="500"/>
                                        <p:tgtEl>
                                          <p:spTgt spid="32"/>
                                        </p:tgtEl>
                                      </p:cBhvr>
                                    </p:animEffect>
                                  </p:childTnLst>
                                </p:cTn>
                              </p:par>
                              <p:par>
                                <p:cTn id="66" presetID="1"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10" grpId="0" animBg="1"/>
      <p:bldP spid="13" grpId="0" animBg="1"/>
      <p:bldP spid="6" grpId="0" animBg="1"/>
      <p:bldP spid="25" grpId="0"/>
      <p:bldP spid="26" grpId="0"/>
      <p:bldP spid="27" grpId="0"/>
      <p:bldP spid="28" grpId="0"/>
      <p:bldP spid="29" grpId="0"/>
      <p:bldP spid="30" grpId="0"/>
      <p:bldP spid="31" grpId="0"/>
      <p:bldP spid="32" grpId="0"/>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42131"/>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42130"/>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13" name="矩形: 圆角 12"/>
          <p:cNvSpPr/>
          <p:nvPr/>
        </p:nvSpPr>
        <p:spPr>
          <a:xfrm>
            <a:off x="1120678" y="1223035"/>
            <a:ext cx="6383208" cy="506346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2"/>
          <p:cNvSpPr/>
          <p:nvPr/>
        </p:nvSpPr>
        <p:spPr>
          <a:xfrm>
            <a:off x="1441848" y="980863"/>
            <a:ext cx="4291295" cy="365337"/>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6.10 </a:t>
            </a:r>
            <a:r>
              <a:rPr lang="zh-CN" altLang="en-US" dirty="0">
                <a:solidFill>
                  <a:schemeClr val="tx1"/>
                </a:solidFill>
                <a:latin typeface="微软雅黑" panose="020B0503020204020204" pitchFamily="34" charset="-122"/>
                <a:ea typeface="微软雅黑" panose="020B0503020204020204" pitchFamily="34" charset="-122"/>
              </a:rPr>
              <a:t>求</a:t>
            </a:r>
            <a:r>
              <a:rPr lang="en-US" altLang="zh-CN" dirty="0">
                <a:solidFill>
                  <a:schemeClr val="tx1"/>
                </a:solidFill>
                <a:latin typeface="微软雅黑" panose="020B0503020204020204" pitchFamily="34" charset="-122"/>
                <a:ea typeface="微软雅黑" panose="020B0503020204020204" pitchFamily="34" charset="-122"/>
              </a:rPr>
              <a:t>4×3</a:t>
            </a:r>
            <a:r>
              <a:rPr lang="zh-CN" altLang="en-US" dirty="0">
                <a:solidFill>
                  <a:schemeClr val="tx1"/>
                </a:solidFill>
                <a:latin typeface="微软雅黑" panose="020B0503020204020204" pitchFamily="34" charset="-122"/>
                <a:ea typeface="微软雅黑" panose="020B0503020204020204" pitchFamily="34" charset="-122"/>
              </a:rPr>
              <a:t>的矩阵中元素的最大值</a:t>
            </a:r>
          </a:p>
        </p:txBody>
      </p:sp>
      <p:sp>
        <p:nvSpPr>
          <p:cNvPr id="16" name="矩形 15"/>
          <p:cNvSpPr/>
          <p:nvPr/>
        </p:nvSpPr>
        <p:spPr>
          <a:xfrm>
            <a:off x="1440064" y="1362886"/>
            <a:ext cx="5875136" cy="4770537"/>
          </a:xfrm>
          <a:prstGeom prst="rect">
            <a:avLst/>
          </a:prstGeom>
        </p:spPr>
        <p:txBody>
          <a:bodyPr wrap="square">
            <a:spAutoFit/>
          </a:bodyPr>
          <a:lstStyle/>
          <a:p>
            <a:r>
              <a:rPr lang="en-US" altLang="zh-CN" sz="1600" dirty="0"/>
              <a:t>#include&lt;</a:t>
            </a:r>
            <a:r>
              <a:rPr lang="en-US" altLang="zh-CN" sz="1600" dirty="0" err="1"/>
              <a:t>stdio.h</a:t>
            </a:r>
            <a:r>
              <a:rPr lang="en-US" altLang="zh-CN" sz="1600" dirty="0"/>
              <a:t>&gt;</a:t>
            </a:r>
          </a:p>
          <a:p>
            <a:r>
              <a:rPr lang="en-US" altLang="zh-CN" sz="1600" dirty="0" err="1"/>
              <a:t>int</a:t>
            </a:r>
            <a:r>
              <a:rPr lang="en-US" altLang="zh-CN" sz="1600" dirty="0"/>
              <a:t> max(</a:t>
            </a:r>
            <a:r>
              <a:rPr lang="en-US" altLang="zh-CN" sz="1600" dirty="0" err="1"/>
              <a:t>int</a:t>
            </a:r>
            <a:r>
              <a:rPr lang="en-US" altLang="zh-CN" sz="1600" dirty="0"/>
              <a:t> array[][3], </a:t>
            </a:r>
            <a:r>
              <a:rPr lang="en-US" altLang="zh-CN" sz="1600" dirty="0" err="1"/>
              <a:t>int</a:t>
            </a:r>
            <a:r>
              <a:rPr lang="en-US" altLang="zh-CN" sz="1600" dirty="0"/>
              <a:t> n);    //</a:t>
            </a:r>
            <a:r>
              <a:rPr lang="zh-CN" altLang="en-US" sz="1600" dirty="0"/>
              <a:t>函数声明</a:t>
            </a:r>
          </a:p>
          <a:p>
            <a:r>
              <a:rPr lang="en-US" altLang="zh-CN" sz="1600" dirty="0" err="1"/>
              <a:t>int</a:t>
            </a:r>
            <a:r>
              <a:rPr lang="en-US" altLang="zh-CN" sz="1600" dirty="0"/>
              <a:t> main( )</a:t>
            </a:r>
          </a:p>
          <a:p>
            <a:r>
              <a:rPr lang="en-US" altLang="zh-CN" sz="1600" dirty="0"/>
              <a:t>{</a:t>
            </a:r>
          </a:p>
          <a:p>
            <a:r>
              <a:rPr lang="en-US" altLang="zh-CN" sz="1600" dirty="0"/>
              <a:t>      </a:t>
            </a:r>
            <a:r>
              <a:rPr lang="en-US" altLang="zh-CN" sz="1600" dirty="0" err="1"/>
              <a:t>int</a:t>
            </a:r>
            <a:r>
              <a:rPr lang="en-US" altLang="zh-CN" sz="1600" dirty="0"/>
              <a:t> a[4][3]={  {1,2,3},{4,5,6},{3,6,8},{7,12,11} };</a:t>
            </a:r>
            <a:endParaRPr lang="zh-CN" altLang="en-US" sz="1600" dirty="0"/>
          </a:p>
          <a:p>
            <a:r>
              <a:rPr lang="zh-CN" altLang="en-US" sz="1600" dirty="0"/>
              <a:t>      </a:t>
            </a:r>
            <a:r>
              <a:rPr lang="en-US" altLang="zh-CN" sz="1600" dirty="0" err="1"/>
              <a:t>printf</a:t>
            </a:r>
            <a:r>
              <a:rPr lang="zh-CN" altLang="en-US" sz="1600" dirty="0"/>
              <a:t>（”</a:t>
            </a:r>
            <a:r>
              <a:rPr lang="en-US" altLang="zh-CN" sz="1600" dirty="0"/>
              <a:t>Max value is %d\</a:t>
            </a:r>
            <a:r>
              <a:rPr lang="en-US" altLang="zh-CN" sz="1600" dirty="0" err="1"/>
              <a:t>n”,max</a:t>
            </a:r>
            <a:r>
              <a:rPr lang="en-US" altLang="zh-CN" sz="1600" dirty="0"/>
              <a:t>(a, 4)</a:t>
            </a:r>
            <a:r>
              <a:rPr lang="zh-CN" altLang="en-US" sz="1600" dirty="0"/>
              <a:t>）</a:t>
            </a:r>
            <a:r>
              <a:rPr lang="en-US" altLang="zh-CN" sz="1600" dirty="0"/>
              <a:t>;</a:t>
            </a:r>
          </a:p>
          <a:p>
            <a:r>
              <a:rPr lang="en-US" altLang="zh-CN" sz="1600" dirty="0"/>
              <a:t>     </a:t>
            </a:r>
            <a:endParaRPr lang="zh-CN" altLang="en-US" sz="1600" dirty="0"/>
          </a:p>
          <a:p>
            <a:r>
              <a:rPr lang="zh-CN" altLang="en-US" sz="1600" dirty="0"/>
              <a:t>      </a:t>
            </a:r>
            <a:r>
              <a:rPr lang="en-US" altLang="zh-CN" sz="1600" dirty="0"/>
              <a:t>return 0</a:t>
            </a:r>
            <a:r>
              <a:rPr lang="zh-CN" altLang="en-US" sz="1600" dirty="0"/>
              <a:t>；</a:t>
            </a:r>
          </a:p>
          <a:p>
            <a:r>
              <a:rPr lang="en-US" altLang="zh-CN" sz="1600" dirty="0"/>
              <a:t>}</a:t>
            </a:r>
          </a:p>
          <a:p>
            <a:endParaRPr lang="en-US" altLang="zh-CN" sz="1600" dirty="0"/>
          </a:p>
          <a:p>
            <a:r>
              <a:rPr lang="en-US" altLang="zh-CN" sz="1600" dirty="0" err="1"/>
              <a:t>int</a:t>
            </a:r>
            <a:r>
              <a:rPr lang="en-US" altLang="zh-CN" sz="1600" dirty="0"/>
              <a:t> max</a:t>
            </a:r>
            <a:r>
              <a:rPr lang="zh-CN" altLang="en-US" sz="1600" dirty="0"/>
              <a:t>（</a:t>
            </a:r>
            <a:r>
              <a:rPr lang="en-US" altLang="zh-CN" sz="1600" dirty="0" err="1"/>
              <a:t>int</a:t>
            </a:r>
            <a:r>
              <a:rPr lang="en-US" altLang="zh-CN" sz="1600" dirty="0"/>
              <a:t> array[][3], </a:t>
            </a:r>
            <a:r>
              <a:rPr lang="en-US" altLang="zh-CN" sz="1600" dirty="0" err="1"/>
              <a:t>int</a:t>
            </a:r>
            <a:r>
              <a:rPr lang="en-US" altLang="zh-CN" sz="1600" dirty="0"/>
              <a:t> n</a:t>
            </a:r>
            <a:r>
              <a:rPr lang="zh-CN" altLang="en-US" sz="1600" dirty="0"/>
              <a:t>）        </a:t>
            </a:r>
          </a:p>
          <a:p>
            <a:r>
              <a:rPr lang="en-US" altLang="zh-CN" sz="1600" dirty="0"/>
              <a:t>{</a:t>
            </a:r>
          </a:p>
          <a:p>
            <a:r>
              <a:rPr lang="en-US" altLang="zh-CN" sz="1600" dirty="0"/>
              <a:t>      </a:t>
            </a:r>
            <a:r>
              <a:rPr lang="en-US" altLang="zh-CN" sz="1600" dirty="0" err="1"/>
              <a:t>int</a:t>
            </a:r>
            <a:r>
              <a:rPr lang="en-US" altLang="zh-CN" sz="1600" dirty="0"/>
              <a:t> </a:t>
            </a:r>
            <a:r>
              <a:rPr lang="en-US" altLang="zh-CN" sz="1600" dirty="0" err="1"/>
              <a:t>i</a:t>
            </a:r>
            <a:r>
              <a:rPr lang="zh-CN" altLang="en-US" sz="1600" dirty="0"/>
              <a:t>，</a:t>
            </a:r>
            <a:r>
              <a:rPr lang="en-US" altLang="zh-CN" sz="1600" dirty="0" err="1"/>
              <a:t>j,max</a:t>
            </a:r>
            <a:r>
              <a:rPr lang="en-US" altLang="zh-CN" sz="1600" dirty="0"/>
              <a:t>;</a:t>
            </a:r>
          </a:p>
          <a:p>
            <a:r>
              <a:rPr lang="en-US" altLang="zh-CN" sz="1600" dirty="0"/>
              <a:t>      max=array[0][0];</a:t>
            </a:r>
          </a:p>
          <a:p>
            <a:r>
              <a:rPr lang="en-US" altLang="zh-CN" sz="1600" dirty="0"/>
              <a:t>      for(</a:t>
            </a:r>
            <a:r>
              <a:rPr lang="en-US" altLang="zh-CN" sz="1600" dirty="0" err="1"/>
              <a:t>i</a:t>
            </a:r>
            <a:r>
              <a:rPr lang="en-US" altLang="zh-CN" sz="1600" dirty="0"/>
              <a:t>=0;i&lt;3;i++)</a:t>
            </a:r>
          </a:p>
          <a:p>
            <a:r>
              <a:rPr lang="en-US" altLang="zh-CN" sz="1600" dirty="0"/>
              <a:t>            for(j=0;j&lt;</a:t>
            </a:r>
            <a:r>
              <a:rPr lang="en-US" altLang="zh-CN" sz="1600" dirty="0" err="1"/>
              <a:t>n;j</a:t>
            </a:r>
            <a:r>
              <a:rPr lang="en-US" altLang="zh-CN" sz="1600" dirty="0"/>
              <a:t>++)</a:t>
            </a:r>
          </a:p>
          <a:p>
            <a:r>
              <a:rPr lang="en-US" altLang="zh-CN" sz="1600" dirty="0"/>
              <a:t>                    if(array[</a:t>
            </a:r>
            <a:r>
              <a:rPr lang="en-US" altLang="zh-CN" sz="1600" dirty="0" err="1"/>
              <a:t>i</a:t>
            </a:r>
            <a:r>
              <a:rPr lang="en-US" altLang="zh-CN" sz="1600" dirty="0"/>
              <a:t>][j]&gt;max) max=array[</a:t>
            </a:r>
            <a:r>
              <a:rPr lang="en-US" altLang="zh-CN" sz="1600" dirty="0" err="1"/>
              <a:t>i</a:t>
            </a:r>
            <a:r>
              <a:rPr lang="en-US" altLang="zh-CN" sz="1600" dirty="0"/>
              <a:t>][j];</a:t>
            </a:r>
          </a:p>
          <a:p>
            <a:r>
              <a:rPr lang="en-US" altLang="zh-CN" sz="1600" dirty="0"/>
              <a:t>      return(max);</a:t>
            </a:r>
          </a:p>
          <a:p>
            <a:r>
              <a:rPr lang="en-US" altLang="zh-CN" sz="1600" dirty="0"/>
              <a:t>}</a:t>
            </a:r>
          </a:p>
        </p:txBody>
      </p:sp>
      <p:sp>
        <p:nvSpPr>
          <p:cNvPr id="7" name="对话气泡: 圆角矩形 16"/>
          <p:cNvSpPr/>
          <p:nvPr/>
        </p:nvSpPr>
        <p:spPr>
          <a:xfrm>
            <a:off x="5326743" y="2888425"/>
            <a:ext cx="1988457" cy="430766"/>
          </a:xfrm>
          <a:prstGeom prst="wedgeRoundRectCallout">
            <a:avLst>
              <a:gd name="adj1" fmla="val -82128"/>
              <a:gd name="adj2" fmla="val -5147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二维数组名</a:t>
            </a:r>
            <a:r>
              <a:rPr lang="en-US" altLang="zh-CN" sz="1400" dirty="0">
                <a:solidFill>
                  <a:schemeClr val="tx1"/>
                </a:solidFill>
                <a:latin typeface="微软雅黑" pitchFamily="34" charset="-122"/>
                <a:ea typeface="微软雅黑" pitchFamily="34" charset="-122"/>
              </a:rPr>
              <a:t>a</a:t>
            </a:r>
            <a:r>
              <a:rPr lang="zh-CN" altLang="en-US" sz="1400" dirty="0">
                <a:solidFill>
                  <a:schemeClr val="tx1"/>
                </a:solidFill>
                <a:latin typeface="微软雅黑" pitchFamily="34" charset="-122"/>
                <a:ea typeface="微软雅黑" pitchFamily="34" charset="-122"/>
              </a:rPr>
              <a:t>作为实参</a:t>
            </a:r>
            <a:endParaRPr lang="en-US" altLang="zh-CN" sz="1400" dirty="0">
              <a:solidFill>
                <a:schemeClr val="tx1"/>
              </a:solidFill>
              <a:latin typeface="微软雅黑" pitchFamily="34" charset="-122"/>
              <a:ea typeface="微软雅黑" pitchFamily="34" charset="-122"/>
            </a:endParaRPr>
          </a:p>
        </p:txBody>
      </p:sp>
      <p:sp>
        <p:nvSpPr>
          <p:cNvPr id="8" name="对话气泡: 圆角矩形 16"/>
          <p:cNvSpPr/>
          <p:nvPr/>
        </p:nvSpPr>
        <p:spPr>
          <a:xfrm>
            <a:off x="4209144" y="4160753"/>
            <a:ext cx="1741714" cy="556385"/>
          </a:xfrm>
          <a:prstGeom prst="wedgeRoundRectCallout">
            <a:avLst>
              <a:gd name="adj1" fmla="val -102566"/>
              <a:gd name="adj2" fmla="val -64957"/>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形参实质为数组指针形式</a:t>
            </a:r>
            <a:endParaRPr lang="en-US" altLang="zh-CN" sz="14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68340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a:off x="117981" y="1315224"/>
            <a:ext cx="4091162" cy="506346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786089" y="142131"/>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42130"/>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13" name="矩形: 圆角 12"/>
          <p:cNvSpPr/>
          <p:nvPr/>
        </p:nvSpPr>
        <p:spPr>
          <a:xfrm>
            <a:off x="4380890" y="939580"/>
            <a:ext cx="4375872" cy="543911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2"/>
          <p:cNvSpPr/>
          <p:nvPr/>
        </p:nvSpPr>
        <p:spPr>
          <a:xfrm>
            <a:off x="257629" y="937648"/>
            <a:ext cx="3807787" cy="68089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bg1"/>
                </a:solidFill>
                <a:latin typeface="微软雅黑" panose="020B0503020204020204" pitchFamily="34" charset="-122"/>
                <a:ea typeface="微软雅黑" panose="020B0503020204020204" pitchFamily="34" charset="-122"/>
              </a:rPr>
              <a:t>例</a:t>
            </a:r>
            <a:r>
              <a:rPr lang="en-US" altLang="zh-CN" sz="1400" dirty="0">
                <a:solidFill>
                  <a:schemeClr val="bg1"/>
                </a:solidFill>
                <a:latin typeface="微软雅黑" panose="020B0503020204020204" pitchFamily="34" charset="-122"/>
                <a:ea typeface="微软雅黑" panose="020B0503020204020204" pitchFamily="34" charset="-122"/>
              </a:rPr>
              <a:t>6.10 </a:t>
            </a:r>
            <a:r>
              <a:rPr lang="zh-CN" altLang="en-US" sz="1400" dirty="0">
                <a:solidFill>
                  <a:schemeClr val="tx1"/>
                </a:solidFill>
                <a:latin typeface="微软雅黑" panose="020B0503020204020204" pitchFamily="34" charset="-122"/>
                <a:ea typeface="微软雅黑" panose="020B0503020204020204" pitchFamily="34" charset="-122"/>
              </a:rPr>
              <a:t>有一个班，</a:t>
            </a:r>
            <a:r>
              <a:rPr lang="en-US" altLang="zh-CN" sz="1400" dirty="0">
                <a:solidFill>
                  <a:schemeClr val="tx1"/>
                </a:solidFill>
                <a:latin typeface="微软雅黑" panose="020B0503020204020204" pitchFamily="34" charset="-122"/>
                <a:ea typeface="微软雅黑" panose="020B0503020204020204" pitchFamily="34" charset="-122"/>
              </a:rPr>
              <a:t>3</a:t>
            </a:r>
            <a:r>
              <a:rPr lang="zh-CN" altLang="en-US" sz="1400" dirty="0">
                <a:solidFill>
                  <a:schemeClr val="tx1"/>
                </a:solidFill>
                <a:latin typeface="微软雅黑" panose="020B0503020204020204" pitchFamily="34" charset="-122"/>
                <a:ea typeface="微软雅黑" panose="020B0503020204020204" pitchFamily="34" charset="-122"/>
              </a:rPr>
              <a:t>个学生，各学</a:t>
            </a:r>
            <a:r>
              <a:rPr lang="en-US" altLang="zh-CN" sz="1400" dirty="0">
                <a:solidFill>
                  <a:schemeClr val="tx1"/>
                </a:solidFill>
                <a:latin typeface="微软雅黑" panose="020B0503020204020204" pitchFamily="34" charset="-122"/>
                <a:ea typeface="微软雅黑" panose="020B0503020204020204" pitchFamily="34" charset="-122"/>
              </a:rPr>
              <a:t>4</a:t>
            </a:r>
            <a:r>
              <a:rPr lang="zh-CN" altLang="en-US" sz="1400" dirty="0">
                <a:solidFill>
                  <a:schemeClr val="tx1"/>
                </a:solidFill>
                <a:latin typeface="微软雅黑" panose="020B0503020204020204" pitchFamily="34" charset="-122"/>
                <a:ea typeface="微软雅黑" panose="020B0503020204020204" pitchFamily="34" charset="-122"/>
              </a:rPr>
              <a:t>门功课，编程实现分别显示每个学生有几门课程是优秀的（</a:t>
            </a:r>
            <a:r>
              <a:rPr lang="en-US" altLang="zh-CN" sz="1400" dirty="0">
                <a:solidFill>
                  <a:schemeClr val="tx1"/>
                </a:solidFill>
                <a:latin typeface="微软雅黑" panose="020B0503020204020204" pitchFamily="34" charset="-122"/>
                <a:ea typeface="微软雅黑" panose="020B0503020204020204" pitchFamily="34" charset="-122"/>
              </a:rPr>
              <a:t>90</a:t>
            </a:r>
            <a:r>
              <a:rPr lang="zh-CN" altLang="en-US" sz="1400" dirty="0">
                <a:solidFill>
                  <a:schemeClr val="tx1"/>
                </a:solidFill>
                <a:latin typeface="微软雅黑" panose="020B0503020204020204" pitchFamily="34" charset="-122"/>
                <a:ea typeface="微软雅黑" panose="020B0503020204020204" pitchFamily="34" charset="-122"/>
              </a:rPr>
              <a:t>分以上为优秀）以及每个学生的成绩</a:t>
            </a:r>
          </a:p>
        </p:txBody>
      </p:sp>
      <p:sp>
        <p:nvSpPr>
          <p:cNvPr id="16" name="矩形 15"/>
          <p:cNvSpPr/>
          <p:nvPr/>
        </p:nvSpPr>
        <p:spPr>
          <a:xfrm>
            <a:off x="4380890" y="1146216"/>
            <a:ext cx="4691346" cy="5401479"/>
          </a:xfrm>
          <a:prstGeom prst="rect">
            <a:avLst/>
          </a:prstGeom>
        </p:spPr>
        <p:txBody>
          <a:bodyPr wrap="square">
            <a:spAutoFit/>
          </a:bodyPr>
          <a:lstStyle/>
          <a:p>
            <a:r>
              <a:rPr lang="en-US" altLang="zh-CN" sz="1500" dirty="0"/>
              <a:t>void search( </a:t>
            </a:r>
            <a:r>
              <a:rPr lang="en-US" altLang="zh-CN" sz="1500" dirty="0" err="1"/>
              <a:t>int</a:t>
            </a:r>
            <a:r>
              <a:rPr lang="en-US" altLang="zh-CN" sz="1500" dirty="0"/>
              <a:t>(*p)[4],</a:t>
            </a:r>
            <a:r>
              <a:rPr lang="en-US" altLang="zh-CN" sz="1500" dirty="0" err="1"/>
              <a:t>int</a:t>
            </a:r>
            <a:r>
              <a:rPr lang="en-US" altLang="zh-CN" sz="1500" dirty="0"/>
              <a:t> n)</a:t>
            </a:r>
          </a:p>
          <a:p>
            <a:r>
              <a:rPr lang="en-US" altLang="zh-CN" sz="1500" dirty="0"/>
              <a:t>{</a:t>
            </a:r>
          </a:p>
          <a:p>
            <a:r>
              <a:rPr lang="en-US" altLang="zh-CN" sz="1500" dirty="0"/>
              <a:t>    </a:t>
            </a:r>
            <a:r>
              <a:rPr lang="en-US" altLang="zh-CN" sz="1500" dirty="0" err="1"/>
              <a:t>int</a:t>
            </a:r>
            <a:r>
              <a:rPr lang="en-US" altLang="zh-CN" sz="1500" dirty="0"/>
              <a:t> </a:t>
            </a:r>
            <a:r>
              <a:rPr lang="en-US" altLang="zh-CN" sz="1500" dirty="0" err="1"/>
              <a:t>i,j,k</a:t>
            </a:r>
            <a:r>
              <a:rPr lang="en-US" altLang="zh-CN" sz="1500" dirty="0"/>
              <a:t>, </a:t>
            </a:r>
            <a:r>
              <a:rPr lang="en-US" altLang="zh-CN" sz="1500" dirty="0" err="1"/>
              <a:t>flag_f</a:t>
            </a:r>
            <a:r>
              <a:rPr lang="en-US" altLang="zh-CN" sz="1500" dirty="0"/>
              <a:t>;</a:t>
            </a:r>
          </a:p>
          <a:p>
            <a:r>
              <a:rPr lang="en-US" altLang="zh-CN" sz="1500" dirty="0"/>
              <a:t>    for(</a:t>
            </a:r>
            <a:r>
              <a:rPr lang="en-US" altLang="zh-CN" sz="1500" dirty="0" err="1"/>
              <a:t>i</a:t>
            </a:r>
            <a:r>
              <a:rPr lang="en-US" altLang="zh-CN" sz="1500" dirty="0"/>
              <a:t>=0;i&lt;</a:t>
            </a:r>
            <a:r>
              <a:rPr lang="en-US" altLang="zh-CN" sz="1500" dirty="0" err="1"/>
              <a:t>n;i</a:t>
            </a:r>
            <a:r>
              <a:rPr lang="en-US" altLang="zh-CN" sz="1500" dirty="0"/>
              <a:t>++)</a:t>
            </a:r>
          </a:p>
          <a:p>
            <a:r>
              <a:rPr lang="en-US" altLang="zh-CN" sz="1500" dirty="0"/>
              <a:t>    {</a:t>
            </a:r>
          </a:p>
          <a:p>
            <a:r>
              <a:rPr lang="en-US" altLang="zh-CN" sz="1500" dirty="0"/>
              <a:t>        k=0;</a:t>
            </a:r>
          </a:p>
          <a:p>
            <a:r>
              <a:rPr lang="en-US" altLang="zh-CN" sz="1500" dirty="0"/>
              <a:t>        </a:t>
            </a:r>
            <a:r>
              <a:rPr lang="en-US" altLang="zh-CN" sz="1500" dirty="0" err="1"/>
              <a:t>flag_f</a:t>
            </a:r>
            <a:r>
              <a:rPr lang="en-US" altLang="zh-CN" sz="1500" dirty="0"/>
              <a:t>=0;          //</a:t>
            </a:r>
            <a:r>
              <a:rPr lang="en-US" altLang="zh-CN" sz="1500" dirty="0" err="1"/>
              <a:t>flag_f</a:t>
            </a:r>
            <a:r>
              <a:rPr lang="zh-CN" altLang="en-US" sz="1500" dirty="0"/>
              <a:t>用来存放优秀的成绩数</a:t>
            </a:r>
          </a:p>
          <a:p>
            <a:r>
              <a:rPr lang="zh-CN" altLang="en-US" sz="1500" dirty="0"/>
              <a:t>        </a:t>
            </a:r>
            <a:r>
              <a:rPr lang="en-US" altLang="zh-CN" sz="1500" dirty="0"/>
              <a:t>do    </a:t>
            </a:r>
          </a:p>
          <a:p>
            <a:r>
              <a:rPr lang="en-US" altLang="zh-CN" sz="1500" dirty="0"/>
              <a:t>        {    for(j=</a:t>
            </a:r>
            <a:r>
              <a:rPr lang="en-US" altLang="zh-CN" sz="1500" dirty="0" err="1"/>
              <a:t>k;j</a:t>
            </a:r>
            <a:r>
              <a:rPr lang="en-US" altLang="zh-CN" sz="1500" dirty="0"/>
              <a:t>&lt;4;j++)</a:t>
            </a:r>
          </a:p>
          <a:p>
            <a:r>
              <a:rPr lang="en-US" altLang="zh-CN" sz="1500" dirty="0"/>
              <a:t>             {</a:t>
            </a:r>
          </a:p>
          <a:p>
            <a:r>
              <a:rPr lang="en-US" altLang="zh-CN" sz="1500" dirty="0"/>
              <a:t>                  if(p[i][j]&gt;90)    </a:t>
            </a:r>
          </a:p>
          <a:p>
            <a:r>
              <a:rPr lang="en-US" altLang="zh-CN" sz="1500" dirty="0"/>
              <a:t>                 {    </a:t>
            </a:r>
            <a:r>
              <a:rPr lang="en-US" altLang="zh-CN" sz="1500" dirty="0" err="1"/>
              <a:t>flag_f</a:t>
            </a:r>
            <a:r>
              <a:rPr lang="en-US" altLang="zh-CN" sz="1500" dirty="0"/>
              <a:t>++;     </a:t>
            </a:r>
          </a:p>
          <a:p>
            <a:r>
              <a:rPr lang="en-US" altLang="zh-CN" sz="1500" dirty="0"/>
              <a:t>                      break</a:t>
            </a:r>
            <a:r>
              <a:rPr lang="zh-CN" altLang="en-US" sz="1500" dirty="0"/>
              <a:t>；</a:t>
            </a:r>
            <a:r>
              <a:rPr lang="en-US" altLang="zh-CN" sz="1500" dirty="0"/>
              <a:t>            </a:t>
            </a:r>
          </a:p>
          <a:p>
            <a:r>
              <a:rPr lang="en-US" altLang="zh-CN" sz="1500" dirty="0"/>
              <a:t>                  } </a:t>
            </a:r>
          </a:p>
          <a:p>
            <a:r>
              <a:rPr lang="en-US" altLang="zh-CN" sz="1500" dirty="0"/>
              <a:t>            } </a:t>
            </a:r>
          </a:p>
          <a:p>
            <a:r>
              <a:rPr lang="zh-CN" altLang="en-US" sz="1500" dirty="0"/>
              <a:t>            </a:t>
            </a:r>
            <a:r>
              <a:rPr lang="en-US" altLang="zh-CN" sz="1500" dirty="0"/>
              <a:t>k=j+1; </a:t>
            </a:r>
            <a:r>
              <a:rPr lang="en-US" altLang="zh-CN" sz="1500" dirty="0" smtClean="0"/>
              <a:t>//</a:t>
            </a:r>
            <a:r>
              <a:rPr lang="en-US" altLang="zh-CN" sz="1500" dirty="0"/>
              <a:t>k</a:t>
            </a:r>
            <a:r>
              <a:rPr lang="zh-CN" altLang="en-US" sz="1500" dirty="0"/>
              <a:t>存储上次查询完之后的一个数的列数</a:t>
            </a:r>
          </a:p>
          <a:p>
            <a:r>
              <a:rPr lang="zh-CN" altLang="en-US" sz="1500" dirty="0"/>
              <a:t>        </a:t>
            </a:r>
            <a:r>
              <a:rPr lang="en-US" altLang="zh-CN" sz="1500" dirty="0"/>
              <a:t>}   while(j&lt;4); </a:t>
            </a:r>
            <a:endParaRPr lang="zh-CN" altLang="en-US" sz="1500" dirty="0"/>
          </a:p>
          <a:p>
            <a:r>
              <a:rPr lang="zh-CN" altLang="en-US" sz="1500" dirty="0"/>
              <a:t>        </a:t>
            </a:r>
            <a:r>
              <a:rPr lang="en-US" altLang="zh-CN" sz="1500" dirty="0" err="1"/>
              <a:t>printf</a:t>
            </a:r>
            <a:r>
              <a:rPr lang="en-US" altLang="zh-CN" sz="1500" dirty="0"/>
              <a:t>(“</a:t>
            </a:r>
            <a:r>
              <a:rPr lang="en-US" altLang="zh-CN" sz="1500" dirty="0" err="1"/>
              <a:t>No.%d</a:t>
            </a:r>
            <a:r>
              <a:rPr lang="en-US" altLang="zh-CN" sz="1500" dirty="0"/>
              <a:t> has %d grade excellently, his </a:t>
            </a:r>
            <a:r>
              <a:rPr lang="en-US" altLang="zh-CN" sz="1500" dirty="0" smtClean="0"/>
              <a:t>score \</a:t>
            </a:r>
          </a:p>
          <a:p>
            <a:r>
              <a:rPr lang="en-US" altLang="zh-CN" sz="1500" dirty="0"/>
              <a:t> </a:t>
            </a:r>
            <a:r>
              <a:rPr lang="en-US" altLang="zh-CN" sz="1500" dirty="0" smtClean="0"/>
              <a:t>               </a:t>
            </a:r>
            <a:r>
              <a:rPr lang="en-US" altLang="zh-CN" sz="1500" dirty="0"/>
              <a:t>are:\n”,i+1,flag_f);</a:t>
            </a:r>
          </a:p>
          <a:p>
            <a:r>
              <a:rPr lang="en-US" altLang="zh-CN" sz="1500" dirty="0"/>
              <a:t>        for(j=0;j&lt;4;j++)       </a:t>
            </a:r>
            <a:r>
              <a:rPr lang="en-US" altLang="zh-CN" sz="1500" dirty="0" err="1"/>
              <a:t>printf</a:t>
            </a:r>
            <a:r>
              <a:rPr lang="en-US" altLang="zh-CN" sz="1500" dirty="0"/>
              <a:t>("%-4d",p[</a:t>
            </a:r>
            <a:r>
              <a:rPr lang="en-US" altLang="zh-CN" sz="1500" dirty="0" err="1"/>
              <a:t>i</a:t>
            </a:r>
            <a:r>
              <a:rPr lang="en-US" altLang="zh-CN" sz="1500" dirty="0"/>
              <a:t>][j]);</a:t>
            </a:r>
          </a:p>
          <a:p>
            <a:r>
              <a:rPr lang="en-US" altLang="zh-CN" sz="1500" dirty="0"/>
              <a:t>        </a:t>
            </a:r>
            <a:r>
              <a:rPr lang="en-US" altLang="zh-CN" sz="1500" dirty="0" err="1"/>
              <a:t>printf</a:t>
            </a:r>
            <a:r>
              <a:rPr lang="en-US" altLang="zh-CN" sz="1500" dirty="0"/>
              <a:t>("\n");</a:t>
            </a:r>
          </a:p>
          <a:p>
            <a:r>
              <a:rPr lang="en-US" altLang="zh-CN" sz="1500" dirty="0"/>
              <a:t>    }</a:t>
            </a:r>
          </a:p>
          <a:p>
            <a:r>
              <a:rPr lang="en-US" altLang="zh-CN" sz="1500" dirty="0"/>
              <a:t>}</a:t>
            </a:r>
          </a:p>
        </p:txBody>
      </p:sp>
      <p:sp>
        <p:nvSpPr>
          <p:cNvPr id="4" name="矩形 3"/>
          <p:cNvSpPr/>
          <p:nvPr/>
        </p:nvSpPr>
        <p:spPr>
          <a:xfrm>
            <a:off x="328889" y="2020508"/>
            <a:ext cx="3880254" cy="2400657"/>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a:t>void search(</a:t>
            </a:r>
            <a:r>
              <a:rPr lang="en-US" altLang="zh-CN" sz="1500" dirty="0" err="1"/>
              <a:t>int</a:t>
            </a:r>
            <a:r>
              <a:rPr lang="en-US" altLang="zh-CN" sz="1500" dirty="0"/>
              <a:t> (*p)[4],</a:t>
            </a:r>
            <a:r>
              <a:rPr lang="en-US" altLang="zh-CN" sz="1500" dirty="0" err="1"/>
              <a:t>int</a:t>
            </a:r>
            <a:r>
              <a:rPr lang="en-US" altLang="zh-CN" sz="1500" dirty="0"/>
              <a:t> n);  //</a:t>
            </a:r>
            <a:r>
              <a:rPr lang="zh-CN" altLang="en-US" sz="1500" dirty="0"/>
              <a:t>原型声明</a:t>
            </a:r>
          </a:p>
          <a:p>
            <a:r>
              <a:rPr lang="en-US" altLang="zh-CN" sz="1500" dirty="0"/>
              <a:t>void main()</a:t>
            </a:r>
          </a:p>
          <a:p>
            <a:r>
              <a:rPr lang="en-US" altLang="zh-CN" sz="1500" dirty="0"/>
              <a:t>{</a:t>
            </a:r>
          </a:p>
          <a:p>
            <a:r>
              <a:rPr lang="en-US" altLang="zh-CN" sz="1500" dirty="0"/>
              <a:t>        //</a:t>
            </a:r>
            <a:r>
              <a:rPr lang="zh-CN" altLang="en-US" sz="1500" dirty="0"/>
              <a:t>二维数组定义及初始化</a:t>
            </a:r>
          </a:p>
          <a:p>
            <a:r>
              <a:rPr lang="zh-CN" altLang="en-US" sz="1500" dirty="0"/>
              <a:t>        </a:t>
            </a:r>
            <a:r>
              <a:rPr lang="en-US" altLang="zh-CN" sz="1500" dirty="0" err="1"/>
              <a:t>int</a:t>
            </a:r>
            <a:r>
              <a:rPr lang="en-US" altLang="zh-CN" sz="1500" dirty="0"/>
              <a:t> score[3][4]={{93,96,44,61</a:t>
            </a:r>
            <a:r>
              <a:rPr lang="en-US" altLang="zh-CN" sz="1500" dirty="0" smtClean="0"/>
              <a:t>},  </a:t>
            </a:r>
            <a:r>
              <a:rPr lang="en-US" altLang="zh-CN" sz="1500" dirty="0"/>
              <a:t>\</a:t>
            </a:r>
            <a:endParaRPr lang="en-US" altLang="zh-CN" sz="1500" dirty="0" smtClean="0"/>
          </a:p>
          <a:p>
            <a:r>
              <a:rPr lang="en-US" altLang="zh-CN" sz="1500" dirty="0"/>
              <a:t> </a:t>
            </a:r>
            <a:r>
              <a:rPr lang="en-US" altLang="zh-CN" sz="1500" dirty="0" smtClean="0"/>
              <a:t>                                   {</a:t>
            </a:r>
            <a:r>
              <a:rPr lang="en-US" altLang="zh-CN" sz="1500" dirty="0"/>
              <a:t>83,87,90,45</a:t>
            </a:r>
            <a:r>
              <a:rPr lang="en-US" altLang="zh-CN" sz="1500" dirty="0" smtClean="0"/>
              <a:t>},  \</a:t>
            </a:r>
          </a:p>
          <a:p>
            <a:r>
              <a:rPr lang="en-US" altLang="zh-CN" sz="1500" dirty="0"/>
              <a:t> </a:t>
            </a:r>
            <a:r>
              <a:rPr lang="en-US" altLang="zh-CN" sz="1500" dirty="0" smtClean="0"/>
              <a:t>                                   {</a:t>
            </a:r>
            <a:r>
              <a:rPr lang="en-US" altLang="zh-CN" sz="1500" dirty="0"/>
              <a:t>58,95,26,59}};   </a:t>
            </a:r>
          </a:p>
          <a:p>
            <a:r>
              <a:rPr lang="en-US" altLang="zh-CN" sz="1500" dirty="0"/>
              <a:t>        search(score,3);  </a:t>
            </a:r>
            <a:r>
              <a:rPr lang="en-US" altLang="zh-CN" sz="1500" dirty="0" smtClean="0"/>
              <a:t>//</a:t>
            </a:r>
            <a:r>
              <a:rPr lang="zh-CN" altLang="en-US" sz="1500" dirty="0" smtClean="0"/>
              <a:t>寻找</a:t>
            </a:r>
            <a:r>
              <a:rPr lang="zh-CN" altLang="en-US" sz="1500" dirty="0"/>
              <a:t>满足要求的学生</a:t>
            </a:r>
          </a:p>
          <a:p>
            <a:r>
              <a:rPr lang="en-US" altLang="zh-CN" sz="1500" dirty="0"/>
              <a:t>}</a:t>
            </a:r>
          </a:p>
        </p:txBody>
      </p:sp>
      <p:sp>
        <p:nvSpPr>
          <p:cNvPr id="11" name="矩形: 圆角 4"/>
          <p:cNvSpPr/>
          <p:nvPr/>
        </p:nvSpPr>
        <p:spPr>
          <a:xfrm>
            <a:off x="45412" y="5539012"/>
            <a:ext cx="4468532" cy="955789"/>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rPr>
              <a:t>No.1 has 2 grade excellently ,his score are:93  96  44  61</a:t>
            </a:r>
          </a:p>
          <a:p>
            <a:r>
              <a:rPr lang="en-US" altLang="zh-CN" sz="1400" dirty="0">
                <a:solidFill>
                  <a:schemeClr val="tx1"/>
                </a:solidFill>
              </a:rPr>
              <a:t>No.2 has 1 grade excellently, his score are:83  87  90  45   </a:t>
            </a:r>
          </a:p>
          <a:p>
            <a:r>
              <a:rPr lang="en-US" altLang="zh-CN" sz="1400" dirty="0">
                <a:solidFill>
                  <a:schemeClr val="tx1"/>
                </a:solidFill>
              </a:rPr>
              <a:t>No.3 has 1 grade excellently, his score are:58  95  26  59</a:t>
            </a:r>
          </a:p>
        </p:txBody>
      </p:sp>
      <p:sp>
        <p:nvSpPr>
          <p:cNvPr id="12" name="对话气泡: 圆角矩形 16"/>
          <p:cNvSpPr/>
          <p:nvPr/>
        </p:nvSpPr>
        <p:spPr>
          <a:xfrm>
            <a:off x="6219045" y="1551130"/>
            <a:ext cx="2181849" cy="430766"/>
          </a:xfrm>
          <a:prstGeom prst="wedgeRoundRectCallout">
            <a:avLst>
              <a:gd name="adj1" fmla="val -40955"/>
              <a:gd name="adj2" fmla="val -8449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void search(</a:t>
            </a:r>
            <a:r>
              <a:rPr lang="en-US" altLang="zh-CN" sz="1400" dirty="0" err="1">
                <a:solidFill>
                  <a:schemeClr val="tx1"/>
                </a:solidFill>
              </a:rPr>
              <a:t>int</a:t>
            </a:r>
            <a:r>
              <a:rPr lang="en-US" altLang="zh-CN" sz="1400" dirty="0">
                <a:solidFill>
                  <a:schemeClr val="tx1"/>
                </a:solidFill>
              </a:rPr>
              <a:t> p[ ][4],</a:t>
            </a:r>
            <a:r>
              <a:rPr lang="en-US" altLang="zh-CN" sz="1400" dirty="0" err="1">
                <a:solidFill>
                  <a:schemeClr val="tx1"/>
                </a:solidFill>
              </a:rPr>
              <a:t>int</a:t>
            </a:r>
            <a:r>
              <a:rPr lang="en-US" altLang="zh-CN" sz="1400" dirty="0">
                <a:solidFill>
                  <a:schemeClr val="tx1"/>
                </a:solidFill>
              </a:rPr>
              <a:t> n)</a:t>
            </a:r>
          </a:p>
        </p:txBody>
      </p:sp>
      <p:sp>
        <p:nvSpPr>
          <p:cNvPr id="15" name="对话气泡: 圆角矩形 16"/>
          <p:cNvSpPr/>
          <p:nvPr/>
        </p:nvSpPr>
        <p:spPr>
          <a:xfrm>
            <a:off x="6555524" y="3498620"/>
            <a:ext cx="2181849" cy="430766"/>
          </a:xfrm>
          <a:prstGeom prst="wedgeRoundRectCallout">
            <a:avLst>
              <a:gd name="adj1" fmla="val -60701"/>
              <a:gd name="adj2" fmla="val 56342"/>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有优秀成绩时，计数器加</a:t>
            </a:r>
            <a:r>
              <a:rPr lang="en-US" altLang="zh-CN" sz="1400" dirty="0">
                <a:solidFill>
                  <a:schemeClr val="tx1"/>
                </a:solidFill>
              </a:rPr>
              <a:t>1</a:t>
            </a:r>
            <a:r>
              <a:rPr lang="zh-CN" altLang="en-US" sz="1400" dirty="0">
                <a:solidFill>
                  <a:schemeClr val="tx1"/>
                </a:solidFill>
              </a:rPr>
              <a:t>并退出里层循环</a:t>
            </a:r>
            <a:endParaRPr lang="en-US" altLang="zh-CN" sz="1400" dirty="0">
              <a:solidFill>
                <a:schemeClr val="tx1"/>
              </a:solidFill>
            </a:endParaRPr>
          </a:p>
        </p:txBody>
      </p:sp>
      <p:sp>
        <p:nvSpPr>
          <p:cNvPr id="17" name="对话气泡: 圆角矩形 16"/>
          <p:cNvSpPr/>
          <p:nvPr/>
        </p:nvSpPr>
        <p:spPr>
          <a:xfrm>
            <a:off x="6471381" y="2942715"/>
            <a:ext cx="1090924" cy="215383"/>
          </a:xfrm>
          <a:prstGeom prst="wedgeRoundRectCallout">
            <a:avLst>
              <a:gd name="adj1" fmla="val -108598"/>
              <a:gd name="adj2" fmla="val 204596"/>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数组形式</a:t>
            </a:r>
            <a:endParaRPr lang="en-US" altLang="zh-CN" sz="1400" dirty="0">
              <a:solidFill>
                <a:schemeClr val="tx1"/>
              </a:solidFill>
            </a:endParaRPr>
          </a:p>
        </p:txBody>
      </p:sp>
    </p:spTree>
    <p:extLst>
      <p:ext uri="{BB962C8B-B14F-4D97-AF65-F5344CB8AC3E}">
        <p14:creationId xmlns:p14="http://schemas.microsoft.com/office/powerpoint/2010/main" val="317822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6" grpId="0"/>
      <p:bldP spid="4" grpId="0"/>
      <p:bldP spid="11" grpId="0" animBg="1"/>
      <p:bldP spid="12" grpId="0" animBg="1"/>
      <p:bldP spid="15"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3994179" y="4353748"/>
            <a:ext cx="5036946" cy="1586561"/>
          </a:xfrm>
          <a:prstGeom prst="rect">
            <a:avLst/>
          </a:prstGeom>
        </p:spPr>
      </p:pic>
      <p:sp>
        <p:nvSpPr>
          <p:cNvPr id="5" name="矩形 4"/>
          <p:cNvSpPr/>
          <p:nvPr/>
        </p:nvSpPr>
        <p:spPr>
          <a:xfrm>
            <a:off x="1987549" y="2604168"/>
            <a:ext cx="5432425" cy="67673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81654" y="152766"/>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指针数组和多级指针</a:t>
            </a:r>
          </a:p>
        </p:txBody>
      </p:sp>
      <p:sp>
        <p:nvSpPr>
          <p:cNvPr id="15" name="矩形 14"/>
          <p:cNvSpPr/>
          <p:nvPr/>
        </p:nvSpPr>
        <p:spPr>
          <a:xfrm>
            <a:off x="543117" y="1257689"/>
            <a:ext cx="8411683" cy="73866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6.4.1 </a:t>
            </a:r>
            <a:r>
              <a:rPr lang="zh-CN" altLang="en-US" sz="2400" b="1" dirty="0">
                <a:latin typeface="微软雅黑" panose="020B0503020204020204" pitchFamily="34" charset="-122"/>
                <a:ea typeface="微软雅黑" panose="020B0503020204020204" pitchFamily="34" charset="-122"/>
              </a:rPr>
              <a:t>指针数组</a:t>
            </a:r>
            <a:r>
              <a:rPr lang="zh-CN" altLang="en-US" dirty="0">
                <a:latin typeface="微软雅黑" panose="020B0503020204020204" pitchFamily="34" charset="-122"/>
                <a:ea typeface="微软雅黑" panose="020B0503020204020204" pitchFamily="34" charset="-122"/>
              </a:rPr>
              <a:t>：指针的集合，它的每一个元素都是一个指针变量，并且它们具有相同的存储类型和指向相同的数据类型。</a:t>
            </a:r>
          </a:p>
        </p:txBody>
      </p:sp>
      <p:sp>
        <p:nvSpPr>
          <p:cNvPr id="16" name="矩形 15"/>
          <p:cNvSpPr/>
          <p:nvPr/>
        </p:nvSpPr>
        <p:spPr>
          <a:xfrm>
            <a:off x="577859" y="2096337"/>
            <a:ext cx="2247892" cy="507831"/>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指针数组的定义：</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2169270" y="2763240"/>
            <a:ext cx="5159375" cy="369332"/>
          </a:xfrm>
          <a:prstGeom prst="rect">
            <a:avLst/>
          </a:prstGeom>
        </p:spPr>
        <p:txBody>
          <a:bodyPr wrap="square">
            <a:spAutoFit/>
          </a:bodyPr>
          <a:lstStyle/>
          <a:p>
            <a:r>
              <a:rPr lang="zh-CN" altLang="en-US" dirty="0"/>
              <a:t>&lt;存储类型&gt;  &lt;数据类型&gt;  *指针数组名[元素个数]；</a:t>
            </a:r>
          </a:p>
        </p:txBody>
      </p:sp>
      <p:sp>
        <p:nvSpPr>
          <p:cNvPr id="6" name="矩形 5"/>
          <p:cNvSpPr/>
          <p:nvPr/>
        </p:nvSpPr>
        <p:spPr>
          <a:xfrm>
            <a:off x="1987549" y="3547090"/>
            <a:ext cx="1233030" cy="341632"/>
          </a:xfrm>
          <a:prstGeom prst="rect">
            <a:avLst/>
          </a:prstGeom>
        </p:spPr>
        <p:txBody>
          <a:bodyPr wrap="none">
            <a:spAutoFit/>
          </a:bodyPr>
          <a:lstStyle/>
          <a:p>
            <a:pPr>
              <a:lnSpc>
                <a:spcPct val="90000"/>
              </a:lnSpc>
              <a:buSzTx/>
              <a:buFont typeface="Wingdings 3" panose="05040102010807070707" pitchFamily="18" charset="2"/>
              <a:buNone/>
            </a:pPr>
            <a:r>
              <a:rPr lang="en-US" altLang="zh-CN" b="1" dirty="0" err="1">
                <a:solidFill>
                  <a:srgbClr val="0070C0"/>
                </a:solidFill>
                <a:latin typeface="华文新魏" panose="02010800040101010101" pitchFamily="2" charset="-122"/>
                <a:ea typeface="华文新魏" panose="02010800040101010101" pitchFamily="2" charset="-122"/>
                <a:cs typeface="Times New Roman" panose="02020603050405020304" pitchFamily="18" charset="0"/>
              </a:rPr>
              <a:t>int</a:t>
            </a:r>
            <a:r>
              <a:rPr lang="en-US" altLang="zh-CN" b="1" dirty="0">
                <a:solidFill>
                  <a:srgbClr val="0070C0"/>
                </a:solidFill>
                <a:latin typeface="华文新魏" panose="02010800040101010101" pitchFamily="2" charset="-122"/>
                <a:ea typeface="华文新魏" panose="02010800040101010101" pitchFamily="2" charset="-122"/>
                <a:cs typeface="Times New Roman" panose="02020603050405020304" pitchFamily="18" charset="0"/>
              </a:rPr>
              <a:t>  *p[2] ;</a:t>
            </a:r>
          </a:p>
        </p:txBody>
      </p:sp>
      <p:sp>
        <p:nvSpPr>
          <p:cNvPr id="7" name="矩形 6"/>
          <p:cNvSpPr/>
          <p:nvPr/>
        </p:nvSpPr>
        <p:spPr>
          <a:xfrm>
            <a:off x="577859" y="3900989"/>
            <a:ext cx="3416320" cy="507831"/>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指针数组可以用来处理多维数组</a:t>
            </a:r>
          </a:p>
        </p:txBody>
      </p:sp>
      <p:sp>
        <p:nvSpPr>
          <p:cNvPr id="8" name="矩形 7"/>
          <p:cNvSpPr/>
          <p:nvPr/>
        </p:nvSpPr>
        <p:spPr>
          <a:xfrm>
            <a:off x="1187800" y="4408820"/>
            <a:ext cx="1662635" cy="369332"/>
          </a:xfrm>
          <a:prstGeom prst="rect">
            <a:avLst/>
          </a:prstGeom>
        </p:spPr>
        <p:txBody>
          <a:bodyPr wrap="none">
            <a:spAutoFit/>
          </a:bodyPr>
          <a:lstStyle/>
          <a:p>
            <a:r>
              <a:rPr lang="en-US" altLang="zh-CN" dirty="0" err="1">
                <a:solidFill>
                  <a:srgbClr val="0070C0"/>
                </a:solidFill>
                <a:latin typeface="华文新魏" panose="02010800040101010101" pitchFamily="2" charset="-122"/>
                <a:ea typeface="华文新魏" panose="02010800040101010101" pitchFamily="2" charset="-122"/>
              </a:rPr>
              <a:t>int</a:t>
            </a:r>
            <a:r>
              <a:rPr lang="en-US" altLang="zh-CN" dirty="0">
                <a:solidFill>
                  <a:srgbClr val="0070C0"/>
                </a:solidFill>
                <a:latin typeface="华文新魏" panose="02010800040101010101" pitchFamily="2" charset="-122"/>
                <a:ea typeface="华文新魏" panose="02010800040101010101" pitchFamily="2" charset="-122"/>
              </a:rPr>
              <a:t>  </a:t>
            </a:r>
            <a:r>
              <a:rPr lang="en-US" altLang="zh-CN" dirty="0">
                <a:solidFill>
                  <a:srgbClr val="0070C0"/>
                </a:solidFill>
                <a:latin typeface="+mn-ea"/>
              </a:rPr>
              <a:t>data[2</a:t>
            </a:r>
            <a:r>
              <a:rPr lang="en-US" altLang="zh-CN" dirty="0">
                <a:solidFill>
                  <a:srgbClr val="0070C0"/>
                </a:solidFill>
                <a:latin typeface="华文新魏" panose="02010800040101010101" pitchFamily="2" charset="-122"/>
                <a:ea typeface="华文新魏" panose="02010800040101010101" pitchFamily="2" charset="-122"/>
              </a:rPr>
              <a:t>][3];</a:t>
            </a:r>
            <a:endParaRPr lang="zh-CN" altLang="en-US" dirty="0"/>
          </a:p>
        </p:txBody>
      </p:sp>
      <p:sp>
        <p:nvSpPr>
          <p:cNvPr id="9" name="矩形 8"/>
          <p:cNvSpPr/>
          <p:nvPr/>
        </p:nvSpPr>
        <p:spPr>
          <a:xfrm>
            <a:off x="1182190" y="4744252"/>
            <a:ext cx="1778051" cy="369332"/>
          </a:xfrm>
          <a:prstGeom prst="rect">
            <a:avLst/>
          </a:prstGeom>
        </p:spPr>
        <p:txBody>
          <a:bodyPr wrap="none">
            <a:spAutoFit/>
          </a:bodyPr>
          <a:lstStyle/>
          <a:p>
            <a:r>
              <a:rPr lang="en-US" altLang="zh-CN" dirty="0" err="1">
                <a:solidFill>
                  <a:srgbClr val="0070C0"/>
                </a:solidFill>
                <a:latin typeface="华文新魏" panose="02010800040101010101" pitchFamily="2" charset="-122"/>
                <a:ea typeface="华文新魏" panose="02010800040101010101" pitchFamily="2" charset="-122"/>
              </a:rPr>
              <a:t>int</a:t>
            </a:r>
            <a:r>
              <a:rPr lang="en-US" altLang="zh-CN" dirty="0">
                <a:solidFill>
                  <a:srgbClr val="0070C0"/>
                </a:solidFill>
                <a:latin typeface="华文新魏" panose="02010800040101010101" pitchFamily="2" charset="-122"/>
                <a:ea typeface="华文新魏" panose="02010800040101010101" pitchFamily="2" charset="-122"/>
              </a:rPr>
              <a:t>  *</a:t>
            </a:r>
            <a:r>
              <a:rPr lang="en-US" altLang="zh-CN" dirty="0" err="1">
                <a:solidFill>
                  <a:srgbClr val="0070C0"/>
                </a:solidFill>
                <a:latin typeface="华文新魏" panose="02010800040101010101" pitchFamily="2" charset="-122"/>
                <a:ea typeface="华文新魏" panose="02010800040101010101" pitchFamily="2" charset="-122"/>
              </a:rPr>
              <a:t>pdata</a:t>
            </a:r>
            <a:r>
              <a:rPr lang="en-US" altLang="zh-CN" dirty="0">
                <a:solidFill>
                  <a:srgbClr val="0070C0"/>
                </a:solidFill>
                <a:latin typeface="华文新魏" panose="02010800040101010101" pitchFamily="2" charset="-122"/>
                <a:ea typeface="华文新魏" panose="02010800040101010101" pitchFamily="2" charset="-122"/>
              </a:rPr>
              <a:t>[2]</a:t>
            </a:r>
            <a:r>
              <a:rPr lang="zh-CN" altLang="en-US" dirty="0">
                <a:solidFill>
                  <a:srgbClr val="0070C0"/>
                </a:solidFill>
                <a:latin typeface="华文新魏" panose="02010800040101010101" pitchFamily="2" charset="-122"/>
                <a:ea typeface="华文新魏" panose="02010800040101010101" pitchFamily="2" charset="-122"/>
              </a:rPr>
              <a:t>；</a:t>
            </a:r>
          </a:p>
        </p:txBody>
      </p:sp>
      <p:sp>
        <p:nvSpPr>
          <p:cNvPr id="10" name="矩形 9"/>
          <p:cNvSpPr/>
          <p:nvPr/>
        </p:nvSpPr>
        <p:spPr>
          <a:xfrm>
            <a:off x="1174251" y="5295364"/>
            <a:ext cx="4572000" cy="646331"/>
          </a:xfrm>
          <a:prstGeom prst="rect">
            <a:avLst/>
          </a:prstGeom>
        </p:spPr>
        <p:txBody>
          <a:bodyPr>
            <a:spAutoFit/>
          </a:bodyPr>
          <a:lstStyle/>
          <a:p>
            <a:pPr>
              <a:buSzTx/>
              <a:buFont typeface="Wingdings 3" panose="05040102010807070707" pitchFamily="18" charset="2"/>
              <a:buNone/>
            </a:pPr>
            <a:r>
              <a:rPr lang="en-US" altLang="zh-CN" dirty="0" err="1">
                <a:solidFill>
                  <a:srgbClr val="0070C0"/>
                </a:solidFill>
                <a:latin typeface="华文新魏" panose="02010800040101010101" pitchFamily="2" charset="-122"/>
                <a:ea typeface="华文新魏" panose="02010800040101010101" pitchFamily="2" charset="-122"/>
              </a:rPr>
              <a:t>pdata</a:t>
            </a:r>
            <a:r>
              <a:rPr lang="en-US" altLang="zh-CN" dirty="0">
                <a:solidFill>
                  <a:srgbClr val="0070C0"/>
                </a:solidFill>
                <a:latin typeface="华文新魏" panose="02010800040101010101" pitchFamily="2" charset="-122"/>
                <a:ea typeface="华文新魏" panose="02010800040101010101" pitchFamily="2" charset="-122"/>
              </a:rPr>
              <a:t>[0]=data[0];</a:t>
            </a:r>
            <a:r>
              <a:rPr lang="zh-CN" altLang="en-US" dirty="0">
                <a:solidFill>
                  <a:srgbClr val="0070C0"/>
                </a:solidFill>
                <a:latin typeface="华文新魏" panose="02010800040101010101" pitchFamily="2" charset="-122"/>
                <a:ea typeface="华文新魏" panose="02010800040101010101" pitchFamily="2" charset="-122"/>
              </a:rPr>
              <a:t>或</a:t>
            </a:r>
            <a:r>
              <a:rPr lang="en-US" altLang="zh-CN" dirty="0" err="1">
                <a:solidFill>
                  <a:srgbClr val="0070C0"/>
                </a:solidFill>
                <a:latin typeface="华文新魏" panose="02010800040101010101" pitchFamily="2" charset="-122"/>
                <a:ea typeface="华文新魏" panose="02010800040101010101" pitchFamily="2" charset="-122"/>
              </a:rPr>
              <a:t>pdata</a:t>
            </a:r>
            <a:r>
              <a:rPr lang="en-US" altLang="zh-CN" dirty="0">
                <a:solidFill>
                  <a:srgbClr val="0070C0"/>
                </a:solidFill>
                <a:latin typeface="华文新魏" panose="02010800040101010101" pitchFamily="2" charset="-122"/>
                <a:ea typeface="华文新魏" panose="02010800040101010101" pitchFamily="2" charset="-122"/>
              </a:rPr>
              <a:t>[0]=&amp;data[0][0];</a:t>
            </a:r>
          </a:p>
          <a:p>
            <a:pPr>
              <a:buSzTx/>
              <a:buFont typeface="Wingdings 3" panose="05040102010807070707" pitchFamily="18" charset="2"/>
              <a:buNone/>
            </a:pPr>
            <a:r>
              <a:rPr lang="en-US" altLang="zh-CN" dirty="0" err="1">
                <a:solidFill>
                  <a:srgbClr val="0070C0"/>
                </a:solidFill>
                <a:latin typeface="华文新魏" panose="02010800040101010101" pitchFamily="2" charset="-122"/>
                <a:ea typeface="华文新魏" panose="02010800040101010101" pitchFamily="2" charset="-122"/>
              </a:rPr>
              <a:t>pdata</a:t>
            </a:r>
            <a:r>
              <a:rPr lang="en-US" altLang="zh-CN" dirty="0">
                <a:solidFill>
                  <a:srgbClr val="0070C0"/>
                </a:solidFill>
                <a:latin typeface="华文新魏" panose="02010800040101010101" pitchFamily="2" charset="-122"/>
                <a:ea typeface="华文新魏" panose="02010800040101010101" pitchFamily="2" charset="-122"/>
              </a:rPr>
              <a:t>[1]=data[1];  </a:t>
            </a:r>
            <a:r>
              <a:rPr lang="zh-CN" altLang="en-US" dirty="0">
                <a:solidFill>
                  <a:srgbClr val="0070C0"/>
                </a:solidFill>
                <a:latin typeface="华文新魏" panose="02010800040101010101" pitchFamily="2" charset="-122"/>
                <a:ea typeface="华文新魏" panose="02010800040101010101" pitchFamily="2" charset="-122"/>
              </a:rPr>
              <a:t>或</a:t>
            </a:r>
            <a:r>
              <a:rPr lang="en-US" altLang="zh-CN" dirty="0" err="1">
                <a:solidFill>
                  <a:srgbClr val="0070C0"/>
                </a:solidFill>
                <a:latin typeface="华文新魏" panose="02010800040101010101" pitchFamily="2" charset="-122"/>
                <a:ea typeface="华文新魏" panose="02010800040101010101" pitchFamily="2" charset="-122"/>
              </a:rPr>
              <a:t>pdata</a:t>
            </a:r>
            <a:r>
              <a:rPr lang="en-US" altLang="zh-CN" dirty="0">
                <a:solidFill>
                  <a:srgbClr val="0070C0"/>
                </a:solidFill>
                <a:latin typeface="华文新魏" panose="02010800040101010101" pitchFamily="2" charset="-122"/>
                <a:ea typeface="华文新魏" panose="02010800040101010101" pitchFamily="2" charset="-122"/>
              </a:rPr>
              <a:t>[1]=&amp;data[1][0]</a:t>
            </a:r>
            <a:r>
              <a:rPr lang="zh-CN" altLang="en-US" dirty="0">
                <a:solidFill>
                  <a:srgbClr val="0070C0"/>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3871387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指针数组</a:t>
            </a:r>
          </a:p>
        </p:txBody>
      </p:sp>
      <p:sp>
        <p:nvSpPr>
          <p:cNvPr id="11" name="矩形: 圆角 10"/>
          <p:cNvSpPr/>
          <p:nvPr/>
        </p:nvSpPr>
        <p:spPr>
          <a:xfrm>
            <a:off x="2019118" y="1442224"/>
            <a:ext cx="5374768" cy="428634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2374666" y="1154640"/>
            <a:ext cx="3958770"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6.15  </a:t>
            </a:r>
            <a:r>
              <a:rPr lang="zh-CN" altLang="en-US" sz="1600" dirty="0">
                <a:solidFill>
                  <a:schemeClr val="tx1"/>
                </a:solidFill>
                <a:latin typeface="微软雅黑" panose="020B0503020204020204" pitchFamily="34" charset="-122"/>
                <a:ea typeface="微软雅黑" panose="020B0503020204020204" pitchFamily="34" charset="-122"/>
              </a:rPr>
              <a:t>用指针数组处理二维数组的数据</a:t>
            </a:r>
          </a:p>
        </p:txBody>
      </p:sp>
      <p:sp>
        <p:nvSpPr>
          <p:cNvPr id="13" name="矩形 12"/>
          <p:cNvSpPr/>
          <p:nvPr/>
        </p:nvSpPr>
        <p:spPr>
          <a:xfrm>
            <a:off x="2230025" y="1712088"/>
            <a:ext cx="5163861" cy="4016484"/>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a:t>main( )</a:t>
            </a:r>
          </a:p>
          <a:p>
            <a:r>
              <a:rPr lang="en-US" altLang="zh-CN" sz="1500" dirty="0"/>
              <a:t>{</a:t>
            </a:r>
          </a:p>
          <a:p>
            <a:r>
              <a:rPr lang="en-US" altLang="zh-CN" sz="1500" dirty="0"/>
              <a:t>    </a:t>
            </a:r>
            <a:r>
              <a:rPr lang="en-US" altLang="zh-CN" sz="1500" dirty="0" err="1"/>
              <a:t>int</a:t>
            </a:r>
            <a:r>
              <a:rPr lang="en-US" altLang="zh-CN" sz="1500" dirty="0"/>
              <a:t> data[2][3], *</a:t>
            </a:r>
            <a:r>
              <a:rPr lang="en-US" altLang="zh-CN" sz="1500" dirty="0" err="1"/>
              <a:t>pdata</a:t>
            </a:r>
            <a:r>
              <a:rPr lang="en-US" altLang="zh-CN" sz="1500" dirty="0"/>
              <a:t>[2];</a:t>
            </a:r>
          </a:p>
          <a:p>
            <a:r>
              <a:rPr lang="en-US" altLang="zh-CN" sz="1500" dirty="0"/>
              <a:t>    </a:t>
            </a:r>
            <a:r>
              <a:rPr lang="en-US" altLang="zh-CN" sz="1500" dirty="0" err="1"/>
              <a:t>int</a:t>
            </a:r>
            <a:r>
              <a:rPr lang="en-US" altLang="zh-CN" sz="1500" dirty="0"/>
              <a:t> </a:t>
            </a:r>
            <a:r>
              <a:rPr lang="en-US" altLang="zh-CN" sz="1500" dirty="0" err="1"/>
              <a:t>i,j</a:t>
            </a:r>
            <a:r>
              <a:rPr lang="en-US" altLang="zh-CN" sz="1500" dirty="0"/>
              <a:t>;</a:t>
            </a:r>
          </a:p>
          <a:p>
            <a:endParaRPr lang="en-US" altLang="zh-CN" sz="1500" dirty="0"/>
          </a:p>
          <a:p>
            <a:r>
              <a:rPr lang="en-US" altLang="zh-CN" sz="1500" dirty="0"/>
              <a:t>    for(</a:t>
            </a:r>
            <a:r>
              <a:rPr lang="en-US" altLang="zh-CN" sz="1500" dirty="0" err="1"/>
              <a:t>i</a:t>
            </a:r>
            <a:r>
              <a:rPr lang="en-US" altLang="zh-CN" sz="1500" dirty="0"/>
              <a:t>=0;i&lt;2;i++)       //</a:t>
            </a:r>
            <a:r>
              <a:rPr lang="zh-CN" altLang="en-US" sz="1500" dirty="0"/>
              <a:t>二维数组赋值</a:t>
            </a:r>
          </a:p>
          <a:p>
            <a:r>
              <a:rPr lang="zh-CN" altLang="en-US" sz="1500" dirty="0"/>
              <a:t>    </a:t>
            </a:r>
            <a:r>
              <a:rPr lang="en-US" altLang="zh-CN" sz="1500" dirty="0"/>
              <a:t>for(j=0;j&lt;3;j++)</a:t>
            </a:r>
          </a:p>
          <a:p>
            <a:r>
              <a:rPr lang="en-US" altLang="zh-CN" sz="1500" dirty="0"/>
              <a:t>        data[</a:t>
            </a:r>
            <a:r>
              <a:rPr lang="en-US" altLang="zh-CN" sz="1500" dirty="0" err="1"/>
              <a:t>i</a:t>
            </a:r>
            <a:r>
              <a:rPr lang="en-US" altLang="zh-CN" sz="1500" dirty="0"/>
              <a:t>][j]=(i+1) *(j+1);</a:t>
            </a:r>
          </a:p>
          <a:p>
            <a:r>
              <a:rPr lang="en-US" altLang="zh-CN" sz="1500" dirty="0"/>
              <a:t>    </a:t>
            </a:r>
            <a:r>
              <a:rPr lang="en-US" altLang="zh-CN" sz="1500" dirty="0" err="1"/>
              <a:t>pdata</a:t>
            </a:r>
            <a:r>
              <a:rPr lang="en-US" altLang="zh-CN" sz="1500" dirty="0"/>
              <a:t>[0]=data[0];      //</a:t>
            </a:r>
            <a:r>
              <a:rPr lang="zh-CN" altLang="en-US" sz="1500" dirty="0"/>
              <a:t>将指针数组的各个元素指向降维后的一维数组</a:t>
            </a:r>
          </a:p>
          <a:p>
            <a:r>
              <a:rPr lang="zh-CN" altLang="en-US" sz="1500" dirty="0"/>
              <a:t>    </a:t>
            </a:r>
            <a:r>
              <a:rPr lang="en-US" altLang="zh-CN" sz="1500" dirty="0" err="1"/>
              <a:t>pdata</a:t>
            </a:r>
            <a:r>
              <a:rPr lang="en-US" altLang="zh-CN" sz="1500" dirty="0"/>
              <a:t>[1]=data[1];</a:t>
            </a:r>
          </a:p>
          <a:p>
            <a:r>
              <a:rPr lang="en-US" altLang="zh-CN" sz="1500" dirty="0"/>
              <a:t>    for(</a:t>
            </a:r>
            <a:r>
              <a:rPr lang="en-US" altLang="zh-CN" sz="1500" dirty="0" err="1"/>
              <a:t>i</a:t>
            </a:r>
            <a:r>
              <a:rPr lang="en-US" altLang="zh-CN" sz="1500" dirty="0"/>
              <a:t>=0;i&lt;2;i++)</a:t>
            </a:r>
          </a:p>
          <a:p>
            <a:r>
              <a:rPr lang="en-US" altLang="zh-CN" sz="1500" dirty="0"/>
              <a:t>    for(j=0;j&lt;3;j++,</a:t>
            </a:r>
            <a:r>
              <a:rPr lang="en-US" altLang="zh-CN" sz="1500" dirty="0" err="1"/>
              <a:t>pdata</a:t>
            </a:r>
            <a:r>
              <a:rPr lang="en-US" altLang="zh-CN" sz="1500" dirty="0"/>
              <a:t>[</a:t>
            </a:r>
            <a:r>
              <a:rPr lang="en-US" altLang="zh-CN" sz="1500" dirty="0" err="1"/>
              <a:t>i</a:t>
            </a:r>
            <a:r>
              <a:rPr lang="en-US" altLang="zh-CN" sz="1500" dirty="0"/>
              <a:t>]++)     //</a:t>
            </a:r>
            <a:r>
              <a:rPr lang="zh-CN" altLang="en-US" sz="1500" dirty="0"/>
              <a:t>采用指针数组输出数组内容</a:t>
            </a:r>
          </a:p>
          <a:p>
            <a:r>
              <a:rPr lang="zh-CN" altLang="en-US" sz="1500" dirty="0"/>
              <a:t>        </a:t>
            </a:r>
            <a:r>
              <a:rPr lang="en-US" altLang="zh-CN" sz="1500" dirty="0" err="1"/>
              <a:t>printf</a:t>
            </a:r>
            <a:r>
              <a:rPr lang="en-US" altLang="zh-CN" sz="1500" dirty="0"/>
              <a:t>(”data[%d][%d]:%-2d\n”,</a:t>
            </a:r>
            <a:r>
              <a:rPr lang="en-US" altLang="zh-CN" sz="1500" dirty="0" err="1"/>
              <a:t>i,j</a:t>
            </a:r>
            <a:r>
              <a:rPr lang="en-US" altLang="zh-CN" sz="1500" dirty="0"/>
              <a:t>, *</a:t>
            </a:r>
            <a:r>
              <a:rPr lang="en-US" altLang="zh-CN" sz="1500" dirty="0" err="1"/>
              <a:t>pdata</a:t>
            </a:r>
            <a:r>
              <a:rPr lang="en-US" altLang="zh-CN" sz="1500" dirty="0"/>
              <a:t>[</a:t>
            </a:r>
            <a:r>
              <a:rPr lang="en-US" altLang="zh-CN" sz="1500" dirty="0" err="1"/>
              <a:t>i</a:t>
            </a:r>
            <a:r>
              <a:rPr lang="en-US" altLang="zh-CN" sz="1500" dirty="0"/>
              <a:t>]); </a:t>
            </a:r>
          </a:p>
          <a:p>
            <a:r>
              <a:rPr lang="en-US" altLang="zh-CN" sz="1500" dirty="0"/>
              <a:t>}</a:t>
            </a:r>
          </a:p>
          <a:p>
            <a:endParaRPr lang="en-US" altLang="zh-CN" sz="1500" dirty="0"/>
          </a:p>
        </p:txBody>
      </p:sp>
      <p:sp>
        <p:nvSpPr>
          <p:cNvPr id="14" name="矩形: 圆角 4"/>
          <p:cNvSpPr/>
          <p:nvPr/>
        </p:nvSpPr>
        <p:spPr>
          <a:xfrm>
            <a:off x="514350" y="4476750"/>
            <a:ext cx="1711233" cy="1792440"/>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it-IT" altLang="zh-CN" sz="1600" dirty="0">
                <a:solidFill>
                  <a:schemeClr val="tx1"/>
                </a:solidFill>
              </a:rPr>
              <a:t>data[0][0]:1</a:t>
            </a:r>
          </a:p>
          <a:p>
            <a:r>
              <a:rPr lang="it-IT" altLang="zh-CN" sz="1600" dirty="0">
                <a:solidFill>
                  <a:schemeClr val="tx1"/>
                </a:solidFill>
              </a:rPr>
              <a:t>data[0][1]:2</a:t>
            </a:r>
          </a:p>
          <a:p>
            <a:r>
              <a:rPr lang="it-IT" altLang="zh-CN" sz="1600" dirty="0">
                <a:solidFill>
                  <a:schemeClr val="tx1"/>
                </a:solidFill>
              </a:rPr>
              <a:t>data[0][2]:3</a:t>
            </a:r>
          </a:p>
          <a:p>
            <a:r>
              <a:rPr lang="it-IT" altLang="zh-CN" sz="1600" dirty="0">
                <a:solidFill>
                  <a:schemeClr val="tx1"/>
                </a:solidFill>
              </a:rPr>
              <a:t>data[1][0]:2</a:t>
            </a:r>
          </a:p>
          <a:p>
            <a:r>
              <a:rPr lang="it-IT" altLang="zh-CN" sz="1600" dirty="0">
                <a:solidFill>
                  <a:schemeClr val="tx1"/>
                </a:solidFill>
              </a:rPr>
              <a:t>data[1][1]:4</a:t>
            </a:r>
          </a:p>
          <a:p>
            <a:r>
              <a:rPr lang="it-IT" altLang="zh-CN" sz="1600" dirty="0">
                <a:solidFill>
                  <a:schemeClr val="tx1"/>
                </a:solidFill>
              </a:rPr>
              <a:t>data[1][2]:6</a:t>
            </a:r>
            <a:endParaRPr lang="it-IT" altLang="zh-CN" sz="1100" dirty="0">
              <a:solidFill>
                <a:schemeClr val="tx1"/>
              </a:solidFill>
            </a:endParaRPr>
          </a:p>
        </p:txBody>
      </p:sp>
      <p:sp>
        <p:nvSpPr>
          <p:cNvPr id="17" name="对话气泡: 圆角矩形 16"/>
          <p:cNvSpPr/>
          <p:nvPr/>
        </p:nvSpPr>
        <p:spPr>
          <a:xfrm>
            <a:off x="6609191" y="5203184"/>
            <a:ext cx="2258114" cy="800296"/>
          </a:xfrm>
          <a:prstGeom prst="wedgeRoundRectCallout">
            <a:avLst>
              <a:gd name="adj1" fmla="val -84846"/>
              <a:gd name="adj2" fmla="val -39075"/>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data[</a:t>
            </a:r>
            <a:r>
              <a:rPr lang="en-US" altLang="zh-CN" sz="1400" dirty="0" err="1">
                <a:solidFill>
                  <a:schemeClr val="tx1"/>
                </a:solidFill>
              </a:rPr>
              <a:t>i</a:t>
            </a:r>
            <a:r>
              <a:rPr lang="en-US" altLang="zh-CN" sz="1400" dirty="0">
                <a:solidFill>
                  <a:schemeClr val="tx1"/>
                </a:solidFill>
              </a:rPr>
              <a:t>][j]</a:t>
            </a:r>
            <a:r>
              <a:rPr lang="zh-CN" altLang="en-US" sz="1400" dirty="0">
                <a:solidFill>
                  <a:schemeClr val="tx1"/>
                </a:solidFill>
              </a:rPr>
              <a:t>和*</a:t>
            </a:r>
            <a:r>
              <a:rPr lang="en-US" altLang="zh-CN" sz="1400" dirty="0">
                <a:solidFill>
                  <a:schemeClr val="tx1"/>
                </a:solidFill>
              </a:rPr>
              <a:t>(data[</a:t>
            </a:r>
            <a:r>
              <a:rPr lang="en-US" altLang="zh-CN" sz="1400" dirty="0" err="1">
                <a:solidFill>
                  <a:schemeClr val="tx1"/>
                </a:solidFill>
              </a:rPr>
              <a:t>i</a:t>
            </a:r>
            <a:r>
              <a:rPr lang="en-US" altLang="zh-CN" sz="1400" dirty="0">
                <a:solidFill>
                  <a:schemeClr val="tx1"/>
                </a:solidFill>
              </a:rPr>
              <a:t>]+j)</a:t>
            </a:r>
            <a:r>
              <a:rPr lang="zh-CN" altLang="en-US" sz="1400" dirty="0">
                <a:solidFill>
                  <a:schemeClr val="tx1"/>
                </a:solidFill>
              </a:rPr>
              <a:t>，*（</a:t>
            </a:r>
            <a:r>
              <a:rPr lang="en-US" altLang="zh-CN" sz="1400" dirty="0" err="1">
                <a:solidFill>
                  <a:schemeClr val="tx1"/>
                </a:solidFill>
              </a:rPr>
              <a:t>pdata</a:t>
            </a:r>
            <a:r>
              <a:rPr lang="en-US" altLang="zh-CN" sz="1400" dirty="0">
                <a:solidFill>
                  <a:schemeClr val="tx1"/>
                </a:solidFill>
              </a:rPr>
              <a:t>[</a:t>
            </a:r>
            <a:r>
              <a:rPr lang="en-US" altLang="zh-CN" sz="1400" dirty="0" err="1">
                <a:solidFill>
                  <a:schemeClr val="tx1"/>
                </a:solidFill>
              </a:rPr>
              <a:t>i</a:t>
            </a:r>
            <a:r>
              <a:rPr lang="en-US" altLang="zh-CN" sz="1400" dirty="0">
                <a:solidFill>
                  <a:schemeClr val="tx1"/>
                </a:solidFill>
              </a:rPr>
              <a:t>]+j</a:t>
            </a:r>
            <a:r>
              <a:rPr lang="zh-CN" altLang="en-US" sz="1400" dirty="0">
                <a:solidFill>
                  <a:schemeClr val="tx1"/>
                </a:solidFill>
              </a:rPr>
              <a:t>）和</a:t>
            </a:r>
            <a:r>
              <a:rPr lang="en-US" altLang="zh-CN" sz="1400" dirty="0" err="1">
                <a:solidFill>
                  <a:schemeClr val="tx1"/>
                </a:solidFill>
              </a:rPr>
              <a:t>pdata</a:t>
            </a:r>
            <a:r>
              <a:rPr lang="en-US" altLang="zh-CN" sz="1400" dirty="0">
                <a:solidFill>
                  <a:schemeClr val="tx1"/>
                </a:solidFill>
              </a:rPr>
              <a:t>[</a:t>
            </a:r>
            <a:r>
              <a:rPr lang="en-US" altLang="zh-CN" sz="1400" dirty="0" err="1">
                <a:solidFill>
                  <a:schemeClr val="tx1"/>
                </a:solidFill>
              </a:rPr>
              <a:t>i</a:t>
            </a:r>
            <a:r>
              <a:rPr lang="en-US" altLang="zh-CN" sz="1400" dirty="0">
                <a:solidFill>
                  <a:schemeClr val="tx1"/>
                </a:solidFill>
              </a:rPr>
              <a:t>][j]</a:t>
            </a:r>
            <a:r>
              <a:rPr lang="zh-CN" altLang="en-US" sz="1400" dirty="0">
                <a:solidFill>
                  <a:schemeClr val="tx1"/>
                </a:solidFill>
              </a:rPr>
              <a:t>是意义相同的表示方法</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422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指针数组</a:t>
            </a:r>
          </a:p>
        </p:txBody>
      </p:sp>
      <p:sp>
        <p:nvSpPr>
          <p:cNvPr id="11" name="矩形: 圆角 10"/>
          <p:cNvSpPr/>
          <p:nvPr/>
        </p:nvSpPr>
        <p:spPr>
          <a:xfrm>
            <a:off x="514349" y="1200924"/>
            <a:ext cx="4725307" cy="518082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869898" y="913340"/>
            <a:ext cx="4527784"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6.15  </a:t>
            </a:r>
            <a:r>
              <a:rPr lang="zh-CN" altLang="zh-CN" sz="1600" dirty="0">
                <a:solidFill>
                  <a:schemeClr val="tx1"/>
                </a:solidFill>
                <a:latin typeface="微软雅黑" panose="020B0503020204020204" pitchFamily="34" charset="-122"/>
                <a:ea typeface="微软雅黑" panose="020B0503020204020204" pitchFamily="34" charset="-122"/>
              </a:rPr>
              <a:t>指针数组和数组指针分别处理二维数组</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514349" y="1419262"/>
            <a:ext cx="4725307" cy="5262979"/>
          </a:xfrm>
          <a:prstGeom prst="rect">
            <a:avLst/>
          </a:prstGeom>
        </p:spPr>
        <p:txBody>
          <a:bodyPr wrap="square">
            <a:spAutoFit/>
          </a:bodyPr>
          <a:lstStyle/>
          <a:p>
            <a:r>
              <a:rPr lang="en-US" altLang="zh-CN" sz="1400" dirty="0">
                <a:latin typeface="+mn-ea"/>
              </a:rPr>
              <a:t>#include&lt;</a:t>
            </a:r>
            <a:r>
              <a:rPr lang="en-US" altLang="zh-CN" sz="1400" dirty="0" err="1">
                <a:latin typeface="+mn-ea"/>
              </a:rPr>
              <a:t>stdio.h</a:t>
            </a:r>
            <a:r>
              <a:rPr lang="en-US" altLang="zh-CN" sz="1400" dirty="0">
                <a:latin typeface="+mn-ea"/>
              </a:rPr>
              <a:t>&gt;</a:t>
            </a:r>
          </a:p>
          <a:p>
            <a:r>
              <a:rPr lang="en-US" altLang="zh-CN" sz="1400" dirty="0">
                <a:latin typeface="+mn-ea"/>
              </a:rPr>
              <a:t>void output1(</a:t>
            </a:r>
            <a:r>
              <a:rPr lang="en-US" altLang="zh-CN" sz="1400" dirty="0" err="1">
                <a:latin typeface="+mn-ea"/>
              </a:rPr>
              <a:t>int</a:t>
            </a:r>
            <a:r>
              <a:rPr lang="en-US" altLang="zh-CN" sz="1400" dirty="0">
                <a:latin typeface="+mn-ea"/>
              </a:rPr>
              <a:t> **</a:t>
            </a:r>
            <a:r>
              <a:rPr lang="en-US" altLang="zh-CN" sz="1400" dirty="0" err="1">
                <a:latin typeface="+mn-ea"/>
              </a:rPr>
              <a:t>app,int</a:t>
            </a:r>
            <a:r>
              <a:rPr lang="en-US" altLang="zh-CN" sz="1400" dirty="0">
                <a:latin typeface="+mn-ea"/>
              </a:rPr>
              <a:t> n);</a:t>
            </a:r>
          </a:p>
          <a:p>
            <a:r>
              <a:rPr lang="en-US" altLang="zh-CN" sz="1400" dirty="0">
                <a:latin typeface="+mn-ea"/>
              </a:rPr>
              <a:t>void output2(</a:t>
            </a:r>
            <a:r>
              <a:rPr lang="en-US" altLang="zh-CN" sz="1400" dirty="0" err="1">
                <a:latin typeface="+mn-ea"/>
              </a:rPr>
              <a:t>int</a:t>
            </a:r>
            <a:r>
              <a:rPr lang="en-US" altLang="zh-CN" sz="1400" dirty="0">
                <a:latin typeface="+mn-ea"/>
              </a:rPr>
              <a:t> (*</a:t>
            </a:r>
            <a:r>
              <a:rPr lang="en-US" altLang="zh-CN" sz="1400" dirty="0" err="1">
                <a:latin typeface="+mn-ea"/>
              </a:rPr>
              <a:t>bpp</a:t>
            </a:r>
            <a:r>
              <a:rPr lang="en-US" altLang="zh-CN" sz="1400" dirty="0">
                <a:latin typeface="+mn-ea"/>
              </a:rPr>
              <a:t>)[3],</a:t>
            </a:r>
            <a:r>
              <a:rPr lang="en-US" altLang="zh-CN" sz="1400" dirty="0" err="1">
                <a:latin typeface="+mn-ea"/>
              </a:rPr>
              <a:t>int</a:t>
            </a:r>
            <a:r>
              <a:rPr lang="en-US" altLang="zh-CN" sz="1400" dirty="0">
                <a:latin typeface="+mn-ea"/>
              </a:rPr>
              <a:t> n);</a:t>
            </a:r>
          </a:p>
          <a:p>
            <a:r>
              <a:rPr lang="en-US" altLang="zh-CN" sz="1400" dirty="0">
                <a:latin typeface="+mn-ea"/>
              </a:rPr>
              <a:t>void main( )</a:t>
            </a:r>
          </a:p>
          <a:p>
            <a:r>
              <a:rPr lang="en-US" altLang="zh-CN" sz="1400" dirty="0">
                <a:latin typeface="+mn-ea"/>
              </a:rPr>
              <a:t>{   </a:t>
            </a:r>
          </a:p>
          <a:p>
            <a:r>
              <a:rPr lang="en-US" altLang="zh-CN" sz="1400" dirty="0">
                <a:latin typeface="+mn-ea"/>
              </a:rPr>
              <a:t>    </a:t>
            </a:r>
            <a:r>
              <a:rPr lang="en-US" altLang="zh-CN" sz="1400" dirty="0" err="1">
                <a:latin typeface="+mn-ea"/>
              </a:rPr>
              <a:t>int</a:t>
            </a:r>
            <a:r>
              <a:rPr lang="en-US" altLang="zh-CN" sz="1400" dirty="0">
                <a:latin typeface="+mn-ea"/>
              </a:rPr>
              <a:t> *</a:t>
            </a:r>
            <a:r>
              <a:rPr lang="en-US" altLang="zh-CN" sz="1400" dirty="0" err="1">
                <a:latin typeface="+mn-ea"/>
              </a:rPr>
              <a:t>ap</a:t>
            </a:r>
            <a:r>
              <a:rPr lang="en-US" altLang="zh-CN" sz="1400" dirty="0">
                <a:latin typeface="+mn-ea"/>
              </a:rPr>
              <a:t>[5];</a:t>
            </a:r>
          </a:p>
          <a:p>
            <a:r>
              <a:rPr lang="en-US" altLang="zh-CN" sz="1400" dirty="0">
                <a:latin typeface="+mn-ea"/>
              </a:rPr>
              <a:t>    </a:t>
            </a:r>
            <a:r>
              <a:rPr lang="en-US" altLang="zh-CN" sz="1400" dirty="0" err="1">
                <a:latin typeface="+mn-ea"/>
              </a:rPr>
              <a:t>int</a:t>
            </a:r>
            <a:r>
              <a:rPr lang="en-US" altLang="zh-CN" sz="1400" dirty="0">
                <a:latin typeface="+mn-ea"/>
              </a:rPr>
              <a:t> (*</a:t>
            </a:r>
            <a:r>
              <a:rPr lang="en-US" altLang="zh-CN" sz="1400" dirty="0" err="1">
                <a:latin typeface="+mn-ea"/>
              </a:rPr>
              <a:t>bp</a:t>
            </a:r>
            <a:r>
              <a:rPr lang="en-US" altLang="zh-CN" sz="1400" dirty="0">
                <a:latin typeface="+mn-ea"/>
              </a:rPr>
              <a:t>)[3];</a:t>
            </a:r>
          </a:p>
          <a:p>
            <a:r>
              <a:rPr lang="en-US" altLang="zh-CN" sz="1400" dirty="0">
                <a:latin typeface="+mn-ea"/>
              </a:rPr>
              <a:t>    </a:t>
            </a:r>
            <a:r>
              <a:rPr lang="en-US" altLang="zh-CN" sz="1400" dirty="0" err="1">
                <a:latin typeface="+mn-ea"/>
              </a:rPr>
              <a:t>int</a:t>
            </a:r>
            <a:r>
              <a:rPr lang="en-US" altLang="zh-CN" sz="1400" dirty="0">
                <a:latin typeface="+mn-ea"/>
              </a:rPr>
              <a:t> </a:t>
            </a:r>
            <a:r>
              <a:rPr lang="en-US" altLang="zh-CN" sz="1400" dirty="0" err="1">
                <a:latin typeface="+mn-ea"/>
              </a:rPr>
              <a:t>i,j</a:t>
            </a:r>
            <a:r>
              <a:rPr lang="en-US" altLang="zh-CN" sz="1400" dirty="0">
                <a:latin typeface="+mn-ea"/>
              </a:rPr>
              <a:t>;</a:t>
            </a:r>
          </a:p>
          <a:p>
            <a:r>
              <a:rPr lang="en-US" altLang="zh-CN" sz="1400" dirty="0">
                <a:latin typeface="+mn-ea"/>
              </a:rPr>
              <a:t>    </a:t>
            </a:r>
            <a:r>
              <a:rPr lang="en-US" altLang="zh-CN" sz="1400" dirty="0" err="1">
                <a:latin typeface="+mn-ea"/>
              </a:rPr>
              <a:t>int</a:t>
            </a:r>
            <a:r>
              <a:rPr lang="en-US" altLang="zh-CN" sz="1400" dirty="0">
                <a:latin typeface="+mn-ea"/>
              </a:rPr>
              <a:t>    </a:t>
            </a:r>
            <a:r>
              <a:rPr lang="en-US" altLang="zh-CN" sz="1400" dirty="0" err="1">
                <a:latin typeface="+mn-ea"/>
              </a:rPr>
              <a:t>arr</a:t>
            </a:r>
            <a:r>
              <a:rPr lang="en-US" altLang="zh-CN" sz="1400" dirty="0">
                <a:latin typeface="+mn-ea"/>
              </a:rPr>
              <a:t>[5][3]={{1,2,3},{4,5,6},{7,8,9},{10,11,12},{13,14,15}};</a:t>
            </a:r>
          </a:p>
          <a:p>
            <a:r>
              <a:rPr lang="en-US" altLang="zh-CN" sz="1400" dirty="0">
                <a:latin typeface="+mn-ea"/>
              </a:rPr>
              <a:t>    for(i=0;i&lt;5;i++)    </a:t>
            </a:r>
            <a:r>
              <a:rPr lang="en-US" altLang="zh-CN" sz="1400" dirty="0" err="1">
                <a:latin typeface="+mn-ea"/>
              </a:rPr>
              <a:t>ap</a:t>
            </a:r>
            <a:r>
              <a:rPr lang="en-US" altLang="zh-CN" sz="1400" dirty="0">
                <a:latin typeface="+mn-ea"/>
              </a:rPr>
              <a:t>[i]=</a:t>
            </a:r>
            <a:r>
              <a:rPr lang="en-US" altLang="zh-CN" sz="1400" dirty="0" err="1">
                <a:latin typeface="+mn-ea"/>
              </a:rPr>
              <a:t>arr</a:t>
            </a:r>
            <a:r>
              <a:rPr lang="en-US" altLang="zh-CN" sz="1400" dirty="0">
                <a:latin typeface="+mn-ea"/>
              </a:rPr>
              <a:t>[i]; </a:t>
            </a:r>
          </a:p>
          <a:p>
            <a:r>
              <a:rPr lang="en-US" altLang="zh-CN" sz="1400" dirty="0">
                <a:latin typeface="+mn-ea"/>
              </a:rPr>
              <a:t>    </a:t>
            </a:r>
            <a:r>
              <a:rPr lang="en-US" altLang="zh-CN" sz="1400" dirty="0" err="1">
                <a:latin typeface="+mn-ea"/>
              </a:rPr>
              <a:t>bp</a:t>
            </a:r>
            <a:r>
              <a:rPr lang="en-US" altLang="zh-CN" sz="1400" dirty="0">
                <a:latin typeface="+mn-ea"/>
              </a:rPr>
              <a:t>=</a:t>
            </a:r>
            <a:r>
              <a:rPr lang="en-US" altLang="zh-CN" sz="1400" dirty="0" err="1">
                <a:latin typeface="+mn-ea"/>
              </a:rPr>
              <a:t>arr</a:t>
            </a:r>
            <a:r>
              <a:rPr lang="en-US" altLang="zh-CN" sz="1400" dirty="0">
                <a:latin typeface="+mn-ea"/>
              </a:rPr>
              <a:t>; </a:t>
            </a:r>
          </a:p>
          <a:p>
            <a:r>
              <a:rPr lang="en-US" altLang="zh-CN" sz="1400" dirty="0">
                <a:latin typeface="+mn-ea"/>
              </a:rPr>
              <a:t>    output1(</a:t>
            </a:r>
            <a:r>
              <a:rPr lang="en-US" altLang="zh-CN" sz="1400" dirty="0" err="1">
                <a:latin typeface="+mn-ea"/>
              </a:rPr>
              <a:t>ap</a:t>
            </a:r>
            <a:r>
              <a:rPr lang="en-US" altLang="zh-CN" sz="1400" dirty="0">
                <a:latin typeface="+mn-ea"/>
              </a:rPr>
              <a:t>, 5);        //</a:t>
            </a:r>
            <a:r>
              <a:rPr lang="zh-CN" altLang="en-US" sz="1400" dirty="0">
                <a:latin typeface="+mn-ea"/>
              </a:rPr>
              <a:t>以指针数组名作为实参</a:t>
            </a:r>
          </a:p>
          <a:p>
            <a:r>
              <a:rPr lang="zh-CN" altLang="en-US" sz="1400" dirty="0">
                <a:latin typeface="+mn-ea"/>
              </a:rPr>
              <a:t>    </a:t>
            </a:r>
            <a:r>
              <a:rPr lang="en-US" altLang="zh-CN" sz="1400" dirty="0">
                <a:latin typeface="+mn-ea"/>
              </a:rPr>
              <a:t>output2(</a:t>
            </a:r>
            <a:r>
              <a:rPr lang="en-US" altLang="zh-CN" sz="1400" dirty="0" err="1">
                <a:latin typeface="+mn-ea"/>
              </a:rPr>
              <a:t>bp</a:t>
            </a:r>
            <a:r>
              <a:rPr lang="en-US" altLang="zh-CN" sz="1400" dirty="0">
                <a:latin typeface="+mn-ea"/>
              </a:rPr>
              <a:t>, 5);        //</a:t>
            </a:r>
            <a:r>
              <a:rPr lang="zh-CN" altLang="en-US" sz="1400" dirty="0">
                <a:latin typeface="+mn-ea"/>
              </a:rPr>
              <a:t>以数组指针名作为实参</a:t>
            </a:r>
          </a:p>
          <a:p>
            <a:r>
              <a:rPr lang="en-US" altLang="zh-CN" sz="1400" dirty="0">
                <a:latin typeface="+mn-ea"/>
              </a:rPr>
              <a:t>}</a:t>
            </a:r>
          </a:p>
          <a:p>
            <a:r>
              <a:rPr lang="en-US" altLang="zh-CN" sz="1400" dirty="0">
                <a:latin typeface="+mn-ea"/>
              </a:rPr>
              <a:t>void output1(</a:t>
            </a:r>
            <a:r>
              <a:rPr lang="en-US" altLang="zh-CN" sz="1400" dirty="0" err="1">
                <a:latin typeface="+mn-ea"/>
              </a:rPr>
              <a:t>int</a:t>
            </a:r>
            <a:r>
              <a:rPr lang="en-US" altLang="zh-CN" sz="1400" dirty="0">
                <a:latin typeface="+mn-ea"/>
              </a:rPr>
              <a:t> *app[], </a:t>
            </a:r>
            <a:r>
              <a:rPr lang="en-US" altLang="zh-CN" sz="1400" dirty="0" err="1">
                <a:latin typeface="+mn-ea"/>
              </a:rPr>
              <a:t>int</a:t>
            </a:r>
            <a:r>
              <a:rPr lang="en-US" altLang="zh-CN" sz="1400" dirty="0">
                <a:latin typeface="+mn-ea"/>
              </a:rPr>
              <a:t> n)</a:t>
            </a:r>
          </a:p>
          <a:p>
            <a:r>
              <a:rPr lang="en-US" altLang="zh-CN" sz="1400" dirty="0">
                <a:latin typeface="+mn-ea"/>
              </a:rPr>
              <a:t>{</a:t>
            </a:r>
          </a:p>
          <a:p>
            <a:r>
              <a:rPr lang="en-US" altLang="zh-CN" sz="1400" dirty="0">
                <a:latin typeface="+mn-ea"/>
              </a:rPr>
              <a:t>    </a:t>
            </a:r>
            <a:r>
              <a:rPr lang="en-US" altLang="zh-CN" sz="1400" dirty="0" err="1">
                <a:latin typeface="+mn-ea"/>
              </a:rPr>
              <a:t>int</a:t>
            </a:r>
            <a:r>
              <a:rPr lang="en-US" altLang="zh-CN" sz="1400" dirty="0">
                <a:latin typeface="+mn-ea"/>
              </a:rPr>
              <a:t> </a:t>
            </a:r>
            <a:r>
              <a:rPr lang="en-US" altLang="zh-CN" sz="1400" dirty="0" err="1">
                <a:latin typeface="+mn-ea"/>
              </a:rPr>
              <a:t>i,j</a:t>
            </a:r>
            <a:r>
              <a:rPr lang="en-US" altLang="zh-CN" sz="1400" dirty="0">
                <a:latin typeface="+mn-ea"/>
              </a:rPr>
              <a:t>;</a:t>
            </a:r>
          </a:p>
          <a:p>
            <a:r>
              <a:rPr lang="en-US" altLang="zh-CN" sz="1400" dirty="0">
                <a:latin typeface="+mn-ea"/>
              </a:rPr>
              <a:t>    </a:t>
            </a:r>
            <a:r>
              <a:rPr lang="en-US" altLang="zh-CN" sz="1400" dirty="0" err="1">
                <a:latin typeface="+mn-ea"/>
              </a:rPr>
              <a:t>printf</a:t>
            </a:r>
            <a:r>
              <a:rPr lang="en-US" altLang="zh-CN" sz="1400" dirty="0">
                <a:latin typeface="+mn-ea"/>
              </a:rPr>
              <a:t>("the array is:\n");</a:t>
            </a:r>
          </a:p>
          <a:p>
            <a:r>
              <a:rPr lang="en-US" altLang="zh-CN" sz="1400" dirty="0">
                <a:latin typeface="+mn-ea"/>
              </a:rPr>
              <a:t>    for(</a:t>
            </a:r>
            <a:r>
              <a:rPr lang="en-US" altLang="zh-CN" sz="1400" dirty="0" err="1">
                <a:latin typeface="+mn-ea"/>
              </a:rPr>
              <a:t>i</a:t>
            </a:r>
            <a:r>
              <a:rPr lang="en-US" altLang="zh-CN" sz="1400" dirty="0">
                <a:latin typeface="+mn-ea"/>
              </a:rPr>
              <a:t>=0;i&lt;</a:t>
            </a:r>
            <a:r>
              <a:rPr lang="en-US" altLang="zh-CN" sz="1400" dirty="0" err="1">
                <a:latin typeface="+mn-ea"/>
              </a:rPr>
              <a:t>n;i</a:t>
            </a:r>
            <a:r>
              <a:rPr lang="en-US" altLang="zh-CN" sz="1400" dirty="0">
                <a:latin typeface="+mn-ea"/>
              </a:rPr>
              <a:t>++)</a:t>
            </a:r>
          </a:p>
          <a:p>
            <a:r>
              <a:rPr lang="en-US" altLang="zh-CN" sz="1400" dirty="0">
                <a:latin typeface="+mn-ea"/>
              </a:rPr>
              <a:t>    {   for(j=0;j&lt;3;j++)</a:t>
            </a:r>
          </a:p>
          <a:p>
            <a:r>
              <a:rPr lang="en-US" altLang="zh-CN" sz="1400" dirty="0">
                <a:latin typeface="+mn-ea"/>
              </a:rPr>
              <a:t>        </a:t>
            </a:r>
            <a:r>
              <a:rPr lang="en-US" altLang="zh-CN" sz="1400" dirty="0" err="1">
                <a:latin typeface="+mn-ea"/>
              </a:rPr>
              <a:t>printf</a:t>
            </a:r>
            <a:r>
              <a:rPr lang="en-US" altLang="zh-CN" sz="1400" dirty="0">
                <a:latin typeface="+mn-ea"/>
              </a:rPr>
              <a:t>("%-5d", *(*(</a:t>
            </a:r>
            <a:r>
              <a:rPr lang="en-US" altLang="zh-CN" sz="1400" dirty="0" err="1">
                <a:latin typeface="+mn-ea"/>
              </a:rPr>
              <a:t>app+i</a:t>
            </a:r>
            <a:r>
              <a:rPr lang="en-US" altLang="zh-CN" sz="1400" dirty="0">
                <a:latin typeface="+mn-ea"/>
              </a:rPr>
              <a:t>)+j));</a:t>
            </a:r>
          </a:p>
          <a:p>
            <a:r>
              <a:rPr lang="en-US" altLang="zh-CN" sz="1400" dirty="0">
                <a:latin typeface="+mn-ea"/>
              </a:rPr>
              <a:t>        </a:t>
            </a:r>
            <a:r>
              <a:rPr lang="en-US" altLang="zh-CN" sz="1400" dirty="0" err="1">
                <a:latin typeface="+mn-ea"/>
              </a:rPr>
              <a:t>printf</a:t>
            </a:r>
            <a:r>
              <a:rPr lang="en-US" altLang="zh-CN" sz="1400" dirty="0">
                <a:latin typeface="+mn-ea"/>
              </a:rPr>
              <a:t>("\n");</a:t>
            </a:r>
          </a:p>
          <a:p>
            <a:r>
              <a:rPr lang="en-US" altLang="zh-CN" sz="1400" dirty="0">
                <a:latin typeface="+mn-ea"/>
              </a:rPr>
              <a:t>     }</a:t>
            </a:r>
          </a:p>
          <a:p>
            <a:r>
              <a:rPr lang="en-US" altLang="zh-CN" sz="1400" dirty="0">
                <a:latin typeface="+mn-ea"/>
              </a:rPr>
              <a:t>}</a:t>
            </a:r>
          </a:p>
        </p:txBody>
      </p:sp>
      <p:sp>
        <p:nvSpPr>
          <p:cNvPr id="16" name="矩形 15"/>
          <p:cNvSpPr/>
          <p:nvPr/>
        </p:nvSpPr>
        <p:spPr>
          <a:xfrm>
            <a:off x="5582207" y="1216066"/>
            <a:ext cx="3199843" cy="2616101"/>
          </a:xfrm>
          <a:prstGeom prst="rect">
            <a:avLst/>
          </a:prstGeom>
        </p:spPr>
        <p:txBody>
          <a:bodyPr wrap="square">
            <a:spAutoFit/>
          </a:bodyPr>
          <a:lstStyle/>
          <a:p>
            <a:r>
              <a:rPr lang="en-US" altLang="zh-CN" sz="1500" dirty="0"/>
              <a:t>void output2(</a:t>
            </a:r>
            <a:r>
              <a:rPr lang="en-US" altLang="zh-CN" sz="1500" dirty="0" err="1"/>
              <a:t>int</a:t>
            </a:r>
            <a:r>
              <a:rPr lang="en-US" altLang="zh-CN" sz="1500" dirty="0"/>
              <a:t> (*</a:t>
            </a:r>
            <a:r>
              <a:rPr lang="en-US" altLang="zh-CN" sz="1500" dirty="0" err="1"/>
              <a:t>bpp</a:t>
            </a:r>
            <a:r>
              <a:rPr lang="en-US" altLang="zh-CN" sz="1500" dirty="0"/>
              <a:t>)[3], </a:t>
            </a:r>
            <a:r>
              <a:rPr lang="en-US" altLang="zh-CN" sz="1500" dirty="0" err="1"/>
              <a:t>int</a:t>
            </a:r>
            <a:r>
              <a:rPr lang="en-US" altLang="zh-CN" sz="1500" dirty="0"/>
              <a:t> n)</a:t>
            </a:r>
          </a:p>
          <a:p>
            <a:r>
              <a:rPr lang="en-US" altLang="zh-CN" sz="1500" dirty="0"/>
              <a:t>{</a:t>
            </a:r>
          </a:p>
          <a:p>
            <a:r>
              <a:rPr lang="en-US" altLang="zh-CN" sz="1500" dirty="0"/>
              <a:t>    </a:t>
            </a:r>
            <a:r>
              <a:rPr lang="en-US" altLang="zh-CN" sz="1500" dirty="0" err="1"/>
              <a:t>int</a:t>
            </a:r>
            <a:r>
              <a:rPr lang="en-US" altLang="zh-CN" sz="1500" dirty="0"/>
              <a:t> </a:t>
            </a:r>
            <a:r>
              <a:rPr lang="en-US" altLang="zh-CN" sz="1500" dirty="0" err="1"/>
              <a:t>i,j</a:t>
            </a:r>
            <a:r>
              <a:rPr lang="en-US" altLang="zh-CN" sz="1500" dirty="0"/>
              <a:t>;</a:t>
            </a:r>
          </a:p>
          <a:p>
            <a:r>
              <a:rPr lang="en-US" altLang="zh-CN" sz="1500" dirty="0"/>
              <a:t>    </a:t>
            </a:r>
            <a:r>
              <a:rPr lang="en-US" altLang="zh-CN" sz="1500" dirty="0" err="1"/>
              <a:t>printf</a:t>
            </a:r>
            <a:r>
              <a:rPr lang="en-US" altLang="zh-CN" sz="1500" dirty="0"/>
              <a:t>("the array is:\n");</a:t>
            </a:r>
          </a:p>
          <a:p>
            <a:r>
              <a:rPr lang="en-US" altLang="zh-CN" sz="1500" dirty="0"/>
              <a:t>    for(</a:t>
            </a:r>
            <a:r>
              <a:rPr lang="en-US" altLang="zh-CN" sz="1500" dirty="0" err="1"/>
              <a:t>i</a:t>
            </a:r>
            <a:r>
              <a:rPr lang="en-US" altLang="zh-CN" sz="1500" dirty="0"/>
              <a:t>=0;i&lt;</a:t>
            </a:r>
            <a:r>
              <a:rPr lang="en-US" altLang="zh-CN" sz="1500" dirty="0" err="1"/>
              <a:t>n;i</a:t>
            </a:r>
            <a:r>
              <a:rPr lang="en-US" altLang="zh-CN" sz="1500" dirty="0"/>
              <a:t>++)</a:t>
            </a:r>
          </a:p>
          <a:p>
            <a:r>
              <a:rPr lang="en-US" altLang="zh-CN" sz="1500" dirty="0"/>
              <a:t>    {</a:t>
            </a:r>
          </a:p>
          <a:p>
            <a:r>
              <a:rPr lang="en-US" altLang="zh-CN" sz="1500" dirty="0"/>
              <a:t>        for(j=0;j&lt;3;j++)</a:t>
            </a:r>
          </a:p>
          <a:p>
            <a:r>
              <a:rPr lang="en-US" altLang="zh-CN" sz="1500" dirty="0"/>
              <a:t>        </a:t>
            </a:r>
            <a:r>
              <a:rPr lang="en-US" altLang="zh-CN" sz="1500" dirty="0" err="1"/>
              <a:t>printf</a:t>
            </a:r>
            <a:r>
              <a:rPr lang="en-US" altLang="zh-CN" sz="1500" dirty="0"/>
              <a:t>("%-5d", *(*(</a:t>
            </a:r>
            <a:r>
              <a:rPr lang="en-US" altLang="zh-CN" sz="1500" dirty="0" err="1"/>
              <a:t>bpp+i</a:t>
            </a:r>
            <a:r>
              <a:rPr lang="en-US" altLang="zh-CN" sz="1500" dirty="0"/>
              <a:t>)+j));</a:t>
            </a:r>
          </a:p>
          <a:p>
            <a:r>
              <a:rPr lang="en-US" altLang="zh-CN" sz="1500" dirty="0"/>
              <a:t>        </a:t>
            </a:r>
            <a:r>
              <a:rPr lang="en-US" altLang="zh-CN" sz="1500" dirty="0" err="1"/>
              <a:t>printf</a:t>
            </a:r>
            <a:r>
              <a:rPr lang="en-US" altLang="zh-CN" sz="1500" dirty="0"/>
              <a:t>("\n");</a:t>
            </a:r>
          </a:p>
          <a:p>
            <a:r>
              <a:rPr lang="en-US" altLang="zh-CN" sz="1500" dirty="0"/>
              <a:t>    }</a:t>
            </a:r>
          </a:p>
          <a:p>
            <a:r>
              <a:rPr lang="en-US" altLang="zh-CN" sz="1500" dirty="0"/>
              <a:t>}</a:t>
            </a:r>
          </a:p>
        </p:txBody>
      </p:sp>
      <p:sp>
        <p:nvSpPr>
          <p:cNvPr id="14" name="矩形: 圆角 4"/>
          <p:cNvSpPr/>
          <p:nvPr/>
        </p:nvSpPr>
        <p:spPr>
          <a:xfrm>
            <a:off x="7070817" y="3676985"/>
            <a:ext cx="1711233" cy="2806364"/>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运行结果：</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rPr>
              <a:t>the array is:</a:t>
            </a:r>
          </a:p>
          <a:p>
            <a:r>
              <a:rPr lang="en-US" altLang="zh-CN" sz="1400" dirty="0">
                <a:solidFill>
                  <a:schemeClr val="tx1"/>
                </a:solidFill>
              </a:rPr>
              <a:t>1    2    3</a:t>
            </a:r>
          </a:p>
          <a:p>
            <a:r>
              <a:rPr lang="en-US" altLang="zh-CN" sz="1400" dirty="0">
                <a:solidFill>
                  <a:schemeClr val="tx1"/>
                </a:solidFill>
              </a:rPr>
              <a:t>4    5    6</a:t>
            </a:r>
          </a:p>
          <a:p>
            <a:r>
              <a:rPr lang="en-US" altLang="zh-CN" sz="1400" dirty="0">
                <a:solidFill>
                  <a:schemeClr val="tx1"/>
                </a:solidFill>
              </a:rPr>
              <a:t>7    8    9</a:t>
            </a:r>
          </a:p>
          <a:p>
            <a:r>
              <a:rPr lang="en-US" altLang="zh-CN" sz="1400" dirty="0">
                <a:solidFill>
                  <a:schemeClr val="tx1"/>
                </a:solidFill>
              </a:rPr>
              <a:t>10   11   12</a:t>
            </a:r>
          </a:p>
          <a:p>
            <a:r>
              <a:rPr lang="en-US" altLang="zh-CN" sz="1400" dirty="0">
                <a:solidFill>
                  <a:schemeClr val="tx1"/>
                </a:solidFill>
              </a:rPr>
              <a:t>13   14   15</a:t>
            </a:r>
          </a:p>
          <a:p>
            <a:r>
              <a:rPr lang="en-US" altLang="zh-CN" sz="1400" dirty="0">
                <a:solidFill>
                  <a:schemeClr val="tx1"/>
                </a:solidFill>
              </a:rPr>
              <a:t>the array is:</a:t>
            </a:r>
          </a:p>
          <a:p>
            <a:r>
              <a:rPr lang="en-US" altLang="zh-CN" sz="1400" dirty="0">
                <a:solidFill>
                  <a:schemeClr val="tx1"/>
                </a:solidFill>
              </a:rPr>
              <a:t>1    2    3</a:t>
            </a:r>
          </a:p>
          <a:p>
            <a:r>
              <a:rPr lang="en-US" altLang="zh-CN" sz="1400" dirty="0">
                <a:solidFill>
                  <a:schemeClr val="tx1"/>
                </a:solidFill>
              </a:rPr>
              <a:t>4    5    6</a:t>
            </a:r>
          </a:p>
          <a:p>
            <a:r>
              <a:rPr lang="en-US" altLang="zh-CN" sz="1400" dirty="0">
                <a:solidFill>
                  <a:schemeClr val="tx1"/>
                </a:solidFill>
              </a:rPr>
              <a:t>7    8    9</a:t>
            </a:r>
          </a:p>
          <a:p>
            <a:r>
              <a:rPr lang="en-US" altLang="zh-CN" sz="1400" dirty="0">
                <a:solidFill>
                  <a:schemeClr val="tx1"/>
                </a:solidFill>
              </a:rPr>
              <a:t>10   11   12</a:t>
            </a:r>
          </a:p>
          <a:p>
            <a:r>
              <a:rPr lang="en-US" altLang="zh-CN" sz="1400" dirty="0">
                <a:solidFill>
                  <a:schemeClr val="tx1"/>
                </a:solidFill>
              </a:rPr>
              <a:t>13   14   15</a:t>
            </a:r>
          </a:p>
        </p:txBody>
      </p:sp>
      <p:sp>
        <p:nvSpPr>
          <p:cNvPr id="10" name="矩形: 圆角 10"/>
          <p:cNvSpPr/>
          <p:nvPr/>
        </p:nvSpPr>
        <p:spPr>
          <a:xfrm>
            <a:off x="5383168" y="1099327"/>
            <a:ext cx="3528603" cy="349615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对话气泡: 圆角矩形 16"/>
          <p:cNvSpPr/>
          <p:nvPr/>
        </p:nvSpPr>
        <p:spPr>
          <a:xfrm>
            <a:off x="3177322" y="3420680"/>
            <a:ext cx="2270191" cy="370656"/>
          </a:xfrm>
          <a:prstGeom prst="wedgeRoundRectCallout">
            <a:avLst>
              <a:gd name="adj1" fmla="val -97433"/>
              <a:gd name="adj2" fmla="val 34272"/>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mn-ea"/>
              </a:rPr>
              <a:t>数组指针指向二维数组</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 name="对话气泡: 圆角矩形 16"/>
          <p:cNvSpPr/>
          <p:nvPr/>
        </p:nvSpPr>
        <p:spPr>
          <a:xfrm>
            <a:off x="3329722" y="4820672"/>
            <a:ext cx="2270191" cy="518990"/>
          </a:xfrm>
          <a:prstGeom prst="wedgeRoundRectCallout">
            <a:avLst>
              <a:gd name="adj1" fmla="val -68663"/>
              <a:gd name="adj2" fmla="val -5242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mn-ea"/>
              </a:rPr>
              <a:t>二级指针作为形参接收指针数组</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对话气泡: 圆角矩形 16"/>
          <p:cNvSpPr/>
          <p:nvPr/>
        </p:nvSpPr>
        <p:spPr>
          <a:xfrm>
            <a:off x="7633841" y="1562215"/>
            <a:ext cx="1510159" cy="518990"/>
          </a:xfrm>
          <a:prstGeom prst="wedgeRoundRectCallout">
            <a:avLst>
              <a:gd name="adj1" fmla="val -68663"/>
              <a:gd name="adj2" fmla="val -5242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mn-ea"/>
              </a:rPr>
              <a:t>数组指针作为形参处理二维数组</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447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643904" y="3003790"/>
            <a:ext cx="565896" cy="2476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623040" y="2686966"/>
            <a:ext cx="565896" cy="2476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6089" y="152767"/>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6"/>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多级指针</a:t>
            </a:r>
          </a:p>
        </p:txBody>
      </p:sp>
      <p:sp>
        <p:nvSpPr>
          <p:cNvPr id="8" name="矩形 7"/>
          <p:cNvSpPr/>
          <p:nvPr/>
        </p:nvSpPr>
        <p:spPr>
          <a:xfrm>
            <a:off x="1243288" y="1088548"/>
            <a:ext cx="7157761" cy="646331"/>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一个指针变量指向的变量仍然是一个指针变量，就构成指向指针变量的指针变量，简称</a:t>
            </a:r>
            <a:r>
              <a:rPr lang="zh-CN" altLang="zh-CN" dirty="0">
                <a:solidFill>
                  <a:srgbClr val="0070C0"/>
                </a:solidFill>
                <a:latin typeface="微软雅黑" panose="020B0503020204020204" pitchFamily="34" charset="-122"/>
                <a:ea typeface="微软雅黑" panose="020B0503020204020204" pitchFamily="34" charset="-122"/>
              </a:rPr>
              <a:t>指向指针的指针</a:t>
            </a:r>
            <a:r>
              <a:rPr lang="zh-CN" altLang="zh-CN" dirty="0">
                <a:latin typeface="微软雅黑" panose="020B0503020204020204" pitchFamily="34" charset="-122"/>
                <a:ea typeface="微软雅黑" panose="020B0503020204020204" pitchFamily="34" charset="-122"/>
              </a:rPr>
              <a:t>或</a:t>
            </a:r>
            <a:r>
              <a:rPr lang="zh-CN" altLang="zh-CN" dirty="0">
                <a:solidFill>
                  <a:srgbClr val="0070C0"/>
                </a:solidFill>
                <a:latin typeface="微软雅黑" panose="020B0503020204020204" pitchFamily="34" charset="-122"/>
                <a:ea typeface="微软雅黑" panose="020B0503020204020204" pitchFamily="34" charset="-122"/>
              </a:rPr>
              <a:t>二级指针</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9" name="矩形 8"/>
          <p:cNvSpPr/>
          <p:nvPr/>
        </p:nvSpPr>
        <p:spPr>
          <a:xfrm>
            <a:off x="1158393" y="1879672"/>
            <a:ext cx="4572000" cy="646331"/>
          </a:xfrm>
          <a:prstGeom prst="rect">
            <a:avLst/>
          </a:prstGeom>
        </p:spPr>
        <p:txBody>
          <a:bodyPr>
            <a:spAutoFit/>
          </a:bodyPr>
          <a:lstStyle/>
          <a:p>
            <a:pPr>
              <a:buSzTx/>
              <a:buFont typeface="Wingdings 3" panose="05040102010807070707" pitchFamily="18" charset="2"/>
              <a:buNone/>
            </a:pPr>
            <a:r>
              <a:rPr lang="zh-CN" altLang="zh-CN" dirty="0">
                <a:latin typeface="微软雅黑" panose="020B0503020204020204" pitchFamily="34" charset="-122"/>
                <a:ea typeface="微软雅黑" panose="020B0503020204020204" pitchFamily="34" charset="-122"/>
              </a:rPr>
              <a:t>二级指针的声明形式</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p>
          <a:p>
            <a:pPr>
              <a:buSzTx/>
              <a:buFont typeface="Wingdings 3" panose="05040102010807070707" pitchFamily="18" charset="2"/>
              <a:buNone/>
            </a:pP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21" name="矩形 20"/>
          <p:cNvSpPr/>
          <p:nvPr/>
        </p:nvSpPr>
        <p:spPr>
          <a:xfrm>
            <a:off x="1637554" y="2656102"/>
            <a:ext cx="4572000" cy="1754326"/>
          </a:xfrm>
          <a:prstGeom prst="rect">
            <a:avLst/>
          </a:prstGeom>
        </p:spPr>
        <p:txBody>
          <a:bodyPr>
            <a:spAutoFit/>
          </a:bodyPr>
          <a:lstStyle/>
          <a:p>
            <a:r>
              <a:rPr lang="zh-CN" altLang="en-US" dirty="0">
                <a:latin typeface="微软雅黑" pitchFamily="34" charset="-122"/>
                <a:ea typeface="微软雅黑" pitchFamily="34" charset="-122"/>
              </a:rPr>
              <a:t>int **ap</a:t>
            </a:r>
            <a:r>
              <a:rPr lang="en-US" altLang="zh-CN" dirty="0">
                <a:latin typeface="微软雅黑" pitchFamily="34" charset="-122"/>
                <a:ea typeface="微软雅黑" pitchFamily="34" charset="-122"/>
              </a:rPr>
              <a:t>;</a:t>
            </a:r>
          </a:p>
          <a:p>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*s</a:t>
            </a:r>
            <a:r>
              <a:rPr lang="en-US" altLang="zh-CN" dirty="0">
                <a:latin typeface="微软雅黑" pitchFamily="34" charset="-122"/>
                <a:ea typeface="微软雅黑" pitchFamily="34" charset="-122"/>
              </a:rPr>
              <a:t>;</a:t>
            </a:r>
          </a:p>
          <a:p>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num</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ap=&amp;s</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s=&amp;num</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num=100</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24" name="对话气泡: 圆角矩形 16"/>
          <p:cNvSpPr/>
          <p:nvPr/>
        </p:nvSpPr>
        <p:spPr>
          <a:xfrm>
            <a:off x="204889" y="2438395"/>
            <a:ext cx="1162400" cy="435413"/>
          </a:xfrm>
          <a:prstGeom prst="wedgeRoundRectCallout">
            <a:avLst>
              <a:gd name="adj1" fmla="val 70624"/>
              <a:gd name="adj2" fmla="val 54133"/>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mn-ea"/>
              </a:rPr>
              <a:t>目标变量的数据类型</a:t>
            </a:r>
          </a:p>
        </p:txBody>
      </p:sp>
      <p:pic>
        <p:nvPicPr>
          <p:cNvPr id="25" name="图片 24"/>
          <p:cNvPicPr>
            <a:picLocks noChangeAspect="1"/>
          </p:cNvPicPr>
          <p:nvPr/>
        </p:nvPicPr>
        <p:blipFill>
          <a:blip r:embed="rId2"/>
          <a:stretch>
            <a:fillRect/>
          </a:stretch>
        </p:blipFill>
        <p:spPr>
          <a:xfrm>
            <a:off x="3657600" y="3324010"/>
            <a:ext cx="5222828" cy="1244195"/>
          </a:xfrm>
          <a:prstGeom prst="rect">
            <a:avLst/>
          </a:prstGeom>
        </p:spPr>
      </p:pic>
      <p:grpSp>
        <p:nvGrpSpPr>
          <p:cNvPr id="4" name="组合 3"/>
          <p:cNvGrpSpPr/>
          <p:nvPr/>
        </p:nvGrpSpPr>
        <p:grpSpPr>
          <a:xfrm>
            <a:off x="3631787" y="1834547"/>
            <a:ext cx="3441968" cy="470809"/>
            <a:chOff x="3101184" y="2305356"/>
            <a:chExt cx="3441968" cy="470809"/>
          </a:xfrm>
        </p:grpSpPr>
        <p:sp>
          <p:nvSpPr>
            <p:cNvPr id="12" name="矩形 11"/>
            <p:cNvSpPr/>
            <p:nvPr/>
          </p:nvSpPr>
          <p:spPr>
            <a:xfrm>
              <a:off x="3101184" y="2373085"/>
              <a:ext cx="3441968"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存储类型</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数据类型</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指针名；</a:t>
              </a:r>
              <a:endParaRPr lang="zh-CN" altLang="en-US" dirty="0"/>
            </a:p>
          </p:txBody>
        </p:sp>
        <p:sp>
          <p:nvSpPr>
            <p:cNvPr id="26" name="矩形 25"/>
            <p:cNvSpPr/>
            <p:nvPr/>
          </p:nvSpPr>
          <p:spPr>
            <a:xfrm>
              <a:off x="3101184" y="2305356"/>
              <a:ext cx="3369466" cy="470809"/>
            </a:xfrm>
            <a:prstGeom prst="rect">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1643904" y="4693296"/>
            <a:ext cx="6807946" cy="338554"/>
          </a:xfrm>
          <a:prstGeom prst="rect">
            <a:avLst/>
          </a:prstGeom>
          <a:solidFill>
            <a:schemeClr val="accent6">
              <a:lumMod val="20000"/>
              <a:lumOff val="80000"/>
            </a:schemeClr>
          </a:solidFill>
        </p:spPr>
        <p:txBody>
          <a:bodyPr wrap="square">
            <a:spAutoFit/>
          </a:bodyPr>
          <a:lstStyle/>
          <a:p>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ap</a:t>
            </a:r>
            <a:r>
              <a:rPr lang="zh-CN" altLang="zh-CN" sz="1600" dirty="0">
                <a:latin typeface="微软雅黑" pitchFamily="34" charset="-122"/>
                <a:ea typeface="微软雅黑" pitchFamily="34" charset="-122"/>
                <a:cs typeface="Times New Roman" panose="02020603050405020304" pitchFamily="18" charset="0"/>
              </a:rPr>
              <a:t>是取</a:t>
            </a:r>
            <a:r>
              <a:rPr lang="en-US" altLang="zh-CN" sz="1600" dirty="0" err="1">
                <a:latin typeface="微软雅黑" pitchFamily="34" charset="-122"/>
                <a:ea typeface="微软雅黑" pitchFamily="34" charset="-122"/>
              </a:rPr>
              <a:t>ap</a:t>
            </a:r>
            <a:r>
              <a:rPr lang="zh-CN" altLang="zh-CN" sz="1600" dirty="0">
                <a:latin typeface="微软雅黑" pitchFamily="34" charset="-122"/>
                <a:ea typeface="微软雅黑" pitchFamily="34" charset="-122"/>
                <a:cs typeface="Times New Roman" panose="02020603050405020304" pitchFamily="18" charset="0"/>
              </a:rPr>
              <a:t>中的内容，得到一个指针值即</a:t>
            </a:r>
            <a:r>
              <a:rPr lang="en-US" altLang="zh-CN" sz="1600" dirty="0">
                <a:latin typeface="微软雅黑" pitchFamily="34" charset="-122"/>
                <a:ea typeface="微软雅黑" pitchFamily="34" charset="-122"/>
              </a:rPr>
              <a:t>s</a:t>
            </a:r>
            <a:r>
              <a:rPr lang="zh-CN" altLang="zh-CN" sz="1600" dirty="0">
                <a:latin typeface="微软雅黑" pitchFamily="34" charset="-122"/>
                <a:ea typeface="微软雅黑" pitchFamily="34" charset="-122"/>
                <a:cs typeface="Times New Roman" panose="02020603050405020304" pitchFamily="18" charset="0"/>
              </a:rPr>
              <a:t>中的内容</a:t>
            </a:r>
            <a:endParaRPr lang="zh-CN" altLang="en-US" sz="1600" dirty="0">
              <a:latin typeface="微软雅黑" pitchFamily="34" charset="-122"/>
              <a:ea typeface="微软雅黑" pitchFamily="34" charset="-122"/>
            </a:endParaRPr>
          </a:p>
        </p:txBody>
      </p:sp>
      <p:sp>
        <p:nvSpPr>
          <p:cNvPr id="28" name="矩形 27"/>
          <p:cNvSpPr/>
          <p:nvPr/>
        </p:nvSpPr>
        <p:spPr>
          <a:xfrm>
            <a:off x="1643904" y="5169308"/>
            <a:ext cx="7087346" cy="338554"/>
          </a:xfrm>
          <a:prstGeom prst="rect">
            <a:avLst/>
          </a:prstGeom>
          <a:solidFill>
            <a:schemeClr val="accent6">
              <a:lumMod val="20000"/>
              <a:lumOff val="80000"/>
            </a:schemeClr>
          </a:solidFill>
        </p:spPr>
        <p:txBody>
          <a:bodyPr wrap="square">
            <a:spAutoFit/>
          </a:bodyPr>
          <a:lstStyle/>
          <a:p>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ap</a:t>
            </a:r>
            <a:r>
              <a:rPr lang="zh-CN" altLang="en-US" sz="1600" dirty="0">
                <a:latin typeface="微软雅黑" pitchFamily="34" charset="-122"/>
                <a:ea typeface="微软雅黑" pitchFamily="34" charset="-122"/>
              </a:rPr>
              <a:t>即“*（*</a:t>
            </a:r>
            <a:r>
              <a:rPr lang="en-US" altLang="zh-CN" sz="1600" dirty="0" err="1">
                <a:latin typeface="微软雅黑" pitchFamily="34" charset="-122"/>
                <a:ea typeface="微软雅黑" pitchFamily="34" charset="-122"/>
              </a:rPr>
              <a:t>ap</a:t>
            </a:r>
            <a:r>
              <a:rPr lang="zh-CN" altLang="en-US" sz="1600" dirty="0">
                <a:latin typeface="微软雅黑" pitchFamily="34" charset="-122"/>
                <a:ea typeface="微软雅黑" pitchFamily="34" charset="-122"/>
              </a:rPr>
              <a:t>）”，再取上述“*</a:t>
            </a:r>
            <a:r>
              <a:rPr lang="en-US" altLang="zh-CN" sz="1600" dirty="0" err="1">
                <a:latin typeface="微软雅黑" pitchFamily="34" charset="-122"/>
                <a:ea typeface="微软雅黑" pitchFamily="34" charset="-122"/>
              </a:rPr>
              <a:t>ap</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的内容，得到</a:t>
            </a:r>
            <a:r>
              <a:rPr lang="en-US" altLang="zh-CN" sz="1600" dirty="0" err="1">
                <a:latin typeface="微软雅黑" pitchFamily="34" charset="-122"/>
                <a:ea typeface="微软雅黑" pitchFamily="34" charset="-122"/>
              </a:rPr>
              <a:t>num</a:t>
            </a:r>
            <a:r>
              <a:rPr lang="zh-CN" altLang="en-US" sz="1600" dirty="0">
                <a:latin typeface="微软雅黑" pitchFamily="34" charset="-122"/>
                <a:ea typeface="微软雅黑" pitchFamily="34" charset="-122"/>
              </a:rPr>
              <a:t>的值</a:t>
            </a:r>
          </a:p>
        </p:txBody>
      </p:sp>
      <p:sp>
        <p:nvSpPr>
          <p:cNvPr id="30" name="矩形 29"/>
          <p:cNvSpPr/>
          <p:nvPr/>
        </p:nvSpPr>
        <p:spPr>
          <a:xfrm>
            <a:off x="1643904" y="5705523"/>
            <a:ext cx="3975767" cy="369332"/>
          </a:xfrm>
          <a:prstGeom prst="rect">
            <a:avLst/>
          </a:prstGeom>
          <a:solidFill>
            <a:schemeClr val="accent4">
              <a:lumMod val="20000"/>
              <a:lumOff val="8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rPr>
              <a:t>num</a:t>
            </a:r>
            <a:r>
              <a:rPr lang="en-US" altLang="zh-CN" dirty="0">
                <a:solidFill>
                  <a:schemeClr val="tx1"/>
                </a:solidFill>
              </a:rPr>
              <a:t>=100; </a:t>
            </a:r>
            <a:r>
              <a:rPr lang="en-US" altLang="zh-CN" dirty="0">
                <a:solidFill>
                  <a:schemeClr val="tx1"/>
                </a:solidFill>
                <a:sym typeface="Wingdings" panose="05000000000000000000" pitchFamily="2" charset="2"/>
              </a:rPr>
              <a:t> </a:t>
            </a:r>
            <a:r>
              <a:rPr lang="en-US" altLang="zh-CN" dirty="0">
                <a:solidFill>
                  <a:schemeClr val="tx1"/>
                </a:solidFill>
              </a:rPr>
              <a:t>*s=100; </a:t>
            </a:r>
            <a:r>
              <a:rPr lang="en-US" altLang="zh-CN" dirty="0">
                <a:solidFill>
                  <a:schemeClr val="tx1"/>
                </a:solidFill>
                <a:sym typeface="Wingdings" panose="05000000000000000000" pitchFamily="2" charset="2"/>
              </a:rPr>
              <a:t> </a:t>
            </a:r>
            <a:r>
              <a:rPr lang="en-US" altLang="zh-CN" dirty="0">
                <a:solidFill>
                  <a:schemeClr val="tx1"/>
                </a:solidFill>
              </a:rPr>
              <a:t>**</a:t>
            </a:r>
            <a:r>
              <a:rPr lang="en-US" altLang="zh-CN" dirty="0" err="1">
                <a:solidFill>
                  <a:schemeClr val="tx1"/>
                </a:solidFill>
              </a:rPr>
              <a:t>ap</a:t>
            </a:r>
            <a:r>
              <a:rPr lang="en-US" altLang="zh-CN" dirty="0">
                <a:solidFill>
                  <a:schemeClr val="tx1"/>
                </a:solidFill>
              </a:rPr>
              <a:t>=100;</a:t>
            </a:r>
            <a:endParaRPr lang="zh-CN" altLang="zh-CN" dirty="0">
              <a:solidFill>
                <a:schemeClr val="tx1"/>
              </a:solidFill>
            </a:endParaRPr>
          </a:p>
        </p:txBody>
      </p:sp>
    </p:spTree>
    <p:extLst>
      <p:ext uri="{BB962C8B-B14F-4D97-AF65-F5344CB8AC3E}">
        <p14:creationId xmlns:p14="http://schemas.microsoft.com/office/powerpoint/2010/main" val="391875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52767"/>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6"/>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多级指针</a:t>
            </a:r>
          </a:p>
        </p:txBody>
      </p:sp>
      <p:sp>
        <p:nvSpPr>
          <p:cNvPr id="8" name="矩形 7"/>
          <p:cNvSpPr/>
          <p:nvPr/>
        </p:nvSpPr>
        <p:spPr>
          <a:xfrm>
            <a:off x="786089" y="1083804"/>
            <a:ext cx="4643162"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程序中经常使用二级指针来处理指针数组</a:t>
            </a:r>
          </a:p>
        </p:txBody>
      </p:sp>
      <p:sp>
        <p:nvSpPr>
          <p:cNvPr id="9" name="矩形 8"/>
          <p:cNvSpPr/>
          <p:nvPr/>
        </p:nvSpPr>
        <p:spPr>
          <a:xfrm>
            <a:off x="1565052" y="1609198"/>
            <a:ext cx="4572000" cy="1477328"/>
          </a:xfrm>
          <a:prstGeom prst="rect">
            <a:avLst/>
          </a:prstGeom>
          <a:ln w="28575">
            <a:solidFill>
              <a:srgbClr val="0070C0"/>
            </a:solidFill>
            <a:prstDash val="sysDot"/>
          </a:ln>
        </p:spPr>
        <p:txBody>
          <a:bodyPr>
            <a:spAutoFit/>
          </a:bodyPr>
          <a:lstStyle/>
          <a:p>
            <a:pPr>
              <a:buSzTx/>
              <a:buFont typeface="Wingdings 3" panose="05040102010807070707" pitchFamily="18" charset="2"/>
              <a:buNone/>
            </a:pP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arr</a:t>
            </a:r>
            <a:r>
              <a:rPr lang="en-US" altLang="zh-CN" dirty="0">
                <a:latin typeface="微软雅黑" panose="020B0503020204020204" pitchFamily="34" charset="-122"/>
                <a:ea typeface="微软雅黑" panose="020B0503020204020204" pitchFamily="34" charset="-122"/>
              </a:rPr>
              <a:t>[3][4]= {{1,2,3,4},{4,5,6,7},{7,8,9,10}};</a:t>
            </a:r>
          </a:p>
          <a:p>
            <a:pPr>
              <a:buSzTx/>
              <a:buFont typeface="Wingdings 3" panose="05040102010807070707" pitchFamily="18" charset="2"/>
              <a:buNone/>
            </a:pP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num</a:t>
            </a:r>
            <a:r>
              <a:rPr lang="en-US" altLang="zh-CN" dirty="0">
                <a:latin typeface="微软雅黑" panose="020B0503020204020204" pitchFamily="34" charset="-122"/>
                <a:ea typeface="微软雅黑" panose="020B0503020204020204" pitchFamily="34" charset="-122"/>
              </a:rPr>
              <a:t>[3];</a:t>
            </a:r>
          </a:p>
          <a:p>
            <a:pPr>
              <a:buSzTx/>
              <a:buFont typeface="Wingdings 3" panose="05040102010807070707" pitchFamily="18" charset="2"/>
              <a:buNone/>
            </a:pPr>
            <a:r>
              <a:rPr lang="en-US" altLang="zh-CN" dirty="0">
                <a:latin typeface="微软雅黑" panose="020B0503020204020204" pitchFamily="34" charset="-122"/>
                <a:ea typeface="微软雅黑" panose="020B0503020204020204" pitchFamily="34" charset="-122"/>
              </a:rPr>
              <a:t>for</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&lt;3;i++</a:t>
            </a:r>
            <a:r>
              <a:rPr lang="zh-CN" altLang="en-US" dirty="0">
                <a:latin typeface="微软雅黑" panose="020B0503020204020204" pitchFamily="34" charset="-122"/>
                <a:ea typeface="微软雅黑" panose="020B0503020204020204" pitchFamily="34" charset="-122"/>
              </a:rPr>
              <a:t>） </a:t>
            </a:r>
          </a:p>
          <a:p>
            <a:pPr>
              <a:buSzTx/>
              <a:buFont typeface="Wingdings 3" panose="05040102010807070707" pitchFamily="18" charset="2"/>
              <a:buNone/>
            </a:pP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num</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arr</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p>
        </p:txBody>
      </p:sp>
      <p:pic>
        <p:nvPicPr>
          <p:cNvPr id="5" name="图片 4"/>
          <p:cNvPicPr>
            <a:picLocks noChangeAspect="1"/>
          </p:cNvPicPr>
          <p:nvPr/>
        </p:nvPicPr>
        <p:blipFill>
          <a:blip r:embed="rId2"/>
          <a:stretch>
            <a:fillRect/>
          </a:stretch>
        </p:blipFill>
        <p:spPr>
          <a:xfrm>
            <a:off x="868639" y="3369614"/>
            <a:ext cx="6743700" cy="1998310"/>
          </a:xfrm>
          <a:prstGeom prst="rect">
            <a:avLst/>
          </a:prstGeom>
        </p:spPr>
      </p:pic>
      <p:sp>
        <p:nvSpPr>
          <p:cNvPr id="6" name="矩形 5"/>
          <p:cNvSpPr/>
          <p:nvPr/>
        </p:nvSpPr>
        <p:spPr>
          <a:xfrm>
            <a:off x="786089" y="5540286"/>
            <a:ext cx="7878940" cy="646331"/>
          </a:xfrm>
          <a:prstGeom prst="rect">
            <a:avLst/>
          </a:prstGeom>
        </p:spPr>
        <p:txBody>
          <a:bodyPr wrap="square">
            <a:spAutoFit/>
          </a:bodyPr>
          <a:lstStyle/>
          <a:p>
            <a:r>
              <a:rPr lang="en-US" altLang="zh-CN" dirty="0" err="1">
                <a:latin typeface="微软雅黑" pitchFamily="34" charset="-122"/>
                <a:ea typeface="微软雅黑" pitchFamily="34" charset="-122"/>
              </a:rPr>
              <a:t>pp</a:t>
            </a:r>
            <a:r>
              <a:rPr lang="zh-CN" altLang="en-US" dirty="0">
                <a:latin typeface="微软雅黑" pitchFamily="34" charset="-122"/>
                <a:ea typeface="微软雅黑" pitchFamily="34" charset="-122"/>
              </a:rPr>
              <a:t>指向指针数组</a:t>
            </a:r>
            <a:r>
              <a:rPr lang="en-US" altLang="zh-CN" dirty="0" err="1">
                <a:latin typeface="微软雅黑" pitchFamily="34" charset="-122"/>
                <a:ea typeface="微软雅黑" pitchFamily="34" charset="-122"/>
              </a:rPr>
              <a:t>num</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pp</a:t>
            </a:r>
            <a:r>
              <a:rPr lang="zh-CN" altLang="en-US" dirty="0">
                <a:latin typeface="微软雅黑" pitchFamily="34" charset="-122"/>
                <a:ea typeface="微软雅黑" pitchFamily="34" charset="-122"/>
              </a:rPr>
              <a:t>的目标变量*</a:t>
            </a:r>
            <a:r>
              <a:rPr lang="en-US" altLang="zh-CN" dirty="0">
                <a:latin typeface="微软雅黑" pitchFamily="34" charset="-122"/>
                <a:ea typeface="微软雅黑" pitchFamily="34" charset="-122"/>
              </a:rPr>
              <a:t>pp</a:t>
            </a:r>
            <a:r>
              <a:rPr lang="zh-CN" altLang="en-US" dirty="0">
                <a:latin typeface="微软雅黑" pitchFamily="34" charset="-122"/>
                <a:ea typeface="微软雅黑" pitchFamily="34" charset="-122"/>
              </a:rPr>
              <a:t>就是</a:t>
            </a:r>
            <a:r>
              <a:rPr lang="en-US" altLang="zh-CN" dirty="0" err="1">
                <a:latin typeface="微软雅黑" pitchFamily="34" charset="-122"/>
                <a:ea typeface="微软雅黑" pitchFamily="34" charset="-122"/>
              </a:rPr>
              <a:t>num</a:t>
            </a:r>
            <a:r>
              <a:rPr lang="en-US" altLang="zh-CN" dirty="0">
                <a:latin typeface="微软雅黑" pitchFamily="34" charset="-122"/>
                <a:ea typeface="微软雅黑" pitchFamily="34" charset="-122"/>
              </a:rPr>
              <a:t>[0], *(pp+1)</a:t>
            </a:r>
            <a:r>
              <a:rPr lang="zh-CN" altLang="en-US" dirty="0">
                <a:latin typeface="微软雅黑" pitchFamily="34" charset="-122"/>
                <a:ea typeface="微软雅黑" pitchFamily="34" charset="-122"/>
              </a:rPr>
              <a:t>就是</a:t>
            </a:r>
            <a:r>
              <a:rPr lang="en-US" altLang="zh-CN" dirty="0" err="1">
                <a:latin typeface="微软雅黑" pitchFamily="34" charset="-122"/>
                <a:ea typeface="微软雅黑" pitchFamily="34" charset="-122"/>
              </a:rPr>
              <a:t>num</a:t>
            </a:r>
            <a:r>
              <a:rPr lang="en-US" altLang="zh-CN" dirty="0">
                <a:latin typeface="微软雅黑" pitchFamily="34" charset="-122"/>
                <a:ea typeface="微软雅黑" pitchFamily="34" charset="-122"/>
              </a:rPr>
              <a:t>[1],*(pp+2)</a:t>
            </a:r>
            <a:r>
              <a:rPr lang="zh-CN" altLang="en-US" dirty="0">
                <a:latin typeface="微软雅黑" pitchFamily="34" charset="-122"/>
                <a:ea typeface="微软雅黑" pitchFamily="34" charset="-122"/>
              </a:rPr>
              <a:t>就是</a:t>
            </a:r>
            <a:r>
              <a:rPr lang="en-US" altLang="zh-CN" dirty="0" err="1">
                <a:latin typeface="微软雅黑" pitchFamily="34" charset="-122"/>
                <a:ea typeface="微软雅黑" pitchFamily="34" charset="-122"/>
              </a:rPr>
              <a:t>num</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pp</a:t>
            </a:r>
            <a:r>
              <a:rPr lang="zh-CN" altLang="en-US" dirty="0">
                <a:latin typeface="微软雅黑" pitchFamily="34" charset="-122"/>
                <a:ea typeface="微软雅黑" pitchFamily="34" charset="-122"/>
              </a:rPr>
              <a:t>就是指向指针型数据的指针变量</a:t>
            </a:r>
          </a:p>
        </p:txBody>
      </p:sp>
    </p:spTree>
    <p:extLst>
      <p:ext uri="{BB962C8B-B14F-4D97-AF65-F5344CB8AC3E}">
        <p14:creationId xmlns:p14="http://schemas.microsoft.com/office/powerpoint/2010/main" val="13338075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多级指针</a:t>
            </a:r>
          </a:p>
        </p:txBody>
      </p:sp>
      <p:sp>
        <p:nvSpPr>
          <p:cNvPr id="11" name="矩形: 圆角 10"/>
          <p:cNvSpPr/>
          <p:nvPr/>
        </p:nvSpPr>
        <p:spPr>
          <a:xfrm>
            <a:off x="2019118" y="1442224"/>
            <a:ext cx="5374768" cy="435778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2374666" y="1154640"/>
            <a:ext cx="3958770"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6.18 </a:t>
            </a:r>
            <a:r>
              <a:rPr lang="zh-CN" altLang="en-US" dirty="0">
                <a:solidFill>
                  <a:schemeClr val="tx1"/>
                </a:solidFill>
                <a:latin typeface="微软雅黑" panose="020B0503020204020204" pitchFamily="34" charset="-122"/>
                <a:ea typeface="微软雅黑" panose="020B0503020204020204" pitchFamily="34" charset="-122"/>
              </a:rPr>
              <a:t>多级指针处理二维数组</a:t>
            </a:r>
          </a:p>
        </p:txBody>
      </p:sp>
      <p:sp>
        <p:nvSpPr>
          <p:cNvPr id="13" name="矩形 12"/>
          <p:cNvSpPr/>
          <p:nvPr/>
        </p:nvSpPr>
        <p:spPr>
          <a:xfrm>
            <a:off x="2230025" y="1829694"/>
            <a:ext cx="5163861" cy="4016484"/>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err="1"/>
              <a:t>int</a:t>
            </a:r>
            <a:r>
              <a:rPr lang="en-US" altLang="zh-CN" sz="1500" dirty="0"/>
              <a:t> main( )</a:t>
            </a:r>
          </a:p>
          <a:p>
            <a:r>
              <a:rPr lang="en-US" altLang="zh-CN" sz="1500" dirty="0"/>
              <a:t>{ </a:t>
            </a:r>
          </a:p>
          <a:p>
            <a:r>
              <a:rPr lang="en-US" altLang="zh-CN" sz="1500" dirty="0"/>
              <a:t>      </a:t>
            </a:r>
            <a:r>
              <a:rPr lang="en-US" altLang="zh-CN" sz="1500" dirty="0" err="1"/>
              <a:t>int</a:t>
            </a:r>
            <a:r>
              <a:rPr lang="en-US" altLang="zh-CN" sz="1500" dirty="0"/>
              <a:t>  </a:t>
            </a:r>
            <a:r>
              <a:rPr lang="en-US" altLang="zh-CN" sz="1500" dirty="0" err="1"/>
              <a:t>num</a:t>
            </a:r>
            <a:r>
              <a:rPr lang="en-US" altLang="zh-CN" sz="1500" dirty="0"/>
              <a:t>[3][4]={{0,1,2,3},{1,2,3,4},{2,3,4,5}};</a:t>
            </a:r>
          </a:p>
          <a:p>
            <a:r>
              <a:rPr lang="en-US" altLang="zh-CN" sz="1500" dirty="0"/>
              <a:t>      </a:t>
            </a:r>
            <a:r>
              <a:rPr lang="en-US" altLang="zh-CN" sz="1500" dirty="0" err="1"/>
              <a:t>int</a:t>
            </a:r>
            <a:r>
              <a:rPr lang="en-US" altLang="zh-CN" sz="1500" dirty="0"/>
              <a:t>  *p[3], **pp;</a:t>
            </a:r>
          </a:p>
          <a:p>
            <a:r>
              <a:rPr lang="en-US" altLang="zh-CN" sz="1500" dirty="0"/>
              <a:t>      </a:t>
            </a:r>
            <a:r>
              <a:rPr lang="en-US" altLang="zh-CN" sz="1500" dirty="0" err="1"/>
              <a:t>int</a:t>
            </a:r>
            <a:r>
              <a:rPr lang="en-US" altLang="zh-CN" sz="1500" dirty="0"/>
              <a:t>  </a:t>
            </a:r>
            <a:r>
              <a:rPr lang="en-US" altLang="zh-CN" sz="1500" dirty="0" err="1"/>
              <a:t>i</a:t>
            </a:r>
            <a:r>
              <a:rPr lang="en-US" altLang="zh-CN" sz="1500" dirty="0"/>
              <a:t>, j;</a:t>
            </a:r>
          </a:p>
          <a:p>
            <a:r>
              <a:rPr lang="en-US" altLang="zh-CN" sz="1500" dirty="0"/>
              <a:t>      for (i=0; i&lt;3; i++) </a:t>
            </a:r>
          </a:p>
          <a:p>
            <a:r>
              <a:rPr lang="en-US" altLang="zh-CN" sz="1500" dirty="0"/>
              <a:t>             p[i]=</a:t>
            </a:r>
            <a:r>
              <a:rPr lang="en-US" altLang="zh-CN" sz="1500" dirty="0" err="1"/>
              <a:t>num</a:t>
            </a:r>
            <a:r>
              <a:rPr lang="en-US" altLang="zh-CN" sz="1500" dirty="0"/>
              <a:t>[i]; </a:t>
            </a:r>
          </a:p>
          <a:p>
            <a:r>
              <a:rPr lang="en-US" altLang="zh-CN" sz="1500" dirty="0"/>
              <a:t>     </a:t>
            </a:r>
            <a:r>
              <a:rPr lang="en-US" altLang="zh-CN" sz="1500" dirty="0" err="1"/>
              <a:t>pp</a:t>
            </a:r>
            <a:r>
              <a:rPr lang="en-US" altLang="zh-CN" sz="1500" dirty="0"/>
              <a:t>=p;	 //</a:t>
            </a:r>
            <a:r>
              <a:rPr lang="zh-CN" altLang="en-US" sz="1500" dirty="0"/>
              <a:t>使二级指针</a:t>
            </a:r>
            <a:r>
              <a:rPr lang="en-US" altLang="zh-CN" sz="1500" dirty="0"/>
              <a:t>p</a:t>
            </a:r>
            <a:r>
              <a:rPr lang="zh-CN" altLang="en-US" sz="1500" dirty="0"/>
              <a:t>指向指针数组</a:t>
            </a:r>
            <a:r>
              <a:rPr lang="en-US" altLang="zh-CN" sz="1500" dirty="0"/>
              <a:t>p</a:t>
            </a:r>
            <a:r>
              <a:rPr lang="zh-CN" altLang="en-US" sz="1500" dirty="0"/>
              <a:t>的首地址</a:t>
            </a:r>
            <a:endParaRPr lang="en-US" altLang="zh-CN" sz="1500" dirty="0"/>
          </a:p>
          <a:p>
            <a:endParaRPr lang="en-US" altLang="zh-CN" sz="1500" dirty="0"/>
          </a:p>
          <a:p>
            <a:r>
              <a:rPr lang="en-US" altLang="zh-CN" sz="1500" dirty="0"/>
              <a:t>      for(</a:t>
            </a:r>
            <a:r>
              <a:rPr lang="en-US" altLang="zh-CN" sz="1500" dirty="0" err="1"/>
              <a:t>i</a:t>
            </a:r>
            <a:r>
              <a:rPr lang="en-US" altLang="zh-CN" sz="1500" dirty="0"/>
              <a:t>=0;i&lt;3;i++)</a:t>
            </a:r>
          </a:p>
          <a:p>
            <a:r>
              <a:rPr lang="en-US" altLang="zh-CN" sz="1500" dirty="0"/>
              <a:t>      {</a:t>
            </a:r>
          </a:p>
          <a:p>
            <a:r>
              <a:rPr lang="en-US" altLang="zh-CN" sz="1500" dirty="0"/>
              <a:t>              for(j=0;j&lt;4;j++)</a:t>
            </a:r>
          </a:p>
          <a:p>
            <a:r>
              <a:rPr lang="en-US" altLang="zh-CN" sz="1500" dirty="0"/>
              <a:t>              </a:t>
            </a:r>
            <a:r>
              <a:rPr lang="en-US" altLang="zh-CN" sz="1500" dirty="0" err="1"/>
              <a:t>printf</a:t>
            </a:r>
            <a:r>
              <a:rPr lang="en-US" altLang="zh-CN" sz="1500" dirty="0"/>
              <a:t>(“%-3d”,*(*(</a:t>
            </a:r>
            <a:r>
              <a:rPr lang="en-US" altLang="zh-CN" sz="1500" dirty="0" err="1"/>
              <a:t>pp+i</a:t>
            </a:r>
            <a:r>
              <a:rPr lang="en-US" altLang="zh-CN" sz="1500" dirty="0"/>
              <a:t>)+j));		</a:t>
            </a:r>
            <a:endParaRPr lang="zh-CN" altLang="en-US" sz="1500" dirty="0"/>
          </a:p>
          <a:p>
            <a:r>
              <a:rPr lang="zh-CN" altLang="en-US" sz="1500" dirty="0"/>
              <a:t>              </a:t>
            </a:r>
            <a:r>
              <a:rPr lang="en-US" altLang="zh-CN" sz="1500" dirty="0" err="1"/>
              <a:t>printf</a:t>
            </a:r>
            <a:r>
              <a:rPr lang="en-US" altLang="zh-CN" sz="1500" dirty="0"/>
              <a:t>(“\n”);</a:t>
            </a:r>
          </a:p>
          <a:p>
            <a:r>
              <a:rPr lang="en-US" altLang="zh-CN" sz="1500" dirty="0"/>
              <a:t>       } </a:t>
            </a:r>
          </a:p>
          <a:p>
            <a:r>
              <a:rPr lang="en-US" altLang="zh-CN" sz="1500" dirty="0"/>
              <a:t>}</a:t>
            </a:r>
          </a:p>
        </p:txBody>
      </p:sp>
      <p:sp>
        <p:nvSpPr>
          <p:cNvPr id="14" name="矩形: 圆角 4"/>
          <p:cNvSpPr/>
          <p:nvPr/>
        </p:nvSpPr>
        <p:spPr>
          <a:xfrm>
            <a:off x="827128" y="4927785"/>
            <a:ext cx="1409700" cy="1377950"/>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it-IT" altLang="zh-CN" sz="1600" dirty="0">
                <a:solidFill>
                  <a:schemeClr val="tx1"/>
                </a:solidFill>
              </a:rPr>
              <a:t>0  1  2  3</a:t>
            </a:r>
          </a:p>
          <a:p>
            <a:r>
              <a:rPr lang="it-IT" altLang="zh-CN" sz="1600" dirty="0">
                <a:solidFill>
                  <a:schemeClr val="tx1"/>
                </a:solidFill>
              </a:rPr>
              <a:t>1  2  3  4</a:t>
            </a:r>
          </a:p>
          <a:p>
            <a:r>
              <a:rPr lang="it-IT" altLang="zh-CN" sz="1600" dirty="0">
                <a:solidFill>
                  <a:schemeClr val="tx1"/>
                </a:solidFill>
              </a:rPr>
              <a:t>2  3  4  5</a:t>
            </a:r>
          </a:p>
          <a:p>
            <a:endParaRPr lang="it-IT" altLang="zh-CN" sz="1100" dirty="0">
              <a:solidFill>
                <a:schemeClr val="tx1"/>
              </a:solidFill>
            </a:endParaRPr>
          </a:p>
        </p:txBody>
      </p:sp>
      <p:sp>
        <p:nvSpPr>
          <p:cNvPr id="17" name="对话气泡: 圆角矩形 16"/>
          <p:cNvSpPr/>
          <p:nvPr/>
        </p:nvSpPr>
        <p:spPr>
          <a:xfrm>
            <a:off x="5502493" y="4395307"/>
            <a:ext cx="1521514" cy="615493"/>
          </a:xfrm>
          <a:prstGeom prst="wedgeRoundRectCallout">
            <a:avLst>
              <a:gd name="adj1" fmla="val -82938"/>
              <a:gd name="adj2" fmla="val 4581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借助二级指针输出数组元素</a:t>
            </a:r>
          </a:p>
        </p:txBody>
      </p:sp>
      <p:sp>
        <p:nvSpPr>
          <p:cNvPr id="4" name="矩形 3"/>
          <p:cNvSpPr/>
          <p:nvPr/>
        </p:nvSpPr>
        <p:spPr>
          <a:xfrm>
            <a:off x="3832106" y="5673918"/>
            <a:ext cx="5180358" cy="646331"/>
          </a:xfrm>
          <a:prstGeom prst="rect">
            <a:avLst/>
          </a:prstGeom>
          <a:solidFill>
            <a:schemeClr val="accent5">
              <a:lumMod val="20000"/>
              <a:lumOff val="80000"/>
            </a:schemeClr>
          </a:solidFill>
        </p:spPr>
        <p:txBody>
          <a:bodyPr wrap="square">
            <a:spAutoFit/>
          </a:bodyPr>
          <a:lstStyle/>
          <a:p>
            <a:r>
              <a:rPr lang="zh-CN" altLang="en-US" dirty="0">
                <a:latin typeface="微软雅黑" panose="020B0503020204020204" pitchFamily="34" charset="-122"/>
                <a:ea typeface="微软雅黑" panose="020B0503020204020204" pitchFamily="34" charset="-122"/>
              </a:rPr>
              <a:t>*(*(pp+i)+j)，   *(p[i]+j)，      p[i][j]，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*(*(num+i)+j)，*(num[i]+j)， num[i][j]</a:t>
            </a:r>
          </a:p>
        </p:txBody>
      </p:sp>
      <p:sp>
        <p:nvSpPr>
          <p:cNvPr id="10" name="对话气泡: 圆角矩形 16"/>
          <p:cNvSpPr/>
          <p:nvPr/>
        </p:nvSpPr>
        <p:spPr>
          <a:xfrm>
            <a:off x="7492995" y="4862708"/>
            <a:ext cx="1403350" cy="435413"/>
          </a:xfrm>
          <a:prstGeom prst="wedgeRoundRectCallout">
            <a:avLst>
              <a:gd name="adj1" fmla="val -58004"/>
              <a:gd name="adj2" fmla="val 11684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表达形式等价</a:t>
            </a:r>
          </a:p>
        </p:txBody>
      </p:sp>
      <p:sp>
        <p:nvSpPr>
          <p:cNvPr id="15" name="对话气泡: 圆角矩形 16"/>
          <p:cNvSpPr/>
          <p:nvPr/>
        </p:nvSpPr>
        <p:spPr>
          <a:xfrm>
            <a:off x="5163788" y="2835021"/>
            <a:ext cx="1860219" cy="615493"/>
          </a:xfrm>
          <a:prstGeom prst="wedgeRoundRectCallout">
            <a:avLst>
              <a:gd name="adj1" fmla="val -82938"/>
              <a:gd name="adj2" fmla="val 4581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指针数组</a:t>
            </a:r>
            <a:r>
              <a:rPr lang="en-US" altLang="zh-CN" sz="1400" dirty="0">
                <a:solidFill>
                  <a:schemeClr val="tx1"/>
                </a:solidFill>
                <a:latin typeface="微软雅黑" pitchFamily="34" charset="-122"/>
                <a:ea typeface="微软雅黑" pitchFamily="34" charset="-122"/>
              </a:rPr>
              <a:t>p</a:t>
            </a:r>
            <a:r>
              <a:rPr lang="zh-CN" altLang="en-US" sz="1400" dirty="0">
                <a:solidFill>
                  <a:schemeClr val="tx1"/>
                </a:solidFill>
                <a:latin typeface="微软雅黑" pitchFamily="34" charset="-122"/>
                <a:ea typeface="微软雅黑" pitchFamily="34" charset="-122"/>
              </a:rPr>
              <a:t>存放数组</a:t>
            </a:r>
            <a:r>
              <a:rPr lang="en-US" altLang="zh-CN" sz="1400" dirty="0" err="1">
                <a:solidFill>
                  <a:schemeClr val="tx1"/>
                </a:solidFill>
                <a:latin typeface="微软雅黑" pitchFamily="34" charset="-122"/>
                <a:ea typeface="微软雅黑" pitchFamily="34" charset="-122"/>
              </a:rPr>
              <a:t>num</a:t>
            </a:r>
            <a:r>
              <a:rPr lang="zh-CN" altLang="en-US" sz="1400" dirty="0">
                <a:solidFill>
                  <a:schemeClr val="tx1"/>
                </a:solidFill>
                <a:latin typeface="微软雅黑" pitchFamily="34" charset="-122"/>
                <a:ea typeface="微软雅黑" pitchFamily="34" charset="-122"/>
              </a:rPr>
              <a:t>每行的首地址</a:t>
            </a:r>
          </a:p>
        </p:txBody>
      </p:sp>
    </p:spTree>
    <p:extLst>
      <p:ext uri="{BB962C8B-B14F-4D97-AF65-F5344CB8AC3E}">
        <p14:creationId xmlns:p14="http://schemas.microsoft.com/office/powerpoint/2010/main" val="384048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0"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多级指针</a:t>
            </a:r>
          </a:p>
        </p:txBody>
      </p:sp>
      <p:sp>
        <p:nvSpPr>
          <p:cNvPr id="11" name="矩形: 圆角 10"/>
          <p:cNvSpPr/>
          <p:nvPr/>
        </p:nvSpPr>
        <p:spPr>
          <a:xfrm>
            <a:off x="2019118" y="1442224"/>
            <a:ext cx="5886632" cy="493904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2374666" y="1154640"/>
            <a:ext cx="3958770"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6.18 </a:t>
            </a:r>
            <a:r>
              <a:rPr lang="zh-CN" altLang="en-US" dirty="0">
                <a:solidFill>
                  <a:schemeClr val="tx1"/>
                </a:solidFill>
                <a:latin typeface="微软雅黑" panose="020B0503020204020204" pitchFamily="34" charset="-122"/>
                <a:ea typeface="微软雅黑" panose="020B0503020204020204" pitchFamily="34" charset="-122"/>
              </a:rPr>
              <a:t>多级指针处理二维数组</a:t>
            </a:r>
          </a:p>
        </p:txBody>
      </p:sp>
      <p:sp>
        <p:nvSpPr>
          <p:cNvPr id="13" name="矩形 12"/>
          <p:cNvSpPr/>
          <p:nvPr/>
        </p:nvSpPr>
        <p:spPr>
          <a:xfrm>
            <a:off x="2230025" y="1829694"/>
            <a:ext cx="5447125" cy="4678204"/>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a:t>void output(</a:t>
            </a:r>
            <a:r>
              <a:rPr lang="en-US" altLang="zh-CN" sz="1500" dirty="0" err="1"/>
              <a:t>int</a:t>
            </a:r>
            <a:r>
              <a:rPr lang="en-US" altLang="zh-CN" sz="1500" dirty="0"/>
              <a:t> **p, </a:t>
            </a:r>
            <a:r>
              <a:rPr lang="en-US" altLang="zh-CN" sz="1500" dirty="0" err="1"/>
              <a:t>int</a:t>
            </a:r>
            <a:r>
              <a:rPr lang="en-US" altLang="zh-CN" sz="1500" dirty="0"/>
              <a:t> n1, </a:t>
            </a:r>
            <a:r>
              <a:rPr lang="en-US" altLang="zh-CN" sz="1500" dirty="0" err="1"/>
              <a:t>int</a:t>
            </a:r>
            <a:r>
              <a:rPr lang="en-US" altLang="zh-CN" sz="1500" dirty="0"/>
              <a:t> n2);</a:t>
            </a:r>
          </a:p>
          <a:p>
            <a:r>
              <a:rPr lang="en-US" altLang="zh-CN" sz="1500" dirty="0" err="1"/>
              <a:t>int</a:t>
            </a:r>
            <a:r>
              <a:rPr lang="en-US" altLang="zh-CN" sz="1500" dirty="0"/>
              <a:t> main( )</a:t>
            </a:r>
          </a:p>
          <a:p>
            <a:r>
              <a:rPr lang="en-US" altLang="zh-CN" sz="1500" dirty="0"/>
              <a:t>{   </a:t>
            </a:r>
            <a:r>
              <a:rPr lang="en-US" altLang="zh-CN" sz="1500" dirty="0" err="1"/>
              <a:t>int</a:t>
            </a:r>
            <a:r>
              <a:rPr lang="en-US" altLang="zh-CN" sz="1500" dirty="0"/>
              <a:t>  </a:t>
            </a:r>
            <a:r>
              <a:rPr lang="en-US" altLang="zh-CN" sz="1500" dirty="0" err="1"/>
              <a:t>num</a:t>
            </a:r>
            <a:r>
              <a:rPr lang="en-US" altLang="zh-CN" sz="1500" dirty="0"/>
              <a:t>[3][4]={{0,1,2,3},{1,2,3,4},{2,3,4,5}};</a:t>
            </a:r>
          </a:p>
          <a:p>
            <a:r>
              <a:rPr lang="en-US" altLang="zh-CN" sz="1500" dirty="0"/>
              <a:t>    </a:t>
            </a:r>
            <a:r>
              <a:rPr lang="en-US" altLang="zh-CN" sz="1500" dirty="0" err="1"/>
              <a:t>int</a:t>
            </a:r>
            <a:r>
              <a:rPr lang="en-US" altLang="zh-CN" sz="1500" dirty="0"/>
              <a:t>  *p[3], **pp;</a:t>
            </a:r>
          </a:p>
          <a:p>
            <a:r>
              <a:rPr lang="en-US" altLang="zh-CN" sz="1500" dirty="0"/>
              <a:t>    for (</a:t>
            </a:r>
            <a:r>
              <a:rPr lang="en-US" altLang="zh-CN" sz="1500" dirty="0" err="1"/>
              <a:t>i</a:t>
            </a:r>
            <a:r>
              <a:rPr lang="en-US" altLang="zh-CN" sz="1500" dirty="0"/>
              <a:t>=0; </a:t>
            </a:r>
            <a:r>
              <a:rPr lang="en-US" altLang="zh-CN" sz="1500" dirty="0" err="1"/>
              <a:t>i</a:t>
            </a:r>
            <a:r>
              <a:rPr lang="en-US" altLang="zh-CN" sz="1500" dirty="0"/>
              <a:t>&lt;3; </a:t>
            </a:r>
            <a:r>
              <a:rPr lang="en-US" altLang="zh-CN" sz="1500" dirty="0" err="1"/>
              <a:t>i</a:t>
            </a:r>
            <a:r>
              <a:rPr lang="en-US" altLang="zh-CN" sz="1500" dirty="0"/>
              <a:t>++)</a:t>
            </a:r>
          </a:p>
          <a:p>
            <a:r>
              <a:rPr lang="en-US" altLang="zh-CN" sz="1500" dirty="0"/>
              <a:t>        p[i]=</a:t>
            </a:r>
            <a:r>
              <a:rPr lang="en-US" altLang="zh-CN" sz="1500" dirty="0" err="1"/>
              <a:t>num</a:t>
            </a:r>
            <a:r>
              <a:rPr lang="en-US" altLang="zh-CN" sz="1500" dirty="0"/>
              <a:t>[i];		</a:t>
            </a:r>
          </a:p>
          <a:p>
            <a:r>
              <a:rPr lang="zh-CN" altLang="en-US" sz="1500" dirty="0"/>
              <a:t>    </a:t>
            </a:r>
            <a:r>
              <a:rPr lang="en-US" altLang="zh-CN" sz="1500" dirty="0"/>
              <a:t>pp=p;	</a:t>
            </a:r>
          </a:p>
          <a:p>
            <a:r>
              <a:rPr lang="en-US" altLang="zh-CN" sz="1500" dirty="0"/>
              <a:t>    output(pp, 3, 4);  //</a:t>
            </a:r>
            <a:r>
              <a:rPr lang="zh-CN" altLang="en-US" sz="1500" dirty="0"/>
              <a:t>调用函数</a:t>
            </a:r>
          </a:p>
          <a:p>
            <a:r>
              <a:rPr lang="en-US" altLang="zh-CN" sz="1500" dirty="0"/>
              <a:t>}</a:t>
            </a:r>
          </a:p>
          <a:p>
            <a:r>
              <a:rPr lang="en-US" altLang="zh-CN" sz="1500" dirty="0"/>
              <a:t>void output(</a:t>
            </a:r>
            <a:r>
              <a:rPr lang="en-US" altLang="zh-CN" sz="1500" dirty="0" err="1"/>
              <a:t>int</a:t>
            </a:r>
            <a:r>
              <a:rPr lang="en-US" altLang="zh-CN" sz="1500" dirty="0"/>
              <a:t> **p, </a:t>
            </a:r>
            <a:r>
              <a:rPr lang="en-US" altLang="zh-CN" sz="1500" dirty="0" err="1"/>
              <a:t>int</a:t>
            </a:r>
            <a:r>
              <a:rPr lang="en-US" altLang="zh-CN" sz="1500" dirty="0"/>
              <a:t> n1, </a:t>
            </a:r>
            <a:r>
              <a:rPr lang="en-US" altLang="zh-CN" sz="1500" dirty="0" err="1"/>
              <a:t>int</a:t>
            </a:r>
            <a:r>
              <a:rPr lang="en-US" altLang="zh-CN" sz="1500" dirty="0"/>
              <a:t> n2);  //n1,n2</a:t>
            </a:r>
            <a:r>
              <a:rPr lang="zh-CN" altLang="en-US" sz="1500" dirty="0"/>
              <a:t>为二级指针指向的数组行列数</a:t>
            </a:r>
          </a:p>
          <a:p>
            <a:r>
              <a:rPr lang="en-US" altLang="zh-CN" sz="1500" dirty="0"/>
              <a:t>{   </a:t>
            </a:r>
          </a:p>
          <a:p>
            <a:r>
              <a:rPr lang="en-US" altLang="zh-CN" sz="1500" dirty="0"/>
              <a:t>    </a:t>
            </a:r>
            <a:r>
              <a:rPr lang="en-US" altLang="zh-CN" sz="1500" dirty="0" err="1"/>
              <a:t>int</a:t>
            </a:r>
            <a:r>
              <a:rPr lang="en-US" altLang="zh-CN" sz="1500" dirty="0"/>
              <a:t> </a:t>
            </a:r>
            <a:r>
              <a:rPr lang="en-US" altLang="zh-CN" sz="1500" dirty="0" err="1"/>
              <a:t>i</a:t>
            </a:r>
            <a:r>
              <a:rPr lang="en-US" altLang="zh-CN" sz="1500" dirty="0"/>
              <a:t>, j;</a:t>
            </a:r>
          </a:p>
          <a:p>
            <a:r>
              <a:rPr lang="en-US" altLang="zh-CN" sz="1500" dirty="0"/>
              <a:t>    for(</a:t>
            </a:r>
            <a:r>
              <a:rPr lang="en-US" altLang="zh-CN" sz="1500" dirty="0" err="1"/>
              <a:t>i</a:t>
            </a:r>
            <a:r>
              <a:rPr lang="en-US" altLang="zh-CN" sz="1500" dirty="0"/>
              <a:t>=0;i&lt;n1;i++)</a:t>
            </a:r>
          </a:p>
          <a:p>
            <a:r>
              <a:rPr lang="en-US" altLang="zh-CN" sz="1500" dirty="0"/>
              <a:t>    {   </a:t>
            </a:r>
          </a:p>
          <a:p>
            <a:r>
              <a:rPr lang="en-US" altLang="zh-CN" sz="1500" dirty="0"/>
              <a:t>        for(j=0;j&lt;n2;j++)   </a:t>
            </a:r>
            <a:r>
              <a:rPr lang="en-US" altLang="zh-CN" sz="1500" dirty="0" err="1"/>
              <a:t>printf</a:t>
            </a:r>
            <a:r>
              <a:rPr lang="en-US" altLang="zh-CN" sz="1500" dirty="0"/>
              <a:t>(“%-3d”,*(*(</a:t>
            </a:r>
            <a:r>
              <a:rPr lang="en-US" altLang="zh-CN" sz="1500" dirty="0" err="1"/>
              <a:t>pp+i</a:t>
            </a:r>
            <a:r>
              <a:rPr lang="en-US" altLang="zh-CN" sz="1500" dirty="0"/>
              <a:t>)+j));  </a:t>
            </a:r>
            <a:endParaRPr lang="zh-CN" altLang="en-US" sz="1500" dirty="0"/>
          </a:p>
          <a:p>
            <a:r>
              <a:rPr lang="zh-CN" altLang="en-US" sz="1500" dirty="0"/>
              <a:t>         </a:t>
            </a:r>
            <a:r>
              <a:rPr lang="en-US" altLang="zh-CN" sz="1500" dirty="0" err="1"/>
              <a:t>printf</a:t>
            </a:r>
            <a:r>
              <a:rPr lang="en-US" altLang="zh-CN" sz="1500" dirty="0"/>
              <a:t>(“\n”);</a:t>
            </a:r>
          </a:p>
          <a:p>
            <a:r>
              <a:rPr lang="en-US" altLang="zh-CN" sz="1500" dirty="0"/>
              <a:t>    }</a:t>
            </a:r>
          </a:p>
          <a:p>
            <a:r>
              <a:rPr lang="en-US" altLang="zh-CN" sz="1500" dirty="0"/>
              <a:t>}</a:t>
            </a:r>
          </a:p>
        </p:txBody>
      </p:sp>
      <p:sp>
        <p:nvSpPr>
          <p:cNvPr id="17" name="对话气泡: 圆角矩形 16"/>
          <p:cNvSpPr/>
          <p:nvPr/>
        </p:nvSpPr>
        <p:spPr>
          <a:xfrm>
            <a:off x="384392" y="3437787"/>
            <a:ext cx="1521514" cy="615493"/>
          </a:xfrm>
          <a:prstGeom prst="wedgeRoundRectCallout">
            <a:avLst>
              <a:gd name="adj1" fmla="val 70407"/>
              <a:gd name="adj2" fmla="val 8472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二级指针变量作为函数形参</a:t>
            </a:r>
          </a:p>
        </p:txBody>
      </p:sp>
    </p:spTree>
    <p:extLst>
      <p:ext uri="{BB962C8B-B14F-4D97-AF65-F5344CB8AC3E}">
        <p14:creationId xmlns:p14="http://schemas.microsoft.com/office/powerpoint/2010/main" val="40021456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655" y="163397"/>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248646" y="163397"/>
            <a:ext cx="5130054" cy="584775"/>
          </a:xfrm>
          <a:prstGeom prst="rect">
            <a:avLst/>
          </a:prstGeom>
          <a:noFill/>
        </p:spPr>
        <p:txBody>
          <a:bodyPr wrap="square" rtlCol="0">
            <a:spAutoFit/>
          </a:bodyPr>
          <a:lstStyle>
            <a:defPPr>
              <a:defRPr lang="en-US"/>
            </a:defPPr>
            <a:lvl1pPr algn="ctr">
              <a:defRPr sz="3200" b="1">
                <a:solidFill>
                  <a:schemeClr val="bg1"/>
                </a:solidFill>
                <a:latin typeface="微软雅黑" panose="020B0503020204020204" pitchFamily="34" charset="-122"/>
                <a:ea typeface="微软雅黑" panose="020B0503020204020204" pitchFamily="34" charset="-122"/>
                <a:cs typeface="Segoe UI" panose="020B0502040204020203" pitchFamily="34" charset="0"/>
              </a:defRPr>
            </a:lvl1pPr>
          </a:lstStyle>
          <a:p>
            <a:r>
              <a:rPr lang="zh-CN" altLang="en-US" dirty="0"/>
              <a:t>指针与函数</a:t>
            </a:r>
          </a:p>
        </p:txBody>
      </p:sp>
      <p:sp>
        <p:nvSpPr>
          <p:cNvPr id="12" name="矩形 11"/>
          <p:cNvSpPr/>
          <p:nvPr/>
        </p:nvSpPr>
        <p:spPr>
          <a:xfrm>
            <a:off x="545316" y="1130969"/>
            <a:ext cx="6743483" cy="1061829"/>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6.5.1 </a:t>
            </a:r>
            <a:r>
              <a:rPr lang="zh-CN" altLang="en-US" sz="2400" b="1" dirty="0">
                <a:latin typeface="微软雅黑" panose="020B0503020204020204" pitchFamily="34" charset="-122"/>
                <a:ea typeface="微软雅黑" panose="020B0503020204020204" pitchFamily="34" charset="-122"/>
              </a:rPr>
              <a:t>返回指针的函数</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itchFamily="34" charset="-122"/>
                <a:ea typeface="微软雅黑" pitchFamily="34" charset="-122"/>
              </a:rPr>
              <a:t>当函数的返回值是地址时，该函数就是指针型函数</a:t>
            </a:r>
            <a:r>
              <a:rPr lang="zh-CN" altLang="en-US" dirty="0">
                <a:latin typeface="微软雅黑" panose="020B0503020204020204" pitchFamily="34" charset="-122"/>
                <a:ea typeface="微软雅黑" panose="020B0503020204020204" pitchFamily="34" charset="-122"/>
              </a:rPr>
              <a:t>。</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271" y="5404882"/>
            <a:ext cx="654768" cy="654768"/>
          </a:xfrm>
          <a:prstGeom prst="rect">
            <a:avLst/>
          </a:prstGeom>
        </p:spPr>
      </p:pic>
      <p:sp>
        <p:nvSpPr>
          <p:cNvPr id="5" name="矩形 4"/>
          <p:cNvSpPr/>
          <p:nvPr/>
        </p:nvSpPr>
        <p:spPr>
          <a:xfrm>
            <a:off x="1745374" y="2352583"/>
            <a:ext cx="6382626" cy="369332"/>
          </a:xfrm>
          <a:prstGeom prst="rect">
            <a:avLst/>
          </a:prstGeom>
        </p:spPr>
        <p:txBody>
          <a:bodyPr wrap="square">
            <a:spAutoFit/>
          </a:bodyPr>
          <a:lstStyle/>
          <a:p>
            <a:r>
              <a:rPr lang="zh-CN" altLang="en-US" dirty="0">
                <a:latin typeface="微软雅黑" pitchFamily="34" charset="-122"/>
                <a:ea typeface="微软雅黑" pitchFamily="34" charset="-122"/>
              </a:rPr>
              <a:t>&lt;存储类型&gt;  &lt;数据类型&gt;  *函数名(函数的形式参数及说明)；</a:t>
            </a:r>
          </a:p>
        </p:txBody>
      </p:sp>
      <p:sp>
        <p:nvSpPr>
          <p:cNvPr id="16" name="对话气泡: 圆角矩形 16"/>
          <p:cNvSpPr/>
          <p:nvPr/>
        </p:nvSpPr>
        <p:spPr>
          <a:xfrm>
            <a:off x="699986" y="3011382"/>
            <a:ext cx="1403350" cy="668350"/>
          </a:xfrm>
          <a:prstGeom prst="wedgeRoundRectCallout">
            <a:avLst>
              <a:gd name="adj1" fmla="val 42901"/>
              <a:gd name="adj2" fmla="val -10087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200" dirty="0">
                <a:solidFill>
                  <a:schemeClr val="tx1"/>
                </a:solidFill>
                <a:latin typeface="微软雅黑" pitchFamily="34" charset="-122"/>
                <a:ea typeface="微软雅黑" pitchFamily="34" charset="-122"/>
              </a:rPr>
              <a:t>该函数本身的存储特性</a:t>
            </a:r>
            <a:r>
              <a:rPr lang="zh-CN" altLang="en-US" sz="1200" dirty="0">
                <a:solidFill>
                  <a:schemeClr val="tx1"/>
                </a:solidFill>
                <a:latin typeface="微软雅黑" pitchFamily="34" charset="-122"/>
                <a:ea typeface="微软雅黑" pitchFamily="34" charset="-122"/>
              </a:rPr>
              <a:t>，分外部型或</a:t>
            </a:r>
            <a:r>
              <a:rPr lang="en-US" altLang="zh-CN" sz="1200" dirty="0">
                <a:solidFill>
                  <a:schemeClr val="tx1"/>
                </a:solidFill>
                <a:latin typeface="微软雅黑" pitchFamily="34" charset="-122"/>
                <a:ea typeface="微软雅黑" pitchFamily="34" charset="-122"/>
              </a:rPr>
              <a:t>static</a:t>
            </a:r>
            <a:r>
              <a:rPr lang="zh-CN" altLang="en-US" sz="1200" dirty="0">
                <a:solidFill>
                  <a:schemeClr val="tx1"/>
                </a:solidFill>
                <a:latin typeface="微软雅黑" pitchFamily="34" charset="-122"/>
                <a:ea typeface="微软雅黑" pitchFamily="34" charset="-122"/>
              </a:rPr>
              <a:t>型</a:t>
            </a:r>
          </a:p>
        </p:txBody>
      </p:sp>
      <p:sp>
        <p:nvSpPr>
          <p:cNvPr id="17" name="对话气泡: 圆角矩形 16"/>
          <p:cNvSpPr/>
          <p:nvPr/>
        </p:nvSpPr>
        <p:spPr>
          <a:xfrm>
            <a:off x="3833004" y="3147107"/>
            <a:ext cx="1531243" cy="668350"/>
          </a:xfrm>
          <a:prstGeom prst="wedgeRoundRectCallout">
            <a:avLst>
              <a:gd name="adj1" fmla="val -35476"/>
              <a:gd name="adj2" fmla="val -106579"/>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返回值地址所在的内存空间中存储数据的数据类型</a:t>
            </a:r>
          </a:p>
        </p:txBody>
      </p:sp>
      <p:sp>
        <p:nvSpPr>
          <p:cNvPr id="6" name="矩形 5"/>
          <p:cNvSpPr/>
          <p:nvPr/>
        </p:nvSpPr>
        <p:spPr>
          <a:xfrm>
            <a:off x="1460500" y="4192361"/>
            <a:ext cx="6276253" cy="923330"/>
          </a:xfrm>
          <a:prstGeom prst="rect">
            <a:avLst/>
          </a:prstGeom>
        </p:spPr>
        <p:txBody>
          <a:bodyPr wrap="square">
            <a:spAutoFit/>
          </a:bodyPr>
          <a:lstStyle/>
          <a:p>
            <a:r>
              <a:rPr lang="zh-CN" altLang="en-US" dirty="0">
                <a:latin typeface="微软雅黑" pitchFamily="34" charset="-122"/>
                <a:ea typeface="微软雅黑" pitchFamily="34" charset="-122"/>
                <a:cs typeface="Times New Roman" panose="02020603050405020304" pitchFamily="18" charset="0"/>
              </a:rPr>
              <a:t>函数体内必须有</a:t>
            </a:r>
            <a:r>
              <a:rPr lang="en-US" altLang="zh-CN" dirty="0">
                <a:latin typeface="微软雅黑" pitchFamily="34" charset="-122"/>
                <a:ea typeface="微软雅黑" pitchFamily="34" charset="-122"/>
                <a:cs typeface="Times New Roman" panose="02020603050405020304" pitchFamily="18" charset="0"/>
              </a:rPr>
              <a:t>return</a:t>
            </a:r>
            <a:r>
              <a:rPr lang="zh-CN" altLang="en-US" dirty="0">
                <a:latin typeface="微软雅黑" pitchFamily="34" charset="-122"/>
                <a:ea typeface="微软雅黑" pitchFamily="34" charset="-122"/>
                <a:cs typeface="Times New Roman" panose="02020603050405020304" pitchFamily="18" charset="0"/>
              </a:rPr>
              <a:t>语句，其后跟随的表达式结果值可以是变量的地址、数组首地址、已经定向的指针变量、结构变量地址、结构数组的首地址等</a:t>
            </a:r>
            <a:endParaRPr lang="zh-CN" altLang="en-US" dirty="0">
              <a:latin typeface="微软雅黑" pitchFamily="34" charset="-122"/>
              <a:ea typeface="微软雅黑" pitchFamily="34" charset="-122"/>
            </a:endParaRPr>
          </a:p>
        </p:txBody>
      </p:sp>
      <p:sp>
        <p:nvSpPr>
          <p:cNvPr id="8" name="矩形 7"/>
          <p:cNvSpPr/>
          <p:nvPr/>
        </p:nvSpPr>
        <p:spPr>
          <a:xfrm>
            <a:off x="1460500" y="5404882"/>
            <a:ext cx="6445250" cy="646331"/>
          </a:xfrm>
          <a:prstGeom prst="rect">
            <a:avLst/>
          </a:prstGeom>
        </p:spPr>
        <p:txBody>
          <a:bodyPr wrap="square">
            <a:spAutoFit/>
          </a:bodyPr>
          <a:lstStyle/>
          <a:p>
            <a:r>
              <a:rPr lang="zh-CN" altLang="en-US" dirty="0">
                <a:latin typeface="微软雅黑" pitchFamily="34" charset="-122"/>
                <a:ea typeface="微软雅黑" pitchFamily="34" charset="-122"/>
                <a:cs typeface="Times New Roman" panose="02020603050405020304" pitchFamily="18" charset="0"/>
              </a:rPr>
              <a:t>这些变量和数组须是全局或静态型，不能把被调用函数内的自动变量的地址和自动型数组的首地址作为指针函数的返回值</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850693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指针变量的定义与初始化</a:t>
            </a:r>
          </a:p>
        </p:txBody>
      </p:sp>
      <p:sp>
        <p:nvSpPr>
          <p:cNvPr id="4" name="矩形 3"/>
          <p:cNvSpPr/>
          <p:nvPr/>
        </p:nvSpPr>
        <p:spPr>
          <a:xfrm>
            <a:off x="516784" y="1072634"/>
            <a:ext cx="2339103" cy="461665"/>
          </a:xfrm>
          <a:prstGeom prst="rect">
            <a:avLst/>
          </a:prstGeom>
          <a:ln>
            <a:noFill/>
          </a:ln>
        </p:spPr>
        <p:txBody>
          <a:bodyPr wrap="square">
            <a:spAutoFit/>
          </a:bodyPr>
          <a:lstStyle/>
          <a:p>
            <a:pPr algn="ctr"/>
            <a:r>
              <a:rPr lang="zh-CN" altLang="en-US" sz="2400" b="1" dirty="0">
                <a:latin typeface="微软雅黑" panose="020B0503020204020204" pitchFamily="34" charset="-122"/>
                <a:ea typeface="微软雅黑" panose="020B0503020204020204" pitchFamily="34" charset="-122"/>
              </a:rPr>
              <a:t>指针变量的定义</a:t>
            </a:r>
          </a:p>
        </p:txBody>
      </p:sp>
      <p:sp>
        <p:nvSpPr>
          <p:cNvPr id="5" name="矩形 4"/>
          <p:cNvSpPr/>
          <p:nvPr/>
        </p:nvSpPr>
        <p:spPr>
          <a:xfrm>
            <a:off x="2382193" y="1839737"/>
            <a:ext cx="4232249" cy="341632"/>
          </a:xfrm>
          <a:prstGeom prst="rect">
            <a:avLst/>
          </a:prstGeom>
        </p:spPr>
        <p:txBody>
          <a:bodyPr wrap="none">
            <a:spAutoFit/>
          </a:bodyPr>
          <a:lstStyle/>
          <a:p>
            <a:pPr>
              <a:lnSpc>
                <a:spcPct val="90000"/>
              </a:lnSpc>
              <a:buSzTx/>
              <a:buFont typeface="Wingdings 3" panose="05040102010807070707" pitchFamily="18" charset="2"/>
              <a:buNone/>
            </a:pP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存储类型</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&gt;    &lt;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数据类型</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&gt;   *</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指针名</a:t>
            </a:r>
            <a:r>
              <a:rPr lang="zh-CN" alt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6" name="矩形 5"/>
          <p:cNvSpPr/>
          <p:nvPr/>
        </p:nvSpPr>
        <p:spPr>
          <a:xfrm>
            <a:off x="1861867" y="3461717"/>
            <a:ext cx="4572000" cy="840230"/>
          </a:xfrm>
          <a:prstGeom prst="rect">
            <a:avLst/>
          </a:prstGeom>
        </p:spPr>
        <p:txBody>
          <a:bodyPr>
            <a:spAutoFit/>
          </a:bodyPr>
          <a:lstStyle/>
          <a:p>
            <a:pPr>
              <a:lnSpc>
                <a:spcPct val="90000"/>
              </a:lnSpc>
              <a:buSzTx/>
            </a:pPr>
            <a:r>
              <a:rPr lang="zh-CN" altLang="en-US" dirty="0">
                <a:latin typeface="等线" panose="02010600030101010101" pitchFamily="2" charset="-122"/>
                <a:ea typeface="等线" panose="02010600030101010101" pitchFamily="2" charset="-122"/>
              </a:rPr>
              <a:t>例如：    </a:t>
            </a: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px</a:t>
            </a:r>
            <a:r>
              <a:rPr lang="en-US" altLang="zh-CN" dirty="0">
                <a:latin typeface="等线" panose="02010600030101010101" pitchFamily="2" charset="-122"/>
                <a:ea typeface="等线" panose="02010600030101010101" pitchFamily="2" charset="-122"/>
              </a:rPr>
              <a:t>;</a:t>
            </a:r>
          </a:p>
          <a:p>
            <a:pPr>
              <a:lnSpc>
                <a:spcPct val="90000"/>
              </a:lnSpc>
              <a:buSzTx/>
              <a:buFont typeface="Wingdings 3" panose="05040102010807070707" pitchFamily="18" charset="2"/>
              <a:buNone/>
            </a:pPr>
            <a:r>
              <a:rPr lang="en-US" altLang="zh-CN" dirty="0">
                <a:latin typeface="等线" panose="02010600030101010101" pitchFamily="2" charset="-122"/>
                <a:ea typeface="等线" panose="02010600030101010101" pitchFamily="2" charset="-122"/>
              </a:rPr>
              <a:t>               char  *name;</a:t>
            </a:r>
          </a:p>
          <a:p>
            <a:pPr>
              <a:lnSpc>
                <a:spcPct val="90000"/>
              </a:lnSpc>
              <a:buSzTx/>
              <a:buFont typeface="Wingdings 3" panose="05040102010807070707" pitchFamily="18" charset="2"/>
              <a:buNone/>
            </a:pPr>
            <a:r>
              <a:rPr lang="en-US" altLang="zh-CN" dirty="0">
                <a:latin typeface="等线" panose="02010600030101010101" pitchFamily="2" charset="-122"/>
                <a:ea typeface="等线" panose="02010600030101010101" pitchFamily="2" charset="-122"/>
              </a:rPr>
              <a:t>               static  </a:t>
            </a: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*pa;</a:t>
            </a:r>
          </a:p>
        </p:txBody>
      </p:sp>
      <p:sp>
        <p:nvSpPr>
          <p:cNvPr id="8" name="矩形 7"/>
          <p:cNvSpPr/>
          <p:nvPr/>
        </p:nvSpPr>
        <p:spPr>
          <a:xfrm>
            <a:off x="2761947" y="4307247"/>
            <a:ext cx="2332754" cy="341632"/>
          </a:xfrm>
          <a:prstGeom prst="rect">
            <a:avLst/>
          </a:prstGeom>
        </p:spPr>
        <p:txBody>
          <a:bodyPr>
            <a:spAutoFit/>
          </a:bodyPr>
          <a:lstStyle/>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px</a:t>
            </a: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py</a:t>
            </a:r>
            <a:r>
              <a:rPr lang="zh-CN" altLang="zh-CN"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pz</a:t>
            </a: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sp>
        <p:nvSpPr>
          <p:cNvPr id="9" name="矩形 8"/>
          <p:cNvSpPr/>
          <p:nvPr/>
        </p:nvSpPr>
        <p:spPr>
          <a:xfrm>
            <a:off x="2761946" y="4624746"/>
            <a:ext cx="1944763" cy="369332"/>
          </a:xfrm>
          <a:prstGeom prst="rect">
            <a:avLst/>
          </a:prstGeom>
        </p:spPr>
        <p:txBody>
          <a:bodyPr wrap="none">
            <a:spAutoFit/>
          </a:bodyPr>
          <a:lstStyle/>
          <a:p>
            <a:r>
              <a:rPr lang="en-US" altLang="zh-CN" dirty="0">
                <a:latin typeface="等线" panose="02010600030101010101" pitchFamily="2" charset="-122"/>
                <a:ea typeface="等线" panose="02010600030101010101" pitchFamily="2" charset="-122"/>
              </a:rPr>
              <a:t>char   cc,   *name;</a:t>
            </a:r>
            <a:endParaRPr lang="zh-CN" altLang="en-US" dirty="0">
              <a:latin typeface="等线" panose="02010600030101010101" pitchFamily="2" charset="-122"/>
              <a:ea typeface="等线" panose="02010600030101010101" pitchFamily="2" charset="-122"/>
            </a:endParaRPr>
          </a:p>
        </p:txBody>
      </p:sp>
      <p:sp>
        <p:nvSpPr>
          <p:cNvPr id="12" name="对话气泡: 圆角矩形 16"/>
          <p:cNvSpPr/>
          <p:nvPr/>
        </p:nvSpPr>
        <p:spPr>
          <a:xfrm>
            <a:off x="5842135" y="3972177"/>
            <a:ext cx="2918626" cy="751854"/>
          </a:xfrm>
          <a:prstGeom prst="wedgeRoundRectCallout">
            <a:avLst>
              <a:gd name="adj1" fmla="val -72895"/>
              <a:gd name="adj2" fmla="val 41956"/>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1100" dirty="0">
                <a:solidFill>
                  <a:prstClr val="black"/>
                </a:solidFill>
                <a:latin typeface="微软雅黑" panose="020B0503020204020204" pitchFamily="34" charset="-122"/>
                <a:ea typeface="微软雅黑" panose="020B0503020204020204" pitchFamily="34" charset="-122"/>
              </a:rPr>
              <a:t>具有相同存储类型和数据类型的指针可在一行中说明，也可和普通变量在一起说明</a:t>
            </a:r>
            <a:endParaRPr lang="zh-CN" altLang="en-US" sz="1100" dirty="0">
              <a:solidFill>
                <a:prstClr val="black"/>
              </a:solidFill>
              <a:latin typeface="微软雅黑" panose="020B0503020204020204" pitchFamily="34" charset="-122"/>
              <a:ea typeface="微软雅黑" panose="020B0503020204020204" pitchFamily="34" charset="-122"/>
            </a:endParaRPr>
          </a:p>
        </p:txBody>
      </p:sp>
      <p:sp>
        <p:nvSpPr>
          <p:cNvPr id="23" name="矩形 22"/>
          <p:cNvSpPr/>
          <p:nvPr/>
        </p:nvSpPr>
        <p:spPr>
          <a:xfrm>
            <a:off x="2761946" y="4979973"/>
            <a:ext cx="2000869" cy="369332"/>
          </a:xfrm>
          <a:prstGeom prst="rect">
            <a:avLst/>
          </a:prstGeom>
        </p:spPr>
        <p:txBody>
          <a:bodyPr wrap="none">
            <a:spAutoFit/>
          </a:bodyPr>
          <a:lstStyle/>
          <a:p>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*pointer=1000;</a:t>
            </a:r>
            <a:endParaRPr lang="zh-CN" altLang="en-US" dirty="0">
              <a:latin typeface="等线" panose="02010600030101010101" pitchFamily="2" charset="-122"/>
              <a:ea typeface="等线" panose="02010600030101010101" pitchFamily="2" charset="-122"/>
            </a:endParaRPr>
          </a:p>
        </p:txBody>
      </p:sp>
      <p:sp>
        <p:nvSpPr>
          <p:cNvPr id="25" name="对话气泡: 圆角矩形 16"/>
          <p:cNvSpPr/>
          <p:nvPr/>
        </p:nvSpPr>
        <p:spPr>
          <a:xfrm>
            <a:off x="848607" y="4493088"/>
            <a:ext cx="1484974" cy="588564"/>
          </a:xfrm>
          <a:prstGeom prst="wedgeRoundRectCallout">
            <a:avLst>
              <a:gd name="adj1" fmla="val 69680"/>
              <a:gd name="adj2" fmla="val 61985"/>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100" dirty="0">
                <a:solidFill>
                  <a:prstClr val="black"/>
                </a:solidFill>
                <a:latin typeface="微软雅黑" panose="020B0503020204020204" pitchFamily="34" charset="-122"/>
                <a:ea typeface="微软雅黑" panose="020B0503020204020204" pitchFamily="34" charset="-122"/>
              </a:rPr>
              <a:t>不要将一个整型量赋给一个指针变量</a:t>
            </a:r>
          </a:p>
        </p:txBody>
      </p:sp>
      <p:sp>
        <p:nvSpPr>
          <p:cNvPr id="7" name="矩形 6"/>
          <p:cNvSpPr/>
          <p:nvPr/>
        </p:nvSpPr>
        <p:spPr>
          <a:xfrm>
            <a:off x="1389157" y="2376631"/>
            <a:ext cx="5769441" cy="923330"/>
          </a:xfrm>
          <a:prstGeom prst="rect">
            <a:avLst/>
          </a:prstGeom>
          <a:solidFill>
            <a:schemeClr val="bg1"/>
          </a:solidFill>
        </p:spPr>
        <p:txBody>
          <a:bodyPr wrap="square">
            <a:spAutoFit/>
          </a:bodyPr>
          <a:lstStyle/>
          <a:p>
            <a:pPr lvl="0">
              <a:lnSpc>
                <a:spcPct val="150000"/>
              </a:lnSpc>
            </a:pPr>
            <a:r>
              <a:rPr lang="zh-CN" altLang="zh-CN" dirty="0">
                <a:latin typeface="微软雅黑" panose="020B0503020204020204" pitchFamily="34" charset="-122"/>
                <a:ea typeface="微软雅黑" panose="020B0503020204020204" pitchFamily="34" charset="-122"/>
              </a:rPr>
              <a:t>存储类型是指针变量本身的存储类型</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zh-CN" dirty="0">
                <a:latin typeface="微软雅黑" panose="020B0503020204020204" pitchFamily="34" charset="-122"/>
                <a:ea typeface="微软雅黑" panose="020B0503020204020204" pitchFamily="34" charset="-122"/>
              </a:rPr>
              <a:t>数据类型</a:t>
            </a:r>
            <a:r>
              <a:rPr lang="zh-CN" altLang="en-US" dirty="0">
                <a:latin typeface="微软雅黑" panose="020B0503020204020204" pitchFamily="34" charset="-122"/>
                <a:ea typeface="微软雅黑" panose="020B0503020204020204" pitchFamily="34" charset="-122"/>
              </a:rPr>
              <a:t>说明</a:t>
            </a:r>
            <a:r>
              <a:rPr lang="zh-CN" altLang="zh-CN" dirty="0">
                <a:latin typeface="微软雅黑" panose="020B0503020204020204" pitchFamily="34" charset="-122"/>
                <a:ea typeface="微软雅黑" panose="020B0503020204020204" pitchFamily="34" charset="-122"/>
              </a:rPr>
              <a:t>指针所指向目标的数据类型</a:t>
            </a:r>
            <a:endParaRPr lang="zh-CN" altLang="en-US" dirty="0">
              <a:latin typeface="微软雅黑" panose="020B0503020204020204" pitchFamily="34" charset="-122"/>
              <a:ea typeface="微软雅黑" panose="020B0503020204020204" pitchFamily="34" charset="-122"/>
            </a:endParaRPr>
          </a:p>
        </p:txBody>
      </p:sp>
      <p:sp>
        <p:nvSpPr>
          <p:cNvPr id="24" name="矩形 23"/>
          <p:cNvSpPr/>
          <p:nvPr/>
        </p:nvSpPr>
        <p:spPr>
          <a:xfrm>
            <a:off x="962281" y="5567896"/>
            <a:ext cx="7395883" cy="646331"/>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指针的存储类型和指针说明的程序位置决定了指针的寿命和可见性。即指针变量也分为内部的和外部的，全局的和局部的。</a:t>
            </a:r>
          </a:p>
        </p:txBody>
      </p:sp>
    </p:spTree>
    <p:extLst>
      <p:ext uri="{BB962C8B-B14F-4D97-AF65-F5344CB8AC3E}">
        <p14:creationId xmlns:p14="http://schemas.microsoft.com/office/powerpoint/2010/main" val="252625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ircle(in)">
                                      <p:cBhvr>
                                        <p:cTn id="12"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返回指针的函数</a:t>
            </a:r>
          </a:p>
        </p:txBody>
      </p:sp>
      <p:sp>
        <p:nvSpPr>
          <p:cNvPr id="11" name="矩形: 圆角 10"/>
          <p:cNvSpPr/>
          <p:nvPr/>
        </p:nvSpPr>
        <p:spPr>
          <a:xfrm>
            <a:off x="1961062" y="1282570"/>
            <a:ext cx="5886632" cy="493904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2316610" y="994986"/>
            <a:ext cx="3958770"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6.20  </a:t>
            </a:r>
            <a:r>
              <a:rPr lang="zh-CN" altLang="en-US" dirty="0">
                <a:solidFill>
                  <a:schemeClr val="tx1"/>
                </a:solidFill>
                <a:latin typeface="微软雅黑" panose="020B0503020204020204" pitchFamily="34" charset="-122"/>
                <a:ea typeface="微软雅黑" panose="020B0503020204020204" pitchFamily="34" charset="-122"/>
              </a:rPr>
              <a:t>求平方（错误例）</a:t>
            </a:r>
          </a:p>
        </p:txBody>
      </p:sp>
      <p:sp>
        <p:nvSpPr>
          <p:cNvPr id="13" name="矩形 12"/>
          <p:cNvSpPr/>
          <p:nvPr/>
        </p:nvSpPr>
        <p:spPr>
          <a:xfrm>
            <a:off x="2186448" y="1594767"/>
            <a:ext cx="5447125" cy="4462760"/>
          </a:xfrm>
          <a:prstGeom prst="rect">
            <a:avLst/>
          </a:prstGeom>
        </p:spPr>
        <p:txBody>
          <a:bodyPr wrap="square">
            <a:spAutoFit/>
          </a:bodyPr>
          <a:lstStyle/>
          <a:p>
            <a:r>
              <a:rPr lang="en-US" altLang="zh-CN" sz="1500" dirty="0"/>
              <a:t>#include &lt;</a:t>
            </a:r>
            <a:r>
              <a:rPr lang="en-US" altLang="zh-CN" sz="1500" dirty="0" err="1"/>
              <a:t>stdio.h</a:t>
            </a:r>
            <a:r>
              <a:rPr lang="en-US" altLang="zh-CN" sz="1500" dirty="0"/>
              <a:t>&gt; </a:t>
            </a:r>
          </a:p>
          <a:p>
            <a:r>
              <a:rPr lang="en-US" altLang="zh-CN" sz="1500" dirty="0"/>
              <a:t>double *square(double);</a:t>
            </a:r>
          </a:p>
          <a:p>
            <a:r>
              <a:rPr lang="en-US" altLang="zh-CN" sz="1500" dirty="0" err="1"/>
              <a:t>int</a:t>
            </a:r>
            <a:r>
              <a:rPr lang="en-US" altLang="zh-CN" sz="1500" dirty="0"/>
              <a:t> main()</a:t>
            </a:r>
          </a:p>
          <a:p>
            <a:r>
              <a:rPr lang="en-US" altLang="zh-CN" sz="1500" dirty="0"/>
              <a:t>{</a:t>
            </a:r>
          </a:p>
          <a:p>
            <a:r>
              <a:rPr lang="en-US" altLang="zh-CN" sz="1500" dirty="0"/>
              <a:t>      double </a:t>
            </a:r>
            <a:r>
              <a:rPr lang="en-US" altLang="zh-CN" sz="1500" dirty="0" err="1"/>
              <a:t>num</a:t>
            </a:r>
            <a:r>
              <a:rPr lang="en-US" altLang="zh-CN" sz="1500" dirty="0"/>
              <a:t> = 5.0;</a:t>
            </a:r>
          </a:p>
          <a:p>
            <a:r>
              <a:rPr lang="en-US" altLang="zh-CN" sz="1500" dirty="0"/>
              <a:t>      double *</a:t>
            </a:r>
            <a:r>
              <a:rPr lang="en-US" altLang="zh-CN" sz="1500" dirty="0" err="1"/>
              <a:t>ptr</a:t>
            </a:r>
            <a:r>
              <a:rPr lang="en-US" altLang="zh-CN" sz="1500" dirty="0"/>
              <a:t> = 0;</a:t>
            </a:r>
          </a:p>
          <a:p>
            <a:r>
              <a:rPr lang="en-US" altLang="zh-CN" sz="1500" dirty="0"/>
              <a:t>      </a:t>
            </a:r>
            <a:r>
              <a:rPr lang="en-US" altLang="zh-CN" sz="1500" dirty="0" err="1"/>
              <a:t>ptr</a:t>
            </a:r>
            <a:r>
              <a:rPr lang="en-US" altLang="zh-CN" sz="1500" dirty="0"/>
              <a:t> = square(</a:t>
            </a:r>
            <a:r>
              <a:rPr lang="en-US" altLang="zh-CN" sz="1500" dirty="0" err="1"/>
              <a:t>num</a:t>
            </a:r>
            <a:r>
              <a:rPr lang="en-US" altLang="zh-CN" sz="1500" dirty="0"/>
              <a:t>);</a:t>
            </a:r>
          </a:p>
          <a:p>
            <a:r>
              <a:rPr lang="en-US" altLang="zh-CN" sz="1500" dirty="0"/>
              <a:t>      </a:t>
            </a:r>
            <a:r>
              <a:rPr lang="en-US" altLang="zh-CN" sz="1500" dirty="0" err="1"/>
              <a:t>printf</a:t>
            </a:r>
            <a:r>
              <a:rPr lang="en-US" altLang="zh-CN" sz="1500" dirty="0"/>
              <a:t>("</a:t>
            </a:r>
            <a:r>
              <a:rPr lang="en-US" altLang="zh-CN" sz="1500" dirty="0" err="1"/>
              <a:t>Num's</a:t>
            </a:r>
            <a:r>
              <a:rPr lang="en-US" altLang="zh-CN" sz="1500" dirty="0"/>
              <a:t> square = %f \n", </a:t>
            </a:r>
            <a:r>
              <a:rPr lang="en-US" altLang="zh-CN" sz="1500" dirty="0" err="1"/>
              <a:t>num</a:t>
            </a:r>
            <a:r>
              <a:rPr lang="en-US" altLang="zh-CN" sz="1500" dirty="0"/>
              <a:t>*</a:t>
            </a:r>
            <a:r>
              <a:rPr lang="en-US" altLang="zh-CN" sz="1500" dirty="0" err="1"/>
              <a:t>num</a:t>
            </a:r>
            <a:r>
              <a:rPr lang="en-US" altLang="zh-CN" sz="1500" dirty="0"/>
              <a:t>);</a:t>
            </a:r>
          </a:p>
          <a:p>
            <a:r>
              <a:rPr lang="en-US" altLang="zh-CN" sz="1500" dirty="0"/>
              <a:t>      </a:t>
            </a:r>
            <a:r>
              <a:rPr lang="en-US" altLang="zh-CN" sz="1500" dirty="0" err="1"/>
              <a:t>printf</a:t>
            </a:r>
            <a:r>
              <a:rPr lang="en-US" altLang="zh-CN" sz="1500" dirty="0"/>
              <a:t>("Result = %f \n", *</a:t>
            </a:r>
            <a:r>
              <a:rPr lang="en-US" altLang="zh-CN" sz="1500" dirty="0" err="1"/>
              <a:t>ptr</a:t>
            </a:r>
            <a:r>
              <a:rPr lang="en-US" altLang="zh-CN" sz="1500" dirty="0"/>
              <a:t>);</a:t>
            </a:r>
          </a:p>
          <a:p>
            <a:r>
              <a:rPr lang="en-US" altLang="zh-CN" sz="1500" dirty="0"/>
              <a:t>      return 0;</a:t>
            </a:r>
          </a:p>
          <a:p>
            <a:r>
              <a:rPr lang="en-US" altLang="zh-CN" sz="1500" dirty="0"/>
              <a:t>}</a:t>
            </a:r>
          </a:p>
          <a:p>
            <a:r>
              <a:rPr lang="en-US" altLang="zh-CN" sz="1500" dirty="0"/>
              <a:t>    </a:t>
            </a:r>
          </a:p>
          <a:p>
            <a:r>
              <a:rPr lang="en-US" altLang="zh-CN" sz="1500" dirty="0"/>
              <a:t>double *square(double data)</a:t>
            </a:r>
          </a:p>
          <a:p>
            <a:r>
              <a:rPr lang="en-US" altLang="zh-CN" sz="1500" dirty="0"/>
              <a:t>{</a:t>
            </a:r>
          </a:p>
          <a:p>
            <a:r>
              <a:rPr lang="en-US" altLang="zh-CN" sz="1500" dirty="0"/>
              <a:t>     double result = 0.0;</a:t>
            </a:r>
          </a:p>
          <a:p>
            <a:r>
              <a:rPr lang="en-US" altLang="zh-CN" sz="1500" dirty="0"/>
              <a:t>     result = data*data;</a:t>
            </a:r>
          </a:p>
          <a:p>
            <a:r>
              <a:rPr lang="en-US" altLang="zh-CN" sz="1500" dirty="0"/>
              <a:t>     return &amp;result;</a:t>
            </a:r>
          </a:p>
          <a:p>
            <a:r>
              <a:rPr lang="en-US" altLang="zh-CN" sz="1500" dirty="0"/>
              <a:t>}</a:t>
            </a:r>
          </a:p>
          <a:p>
            <a:endParaRPr lang="en-US" altLang="zh-CN" sz="1500" dirty="0"/>
          </a:p>
        </p:txBody>
      </p:sp>
      <p:sp>
        <p:nvSpPr>
          <p:cNvPr id="17" name="对话气泡: 圆角矩形 16"/>
          <p:cNvSpPr/>
          <p:nvPr/>
        </p:nvSpPr>
        <p:spPr>
          <a:xfrm>
            <a:off x="290286" y="4238171"/>
            <a:ext cx="1815018" cy="938155"/>
          </a:xfrm>
          <a:prstGeom prst="wedgeRoundRectCallout">
            <a:avLst>
              <a:gd name="adj1" fmla="val 70407"/>
              <a:gd name="adj2" fmla="val 8472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itchFamily="34" charset="-122"/>
                <a:ea typeface="微软雅黑" pitchFamily="34" charset="-122"/>
              </a:rPr>
              <a:t>永远不要从函数中返回局部自动变量的地址</a:t>
            </a:r>
          </a:p>
        </p:txBody>
      </p:sp>
      <p:sp>
        <p:nvSpPr>
          <p:cNvPr id="8" name="矩形: 圆角 4"/>
          <p:cNvSpPr/>
          <p:nvPr/>
        </p:nvSpPr>
        <p:spPr>
          <a:xfrm>
            <a:off x="3346216" y="5528128"/>
            <a:ext cx="5702534" cy="882164"/>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it-IT" altLang="zh-CN" sz="1600" dirty="0">
                <a:solidFill>
                  <a:schemeClr val="tx1"/>
                </a:solidFill>
              </a:rPr>
              <a:t>Num's square = 25.000000</a:t>
            </a:r>
          </a:p>
          <a:p>
            <a:r>
              <a:rPr lang="it-IT" altLang="zh-CN" sz="1600" dirty="0">
                <a:solidFill>
                  <a:schemeClr val="tx1"/>
                </a:solidFill>
              </a:rPr>
              <a:t>Result = 6.122651851057717610000000000000000000000e+212</a:t>
            </a:r>
          </a:p>
        </p:txBody>
      </p:sp>
    </p:spTree>
    <p:extLst>
      <p:ext uri="{BB962C8B-B14F-4D97-AF65-F5344CB8AC3E}">
        <p14:creationId xmlns:p14="http://schemas.microsoft.com/office/powerpoint/2010/main" val="240744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返回指针的函数</a:t>
            </a:r>
          </a:p>
        </p:txBody>
      </p:sp>
      <p:sp>
        <p:nvSpPr>
          <p:cNvPr id="4" name="矩形 3"/>
          <p:cNvSpPr/>
          <p:nvPr/>
        </p:nvSpPr>
        <p:spPr>
          <a:xfrm>
            <a:off x="786088" y="1094163"/>
            <a:ext cx="7879854" cy="923330"/>
          </a:xfrm>
          <a:prstGeom prst="rect">
            <a:avLst/>
          </a:prstGeom>
        </p:spPr>
        <p:txBody>
          <a:bodyPr wrap="square">
            <a:spAutoFit/>
          </a:bodyPr>
          <a:lstStyle/>
          <a:p>
            <a:r>
              <a:rPr lang="zh-CN" altLang="en-US" dirty="0">
                <a:latin typeface="微软雅黑" pitchFamily="34" charset="-122"/>
                <a:ea typeface="微软雅黑" pitchFamily="34" charset="-122"/>
              </a:rPr>
              <a:t>例6.21  模拟成绩检索系统，对学生成绩进行搜索，找出其中有不及格分数的学生学号和不及格课程号及分数。学生的成绩按照百分制进行记录，学生的学号为（1-10），课程编号为（1-4）。</a:t>
            </a:r>
          </a:p>
        </p:txBody>
      </p:sp>
      <p:sp>
        <p:nvSpPr>
          <p:cNvPr id="10" name="文本框 9"/>
          <p:cNvSpPr txBox="1"/>
          <p:nvPr/>
        </p:nvSpPr>
        <p:spPr>
          <a:xfrm>
            <a:off x="636951" y="2179758"/>
            <a:ext cx="7826563" cy="3000821"/>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数据结构：</a:t>
            </a:r>
            <a:r>
              <a:rPr lang="zh-CN" altLang="zh-CN" dirty="0">
                <a:latin typeface="微软雅黑" pitchFamily="34" charset="-122"/>
                <a:ea typeface="微软雅黑" pitchFamily="34" charset="-122"/>
              </a:rPr>
              <a:t>建立学生成绩</a:t>
            </a:r>
            <a:r>
              <a:rPr lang="en-US" altLang="zh-CN" dirty="0">
                <a:latin typeface="微软雅黑" pitchFamily="34" charset="-122"/>
                <a:ea typeface="微软雅黑" pitchFamily="34" charset="-122"/>
              </a:rPr>
              <a:t>10*4</a:t>
            </a:r>
            <a:r>
              <a:rPr lang="zh-CN" altLang="zh-CN" dirty="0">
                <a:latin typeface="微软雅黑" pitchFamily="34" charset="-122"/>
                <a:ea typeface="微软雅黑" pitchFamily="34" charset="-122"/>
              </a:rPr>
              <a:t>二维数组，行代表不同学号，列代表不同课程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       函数原型：</a:t>
            </a:r>
            <a:r>
              <a:rPr lang="en-US" altLang="zh-CN" b="1" dirty="0">
                <a:latin typeface="微软雅黑" panose="020B0503020204020204" pitchFamily="34" charset="-122"/>
                <a:ea typeface="微软雅黑" panose="020B0503020204020204" pitchFamily="34" charset="-122"/>
              </a:rPr>
              <a:t> </a:t>
            </a:r>
            <a:r>
              <a:rPr lang="zh-CN" altLang="en-US" dirty="0">
                <a:latin typeface="微软雅黑" pitchFamily="34" charset="-122"/>
                <a:ea typeface="微软雅黑" pitchFamily="34" charset="-122"/>
              </a:rPr>
              <a:t>完成一行数据的搜索，搜索到不及格分数时，终止搜索，返回不及格分数的存储地址，以及其在数组中的列号</a:t>
            </a:r>
            <a:r>
              <a:rPr lang="en-US" altLang="zh-CN" dirty="0">
                <a:latin typeface="微软雅黑" pitchFamily="34" charset="-122"/>
                <a:ea typeface="微软雅黑" pitchFamily="34" charset="-122"/>
              </a:rPr>
              <a:t> </a:t>
            </a:r>
            <a:r>
              <a:rPr lang="en-US" altLang="zh-CN" b="1" dirty="0">
                <a:latin typeface="微软雅黑" panose="020B0503020204020204" pitchFamily="34" charset="-122"/>
                <a:ea typeface="微软雅黑" panose="020B0503020204020204" pitchFamily="34" charset="-122"/>
              </a:rPr>
              <a:t>  </a:t>
            </a:r>
          </a:p>
          <a:p>
            <a:pPr>
              <a:lnSpc>
                <a:spcPct val="150000"/>
              </a:lnSpc>
            </a:pPr>
            <a:r>
              <a:rPr lang="en-US" altLang="zh-CN" b="1" dirty="0">
                <a:latin typeface="微软雅黑" panose="020B0503020204020204" pitchFamily="34" charset="-122"/>
                <a:ea typeface="微软雅黑" panose="020B0503020204020204" pitchFamily="34" charset="-122"/>
              </a:rPr>
              <a:t>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*search(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(*pointer)[4],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*pm);</a:t>
            </a:r>
          </a:p>
          <a:p>
            <a:pPr>
              <a:lnSpc>
                <a:spcPct val="150000"/>
              </a:lnSpc>
            </a:pPr>
            <a:endParaRPr lang="en-US" altLang="zh-CN" sz="800" dirty="0">
              <a:latin typeface="微软雅黑" panose="020B0503020204020204" pitchFamily="34" charset="-122"/>
              <a:ea typeface="微软雅黑" panose="020B0503020204020204" pitchFamily="34" charset="-122"/>
            </a:endParaRPr>
          </a:p>
        </p:txBody>
      </p:sp>
      <p:sp>
        <p:nvSpPr>
          <p:cNvPr id="14" name="对话气泡: 圆角矩形 16"/>
          <p:cNvSpPr/>
          <p:nvPr/>
        </p:nvSpPr>
        <p:spPr>
          <a:xfrm>
            <a:off x="636951" y="5039212"/>
            <a:ext cx="1432967" cy="449368"/>
          </a:xfrm>
          <a:prstGeom prst="wedgeRoundRectCallout">
            <a:avLst>
              <a:gd name="adj1" fmla="val 42901"/>
              <a:gd name="adj2" fmla="val -10087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返回不及格分数的存储地址</a:t>
            </a:r>
          </a:p>
        </p:txBody>
      </p:sp>
      <p:sp>
        <p:nvSpPr>
          <p:cNvPr id="15" name="对话气泡: 圆角矩形 16"/>
          <p:cNvSpPr/>
          <p:nvPr/>
        </p:nvSpPr>
        <p:spPr>
          <a:xfrm>
            <a:off x="5564086" y="5180579"/>
            <a:ext cx="1547914" cy="449368"/>
          </a:xfrm>
          <a:prstGeom prst="wedgeRoundRectCallout">
            <a:avLst>
              <a:gd name="adj1" fmla="val -48626"/>
              <a:gd name="adj2" fmla="val -113596"/>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该不及格分数在数组中的列号</a:t>
            </a:r>
          </a:p>
        </p:txBody>
      </p:sp>
    </p:spTree>
    <p:extLst>
      <p:ext uri="{BB962C8B-B14F-4D97-AF65-F5344CB8AC3E}">
        <p14:creationId xmlns:p14="http://schemas.microsoft.com/office/powerpoint/2010/main" val="8145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返回指针的函数</a:t>
            </a:r>
          </a:p>
        </p:txBody>
      </p:sp>
      <p:sp>
        <p:nvSpPr>
          <p:cNvPr id="11" name="矩形: 圆角 10"/>
          <p:cNvSpPr/>
          <p:nvPr/>
        </p:nvSpPr>
        <p:spPr>
          <a:xfrm>
            <a:off x="190318" y="932054"/>
            <a:ext cx="4972232" cy="546874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96934" y="993612"/>
            <a:ext cx="4718232" cy="5632311"/>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a:t>/*</a:t>
            </a:r>
            <a:r>
              <a:rPr lang="zh-CN" altLang="en-US" sz="1500" dirty="0"/>
              <a:t>声明查找函数*</a:t>
            </a:r>
            <a:r>
              <a:rPr lang="en-US" altLang="zh-CN" sz="1500" dirty="0"/>
              <a:t>/</a:t>
            </a:r>
          </a:p>
          <a:p>
            <a:r>
              <a:rPr lang="en-US" altLang="zh-CN" sz="1500" dirty="0" err="1"/>
              <a:t>int</a:t>
            </a:r>
            <a:r>
              <a:rPr lang="en-US" altLang="zh-CN" sz="1500" dirty="0"/>
              <a:t> *search( </a:t>
            </a:r>
            <a:r>
              <a:rPr lang="en-US" altLang="zh-CN" sz="1500" dirty="0" err="1"/>
              <a:t>int</a:t>
            </a:r>
            <a:r>
              <a:rPr lang="en-US" altLang="zh-CN" sz="1500" dirty="0"/>
              <a:t> (*pointer)[4], </a:t>
            </a:r>
            <a:r>
              <a:rPr lang="en-US" altLang="zh-CN" sz="1500" dirty="0" err="1"/>
              <a:t>int</a:t>
            </a:r>
            <a:r>
              <a:rPr lang="en-US" altLang="zh-CN" sz="1500" dirty="0"/>
              <a:t> *pm);</a:t>
            </a:r>
          </a:p>
          <a:p>
            <a:r>
              <a:rPr lang="en-US" altLang="zh-CN" sz="1500" dirty="0" err="1"/>
              <a:t>int</a:t>
            </a:r>
            <a:r>
              <a:rPr lang="en-US" altLang="zh-CN" sz="1500" dirty="0"/>
              <a:t> main( )</a:t>
            </a:r>
          </a:p>
          <a:p>
            <a:r>
              <a:rPr lang="en-US" altLang="zh-CN" sz="1500" dirty="0"/>
              <a:t>{   </a:t>
            </a:r>
            <a:r>
              <a:rPr lang="en-US" altLang="zh-CN" sz="1500" dirty="0" err="1"/>
              <a:t>int</a:t>
            </a:r>
            <a:r>
              <a:rPr lang="en-US" altLang="zh-CN" sz="1500" dirty="0"/>
              <a:t> score[10][4] ={   {67,68,78,88},{90,69,66,79},{67,70,89,85},{65,76,69,70},{78,87,83,79},{88,70,48,57},{80,63,90,84},{67,48,70,84}, {92,90,77,70},{87,88,69,84}       };  </a:t>
            </a:r>
          </a:p>
          <a:p>
            <a:r>
              <a:rPr lang="en-US" altLang="zh-CN" sz="1500" dirty="0"/>
              <a:t>    </a:t>
            </a:r>
            <a:r>
              <a:rPr lang="en-US" altLang="zh-CN" sz="1500" dirty="0" err="1"/>
              <a:t>int</a:t>
            </a:r>
            <a:r>
              <a:rPr lang="en-US" altLang="zh-CN" sz="1500" dirty="0"/>
              <a:t> *pt_1;       </a:t>
            </a:r>
          </a:p>
          <a:p>
            <a:r>
              <a:rPr lang="en-US" altLang="zh-CN" sz="1500" dirty="0"/>
              <a:t>    </a:t>
            </a:r>
            <a:r>
              <a:rPr lang="en-US" altLang="zh-CN" sz="1500" dirty="0" err="1"/>
              <a:t>int</a:t>
            </a:r>
            <a:r>
              <a:rPr lang="en-US" altLang="zh-CN" sz="1500" dirty="0"/>
              <a:t> </a:t>
            </a:r>
            <a:r>
              <a:rPr lang="en-US" altLang="zh-CN" sz="1500" dirty="0" err="1"/>
              <a:t>row,column</a:t>
            </a:r>
            <a:r>
              <a:rPr lang="en-US" altLang="zh-CN" sz="1500" dirty="0"/>
              <a:t>=0;      </a:t>
            </a:r>
          </a:p>
          <a:p>
            <a:r>
              <a:rPr lang="en-US" altLang="zh-CN" sz="1500" dirty="0"/>
              <a:t>    </a:t>
            </a:r>
            <a:r>
              <a:rPr lang="en-US" altLang="zh-CN" sz="1500" dirty="0" err="1"/>
              <a:t>int</a:t>
            </a:r>
            <a:r>
              <a:rPr lang="en-US" altLang="zh-CN" sz="1500" dirty="0"/>
              <a:t> *pm_1=&amp;column;</a:t>
            </a:r>
          </a:p>
          <a:p>
            <a:r>
              <a:rPr lang="en-US" altLang="zh-CN" sz="1500" dirty="0"/>
              <a:t>    for(row=0;row&lt;10;row++)</a:t>
            </a:r>
          </a:p>
          <a:p>
            <a:r>
              <a:rPr lang="en-US" altLang="zh-CN" sz="1500" dirty="0"/>
              <a:t>    {        </a:t>
            </a:r>
          </a:p>
          <a:p>
            <a:r>
              <a:rPr lang="en-US" altLang="zh-CN" sz="1500" dirty="0"/>
              <a:t>        pt_1=search(score+row,pm_1);</a:t>
            </a:r>
          </a:p>
          <a:p>
            <a:r>
              <a:rPr lang="en-US" altLang="zh-CN" sz="1500" dirty="0"/>
              <a:t>        if(pt_1!=NULL)  //</a:t>
            </a:r>
            <a:r>
              <a:rPr lang="zh-CN" altLang="en-US" sz="1500" dirty="0"/>
              <a:t>出现不及格</a:t>
            </a:r>
          </a:p>
          <a:p>
            <a:r>
              <a:rPr lang="zh-CN" altLang="en-US" sz="1500" dirty="0"/>
              <a:t>        </a:t>
            </a:r>
            <a:r>
              <a:rPr lang="en-US" altLang="zh-CN" sz="1500" dirty="0"/>
              <a:t>{       </a:t>
            </a:r>
          </a:p>
          <a:p>
            <a:r>
              <a:rPr lang="en-US" altLang="zh-CN" sz="1500" dirty="0"/>
              <a:t>              </a:t>
            </a:r>
            <a:r>
              <a:rPr lang="en-US" altLang="zh-CN" sz="1500" dirty="0" err="1"/>
              <a:t>printf</a:t>
            </a:r>
            <a:r>
              <a:rPr lang="en-US" altLang="zh-CN" sz="1500" dirty="0"/>
              <a:t>("Stu[%d]'s </a:t>
            </a:r>
            <a:r>
              <a:rPr lang="en-US" altLang="zh-CN" sz="1500" dirty="0" err="1"/>
              <a:t>No.%d</a:t>
            </a:r>
            <a:r>
              <a:rPr lang="en-US" altLang="zh-CN" sz="1500" dirty="0"/>
              <a:t> course's score is:",row+1,column);</a:t>
            </a:r>
          </a:p>
          <a:p>
            <a:r>
              <a:rPr lang="en-US" altLang="zh-CN" sz="1500" dirty="0"/>
              <a:t>              </a:t>
            </a:r>
            <a:r>
              <a:rPr lang="en-US" altLang="zh-CN" sz="1500" dirty="0" err="1"/>
              <a:t>printf</a:t>
            </a:r>
            <a:r>
              <a:rPr lang="en-US" altLang="zh-CN" sz="1500" dirty="0"/>
              <a:t>("%d\n",*pt_1);</a:t>
            </a:r>
          </a:p>
          <a:p>
            <a:r>
              <a:rPr lang="en-US" altLang="zh-CN" sz="1500" dirty="0"/>
              <a:t>              row--;	//</a:t>
            </a:r>
            <a:r>
              <a:rPr lang="zh-CN" altLang="en-US" sz="1500" dirty="0"/>
              <a:t>该行未扫描完，应继续扫描剩下列</a:t>
            </a:r>
          </a:p>
          <a:p>
            <a:r>
              <a:rPr lang="zh-CN" altLang="en-US" sz="1500" dirty="0"/>
              <a:t>         </a:t>
            </a:r>
            <a:r>
              <a:rPr lang="en-US" altLang="zh-CN" sz="1500" dirty="0"/>
              <a:t>}</a:t>
            </a:r>
          </a:p>
          <a:p>
            <a:r>
              <a:rPr lang="en-US" altLang="zh-CN" sz="1500" dirty="0"/>
              <a:t>         else *pm_1=0;		//</a:t>
            </a:r>
            <a:r>
              <a:rPr lang="zh-CN" altLang="en-US" sz="1500" dirty="0"/>
              <a:t>表示该行已扫描完</a:t>
            </a:r>
          </a:p>
          <a:p>
            <a:r>
              <a:rPr lang="zh-CN" altLang="en-US" sz="1500" dirty="0"/>
              <a:t>    </a:t>
            </a:r>
            <a:r>
              <a:rPr lang="en-US" altLang="zh-CN" sz="1500" dirty="0"/>
              <a:t>}</a:t>
            </a:r>
          </a:p>
          <a:p>
            <a:r>
              <a:rPr lang="en-US" altLang="zh-CN" sz="1500" dirty="0"/>
              <a:t>}</a:t>
            </a:r>
          </a:p>
        </p:txBody>
      </p:sp>
      <p:sp>
        <p:nvSpPr>
          <p:cNvPr id="5" name="矩形 4"/>
          <p:cNvSpPr/>
          <p:nvPr/>
        </p:nvSpPr>
        <p:spPr>
          <a:xfrm>
            <a:off x="5408888" y="993612"/>
            <a:ext cx="3544612" cy="5124480"/>
          </a:xfrm>
          <a:prstGeom prst="rect">
            <a:avLst/>
          </a:prstGeom>
        </p:spPr>
        <p:txBody>
          <a:bodyPr wrap="square">
            <a:spAutoFit/>
          </a:bodyPr>
          <a:lstStyle/>
          <a:p>
            <a:r>
              <a:rPr lang="zh-CN" altLang="en-US" sz="1500" dirty="0"/>
              <a:t>/*定义查找函数*/</a:t>
            </a:r>
          </a:p>
          <a:p>
            <a:r>
              <a:rPr lang="zh-CN" altLang="en-US" sz="1500" dirty="0"/>
              <a:t>/*入口参数中：(*pointer)[4]是所查找的一行，*pm用于存放列地址* /</a:t>
            </a:r>
          </a:p>
          <a:p>
            <a:r>
              <a:rPr lang="zh-CN" altLang="en-US" sz="1500" dirty="0"/>
              <a:t>int *search( int (*pointer)[4], int *pm) </a:t>
            </a:r>
          </a:p>
          <a:p>
            <a:r>
              <a:rPr lang="zh-CN" altLang="en-US" sz="1500" dirty="0"/>
              <a:t>{</a:t>
            </a:r>
          </a:p>
          <a:p>
            <a:r>
              <a:rPr lang="zh-CN" altLang="en-US" sz="1500" dirty="0"/>
              <a:t>       int i;       int *pt;         </a:t>
            </a:r>
          </a:p>
          <a:p>
            <a:r>
              <a:rPr lang="zh-CN" altLang="en-US" sz="1500" dirty="0"/>
              <a:t>       pt=NULL;</a:t>
            </a:r>
          </a:p>
          <a:p>
            <a:r>
              <a:rPr lang="zh-CN" altLang="en-US" sz="1500" dirty="0"/>
              <a:t>  /*采用*pm间接传递了扫描列初址，当该生有多科不及格时为上次扫描之        后一列*/</a:t>
            </a:r>
          </a:p>
          <a:p>
            <a:r>
              <a:rPr lang="zh-CN" altLang="en-US" sz="1500" dirty="0"/>
              <a:t>       for(i=*pm;i&lt;4;i++)		</a:t>
            </a:r>
          </a:p>
          <a:p>
            <a:r>
              <a:rPr lang="zh-CN" altLang="en-US" sz="1500" dirty="0"/>
              <a:t>       {	</a:t>
            </a:r>
          </a:p>
          <a:p>
            <a:r>
              <a:rPr lang="zh-CN" altLang="en-US" sz="1500" dirty="0"/>
              <a:t>             if(*(*pointer+i)&lt;60)</a:t>
            </a:r>
          </a:p>
          <a:p>
            <a:r>
              <a:rPr lang="zh-CN" altLang="en-US" sz="1500" dirty="0"/>
              <a:t>            {</a:t>
            </a:r>
          </a:p>
          <a:p>
            <a:r>
              <a:rPr lang="zh-CN" altLang="en-US" sz="1500" dirty="0"/>
              <a:t>                    pt=*pointer+i;</a:t>
            </a:r>
          </a:p>
          <a:p>
            <a:r>
              <a:rPr lang="zh-CN" altLang="en-US" sz="1500" dirty="0"/>
              <a:t>                    *pm=(i+1); </a:t>
            </a:r>
          </a:p>
          <a:p>
            <a:r>
              <a:rPr lang="zh-CN" altLang="en-US" sz="1500" dirty="0"/>
              <a:t>                    break;</a:t>
            </a:r>
          </a:p>
          <a:p>
            <a:r>
              <a:rPr lang="zh-CN" altLang="en-US" sz="1500" dirty="0"/>
              <a:t>             }</a:t>
            </a:r>
          </a:p>
          <a:p>
            <a:r>
              <a:rPr lang="zh-CN" altLang="en-US" sz="1500" dirty="0"/>
              <a:t>       }</a:t>
            </a:r>
          </a:p>
          <a:p>
            <a:r>
              <a:rPr lang="zh-CN" altLang="en-US" sz="1500" dirty="0"/>
              <a:t>       return pt;</a:t>
            </a:r>
          </a:p>
          <a:p>
            <a:r>
              <a:rPr lang="zh-CN" altLang="en-US" sz="1500" dirty="0"/>
              <a:t>}</a:t>
            </a:r>
          </a:p>
        </p:txBody>
      </p:sp>
      <p:sp>
        <p:nvSpPr>
          <p:cNvPr id="10" name="矩形: 圆角 9"/>
          <p:cNvSpPr/>
          <p:nvPr/>
        </p:nvSpPr>
        <p:spPr>
          <a:xfrm>
            <a:off x="5251268" y="926773"/>
            <a:ext cx="3702232" cy="546874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4"/>
          <p:cNvSpPr/>
          <p:nvPr/>
        </p:nvSpPr>
        <p:spPr>
          <a:xfrm>
            <a:off x="6572746" y="5513354"/>
            <a:ext cx="2487392" cy="882164"/>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运行结果：</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a:solidFill>
                  <a:schemeClr val="tx1"/>
                </a:solidFill>
              </a:rPr>
              <a:t>Stu[6]'s No.3 course's score is:48</a:t>
            </a:r>
          </a:p>
          <a:p>
            <a:r>
              <a:rPr lang="en-US" altLang="zh-CN" sz="1200" dirty="0">
                <a:solidFill>
                  <a:schemeClr val="tx1"/>
                </a:solidFill>
              </a:rPr>
              <a:t>Stu[6]'s No.4 course's score is:57</a:t>
            </a:r>
          </a:p>
          <a:p>
            <a:r>
              <a:rPr lang="en-US" altLang="zh-CN" sz="1200" dirty="0">
                <a:solidFill>
                  <a:schemeClr val="tx1"/>
                </a:solidFill>
              </a:rPr>
              <a:t>Stu[8]'s No.2 course's score is:48</a:t>
            </a:r>
          </a:p>
          <a:p>
            <a:endParaRPr lang="it-IT" altLang="zh-CN" sz="1000" dirty="0">
              <a:solidFill>
                <a:schemeClr val="tx1"/>
              </a:solidFill>
            </a:endParaRPr>
          </a:p>
        </p:txBody>
      </p:sp>
      <p:sp>
        <p:nvSpPr>
          <p:cNvPr id="12" name="对话气泡: 圆角矩形 16"/>
          <p:cNvSpPr/>
          <p:nvPr/>
        </p:nvSpPr>
        <p:spPr>
          <a:xfrm>
            <a:off x="3376828" y="4099120"/>
            <a:ext cx="2478384" cy="519923"/>
          </a:xfrm>
          <a:prstGeom prst="wedgeRoundRectCallout">
            <a:avLst>
              <a:gd name="adj1" fmla="val -72917"/>
              <a:gd name="adj2" fmla="val 5853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200" dirty="0">
                <a:solidFill>
                  <a:prstClr val="black"/>
                </a:solidFill>
                <a:latin typeface="微软雅黑" panose="020B0503020204020204" pitchFamily="34" charset="-122"/>
                <a:ea typeface="微软雅黑" panose="020B0503020204020204" pitchFamily="34" charset="-122"/>
              </a:rPr>
              <a:t>逐行扫描的基础上，当发现又不及格现象的时候，转为逐个扫描</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14" name="对话气泡: 圆角矩形 16"/>
          <p:cNvSpPr/>
          <p:nvPr/>
        </p:nvSpPr>
        <p:spPr>
          <a:xfrm>
            <a:off x="7123226" y="2079886"/>
            <a:ext cx="1912077" cy="393051"/>
          </a:xfrm>
          <a:prstGeom prst="wedgeRoundRectCallout">
            <a:avLst>
              <a:gd name="adj1" fmla="val -37240"/>
              <a:gd name="adj2" fmla="val -78092"/>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rPr>
              <a:t>数组指针传递二维数组</a:t>
            </a:r>
          </a:p>
        </p:txBody>
      </p:sp>
    </p:spTree>
    <p:extLst>
      <p:ext uri="{BB962C8B-B14F-4D97-AF65-F5344CB8AC3E}">
        <p14:creationId xmlns:p14="http://schemas.microsoft.com/office/powerpoint/2010/main" val="341346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368950" y="183543"/>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指向函数的指针</a:t>
            </a:r>
          </a:p>
        </p:txBody>
      </p:sp>
      <p:sp>
        <p:nvSpPr>
          <p:cNvPr id="4" name="矩形 3"/>
          <p:cNvSpPr/>
          <p:nvPr/>
        </p:nvSpPr>
        <p:spPr>
          <a:xfrm>
            <a:off x="786088" y="1094163"/>
            <a:ext cx="7879854" cy="923330"/>
          </a:xfrm>
          <a:prstGeom prst="rect">
            <a:avLst/>
          </a:prstGeom>
        </p:spPr>
        <p:txBody>
          <a:bodyPr wrap="square">
            <a:spAutoFit/>
          </a:bodyPr>
          <a:lstStyle/>
          <a:p>
            <a:r>
              <a:rPr lang="zh-CN" altLang="en-US" dirty="0">
                <a:latin typeface="微软雅黑" pitchFamily="34" charset="-122"/>
                <a:ea typeface="微软雅黑" pitchFamily="34" charset="-122"/>
              </a:rPr>
              <a:t>在</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语言中，函数整体不能作为参数直接传递给另一个函数。尽管函数不是变量，但它却具有内存物理地址。函数的函数名和数组相似，函数名表示该函数有存储首地址，即函数的执行入口地址。</a:t>
            </a:r>
          </a:p>
        </p:txBody>
      </p:sp>
      <p:sp>
        <p:nvSpPr>
          <p:cNvPr id="10" name="文本框 9"/>
          <p:cNvSpPr txBox="1"/>
          <p:nvPr/>
        </p:nvSpPr>
        <p:spPr>
          <a:xfrm>
            <a:off x="636951" y="2179758"/>
            <a:ext cx="7826563" cy="923330"/>
          </a:xfrm>
          <a:prstGeom prst="rect">
            <a:avLst/>
          </a:prstGeom>
          <a:noFill/>
        </p:spPr>
        <p:txBody>
          <a:bodyPr wrap="square" rtlCol="0">
            <a:spAutoFit/>
          </a:bodyPr>
          <a:lstStyle/>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函数指针：</a:t>
            </a:r>
            <a:r>
              <a:rPr lang="zh-CN" altLang="en-US" dirty="0">
                <a:latin typeface="微软雅黑" panose="020B0503020204020204" pitchFamily="34" charset="-122"/>
                <a:ea typeface="微软雅黑" panose="020B0503020204020204" pitchFamily="34" charset="-122"/>
              </a:rPr>
              <a:t>存储函数的入口地址，可以通过该指针变量来调用它所指的函数。</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1030122" y="3161784"/>
            <a:ext cx="1338828" cy="369332"/>
          </a:xfrm>
          <a:prstGeom prst="rect">
            <a:avLst/>
          </a:prstGeom>
        </p:spPr>
        <p:txBody>
          <a:bodyPr wrap="none">
            <a:spAutoFit/>
          </a:bodyPr>
          <a:lstStyle/>
          <a:p>
            <a:r>
              <a:rPr lang="zh-CN" altLang="en-US" b="1" dirty="0">
                <a:latin typeface="微软雅黑" pitchFamily="34" charset="-122"/>
                <a:ea typeface="微软雅黑" pitchFamily="34" charset="-122"/>
              </a:rPr>
              <a:t>其定义格式</a:t>
            </a:r>
          </a:p>
        </p:txBody>
      </p:sp>
      <p:sp>
        <p:nvSpPr>
          <p:cNvPr id="6" name="矩形 5"/>
          <p:cNvSpPr/>
          <p:nvPr/>
        </p:nvSpPr>
        <p:spPr>
          <a:xfrm>
            <a:off x="2390339" y="3175891"/>
            <a:ext cx="6753661" cy="369332"/>
          </a:xfrm>
          <a:prstGeom prst="rect">
            <a:avLst/>
          </a:prstGeom>
        </p:spPr>
        <p:txBody>
          <a:bodyPr wrap="square">
            <a:spAutoFit/>
          </a:bodyPr>
          <a:lstStyle/>
          <a:p>
            <a:r>
              <a:rPr lang="zh-CN" altLang="en-US" dirty="0">
                <a:latin typeface="微软雅黑" pitchFamily="34" charset="-122"/>
                <a:ea typeface="微软雅黑" pitchFamily="34" charset="-122"/>
              </a:rPr>
              <a:t>&lt;存储类型&gt;  &lt;数据类型&gt;  (* 函数指针名)(参数表) [ = 函数名] ;</a:t>
            </a:r>
          </a:p>
        </p:txBody>
      </p:sp>
      <p:sp>
        <p:nvSpPr>
          <p:cNvPr id="11" name="对话气泡: 圆角矩形 16"/>
          <p:cNvSpPr/>
          <p:nvPr/>
        </p:nvSpPr>
        <p:spPr>
          <a:xfrm>
            <a:off x="931626" y="3762002"/>
            <a:ext cx="1638118" cy="615973"/>
          </a:xfrm>
          <a:prstGeom prst="wedgeRoundRectCallout">
            <a:avLst>
              <a:gd name="adj1" fmla="val 42901"/>
              <a:gd name="adj2" fmla="val -10087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函数指针本身的存储类型，有</a:t>
            </a:r>
            <a:r>
              <a:rPr lang="en-US" altLang="zh-CN" sz="1200" dirty="0">
                <a:solidFill>
                  <a:schemeClr val="tx1"/>
                </a:solidFill>
                <a:latin typeface="微软雅黑" pitchFamily="34" charset="-122"/>
                <a:ea typeface="微软雅黑" pitchFamily="34" charset="-122"/>
              </a:rPr>
              <a:t>auto</a:t>
            </a:r>
            <a:r>
              <a:rPr lang="zh-CN" altLang="en-US" sz="1200" dirty="0">
                <a:solidFill>
                  <a:schemeClr val="tx1"/>
                </a:solidFill>
                <a:latin typeface="微软雅黑" pitchFamily="34" charset="-122"/>
                <a:ea typeface="微软雅黑" pitchFamily="34" charset="-122"/>
              </a:rPr>
              <a:t>型、</a:t>
            </a:r>
            <a:r>
              <a:rPr lang="en-US" altLang="zh-CN" sz="1200" dirty="0">
                <a:solidFill>
                  <a:schemeClr val="tx1"/>
                </a:solidFill>
                <a:latin typeface="微软雅黑" pitchFamily="34" charset="-122"/>
                <a:ea typeface="微软雅黑" pitchFamily="34" charset="-122"/>
              </a:rPr>
              <a:t>static</a:t>
            </a:r>
            <a:r>
              <a:rPr lang="zh-CN" altLang="en-US" sz="1200" dirty="0">
                <a:solidFill>
                  <a:schemeClr val="tx1"/>
                </a:solidFill>
                <a:latin typeface="微软雅黑" pitchFamily="34" charset="-122"/>
                <a:ea typeface="微软雅黑" pitchFamily="34" charset="-122"/>
              </a:rPr>
              <a:t>型和</a:t>
            </a:r>
            <a:r>
              <a:rPr lang="en-US" altLang="zh-CN" sz="1200" dirty="0">
                <a:solidFill>
                  <a:schemeClr val="tx1"/>
                </a:solidFill>
                <a:latin typeface="微软雅黑" pitchFamily="34" charset="-122"/>
                <a:ea typeface="微软雅黑" pitchFamily="34" charset="-122"/>
              </a:rPr>
              <a:t>extern</a:t>
            </a:r>
            <a:r>
              <a:rPr lang="zh-CN" altLang="en-US" sz="1200" dirty="0">
                <a:solidFill>
                  <a:schemeClr val="tx1"/>
                </a:solidFill>
                <a:latin typeface="微软雅黑" pitchFamily="34" charset="-122"/>
                <a:ea typeface="微软雅黑" pitchFamily="34" charset="-122"/>
              </a:rPr>
              <a:t>型</a:t>
            </a:r>
          </a:p>
        </p:txBody>
      </p:sp>
      <p:sp>
        <p:nvSpPr>
          <p:cNvPr id="12" name="对话气泡: 圆角矩形 16"/>
          <p:cNvSpPr/>
          <p:nvPr/>
        </p:nvSpPr>
        <p:spPr>
          <a:xfrm>
            <a:off x="5036230" y="2628004"/>
            <a:ext cx="1461877" cy="474907"/>
          </a:xfrm>
          <a:prstGeom prst="wedgeRoundRectCallout">
            <a:avLst>
              <a:gd name="adj1" fmla="val -76278"/>
              <a:gd name="adj2" fmla="val 8147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指针所指函数返回值的数据类型</a:t>
            </a:r>
          </a:p>
        </p:txBody>
      </p:sp>
      <p:sp>
        <p:nvSpPr>
          <p:cNvPr id="13" name="矩形 12"/>
          <p:cNvSpPr/>
          <p:nvPr/>
        </p:nvSpPr>
        <p:spPr>
          <a:xfrm>
            <a:off x="2689896" y="3936170"/>
            <a:ext cx="3520644" cy="1754326"/>
          </a:xfrm>
          <a:prstGeom prst="rect">
            <a:avLst/>
          </a:prstGeom>
        </p:spPr>
        <p:txBody>
          <a:bodyPr wrap="none">
            <a:spAutoFit/>
          </a:bodyPr>
          <a:lstStyle/>
          <a:p>
            <a:r>
              <a:rPr lang="en-US" altLang="zh-CN" dirty="0">
                <a:latin typeface="微软雅黑" pitchFamily="34" charset="-122"/>
                <a:ea typeface="微软雅黑" pitchFamily="34" charset="-122"/>
              </a:rPr>
              <a:t>float add(float a, float b);</a:t>
            </a:r>
          </a:p>
          <a:p>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float (*p</a:t>
            </a:r>
            <a:r>
              <a:rPr lang="en-US" altLang="zh-CN" dirty="0">
                <a:latin typeface="微软雅黑" pitchFamily="34" charset="-122"/>
                <a:ea typeface="微软雅黑" pitchFamily="34" charset="-122"/>
              </a:rPr>
              <a:t>fun</a:t>
            </a: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float</a:t>
            </a: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,float</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  </a:t>
            </a:r>
          </a:p>
          <a:p>
            <a:r>
              <a:rPr lang="en-US" altLang="zh-CN" dirty="0" err="1">
                <a:latin typeface="微软雅黑" pitchFamily="34" charset="-122"/>
                <a:ea typeface="微软雅黑" pitchFamily="34" charset="-122"/>
              </a:rPr>
              <a:t>pfun</a:t>
            </a:r>
            <a:r>
              <a:rPr lang="en-US" altLang="zh-CN" dirty="0">
                <a:latin typeface="微软雅黑" pitchFamily="34" charset="-122"/>
                <a:ea typeface="微软雅黑" pitchFamily="34" charset="-122"/>
              </a:rPr>
              <a:t> = add;</a:t>
            </a:r>
          </a:p>
          <a:p>
            <a:r>
              <a:rPr lang="zh-CN" altLang="en-US" dirty="0">
                <a:latin typeface="微软雅黑" pitchFamily="34" charset="-122"/>
                <a:ea typeface="微软雅黑" pitchFamily="34" charset="-122"/>
              </a:rPr>
              <a:t>      或</a:t>
            </a:r>
          </a:p>
          <a:p>
            <a:r>
              <a:rPr lang="en-US" altLang="zh-CN" dirty="0">
                <a:latin typeface="微软雅黑" pitchFamily="34" charset="-122"/>
                <a:ea typeface="微软雅黑" pitchFamily="34" charset="-122"/>
              </a:rPr>
              <a:t>float (*</a:t>
            </a:r>
            <a:r>
              <a:rPr lang="en-US" altLang="zh-CN" dirty="0" err="1">
                <a:latin typeface="微软雅黑" pitchFamily="34" charset="-122"/>
                <a:ea typeface="微软雅黑" pitchFamily="34" charset="-122"/>
              </a:rPr>
              <a:t>pfun</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float,float</a:t>
            </a:r>
            <a:r>
              <a:rPr lang="en-US" altLang="zh-CN" dirty="0">
                <a:latin typeface="微软雅黑" pitchFamily="34" charset="-122"/>
                <a:ea typeface="微软雅黑" pitchFamily="34" charset="-122"/>
              </a:rPr>
              <a:t>) = add;</a:t>
            </a:r>
            <a:endParaRPr lang="zh-CN" altLang="en-US" dirty="0">
              <a:latin typeface="微软雅黑" pitchFamily="34" charset="-122"/>
              <a:ea typeface="微软雅黑" pitchFamily="34" charset="-122"/>
            </a:endParaRPr>
          </a:p>
        </p:txBody>
      </p:sp>
      <p:sp>
        <p:nvSpPr>
          <p:cNvPr id="9" name="矩形 8"/>
          <p:cNvSpPr/>
          <p:nvPr/>
        </p:nvSpPr>
        <p:spPr>
          <a:xfrm>
            <a:off x="366487" y="4997890"/>
            <a:ext cx="1638117" cy="523220"/>
          </a:xfrm>
          <a:prstGeom prst="rect">
            <a:avLst/>
          </a:prstGeom>
          <a:solidFill>
            <a:schemeClr val="accent4">
              <a:lumMod val="20000"/>
              <a:lumOff val="80000"/>
            </a:schemeClr>
          </a:solidFill>
        </p:spPr>
        <p:txBody>
          <a:bodyPr wrap="square">
            <a:spAutoFit/>
          </a:bodyPr>
          <a:lstStyle/>
          <a:p>
            <a:r>
              <a:rPr lang="zh-CN" altLang="en-US" sz="1400" dirty="0">
                <a:latin typeface="微软雅黑" pitchFamily="34" charset="-122"/>
                <a:ea typeface="微软雅黑" pitchFamily="34" charset="-122"/>
              </a:rPr>
              <a:t>函数指针进行定向操作的两种方式</a:t>
            </a:r>
          </a:p>
        </p:txBody>
      </p:sp>
      <p:cxnSp>
        <p:nvCxnSpPr>
          <p:cNvPr id="17" name="直接箭头连接符 16"/>
          <p:cNvCxnSpPr>
            <a:stCxn id="9" idx="3"/>
            <a:endCxn id="13" idx="1"/>
          </p:cNvCxnSpPr>
          <p:nvPr/>
        </p:nvCxnSpPr>
        <p:spPr>
          <a:xfrm flipV="1">
            <a:off x="2004604" y="4813333"/>
            <a:ext cx="685292" cy="446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061754" y="5379440"/>
            <a:ext cx="628142" cy="14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rot="19571892">
            <a:off x="1871836" y="4592410"/>
            <a:ext cx="967423" cy="369332"/>
          </a:xfrm>
          <a:prstGeom prst="rect">
            <a:avLst/>
          </a:prstGeom>
        </p:spPr>
        <p:txBody>
          <a:bodyPr wrap="square">
            <a:spAutoFit/>
          </a:bodyPr>
          <a:lstStyle/>
          <a:p>
            <a:r>
              <a:rPr lang="zh-CN" altLang="en-US" sz="900" dirty="0">
                <a:latin typeface="微软雅黑" pitchFamily="34" charset="-122"/>
                <a:ea typeface="微软雅黑" pitchFamily="34" charset="-122"/>
              </a:rPr>
              <a:t>先定义后用地址赋值语句</a:t>
            </a:r>
          </a:p>
        </p:txBody>
      </p:sp>
      <p:sp>
        <p:nvSpPr>
          <p:cNvPr id="22" name="矩形 21"/>
          <p:cNvSpPr/>
          <p:nvPr/>
        </p:nvSpPr>
        <p:spPr>
          <a:xfrm rot="755085">
            <a:off x="2005623" y="5452852"/>
            <a:ext cx="697627" cy="215444"/>
          </a:xfrm>
          <a:prstGeom prst="rect">
            <a:avLst/>
          </a:prstGeom>
        </p:spPr>
        <p:txBody>
          <a:bodyPr wrap="none">
            <a:spAutoFit/>
          </a:bodyPr>
          <a:lstStyle/>
          <a:p>
            <a:r>
              <a:rPr lang="zh-CN" altLang="en-US" sz="800" dirty="0">
                <a:latin typeface="微软雅黑" pitchFamily="34" charset="-122"/>
                <a:ea typeface="微软雅黑" pitchFamily="34" charset="-122"/>
              </a:rPr>
              <a:t>初始化操作</a:t>
            </a:r>
          </a:p>
        </p:txBody>
      </p:sp>
      <p:sp>
        <p:nvSpPr>
          <p:cNvPr id="27" name="矩形 26"/>
          <p:cNvSpPr/>
          <p:nvPr/>
        </p:nvSpPr>
        <p:spPr>
          <a:xfrm>
            <a:off x="2515434" y="5741709"/>
            <a:ext cx="3666434"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sz="1600" dirty="0">
                <a:latin typeface="微软雅黑" pitchFamily="34" charset="-122"/>
                <a:ea typeface="微软雅黑" pitchFamily="34" charset="-122"/>
              </a:rPr>
              <a:t>定义一个函数指针时，至少应指明参数表内的参数个数和各参数的数据类型</a:t>
            </a:r>
          </a:p>
        </p:txBody>
      </p:sp>
      <p:sp>
        <p:nvSpPr>
          <p:cNvPr id="7" name="矩形 6"/>
          <p:cNvSpPr/>
          <p:nvPr/>
        </p:nvSpPr>
        <p:spPr>
          <a:xfrm>
            <a:off x="6749143" y="3677637"/>
            <a:ext cx="2148223" cy="201285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30000"/>
              </a:lnSpc>
            </a:pPr>
            <a:r>
              <a:rPr lang="zh-CN" altLang="en-US" sz="1600" dirty="0">
                <a:latin typeface="微软雅黑" pitchFamily="34" charset="-122"/>
                <a:ea typeface="微软雅黑" pitchFamily="34" charset="-122"/>
              </a:rPr>
              <a:t>函数和指向它的函数指针应具有相同的数据类型，否则，应该采用强制类型转换，两者的形参表必须完全相同</a:t>
            </a:r>
          </a:p>
        </p:txBody>
      </p:sp>
    </p:spTree>
    <p:extLst>
      <p:ext uri="{BB962C8B-B14F-4D97-AF65-F5344CB8AC3E}">
        <p14:creationId xmlns:p14="http://schemas.microsoft.com/office/powerpoint/2010/main" val="3270080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368950" y="183543"/>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指向函数的指针</a:t>
            </a:r>
          </a:p>
        </p:txBody>
      </p:sp>
      <p:sp>
        <p:nvSpPr>
          <p:cNvPr id="10" name="文本框 9"/>
          <p:cNvSpPr txBox="1"/>
          <p:nvPr/>
        </p:nvSpPr>
        <p:spPr>
          <a:xfrm>
            <a:off x="1699536" y="1907741"/>
            <a:ext cx="6521450" cy="1532727"/>
          </a:xfrm>
          <a:prstGeom prst="rect">
            <a:avLst/>
          </a:prstGeom>
        </p:spPr>
        <p:txBody>
          <a:bodyPr wrap="square">
            <a:spAutoFit/>
          </a:bodyPr>
          <a:lstStyle>
            <a:defPPr>
              <a:defRPr lang="en-US"/>
            </a:defPPr>
          </a:lstStyle>
          <a:p>
            <a:pPr marL="285750" indent="-285750">
              <a:lnSpc>
                <a:spcPct val="130000"/>
              </a:lnSpc>
              <a:buFont typeface="Wingdings" panose="05000000000000000000" pitchFamily="2" charset="2"/>
              <a:buChar char="Ø"/>
            </a:pPr>
            <a:r>
              <a:rPr lang="zh-CN" altLang="zh-CN" dirty="0">
                <a:latin typeface="微软雅黑" pitchFamily="34" charset="-122"/>
                <a:ea typeface="微软雅黑" pitchFamily="34" charset="-122"/>
              </a:rPr>
              <a:t>数据指针的取内容运算表达式</a:t>
            </a: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数据指针名</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，是访问该指针所指的数据，而函数指针的取内容运算表达式</a:t>
            </a: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函数指针名</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，是使程序控制转移到函数指针所指的函数目标代码模块首地址，执行该函数的函数体目标代码</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7" name="矩形 6"/>
          <p:cNvSpPr/>
          <p:nvPr/>
        </p:nvSpPr>
        <p:spPr>
          <a:xfrm>
            <a:off x="785906" y="1029414"/>
            <a:ext cx="2954655" cy="369332"/>
          </a:xfrm>
          <a:prstGeom prst="rect">
            <a:avLst/>
          </a:prstGeom>
        </p:spPr>
        <p:txBody>
          <a:bodyPr wrap="none">
            <a:spAutoFit/>
          </a:bodyPr>
          <a:lstStyle/>
          <a:p>
            <a:r>
              <a:rPr lang="zh-CN" altLang="en-US" b="1" dirty="0">
                <a:latin typeface="微软雅黑" pitchFamily="34" charset="-122"/>
                <a:ea typeface="微软雅黑" pitchFamily="34" charset="-122"/>
              </a:rPr>
              <a:t>函数指针与数据指针的不同</a:t>
            </a:r>
            <a:endParaRPr lang="zh-CN" altLang="en-US" dirty="0">
              <a:latin typeface="微软雅黑" pitchFamily="34" charset="-122"/>
              <a:ea typeface="微软雅黑" pitchFamily="34" charset="-122"/>
            </a:endParaRPr>
          </a:p>
        </p:txBody>
      </p:sp>
      <p:sp>
        <p:nvSpPr>
          <p:cNvPr id="8" name="矩形 7"/>
          <p:cNvSpPr/>
          <p:nvPr/>
        </p:nvSpPr>
        <p:spPr>
          <a:xfrm>
            <a:off x="1699535" y="1497480"/>
            <a:ext cx="5698214" cy="369332"/>
          </a:xfrm>
          <a:prstGeom prst="rect">
            <a:avLst/>
          </a:prstGeom>
        </p:spPr>
        <p:txBody>
          <a:bodyPr wrap="square">
            <a:spAutoFit/>
          </a:bodyPr>
          <a:lstStyle/>
          <a:p>
            <a:pPr marL="285750" indent="-285750">
              <a:buFont typeface="Wingdings" panose="05000000000000000000" pitchFamily="2" charset="2"/>
              <a:buChar char="Ø"/>
            </a:pPr>
            <a:r>
              <a:rPr lang="zh-CN" altLang="en-US" dirty="0">
                <a:latin typeface="微软雅黑" pitchFamily="34" charset="-122"/>
                <a:ea typeface="微软雅黑" pitchFamily="34" charset="-122"/>
              </a:rPr>
              <a:t>数据指针指向数据区，而函数指针指向程序代码区</a:t>
            </a:r>
          </a:p>
        </p:txBody>
      </p:sp>
      <p:sp>
        <p:nvSpPr>
          <p:cNvPr id="14" name="矩形 13"/>
          <p:cNvSpPr/>
          <p:nvPr/>
        </p:nvSpPr>
        <p:spPr>
          <a:xfrm>
            <a:off x="785906" y="3555391"/>
            <a:ext cx="4570482" cy="369332"/>
          </a:xfrm>
          <a:prstGeom prst="rect">
            <a:avLst/>
          </a:prstGeom>
        </p:spPr>
        <p:txBody>
          <a:bodyPr wrap="none">
            <a:spAutoFit/>
          </a:bodyPr>
          <a:lstStyle/>
          <a:p>
            <a:r>
              <a:rPr lang="zh-CN" altLang="en-US" b="1" dirty="0">
                <a:latin typeface="微软雅黑" pitchFamily="34" charset="-122"/>
                <a:ea typeface="微软雅黑" pitchFamily="34" charset="-122"/>
              </a:rPr>
              <a:t>函数指针代替函数名的调用语句一般格式：</a:t>
            </a:r>
          </a:p>
        </p:txBody>
      </p:sp>
      <p:sp>
        <p:nvSpPr>
          <p:cNvPr id="15" name="矩形 14"/>
          <p:cNvSpPr/>
          <p:nvPr/>
        </p:nvSpPr>
        <p:spPr>
          <a:xfrm>
            <a:off x="1923135" y="4067250"/>
            <a:ext cx="3422250" cy="777457"/>
          </a:xfrm>
          <a:prstGeom prst="rect">
            <a:avLst/>
          </a:prstGeom>
          <a:solidFill>
            <a:schemeClr val="accent6">
              <a:lumMod val="20000"/>
              <a:lumOff val="80000"/>
            </a:schemeClr>
          </a:solidFill>
        </p:spPr>
        <p:txBody>
          <a:bodyPr wrap="square">
            <a:spAutoFit/>
          </a:bodyPr>
          <a:lstStyle/>
          <a:p>
            <a:pPr>
              <a:lnSpc>
                <a:spcPct val="130000"/>
              </a:lnSpc>
            </a:pPr>
            <a:r>
              <a:rPr lang="zh-CN" altLang="en-US" dirty="0">
                <a:latin typeface="微软雅黑" pitchFamily="34" charset="-122"/>
                <a:ea typeface="微软雅黑" pitchFamily="34" charset="-122"/>
              </a:rPr>
              <a:t>(*函数指针名)(参数表) ;        ①</a:t>
            </a:r>
          </a:p>
          <a:p>
            <a:pPr>
              <a:lnSpc>
                <a:spcPct val="130000"/>
              </a:lnSpc>
            </a:pPr>
            <a:r>
              <a:rPr lang="zh-CN" altLang="en-US" dirty="0">
                <a:latin typeface="微软雅黑" pitchFamily="34" charset="-122"/>
                <a:ea typeface="微软雅黑" pitchFamily="34" charset="-122"/>
              </a:rPr>
              <a:t>    函数指针名(参数表) ;        ②</a:t>
            </a:r>
          </a:p>
        </p:txBody>
      </p:sp>
      <p:sp>
        <p:nvSpPr>
          <p:cNvPr id="16" name="矩形 15"/>
          <p:cNvSpPr/>
          <p:nvPr/>
        </p:nvSpPr>
        <p:spPr>
          <a:xfrm>
            <a:off x="6183086" y="4321432"/>
            <a:ext cx="2792602" cy="1532727"/>
          </a:xfrm>
          <a:prstGeom prst="rect">
            <a:avLst/>
          </a:prstGeom>
          <a:solidFill>
            <a:schemeClr val="accent1">
              <a:lumMod val="20000"/>
              <a:lumOff val="80000"/>
            </a:schemeClr>
          </a:solidFill>
        </p:spPr>
        <p:txBody>
          <a:bodyPr wrap="square">
            <a:spAutoFit/>
          </a:bodyPr>
          <a:lstStyle/>
          <a:p>
            <a:pPr>
              <a:lnSpc>
                <a:spcPct val="130000"/>
              </a:lnSpc>
            </a:pPr>
            <a:r>
              <a:rPr lang="zh-CN" altLang="en-US" dirty="0">
                <a:latin typeface="微软雅黑" pitchFamily="34" charset="-122"/>
                <a:ea typeface="微软雅黑" pitchFamily="34" charset="-122"/>
              </a:rPr>
              <a:t>在实际应用中，在一个执行过程中可以调用不同函数时，函数的传递能体现出较大的优越性。</a:t>
            </a:r>
          </a:p>
        </p:txBody>
      </p:sp>
      <p:sp>
        <p:nvSpPr>
          <p:cNvPr id="27" name="矩形 26"/>
          <p:cNvSpPr/>
          <p:nvPr/>
        </p:nvSpPr>
        <p:spPr>
          <a:xfrm>
            <a:off x="1942596" y="4989347"/>
            <a:ext cx="2363468" cy="1137556"/>
          </a:xfrm>
          <a:prstGeom prst="rect">
            <a:avLst/>
          </a:prstGeom>
        </p:spPr>
        <p:txBody>
          <a:bodyPr wrap="none">
            <a:spAutoFit/>
          </a:bodyPr>
          <a:lstStyle/>
          <a:p>
            <a:pPr>
              <a:lnSpc>
                <a:spcPct val="130000"/>
              </a:lnSpc>
            </a:pPr>
            <a:r>
              <a:rPr lang="en-US" altLang="zh-CN" dirty="0">
                <a:latin typeface="微软雅黑" pitchFamily="34" charset="-122"/>
                <a:ea typeface="微软雅黑" pitchFamily="34" charset="-122"/>
              </a:rPr>
              <a:t>float c;</a:t>
            </a:r>
          </a:p>
          <a:p>
            <a:pPr>
              <a:lnSpc>
                <a:spcPct val="130000"/>
              </a:lnSpc>
            </a:pPr>
            <a:r>
              <a:rPr lang="en-US" altLang="zh-CN" dirty="0">
                <a:latin typeface="微软雅黑" pitchFamily="34" charset="-122"/>
                <a:ea typeface="微软雅黑" pitchFamily="34" charset="-122"/>
              </a:rPr>
              <a:t>c = </a:t>
            </a:r>
            <a:r>
              <a:rPr lang="en-US" altLang="zh-CN" dirty="0" err="1">
                <a:latin typeface="微软雅黑" pitchFamily="34" charset="-122"/>
                <a:ea typeface="微软雅黑" pitchFamily="34" charset="-122"/>
              </a:rPr>
              <a:t>pfun</a:t>
            </a:r>
            <a:r>
              <a:rPr lang="en-US" altLang="zh-CN" dirty="0">
                <a:latin typeface="微软雅黑" pitchFamily="34" charset="-122"/>
                <a:ea typeface="微软雅黑" pitchFamily="34" charset="-122"/>
              </a:rPr>
              <a:t>(3.5, 6.2);</a:t>
            </a:r>
            <a:endParaRPr lang="zh-CN" altLang="en-US" dirty="0">
              <a:latin typeface="微软雅黑" pitchFamily="34" charset="-122"/>
              <a:ea typeface="微软雅黑" pitchFamily="34" charset="-122"/>
            </a:endParaRPr>
          </a:p>
          <a:p>
            <a:pPr>
              <a:lnSpc>
                <a:spcPct val="130000"/>
              </a:lnSpc>
            </a:pPr>
            <a:r>
              <a:rPr lang="en-US" altLang="zh-CN" dirty="0">
                <a:latin typeface="微软雅黑" pitchFamily="34" charset="-122"/>
                <a:ea typeface="微软雅黑" pitchFamily="34" charset="-122"/>
              </a:rPr>
              <a:t>c = (*</a:t>
            </a:r>
            <a:r>
              <a:rPr lang="en-US" altLang="zh-CN" dirty="0" err="1">
                <a:latin typeface="微软雅黑" pitchFamily="34" charset="-122"/>
                <a:ea typeface="微软雅黑" pitchFamily="34" charset="-122"/>
              </a:rPr>
              <a:t>pfun</a:t>
            </a:r>
            <a:r>
              <a:rPr lang="en-US" altLang="zh-CN" dirty="0">
                <a:latin typeface="微软雅黑" pitchFamily="34" charset="-122"/>
                <a:ea typeface="微软雅黑" pitchFamily="34" charset="-122"/>
              </a:rPr>
              <a:t>)(3.5, 6.2);</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3158162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指向函数的指针</a:t>
            </a:r>
          </a:p>
        </p:txBody>
      </p:sp>
      <p:sp>
        <p:nvSpPr>
          <p:cNvPr id="11" name="矩形: 圆角 10"/>
          <p:cNvSpPr/>
          <p:nvPr/>
        </p:nvSpPr>
        <p:spPr>
          <a:xfrm>
            <a:off x="488272" y="1423174"/>
            <a:ext cx="4529191" cy="458392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708026" y="1158719"/>
            <a:ext cx="3958770"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6.22  </a:t>
            </a:r>
            <a:r>
              <a:rPr lang="zh-CN" altLang="en-US" dirty="0">
                <a:solidFill>
                  <a:schemeClr val="tx1"/>
                </a:solidFill>
                <a:latin typeface="微软雅黑" panose="020B0503020204020204" pitchFamily="34" charset="-122"/>
                <a:ea typeface="微软雅黑" panose="020B0503020204020204" pitchFamily="34" charset="-122"/>
              </a:rPr>
              <a:t>编写函数实现积分</a:t>
            </a:r>
          </a:p>
        </p:txBody>
      </p:sp>
      <p:sp>
        <p:nvSpPr>
          <p:cNvPr id="13" name="矩形 12"/>
          <p:cNvSpPr/>
          <p:nvPr/>
        </p:nvSpPr>
        <p:spPr>
          <a:xfrm>
            <a:off x="708026" y="1677378"/>
            <a:ext cx="4522852" cy="4524315"/>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a:t>#include &lt;</a:t>
            </a:r>
            <a:r>
              <a:rPr lang="en-US" altLang="zh-CN" sz="1500" dirty="0" err="1"/>
              <a:t>math.h</a:t>
            </a:r>
            <a:r>
              <a:rPr lang="en-US" altLang="zh-CN" sz="1500" dirty="0"/>
              <a:t>&gt;</a:t>
            </a:r>
          </a:p>
          <a:p>
            <a:r>
              <a:rPr lang="en-US" altLang="zh-CN" sz="1500" dirty="0"/>
              <a:t>float integrate(float a , float b, </a:t>
            </a:r>
            <a:r>
              <a:rPr lang="en-US" altLang="zh-CN" sz="1500" dirty="0" err="1"/>
              <a:t>int</a:t>
            </a:r>
            <a:r>
              <a:rPr lang="en-US" altLang="zh-CN" sz="1500" dirty="0"/>
              <a:t> n, float (*f)(float))</a:t>
            </a:r>
            <a:r>
              <a:rPr lang="zh-CN" altLang="en-US" sz="1500" dirty="0"/>
              <a:t>；</a:t>
            </a:r>
          </a:p>
          <a:p>
            <a:r>
              <a:rPr lang="en-US" altLang="zh-CN" sz="1500" dirty="0"/>
              <a:t>float sin2(float x)</a:t>
            </a:r>
            <a:r>
              <a:rPr lang="zh-CN" altLang="en-US" sz="1500" dirty="0"/>
              <a:t>；</a:t>
            </a:r>
          </a:p>
          <a:p>
            <a:r>
              <a:rPr lang="en-US" altLang="zh-CN" sz="1500" dirty="0"/>
              <a:t>float f1(float x)</a:t>
            </a:r>
            <a:r>
              <a:rPr lang="zh-CN" altLang="en-US" sz="1500" dirty="0"/>
              <a:t>；</a:t>
            </a:r>
          </a:p>
          <a:p>
            <a:r>
              <a:rPr lang="en-US" altLang="zh-CN" sz="1500" dirty="0"/>
              <a:t>/*</a:t>
            </a:r>
            <a:r>
              <a:rPr lang="zh-CN" altLang="en-US" sz="1500" dirty="0"/>
              <a:t>积分函数定义*</a:t>
            </a:r>
            <a:r>
              <a:rPr lang="en-US" altLang="zh-CN" sz="1500" dirty="0"/>
              <a:t>/</a:t>
            </a:r>
          </a:p>
          <a:p>
            <a:r>
              <a:rPr lang="en-US" altLang="zh-CN" sz="1500" dirty="0"/>
              <a:t>/*</a:t>
            </a:r>
            <a:r>
              <a:rPr lang="en-US" altLang="zh-CN" sz="1500" dirty="0" err="1"/>
              <a:t>a,b</a:t>
            </a:r>
            <a:r>
              <a:rPr lang="zh-CN" altLang="en-US" sz="1500" dirty="0"/>
              <a:t>为积分边界，</a:t>
            </a:r>
            <a:r>
              <a:rPr lang="en-US" altLang="zh-CN" sz="1500" dirty="0"/>
              <a:t>n</a:t>
            </a:r>
            <a:r>
              <a:rPr lang="zh-CN" altLang="en-US" sz="1500" dirty="0"/>
              <a:t>为积分区间分割数，</a:t>
            </a:r>
            <a:r>
              <a:rPr lang="en-US" altLang="zh-CN" sz="1500" dirty="0"/>
              <a:t>f</a:t>
            </a:r>
            <a:r>
              <a:rPr lang="zh-CN" altLang="en-US" sz="1500" dirty="0"/>
              <a:t>指向被积分函数*</a:t>
            </a:r>
            <a:r>
              <a:rPr lang="en-US" altLang="zh-CN" sz="1500" dirty="0"/>
              <a:t>/</a:t>
            </a:r>
          </a:p>
          <a:p>
            <a:r>
              <a:rPr lang="en-US" altLang="zh-CN" sz="1500" dirty="0"/>
              <a:t>float integrate(float a , float b, </a:t>
            </a:r>
            <a:r>
              <a:rPr lang="en-US" altLang="zh-CN" sz="1500" dirty="0" err="1"/>
              <a:t>int</a:t>
            </a:r>
            <a:r>
              <a:rPr lang="en-US" altLang="zh-CN" sz="1500" dirty="0"/>
              <a:t> n, float (*f)(float))</a:t>
            </a:r>
          </a:p>
          <a:p>
            <a:r>
              <a:rPr lang="en-US" altLang="zh-CN" sz="1500" dirty="0"/>
              <a:t>  {</a:t>
            </a:r>
          </a:p>
          <a:p>
            <a:r>
              <a:rPr lang="en-US" altLang="zh-CN" sz="1500" dirty="0"/>
              <a:t>         float </a:t>
            </a:r>
            <a:r>
              <a:rPr lang="en-US" altLang="zh-CN" sz="1500" dirty="0" err="1"/>
              <a:t>s,d</a:t>
            </a:r>
            <a:r>
              <a:rPr lang="en-US" altLang="zh-CN" sz="1500" dirty="0"/>
              <a:t>;</a:t>
            </a:r>
          </a:p>
          <a:p>
            <a:r>
              <a:rPr lang="en-US" altLang="zh-CN" sz="1500" dirty="0"/>
              <a:t>         </a:t>
            </a:r>
            <a:r>
              <a:rPr lang="en-US" altLang="zh-CN" sz="1500" dirty="0" err="1"/>
              <a:t>int</a:t>
            </a:r>
            <a:r>
              <a:rPr lang="en-US" altLang="zh-CN" sz="1500" dirty="0"/>
              <a:t> </a:t>
            </a:r>
            <a:r>
              <a:rPr lang="en-US" altLang="zh-CN" sz="1500" dirty="0" err="1"/>
              <a:t>i</a:t>
            </a:r>
            <a:r>
              <a:rPr lang="en-US" altLang="zh-CN" sz="1500" dirty="0"/>
              <a:t>;</a:t>
            </a:r>
          </a:p>
          <a:p>
            <a:r>
              <a:rPr lang="en-US" altLang="zh-CN" sz="1500" dirty="0"/>
              <a:t>         d=(b-a)/n;		//</a:t>
            </a:r>
            <a:r>
              <a:rPr lang="zh-CN" altLang="en-US" sz="1500" dirty="0"/>
              <a:t>微元精度</a:t>
            </a:r>
            <a:r>
              <a:rPr lang="en-US" altLang="zh-CN" sz="1500" dirty="0"/>
              <a:t>d</a:t>
            </a:r>
          </a:p>
          <a:p>
            <a:r>
              <a:rPr lang="en-US" altLang="zh-CN" sz="1500" dirty="0"/>
              <a:t>         s=(*f)(a)*d;		//</a:t>
            </a:r>
            <a:r>
              <a:rPr lang="zh-CN" altLang="en-US" sz="1500" dirty="0"/>
              <a:t>微元面积</a:t>
            </a:r>
          </a:p>
          <a:p>
            <a:r>
              <a:rPr lang="zh-CN" altLang="en-US" sz="1500" dirty="0"/>
              <a:t>         </a:t>
            </a:r>
            <a:r>
              <a:rPr lang="en-US" altLang="zh-CN" sz="1500" dirty="0"/>
              <a:t>for( </a:t>
            </a:r>
            <a:r>
              <a:rPr lang="en-US" altLang="zh-CN" sz="1500" dirty="0" err="1"/>
              <a:t>i</a:t>
            </a:r>
            <a:r>
              <a:rPr lang="en-US" altLang="zh-CN" sz="1500" dirty="0"/>
              <a:t>=1;i&lt;=n-1;i++)</a:t>
            </a:r>
          </a:p>
          <a:p>
            <a:r>
              <a:rPr lang="en-US" altLang="zh-CN" sz="1500" dirty="0"/>
              <a:t>                    s=s+(*f)(</a:t>
            </a:r>
            <a:r>
              <a:rPr lang="en-US" altLang="zh-CN" sz="1500" dirty="0" err="1"/>
              <a:t>a+i</a:t>
            </a:r>
            <a:r>
              <a:rPr lang="en-US" altLang="zh-CN" sz="1500" dirty="0"/>
              <a:t>*d)*d;    //</a:t>
            </a:r>
            <a:r>
              <a:rPr lang="zh-CN" altLang="en-US" sz="1500" dirty="0"/>
              <a:t>微元面积相加</a:t>
            </a:r>
          </a:p>
          <a:p>
            <a:r>
              <a:rPr lang="zh-CN" altLang="en-US" sz="1500" dirty="0"/>
              <a:t>         </a:t>
            </a:r>
            <a:r>
              <a:rPr lang="en-US" altLang="zh-CN" sz="1500" dirty="0"/>
              <a:t>return s;</a:t>
            </a:r>
          </a:p>
          <a:p>
            <a:r>
              <a:rPr lang="en-US" altLang="zh-CN" sz="1500" dirty="0"/>
              <a:t>}</a:t>
            </a:r>
          </a:p>
          <a:p>
            <a:endParaRPr lang="en-US" altLang="zh-CN" sz="1500" dirty="0"/>
          </a:p>
        </p:txBody>
      </p:sp>
      <p:sp>
        <p:nvSpPr>
          <p:cNvPr id="4" name="矩形 3"/>
          <p:cNvSpPr/>
          <p:nvPr/>
        </p:nvSpPr>
        <p:spPr>
          <a:xfrm>
            <a:off x="5401484" y="1944853"/>
            <a:ext cx="3348816" cy="2862322"/>
          </a:xfrm>
          <a:prstGeom prst="rect">
            <a:avLst/>
          </a:prstGeom>
        </p:spPr>
        <p:txBody>
          <a:bodyPr wrap="square">
            <a:spAutoFit/>
          </a:bodyPr>
          <a:lstStyle/>
          <a:p>
            <a:r>
              <a:rPr lang="en-US" altLang="zh-CN" sz="1500" dirty="0"/>
              <a:t>/</a:t>
            </a:r>
            <a:r>
              <a:rPr lang="zh-CN" altLang="en-US" sz="1500" dirty="0"/>
              <a:t>定义被积函数*</a:t>
            </a:r>
            <a:r>
              <a:rPr lang="en-US" altLang="zh-CN" sz="1500" dirty="0"/>
              <a:t>/</a:t>
            </a:r>
          </a:p>
          <a:p>
            <a:r>
              <a:rPr lang="en-US" altLang="zh-CN" sz="1500" dirty="0"/>
              <a:t>float sin2(float x){  return sin(x)*sin(x);  }</a:t>
            </a:r>
          </a:p>
          <a:p>
            <a:r>
              <a:rPr lang="en-US" altLang="zh-CN" sz="1500" dirty="0"/>
              <a:t>float f1(float x){  return x*</a:t>
            </a:r>
            <a:r>
              <a:rPr lang="en-US" altLang="zh-CN" sz="1500" dirty="0" err="1"/>
              <a:t>x+x</a:t>
            </a:r>
            <a:r>
              <a:rPr lang="en-US" altLang="zh-CN" sz="1500" dirty="0"/>
              <a:t>/2;  }</a:t>
            </a:r>
          </a:p>
          <a:p>
            <a:r>
              <a:rPr lang="en-US" altLang="zh-CN" sz="1500" dirty="0"/>
              <a:t>     </a:t>
            </a:r>
          </a:p>
          <a:p>
            <a:r>
              <a:rPr lang="en-US" altLang="zh-CN" sz="1500" dirty="0" err="1"/>
              <a:t>int</a:t>
            </a:r>
            <a:r>
              <a:rPr lang="en-US" altLang="zh-CN" sz="1500" dirty="0"/>
              <a:t> main( ) </a:t>
            </a:r>
          </a:p>
          <a:p>
            <a:r>
              <a:rPr lang="en-US" altLang="zh-CN" sz="1500" dirty="0"/>
              <a:t>{</a:t>
            </a:r>
          </a:p>
          <a:p>
            <a:r>
              <a:rPr lang="en-US" altLang="zh-CN" sz="1500" dirty="0"/>
              <a:t>     //</a:t>
            </a:r>
            <a:r>
              <a:rPr lang="zh-CN" altLang="en-US" sz="1500" dirty="0"/>
              <a:t>定义指针指向函数</a:t>
            </a:r>
            <a:r>
              <a:rPr lang="en-US" altLang="zh-CN" sz="1500" dirty="0"/>
              <a:t>sin2</a:t>
            </a:r>
          </a:p>
          <a:p>
            <a:r>
              <a:rPr lang="en-US" altLang="zh-CN" sz="1500" dirty="0"/>
              <a:t>     float (*p)( float ) = sin2;	</a:t>
            </a:r>
          </a:p>
          <a:p>
            <a:r>
              <a:rPr lang="en-US" altLang="zh-CN" sz="1500" dirty="0"/>
              <a:t>     </a:t>
            </a:r>
            <a:r>
              <a:rPr lang="en-US" altLang="zh-CN" sz="1500" dirty="0" err="1"/>
              <a:t>printf</a:t>
            </a:r>
            <a:r>
              <a:rPr lang="en-US" altLang="zh-CN" sz="1500" dirty="0"/>
              <a:t>("%</a:t>
            </a:r>
            <a:r>
              <a:rPr lang="en-US" altLang="zh-CN" sz="1500" dirty="0" err="1"/>
              <a:t>f",integrate</a:t>
            </a:r>
            <a:r>
              <a:rPr lang="en-US" altLang="zh-CN" sz="1500" dirty="0"/>
              <a:t>(0,1,100,p));</a:t>
            </a:r>
          </a:p>
          <a:p>
            <a:r>
              <a:rPr lang="en-US" altLang="zh-CN" sz="1500" dirty="0"/>
              <a:t>     </a:t>
            </a:r>
            <a:r>
              <a:rPr lang="en-US" altLang="zh-CN" sz="1500" dirty="0" err="1"/>
              <a:t>printf</a:t>
            </a:r>
            <a:r>
              <a:rPr lang="en-US" altLang="zh-CN" sz="1500" dirty="0"/>
              <a:t>("%</a:t>
            </a:r>
            <a:r>
              <a:rPr lang="en-US" altLang="zh-CN" sz="1500" dirty="0" err="1"/>
              <a:t>f",integrate</a:t>
            </a:r>
            <a:r>
              <a:rPr lang="en-US" altLang="zh-CN" sz="1500" dirty="0"/>
              <a:t>(-1,2,100,f1));</a:t>
            </a:r>
          </a:p>
          <a:p>
            <a:r>
              <a:rPr lang="en-US" altLang="zh-CN" sz="1500" dirty="0"/>
              <a:t>     return 0;</a:t>
            </a:r>
          </a:p>
          <a:p>
            <a:r>
              <a:rPr lang="en-US" altLang="zh-CN" sz="1500" dirty="0"/>
              <a:t> }</a:t>
            </a:r>
            <a:endParaRPr lang="zh-CN" altLang="en-US" sz="1500" dirty="0"/>
          </a:p>
        </p:txBody>
      </p:sp>
      <p:sp>
        <p:nvSpPr>
          <p:cNvPr id="10" name="矩形: 圆角 9"/>
          <p:cNvSpPr/>
          <p:nvPr/>
        </p:nvSpPr>
        <p:spPr>
          <a:xfrm>
            <a:off x="5230879" y="1423174"/>
            <a:ext cx="3519422" cy="458392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对话气泡: 圆角矩形 16"/>
          <p:cNvSpPr/>
          <p:nvPr/>
        </p:nvSpPr>
        <p:spPr>
          <a:xfrm>
            <a:off x="7866099" y="3137888"/>
            <a:ext cx="1144551" cy="476251"/>
          </a:xfrm>
          <a:prstGeom prst="wedgeRoundRectCallout">
            <a:avLst>
              <a:gd name="adj1" fmla="val -38405"/>
              <a:gd name="adj2" fmla="val 10055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200" dirty="0">
                <a:solidFill>
                  <a:prstClr val="black"/>
                </a:solidFill>
                <a:latin typeface="微软雅黑" panose="020B0503020204020204" pitchFamily="34" charset="-122"/>
                <a:ea typeface="微软雅黑" panose="020B0503020204020204" pitchFamily="34" charset="-122"/>
              </a:rPr>
              <a:t>函数指针变量作为实参</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15" name="对话气泡: 圆角矩形 16"/>
          <p:cNvSpPr/>
          <p:nvPr/>
        </p:nvSpPr>
        <p:spPr>
          <a:xfrm>
            <a:off x="6753089" y="4435004"/>
            <a:ext cx="1329464" cy="375816"/>
          </a:xfrm>
          <a:prstGeom prst="wedgeRoundRectCallout">
            <a:avLst>
              <a:gd name="adj1" fmla="val 52444"/>
              <a:gd name="adj2" fmla="val -11086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200" dirty="0">
                <a:solidFill>
                  <a:prstClr val="black"/>
                </a:solidFill>
                <a:latin typeface="微软雅黑" panose="020B0503020204020204" pitchFamily="34" charset="-122"/>
                <a:ea typeface="微软雅黑" panose="020B0503020204020204" pitchFamily="34" charset="-122"/>
              </a:rPr>
              <a:t>函数名作为实参</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8" name="矩形: 圆角 4"/>
          <p:cNvSpPr/>
          <p:nvPr/>
        </p:nvSpPr>
        <p:spPr>
          <a:xfrm>
            <a:off x="7593077" y="4965729"/>
            <a:ext cx="1417573" cy="882164"/>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it-IT" altLang="zh-CN" sz="1600" dirty="0">
                <a:solidFill>
                  <a:schemeClr val="tx1"/>
                </a:solidFill>
              </a:rPr>
              <a:t>0.269143</a:t>
            </a:r>
          </a:p>
          <a:p>
            <a:r>
              <a:rPr lang="it-IT" altLang="zh-CN" sz="1600" dirty="0">
                <a:solidFill>
                  <a:schemeClr val="tx1"/>
                </a:solidFill>
              </a:rPr>
              <a:t>3.682950</a:t>
            </a:r>
          </a:p>
        </p:txBody>
      </p:sp>
    </p:spTree>
    <p:extLst>
      <p:ext uri="{BB962C8B-B14F-4D97-AF65-F5344CB8AC3E}">
        <p14:creationId xmlns:p14="http://schemas.microsoft.com/office/powerpoint/2010/main" val="120331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指向函数的指针</a:t>
            </a:r>
          </a:p>
        </p:txBody>
      </p:sp>
      <p:sp>
        <p:nvSpPr>
          <p:cNvPr id="12" name="矩形: 圆角 12"/>
          <p:cNvSpPr/>
          <p:nvPr/>
        </p:nvSpPr>
        <p:spPr>
          <a:xfrm>
            <a:off x="786089" y="1141356"/>
            <a:ext cx="8125682"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6.24 </a:t>
            </a:r>
            <a:r>
              <a:rPr lang="zh-CN" altLang="en-US" sz="2000" dirty="0">
                <a:solidFill>
                  <a:schemeClr val="tx1"/>
                </a:solidFill>
                <a:latin typeface="微软雅黑" panose="020B0503020204020204" pitchFamily="34" charset="-122"/>
                <a:ea typeface="微软雅黑" panose="020B0503020204020204" pitchFamily="34" charset="-122"/>
              </a:rPr>
              <a:t>计算从</a:t>
            </a:r>
            <a:r>
              <a:rPr lang="en-US" altLang="zh-CN" sz="2000" dirty="0">
                <a:solidFill>
                  <a:schemeClr val="tx1"/>
                </a:solidFill>
                <a:latin typeface="微软雅黑" panose="020B0503020204020204" pitchFamily="34" charset="-122"/>
                <a:ea typeface="微软雅黑" panose="020B0503020204020204" pitchFamily="34" charset="-122"/>
              </a:rPr>
              <a:t>2015</a:t>
            </a:r>
            <a:r>
              <a:rPr lang="zh-CN" altLang="en-US" sz="2000" dirty="0">
                <a:solidFill>
                  <a:schemeClr val="tx1"/>
                </a:solidFill>
                <a:latin typeface="微软雅黑" panose="020B0503020204020204" pitchFamily="34" charset="-122"/>
                <a:ea typeface="微软雅黑" panose="020B0503020204020204" pitchFamily="34" charset="-122"/>
              </a:rPr>
              <a:t>年开始某年母亲节（</a:t>
            </a:r>
            <a:r>
              <a:rPr lang="en-US" altLang="zh-CN" sz="2000" dirty="0">
                <a:solidFill>
                  <a:schemeClr val="tx1"/>
                </a:solidFill>
                <a:latin typeface="微软雅黑" panose="020B0503020204020204" pitchFamily="34" charset="-122"/>
                <a:ea typeface="微软雅黑" panose="020B0503020204020204" pitchFamily="34" charset="-122"/>
              </a:rPr>
              <a:t>5</a:t>
            </a:r>
            <a:r>
              <a:rPr lang="zh-CN" altLang="en-US" sz="2000" dirty="0">
                <a:solidFill>
                  <a:schemeClr val="tx1"/>
                </a:solidFill>
                <a:latin typeface="微软雅黑" panose="020B0503020204020204" pitchFamily="34" charset="-122"/>
                <a:ea typeface="微软雅黑" panose="020B0503020204020204" pitchFamily="34" charset="-122"/>
              </a:rPr>
              <a:t>月第</a:t>
            </a:r>
            <a:r>
              <a:rPr lang="en-US" altLang="zh-CN"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个周日）的具体日期</a:t>
            </a:r>
          </a:p>
        </p:txBody>
      </p:sp>
      <p:sp>
        <p:nvSpPr>
          <p:cNvPr id="16" name="文本框 15"/>
          <p:cNvSpPr txBox="1"/>
          <p:nvPr/>
        </p:nvSpPr>
        <p:spPr>
          <a:xfrm>
            <a:off x="642806" y="1963858"/>
            <a:ext cx="7826563" cy="3647152"/>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solidFill>
                  <a:prstClr val="black"/>
                </a:solidFill>
                <a:latin typeface="微软雅黑" panose="020B0503020204020204" pitchFamily="34" charset="-122"/>
                <a:ea typeface="微软雅黑" panose="020B0503020204020204" pitchFamily="34" charset="-122"/>
              </a:rPr>
              <a:t>设计思路：</a:t>
            </a:r>
            <a:r>
              <a:rPr lang="zh-CN" altLang="en-US" dirty="0">
                <a:latin typeface="微软雅黑" pitchFamily="34" charset="-122"/>
                <a:ea typeface="微软雅黑" pitchFamily="34" charset="-122"/>
              </a:rPr>
              <a:t>首先通过输入获得母亲节的周数（</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）和星期数（</a:t>
            </a:r>
            <a:r>
              <a:rPr lang="en-US" altLang="zh-CN" dirty="0">
                <a:latin typeface="微软雅黑" pitchFamily="34" charset="-122"/>
                <a:ea typeface="微软雅黑" pitchFamily="34" charset="-122"/>
              </a:rPr>
              <a:t>7</a:t>
            </a:r>
            <a:r>
              <a:rPr lang="zh-CN" altLang="en-US" dirty="0">
                <a:latin typeface="微软雅黑" pitchFamily="34" charset="-122"/>
                <a:ea typeface="微软雅黑" pitchFamily="34" charset="-122"/>
              </a:rPr>
              <a:t>），以及需要查询的年份，然后调用日期获取函数（指针函数）得到基准年（</a:t>
            </a:r>
            <a:r>
              <a:rPr lang="en-US" altLang="zh-CN" dirty="0">
                <a:latin typeface="微软雅黑" pitchFamily="34" charset="-122"/>
                <a:ea typeface="微软雅黑" pitchFamily="34" charset="-122"/>
              </a:rPr>
              <a:t>2015</a:t>
            </a:r>
            <a:r>
              <a:rPr lang="zh-CN" altLang="en-US" dirty="0">
                <a:latin typeface="微软雅黑" pitchFamily="34" charset="-122"/>
                <a:ea typeface="微软雅黑" pitchFamily="34" charset="-122"/>
              </a:rPr>
              <a:t>年）的母亲节是</a:t>
            </a: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日，然后由指针指向闰年判断函数（函数指针）得到逻辑值来进行日期演算，从而得到当年母亲节的日期</a:t>
            </a:r>
            <a:endParaRPr lang="en-US" altLang="zh-CN" dirty="0">
              <a:latin typeface="微软雅黑" pitchFamily="34" charset="-122"/>
              <a:ea typeface="微软雅黑"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数据结构：</a:t>
            </a:r>
            <a:r>
              <a:rPr lang="zh-CN" altLang="en-US" dirty="0">
                <a:latin typeface="微软雅黑" pitchFamily="34" charset="-122"/>
                <a:ea typeface="微软雅黑" pitchFamily="34" charset="-122"/>
              </a:rPr>
              <a:t>写出</a:t>
            </a:r>
            <a:r>
              <a:rPr lang="en-US" altLang="zh-CN" dirty="0">
                <a:latin typeface="微软雅黑" pitchFamily="34" charset="-122"/>
                <a:ea typeface="微软雅黑" pitchFamily="34" charset="-122"/>
              </a:rPr>
              <a:t>2015</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月的日期编号，建立基准二维数组。</a:t>
            </a:r>
            <a:endParaRPr lang="en-US" altLang="zh-CN" dirty="0">
              <a:latin typeface="微软雅黑" pitchFamily="34" charset="-122"/>
              <a:ea typeface="微软雅黑"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       函数原型：</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GetDate</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(*p)[7],</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wk</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dy</a:t>
            </a:r>
            <a:r>
              <a:rPr lang="en-US" altLang="zh-CN" dirty="0">
                <a:latin typeface="微软雅黑" pitchFamily="34" charset="-122"/>
                <a:ea typeface="微软雅黑" pitchFamily="34" charset="-122"/>
              </a:rPr>
              <a:t>);</a:t>
            </a:r>
          </a:p>
          <a:p>
            <a:pPr>
              <a:lnSpc>
                <a:spcPct val="150000"/>
              </a:lnSpc>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Leap_Year_Judge</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y);</a:t>
            </a:r>
          </a:p>
        </p:txBody>
      </p:sp>
    </p:spTree>
    <p:extLst>
      <p:ext uri="{BB962C8B-B14F-4D97-AF65-F5344CB8AC3E}">
        <p14:creationId xmlns:p14="http://schemas.microsoft.com/office/powerpoint/2010/main" val="378437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指向函数的指针</a:t>
            </a:r>
          </a:p>
        </p:txBody>
      </p:sp>
      <p:sp>
        <p:nvSpPr>
          <p:cNvPr id="11" name="矩形: 圆角 10"/>
          <p:cNvSpPr/>
          <p:nvPr/>
        </p:nvSpPr>
        <p:spPr>
          <a:xfrm>
            <a:off x="113855" y="866256"/>
            <a:ext cx="4529191" cy="545108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301634" y="919916"/>
            <a:ext cx="4601622" cy="4555093"/>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err="1"/>
              <a:t>int</a:t>
            </a:r>
            <a:r>
              <a:rPr lang="en-US" altLang="zh-CN" sz="1500" dirty="0"/>
              <a:t> *</a:t>
            </a:r>
            <a:r>
              <a:rPr lang="en-US" altLang="zh-CN" sz="1500" dirty="0" err="1"/>
              <a:t>GetDate</a:t>
            </a:r>
            <a:r>
              <a:rPr lang="en-US" altLang="zh-CN" sz="1500" dirty="0"/>
              <a:t>(</a:t>
            </a:r>
            <a:r>
              <a:rPr lang="en-US" altLang="zh-CN" sz="1500" dirty="0" err="1"/>
              <a:t>int</a:t>
            </a:r>
            <a:r>
              <a:rPr lang="en-US" altLang="zh-CN" sz="1500" dirty="0"/>
              <a:t> (*p)[7],</a:t>
            </a:r>
            <a:r>
              <a:rPr lang="en-US" altLang="zh-CN" sz="1500" dirty="0" err="1"/>
              <a:t>int</a:t>
            </a:r>
            <a:r>
              <a:rPr lang="en-US" altLang="zh-CN" sz="1500" dirty="0"/>
              <a:t> </a:t>
            </a:r>
            <a:r>
              <a:rPr lang="en-US" altLang="zh-CN" sz="1500" dirty="0" err="1"/>
              <a:t>wk</a:t>
            </a:r>
            <a:r>
              <a:rPr lang="en-US" altLang="zh-CN" sz="1500" dirty="0"/>
              <a:t>, </a:t>
            </a:r>
            <a:r>
              <a:rPr lang="en-US" altLang="zh-CN" sz="1500" dirty="0" err="1"/>
              <a:t>int</a:t>
            </a:r>
            <a:r>
              <a:rPr lang="en-US" altLang="zh-CN" sz="1500" dirty="0"/>
              <a:t> </a:t>
            </a:r>
            <a:r>
              <a:rPr lang="en-US" altLang="zh-CN" sz="1500" dirty="0" err="1"/>
              <a:t>dy</a:t>
            </a:r>
            <a:r>
              <a:rPr lang="en-US" altLang="zh-CN" sz="1500" dirty="0"/>
              <a:t>);</a:t>
            </a:r>
          </a:p>
          <a:p>
            <a:r>
              <a:rPr lang="en-US" altLang="zh-CN" sz="1500" dirty="0" err="1"/>
              <a:t>int</a:t>
            </a:r>
            <a:r>
              <a:rPr lang="en-US" altLang="zh-CN" sz="1500" dirty="0"/>
              <a:t>  </a:t>
            </a:r>
            <a:r>
              <a:rPr lang="en-US" altLang="zh-CN" sz="1500" dirty="0" err="1"/>
              <a:t>Leap_Year_Judge</a:t>
            </a:r>
            <a:r>
              <a:rPr lang="en-US" altLang="zh-CN" sz="1500" dirty="0"/>
              <a:t>(</a:t>
            </a:r>
            <a:r>
              <a:rPr lang="en-US" altLang="zh-CN" sz="1500" dirty="0" err="1"/>
              <a:t>int</a:t>
            </a:r>
            <a:r>
              <a:rPr lang="en-US" altLang="zh-CN" sz="1500" dirty="0"/>
              <a:t> y);</a:t>
            </a:r>
          </a:p>
          <a:p>
            <a:r>
              <a:rPr lang="en-US" altLang="zh-CN" sz="1500" dirty="0"/>
              <a:t>void main()</a:t>
            </a:r>
          </a:p>
          <a:p>
            <a:r>
              <a:rPr lang="en-US" altLang="zh-CN" sz="1500" dirty="0"/>
              <a:t>{   </a:t>
            </a:r>
            <a:r>
              <a:rPr lang="en-US" altLang="zh-CN" sz="1500" dirty="0" err="1"/>
              <a:t>int</a:t>
            </a:r>
            <a:r>
              <a:rPr lang="en-US" altLang="zh-CN" sz="1500" dirty="0"/>
              <a:t> May_2015[6][7]={  {-1,-1,-1,-1,1 ,2 ,3 }, { 4, 5, 6, 7, 8, 9, 10 }, {11,12,13,14,15,16,17},{18,19,20,21,22,23,24}, {25,26,27,28,29,30,31}, {-1, -1,-1,-1,-1,-1,-1}    };</a:t>
            </a:r>
          </a:p>
          <a:p>
            <a:r>
              <a:rPr lang="en-US" altLang="zh-CN" sz="1500" dirty="0"/>
              <a:t>    </a:t>
            </a:r>
            <a:r>
              <a:rPr lang="en-US" altLang="zh-CN" sz="1500" dirty="0" err="1"/>
              <a:t>int</a:t>
            </a:r>
            <a:r>
              <a:rPr lang="en-US" altLang="zh-CN" sz="1500" dirty="0"/>
              <a:t>  </a:t>
            </a:r>
            <a:r>
              <a:rPr lang="en-US" altLang="zh-CN" sz="1500" dirty="0" err="1"/>
              <a:t>yr</a:t>
            </a:r>
            <a:r>
              <a:rPr lang="en-US" altLang="zh-CN" sz="1500" dirty="0"/>
              <a:t>, </a:t>
            </a:r>
            <a:r>
              <a:rPr lang="en-US" altLang="zh-CN" sz="1500" dirty="0" err="1"/>
              <a:t>wk</a:t>
            </a:r>
            <a:r>
              <a:rPr lang="en-US" altLang="zh-CN" sz="1500" dirty="0"/>
              <a:t>, </a:t>
            </a:r>
            <a:r>
              <a:rPr lang="en-US" altLang="zh-CN" sz="1500" dirty="0" err="1"/>
              <a:t>dy</a:t>
            </a:r>
            <a:r>
              <a:rPr lang="en-US" altLang="zh-CN" sz="1500" dirty="0"/>
              <a:t>, </a:t>
            </a:r>
            <a:r>
              <a:rPr lang="en-US" altLang="zh-CN" sz="1500" dirty="0" err="1"/>
              <a:t>i</a:t>
            </a:r>
            <a:r>
              <a:rPr lang="en-US" altLang="zh-CN" sz="1500" dirty="0"/>
              <a:t>, date, temp;</a:t>
            </a:r>
          </a:p>
          <a:p>
            <a:r>
              <a:rPr lang="en-US" altLang="zh-CN" sz="1500" dirty="0"/>
              <a:t>    </a:t>
            </a:r>
            <a:r>
              <a:rPr lang="en-US" altLang="zh-CN" sz="1500" dirty="0" err="1"/>
              <a:t>int</a:t>
            </a:r>
            <a:r>
              <a:rPr lang="en-US" altLang="zh-CN" sz="1500" dirty="0"/>
              <a:t>  (*ad)( </a:t>
            </a:r>
            <a:r>
              <a:rPr lang="en-US" altLang="zh-CN" sz="1500" dirty="0" err="1"/>
              <a:t>int</a:t>
            </a:r>
            <a:r>
              <a:rPr lang="en-US" altLang="zh-CN" sz="1500" dirty="0"/>
              <a:t> );</a:t>
            </a:r>
          </a:p>
          <a:p>
            <a:r>
              <a:rPr lang="en-US" altLang="zh-CN" sz="1500" dirty="0"/>
              <a:t>    do{</a:t>
            </a:r>
          </a:p>
          <a:p>
            <a:r>
              <a:rPr lang="en-US" altLang="zh-CN" sz="1500" dirty="0"/>
              <a:t>          </a:t>
            </a:r>
            <a:r>
              <a:rPr lang="en-US" altLang="zh-CN" sz="1500" dirty="0" err="1"/>
              <a:t>printf</a:t>
            </a:r>
            <a:r>
              <a:rPr lang="en-US" altLang="zh-CN" sz="1500" dirty="0"/>
              <a:t>("Enter week(1-6)and day(1-7): ");</a:t>
            </a:r>
          </a:p>
          <a:p>
            <a:r>
              <a:rPr lang="en-US" altLang="zh-CN" sz="1500" dirty="0"/>
              <a:t>          </a:t>
            </a:r>
            <a:r>
              <a:rPr lang="en-US" altLang="zh-CN" sz="1500" dirty="0" err="1"/>
              <a:t>scanf</a:t>
            </a:r>
            <a:r>
              <a:rPr lang="en-US" altLang="zh-CN" sz="1500" dirty="0"/>
              <a:t>("%</a:t>
            </a:r>
            <a:r>
              <a:rPr lang="en-US" altLang="zh-CN" sz="1500" dirty="0" err="1"/>
              <a:t>d%d</a:t>
            </a:r>
            <a:r>
              <a:rPr lang="en-US" altLang="zh-CN" sz="1500" dirty="0"/>
              <a:t>\n", &amp;</a:t>
            </a:r>
            <a:r>
              <a:rPr lang="en-US" altLang="zh-CN" sz="1500" dirty="0" err="1"/>
              <a:t>wk</a:t>
            </a:r>
            <a:r>
              <a:rPr lang="en-US" altLang="zh-CN" sz="1500" dirty="0"/>
              <a:t>, &amp;</a:t>
            </a:r>
            <a:r>
              <a:rPr lang="en-US" altLang="zh-CN" sz="1500" dirty="0" err="1"/>
              <a:t>dy</a:t>
            </a:r>
            <a:r>
              <a:rPr lang="en-US" altLang="zh-CN" sz="1500" dirty="0"/>
              <a:t>);</a:t>
            </a:r>
          </a:p>
          <a:p>
            <a:r>
              <a:rPr lang="en-US" altLang="zh-CN" sz="1500" dirty="0"/>
              <a:t>          </a:t>
            </a:r>
            <a:r>
              <a:rPr lang="en-US" altLang="zh-CN" sz="1500" dirty="0" err="1"/>
              <a:t>printf</a:t>
            </a:r>
            <a:r>
              <a:rPr lang="en-US" altLang="zh-CN" sz="1500" dirty="0"/>
              <a:t>("Enter year(&gt;=2015): ");</a:t>
            </a:r>
          </a:p>
          <a:p>
            <a:r>
              <a:rPr lang="en-US" altLang="zh-CN" sz="1500" dirty="0"/>
              <a:t>          </a:t>
            </a:r>
            <a:r>
              <a:rPr lang="en-US" altLang="zh-CN" sz="1500" dirty="0" err="1"/>
              <a:t>scanf</a:t>
            </a:r>
            <a:r>
              <a:rPr lang="en-US" altLang="zh-CN" sz="1500" dirty="0"/>
              <a:t>("%d\n", &amp;</a:t>
            </a:r>
            <a:r>
              <a:rPr lang="en-US" altLang="zh-CN" sz="1500" dirty="0" err="1"/>
              <a:t>yr</a:t>
            </a:r>
            <a:r>
              <a:rPr lang="en-US" altLang="zh-CN" sz="1500" dirty="0"/>
              <a:t>);</a:t>
            </a:r>
          </a:p>
          <a:p>
            <a:r>
              <a:rPr lang="en-US" altLang="zh-CN" sz="1500" dirty="0"/>
              <a:t>     } while(</a:t>
            </a:r>
            <a:r>
              <a:rPr lang="en-US" altLang="zh-CN" sz="1500" dirty="0" err="1"/>
              <a:t>wk</a:t>
            </a:r>
            <a:r>
              <a:rPr lang="en-US" altLang="zh-CN" sz="1500" dirty="0"/>
              <a:t>&lt;1||</a:t>
            </a:r>
            <a:r>
              <a:rPr lang="en-US" altLang="zh-CN" sz="1500" dirty="0" err="1"/>
              <a:t>wk</a:t>
            </a:r>
            <a:r>
              <a:rPr lang="en-US" altLang="zh-CN" sz="1500" dirty="0"/>
              <a:t>&gt;6||</a:t>
            </a:r>
            <a:r>
              <a:rPr lang="en-US" altLang="zh-CN" sz="1500" dirty="0" err="1"/>
              <a:t>dy</a:t>
            </a:r>
            <a:r>
              <a:rPr lang="en-US" altLang="zh-CN" sz="1500" dirty="0"/>
              <a:t>&lt;1||</a:t>
            </a:r>
            <a:r>
              <a:rPr lang="en-US" altLang="zh-CN" sz="1500" dirty="0" err="1"/>
              <a:t>dy</a:t>
            </a:r>
            <a:r>
              <a:rPr lang="en-US" altLang="zh-CN" sz="1500" dirty="0"/>
              <a:t>&gt;7</a:t>
            </a:r>
            <a:r>
              <a:rPr lang="en-US" altLang="zh-CN" sz="1500" dirty="0" smtClean="0"/>
              <a:t>||      \</a:t>
            </a:r>
          </a:p>
          <a:p>
            <a:r>
              <a:rPr lang="en-US" altLang="zh-CN" sz="1500" dirty="0" smtClean="0"/>
              <a:t>                    (*</a:t>
            </a:r>
            <a:r>
              <a:rPr lang="en-US" altLang="zh-CN" sz="1500" dirty="0" err="1"/>
              <a:t>GetDate</a:t>
            </a:r>
            <a:r>
              <a:rPr lang="en-US" altLang="zh-CN" sz="1500" dirty="0"/>
              <a:t>(May_2015,wk,dy)==-1));</a:t>
            </a:r>
          </a:p>
          <a:p>
            <a:r>
              <a:rPr lang="en-US" altLang="zh-CN" sz="1500" dirty="0"/>
              <a:t>    date = *</a:t>
            </a:r>
            <a:r>
              <a:rPr lang="en-US" altLang="zh-CN" sz="1500" dirty="0" err="1"/>
              <a:t>GetDate</a:t>
            </a:r>
            <a:r>
              <a:rPr lang="en-US" altLang="zh-CN" sz="1500" dirty="0"/>
              <a:t>(May_2015,wk,dy);  </a:t>
            </a:r>
            <a:endParaRPr lang="zh-CN" altLang="en-US" sz="1500" dirty="0"/>
          </a:p>
          <a:p>
            <a:r>
              <a:rPr lang="zh-CN" altLang="en-US" sz="1500" dirty="0"/>
              <a:t>    </a:t>
            </a:r>
            <a:r>
              <a:rPr lang="en-US" altLang="zh-CN" sz="1500" dirty="0"/>
              <a:t>ad = </a:t>
            </a:r>
            <a:r>
              <a:rPr lang="en-US" altLang="zh-CN" sz="1500" dirty="0" err="1"/>
              <a:t>Leap_Year_Judge</a:t>
            </a:r>
            <a:r>
              <a:rPr lang="en-US" altLang="zh-CN" sz="1500" dirty="0"/>
              <a:t>(</a:t>
            </a:r>
            <a:r>
              <a:rPr lang="en-US" altLang="zh-CN" sz="1500" dirty="0" err="1"/>
              <a:t>yr</a:t>
            </a:r>
            <a:r>
              <a:rPr lang="en-US" altLang="zh-CN" sz="1500" dirty="0"/>
              <a:t>);</a:t>
            </a:r>
          </a:p>
          <a:p>
            <a:pPr>
              <a:spcBef>
                <a:spcPts val="600"/>
              </a:spcBef>
            </a:pPr>
            <a:endParaRPr lang="en-US" altLang="zh-CN" sz="1500" dirty="0"/>
          </a:p>
        </p:txBody>
      </p:sp>
      <p:sp>
        <p:nvSpPr>
          <p:cNvPr id="4" name="矩形 3"/>
          <p:cNvSpPr/>
          <p:nvPr/>
        </p:nvSpPr>
        <p:spPr>
          <a:xfrm>
            <a:off x="5062910" y="994856"/>
            <a:ext cx="3848859" cy="5401479"/>
          </a:xfrm>
          <a:prstGeom prst="rect">
            <a:avLst/>
          </a:prstGeom>
        </p:spPr>
        <p:txBody>
          <a:bodyPr wrap="square">
            <a:spAutoFit/>
          </a:bodyPr>
          <a:lstStyle/>
          <a:p>
            <a:r>
              <a:rPr lang="en-US" altLang="zh-CN" sz="1500" dirty="0"/>
              <a:t> for( i=2016; i&lt;=</a:t>
            </a:r>
            <a:r>
              <a:rPr lang="en-US" altLang="zh-CN" sz="1500" dirty="0" err="1"/>
              <a:t>yr</a:t>
            </a:r>
            <a:r>
              <a:rPr lang="en-US" altLang="zh-CN" sz="1500" dirty="0"/>
              <a:t>; i++ )</a:t>
            </a:r>
          </a:p>
          <a:p>
            <a:r>
              <a:rPr lang="en-US" altLang="zh-CN" sz="1500" dirty="0"/>
              <a:t>    {</a:t>
            </a:r>
          </a:p>
          <a:p>
            <a:r>
              <a:rPr lang="en-US" altLang="zh-CN" sz="1500" dirty="0"/>
              <a:t>        if( (*ad)(i) == 0 ) temp=1;</a:t>
            </a:r>
            <a:endParaRPr lang="zh-CN" altLang="en-US" sz="1500" dirty="0"/>
          </a:p>
          <a:p>
            <a:r>
              <a:rPr lang="zh-CN" altLang="en-US" sz="1500" dirty="0"/>
              <a:t>        </a:t>
            </a:r>
            <a:r>
              <a:rPr lang="en-US" altLang="zh-CN" sz="1500" dirty="0"/>
              <a:t>if( (*ad)(i) == 1 ) temp=2;   </a:t>
            </a:r>
            <a:endParaRPr lang="zh-CN" altLang="en-US" sz="1500" dirty="0"/>
          </a:p>
          <a:p>
            <a:r>
              <a:rPr lang="zh-CN" altLang="en-US" sz="1500" dirty="0"/>
              <a:t>        </a:t>
            </a:r>
            <a:r>
              <a:rPr lang="en-US" altLang="zh-CN" sz="1500" dirty="0"/>
              <a:t>date - = temp;</a:t>
            </a:r>
          </a:p>
          <a:p>
            <a:r>
              <a:rPr lang="en-US" altLang="zh-CN" sz="1500" dirty="0"/>
              <a:t>        if(date &lt;= 7) date += 7;  //</a:t>
            </a:r>
            <a:r>
              <a:rPr lang="zh-CN" altLang="en-US" sz="1500" dirty="0"/>
              <a:t>取得第</a:t>
            </a:r>
            <a:r>
              <a:rPr lang="en-US" altLang="zh-CN" sz="1500" dirty="0"/>
              <a:t>i</a:t>
            </a:r>
            <a:r>
              <a:rPr lang="zh-CN" altLang="en-US" sz="1500" dirty="0"/>
              <a:t>年母亲节的</a:t>
            </a:r>
            <a:r>
              <a:rPr lang="en-US" altLang="zh-CN" sz="1500" dirty="0"/>
              <a:t>date</a:t>
            </a:r>
          </a:p>
          <a:p>
            <a:r>
              <a:rPr lang="en-US" altLang="zh-CN" sz="1500" dirty="0"/>
              <a:t>    }</a:t>
            </a:r>
          </a:p>
          <a:p>
            <a:r>
              <a:rPr lang="en-US" altLang="zh-CN" sz="1500" dirty="0"/>
              <a:t>    </a:t>
            </a:r>
            <a:r>
              <a:rPr lang="en-US" altLang="zh-CN" sz="1500" dirty="0" err="1"/>
              <a:t>printf</a:t>
            </a:r>
            <a:r>
              <a:rPr lang="en-US" altLang="zh-CN" sz="1500" dirty="0"/>
              <a:t>("the %d mother's day is May %</a:t>
            </a:r>
            <a:r>
              <a:rPr lang="en-US" altLang="zh-CN" sz="1500" dirty="0" err="1"/>
              <a:t>dst</a:t>
            </a:r>
            <a:r>
              <a:rPr lang="en-US" altLang="zh-CN" sz="1500" dirty="0"/>
              <a:t>\n</a:t>
            </a:r>
            <a:r>
              <a:rPr lang="en-US" altLang="zh-CN" sz="1500" dirty="0" smtClean="0"/>
              <a:t>",\</a:t>
            </a:r>
          </a:p>
          <a:p>
            <a:r>
              <a:rPr lang="en-US" altLang="zh-CN" sz="1500" dirty="0" smtClean="0"/>
              <a:t>           </a:t>
            </a:r>
            <a:r>
              <a:rPr lang="en-US" altLang="zh-CN" sz="1500" dirty="0" err="1" smtClean="0"/>
              <a:t>yr</a:t>
            </a:r>
            <a:r>
              <a:rPr lang="en-US" altLang="zh-CN" sz="1500" dirty="0" smtClean="0"/>
              <a:t> </a:t>
            </a:r>
            <a:r>
              <a:rPr lang="en-US" altLang="zh-CN" sz="1500" dirty="0"/>
              <a:t>, date);</a:t>
            </a:r>
          </a:p>
          <a:p>
            <a:r>
              <a:rPr lang="en-US" altLang="zh-CN" sz="1500" dirty="0"/>
              <a:t>}</a:t>
            </a:r>
          </a:p>
          <a:p>
            <a:r>
              <a:rPr lang="en-US" altLang="zh-CN" sz="1500" dirty="0"/>
              <a:t>/*</a:t>
            </a:r>
            <a:r>
              <a:rPr lang="zh-CN" altLang="en-US" sz="1500" dirty="0"/>
              <a:t>日期地址获取函数*</a:t>
            </a:r>
            <a:r>
              <a:rPr lang="en-US" altLang="zh-CN" sz="1500" dirty="0"/>
              <a:t>/</a:t>
            </a:r>
          </a:p>
          <a:p>
            <a:r>
              <a:rPr lang="en-US" altLang="zh-CN" sz="1500" dirty="0" err="1"/>
              <a:t>int</a:t>
            </a:r>
            <a:r>
              <a:rPr lang="en-US" altLang="zh-CN" sz="1500" dirty="0"/>
              <a:t> *</a:t>
            </a:r>
            <a:r>
              <a:rPr lang="en-US" altLang="zh-CN" sz="1500" dirty="0" err="1"/>
              <a:t>GetDate</a:t>
            </a:r>
            <a:r>
              <a:rPr lang="en-US" altLang="zh-CN" sz="1500" dirty="0"/>
              <a:t>(</a:t>
            </a:r>
            <a:r>
              <a:rPr lang="en-US" altLang="zh-CN" sz="1500" dirty="0" err="1"/>
              <a:t>int</a:t>
            </a:r>
            <a:r>
              <a:rPr lang="en-US" altLang="zh-CN" sz="1500" dirty="0"/>
              <a:t> (*p)[7],</a:t>
            </a:r>
            <a:r>
              <a:rPr lang="en-US" altLang="zh-CN" sz="1500" dirty="0" err="1"/>
              <a:t>int</a:t>
            </a:r>
            <a:r>
              <a:rPr lang="en-US" altLang="zh-CN" sz="1500" dirty="0"/>
              <a:t> </a:t>
            </a:r>
            <a:r>
              <a:rPr lang="en-US" altLang="zh-CN" sz="1500" dirty="0" err="1"/>
              <a:t>wk,int</a:t>
            </a:r>
            <a:r>
              <a:rPr lang="en-US" altLang="zh-CN" sz="1500" dirty="0"/>
              <a:t> </a:t>
            </a:r>
            <a:r>
              <a:rPr lang="en-US" altLang="zh-CN" sz="1500" dirty="0" err="1"/>
              <a:t>dy</a:t>
            </a:r>
            <a:r>
              <a:rPr lang="en-US" altLang="zh-CN" sz="1500" dirty="0"/>
              <a:t>)</a:t>
            </a:r>
          </a:p>
          <a:p>
            <a:r>
              <a:rPr lang="en-US" altLang="zh-CN" sz="1500" dirty="0"/>
              <a:t>{</a:t>
            </a:r>
          </a:p>
          <a:p>
            <a:r>
              <a:rPr lang="en-US" altLang="zh-CN" sz="1500" dirty="0"/>
              <a:t>        return &amp;p[wk-1][dy-1];</a:t>
            </a:r>
          </a:p>
          <a:p>
            <a:r>
              <a:rPr lang="en-US" altLang="zh-CN" sz="1500" dirty="0"/>
              <a:t>}</a:t>
            </a:r>
          </a:p>
          <a:p>
            <a:endParaRPr lang="en-US" altLang="zh-CN" sz="1500" dirty="0"/>
          </a:p>
          <a:p>
            <a:r>
              <a:rPr lang="en-US" altLang="zh-CN" sz="1500" dirty="0" err="1"/>
              <a:t>int</a:t>
            </a:r>
            <a:r>
              <a:rPr lang="en-US" altLang="zh-CN" sz="1500" dirty="0"/>
              <a:t> </a:t>
            </a:r>
            <a:r>
              <a:rPr lang="en-US" altLang="zh-CN" sz="1500" dirty="0" err="1"/>
              <a:t>Leap_Year_Judge</a:t>
            </a:r>
            <a:r>
              <a:rPr lang="en-US" altLang="zh-CN" sz="1500" dirty="0"/>
              <a:t>(</a:t>
            </a:r>
            <a:r>
              <a:rPr lang="en-US" altLang="zh-CN" sz="1500" dirty="0" err="1"/>
              <a:t>int</a:t>
            </a:r>
            <a:r>
              <a:rPr lang="en-US" altLang="zh-CN" sz="1500" dirty="0"/>
              <a:t> y)</a:t>
            </a:r>
          </a:p>
          <a:p>
            <a:r>
              <a:rPr lang="en-US" altLang="zh-CN" sz="1500" dirty="0"/>
              <a:t>{</a:t>
            </a:r>
          </a:p>
          <a:p>
            <a:r>
              <a:rPr lang="en-US" altLang="zh-CN" sz="1500" dirty="0"/>
              <a:t>    if( (y%4==0&amp;&amp;y%100!=0)||(y%400==0) ) </a:t>
            </a:r>
          </a:p>
          <a:p>
            <a:r>
              <a:rPr lang="en-US" altLang="zh-CN" sz="1500" dirty="0"/>
              <a:t>         return 1;</a:t>
            </a:r>
          </a:p>
          <a:p>
            <a:r>
              <a:rPr lang="en-US" altLang="zh-CN" sz="1500" dirty="0"/>
              <a:t>    else return 0;</a:t>
            </a:r>
          </a:p>
          <a:p>
            <a:r>
              <a:rPr lang="en-US" altLang="zh-CN" sz="1500" dirty="0"/>
              <a:t>}</a:t>
            </a:r>
          </a:p>
        </p:txBody>
      </p:sp>
      <p:sp>
        <p:nvSpPr>
          <p:cNvPr id="10" name="矩形: 圆角 9"/>
          <p:cNvSpPr/>
          <p:nvPr/>
        </p:nvSpPr>
        <p:spPr>
          <a:xfrm>
            <a:off x="4874228" y="895284"/>
            <a:ext cx="4196293" cy="545108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4"/>
          <p:cNvSpPr/>
          <p:nvPr/>
        </p:nvSpPr>
        <p:spPr>
          <a:xfrm>
            <a:off x="301634" y="5455141"/>
            <a:ext cx="3519423" cy="891232"/>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运行结果：</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rPr>
              <a:t>Enter week(1-6)and day(1-7): 2  7</a:t>
            </a:r>
          </a:p>
          <a:p>
            <a:r>
              <a:rPr lang="en-US" altLang="zh-CN" sz="1400" dirty="0">
                <a:solidFill>
                  <a:schemeClr val="tx1"/>
                </a:solidFill>
              </a:rPr>
              <a:t>Enter year(&gt;=2015): 2017</a:t>
            </a:r>
          </a:p>
          <a:p>
            <a:r>
              <a:rPr lang="en-US" altLang="zh-CN" sz="1400" dirty="0">
                <a:solidFill>
                  <a:schemeClr val="tx1"/>
                </a:solidFill>
              </a:rPr>
              <a:t>the 2017 mother's day is May 14st</a:t>
            </a:r>
          </a:p>
        </p:txBody>
      </p:sp>
    </p:spTree>
    <p:extLst>
      <p:ext uri="{BB962C8B-B14F-4D97-AF65-F5344CB8AC3E}">
        <p14:creationId xmlns:p14="http://schemas.microsoft.com/office/powerpoint/2010/main" val="211399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15" name="矩形: 圆角 12"/>
          <p:cNvSpPr/>
          <p:nvPr/>
        </p:nvSpPr>
        <p:spPr>
          <a:xfrm>
            <a:off x="722013" y="1099130"/>
            <a:ext cx="7826563" cy="7084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6.25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编写程序，用指针形式访问数组元素，实现矩阵转置功能</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6951" y="2034618"/>
            <a:ext cx="7826563" cy="2169825"/>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solidFill>
                  <a:prstClr val="black"/>
                </a:solidFill>
                <a:latin typeface="微软雅黑" panose="020B0503020204020204" pitchFamily="34" charset="-122"/>
                <a:ea typeface="微软雅黑" panose="020B0503020204020204" pitchFamily="34" charset="-122"/>
              </a:rPr>
              <a:t>模块划分：</a:t>
            </a:r>
            <a:r>
              <a:rPr lang="zh-CN" altLang="en-US" dirty="0">
                <a:solidFill>
                  <a:prstClr val="black"/>
                </a:solidFill>
                <a:latin typeface="微软雅黑" panose="020B0503020204020204" pitchFamily="34" charset="-122"/>
                <a:ea typeface="微软雅黑" panose="020B0503020204020204" pitchFamily="34" charset="-122"/>
              </a:rPr>
              <a:t>矩阵转置</a:t>
            </a:r>
            <a:r>
              <a:rPr lang="zh-CN" altLang="zh-CN" dirty="0">
                <a:solidFill>
                  <a:prstClr val="black"/>
                </a:solidFill>
                <a:latin typeface="微软雅黑" panose="020B0503020204020204" pitchFamily="34" charset="-122"/>
                <a:ea typeface="微软雅黑" panose="020B0503020204020204" pitchFamily="34" charset="-122"/>
              </a:rPr>
              <a:t>功能块：</a:t>
            </a:r>
            <a:r>
              <a:rPr lang="zh-CN" altLang="en-US" dirty="0">
                <a:solidFill>
                  <a:prstClr val="black"/>
                </a:solidFill>
                <a:latin typeface="微软雅黑" panose="020B0503020204020204" pitchFamily="34" charset="-122"/>
                <a:ea typeface="微软雅黑" panose="020B0503020204020204" pitchFamily="34" charset="-122"/>
              </a:rPr>
              <a:t>完成矩阵的转置。</a:t>
            </a:r>
            <a:endParaRPr lang="en-US" altLang="zh-CN" dirty="0">
              <a:solidFill>
                <a:prstClr val="black"/>
              </a:solidFill>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数据结构：</a:t>
            </a:r>
            <a:r>
              <a:rPr lang="zh-CN" altLang="en-US" dirty="0">
                <a:latin typeface="微软雅黑" panose="020B0503020204020204" pitchFamily="34" charset="-122"/>
                <a:ea typeface="微软雅黑" panose="020B0503020204020204" pitchFamily="34" charset="-122"/>
              </a:rPr>
              <a:t>采用数组指针，以地址传递方式实现函数间二维数组（矩阵）传递。</a:t>
            </a:r>
            <a:endParaRPr lang="en-US" altLang="zh-CN" sz="800" dirty="0">
              <a:latin typeface="微软雅黑" panose="020B0503020204020204" pitchFamily="34" charset="-122"/>
              <a:ea typeface="微软雅黑" panose="020B0503020204020204" pitchFamily="34" charset="-122"/>
            </a:endParaRPr>
          </a:p>
        </p:txBody>
      </p:sp>
      <p:sp>
        <p:nvSpPr>
          <p:cNvPr id="4" name="矩形 3"/>
          <p:cNvSpPr/>
          <p:nvPr/>
        </p:nvSpPr>
        <p:spPr>
          <a:xfrm>
            <a:off x="1100974" y="4204443"/>
            <a:ext cx="1338828" cy="369332"/>
          </a:xfrm>
          <a:prstGeom prst="rect">
            <a:avLst/>
          </a:prstGeom>
        </p:spPr>
        <p:txBody>
          <a:bodyPr wrap="none">
            <a:spAutoFit/>
          </a:bodyPr>
          <a:lstStyle/>
          <a:p>
            <a:r>
              <a:rPr lang="zh-CN" altLang="en-US" b="1" dirty="0">
                <a:solidFill>
                  <a:prstClr val="black"/>
                </a:solidFill>
                <a:latin typeface="微软雅黑" panose="020B0503020204020204" pitchFamily="34" charset="-122"/>
                <a:ea typeface="微软雅黑" panose="020B0503020204020204" pitchFamily="34" charset="-122"/>
              </a:rPr>
              <a:t>函数原型：</a:t>
            </a:r>
            <a:endParaRPr lang="zh-CN" altLang="en-US" dirty="0"/>
          </a:p>
        </p:txBody>
      </p:sp>
      <p:sp>
        <p:nvSpPr>
          <p:cNvPr id="5" name="矩形 4"/>
          <p:cNvSpPr/>
          <p:nvPr/>
        </p:nvSpPr>
        <p:spPr>
          <a:xfrm>
            <a:off x="1139786" y="4638626"/>
            <a:ext cx="7452681" cy="1615827"/>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void convert(int (*</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int (*</a:t>
            </a:r>
            <a:r>
              <a:rPr lang="en-US" altLang="zh-CN" dirty="0">
                <a:latin typeface="微软雅黑" panose="020B0503020204020204" pitchFamily="34" charset="-122"/>
                <a:ea typeface="微软雅黑" panose="020B0503020204020204" pitchFamily="34" charset="-122"/>
              </a:rPr>
              <a:t>at</a:t>
            </a:r>
            <a:r>
              <a:rPr lang="zh-CN" altLang="en-US" dirty="0">
                <a:latin typeface="微软雅黑" panose="020B0503020204020204" pitchFamily="34" charset="-122"/>
                <a:ea typeface="微软雅黑" panose="020B0503020204020204" pitchFamily="34" charset="-122"/>
              </a:rPr>
              <a:t>)[], int </a:t>
            </a:r>
            <a:r>
              <a:rPr lang="en-US" altLang="zh-CN" dirty="0">
                <a:latin typeface="微软雅黑" panose="020B0503020204020204" pitchFamily="34" charset="-122"/>
                <a:ea typeface="微软雅黑" panose="020B0503020204020204" pitchFamily="34" charset="-122"/>
              </a:rPr>
              <a:t>row</a:t>
            </a:r>
            <a:r>
              <a:rPr lang="zh-CN" altLang="en-US" dirty="0">
                <a:latin typeface="微软雅黑" panose="020B0503020204020204" pitchFamily="34" charset="-122"/>
                <a:ea typeface="微软雅黑" panose="020B0503020204020204" pitchFamily="34" charset="-122"/>
              </a:rPr>
              <a:t> , int </a:t>
            </a:r>
            <a:r>
              <a:rPr lang="en-US" altLang="zh-CN" dirty="0">
                <a:latin typeface="微软雅黑" panose="020B0503020204020204" pitchFamily="34" charset="-122"/>
                <a:ea typeface="微软雅黑" panose="020B0503020204020204" pitchFamily="34" charset="-122"/>
              </a:rPr>
              <a:t>col</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功能：矩阵的转置</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形参：数组指针</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传递转置前的矩阵，数组指针</a:t>
            </a:r>
            <a:r>
              <a:rPr lang="en-US" altLang="zh-CN" dirty="0">
                <a:latin typeface="微软雅黑" panose="020B0503020204020204" pitchFamily="34" charset="-122"/>
                <a:ea typeface="微软雅黑" panose="020B0503020204020204" pitchFamily="34" charset="-122"/>
              </a:rPr>
              <a:t>at</a:t>
            </a:r>
            <a:r>
              <a:rPr lang="zh-CN" altLang="en-US" dirty="0">
                <a:latin typeface="微软雅黑" panose="020B0503020204020204" pitchFamily="34" charset="-122"/>
                <a:ea typeface="微软雅黑" panose="020B0503020204020204" pitchFamily="34" charset="-122"/>
              </a:rPr>
              <a:t>返回转置后的矩阵数据</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en-US" altLang="zh-CN" dirty="0">
                <a:latin typeface="微软雅黑" panose="020B0503020204020204" pitchFamily="34" charset="-122"/>
                <a:ea typeface="微软雅黑" panose="020B0503020204020204" pitchFamily="34" charset="-122"/>
              </a:rPr>
              <a:t>          row</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col</a:t>
            </a:r>
            <a:r>
              <a:rPr lang="zh-CN" altLang="en-US" dirty="0">
                <a:latin typeface="微软雅黑" panose="020B0503020204020204" pitchFamily="34" charset="-122"/>
                <a:ea typeface="微软雅黑" panose="020B0503020204020204" pitchFamily="34" charset="-122"/>
              </a:rPr>
              <a:t>分别为矩阵的行列数</a:t>
            </a:r>
            <a:r>
              <a:rPr lang="zh-CN" altLang="en-US" dirty="0"/>
              <a:t>	</a:t>
            </a:r>
          </a:p>
        </p:txBody>
      </p:sp>
    </p:spTree>
    <p:extLst>
      <p:ext uri="{BB962C8B-B14F-4D97-AF65-F5344CB8AC3E}">
        <p14:creationId xmlns:p14="http://schemas.microsoft.com/office/powerpoint/2010/main" val="58607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0040" y="958850"/>
            <a:ext cx="4052768" cy="5693866"/>
          </a:xfrm>
          <a:prstGeom prst="rect">
            <a:avLst/>
          </a:prstGeom>
        </p:spPr>
        <p:txBody>
          <a:bodyPr wrap="square">
            <a:spAutoFit/>
          </a:bodyPr>
          <a:lstStyle/>
          <a:p>
            <a:pPr lvl="0"/>
            <a:r>
              <a:rPr lang="en-US" altLang="zh-CN" sz="1400" dirty="0"/>
              <a:t>#include &lt;</a:t>
            </a:r>
            <a:r>
              <a:rPr lang="en-US" altLang="zh-CN" sz="1400" dirty="0" err="1"/>
              <a:t>stdio.h</a:t>
            </a:r>
            <a:r>
              <a:rPr lang="en-US" altLang="zh-CN" sz="1400" dirty="0"/>
              <a:t>&gt;</a:t>
            </a:r>
          </a:p>
          <a:p>
            <a:pPr lvl="0"/>
            <a:r>
              <a:rPr lang="en-US" altLang="zh-CN" sz="1400" dirty="0"/>
              <a:t>#define  N1  3		</a:t>
            </a:r>
            <a:endParaRPr lang="zh-CN" altLang="en-US" sz="1400" dirty="0"/>
          </a:p>
          <a:p>
            <a:pPr lvl="0"/>
            <a:r>
              <a:rPr lang="en-US" altLang="zh-CN" sz="1400" dirty="0"/>
              <a:t>#define  N2  4</a:t>
            </a:r>
          </a:p>
          <a:p>
            <a:pPr lvl="0"/>
            <a:r>
              <a:rPr lang="en-US" altLang="zh-CN" sz="1400" dirty="0"/>
              <a:t>void convert(</a:t>
            </a:r>
            <a:r>
              <a:rPr lang="en-US" altLang="zh-CN" sz="1400" dirty="0" err="1"/>
              <a:t>int</a:t>
            </a:r>
            <a:r>
              <a:rPr lang="en-US" altLang="zh-CN" sz="1400" dirty="0"/>
              <a:t> (*)[], </a:t>
            </a:r>
            <a:r>
              <a:rPr lang="en-US" altLang="zh-CN" sz="1400" dirty="0" err="1"/>
              <a:t>int</a:t>
            </a:r>
            <a:r>
              <a:rPr lang="en-US" altLang="zh-CN" sz="1400" dirty="0"/>
              <a:t> (*)[], </a:t>
            </a:r>
            <a:r>
              <a:rPr lang="en-US" altLang="zh-CN" sz="1400" dirty="0" err="1"/>
              <a:t>int</a:t>
            </a:r>
            <a:r>
              <a:rPr lang="en-US" altLang="zh-CN" sz="1400" dirty="0"/>
              <a:t> , </a:t>
            </a:r>
            <a:r>
              <a:rPr lang="en-US" altLang="zh-CN" sz="1400" dirty="0" err="1"/>
              <a:t>int</a:t>
            </a:r>
            <a:r>
              <a:rPr lang="en-US" altLang="zh-CN" sz="1400" dirty="0"/>
              <a:t> );		</a:t>
            </a:r>
            <a:endParaRPr lang="zh-CN" altLang="en-US" sz="1400" dirty="0"/>
          </a:p>
          <a:p>
            <a:pPr lvl="0"/>
            <a:r>
              <a:rPr lang="zh-CN" altLang="en-US" sz="1400" dirty="0"/>
              <a:t>   </a:t>
            </a:r>
          </a:p>
          <a:p>
            <a:pPr lvl="0"/>
            <a:r>
              <a:rPr lang="en-US" altLang="zh-CN" sz="1400" dirty="0" err="1"/>
              <a:t>int</a:t>
            </a:r>
            <a:r>
              <a:rPr lang="en-US" altLang="zh-CN" sz="1400" dirty="0"/>
              <a:t> main( )</a:t>
            </a:r>
          </a:p>
          <a:p>
            <a:pPr lvl="0"/>
            <a:r>
              <a:rPr lang="en-US" altLang="zh-CN" sz="1400" dirty="0"/>
              <a:t>{</a:t>
            </a:r>
          </a:p>
          <a:p>
            <a:pPr lvl="0"/>
            <a:r>
              <a:rPr lang="en-US" altLang="zh-CN" sz="1400" dirty="0"/>
              <a:t>    </a:t>
            </a:r>
            <a:r>
              <a:rPr lang="en-US" altLang="zh-CN" sz="1400" dirty="0" err="1"/>
              <a:t>int</a:t>
            </a:r>
            <a:r>
              <a:rPr lang="en-US" altLang="zh-CN" sz="1400" dirty="0"/>
              <a:t>  arr1[N1][N2]={1,2,3,4,5,6,7,8,9,10,11,12};         </a:t>
            </a:r>
            <a:endParaRPr lang="zh-CN" altLang="en-US" sz="1400" dirty="0"/>
          </a:p>
          <a:p>
            <a:pPr lvl="0"/>
            <a:r>
              <a:rPr lang="zh-CN" altLang="en-US" sz="1400" dirty="0"/>
              <a:t>    </a:t>
            </a:r>
            <a:r>
              <a:rPr lang="en-US" altLang="zh-CN" sz="1400" dirty="0" err="1"/>
              <a:t>int</a:t>
            </a:r>
            <a:r>
              <a:rPr lang="en-US" altLang="zh-CN" sz="1400" dirty="0"/>
              <a:t>  arr2[N2][N1];		</a:t>
            </a:r>
            <a:endParaRPr lang="zh-CN" altLang="en-US" sz="1400" dirty="0"/>
          </a:p>
          <a:p>
            <a:pPr lvl="0"/>
            <a:r>
              <a:rPr lang="zh-CN" altLang="en-US" sz="1400" dirty="0"/>
              <a:t>    </a:t>
            </a:r>
            <a:r>
              <a:rPr lang="en-US" altLang="zh-CN" sz="1400" dirty="0" err="1"/>
              <a:t>int</a:t>
            </a:r>
            <a:r>
              <a:rPr lang="en-US" altLang="zh-CN" sz="1400" dirty="0"/>
              <a:t>  (*p)[N2],	 (*</a:t>
            </a:r>
            <a:r>
              <a:rPr lang="en-US" altLang="zh-CN" sz="1400" dirty="0" err="1"/>
              <a:t>pt</a:t>
            </a:r>
            <a:r>
              <a:rPr lang="en-US" altLang="zh-CN" sz="1400" dirty="0"/>
              <a:t>)[N1];		</a:t>
            </a:r>
            <a:endParaRPr lang="zh-CN" altLang="en-US" sz="1400" dirty="0"/>
          </a:p>
          <a:p>
            <a:pPr lvl="0"/>
            <a:r>
              <a:rPr lang="zh-CN" altLang="en-US" sz="1400" dirty="0"/>
              <a:t>    </a:t>
            </a:r>
            <a:r>
              <a:rPr lang="en-US" altLang="zh-CN" sz="1400" dirty="0" err="1"/>
              <a:t>int</a:t>
            </a:r>
            <a:r>
              <a:rPr lang="en-US" altLang="zh-CN" sz="1400" dirty="0"/>
              <a:t>  </a:t>
            </a:r>
            <a:r>
              <a:rPr lang="en-US" altLang="zh-CN" sz="1400" dirty="0" err="1"/>
              <a:t>i</a:t>
            </a:r>
            <a:r>
              <a:rPr lang="en-US" altLang="zh-CN" sz="1400" dirty="0"/>
              <a:t>, j; </a:t>
            </a:r>
          </a:p>
          <a:p>
            <a:pPr lvl="0"/>
            <a:r>
              <a:rPr lang="en-US" altLang="zh-CN" sz="1400" dirty="0"/>
              <a:t>    p=arr1;  	    </a:t>
            </a:r>
            <a:r>
              <a:rPr lang="en-US" altLang="zh-CN" sz="1400" dirty="0" err="1"/>
              <a:t>pt</a:t>
            </a:r>
            <a:r>
              <a:rPr lang="en-US" altLang="zh-CN" sz="1400" dirty="0"/>
              <a:t>=arr2;</a:t>
            </a:r>
          </a:p>
          <a:p>
            <a:pPr lvl="0"/>
            <a:r>
              <a:rPr lang="pt-BR" altLang="zh-CN" sz="1400" dirty="0"/>
              <a:t>    convert( p, pt, N1, N2);</a:t>
            </a:r>
            <a:endParaRPr lang="en-US" altLang="zh-CN" sz="1400" dirty="0"/>
          </a:p>
          <a:p>
            <a:pPr lvl="0"/>
            <a:r>
              <a:rPr lang="en-US" altLang="zh-CN" sz="1400" dirty="0"/>
              <a:t>    </a:t>
            </a:r>
            <a:r>
              <a:rPr lang="en-US" altLang="zh-CN" sz="1400" dirty="0" err="1"/>
              <a:t>printf</a:t>
            </a:r>
            <a:r>
              <a:rPr lang="en-US" altLang="zh-CN" sz="1400" dirty="0"/>
              <a:t>("the new array is:\n");</a:t>
            </a:r>
          </a:p>
          <a:p>
            <a:pPr lvl="0"/>
            <a:r>
              <a:rPr lang="en-US" altLang="zh-CN" sz="1400" dirty="0"/>
              <a:t>    for(</a:t>
            </a:r>
            <a:r>
              <a:rPr lang="en-US" altLang="zh-CN" sz="1400" dirty="0" err="1"/>
              <a:t>i</a:t>
            </a:r>
            <a:r>
              <a:rPr lang="en-US" altLang="zh-CN" sz="1400" dirty="0"/>
              <a:t>=0; </a:t>
            </a:r>
            <a:r>
              <a:rPr lang="en-US" altLang="zh-CN" sz="1400" dirty="0" err="1"/>
              <a:t>i</a:t>
            </a:r>
            <a:r>
              <a:rPr lang="en-US" altLang="zh-CN" sz="1400" dirty="0"/>
              <a:t>&lt;N2; </a:t>
            </a:r>
            <a:r>
              <a:rPr lang="en-US" altLang="zh-CN" sz="1400" dirty="0" err="1"/>
              <a:t>i</a:t>
            </a:r>
            <a:r>
              <a:rPr lang="en-US" altLang="zh-CN" sz="1400" dirty="0"/>
              <a:t>++)		</a:t>
            </a:r>
            <a:endParaRPr lang="zh-CN" altLang="en-US" sz="1400" dirty="0"/>
          </a:p>
          <a:p>
            <a:pPr lvl="0"/>
            <a:r>
              <a:rPr lang="zh-CN" altLang="en-US" sz="1400" dirty="0"/>
              <a:t>    </a:t>
            </a:r>
            <a:r>
              <a:rPr lang="en-US" altLang="zh-CN" sz="1400" dirty="0"/>
              <a:t>{</a:t>
            </a:r>
          </a:p>
          <a:p>
            <a:pPr lvl="0"/>
            <a:r>
              <a:rPr lang="en-US" altLang="zh-CN" sz="1400" dirty="0"/>
              <a:t>        for(j=0; j&lt;N1; </a:t>
            </a:r>
            <a:r>
              <a:rPr lang="en-US" altLang="zh-CN" sz="1400" dirty="0" err="1"/>
              <a:t>j++</a:t>
            </a:r>
            <a:r>
              <a:rPr lang="en-US" altLang="zh-CN" sz="1400" dirty="0"/>
              <a:t>)   </a:t>
            </a:r>
            <a:r>
              <a:rPr lang="en-US" altLang="zh-CN" sz="1400" dirty="0" err="1"/>
              <a:t>printf</a:t>
            </a:r>
            <a:r>
              <a:rPr lang="en-US" altLang="zh-CN" sz="1400" dirty="0"/>
              <a:t>("%-4d",*(*(</a:t>
            </a:r>
            <a:r>
              <a:rPr lang="en-US" altLang="zh-CN" sz="1400" dirty="0" err="1"/>
              <a:t>pt+i</a:t>
            </a:r>
            <a:r>
              <a:rPr lang="en-US" altLang="zh-CN" sz="1400" dirty="0"/>
              <a:t>)+j));</a:t>
            </a:r>
          </a:p>
          <a:p>
            <a:pPr lvl="0"/>
            <a:r>
              <a:rPr lang="en-US" altLang="zh-CN" sz="1400" dirty="0"/>
              <a:t>        </a:t>
            </a:r>
            <a:r>
              <a:rPr lang="en-US" altLang="zh-CN" sz="1400" dirty="0" err="1"/>
              <a:t>printf</a:t>
            </a:r>
            <a:r>
              <a:rPr lang="en-US" altLang="zh-CN" sz="1400" dirty="0"/>
              <a:t>("\n");</a:t>
            </a:r>
          </a:p>
          <a:p>
            <a:pPr lvl="0"/>
            <a:r>
              <a:rPr lang="en-US" altLang="zh-CN" sz="1400" dirty="0"/>
              <a:t>     }</a:t>
            </a:r>
          </a:p>
          <a:p>
            <a:pPr lvl="0"/>
            <a:r>
              <a:rPr lang="en-US" altLang="zh-CN" sz="1400" dirty="0"/>
              <a:t>     </a:t>
            </a:r>
            <a:r>
              <a:rPr lang="en-US" altLang="zh-CN" sz="1400" dirty="0" err="1"/>
              <a:t>printf</a:t>
            </a:r>
            <a:r>
              <a:rPr lang="en-US" altLang="zh-CN" sz="1400" dirty="0"/>
              <a:t>("the new array is:\n");</a:t>
            </a:r>
          </a:p>
          <a:p>
            <a:pPr lvl="0"/>
            <a:r>
              <a:rPr lang="en-US" altLang="zh-CN" sz="1400" dirty="0"/>
              <a:t>     for(</a:t>
            </a:r>
            <a:r>
              <a:rPr lang="en-US" altLang="zh-CN" sz="1400" dirty="0" err="1"/>
              <a:t>i</a:t>
            </a:r>
            <a:r>
              <a:rPr lang="en-US" altLang="zh-CN" sz="1400" dirty="0"/>
              <a:t>=0; </a:t>
            </a:r>
            <a:r>
              <a:rPr lang="en-US" altLang="zh-CN" sz="1400" dirty="0" err="1"/>
              <a:t>i</a:t>
            </a:r>
            <a:r>
              <a:rPr lang="en-US" altLang="zh-CN" sz="1400" dirty="0"/>
              <a:t>&lt;N2; </a:t>
            </a:r>
            <a:r>
              <a:rPr lang="en-US" altLang="zh-CN" sz="1400" dirty="0" err="1"/>
              <a:t>i</a:t>
            </a:r>
            <a:r>
              <a:rPr lang="en-US" altLang="zh-CN" sz="1400" dirty="0"/>
              <a:t>++)		</a:t>
            </a:r>
            <a:endParaRPr lang="zh-CN" altLang="en-US" sz="1400" dirty="0"/>
          </a:p>
          <a:p>
            <a:pPr lvl="0"/>
            <a:r>
              <a:rPr lang="zh-CN" altLang="en-US" sz="1400" dirty="0"/>
              <a:t>     </a:t>
            </a:r>
            <a:r>
              <a:rPr lang="en-US" altLang="zh-CN" sz="1400" dirty="0"/>
              <a:t>{</a:t>
            </a:r>
          </a:p>
          <a:p>
            <a:pPr lvl="0"/>
            <a:r>
              <a:rPr lang="en-US" altLang="zh-CN" sz="1400" dirty="0"/>
              <a:t>         for(j=0; j&lt;N1; </a:t>
            </a:r>
            <a:r>
              <a:rPr lang="en-US" altLang="zh-CN" sz="1400" dirty="0" err="1"/>
              <a:t>j++</a:t>
            </a:r>
            <a:r>
              <a:rPr lang="en-US" altLang="zh-CN" sz="1400" dirty="0"/>
              <a:t>)     </a:t>
            </a:r>
            <a:r>
              <a:rPr lang="en-US" altLang="zh-CN" sz="1400" dirty="0" err="1"/>
              <a:t>printf</a:t>
            </a:r>
            <a:r>
              <a:rPr lang="en-US" altLang="zh-CN" sz="1400" dirty="0"/>
              <a:t>("%-4d",arr2[</a:t>
            </a:r>
            <a:r>
              <a:rPr lang="en-US" altLang="zh-CN" sz="1400" dirty="0" err="1"/>
              <a:t>i</a:t>
            </a:r>
            <a:r>
              <a:rPr lang="en-US" altLang="zh-CN" sz="1400" dirty="0"/>
              <a:t>][j]);</a:t>
            </a:r>
          </a:p>
          <a:p>
            <a:pPr lvl="0"/>
            <a:r>
              <a:rPr lang="en-US" altLang="zh-CN" sz="1400" dirty="0"/>
              <a:t>         </a:t>
            </a:r>
            <a:r>
              <a:rPr lang="en-US" altLang="zh-CN" sz="1400" dirty="0" err="1"/>
              <a:t>printf</a:t>
            </a:r>
            <a:r>
              <a:rPr lang="en-US" altLang="zh-CN" sz="1400" dirty="0"/>
              <a:t>("\n");</a:t>
            </a:r>
          </a:p>
          <a:p>
            <a:pPr lvl="0"/>
            <a:r>
              <a:rPr lang="en-US" altLang="zh-CN" sz="1400" dirty="0"/>
              <a:t>      }</a:t>
            </a:r>
          </a:p>
          <a:p>
            <a:pPr lvl="0"/>
            <a:r>
              <a:rPr lang="en-US" altLang="zh-CN" sz="1400" dirty="0"/>
              <a:t>}</a:t>
            </a:r>
          </a:p>
        </p:txBody>
      </p:sp>
      <p:sp>
        <p:nvSpPr>
          <p:cNvPr id="2" name="文本框 1"/>
          <p:cNvSpPr txBox="1"/>
          <p:nvPr/>
        </p:nvSpPr>
        <p:spPr>
          <a:xfrm>
            <a:off x="928490" y="152766"/>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p>
        </p:txBody>
      </p:sp>
      <p:sp>
        <p:nvSpPr>
          <p:cNvPr id="8" name="矩形: 圆角 3"/>
          <p:cNvSpPr/>
          <p:nvPr/>
        </p:nvSpPr>
        <p:spPr>
          <a:xfrm>
            <a:off x="323407" y="958850"/>
            <a:ext cx="4496243" cy="527182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对话气泡: 圆角矩形 16"/>
          <p:cNvSpPr/>
          <p:nvPr/>
        </p:nvSpPr>
        <p:spPr>
          <a:xfrm>
            <a:off x="2561900" y="1060604"/>
            <a:ext cx="1556963" cy="335519"/>
          </a:xfrm>
          <a:prstGeom prst="wedgeRoundRectCallout">
            <a:avLst>
              <a:gd name="adj1" fmla="val -98563"/>
              <a:gd name="adj2" fmla="val 5050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宏定义行列大小</a:t>
            </a:r>
          </a:p>
        </p:txBody>
      </p:sp>
      <p:sp>
        <p:nvSpPr>
          <p:cNvPr id="9" name="圆角矩形 8"/>
          <p:cNvSpPr/>
          <p:nvPr/>
        </p:nvSpPr>
        <p:spPr>
          <a:xfrm>
            <a:off x="3647622" y="1636759"/>
            <a:ext cx="966414" cy="28475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函数声明</a:t>
            </a:r>
          </a:p>
        </p:txBody>
      </p:sp>
      <p:sp>
        <p:nvSpPr>
          <p:cNvPr id="13" name="圆角矩形 12"/>
          <p:cNvSpPr/>
          <p:nvPr/>
        </p:nvSpPr>
        <p:spPr>
          <a:xfrm>
            <a:off x="2695843" y="3493904"/>
            <a:ext cx="1289078" cy="279764"/>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函数调用</a:t>
            </a:r>
          </a:p>
        </p:txBody>
      </p:sp>
      <p:sp>
        <p:nvSpPr>
          <p:cNvPr id="15" name="矩形 14"/>
          <p:cNvSpPr/>
          <p:nvPr/>
        </p:nvSpPr>
        <p:spPr>
          <a:xfrm>
            <a:off x="3200090" y="4018111"/>
            <a:ext cx="1620958" cy="3774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采用指针方法输出</a:t>
            </a:r>
          </a:p>
        </p:txBody>
      </p:sp>
      <p:sp>
        <p:nvSpPr>
          <p:cNvPr id="16" name="圆角矩形 12"/>
          <p:cNvSpPr/>
          <p:nvPr/>
        </p:nvSpPr>
        <p:spPr>
          <a:xfrm>
            <a:off x="2796100" y="2699390"/>
            <a:ext cx="1817936" cy="25552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转置后的目标矩阵</a:t>
            </a:r>
          </a:p>
        </p:txBody>
      </p:sp>
      <p:sp>
        <p:nvSpPr>
          <p:cNvPr id="17" name="圆角矩形 8"/>
          <p:cNvSpPr/>
          <p:nvPr/>
        </p:nvSpPr>
        <p:spPr>
          <a:xfrm>
            <a:off x="3115843" y="2996980"/>
            <a:ext cx="1298639" cy="275614"/>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定义数组指针</a:t>
            </a:r>
          </a:p>
        </p:txBody>
      </p:sp>
      <p:sp>
        <p:nvSpPr>
          <p:cNvPr id="18" name="矩形 17"/>
          <p:cNvSpPr/>
          <p:nvPr/>
        </p:nvSpPr>
        <p:spPr>
          <a:xfrm>
            <a:off x="2896118" y="5300012"/>
            <a:ext cx="1620957" cy="3774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采用数组方法输出</a:t>
            </a:r>
          </a:p>
        </p:txBody>
      </p:sp>
      <p:sp>
        <p:nvSpPr>
          <p:cNvPr id="19" name="矩形 18"/>
          <p:cNvSpPr/>
          <p:nvPr/>
        </p:nvSpPr>
        <p:spPr>
          <a:xfrm>
            <a:off x="5057041" y="1132551"/>
            <a:ext cx="3651530" cy="2631490"/>
          </a:xfrm>
          <a:prstGeom prst="rect">
            <a:avLst/>
          </a:prstGeom>
        </p:spPr>
        <p:txBody>
          <a:bodyPr wrap="square">
            <a:spAutoFit/>
          </a:bodyPr>
          <a:lstStyle/>
          <a:p>
            <a:r>
              <a:rPr lang="en-US" altLang="zh-CN" sz="1500" dirty="0"/>
              <a:t>/**</a:t>
            </a:r>
            <a:r>
              <a:rPr lang="zh-CN" altLang="en-US" sz="1500" dirty="0"/>
              <a:t>转置函数 </a:t>
            </a:r>
            <a:r>
              <a:rPr lang="en-US" altLang="zh-CN" sz="1500" dirty="0"/>
              <a:t>convert()</a:t>
            </a:r>
          </a:p>
          <a:p>
            <a:r>
              <a:rPr lang="en-US" altLang="zh-CN" sz="1500" dirty="0"/>
              <a:t>**</a:t>
            </a:r>
            <a:r>
              <a:rPr lang="zh-CN" altLang="en-US" sz="1500" dirty="0"/>
              <a:t>指针数组</a:t>
            </a:r>
            <a:r>
              <a:rPr lang="en-US" altLang="zh-CN" sz="1500" dirty="0"/>
              <a:t>a</a:t>
            </a:r>
            <a:r>
              <a:rPr lang="zh-CN" altLang="en-US" sz="1500" dirty="0"/>
              <a:t>和</a:t>
            </a:r>
            <a:r>
              <a:rPr lang="en-US" altLang="zh-CN" sz="1500" dirty="0"/>
              <a:t>at</a:t>
            </a:r>
            <a:r>
              <a:rPr lang="zh-CN" altLang="en-US" sz="1500" dirty="0"/>
              <a:t>指向转置前后的矩阵</a:t>
            </a:r>
          </a:p>
          <a:p>
            <a:r>
              <a:rPr lang="zh-CN" altLang="en-US" sz="1500" dirty="0"/>
              <a:t>**</a:t>
            </a:r>
            <a:r>
              <a:rPr lang="en-US" altLang="zh-CN" sz="1500" dirty="0"/>
              <a:t>row</a:t>
            </a:r>
            <a:r>
              <a:rPr lang="zh-CN" altLang="en-US" sz="1500" dirty="0"/>
              <a:t>和</a:t>
            </a:r>
            <a:r>
              <a:rPr lang="en-US" altLang="zh-CN" sz="1500" dirty="0"/>
              <a:t>col</a:t>
            </a:r>
            <a:r>
              <a:rPr lang="zh-CN" altLang="en-US" sz="1500" dirty="0"/>
              <a:t>为转置前矩阵的行列值**</a:t>
            </a:r>
            <a:r>
              <a:rPr lang="en-US" altLang="zh-CN" sz="1500" dirty="0"/>
              <a:t>/</a:t>
            </a:r>
          </a:p>
          <a:p>
            <a:r>
              <a:rPr lang="en-US" altLang="zh-CN" sz="1500" dirty="0"/>
              <a:t>void convert(</a:t>
            </a:r>
            <a:r>
              <a:rPr lang="en-US" altLang="zh-CN" sz="1500" dirty="0" err="1"/>
              <a:t>int</a:t>
            </a:r>
            <a:r>
              <a:rPr lang="en-US" altLang="zh-CN" sz="1500" dirty="0"/>
              <a:t> (*a)[N2], </a:t>
            </a:r>
            <a:r>
              <a:rPr lang="en-US" altLang="zh-CN" sz="1500" dirty="0" err="1"/>
              <a:t>int</a:t>
            </a:r>
            <a:r>
              <a:rPr lang="en-US" altLang="zh-CN" sz="1500" dirty="0"/>
              <a:t> (*at)[N1], </a:t>
            </a:r>
            <a:r>
              <a:rPr lang="en-US" altLang="zh-CN" sz="1500" dirty="0" err="1"/>
              <a:t>int</a:t>
            </a:r>
            <a:r>
              <a:rPr lang="en-US" altLang="zh-CN" sz="1500" dirty="0"/>
              <a:t> row, </a:t>
            </a:r>
            <a:r>
              <a:rPr lang="en-US" altLang="zh-CN" sz="1500" dirty="0" err="1"/>
              <a:t>int</a:t>
            </a:r>
            <a:r>
              <a:rPr lang="en-US" altLang="zh-CN" sz="1500" dirty="0"/>
              <a:t> col)		</a:t>
            </a:r>
          </a:p>
          <a:p>
            <a:r>
              <a:rPr lang="en-US" altLang="zh-CN" sz="1500" dirty="0"/>
              <a:t>{ </a:t>
            </a:r>
          </a:p>
          <a:p>
            <a:r>
              <a:rPr lang="en-US" altLang="zh-CN" sz="1500" dirty="0"/>
              <a:t>    </a:t>
            </a:r>
            <a:r>
              <a:rPr lang="en-US" altLang="zh-CN" sz="1500" dirty="0" err="1"/>
              <a:t>int</a:t>
            </a:r>
            <a:r>
              <a:rPr lang="en-US" altLang="zh-CN" sz="1500" dirty="0"/>
              <a:t>  </a:t>
            </a:r>
            <a:r>
              <a:rPr lang="en-US" altLang="zh-CN" sz="1500" dirty="0" err="1"/>
              <a:t>i</a:t>
            </a:r>
            <a:r>
              <a:rPr lang="en-US" altLang="zh-CN" sz="1500" dirty="0"/>
              <a:t>,  j;</a:t>
            </a:r>
          </a:p>
          <a:p>
            <a:r>
              <a:rPr lang="en-US" altLang="zh-CN" sz="1500" dirty="0"/>
              <a:t>    for( </a:t>
            </a:r>
            <a:r>
              <a:rPr lang="en-US" altLang="zh-CN" sz="1500" dirty="0" err="1"/>
              <a:t>i</a:t>
            </a:r>
            <a:r>
              <a:rPr lang="en-US" altLang="zh-CN" sz="1500" dirty="0"/>
              <a:t>=0; </a:t>
            </a:r>
            <a:r>
              <a:rPr lang="en-US" altLang="zh-CN" sz="1500" dirty="0" err="1"/>
              <a:t>i</a:t>
            </a:r>
            <a:r>
              <a:rPr lang="en-US" altLang="zh-CN" sz="1500" dirty="0"/>
              <a:t>&lt;row; </a:t>
            </a:r>
            <a:r>
              <a:rPr lang="en-US" altLang="zh-CN" sz="1500" dirty="0" err="1"/>
              <a:t>i</a:t>
            </a:r>
            <a:r>
              <a:rPr lang="en-US" altLang="zh-CN" sz="1500" dirty="0"/>
              <a:t>++)</a:t>
            </a:r>
          </a:p>
          <a:p>
            <a:r>
              <a:rPr lang="en-US" altLang="zh-CN" sz="1500" dirty="0"/>
              <a:t>    for( j=0; j&lt;col; </a:t>
            </a:r>
            <a:r>
              <a:rPr lang="en-US" altLang="zh-CN" sz="1500" dirty="0" err="1"/>
              <a:t>j++</a:t>
            </a:r>
            <a:r>
              <a:rPr lang="en-US" altLang="zh-CN" sz="1500" dirty="0"/>
              <a:t>)</a:t>
            </a:r>
          </a:p>
          <a:p>
            <a:r>
              <a:rPr lang="en-US" altLang="zh-CN" sz="1500" dirty="0"/>
              <a:t>         *(*(</a:t>
            </a:r>
            <a:r>
              <a:rPr lang="en-US" altLang="zh-CN" sz="1500" dirty="0" err="1"/>
              <a:t>at+j</a:t>
            </a:r>
            <a:r>
              <a:rPr lang="en-US" altLang="zh-CN" sz="1500" dirty="0"/>
              <a:t>)+</a:t>
            </a:r>
            <a:r>
              <a:rPr lang="en-US" altLang="zh-CN" sz="1500" dirty="0" err="1"/>
              <a:t>i</a:t>
            </a:r>
            <a:r>
              <a:rPr lang="en-US" altLang="zh-CN" sz="1500" dirty="0"/>
              <a:t>)=*(*(</a:t>
            </a:r>
            <a:r>
              <a:rPr lang="en-US" altLang="zh-CN" sz="1500" dirty="0" err="1"/>
              <a:t>a+i</a:t>
            </a:r>
            <a:r>
              <a:rPr lang="en-US" altLang="zh-CN" sz="1500" dirty="0"/>
              <a:t>)+j);</a:t>
            </a:r>
          </a:p>
          <a:p>
            <a:r>
              <a:rPr lang="en-US" altLang="zh-CN" sz="1500" dirty="0"/>
              <a:t>}</a:t>
            </a:r>
          </a:p>
        </p:txBody>
      </p:sp>
      <p:sp>
        <p:nvSpPr>
          <p:cNvPr id="20" name="矩形: 圆角 3"/>
          <p:cNvSpPr/>
          <p:nvPr/>
        </p:nvSpPr>
        <p:spPr>
          <a:xfrm>
            <a:off x="4930199" y="997871"/>
            <a:ext cx="4029298" cy="527182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角 4"/>
          <p:cNvSpPr/>
          <p:nvPr/>
        </p:nvSpPr>
        <p:spPr>
          <a:xfrm>
            <a:off x="6665624" y="4411222"/>
            <a:ext cx="2293873" cy="1876431"/>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rPr>
              <a:t>the new array is:</a:t>
            </a:r>
          </a:p>
          <a:p>
            <a:r>
              <a:rPr lang="en-US" altLang="zh-CN" sz="1600" dirty="0">
                <a:solidFill>
                  <a:schemeClr val="tx1"/>
                </a:solidFill>
              </a:rPr>
              <a:t>1   5   9</a:t>
            </a:r>
          </a:p>
          <a:p>
            <a:r>
              <a:rPr lang="en-US" altLang="zh-CN" sz="1600" dirty="0">
                <a:solidFill>
                  <a:schemeClr val="tx1"/>
                </a:solidFill>
              </a:rPr>
              <a:t>2   6   10</a:t>
            </a:r>
          </a:p>
          <a:p>
            <a:r>
              <a:rPr lang="en-US" altLang="zh-CN" sz="1600" dirty="0">
                <a:solidFill>
                  <a:schemeClr val="tx1"/>
                </a:solidFill>
              </a:rPr>
              <a:t>3   7   11</a:t>
            </a:r>
          </a:p>
          <a:p>
            <a:r>
              <a:rPr lang="en-US" altLang="zh-CN" sz="1600" dirty="0">
                <a:solidFill>
                  <a:schemeClr val="tx1"/>
                </a:solidFill>
              </a:rPr>
              <a:t>4   8   12</a:t>
            </a:r>
          </a:p>
        </p:txBody>
      </p:sp>
    </p:spTree>
    <p:extLst>
      <p:ext uri="{BB962C8B-B14F-4D97-AF65-F5344CB8AC3E}">
        <p14:creationId xmlns:p14="http://schemas.microsoft.com/office/powerpoint/2010/main" val="27508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指针变量的定义与初始化</a:t>
            </a:r>
          </a:p>
        </p:txBody>
      </p:sp>
      <p:sp>
        <p:nvSpPr>
          <p:cNvPr id="4" name="矩形 3"/>
          <p:cNvSpPr/>
          <p:nvPr/>
        </p:nvSpPr>
        <p:spPr>
          <a:xfrm>
            <a:off x="449549" y="2777202"/>
            <a:ext cx="2683616" cy="461665"/>
          </a:xfrm>
          <a:prstGeom prst="rect">
            <a:avLst/>
          </a:prstGeom>
          <a:ln>
            <a:noFill/>
          </a:ln>
        </p:spPr>
        <p:txBody>
          <a:bodyPr wrap="square">
            <a:spAutoFit/>
          </a:bodyPr>
          <a:lstStyle/>
          <a:p>
            <a:r>
              <a:rPr lang="zh-CN" altLang="en-US" sz="2400" b="1" dirty="0">
                <a:latin typeface="微软雅黑" panose="020B0503020204020204" pitchFamily="34" charset="-122"/>
                <a:ea typeface="微软雅黑" panose="020B0503020204020204" pitchFamily="34" charset="-122"/>
              </a:rPr>
              <a:t>指针变量的初始化</a:t>
            </a:r>
          </a:p>
        </p:txBody>
      </p:sp>
      <p:sp>
        <p:nvSpPr>
          <p:cNvPr id="5" name="矩形 4"/>
          <p:cNvSpPr/>
          <p:nvPr/>
        </p:nvSpPr>
        <p:spPr>
          <a:xfrm>
            <a:off x="3314646" y="2837218"/>
            <a:ext cx="5764720" cy="341632"/>
          </a:xfrm>
          <a:prstGeom prst="rect">
            <a:avLst/>
          </a:prstGeom>
        </p:spPr>
        <p:txBody>
          <a:bodyPr wrap="none">
            <a:spAutoFit/>
          </a:bodyPr>
          <a:lstStyle/>
          <a:p>
            <a:pPr>
              <a:lnSpc>
                <a:spcPct val="90000"/>
              </a:lnSpc>
              <a:buSzTx/>
              <a:buFont typeface="Wingdings 3" panose="05040102010807070707" pitchFamily="18" charset="2"/>
              <a:buNone/>
            </a:pP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存储类型</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&gt;    &lt;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数据类型</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&gt;   *</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指针名</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初始地址值</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6" name="矩形 5"/>
          <p:cNvSpPr/>
          <p:nvPr/>
        </p:nvSpPr>
        <p:spPr>
          <a:xfrm>
            <a:off x="760627" y="3443578"/>
            <a:ext cx="3191928" cy="590931"/>
          </a:xfrm>
          <a:prstGeom prst="rect">
            <a:avLst/>
          </a:prstGeom>
        </p:spPr>
        <p:txBody>
          <a:bodyPr wrap="square">
            <a:spAutoFit/>
          </a:bodyPr>
          <a:lstStyle/>
          <a:p>
            <a:pPr>
              <a:lnSpc>
                <a:spcPct val="90000"/>
              </a:lnSpc>
              <a:buSzTx/>
            </a:pPr>
            <a:r>
              <a:rPr lang="zh-CN" altLang="en-US" dirty="0">
                <a:latin typeface="等线" panose="02010600030101010101" pitchFamily="2" charset="-122"/>
                <a:ea typeface="等线" panose="02010600030101010101" pitchFamily="2" charset="-122"/>
              </a:rPr>
              <a:t>例如：    </a:t>
            </a:r>
            <a:r>
              <a:rPr lang="en-US" altLang="zh-CN" dirty="0">
                <a:latin typeface="等线" panose="02010600030101010101" pitchFamily="2" charset="-122"/>
                <a:ea typeface="等线" panose="02010600030101010101" pitchFamily="2" charset="-122"/>
              </a:rPr>
              <a:t>char cc;</a:t>
            </a:r>
          </a:p>
          <a:p>
            <a:pPr>
              <a:lnSpc>
                <a:spcPct val="90000"/>
              </a:lnSpc>
              <a:buSzTx/>
              <a:buFont typeface="Wingdings 3" panose="05040102010807070707" pitchFamily="18" charset="2"/>
              <a:buNone/>
            </a:pPr>
            <a:r>
              <a:rPr lang="en-US" altLang="zh-CN" dirty="0">
                <a:latin typeface="等线" panose="02010600030101010101" pitchFamily="2" charset="-122"/>
                <a:ea typeface="等线" panose="02010600030101010101" pitchFamily="2" charset="-122"/>
              </a:rPr>
              <a:t>               char  *pc = &amp;cc;</a:t>
            </a:r>
          </a:p>
        </p:txBody>
      </p:sp>
      <p:sp>
        <p:nvSpPr>
          <p:cNvPr id="23" name="矩形 22"/>
          <p:cNvSpPr/>
          <p:nvPr/>
        </p:nvSpPr>
        <p:spPr>
          <a:xfrm>
            <a:off x="1710424" y="5088349"/>
            <a:ext cx="2000869" cy="369332"/>
          </a:xfrm>
          <a:prstGeom prst="rect">
            <a:avLst/>
          </a:prstGeom>
        </p:spPr>
        <p:txBody>
          <a:bodyPr wrap="none">
            <a:spAutoFit/>
          </a:bodyPr>
          <a:lstStyle/>
          <a:p>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*pointer=1000;</a:t>
            </a:r>
            <a:endParaRPr lang="zh-CN" altLang="en-US" dirty="0">
              <a:latin typeface="等线" panose="02010600030101010101" pitchFamily="2" charset="-122"/>
              <a:ea typeface="等线" panose="02010600030101010101" pitchFamily="2" charset="-122"/>
            </a:endParaRPr>
          </a:p>
        </p:txBody>
      </p:sp>
      <p:sp>
        <p:nvSpPr>
          <p:cNvPr id="7" name="矩形 6"/>
          <p:cNvSpPr/>
          <p:nvPr/>
        </p:nvSpPr>
        <p:spPr>
          <a:xfrm>
            <a:off x="1710424" y="4131611"/>
            <a:ext cx="2000869" cy="867930"/>
          </a:xfrm>
          <a:prstGeom prst="rect">
            <a:avLst/>
          </a:prstGeom>
        </p:spPr>
        <p:txBody>
          <a:bodyPr wrap="square">
            <a:spAutoFit/>
          </a:bodyPr>
          <a:lstStyle/>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n;</a:t>
            </a:r>
          </a:p>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*p=&amp;n;</a:t>
            </a:r>
          </a:p>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*q=p;</a:t>
            </a: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4060710" y="3366055"/>
            <a:ext cx="4450245" cy="3046988"/>
          </a:xfrm>
          <a:prstGeom prst="rect">
            <a:avLst/>
          </a:prstGeom>
          <a:ln>
            <a:solidFill>
              <a:srgbClr val="00B050"/>
            </a:solidFill>
            <a:prstDash val="dashDot"/>
          </a:ln>
        </p:spPr>
        <p:txBody>
          <a:bodyPr wrap="square">
            <a:spAutoFit/>
          </a:bodyPr>
          <a:lstStyle/>
          <a:p>
            <a:r>
              <a:rPr lang="en-US" altLang="zh-CN" sz="1600" dirty="0"/>
              <a:t>#include &lt;</a:t>
            </a:r>
            <a:r>
              <a:rPr lang="en-US" altLang="zh-CN" sz="1600" dirty="0" err="1"/>
              <a:t>stdio.h</a:t>
            </a:r>
            <a:r>
              <a:rPr lang="en-US" altLang="zh-CN" sz="1600" dirty="0"/>
              <a:t>&gt;</a:t>
            </a:r>
          </a:p>
          <a:p>
            <a:r>
              <a:rPr lang="en-US" altLang="zh-CN" sz="1600" dirty="0"/>
              <a:t>void main()</a:t>
            </a:r>
          </a:p>
          <a:p>
            <a:r>
              <a:rPr lang="en-US" altLang="zh-CN" sz="1600" dirty="0"/>
              <a:t>{</a:t>
            </a:r>
          </a:p>
          <a:p>
            <a:r>
              <a:rPr lang="en-US" altLang="zh-CN" sz="1600" dirty="0"/>
              <a:t>    </a:t>
            </a:r>
            <a:r>
              <a:rPr lang="en-US" altLang="zh-CN" sz="1600" dirty="0" err="1"/>
              <a:t>int</a:t>
            </a:r>
            <a:r>
              <a:rPr lang="en-US" altLang="zh-CN" sz="1600" dirty="0"/>
              <a:t> a;</a:t>
            </a:r>
          </a:p>
          <a:p>
            <a:r>
              <a:rPr lang="zh-CN" altLang="en-US" sz="1600" dirty="0"/>
              <a:t>    </a:t>
            </a:r>
            <a:r>
              <a:rPr lang="en-US" altLang="zh-CN" sz="1600" dirty="0" err="1"/>
              <a:t>int</a:t>
            </a:r>
            <a:r>
              <a:rPr lang="en-US" altLang="zh-CN" sz="1600" dirty="0"/>
              <a:t>  *pa = &amp;a;    //</a:t>
            </a:r>
            <a:r>
              <a:rPr lang="zh-CN" altLang="en-US" sz="1600" dirty="0"/>
              <a:t>指针</a:t>
            </a:r>
            <a:r>
              <a:rPr lang="en-US" altLang="zh-CN" sz="1600" dirty="0"/>
              <a:t>pa</a:t>
            </a:r>
            <a:r>
              <a:rPr lang="zh-CN" altLang="en-US" sz="1600" dirty="0"/>
              <a:t>指向</a:t>
            </a:r>
            <a:r>
              <a:rPr lang="en-US" altLang="zh-CN" sz="1600" dirty="0"/>
              <a:t>a</a:t>
            </a:r>
            <a:r>
              <a:rPr lang="zh-CN" altLang="en-US" sz="1600" dirty="0"/>
              <a:t>所在内存地址</a:t>
            </a:r>
            <a:endParaRPr lang="en-US" altLang="zh-CN" sz="1600" dirty="0"/>
          </a:p>
          <a:p>
            <a:r>
              <a:rPr lang="en-US" altLang="zh-CN" sz="1600" dirty="0"/>
              <a:t>    a = 10;</a:t>
            </a:r>
          </a:p>
          <a:p>
            <a:r>
              <a:rPr lang="en-US" altLang="zh-CN" sz="1600" dirty="0"/>
              <a:t>    </a:t>
            </a:r>
            <a:r>
              <a:rPr lang="en-US" altLang="zh-CN" sz="1600" dirty="0" err="1"/>
              <a:t>printf</a:t>
            </a:r>
            <a:r>
              <a:rPr lang="en-US" altLang="zh-CN" sz="1600" dirty="0"/>
              <a:t>("a:%d\n",a);</a:t>
            </a:r>
          </a:p>
          <a:p>
            <a:r>
              <a:rPr lang="en-US" altLang="zh-CN" sz="1600" dirty="0"/>
              <a:t>    </a:t>
            </a:r>
            <a:r>
              <a:rPr lang="en-US" altLang="zh-CN" sz="1600" dirty="0" err="1"/>
              <a:t>printf</a:t>
            </a:r>
            <a:r>
              <a:rPr lang="en-US" altLang="zh-CN" sz="1600" dirty="0"/>
              <a:t>("*pa:%d\n",*pa);</a:t>
            </a:r>
          </a:p>
          <a:p>
            <a:r>
              <a:rPr lang="en-US" altLang="zh-CN" sz="1600" dirty="0"/>
              <a:t>    </a:t>
            </a:r>
            <a:r>
              <a:rPr lang="en-US" altLang="zh-CN" sz="1600" dirty="0" err="1"/>
              <a:t>printf</a:t>
            </a:r>
            <a:r>
              <a:rPr lang="en-US" altLang="zh-CN" sz="1600" dirty="0"/>
              <a:t>("&amp;a:0x%lx\</a:t>
            </a:r>
            <a:r>
              <a:rPr lang="en-US" altLang="zh-CN" sz="1600" dirty="0" err="1"/>
              <a:t>n",&amp;a</a:t>
            </a:r>
            <a:r>
              <a:rPr lang="en-US" altLang="zh-CN" sz="1600" dirty="0"/>
              <a:t>);</a:t>
            </a:r>
          </a:p>
          <a:p>
            <a:r>
              <a:rPr lang="en-US" altLang="zh-CN" sz="1600" dirty="0"/>
              <a:t>    </a:t>
            </a:r>
            <a:r>
              <a:rPr lang="en-US" altLang="zh-CN" sz="1600" dirty="0" err="1"/>
              <a:t>printf</a:t>
            </a:r>
            <a:r>
              <a:rPr lang="en-US" altLang="zh-CN" sz="1600" dirty="0"/>
              <a:t>("pa:0x%lx)\</a:t>
            </a:r>
            <a:r>
              <a:rPr lang="en-US" altLang="zh-CN" sz="1600" dirty="0" err="1"/>
              <a:t>n",pa</a:t>
            </a:r>
            <a:r>
              <a:rPr lang="en-US" altLang="zh-CN" sz="1600" dirty="0"/>
              <a:t>);   </a:t>
            </a:r>
          </a:p>
          <a:p>
            <a:r>
              <a:rPr lang="en-US" altLang="zh-CN" sz="1600" dirty="0"/>
              <a:t>   </a:t>
            </a:r>
            <a:r>
              <a:rPr lang="en-US" altLang="zh-CN" sz="1600" dirty="0" err="1"/>
              <a:t>printf</a:t>
            </a:r>
            <a:r>
              <a:rPr lang="en-US" altLang="zh-CN" sz="1600" dirty="0"/>
              <a:t>("&amp;pa:%lx\</a:t>
            </a:r>
            <a:r>
              <a:rPr lang="en-US" altLang="zh-CN" sz="1600" dirty="0" err="1"/>
              <a:t>n",&amp;pa</a:t>
            </a:r>
            <a:r>
              <a:rPr lang="en-US" altLang="zh-CN" sz="1600" dirty="0"/>
              <a:t>);</a:t>
            </a:r>
          </a:p>
          <a:p>
            <a:r>
              <a:rPr lang="en-US" altLang="zh-CN" sz="1600" dirty="0"/>
              <a:t>}</a:t>
            </a:r>
          </a:p>
        </p:txBody>
      </p:sp>
      <p:sp>
        <p:nvSpPr>
          <p:cNvPr id="24" name="矩形: 圆角 4"/>
          <p:cNvSpPr/>
          <p:nvPr/>
        </p:nvSpPr>
        <p:spPr>
          <a:xfrm>
            <a:off x="6766949" y="4857175"/>
            <a:ext cx="2133972" cy="1549360"/>
          </a:xfrm>
          <a:prstGeom prst="roundRect">
            <a:avLst/>
          </a:prstGeom>
          <a:solidFill>
            <a:schemeClr val="accent6">
              <a:lumMod val="40000"/>
              <a:lumOff val="60000"/>
            </a:schemeClr>
          </a:solidFill>
        </p:spPr>
        <p:txBody>
          <a:bodyPr wrap="square">
            <a:spAutoFit/>
          </a:bodyPr>
          <a:lstStyle/>
          <a:p>
            <a:pPr>
              <a:spcBef>
                <a:spcPct val="0"/>
              </a:spcBef>
              <a:buClrTx/>
              <a:buSzTx/>
              <a:buFontTx/>
              <a:buNone/>
            </a:pPr>
            <a:r>
              <a:rPr lang="zh-CN" altLang="zh-CN" sz="1400" dirty="0">
                <a:solidFill>
                  <a:schemeClr val="tx1"/>
                </a:solidFill>
                <a:latin typeface="等线" panose="02010600030101010101" pitchFamily="2" charset="-122"/>
                <a:ea typeface="等线" panose="02010600030101010101" pitchFamily="2" charset="-122"/>
              </a:rPr>
              <a:t> </a:t>
            </a:r>
            <a:r>
              <a:rPr lang="zh-CN" altLang="en-US" sz="1400" dirty="0">
                <a:solidFill>
                  <a:schemeClr val="tx1"/>
                </a:solidFill>
                <a:latin typeface="等线" panose="02010600030101010101" pitchFamily="2" charset="-122"/>
                <a:ea typeface="等线" panose="02010600030101010101" pitchFamily="2" charset="-122"/>
              </a:rPr>
              <a:t>运行结果：</a:t>
            </a:r>
            <a:endParaRPr lang="en-US" altLang="zh-CN" sz="1400" dirty="0">
              <a:latin typeface="等线" panose="02010600030101010101" pitchFamily="2" charset="-122"/>
              <a:ea typeface="等线" panose="02010600030101010101" pitchFamily="2" charset="-122"/>
            </a:endParaRPr>
          </a:p>
          <a:p>
            <a:pPr>
              <a:spcBef>
                <a:spcPct val="0"/>
              </a:spcBef>
              <a:buClrTx/>
              <a:buSzTx/>
              <a:buFontTx/>
              <a:buNone/>
            </a:pPr>
            <a:r>
              <a:rPr lang="en-US" altLang="zh-CN" sz="1400" b="1" dirty="0">
                <a:latin typeface="等线" panose="02010600030101010101" pitchFamily="2" charset="-122"/>
                <a:ea typeface="等线" panose="02010600030101010101" pitchFamily="2" charset="-122"/>
              </a:rPr>
              <a:t>a:10</a:t>
            </a:r>
          </a:p>
          <a:p>
            <a:r>
              <a:rPr lang="en-US" altLang="zh-CN" sz="1400" b="1" dirty="0">
                <a:latin typeface="等线" panose="02010600030101010101" pitchFamily="2" charset="-122"/>
                <a:ea typeface="等线" panose="02010600030101010101" pitchFamily="2" charset="-122"/>
              </a:rPr>
              <a:t>*pa:10</a:t>
            </a:r>
          </a:p>
          <a:p>
            <a:r>
              <a:rPr lang="en-US" altLang="zh-CN" sz="1400" b="1" dirty="0">
                <a:latin typeface="等线" panose="02010600030101010101" pitchFamily="2" charset="-122"/>
                <a:ea typeface="等线" panose="02010600030101010101" pitchFamily="2" charset="-122"/>
              </a:rPr>
              <a:t>&amp;a:0x1000fff4</a:t>
            </a:r>
          </a:p>
          <a:p>
            <a:r>
              <a:rPr lang="en-US" altLang="zh-CN" sz="1400" b="1" dirty="0">
                <a:latin typeface="等线" panose="02010600030101010101" pitchFamily="2" charset="-122"/>
                <a:ea typeface="等线" panose="02010600030101010101" pitchFamily="2" charset="-122"/>
              </a:rPr>
              <a:t>pa:0x1000fff4</a:t>
            </a:r>
          </a:p>
          <a:p>
            <a:r>
              <a:rPr lang="en-US" altLang="zh-CN" sz="1400" b="1" dirty="0">
                <a:latin typeface="等线" panose="02010600030101010101" pitchFamily="2" charset="-122"/>
                <a:ea typeface="等线" panose="02010600030101010101" pitchFamily="2" charset="-122"/>
              </a:rPr>
              <a:t>&amp;pa:0x1000fff8</a:t>
            </a:r>
          </a:p>
        </p:txBody>
      </p:sp>
      <p:sp>
        <p:nvSpPr>
          <p:cNvPr id="12" name="矩形 11"/>
          <p:cNvSpPr/>
          <p:nvPr/>
        </p:nvSpPr>
        <p:spPr>
          <a:xfrm>
            <a:off x="983077" y="975373"/>
            <a:ext cx="1473353" cy="369332"/>
          </a:xfrm>
          <a:prstGeom prst="rect">
            <a:avLst/>
          </a:prstGeom>
          <a:ln>
            <a:noFill/>
          </a:ln>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void</a:t>
            </a:r>
            <a:r>
              <a:rPr lang="zh-CN" altLang="en-US" b="1" dirty="0">
                <a:latin typeface="微软雅黑" panose="020B0503020204020204" pitchFamily="34" charset="-122"/>
                <a:ea typeface="微软雅黑" panose="020B0503020204020204" pitchFamily="34" charset="-122"/>
              </a:rPr>
              <a:t>指针</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13" name="矩形 12"/>
          <p:cNvSpPr/>
          <p:nvPr/>
        </p:nvSpPr>
        <p:spPr>
          <a:xfrm>
            <a:off x="2547673" y="999995"/>
            <a:ext cx="3277564" cy="341632"/>
          </a:xfrm>
          <a:prstGeom prst="rect">
            <a:avLst/>
          </a:prstGeom>
        </p:spPr>
        <p:txBody>
          <a:bodyPr wrap="none">
            <a:spAutoFit/>
          </a:bodyPr>
          <a:lstStyle/>
          <a:p>
            <a:pPr>
              <a:lnSpc>
                <a:spcPct val="90000"/>
              </a:lnSpc>
              <a:buSzTx/>
              <a:buFont typeface="Wingdings 3" panose="05040102010807070707" pitchFamily="18" charset="2"/>
              <a:buNone/>
            </a:pP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存储类型</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&gt;   void *</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指针名</a:t>
            </a:r>
            <a:r>
              <a:rPr lang="zh-CN" alt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14" name="矩形 13"/>
          <p:cNvSpPr/>
          <p:nvPr/>
        </p:nvSpPr>
        <p:spPr>
          <a:xfrm>
            <a:off x="2398372" y="1413576"/>
            <a:ext cx="1990981" cy="8402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90000"/>
              </a:lnSpc>
              <a:buSzTx/>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x,*</a:t>
            </a:r>
            <a:r>
              <a:rPr lang="en-US" altLang="zh-CN" dirty="0" err="1">
                <a:latin typeface="等线" panose="02010600030101010101" pitchFamily="2" charset="-122"/>
                <a:ea typeface="等线" panose="02010600030101010101" pitchFamily="2" charset="-122"/>
              </a:rPr>
              <a:t>px</a:t>
            </a:r>
            <a:r>
              <a:rPr lang="en-US" altLang="zh-CN" dirty="0">
                <a:latin typeface="等线" panose="02010600030101010101" pitchFamily="2" charset="-122"/>
                <a:ea typeface="等线" panose="02010600030101010101" pitchFamily="2" charset="-122"/>
              </a:rPr>
              <a:t>=&amp;x;</a:t>
            </a:r>
          </a:p>
          <a:p>
            <a:pPr>
              <a:lnSpc>
                <a:spcPct val="90000"/>
              </a:lnSpc>
              <a:buSzTx/>
            </a:pPr>
            <a:r>
              <a:rPr lang="en-US" altLang="zh-CN" dirty="0">
                <a:latin typeface="等线" panose="02010600030101010101" pitchFamily="2" charset="-122"/>
                <a:ea typeface="等线" panose="02010600030101010101" pitchFamily="2" charset="-122"/>
              </a:rPr>
              <a:t>void *pp; </a:t>
            </a:r>
          </a:p>
          <a:p>
            <a:pPr>
              <a:lnSpc>
                <a:spcPct val="90000"/>
              </a:lnSpc>
              <a:buSzTx/>
              <a:buFont typeface="Wingdings 3" panose="05040102010807070707" pitchFamily="18" charset="2"/>
              <a:buNone/>
            </a:pP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pp</a:t>
            </a:r>
            <a:r>
              <a:rPr lang="en-US" altLang="zh-CN" dirty="0">
                <a:latin typeface="等线" panose="02010600030101010101" pitchFamily="2" charset="-122"/>
                <a:ea typeface="等线" panose="02010600030101010101" pitchFamily="2" charset="-122"/>
              </a:rPr>
              <a:t> = </a:t>
            </a:r>
            <a:r>
              <a:rPr lang="en-US" altLang="zh-CN" dirty="0" err="1">
                <a:latin typeface="等线" panose="02010600030101010101" pitchFamily="2" charset="-122"/>
                <a:ea typeface="等线" panose="02010600030101010101" pitchFamily="2" charset="-122"/>
              </a:rPr>
              <a:t>px</a:t>
            </a:r>
            <a:r>
              <a:rPr lang="en-US" altLang="zh-CN" dirty="0">
                <a:latin typeface="等线" panose="02010600030101010101" pitchFamily="2" charset="-122"/>
                <a:ea typeface="等线" panose="02010600030101010101" pitchFamily="2" charset="-122"/>
              </a:rPr>
              <a:t>;             </a:t>
            </a:r>
          </a:p>
        </p:txBody>
      </p:sp>
      <p:sp>
        <p:nvSpPr>
          <p:cNvPr id="15" name="对话气泡: 圆角矩形 16"/>
          <p:cNvSpPr/>
          <p:nvPr/>
        </p:nvSpPr>
        <p:spPr>
          <a:xfrm>
            <a:off x="113791" y="1916272"/>
            <a:ext cx="2085084" cy="511134"/>
          </a:xfrm>
          <a:prstGeom prst="wedgeRoundRectCallout">
            <a:avLst>
              <a:gd name="adj1" fmla="val 66762"/>
              <a:gd name="adj2" fmla="val -2266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prstClr val="black"/>
                </a:solidFill>
                <a:latin typeface="微软雅黑" panose="020B0503020204020204" pitchFamily="34" charset="-122"/>
                <a:ea typeface="微软雅黑" panose="020B0503020204020204" pitchFamily="34" charset="-122"/>
              </a:rPr>
              <a:t>可以将已定向的各种类型指针直接赋给</a:t>
            </a:r>
            <a:r>
              <a:rPr lang="en-US" altLang="zh-CN" sz="1200" dirty="0">
                <a:solidFill>
                  <a:prstClr val="black"/>
                </a:solidFill>
                <a:latin typeface="微软雅黑" panose="020B0503020204020204" pitchFamily="34" charset="-122"/>
                <a:ea typeface="微软雅黑" panose="020B0503020204020204" pitchFamily="34" charset="-122"/>
              </a:rPr>
              <a:t>void</a:t>
            </a:r>
            <a:r>
              <a:rPr lang="zh-CN" altLang="en-US" sz="1200" dirty="0">
                <a:solidFill>
                  <a:prstClr val="black"/>
                </a:solidFill>
                <a:latin typeface="微软雅黑" panose="020B0503020204020204" pitchFamily="34" charset="-122"/>
                <a:ea typeface="微软雅黑" panose="020B0503020204020204" pitchFamily="34" charset="-122"/>
              </a:rPr>
              <a:t>型指针</a:t>
            </a:r>
          </a:p>
        </p:txBody>
      </p:sp>
      <p:sp>
        <p:nvSpPr>
          <p:cNvPr id="16" name="矩形 15"/>
          <p:cNvSpPr/>
          <p:nvPr/>
        </p:nvSpPr>
        <p:spPr>
          <a:xfrm>
            <a:off x="4529790" y="1399062"/>
            <a:ext cx="2413004" cy="8402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90000"/>
              </a:lnSpc>
              <a:buSzTx/>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px</a:t>
            </a:r>
            <a:r>
              <a:rPr lang="en-US" altLang="zh-CN" dirty="0">
                <a:latin typeface="等线" panose="02010600030101010101" pitchFamily="2" charset="-122"/>
                <a:ea typeface="等线" panose="02010600030101010101" pitchFamily="2" charset="-122"/>
              </a:rPr>
              <a:t>;</a:t>
            </a:r>
          </a:p>
          <a:p>
            <a:pPr>
              <a:lnSpc>
                <a:spcPct val="90000"/>
              </a:lnSpc>
              <a:buSzTx/>
            </a:pPr>
            <a:r>
              <a:rPr lang="en-US" altLang="zh-CN" dirty="0">
                <a:latin typeface="等线" panose="02010600030101010101" pitchFamily="2" charset="-122"/>
                <a:ea typeface="等线" panose="02010600030101010101" pitchFamily="2" charset="-122"/>
              </a:rPr>
              <a:t>void *pp = </a:t>
            </a:r>
            <a:r>
              <a:rPr lang="en-US" altLang="zh-CN" dirty="0" err="1">
                <a:latin typeface="等线" panose="02010600030101010101" pitchFamily="2" charset="-122"/>
                <a:ea typeface="等线" panose="02010600030101010101" pitchFamily="2" charset="-122"/>
              </a:rPr>
              <a:t>calloc</a:t>
            </a:r>
            <a:r>
              <a:rPr lang="en-US" altLang="zh-CN" dirty="0">
                <a:latin typeface="等线" panose="02010600030101010101" pitchFamily="2" charset="-122"/>
                <a:ea typeface="等线" panose="02010600030101010101" pitchFamily="2" charset="-122"/>
              </a:rPr>
              <a:t>(100); </a:t>
            </a:r>
          </a:p>
          <a:p>
            <a:pPr>
              <a:lnSpc>
                <a:spcPct val="90000"/>
              </a:lnSpc>
              <a:buSzTx/>
              <a:buFont typeface="Wingdings 3" panose="05040102010807070707" pitchFamily="18" charset="2"/>
              <a:buNone/>
            </a:pPr>
            <a:r>
              <a:rPr lang="en-US" altLang="zh-CN" dirty="0" err="1">
                <a:latin typeface="等线" panose="02010600030101010101" pitchFamily="2" charset="-122"/>
                <a:ea typeface="等线" panose="02010600030101010101" pitchFamily="2" charset="-122"/>
              </a:rPr>
              <a:t>px</a:t>
            </a:r>
            <a:r>
              <a:rPr lang="en-US" altLang="zh-CN" dirty="0">
                <a:latin typeface="等线" panose="02010600030101010101" pitchFamily="2" charset="-122"/>
                <a:ea typeface="等线" panose="02010600030101010101" pitchFamily="2" charset="-122"/>
              </a:rPr>
              <a:t> = (</a:t>
            </a: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pp</a:t>
            </a:r>
            <a:r>
              <a:rPr lang="en-US" altLang="zh-CN" dirty="0">
                <a:latin typeface="等线" panose="02010600030101010101" pitchFamily="2" charset="-122"/>
                <a:ea typeface="等线" panose="02010600030101010101" pitchFamily="2" charset="-122"/>
              </a:rPr>
              <a:t>;</a:t>
            </a:r>
          </a:p>
        </p:txBody>
      </p:sp>
      <p:sp>
        <p:nvSpPr>
          <p:cNvPr id="17" name="对话气泡: 圆角矩形 16"/>
          <p:cNvSpPr/>
          <p:nvPr/>
        </p:nvSpPr>
        <p:spPr>
          <a:xfrm>
            <a:off x="7260759" y="1474597"/>
            <a:ext cx="1789764" cy="453818"/>
          </a:xfrm>
          <a:prstGeom prst="wedgeRoundRectCallout">
            <a:avLst>
              <a:gd name="adj1" fmla="val -101814"/>
              <a:gd name="adj2" fmla="val 87720"/>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prstClr val="black"/>
                </a:solidFill>
                <a:latin typeface="微软雅黑" panose="020B0503020204020204" pitchFamily="34" charset="-122"/>
                <a:ea typeface="微软雅黑" panose="020B0503020204020204" pitchFamily="34" charset="-122"/>
              </a:rPr>
              <a:t>必须采用强制类型转换</a:t>
            </a:r>
          </a:p>
        </p:txBody>
      </p:sp>
      <p:sp>
        <p:nvSpPr>
          <p:cNvPr id="9" name="矩形 8"/>
          <p:cNvSpPr/>
          <p:nvPr/>
        </p:nvSpPr>
        <p:spPr>
          <a:xfrm>
            <a:off x="1361474" y="1399062"/>
            <a:ext cx="708848" cy="369332"/>
          </a:xfrm>
          <a:prstGeom prst="rect">
            <a:avLst/>
          </a:prstGeom>
        </p:spPr>
        <p:txBody>
          <a:bodyPr wrap="none">
            <a:spAutoFit/>
          </a:bodyPr>
          <a:lstStyle/>
          <a:p>
            <a:r>
              <a:rPr lang="zh-CN" altLang="en-US" dirty="0">
                <a:solidFill>
                  <a:prstClr val="black"/>
                </a:solidFill>
                <a:latin typeface="等线" panose="02010600030101010101" pitchFamily="2" charset="-122"/>
                <a:ea typeface="等线" panose="02010600030101010101" pitchFamily="2" charset="-122"/>
              </a:rPr>
              <a:t>例： </a:t>
            </a:r>
            <a:endParaRPr lang="zh-CN" altLang="en-US" dirty="0"/>
          </a:p>
        </p:txBody>
      </p:sp>
    </p:spTree>
    <p:extLst>
      <p:ext uri="{BB962C8B-B14F-4D97-AF65-F5344CB8AC3E}">
        <p14:creationId xmlns:p14="http://schemas.microsoft.com/office/powerpoint/2010/main" val="269930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5" grpId="0" animBg="1"/>
      <p:bldP spid="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15" name="矩形: 圆角 12"/>
          <p:cNvSpPr/>
          <p:nvPr/>
        </p:nvSpPr>
        <p:spPr>
          <a:xfrm>
            <a:off x="722013" y="1099130"/>
            <a:ext cx="7826563" cy="7084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6.26	</a:t>
            </a:r>
            <a:r>
              <a:rPr lang="zh-CN" altLang="zh-CN" sz="2000" dirty="0">
                <a:solidFill>
                  <a:schemeClr val="tx1"/>
                </a:solidFill>
                <a:latin typeface="微软雅黑" pitchFamily="34" charset="-122"/>
                <a:ea typeface="微软雅黑" pitchFamily="34" charset="-122"/>
              </a:rPr>
              <a:t>编写程序，对整型数组进行排序</a:t>
            </a:r>
            <a:r>
              <a:rPr lang="zh-CN" altLang="en-US" sz="2000" dirty="0">
                <a:solidFill>
                  <a:schemeClr val="tx1"/>
                </a:solidFill>
                <a:latin typeface="微软雅黑" pitchFamily="34" charset="-122"/>
                <a:ea typeface="微软雅黑" pitchFamily="34" charset="-122"/>
              </a:rPr>
              <a:t>（冒泡法）</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91379" y="1923946"/>
            <a:ext cx="7826563" cy="2400657"/>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solidFill>
                  <a:prstClr val="black"/>
                </a:solidFill>
                <a:latin typeface="微软雅黑" panose="020B0503020204020204" pitchFamily="34" charset="-122"/>
                <a:ea typeface="微软雅黑" panose="020B0503020204020204" pitchFamily="34" charset="-122"/>
              </a:rPr>
              <a:t>设计思路：</a:t>
            </a:r>
            <a:r>
              <a:rPr lang="zh-CN" altLang="en-US" dirty="0">
                <a:latin typeface="微软雅黑" panose="020B0503020204020204" pitchFamily="34" charset="-122"/>
                <a:ea typeface="微软雅黑" panose="020B0503020204020204" pitchFamily="34" charset="-122"/>
              </a:rPr>
              <a:t>定义函数指针以方便调用升降序逻辑函数，从而实现升序或降序的排序功能。</a:t>
            </a: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数据结构：</a:t>
            </a:r>
            <a:r>
              <a:rPr lang="zh-CN" altLang="en-US" dirty="0">
                <a:latin typeface="微软雅黑" panose="020B0503020204020204" pitchFamily="34" charset="-122"/>
                <a:ea typeface="微软雅黑" panose="020B0503020204020204" pitchFamily="34" charset="-122"/>
              </a:rPr>
              <a:t>采用一维数组存储待排序的数据，以地址传递方式实现函数间数组传递。</a:t>
            </a:r>
            <a:endParaRPr lang="en-US" altLang="zh-CN" sz="800" dirty="0">
              <a:latin typeface="微软雅黑" panose="020B0503020204020204" pitchFamily="34" charset="-122"/>
              <a:ea typeface="微软雅黑" panose="020B0503020204020204" pitchFamily="34" charset="-122"/>
            </a:endParaRPr>
          </a:p>
        </p:txBody>
      </p:sp>
      <p:sp>
        <p:nvSpPr>
          <p:cNvPr id="4" name="矩形 3"/>
          <p:cNvSpPr/>
          <p:nvPr/>
        </p:nvSpPr>
        <p:spPr>
          <a:xfrm>
            <a:off x="1155402" y="4290621"/>
            <a:ext cx="1338828" cy="369332"/>
          </a:xfrm>
          <a:prstGeom prst="rect">
            <a:avLst/>
          </a:prstGeom>
        </p:spPr>
        <p:txBody>
          <a:bodyPr wrap="none">
            <a:spAutoFit/>
          </a:bodyPr>
          <a:lstStyle/>
          <a:p>
            <a:r>
              <a:rPr lang="zh-CN" altLang="en-US" b="1" dirty="0">
                <a:solidFill>
                  <a:prstClr val="black"/>
                </a:solidFill>
                <a:latin typeface="微软雅黑" panose="020B0503020204020204" pitchFamily="34" charset="-122"/>
                <a:ea typeface="微软雅黑" panose="020B0503020204020204" pitchFamily="34" charset="-122"/>
              </a:rPr>
              <a:t>函数原型：</a:t>
            </a:r>
            <a:endParaRPr lang="zh-CN" altLang="en-US" dirty="0"/>
          </a:p>
        </p:txBody>
      </p:sp>
      <p:sp>
        <p:nvSpPr>
          <p:cNvPr id="5" name="矩形 4"/>
          <p:cNvSpPr/>
          <p:nvPr/>
        </p:nvSpPr>
        <p:spPr>
          <a:xfrm>
            <a:off x="1155402" y="4678641"/>
            <a:ext cx="4645776" cy="1615827"/>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ascending(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b);</a:t>
            </a:r>
          </a:p>
          <a:p>
            <a:pPr lvl="0">
              <a:lnSpc>
                <a:spcPct val="150000"/>
              </a:lnSpc>
            </a:pPr>
            <a:r>
              <a:rPr lang="zh-CN" altLang="en-US" dirty="0">
                <a:latin typeface="微软雅黑" panose="020B0503020204020204" pitchFamily="34" charset="-122"/>
                <a:ea typeface="微软雅黑" panose="020B0503020204020204" pitchFamily="34" charset="-122"/>
              </a:rPr>
              <a:t>功能：升序逻辑判断</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形参：</a:t>
            </a:r>
            <a:r>
              <a:rPr lang="en-US" altLang="zh-CN" dirty="0" err="1">
                <a:latin typeface="微软雅黑" panose="020B0503020204020204" pitchFamily="34" charset="-122"/>
                <a:ea typeface="微软雅黑" panose="020B0503020204020204" pitchFamily="34" charset="-122"/>
              </a:rPr>
              <a:t>a,b</a:t>
            </a:r>
            <a:r>
              <a:rPr lang="zh-CN" altLang="en-US" dirty="0">
                <a:latin typeface="微软雅黑" panose="020B0503020204020204" pitchFamily="34" charset="-122"/>
                <a:ea typeface="微软雅黑" panose="020B0503020204020204" pitchFamily="34" charset="-122"/>
              </a:rPr>
              <a:t>为待比较的两个整数</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返回：若</a:t>
            </a:r>
            <a:r>
              <a:rPr lang="en-US" altLang="zh-CN" dirty="0">
                <a:latin typeface="微软雅黑" panose="020B0503020204020204" pitchFamily="34" charset="-122"/>
                <a:ea typeface="微软雅黑" panose="020B0503020204020204" pitchFamily="34" charset="-122"/>
              </a:rPr>
              <a:t>a&gt;b, </a:t>
            </a:r>
            <a:r>
              <a:rPr lang="zh-CN" altLang="en-US" dirty="0">
                <a:latin typeface="微软雅黑" panose="020B0503020204020204" pitchFamily="34" charset="-122"/>
                <a:ea typeface="微软雅黑" panose="020B0503020204020204" pitchFamily="34" charset="-122"/>
              </a:rPr>
              <a:t>值为</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否则，值为</a:t>
            </a:r>
            <a:r>
              <a:rPr lang="en-US" altLang="zh-CN" dirty="0">
                <a:latin typeface="微软雅黑" panose="020B0503020204020204" pitchFamily="34" charset="-122"/>
                <a:ea typeface="微软雅黑" panose="020B0503020204020204" pitchFamily="34" charset="-122"/>
              </a:rPr>
              <a:t>0</a:t>
            </a:r>
          </a:p>
        </p:txBody>
      </p:sp>
    </p:spTree>
    <p:extLst>
      <p:ext uri="{BB962C8B-B14F-4D97-AF65-F5344CB8AC3E}">
        <p14:creationId xmlns:p14="http://schemas.microsoft.com/office/powerpoint/2010/main" val="228736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5" name="矩形 4"/>
          <p:cNvSpPr/>
          <p:nvPr/>
        </p:nvSpPr>
        <p:spPr>
          <a:xfrm>
            <a:off x="638629" y="891893"/>
            <a:ext cx="8287657" cy="5521512"/>
          </a:xfrm>
          <a:prstGeom prst="rect">
            <a:avLst/>
          </a:prstGeom>
        </p:spPr>
        <p:txBody>
          <a:bodyPr wrap="square">
            <a:spAutoFit/>
          </a:bodyPr>
          <a:lstStyle/>
          <a:p>
            <a:pPr>
              <a:lnSpc>
                <a:spcPct val="14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descending(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b);</a:t>
            </a:r>
          </a:p>
          <a:p>
            <a:pPr>
              <a:lnSpc>
                <a:spcPct val="140000"/>
              </a:lnSpc>
            </a:pPr>
            <a:r>
              <a:rPr lang="zh-CN" altLang="en-US" dirty="0">
                <a:latin typeface="微软雅黑" panose="020B0503020204020204" pitchFamily="34" charset="-122"/>
                <a:ea typeface="微软雅黑" panose="020B0503020204020204" pitchFamily="34" charset="-122"/>
              </a:rPr>
              <a:t>功能：降序逻辑判断</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形参：</a:t>
            </a:r>
            <a:r>
              <a:rPr lang="en-US" altLang="zh-CN" dirty="0" err="1">
                <a:latin typeface="微软雅黑" panose="020B0503020204020204" pitchFamily="34" charset="-122"/>
                <a:ea typeface="微软雅黑" panose="020B0503020204020204" pitchFamily="34" charset="-122"/>
              </a:rPr>
              <a:t>a,b</a:t>
            </a:r>
            <a:r>
              <a:rPr lang="zh-CN" altLang="en-US" dirty="0">
                <a:latin typeface="微软雅黑" panose="020B0503020204020204" pitchFamily="34" charset="-122"/>
                <a:ea typeface="微软雅黑" panose="020B0503020204020204" pitchFamily="34" charset="-122"/>
              </a:rPr>
              <a:t>为待比较的两个整数</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返回：若</a:t>
            </a:r>
            <a:r>
              <a:rPr lang="en-US" altLang="zh-CN" dirty="0">
                <a:latin typeface="微软雅黑" panose="020B0503020204020204" pitchFamily="34" charset="-122"/>
                <a:ea typeface="微软雅黑" panose="020B0503020204020204" pitchFamily="34" charset="-122"/>
              </a:rPr>
              <a:t>a&lt;b, </a:t>
            </a:r>
            <a:r>
              <a:rPr lang="zh-CN" altLang="en-US" dirty="0">
                <a:latin typeface="微软雅黑" panose="020B0503020204020204" pitchFamily="34" charset="-122"/>
                <a:ea typeface="微软雅黑" panose="020B0503020204020204" pitchFamily="34" charset="-122"/>
              </a:rPr>
              <a:t>值为</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否则，值为</a:t>
            </a:r>
            <a:r>
              <a:rPr lang="en-US" altLang="zh-CN" dirty="0">
                <a:latin typeface="微软雅黑" panose="020B0503020204020204" pitchFamily="34" charset="-122"/>
                <a:ea typeface="微软雅黑" panose="020B0503020204020204" pitchFamily="34" charset="-122"/>
              </a:rPr>
              <a:t>0</a:t>
            </a:r>
          </a:p>
          <a:p>
            <a:pPr>
              <a:lnSpc>
                <a:spcPct val="14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void exchange(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*b );</a:t>
            </a:r>
          </a:p>
          <a:p>
            <a:pPr lvl="0">
              <a:lnSpc>
                <a:spcPct val="140000"/>
              </a:lnSpc>
            </a:pPr>
            <a:r>
              <a:rPr lang="zh-CN" altLang="en-US" dirty="0">
                <a:latin typeface="微软雅黑" panose="020B0503020204020204" pitchFamily="34" charset="-122"/>
                <a:ea typeface="微软雅黑" panose="020B0503020204020204" pitchFamily="34" charset="-122"/>
              </a:rPr>
              <a:t>功能：两个整数的交换</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形参：</a:t>
            </a:r>
            <a:r>
              <a:rPr lang="en-US" altLang="zh-CN" dirty="0" err="1">
                <a:latin typeface="微软雅黑" panose="020B0503020204020204" pitchFamily="34" charset="-122"/>
                <a:ea typeface="微软雅黑" panose="020B0503020204020204" pitchFamily="34" charset="-122"/>
              </a:rPr>
              <a:t>a,b</a:t>
            </a:r>
            <a:r>
              <a:rPr lang="zh-CN" altLang="en-US" dirty="0">
                <a:latin typeface="微软雅黑" panose="020B0503020204020204" pitchFamily="34" charset="-122"/>
                <a:ea typeface="微软雅黑" panose="020B0503020204020204" pitchFamily="34" charset="-122"/>
              </a:rPr>
              <a:t>为待交换的两个整数存储地址，通过地址传递方式，实现实参的交换</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返回：无</a:t>
            </a:r>
            <a:endParaRPr lang="en-US" altLang="zh-CN" dirty="0">
              <a:latin typeface="微软雅黑" panose="020B0503020204020204" pitchFamily="34" charset="-122"/>
              <a:ea typeface="微软雅黑" panose="020B0503020204020204" pitchFamily="34" charset="-122"/>
            </a:endParaRPr>
          </a:p>
          <a:p>
            <a:pPr>
              <a:lnSpc>
                <a:spcPct val="14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void sort(</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n,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flag);</a:t>
            </a:r>
          </a:p>
          <a:p>
            <a:pPr lvl="0">
              <a:lnSpc>
                <a:spcPct val="140000"/>
              </a:lnSpc>
            </a:pPr>
            <a:r>
              <a:rPr lang="zh-CN" altLang="en-US" dirty="0">
                <a:latin typeface="微软雅黑" panose="020B0503020204020204" pitchFamily="34" charset="-122"/>
                <a:ea typeface="微软雅黑" panose="020B0503020204020204" pitchFamily="34" charset="-122"/>
              </a:rPr>
              <a:t>功能：按给定的升序或降序完成一维数组的排序</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形参：</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为指向待排序数组的指针，采用地址传递方式</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en-US" altLang="zh-CN" dirty="0">
                <a:latin typeface="微软雅黑" panose="020B0503020204020204" pitchFamily="34" charset="-122"/>
                <a:ea typeface="微软雅黑" panose="020B0503020204020204" pitchFamily="34" charset="-122"/>
              </a:rPr>
              <a:t>          n</a:t>
            </a:r>
            <a:r>
              <a:rPr lang="zh-CN" altLang="en-US" dirty="0">
                <a:latin typeface="微软雅黑" panose="020B0503020204020204" pitchFamily="34" charset="-122"/>
                <a:ea typeface="微软雅黑" panose="020B0503020204020204" pitchFamily="34" charset="-122"/>
              </a:rPr>
              <a:t>为数组的长度</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en-US" altLang="zh-CN" dirty="0">
                <a:latin typeface="微软雅黑" panose="020B0503020204020204" pitchFamily="34" charset="-122"/>
                <a:ea typeface="微软雅黑" panose="020B0503020204020204" pitchFamily="34" charset="-122"/>
              </a:rPr>
              <a:t>          flag</a:t>
            </a:r>
            <a:r>
              <a:rPr lang="zh-CN" altLang="en-US" dirty="0">
                <a:latin typeface="微软雅黑" panose="020B0503020204020204" pitchFamily="34" charset="-122"/>
                <a:ea typeface="微软雅黑" panose="020B0503020204020204" pitchFamily="34" charset="-122"/>
              </a:rPr>
              <a:t>为升降序标志</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返回：无</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27591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0040" y="958850"/>
            <a:ext cx="3439259" cy="4616648"/>
          </a:xfrm>
          <a:prstGeom prst="rect">
            <a:avLst/>
          </a:prstGeom>
        </p:spPr>
        <p:txBody>
          <a:bodyPr wrap="square">
            <a:spAutoFit/>
          </a:bodyPr>
          <a:lstStyle/>
          <a:p>
            <a:pPr lvl="0"/>
            <a:r>
              <a:rPr lang="en-US" altLang="zh-CN" sz="1400" dirty="0"/>
              <a:t>#include &lt;</a:t>
            </a:r>
            <a:r>
              <a:rPr lang="en-US" altLang="zh-CN" sz="1400" dirty="0" err="1"/>
              <a:t>stdio.h</a:t>
            </a:r>
            <a:r>
              <a:rPr lang="en-US" altLang="zh-CN" sz="1400" dirty="0"/>
              <a:t>&gt;</a:t>
            </a:r>
          </a:p>
          <a:p>
            <a:pPr lvl="0"/>
            <a:r>
              <a:rPr lang="en-US" altLang="zh-CN" sz="1400" dirty="0"/>
              <a:t>#define  FALSE  0</a:t>
            </a:r>
          </a:p>
          <a:p>
            <a:pPr lvl="0"/>
            <a:r>
              <a:rPr lang="en-US" altLang="zh-CN" sz="1400" dirty="0"/>
              <a:t>#define  TRUE   !0</a:t>
            </a:r>
          </a:p>
          <a:p>
            <a:pPr lvl="0"/>
            <a:r>
              <a:rPr lang="en-US" altLang="zh-CN" sz="1400" dirty="0"/>
              <a:t>/*******************************/  </a:t>
            </a:r>
          </a:p>
          <a:p>
            <a:pPr lvl="0"/>
            <a:r>
              <a:rPr lang="en-US" altLang="zh-CN" sz="1400" dirty="0" err="1"/>
              <a:t>int</a:t>
            </a:r>
            <a:r>
              <a:rPr lang="en-US" altLang="zh-CN" sz="1400" dirty="0"/>
              <a:t> ascending( </a:t>
            </a:r>
            <a:r>
              <a:rPr lang="en-US" altLang="zh-CN" sz="1400" dirty="0" err="1"/>
              <a:t>int</a:t>
            </a:r>
            <a:r>
              <a:rPr lang="en-US" altLang="zh-CN" sz="1400" dirty="0"/>
              <a:t>, </a:t>
            </a:r>
            <a:r>
              <a:rPr lang="en-US" altLang="zh-CN" sz="1400" dirty="0" err="1"/>
              <a:t>int</a:t>
            </a:r>
            <a:r>
              <a:rPr lang="en-US" altLang="zh-CN" sz="1400" dirty="0"/>
              <a:t> );	</a:t>
            </a:r>
          </a:p>
          <a:p>
            <a:pPr lvl="0"/>
            <a:r>
              <a:rPr lang="en-US" altLang="zh-CN" sz="1400" dirty="0" err="1"/>
              <a:t>int</a:t>
            </a:r>
            <a:r>
              <a:rPr lang="en-US" altLang="zh-CN" sz="1400" dirty="0"/>
              <a:t> descending( </a:t>
            </a:r>
            <a:r>
              <a:rPr lang="en-US" altLang="zh-CN" sz="1400" dirty="0" err="1"/>
              <a:t>int</a:t>
            </a:r>
            <a:r>
              <a:rPr lang="en-US" altLang="zh-CN" sz="1400" dirty="0"/>
              <a:t>, </a:t>
            </a:r>
            <a:r>
              <a:rPr lang="en-US" altLang="zh-CN" sz="1400" dirty="0" err="1"/>
              <a:t>int</a:t>
            </a:r>
            <a:r>
              <a:rPr lang="en-US" altLang="zh-CN" sz="1400" dirty="0"/>
              <a:t> );</a:t>
            </a:r>
          </a:p>
          <a:p>
            <a:pPr lvl="0"/>
            <a:r>
              <a:rPr lang="en-US" altLang="zh-CN" sz="1400" dirty="0"/>
              <a:t>void exchange( </a:t>
            </a:r>
            <a:r>
              <a:rPr lang="en-US" altLang="zh-CN" sz="1400" dirty="0" err="1"/>
              <a:t>int</a:t>
            </a:r>
            <a:r>
              <a:rPr lang="en-US" altLang="zh-CN" sz="1400" dirty="0"/>
              <a:t> *, </a:t>
            </a:r>
            <a:r>
              <a:rPr lang="en-US" altLang="zh-CN" sz="1400" dirty="0" err="1"/>
              <a:t>int</a:t>
            </a:r>
            <a:r>
              <a:rPr lang="en-US" altLang="zh-CN" sz="1400" dirty="0"/>
              <a:t> * );</a:t>
            </a:r>
          </a:p>
          <a:p>
            <a:pPr lvl="0"/>
            <a:r>
              <a:rPr lang="en-US" altLang="zh-CN" sz="1400" dirty="0"/>
              <a:t>void sort(</a:t>
            </a:r>
            <a:r>
              <a:rPr lang="en-US" altLang="zh-CN" sz="1400" dirty="0" err="1"/>
              <a:t>int</a:t>
            </a:r>
            <a:r>
              <a:rPr lang="en-US" altLang="zh-CN" sz="1400" dirty="0"/>
              <a:t> [], </a:t>
            </a:r>
            <a:r>
              <a:rPr lang="en-US" altLang="zh-CN" sz="1400" dirty="0" err="1"/>
              <a:t>int</a:t>
            </a:r>
            <a:r>
              <a:rPr lang="en-US" altLang="zh-CN" sz="1400" dirty="0"/>
              <a:t>, </a:t>
            </a:r>
            <a:r>
              <a:rPr lang="en-US" altLang="zh-CN" sz="1400" dirty="0" err="1"/>
              <a:t>int</a:t>
            </a:r>
            <a:r>
              <a:rPr lang="en-US" altLang="zh-CN" sz="1400" dirty="0"/>
              <a:t> );	</a:t>
            </a:r>
            <a:endParaRPr lang="zh-CN" altLang="en-US" sz="1400" dirty="0"/>
          </a:p>
          <a:p>
            <a:pPr lvl="0"/>
            <a:r>
              <a:rPr lang="en-US" altLang="zh-CN" sz="1400" dirty="0" err="1"/>
              <a:t>int</a:t>
            </a:r>
            <a:r>
              <a:rPr lang="en-US" altLang="zh-CN" sz="1400" dirty="0"/>
              <a:t> main( )</a:t>
            </a:r>
          </a:p>
          <a:p>
            <a:pPr lvl="0"/>
            <a:r>
              <a:rPr lang="en-US" altLang="zh-CN" sz="1400" dirty="0"/>
              <a:t> {</a:t>
            </a:r>
          </a:p>
          <a:p>
            <a:pPr lvl="0"/>
            <a:r>
              <a:rPr lang="en-US" altLang="zh-CN" sz="1400" dirty="0"/>
              <a:t>     </a:t>
            </a:r>
            <a:r>
              <a:rPr lang="en-US" altLang="zh-CN" sz="1400" dirty="0" err="1"/>
              <a:t>int</a:t>
            </a:r>
            <a:r>
              <a:rPr lang="en-US" altLang="zh-CN" sz="1400" dirty="0"/>
              <a:t> </a:t>
            </a:r>
            <a:r>
              <a:rPr lang="en-US" altLang="zh-CN" sz="1400" dirty="0" err="1"/>
              <a:t>num</a:t>
            </a:r>
            <a:r>
              <a:rPr lang="en-US" altLang="zh-CN" sz="1400" dirty="0"/>
              <a:t>[10]={1,5,9,2,6,10,3,4,7,8};		</a:t>
            </a:r>
            <a:endParaRPr lang="zh-CN" altLang="en-US" sz="1400" dirty="0"/>
          </a:p>
          <a:p>
            <a:pPr lvl="0"/>
            <a:r>
              <a:rPr lang="zh-CN" altLang="en-US" sz="1400" dirty="0"/>
              <a:t>     </a:t>
            </a:r>
            <a:r>
              <a:rPr lang="en-US" altLang="zh-CN" sz="1400" dirty="0" err="1"/>
              <a:t>int</a:t>
            </a:r>
            <a:r>
              <a:rPr lang="en-US" altLang="zh-CN" sz="1400" dirty="0"/>
              <a:t> flag1;		//</a:t>
            </a:r>
            <a:r>
              <a:rPr lang="zh-CN" altLang="en-US" sz="1400" dirty="0"/>
              <a:t>升降序标志符</a:t>
            </a:r>
          </a:p>
          <a:p>
            <a:pPr lvl="0"/>
            <a:r>
              <a:rPr lang="zh-CN" altLang="en-US" sz="1400" dirty="0"/>
              <a:t>     </a:t>
            </a:r>
            <a:r>
              <a:rPr lang="en-US" altLang="zh-CN" sz="1400" dirty="0" err="1"/>
              <a:t>int</a:t>
            </a:r>
            <a:r>
              <a:rPr lang="en-US" altLang="zh-CN" sz="1400" dirty="0"/>
              <a:t> </a:t>
            </a:r>
            <a:r>
              <a:rPr lang="en-US" altLang="zh-CN" sz="1400" dirty="0" err="1"/>
              <a:t>i</a:t>
            </a:r>
            <a:r>
              <a:rPr lang="en-US" altLang="zh-CN" sz="1400" dirty="0"/>
              <a:t>;</a:t>
            </a:r>
          </a:p>
          <a:p>
            <a:pPr lvl="0"/>
            <a:endParaRPr lang="en-US" altLang="zh-CN" sz="1400" dirty="0"/>
          </a:p>
          <a:p>
            <a:pPr lvl="0"/>
            <a:r>
              <a:rPr lang="en-US" altLang="zh-CN" sz="1400" dirty="0"/>
              <a:t>     </a:t>
            </a:r>
            <a:r>
              <a:rPr lang="en-US" altLang="zh-CN" sz="1400" dirty="0" err="1"/>
              <a:t>scanf</a:t>
            </a:r>
            <a:r>
              <a:rPr lang="en-US" altLang="zh-CN" sz="1400" dirty="0"/>
              <a:t>("%d", &amp;flag1);</a:t>
            </a:r>
          </a:p>
          <a:p>
            <a:pPr lvl="0"/>
            <a:r>
              <a:rPr lang="en-US" altLang="zh-CN" sz="1400" dirty="0"/>
              <a:t>     sort(num,10,flag1);</a:t>
            </a:r>
          </a:p>
          <a:p>
            <a:pPr lvl="0"/>
            <a:r>
              <a:rPr lang="en-US" altLang="zh-CN" sz="1400" dirty="0"/>
              <a:t>     </a:t>
            </a:r>
            <a:r>
              <a:rPr lang="en-US" altLang="zh-CN" sz="1400" dirty="0" err="1"/>
              <a:t>printf</a:t>
            </a:r>
            <a:r>
              <a:rPr lang="en-US" altLang="zh-CN" sz="1400" dirty="0"/>
              <a:t>("sorted array is:");		</a:t>
            </a:r>
            <a:endParaRPr lang="zh-CN" altLang="en-US" sz="1400" dirty="0"/>
          </a:p>
          <a:p>
            <a:pPr lvl="0"/>
            <a:r>
              <a:rPr lang="zh-CN" altLang="en-US" sz="1400" dirty="0"/>
              <a:t>     </a:t>
            </a:r>
            <a:r>
              <a:rPr lang="en-US" altLang="zh-CN" sz="1400" dirty="0"/>
              <a:t>for( </a:t>
            </a:r>
            <a:r>
              <a:rPr lang="en-US" altLang="zh-CN" sz="1400" dirty="0" err="1"/>
              <a:t>i</a:t>
            </a:r>
            <a:r>
              <a:rPr lang="en-US" altLang="zh-CN" sz="1400" dirty="0"/>
              <a:t>=0; </a:t>
            </a:r>
            <a:r>
              <a:rPr lang="en-US" altLang="zh-CN" sz="1400" dirty="0" err="1"/>
              <a:t>i</a:t>
            </a:r>
            <a:r>
              <a:rPr lang="en-US" altLang="zh-CN" sz="1400" dirty="0"/>
              <a:t>&lt;10; </a:t>
            </a:r>
            <a:r>
              <a:rPr lang="en-US" altLang="zh-CN" sz="1400" dirty="0" err="1"/>
              <a:t>i</a:t>
            </a:r>
            <a:r>
              <a:rPr lang="en-US" altLang="zh-CN" sz="1400" dirty="0"/>
              <a:t>++ )         </a:t>
            </a:r>
          </a:p>
          <a:p>
            <a:pPr lvl="0"/>
            <a:r>
              <a:rPr lang="en-US" altLang="zh-CN" sz="1400" dirty="0"/>
              <a:t>         </a:t>
            </a:r>
            <a:r>
              <a:rPr lang="en-US" altLang="zh-CN" sz="1400" dirty="0" err="1"/>
              <a:t>printf</a:t>
            </a:r>
            <a:r>
              <a:rPr lang="en-US" altLang="zh-CN" sz="1400" dirty="0"/>
              <a:t>( "%-4d", </a:t>
            </a:r>
            <a:r>
              <a:rPr lang="en-US" altLang="zh-CN" sz="1400" dirty="0" err="1"/>
              <a:t>num</a:t>
            </a:r>
            <a:r>
              <a:rPr lang="en-US" altLang="zh-CN" sz="1400" dirty="0"/>
              <a:t>[</a:t>
            </a:r>
            <a:r>
              <a:rPr lang="en-US" altLang="zh-CN" sz="1400" dirty="0" err="1"/>
              <a:t>i</a:t>
            </a:r>
            <a:r>
              <a:rPr lang="en-US" altLang="zh-CN" sz="1400" dirty="0"/>
              <a:t>] );</a:t>
            </a:r>
          </a:p>
          <a:p>
            <a:pPr lvl="0"/>
            <a:r>
              <a:rPr lang="en-US" altLang="zh-CN" sz="1400" dirty="0"/>
              <a:t>     return 0;</a:t>
            </a:r>
          </a:p>
          <a:p>
            <a:pPr lvl="0"/>
            <a:r>
              <a:rPr lang="en-US" altLang="zh-CN" sz="1400" dirty="0"/>
              <a:t>}</a:t>
            </a:r>
          </a:p>
        </p:txBody>
      </p:sp>
      <p:sp>
        <p:nvSpPr>
          <p:cNvPr id="2" name="文本框 1"/>
          <p:cNvSpPr txBox="1"/>
          <p:nvPr/>
        </p:nvSpPr>
        <p:spPr>
          <a:xfrm>
            <a:off x="928490" y="152766"/>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p>
        </p:txBody>
      </p:sp>
      <p:sp>
        <p:nvSpPr>
          <p:cNvPr id="8" name="矩形: 圆角 3"/>
          <p:cNvSpPr/>
          <p:nvPr/>
        </p:nvSpPr>
        <p:spPr>
          <a:xfrm>
            <a:off x="323408" y="958850"/>
            <a:ext cx="3795456" cy="527182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4559180" y="1147756"/>
            <a:ext cx="3263717" cy="5047536"/>
          </a:xfrm>
          <a:prstGeom prst="rect">
            <a:avLst/>
          </a:prstGeom>
        </p:spPr>
        <p:txBody>
          <a:bodyPr wrap="square">
            <a:spAutoFit/>
          </a:bodyPr>
          <a:lstStyle/>
          <a:p>
            <a:r>
              <a:rPr lang="en-US" altLang="zh-CN" sz="1400" dirty="0"/>
              <a:t>void sort(</a:t>
            </a:r>
            <a:r>
              <a:rPr lang="en-US" altLang="zh-CN" sz="1400" dirty="0" err="1"/>
              <a:t>int</a:t>
            </a:r>
            <a:r>
              <a:rPr lang="en-US" altLang="zh-CN" sz="1400" dirty="0"/>
              <a:t> a[], </a:t>
            </a:r>
            <a:r>
              <a:rPr lang="en-US" altLang="zh-CN" sz="1400" dirty="0" err="1"/>
              <a:t>int</a:t>
            </a:r>
            <a:r>
              <a:rPr lang="en-US" altLang="zh-CN" sz="1400" dirty="0"/>
              <a:t> n, </a:t>
            </a:r>
            <a:r>
              <a:rPr lang="en-US" altLang="zh-CN" sz="1400" dirty="0" err="1"/>
              <a:t>int</a:t>
            </a:r>
            <a:r>
              <a:rPr lang="en-US" altLang="zh-CN" sz="1400" dirty="0"/>
              <a:t> flag )		</a:t>
            </a:r>
          </a:p>
          <a:p>
            <a:r>
              <a:rPr lang="en-US" altLang="zh-CN" sz="1400" dirty="0"/>
              <a:t>{</a:t>
            </a:r>
          </a:p>
          <a:p>
            <a:r>
              <a:rPr lang="en-US" altLang="zh-CN" sz="1400" dirty="0"/>
              <a:t>     bool ( *ad )( </a:t>
            </a:r>
            <a:r>
              <a:rPr lang="en-US" altLang="zh-CN" sz="1400" dirty="0" err="1"/>
              <a:t>int</a:t>
            </a:r>
            <a:r>
              <a:rPr lang="en-US" altLang="zh-CN" sz="1400" dirty="0"/>
              <a:t> , </a:t>
            </a:r>
            <a:r>
              <a:rPr lang="en-US" altLang="zh-CN" sz="1400" dirty="0" err="1"/>
              <a:t>int</a:t>
            </a:r>
            <a:r>
              <a:rPr lang="en-US" altLang="zh-CN" sz="1400" dirty="0"/>
              <a:t> );</a:t>
            </a:r>
            <a:endParaRPr lang="zh-CN" altLang="en-US" sz="1400" dirty="0"/>
          </a:p>
          <a:p>
            <a:r>
              <a:rPr lang="zh-CN" altLang="en-US" sz="1400" dirty="0"/>
              <a:t>     </a:t>
            </a:r>
            <a:r>
              <a:rPr lang="en-US" altLang="zh-CN" sz="1400" dirty="0" err="1"/>
              <a:t>int</a:t>
            </a:r>
            <a:r>
              <a:rPr lang="en-US" altLang="zh-CN" sz="1400" dirty="0"/>
              <a:t> t, c;</a:t>
            </a:r>
          </a:p>
          <a:p>
            <a:r>
              <a:rPr lang="en-US" altLang="zh-CN" sz="1400" dirty="0"/>
              <a:t>     if( flag==TURE )		</a:t>
            </a:r>
            <a:endParaRPr lang="zh-CN" altLang="en-US" sz="1400" dirty="0"/>
          </a:p>
          <a:p>
            <a:r>
              <a:rPr lang="zh-CN" altLang="en-US" sz="1400" dirty="0"/>
              <a:t>         </a:t>
            </a:r>
            <a:r>
              <a:rPr lang="en-US" altLang="zh-CN" sz="1400" dirty="0"/>
              <a:t>ad=ascending;</a:t>
            </a:r>
          </a:p>
          <a:p>
            <a:r>
              <a:rPr lang="en-US" altLang="zh-CN" sz="1400" dirty="0"/>
              <a:t>     else ad=descending;</a:t>
            </a:r>
          </a:p>
          <a:p>
            <a:r>
              <a:rPr lang="en-US" altLang="zh-CN" sz="1400" dirty="0"/>
              <a:t>       </a:t>
            </a:r>
          </a:p>
          <a:p>
            <a:r>
              <a:rPr lang="en-US" altLang="zh-CN" sz="1400" dirty="0"/>
              <a:t>     for( t=0; t&lt;n; t++ )		</a:t>
            </a:r>
            <a:endParaRPr lang="zh-CN" altLang="en-US" sz="1400" dirty="0"/>
          </a:p>
          <a:p>
            <a:r>
              <a:rPr lang="zh-CN" altLang="en-US" sz="1400" dirty="0"/>
              <a:t>         </a:t>
            </a:r>
            <a:r>
              <a:rPr lang="en-US" altLang="zh-CN" sz="1400" dirty="0"/>
              <a:t>for( c=0; c&lt;n-1; </a:t>
            </a:r>
            <a:r>
              <a:rPr lang="en-US" altLang="zh-CN" sz="1400" dirty="0" err="1"/>
              <a:t>c++</a:t>
            </a:r>
            <a:r>
              <a:rPr lang="en-US" altLang="zh-CN" sz="1400" dirty="0"/>
              <a:t> )</a:t>
            </a:r>
          </a:p>
          <a:p>
            <a:r>
              <a:rPr lang="en-US" altLang="zh-CN" sz="1400" dirty="0"/>
              <a:t>             if(( *ad )( a[c],a[c+1] ))     </a:t>
            </a:r>
          </a:p>
          <a:p>
            <a:r>
              <a:rPr lang="en-US" altLang="zh-CN" sz="1400" dirty="0"/>
              <a:t>                 exchange( &amp;( a[c] ),&amp;( a[c+1] ) );</a:t>
            </a:r>
          </a:p>
          <a:p>
            <a:r>
              <a:rPr lang="en-US" altLang="zh-CN" sz="1400" dirty="0"/>
              <a:t>}             </a:t>
            </a:r>
          </a:p>
          <a:p>
            <a:r>
              <a:rPr lang="en-US" altLang="zh-CN" sz="1400" dirty="0"/>
              <a:t>bool ascending( </a:t>
            </a:r>
            <a:r>
              <a:rPr lang="en-US" altLang="zh-CN" sz="1400" dirty="0" err="1"/>
              <a:t>int</a:t>
            </a:r>
            <a:r>
              <a:rPr lang="en-US" altLang="zh-CN" sz="1400" dirty="0"/>
              <a:t> a, </a:t>
            </a:r>
            <a:r>
              <a:rPr lang="en-US" altLang="zh-CN" sz="1400" dirty="0" err="1"/>
              <a:t>int</a:t>
            </a:r>
            <a:r>
              <a:rPr lang="en-US" altLang="zh-CN" sz="1400" dirty="0"/>
              <a:t> b ){ return a&gt;b;}</a:t>
            </a:r>
            <a:endParaRPr lang="zh-CN" altLang="en-US" sz="1400" dirty="0"/>
          </a:p>
          <a:p>
            <a:r>
              <a:rPr lang="en-US" altLang="zh-CN" sz="1400" dirty="0"/>
              <a:t>bool descending( </a:t>
            </a:r>
            <a:r>
              <a:rPr lang="en-US" altLang="zh-CN" sz="1400" dirty="0" err="1"/>
              <a:t>int</a:t>
            </a:r>
            <a:r>
              <a:rPr lang="en-US" altLang="zh-CN" sz="1400" dirty="0"/>
              <a:t> a, </a:t>
            </a:r>
            <a:r>
              <a:rPr lang="en-US" altLang="zh-CN" sz="1400" dirty="0" err="1"/>
              <a:t>int</a:t>
            </a:r>
            <a:r>
              <a:rPr lang="en-US" altLang="zh-CN" sz="1400" dirty="0"/>
              <a:t> b ){ return a&lt;b;};	</a:t>
            </a:r>
            <a:endParaRPr lang="zh-CN" altLang="en-US" sz="1400" dirty="0"/>
          </a:p>
          <a:p>
            <a:r>
              <a:rPr lang="en-US" altLang="zh-CN" sz="1400" dirty="0"/>
              <a:t>void exchange( </a:t>
            </a:r>
            <a:r>
              <a:rPr lang="en-US" altLang="zh-CN" sz="1400" dirty="0" err="1"/>
              <a:t>int</a:t>
            </a:r>
            <a:r>
              <a:rPr lang="en-US" altLang="zh-CN" sz="1400" dirty="0"/>
              <a:t> *a, </a:t>
            </a:r>
            <a:r>
              <a:rPr lang="en-US" altLang="zh-CN" sz="1400" dirty="0" err="1"/>
              <a:t>int</a:t>
            </a:r>
            <a:r>
              <a:rPr lang="en-US" altLang="zh-CN" sz="1400" dirty="0"/>
              <a:t> *b )		</a:t>
            </a:r>
            <a:endParaRPr lang="zh-CN" altLang="en-US" sz="1400" dirty="0"/>
          </a:p>
          <a:p>
            <a:r>
              <a:rPr lang="zh-CN" altLang="en-US" sz="1400" dirty="0"/>
              <a:t> </a:t>
            </a:r>
            <a:r>
              <a:rPr lang="en-US" altLang="zh-CN" sz="1400" dirty="0"/>
              <a:t>{</a:t>
            </a:r>
          </a:p>
          <a:p>
            <a:r>
              <a:rPr lang="en-US" altLang="zh-CN" sz="1400" dirty="0"/>
              <a:t>      </a:t>
            </a:r>
            <a:r>
              <a:rPr lang="en-US" altLang="zh-CN" sz="1400" dirty="0" err="1"/>
              <a:t>int</a:t>
            </a:r>
            <a:r>
              <a:rPr lang="en-US" altLang="zh-CN" sz="1400" dirty="0"/>
              <a:t> temp;</a:t>
            </a:r>
          </a:p>
          <a:p>
            <a:r>
              <a:rPr lang="en-US" altLang="zh-CN" sz="1400" dirty="0"/>
              <a:t>      temp= *a;           </a:t>
            </a:r>
          </a:p>
          <a:p>
            <a:r>
              <a:rPr lang="en-US" altLang="zh-CN" sz="1400" dirty="0"/>
              <a:t>      *a= *b;            </a:t>
            </a:r>
          </a:p>
          <a:p>
            <a:r>
              <a:rPr lang="en-US" altLang="zh-CN" sz="1400" dirty="0"/>
              <a:t>      *b= temp;</a:t>
            </a:r>
          </a:p>
          <a:p>
            <a:r>
              <a:rPr lang="en-US" altLang="zh-CN" sz="1400" dirty="0"/>
              <a:t>}</a:t>
            </a:r>
          </a:p>
        </p:txBody>
      </p:sp>
      <p:sp>
        <p:nvSpPr>
          <p:cNvPr id="20" name="矩形: 圆角 3"/>
          <p:cNvSpPr/>
          <p:nvPr/>
        </p:nvSpPr>
        <p:spPr>
          <a:xfrm>
            <a:off x="4435496" y="958850"/>
            <a:ext cx="3470851" cy="527182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角 4"/>
          <p:cNvSpPr/>
          <p:nvPr/>
        </p:nvSpPr>
        <p:spPr>
          <a:xfrm>
            <a:off x="460359" y="5575497"/>
            <a:ext cx="4333891" cy="845761"/>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运行结果：</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rPr>
              <a:t>please input </a:t>
            </a:r>
            <a:r>
              <a:rPr lang="en-US" altLang="zh-CN" sz="1400" dirty="0" err="1">
                <a:solidFill>
                  <a:schemeClr val="tx1"/>
                </a:solidFill>
              </a:rPr>
              <a:t>num</a:t>
            </a:r>
            <a:r>
              <a:rPr lang="en-US" altLang="zh-CN" sz="1400" dirty="0">
                <a:solidFill>
                  <a:schemeClr val="tx1"/>
                </a:solidFill>
              </a:rPr>
              <a:t> 0 or 1, 0=descending ,1=ascending:  1</a:t>
            </a:r>
          </a:p>
          <a:p>
            <a:r>
              <a:rPr lang="en-US" altLang="zh-CN" sz="1400" dirty="0">
                <a:solidFill>
                  <a:schemeClr val="tx1"/>
                </a:solidFill>
              </a:rPr>
              <a:t>sorted array is:1   2   3   4   5   6   7   8   9   10</a:t>
            </a:r>
          </a:p>
        </p:txBody>
      </p:sp>
      <p:sp>
        <p:nvSpPr>
          <p:cNvPr id="4" name="矩形 3"/>
          <p:cNvSpPr/>
          <p:nvPr/>
        </p:nvSpPr>
        <p:spPr>
          <a:xfrm>
            <a:off x="6607049" y="1466845"/>
            <a:ext cx="1966630" cy="461665"/>
          </a:xfrm>
          <a:prstGeom prst="rect">
            <a:avLst/>
          </a:prstGeom>
          <a:solidFill>
            <a:schemeClr val="accent4">
              <a:lumMod val="40000"/>
              <a:lumOff val="60000"/>
            </a:schemeClr>
          </a:solidFill>
        </p:spPr>
        <p:txBody>
          <a:bodyPr wrap="square">
            <a:spAutoFit/>
          </a:bodyPr>
          <a:lstStyle/>
          <a:p>
            <a:r>
              <a:rPr lang="zh-CN" altLang="en-US" sz="1200" dirty="0"/>
              <a:t>定义函数指针快速指向升降序逻辑函数以方便调用</a:t>
            </a:r>
          </a:p>
        </p:txBody>
      </p:sp>
      <p:sp>
        <p:nvSpPr>
          <p:cNvPr id="6" name="矩形 5"/>
          <p:cNvSpPr/>
          <p:nvPr/>
        </p:nvSpPr>
        <p:spPr>
          <a:xfrm>
            <a:off x="6706566" y="2098350"/>
            <a:ext cx="1278608" cy="461665"/>
          </a:xfrm>
          <a:prstGeom prst="rect">
            <a:avLst/>
          </a:prstGeom>
          <a:solidFill>
            <a:schemeClr val="accent4">
              <a:lumMod val="40000"/>
              <a:lumOff val="60000"/>
            </a:schemeClr>
          </a:solidFill>
        </p:spPr>
        <p:txBody>
          <a:bodyPr wrap="square">
            <a:spAutoFit/>
          </a:bodyPr>
          <a:lstStyle/>
          <a:p>
            <a:r>
              <a:rPr lang="zh-CN" altLang="en-US" sz="1200" dirty="0"/>
              <a:t>通过标志符给定指针指向的函数</a:t>
            </a:r>
          </a:p>
        </p:txBody>
      </p:sp>
      <p:sp>
        <p:nvSpPr>
          <p:cNvPr id="7" name="矩形 6"/>
          <p:cNvSpPr/>
          <p:nvPr/>
        </p:nvSpPr>
        <p:spPr>
          <a:xfrm>
            <a:off x="7113310" y="2924246"/>
            <a:ext cx="954107" cy="276999"/>
          </a:xfrm>
          <a:prstGeom prst="rect">
            <a:avLst/>
          </a:prstGeom>
          <a:solidFill>
            <a:schemeClr val="accent4">
              <a:lumMod val="40000"/>
              <a:lumOff val="60000"/>
            </a:schemeClr>
          </a:solidFill>
        </p:spPr>
        <p:txBody>
          <a:bodyPr wrap="none">
            <a:spAutoFit/>
          </a:bodyPr>
          <a:lstStyle/>
          <a:p>
            <a:r>
              <a:rPr lang="zh-CN" altLang="en-US" sz="1200" dirty="0"/>
              <a:t>冒泡法排序</a:t>
            </a:r>
          </a:p>
        </p:txBody>
      </p:sp>
      <p:sp>
        <p:nvSpPr>
          <p:cNvPr id="10" name="矩形 9"/>
          <p:cNvSpPr/>
          <p:nvPr/>
        </p:nvSpPr>
        <p:spPr>
          <a:xfrm>
            <a:off x="7640723" y="3906632"/>
            <a:ext cx="1402856" cy="276999"/>
          </a:xfrm>
          <a:prstGeom prst="rect">
            <a:avLst/>
          </a:prstGeom>
          <a:solidFill>
            <a:schemeClr val="accent4">
              <a:lumMod val="40000"/>
              <a:lumOff val="60000"/>
            </a:schemeClr>
          </a:solidFill>
        </p:spPr>
        <p:txBody>
          <a:bodyPr wrap="square">
            <a:spAutoFit/>
          </a:bodyPr>
          <a:lstStyle/>
          <a:p>
            <a:r>
              <a:rPr lang="zh-CN" altLang="en-US" sz="1200" dirty="0"/>
              <a:t>升序逻辑判断函数</a:t>
            </a:r>
          </a:p>
        </p:txBody>
      </p:sp>
      <p:sp>
        <p:nvSpPr>
          <p:cNvPr id="12" name="矩形 11"/>
          <p:cNvSpPr/>
          <p:nvPr/>
        </p:nvSpPr>
        <p:spPr>
          <a:xfrm>
            <a:off x="3435618" y="3087645"/>
            <a:ext cx="954107" cy="276999"/>
          </a:xfrm>
          <a:prstGeom prst="rect">
            <a:avLst/>
          </a:prstGeom>
          <a:solidFill>
            <a:schemeClr val="accent4">
              <a:lumMod val="40000"/>
              <a:lumOff val="60000"/>
            </a:schemeClr>
          </a:solidFill>
        </p:spPr>
        <p:txBody>
          <a:bodyPr wrap="none">
            <a:spAutoFit/>
          </a:bodyPr>
          <a:lstStyle/>
          <a:p>
            <a:r>
              <a:rPr lang="zh-CN" altLang="en-US" sz="1200" dirty="0"/>
              <a:t>待排序数列</a:t>
            </a:r>
          </a:p>
        </p:txBody>
      </p:sp>
      <p:sp>
        <p:nvSpPr>
          <p:cNvPr id="14" name="矩形 13"/>
          <p:cNvSpPr/>
          <p:nvPr/>
        </p:nvSpPr>
        <p:spPr>
          <a:xfrm>
            <a:off x="2777364" y="4842711"/>
            <a:ext cx="1107996" cy="276999"/>
          </a:xfrm>
          <a:prstGeom prst="rect">
            <a:avLst/>
          </a:prstGeom>
          <a:solidFill>
            <a:schemeClr val="accent4">
              <a:lumMod val="40000"/>
              <a:lumOff val="60000"/>
            </a:schemeClr>
          </a:solidFill>
        </p:spPr>
        <p:txBody>
          <a:bodyPr wrap="none">
            <a:spAutoFit/>
          </a:bodyPr>
          <a:lstStyle/>
          <a:p>
            <a:r>
              <a:rPr lang="zh-CN" altLang="en-US" sz="1200" dirty="0"/>
              <a:t>排序结果输出</a:t>
            </a:r>
          </a:p>
        </p:txBody>
      </p:sp>
      <p:sp>
        <p:nvSpPr>
          <p:cNvPr id="22" name="矩形 21"/>
          <p:cNvSpPr/>
          <p:nvPr/>
        </p:nvSpPr>
        <p:spPr>
          <a:xfrm>
            <a:off x="2786383" y="2492606"/>
            <a:ext cx="1107996" cy="276999"/>
          </a:xfrm>
          <a:prstGeom prst="rect">
            <a:avLst/>
          </a:prstGeom>
          <a:solidFill>
            <a:schemeClr val="accent4">
              <a:lumMod val="40000"/>
              <a:lumOff val="60000"/>
            </a:schemeClr>
          </a:solidFill>
        </p:spPr>
        <p:txBody>
          <a:bodyPr wrap="none">
            <a:spAutoFit/>
          </a:bodyPr>
          <a:lstStyle/>
          <a:p>
            <a:r>
              <a:rPr lang="zh-CN" altLang="en-US" sz="1200" dirty="0"/>
              <a:t>声明排序函数</a:t>
            </a:r>
          </a:p>
        </p:txBody>
      </p:sp>
      <p:sp>
        <p:nvSpPr>
          <p:cNvPr id="23" name="矩形 22"/>
          <p:cNvSpPr/>
          <p:nvPr/>
        </p:nvSpPr>
        <p:spPr>
          <a:xfrm>
            <a:off x="7640723" y="4394165"/>
            <a:ext cx="1415772" cy="276999"/>
          </a:xfrm>
          <a:prstGeom prst="rect">
            <a:avLst/>
          </a:prstGeom>
          <a:solidFill>
            <a:schemeClr val="accent4">
              <a:lumMod val="40000"/>
              <a:lumOff val="60000"/>
            </a:schemeClr>
          </a:solidFill>
        </p:spPr>
        <p:txBody>
          <a:bodyPr wrap="none">
            <a:spAutoFit/>
          </a:bodyPr>
          <a:lstStyle/>
          <a:p>
            <a:r>
              <a:rPr lang="zh-CN" altLang="en-US" sz="1200" dirty="0"/>
              <a:t>降序逻辑判断函数</a:t>
            </a:r>
          </a:p>
        </p:txBody>
      </p:sp>
      <p:sp>
        <p:nvSpPr>
          <p:cNvPr id="24" name="矩形 23"/>
          <p:cNvSpPr/>
          <p:nvPr/>
        </p:nvSpPr>
        <p:spPr>
          <a:xfrm>
            <a:off x="6778662" y="4608359"/>
            <a:ext cx="800219" cy="276999"/>
          </a:xfrm>
          <a:prstGeom prst="rect">
            <a:avLst/>
          </a:prstGeom>
          <a:solidFill>
            <a:schemeClr val="accent4">
              <a:lumMod val="40000"/>
              <a:lumOff val="60000"/>
            </a:schemeClr>
          </a:solidFill>
        </p:spPr>
        <p:txBody>
          <a:bodyPr wrap="none">
            <a:spAutoFit/>
          </a:bodyPr>
          <a:lstStyle/>
          <a:p>
            <a:r>
              <a:rPr lang="zh-CN" altLang="en-US" sz="1200" dirty="0"/>
              <a:t>交换函数</a:t>
            </a:r>
          </a:p>
        </p:txBody>
      </p:sp>
    </p:spTree>
    <p:extLst>
      <p:ext uri="{BB962C8B-B14F-4D97-AF65-F5344CB8AC3E}">
        <p14:creationId xmlns:p14="http://schemas.microsoft.com/office/powerpoint/2010/main" val="153515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15" name="矩形: 圆角 12"/>
          <p:cNvSpPr/>
          <p:nvPr/>
        </p:nvSpPr>
        <p:spPr>
          <a:xfrm>
            <a:off x="662351" y="1025514"/>
            <a:ext cx="7826563" cy="165677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6.26	</a:t>
            </a:r>
            <a:r>
              <a:rPr lang="zh-CN" altLang="en-US" dirty="0">
                <a:solidFill>
                  <a:schemeClr val="tx1"/>
                </a:solidFill>
              </a:rPr>
              <a:t>编写程序，定义一个含有</a:t>
            </a:r>
            <a:r>
              <a:rPr lang="en-US" altLang="zh-CN" dirty="0">
                <a:solidFill>
                  <a:schemeClr val="tx1"/>
                </a:solidFill>
              </a:rPr>
              <a:t>15</a:t>
            </a:r>
            <a:r>
              <a:rPr lang="zh-CN" altLang="en-US" dirty="0">
                <a:solidFill>
                  <a:schemeClr val="tx1"/>
                </a:solidFill>
              </a:rPr>
              <a:t>个元素的数组，并编写函数分别完成一下操作：</a:t>
            </a:r>
          </a:p>
          <a:p>
            <a:r>
              <a:rPr lang="en-US" altLang="zh-CN" dirty="0">
                <a:solidFill>
                  <a:schemeClr val="tx1"/>
                </a:solidFill>
              </a:rPr>
              <a:t>A</a:t>
            </a:r>
            <a:r>
              <a:rPr lang="zh-CN" altLang="en-US" dirty="0">
                <a:solidFill>
                  <a:schemeClr val="tx1"/>
                </a:solidFill>
              </a:rPr>
              <a:t>）调用</a:t>
            </a:r>
            <a:r>
              <a:rPr lang="en-US" altLang="zh-CN" dirty="0">
                <a:solidFill>
                  <a:schemeClr val="tx1"/>
                </a:solidFill>
              </a:rPr>
              <a:t>C</a:t>
            </a:r>
            <a:r>
              <a:rPr lang="zh-CN" altLang="en-US" dirty="0">
                <a:solidFill>
                  <a:schemeClr val="tx1"/>
                </a:solidFill>
              </a:rPr>
              <a:t>库函数的随机函数给数组元素赋</a:t>
            </a:r>
            <a:r>
              <a:rPr lang="en-US" altLang="zh-CN" dirty="0">
                <a:solidFill>
                  <a:schemeClr val="tx1"/>
                </a:solidFill>
              </a:rPr>
              <a:t>0-99</a:t>
            </a:r>
            <a:r>
              <a:rPr lang="zh-CN" altLang="en-US" dirty="0">
                <a:solidFill>
                  <a:schemeClr val="tx1"/>
                </a:solidFill>
              </a:rPr>
              <a:t>之间的随机值；</a:t>
            </a:r>
          </a:p>
          <a:p>
            <a:r>
              <a:rPr lang="en-US" altLang="zh-CN" dirty="0">
                <a:solidFill>
                  <a:schemeClr val="tx1"/>
                </a:solidFill>
              </a:rPr>
              <a:t>B</a:t>
            </a:r>
            <a:r>
              <a:rPr lang="zh-CN" altLang="en-US" dirty="0">
                <a:solidFill>
                  <a:schemeClr val="tx1"/>
                </a:solidFill>
              </a:rPr>
              <a:t>）输出显示数组元素；</a:t>
            </a:r>
          </a:p>
          <a:p>
            <a:r>
              <a:rPr lang="en-US" altLang="zh-CN" dirty="0">
                <a:solidFill>
                  <a:schemeClr val="tx1"/>
                </a:solidFill>
              </a:rPr>
              <a:t>C</a:t>
            </a:r>
            <a:r>
              <a:rPr lang="zh-CN" altLang="en-US" dirty="0">
                <a:solidFill>
                  <a:schemeClr val="tx1"/>
                </a:solidFill>
              </a:rPr>
              <a:t>）按顺序对每隔</a:t>
            </a:r>
            <a:r>
              <a:rPr lang="en-US" altLang="zh-CN" dirty="0">
                <a:solidFill>
                  <a:schemeClr val="tx1"/>
                </a:solidFill>
              </a:rPr>
              <a:t>5</a:t>
            </a:r>
            <a:r>
              <a:rPr lang="zh-CN" altLang="en-US" dirty="0">
                <a:solidFill>
                  <a:schemeClr val="tx1"/>
                </a:solidFill>
              </a:rPr>
              <a:t>个数求一个和数，并输出显示结果。</a:t>
            </a:r>
          </a:p>
        </p:txBody>
      </p:sp>
      <p:sp>
        <p:nvSpPr>
          <p:cNvPr id="13" name="文本框 12"/>
          <p:cNvSpPr txBox="1"/>
          <p:nvPr/>
        </p:nvSpPr>
        <p:spPr>
          <a:xfrm>
            <a:off x="662351" y="2986208"/>
            <a:ext cx="7826563" cy="2631490"/>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solidFill>
                  <a:prstClr val="black"/>
                </a:solidFill>
                <a:latin typeface="微软雅黑" panose="020B0503020204020204" pitchFamily="34" charset="-122"/>
                <a:ea typeface="微软雅黑" panose="020B0503020204020204" pitchFamily="34" charset="-122"/>
              </a:rPr>
              <a:t>设计思路：</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）通过调用包含在头文件</a:t>
            </a:r>
            <a:r>
              <a:rPr lang="en-US" altLang="zh-CN" dirty="0" err="1">
                <a:latin typeface="微软雅黑" panose="020B0503020204020204" pitchFamily="34" charset="-122"/>
                <a:ea typeface="微软雅黑" panose="020B0503020204020204" pitchFamily="34" charset="-122"/>
              </a:rPr>
              <a:t>stdlib.h</a:t>
            </a:r>
            <a:r>
              <a:rPr lang="zh-CN" altLang="en-US" dirty="0">
                <a:latin typeface="微软雅黑" panose="020B0503020204020204" pitchFamily="34" charset="-122"/>
                <a:ea typeface="微软雅黑" panose="020B0503020204020204" pitchFamily="34" charset="-122"/>
              </a:rPr>
              <a:t>之中的随机函数生成随机数，生成</a:t>
            </a:r>
            <a:r>
              <a:rPr lang="en-US" altLang="zh-CN" dirty="0">
                <a:latin typeface="微软雅黑" panose="020B0503020204020204" pitchFamily="34" charset="-122"/>
                <a:ea typeface="微软雅黑" panose="020B0503020204020204" pitchFamily="34" charset="-122"/>
              </a:rPr>
              <a:t>0-(x-1)</a:t>
            </a:r>
            <a:r>
              <a:rPr lang="zh-CN" altLang="en-US" dirty="0">
                <a:latin typeface="微软雅黑" panose="020B0503020204020204" pitchFamily="34" charset="-122"/>
                <a:ea typeface="微软雅黑" panose="020B0503020204020204" pitchFamily="34" charset="-122"/>
              </a:rPr>
              <a:t>之间的随机数</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的方法是：</a:t>
            </a:r>
            <a:r>
              <a:rPr lang="en-US" altLang="zh-CN" dirty="0">
                <a:latin typeface="微软雅黑" panose="020B0503020204020204" pitchFamily="34" charset="-122"/>
                <a:ea typeface="微软雅黑" panose="020B0503020204020204" pitchFamily="34" charset="-122"/>
              </a:rPr>
              <a:t>n=rand()%x; </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）两次输出显示可以采用调用一个函数的方法来实现。</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模块划分：</a:t>
            </a:r>
            <a:r>
              <a:rPr lang="zh-CN" altLang="en-US" dirty="0">
                <a:latin typeface="微软雅黑" panose="020B0503020204020204" pitchFamily="34" charset="-122"/>
                <a:ea typeface="微软雅黑" panose="020B0503020204020204" pitchFamily="34" charset="-122"/>
              </a:rPr>
              <a:t>随机数产生模块、求和模块、显示模块</a:t>
            </a: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数据结构：</a:t>
            </a:r>
            <a:r>
              <a:rPr lang="zh-CN" altLang="en-US" dirty="0">
                <a:latin typeface="微软雅黑" panose="020B0503020204020204" pitchFamily="34" charset="-122"/>
                <a:ea typeface="微软雅黑" panose="020B0503020204020204" pitchFamily="34" charset="-122"/>
              </a:rPr>
              <a:t>采用一维数组存储生成的随机数序列和和数序列。</a:t>
            </a:r>
            <a:endParaRPr lang="en-US" altLang="zh-CN" sz="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266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4" name="矩形 3"/>
          <p:cNvSpPr/>
          <p:nvPr/>
        </p:nvSpPr>
        <p:spPr>
          <a:xfrm>
            <a:off x="431560" y="1076639"/>
            <a:ext cx="1338828" cy="369332"/>
          </a:xfrm>
          <a:prstGeom prst="rect">
            <a:avLst/>
          </a:prstGeom>
        </p:spPr>
        <p:txBody>
          <a:bodyPr wrap="none">
            <a:spAutoFit/>
          </a:bodyPr>
          <a:lstStyle/>
          <a:p>
            <a:r>
              <a:rPr lang="zh-CN" altLang="en-US" b="1" dirty="0">
                <a:solidFill>
                  <a:prstClr val="black"/>
                </a:solidFill>
                <a:latin typeface="微软雅黑" panose="020B0503020204020204" pitchFamily="34" charset="-122"/>
                <a:ea typeface="微软雅黑" panose="020B0503020204020204" pitchFamily="34" charset="-122"/>
              </a:rPr>
              <a:t>函数原型：</a:t>
            </a:r>
            <a:endParaRPr lang="zh-CN" altLang="en-US" dirty="0"/>
          </a:p>
        </p:txBody>
      </p:sp>
      <p:sp>
        <p:nvSpPr>
          <p:cNvPr id="5" name="矩形 4"/>
          <p:cNvSpPr/>
          <p:nvPr/>
        </p:nvSpPr>
        <p:spPr>
          <a:xfrm>
            <a:off x="1784902" y="1047611"/>
            <a:ext cx="6696826" cy="535531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void </a:t>
            </a:r>
            <a:r>
              <a:rPr lang="en-US" altLang="zh-CN" b="1" dirty="0" err="1">
                <a:latin typeface="微软雅黑" panose="020B0503020204020204" pitchFamily="34" charset="-122"/>
                <a:ea typeface="微软雅黑" panose="020B0503020204020204" pitchFamily="34" charset="-122"/>
              </a:rPr>
              <a:t>getrand</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n);</a:t>
            </a:r>
          </a:p>
          <a:p>
            <a:r>
              <a:rPr lang="zh-CN" altLang="en-US" dirty="0">
                <a:latin typeface="微软雅黑" panose="020B0503020204020204" pitchFamily="34" charset="-122"/>
                <a:ea typeface="微软雅黑" panose="020B0503020204020204" pitchFamily="34" charset="-122"/>
              </a:rPr>
              <a:t>功能：随机数序列生成</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形参：</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为指向数组存储空间的指针，</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为数组长度</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返回：无</a:t>
            </a:r>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void </a:t>
            </a:r>
            <a:r>
              <a:rPr lang="en-US" altLang="zh-CN" b="1" dirty="0" err="1">
                <a:latin typeface="微软雅黑" panose="020B0503020204020204" pitchFamily="34" charset="-122"/>
                <a:ea typeface="微软雅黑" panose="020B0503020204020204" pitchFamily="34" charset="-122"/>
              </a:rPr>
              <a:t>printarr</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n);</a:t>
            </a:r>
          </a:p>
          <a:p>
            <a:pPr lvl="0">
              <a:lnSpc>
                <a:spcPct val="150000"/>
              </a:lnSpc>
            </a:pPr>
            <a:r>
              <a:rPr lang="zh-CN" altLang="en-US" dirty="0">
                <a:latin typeface="微软雅黑" panose="020B0503020204020204" pitchFamily="34" charset="-122"/>
                <a:ea typeface="微软雅黑" panose="020B0503020204020204" pitchFamily="34" charset="-122"/>
              </a:rPr>
              <a:t>功能：一维数据的输出</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形参：</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为指向数组的指针，</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为数组长度</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返回：无</a:t>
            </a:r>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void </a:t>
            </a:r>
            <a:r>
              <a:rPr lang="en-US" altLang="zh-CN" b="1" dirty="0" err="1">
                <a:latin typeface="微软雅黑" panose="020B0503020204020204" pitchFamily="34" charset="-122"/>
                <a:ea typeface="微软雅黑" panose="020B0503020204020204" pitchFamily="34" charset="-122"/>
              </a:rPr>
              <a:t>getsum</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a,int</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b,int</a:t>
            </a:r>
            <a:r>
              <a:rPr lang="en-US" altLang="zh-CN" b="1" dirty="0">
                <a:latin typeface="微软雅黑" panose="020B0503020204020204" pitchFamily="34" charset="-122"/>
                <a:ea typeface="微软雅黑" panose="020B0503020204020204" pitchFamily="34" charset="-122"/>
              </a:rPr>
              <a:t> n);</a:t>
            </a:r>
          </a:p>
          <a:p>
            <a:pPr lvl="0">
              <a:lnSpc>
                <a:spcPct val="150000"/>
              </a:lnSpc>
            </a:pPr>
            <a:r>
              <a:rPr lang="zh-CN" altLang="en-US" dirty="0">
                <a:latin typeface="微软雅黑" panose="020B0503020204020204" pitchFamily="34" charset="-122"/>
                <a:ea typeface="微软雅黑" panose="020B0503020204020204" pitchFamily="34" charset="-122"/>
              </a:rPr>
              <a:t>功能：完成数据序列的分块求和</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形参：</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为指向原数组的指针，采用地址传递方式</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en-US" altLang="zh-CN" dirty="0">
                <a:latin typeface="微软雅黑" panose="020B0503020204020204" pitchFamily="34" charset="-122"/>
                <a:ea typeface="微软雅黑" panose="020B0503020204020204" pitchFamily="34" charset="-122"/>
              </a:rPr>
              <a:t>          b</a:t>
            </a:r>
            <a:r>
              <a:rPr lang="zh-CN" altLang="en-US" dirty="0">
                <a:latin typeface="微软雅黑" panose="020B0503020204020204" pitchFamily="34" charset="-122"/>
                <a:ea typeface="微软雅黑" panose="020B0503020204020204" pitchFamily="34" charset="-122"/>
              </a:rPr>
              <a:t>为指向求和结果数组的指针</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en-US" altLang="zh-CN" dirty="0">
                <a:latin typeface="微软雅黑" panose="020B0503020204020204" pitchFamily="34" charset="-122"/>
                <a:ea typeface="微软雅黑" panose="020B0503020204020204" pitchFamily="34" charset="-122"/>
              </a:rPr>
              <a:t>          n</a:t>
            </a:r>
            <a:r>
              <a:rPr lang="zh-CN" altLang="en-US" dirty="0">
                <a:latin typeface="微软雅黑" panose="020B0503020204020204" pitchFamily="34" charset="-122"/>
                <a:ea typeface="微软雅黑" panose="020B0503020204020204" pitchFamily="34" charset="-122"/>
              </a:rPr>
              <a:t>为原数组的长度</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返回：无</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28681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8" name="矩形: 圆角 3"/>
          <p:cNvSpPr/>
          <p:nvPr/>
        </p:nvSpPr>
        <p:spPr>
          <a:xfrm>
            <a:off x="309075" y="952434"/>
            <a:ext cx="3543354" cy="539121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对话气泡: 圆角矩形 16"/>
          <p:cNvSpPr/>
          <p:nvPr/>
        </p:nvSpPr>
        <p:spPr>
          <a:xfrm>
            <a:off x="7058564" y="4584589"/>
            <a:ext cx="1999353" cy="425269"/>
          </a:xfrm>
          <a:prstGeom prst="wedgeRoundRectCallout">
            <a:avLst>
              <a:gd name="adj1" fmla="val -97683"/>
              <a:gd name="adj2" fmla="val -5906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统计结果初始化为</a:t>
            </a:r>
            <a:r>
              <a:rPr lang="en-US" altLang="zh-CN" sz="1400" dirty="0">
                <a:solidFill>
                  <a:schemeClr val="tx1"/>
                </a:solidFill>
                <a:latin typeface="微软雅黑" panose="020B0503020204020204" pitchFamily="34" charset="-122"/>
                <a:ea typeface="微软雅黑" panose="020B0503020204020204" pitchFamily="34" charset="-122"/>
              </a:rPr>
              <a:t>0</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418486" y="1013991"/>
            <a:ext cx="3324533" cy="5232202"/>
          </a:xfrm>
          <a:prstGeom prst="rect">
            <a:avLst/>
          </a:prstGeom>
        </p:spPr>
        <p:txBody>
          <a:bodyPr wrap="square">
            <a:spAutoFit/>
          </a:bodyPr>
          <a:lstStyle/>
          <a:p>
            <a:r>
              <a:rPr lang="en-US" altLang="zh-CN" sz="1400" dirty="0"/>
              <a:t> #include &lt;</a:t>
            </a:r>
            <a:r>
              <a:rPr lang="en-US" altLang="zh-CN" sz="1400" dirty="0" err="1"/>
              <a:t>stdio.h</a:t>
            </a:r>
            <a:r>
              <a:rPr lang="en-US" altLang="zh-CN" sz="1400" dirty="0"/>
              <a:t>&gt;</a:t>
            </a:r>
          </a:p>
          <a:p>
            <a:r>
              <a:rPr lang="en-US" altLang="zh-CN" sz="1400" dirty="0"/>
              <a:t>#include &lt;</a:t>
            </a:r>
            <a:r>
              <a:rPr lang="en-US" altLang="zh-CN" sz="1400" dirty="0" err="1"/>
              <a:t>stdlib.h</a:t>
            </a:r>
            <a:r>
              <a:rPr lang="en-US" altLang="zh-CN" sz="1400" dirty="0"/>
              <a:t>&gt;</a:t>
            </a:r>
          </a:p>
          <a:p>
            <a:r>
              <a:rPr lang="en-US" altLang="zh-CN" sz="1400" dirty="0"/>
              <a:t>/*</a:t>
            </a:r>
            <a:r>
              <a:rPr lang="zh-CN" altLang="en-US" sz="1400" dirty="0"/>
              <a:t>宏定义以方便修改*</a:t>
            </a:r>
            <a:r>
              <a:rPr lang="en-US" altLang="zh-CN" sz="1400" dirty="0"/>
              <a:t>/</a:t>
            </a:r>
          </a:p>
          <a:p>
            <a:r>
              <a:rPr lang="en-US" altLang="zh-CN" sz="1400" dirty="0"/>
              <a:t>#define N1 15		</a:t>
            </a:r>
            <a:endParaRPr lang="zh-CN" altLang="en-US" sz="1400" dirty="0"/>
          </a:p>
          <a:p>
            <a:r>
              <a:rPr lang="en-US" altLang="zh-CN" sz="1400" dirty="0"/>
              <a:t>#define N2 5		</a:t>
            </a:r>
            <a:endParaRPr lang="zh-CN" altLang="en-US" sz="1400" dirty="0"/>
          </a:p>
          <a:p>
            <a:r>
              <a:rPr lang="en-US" altLang="zh-CN" sz="1400" dirty="0"/>
              <a:t>void </a:t>
            </a:r>
            <a:r>
              <a:rPr lang="en-US" altLang="zh-CN" sz="1400" dirty="0" err="1"/>
              <a:t>getrand</a:t>
            </a:r>
            <a:r>
              <a:rPr lang="en-US" altLang="zh-CN" sz="1400" dirty="0"/>
              <a:t>(</a:t>
            </a:r>
            <a:r>
              <a:rPr lang="en-US" altLang="zh-CN" sz="1400" dirty="0" err="1"/>
              <a:t>int</a:t>
            </a:r>
            <a:r>
              <a:rPr lang="en-US" altLang="zh-CN" sz="1400" dirty="0"/>
              <a:t> *, </a:t>
            </a:r>
            <a:r>
              <a:rPr lang="en-US" altLang="zh-CN" sz="1400" dirty="0" err="1"/>
              <a:t>int</a:t>
            </a:r>
            <a:r>
              <a:rPr lang="en-US" altLang="zh-CN" sz="1400" dirty="0"/>
              <a:t>);		</a:t>
            </a:r>
            <a:endParaRPr lang="zh-CN" altLang="en-US" sz="1400" dirty="0"/>
          </a:p>
          <a:p>
            <a:r>
              <a:rPr lang="en-US" altLang="zh-CN" sz="1400" dirty="0"/>
              <a:t>void </a:t>
            </a:r>
            <a:r>
              <a:rPr lang="en-US" altLang="zh-CN" sz="1400" dirty="0" err="1"/>
              <a:t>getsum</a:t>
            </a:r>
            <a:r>
              <a:rPr lang="en-US" altLang="zh-CN" sz="1400" dirty="0"/>
              <a:t>(</a:t>
            </a:r>
            <a:r>
              <a:rPr lang="en-US" altLang="zh-CN" sz="1400" dirty="0" err="1"/>
              <a:t>int</a:t>
            </a:r>
            <a:r>
              <a:rPr lang="en-US" altLang="zh-CN" sz="1400" dirty="0"/>
              <a:t> *,</a:t>
            </a:r>
            <a:r>
              <a:rPr lang="en-US" altLang="zh-CN" sz="1400" dirty="0" err="1"/>
              <a:t>int</a:t>
            </a:r>
            <a:r>
              <a:rPr lang="en-US" altLang="zh-CN" sz="1400" dirty="0"/>
              <a:t> *,</a:t>
            </a:r>
            <a:r>
              <a:rPr lang="en-US" altLang="zh-CN" sz="1400" dirty="0" err="1"/>
              <a:t>int</a:t>
            </a:r>
            <a:r>
              <a:rPr lang="en-US" altLang="zh-CN" sz="1400" dirty="0"/>
              <a:t>);		</a:t>
            </a:r>
            <a:endParaRPr lang="zh-CN" altLang="en-US" sz="1400" dirty="0"/>
          </a:p>
          <a:p>
            <a:r>
              <a:rPr lang="en-US" altLang="zh-CN" sz="1400" dirty="0"/>
              <a:t>void </a:t>
            </a:r>
            <a:r>
              <a:rPr lang="en-US" altLang="zh-CN" sz="1400" dirty="0" err="1"/>
              <a:t>printarr</a:t>
            </a:r>
            <a:r>
              <a:rPr lang="en-US" altLang="zh-CN" sz="1400" dirty="0"/>
              <a:t>(</a:t>
            </a:r>
            <a:r>
              <a:rPr lang="en-US" altLang="zh-CN" sz="1400" dirty="0" err="1"/>
              <a:t>int</a:t>
            </a:r>
            <a:r>
              <a:rPr lang="en-US" altLang="zh-CN" sz="1400" dirty="0"/>
              <a:t> *,</a:t>
            </a:r>
            <a:r>
              <a:rPr lang="en-US" altLang="zh-CN" sz="1400" dirty="0" err="1"/>
              <a:t>int</a:t>
            </a:r>
            <a:r>
              <a:rPr lang="en-US" altLang="zh-CN" sz="1400" dirty="0"/>
              <a:t>);</a:t>
            </a:r>
          </a:p>
          <a:p>
            <a:r>
              <a:rPr lang="en-US" altLang="zh-CN" sz="1400" dirty="0" err="1"/>
              <a:t>int</a:t>
            </a:r>
            <a:r>
              <a:rPr lang="en-US" altLang="zh-CN" sz="1400" dirty="0"/>
              <a:t> main( )</a:t>
            </a:r>
          </a:p>
          <a:p>
            <a:r>
              <a:rPr lang="en-US" altLang="zh-CN" sz="1400" dirty="0"/>
              <a:t>{  </a:t>
            </a:r>
            <a:r>
              <a:rPr lang="en-US" altLang="zh-CN" sz="1200" dirty="0"/>
              <a:t>/*x[N1]</a:t>
            </a:r>
            <a:r>
              <a:rPr lang="zh-CN" altLang="en-US" sz="1200" dirty="0"/>
              <a:t>保存最初数组数据，</a:t>
            </a:r>
            <a:r>
              <a:rPr lang="en-US" altLang="zh-CN" sz="1200" dirty="0"/>
              <a:t>w[N1/N2]</a:t>
            </a:r>
            <a:r>
              <a:rPr lang="zh-CN" altLang="en-US" sz="1200" dirty="0"/>
              <a:t>保存求和后数组数据*</a:t>
            </a:r>
            <a:r>
              <a:rPr lang="en-US" altLang="zh-CN" sz="1200" dirty="0"/>
              <a:t>/</a:t>
            </a:r>
            <a:endParaRPr lang="en-US" altLang="zh-CN" sz="1400" dirty="0"/>
          </a:p>
          <a:p>
            <a:r>
              <a:rPr lang="en-US" altLang="zh-CN" sz="1400" dirty="0"/>
              <a:t>    </a:t>
            </a:r>
            <a:r>
              <a:rPr lang="en-US" altLang="zh-CN" sz="1400" dirty="0" err="1"/>
              <a:t>int</a:t>
            </a:r>
            <a:r>
              <a:rPr lang="en-US" altLang="zh-CN" sz="1400" dirty="0"/>
              <a:t> x[N1],w[N1/N2]={0};</a:t>
            </a:r>
          </a:p>
          <a:p>
            <a:endParaRPr lang="en-US" altLang="zh-CN" sz="1400" dirty="0"/>
          </a:p>
          <a:p>
            <a:r>
              <a:rPr lang="en-US" altLang="zh-CN" sz="1400" dirty="0"/>
              <a:t>    </a:t>
            </a:r>
            <a:r>
              <a:rPr lang="en-US" altLang="zh-CN" sz="1400" dirty="0" err="1"/>
              <a:t>getrand</a:t>
            </a:r>
            <a:r>
              <a:rPr lang="en-US" altLang="zh-CN" sz="1400" dirty="0"/>
              <a:t>(x,N1);	</a:t>
            </a:r>
          </a:p>
          <a:p>
            <a:r>
              <a:rPr lang="en-US" altLang="zh-CN" sz="1400" dirty="0"/>
              <a:t>	</a:t>
            </a:r>
          </a:p>
          <a:p>
            <a:r>
              <a:rPr lang="en-US" altLang="zh-CN" sz="1400" dirty="0"/>
              <a:t>    </a:t>
            </a:r>
            <a:r>
              <a:rPr lang="en-US" altLang="zh-CN" sz="1400" dirty="0" err="1"/>
              <a:t>printf</a:t>
            </a:r>
            <a:r>
              <a:rPr lang="en-US" altLang="zh-CN" sz="1400" dirty="0"/>
              <a:t>("the number is:\n"); </a:t>
            </a:r>
          </a:p>
          <a:p>
            <a:r>
              <a:rPr lang="en-US" altLang="zh-CN" sz="1400" dirty="0"/>
              <a:t>    </a:t>
            </a:r>
            <a:r>
              <a:rPr lang="en-US" altLang="zh-CN" sz="1400" dirty="0" err="1"/>
              <a:t>printarr</a:t>
            </a:r>
            <a:r>
              <a:rPr lang="en-US" altLang="zh-CN" sz="1400" dirty="0"/>
              <a:t>(x,N1);		</a:t>
            </a:r>
          </a:p>
          <a:p>
            <a:endParaRPr lang="zh-CN" altLang="en-US" sz="1400" dirty="0"/>
          </a:p>
          <a:p>
            <a:r>
              <a:rPr lang="zh-CN" altLang="en-US" sz="1400" dirty="0"/>
              <a:t>    </a:t>
            </a:r>
            <a:r>
              <a:rPr lang="en-US" altLang="zh-CN" sz="1400" dirty="0" err="1"/>
              <a:t>getsum</a:t>
            </a:r>
            <a:r>
              <a:rPr lang="en-US" altLang="zh-CN" sz="1400" dirty="0"/>
              <a:t>(x,w,N1);	</a:t>
            </a:r>
          </a:p>
          <a:p>
            <a:r>
              <a:rPr lang="en-US" altLang="zh-CN" sz="1400" dirty="0"/>
              <a:t>	                 </a:t>
            </a:r>
          </a:p>
          <a:p>
            <a:r>
              <a:rPr lang="en-US" altLang="zh-CN" sz="1400" dirty="0"/>
              <a:t>    </a:t>
            </a:r>
            <a:r>
              <a:rPr lang="en-US" altLang="zh-CN" sz="1400" dirty="0" err="1"/>
              <a:t>printf</a:t>
            </a:r>
            <a:r>
              <a:rPr lang="en-US" altLang="zh-CN" sz="1400" dirty="0"/>
              <a:t>("the sum number is:\n");</a:t>
            </a:r>
          </a:p>
          <a:p>
            <a:r>
              <a:rPr lang="en-US" altLang="zh-CN" sz="1400" dirty="0"/>
              <a:t>    </a:t>
            </a:r>
            <a:r>
              <a:rPr lang="en-US" altLang="zh-CN" sz="1400" dirty="0" err="1"/>
              <a:t>printarr</a:t>
            </a:r>
            <a:r>
              <a:rPr lang="en-US" altLang="zh-CN" sz="1400" dirty="0"/>
              <a:t>(w,N1/N2);		</a:t>
            </a:r>
            <a:endParaRPr lang="zh-CN" altLang="en-US" sz="1400" dirty="0"/>
          </a:p>
          <a:p>
            <a:r>
              <a:rPr lang="zh-CN" altLang="en-US" sz="1400" dirty="0"/>
              <a:t>    </a:t>
            </a:r>
            <a:r>
              <a:rPr lang="en-US" altLang="zh-CN" sz="1400" dirty="0"/>
              <a:t>return 0;</a:t>
            </a:r>
          </a:p>
          <a:p>
            <a:r>
              <a:rPr lang="en-US" altLang="zh-CN" sz="1400" dirty="0"/>
              <a:t>}</a:t>
            </a:r>
          </a:p>
        </p:txBody>
      </p:sp>
      <p:sp>
        <p:nvSpPr>
          <p:cNvPr id="13" name="矩形: 圆角 3"/>
          <p:cNvSpPr/>
          <p:nvPr/>
        </p:nvSpPr>
        <p:spPr>
          <a:xfrm>
            <a:off x="4157327" y="952434"/>
            <a:ext cx="4497140" cy="532077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4610491" y="952434"/>
            <a:ext cx="3934478" cy="6093976"/>
          </a:xfrm>
          <a:prstGeom prst="rect">
            <a:avLst/>
          </a:prstGeom>
        </p:spPr>
        <p:txBody>
          <a:bodyPr wrap="square">
            <a:spAutoFit/>
          </a:bodyPr>
          <a:lstStyle/>
          <a:p>
            <a:pPr lvl="0"/>
            <a:r>
              <a:rPr lang="en-US" altLang="zh-CN" sz="1500" dirty="0"/>
              <a:t>void </a:t>
            </a:r>
            <a:r>
              <a:rPr lang="en-US" altLang="zh-CN" sz="1500" dirty="0" err="1"/>
              <a:t>getrand</a:t>
            </a:r>
            <a:r>
              <a:rPr lang="en-US" altLang="zh-CN" sz="1500" dirty="0"/>
              <a:t>(</a:t>
            </a:r>
            <a:r>
              <a:rPr lang="en-US" altLang="zh-CN" sz="1500" dirty="0" err="1"/>
              <a:t>int</a:t>
            </a:r>
            <a:r>
              <a:rPr lang="en-US" altLang="zh-CN" sz="1500" dirty="0"/>
              <a:t> *</a:t>
            </a:r>
            <a:r>
              <a:rPr lang="en-US" altLang="zh-CN" sz="1500" dirty="0" err="1"/>
              <a:t>a,int</a:t>
            </a:r>
            <a:r>
              <a:rPr lang="en-US" altLang="zh-CN" sz="1500" dirty="0"/>
              <a:t> n)</a:t>
            </a:r>
          </a:p>
          <a:p>
            <a:pPr lvl="0"/>
            <a:r>
              <a:rPr lang="en-US" altLang="zh-CN" sz="1500" dirty="0"/>
              <a:t>{</a:t>
            </a:r>
          </a:p>
          <a:p>
            <a:pPr lvl="0"/>
            <a:r>
              <a:rPr lang="en-US" altLang="zh-CN" sz="1500" dirty="0"/>
              <a:t>    </a:t>
            </a:r>
            <a:r>
              <a:rPr lang="en-US" altLang="zh-CN" sz="1500" dirty="0" err="1"/>
              <a:t>int</a:t>
            </a:r>
            <a:r>
              <a:rPr lang="en-US" altLang="zh-CN" sz="1500" dirty="0"/>
              <a:t> </a:t>
            </a:r>
            <a:r>
              <a:rPr lang="en-US" altLang="zh-CN" sz="1500" dirty="0" err="1"/>
              <a:t>i</a:t>
            </a:r>
            <a:r>
              <a:rPr lang="en-US" altLang="zh-CN" sz="1500" dirty="0"/>
              <a:t>;</a:t>
            </a:r>
          </a:p>
          <a:p>
            <a:pPr lvl="0"/>
            <a:r>
              <a:rPr lang="en-US" altLang="zh-CN" sz="1500" dirty="0"/>
              <a:t>    for(</a:t>
            </a:r>
            <a:r>
              <a:rPr lang="en-US" altLang="zh-CN" sz="1500" dirty="0" err="1"/>
              <a:t>i</a:t>
            </a:r>
            <a:r>
              <a:rPr lang="en-US" altLang="zh-CN" sz="1500" dirty="0"/>
              <a:t>=0;i&lt;</a:t>
            </a:r>
            <a:r>
              <a:rPr lang="en-US" altLang="zh-CN" sz="1500" dirty="0" err="1"/>
              <a:t>n;i</a:t>
            </a:r>
            <a:r>
              <a:rPr lang="en-US" altLang="zh-CN" sz="1500" dirty="0"/>
              <a:t>++)</a:t>
            </a:r>
          </a:p>
          <a:p>
            <a:pPr lvl="0"/>
            <a:r>
              <a:rPr lang="en-US" altLang="zh-CN" sz="1500" dirty="0"/>
              <a:t>        *(</a:t>
            </a:r>
            <a:r>
              <a:rPr lang="en-US" altLang="zh-CN" sz="1500" dirty="0" err="1"/>
              <a:t>a+i</a:t>
            </a:r>
            <a:r>
              <a:rPr lang="en-US" altLang="zh-CN" sz="1500" dirty="0"/>
              <a:t>)=rand()%100;		</a:t>
            </a:r>
            <a:endParaRPr lang="zh-CN" altLang="en-US" sz="1500" dirty="0"/>
          </a:p>
          <a:p>
            <a:pPr lvl="0"/>
            <a:r>
              <a:rPr lang="en-US" altLang="zh-CN" sz="1500" dirty="0"/>
              <a:t>}</a:t>
            </a:r>
          </a:p>
          <a:p>
            <a:pPr lvl="0"/>
            <a:r>
              <a:rPr lang="en-US" altLang="zh-CN" sz="1500" dirty="0"/>
              <a:t>void </a:t>
            </a:r>
            <a:r>
              <a:rPr lang="en-US" altLang="zh-CN" sz="1500" dirty="0" err="1"/>
              <a:t>printarr</a:t>
            </a:r>
            <a:r>
              <a:rPr lang="en-US" altLang="zh-CN" sz="1500" dirty="0"/>
              <a:t>(</a:t>
            </a:r>
            <a:r>
              <a:rPr lang="en-US" altLang="zh-CN" sz="1500" dirty="0" err="1"/>
              <a:t>int</a:t>
            </a:r>
            <a:r>
              <a:rPr lang="en-US" altLang="zh-CN" sz="1500" dirty="0"/>
              <a:t> *a, </a:t>
            </a:r>
            <a:r>
              <a:rPr lang="en-US" altLang="zh-CN" sz="1500" dirty="0" err="1"/>
              <a:t>int</a:t>
            </a:r>
            <a:r>
              <a:rPr lang="en-US" altLang="zh-CN" sz="1500" dirty="0"/>
              <a:t> n)</a:t>
            </a:r>
          </a:p>
          <a:p>
            <a:pPr lvl="0"/>
            <a:r>
              <a:rPr lang="en-US" altLang="zh-CN" sz="1500" dirty="0"/>
              <a:t>{</a:t>
            </a:r>
          </a:p>
          <a:p>
            <a:pPr lvl="0"/>
            <a:r>
              <a:rPr lang="en-US" altLang="zh-CN" sz="1500" dirty="0"/>
              <a:t>    </a:t>
            </a:r>
            <a:r>
              <a:rPr lang="en-US" altLang="zh-CN" sz="1500" dirty="0" err="1"/>
              <a:t>int</a:t>
            </a:r>
            <a:r>
              <a:rPr lang="en-US" altLang="zh-CN" sz="1500" dirty="0"/>
              <a:t> </a:t>
            </a:r>
            <a:r>
              <a:rPr lang="en-US" altLang="zh-CN" sz="1500" dirty="0" err="1"/>
              <a:t>i</a:t>
            </a:r>
            <a:r>
              <a:rPr lang="en-US" altLang="zh-CN" sz="1500" dirty="0"/>
              <a:t>;</a:t>
            </a:r>
          </a:p>
          <a:p>
            <a:pPr lvl="0"/>
            <a:r>
              <a:rPr lang="en-US" altLang="zh-CN" sz="1500" dirty="0"/>
              <a:t>    for(</a:t>
            </a:r>
            <a:r>
              <a:rPr lang="en-US" altLang="zh-CN" sz="1500" dirty="0" err="1"/>
              <a:t>i</a:t>
            </a:r>
            <a:r>
              <a:rPr lang="en-US" altLang="zh-CN" sz="1500" dirty="0"/>
              <a:t>=0;i&lt;</a:t>
            </a:r>
            <a:r>
              <a:rPr lang="en-US" altLang="zh-CN" sz="1500" dirty="0" err="1"/>
              <a:t>n;i</a:t>
            </a:r>
            <a:r>
              <a:rPr lang="en-US" altLang="zh-CN" sz="1500" dirty="0"/>
              <a:t>++)</a:t>
            </a:r>
          </a:p>
          <a:p>
            <a:pPr lvl="0"/>
            <a:r>
              <a:rPr lang="en-US" altLang="zh-CN" sz="1500" dirty="0"/>
              <a:t>            </a:t>
            </a:r>
            <a:r>
              <a:rPr lang="en-US" altLang="zh-CN" sz="1500" dirty="0" err="1"/>
              <a:t>printf</a:t>
            </a:r>
            <a:r>
              <a:rPr lang="en-US" altLang="zh-CN" sz="1500" dirty="0"/>
              <a:t>("%4d",*(</a:t>
            </a:r>
            <a:r>
              <a:rPr lang="en-US" altLang="zh-CN" sz="1500" dirty="0" err="1"/>
              <a:t>a+i</a:t>
            </a:r>
            <a:r>
              <a:rPr lang="en-US" altLang="zh-CN" sz="1500" dirty="0"/>
              <a:t>));		</a:t>
            </a:r>
            <a:endParaRPr lang="zh-CN" altLang="en-US" sz="1500" dirty="0"/>
          </a:p>
          <a:p>
            <a:pPr lvl="0"/>
            <a:r>
              <a:rPr lang="zh-CN" altLang="en-US" sz="1500" dirty="0"/>
              <a:t>    </a:t>
            </a:r>
            <a:r>
              <a:rPr lang="en-US" altLang="zh-CN" sz="1500" dirty="0" err="1"/>
              <a:t>printf</a:t>
            </a:r>
            <a:r>
              <a:rPr lang="en-US" altLang="zh-CN" sz="1500" dirty="0"/>
              <a:t>("\n");</a:t>
            </a:r>
          </a:p>
          <a:p>
            <a:pPr lvl="0"/>
            <a:r>
              <a:rPr lang="en-US" altLang="zh-CN" sz="1500" dirty="0"/>
              <a:t>}</a:t>
            </a:r>
          </a:p>
          <a:p>
            <a:pPr lvl="0"/>
            <a:r>
              <a:rPr lang="en-US" altLang="zh-CN" sz="1500" dirty="0"/>
              <a:t>void </a:t>
            </a:r>
            <a:r>
              <a:rPr lang="en-US" altLang="zh-CN" sz="1500" dirty="0" err="1"/>
              <a:t>getsum</a:t>
            </a:r>
            <a:r>
              <a:rPr lang="en-US" altLang="zh-CN" sz="1500" dirty="0"/>
              <a:t>(</a:t>
            </a:r>
            <a:r>
              <a:rPr lang="en-US" altLang="zh-CN" sz="1500" dirty="0" err="1"/>
              <a:t>int</a:t>
            </a:r>
            <a:r>
              <a:rPr lang="en-US" altLang="zh-CN" sz="1500" dirty="0"/>
              <a:t> *</a:t>
            </a:r>
            <a:r>
              <a:rPr lang="en-US" altLang="zh-CN" sz="1500" dirty="0" err="1"/>
              <a:t>a,int</a:t>
            </a:r>
            <a:r>
              <a:rPr lang="en-US" altLang="zh-CN" sz="1500" dirty="0"/>
              <a:t> *</a:t>
            </a:r>
            <a:r>
              <a:rPr lang="en-US" altLang="zh-CN" sz="1500" dirty="0" err="1"/>
              <a:t>b,int</a:t>
            </a:r>
            <a:r>
              <a:rPr lang="en-US" altLang="zh-CN" sz="1500" dirty="0"/>
              <a:t> n)</a:t>
            </a:r>
          </a:p>
          <a:p>
            <a:pPr lvl="0"/>
            <a:r>
              <a:rPr lang="en-US" altLang="zh-CN" sz="1500" dirty="0"/>
              <a:t>{</a:t>
            </a:r>
          </a:p>
          <a:p>
            <a:pPr lvl="0"/>
            <a:r>
              <a:rPr lang="en-US" altLang="zh-CN" sz="1500" dirty="0"/>
              <a:t>    </a:t>
            </a:r>
            <a:r>
              <a:rPr lang="en-US" altLang="zh-CN" sz="1500" dirty="0" err="1"/>
              <a:t>int</a:t>
            </a:r>
            <a:r>
              <a:rPr lang="en-US" altLang="zh-CN" sz="1500" dirty="0"/>
              <a:t> </a:t>
            </a:r>
            <a:r>
              <a:rPr lang="en-US" altLang="zh-CN" sz="1500" dirty="0" err="1"/>
              <a:t>i,j</a:t>
            </a:r>
            <a:r>
              <a:rPr lang="en-US" altLang="zh-CN" sz="1500" dirty="0"/>
              <a:t>=0,sum=0;</a:t>
            </a:r>
          </a:p>
          <a:p>
            <a:pPr lvl="0"/>
            <a:r>
              <a:rPr lang="en-US" altLang="zh-CN" sz="1500" dirty="0"/>
              <a:t>    for(</a:t>
            </a:r>
            <a:r>
              <a:rPr lang="en-US" altLang="zh-CN" sz="1500" dirty="0" err="1"/>
              <a:t>i</a:t>
            </a:r>
            <a:r>
              <a:rPr lang="en-US" altLang="zh-CN" sz="1500" dirty="0"/>
              <a:t>=0;i&lt;</a:t>
            </a:r>
            <a:r>
              <a:rPr lang="en-US" altLang="zh-CN" sz="1500" dirty="0" err="1"/>
              <a:t>n;i</a:t>
            </a:r>
            <a:r>
              <a:rPr lang="en-US" altLang="zh-CN" sz="1500" dirty="0"/>
              <a:t>++)</a:t>
            </a:r>
          </a:p>
          <a:p>
            <a:pPr lvl="0"/>
            <a:r>
              <a:rPr lang="en-US" altLang="zh-CN" sz="1500" dirty="0"/>
              <a:t>    {</a:t>
            </a:r>
          </a:p>
          <a:p>
            <a:pPr lvl="0"/>
            <a:r>
              <a:rPr lang="en-US" altLang="zh-CN" sz="1500" dirty="0"/>
              <a:t>        sum+=*(</a:t>
            </a:r>
            <a:r>
              <a:rPr lang="en-US" altLang="zh-CN" sz="1500" dirty="0" err="1"/>
              <a:t>a+i</a:t>
            </a:r>
            <a:r>
              <a:rPr lang="en-US" altLang="zh-CN" sz="1500" dirty="0"/>
              <a:t>);</a:t>
            </a:r>
          </a:p>
          <a:p>
            <a:pPr lvl="0"/>
            <a:r>
              <a:rPr lang="en-US" altLang="zh-CN" sz="1500" dirty="0"/>
              <a:t>        if((i+1)%5==0)		</a:t>
            </a:r>
            <a:endParaRPr lang="zh-CN" altLang="en-US" sz="1500" dirty="0"/>
          </a:p>
          <a:p>
            <a:pPr lvl="0"/>
            <a:r>
              <a:rPr lang="zh-CN" altLang="en-US" sz="1500" dirty="0"/>
              <a:t>        </a:t>
            </a:r>
            <a:r>
              <a:rPr lang="en-US" altLang="zh-CN" sz="1500" dirty="0"/>
              <a:t>{</a:t>
            </a:r>
          </a:p>
          <a:p>
            <a:pPr lvl="0"/>
            <a:r>
              <a:rPr lang="en-US" altLang="zh-CN" sz="1500" dirty="0"/>
              <a:t>            b[j]=sum;	sum=0;      </a:t>
            </a:r>
            <a:r>
              <a:rPr lang="en-US" altLang="zh-CN" sz="1500" dirty="0" err="1"/>
              <a:t>j++</a:t>
            </a:r>
            <a:r>
              <a:rPr lang="en-US" altLang="zh-CN" sz="1500" dirty="0"/>
              <a:t>;</a:t>
            </a:r>
          </a:p>
          <a:p>
            <a:pPr lvl="0"/>
            <a:r>
              <a:rPr lang="en-US" altLang="zh-CN" sz="1500" dirty="0"/>
              <a:t>        }</a:t>
            </a:r>
          </a:p>
          <a:p>
            <a:pPr lvl="0"/>
            <a:r>
              <a:rPr lang="en-US" altLang="zh-CN" sz="1500" dirty="0"/>
              <a:t>    }</a:t>
            </a:r>
          </a:p>
          <a:p>
            <a:pPr lvl="0"/>
            <a:r>
              <a:rPr lang="en-US" altLang="zh-CN" sz="1500" dirty="0"/>
              <a:t>}</a:t>
            </a:r>
            <a:endParaRPr lang="zh-CN" altLang="en-US" sz="1500" dirty="0"/>
          </a:p>
        </p:txBody>
      </p:sp>
      <p:sp>
        <p:nvSpPr>
          <p:cNvPr id="15" name="矩形: 圆角 12"/>
          <p:cNvSpPr/>
          <p:nvPr/>
        </p:nvSpPr>
        <p:spPr>
          <a:xfrm>
            <a:off x="6713129" y="843913"/>
            <a:ext cx="2030821" cy="4087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随机数组生成函数</a:t>
            </a:r>
          </a:p>
        </p:txBody>
      </p:sp>
      <p:sp>
        <p:nvSpPr>
          <p:cNvPr id="4" name="矩形 3"/>
          <p:cNvSpPr/>
          <p:nvPr/>
        </p:nvSpPr>
        <p:spPr>
          <a:xfrm>
            <a:off x="2510180" y="1631191"/>
            <a:ext cx="1107996" cy="276999"/>
          </a:xfrm>
          <a:prstGeom prst="rect">
            <a:avLst/>
          </a:prstGeom>
          <a:solidFill>
            <a:schemeClr val="accent4">
              <a:lumMod val="40000"/>
              <a:lumOff val="60000"/>
            </a:schemeClr>
          </a:solidFill>
        </p:spPr>
        <p:txBody>
          <a:bodyPr wrap="none">
            <a:spAutoFit/>
          </a:bodyPr>
          <a:lstStyle/>
          <a:p>
            <a:r>
              <a:rPr lang="zh-CN" altLang="en-US" sz="1200" dirty="0"/>
              <a:t>定义数组长度</a:t>
            </a:r>
          </a:p>
        </p:txBody>
      </p:sp>
      <p:sp>
        <p:nvSpPr>
          <p:cNvPr id="5" name="矩形 4"/>
          <p:cNvSpPr/>
          <p:nvPr/>
        </p:nvSpPr>
        <p:spPr>
          <a:xfrm>
            <a:off x="1849651" y="1860634"/>
            <a:ext cx="800219" cy="276999"/>
          </a:xfrm>
          <a:prstGeom prst="rect">
            <a:avLst/>
          </a:prstGeom>
          <a:solidFill>
            <a:schemeClr val="accent4">
              <a:lumMod val="40000"/>
              <a:lumOff val="60000"/>
            </a:schemeClr>
          </a:solidFill>
        </p:spPr>
        <p:txBody>
          <a:bodyPr wrap="none">
            <a:spAutoFit/>
          </a:bodyPr>
          <a:lstStyle/>
          <a:p>
            <a:r>
              <a:rPr lang="zh-CN" altLang="en-US" sz="1200" dirty="0"/>
              <a:t>求和间隔</a:t>
            </a:r>
          </a:p>
        </p:txBody>
      </p:sp>
      <p:sp>
        <p:nvSpPr>
          <p:cNvPr id="16" name="矩形 15"/>
          <p:cNvSpPr/>
          <p:nvPr/>
        </p:nvSpPr>
        <p:spPr>
          <a:xfrm>
            <a:off x="2656142" y="2206052"/>
            <a:ext cx="800219" cy="276999"/>
          </a:xfrm>
          <a:prstGeom prst="rect">
            <a:avLst/>
          </a:prstGeom>
          <a:solidFill>
            <a:schemeClr val="accent4">
              <a:lumMod val="40000"/>
              <a:lumOff val="60000"/>
            </a:schemeClr>
          </a:solidFill>
        </p:spPr>
        <p:txBody>
          <a:bodyPr wrap="none">
            <a:spAutoFit/>
          </a:bodyPr>
          <a:lstStyle/>
          <a:p>
            <a:r>
              <a:rPr lang="zh-CN" altLang="en-US" sz="1200" dirty="0"/>
              <a:t>函数声明</a:t>
            </a:r>
          </a:p>
        </p:txBody>
      </p:sp>
      <p:sp>
        <p:nvSpPr>
          <p:cNvPr id="10" name="矩形 9"/>
          <p:cNvSpPr/>
          <p:nvPr/>
        </p:nvSpPr>
        <p:spPr>
          <a:xfrm>
            <a:off x="1917810" y="3779670"/>
            <a:ext cx="1576072" cy="276999"/>
          </a:xfrm>
          <a:prstGeom prst="rect">
            <a:avLst/>
          </a:prstGeom>
          <a:solidFill>
            <a:schemeClr val="accent4">
              <a:lumMod val="40000"/>
              <a:lumOff val="60000"/>
            </a:schemeClr>
          </a:solidFill>
        </p:spPr>
        <p:txBody>
          <a:bodyPr wrap="none">
            <a:spAutoFit/>
          </a:bodyPr>
          <a:lstStyle/>
          <a:p>
            <a:r>
              <a:rPr lang="zh-CN" altLang="en-US" sz="1200" dirty="0"/>
              <a:t>生成随机数组存入</a:t>
            </a:r>
            <a:r>
              <a:rPr lang="en-US" altLang="zh-CN" sz="1200" dirty="0"/>
              <a:t>x[]</a:t>
            </a:r>
            <a:endParaRPr lang="zh-CN" altLang="en-US" sz="1200" dirty="0"/>
          </a:p>
        </p:txBody>
      </p:sp>
      <p:sp>
        <p:nvSpPr>
          <p:cNvPr id="12" name="矩形 11"/>
          <p:cNvSpPr/>
          <p:nvPr/>
        </p:nvSpPr>
        <p:spPr>
          <a:xfrm>
            <a:off x="1831183" y="4427979"/>
            <a:ext cx="960519" cy="276999"/>
          </a:xfrm>
          <a:prstGeom prst="rect">
            <a:avLst/>
          </a:prstGeom>
          <a:solidFill>
            <a:schemeClr val="accent4">
              <a:lumMod val="40000"/>
              <a:lumOff val="60000"/>
            </a:schemeClr>
          </a:solidFill>
        </p:spPr>
        <p:txBody>
          <a:bodyPr wrap="none">
            <a:spAutoFit/>
          </a:bodyPr>
          <a:lstStyle/>
          <a:p>
            <a:r>
              <a:rPr lang="zh-CN" altLang="en-US" sz="1200" dirty="0"/>
              <a:t>输出</a:t>
            </a:r>
            <a:r>
              <a:rPr lang="en-US" altLang="zh-CN" sz="1200" dirty="0"/>
              <a:t>x[]</a:t>
            </a:r>
            <a:r>
              <a:rPr lang="zh-CN" altLang="en-US" sz="1200" dirty="0"/>
              <a:t>显示</a:t>
            </a:r>
          </a:p>
        </p:txBody>
      </p:sp>
      <p:sp>
        <p:nvSpPr>
          <p:cNvPr id="17" name="矩形 16"/>
          <p:cNvSpPr/>
          <p:nvPr/>
        </p:nvSpPr>
        <p:spPr>
          <a:xfrm>
            <a:off x="1932177" y="4881533"/>
            <a:ext cx="1132041" cy="276999"/>
          </a:xfrm>
          <a:prstGeom prst="rect">
            <a:avLst/>
          </a:prstGeom>
          <a:solidFill>
            <a:schemeClr val="accent4">
              <a:lumMod val="40000"/>
              <a:lumOff val="60000"/>
            </a:schemeClr>
          </a:solidFill>
        </p:spPr>
        <p:txBody>
          <a:bodyPr wrap="none">
            <a:spAutoFit/>
          </a:bodyPr>
          <a:lstStyle/>
          <a:p>
            <a:r>
              <a:rPr lang="zh-CN" altLang="en-US" sz="1200" dirty="0"/>
              <a:t>对</a:t>
            </a:r>
            <a:r>
              <a:rPr lang="en-US" altLang="zh-CN" sz="1200" dirty="0"/>
              <a:t>x</a:t>
            </a:r>
            <a:r>
              <a:rPr lang="zh-CN" altLang="en-US" sz="1200" dirty="0"/>
              <a:t>求和存入</a:t>
            </a:r>
            <a:r>
              <a:rPr lang="en-US" altLang="zh-CN" sz="1200" dirty="0"/>
              <a:t>w</a:t>
            </a:r>
          </a:p>
        </p:txBody>
      </p:sp>
      <p:sp>
        <p:nvSpPr>
          <p:cNvPr id="18" name="矩形 17"/>
          <p:cNvSpPr/>
          <p:nvPr/>
        </p:nvSpPr>
        <p:spPr>
          <a:xfrm>
            <a:off x="2080752" y="5532833"/>
            <a:ext cx="1003801" cy="276999"/>
          </a:xfrm>
          <a:prstGeom prst="rect">
            <a:avLst/>
          </a:prstGeom>
          <a:solidFill>
            <a:schemeClr val="accent4">
              <a:lumMod val="40000"/>
              <a:lumOff val="60000"/>
            </a:schemeClr>
          </a:solidFill>
        </p:spPr>
        <p:txBody>
          <a:bodyPr wrap="none">
            <a:spAutoFit/>
          </a:bodyPr>
          <a:lstStyle/>
          <a:p>
            <a:r>
              <a:rPr lang="zh-CN" altLang="en-US" sz="1200" dirty="0"/>
              <a:t>输出</a:t>
            </a:r>
            <a:r>
              <a:rPr lang="en-US" altLang="zh-CN" sz="1200" dirty="0"/>
              <a:t>w[]</a:t>
            </a:r>
            <a:r>
              <a:rPr lang="zh-CN" altLang="en-US" sz="1200" dirty="0"/>
              <a:t>显示</a:t>
            </a:r>
          </a:p>
        </p:txBody>
      </p:sp>
      <p:sp>
        <p:nvSpPr>
          <p:cNvPr id="19" name="矩形 18"/>
          <p:cNvSpPr/>
          <p:nvPr/>
        </p:nvSpPr>
        <p:spPr>
          <a:xfrm>
            <a:off x="6150396" y="2976406"/>
            <a:ext cx="1955985" cy="276999"/>
          </a:xfrm>
          <a:prstGeom prst="rect">
            <a:avLst/>
          </a:prstGeom>
          <a:solidFill>
            <a:schemeClr val="accent4">
              <a:lumMod val="40000"/>
              <a:lumOff val="60000"/>
            </a:schemeClr>
          </a:solidFill>
        </p:spPr>
        <p:txBody>
          <a:bodyPr wrap="none">
            <a:spAutoFit/>
          </a:bodyPr>
          <a:lstStyle/>
          <a:p>
            <a:r>
              <a:rPr lang="zh-CN" altLang="en-US" sz="1200" dirty="0"/>
              <a:t>宽度为</a:t>
            </a:r>
            <a:r>
              <a:rPr lang="en-US" altLang="zh-CN" sz="1200" dirty="0"/>
              <a:t>4</a:t>
            </a:r>
            <a:r>
              <a:rPr lang="zh-CN" altLang="en-US" sz="1200" dirty="0"/>
              <a:t>、右对齐显示数组</a:t>
            </a:r>
          </a:p>
        </p:txBody>
      </p:sp>
      <p:sp>
        <p:nvSpPr>
          <p:cNvPr id="20" name="矩形 19"/>
          <p:cNvSpPr/>
          <p:nvPr/>
        </p:nvSpPr>
        <p:spPr>
          <a:xfrm>
            <a:off x="6216244" y="5311831"/>
            <a:ext cx="2109873" cy="276999"/>
          </a:xfrm>
          <a:prstGeom prst="rect">
            <a:avLst/>
          </a:prstGeom>
          <a:solidFill>
            <a:schemeClr val="accent4">
              <a:lumMod val="40000"/>
              <a:lumOff val="60000"/>
            </a:schemeClr>
          </a:solidFill>
        </p:spPr>
        <p:txBody>
          <a:bodyPr wrap="none">
            <a:spAutoFit/>
          </a:bodyPr>
          <a:lstStyle/>
          <a:p>
            <a:r>
              <a:rPr lang="zh-CN" altLang="en-US" sz="1200" dirty="0"/>
              <a:t>以每</a:t>
            </a:r>
            <a:r>
              <a:rPr lang="en-US" altLang="zh-CN" sz="1200" dirty="0"/>
              <a:t>5</a:t>
            </a:r>
            <a:r>
              <a:rPr lang="zh-CN" altLang="en-US" sz="1200" dirty="0"/>
              <a:t>个元素为单位进行求和</a:t>
            </a:r>
          </a:p>
        </p:txBody>
      </p:sp>
      <p:sp>
        <p:nvSpPr>
          <p:cNvPr id="21" name="矩形 20"/>
          <p:cNvSpPr/>
          <p:nvPr/>
        </p:nvSpPr>
        <p:spPr>
          <a:xfrm>
            <a:off x="5701521" y="6089399"/>
            <a:ext cx="1569660" cy="276999"/>
          </a:xfrm>
          <a:prstGeom prst="rect">
            <a:avLst/>
          </a:prstGeom>
          <a:solidFill>
            <a:schemeClr val="accent4">
              <a:lumMod val="40000"/>
              <a:lumOff val="60000"/>
            </a:schemeClr>
          </a:solidFill>
        </p:spPr>
        <p:txBody>
          <a:bodyPr wrap="none">
            <a:spAutoFit/>
          </a:bodyPr>
          <a:lstStyle/>
          <a:p>
            <a:r>
              <a:rPr lang="zh-CN" altLang="en-US" sz="1200" dirty="0"/>
              <a:t>求和并存入新的数组</a:t>
            </a:r>
          </a:p>
        </p:txBody>
      </p:sp>
      <p:sp>
        <p:nvSpPr>
          <p:cNvPr id="22" name="矩形 21"/>
          <p:cNvSpPr/>
          <p:nvPr/>
        </p:nvSpPr>
        <p:spPr>
          <a:xfrm>
            <a:off x="6577730" y="1871116"/>
            <a:ext cx="1236236" cy="276999"/>
          </a:xfrm>
          <a:prstGeom prst="rect">
            <a:avLst/>
          </a:prstGeom>
          <a:solidFill>
            <a:schemeClr val="accent4">
              <a:lumMod val="40000"/>
              <a:lumOff val="60000"/>
            </a:schemeClr>
          </a:solidFill>
        </p:spPr>
        <p:txBody>
          <a:bodyPr wrap="none">
            <a:spAutoFit/>
          </a:bodyPr>
          <a:lstStyle/>
          <a:p>
            <a:r>
              <a:rPr lang="zh-CN" altLang="en-US" sz="1200" dirty="0"/>
              <a:t>获得</a:t>
            </a:r>
            <a:r>
              <a:rPr lang="en-US" altLang="zh-CN" sz="1200" dirty="0"/>
              <a:t>0-99</a:t>
            </a:r>
            <a:r>
              <a:rPr lang="zh-CN" altLang="en-US" sz="1200" dirty="0"/>
              <a:t>随机数</a:t>
            </a:r>
          </a:p>
        </p:txBody>
      </p:sp>
      <p:sp>
        <p:nvSpPr>
          <p:cNvPr id="23" name="矩形: 圆角 12"/>
          <p:cNvSpPr/>
          <p:nvPr/>
        </p:nvSpPr>
        <p:spPr>
          <a:xfrm>
            <a:off x="6798555" y="2271484"/>
            <a:ext cx="2030821" cy="4087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数组显示函数</a:t>
            </a:r>
          </a:p>
        </p:txBody>
      </p:sp>
      <p:sp>
        <p:nvSpPr>
          <p:cNvPr id="24" name="矩形: 圆角 12"/>
          <p:cNvSpPr/>
          <p:nvPr/>
        </p:nvSpPr>
        <p:spPr>
          <a:xfrm>
            <a:off x="7118350" y="3873912"/>
            <a:ext cx="1879783" cy="4087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数组分块求和函数</a:t>
            </a:r>
          </a:p>
        </p:txBody>
      </p:sp>
    </p:spTree>
    <p:extLst>
      <p:ext uri="{BB962C8B-B14F-4D97-AF65-F5344CB8AC3E}">
        <p14:creationId xmlns:p14="http://schemas.microsoft.com/office/powerpoint/2010/main" val="11059847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8111" y="163397"/>
            <a:ext cx="3875706"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综合运用</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文本框 5"/>
          <p:cNvSpPr txBox="1"/>
          <p:nvPr/>
        </p:nvSpPr>
        <p:spPr>
          <a:xfrm>
            <a:off x="732471" y="74428"/>
            <a:ext cx="1361527" cy="892552"/>
          </a:xfrm>
          <a:prstGeom prst="rect">
            <a:avLst/>
          </a:prstGeom>
          <a:noFill/>
        </p:spPr>
        <p:txBody>
          <a:bodyPr wrap="none" rtlCol="0">
            <a:spAutoFit/>
          </a:bodyPr>
          <a:lstStyle/>
          <a:p>
            <a:pPr algn="ctr"/>
            <a:r>
              <a:rPr lang="en-US" altLang="zh-CN" sz="2400" b="1" dirty="0">
                <a:solidFill>
                  <a:srgbClr val="39626F"/>
                </a:solidFill>
                <a:latin typeface="微软雅黑" panose="020B0503020204020204" pitchFamily="34" charset="-122"/>
                <a:ea typeface="微软雅黑" panose="020B0503020204020204" pitchFamily="34" charset="-122"/>
              </a:rPr>
              <a:t>chapter</a:t>
            </a: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6</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2" name="矩形 1"/>
          <p:cNvSpPr/>
          <p:nvPr/>
        </p:nvSpPr>
        <p:spPr>
          <a:xfrm>
            <a:off x="659027" y="1550979"/>
            <a:ext cx="8229600" cy="3477875"/>
          </a:xfrm>
          <a:prstGeom prst="rect">
            <a:avLst/>
          </a:prstGeom>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a:t>#include &lt;</a:t>
            </a:r>
            <a:r>
              <a:rPr lang="en-US" altLang="zh-CN" sz="2000" b="1" dirty="0" err="1"/>
              <a:t>stdio.h</a:t>
            </a:r>
            <a:r>
              <a:rPr lang="en-US" altLang="zh-CN" sz="2000" b="1" dirty="0"/>
              <a:t>&gt;</a:t>
            </a:r>
          </a:p>
          <a:p>
            <a:r>
              <a:rPr lang="en-US" altLang="zh-CN" sz="2000" b="1" dirty="0"/>
              <a:t>char *</a:t>
            </a:r>
            <a:r>
              <a:rPr lang="en-US" altLang="zh-CN" sz="2000" b="1" dirty="0" err="1"/>
              <a:t>str</a:t>
            </a:r>
            <a:r>
              <a:rPr lang="en-US" altLang="zh-CN" sz="2000" b="1" dirty="0"/>
              <a:t>[ ]= { ”</a:t>
            </a:r>
            <a:r>
              <a:rPr lang="en-US" altLang="zh-CN" sz="2000" b="1" dirty="0" err="1"/>
              <a:t>enter”,”lamp”,”point”,”first</a:t>
            </a:r>
            <a:r>
              <a:rPr lang="en-US" altLang="zh-CN" sz="2000" b="1" dirty="0"/>
              <a:t>”}; //</a:t>
            </a:r>
            <a:r>
              <a:rPr lang="zh-CN" altLang="en-US" sz="2000" b="1" dirty="0"/>
              <a:t>一级指针数组声明及初始化</a:t>
            </a:r>
          </a:p>
          <a:p>
            <a:r>
              <a:rPr lang="en-US" altLang="zh-CN" sz="2000" b="1" dirty="0"/>
              <a:t>char **p[ ]= {str+3,str+2, str+1,str};             //</a:t>
            </a:r>
            <a:r>
              <a:rPr lang="zh-CN" altLang="en-US" sz="2000" b="1" dirty="0"/>
              <a:t>二级指针数组声明及初始化</a:t>
            </a:r>
          </a:p>
          <a:p>
            <a:r>
              <a:rPr lang="en-US" altLang="zh-CN" sz="2000" b="1" dirty="0"/>
              <a:t>char ***pp=p;                                               //</a:t>
            </a:r>
            <a:r>
              <a:rPr lang="zh-CN" altLang="en-US" sz="2000" b="1" dirty="0"/>
              <a:t>三级指针声明及初始化</a:t>
            </a:r>
          </a:p>
          <a:p>
            <a:r>
              <a:rPr lang="en-US" altLang="zh-CN" sz="2000" b="1" dirty="0"/>
              <a:t>void main( )</a:t>
            </a:r>
          </a:p>
          <a:p>
            <a:r>
              <a:rPr lang="en-US" altLang="zh-CN" sz="2000" b="1" dirty="0"/>
              <a:t>{</a:t>
            </a:r>
          </a:p>
          <a:p>
            <a:r>
              <a:rPr lang="en-US" altLang="zh-CN" sz="2000" b="1" dirty="0"/>
              <a:t>   </a:t>
            </a:r>
            <a:r>
              <a:rPr lang="en-US" altLang="zh-CN" sz="2000" b="1" dirty="0" err="1"/>
              <a:t>printf</a:t>
            </a:r>
            <a:r>
              <a:rPr lang="en-US" altLang="zh-CN" sz="2000" b="1" dirty="0"/>
              <a:t>(”%s”,**++pp);               </a:t>
            </a:r>
          </a:p>
          <a:p>
            <a:r>
              <a:rPr lang="en-US" altLang="zh-CN" sz="2000" b="1" dirty="0"/>
              <a:t>   </a:t>
            </a:r>
            <a:r>
              <a:rPr lang="en-US" altLang="zh-CN" sz="2000" b="1" dirty="0" err="1"/>
              <a:t>printf</a:t>
            </a:r>
            <a:r>
              <a:rPr lang="en-US" altLang="zh-CN" sz="2000" b="1" dirty="0"/>
              <a:t>(”%s”,*--*++pp+3);</a:t>
            </a:r>
          </a:p>
          <a:p>
            <a:r>
              <a:rPr lang="en-US" altLang="zh-CN" sz="2000" b="1" dirty="0"/>
              <a:t>   </a:t>
            </a:r>
            <a:r>
              <a:rPr lang="en-US" altLang="zh-CN" sz="2000" b="1" dirty="0" err="1"/>
              <a:t>printf</a:t>
            </a:r>
            <a:r>
              <a:rPr lang="en-US" altLang="zh-CN" sz="2000" b="1" dirty="0"/>
              <a:t>(”%s”,*pp[-2]+3);</a:t>
            </a:r>
          </a:p>
          <a:p>
            <a:r>
              <a:rPr lang="en-US" altLang="zh-CN" sz="2000" b="1" dirty="0"/>
              <a:t>   </a:t>
            </a:r>
            <a:r>
              <a:rPr lang="en-US" altLang="zh-CN" sz="2000" b="1" dirty="0" err="1"/>
              <a:t>printf</a:t>
            </a:r>
            <a:r>
              <a:rPr lang="en-US" altLang="zh-CN" sz="2000" b="1" dirty="0"/>
              <a:t>(”%</a:t>
            </a:r>
            <a:r>
              <a:rPr lang="en-US" altLang="zh-CN" sz="2000" b="1" dirty="0" err="1"/>
              <a:t>s”,pp</a:t>
            </a:r>
            <a:r>
              <a:rPr lang="en-US" altLang="zh-CN" sz="2000" b="1" dirty="0"/>
              <a:t>[-1</a:t>
            </a:r>
            <a:r>
              <a:rPr lang="en-US" altLang="zh-CN" sz="2000" b="1" dirty="0" smtClean="0"/>
              <a:t>][-1</a:t>
            </a:r>
            <a:r>
              <a:rPr lang="en-US" altLang="zh-CN" sz="2000" b="1" dirty="0"/>
              <a:t>]+1);</a:t>
            </a:r>
          </a:p>
          <a:p>
            <a:r>
              <a:rPr lang="en-US" altLang="zh-CN" sz="2000" b="1" dirty="0"/>
              <a:t>} </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Text Box 13"/>
          <p:cNvSpPr txBox="1">
            <a:spLocks noChangeArrowheads="1"/>
          </p:cNvSpPr>
          <p:nvPr/>
        </p:nvSpPr>
        <p:spPr bwMode="auto">
          <a:xfrm>
            <a:off x="2743242" y="5157188"/>
            <a:ext cx="4160065" cy="92333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eaLnBrk="1" hangingPunct="1"/>
            <a:r>
              <a:rPr kumimoji="0" lang="zh-CN" altLang="en-US" dirty="0">
                <a:solidFill>
                  <a:srgbClr val="FF0000"/>
                </a:solidFill>
              </a:rPr>
              <a:t>多级指针功能较强，</a:t>
            </a:r>
          </a:p>
          <a:p>
            <a:pPr algn="l" eaLnBrk="1" hangingPunct="1"/>
            <a:r>
              <a:rPr kumimoji="0" lang="zh-CN" altLang="en-US" dirty="0">
                <a:solidFill>
                  <a:srgbClr val="FF0000"/>
                </a:solidFill>
              </a:rPr>
              <a:t>但使用起来比较复杂，</a:t>
            </a:r>
          </a:p>
          <a:p>
            <a:pPr algn="l" eaLnBrk="1" hangingPunct="1"/>
            <a:r>
              <a:rPr kumimoji="0" lang="zh-CN" altLang="en-US" dirty="0">
                <a:solidFill>
                  <a:srgbClr val="FF0000"/>
                </a:solidFill>
              </a:rPr>
              <a:t>缺乏易读性，容易出错</a:t>
            </a:r>
            <a:r>
              <a:rPr kumimoji="0" lang="zh-CN" altLang="en-US" dirty="0" smtClean="0">
                <a:solidFill>
                  <a:srgbClr val="FF0000"/>
                </a:solidFill>
              </a:rPr>
              <a:t>！</a:t>
            </a:r>
            <a:r>
              <a:rPr lang="zh-CN" altLang="en-US" dirty="0" smtClean="0">
                <a:solidFill>
                  <a:srgbClr val="FF0000"/>
                </a:solidFill>
              </a:rPr>
              <a:t>概念要清晰</a:t>
            </a:r>
            <a:endParaRPr kumimoji="0" lang="zh-CN" altLang="en-US" sz="2800" dirty="0">
              <a:solidFill>
                <a:srgbClr val="FF0000"/>
              </a:solidFill>
            </a:endParaRPr>
          </a:p>
        </p:txBody>
      </p:sp>
    </p:spTree>
    <p:extLst>
      <p:ext uri="{BB962C8B-B14F-4D97-AF65-F5344CB8AC3E}">
        <p14:creationId xmlns:p14="http://schemas.microsoft.com/office/powerpoint/2010/main" val="17496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8111" y="163397"/>
            <a:ext cx="387570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本章小结</a:t>
            </a:r>
          </a:p>
        </p:txBody>
      </p:sp>
      <p:sp>
        <p:nvSpPr>
          <p:cNvPr id="6" name="文本框 5"/>
          <p:cNvSpPr txBox="1"/>
          <p:nvPr/>
        </p:nvSpPr>
        <p:spPr>
          <a:xfrm>
            <a:off x="732471" y="74428"/>
            <a:ext cx="1361527" cy="892552"/>
          </a:xfrm>
          <a:prstGeom prst="rect">
            <a:avLst/>
          </a:prstGeom>
          <a:noFill/>
        </p:spPr>
        <p:txBody>
          <a:bodyPr wrap="none" rtlCol="0">
            <a:spAutoFit/>
          </a:bodyPr>
          <a:lstStyle/>
          <a:p>
            <a:pPr algn="ctr"/>
            <a:r>
              <a:rPr lang="en-US" altLang="zh-CN" sz="2400" b="1" dirty="0">
                <a:solidFill>
                  <a:srgbClr val="39626F"/>
                </a:solidFill>
                <a:latin typeface="微软雅黑" panose="020B0503020204020204" pitchFamily="34" charset="-122"/>
                <a:ea typeface="微软雅黑" panose="020B0503020204020204" pitchFamily="34" charset="-122"/>
              </a:rPr>
              <a:t>chapter</a:t>
            </a: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6</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2" name="矩形 1"/>
          <p:cNvSpPr/>
          <p:nvPr/>
        </p:nvSpPr>
        <p:spPr>
          <a:xfrm>
            <a:off x="844061" y="1550979"/>
            <a:ext cx="7746023" cy="3323987"/>
          </a:xfrm>
          <a:prstGeom prst="rect">
            <a:avLst/>
          </a:prstGeom>
          <a:noFill/>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本章</a:t>
            </a:r>
            <a:r>
              <a:rPr lang="zh-CN" altLang="en-US" sz="2000" dirty="0">
                <a:latin typeface="微软雅黑" panose="020B0503020204020204" pitchFamily="34" charset="-122"/>
                <a:ea typeface="微软雅黑" panose="020B0503020204020204" pitchFamily="34" charset="-122"/>
              </a:rPr>
              <a:t>要</a:t>
            </a:r>
            <a:r>
              <a:rPr lang="zh-CN" altLang="en-US" sz="2000" dirty="0" smtClean="0">
                <a:latin typeface="微软雅黑" panose="020B0503020204020204" pitchFamily="34" charset="-122"/>
                <a:ea typeface="微软雅黑" panose="020B0503020204020204" pitchFamily="34" charset="-122"/>
              </a:rPr>
              <a:t>掌握</a:t>
            </a:r>
            <a:r>
              <a:rPr lang="zh-CN" altLang="en-US" sz="2000" dirty="0">
                <a:latin typeface="微软雅黑" panose="020B0503020204020204" pitchFamily="34" charset="-122"/>
                <a:ea typeface="微软雅黑" panose="020B0503020204020204" pitchFamily="34" charset="-122"/>
              </a:rPr>
              <a:t>的内容有</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各种</a:t>
            </a:r>
            <a:r>
              <a:rPr lang="zh-CN" altLang="en-US" sz="2000" dirty="0">
                <a:latin typeface="微软雅黑" panose="020B0503020204020204" pitchFamily="34" charset="-122"/>
                <a:ea typeface="微软雅黑" panose="020B0503020204020204" pitchFamily="34" charset="-122"/>
              </a:rPr>
              <a:t>类型指针的定义</a:t>
            </a:r>
            <a:r>
              <a:rPr lang="zh-CN" altLang="en-US" sz="2000" dirty="0" smtClean="0">
                <a:latin typeface="微软雅黑" panose="020B0503020204020204" pitchFamily="34" charset="-122"/>
                <a:ea typeface="微软雅黑" panose="020B0503020204020204" pitchFamily="34" charset="-122"/>
              </a:rPr>
              <a:t>形式与初始化方法和</a:t>
            </a:r>
            <a:r>
              <a:rPr lang="zh-CN" altLang="en-US" sz="2000" dirty="0">
                <a:latin typeface="微软雅黑" panose="020B0503020204020204" pitchFamily="34" charset="-122"/>
                <a:ea typeface="微软雅黑" panose="020B0503020204020204" pitchFamily="34" charset="-122"/>
              </a:rPr>
              <a:t>使用指针的方法</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指针允许运算的种类和运算方法；</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如何</a:t>
            </a:r>
            <a:r>
              <a:rPr lang="zh-CN" altLang="en-US" sz="2000" dirty="0">
                <a:latin typeface="微软雅黑" panose="020B0503020204020204" pitchFamily="34" charset="-122"/>
                <a:ea typeface="微软雅黑" panose="020B0503020204020204" pitchFamily="34" charset="-122"/>
              </a:rPr>
              <a:t>用指针表示一维数组及二维数组，尤其注意指针和数组表现形式的</a:t>
            </a:r>
            <a:r>
              <a:rPr lang="zh-CN" altLang="en-US" sz="2000" dirty="0" smtClean="0">
                <a:latin typeface="微软雅黑" panose="020B0503020204020204" pitchFamily="34" charset="-122"/>
                <a:ea typeface="微软雅黑" panose="020B0503020204020204" pitchFamily="34" charset="-122"/>
              </a:rPr>
              <a:t>互换性；</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多级</a:t>
            </a:r>
            <a:r>
              <a:rPr lang="zh-CN" altLang="en-US" sz="2000" dirty="0">
                <a:latin typeface="微软雅黑" panose="020B0503020204020204" pitchFamily="34" charset="-122"/>
                <a:ea typeface="微软雅黑" panose="020B0503020204020204" pitchFamily="34" charset="-122"/>
              </a:rPr>
              <a:t>指针的</a:t>
            </a:r>
            <a:r>
              <a:rPr lang="zh-CN" altLang="en-US" sz="2000" dirty="0" smtClean="0">
                <a:latin typeface="微软雅黑" panose="020B0503020204020204" pitchFamily="34" charset="-122"/>
                <a:ea typeface="微软雅黑" panose="020B0503020204020204" pitchFamily="34" charset="-122"/>
              </a:rPr>
              <a:t>概念、多级指针处理指针数组的方法；</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区分数组指针与指针数组以及指针函数与函数指针并掌握其用法。</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9230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指针的使用</a:t>
            </a:r>
          </a:p>
        </p:txBody>
      </p:sp>
      <p:sp>
        <p:nvSpPr>
          <p:cNvPr id="4" name="矩形 3"/>
          <p:cNvSpPr/>
          <p:nvPr/>
        </p:nvSpPr>
        <p:spPr>
          <a:xfrm>
            <a:off x="718489" y="1220551"/>
            <a:ext cx="2656722" cy="461665"/>
          </a:xfrm>
          <a:prstGeom prst="rect">
            <a:avLst/>
          </a:prstGeom>
          <a:ln>
            <a:noFill/>
          </a:ln>
        </p:spPr>
        <p:txBody>
          <a:bodyPr wrap="square">
            <a:spAutoFit/>
          </a:bodyPr>
          <a:lstStyle/>
          <a:p>
            <a:r>
              <a:rPr lang="x-none" altLang="zh-CN" sz="2400" b="1" dirty="0">
                <a:latin typeface="微软雅黑" panose="020B0503020204020204" pitchFamily="34" charset="-122"/>
                <a:ea typeface="微软雅黑" panose="020B0503020204020204" pitchFamily="34" charset="-122"/>
              </a:rPr>
              <a:t>取地址运算符 &amp; </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1336820" y="3708704"/>
            <a:ext cx="766857" cy="341632"/>
          </a:xfrm>
          <a:prstGeom prst="rect">
            <a:avLst/>
          </a:prstGeom>
        </p:spPr>
        <p:txBody>
          <a:bodyPr wrap="square">
            <a:spAutoFit/>
          </a:bodyPr>
          <a:lstStyle/>
          <a:p>
            <a:pPr>
              <a:lnSpc>
                <a:spcPct val="90000"/>
              </a:lnSpc>
              <a:buSzTx/>
            </a:pPr>
            <a:r>
              <a:rPr lang="zh-CN" altLang="en-US" dirty="0">
                <a:latin typeface="等线" panose="02010600030101010101" pitchFamily="2" charset="-122"/>
                <a:ea typeface="等线" panose="02010600030101010101" pitchFamily="2" charset="-122"/>
              </a:rPr>
              <a:t>例如</a:t>
            </a:r>
            <a:endParaRPr lang="en-US" altLang="zh-CN" dirty="0">
              <a:latin typeface="等线" panose="02010600030101010101" pitchFamily="2" charset="-122"/>
              <a:ea typeface="等线" panose="02010600030101010101" pitchFamily="2" charset="-122"/>
            </a:endParaRPr>
          </a:p>
        </p:txBody>
      </p:sp>
      <p:grpSp>
        <p:nvGrpSpPr>
          <p:cNvPr id="7" name="组合 6"/>
          <p:cNvGrpSpPr/>
          <p:nvPr/>
        </p:nvGrpSpPr>
        <p:grpSpPr>
          <a:xfrm>
            <a:off x="3489782" y="1254429"/>
            <a:ext cx="1386918" cy="393908"/>
            <a:chOff x="3832080" y="1798416"/>
            <a:chExt cx="1386918" cy="393908"/>
          </a:xfrm>
        </p:grpSpPr>
        <p:sp>
          <p:nvSpPr>
            <p:cNvPr id="9" name="矩形 8"/>
            <p:cNvSpPr/>
            <p:nvPr/>
          </p:nvSpPr>
          <p:spPr>
            <a:xfrm>
              <a:off x="3832080" y="1850692"/>
              <a:ext cx="1386918" cy="341632"/>
            </a:xfrm>
            <a:prstGeom prst="rect">
              <a:avLst/>
            </a:prstGeom>
          </p:spPr>
          <p:txBody>
            <a:bodyPr wrap="none">
              <a:spAutoFit/>
            </a:bodyPr>
            <a:lstStyle/>
            <a:p>
              <a:pPr>
                <a:lnSpc>
                  <a:spcPct val="90000"/>
                </a:lnSpc>
                <a:buFont typeface="Wingdings 3" panose="05040102010807070707" pitchFamily="18" charset="2"/>
                <a:buNone/>
              </a:pP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&amp; </a:t>
              </a:r>
              <a:r>
                <a:rPr lang="zh-CN"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操作对象</a:t>
              </a:r>
              <a:endPar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3869829" y="1798416"/>
              <a:ext cx="1311420" cy="393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对话气泡: 圆角矩形 16"/>
          <p:cNvSpPr/>
          <p:nvPr/>
        </p:nvSpPr>
        <p:spPr>
          <a:xfrm>
            <a:off x="5651213" y="1354055"/>
            <a:ext cx="1359002" cy="588564"/>
          </a:xfrm>
          <a:prstGeom prst="wedgeRoundRectCallout">
            <a:avLst>
              <a:gd name="adj1" fmla="val -89202"/>
              <a:gd name="adj2" fmla="val -4184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1100" dirty="0">
                <a:solidFill>
                  <a:schemeClr val="tx1"/>
                </a:solidFill>
                <a:latin typeface="+mn-ea"/>
              </a:rPr>
              <a:t>操作对象必须是左值表达式</a:t>
            </a:r>
            <a:endParaRPr lang="zh-CN" altLang="en-US" sz="1100" dirty="0">
              <a:solidFill>
                <a:schemeClr val="tx1"/>
              </a:solidFill>
              <a:latin typeface="+mn-ea"/>
            </a:endParaRPr>
          </a:p>
        </p:txBody>
      </p:sp>
      <p:sp>
        <p:nvSpPr>
          <p:cNvPr id="12" name="矩形 11"/>
          <p:cNvSpPr/>
          <p:nvPr/>
        </p:nvSpPr>
        <p:spPr>
          <a:xfrm>
            <a:off x="2283989" y="3684657"/>
            <a:ext cx="1504950" cy="840230"/>
          </a:xfrm>
          <a:prstGeom prst="rect">
            <a:avLst/>
          </a:prstGeom>
        </p:spPr>
        <p:txBody>
          <a:bodyPr wrap="square">
            <a:spAutoFit/>
          </a:bodyPr>
          <a:lstStyle/>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x;</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char  y;</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double  z;</a:t>
            </a:r>
            <a:endParaRPr lang="zh-CN" altLang="zh-CN" dirty="0">
              <a:latin typeface="等线" panose="02010600030101010101" pitchFamily="2" charset="-122"/>
              <a:ea typeface="等线" panose="02010600030101010101" pitchFamily="2" charset="-122"/>
            </a:endParaRPr>
          </a:p>
        </p:txBody>
      </p:sp>
      <p:sp>
        <p:nvSpPr>
          <p:cNvPr id="13" name="矩形 12"/>
          <p:cNvSpPr/>
          <p:nvPr/>
        </p:nvSpPr>
        <p:spPr>
          <a:xfrm>
            <a:off x="2283989" y="4461681"/>
            <a:ext cx="2152650" cy="590931"/>
          </a:xfrm>
          <a:prstGeom prst="rect">
            <a:avLst/>
          </a:prstGeom>
        </p:spPr>
        <p:txBody>
          <a:bodyPr wrap="square">
            <a:spAutoFit/>
          </a:bodyPr>
          <a:lstStyle/>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a [4];</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register </a:t>
            </a: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k</a:t>
            </a:r>
            <a:r>
              <a:rPr lang="zh-CN" altLang="zh-CN" dirty="0">
                <a:latin typeface="等线" panose="02010600030101010101" pitchFamily="2" charset="-122"/>
                <a:ea typeface="等线" panose="02010600030101010101" pitchFamily="2" charset="-122"/>
              </a:rPr>
              <a:t>；</a:t>
            </a:r>
          </a:p>
        </p:txBody>
      </p:sp>
      <p:sp>
        <p:nvSpPr>
          <p:cNvPr id="18" name="矩形 17"/>
          <p:cNvSpPr/>
          <p:nvPr/>
        </p:nvSpPr>
        <p:spPr>
          <a:xfrm>
            <a:off x="4208039" y="3741852"/>
            <a:ext cx="1504950" cy="1588127"/>
          </a:xfrm>
          <a:prstGeom prst="rect">
            <a:avLst/>
          </a:prstGeom>
        </p:spPr>
        <p:txBody>
          <a:bodyPr wrap="square">
            <a:spAutoFit/>
          </a:bodyPr>
          <a:lstStyle/>
          <a:p>
            <a:pPr>
              <a:lnSpc>
                <a:spcPct val="90000"/>
              </a:lnSpc>
            </a:pPr>
            <a:r>
              <a:rPr lang="en-US" altLang="zh-CN" dirty="0">
                <a:latin typeface="等线" panose="02010600030101010101" pitchFamily="2" charset="-122"/>
                <a:ea typeface="等线" panose="02010600030101010101" pitchFamily="2" charset="-122"/>
              </a:rPr>
              <a:t>&amp;x</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&amp;y</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&amp;z</a:t>
            </a:r>
          </a:p>
          <a:p>
            <a:pPr>
              <a:lnSpc>
                <a:spcPct val="90000"/>
              </a:lnSpc>
            </a:pPr>
            <a:r>
              <a:rPr lang="en-US" altLang="zh-CN" dirty="0">
                <a:latin typeface="等线" panose="02010600030101010101" pitchFamily="2" charset="-122"/>
                <a:ea typeface="等线" panose="02010600030101010101" pitchFamily="2" charset="-122"/>
              </a:rPr>
              <a:t>&amp;a[2]</a:t>
            </a:r>
          </a:p>
          <a:p>
            <a:pPr>
              <a:lnSpc>
                <a:spcPct val="90000"/>
              </a:lnSpc>
            </a:pPr>
            <a:r>
              <a:rPr lang="en-US" altLang="zh-CN" dirty="0">
                <a:latin typeface="等线" panose="02010600030101010101" pitchFamily="2" charset="-122"/>
                <a:ea typeface="等线" panose="02010600030101010101" pitchFamily="2" charset="-122"/>
              </a:rPr>
              <a:t>&amp;a</a:t>
            </a:r>
          </a:p>
          <a:p>
            <a:pPr>
              <a:lnSpc>
                <a:spcPct val="90000"/>
              </a:lnSpc>
            </a:pPr>
            <a:r>
              <a:rPr lang="en-US" altLang="zh-CN" dirty="0">
                <a:latin typeface="等线" panose="02010600030101010101" pitchFamily="2" charset="-122"/>
                <a:ea typeface="等线" panose="02010600030101010101" pitchFamily="2" charset="-122"/>
              </a:rPr>
              <a:t>&amp;k</a:t>
            </a:r>
            <a:endParaRPr lang="zh-CN" altLang="zh-CN" dirty="0">
              <a:latin typeface="等线" panose="02010600030101010101" pitchFamily="2" charset="-122"/>
              <a:ea typeface="等线" panose="02010600030101010101" pitchFamily="2" charset="-122"/>
            </a:endParaRPr>
          </a:p>
        </p:txBody>
      </p:sp>
      <p:sp>
        <p:nvSpPr>
          <p:cNvPr id="19" name="矩形 18"/>
          <p:cNvSpPr/>
          <p:nvPr/>
        </p:nvSpPr>
        <p:spPr>
          <a:xfrm>
            <a:off x="6360689" y="3708704"/>
            <a:ext cx="1504950" cy="1588127"/>
          </a:xfrm>
          <a:prstGeom prst="rect">
            <a:avLst/>
          </a:prstGeom>
        </p:spPr>
        <p:txBody>
          <a:bodyPr wrap="square">
            <a:spAutoFit/>
          </a:bodyPr>
          <a:lstStyle/>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char *</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double *</a:t>
            </a:r>
          </a:p>
          <a:p>
            <a:pPr>
              <a:lnSpc>
                <a:spcPct val="90000"/>
              </a:lnSpc>
            </a:pPr>
            <a:r>
              <a:rPr lang="en-US" altLang="zh-CN" dirty="0" err="1">
                <a:latin typeface="等线" panose="02010600030101010101" pitchFamily="2" charset="-122"/>
                <a:ea typeface="等线" panose="02010600030101010101" pitchFamily="2" charset="-122"/>
              </a:rPr>
              <a:t>int</a:t>
            </a:r>
            <a:r>
              <a:rPr lang="en-US" altLang="zh-CN" dirty="0">
                <a:latin typeface="等线" panose="02010600030101010101" pitchFamily="2" charset="-122"/>
                <a:ea typeface="等线" panose="02010600030101010101" pitchFamily="2" charset="-122"/>
              </a:rPr>
              <a:t> *</a:t>
            </a:r>
          </a:p>
          <a:p>
            <a:pPr>
              <a:lnSpc>
                <a:spcPct val="90000"/>
              </a:lnSpc>
            </a:pPr>
            <a:r>
              <a:rPr lang="zh-CN" altLang="en-US" dirty="0">
                <a:latin typeface="等线" panose="02010600030101010101" pitchFamily="2" charset="-122"/>
                <a:ea typeface="等线" panose="02010600030101010101" pitchFamily="2" charset="-122"/>
              </a:rPr>
              <a:t>错误</a:t>
            </a:r>
            <a:endParaRPr lang="en-US" altLang="zh-CN" dirty="0">
              <a:latin typeface="等线" panose="02010600030101010101" pitchFamily="2" charset="-122"/>
              <a:ea typeface="等线" panose="02010600030101010101" pitchFamily="2" charset="-122"/>
            </a:endParaRPr>
          </a:p>
          <a:p>
            <a:pPr>
              <a:lnSpc>
                <a:spcPct val="90000"/>
              </a:lnSpc>
            </a:pPr>
            <a:r>
              <a:rPr lang="zh-CN" altLang="en-US" dirty="0">
                <a:latin typeface="等线" panose="02010600030101010101" pitchFamily="2" charset="-122"/>
                <a:ea typeface="等线" panose="02010600030101010101" pitchFamily="2" charset="-122"/>
              </a:rPr>
              <a:t>错误</a:t>
            </a:r>
            <a:endParaRPr lang="zh-CN" altLang="zh-CN" dirty="0">
              <a:latin typeface="等线" panose="02010600030101010101" pitchFamily="2" charset="-122"/>
              <a:ea typeface="等线" panose="02010600030101010101" pitchFamily="2" charset="-122"/>
            </a:endParaRPr>
          </a:p>
        </p:txBody>
      </p:sp>
      <p:sp>
        <p:nvSpPr>
          <p:cNvPr id="14" name="箭头: 右 13"/>
          <p:cNvSpPr/>
          <p:nvPr/>
        </p:nvSpPr>
        <p:spPr>
          <a:xfrm>
            <a:off x="5382789" y="4399877"/>
            <a:ext cx="482600" cy="250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20248" y="2220194"/>
            <a:ext cx="5726327" cy="923330"/>
          </a:xfrm>
          <a:prstGeom prst="rect">
            <a:avLst/>
          </a:prstGeom>
          <a:solidFill>
            <a:schemeClr val="bg1"/>
          </a:solidFill>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单目</a:t>
            </a:r>
            <a:r>
              <a:rPr lang="en-US" altLang="zh-CN" dirty="0">
                <a:latin typeface="微软雅黑" panose="020B0503020204020204" pitchFamily="34" charset="-122"/>
                <a:ea typeface="微软雅黑" panose="020B0503020204020204" pitchFamily="34" charset="-122"/>
              </a:rPr>
              <a:t>&amp;</a:t>
            </a:r>
            <a:r>
              <a:rPr lang="zh-CN" altLang="zh-CN" dirty="0">
                <a:latin typeface="微软雅黑" panose="020B0503020204020204" pitchFamily="34" charset="-122"/>
                <a:ea typeface="微软雅黑" panose="020B0503020204020204" pitchFamily="34" charset="-122"/>
              </a:rPr>
              <a:t>与操作对象组成地址表达式</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运算结果为操作对象变量的地址，结果类型为操作对象类型的指针</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340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指针的使用</a:t>
            </a:r>
          </a:p>
        </p:txBody>
      </p:sp>
      <p:sp>
        <p:nvSpPr>
          <p:cNvPr id="4" name="矩形 3"/>
          <p:cNvSpPr/>
          <p:nvPr/>
        </p:nvSpPr>
        <p:spPr>
          <a:xfrm>
            <a:off x="516784" y="1203260"/>
            <a:ext cx="7114422" cy="461665"/>
          </a:xfrm>
          <a:prstGeom prst="rect">
            <a:avLst/>
          </a:prstGeom>
          <a:ln>
            <a:noFill/>
          </a:ln>
        </p:spPr>
        <p:txBody>
          <a:bodyPr wrap="square">
            <a:spAutoFit/>
          </a:bodyPr>
          <a:lstStyle/>
          <a:p>
            <a:r>
              <a:rPr lang="x-none" altLang="zh-CN" sz="2400" b="1" dirty="0">
                <a:latin typeface="微软雅黑" panose="020B0503020204020204" pitchFamily="34" charset="-122"/>
                <a:ea typeface="微软雅黑" panose="020B0503020204020204" pitchFamily="34" charset="-122"/>
              </a:rPr>
              <a:t>取</a:t>
            </a:r>
            <a:r>
              <a:rPr lang="zh-CN" altLang="en-US" sz="2400" b="1" dirty="0">
                <a:latin typeface="微软雅黑" panose="020B0503020204020204" pitchFamily="34" charset="-122"/>
                <a:ea typeface="微软雅黑" panose="020B0503020204020204" pitchFamily="34" charset="-122"/>
              </a:rPr>
              <a:t>内容</a:t>
            </a:r>
            <a:r>
              <a:rPr lang="x-none" altLang="zh-CN" sz="2400" b="1" dirty="0">
                <a:latin typeface="微软雅黑" panose="020B0503020204020204" pitchFamily="34" charset="-122"/>
                <a:ea typeface="微软雅黑" panose="020B0503020204020204" pitchFamily="34" charset="-122"/>
              </a:rPr>
              <a:t>运算符 </a:t>
            </a:r>
            <a:r>
              <a:rPr lang="zh-CN" altLang="en-US" sz="2400" b="1" dirty="0">
                <a:latin typeface="微软雅黑" panose="020B0503020204020204" pitchFamily="34" charset="-122"/>
                <a:ea typeface="微软雅黑" panose="020B0503020204020204" pitchFamily="34" charset="-122"/>
              </a:rPr>
              <a:t>*</a:t>
            </a:r>
            <a:r>
              <a:rPr lang="x-none"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872372" y="3302308"/>
            <a:ext cx="766857" cy="341632"/>
          </a:xfrm>
          <a:prstGeom prst="rect">
            <a:avLst/>
          </a:prstGeom>
        </p:spPr>
        <p:txBody>
          <a:bodyPr wrap="square">
            <a:spAutoFit/>
          </a:bodyPr>
          <a:lstStyle/>
          <a:p>
            <a:pPr>
              <a:lnSpc>
                <a:spcPct val="90000"/>
              </a:lnSpc>
              <a:buSzTx/>
            </a:pPr>
            <a:r>
              <a:rPr lang="zh-CN" altLang="en-US" dirty="0">
                <a:latin typeface="等线" panose="02010600030101010101" pitchFamily="2" charset="-122"/>
                <a:ea typeface="等线" panose="02010600030101010101" pitchFamily="2" charset="-122"/>
              </a:rPr>
              <a:t>例如</a:t>
            </a:r>
            <a:endParaRPr lang="en-US" altLang="zh-CN" dirty="0">
              <a:latin typeface="等线" panose="02010600030101010101" pitchFamily="2" charset="-122"/>
              <a:ea typeface="等线" panose="02010600030101010101" pitchFamily="2" charset="-122"/>
            </a:endParaRPr>
          </a:p>
        </p:txBody>
      </p:sp>
      <p:grpSp>
        <p:nvGrpSpPr>
          <p:cNvPr id="14" name="组合 13"/>
          <p:cNvGrpSpPr/>
          <p:nvPr/>
        </p:nvGrpSpPr>
        <p:grpSpPr>
          <a:xfrm>
            <a:off x="3719340" y="1237138"/>
            <a:ext cx="1349169" cy="393908"/>
            <a:chOff x="3832080" y="1798416"/>
            <a:chExt cx="1349169" cy="393908"/>
          </a:xfrm>
        </p:grpSpPr>
        <p:sp>
          <p:nvSpPr>
            <p:cNvPr id="9" name="矩形 8"/>
            <p:cNvSpPr/>
            <p:nvPr/>
          </p:nvSpPr>
          <p:spPr>
            <a:xfrm>
              <a:off x="3832080" y="1850692"/>
              <a:ext cx="1289135" cy="341632"/>
            </a:xfrm>
            <a:prstGeom prst="rect">
              <a:avLst/>
            </a:prstGeom>
          </p:spPr>
          <p:txBody>
            <a:bodyPr wrap="none">
              <a:spAutoFit/>
            </a:bodyPr>
            <a:lstStyle/>
            <a:p>
              <a:pPr>
                <a:lnSpc>
                  <a:spcPct val="90000"/>
                </a:lnSpc>
                <a:buFont typeface="Wingdings 3" panose="05040102010807070707" pitchFamily="18" charset="2"/>
                <a:buNone/>
              </a:pP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操作对象</a:t>
              </a:r>
              <a:endPar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3869829" y="1798416"/>
              <a:ext cx="1311420" cy="393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对话气泡: 圆角矩形 16"/>
          <p:cNvSpPr/>
          <p:nvPr/>
        </p:nvSpPr>
        <p:spPr>
          <a:xfrm>
            <a:off x="6249928" y="929628"/>
            <a:ext cx="1773163" cy="770872"/>
          </a:xfrm>
          <a:prstGeom prst="wedgeRoundRectCallout">
            <a:avLst>
              <a:gd name="adj1" fmla="val -108847"/>
              <a:gd name="adj2" fmla="val 14641"/>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1100" dirty="0">
                <a:solidFill>
                  <a:schemeClr val="tx1"/>
                </a:solidFill>
                <a:latin typeface="+mn-ea"/>
              </a:rPr>
              <a:t>操作对象必须是地址表达式，即指针（地址常量或指针变量）</a:t>
            </a:r>
            <a:endParaRPr lang="zh-CN" altLang="en-US" sz="1100" dirty="0">
              <a:solidFill>
                <a:schemeClr val="tx1"/>
              </a:solidFill>
              <a:latin typeface="+mn-ea"/>
            </a:endParaRPr>
          </a:p>
        </p:txBody>
      </p:sp>
      <p:sp>
        <p:nvSpPr>
          <p:cNvPr id="5" name="矩形 4"/>
          <p:cNvSpPr/>
          <p:nvPr/>
        </p:nvSpPr>
        <p:spPr>
          <a:xfrm>
            <a:off x="1688261" y="3213501"/>
            <a:ext cx="2489200" cy="1532727"/>
          </a:xfrm>
          <a:prstGeom prst="rect">
            <a:avLst/>
          </a:prstGeom>
        </p:spPr>
        <p:txBody>
          <a:bodyPr wrap="square">
            <a:spAutoFit/>
          </a:bodyPr>
          <a:lstStyle/>
          <a:p>
            <a:pPr>
              <a:lnSpc>
                <a:spcPct val="130000"/>
              </a:lnSpc>
            </a:pPr>
            <a:r>
              <a:rPr lang="en-US" altLang="zh-CN" dirty="0">
                <a:latin typeface="等线" panose="02010600030101010101" pitchFamily="2" charset="-122"/>
                <a:ea typeface="等线" panose="02010600030101010101" pitchFamily="2" charset="-122"/>
              </a:rPr>
              <a:t>char  c</a:t>
            </a:r>
            <a:r>
              <a:rPr lang="zh-CN" altLang="zh-CN"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*pc = &amp;c</a:t>
            </a:r>
            <a:r>
              <a:rPr lang="zh-CN" altLang="zh-CN" dirty="0">
                <a:latin typeface="等线" panose="02010600030101010101" pitchFamily="2" charset="-122"/>
                <a:ea typeface="等线" panose="02010600030101010101" pitchFamily="2" charset="-122"/>
              </a:rPr>
              <a:t>；</a:t>
            </a:r>
          </a:p>
          <a:p>
            <a:pPr>
              <a:lnSpc>
                <a:spcPct val="130000"/>
              </a:lnSpc>
            </a:pPr>
            <a:r>
              <a:rPr lang="en-US" altLang="zh-CN" dirty="0">
                <a:latin typeface="等线" panose="02010600030101010101" pitchFamily="2" charset="-122"/>
                <a:ea typeface="等线" panose="02010600030101010101" pitchFamily="2" charset="-122"/>
              </a:rPr>
              <a:t>*(&amp;c) = 'a′</a:t>
            </a:r>
            <a:r>
              <a:rPr lang="zh-CN" altLang="zh-CN" dirty="0">
                <a:latin typeface="等线" panose="02010600030101010101" pitchFamily="2" charset="-122"/>
                <a:ea typeface="等线" panose="02010600030101010101" pitchFamily="2" charset="-122"/>
              </a:rPr>
              <a:t>；</a:t>
            </a:r>
          </a:p>
          <a:p>
            <a:pPr>
              <a:lnSpc>
                <a:spcPct val="130000"/>
              </a:lnSpc>
            </a:pPr>
            <a:r>
              <a:rPr lang="en-US" altLang="zh-CN" dirty="0">
                <a:latin typeface="等线" panose="02010600030101010101" pitchFamily="2" charset="-122"/>
                <a:ea typeface="等线" panose="02010600030101010101" pitchFamily="2" charset="-122"/>
              </a:rPr>
              <a:t>*pc = 'a′</a:t>
            </a:r>
            <a:r>
              <a:rPr lang="zh-CN" altLang="zh-CN" dirty="0">
                <a:latin typeface="等线" panose="02010600030101010101" pitchFamily="2" charset="-122"/>
                <a:ea typeface="等线" panose="02010600030101010101" pitchFamily="2" charset="-122"/>
              </a:rPr>
              <a:t>；</a:t>
            </a:r>
          </a:p>
          <a:p>
            <a:pPr>
              <a:lnSpc>
                <a:spcPct val="130000"/>
              </a:lnSpc>
            </a:pPr>
            <a:r>
              <a:rPr lang="en-US" altLang="zh-CN" dirty="0">
                <a:latin typeface="等线" panose="02010600030101010101" pitchFamily="2" charset="-122"/>
                <a:ea typeface="等线" panose="02010600030101010101" pitchFamily="2" charset="-122"/>
              </a:rPr>
              <a:t>c = 'a′</a:t>
            </a:r>
            <a:r>
              <a:rPr lang="zh-CN" altLang="zh-CN" dirty="0">
                <a:latin typeface="等线" panose="02010600030101010101" pitchFamily="2" charset="-122"/>
                <a:ea typeface="等线" panose="02010600030101010101" pitchFamily="2" charset="-122"/>
              </a:rPr>
              <a:t>；</a:t>
            </a:r>
          </a:p>
        </p:txBody>
      </p:sp>
      <p:sp>
        <p:nvSpPr>
          <p:cNvPr id="7" name="矩形 6"/>
          <p:cNvSpPr/>
          <p:nvPr/>
        </p:nvSpPr>
        <p:spPr>
          <a:xfrm>
            <a:off x="4474180" y="3303917"/>
            <a:ext cx="2377574" cy="341632"/>
          </a:xfrm>
          <a:prstGeom prst="rect">
            <a:avLst/>
          </a:prstGeom>
        </p:spPr>
        <p:txBody>
          <a:bodyPr wrap="square">
            <a:spAutoFit/>
          </a:bodyPr>
          <a:lstStyle/>
          <a:p>
            <a:pPr>
              <a:lnSpc>
                <a:spcPct val="90000"/>
              </a:lnSpc>
            </a:pPr>
            <a:r>
              <a:rPr lang="zh-CN" altLang="zh-CN" dirty="0">
                <a:latin typeface="等线" panose="02010600030101010101" pitchFamily="2" charset="-122"/>
                <a:ea typeface="等线" panose="02010600030101010101" pitchFamily="2" charset="-122"/>
              </a:rPr>
              <a:t>注意区分</a:t>
            </a:r>
            <a:r>
              <a:rPr lang="en-US" altLang="zh-CN" dirty="0">
                <a:latin typeface="等线" panose="02010600030101010101" pitchFamily="2" charset="-122"/>
                <a:ea typeface="等线" panose="02010600030101010101" pitchFamily="2" charset="-122"/>
              </a:rPr>
              <a:t>*</a:t>
            </a:r>
            <a:r>
              <a:rPr lang="zh-CN" altLang="zh-CN" dirty="0">
                <a:latin typeface="等线" panose="02010600030101010101" pitchFamily="2" charset="-122"/>
                <a:ea typeface="等线" panose="02010600030101010101" pitchFamily="2" charset="-122"/>
              </a:rPr>
              <a:t>的不同含义</a:t>
            </a:r>
            <a:r>
              <a:rPr lang="zh-CN" altLang="en-US" dirty="0">
                <a:latin typeface="等线" panose="02010600030101010101" pitchFamily="2" charset="-122"/>
                <a:ea typeface="等线" panose="02010600030101010101" pitchFamily="2" charset="-122"/>
              </a:rPr>
              <a:t>：</a:t>
            </a:r>
          </a:p>
        </p:txBody>
      </p:sp>
      <p:grpSp>
        <p:nvGrpSpPr>
          <p:cNvPr id="18" name="组合 17"/>
          <p:cNvGrpSpPr/>
          <p:nvPr/>
        </p:nvGrpSpPr>
        <p:grpSpPr>
          <a:xfrm>
            <a:off x="5079600" y="3701833"/>
            <a:ext cx="3721037" cy="341632"/>
            <a:chOff x="5079600" y="3701833"/>
            <a:chExt cx="3721037" cy="341632"/>
          </a:xfrm>
        </p:grpSpPr>
        <p:sp>
          <p:nvSpPr>
            <p:cNvPr id="8" name="矩形 7"/>
            <p:cNvSpPr/>
            <p:nvPr/>
          </p:nvSpPr>
          <p:spPr>
            <a:xfrm>
              <a:off x="5079600" y="3701833"/>
              <a:ext cx="1117614" cy="3416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90000"/>
                </a:lnSpc>
              </a:pPr>
              <a:r>
                <a:rPr lang="en-US" altLang="zh-CN" dirty="0">
                  <a:latin typeface="等线" panose="02010600030101010101" pitchFamily="2" charset="-122"/>
                </a:rPr>
                <a:t>char  </a:t>
              </a:r>
              <a:r>
                <a:rPr lang="zh-CN" altLang="en-US" dirty="0">
                  <a:latin typeface="等线" panose="02010600030101010101" pitchFamily="2" charset="-122"/>
                </a:rPr>
                <a:t>*</a:t>
              </a:r>
              <a:r>
                <a:rPr lang="en-US" altLang="zh-CN" dirty="0">
                  <a:latin typeface="等线" panose="02010600030101010101" pitchFamily="2" charset="-122"/>
                </a:rPr>
                <a:t>pc;</a:t>
              </a:r>
              <a:endParaRPr lang="zh-CN" altLang="zh-CN" dirty="0">
                <a:latin typeface="等线" panose="02010600030101010101" pitchFamily="2" charset="-122"/>
              </a:endParaRPr>
            </a:p>
          </p:txBody>
        </p:sp>
        <p:sp>
          <p:nvSpPr>
            <p:cNvPr id="11" name="矩形 10"/>
            <p:cNvSpPr/>
            <p:nvPr/>
          </p:nvSpPr>
          <p:spPr>
            <a:xfrm>
              <a:off x="7000144" y="3702387"/>
              <a:ext cx="1800493" cy="2862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90000"/>
                </a:lnSpc>
              </a:pPr>
              <a:r>
                <a:rPr lang="zh-CN" altLang="zh-CN" sz="1400" dirty="0">
                  <a:latin typeface="等线" panose="02010600030101010101" pitchFamily="2" charset="-122"/>
                  <a:ea typeface="等线" panose="02010600030101010101" pitchFamily="2" charset="-122"/>
                </a:rPr>
                <a:t>抽象指针说明符</a:t>
              </a:r>
              <a:endParaRPr lang="zh-CN" altLang="en-US" sz="1400" dirty="0">
                <a:latin typeface="等线" panose="02010600030101010101" pitchFamily="2" charset="-122"/>
                <a:ea typeface="等线" panose="02010600030101010101" pitchFamily="2" charset="-122"/>
              </a:endParaRPr>
            </a:p>
          </p:txBody>
        </p:sp>
      </p:grpSp>
      <p:grpSp>
        <p:nvGrpSpPr>
          <p:cNvPr id="26" name="组合 25"/>
          <p:cNvGrpSpPr/>
          <p:nvPr/>
        </p:nvGrpSpPr>
        <p:grpSpPr>
          <a:xfrm>
            <a:off x="5079600" y="4364219"/>
            <a:ext cx="2823355" cy="341632"/>
            <a:chOff x="5079600" y="4364219"/>
            <a:chExt cx="2823355" cy="341632"/>
          </a:xfrm>
        </p:grpSpPr>
        <p:sp>
          <p:nvSpPr>
            <p:cNvPr id="21" name="矩形 20"/>
            <p:cNvSpPr/>
            <p:nvPr/>
          </p:nvSpPr>
          <p:spPr>
            <a:xfrm>
              <a:off x="5079600" y="4364219"/>
              <a:ext cx="1083951" cy="3416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pPr>
                <a:lnSpc>
                  <a:spcPct val="90000"/>
                </a:lnSpc>
              </a:pPr>
              <a:r>
                <a:rPr lang="en-US" altLang="zh-CN" dirty="0">
                  <a:latin typeface="等线" panose="02010600030101010101" pitchFamily="2" charset="-122"/>
                </a:rPr>
                <a:t>a = a*10;</a:t>
              </a:r>
              <a:endParaRPr lang="zh-CN" altLang="zh-CN" dirty="0">
                <a:latin typeface="等线" panose="02010600030101010101" pitchFamily="2" charset="-122"/>
              </a:endParaRPr>
            </a:p>
          </p:txBody>
        </p:sp>
        <p:sp>
          <p:nvSpPr>
            <p:cNvPr id="16" name="矩形 15"/>
            <p:cNvSpPr/>
            <p:nvPr/>
          </p:nvSpPr>
          <p:spPr>
            <a:xfrm>
              <a:off x="7000144" y="4364219"/>
              <a:ext cx="902811" cy="2862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nSpc>
                  <a:spcPct val="90000"/>
                </a:lnSpc>
              </a:pPr>
              <a:r>
                <a:rPr lang="zh-CN" altLang="zh-CN" sz="1400" dirty="0">
                  <a:latin typeface="等线" panose="02010600030101010101" pitchFamily="2" charset="-122"/>
                  <a:ea typeface="等线" panose="02010600030101010101" pitchFamily="2" charset="-122"/>
                </a:rPr>
                <a:t>乘运算符</a:t>
              </a:r>
              <a:endParaRPr lang="zh-CN" altLang="en-US" sz="1400" dirty="0">
                <a:latin typeface="等线" panose="02010600030101010101" pitchFamily="2" charset="-122"/>
                <a:ea typeface="等线" panose="02010600030101010101" pitchFamily="2" charset="-122"/>
              </a:endParaRPr>
            </a:p>
          </p:txBody>
        </p:sp>
      </p:grpSp>
      <p:grpSp>
        <p:nvGrpSpPr>
          <p:cNvPr id="19" name="组合 18"/>
          <p:cNvGrpSpPr/>
          <p:nvPr/>
        </p:nvGrpSpPr>
        <p:grpSpPr>
          <a:xfrm>
            <a:off x="5079600" y="4033303"/>
            <a:ext cx="3794775" cy="351794"/>
            <a:chOff x="5079600" y="4033303"/>
            <a:chExt cx="3794775" cy="351794"/>
          </a:xfrm>
        </p:grpSpPr>
        <p:sp>
          <p:nvSpPr>
            <p:cNvPr id="20" name="矩形 19"/>
            <p:cNvSpPr/>
            <p:nvPr/>
          </p:nvSpPr>
          <p:spPr>
            <a:xfrm>
              <a:off x="5079600" y="4043465"/>
              <a:ext cx="1090363" cy="3416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lnSpc>
                  <a:spcPct val="90000"/>
                </a:lnSpc>
              </a:pPr>
              <a:r>
                <a:rPr lang="zh-CN" altLang="en-US" dirty="0">
                  <a:latin typeface="等线" panose="02010600030101010101" pitchFamily="2" charset="-122"/>
                </a:rPr>
                <a:t>*</a:t>
              </a:r>
              <a:r>
                <a:rPr lang="en-US" altLang="zh-CN" dirty="0">
                  <a:latin typeface="等线" panose="02010600030101010101" pitchFamily="2" charset="-122"/>
                </a:rPr>
                <a:t>pc = 10;</a:t>
              </a:r>
              <a:endParaRPr lang="zh-CN" altLang="zh-CN" dirty="0">
                <a:latin typeface="等线" panose="02010600030101010101" pitchFamily="2" charset="-122"/>
              </a:endParaRPr>
            </a:p>
          </p:txBody>
        </p:sp>
        <p:sp>
          <p:nvSpPr>
            <p:cNvPr id="17" name="矩形 16"/>
            <p:cNvSpPr/>
            <p:nvPr/>
          </p:nvSpPr>
          <p:spPr>
            <a:xfrm>
              <a:off x="7000144" y="4033303"/>
              <a:ext cx="1874231" cy="2862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90000"/>
                </a:lnSpc>
              </a:pPr>
              <a:r>
                <a:rPr lang="zh-CN" altLang="zh-CN" sz="1400" dirty="0">
                  <a:latin typeface="等线" panose="02010600030101010101" pitchFamily="2" charset="-122"/>
                  <a:ea typeface="等线" panose="02010600030101010101" pitchFamily="2" charset="-122"/>
                </a:rPr>
                <a:t>间访运算符（单目</a:t>
              </a:r>
              <a:r>
                <a:rPr lang="en-US" altLang="zh-CN" sz="1400" dirty="0">
                  <a:latin typeface="等线" panose="02010600030101010101" pitchFamily="2" charset="-122"/>
                  <a:ea typeface="等线" panose="02010600030101010101" pitchFamily="2" charset="-122"/>
                </a:rPr>
                <a:t>*</a:t>
              </a:r>
              <a:r>
                <a:rPr lang="zh-CN" altLang="zh-CN" sz="1400" dirty="0">
                  <a:latin typeface="等线" panose="02010600030101010101" pitchFamily="2" charset="-122"/>
                  <a:ea typeface="等线" panose="02010600030101010101" pitchFamily="2" charset="-122"/>
                </a:rPr>
                <a:t>）</a:t>
              </a:r>
              <a:endParaRPr lang="zh-CN" altLang="en-US" sz="1400" dirty="0">
                <a:latin typeface="等线" panose="02010600030101010101" pitchFamily="2" charset="-122"/>
                <a:ea typeface="等线" panose="02010600030101010101" pitchFamily="2" charset="-122"/>
              </a:endParaRPr>
            </a:p>
          </p:txBody>
        </p:sp>
      </p:grpSp>
      <p:sp>
        <p:nvSpPr>
          <p:cNvPr id="12" name="矩形 11"/>
          <p:cNvSpPr/>
          <p:nvPr/>
        </p:nvSpPr>
        <p:spPr>
          <a:xfrm>
            <a:off x="1532293" y="2058389"/>
            <a:ext cx="5984730" cy="923330"/>
          </a:xfrm>
          <a:prstGeom prst="rect">
            <a:avLst/>
          </a:prstGeom>
          <a:solidFill>
            <a:schemeClr val="bg1"/>
          </a:solidFill>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运算结果为指针所指的对象，即变量本身（间接访问表达式是左值表达式），结果类型为指针所指对象的类型。</a:t>
            </a: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516784" y="5020442"/>
            <a:ext cx="7114422" cy="461665"/>
          </a:xfrm>
          <a:prstGeom prst="rect">
            <a:avLst/>
          </a:prstGeom>
          <a:ln>
            <a:noFill/>
          </a:ln>
        </p:spPr>
        <p:txBody>
          <a:bodyPr wrap="square">
            <a:spAutoFit/>
          </a:bodyPr>
          <a:lstStyle/>
          <a:p>
            <a:r>
              <a:rPr lang="zh-CN" altLang="zh-CN" sz="2400" b="1" dirty="0">
                <a:latin typeface="微软雅黑" panose="020B0503020204020204" pitchFamily="34" charset="-122"/>
                <a:ea typeface="微软雅黑" panose="020B0503020204020204" pitchFamily="34" charset="-122"/>
              </a:rPr>
              <a:t>单目</a:t>
            </a:r>
            <a:r>
              <a:rPr lang="en-US" altLang="zh-CN"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和 </a:t>
            </a:r>
            <a:r>
              <a:rPr lang="en-US" altLang="zh-CN" sz="2400" b="1" dirty="0">
                <a:latin typeface="微软雅黑" panose="020B0503020204020204" pitchFamily="34" charset="-122"/>
                <a:ea typeface="微软雅黑" panose="020B0503020204020204" pitchFamily="34" charset="-122"/>
              </a:rPr>
              <a:t>&amp;</a:t>
            </a:r>
            <a:r>
              <a:rPr lang="zh-CN" altLang="zh-CN" sz="2400" b="1" dirty="0">
                <a:latin typeface="微软雅黑" panose="020B0503020204020204" pitchFamily="34" charset="-122"/>
                <a:ea typeface="微软雅黑" panose="020B0503020204020204" pitchFamily="34" charset="-122"/>
              </a:rPr>
              <a:t>的运算关系</a:t>
            </a:r>
            <a:r>
              <a:rPr lang="zh-CN" altLang="en-US" sz="2400" b="1" dirty="0">
                <a:latin typeface="微软雅黑" panose="020B0503020204020204" pitchFamily="34" charset="-122"/>
                <a:ea typeface="微软雅黑" panose="020B0503020204020204" pitchFamily="34" charset="-122"/>
              </a:rPr>
              <a:t>：</a:t>
            </a:r>
          </a:p>
        </p:txBody>
      </p:sp>
      <p:sp>
        <p:nvSpPr>
          <p:cNvPr id="23" name="矩形 22"/>
          <p:cNvSpPr/>
          <p:nvPr/>
        </p:nvSpPr>
        <p:spPr>
          <a:xfrm>
            <a:off x="3940732" y="5078498"/>
            <a:ext cx="3605319" cy="341632"/>
          </a:xfrm>
          <a:prstGeom prst="rect">
            <a:avLst/>
          </a:prstGeom>
        </p:spPr>
        <p:txBody>
          <a:bodyPr wrap="square">
            <a:spAutoFit/>
          </a:bodyPr>
          <a:lstStyle/>
          <a:p>
            <a:pPr>
              <a:lnSpc>
                <a:spcPct val="90000"/>
              </a:lnSpc>
            </a:pPr>
            <a:r>
              <a:rPr lang="zh-CN" altLang="en-US" dirty="0">
                <a:latin typeface="等线" panose="02010600030101010101" pitchFamily="2" charset="-122"/>
                <a:ea typeface="等线" panose="02010600030101010101" pitchFamily="2" charset="-122"/>
              </a:rPr>
              <a:t>单目*和 </a:t>
            </a:r>
            <a:r>
              <a:rPr lang="en-US" altLang="zh-CN" dirty="0">
                <a:latin typeface="等线" panose="02010600030101010101" pitchFamily="2" charset="-122"/>
                <a:ea typeface="等线" panose="02010600030101010101" pitchFamily="2" charset="-122"/>
              </a:rPr>
              <a:t>&amp;</a:t>
            </a:r>
            <a:r>
              <a:rPr lang="zh-CN" altLang="en-US" dirty="0">
                <a:latin typeface="等线" panose="02010600030101010101" pitchFamily="2" charset="-122"/>
                <a:ea typeface="等线" panose="02010600030101010101" pitchFamily="2" charset="-122"/>
              </a:rPr>
              <a:t>互为逆运算</a:t>
            </a:r>
          </a:p>
        </p:txBody>
      </p:sp>
      <p:sp>
        <p:nvSpPr>
          <p:cNvPr id="24" name="矩形 23"/>
          <p:cNvSpPr/>
          <p:nvPr/>
        </p:nvSpPr>
        <p:spPr>
          <a:xfrm>
            <a:off x="2260750" y="5468941"/>
            <a:ext cx="3719136" cy="825932"/>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nSpc>
                <a:spcPct val="140000"/>
              </a:lnSpc>
            </a:pP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(&amp; </a:t>
            </a:r>
            <a:r>
              <a:rPr lang="zh-CN" altLang="en-US" dirty="0">
                <a:solidFill>
                  <a:schemeClr val="tx1"/>
                </a:solidFill>
                <a:latin typeface="微软雅黑" panose="020B0503020204020204" pitchFamily="34" charset="-122"/>
                <a:ea typeface="微软雅黑" panose="020B0503020204020204" pitchFamily="34" charset="-122"/>
              </a:rPr>
              <a:t>左值表达式</a:t>
            </a:r>
            <a:r>
              <a:rPr lang="en-US" altLang="zh-CN" dirty="0">
                <a:solidFill>
                  <a:schemeClr val="tx1"/>
                </a:solidFill>
                <a:latin typeface="微软雅黑" panose="020B0503020204020204" pitchFamily="34" charset="-122"/>
                <a:ea typeface="微软雅黑" panose="020B0503020204020204" pitchFamily="34" charset="-122"/>
              </a:rPr>
              <a:t>) = </a:t>
            </a:r>
            <a:r>
              <a:rPr lang="zh-CN" altLang="en-US" dirty="0">
                <a:solidFill>
                  <a:schemeClr val="tx1"/>
                </a:solidFill>
                <a:latin typeface="微软雅黑" panose="020B0503020204020204" pitchFamily="34" charset="-122"/>
                <a:ea typeface="微软雅黑" panose="020B0503020204020204" pitchFamily="34" charset="-122"/>
              </a:rPr>
              <a:t>左值表达式</a:t>
            </a:r>
          </a:p>
          <a:p>
            <a:pPr>
              <a:lnSpc>
                <a:spcPct val="140000"/>
              </a:lnSpc>
            </a:pPr>
            <a:r>
              <a:rPr lang="en-US" altLang="zh-CN" dirty="0">
                <a:solidFill>
                  <a:schemeClr val="tx1"/>
                </a:solidFill>
                <a:latin typeface="微软雅黑" panose="020B0503020204020204" pitchFamily="34" charset="-122"/>
                <a:ea typeface="微软雅黑" panose="020B0503020204020204" pitchFamily="34" charset="-122"/>
              </a:rPr>
              <a:t>&amp;(*</a:t>
            </a:r>
            <a:r>
              <a:rPr lang="zh-CN" altLang="en-US" dirty="0">
                <a:solidFill>
                  <a:schemeClr val="tx1"/>
                </a:solidFill>
                <a:latin typeface="微软雅黑" panose="020B0503020204020204" pitchFamily="34" charset="-122"/>
                <a:ea typeface="微软雅黑" panose="020B0503020204020204" pitchFamily="34" charset="-122"/>
              </a:rPr>
              <a:t>地址表达式</a:t>
            </a:r>
            <a:r>
              <a:rPr lang="en-US" altLang="zh-CN" dirty="0">
                <a:solidFill>
                  <a:schemeClr val="tx1"/>
                </a:solidFill>
                <a:latin typeface="微软雅黑" panose="020B0503020204020204" pitchFamily="34" charset="-122"/>
                <a:ea typeface="微软雅黑" panose="020B0503020204020204" pitchFamily="34" charset="-122"/>
              </a:rPr>
              <a:t>) = </a:t>
            </a:r>
            <a:r>
              <a:rPr lang="zh-CN" altLang="en-US" dirty="0">
                <a:solidFill>
                  <a:schemeClr val="tx1"/>
                </a:solidFill>
                <a:latin typeface="微软雅黑" panose="020B0503020204020204" pitchFamily="34" charset="-122"/>
                <a:ea typeface="微软雅黑" panose="020B0503020204020204" pitchFamily="34" charset="-122"/>
              </a:rPr>
              <a:t>地址表达式</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508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指针的使用</a:t>
            </a:r>
          </a:p>
        </p:txBody>
      </p:sp>
      <p:sp>
        <p:nvSpPr>
          <p:cNvPr id="4" name="矩形 3"/>
          <p:cNvSpPr/>
          <p:nvPr/>
        </p:nvSpPr>
        <p:spPr>
          <a:xfrm>
            <a:off x="516784" y="1072634"/>
            <a:ext cx="7114422" cy="461665"/>
          </a:xfrm>
          <a:prstGeom prst="rect">
            <a:avLst/>
          </a:prstGeom>
          <a:ln>
            <a:noFill/>
          </a:ln>
        </p:spPr>
        <p:txBody>
          <a:bodyPr wrap="square">
            <a:spAutoFit/>
          </a:bodyPr>
          <a:lstStyle/>
          <a:p>
            <a:r>
              <a:rPr lang="x-none" altLang="zh-CN" sz="2400" b="1" dirty="0">
                <a:latin typeface="微软雅黑" panose="020B0503020204020204" pitchFamily="34" charset="-122"/>
                <a:ea typeface="微软雅黑" panose="020B0503020204020204" pitchFamily="34" charset="-122"/>
              </a:rPr>
              <a:t>指针的正确用法</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1128989" y="1592999"/>
            <a:ext cx="7322860" cy="1338828"/>
          </a:xfrm>
          <a:prstGeom prst="rect">
            <a:avLst/>
          </a:prstGeom>
        </p:spPr>
        <p:txBody>
          <a:bodyPr wrap="square">
            <a:spAutoFit/>
          </a:bodyPr>
          <a:lstStyle/>
          <a:p>
            <a:pPr>
              <a:lnSpc>
                <a:spcPct val="150000"/>
              </a:lnSpc>
              <a:buSzTx/>
              <a:buFont typeface="Wingdings 3" panose="05040102010807070707" pitchFamily="18" charset="2"/>
              <a:buNone/>
            </a:pP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必须按被引用变量的类型说明指针变量；</a:t>
            </a:r>
          </a:p>
          <a:p>
            <a:pPr>
              <a:lnSpc>
                <a:spcPct val="150000"/>
              </a:lnSpc>
              <a:buSzTx/>
              <a:buFont typeface="Wingdings 3" panose="05040102010807070707" pitchFamily="18" charset="2"/>
              <a:buNone/>
            </a:pP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必须用被引用变量的地址给指针变量赋值（或用指针变量初始化方式），使指针指向确定的目标对象，然后才能使用指针来引用变量。</a:t>
            </a:r>
          </a:p>
        </p:txBody>
      </p:sp>
      <p:sp>
        <p:nvSpPr>
          <p:cNvPr id="7" name="矩形 6"/>
          <p:cNvSpPr/>
          <p:nvPr/>
        </p:nvSpPr>
        <p:spPr>
          <a:xfrm>
            <a:off x="1365994" y="3068505"/>
            <a:ext cx="1899719" cy="646331"/>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例</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*p;</a:t>
            </a:r>
          </a:p>
          <a:p>
            <a:pPr>
              <a:buFont typeface="Wingdings 3" panose="05040102010807070707" pitchFamily="18" charset="2"/>
              <a:buNone/>
            </a:pPr>
            <a:r>
              <a:rPr lang="en-US" altLang="zh-CN" dirty="0">
                <a:latin typeface="微软雅黑" pitchFamily="34" charset="-122"/>
                <a:ea typeface="微软雅黑" pitchFamily="34" charset="-122"/>
              </a:rPr>
              <a:t>        *p = 5;</a:t>
            </a:r>
          </a:p>
        </p:txBody>
      </p:sp>
      <p:sp>
        <p:nvSpPr>
          <p:cNvPr id="8" name="矩形 7"/>
          <p:cNvSpPr/>
          <p:nvPr/>
        </p:nvSpPr>
        <p:spPr>
          <a:xfrm>
            <a:off x="516784" y="3875706"/>
            <a:ext cx="1636987" cy="461665"/>
          </a:xfrm>
          <a:prstGeom prst="rect">
            <a:avLst/>
          </a:prstGeom>
          <a:ln>
            <a:noFill/>
          </a:ln>
        </p:spPr>
        <p:txBody>
          <a:bodyPr wrap="square">
            <a:spAutoFit/>
          </a:bodyPr>
          <a:lstStyle/>
          <a:p>
            <a:r>
              <a:rPr lang="x-none" altLang="zh-CN" sz="2400" b="1" dirty="0">
                <a:latin typeface="微软雅黑" panose="020B0503020204020204" pitchFamily="34" charset="-122"/>
                <a:ea typeface="微软雅黑" panose="020B0503020204020204" pitchFamily="34" charset="-122"/>
              </a:rPr>
              <a:t>NULL指针</a:t>
            </a:r>
            <a:endParaRPr lang="zh-CN" altLang="en-US" sz="2400" b="1" dirty="0">
              <a:latin typeface="微软雅黑" panose="020B0503020204020204" pitchFamily="34" charset="-122"/>
              <a:ea typeface="微软雅黑" panose="020B0503020204020204" pitchFamily="34" charset="-122"/>
            </a:endParaRPr>
          </a:p>
        </p:txBody>
      </p:sp>
      <p:sp>
        <p:nvSpPr>
          <p:cNvPr id="9" name="矩形 8"/>
          <p:cNvSpPr/>
          <p:nvPr/>
        </p:nvSpPr>
        <p:spPr>
          <a:xfrm>
            <a:off x="1128989" y="4433833"/>
            <a:ext cx="7026652" cy="646331"/>
          </a:xfrm>
          <a:prstGeom prst="rect">
            <a:avLst/>
          </a:prstGeom>
        </p:spPr>
        <p:txBody>
          <a:bodyPr wrap="square">
            <a:spAutoFit/>
          </a:bodyPr>
          <a:lstStyle/>
          <a:p>
            <a:pPr>
              <a:buFont typeface="Wingdings 3" panose="05040102010807070707" pitchFamily="18" charset="2"/>
              <a:buNone/>
            </a:pPr>
            <a:r>
              <a:rPr lang="en-US" altLang="zh-CN" dirty="0">
                <a:latin typeface="微软雅黑" pitchFamily="34" charset="-122"/>
                <a:ea typeface="微软雅黑" pitchFamily="34" charset="-122"/>
              </a:rPr>
              <a:t>ANSI C++</a:t>
            </a:r>
            <a:r>
              <a:rPr lang="zh-CN" altLang="en-US" dirty="0">
                <a:latin typeface="微软雅黑" pitchFamily="34" charset="-122"/>
                <a:ea typeface="微软雅黑" pitchFamily="34" charset="-122"/>
              </a:rPr>
              <a:t>标准定义</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指针，它作为指针变量的一个特殊状态，表示不指向任何东西</a:t>
            </a:r>
          </a:p>
        </p:txBody>
      </p:sp>
      <p:sp>
        <p:nvSpPr>
          <p:cNvPr id="10" name="矩形 9"/>
          <p:cNvSpPr/>
          <p:nvPr/>
        </p:nvSpPr>
        <p:spPr>
          <a:xfrm>
            <a:off x="1128989" y="5083433"/>
            <a:ext cx="7026652"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使一个指针变量为</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，可以给它赋一个零值</a:t>
            </a:r>
          </a:p>
        </p:txBody>
      </p:sp>
      <p:sp>
        <p:nvSpPr>
          <p:cNvPr id="14" name="矩形 13"/>
          <p:cNvSpPr/>
          <p:nvPr/>
        </p:nvSpPr>
        <p:spPr>
          <a:xfrm>
            <a:off x="1128988" y="5499785"/>
            <a:ext cx="6941861"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测试一个指针变量是否为</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，可以将它和零进行比较</a:t>
            </a:r>
          </a:p>
        </p:txBody>
      </p:sp>
      <p:sp>
        <p:nvSpPr>
          <p:cNvPr id="15" name="矩形 14"/>
          <p:cNvSpPr/>
          <p:nvPr/>
        </p:nvSpPr>
        <p:spPr>
          <a:xfrm>
            <a:off x="1128988" y="5916137"/>
            <a:ext cx="7678462"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对一个</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指针进行解引用操作是非法的</a:t>
            </a:r>
          </a:p>
        </p:txBody>
      </p:sp>
    </p:spTree>
    <p:extLst>
      <p:ext uri="{BB962C8B-B14F-4D97-AF65-F5344CB8AC3E}">
        <p14:creationId xmlns:p14="http://schemas.microsoft.com/office/powerpoint/2010/main" val="1496953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84663"/>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959223" y="184663"/>
            <a:ext cx="5053854"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指针的使用</a:t>
            </a:r>
          </a:p>
        </p:txBody>
      </p:sp>
      <p:sp>
        <p:nvSpPr>
          <p:cNvPr id="4" name="矩形: 圆角 3"/>
          <p:cNvSpPr/>
          <p:nvPr/>
        </p:nvSpPr>
        <p:spPr>
          <a:xfrm>
            <a:off x="808073" y="1350335"/>
            <a:ext cx="4199861" cy="445386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12"/>
          <p:cNvSpPr/>
          <p:nvPr/>
        </p:nvSpPr>
        <p:spPr>
          <a:xfrm>
            <a:off x="808072" y="1144932"/>
            <a:ext cx="6010485"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6.2</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zh-CN" sz="1600" dirty="0">
                <a:solidFill>
                  <a:schemeClr val="tx1"/>
                </a:solidFill>
                <a:latin typeface="微软雅黑" panose="020B0503020204020204" pitchFamily="34" charset="-122"/>
                <a:ea typeface="微软雅黑" panose="020B0503020204020204" pitchFamily="34" charset="-122"/>
              </a:rPr>
              <a:t>输入</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zh-CN"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b</a:t>
            </a:r>
            <a:r>
              <a:rPr lang="zh-CN" altLang="zh-CN" sz="1600" dirty="0">
                <a:solidFill>
                  <a:schemeClr val="tx1"/>
                </a:solidFill>
                <a:latin typeface="微软雅黑" panose="020B0503020204020204" pitchFamily="34" charset="-122"/>
                <a:ea typeface="微软雅黑" panose="020B0503020204020204" pitchFamily="34" charset="-122"/>
              </a:rPr>
              <a:t>两个整数，按先大后小的顺序来输出</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zh-CN"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b</a:t>
            </a:r>
            <a:endParaRPr lang="zh-CN" altLang="en-US" sz="1600" dirty="0">
              <a:solidFill>
                <a:schemeClr val="tx1"/>
              </a:solidFill>
            </a:endParaRPr>
          </a:p>
        </p:txBody>
      </p:sp>
      <p:sp>
        <p:nvSpPr>
          <p:cNvPr id="9" name="矩形 8"/>
          <p:cNvSpPr/>
          <p:nvPr/>
        </p:nvSpPr>
        <p:spPr>
          <a:xfrm>
            <a:off x="1065844" y="1732735"/>
            <a:ext cx="3655479" cy="4016484"/>
          </a:xfrm>
          <a:prstGeom prst="rect">
            <a:avLst/>
          </a:prstGeom>
        </p:spPr>
        <p:txBody>
          <a:bodyPr wrap="square">
            <a:spAutoFit/>
          </a:bodyPr>
          <a:lstStyle/>
          <a:p>
            <a:pPr lvl="1"/>
            <a:r>
              <a:rPr lang="en-US" altLang="zh-CN" sz="1500" dirty="0"/>
              <a:t>#include &lt;</a:t>
            </a:r>
            <a:r>
              <a:rPr lang="en-US" altLang="zh-CN" sz="1500" dirty="0" err="1"/>
              <a:t>stdio.h</a:t>
            </a:r>
            <a:r>
              <a:rPr lang="en-US" altLang="zh-CN" sz="1500" dirty="0"/>
              <a:t>&gt;</a:t>
            </a:r>
          </a:p>
          <a:p>
            <a:pPr lvl="1"/>
            <a:r>
              <a:rPr lang="en-US" altLang="zh-CN" sz="1500" dirty="0"/>
              <a:t>void main()</a:t>
            </a:r>
          </a:p>
          <a:p>
            <a:pPr lvl="1"/>
            <a:r>
              <a:rPr lang="en-US" altLang="zh-CN" sz="1500" dirty="0"/>
              <a:t>{</a:t>
            </a:r>
          </a:p>
          <a:p>
            <a:pPr lvl="1"/>
            <a:r>
              <a:rPr lang="en-US" altLang="zh-CN" sz="1500" dirty="0"/>
              <a:t>    </a:t>
            </a:r>
            <a:r>
              <a:rPr lang="en-US" altLang="zh-CN" sz="1500" dirty="0" err="1"/>
              <a:t>int</a:t>
            </a:r>
            <a:r>
              <a:rPr lang="en-US" altLang="zh-CN" sz="1500" dirty="0"/>
              <a:t>  *p1,*p2,*</a:t>
            </a:r>
            <a:r>
              <a:rPr lang="en-US" altLang="zh-CN" sz="1500" dirty="0" err="1"/>
              <a:t>p,a,b</a:t>
            </a:r>
            <a:r>
              <a:rPr lang="en-US" altLang="zh-CN" sz="1500" dirty="0"/>
              <a:t> </a:t>
            </a:r>
          </a:p>
          <a:p>
            <a:pPr lvl="1"/>
            <a:r>
              <a:rPr lang="en-US" altLang="zh-CN" sz="1500" dirty="0"/>
              <a:t>    a = 10;</a:t>
            </a:r>
          </a:p>
          <a:p>
            <a:pPr lvl="1"/>
            <a:r>
              <a:rPr lang="en-US" altLang="zh-CN" sz="1500" dirty="0"/>
              <a:t>    </a:t>
            </a:r>
            <a:r>
              <a:rPr lang="en-US" altLang="zh-CN" sz="1500" dirty="0" err="1"/>
              <a:t>printf</a:t>
            </a:r>
            <a:r>
              <a:rPr lang="en-US" altLang="zh-CN" sz="1500" dirty="0"/>
              <a:t>(“please enter tow numbers:”);</a:t>
            </a:r>
          </a:p>
          <a:p>
            <a:pPr lvl="1"/>
            <a:r>
              <a:rPr lang="en-US" altLang="zh-CN" sz="1500" dirty="0"/>
              <a:t>    </a:t>
            </a:r>
            <a:r>
              <a:rPr lang="en-US" altLang="zh-CN" sz="1500" dirty="0" err="1"/>
              <a:t>scanf</a:t>
            </a:r>
            <a:r>
              <a:rPr lang="en-US" altLang="zh-CN" sz="1500" dirty="0"/>
              <a:t>(“%</a:t>
            </a:r>
            <a:r>
              <a:rPr lang="en-US" altLang="zh-CN" sz="1500" dirty="0" err="1"/>
              <a:t>d,%d”,&amp;a,&amp;b</a:t>
            </a:r>
            <a:r>
              <a:rPr lang="en-US" altLang="zh-CN" sz="1500" dirty="0"/>
              <a:t>);</a:t>
            </a:r>
          </a:p>
          <a:p>
            <a:pPr lvl="1"/>
            <a:r>
              <a:rPr lang="en-US" altLang="zh-CN" sz="1500" dirty="0"/>
              <a:t>    p1=&amp;a;p2=&amp;b;</a:t>
            </a:r>
          </a:p>
          <a:p>
            <a:pPr lvl="1"/>
            <a:r>
              <a:rPr lang="en-US" altLang="zh-CN" sz="1500" dirty="0"/>
              <a:t>    if(a&lt;b)</a:t>
            </a:r>
          </a:p>
          <a:p>
            <a:pPr lvl="1"/>
            <a:r>
              <a:rPr lang="en-US" altLang="zh-CN" sz="1500" dirty="0"/>
              <a:t>    {</a:t>
            </a:r>
          </a:p>
          <a:p>
            <a:pPr lvl="1"/>
            <a:r>
              <a:rPr lang="en-US" altLang="zh-CN" sz="1500" dirty="0"/>
              <a:t>           p=p1;p1=p2;p2=p;</a:t>
            </a:r>
          </a:p>
          <a:p>
            <a:pPr lvl="1"/>
            <a:r>
              <a:rPr lang="en-US" altLang="zh-CN" sz="1500" dirty="0"/>
              <a:t>    }</a:t>
            </a:r>
          </a:p>
          <a:p>
            <a:pPr lvl="1"/>
            <a:r>
              <a:rPr lang="en-US" altLang="zh-CN" sz="1500" dirty="0"/>
              <a:t>    </a:t>
            </a:r>
            <a:r>
              <a:rPr lang="en-US" altLang="zh-CN" sz="1500" dirty="0" err="1"/>
              <a:t>printf</a:t>
            </a:r>
            <a:r>
              <a:rPr lang="en-US" altLang="zh-CN" sz="1500" dirty="0"/>
              <a:t>(“a=%</a:t>
            </a:r>
            <a:r>
              <a:rPr lang="en-US" altLang="zh-CN" sz="1500" dirty="0" err="1"/>
              <a:t>d,b</a:t>
            </a:r>
            <a:r>
              <a:rPr lang="en-US" altLang="zh-CN" sz="1500" dirty="0"/>
              <a:t>=%d\n”,</a:t>
            </a:r>
            <a:r>
              <a:rPr lang="en-US" altLang="zh-CN" sz="1500" dirty="0" err="1"/>
              <a:t>a,b</a:t>
            </a:r>
            <a:r>
              <a:rPr lang="en-US" altLang="zh-CN" sz="1500" dirty="0"/>
              <a:t>);</a:t>
            </a:r>
          </a:p>
          <a:p>
            <a:pPr lvl="1"/>
            <a:r>
              <a:rPr lang="en-US" altLang="zh-CN" sz="1500" dirty="0"/>
              <a:t>    </a:t>
            </a:r>
            <a:r>
              <a:rPr lang="en-US" altLang="zh-CN" sz="1500" dirty="0" err="1"/>
              <a:t>printf</a:t>
            </a:r>
            <a:r>
              <a:rPr lang="en-US" altLang="zh-CN" sz="1500" dirty="0"/>
              <a:t>(“max=%</a:t>
            </a:r>
            <a:r>
              <a:rPr lang="en-US" altLang="zh-CN" sz="1500" dirty="0" err="1"/>
              <a:t>d,min</a:t>
            </a:r>
            <a:r>
              <a:rPr lang="en-US" altLang="zh-CN" sz="1500" dirty="0"/>
              <a:t>=%d\n”,</a:t>
            </a:r>
            <a:r>
              <a:rPr lang="zh-CN" altLang="en-US" sz="1500" dirty="0"/>
              <a:t>*</a:t>
            </a:r>
            <a:r>
              <a:rPr lang="en-US" altLang="zh-CN" sz="1500" dirty="0"/>
              <a:t>p1,*p2);</a:t>
            </a:r>
          </a:p>
          <a:p>
            <a:pPr lvl="1"/>
            <a:r>
              <a:rPr lang="en-US" altLang="zh-CN" sz="1500" dirty="0"/>
              <a:t>    return 0;</a:t>
            </a:r>
          </a:p>
          <a:p>
            <a:pPr lvl="1"/>
            <a:r>
              <a:rPr lang="en-US" altLang="zh-CN" sz="1500" dirty="0"/>
              <a:t>}</a:t>
            </a:r>
            <a:endParaRPr lang="zh-CN" altLang="en-US" sz="1500" dirty="0"/>
          </a:p>
        </p:txBody>
      </p:sp>
      <p:sp>
        <p:nvSpPr>
          <p:cNvPr id="10" name="对话气泡: 圆角矩形 16"/>
          <p:cNvSpPr/>
          <p:nvPr/>
        </p:nvSpPr>
        <p:spPr>
          <a:xfrm>
            <a:off x="4241891" y="3359888"/>
            <a:ext cx="2488518" cy="638139"/>
          </a:xfrm>
          <a:prstGeom prst="wedgeRoundRectCallout">
            <a:avLst>
              <a:gd name="adj1" fmla="val -67254"/>
              <a:gd name="adj2" fmla="val 6624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solidFill>
                  <a:schemeClr val="tx1"/>
                </a:solidFill>
                <a:latin typeface="微软雅黑" panose="020B0503020204020204" pitchFamily="34" charset="-122"/>
                <a:ea typeface="微软雅黑" panose="020B0503020204020204" pitchFamily="34" charset="-122"/>
              </a:rPr>
              <a:t>交换两个指针变量的值</a:t>
            </a:r>
            <a:r>
              <a:rPr lang="zh-CN" altLang="en-US" sz="1400" dirty="0">
                <a:solidFill>
                  <a:schemeClr val="tx1"/>
                </a:solidFill>
                <a:latin typeface="微软雅黑" panose="020B0503020204020204" pitchFamily="34" charset="-122"/>
                <a:ea typeface="微软雅黑" panose="020B0503020204020204" pitchFamily="34" charset="-122"/>
              </a:rPr>
              <a:t>实现</a:t>
            </a:r>
            <a:r>
              <a:rPr lang="en-US" altLang="zh-CN" sz="1400" dirty="0">
                <a:solidFill>
                  <a:schemeClr val="tx1"/>
                </a:solidFill>
                <a:latin typeface="微软雅黑" panose="020B0503020204020204" pitchFamily="34" charset="-122"/>
                <a:ea typeface="微软雅黑" panose="020B0503020204020204" pitchFamily="34" charset="-122"/>
              </a:rPr>
              <a:t>a</a:t>
            </a:r>
            <a:r>
              <a:rPr lang="zh-CN" altLang="en-US" sz="1400" dirty="0">
                <a:solidFill>
                  <a:schemeClr val="tx1"/>
                </a:solidFill>
                <a:latin typeface="微软雅黑" panose="020B0503020204020204" pitchFamily="34" charset="-122"/>
                <a:ea typeface="微软雅黑" panose="020B0503020204020204" pitchFamily="34" charset="-122"/>
              </a:rPr>
              <a:t>和</a:t>
            </a:r>
            <a:r>
              <a:rPr lang="en-US" altLang="zh-CN" sz="1400" dirty="0">
                <a:solidFill>
                  <a:schemeClr val="tx1"/>
                </a:solidFill>
                <a:latin typeface="微软雅黑" panose="020B0503020204020204" pitchFamily="34" charset="-122"/>
                <a:ea typeface="微软雅黑" panose="020B0503020204020204" pitchFamily="34" charset="-122"/>
              </a:rPr>
              <a:t>b</a:t>
            </a:r>
            <a:r>
              <a:rPr lang="zh-CN" altLang="en-US" sz="1400" dirty="0">
                <a:solidFill>
                  <a:schemeClr val="tx1"/>
                </a:solidFill>
                <a:latin typeface="微软雅黑" panose="020B0503020204020204" pitchFamily="34" charset="-122"/>
                <a:ea typeface="微软雅黑" panose="020B0503020204020204" pitchFamily="34" charset="-122"/>
              </a:rPr>
              <a:t>的交换输出</a:t>
            </a:r>
          </a:p>
        </p:txBody>
      </p:sp>
      <p:sp>
        <p:nvSpPr>
          <p:cNvPr id="12" name="矩形: 圆角 4"/>
          <p:cNvSpPr/>
          <p:nvPr/>
        </p:nvSpPr>
        <p:spPr>
          <a:xfrm>
            <a:off x="4721323" y="4705350"/>
            <a:ext cx="3552418" cy="1574800"/>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rPr>
              <a:t>        please enter two numbers: </a:t>
            </a:r>
          </a:p>
          <a:p>
            <a:r>
              <a:rPr lang="en-US" altLang="zh-CN" dirty="0">
                <a:solidFill>
                  <a:schemeClr val="tx1"/>
                </a:solidFill>
              </a:rPr>
              <a:t>        5  9</a:t>
            </a:r>
          </a:p>
          <a:p>
            <a:r>
              <a:rPr lang="en-US" altLang="zh-CN" dirty="0">
                <a:solidFill>
                  <a:schemeClr val="tx1"/>
                </a:solidFill>
              </a:rPr>
              <a:t>        a=5, b=9</a:t>
            </a:r>
          </a:p>
          <a:p>
            <a:r>
              <a:rPr lang="en-US" altLang="zh-CN" dirty="0">
                <a:solidFill>
                  <a:schemeClr val="tx1"/>
                </a:solidFill>
              </a:rPr>
              <a:t>        max=9,min=5</a:t>
            </a:r>
          </a:p>
        </p:txBody>
      </p:sp>
    </p:spTree>
    <p:extLst>
      <p:ext uri="{BB962C8B-B14F-4D97-AF65-F5344CB8AC3E}">
        <p14:creationId xmlns:p14="http://schemas.microsoft.com/office/powerpoint/2010/main" val="131535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animBg="1"/>
      <p:bldP spid="12"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5189</TotalTime>
  <Words>7412</Words>
  <Application>Microsoft Office PowerPoint</Application>
  <PresentationFormat>全屏显示(4:3)</PresentationFormat>
  <Paragraphs>1306</Paragraphs>
  <Slides>57</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74" baseType="lpstr">
      <vt:lpstr>等线</vt:lpstr>
      <vt:lpstr>等线 Light</vt:lpstr>
      <vt:lpstr>仿宋_GB2312</vt:lpstr>
      <vt:lpstr>黑体</vt:lpstr>
      <vt:lpstr>华文新魏</vt:lpstr>
      <vt:lpstr>宋体</vt:lpstr>
      <vt:lpstr>微软雅黑</vt:lpstr>
      <vt:lpstr>Arial</vt:lpstr>
      <vt:lpstr>Calibri</vt:lpstr>
      <vt:lpstr>Calibri Light</vt:lpstr>
      <vt:lpstr>Courier New</vt:lpstr>
      <vt:lpstr>Segoe UI</vt:lpstr>
      <vt:lpstr>Times New Roman</vt:lpstr>
      <vt:lpstr>Wingdings</vt:lpstr>
      <vt:lpstr>Wingdings 3</vt:lpstr>
      <vt:lpstr>Office 主题​​</vt:lpstr>
      <vt:lpstr>Picture2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opc_user</dc:creator>
  <cp:lastModifiedBy>ZCJ</cp:lastModifiedBy>
  <cp:revision>608</cp:revision>
  <dcterms:created xsi:type="dcterms:W3CDTF">2016-08-18T14:34:40Z</dcterms:created>
  <dcterms:modified xsi:type="dcterms:W3CDTF">2018-05-27T13:37:41Z</dcterms:modified>
</cp:coreProperties>
</file>