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3" r:id="rId1"/>
    <p:sldMasterId id="2147483767" r:id="rId2"/>
  </p:sldMasterIdLst>
  <p:notesMasterIdLst>
    <p:notesMasterId r:id="rId35"/>
  </p:notesMasterIdLst>
  <p:handoutMasterIdLst>
    <p:handoutMasterId r:id="rId36"/>
  </p:handoutMasterIdLst>
  <p:sldIdLst>
    <p:sldId id="356" r:id="rId3"/>
    <p:sldId id="438" r:id="rId4"/>
    <p:sldId id="439" r:id="rId5"/>
    <p:sldId id="440" r:id="rId6"/>
    <p:sldId id="436" r:id="rId7"/>
    <p:sldId id="437" r:id="rId8"/>
    <p:sldId id="475" r:id="rId9"/>
    <p:sldId id="476" r:id="rId10"/>
    <p:sldId id="442"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472" r:id="rId32"/>
    <p:sldId id="473" r:id="rId33"/>
    <p:sldId id="478" r:id="rId34"/>
  </p:sldIdLst>
  <p:sldSz cx="9144000" cy="6858000" type="screen4x3"/>
  <p:notesSz cx="6845300" cy="9196388"/>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华文新魏"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华文新魏"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华文新魏"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华文新魏" pitchFamily="2" charset="-122"/>
        <a:cs typeface="+mn-cs"/>
      </a:defRPr>
    </a:lvl9pPr>
  </p:defaultTextStyle>
  <p:extLst>
    <p:ext uri="{521415D9-36F7-43E2-AB2F-B90AF26B5E84}">
      <p14:sectionLst xmlns:p14="http://schemas.microsoft.com/office/powerpoint/2010/main">
        <p14:section name="默认节" id="{9FB82C58-95C0-4D95-9931-A172DB8FF003}">
          <p14:sldIdLst>
            <p14:sldId id="356"/>
            <p14:sldId id="438"/>
            <p14:sldId id="439"/>
            <p14:sldId id="440"/>
            <p14:sldId id="436"/>
            <p14:sldId id="437"/>
            <p14:sldId id="475"/>
            <p14:sldId id="476"/>
            <p14:sldId id="442"/>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6">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66"/>
    <a:srgbClr val="39626F"/>
    <a:srgbClr val="FFFFFF"/>
    <a:srgbClr val="339933"/>
    <a:srgbClr val="660066"/>
    <a:srgbClr val="E3F4FD"/>
    <a:srgbClr val="009999"/>
    <a:srgbClr val="98D1D4"/>
    <a:srgbClr val="FF7C8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4" autoAdjust="0"/>
    <p:restoredTop sz="96724" autoAdjust="0"/>
  </p:normalViewPr>
  <p:slideViewPr>
    <p:cSldViewPr>
      <p:cViewPr varScale="1">
        <p:scale>
          <a:sx n="63" d="100"/>
          <a:sy n="63" d="100"/>
        </p:scale>
        <p:origin x="120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844" y="-120"/>
      </p:cViewPr>
      <p:guideLst>
        <p:guide orient="horz" pos="2896"/>
        <p:guide pos="215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7038" cy="4603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76675" y="0"/>
            <a:ext cx="2967038" cy="460375"/>
          </a:xfrm>
          <a:prstGeom prst="rect">
            <a:avLst/>
          </a:prstGeom>
        </p:spPr>
        <p:txBody>
          <a:bodyPr vert="horz" lIns="91440" tIns="45720" rIns="91440" bIns="45720" rtlCol="0"/>
          <a:lstStyle>
            <a:lvl1pPr algn="r">
              <a:defRPr sz="1200"/>
            </a:lvl1pPr>
          </a:lstStyle>
          <a:p>
            <a:fld id="{23E42E4D-8A6E-4D40-95CF-B45F48CB61C3}" type="datetimeFigureOut">
              <a:rPr lang="zh-CN" altLang="en-US" smtClean="0"/>
              <a:t>2020/2/24</a:t>
            </a:fld>
            <a:endParaRPr lang="zh-CN" altLang="en-US"/>
          </a:p>
        </p:txBody>
      </p:sp>
      <p:sp>
        <p:nvSpPr>
          <p:cNvPr id="4" name="页脚占位符 3"/>
          <p:cNvSpPr>
            <a:spLocks noGrp="1"/>
          </p:cNvSpPr>
          <p:nvPr>
            <p:ph type="ftr" sz="quarter" idx="2"/>
          </p:nvPr>
        </p:nvSpPr>
        <p:spPr>
          <a:xfrm>
            <a:off x="0" y="8734425"/>
            <a:ext cx="2967038" cy="4603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6675" y="8734425"/>
            <a:ext cx="2967038" cy="460375"/>
          </a:xfrm>
          <a:prstGeom prst="rect">
            <a:avLst/>
          </a:prstGeom>
        </p:spPr>
        <p:txBody>
          <a:bodyPr vert="horz" lIns="91440" tIns="45720" rIns="91440" bIns="45720" rtlCol="0" anchor="b"/>
          <a:lstStyle>
            <a:lvl1pPr algn="r">
              <a:defRPr sz="1200"/>
            </a:lvl1pPr>
          </a:lstStyle>
          <a:p>
            <a:fld id="{C351486C-773A-4336-956C-D438610704B4}" type="slidenum">
              <a:rPr lang="zh-CN" altLang="en-US" smtClean="0"/>
              <a:t>‹#›</a:t>
            </a:fld>
            <a:endParaRPr lang="zh-CN" altLang="en-US"/>
          </a:p>
        </p:txBody>
      </p:sp>
    </p:spTree>
    <p:extLst>
      <p:ext uri="{BB962C8B-B14F-4D97-AF65-F5344CB8AC3E}">
        <p14:creationId xmlns:p14="http://schemas.microsoft.com/office/powerpoint/2010/main" val="222380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t" anchorCtr="0" compatLnSpc="1">
            <a:prstTxWarp prst="textNoShape">
              <a:avLst/>
            </a:prstTxWarp>
          </a:bodyPr>
          <a:lstStyle>
            <a:lvl1pPr defTabSz="909638">
              <a:defRPr sz="1000" i="1">
                <a:ea typeface="宋体" pitchFamily="2" charset="-122"/>
              </a:defRPr>
            </a:lvl1pPr>
          </a:lstStyle>
          <a:p>
            <a:pPr>
              <a:defRPr/>
            </a:pPr>
            <a:r>
              <a:rPr lang="zh-CN" altLang="en-US"/>
              <a:t>*</a:t>
            </a:r>
            <a:endParaRPr lang="zh-CN" altLang="en-US" sz="1200" i="0"/>
          </a:p>
        </p:txBody>
      </p:sp>
      <p:sp>
        <p:nvSpPr>
          <p:cNvPr id="2051" name="Rectangle 3"/>
          <p:cNvSpPr>
            <a:spLocks noGrp="1" noChangeArrowheads="1"/>
          </p:cNvSpPr>
          <p:nvPr>
            <p:ph type="dt" idx="1"/>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t" anchorCtr="0" compatLnSpc="1">
            <a:prstTxWarp prst="textNoShape">
              <a:avLst/>
            </a:prstTxWarp>
          </a:bodyPr>
          <a:lstStyle>
            <a:lvl1pPr algn="r" defTabSz="909638">
              <a:defRPr sz="1000" i="1">
                <a:ea typeface="宋体" pitchFamily="2" charset="-122"/>
              </a:defRPr>
            </a:lvl1pPr>
          </a:lstStyle>
          <a:p>
            <a:pPr>
              <a:defRPr/>
            </a:pPr>
            <a:r>
              <a:rPr lang="en-US" altLang="zh-CN"/>
              <a:t>07/16/96</a:t>
            </a:r>
            <a:endParaRPr lang="en-US" altLang="zh-CN" sz="1200" i="0"/>
          </a:p>
        </p:txBody>
      </p:sp>
      <p:sp>
        <p:nvSpPr>
          <p:cNvPr id="40964"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1813"/>
            <a:ext cx="50276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b" anchorCtr="0" compatLnSpc="1">
            <a:prstTxWarp prst="textNoShape">
              <a:avLst/>
            </a:prstTxWarp>
          </a:bodyPr>
          <a:lstStyle>
            <a:lvl1pPr defTabSz="909638">
              <a:defRPr sz="1000" i="1">
                <a:ea typeface="宋体" pitchFamily="2" charset="-122"/>
              </a:defRPr>
            </a:lvl1pPr>
          </a:lstStyle>
          <a:p>
            <a:pPr>
              <a:defRPr/>
            </a:pPr>
            <a:r>
              <a:rPr lang="zh-CN" altLang="en-US"/>
              <a:t>*</a:t>
            </a:r>
            <a:endParaRPr lang="zh-CN" altLang="en-US" sz="1200" i="0"/>
          </a:p>
        </p:txBody>
      </p:sp>
      <p:sp>
        <p:nvSpPr>
          <p:cNvPr id="2055" name="Rectangle 7"/>
          <p:cNvSpPr>
            <a:spLocks noGrp="1" noChangeArrowheads="1"/>
          </p:cNvSpPr>
          <p:nvPr>
            <p:ph type="sldNum" sz="quarter" idx="5"/>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b" anchorCtr="0" compatLnSpc="1">
            <a:prstTxWarp prst="textNoShape">
              <a:avLst/>
            </a:prstTxWarp>
          </a:bodyPr>
          <a:lstStyle>
            <a:lvl1pPr algn="r" defTabSz="909638">
              <a:defRPr sz="1000" i="1">
                <a:ea typeface="宋体" pitchFamily="2" charset="-122"/>
              </a:defRPr>
            </a:lvl1pPr>
          </a:lstStyle>
          <a:p>
            <a:pPr>
              <a:defRPr/>
            </a:pPr>
            <a:r>
              <a:rPr lang="en-US" altLang="zh-CN"/>
              <a:t>##</a:t>
            </a:r>
            <a:endParaRPr lang="en-US" altLang="zh-CN" sz="1200" i="0"/>
          </a:p>
        </p:txBody>
      </p:sp>
    </p:spTree>
    <p:extLst>
      <p:ext uri="{BB962C8B-B14F-4D97-AF65-F5344CB8AC3E}">
        <p14:creationId xmlns:p14="http://schemas.microsoft.com/office/powerpoint/2010/main" val="930301115"/>
      </p:ext>
    </p:extLst>
  </p:cSld>
  <p:clrMap bg1="lt1" tx1="dk1" bg2="lt2" tx2="dk2" accent1="accent1" accent2="accent2" accent3="accent3" accent4="accent4" accent5="accent5" accent6="accent6" hlink="hlink" folHlink="folHlink"/>
  <p:hf/>
  <p:notesStyle>
    <a:lvl1pPr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5613"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2813"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68425"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5625"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矩形 6"/>
          <p:cNvSpPr/>
          <p:nvPr/>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310163" y="6495533"/>
            <a:ext cx="3910045" cy="523220"/>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华中科技大学信息学院平台课</a:t>
            </a:r>
            <a:r>
              <a:rPr lang="en-US" altLang="zh-CN" sz="1400" b="0" dirty="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endParaRPr lang="zh-CN" altLang="en-US" sz="1400" b="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68637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84034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293693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501071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408826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7336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76383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392235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14190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207978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223790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F1262E5-B86B-4F7D-88C8-29C0B231EB96}" type="datetimeFigureOut">
              <a:rPr lang="zh-CN" altLang="en-US" smtClean="0"/>
              <a:t>2020/2/24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994051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754" r:id="rId1"/>
    <p:sldLayoutId id="2147483759" r:id="rId2"/>
    <p:sldLayoutId id="2147483765"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262E5-B86B-4F7D-88C8-29C0B231EB96}" type="datetimeFigureOut">
              <a:rPr lang="zh-CN" altLang="en-US" smtClean="0"/>
              <a:t>2020/2/24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11B9F-9267-46A3-97FF-344DC170626A}" type="slidenum">
              <a:rPr lang="zh-CN" altLang="en-US" smtClean="0"/>
              <a:t>‹#›</a:t>
            </a:fld>
            <a:endParaRPr lang="zh-CN" altLang="en-US"/>
          </a:p>
        </p:txBody>
      </p:sp>
    </p:spTree>
    <p:extLst>
      <p:ext uri="{BB962C8B-B14F-4D97-AF65-F5344CB8AC3E}">
        <p14:creationId xmlns:p14="http://schemas.microsoft.com/office/powerpoint/2010/main" val="335332581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8" name="文本框 2"/>
          <p:cNvSpPr txBox="1"/>
          <p:nvPr/>
        </p:nvSpPr>
        <p:spPr>
          <a:xfrm>
            <a:off x="3923928" y="2708920"/>
            <a:ext cx="4293163" cy="830997"/>
          </a:xfrm>
          <a:prstGeom prst="rect">
            <a:avLst/>
          </a:prstGeom>
          <a:noFill/>
        </p:spPr>
        <p:txBody>
          <a:bodyPr wrap="none" rtlCol="0">
            <a:spAutoFit/>
          </a:bodyPr>
          <a:lstStyle/>
          <a:p>
            <a:r>
              <a:rPr lang="en-US" altLang="zh-CN" sz="4800" b="1" dirty="0">
                <a:solidFill>
                  <a:srgbClr val="39626F"/>
                </a:solidFill>
                <a:latin typeface="微软雅黑" panose="020B0503020204020204" pitchFamily="34" charset="-122"/>
                <a:ea typeface="微软雅黑" panose="020B0503020204020204" pitchFamily="34" charset="-122"/>
              </a:rPr>
              <a:t>C</a:t>
            </a:r>
            <a:r>
              <a:rPr lang="zh-CN" altLang="en-US" sz="4800" b="1" dirty="0">
                <a:solidFill>
                  <a:srgbClr val="39626F"/>
                </a:solidFill>
                <a:latin typeface="微软雅黑" panose="020B0503020204020204" pitchFamily="34" charset="-122"/>
                <a:ea typeface="微软雅黑" panose="020B0503020204020204" pitchFamily="34" charset="-122"/>
              </a:rPr>
              <a:t>语言程序设计</a:t>
            </a:r>
          </a:p>
        </p:txBody>
      </p:sp>
      <p:sp>
        <p:nvSpPr>
          <p:cNvPr id="11" name="矩形 10"/>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7"/>
          <p:cNvSpPr txBox="1"/>
          <p:nvPr/>
        </p:nvSpPr>
        <p:spPr>
          <a:xfrm>
            <a:off x="2637016" y="6399177"/>
            <a:ext cx="3869969" cy="523220"/>
          </a:xfrm>
          <a:prstGeom prst="rect">
            <a:avLst/>
          </a:prstGeom>
          <a:noFill/>
        </p:spPr>
        <p:txBody>
          <a:bodyPr wrap="none" rtlCol="0">
            <a:spAutoFit/>
          </a:bodyPr>
          <a:lstStyle/>
          <a:p>
            <a:pPr algn="ctr"/>
            <a:r>
              <a:rPr lang="zh-CN" altLang="en-US" sz="1400" b="0" dirty="0">
                <a:solidFill>
                  <a:schemeClr val="bg1"/>
                </a:solidFill>
                <a:latin typeface="微软雅黑" panose="020B0503020204020204" pitchFamily="34" charset="-122"/>
                <a:ea typeface="微软雅黑" panose="020B0503020204020204" pitchFamily="34" charset="-122"/>
              </a:rPr>
              <a:t>华中科技大学信息</a:t>
            </a:r>
            <a:r>
              <a:rPr lang="zh-CN" altLang="en-US" sz="1400" dirty="0">
                <a:solidFill>
                  <a:schemeClr val="bg1"/>
                </a:solidFill>
                <a:latin typeface="微软雅黑" panose="020B0503020204020204" pitchFamily="34" charset="-122"/>
                <a:ea typeface="微软雅黑" panose="020B0503020204020204" pitchFamily="34" charset="-122"/>
              </a:rPr>
              <a:t>学院平台课</a:t>
            </a:r>
            <a:r>
              <a:rPr lang="en-US" altLang="zh-CN" sz="1400" dirty="0">
                <a:solidFill>
                  <a:schemeClr val="bg1"/>
                </a:solidFill>
                <a:latin typeface="微软雅黑" panose="020B0503020204020204" pitchFamily="34" charset="-122"/>
                <a:ea typeface="微软雅黑" panose="020B0503020204020204" pitchFamily="34" charset="-122"/>
              </a:rPr>
              <a:t>--</a:t>
            </a:r>
            <a:r>
              <a:rPr lang="en-US" altLang="zh-CN" sz="1400" b="0" dirty="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4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求一个负数的补码</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1" name="Rectangle 3"/>
          <p:cNvSpPr txBox="1">
            <a:spLocks noChangeArrowheads="1"/>
          </p:cNvSpPr>
          <p:nvPr/>
        </p:nvSpPr>
        <p:spPr>
          <a:xfrm>
            <a:off x="377254" y="1124744"/>
            <a:ext cx="8011170" cy="471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Clr>
                <a:srgbClr val="E48312"/>
              </a:buClr>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例如：求</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的补码</a:t>
            </a:r>
          </a:p>
        </p:txBody>
      </p:sp>
      <p:grpSp>
        <p:nvGrpSpPr>
          <p:cNvPr id="2" name="组合 1"/>
          <p:cNvGrpSpPr/>
          <p:nvPr/>
        </p:nvGrpSpPr>
        <p:grpSpPr>
          <a:xfrm>
            <a:off x="827584" y="1700808"/>
            <a:ext cx="6335712" cy="1409701"/>
            <a:chOff x="796396" y="2852936"/>
            <a:chExt cx="6335712" cy="1409701"/>
          </a:xfrm>
        </p:grpSpPr>
        <p:grpSp>
          <p:nvGrpSpPr>
            <p:cNvPr id="32" name="Group 15"/>
            <p:cNvGrpSpPr>
              <a:grpSpLocks/>
            </p:cNvGrpSpPr>
            <p:nvPr/>
          </p:nvGrpSpPr>
          <p:grpSpPr bwMode="auto">
            <a:xfrm>
              <a:off x="796396" y="2852936"/>
              <a:ext cx="6335712" cy="1409701"/>
              <a:chOff x="717" y="3092"/>
              <a:chExt cx="3991" cy="888"/>
            </a:xfrm>
          </p:grpSpPr>
          <p:sp>
            <p:nvSpPr>
              <p:cNvPr id="33" name="Text Box 16"/>
              <p:cNvSpPr txBox="1">
                <a:spLocks noChangeArrowheads="1"/>
              </p:cNvSpPr>
              <p:nvPr/>
            </p:nvSpPr>
            <p:spPr bwMode="auto">
              <a:xfrm>
                <a:off x="717" y="3100"/>
                <a:ext cx="1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原码</a:t>
                </a:r>
              </a:p>
            </p:txBody>
          </p:sp>
          <p:sp>
            <p:nvSpPr>
              <p:cNvPr id="34" name="Rectangle 17"/>
              <p:cNvSpPr>
                <a:spLocks noChangeArrowheads="1"/>
              </p:cNvSpPr>
              <p:nvPr/>
            </p:nvSpPr>
            <p:spPr bwMode="auto">
              <a:xfrm>
                <a:off x="2145" y="3092"/>
                <a:ext cx="1226" cy="2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006666"/>
                    </a:solidFill>
                    <a:latin typeface="+mn-lt"/>
                  </a:rPr>
                  <a:t>1 </a:t>
                </a:r>
                <a:r>
                  <a:rPr lang="en-US" altLang="zh-CN" sz="1600" b="1" dirty="0">
                    <a:latin typeface="+mn-lt"/>
                  </a:rPr>
                  <a:t> 0  0  0</a:t>
                </a:r>
              </a:p>
            </p:txBody>
          </p:sp>
          <p:sp>
            <p:nvSpPr>
              <p:cNvPr id="35" name="Rectangle 18"/>
              <p:cNvSpPr>
                <a:spLocks noChangeArrowheads="1"/>
              </p:cNvSpPr>
              <p:nvPr/>
            </p:nvSpPr>
            <p:spPr bwMode="auto">
              <a:xfrm>
                <a:off x="3482" y="3092"/>
                <a:ext cx="1226" cy="22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0  0  1  1</a:t>
                </a:r>
              </a:p>
            </p:txBody>
          </p:sp>
          <p:sp>
            <p:nvSpPr>
              <p:cNvPr id="36" name="Text Box 23"/>
              <p:cNvSpPr txBox="1">
                <a:spLocks noChangeArrowheads="1"/>
              </p:cNvSpPr>
              <p:nvPr/>
            </p:nvSpPr>
            <p:spPr bwMode="auto">
              <a:xfrm>
                <a:off x="717" y="3410"/>
                <a:ext cx="1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按位取反</a:t>
                </a:r>
              </a:p>
            </p:txBody>
          </p:sp>
          <p:sp>
            <p:nvSpPr>
              <p:cNvPr id="37" name="Text Box 24"/>
              <p:cNvSpPr txBox="1">
                <a:spLocks noChangeArrowheads="1"/>
              </p:cNvSpPr>
              <p:nvPr/>
            </p:nvSpPr>
            <p:spPr bwMode="auto">
              <a:xfrm>
                <a:off x="722" y="3734"/>
                <a:ext cx="14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加一后得到补码</a:t>
                </a:r>
              </a:p>
            </p:txBody>
          </p:sp>
          <p:sp>
            <p:nvSpPr>
              <p:cNvPr id="38" name="Text Box 25"/>
              <p:cNvSpPr txBox="1">
                <a:spLocks noChangeArrowheads="1"/>
              </p:cNvSpPr>
              <p:nvPr/>
            </p:nvSpPr>
            <p:spPr bwMode="auto">
              <a:xfrm>
                <a:off x="1086" y="3117"/>
                <a:ext cx="382" cy="526"/>
              </a:xfrm>
              <a:prstGeom prst="rect">
                <a:avLst/>
              </a:prstGeom>
              <a:solidFill>
                <a:schemeClr val="bg1"/>
              </a:solidFill>
              <a:ln w="9525" algn="ctr">
                <a:solidFill>
                  <a:srgbClr val="00800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spcBef>
                    <a:spcPct val="50000"/>
                  </a:spcBef>
                </a:pPr>
                <a:r>
                  <a:rPr lang="zh-CN" altLang="en-US" sz="1600" b="1" dirty="0">
                    <a:solidFill>
                      <a:srgbClr val="006666"/>
                    </a:solidFill>
                    <a:latin typeface="Courier New" panose="02070309020205020404" pitchFamily="49" charset="0"/>
                  </a:rPr>
                  <a:t>符号位不变</a:t>
                </a:r>
              </a:p>
            </p:txBody>
          </p:sp>
          <p:sp>
            <p:nvSpPr>
              <p:cNvPr id="39" name="Rectangle 17"/>
              <p:cNvSpPr>
                <a:spLocks noChangeArrowheads="1"/>
              </p:cNvSpPr>
              <p:nvPr/>
            </p:nvSpPr>
            <p:spPr bwMode="auto">
              <a:xfrm>
                <a:off x="2153" y="3419"/>
                <a:ext cx="1226" cy="2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006666"/>
                    </a:solidFill>
                    <a:latin typeface="+mn-lt"/>
                  </a:rPr>
                  <a:t>1</a:t>
                </a:r>
                <a:r>
                  <a:rPr lang="en-US" altLang="zh-CN" sz="1600" b="1" dirty="0">
                    <a:solidFill>
                      <a:srgbClr val="008000"/>
                    </a:solidFill>
                    <a:latin typeface="+mn-lt"/>
                  </a:rPr>
                  <a:t> </a:t>
                </a:r>
                <a:r>
                  <a:rPr lang="en-US" altLang="zh-CN" sz="1600" b="1" dirty="0">
                    <a:latin typeface="+mn-lt"/>
                  </a:rPr>
                  <a:t> 1  1  1</a:t>
                </a:r>
              </a:p>
            </p:txBody>
          </p:sp>
          <p:sp>
            <p:nvSpPr>
              <p:cNvPr id="40" name="Rectangle 18"/>
              <p:cNvSpPr>
                <a:spLocks noChangeArrowheads="1"/>
              </p:cNvSpPr>
              <p:nvPr/>
            </p:nvSpPr>
            <p:spPr bwMode="auto">
              <a:xfrm>
                <a:off x="3482" y="3416"/>
                <a:ext cx="1226" cy="2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1  1  0  0</a:t>
                </a:r>
              </a:p>
            </p:txBody>
          </p:sp>
          <p:sp>
            <p:nvSpPr>
              <p:cNvPr id="41" name="Rectangle 17"/>
              <p:cNvSpPr>
                <a:spLocks noChangeArrowheads="1"/>
              </p:cNvSpPr>
              <p:nvPr/>
            </p:nvSpPr>
            <p:spPr bwMode="auto">
              <a:xfrm>
                <a:off x="2145" y="3760"/>
                <a:ext cx="1226" cy="2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006666"/>
                    </a:solidFill>
                    <a:latin typeface="+mn-lt"/>
                  </a:rPr>
                  <a:t>1</a:t>
                </a:r>
                <a:r>
                  <a:rPr lang="en-US" altLang="zh-CN" sz="1600" b="1" dirty="0">
                    <a:solidFill>
                      <a:srgbClr val="008000"/>
                    </a:solidFill>
                    <a:latin typeface="+mn-lt"/>
                  </a:rPr>
                  <a:t> </a:t>
                </a:r>
                <a:r>
                  <a:rPr lang="en-US" altLang="zh-CN" sz="1600" b="1" dirty="0">
                    <a:latin typeface="+mn-lt"/>
                  </a:rPr>
                  <a:t> 1  1  1</a:t>
                </a:r>
              </a:p>
            </p:txBody>
          </p:sp>
        </p:grpSp>
        <p:sp>
          <p:nvSpPr>
            <p:cNvPr id="42" name="Rectangle 18"/>
            <p:cNvSpPr>
              <a:spLocks noChangeArrowheads="1"/>
            </p:cNvSpPr>
            <p:nvPr/>
          </p:nvSpPr>
          <p:spPr bwMode="auto">
            <a:xfrm>
              <a:off x="5185833" y="3912811"/>
              <a:ext cx="1946275" cy="338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1  1  0  1</a:t>
              </a:r>
            </a:p>
          </p:txBody>
        </p:sp>
      </p:gr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7" name="Rectangle 3"/>
          <p:cNvSpPr txBox="1">
            <a:spLocks noChangeArrowheads="1"/>
          </p:cNvSpPr>
          <p:nvPr/>
        </p:nvSpPr>
        <p:spPr>
          <a:xfrm>
            <a:off x="305246" y="3603475"/>
            <a:ext cx="8011170" cy="471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Clr>
                <a:srgbClr val="E48312"/>
              </a:buClr>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例如：求</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的补码</a:t>
            </a:r>
          </a:p>
        </p:txBody>
      </p:sp>
      <p:grpSp>
        <p:nvGrpSpPr>
          <p:cNvPr id="18" name="组合 17"/>
          <p:cNvGrpSpPr/>
          <p:nvPr/>
        </p:nvGrpSpPr>
        <p:grpSpPr>
          <a:xfrm>
            <a:off x="755576" y="4179539"/>
            <a:ext cx="6335712" cy="1409701"/>
            <a:chOff x="796396" y="2852936"/>
            <a:chExt cx="6335712" cy="1409701"/>
          </a:xfrm>
        </p:grpSpPr>
        <p:grpSp>
          <p:nvGrpSpPr>
            <p:cNvPr id="19" name="Group 15"/>
            <p:cNvGrpSpPr>
              <a:grpSpLocks/>
            </p:cNvGrpSpPr>
            <p:nvPr/>
          </p:nvGrpSpPr>
          <p:grpSpPr bwMode="auto">
            <a:xfrm>
              <a:off x="796396" y="2852936"/>
              <a:ext cx="6335712" cy="1409701"/>
              <a:chOff x="717" y="3092"/>
              <a:chExt cx="3991" cy="888"/>
            </a:xfrm>
          </p:grpSpPr>
          <p:sp>
            <p:nvSpPr>
              <p:cNvPr id="21" name="Text Box 16"/>
              <p:cNvSpPr txBox="1">
                <a:spLocks noChangeArrowheads="1"/>
              </p:cNvSpPr>
              <p:nvPr/>
            </p:nvSpPr>
            <p:spPr bwMode="auto">
              <a:xfrm>
                <a:off x="717" y="3100"/>
                <a:ext cx="1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原码</a:t>
                </a:r>
              </a:p>
            </p:txBody>
          </p:sp>
          <p:sp>
            <p:nvSpPr>
              <p:cNvPr id="22" name="Rectangle 17"/>
              <p:cNvSpPr>
                <a:spLocks noChangeArrowheads="1"/>
              </p:cNvSpPr>
              <p:nvPr/>
            </p:nvSpPr>
            <p:spPr bwMode="auto">
              <a:xfrm>
                <a:off x="2145" y="3092"/>
                <a:ext cx="1226" cy="2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006666"/>
                    </a:solidFill>
                    <a:latin typeface="+mn-lt"/>
                  </a:rPr>
                  <a:t>1 </a:t>
                </a:r>
                <a:r>
                  <a:rPr lang="en-US" altLang="zh-CN" sz="1600" b="1" dirty="0">
                    <a:latin typeface="+mn-lt"/>
                  </a:rPr>
                  <a:t> 0  0  0</a:t>
                </a:r>
              </a:p>
            </p:txBody>
          </p:sp>
          <p:sp>
            <p:nvSpPr>
              <p:cNvPr id="23" name="Rectangle 18"/>
              <p:cNvSpPr>
                <a:spLocks noChangeArrowheads="1"/>
              </p:cNvSpPr>
              <p:nvPr/>
            </p:nvSpPr>
            <p:spPr bwMode="auto">
              <a:xfrm>
                <a:off x="3482" y="3092"/>
                <a:ext cx="1226" cy="22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1  1  1  1</a:t>
                </a:r>
              </a:p>
            </p:txBody>
          </p:sp>
          <p:sp>
            <p:nvSpPr>
              <p:cNvPr id="24" name="Text Box 23"/>
              <p:cNvSpPr txBox="1">
                <a:spLocks noChangeArrowheads="1"/>
              </p:cNvSpPr>
              <p:nvPr/>
            </p:nvSpPr>
            <p:spPr bwMode="auto">
              <a:xfrm>
                <a:off x="717" y="3410"/>
                <a:ext cx="1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按位取反</a:t>
                </a:r>
              </a:p>
            </p:txBody>
          </p:sp>
          <p:sp>
            <p:nvSpPr>
              <p:cNvPr id="25" name="Text Box 24"/>
              <p:cNvSpPr txBox="1">
                <a:spLocks noChangeArrowheads="1"/>
              </p:cNvSpPr>
              <p:nvPr/>
            </p:nvSpPr>
            <p:spPr bwMode="auto">
              <a:xfrm>
                <a:off x="722" y="3734"/>
                <a:ext cx="14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1600" b="1" dirty="0">
                    <a:latin typeface="微软雅黑" panose="020B0503020204020204" pitchFamily="34" charset="-122"/>
                    <a:ea typeface="微软雅黑" panose="020B0503020204020204" pitchFamily="34" charset="-122"/>
                  </a:rPr>
                  <a:t>加一后得到补码</a:t>
                </a:r>
              </a:p>
            </p:txBody>
          </p:sp>
          <p:sp>
            <p:nvSpPr>
              <p:cNvPr id="26" name="Text Box 25"/>
              <p:cNvSpPr txBox="1">
                <a:spLocks noChangeArrowheads="1"/>
              </p:cNvSpPr>
              <p:nvPr/>
            </p:nvSpPr>
            <p:spPr bwMode="auto">
              <a:xfrm>
                <a:off x="1086" y="3117"/>
                <a:ext cx="382" cy="526"/>
              </a:xfrm>
              <a:prstGeom prst="rect">
                <a:avLst/>
              </a:prstGeom>
              <a:solidFill>
                <a:schemeClr val="bg1"/>
              </a:solidFill>
              <a:ln w="9525" algn="ctr">
                <a:solidFill>
                  <a:srgbClr val="00800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spcBef>
                    <a:spcPct val="50000"/>
                  </a:spcBef>
                </a:pPr>
                <a:r>
                  <a:rPr lang="zh-CN" altLang="en-US" sz="1600" b="1" dirty="0">
                    <a:solidFill>
                      <a:srgbClr val="006666"/>
                    </a:solidFill>
                    <a:latin typeface="Courier New" panose="02070309020205020404" pitchFamily="49" charset="0"/>
                  </a:rPr>
                  <a:t>符号位不变</a:t>
                </a:r>
              </a:p>
            </p:txBody>
          </p:sp>
          <p:sp>
            <p:nvSpPr>
              <p:cNvPr id="27" name="Rectangle 17"/>
              <p:cNvSpPr>
                <a:spLocks noChangeArrowheads="1"/>
              </p:cNvSpPr>
              <p:nvPr/>
            </p:nvSpPr>
            <p:spPr bwMode="auto">
              <a:xfrm>
                <a:off x="2153" y="3419"/>
                <a:ext cx="1226" cy="2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006666"/>
                    </a:solidFill>
                    <a:latin typeface="+mn-lt"/>
                  </a:rPr>
                  <a:t>1</a:t>
                </a:r>
                <a:r>
                  <a:rPr lang="en-US" altLang="zh-CN" sz="1600" b="1" dirty="0">
                    <a:solidFill>
                      <a:srgbClr val="008000"/>
                    </a:solidFill>
                    <a:latin typeface="+mn-lt"/>
                  </a:rPr>
                  <a:t> </a:t>
                </a:r>
                <a:r>
                  <a:rPr lang="en-US" altLang="zh-CN" sz="1600" b="1" dirty="0">
                    <a:latin typeface="+mn-lt"/>
                  </a:rPr>
                  <a:t> 1  1  1</a:t>
                </a:r>
              </a:p>
            </p:txBody>
          </p:sp>
          <p:sp>
            <p:nvSpPr>
              <p:cNvPr id="28" name="Rectangle 18"/>
              <p:cNvSpPr>
                <a:spLocks noChangeArrowheads="1"/>
              </p:cNvSpPr>
              <p:nvPr/>
            </p:nvSpPr>
            <p:spPr bwMode="auto">
              <a:xfrm>
                <a:off x="3482" y="3416"/>
                <a:ext cx="1226" cy="2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0  0  0  0</a:t>
                </a:r>
              </a:p>
            </p:txBody>
          </p:sp>
          <p:sp>
            <p:nvSpPr>
              <p:cNvPr id="29" name="Rectangle 17"/>
              <p:cNvSpPr>
                <a:spLocks noChangeArrowheads="1"/>
              </p:cNvSpPr>
              <p:nvPr/>
            </p:nvSpPr>
            <p:spPr bwMode="auto">
              <a:xfrm>
                <a:off x="2145" y="3760"/>
                <a:ext cx="1226" cy="22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solidFill>
                      <a:srgbClr val="006666"/>
                    </a:solidFill>
                    <a:latin typeface="+mn-lt"/>
                  </a:rPr>
                  <a:t>1</a:t>
                </a:r>
                <a:r>
                  <a:rPr lang="en-US" altLang="zh-CN" sz="1600" b="1" dirty="0">
                    <a:solidFill>
                      <a:srgbClr val="008000"/>
                    </a:solidFill>
                    <a:latin typeface="+mn-lt"/>
                  </a:rPr>
                  <a:t> </a:t>
                </a:r>
                <a:r>
                  <a:rPr lang="en-US" altLang="zh-CN" sz="1600" b="1" dirty="0">
                    <a:latin typeface="+mn-lt"/>
                  </a:rPr>
                  <a:t> 1  1  1</a:t>
                </a:r>
              </a:p>
            </p:txBody>
          </p:sp>
        </p:grpSp>
        <p:sp>
          <p:nvSpPr>
            <p:cNvPr id="20" name="Rectangle 18"/>
            <p:cNvSpPr>
              <a:spLocks noChangeArrowheads="1"/>
            </p:cNvSpPr>
            <p:nvPr/>
          </p:nvSpPr>
          <p:spPr bwMode="auto">
            <a:xfrm>
              <a:off x="5185833" y="3912811"/>
              <a:ext cx="1946275" cy="338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dirty="0">
                  <a:latin typeface="+mn-lt"/>
                </a:rPr>
                <a:t>0  0  0  1</a:t>
              </a:r>
            </a:p>
          </p:txBody>
        </p:sp>
      </p:grpSp>
    </p:spTree>
    <p:extLst>
      <p:ext uri="{BB962C8B-B14F-4D97-AF65-F5344CB8AC3E}">
        <p14:creationId xmlns:p14="http://schemas.microsoft.com/office/powerpoint/2010/main" val="120372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语言的发展及特点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6" name="Rectangle 3"/>
          <p:cNvSpPr txBox="1">
            <a:spLocks noChangeArrowheads="1"/>
          </p:cNvSpPr>
          <p:nvPr/>
        </p:nvSpPr>
        <p:spPr>
          <a:xfrm>
            <a:off x="745704" y="1268760"/>
            <a:ext cx="7776864" cy="36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rgbClr val="006666"/>
                </a:solidFill>
                <a:latin typeface="微软雅黑" panose="020B0503020204020204" pitchFamily="34" charset="-122"/>
                <a:ea typeface="微软雅黑" panose="020B0503020204020204" pitchFamily="34" charset="-122"/>
              </a:rPr>
              <a:t>C</a:t>
            </a:r>
            <a:r>
              <a:rPr lang="zh-CN" altLang="en-US" sz="2000" dirty="0">
                <a:solidFill>
                  <a:srgbClr val="006666"/>
                </a:solidFill>
                <a:latin typeface="微软雅黑" panose="020B0503020204020204" pitchFamily="34" charset="-122"/>
                <a:ea typeface="微软雅黑" panose="020B0503020204020204" pitchFamily="34" charset="-122"/>
              </a:rPr>
              <a:t>语言是目前世界上流行最广泛的通用程序设计语言。</a:t>
            </a:r>
          </a:p>
          <a:p>
            <a:pPr marL="0" indent="0">
              <a:buNone/>
            </a:pPr>
            <a:endParaRPr lang="en-US" altLang="zh-CN" sz="2000" b="1" dirty="0">
              <a:solidFill>
                <a:schemeClr val="bg2">
                  <a:lumMod val="10000"/>
                </a:schemeClr>
              </a:solidFill>
              <a:ea typeface="华文新魏" pitchFamily="2" charset="-122"/>
            </a:endParaRPr>
          </a:p>
          <a:p>
            <a:pPr marL="0" indent="0">
              <a:buNone/>
            </a:pPr>
            <a:r>
              <a:rPr lang="zh-CN" altLang="en-US" sz="2000" b="1" dirty="0">
                <a:solidFill>
                  <a:schemeClr val="bg2">
                    <a:lumMod val="10000"/>
                  </a:schemeClr>
                </a:solidFill>
                <a:latin typeface="微软雅黑" pitchFamily="34" charset="-122"/>
                <a:ea typeface="微软雅黑" pitchFamily="34" charset="-122"/>
              </a:rPr>
              <a:t>发展</a:t>
            </a:r>
            <a:r>
              <a:rPr lang="en-US" altLang="zh-CN" sz="2000" b="1" dirty="0">
                <a:solidFill>
                  <a:schemeClr val="bg2">
                    <a:lumMod val="10000"/>
                  </a:schemeClr>
                </a:solidFill>
                <a:latin typeface="微软雅黑" pitchFamily="34" charset="-122"/>
                <a:ea typeface="微软雅黑" pitchFamily="34" charset="-122"/>
              </a:rPr>
              <a:t>:</a:t>
            </a:r>
            <a:endParaRPr lang="en-US" altLang="zh-CN" sz="2000" b="1" dirty="0">
              <a:solidFill>
                <a:schemeClr val="hlink"/>
              </a:solidFill>
              <a:latin typeface="微软雅黑" pitchFamily="34" charset="-122"/>
              <a:ea typeface="微软雅黑" pitchFamily="34" charset="-122"/>
            </a:endParaRPr>
          </a:p>
          <a:p>
            <a:r>
              <a:rPr lang="en-US" altLang="zh-CN" sz="2000" dirty="0">
                <a:solidFill>
                  <a:srgbClr val="006666"/>
                </a:solidFill>
                <a:ea typeface="华文新魏" pitchFamily="2" charset="-122"/>
              </a:rPr>
              <a:t>C</a:t>
            </a:r>
            <a:r>
              <a:rPr lang="zh-CN" altLang="en-US" sz="2000" dirty="0">
                <a:solidFill>
                  <a:srgbClr val="006666"/>
                </a:solidFill>
                <a:latin typeface="微软雅黑" panose="020B0503020204020204" pitchFamily="34" charset="-122"/>
                <a:ea typeface="微软雅黑" panose="020B0503020204020204" pitchFamily="34" charset="-122"/>
              </a:rPr>
              <a:t>语言的发展过程可粗略地分为三个阶段：</a:t>
            </a:r>
            <a:endParaRPr lang="en-US" altLang="zh-CN" sz="2000" dirty="0">
              <a:solidFill>
                <a:srgbClr val="006666"/>
              </a:solidFill>
              <a:latin typeface="微软雅黑" panose="020B0503020204020204" pitchFamily="34" charset="-122"/>
              <a:ea typeface="微软雅黑" panose="020B0503020204020204" pitchFamily="34" charset="-122"/>
            </a:endParaRPr>
          </a:p>
          <a:p>
            <a:pPr marL="0" indent="0">
              <a:buNone/>
            </a:pPr>
            <a:r>
              <a:rPr lang="en-US" altLang="zh-CN" sz="2000" dirty="0">
                <a:solidFill>
                  <a:schemeClr val="hlink"/>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1)1970</a:t>
            </a:r>
            <a:r>
              <a:rPr lang="zh-CN" altLang="en-US" sz="2000" dirty="0">
                <a:latin typeface="微软雅黑" panose="020B0503020204020204" pitchFamily="34" charset="-122"/>
                <a:ea typeface="微软雅黑" panose="020B0503020204020204" pitchFamily="34" charset="-122"/>
              </a:rPr>
              <a:t>年至</a:t>
            </a:r>
            <a:r>
              <a:rPr lang="en-US" altLang="zh-CN" sz="2000" dirty="0">
                <a:latin typeface="微软雅黑" panose="020B0503020204020204" pitchFamily="34" charset="-122"/>
                <a:ea typeface="微软雅黑" panose="020B0503020204020204" pitchFamily="34" charset="-122"/>
              </a:rPr>
              <a:t>1973</a:t>
            </a:r>
            <a:r>
              <a:rPr lang="zh-CN" altLang="en-US" sz="2000" dirty="0">
                <a:latin typeface="微软雅黑" panose="020B0503020204020204" pitchFamily="34" charset="-122"/>
                <a:ea typeface="微软雅黑" panose="020B0503020204020204" pitchFamily="34" charset="-122"/>
              </a:rPr>
              <a:t>年为诞生阶段</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2)1973</a:t>
            </a:r>
            <a:r>
              <a:rPr lang="zh-CN" altLang="en-US" sz="2000" dirty="0">
                <a:latin typeface="微软雅黑" panose="020B0503020204020204" pitchFamily="34" charset="-122"/>
                <a:ea typeface="微软雅黑" panose="020B0503020204020204" pitchFamily="34" charset="-122"/>
              </a:rPr>
              <a:t>年至</a:t>
            </a:r>
            <a:r>
              <a:rPr lang="en-US" altLang="zh-CN" sz="2000" dirty="0">
                <a:latin typeface="微软雅黑" panose="020B0503020204020204" pitchFamily="34" charset="-122"/>
                <a:ea typeface="微软雅黑" panose="020B0503020204020204" pitchFamily="34" charset="-122"/>
              </a:rPr>
              <a:t>1988</a:t>
            </a:r>
            <a:r>
              <a:rPr lang="zh-CN" altLang="en-US" sz="2000" dirty="0">
                <a:latin typeface="微软雅黑" panose="020B0503020204020204" pitchFamily="34" charset="-122"/>
                <a:ea typeface="微软雅黑" panose="020B0503020204020204" pitchFamily="34" charset="-122"/>
              </a:rPr>
              <a:t>年为发展阶段</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3)1988</a:t>
            </a:r>
            <a:r>
              <a:rPr lang="zh-CN" altLang="en-US" sz="2000" dirty="0">
                <a:latin typeface="微软雅黑" panose="020B0503020204020204" pitchFamily="34" charset="-122"/>
                <a:ea typeface="微软雅黑" panose="020B0503020204020204" pitchFamily="34" charset="-122"/>
              </a:rPr>
              <a:t>年以后为成熟阶段</a:t>
            </a:r>
          </a:p>
          <a:p>
            <a:pPr marL="0" indent="0">
              <a:buNone/>
            </a:pPr>
            <a:r>
              <a:rPr lang="en-US" altLang="zh-CN" sz="2000" b="1" dirty="0">
                <a:latin typeface="微软雅黑" panose="020B0503020204020204" pitchFamily="34" charset="-122"/>
                <a:ea typeface="微软雅黑" panose="020B0503020204020204" pitchFamily="34" charset="-122"/>
              </a:rPr>
              <a:t> </a:t>
            </a:r>
          </a:p>
          <a:p>
            <a:r>
              <a:rPr lang="en-US" altLang="zh-CN" sz="2000" b="1" dirty="0">
                <a:solidFill>
                  <a:srgbClr val="006666"/>
                </a:solidFill>
                <a:latin typeface="微软雅黑" panose="020B0503020204020204" pitchFamily="34" charset="-122"/>
                <a:ea typeface="微软雅黑" panose="020B0503020204020204" pitchFamily="34" charset="-122"/>
              </a:rPr>
              <a:t>C</a:t>
            </a:r>
            <a:r>
              <a:rPr lang="zh-CN" altLang="en-US" sz="2000" b="1" dirty="0">
                <a:solidFill>
                  <a:srgbClr val="006666"/>
                </a:solidFill>
                <a:latin typeface="微软雅黑" panose="020B0503020204020204" pitchFamily="34" charset="-122"/>
                <a:ea typeface="微软雅黑" panose="020B0503020204020204" pitchFamily="34" charset="-122"/>
              </a:rPr>
              <a:t>语言的产生历程：</a:t>
            </a:r>
          </a:p>
        </p:txBody>
      </p:sp>
      <p:grpSp>
        <p:nvGrpSpPr>
          <p:cNvPr id="7" name="组合 6"/>
          <p:cNvGrpSpPr/>
          <p:nvPr/>
        </p:nvGrpSpPr>
        <p:grpSpPr>
          <a:xfrm>
            <a:off x="251520" y="5199635"/>
            <a:ext cx="8424936" cy="784291"/>
            <a:chOff x="251520" y="5199635"/>
            <a:chExt cx="8424936" cy="784291"/>
          </a:xfrm>
        </p:grpSpPr>
        <p:sp>
          <p:nvSpPr>
            <p:cNvPr id="5" name="圆角矩形 4"/>
            <p:cNvSpPr/>
            <p:nvPr/>
          </p:nvSpPr>
          <p:spPr>
            <a:xfrm>
              <a:off x="251520" y="5263846"/>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ALGOL</a:t>
              </a:r>
            </a:p>
            <a:p>
              <a:pPr algn="ctr"/>
              <a:r>
                <a:rPr lang="en-US" altLang="zh-CN" sz="1400" dirty="0">
                  <a:latin typeface="微软雅黑" panose="020B0503020204020204" pitchFamily="34" charset="-122"/>
                  <a:ea typeface="微软雅黑" panose="020B0503020204020204" pitchFamily="34" charset="-122"/>
                </a:rPr>
                <a:t>1960</a:t>
              </a:r>
              <a:r>
                <a:rPr lang="zh-CN" altLang="en-US" sz="1400" dirty="0">
                  <a:latin typeface="微软雅黑" panose="020B0503020204020204" pitchFamily="34" charset="-122"/>
                  <a:ea typeface="微软雅黑" panose="020B0503020204020204" pitchFamily="34" charset="-122"/>
                </a:rPr>
                <a:t>年</a:t>
              </a:r>
            </a:p>
          </p:txBody>
        </p:sp>
        <p:sp>
          <p:nvSpPr>
            <p:cNvPr id="9" name="圆角矩形 8"/>
            <p:cNvSpPr/>
            <p:nvPr/>
          </p:nvSpPr>
          <p:spPr>
            <a:xfrm>
              <a:off x="2027110" y="5253632"/>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CPL</a:t>
              </a:r>
            </a:p>
            <a:p>
              <a:pPr algn="ctr"/>
              <a:r>
                <a:rPr lang="en-US" altLang="zh-CN" sz="1400" dirty="0">
                  <a:latin typeface="微软雅黑" panose="020B0503020204020204" pitchFamily="34" charset="-122"/>
                  <a:ea typeface="微软雅黑" panose="020B0503020204020204" pitchFamily="34" charset="-122"/>
                </a:rPr>
                <a:t>1963</a:t>
              </a:r>
              <a:r>
                <a:rPr lang="zh-CN" altLang="en-US" sz="1400" dirty="0">
                  <a:latin typeface="微软雅黑" panose="020B0503020204020204" pitchFamily="34" charset="-122"/>
                  <a:ea typeface="微软雅黑" panose="020B0503020204020204" pitchFamily="34" charset="-122"/>
                </a:rPr>
                <a:t>年</a:t>
              </a:r>
            </a:p>
          </p:txBody>
        </p:sp>
        <p:sp>
          <p:nvSpPr>
            <p:cNvPr id="10" name="圆角矩形 9"/>
            <p:cNvSpPr/>
            <p:nvPr/>
          </p:nvSpPr>
          <p:spPr>
            <a:xfrm>
              <a:off x="3851920" y="5233204"/>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BCPL</a:t>
              </a:r>
            </a:p>
            <a:p>
              <a:pPr algn="ctr"/>
              <a:r>
                <a:rPr lang="en-US" altLang="zh-CN" sz="1400" dirty="0">
                  <a:latin typeface="微软雅黑" panose="020B0503020204020204" pitchFamily="34" charset="-122"/>
                  <a:ea typeface="微软雅黑" panose="020B0503020204020204" pitchFamily="34" charset="-122"/>
                </a:rPr>
                <a:t>1967</a:t>
              </a:r>
              <a:r>
                <a:rPr lang="zh-CN" altLang="en-US" sz="1400" dirty="0">
                  <a:latin typeface="微软雅黑" panose="020B0503020204020204" pitchFamily="34" charset="-122"/>
                  <a:ea typeface="微软雅黑" panose="020B0503020204020204" pitchFamily="34" charset="-122"/>
                </a:rPr>
                <a:t>年</a:t>
              </a:r>
            </a:p>
          </p:txBody>
        </p:sp>
        <p:sp>
          <p:nvSpPr>
            <p:cNvPr id="11" name="圆角矩形 10"/>
            <p:cNvSpPr/>
            <p:nvPr/>
          </p:nvSpPr>
          <p:spPr>
            <a:xfrm>
              <a:off x="5652120" y="5214926"/>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B</a:t>
              </a:r>
            </a:p>
            <a:p>
              <a:pPr algn="ctr"/>
              <a:r>
                <a:rPr lang="en-US" altLang="zh-CN" sz="1400" dirty="0">
                  <a:latin typeface="微软雅黑" panose="020B0503020204020204" pitchFamily="34" charset="-122"/>
                  <a:ea typeface="微软雅黑" panose="020B0503020204020204" pitchFamily="34" charset="-122"/>
                </a:rPr>
                <a:t>1970</a:t>
              </a:r>
              <a:r>
                <a:rPr lang="zh-CN" altLang="en-US" sz="1400" dirty="0">
                  <a:latin typeface="微软雅黑" panose="020B0503020204020204" pitchFamily="34" charset="-122"/>
                  <a:ea typeface="微软雅黑" panose="020B0503020204020204" pitchFamily="34" charset="-122"/>
                </a:rPr>
                <a:t>年</a:t>
              </a:r>
            </a:p>
          </p:txBody>
        </p:sp>
        <p:sp>
          <p:nvSpPr>
            <p:cNvPr id="12" name="圆角矩形 11"/>
            <p:cNvSpPr/>
            <p:nvPr/>
          </p:nvSpPr>
          <p:spPr>
            <a:xfrm>
              <a:off x="7452320" y="5199635"/>
              <a:ext cx="1224136" cy="72008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C</a:t>
              </a:r>
            </a:p>
            <a:p>
              <a:pPr algn="ctr"/>
              <a:r>
                <a:rPr lang="en-US" altLang="zh-CN" sz="1400" dirty="0">
                  <a:latin typeface="微软雅黑" panose="020B0503020204020204" pitchFamily="34" charset="-122"/>
                  <a:ea typeface="微软雅黑" panose="020B0503020204020204" pitchFamily="34" charset="-122"/>
                </a:rPr>
                <a:t>1972</a:t>
              </a:r>
              <a:r>
                <a:rPr lang="zh-CN" altLang="en-US" sz="1400" dirty="0">
                  <a:latin typeface="微软雅黑" panose="020B0503020204020204" pitchFamily="34" charset="-122"/>
                  <a:ea typeface="微软雅黑" panose="020B0503020204020204" pitchFamily="34" charset="-122"/>
                </a:rPr>
                <a:t>年</a:t>
              </a:r>
            </a:p>
          </p:txBody>
        </p:sp>
        <p:sp>
          <p:nvSpPr>
            <p:cNvPr id="6" name="右箭头 5"/>
            <p:cNvSpPr/>
            <p:nvPr/>
          </p:nvSpPr>
          <p:spPr>
            <a:xfrm>
              <a:off x="1475656" y="5517232"/>
              <a:ext cx="551454" cy="109370"/>
            </a:xfrm>
            <a:prstGeom prst="rightArrow">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3275856" y="5517232"/>
              <a:ext cx="551454" cy="109370"/>
            </a:xfrm>
            <a:prstGeom prst="rightArrow">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100666" y="5517232"/>
              <a:ext cx="551454" cy="109370"/>
            </a:xfrm>
            <a:prstGeom prst="rightArrow">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6900866" y="5517232"/>
              <a:ext cx="551454" cy="109370"/>
            </a:xfrm>
            <a:prstGeom prst="rightArrow">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030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Effect transition="in" filter="fade">
                                      <p:cBhvr>
                                        <p:cTn id="19" dur="1000"/>
                                        <p:tgtEl>
                                          <p:spTgt spid="16">
                                            <p:txEl>
                                              <p:pRg st="3" end="3"/>
                                            </p:txEl>
                                          </p:spTgt>
                                        </p:tgtEl>
                                      </p:cBhvr>
                                    </p:animEffect>
                                    <p:anim calcmode="lin" valueType="num">
                                      <p:cBhvr>
                                        <p:cTn id="20"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xEl>
                                              <p:pRg st="4" end="4"/>
                                            </p:txEl>
                                          </p:spTgt>
                                        </p:tgtEl>
                                        <p:attrNameLst>
                                          <p:attrName>style.visibility</p:attrName>
                                        </p:attrNameLst>
                                      </p:cBhvr>
                                      <p:to>
                                        <p:strVal val="visible"/>
                                      </p:to>
                                    </p:set>
                                    <p:animEffect transition="in" filter="fade">
                                      <p:cBhvr>
                                        <p:cTn id="24" dur="1000"/>
                                        <p:tgtEl>
                                          <p:spTgt spid="16">
                                            <p:txEl>
                                              <p:pRg st="4" end="4"/>
                                            </p:txEl>
                                          </p:spTgt>
                                        </p:tgtEl>
                                      </p:cBhvr>
                                    </p:animEffect>
                                    <p:anim calcmode="lin" valueType="num">
                                      <p:cBhvr>
                                        <p:cTn id="25"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
                                            <p:txEl>
                                              <p:pRg st="5" end="5"/>
                                            </p:txEl>
                                          </p:spTgt>
                                        </p:tgtEl>
                                        <p:attrNameLst>
                                          <p:attrName>style.visibility</p:attrName>
                                        </p:attrNameLst>
                                      </p:cBhvr>
                                      <p:to>
                                        <p:strVal val="visible"/>
                                      </p:to>
                                    </p:set>
                                    <p:animEffect transition="in" filter="fade">
                                      <p:cBhvr>
                                        <p:cTn id="29" dur="1000"/>
                                        <p:tgtEl>
                                          <p:spTgt spid="16">
                                            <p:txEl>
                                              <p:pRg st="5" end="5"/>
                                            </p:txEl>
                                          </p:spTgt>
                                        </p:tgtEl>
                                      </p:cBhvr>
                                    </p:animEffect>
                                    <p:anim calcmode="lin" valueType="num">
                                      <p:cBhvr>
                                        <p:cTn id="30"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xEl>
                                              <p:pRg st="6" end="6"/>
                                            </p:txEl>
                                          </p:spTgt>
                                        </p:tgtEl>
                                        <p:attrNameLst>
                                          <p:attrName>style.visibility</p:attrName>
                                        </p:attrNameLst>
                                      </p:cBhvr>
                                      <p:to>
                                        <p:strVal val="visible"/>
                                      </p:to>
                                    </p:set>
                                    <p:animEffect transition="in" filter="fade">
                                      <p:cBhvr>
                                        <p:cTn id="34" dur="1000"/>
                                        <p:tgtEl>
                                          <p:spTgt spid="16">
                                            <p:txEl>
                                              <p:pRg st="6" end="6"/>
                                            </p:txEl>
                                          </p:spTgt>
                                        </p:tgtEl>
                                      </p:cBhvr>
                                    </p:animEffect>
                                    <p:anim calcmode="lin" valueType="num">
                                      <p:cBhvr>
                                        <p:cTn id="35"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
                                            <p:txEl>
                                              <p:pRg st="7" end="7"/>
                                            </p:txEl>
                                          </p:spTgt>
                                        </p:tgtEl>
                                        <p:attrNameLst>
                                          <p:attrName>style.visibility</p:attrName>
                                        </p:attrNameLst>
                                      </p:cBhvr>
                                      <p:to>
                                        <p:strVal val="visible"/>
                                      </p:to>
                                    </p:set>
                                    <p:animEffect transition="in" filter="blinds(horizontal)">
                                      <p:cBhvr>
                                        <p:cTn id="41" dur="500"/>
                                        <p:tgtEl>
                                          <p:spTgt spid="1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6">
                                            <p:txEl>
                                              <p:pRg st="8" end="8"/>
                                            </p:txEl>
                                          </p:spTgt>
                                        </p:tgtEl>
                                        <p:attrNameLst>
                                          <p:attrName>style.visibility</p:attrName>
                                        </p:attrNameLst>
                                      </p:cBhvr>
                                      <p:to>
                                        <p:strVal val="visible"/>
                                      </p:to>
                                    </p:set>
                                    <p:animEffect transition="in" filter="fade">
                                      <p:cBhvr>
                                        <p:cTn id="46" dur="1000"/>
                                        <p:tgtEl>
                                          <p:spTgt spid="16">
                                            <p:txEl>
                                              <p:pRg st="8" end="8"/>
                                            </p:txEl>
                                          </p:spTgt>
                                        </p:tgtEl>
                                      </p:cBhvr>
                                    </p:animEffect>
                                    <p:anim calcmode="lin" valueType="num">
                                      <p:cBhvr>
                                        <p:cTn id="47"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Rectangle 3"/>
          <p:cNvSpPr txBox="1">
            <a:spLocks noChangeArrowheads="1"/>
          </p:cNvSpPr>
          <p:nvPr/>
        </p:nvSpPr>
        <p:spPr>
          <a:xfrm>
            <a:off x="827584" y="1676401"/>
            <a:ext cx="7632848" cy="3192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介乎于高级语言和汇编语言之间，兼有两者的优点。</a:t>
            </a:r>
          </a:p>
          <a:p>
            <a:pPr marL="0" indent="0">
              <a:spcAft>
                <a:spcPts val="1200"/>
              </a:spcAft>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引用结构化程序结构，便于软件工程化。</a:t>
            </a:r>
          </a:p>
          <a:p>
            <a:pPr marL="0" indent="0">
              <a:spcAft>
                <a:spcPts val="1200"/>
              </a:spcAft>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语言简洁，且表达能力强，使用灵活，易于学习和应用。</a:t>
            </a:r>
          </a:p>
          <a:p>
            <a:pPr marL="0" indent="0">
              <a:spcAft>
                <a:spcPts val="1200"/>
              </a:spcAft>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可移植性好 。</a:t>
            </a:r>
          </a:p>
          <a:p>
            <a:endParaRPr lang="zh-CN" altLang="en-US" sz="2600" b="1" dirty="0">
              <a:ea typeface="华文新魏" pitchFamily="2" charset="-122"/>
            </a:endParaRPr>
          </a:p>
        </p:txBody>
      </p:sp>
    </p:spTree>
    <p:extLst>
      <p:ext uri="{BB962C8B-B14F-4D97-AF65-F5344CB8AC3E}">
        <p14:creationId xmlns:p14="http://schemas.microsoft.com/office/powerpoint/2010/main" val="402705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语言程序的书写格式和结构特点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Rectangle 3"/>
          <p:cNvSpPr txBox="1">
            <a:spLocks noChangeArrowheads="1"/>
          </p:cNvSpPr>
          <p:nvPr/>
        </p:nvSpPr>
        <p:spPr>
          <a:xfrm>
            <a:off x="827915" y="1196752"/>
            <a:ext cx="7783909" cy="73668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3" pitchFamily="18" charset="2"/>
              <a:buNone/>
            </a:pPr>
            <a:r>
              <a:rPr lang="zh-CN" altLang="en-US" sz="2400" b="1" dirty="0">
                <a:latin typeface="微软雅黑" panose="020B0503020204020204" pitchFamily="34" charset="-122"/>
                <a:ea typeface="微软雅黑" panose="020B0503020204020204" pitchFamily="34" charset="-122"/>
              </a:rPr>
              <a:t>一个简单的</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语言程序：</a:t>
            </a:r>
            <a:r>
              <a:rPr lang="zh-CN" altLang="en-US" sz="2000" dirty="0">
                <a:latin typeface="微软雅黑" panose="020B0503020204020204" pitchFamily="34" charset="-122"/>
                <a:ea typeface="微软雅黑" panose="020B0503020204020204" pitchFamily="34" charset="-122"/>
              </a:rPr>
              <a:t>编制计算半径为</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、高度为</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的圆柱体体积的程序。要求</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的数值由键盘输入。</a:t>
            </a:r>
          </a:p>
          <a:p>
            <a:endParaRPr lang="zh-CN" altLang="en-US"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ltGray">
          <a:xfrm>
            <a:off x="1801071" y="1933441"/>
            <a:ext cx="3751950" cy="3600000"/>
          </a:xfrm>
          <a:prstGeom prst="roundRect">
            <a:avLst>
              <a:gd name="adj" fmla="val 13251"/>
            </a:avLst>
          </a:prstGeom>
          <a:solidFill>
            <a:schemeClr val="bg1"/>
          </a:solidFill>
          <a:ln w="12700" algn="ctr">
            <a:solidFill>
              <a:srgbClr val="92D050"/>
            </a:solidFill>
            <a:prstDash val="dashDot"/>
            <a:round/>
            <a:headEnd/>
            <a:tailEnd/>
          </a:ln>
          <a:effectLst/>
          <a:extLst/>
        </p:spPr>
        <p:txBody>
          <a:bodyPr wrap="square" anchor="ctr">
            <a:spAutoFit/>
          </a:bodyPr>
          <a:lstStyle/>
          <a:p>
            <a:endParaRPr kumimoji="0" lang="en-US" altLang="zh-CN" sz="1600" dirty="0">
              <a:latin typeface="+mn-lt"/>
              <a:cs typeface="Calibri" panose="020F0502020204030204" pitchFamily="34" charset="0"/>
            </a:endParaRPr>
          </a:p>
        </p:txBody>
      </p:sp>
      <p:sp>
        <p:nvSpPr>
          <p:cNvPr id="7" name="椭圆 6"/>
          <p:cNvSpPr/>
          <p:nvPr/>
        </p:nvSpPr>
        <p:spPr>
          <a:xfrm>
            <a:off x="2271180" y="225002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5"/>
          <p:cNvSpPr>
            <a:spLocks noChangeArrowheads="1"/>
          </p:cNvSpPr>
          <p:nvPr/>
        </p:nvSpPr>
        <p:spPr bwMode="ltGray">
          <a:xfrm>
            <a:off x="2411760" y="1985154"/>
            <a:ext cx="2952328" cy="3548003"/>
          </a:xfrm>
          <a:prstGeom prst="roundRect">
            <a:avLst>
              <a:gd name="adj" fmla="val 13251"/>
            </a:avLst>
          </a:prstGeom>
          <a:noFill/>
          <a:ln w="12700" algn="ctr">
            <a:noFill/>
            <a:prstDash val="dashDot"/>
            <a:round/>
            <a:headEnd/>
            <a:tailEnd/>
          </a:ln>
          <a:effectLst/>
          <a:extLst/>
        </p:spPr>
        <p:txBody>
          <a:bodyPr wrap="square" anchor="ctr">
            <a:spAutoFit/>
          </a:bodyPr>
          <a:lstStyle/>
          <a:p>
            <a:r>
              <a:rPr kumimoji="0" lang="en-US" altLang="zh-CN" sz="1600" dirty="0">
                <a:latin typeface="+mn-lt"/>
                <a:cs typeface="Calibri" panose="020F0502020204030204" pitchFamily="34" charset="0"/>
              </a:rPr>
              <a:t>#include &lt;</a:t>
            </a:r>
            <a:r>
              <a:rPr kumimoji="0" lang="en-US" altLang="zh-CN" sz="1600" dirty="0" err="1">
                <a:latin typeface="+mn-lt"/>
                <a:cs typeface="Calibri" panose="020F0502020204030204" pitchFamily="34" charset="0"/>
              </a:rPr>
              <a:t>stdio.h</a:t>
            </a:r>
            <a:r>
              <a:rPr kumimoji="0" lang="en-US" altLang="zh-CN" sz="1600" dirty="0">
                <a:latin typeface="+mn-lt"/>
                <a:cs typeface="Calibri" panose="020F0502020204030204" pitchFamily="34" charset="0"/>
              </a:rPr>
              <a:t>&gt;</a:t>
            </a:r>
          </a:p>
          <a:p>
            <a:endParaRPr kumimoji="0" lang="en-US" altLang="zh-CN" sz="1600" dirty="0">
              <a:latin typeface="+mn-lt"/>
              <a:cs typeface="Calibri" panose="020F0502020204030204" pitchFamily="34" charset="0"/>
            </a:endParaRPr>
          </a:p>
          <a:p>
            <a:r>
              <a:rPr kumimoji="0" lang="en-US" altLang="zh-CN" sz="1600" dirty="0">
                <a:latin typeface="+mn-lt"/>
                <a:cs typeface="Calibri" panose="020F0502020204030204" pitchFamily="34" charset="0"/>
              </a:rPr>
              <a:t>void     main( )</a:t>
            </a:r>
          </a:p>
          <a:p>
            <a:r>
              <a:rPr kumimoji="0" lang="en-US" altLang="zh-CN" sz="1600" dirty="0">
                <a:latin typeface="+mn-lt"/>
                <a:cs typeface="Calibri" panose="020F0502020204030204" pitchFamily="34" charset="0"/>
              </a:rPr>
              <a:t>{</a:t>
            </a:r>
          </a:p>
          <a:p>
            <a:r>
              <a:rPr kumimoji="0" lang="en-US" altLang="zh-CN" sz="1600" dirty="0">
                <a:latin typeface="+mn-lt"/>
                <a:cs typeface="Calibri" panose="020F0502020204030204" pitchFamily="34" charset="0"/>
              </a:rPr>
              <a:t>      int   r, h;</a:t>
            </a:r>
          </a:p>
          <a:p>
            <a:r>
              <a:rPr kumimoji="0" lang="en-US" altLang="zh-CN" sz="1600" dirty="0">
                <a:latin typeface="+mn-lt"/>
                <a:cs typeface="Calibri" panose="020F0502020204030204" pitchFamily="34" charset="0"/>
              </a:rPr>
              <a:t>      float v;</a:t>
            </a:r>
          </a:p>
          <a:p>
            <a:endParaRPr kumimoji="0" lang="en-US" altLang="zh-CN" sz="1600" dirty="0">
              <a:latin typeface="+mn-lt"/>
              <a:cs typeface="Calibri" panose="020F0502020204030204" pitchFamily="34" charset="0"/>
            </a:endParaRPr>
          </a:p>
          <a:p>
            <a:r>
              <a:rPr kumimoji="0" lang="en-US" altLang="zh-CN" sz="1600" dirty="0">
                <a:latin typeface="+mn-lt"/>
                <a:cs typeface="Calibri" panose="020F0502020204030204" pitchFamily="34" charset="0"/>
              </a:rPr>
              <a:t>      </a:t>
            </a:r>
            <a:r>
              <a:rPr kumimoji="0" lang="en-US" altLang="zh-CN" sz="1600" dirty="0" err="1">
                <a:latin typeface="+mn-lt"/>
                <a:cs typeface="Calibri" panose="020F0502020204030204" pitchFamily="34" charset="0"/>
              </a:rPr>
              <a:t>scanf</a:t>
            </a:r>
            <a:r>
              <a:rPr kumimoji="0" lang="en-US" altLang="zh-CN" sz="1600" dirty="0">
                <a:latin typeface="+mn-lt"/>
                <a:cs typeface="Calibri" panose="020F0502020204030204" pitchFamily="34" charset="0"/>
              </a:rPr>
              <a:t>("%</a:t>
            </a:r>
            <a:r>
              <a:rPr kumimoji="0" lang="en-US" altLang="zh-CN" sz="1600" dirty="0" err="1">
                <a:latin typeface="+mn-lt"/>
                <a:cs typeface="Calibri" panose="020F0502020204030204" pitchFamily="34" charset="0"/>
              </a:rPr>
              <a:t>d%d</a:t>
            </a:r>
            <a:r>
              <a:rPr kumimoji="0" lang="en-US" altLang="zh-CN" sz="1600" dirty="0">
                <a:latin typeface="+mn-lt"/>
                <a:cs typeface="Calibri" panose="020F0502020204030204" pitchFamily="34" charset="0"/>
              </a:rPr>
              <a:t>", &amp;r, &amp;h);</a:t>
            </a:r>
          </a:p>
          <a:p>
            <a:endParaRPr kumimoji="0" lang="en-US" altLang="zh-CN" sz="1600" dirty="0">
              <a:latin typeface="+mn-lt"/>
              <a:cs typeface="Calibri" panose="020F0502020204030204" pitchFamily="34" charset="0"/>
            </a:endParaRPr>
          </a:p>
          <a:p>
            <a:r>
              <a:rPr kumimoji="0" lang="en-US" altLang="zh-CN" sz="1600" dirty="0">
                <a:latin typeface="+mn-lt"/>
                <a:cs typeface="Calibri" panose="020F0502020204030204" pitchFamily="34" charset="0"/>
              </a:rPr>
              <a:t>      v = 3.14159 * r * r * h;</a:t>
            </a:r>
          </a:p>
          <a:p>
            <a:endParaRPr kumimoji="0" lang="en-US" altLang="zh-CN" sz="1600" dirty="0">
              <a:latin typeface="+mn-lt"/>
              <a:cs typeface="Calibri" panose="020F0502020204030204" pitchFamily="34" charset="0"/>
            </a:endParaRPr>
          </a:p>
          <a:p>
            <a:r>
              <a:rPr kumimoji="0" lang="en-US" altLang="zh-CN" sz="1600" dirty="0">
                <a:latin typeface="+mn-lt"/>
                <a:cs typeface="Calibri" panose="020F0502020204030204" pitchFamily="34" charset="0"/>
              </a:rPr>
              <a:t>      </a:t>
            </a:r>
            <a:r>
              <a:rPr kumimoji="0" lang="en-US" altLang="zh-CN" sz="1600" dirty="0" err="1">
                <a:latin typeface="+mn-lt"/>
                <a:cs typeface="Calibri" panose="020F0502020204030204" pitchFamily="34" charset="0"/>
              </a:rPr>
              <a:t>printf</a:t>
            </a:r>
            <a:r>
              <a:rPr kumimoji="0" lang="en-US" altLang="zh-CN" sz="1600" dirty="0">
                <a:latin typeface="+mn-lt"/>
                <a:cs typeface="Calibri" panose="020F0502020204030204" pitchFamily="34" charset="0"/>
              </a:rPr>
              <a:t>("v = %f \n", v);</a:t>
            </a:r>
          </a:p>
          <a:p>
            <a:r>
              <a:rPr kumimoji="0" lang="en-US" altLang="zh-CN" sz="1600" dirty="0">
                <a:latin typeface="+mn-lt"/>
                <a:cs typeface="Calibri" panose="020F0502020204030204" pitchFamily="34" charset="0"/>
              </a:rPr>
              <a:t> }</a:t>
            </a:r>
          </a:p>
        </p:txBody>
      </p:sp>
      <p:sp>
        <p:nvSpPr>
          <p:cNvPr id="10" name="椭圆 9"/>
          <p:cNvSpPr/>
          <p:nvPr/>
        </p:nvSpPr>
        <p:spPr>
          <a:xfrm>
            <a:off x="2271180" y="275600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271180" y="3286917"/>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271180" y="3980145"/>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271180" y="4484201"/>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271180" y="491624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482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bldLvl="0" animBg="1"/>
      <p:bldP spid="9" grpId="0"/>
      <p:bldP spid="10" grpId="0" bldLvl="0" animBg="1"/>
      <p:bldP spid="11" grpId="0" bldLvl="0" animBg="1"/>
      <p:bldP spid="12" grpId="0" bldLvl="0" animBg="1"/>
      <p:bldP spid="13" grpId="0" bldLvl="0" animBg="1"/>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书写格式特点 </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Rectangle 3"/>
          <p:cNvSpPr txBox="1">
            <a:spLocks noChangeArrowheads="1"/>
          </p:cNvSpPr>
          <p:nvPr/>
        </p:nvSpPr>
        <p:spPr>
          <a:xfrm>
            <a:off x="1187624" y="1268759"/>
            <a:ext cx="7344816" cy="4608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rgbClr val="006666"/>
                </a:solidFill>
                <a:latin typeface="微软雅黑" panose="020B0503020204020204" pitchFamily="34" charset="-122"/>
                <a:ea typeface="微软雅黑" panose="020B0503020204020204" pitchFamily="34" charset="-122"/>
              </a:rPr>
              <a:t>符合</a:t>
            </a:r>
            <a:r>
              <a:rPr lang="en-US" altLang="zh-CN" sz="2000" dirty="0">
                <a:solidFill>
                  <a:srgbClr val="006666"/>
                </a:solidFill>
                <a:latin typeface="微软雅黑" panose="020B0503020204020204" pitchFamily="34" charset="-122"/>
                <a:ea typeface="微软雅黑" panose="020B0503020204020204" pitchFamily="34" charset="-122"/>
              </a:rPr>
              <a:t>C</a:t>
            </a:r>
            <a:r>
              <a:rPr lang="zh-CN" altLang="en-US" sz="2000" dirty="0">
                <a:solidFill>
                  <a:srgbClr val="006666"/>
                </a:solidFill>
                <a:latin typeface="微软雅黑" panose="020B0503020204020204" pitchFamily="34" charset="-122"/>
                <a:ea typeface="微软雅黑" panose="020B0503020204020204" pitchFamily="34" charset="-122"/>
              </a:rPr>
              <a:t>标准的程序特点 </a:t>
            </a:r>
            <a:r>
              <a:rPr lang="zh-CN" altLang="en-US" sz="1800" dirty="0">
                <a:latin typeface="微软雅黑" panose="020B0503020204020204" pitchFamily="34" charset="-122"/>
                <a:ea typeface="微软雅黑" panose="020B0503020204020204" pitchFamily="34" charset="-122"/>
              </a:rPr>
              <a:t>（根据前面的简单程序，至少包括以下几点）</a:t>
            </a:r>
          </a:p>
          <a:p>
            <a:pPr marL="982663" lvl="1" indent="-525463">
              <a:lnSpc>
                <a:spcPct val="200000"/>
              </a:lnSpc>
              <a:buNone/>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语言程序习惯上使用小写英文字母。</a:t>
            </a:r>
          </a:p>
          <a:p>
            <a:pPr marL="982663" lvl="1" indent="-525463">
              <a:lnSpc>
                <a:spcPct val="200000"/>
              </a:lnSpc>
              <a:buNone/>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语言程序也是由一个个的语句组成。</a:t>
            </a:r>
            <a:endPar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endParaRPr>
          </a:p>
          <a:p>
            <a:pPr marL="982663" lvl="1" indent="-525463">
              <a:lnSpc>
                <a:spcPct val="200000"/>
              </a:lnSpc>
              <a:buNone/>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语言程序不使用行序号。</a:t>
            </a:r>
          </a:p>
          <a:p>
            <a:pPr marL="982663" lvl="1" indent="-525463">
              <a:lnSpc>
                <a:spcPct val="200000"/>
              </a:lnSpc>
              <a:buNone/>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语言程序使用分号；作为语句的终止符或分隔符。</a:t>
            </a:r>
          </a:p>
          <a:p>
            <a:pPr marL="982663" lvl="1" indent="-525463">
              <a:lnSpc>
                <a:spcPct val="200000"/>
              </a:lnSpc>
              <a:buNone/>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）一般情况下，每个语句占用一个书写行的位置。</a:t>
            </a:r>
          </a:p>
          <a:p>
            <a:pPr marL="982663" lvl="1" indent="-525463">
              <a:lnSpc>
                <a:spcPct val="200000"/>
              </a:lnSpc>
              <a:buNone/>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语言程序中用大括弧对</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，表示程序的起止或结构层次范围。</a:t>
            </a:r>
          </a:p>
          <a:p>
            <a:pPr marL="982663" lvl="1" indent="-525463">
              <a:lnSpc>
                <a:spcPct val="200000"/>
              </a:lnSpc>
              <a:buNone/>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7</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语言程序中，为了增强可读性，可以使用适量的空格和空行。</a:t>
            </a:r>
            <a:endParaRPr lang="zh-CN" altLang="en-US" b="1" dirty="0">
              <a:ea typeface="华文新魏" pitchFamily="2" charset="-122"/>
            </a:endParaRPr>
          </a:p>
        </p:txBody>
      </p:sp>
      <p:sp>
        <p:nvSpPr>
          <p:cNvPr id="4" name="矩形 3"/>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1.3.1</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01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linds(horizontal)">
                                      <p:cBhvr>
                                        <p:cTn id="16" dur="500"/>
                                        <p:tgtEl>
                                          <p:spTgt spid="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blinds(horizontal)">
                                      <p:cBhvr>
                                        <p:cTn id="19" dur="500"/>
                                        <p:tgtEl>
                                          <p:spTgt spid="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linds(horizontal)">
                                      <p:cBhvr>
                                        <p:cTn id="22" dur="500"/>
                                        <p:tgtEl>
                                          <p:spTgt spid="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blinds(horizontal)">
                                      <p:cBhvr>
                                        <p:cTn id="2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语言程序的结构特点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539552" y="1052737"/>
            <a:ext cx="8215511" cy="792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a:solidFill>
                  <a:srgbClr val="006666"/>
                </a:solidFill>
                <a:latin typeface="微软雅黑" panose="020B0503020204020204" pitchFamily="34" charset="-122"/>
                <a:ea typeface="微软雅黑" panose="020B0503020204020204" pitchFamily="34" charset="-122"/>
              </a:rPr>
              <a:t>再看一个稍微复杂点的程序</a:t>
            </a:r>
            <a:r>
              <a:rPr lang="zh-CN" altLang="en-US" sz="1800" dirty="0">
                <a:ea typeface="华文新魏" pitchFamily="2" charset="-122"/>
              </a:rPr>
              <a:t>：</a:t>
            </a:r>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rPr>
              <a:t>编一程序将从键盘上输入的一串字符中的小写字母变成大写输出</a:t>
            </a:r>
          </a:p>
        </p:txBody>
      </p:sp>
      <p:sp>
        <p:nvSpPr>
          <p:cNvPr id="5" name="AutoShape 5"/>
          <p:cNvSpPr>
            <a:spLocks noChangeArrowheads="1"/>
          </p:cNvSpPr>
          <p:nvPr/>
        </p:nvSpPr>
        <p:spPr bwMode="ltGray">
          <a:xfrm>
            <a:off x="1187624" y="1606223"/>
            <a:ext cx="3313112" cy="4680520"/>
          </a:xfrm>
          <a:prstGeom prst="roundRect">
            <a:avLst>
              <a:gd name="adj" fmla="val 4843"/>
            </a:avLst>
          </a:prstGeom>
          <a:noFill/>
          <a:ln>
            <a:solidFill>
              <a:srgbClr val="39626F"/>
            </a:solidFill>
            <a:prstDash val="dash"/>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eaLnBrk="1" hangingPunct="1"/>
            <a:r>
              <a:rPr lang="en-US" altLang="zh-CN" sz="1600" dirty="0">
                <a:solidFill>
                  <a:schemeClr val="tx1"/>
                </a:solidFill>
                <a:latin typeface="+mn-lt"/>
                <a:ea typeface="+mn-ea"/>
              </a:rPr>
              <a:t>/* print string as uppercase */</a:t>
            </a:r>
          </a:p>
          <a:p>
            <a:pPr defTabSz="457200" eaLnBrk="1" hangingPunct="1"/>
            <a:endParaRPr lang="en-US" altLang="zh-CN" sz="1600" dirty="0">
              <a:solidFill>
                <a:schemeClr val="tx1"/>
              </a:solidFill>
              <a:latin typeface="+mn-lt"/>
              <a:ea typeface="+mn-ea"/>
            </a:endParaRPr>
          </a:p>
          <a:p>
            <a:pPr defTabSz="457200" eaLnBrk="1" hangingPunct="1"/>
            <a:r>
              <a:rPr lang="en-US" altLang="zh-CN" sz="1600" dirty="0">
                <a:solidFill>
                  <a:schemeClr val="tx1"/>
                </a:solidFill>
                <a:latin typeface="+mn-lt"/>
                <a:ea typeface="+mn-ea"/>
              </a:rPr>
              <a:t># include &lt;</a:t>
            </a:r>
            <a:r>
              <a:rPr lang="en-US" altLang="zh-CN" sz="1600" dirty="0" err="1">
                <a:solidFill>
                  <a:schemeClr val="tx1"/>
                </a:solidFill>
                <a:latin typeface="+mn-lt"/>
                <a:ea typeface="+mn-ea"/>
              </a:rPr>
              <a:t>stdio.h</a:t>
            </a:r>
            <a:r>
              <a:rPr lang="en-US" altLang="zh-CN" sz="1600" dirty="0">
                <a:solidFill>
                  <a:schemeClr val="tx1"/>
                </a:solidFill>
                <a:latin typeface="+mn-lt"/>
                <a:ea typeface="+mn-ea"/>
              </a:rPr>
              <a:t>&gt;</a:t>
            </a:r>
          </a:p>
          <a:p>
            <a:pPr defTabSz="457200" eaLnBrk="1" hangingPunct="1"/>
            <a:r>
              <a:rPr lang="en-US" altLang="zh-CN" sz="1600" dirty="0">
                <a:solidFill>
                  <a:schemeClr val="tx1"/>
                </a:solidFill>
                <a:latin typeface="+mn-lt"/>
                <a:ea typeface="+mn-ea"/>
              </a:rPr>
              <a:t># define SIZE 80</a:t>
            </a:r>
          </a:p>
          <a:p>
            <a:pPr defTabSz="457200" eaLnBrk="1" hangingPunct="1"/>
            <a:r>
              <a:rPr lang="en-US" altLang="zh-CN" sz="1600" dirty="0">
                <a:solidFill>
                  <a:schemeClr val="tx1"/>
                </a:solidFill>
                <a:latin typeface="+mn-lt"/>
                <a:ea typeface="+mn-ea"/>
              </a:rPr>
              <a:t>void   </a:t>
            </a:r>
            <a:r>
              <a:rPr lang="en-US" altLang="zh-CN" sz="1600" dirty="0" err="1">
                <a:solidFill>
                  <a:schemeClr val="tx1"/>
                </a:solidFill>
                <a:latin typeface="+mn-lt"/>
                <a:ea typeface="+mn-ea"/>
              </a:rPr>
              <a:t>putupper</a:t>
            </a:r>
            <a:r>
              <a:rPr lang="en-US" altLang="zh-CN" sz="1600" dirty="0">
                <a:solidFill>
                  <a:schemeClr val="tx1"/>
                </a:solidFill>
                <a:latin typeface="+mn-lt"/>
                <a:ea typeface="+mn-ea"/>
              </a:rPr>
              <a:t>(char </a:t>
            </a:r>
            <a:r>
              <a:rPr lang="en-US" altLang="zh-CN" sz="1600" dirty="0" err="1">
                <a:solidFill>
                  <a:schemeClr val="tx1"/>
                </a:solidFill>
                <a:latin typeface="+mn-lt"/>
                <a:ea typeface="+mn-ea"/>
              </a:rPr>
              <a:t>ch</a:t>
            </a:r>
            <a:r>
              <a:rPr lang="en-US" altLang="zh-CN" sz="1600" dirty="0">
                <a:solidFill>
                  <a:schemeClr val="tx1"/>
                </a:solidFill>
                <a:latin typeface="+mn-lt"/>
                <a:ea typeface="+mn-ea"/>
              </a:rPr>
              <a:t>);</a:t>
            </a:r>
          </a:p>
          <a:p>
            <a:pPr defTabSz="457200" eaLnBrk="1" hangingPunct="1"/>
            <a:endParaRPr lang="en-US" altLang="zh-CN" sz="1600" dirty="0">
              <a:solidFill>
                <a:schemeClr val="tx1"/>
              </a:solidFill>
              <a:latin typeface="+mn-lt"/>
              <a:ea typeface="+mn-ea"/>
            </a:endParaRPr>
          </a:p>
          <a:p>
            <a:pPr defTabSz="457200" eaLnBrk="1" hangingPunct="1"/>
            <a:r>
              <a:rPr lang="en-US" altLang="zh-CN" sz="1600" dirty="0">
                <a:solidFill>
                  <a:schemeClr val="tx1"/>
                </a:solidFill>
                <a:latin typeface="+mn-lt"/>
                <a:ea typeface="+mn-ea"/>
              </a:rPr>
              <a:t>void      main( )</a:t>
            </a:r>
          </a:p>
          <a:p>
            <a:pPr defTabSz="457200" eaLnBrk="1" hangingPunct="1"/>
            <a:r>
              <a:rPr lang="en-US" altLang="zh-CN" sz="1600" dirty="0">
                <a:solidFill>
                  <a:schemeClr val="tx1"/>
                </a:solidFill>
                <a:latin typeface="+mn-lt"/>
                <a:ea typeface="+mn-ea"/>
              </a:rPr>
              <a:t>{</a:t>
            </a:r>
          </a:p>
          <a:p>
            <a:pPr defTabSz="457200" eaLnBrk="1" hangingPunct="1"/>
            <a:r>
              <a:rPr lang="en-US" altLang="zh-CN" sz="1600" dirty="0">
                <a:solidFill>
                  <a:schemeClr val="tx1"/>
                </a:solidFill>
                <a:latin typeface="+mn-lt"/>
                <a:ea typeface="+mn-ea"/>
              </a:rPr>
              <a:t>     char   </a:t>
            </a:r>
            <a:r>
              <a:rPr lang="en-US" altLang="zh-CN" sz="1600" dirty="0" err="1">
                <a:solidFill>
                  <a:schemeClr val="tx1"/>
                </a:solidFill>
                <a:latin typeface="+mn-lt"/>
                <a:ea typeface="+mn-ea"/>
              </a:rPr>
              <a:t>str</a:t>
            </a:r>
            <a:r>
              <a:rPr lang="en-US" altLang="zh-CN" sz="1600" dirty="0">
                <a:solidFill>
                  <a:schemeClr val="tx1"/>
                </a:solidFill>
                <a:latin typeface="+mn-lt"/>
                <a:ea typeface="+mn-ea"/>
              </a:rPr>
              <a:t>[SIZE];</a:t>
            </a:r>
          </a:p>
          <a:p>
            <a:pPr defTabSz="457200" eaLnBrk="1" hangingPunct="1"/>
            <a:r>
              <a:rPr lang="en-US" altLang="zh-CN" sz="1600" dirty="0">
                <a:solidFill>
                  <a:schemeClr val="tx1"/>
                </a:solidFill>
                <a:latin typeface="+mn-lt"/>
                <a:ea typeface="+mn-ea"/>
              </a:rPr>
              <a:t>     </a:t>
            </a:r>
            <a:r>
              <a:rPr lang="en-US" altLang="zh-CN" sz="1600" dirty="0" err="1">
                <a:solidFill>
                  <a:schemeClr val="tx1"/>
                </a:solidFill>
                <a:latin typeface="+mn-lt"/>
                <a:ea typeface="+mn-ea"/>
              </a:rPr>
              <a:t>int</a:t>
            </a:r>
            <a:r>
              <a:rPr lang="en-US" altLang="zh-CN" sz="1600" dirty="0">
                <a:solidFill>
                  <a:schemeClr val="tx1"/>
                </a:solidFill>
                <a:latin typeface="+mn-lt"/>
                <a:ea typeface="+mn-ea"/>
              </a:rPr>
              <a:t>    i;</a:t>
            </a:r>
          </a:p>
          <a:p>
            <a:pPr defTabSz="457200" eaLnBrk="1" hangingPunct="1"/>
            <a:r>
              <a:rPr lang="en-US" altLang="zh-CN" sz="1600" dirty="0">
                <a:solidFill>
                  <a:schemeClr val="tx1"/>
                </a:solidFill>
                <a:latin typeface="+mn-lt"/>
                <a:ea typeface="+mn-ea"/>
              </a:rPr>
              <a:t>   </a:t>
            </a:r>
          </a:p>
          <a:p>
            <a:pPr defTabSz="457200" eaLnBrk="1" hangingPunct="1"/>
            <a:r>
              <a:rPr lang="en-US" altLang="zh-CN" sz="1600" dirty="0">
                <a:solidFill>
                  <a:schemeClr val="tx1"/>
                </a:solidFill>
                <a:latin typeface="+mn-lt"/>
                <a:ea typeface="+mn-ea"/>
              </a:rPr>
              <a:t>     </a:t>
            </a:r>
            <a:r>
              <a:rPr lang="en-US" altLang="zh-CN" sz="1600" dirty="0" err="1">
                <a:solidFill>
                  <a:schemeClr val="tx1"/>
                </a:solidFill>
                <a:latin typeface="+mn-lt"/>
                <a:ea typeface="+mn-ea"/>
              </a:rPr>
              <a:t>scanf</a:t>
            </a:r>
            <a:r>
              <a:rPr lang="en-US" altLang="zh-CN" sz="1600" dirty="0">
                <a:solidFill>
                  <a:schemeClr val="tx1"/>
                </a:solidFill>
                <a:latin typeface="+mn-lt"/>
                <a:ea typeface="+mn-ea"/>
              </a:rPr>
              <a:t>(“%s”, </a:t>
            </a:r>
            <a:r>
              <a:rPr lang="en-US" altLang="zh-CN" sz="1600" dirty="0" err="1">
                <a:solidFill>
                  <a:schemeClr val="tx1"/>
                </a:solidFill>
                <a:latin typeface="+mn-lt"/>
                <a:ea typeface="+mn-ea"/>
              </a:rPr>
              <a:t>str</a:t>
            </a:r>
            <a:r>
              <a:rPr lang="en-US" altLang="zh-CN" sz="1600" dirty="0">
                <a:solidFill>
                  <a:schemeClr val="tx1"/>
                </a:solidFill>
                <a:latin typeface="+mn-lt"/>
                <a:ea typeface="+mn-ea"/>
              </a:rPr>
              <a:t>);</a:t>
            </a:r>
          </a:p>
          <a:p>
            <a:pPr defTabSz="457200" eaLnBrk="1" hangingPunct="1"/>
            <a:r>
              <a:rPr lang="en-US" altLang="zh-CN" sz="1600" dirty="0">
                <a:solidFill>
                  <a:schemeClr val="tx1"/>
                </a:solidFill>
                <a:latin typeface="+mn-lt"/>
                <a:ea typeface="+mn-ea"/>
              </a:rPr>
              <a:t> </a:t>
            </a:r>
          </a:p>
          <a:p>
            <a:pPr defTabSz="457200" eaLnBrk="1" hangingPunct="1"/>
            <a:r>
              <a:rPr lang="en-US" altLang="zh-CN" sz="1600" dirty="0">
                <a:solidFill>
                  <a:schemeClr val="tx1"/>
                </a:solidFill>
                <a:latin typeface="+mn-lt"/>
                <a:ea typeface="+mn-ea"/>
              </a:rPr>
              <a:t>     for (i = 0; </a:t>
            </a:r>
            <a:r>
              <a:rPr lang="en-US" altLang="zh-CN" sz="1600" dirty="0" err="1">
                <a:solidFill>
                  <a:schemeClr val="tx1"/>
                </a:solidFill>
                <a:latin typeface="+mn-lt"/>
                <a:ea typeface="+mn-ea"/>
              </a:rPr>
              <a:t>str</a:t>
            </a:r>
            <a:r>
              <a:rPr lang="en-US" altLang="zh-CN" sz="1600" dirty="0">
                <a:solidFill>
                  <a:schemeClr val="tx1"/>
                </a:solidFill>
                <a:latin typeface="+mn-lt"/>
                <a:ea typeface="+mn-ea"/>
              </a:rPr>
              <a:t>[i] != '\0'; i++)   </a:t>
            </a:r>
          </a:p>
          <a:p>
            <a:pPr defTabSz="457200" eaLnBrk="1" hangingPunct="1"/>
            <a:r>
              <a:rPr lang="en-US" altLang="zh-CN" sz="1600" dirty="0">
                <a:solidFill>
                  <a:schemeClr val="tx1"/>
                </a:solidFill>
                <a:latin typeface="+mn-lt"/>
                <a:ea typeface="+mn-ea"/>
              </a:rPr>
              <a:t>    {</a:t>
            </a:r>
          </a:p>
          <a:p>
            <a:pPr defTabSz="457200" eaLnBrk="1" hangingPunct="1"/>
            <a:r>
              <a:rPr lang="en-US" altLang="zh-CN" sz="1600" dirty="0">
                <a:solidFill>
                  <a:schemeClr val="tx1"/>
                </a:solidFill>
                <a:latin typeface="+mn-lt"/>
                <a:ea typeface="+mn-ea"/>
              </a:rPr>
              <a:t>	  </a:t>
            </a:r>
            <a:r>
              <a:rPr lang="en-US" altLang="zh-CN" sz="1600" dirty="0" err="1">
                <a:solidFill>
                  <a:schemeClr val="tx1"/>
                </a:solidFill>
                <a:latin typeface="+mn-lt"/>
                <a:ea typeface="+mn-ea"/>
              </a:rPr>
              <a:t>putupper</a:t>
            </a:r>
            <a:r>
              <a:rPr lang="en-US" altLang="zh-CN" sz="1600" dirty="0">
                <a:solidFill>
                  <a:schemeClr val="tx1"/>
                </a:solidFill>
                <a:latin typeface="+mn-lt"/>
                <a:ea typeface="+mn-ea"/>
              </a:rPr>
              <a:t>(</a:t>
            </a:r>
            <a:r>
              <a:rPr lang="en-US" altLang="zh-CN" sz="1600" dirty="0" err="1">
                <a:solidFill>
                  <a:schemeClr val="tx1"/>
                </a:solidFill>
                <a:latin typeface="+mn-lt"/>
                <a:ea typeface="+mn-ea"/>
              </a:rPr>
              <a:t>str</a:t>
            </a:r>
            <a:r>
              <a:rPr lang="en-US" altLang="zh-CN" sz="1600" dirty="0">
                <a:solidFill>
                  <a:schemeClr val="tx1"/>
                </a:solidFill>
                <a:latin typeface="+mn-lt"/>
                <a:ea typeface="+mn-ea"/>
              </a:rPr>
              <a:t>[i]);</a:t>
            </a:r>
          </a:p>
          <a:p>
            <a:pPr defTabSz="457200" eaLnBrk="1" hangingPunct="1"/>
            <a:r>
              <a:rPr lang="en-US" altLang="zh-CN" sz="1600" dirty="0">
                <a:solidFill>
                  <a:schemeClr val="tx1"/>
                </a:solidFill>
                <a:latin typeface="+mn-lt"/>
                <a:ea typeface="+mn-ea"/>
              </a:rPr>
              <a:t>     }</a:t>
            </a:r>
          </a:p>
          <a:p>
            <a:pPr defTabSz="457200" eaLnBrk="1" hangingPunct="1"/>
            <a:r>
              <a:rPr lang="en-US" altLang="zh-CN" sz="1600" dirty="0">
                <a:solidFill>
                  <a:schemeClr val="tx1"/>
                </a:solidFill>
                <a:latin typeface="+mn-lt"/>
                <a:ea typeface="+mn-ea"/>
              </a:rPr>
              <a:t>}</a:t>
            </a:r>
          </a:p>
        </p:txBody>
      </p:sp>
      <p:sp>
        <p:nvSpPr>
          <p:cNvPr id="6" name="AutoShape 6"/>
          <p:cNvSpPr>
            <a:spLocks noChangeArrowheads="1"/>
          </p:cNvSpPr>
          <p:nvPr/>
        </p:nvSpPr>
        <p:spPr bwMode="ltGray">
          <a:xfrm>
            <a:off x="5076056" y="1608905"/>
            <a:ext cx="3527425" cy="3200043"/>
          </a:xfrm>
          <a:prstGeom prst="roundRect">
            <a:avLst>
              <a:gd name="adj" fmla="val 9429"/>
            </a:avLst>
          </a:prstGeom>
          <a:noFill/>
          <a:ln>
            <a:solidFill>
              <a:srgbClr val="39626F"/>
            </a:solidFill>
            <a:prstDash val="dash"/>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eaLnBrk="1" hangingPunct="1"/>
            <a:endParaRPr lang="en-US" altLang="zh-CN" sz="1800" dirty="0">
              <a:solidFill>
                <a:schemeClr val="tx1"/>
              </a:solidFill>
            </a:endParaRPr>
          </a:p>
          <a:p>
            <a:pPr defTabSz="457200" eaLnBrk="1" hangingPunct="1"/>
            <a:r>
              <a:rPr lang="en-US" altLang="zh-CN" sz="1600" dirty="0">
                <a:solidFill>
                  <a:schemeClr val="tx1"/>
                </a:solidFill>
              </a:rPr>
              <a:t>void     </a:t>
            </a:r>
            <a:r>
              <a:rPr lang="en-US" altLang="zh-CN" sz="1600" dirty="0" err="1">
                <a:solidFill>
                  <a:schemeClr val="tx1"/>
                </a:solidFill>
              </a:rPr>
              <a:t>putupper</a:t>
            </a:r>
            <a:r>
              <a:rPr lang="en-US" altLang="zh-CN" sz="1600" dirty="0">
                <a:solidFill>
                  <a:schemeClr val="tx1"/>
                </a:solidFill>
              </a:rPr>
              <a:t>(char </a:t>
            </a:r>
            <a:r>
              <a:rPr lang="en-US" altLang="zh-CN" sz="1600" dirty="0" err="1">
                <a:solidFill>
                  <a:schemeClr val="tx1"/>
                </a:solidFill>
              </a:rPr>
              <a:t>ch</a:t>
            </a:r>
            <a:r>
              <a:rPr lang="en-US" altLang="zh-CN" sz="1600" dirty="0">
                <a:solidFill>
                  <a:schemeClr val="tx1"/>
                </a:solidFill>
              </a:rPr>
              <a:t>)</a:t>
            </a:r>
          </a:p>
          <a:p>
            <a:pPr defTabSz="457200" eaLnBrk="1" hangingPunct="1"/>
            <a:r>
              <a:rPr lang="en-US" altLang="zh-CN" sz="1600" dirty="0">
                <a:solidFill>
                  <a:schemeClr val="tx1"/>
                </a:solidFill>
              </a:rPr>
              <a:t>{</a:t>
            </a:r>
          </a:p>
          <a:p>
            <a:pPr defTabSz="457200" eaLnBrk="1" hangingPunct="1"/>
            <a:r>
              <a:rPr lang="en-US" altLang="zh-CN" sz="1600" dirty="0">
                <a:solidFill>
                  <a:schemeClr val="tx1"/>
                </a:solidFill>
              </a:rPr>
              <a:t>       char  cc;</a:t>
            </a:r>
          </a:p>
          <a:p>
            <a:pPr defTabSz="457200" eaLnBrk="1" hangingPunct="1"/>
            <a:r>
              <a:rPr lang="en-US" altLang="zh-CN" sz="1600" dirty="0">
                <a:solidFill>
                  <a:schemeClr val="tx1"/>
                </a:solidFill>
              </a:rPr>
              <a:t>      </a:t>
            </a:r>
          </a:p>
          <a:p>
            <a:pPr defTabSz="457200" eaLnBrk="1" hangingPunct="1"/>
            <a:r>
              <a:rPr lang="en-US" altLang="zh-CN" sz="1600" dirty="0">
                <a:solidFill>
                  <a:schemeClr val="tx1"/>
                </a:solidFill>
              </a:rPr>
              <a:t>        cc = (</a:t>
            </a:r>
            <a:r>
              <a:rPr lang="en-US" altLang="zh-CN" sz="1600" dirty="0" err="1">
                <a:solidFill>
                  <a:schemeClr val="tx1"/>
                </a:solidFill>
              </a:rPr>
              <a:t>ch</a:t>
            </a:r>
            <a:r>
              <a:rPr lang="en-US" altLang="zh-CN" sz="1600" dirty="0">
                <a:solidFill>
                  <a:schemeClr val="tx1"/>
                </a:solidFill>
              </a:rPr>
              <a:t> &gt;= ‘a’ &amp;&amp; </a:t>
            </a:r>
            <a:r>
              <a:rPr lang="en-US" altLang="zh-CN" sz="1600" dirty="0" err="1">
                <a:solidFill>
                  <a:schemeClr val="tx1"/>
                </a:solidFill>
              </a:rPr>
              <a:t>ch</a:t>
            </a:r>
            <a:r>
              <a:rPr lang="en-US" altLang="zh-CN" sz="1600" dirty="0">
                <a:solidFill>
                  <a:schemeClr val="tx1"/>
                </a:solidFill>
              </a:rPr>
              <a:t> &lt;= ‘z’) ?  \    </a:t>
            </a:r>
          </a:p>
          <a:p>
            <a:pPr defTabSz="457200" eaLnBrk="1" hangingPunct="1"/>
            <a:r>
              <a:rPr lang="en-US" altLang="zh-CN" sz="1600" dirty="0">
                <a:solidFill>
                  <a:schemeClr val="tx1"/>
                </a:solidFill>
              </a:rPr>
              <a:t>                 </a:t>
            </a:r>
            <a:r>
              <a:rPr lang="en-US" altLang="zh-CN" sz="1600" dirty="0" err="1">
                <a:solidFill>
                  <a:schemeClr val="tx1"/>
                </a:solidFill>
              </a:rPr>
              <a:t>ch</a:t>
            </a:r>
            <a:r>
              <a:rPr lang="en-US" altLang="zh-CN" sz="1600" dirty="0">
                <a:solidFill>
                  <a:schemeClr val="tx1"/>
                </a:solidFill>
              </a:rPr>
              <a:t> + 'A' - 'a' : </a:t>
            </a:r>
            <a:r>
              <a:rPr lang="en-US" altLang="zh-CN" sz="1600" dirty="0" err="1">
                <a:solidFill>
                  <a:schemeClr val="tx1"/>
                </a:solidFill>
              </a:rPr>
              <a:t>ch</a:t>
            </a:r>
            <a:r>
              <a:rPr lang="en-US" altLang="zh-CN" sz="1600" dirty="0">
                <a:solidFill>
                  <a:schemeClr val="tx1"/>
                </a:solidFill>
              </a:rPr>
              <a:t>);</a:t>
            </a:r>
          </a:p>
          <a:p>
            <a:pPr defTabSz="457200" eaLnBrk="1" hangingPunct="1"/>
            <a:r>
              <a:rPr lang="en-US" altLang="zh-CN" sz="1600" dirty="0">
                <a:solidFill>
                  <a:schemeClr val="tx1"/>
                </a:solidFill>
              </a:rPr>
              <a:t>   </a:t>
            </a:r>
          </a:p>
          <a:p>
            <a:pPr defTabSz="457200" eaLnBrk="1" hangingPunct="1"/>
            <a:r>
              <a:rPr lang="en-US" altLang="zh-CN" sz="1600" dirty="0">
                <a:solidFill>
                  <a:schemeClr val="tx1"/>
                </a:solidFill>
              </a:rPr>
              <a:t>        </a:t>
            </a:r>
            <a:r>
              <a:rPr lang="en-US" altLang="zh-CN" sz="1600" dirty="0" err="1">
                <a:solidFill>
                  <a:schemeClr val="tx1"/>
                </a:solidFill>
              </a:rPr>
              <a:t>putchar</a:t>
            </a:r>
            <a:r>
              <a:rPr lang="en-US" altLang="zh-CN" sz="1600" dirty="0">
                <a:solidFill>
                  <a:schemeClr val="tx1"/>
                </a:solidFill>
              </a:rPr>
              <a:t>(cc);</a:t>
            </a:r>
          </a:p>
          <a:p>
            <a:pPr defTabSz="457200" eaLnBrk="1" hangingPunct="1"/>
            <a:r>
              <a:rPr lang="en-US" altLang="zh-CN" sz="1600" dirty="0">
                <a:solidFill>
                  <a:schemeClr val="tx1"/>
                </a:solidFill>
              </a:rPr>
              <a:t>}</a:t>
            </a:r>
          </a:p>
          <a:p>
            <a:pPr defTabSz="457200" eaLnBrk="1" hangingPunct="1"/>
            <a:endParaRPr lang="en-US" altLang="zh-CN" sz="1800" dirty="0">
              <a:solidFill>
                <a:schemeClr val="tx1"/>
              </a:solidFill>
            </a:endParaRPr>
          </a:p>
        </p:txBody>
      </p:sp>
      <p:sp>
        <p:nvSpPr>
          <p:cNvPr id="7" name="矩形 6"/>
          <p:cNvSpPr/>
          <p:nvPr/>
        </p:nvSpPr>
        <p:spPr>
          <a:xfrm>
            <a:off x="755576"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75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语言程序的结构特点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Rectangle 3"/>
          <p:cNvSpPr txBox="1">
            <a:spLocks noChangeArrowheads="1"/>
          </p:cNvSpPr>
          <p:nvPr/>
        </p:nvSpPr>
        <p:spPr>
          <a:xfrm>
            <a:off x="1043608" y="1628775"/>
            <a:ext cx="7566992" cy="4151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语言程序的执行是从主函数</a:t>
            </a:r>
            <a:r>
              <a:rPr lang="en-US" altLang="zh-CN" sz="2000" dirty="0">
                <a:latin typeface="微软雅黑" panose="020B0503020204020204" pitchFamily="34" charset="-122"/>
                <a:ea typeface="微软雅黑" panose="020B0503020204020204" pitchFamily="34" charset="-122"/>
              </a:rPr>
              <a:t>main( )</a:t>
            </a:r>
            <a:r>
              <a:rPr lang="zh-CN" altLang="en-US" sz="2000" dirty="0">
                <a:latin typeface="微软雅黑" panose="020B0503020204020204" pitchFamily="34" charset="-122"/>
                <a:ea typeface="微软雅黑" panose="020B0503020204020204" pitchFamily="34" charset="-122"/>
              </a:rPr>
              <a:t>开始，主函数中的所有语句执行完毕，则程序执行结束。</a:t>
            </a:r>
          </a:p>
          <a:p>
            <a:pPr>
              <a:lnSpc>
                <a:spcPct val="150000"/>
              </a:lnSpc>
            </a:pPr>
            <a:r>
              <a:rPr lang="en-US" altLang="zh-CN" sz="2000" dirty="0">
                <a:latin typeface="微软雅黑" panose="020B0503020204020204" pitchFamily="34" charset="-122"/>
                <a:ea typeface="微软雅黑" panose="020B0503020204020204" pitchFamily="34" charset="-122"/>
              </a:rPr>
              <a:t>main( )</a:t>
            </a:r>
            <a:r>
              <a:rPr lang="zh-CN" altLang="en-US" sz="2000" dirty="0">
                <a:latin typeface="微软雅黑" panose="020B0503020204020204" pitchFamily="34" charset="-122"/>
                <a:ea typeface="微软雅黑" panose="020B0503020204020204" pitchFamily="34" charset="-122"/>
              </a:rPr>
              <a:t>函数之外的其它函数都是在执行</a:t>
            </a:r>
            <a:r>
              <a:rPr lang="en-US" altLang="zh-CN" sz="2000" dirty="0">
                <a:latin typeface="微软雅黑" panose="020B0503020204020204" pitchFamily="34" charset="-122"/>
                <a:ea typeface="微软雅黑" panose="020B0503020204020204" pitchFamily="34" charset="-122"/>
              </a:rPr>
              <a:t>main( )</a:t>
            </a:r>
            <a:r>
              <a:rPr lang="zh-CN" altLang="en-US" sz="2000" dirty="0">
                <a:latin typeface="微软雅黑" panose="020B0503020204020204" pitchFamily="34" charset="-122"/>
                <a:ea typeface="微软雅黑" panose="020B0503020204020204" pitchFamily="34" charset="-122"/>
              </a:rPr>
              <a:t>函数时，通过嵌套调用而执行的，在程序中除了可以调用用户自己编制的函数外，还可以调用由系统提供的标准函数 。</a:t>
            </a:r>
          </a:p>
          <a:p>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755576"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1.3.2</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4978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程序基本结构小结</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755576" y="908720"/>
            <a:ext cx="7928049" cy="54726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Font typeface="Wingdings 3" pitchFamily="18" charset="2"/>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程序的组成： 一个</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程序可以由若干个函数构成，其中必须有且只能有一个以</a:t>
            </a:r>
            <a:r>
              <a:rPr lang="en-US" altLang="zh-CN" sz="2000" dirty="0">
                <a:latin typeface="微软雅黑" panose="020B0503020204020204" pitchFamily="34" charset="-122"/>
                <a:ea typeface="微软雅黑" panose="020B0503020204020204" pitchFamily="34" charset="-122"/>
              </a:rPr>
              <a:t>main</a:t>
            </a:r>
            <a:r>
              <a:rPr lang="zh-CN" altLang="en-US" sz="2000" dirty="0">
                <a:latin typeface="微软雅黑" panose="020B0503020204020204" pitchFamily="34" charset="-122"/>
                <a:ea typeface="微软雅黑" panose="020B0503020204020204" pitchFamily="34" charset="-122"/>
              </a:rPr>
              <a:t>命名的主函数。</a:t>
            </a:r>
          </a:p>
          <a:p>
            <a:pPr>
              <a:lnSpc>
                <a:spcPct val="150000"/>
              </a:lnSpc>
              <a:spcBef>
                <a:spcPts val="0"/>
              </a:spcBef>
              <a:buFont typeface="Wingdings 3" pitchFamily="18" charset="2"/>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函数的组成：</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函数是一个独立的程序块，相互不能嵌套。 一个函数由两个部分组成：函数头和函数体。</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3" pitchFamily="18" charset="2"/>
              <a:buNone/>
            </a:pPr>
            <a:r>
              <a:rPr lang="en-US" altLang="zh-CN" sz="2000" dirty="0">
                <a:latin typeface="微软雅黑" panose="020B0503020204020204" pitchFamily="34" charset="-122"/>
                <a:ea typeface="微软雅黑" panose="020B0503020204020204" pitchFamily="34" charset="-122"/>
              </a:rPr>
              <a:t>(3) C</a:t>
            </a:r>
            <a:r>
              <a:rPr lang="zh-CN" altLang="en-US" sz="2000" dirty="0">
                <a:latin typeface="微软雅黑" panose="020B0503020204020204" pitchFamily="34" charset="-122"/>
                <a:ea typeface="微软雅黑" panose="020B0503020204020204" pitchFamily="34" charset="-122"/>
              </a:rPr>
              <a:t>函数分类</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3" pitchFamily="18" charset="2"/>
              <a:buNone/>
            </a:pPr>
            <a:r>
              <a:rPr lang="zh-CN" altLang="en-US" sz="2000" dirty="0">
                <a:latin typeface="微软雅黑" panose="020B0503020204020204" pitchFamily="34" charset="-122"/>
                <a:ea typeface="微软雅黑" panose="020B0503020204020204" pitchFamily="34" charset="-122"/>
              </a:rPr>
              <a:t>     两类： 标准函数</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用户定义函数</a:t>
            </a:r>
          </a:p>
          <a:p>
            <a:pPr>
              <a:lnSpc>
                <a:spcPct val="150000"/>
              </a:lnSpc>
              <a:spcBef>
                <a:spcPts val="0"/>
              </a:spcBef>
              <a:buFont typeface="Wingdings 3" pitchFamily="18" charset="2"/>
              <a:buNone/>
            </a:pPr>
            <a:r>
              <a:rPr lang="zh-CN" altLang="en-US" sz="2000" dirty="0">
                <a:latin typeface="微软雅黑" panose="020B0503020204020204" pitchFamily="34" charset="-122"/>
                <a:ea typeface="微软雅黑" panose="020B0503020204020204" pitchFamily="34" charset="-122"/>
              </a:rPr>
              <a:t>     用户定义函数是由程序员在自己的源程序中编写的函数。</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buFont typeface="Wingdings 3" pitchFamily="18" charset="2"/>
              <a:buNone/>
            </a:pPr>
            <a:r>
              <a:rPr lang="zh-CN" altLang="en-US" sz="2000" dirty="0">
                <a:latin typeface="微软雅黑" panose="020B0503020204020204" pitchFamily="34" charset="-122"/>
                <a:ea typeface="微软雅黑" panose="020B0503020204020204" pitchFamily="34" charset="-122"/>
              </a:rPr>
              <a:t>     标准函数是由</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编译程序提供的一些通用函数，</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标准函数又称为</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库函数。</a:t>
            </a:r>
          </a:p>
          <a:p>
            <a:pPr marL="0" indent="0">
              <a:lnSpc>
                <a:spcPct val="150000"/>
              </a:lnSpc>
              <a:spcBef>
                <a:spcPts val="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(4) C</a:t>
            </a:r>
            <a:r>
              <a:rPr lang="zh-CN" altLang="en-US" sz="2000" dirty="0">
                <a:latin typeface="微软雅黑" panose="020B0503020204020204" pitchFamily="34" charset="-122"/>
                <a:ea typeface="微软雅黑" panose="020B0503020204020204" pitchFamily="34" charset="-122"/>
              </a:rPr>
              <a:t>标准函数应用</a:t>
            </a:r>
            <a:endParaRPr lang="en-US" altLang="zh-CN" sz="20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2000" dirty="0">
                <a:latin typeface="微软雅黑" panose="020B0503020204020204" pitchFamily="34" charset="-122"/>
                <a:ea typeface="微软雅黑" panose="020B0503020204020204" pitchFamily="34" charset="-122"/>
              </a:rPr>
              <a:t>    用户程序需要使用标准函数时，只需要使用前用 </a:t>
            </a:r>
            <a:r>
              <a:rPr lang="en-US" altLang="zh-CN" sz="2000" dirty="0">
                <a:latin typeface="微软雅黑" panose="020B0503020204020204" pitchFamily="34" charset="-122"/>
                <a:ea typeface="微软雅黑" panose="020B0503020204020204" pitchFamily="34" charset="-122"/>
              </a:rPr>
              <a:t># include</a:t>
            </a:r>
            <a:r>
              <a:rPr lang="zh-CN" altLang="en-US" sz="2000" dirty="0">
                <a:latin typeface="微软雅黑" panose="020B0503020204020204" pitchFamily="34" charset="-122"/>
                <a:ea typeface="微软雅黑" panose="020B0503020204020204" pitchFamily="34" charset="-122"/>
              </a:rPr>
              <a:t>包含该标准函数所需的系统头文件即可。</a:t>
            </a:r>
          </a:p>
        </p:txBody>
      </p:sp>
      <p:sp>
        <p:nvSpPr>
          <p:cNvPr id="5" name="矩形 4"/>
          <p:cNvSpPr/>
          <p:nvPr/>
        </p:nvSpPr>
        <p:spPr>
          <a:xfrm>
            <a:off x="755576"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1.3.3</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860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500"/>
                                        <p:tgtEl>
                                          <p:spTgt spid="4">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linds(horizontal)">
                                      <p:cBhvr>
                                        <p:cTn id="31" dur="500"/>
                                        <p:tgtEl>
                                          <p:spTgt spid="4">
                                            <p:txEl>
                                              <p:pRg st="6" end="6"/>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fontScale="90000"/>
          </a:bodyPr>
          <a:lstStyle/>
          <a:p>
            <a:pPr algn="ctr" defTabSz="457200"/>
            <a:r>
              <a:rPr lang="zh-CN" altLang="en-US" sz="3200" b="1" dirty="0">
                <a:solidFill>
                  <a:schemeClr val="bg1"/>
                </a:solidFill>
                <a:latin typeface="微软雅黑" pitchFamily="34" charset="-122"/>
                <a:ea typeface="微软雅黑" pitchFamily="34" charset="-122"/>
              </a:rPr>
              <a:t>说说下面</a:t>
            </a:r>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语言程序的格式和结构特点？</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Rectangle 3"/>
          <p:cNvSpPr txBox="1">
            <a:spLocks noChangeArrowheads="1"/>
          </p:cNvSpPr>
          <p:nvPr/>
        </p:nvSpPr>
        <p:spPr>
          <a:xfrm>
            <a:off x="968251" y="1124744"/>
            <a:ext cx="7564189" cy="504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编一程序将从键盘上输入的一串字符中的小写字母变成大写输出</a:t>
            </a:r>
          </a:p>
        </p:txBody>
      </p:sp>
      <p:sp>
        <p:nvSpPr>
          <p:cNvPr id="6" name="AutoShape 5"/>
          <p:cNvSpPr>
            <a:spLocks noChangeArrowheads="1"/>
          </p:cNvSpPr>
          <p:nvPr/>
        </p:nvSpPr>
        <p:spPr bwMode="ltGray">
          <a:xfrm>
            <a:off x="1393445" y="1680949"/>
            <a:ext cx="3313112" cy="4507528"/>
          </a:xfrm>
          <a:prstGeom prst="roundRect">
            <a:avLst>
              <a:gd name="adj" fmla="val 9273"/>
            </a:avLst>
          </a:prstGeom>
          <a:solidFill>
            <a:schemeClr val="bg1"/>
          </a:solidFill>
          <a:ln w="12700" algn="ctr">
            <a:solidFill>
              <a:srgbClr val="92D050"/>
            </a:solidFill>
            <a:prstDash val="dashDot"/>
            <a:round/>
            <a:headEnd/>
            <a:tailEnd/>
          </a:ln>
          <a:effectLst/>
          <a:extLst/>
        </p:spPr>
        <p:txBody>
          <a:bodyPr anchor="ctr">
            <a:spAutoFit/>
          </a:bodyPr>
          <a:lstStyle/>
          <a:p>
            <a:r>
              <a:rPr kumimoji="0" lang="en-US" altLang="zh-CN" sz="1500" dirty="0">
                <a:latin typeface="Calibri" pitchFamily="34" charset="0"/>
                <a:ea typeface="微软雅黑" pitchFamily="34" charset="-122"/>
                <a:cs typeface="Calibri" panose="020F0502020204030204" pitchFamily="34" charset="0"/>
              </a:rPr>
              <a:t>/* print string as uppercase */</a:t>
            </a:r>
          </a:p>
          <a:p>
            <a:endParaRPr kumimoji="0" lang="en-US" altLang="zh-CN" sz="1500" dirty="0">
              <a:latin typeface="Calibri" pitchFamily="34" charset="0"/>
              <a:ea typeface="微软雅黑" pitchFamily="34" charset="-122"/>
              <a:cs typeface="Calibri" panose="020F0502020204030204" pitchFamily="34" charset="0"/>
            </a:endParaRPr>
          </a:p>
          <a:p>
            <a:r>
              <a:rPr kumimoji="0" lang="en-US" altLang="zh-CN" sz="1500" dirty="0">
                <a:latin typeface="Calibri" pitchFamily="34" charset="0"/>
                <a:ea typeface="微软雅黑" pitchFamily="34" charset="-122"/>
                <a:cs typeface="Calibri" panose="020F0502020204030204" pitchFamily="34" charset="0"/>
              </a:rPr>
              <a:t># include &lt;</a:t>
            </a:r>
            <a:r>
              <a:rPr kumimoji="0" lang="en-US" altLang="zh-CN" sz="1500" dirty="0" err="1">
                <a:latin typeface="Calibri" pitchFamily="34" charset="0"/>
                <a:ea typeface="微软雅黑" pitchFamily="34" charset="-122"/>
                <a:cs typeface="Calibri" panose="020F0502020204030204" pitchFamily="34" charset="0"/>
              </a:rPr>
              <a:t>stdio.h</a:t>
            </a:r>
            <a:r>
              <a:rPr kumimoji="0" lang="en-US" altLang="zh-CN" sz="1500" dirty="0">
                <a:latin typeface="Calibri" pitchFamily="34" charset="0"/>
                <a:ea typeface="微软雅黑" pitchFamily="34" charset="-122"/>
                <a:cs typeface="Calibri" panose="020F0502020204030204" pitchFamily="34" charset="0"/>
              </a:rPr>
              <a:t>&gt;</a:t>
            </a:r>
          </a:p>
          <a:p>
            <a:r>
              <a:rPr kumimoji="0" lang="en-US" altLang="zh-CN" sz="1500" dirty="0">
                <a:latin typeface="Calibri" pitchFamily="34" charset="0"/>
                <a:ea typeface="微软雅黑" pitchFamily="34" charset="-122"/>
                <a:cs typeface="Calibri" panose="020F0502020204030204" pitchFamily="34" charset="0"/>
              </a:rPr>
              <a:t># define SIZE 80</a:t>
            </a:r>
          </a:p>
          <a:p>
            <a:r>
              <a:rPr kumimoji="0" lang="en-US" altLang="zh-CN" sz="1500" dirty="0">
                <a:latin typeface="Calibri" pitchFamily="34" charset="0"/>
                <a:ea typeface="微软雅黑" pitchFamily="34" charset="-122"/>
                <a:cs typeface="Calibri" panose="020F0502020204030204" pitchFamily="34" charset="0"/>
              </a:rPr>
              <a:t>void   </a:t>
            </a:r>
            <a:r>
              <a:rPr kumimoji="0" lang="en-US" altLang="zh-CN" sz="1500" dirty="0" err="1">
                <a:latin typeface="Calibri" pitchFamily="34" charset="0"/>
                <a:ea typeface="微软雅黑" pitchFamily="34" charset="-122"/>
                <a:cs typeface="Calibri" panose="020F0502020204030204" pitchFamily="34" charset="0"/>
              </a:rPr>
              <a:t>putupper</a:t>
            </a:r>
            <a:r>
              <a:rPr kumimoji="0" lang="en-US" altLang="zh-CN" sz="1500" dirty="0">
                <a:latin typeface="Calibri" pitchFamily="34" charset="0"/>
                <a:ea typeface="微软雅黑" pitchFamily="34" charset="-122"/>
                <a:cs typeface="Calibri" panose="020F0502020204030204" pitchFamily="34" charset="0"/>
              </a:rPr>
              <a:t>(char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a:t>
            </a:r>
          </a:p>
          <a:p>
            <a:endParaRPr kumimoji="0" lang="en-US" altLang="zh-CN" sz="1500" dirty="0">
              <a:latin typeface="Calibri" pitchFamily="34" charset="0"/>
              <a:ea typeface="微软雅黑" pitchFamily="34" charset="-122"/>
              <a:cs typeface="Calibri" panose="020F0502020204030204" pitchFamily="34" charset="0"/>
            </a:endParaRPr>
          </a:p>
          <a:p>
            <a:r>
              <a:rPr kumimoji="0" lang="en-US" altLang="zh-CN" sz="1500" dirty="0">
                <a:latin typeface="Calibri" pitchFamily="34" charset="0"/>
                <a:ea typeface="微软雅黑" pitchFamily="34" charset="-122"/>
                <a:cs typeface="Calibri" panose="020F0502020204030204" pitchFamily="34" charset="0"/>
              </a:rPr>
              <a:t>void      main( )</a:t>
            </a:r>
          </a:p>
          <a:p>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char   </a:t>
            </a:r>
            <a:r>
              <a:rPr kumimoji="0" lang="en-US" altLang="zh-CN" sz="1500" dirty="0" err="1">
                <a:latin typeface="Calibri" pitchFamily="34" charset="0"/>
                <a:ea typeface="微软雅黑" pitchFamily="34" charset="-122"/>
                <a:cs typeface="Calibri" panose="020F0502020204030204" pitchFamily="34" charset="0"/>
              </a:rPr>
              <a:t>str</a:t>
            </a:r>
            <a:r>
              <a:rPr kumimoji="0" lang="en-US" altLang="zh-CN" sz="1500" dirty="0">
                <a:latin typeface="Calibri" pitchFamily="34" charset="0"/>
                <a:ea typeface="微软雅黑" pitchFamily="34" charset="-122"/>
                <a:cs typeface="Calibri" panose="020F0502020204030204" pitchFamily="34" charset="0"/>
              </a:rPr>
              <a:t>[SIZE];</a:t>
            </a:r>
          </a:p>
          <a:p>
            <a:r>
              <a:rPr kumimoji="0" lang="en-US" altLang="zh-CN" sz="1500" dirty="0">
                <a:latin typeface="Calibri" pitchFamily="34" charset="0"/>
                <a:ea typeface="微软雅黑" pitchFamily="34" charset="-122"/>
                <a:cs typeface="Calibri" panose="020F0502020204030204" pitchFamily="34" charset="0"/>
              </a:rPr>
              <a:t>   int    </a:t>
            </a:r>
            <a:r>
              <a:rPr kumimoji="0" lang="en-US" altLang="zh-CN" sz="1500" dirty="0" err="1">
                <a:latin typeface="Calibri" pitchFamily="34" charset="0"/>
                <a:ea typeface="微软雅黑" pitchFamily="34" charset="-122"/>
                <a:cs typeface="Calibri" panose="020F0502020204030204" pitchFamily="34" charset="0"/>
              </a:rPr>
              <a:t>i</a:t>
            </a:r>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a:t>
            </a:r>
          </a:p>
          <a:p>
            <a:r>
              <a:rPr kumimoji="0" lang="en-US" altLang="zh-CN" sz="1500" dirty="0">
                <a:latin typeface="Calibri" pitchFamily="34" charset="0"/>
                <a:ea typeface="微软雅黑" pitchFamily="34" charset="-122"/>
                <a:cs typeface="Calibri" panose="020F0502020204030204" pitchFamily="34" charset="0"/>
              </a:rPr>
              <a:t>   </a:t>
            </a:r>
            <a:r>
              <a:rPr kumimoji="0" lang="en-US" altLang="zh-CN" sz="1500" dirty="0" err="1">
                <a:latin typeface="Calibri" pitchFamily="34" charset="0"/>
                <a:ea typeface="微软雅黑" pitchFamily="34" charset="-122"/>
                <a:cs typeface="Calibri" panose="020F0502020204030204" pitchFamily="34" charset="0"/>
              </a:rPr>
              <a:t>scanf</a:t>
            </a:r>
            <a:r>
              <a:rPr kumimoji="0" lang="en-US" altLang="zh-CN" sz="1500" dirty="0">
                <a:latin typeface="Calibri" pitchFamily="34" charset="0"/>
                <a:ea typeface="微软雅黑" pitchFamily="34" charset="-122"/>
                <a:cs typeface="Calibri" panose="020F0502020204030204" pitchFamily="34" charset="0"/>
              </a:rPr>
              <a:t>(“%s”, </a:t>
            </a:r>
            <a:r>
              <a:rPr kumimoji="0" lang="en-US" altLang="zh-CN" sz="1500" dirty="0" err="1">
                <a:latin typeface="Calibri" pitchFamily="34" charset="0"/>
                <a:ea typeface="微软雅黑" pitchFamily="34" charset="-122"/>
                <a:cs typeface="Calibri" panose="020F0502020204030204" pitchFamily="34" charset="0"/>
              </a:rPr>
              <a:t>str</a:t>
            </a:r>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a:t>
            </a:r>
          </a:p>
          <a:p>
            <a:r>
              <a:rPr kumimoji="0" lang="en-US" altLang="zh-CN" sz="1500" dirty="0">
                <a:latin typeface="Calibri" pitchFamily="34" charset="0"/>
                <a:ea typeface="微软雅黑" pitchFamily="34" charset="-122"/>
                <a:cs typeface="Calibri" panose="020F0502020204030204" pitchFamily="34" charset="0"/>
              </a:rPr>
              <a:t>  for (i = 0; </a:t>
            </a:r>
            <a:r>
              <a:rPr kumimoji="0" lang="en-US" altLang="zh-CN" sz="1500" dirty="0" err="1">
                <a:latin typeface="Calibri" pitchFamily="34" charset="0"/>
                <a:ea typeface="微软雅黑" pitchFamily="34" charset="-122"/>
                <a:cs typeface="Calibri" panose="020F0502020204030204" pitchFamily="34" charset="0"/>
              </a:rPr>
              <a:t>str</a:t>
            </a:r>
            <a:r>
              <a:rPr kumimoji="0" lang="en-US" altLang="zh-CN" sz="1500" dirty="0">
                <a:latin typeface="Calibri" pitchFamily="34" charset="0"/>
                <a:ea typeface="微软雅黑" pitchFamily="34" charset="-122"/>
                <a:cs typeface="Calibri" panose="020F0502020204030204" pitchFamily="34" charset="0"/>
              </a:rPr>
              <a:t>[i] != '\0'; i++)   </a:t>
            </a:r>
          </a:p>
          <a:p>
            <a:r>
              <a:rPr kumimoji="0" lang="en-US" altLang="zh-CN" sz="1500" dirty="0">
                <a:latin typeface="Calibri" pitchFamily="34" charset="0"/>
                <a:ea typeface="微软雅黑" pitchFamily="34" charset="-122"/>
                <a:cs typeface="Calibri" panose="020F0502020204030204" pitchFamily="34" charset="0"/>
              </a:rPr>
              <a:t>   {</a:t>
            </a:r>
          </a:p>
          <a:p>
            <a:r>
              <a:rPr kumimoji="0" lang="en-US" altLang="zh-CN" sz="1500" dirty="0">
                <a:latin typeface="Calibri" pitchFamily="34" charset="0"/>
                <a:ea typeface="微软雅黑" pitchFamily="34" charset="-122"/>
                <a:cs typeface="Calibri" panose="020F0502020204030204" pitchFamily="34" charset="0"/>
              </a:rPr>
              <a:t>	  </a:t>
            </a:r>
            <a:r>
              <a:rPr kumimoji="0" lang="en-US" altLang="zh-CN" sz="1500" dirty="0" err="1">
                <a:latin typeface="Calibri" pitchFamily="34" charset="0"/>
                <a:ea typeface="微软雅黑" pitchFamily="34" charset="-122"/>
                <a:cs typeface="Calibri" panose="020F0502020204030204" pitchFamily="34" charset="0"/>
              </a:rPr>
              <a:t>putupper</a:t>
            </a:r>
            <a:r>
              <a:rPr kumimoji="0" lang="en-US" altLang="zh-CN" sz="1500" dirty="0">
                <a:latin typeface="Calibri" pitchFamily="34" charset="0"/>
                <a:ea typeface="微软雅黑" pitchFamily="34" charset="-122"/>
                <a:cs typeface="Calibri" panose="020F0502020204030204" pitchFamily="34" charset="0"/>
              </a:rPr>
              <a:t>(</a:t>
            </a:r>
            <a:r>
              <a:rPr kumimoji="0" lang="en-US" altLang="zh-CN" sz="1500" dirty="0" err="1">
                <a:latin typeface="Calibri" pitchFamily="34" charset="0"/>
                <a:ea typeface="微软雅黑" pitchFamily="34" charset="-122"/>
                <a:cs typeface="Calibri" panose="020F0502020204030204" pitchFamily="34" charset="0"/>
              </a:rPr>
              <a:t>str</a:t>
            </a:r>
            <a:r>
              <a:rPr kumimoji="0" lang="en-US" altLang="zh-CN" sz="1500" dirty="0">
                <a:latin typeface="Calibri" pitchFamily="34" charset="0"/>
                <a:ea typeface="微软雅黑" pitchFamily="34" charset="-122"/>
                <a:cs typeface="Calibri" panose="020F0502020204030204" pitchFamily="34" charset="0"/>
              </a:rPr>
              <a:t>[i]);</a:t>
            </a:r>
          </a:p>
          <a:p>
            <a:r>
              <a:rPr kumimoji="0" lang="en-US" altLang="zh-CN" sz="1500" dirty="0">
                <a:latin typeface="Calibri" pitchFamily="34" charset="0"/>
                <a:ea typeface="微软雅黑" pitchFamily="34" charset="-122"/>
                <a:cs typeface="Calibri" panose="020F0502020204030204" pitchFamily="34" charset="0"/>
              </a:rPr>
              <a:t>    }</a:t>
            </a:r>
          </a:p>
          <a:p>
            <a:r>
              <a:rPr kumimoji="0" lang="en-US" altLang="zh-CN" sz="1500" dirty="0">
                <a:latin typeface="Calibri" pitchFamily="34" charset="0"/>
                <a:ea typeface="微软雅黑" pitchFamily="34" charset="-122"/>
                <a:cs typeface="Calibri" panose="020F0502020204030204" pitchFamily="34" charset="0"/>
              </a:rPr>
              <a:t>}</a:t>
            </a:r>
          </a:p>
        </p:txBody>
      </p:sp>
      <p:sp>
        <p:nvSpPr>
          <p:cNvPr id="7" name="AutoShape 6"/>
          <p:cNvSpPr>
            <a:spLocks noChangeArrowheads="1"/>
          </p:cNvSpPr>
          <p:nvPr/>
        </p:nvSpPr>
        <p:spPr bwMode="ltGray">
          <a:xfrm>
            <a:off x="5076056" y="1993276"/>
            <a:ext cx="3527425" cy="2124492"/>
          </a:xfrm>
          <a:prstGeom prst="roundRect">
            <a:avLst>
              <a:gd name="adj" fmla="val 15047"/>
            </a:avLst>
          </a:prstGeom>
          <a:solidFill>
            <a:schemeClr val="bg1"/>
          </a:solidFill>
          <a:ln w="12700" algn="ctr">
            <a:solidFill>
              <a:srgbClr val="92D050"/>
            </a:solidFill>
            <a:prstDash val="dashDot"/>
            <a:round/>
            <a:headEnd/>
            <a:tailEnd/>
          </a:ln>
          <a:effectLst/>
          <a:extLst/>
        </p:spPr>
        <p:txBody>
          <a:bodyPr anchor="ctr">
            <a:spAutoFit/>
          </a:bodyPr>
          <a:lstStyle/>
          <a:p>
            <a:endParaRPr kumimoji="0" lang="en-US" altLang="zh-CN" sz="1500" dirty="0">
              <a:latin typeface="Calibri" pitchFamily="34" charset="0"/>
              <a:ea typeface="微软雅黑" pitchFamily="34" charset="-122"/>
              <a:cs typeface="Calibri" panose="020F0502020204030204" pitchFamily="34" charset="0"/>
            </a:endParaRPr>
          </a:p>
          <a:p>
            <a:r>
              <a:rPr kumimoji="0" lang="en-US" altLang="zh-CN" sz="1500" dirty="0">
                <a:latin typeface="Calibri" pitchFamily="34" charset="0"/>
                <a:ea typeface="微软雅黑" pitchFamily="34" charset="-122"/>
                <a:cs typeface="Calibri" panose="020F0502020204030204" pitchFamily="34" charset="0"/>
              </a:rPr>
              <a:t>void     </a:t>
            </a:r>
            <a:r>
              <a:rPr kumimoji="0" lang="en-US" altLang="zh-CN" sz="1500" dirty="0" err="1">
                <a:latin typeface="Calibri" pitchFamily="34" charset="0"/>
                <a:ea typeface="微软雅黑" pitchFamily="34" charset="-122"/>
                <a:cs typeface="Calibri" panose="020F0502020204030204" pitchFamily="34" charset="0"/>
              </a:rPr>
              <a:t>putupper</a:t>
            </a:r>
            <a:r>
              <a:rPr kumimoji="0" lang="en-US" altLang="zh-CN" sz="1500" dirty="0">
                <a:latin typeface="Calibri" pitchFamily="34" charset="0"/>
                <a:ea typeface="微软雅黑" pitchFamily="34" charset="-122"/>
                <a:cs typeface="Calibri" panose="020F0502020204030204" pitchFamily="34" charset="0"/>
              </a:rPr>
              <a:t>(char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char  cc;</a:t>
            </a:r>
          </a:p>
          <a:p>
            <a:r>
              <a:rPr kumimoji="0" lang="en-US" altLang="zh-CN" sz="1500" dirty="0">
                <a:latin typeface="Calibri" pitchFamily="34" charset="0"/>
                <a:ea typeface="微软雅黑" pitchFamily="34" charset="-122"/>
                <a:cs typeface="Calibri" panose="020F0502020204030204" pitchFamily="34" charset="0"/>
              </a:rPr>
              <a:t>   cc =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 &gt;= 'a' &amp;&amp;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 &lt;= 'z') ?    </a:t>
            </a:r>
          </a:p>
          <a:p>
            <a:r>
              <a:rPr kumimoji="0" lang="en-US" altLang="zh-CN" sz="1500" dirty="0">
                <a:latin typeface="Calibri" pitchFamily="34" charset="0"/>
                <a:ea typeface="微软雅黑" pitchFamily="34" charset="-122"/>
                <a:cs typeface="Calibri" panose="020F0502020204030204" pitchFamily="34" charset="0"/>
              </a:rPr>
              <a:t>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 + 'A' - 'a' : </a:t>
            </a:r>
            <a:r>
              <a:rPr kumimoji="0" lang="en-US" altLang="zh-CN" sz="1500" dirty="0" err="1">
                <a:latin typeface="Calibri" pitchFamily="34" charset="0"/>
                <a:ea typeface="微软雅黑" pitchFamily="34" charset="-122"/>
                <a:cs typeface="Calibri" panose="020F0502020204030204" pitchFamily="34" charset="0"/>
              </a:rPr>
              <a:t>ch</a:t>
            </a:r>
            <a:r>
              <a:rPr kumimoji="0" lang="en-US" altLang="zh-CN" sz="1500" dirty="0">
                <a:latin typeface="Calibri" pitchFamily="34" charset="0"/>
                <a:ea typeface="微软雅黑" pitchFamily="34" charset="-122"/>
                <a:cs typeface="Calibri" panose="020F0502020204030204" pitchFamily="34" charset="0"/>
              </a:rPr>
              <a:t>);</a:t>
            </a:r>
          </a:p>
          <a:p>
            <a:r>
              <a:rPr kumimoji="0" lang="en-US" altLang="zh-CN" sz="1500" dirty="0">
                <a:latin typeface="Calibri" pitchFamily="34" charset="0"/>
                <a:ea typeface="微软雅黑" pitchFamily="34" charset="-122"/>
                <a:cs typeface="Calibri" panose="020F0502020204030204" pitchFamily="34" charset="0"/>
              </a:rPr>
              <a:t>   putchar(cc);</a:t>
            </a:r>
          </a:p>
          <a:p>
            <a:r>
              <a:rPr kumimoji="0" lang="en-US" altLang="zh-CN" sz="1500" dirty="0">
                <a:latin typeface="Calibri" pitchFamily="34" charset="0"/>
                <a:ea typeface="微软雅黑" pitchFamily="34" charset="-122"/>
                <a:cs typeface="Calibri" panose="020F0502020204030204" pitchFamily="34" charset="0"/>
              </a:rPr>
              <a:t>}</a:t>
            </a:r>
          </a:p>
        </p:txBody>
      </p:sp>
      <p:sp>
        <p:nvSpPr>
          <p:cNvPr id="8" name="矩形 7"/>
          <p:cNvSpPr/>
          <p:nvPr/>
        </p:nvSpPr>
        <p:spPr>
          <a:xfrm>
            <a:off x="755576"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1.3.4</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7802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语言的基本语法单位</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7" name="Rectangle 3"/>
          <p:cNvSpPr txBox="1">
            <a:spLocks noChangeArrowheads="1"/>
          </p:cNvSpPr>
          <p:nvPr/>
        </p:nvSpPr>
        <p:spPr>
          <a:xfrm>
            <a:off x="628650" y="1700808"/>
            <a:ext cx="7886700" cy="3240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3" pitchFamily="18" charset="2"/>
              <a:buNone/>
            </a:pPr>
            <a:r>
              <a:rPr lang="zh-CN" altLang="en-US" sz="2400" dirty="0">
                <a:solidFill>
                  <a:srgbClr val="006666"/>
                </a:solidFill>
                <a:latin typeface="微软雅黑" panose="020B0503020204020204" pitchFamily="34" charset="-122"/>
                <a:ea typeface="微软雅黑" panose="020B0503020204020204" pitchFamily="34" charset="-122"/>
              </a:rPr>
              <a:t>  </a:t>
            </a:r>
            <a:endParaRPr lang="en-US" altLang="zh-CN" sz="2400" dirty="0">
              <a:solidFill>
                <a:srgbClr val="006666"/>
              </a:solidFill>
              <a:latin typeface="微软雅黑" panose="020B0503020204020204" pitchFamily="34" charset="-122"/>
              <a:ea typeface="微软雅黑" panose="020B0503020204020204" pitchFamily="34" charset="-122"/>
            </a:endParaRPr>
          </a:p>
          <a:p>
            <a:pPr marL="450850" indent="0">
              <a:lnSpc>
                <a:spcPct val="150000"/>
              </a:lnSpc>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标识符</a:t>
            </a:r>
          </a:p>
          <a:p>
            <a:pPr marL="450850" indent="0">
              <a:lnSpc>
                <a:spcPct val="150000"/>
              </a:lnSpc>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关键字</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50850" indent="0">
              <a:lnSpc>
                <a:spcPct val="150000"/>
              </a:lnSpc>
              <a:buNone/>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分隔符与注释符</a:t>
            </a:r>
          </a:p>
          <a:p>
            <a:pPr marL="0" indent="0">
              <a:buNone/>
            </a:pPr>
            <a:r>
              <a:rPr lang="zh-CN" altLang="en-US" sz="2400" dirty="0">
                <a:solidFill>
                  <a:srgbClr val="006666"/>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24450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195736" y="188640"/>
            <a:ext cx="6876256" cy="549374"/>
          </a:xfrm>
        </p:spPr>
        <p:txBody>
          <a:bodyPr>
            <a:normAutofit fontScale="90000"/>
          </a:bodyPr>
          <a:lstStyle/>
          <a:p>
            <a:pPr algn="ctr" defTabSz="457200"/>
            <a:r>
              <a:rPr lang="zh-CN" altLang="en-US" sz="3600" b="1" dirty="0">
                <a:solidFill>
                  <a:schemeClr val="bg1"/>
                </a:solidFill>
                <a:latin typeface="微软雅黑" pitchFamily="34" charset="-122"/>
                <a:ea typeface="微软雅黑" pitchFamily="34" charset="-122"/>
              </a:rPr>
              <a:t>课件架构</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1377497" y="1628799"/>
            <a:ext cx="6775450" cy="4012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3" pitchFamily="18" charset="2"/>
              <a:buNone/>
            </a:pPr>
            <a:r>
              <a:rPr lang="zh-CN" altLang="en-US" sz="2000" dirty="0">
                <a:latin typeface="微软雅黑" panose="020B0503020204020204" pitchFamily="34" charset="-122"/>
                <a:ea typeface="微软雅黑" panose="020B0503020204020204" pitchFamily="34" charset="-122"/>
              </a:rPr>
              <a:t>我们按照以下方式授课</a:t>
            </a:r>
            <a:r>
              <a:rPr lang="zh-CN" altLang="en-US" sz="2400" b="1" dirty="0">
                <a:solidFill>
                  <a:srgbClr val="FFFF00"/>
                </a:solidFill>
                <a:ea typeface="华文新魏" pitchFamily="2" charset="-122"/>
              </a:rPr>
              <a:t>：</a:t>
            </a:r>
          </a:p>
        </p:txBody>
      </p:sp>
      <p:grpSp>
        <p:nvGrpSpPr>
          <p:cNvPr id="5" name="Group 49"/>
          <p:cNvGrpSpPr>
            <a:grpSpLocks/>
          </p:cNvGrpSpPr>
          <p:nvPr/>
        </p:nvGrpSpPr>
        <p:grpSpPr bwMode="auto">
          <a:xfrm>
            <a:off x="1377497" y="2411883"/>
            <a:ext cx="5421313" cy="651120"/>
            <a:chOff x="309" y="991"/>
            <a:chExt cx="4798" cy="503"/>
          </a:xfrm>
          <a:solidFill>
            <a:srgbClr val="39626F"/>
          </a:solidFill>
        </p:grpSpPr>
        <p:sp>
          <p:nvSpPr>
            <p:cNvPr id="6" name="AutoShape 50"/>
            <p:cNvSpPr>
              <a:spLocks noChangeArrowheads="1"/>
            </p:cNvSpPr>
            <p:nvPr/>
          </p:nvSpPr>
          <p:spPr bwMode="ltGray">
            <a:xfrm>
              <a:off x="4602" y="1081"/>
              <a:ext cx="504"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7" name="AutoShape 51"/>
            <p:cNvSpPr>
              <a:spLocks noChangeArrowheads="1"/>
            </p:cNvSpPr>
            <p:nvPr/>
          </p:nvSpPr>
          <p:spPr bwMode="ltGray">
            <a:xfrm>
              <a:off x="310" y="1079"/>
              <a:ext cx="528"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8" name="Rectangle 52"/>
            <p:cNvSpPr>
              <a:spLocks noChangeArrowheads="1"/>
            </p:cNvSpPr>
            <p:nvPr/>
          </p:nvSpPr>
          <p:spPr bwMode="ltGray">
            <a:xfrm>
              <a:off x="772" y="1094"/>
              <a:ext cx="3979"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9" name="AutoShape 53"/>
            <p:cNvSpPr>
              <a:spLocks noChangeArrowheads="1"/>
            </p:cNvSpPr>
            <p:nvPr/>
          </p:nvSpPr>
          <p:spPr bwMode="auto">
            <a:xfrm>
              <a:off x="309" y="1002"/>
              <a:ext cx="4798" cy="492"/>
            </a:xfrm>
            <a:prstGeom prst="roundRect">
              <a:avLst>
                <a:gd name="adj" fmla="val 15245"/>
              </a:avLst>
            </a:prstGeom>
            <a:grp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0" name="Rectangle 54"/>
            <p:cNvSpPr>
              <a:spLocks noChangeArrowheads="1"/>
            </p:cNvSpPr>
            <p:nvPr/>
          </p:nvSpPr>
          <p:spPr bwMode="gray">
            <a:xfrm>
              <a:off x="437" y="1002"/>
              <a:ext cx="335"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1" name="AutoShape 55"/>
            <p:cNvSpPr>
              <a:spLocks noChangeArrowheads="1"/>
            </p:cNvSpPr>
            <p:nvPr/>
          </p:nvSpPr>
          <p:spPr bwMode="ltGray">
            <a:xfrm>
              <a:off x="4730" y="991"/>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2" name="Rectangle 56"/>
            <p:cNvSpPr>
              <a:spLocks noChangeArrowheads="1"/>
            </p:cNvSpPr>
            <p:nvPr/>
          </p:nvSpPr>
          <p:spPr bwMode="ltGray">
            <a:xfrm>
              <a:off x="772" y="1010"/>
              <a:ext cx="4128"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3" name="Rectangle 57"/>
            <p:cNvSpPr>
              <a:spLocks noChangeArrowheads="1"/>
            </p:cNvSpPr>
            <p:nvPr/>
          </p:nvSpPr>
          <p:spPr bwMode="auto">
            <a:xfrm>
              <a:off x="862" y="1063"/>
              <a:ext cx="4106" cy="384"/>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85000"/>
                </a:lnSpc>
              </a:pPr>
              <a:r>
                <a:rPr kumimoji="0" lang="zh-CN" altLang="en-US" sz="2000" dirty="0">
                  <a:solidFill>
                    <a:schemeClr val="bg1"/>
                  </a:solidFill>
                  <a:latin typeface="微软雅黑" panose="020B0503020204020204" pitchFamily="34" charset="-122"/>
                  <a:ea typeface="微软雅黑" panose="020B0503020204020204" pitchFamily="34" charset="-122"/>
                </a:rPr>
                <a:t>提出本章思考问题</a:t>
              </a:r>
            </a:p>
          </p:txBody>
        </p:sp>
        <p:sp>
          <p:nvSpPr>
            <p:cNvPr id="14" name="AutoShape 58"/>
            <p:cNvSpPr>
              <a:spLocks noChangeArrowheads="1"/>
            </p:cNvSpPr>
            <p:nvPr/>
          </p:nvSpPr>
          <p:spPr bwMode="gray">
            <a:xfrm>
              <a:off x="329" y="991"/>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5" name="Rectangle 59"/>
            <p:cNvSpPr>
              <a:spLocks noChangeArrowheads="1"/>
            </p:cNvSpPr>
            <p:nvPr/>
          </p:nvSpPr>
          <p:spPr bwMode="auto">
            <a:xfrm>
              <a:off x="386" y="1100"/>
              <a:ext cx="301" cy="297"/>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ts val="2300"/>
                </a:lnSpc>
                <a:spcBef>
                  <a:spcPts val="500"/>
                </a:spcBef>
                <a:spcAft>
                  <a:spcPts val="400"/>
                </a:spcAft>
                <a:buClr>
                  <a:srgbClr val="3641AD"/>
                </a:buClr>
                <a:buFont typeface="Times" pitchFamily="48" charset="0"/>
                <a:buNone/>
              </a:pPr>
              <a:r>
                <a:rPr kumimoji="0" lang="en-US" altLang="zh-CN" sz="2000">
                  <a:solidFill>
                    <a:srgbClr val="FFFFFF"/>
                  </a:solidFill>
                  <a:latin typeface="Arial" charset="0"/>
                  <a:ea typeface="MS PGothic" pitchFamily="34" charset="-128"/>
                </a:rPr>
                <a:t>1</a:t>
              </a:r>
            </a:p>
          </p:txBody>
        </p:sp>
      </p:grpSp>
      <p:grpSp>
        <p:nvGrpSpPr>
          <p:cNvPr id="16" name="Group 60"/>
          <p:cNvGrpSpPr>
            <a:grpSpLocks/>
          </p:cNvGrpSpPr>
          <p:nvPr/>
        </p:nvGrpSpPr>
        <p:grpSpPr bwMode="auto">
          <a:xfrm>
            <a:off x="1377497" y="5018560"/>
            <a:ext cx="5421313" cy="651120"/>
            <a:chOff x="309" y="2633"/>
            <a:chExt cx="4798" cy="503"/>
          </a:xfrm>
          <a:solidFill>
            <a:srgbClr val="39626F"/>
          </a:solidFill>
        </p:grpSpPr>
        <p:sp>
          <p:nvSpPr>
            <p:cNvPr id="17" name="AutoShape 61"/>
            <p:cNvSpPr>
              <a:spLocks noChangeArrowheads="1"/>
            </p:cNvSpPr>
            <p:nvPr/>
          </p:nvSpPr>
          <p:spPr bwMode="ltGray">
            <a:xfrm>
              <a:off x="4602" y="2723"/>
              <a:ext cx="504"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8" name="AutoShape 62"/>
            <p:cNvSpPr>
              <a:spLocks noChangeArrowheads="1"/>
            </p:cNvSpPr>
            <p:nvPr/>
          </p:nvSpPr>
          <p:spPr bwMode="ltGray">
            <a:xfrm>
              <a:off x="310" y="2721"/>
              <a:ext cx="528"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19" name="Rectangle 63"/>
            <p:cNvSpPr>
              <a:spLocks noChangeArrowheads="1"/>
            </p:cNvSpPr>
            <p:nvPr/>
          </p:nvSpPr>
          <p:spPr bwMode="ltGray">
            <a:xfrm>
              <a:off x="772" y="2736"/>
              <a:ext cx="3979"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0" name="AutoShape 64"/>
            <p:cNvSpPr>
              <a:spLocks noChangeArrowheads="1"/>
            </p:cNvSpPr>
            <p:nvPr/>
          </p:nvSpPr>
          <p:spPr bwMode="auto">
            <a:xfrm>
              <a:off x="309" y="2644"/>
              <a:ext cx="4798" cy="492"/>
            </a:xfrm>
            <a:prstGeom prst="roundRect">
              <a:avLst>
                <a:gd name="adj" fmla="val 15245"/>
              </a:avLst>
            </a:prstGeom>
            <a:grp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21" name="Rectangle 65"/>
            <p:cNvSpPr>
              <a:spLocks noChangeArrowheads="1"/>
            </p:cNvSpPr>
            <p:nvPr/>
          </p:nvSpPr>
          <p:spPr bwMode="gray">
            <a:xfrm>
              <a:off x="437" y="2644"/>
              <a:ext cx="335"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2" name="AutoShape 66"/>
            <p:cNvSpPr>
              <a:spLocks noChangeArrowheads="1"/>
            </p:cNvSpPr>
            <p:nvPr/>
          </p:nvSpPr>
          <p:spPr bwMode="ltGray">
            <a:xfrm>
              <a:off x="4730" y="2633"/>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4" name="Rectangle 67"/>
            <p:cNvSpPr>
              <a:spLocks noChangeArrowheads="1"/>
            </p:cNvSpPr>
            <p:nvPr/>
          </p:nvSpPr>
          <p:spPr bwMode="ltGray">
            <a:xfrm>
              <a:off x="772" y="2652"/>
              <a:ext cx="4128"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5" name="Rectangle 68"/>
            <p:cNvSpPr>
              <a:spLocks noChangeArrowheads="1"/>
            </p:cNvSpPr>
            <p:nvPr/>
          </p:nvSpPr>
          <p:spPr bwMode="auto">
            <a:xfrm>
              <a:off x="862" y="2705"/>
              <a:ext cx="4106" cy="384"/>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85000"/>
                </a:lnSpc>
              </a:pPr>
              <a:r>
                <a:rPr kumimoji="0" lang="zh-CN" altLang="en-US" sz="2000" dirty="0">
                  <a:solidFill>
                    <a:schemeClr val="bg1"/>
                  </a:solidFill>
                  <a:latin typeface="微软雅黑" panose="020B0503020204020204" pitchFamily="34" charset="-122"/>
                  <a:ea typeface="微软雅黑" panose="020B0503020204020204" pitchFamily="34" charset="-122"/>
                </a:rPr>
                <a:t>小结本章内容</a:t>
              </a:r>
            </a:p>
          </p:txBody>
        </p:sp>
        <p:sp>
          <p:nvSpPr>
            <p:cNvPr id="26" name="AutoShape 69"/>
            <p:cNvSpPr>
              <a:spLocks noChangeArrowheads="1"/>
            </p:cNvSpPr>
            <p:nvPr/>
          </p:nvSpPr>
          <p:spPr bwMode="gray">
            <a:xfrm>
              <a:off x="329" y="2633"/>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27" name="Rectangle 70"/>
            <p:cNvSpPr>
              <a:spLocks noChangeArrowheads="1"/>
            </p:cNvSpPr>
            <p:nvPr/>
          </p:nvSpPr>
          <p:spPr bwMode="auto">
            <a:xfrm>
              <a:off x="386" y="2742"/>
              <a:ext cx="301" cy="297"/>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ts val="2300"/>
                </a:lnSpc>
                <a:spcBef>
                  <a:spcPts val="500"/>
                </a:spcBef>
                <a:spcAft>
                  <a:spcPts val="400"/>
                </a:spcAft>
                <a:buClr>
                  <a:srgbClr val="3641AD"/>
                </a:buClr>
                <a:buFont typeface="Times" pitchFamily="48" charset="0"/>
                <a:buNone/>
              </a:pPr>
              <a:r>
                <a:rPr kumimoji="0" lang="en-US" altLang="zh-CN" sz="2000">
                  <a:solidFill>
                    <a:srgbClr val="FFFFFF"/>
                  </a:solidFill>
                  <a:latin typeface="Arial" charset="0"/>
                  <a:ea typeface="MS PGothic" pitchFamily="34" charset="-128"/>
                </a:rPr>
                <a:t>4</a:t>
              </a:r>
            </a:p>
          </p:txBody>
        </p:sp>
      </p:grpSp>
      <p:grpSp>
        <p:nvGrpSpPr>
          <p:cNvPr id="28" name="Group 71"/>
          <p:cNvGrpSpPr>
            <a:grpSpLocks/>
          </p:cNvGrpSpPr>
          <p:nvPr/>
        </p:nvGrpSpPr>
        <p:grpSpPr bwMode="auto">
          <a:xfrm>
            <a:off x="1377497" y="4150196"/>
            <a:ext cx="5421313" cy="651120"/>
            <a:chOff x="309" y="2086"/>
            <a:chExt cx="4798" cy="503"/>
          </a:xfrm>
          <a:solidFill>
            <a:srgbClr val="39626F"/>
          </a:solidFill>
        </p:grpSpPr>
        <p:sp>
          <p:nvSpPr>
            <p:cNvPr id="29" name="AutoShape 72"/>
            <p:cNvSpPr>
              <a:spLocks noChangeArrowheads="1"/>
            </p:cNvSpPr>
            <p:nvPr/>
          </p:nvSpPr>
          <p:spPr bwMode="ltGray">
            <a:xfrm>
              <a:off x="4602" y="2176"/>
              <a:ext cx="504"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0" name="AutoShape 73"/>
            <p:cNvSpPr>
              <a:spLocks noChangeArrowheads="1"/>
            </p:cNvSpPr>
            <p:nvPr/>
          </p:nvSpPr>
          <p:spPr bwMode="ltGray">
            <a:xfrm>
              <a:off x="310" y="2174"/>
              <a:ext cx="528"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1" name="Rectangle 74"/>
            <p:cNvSpPr>
              <a:spLocks noChangeArrowheads="1"/>
            </p:cNvSpPr>
            <p:nvPr/>
          </p:nvSpPr>
          <p:spPr bwMode="ltGray">
            <a:xfrm>
              <a:off x="772" y="2189"/>
              <a:ext cx="3979"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2" name="AutoShape 75"/>
            <p:cNvSpPr>
              <a:spLocks noChangeArrowheads="1"/>
            </p:cNvSpPr>
            <p:nvPr/>
          </p:nvSpPr>
          <p:spPr bwMode="auto">
            <a:xfrm>
              <a:off x="309" y="2097"/>
              <a:ext cx="4798" cy="492"/>
            </a:xfrm>
            <a:prstGeom prst="roundRect">
              <a:avLst>
                <a:gd name="adj" fmla="val 15245"/>
              </a:avLst>
            </a:prstGeom>
            <a:grp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33" name="Rectangle 76"/>
            <p:cNvSpPr>
              <a:spLocks noChangeArrowheads="1"/>
            </p:cNvSpPr>
            <p:nvPr/>
          </p:nvSpPr>
          <p:spPr bwMode="gray">
            <a:xfrm>
              <a:off x="437" y="2097"/>
              <a:ext cx="335"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4" name="AutoShape 77"/>
            <p:cNvSpPr>
              <a:spLocks noChangeArrowheads="1"/>
            </p:cNvSpPr>
            <p:nvPr/>
          </p:nvSpPr>
          <p:spPr bwMode="ltGray">
            <a:xfrm>
              <a:off x="4730" y="2086"/>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5" name="Rectangle 78"/>
            <p:cNvSpPr>
              <a:spLocks noChangeArrowheads="1"/>
            </p:cNvSpPr>
            <p:nvPr/>
          </p:nvSpPr>
          <p:spPr bwMode="ltGray">
            <a:xfrm>
              <a:off x="772" y="2105"/>
              <a:ext cx="4128"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6" name="Rectangle 79"/>
            <p:cNvSpPr>
              <a:spLocks noChangeArrowheads="1"/>
            </p:cNvSpPr>
            <p:nvPr/>
          </p:nvSpPr>
          <p:spPr bwMode="auto">
            <a:xfrm>
              <a:off x="862" y="2158"/>
              <a:ext cx="4106" cy="384"/>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85000"/>
                </a:lnSpc>
              </a:pPr>
              <a:r>
                <a:rPr kumimoji="0" lang="zh-CN" altLang="en-US" sz="2000" dirty="0">
                  <a:solidFill>
                    <a:schemeClr val="bg1"/>
                  </a:solidFill>
                  <a:latin typeface="微软雅黑" panose="020B0503020204020204" pitchFamily="34" charset="-122"/>
                  <a:ea typeface="微软雅黑" panose="020B0503020204020204" pitchFamily="34" charset="-122"/>
                </a:rPr>
                <a:t>回忆本章学习了那些知识点</a:t>
              </a:r>
            </a:p>
          </p:txBody>
        </p:sp>
        <p:sp>
          <p:nvSpPr>
            <p:cNvPr id="37" name="AutoShape 80"/>
            <p:cNvSpPr>
              <a:spLocks noChangeArrowheads="1"/>
            </p:cNvSpPr>
            <p:nvPr/>
          </p:nvSpPr>
          <p:spPr bwMode="gray">
            <a:xfrm>
              <a:off x="329" y="2086"/>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38" name="Rectangle 81"/>
            <p:cNvSpPr>
              <a:spLocks noChangeArrowheads="1"/>
            </p:cNvSpPr>
            <p:nvPr/>
          </p:nvSpPr>
          <p:spPr bwMode="auto">
            <a:xfrm>
              <a:off x="386" y="2195"/>
              <a:ext cx="301" cy="297"/>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ts val="2300"/>
                </a:lnSpc>
                <a:spcBef>
                  <a:spcPts val="500"/>
                </a:spcBef>
                <a:spcAft>
                  <a:spcPts val="400"/>
                </a:spcAft>
                <a:buClr>
                  <a:srgbClr val="3641AD"/>
                </a:buClr>
                <a:buFont typeface="Times" pitchFamily="48" charset="0"/>
                <a:buNone/>
              </a:pPr>
              <a:r>
                <a:rPr kumimoji="0" lang="en-US" altLang="zh-CN" sz="2000">
                  <a:solidFill>
                    <a:srgbClr val="FFFFFF"/>
                  </a:solidFill>
                  <a:latin typeface="Arial" charset="0"/>
                  <a:ea typeface="MS PGothic" pitchFamily="34" charset="-128"/>
                </a:rPr>
                <a:t>3</a:t>
              </a:r>
            </a:p>
          </p:txBody>
        </p:sp>
      </p:grpSp>
      <p:grpSp>
        <p:nvGrpSpPr>
          <p:cNvPr id="39" name="Group 82"/>
          <p:cNvGrpSpPr>
            <a:grpSpLocks/>
          </p:cNvGrpSpPr>
          <p:nvPr/>
        </p:nvGrpSpPr>
        <p:grpSpPr bwMode="auto">
          <a:xfrm>
            <a:off x="1377497" y="3280245"/>
            <a:ext cx="5421313" cy="651120"/>
            <a:chOff x="309" y="1538"/>
            <a:chExt cx="4798" cy="503"/>
          </a:xfrm>
          <a:solidFill>
            <a:srgbClr val="39626F"/>
          </a:solidFill>
        </p:grpSpPr>
        <p:sp>
          <p:nvSpPr>
            <p:cNvPr id="40" name="AutoShape 83"/>
            <p:cNvSpPr>
              <a:spLocks noChangeArrowheads="1"/>
            </p:cNvSpPr>
            <p:nvPr/>
          </p:nvSpPr>
          <p:spPr bwMode="ltGray">
            <a:xfrm>
              <a:off x="4602" y="1628"/>
              <a:ext cx="504"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1" name="AutoShape 84"/>
            <p:cNvSpPr>
              <a:spLocks noChangeArrowheads="1"/>
            </p:cNvSpPr>
            <p:nvPr/>
          </p:nvSpPr>
          <p:spPr bwMode="ltGray">
            <a:xfrm>
              <a:off x="310" y="1626"/>
              <a:ext cx="528" cy="336"/>
            </a:xfrm>
            <a:prstGeom prst="roundRect">
              <a:avLst>
                <a:gd name="adj" fmla="val 14727"/>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2" name="Rectangle 85"/>
            <p:cNvSpPr>
              <a:spLocks noChangeArrowheads="1"/>
            </p:cNvSpPr>
            <p:nvPr/>
          </p:nvSpPr>
          <p:spPr bwMode="ltGray">
            <a:xfrm>
              <a:off x="772" y="1641"/>
              <a:ext cx="3979"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3" name="AutoShape 86"/>
            <p:cNvSpPr>
              <a:spLocks noChangeArrowheads="1"/>
            </p:cNvSpPr>
            <p:nvPr/>
          </p:nvSpPr>
          <p:spPr bwMode="auto">
            <a:xfrm>
              <a:off x="309" y="1549"/>
              <a:ext cx="4798" cy="492"/>
            </a:xfrm>
            <a:prstGeom prst="roundRect">
              <a:avLst>
                <a:gd name="adj" fmla="val 15245"/>
              </a:avLst>
            </a:prstGeom>
            <a:grpFill/>
            <a:ln w="12700" algn="ctr">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44" name="Rectangle 87"/>
            <p:cNvSpPr>
              <a:spLocks noChangeArrowheads="1"/>
            </p:cNvSpPr>
            <p:nvPr/>
          </p:nvSpPr>
          <p:spPr bwMode="gray">
            <a:xfrm>
              <a:off x="437" y="1549"/>
              <a:ext cx="335"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5" name="AutoShape 88"/>
            <p:cNvSpPr>
              <a:spLocks noChangeArrowheads="1"/>
            </p:cNvSpPr>
            <p:nvPr/>
          </p:nvSpPr>
          <p:spPr bwMode="ltGray">
            <a:xfrm>
              <a:off x="4730" y="1538"/>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6" name="Rectangle 89"/>
            <p:cNvSpPr>
              <a:spLocks noChangeArrowheads="1"/>
            </p:cNvSpPr>
            <p:nvPr/>
          </p:nvSpPr>
          <p:spPr bwMode="ltGray">
            <a:xfrm>
              <a:off x="772" y="1557"/>
              <a:ext cx="4128" cy="309"/>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7" name="Rectangle 90"/>
            <p:cNvSpPr>
              <a:spLocks noChangeArrowheads="1"/>
            </p:cNvSpPr>
            <p:nvPr/>
          </p:nvSpPr>
          <p:spPr bwMode="auto">
            <a:xfrm>
              <a:off x="862" y="1610"/>
              <a:ext cx="4106" cy="384"/>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85000"/>
                </a:lnSpc>
              </a:pPr>
              <a:r>
                <a:rPr kumimoji="0" lang="zh-CN" altLang="en-US" sz="2000" dirty="0">
                  <a:solidFill>
                    <a:schemeClr val="bg1"/>
                  </a:solidFill>
                  <a:latin typeface="微软雅黑" panose="020B0503020204020204" pitchFamily="34" charset="-122"/>
                  <a:ea typeface="微软雅黑" panose="020B0503020204020204" pitchFamily="34" charset="-122"/>
                </a:rPr>
                <a:t>用本章知识点回答上述问题</a:t>
              </a:r>
            </a:p>
          </p:txBody>
        </p:sp>
        <p:sp>
          <p:nvSpPr>
            <p:cNvPr id="48" name="AutoShape 91"/>
            <p:cNvSpPr>
              <a:spLocks noChangeArrowheads="1"/>
            </p:cNvSpPr>
            <p:nvPr/>
          </p:nvSpPr>
          <p:spPr bwMode="gray">
            <a:xfrm>
              <a:off x="329" y="1538"/>
              <a:ext cx="357" cy="348"/>
            </a:xfrm>
            <a:prstGeom prst="roundRect">
              <a:avLst>
                <a:gd name="adj" fmla="val 22106"/>
              </a:avLst>
            </a:prstGeom>
            <a:grp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279400" dir="16200000" sy="-100000" rotWithShape="0">
                      <a:srgbClr val="808080">
                        <a:alpha val="50000"/>
                      </a:srgbClr>
                    </a:outerShdw>
                  </a:effectLst>
                </a14:hiddenEffects>
              </a:ext>
            </a:extLst>
          </p:spPr>
          <p:txBody>
            <a:bodyPr anchor="ctr">
              <a:spAutoFit/>
            </a:bodyPr>
            <a:lstStyle/>
            <a:p>
              <a:endParaRPr lang="zh-CN" altLang="en-US" sz="2000"/>
            </a:p>
          </p:txBody>
        </p:sp>
        <p:sp>
          <p:nvSpPr>
            <p:cNvPr id="49" name="Rectangle 92"/>
            <p:cNvSpPr>
              <a:spLocks noChangeArrowheads="1"/>
            </p:cNvSpPr>
            <p:nvPr/>
          </p:nvSpPr>
          <p:spPr bwMode="auto">
            <a:xfrm>
              <a:off x="386" y="1647"/>
              <a:ext cx="301" cy="297"/>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ts val="2300"/>
                </a:lnSpc>
                <a:spcBef>
                  <a:spcPts val="500"/>
                </a:spcBef>
                <a:spcAft>
                  <a:spcPts val="400"/>
                </a:spcAft>
                <a:buClr>
                  <a:srgbClr val="3641AD"/>
                </a:buClr>
                <a:buFont typeface="Times" pitchFamily="48" charset="0"/>
                <a:buNone/>
              </a:pPr>
              <a:r>
                <a:rPr kumimoji="0" lang="en-US" altLang="zh-CN" sz="2000">
                  <a:solidFill>
                    <a:srgbClr val="FFFFFF"/>
                  </a:solidFill>
                  <a:latin typeface="Arial" charset="0"/>
                  <a:ea typeface="MS PGothic" pitchFamily="34" charset="-128"/>
                </a:rPr>
                <a:t>2</a:t>
              </a:r>
            </a:p>
          </p:txBody>
        </p:sp>
      </p:grpSp>
      <p:sp>
        <p:nvSpPr>
          <p:cNvPr id="50" name="矩形 49"/>
          <p:cNvSpPr/>
          <p:nvPr/>
        </p:nvSpPr>
        <p:spPr>
          <a:xfrm>
            <a:off x="805274" y="116632"/>
            <a:ext cx="1102430"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045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linds(horizontal)">
                                      <p:cBhvr>
                                        <p:cTn id="11" dur="500"/>
                                        <p:tgtEl>
                                          <p:spTgt spid="3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linds(horizontal)">
                                      <p:cBhvr>
                                        <p:cTn id="15" dur="500"/>
                                        <p:tgtEl>
                                          <p:spTgt spid="28"/>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标识符</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Rectangle 3"/>
          <p:cNvSpPr txBox="1">
            <a:spLocks noChangeArrowheads="1"/>
          </p:cNvSpPr>
          <p:nvPr/>
        </p:nvSpPr>
        <p:spPr>
          <a:xfrm>
            <a:off x="1115616" y="1484313"/>
            <a:ext cx="7568009" cy="452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标识符</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在高级语言程序中由用户</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即程序员</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或编译程序</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有时称系统</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定义的常量、变量、自定义的数据类型、函数、过程和程序等的名字。</a:t>
            </a:r>
          </a:p>
          <a:p>
            <a:pPr>
              <a:lnSpc>
                <a:spcPct val="150000"/>
              </a:lnSpc>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标识符的组成规则 </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a:t>
            </a:r>
            <a:r>
              <a:rPr lang="zh-CN" altLang="en-US" sz="2000" b="1" dirty="0">
                <a:solidFill>
                  <a:srgbClr val="006666"/>
                </a:solidFill>
                <a:latin typeface="微软雅黑" panose="020B0503020204020204" pitchFamily="34" charset="-122"/>
                <a:ea typeface="微软雅黑" panose="020B0503020204020204" pitchFamily="34" charset="-122"/>
              </a:rPr>
              <a:t>由字母</a:t>
            </a:r>
            <a:r>
              <a:rPr lang="en-US" altLang="zh-CN" sz="2000" b="1" dirty="0">
                <a:solidFill>
                  <a:srgbClr val="006666"/>
                </a:solidFill>
                <a:latin typeface="微软雅黑" panose="020B0503020204020204" pitchFamily="34" charset="-122"/>
                <a:ea typeface="微软雅黑" panose="020B0503020204020204" pitchFamily="34" charset="-122"/>
              </a:rPr>
              <a:t>(A~Z</a:t>
            </a:r>
            <a:r>
              <a:rPr lang="zh-CN" altLang="en-US" sz="2000" b="1" dirty="0">
                <a:solidFill>
                  <a:srgbClr val="006666"/>
                </a:solidFill>
                <a:latin typeface="微软雅黑" panose="020B0503020204020204" pitchFamily="34" charset="-122"/>
                <a:ea typeface="微软雅黑" panose="020B0503020204020204" pitchFamily="34" charset="-122"/>
              </a:rPr>
              <a:t>，</a:t>
            </a:r>
            <a:r>
              <a:rPr lang="en-US" altLang="zh-CN" sz="2000" b="1" dirty="0" err="1">
                <a:solidFill>
                  <a:srgbClr val="006666"/>
                </a:solidFill>
                <a:latin typeface="微软雅黑" panose="020B0503020204020204" pitchFamily="34" charset="-122"/>
                <a:ea typeface="微软雅黑" panose="020B0503020204020204" pitchFamily="34" charset="-122"/>
              </a:rPr>
              <a:t>a~z</a:t>
            </a:r>
            <a:r>
              <a:rPr lang="en-US" altLang="zh-CN" sz="2000" b="1" dirty="0">
                <a:solidFill>
                  <a:srgbClr val="006666"/>
                </a:solidFill>
                <a:latin typeface="微软雅黑" panose="020B0503020204020204" pitchFamily="34" charset="-122"/>
                <a:ea typeface="微软雅黑" panose="020B0503020204020204" pitchFamily="34" charset="-122"/>
              </a:rPr>
              <a:t>)</a:t>
            </a:r>
            <a:r>
              <a:rPr lang="zh-CN" altLang="en-US" sz="2000" b="1" dirty="0">
                <a:solidFill>
                  <a:srgbClr val="006666"/>
                </a:solidFill>
                <a:latin typeface="微软雅黑" panose="020B0503020204020204" pitchFamily="34" charset="-122"/>
                <a:ea typeface="微软雅黑" panose="020B0503020204020204" pitchFamily="34" charset="-122"/>
              </a:rPr>
              <a:t>、下划线</a:t>
            </a:r>
            <a:r>
              <a:rPr lang="en-US" altLang="zh-CN" sz="2000" b="1" dirty="0">
                <a:solidFill>
                  <a:srgbClr val="006666"/>
                </a:solidFill>
                <a:latin typeface="微软雅黑" panose="020B0503020204020204" pitchFamily="34" charset="-122"/>
                <a:ea typeface="微软雅黑" panose="020B0503020204020204" pitchFamily="34" charset="-122"/>
              </a:rPr>
              <a:t>_</a:t>
            </a:r>
            <a:r>
              <a:rPr lang="zh-CN" altLang="en-US" sz="2000" b="1" dirty="0">
                <a:solidFill>
                  <a:srgbClr val="006666"/>
                </a:solidFill>
                <a:latin typeface="微软雅黑" panose="020B0503020204020204" pitchFamily="34" charset="-122"/>
                <a:ea typeface="微软雅黑" panose="020B0503020204020204" pitchFamily="34" charset="-122"/>
              </a:rPr>
              <a:t>和数字</a:t>
            </a:r>
            <a:r>
              <a:rPr lang="en-US" altLang="zh-CN" sz="2000" b="1" dirty="0">
                <a:solidFill>
                  <a:srgbClr val="006666"/>
                </a:solidFill>
                <a:latin typeface="微软雅黑" panose="020B0503020204020204" pitchFamily="34" charset="-122"/>
                <a:ea typeface="微软雅黑" panose="020B0503020204020204" pitchFamily="34" charset="-122"/>
              </a:rPr>
              <a:t>(0~9)</a:t>
            </a:r>
            <a:r>
              <a:rPr lang="zh-CN" altLang="en-US" sz="2000" b="1" dirty="0">
                <a:solidFill>
                  <a:srgbClr val="006666"/>
                </a:solidFill>
                <a:latin typeface="微软雅黑" panose="020B0503020204020204" pitchFamily="34" charset="-122"/>
                <a:ea typeface="微软雅黑" panose="020B0503020204020204" pitchFamily="34" charset="-122"/>
              </a:rPr>
              <a:t>组成，其第一个字符为字母或下划线</a:t>
            </a:r>
            <a:r>
              <a:rPr lang="en-US" altLang="zh-CN" sz="2000" b="1" dirty="0">
                <a:solidFill>
                  <a:srgbClr val="006666"/>
                </a:solidFill>
                <a:latin typeface="微软雅黑" panose="020B0503020204020204" pitchFamily="34" charset="-122"/>
                <a:ea typeface="微软雅黑" panose="020B0503020204020204" pitchFamily="34" charset="-122"/>
              </a:rPr>
              <a:t>_</a:t>
            </a:r>
            <a:r>
              <a:rPr lang="zh-CN" altLang="en-US" sz="2000" b="1" dirty="0">
                <a:solidFill>
                  <a:srgbClr val="006666"/>
                </a:solidFill>
                <a:latin typeface="微软雅黑" panose="020B0503020204020204" pitchFamily="34" charset="-122"/>
                <a:ea typeface="微软雅黑" panose="020B0503020204020204" pitchFamily="34" charset="-122"/>
              </a:rPr>
              <a:t>。</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字母区分大小写。</a:t>
            </a:r>
          </a:p>
          <a:p>
            <a:pPr>
              <a:lnSpc>
                <a:spcPct val="150000"/>
              </a:lnSpc>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标识符的有效长度：能够被编译程序识别的标识符的字符的数目称为标识符的有效长度。</a:t>
            </a:r>
            <a:r>
              <a:rPr lang="zh-CN" altLang="en-US" sz="2000" b="1" dirty="0">
                <a:solidFill>
                  <a:srgbClr val="006666"/>
                </a:solidFill>
                <a:latin typeface="微软雅黑" panose="020B0503020204020204" pitchFamily="34" charset="-122"/>
                <a:ea typeface="微软雅黑" panose="020B0503020204020204" pitchFamily="34" charset="-122"/>
              </a:rPr>
              <a:t>标准</a:t>
            </a:r>
            <a:r>
              <a:rPr lang="en-US" altLang="zh-CN" sz="2000" b="1" dirty="0">
                <a:solidFill>
                  <a:srgbClr val="006666"/>
                </a:solidFill>
                <a:latin typeface="微软雅黑" panose="020B0503020204020204" pitchFamily="34" charset="-122"/>
                <a:ea typeface="微软雅黑" panose="020B0503020204020204" pitchFamily="34" charset="-122"/>
              </a:rPr>
              <a:t>C</a:t>
            </a:r>
            <a:r>
              <a:rPr lang="zh-CN" altLang="en-US" sz="2000" b="1" dirty="0">
                <a:solidFill>
                  <a:srgbClr val="006666"/>
                </a:solidFill>
                <a:latin typeface="微软雅黑" panose="020B0503020204020204" pitchFamily="34" charset="-122"/>
                <a:ea typeface="微软雅黑" panose="020B0503020204020204" pitchFamily="34" charset="-122"/>
              </a:rPr>
              <a:t>规定标识符的有效长度为</a:t>
            </a:r>
            <a:r>
              <a:rPr lang="en-US" altLang="zh-CN" sz="2000" b="1" dirty="0">
                <a:solidFill>
                  <a:srgbClr val="006666"/>
                </a:solidFill>
                <a:latin typeface="微软雅黑" panose="020B0503020204020204" pitchFamily="34" charset="-122"/>
                <a:ea typeface="微软雅黑" panose="020B0503020204020204" pitchFamily="34" charset="-122"/>
              </a:rPr>
              <a:t>31</a:t>
            </a:r>
            <a:r>
              <a:rPr lang="zh-CN" altLang="en-US" sz="2000" b="1" dirty="0">
                <a:solidFill>
                  <a:srgbClr val="006666"/>
                </a:solidFill>
                <a:latin typeface="微软雅黑" panose="020B0503020204020204" pitchFamily="34" charset="-122"/>
                <a:ea typeface="微软雅黑" panose="020B0503020204020204" pitchFamily="34" charset="-122"/>
              </a:rPr>
              <a:t>（</a:t>
            </a:r>
            <a:r>
              <a:rPr lang="en-US" altLang="zh-CN" sz="2000" b="1" dirty="0">
                <a:solidFill>
                  <a:srgbClr val="006666"/>
                </a:solidFill>
                <a:latin typeface="微软雅黑" panose="020B0503020204020204" pitchFamily="34" charset="-122"/>
                <a:ea typeface="微软雅黑" panose="020B0503020204020204" pitchFamily="34" charset="-122"/>
              </a:rPr>
              <a:t>DOS</a:t>
            </a:r>
            <a:r>
              <a:rPr lang="zh-CN" altLang="en-US" sz="2000" b="1" dirty="0">
                <a:solidFill>
                  <a:srgbClr val="006666"/>
                </a:solidFill>
                <a:latin typeface="微软雅黑" panose="020B0503020204020204" pitchFamily="34" charset="-122"/>
                <a:ea typeface="微软雅黑" panose="020B0503020204020204" pitchFamily="34" charset="-122"/>
              </a:rPr>
              <a:t>环境下）。</a:t>
            </a:r>
            <a:endParaRPr lang="zh-CN" altLang="en-US" sz="20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1.4.1</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4512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500"/>
                                        <p:tgtEl>
                                          <p:spTgt spid="8">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关键字</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899592" y="980728"/>
            <a:ext cx="7481904" cy="16561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000" dirty="0">
                <a:latin typeface="微软雅黑" panose="020B0503020204020204" pitchFamily="34" charset="-122"/>
                <a:ea typeface="微软雅黑" panose="020B0503020204020204" pitchFamily="34" charset="-122"/>
              </a:rPr>
              <a:t>关键字由固定的小写字母组成，是系统预定的名字，用于表示</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语言的语句，数据类型、存储类型或运算符。关键字又称为保留字 。</a:t>
            </a:r>
          </a:p>
          <a:p>
            <a:r>
              <a:rPr lang="zh-CN" altLang="en-US" sz="2000" dirty="0">
                <a:latin typeface="微软雅黑" panose="020B0503020204020204" pitchFamily="34" charset="-122"/>
                <a:ea typeface="微软雅黑" panose="020B0503020204020204" pitchFamily="34" charset="-122"/>
              </a:rPr>
              <a:t>标准</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定义的</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个关键字如下：</a:t>
            </a:r>
          </a:p>
        </p:txBody>
      </p:sp>
      <p:graphicFrame>
        <p:nvGraphicFramePr>
          <p:cNvPr id="5" name="Group 53"/>
          <p:cNvGraphicFramePr>
            <a:graphicFrameLocks noGrp="1"/>
          </p:cNvGraphicFramePr>
          <p:nvPr>
            <p:extLst>
              <p:ext uri="{D42A27DB-BD31-4B8C-83A1-F6EECF244321}">
                <p14:modId xmlns:p14="http://schemas.microsoft.com/office/powerpoint/2010/main" val="938447871"/>
              </p:ext>
            </p:extLst>
          </p:nvPr>
        </p:nvGraphicFramePr>
        <p:xfrm>
          <a:off x="1043608" y="2896474"/>
          <a:ext cx="7704981" cy="2925936"/>
        </p:xfrm>
        <a:graphic>
          <a:graphicData uri="http://schemas.openxmlformats.org/drawingml/2006/table">
            <a:tbl>
              <a:tblPr/>
              <a:tblGrid>
                <a:gridCol w="1907323">
                  <a:extLst>
                    <a:ext uri="{9D8B030D-6E8A-4147-A177-3AD203B41FA5}">
                      <a16:colId xmlns:a16="http://schemas.microsoft.com/office/drawing/2014/main" val="20000"/>
                    </a:ext>
                  </a:extLst>
                </a:gridCol>
                <a:gridCol w="1947690">
                  <a:extLst>
                    <a:ext uri="{9D8B030D-6E8A-4147-A177-3AD203B41FA5}">
                      <a16:colId xmlns:a16="http://schemas.microsoft.com/office/drawing/2014/main" val="20001"/>
                    </a:ext>
                  </a:extLst>
                </a:gridCol>
                <a:gridCol w="1924143">
                  <a:extLst>
                    <a:ext uri="{9D8B030D-6E8A-4147-A177-3AD203B41FA5}">
                      <a16:colId xmlns:a16="http://schemas.microsoft.com/office/drawing/2014/main" val="20002"/>
                    </a:ext>
                  </a:extLst>
                </a:gridCol>
                <a:gridCol w="1925825">
                  <a:extLst>
                    <a:ext uri="{9D8B030D-6E8A-4147-A177-3AD203B41FA5}">
                      <a16:colId xmlns:a16="http://schemas.microsoft.com/office/drawing/2014/main" val="20003"/>
                    </a:ext>
                  </a:extLst>
                </a:gridCol>
              </a:tblGrid>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a:ln>
                            <a:noFill/>
                          </a:ln>
                          <a:solidFill>
                            <a:srgbClr val="006666"/>
                          </a:solidFill>
                          <a:effectLst/>
                          <a:latin typeface="+mn-lt"/>
                          <a:ea typeface="宋体" pitchFamily="2" charset="-122"/>
                        </a:rPr>
                        <a:t>auto </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break </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case </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char </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err="1">
                          <a:ln>
                            <a:noFill/>
                          </a:ln>
                          <a:solidFill>
                            <a:srgbClr val="006666"/>
                          </a:solidFill>
                          <a:effectLst/>
                          <a:latin typeface="+mn-lt"/>
                          <a:ea typeface="宋体" pitchFamily="2" charset="-122"/>
                        </a:rPr>
                        <a:t>const</a:t>
                      </a:r>
                      <a:endParaRPr kumimoji="0" lang="en-US" altLang="zh-CN" sz="1800" b="1" i="0" u="none" strike="noStrike" cap="none" normalizeH="0" baseline="0" dirty="0">
                        <a:ln>
                          <a:noFill/>
                        </a:ln>
                        <a:solidFill>
                          <a:srgbClr val="006666"/>
                        </a:solidFill>
                        <a:effectLst/>
                        <a:latin typeface="+mn-lt"/>
                        <a:ea typeface="宋体" pitchFamily="2" charset="-122"/>
                      </a:endParaRP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continue</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default</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do</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double</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a:ln>
                            <a:noFill/>
                          </a:ln>
                          <a:solidFill>
                            <a:srgbClr val="006666"/>
                          </a:solidFill>
                          <a:effectLst/>
                          <a:latin typeface="+mn-lt"/>
                          <a:ea typeface="宋体" pitchFamily="2" charset="-122"/>
                        </a:rPr>
                        <a:t>else</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enum</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extern</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a:ln>
                            <a:noFill/>
                          </a:ln>
                          <a:solidFill>
                            <a:srgbClr val="006666"/>
                          </a:solidFill>
                          <a:effectLst/>
                          <a:latin typeface="+mn-lt"/>
                          <a:ea typeface="宋体" pitchFamily="2" charset="-122"/>
                        </a:rPr>
                        <a:t>float</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a:ln>
                            <a:noFill/>
                          </a:ln>
                          <a:solidFill>
                            <a:srgbClr val="006666"/>
                          </a:solidFill>
                          <a:effectLst/>
                          <a:latin typeface="+mn-lt"/>
                          <a:ea typeface="宋体" pitchFamily="2" charset="-122"/>
                        </a:rPr>
                        <a:t>for</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goto</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if</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a:ln>
                            <a:noFill/>
                          </a:ln>
                          <a:solidFill>
                            <a:srgbClr val="006666"/>
                          </a:solidFill>
                          <a:effectLst/>
                          <a:latin typeface="+mn-lt"/>
                          <a:ea typeface="宋体" pitchFamily="2" charset="-122"/>
                        </a:rPr>
                        <a:t>Int</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long</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register</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return</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short</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signed</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sizeof</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static</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struct</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switch</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typedef</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union</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657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unsigned</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void</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a:ln>
                            <a:noFill/>
                          </a:ln>
                          <a:solidFill>
                            <a:srgbClr val="006666"/>
                          </a:solidFill>
                          <a:effectLst/>
                          <a:latin typeface="+mn-lt"/>
                          <a:ea typeface="宋体" pitchFamily="2" charset="-122"/>
                        </a:rPr>
                        <a:t>volatile</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00000"/>
                        <a:buFont typeface="Wingdings 3" pitchFamily="18" charset="2"/>
                        <a:buNone/>
                        <a:tabLst/>
                      </a:pPr>
                      <a:r>
                        <a:rPr kumimoji="0" lang="en-US" altLang="zh-CN" sz="1800" b="1" i="0" u="none" strike="noStrike" cap="none" normalizeH="0" baseline="0" dirty="0">
                          <a:ln>
                            <a:noFill/>
                          </a:ln>
                          <a:solidFill>
                            <a:srgbClr val="006666"/>
                          </a:solidFill>
                          <a:effectLst/>
                          <a:latin typeface="+mn-lt"/>
                          <a:ea typeface="宋体" pitchFamily="2" charset="-122"/>
                        </a:rPr>
                        <a:t>while</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矩形 5"/>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1.4.2</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322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分隔符与注释符</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Rectangle 3"/>
          <p:cNvSpPr txBox="1">
            <a:spLocks noChangeArrowheads="1"/>
          </p:cNvSpPr>
          <p:nvPr/>
        </p:nvSpPr>
        <p:spPr>
          <a:xfrm>
            <a:off x="971600" y="1628800"/>
            <a:ext cx="7639000" cy="1224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400" b="1" dirty="0">
                <a:latin typeface="微软雅黑" panose="020B0503020204020204" pitchFamily="34" charset="-122"/>
                <a:ea typeface="微软雅黑" panose="020B0503020204020204" pitchFamily="34" charset="-122"/>
              </a:rPr>
              <a:t>分隔符</a:t>
            </a:r>
            <a:r>
              <a:rPr lang="en-US" altLang="zh-CN"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包括空格符、制表符、换行符、换页符。程序中两个相邻的标识符、关键字和常量之间必须用分隔符分开</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通常用空格符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p:txBody>
      </p:sp>
      <p:sp>
        <p:nvSpPr>
          <p:cNvPr id="7" name="Rectangle 3"/>
          <p:cNvSpPr txBox="1">
            <a:spLocks noChangeArrowheads="1"/>
          </p:cNvSpPr>
          <p:nvPr/>
        </p:nvSpPr>
        <p:spPr>
          <a:xfrm>
            <a:off x="971600" y="3140968"/>
            <a:ext cx="7848872" cy="1583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2400" b="1" dirty="0">
                <a:ea typeface="微软雅黑" panose="020B0503020204020204" pitchFamily="34" charset="-122"/>
                <a:cs typeface="Calibri" panose="020F0502020204030204" pitchFamily="34" charset="0"/>
              </a:rPr>
              <a:t>注释符</a:t>
            </a:r>
            <a:r>
              <a:rPr lang="en-US" altLang="zh-CN" sz="2400" b="1" dirty="0">
                <a:ea typeface="微软雅黑" panose="020B0503020204020204" pitchFamily="34" charset="-122"/>
                <a:cs typeface="Calibri" panose="020F0502020204030204" pitchFamily="34" charset="0"/>
              </a:rPr>
              <a:t>:</a:t>
            </a:r>
          </a:p>
          <a:p>
            <a:r>
              <a:rPr lang="en-US" altLang="zh-CN" b="1" dirty="0">
                <a:ea typeface="微软雅黑" pitchFamily="34" charset="-122"/>
              </a:rPr>
              <a:t>  1.  </a:t>
            </a:r>
            <a:r>
              <a:rPr lang="en-US" altLang="zh-CN" dirty="0">
                <a:solidFill>
                  <a:srgbClr val="006666"/>
                </a:solidFill>
                <a:ea typeface="微软雅黑" pitchFamily="34" charset="-122"/>
              </a:rPr>
              <a:t>/*  ……    */</a:t>
            </a:r>
          </a:p>
          <a:p>
            <a:r>
              <a:rPr lang="en-US" altLang="zh-CN" dirty="0">
                <a:solidFill>
                  <a:schemeClr val="tx1"/>
                </a:solidFill>
                <a:ea typeface="微软雅黑" pitchFamily="34" charset="-122"/>
              </a:rPr>
              <a:t>  2. </a:t>
            </a:r>
            <a:r>
              <a:rPr lang="en-US" altLang="zh-CN" dirty="0">
                <a:solidFill>
                  <a:srgbClr val="006666"/>
                </a:solidFill>
                <a:ea typeface="微软雅黑" pitchFamily="34" charset="-122"/>
              </a:rPr>
              <a:t>//  </a:t>
            </a:r>
            <a:r>
              <a:rPr lang="en-US" altLang="zh-CN" dirty="0">
                <a:solidFill>
                  <a:schemeClr val="tx1"/>
                </a:solidFill>
                <a:ea typeface="微软雅黑" pitchFamily="34" charset="-122"/>
              </a:rPr>
              <a:t>(Borland </a:t>
            </a:r>
            <a:r>
              <a:rPr lang="en-US" altLang="zh-CN" dirty="0" err="1">
                <a:solidFill>
                  <a:schemeClr val="tx1"/>
                </a:solidFill>
                <a:ea typeface="微软雅黑" pitchFamily="34" charset="-122"/>
              </a:rPr>
              <a:t>c++</a:t>
            </a:r>
            <a:r>
              <a:rPr lang="en-US" altLang="zh-CN" dirty="0">
                <a:solidFill>
                  <a:schemeClr val="tx1"/>
                </a:solidFill>
                <a:ea typeface="微软雅黑" pitchFamily="34" charset="-122"/>
              </a:rPr>
              <a:t> 3.1 </a:t>
            </a:r>
            <a:r>
              <a:rPr lang="zh-CN" altLang="en-US" dirty="0">
                <a:solidFill>
                  <a:schemeClr val="tx1"/>
                </a:solidFill>
                <a:ea typeface="微软雅黑" panose="020B0503020204020204" pitchFamily="34" charset="-122"/>
              </a:rPr>
              <a:t>中，注释符可用 </a:t>
            </a:r>
            <a:r>
              <a:rPr lang="en-US" altLang="zh-CN" dirty="0">
                <a:solidFill>
                  <a:schemeClr val="tx1"/>
                </a:solidFill>
                <a:ea typeface="微软雅黑" pitchFamily="34" charset="-122"/>
              </a:rPr>
              <a:t>// </a:t>
            </a:r>
            <a:r>
              <a:rPr lang="zh-CN" altLang="en-US" dirty="0">
                <a:solidFill>
                  <a:schemeClr val="tx1"/>
                </a:solidFill>
                <a:ea typeface="微软雅黑" panose="020B0503020204020204" pitchFamily="34" charset="-122"/>
              </a:rPr>
              <a:t>引导</a:t>
            </a:r>
            <a:r>
              <a:rPr lang="en-US" altLang="zh-CN" dirty="0">
                <a:solidFill>
                  <a:schemeClr val="tx1"/>
                </a:solidFill>
                <a:ea typeface="微软雅黑" pitchFamily="34" charset="-122"/>
              </a:rPr>
              <a:t>)</a:t>
            </a:r>
            <a:endParaRPr lang="zh-CN" altLang="en-US" dirty="0">
              <a:solidFill>
                <a:schemeClr val="tx1"/>
              </a:solidFill>
              <a:ea typeface="微软雅黑" pitchFamily="34" charset="-122"/>
            </a:endParaRPr>
          </a:p>
        </p:txBody>
      </p:sp>
      <p:sp>
        <p:nvSpPr>
          <p:cNvPr id="5" name="矩形 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1.4.3</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590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linds(horizontal)">
                                      <p:cBhvr>
                                        <p:cTn id="11" dur="500"/>
                                        <p:tgtEl>
                                          <p:spTgt spid="7">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linds(horizontal)">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尝试看懂一个小程序</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Rounded Rectangle 11"/>
          <p:cNvSpPr/>
          <p:nvPr/>
        </p:nvSpPr>
        <p:spPr bwMode="blackGray">
          <a:xfrm>
            <a:off x="1058706" y="836712"/>
            <a:ext cx="7680487" cy="576064"/>
          </a:xfrm>
          <a:prstGeom prst="roundRect">
            <a:avLst/>
          </a:prstGeom>
          <a:solidFill>
            <a:schemeClr val="bg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lvl1pPr defTabSz="912813">
              <a:defRPr kumimoji="1" sz="2400">
                <a:solidFill>
                  <a:schemeClr val="tx1"/>
                </a:solidFill>
                <a:latin typeface="Times New Roman" pitchFamily="18" charset="0"/>
              </a:defRPr>
            </a:lvl1pPr>
            <a:lvl2pPr marL="742950" indent="-285750" defTabSz="912813">
              <a:defRPr kumimoji="1" sz="2400">
                <a:solidFill>
                  <a:schemeClr val="tx1"/>
                </a:solidFill>
                <a:latin typeface="Times New Roman" pitchFamily="18" charset="0"/>
              </a:defRPr>
            </a:lvl2pPr>
            <a:lvl3pPr marL="1143000" indent="-228600" defTabSz="912813">
              <a:defRPr kumimoji="1" sz="2400">
                <a:solidFill>
                  <a:schemeClr val="tx1"/>
                </a:solidFill>
                <a:latin typeface="Times New Roman" pitchFamily="18" charset="0"/>
              </a:defRPr>
            </a:lvl3pPr>
            <a:lvl4pPr marL="1600200" indent="-228600" defTabSz="912813">
              <a:defRPr kumimoji="1" sz="2400">
                <a:solidFill>
                  <a:schemeClr val="tx1"/>
                </a:solidFill>
                <a:latin typeface="Times New Roman" pitchFamily="18" charset="0"/>
              </a:defRPr>
            </a:lvl4pPr>
            <a:lvl5pPr marL="2057400" indent="-228600" defTabSz="912813">
              <a:defRPr kumimoji="1" sz="2400">
                <a:solidFill>
                  <a:schemeClr val="tx1"/>
                </a:solidFill>
                <a:latin typeface="Times New Roman" pitchFamily="18" charset="0"/>
              </a:defRPr>
            </a:lvl5pPr>
            <a:lvl6pPr marL="2514600" indent="-228600" defTabSz="912813" eaLnBrk="0" fontAlgn="base" hangingPunct="0">
              <a:spcBef>
                <a:spcPct val="0"/>
              </a:spcBef>
              <a:spcAft>
                <a:spcPct val="0"/>
              </a:spcAft>
              <a:defRPr kumimoji="1" sz="2400">
                <a:solidFill>
                  <a:schemeClr val="tx1"/>
                </a:solidFill>
                <a:latin typeface="Times New Roman" pitchFamily="18" charset="0"/>
              </a:defRPr>
            </a:lvl6pPr>
            <a:lvl7pPr marL="2971800" indent="-228600" defTabSz="912813" eaLnBrk="0" fontAlgn="base" hangingPunct="0">
              <a:spcBef>
                <a:spcPct val="0"/>
              </a:spcBef>
              <a:spcAft>
                <a:spcPct val="0"/>
              </a:spcAft>
              <a:defRPr kumimoji="1" sz="2400">
                <a:solidFill>
                  <a:schemeClr val="tx1"/>
                </a:solidFill>
                <a:latin typeface="Times New Roman" pitchFamily="18" charset="0"/>
              </a:defRPr>
            </a:lvl7pPr>
            <a:lvl8pPr marL="3429000" indent="-228600" defTabSz="912813" eaLnBrk="0" fontAlgn="base" hangingPunct="0">
              <a:spcBef>
                <a:spcPct val="0"/>
              </a:spcBef>
              <a:spcAft>
                <a:spcPct val="0"/>
              </a:spcAft>
              <a:defRPr kumimoji="1" sz="2400">
                <a:solidFill>
                  <a:schemeClr val="tx1"/>
                </a:solidFill>
                <a:latin typeface="Times New Roman" pitchFamily="18" charset="0"/>
              </a:defRPr>
            </a:lvl8pPr>
            <a:lvl9pPr marL="3886200" indent="-228600" defTabSz="912813"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lang="zh-CN" altLang="en-US" sz="2000" dirty="0">
                <a:latin typeface="微软雅黑" panose="020B0503020204020204" pitchFamily="34" charset="-122"/>
                <a:ea typeface="微软雅黑" panose="020B0503020204020204" pitchFamily="34" charset="-122"/>
              </a:rPr>
              <a:t>如下的一个简单</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语言程序的细节你能看懂吗</a:t>
            </a:r>
            <a:r>
              <a:rPr lang="en-US" altLang="zh-CN" sz="2000" dirty="0">
                <a:latin typeface="微软雅黑" panose="020B0503020204020204" pitchFamily="34" charset="-122"/>
                <a:ea typeface="微软雅黑" panose="020B0503020204020204" pitchFamily="34" charset="-122"/>
              </a:rPr>
              <a:t>?</a:t>
            </a:r>
          </a:p>
        </p:txBody>
      </p:sp>
      <p:sp>
        <p:nvSpPr>
          <p:cNvPr id="8" name="AutoShape 8"/>
          <p:cNvSpPr>
            <a:spLocks noChangeArrowheads="1"/>
          </p:cNvSpPr>
          <p:nvPr/>
        </p:nvSpPr>
        <p:spPr bwMode="ltGray">
          <a:xfrm>
            <a:off x="1763688" y="1542291"/>
            <a:ext cx="5760640" cy="3932099"/>
          </a:xfrm>
          <a:prstGeom prst="roundRect">
            <a:avLst>
              <a:gd name="adj" fmla="val 7635"/>
            </a:avLst>
          </a:prstGeom>
          <a:solidFill>
            <a:schemeClr val="bg1"/>
          </a:solidFill>
          <a:ln w="12700" algn="ctr">
            <a:solidFill>
              <a:srgbClr val="92D050"/>
            </a:solidFill>
            <a:prstDash val="dashDot"/>
            <a:round/>
            <a:headEnd/>
            <a:tailEnd/>
          </a:ln>
          <a:effectLst/>
          <a:extLst/>
        </p:spPr>
        <p:txBody>
          <a:bodyPr anchor="ctr">
            <a:spAutoFit/>
          </a:bodyPr>
          <a:lstStyle/>
          <a:p>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a:t>
            </a:r>
            <a:r>
              <a:rPr kumimoji="0" lang="en-US" altLang="en-US" sz="1500" dirty="0" err="1">
                <a:latin typeface="Calibri" pitchFamily="34" charset="0"/>
                <a:ea typeface="微软雅黑" pitchFamily="34" charset="-122"/>
                <a:cs typeface="Calibri" panose="020F0502020204030204" pitchFamily="34" charset="0"/>
              </a:rPr>
              <a:t>圆柱体体积计算程序</a:t>
            </a:r>
            <a:r>
              <a:rPr kumimoji="0" lang="en-US" altLang="en-US" sz="1500" dirty="0">
                <a:latin typeface="Calibri" pitchFamily="34" charset="0"/>
                <a:ea typeface="微软雅黑" pitchFamily="34" charset="-122"/>
                <a:cs typeface="Calibri" panose="020F0502020204030204" pitchFamily="34" charset="0"/>
              </a:rPr>
              <a:t>：</a:t>
            </a:r>
          </a:p>
          <a:p>
            <a:pPr indent="450850"/>
            <a:r>
              <a:rPr kumimoji="0" lang="en-US" altLang="en-US" sz="1500" dirty="0">
                <a:latin typeface="Calibri" pitchFamily="34" charset="0"/>
                <a:ea typeface="微软雅黑" pitchFamily="34" charset="-122"/>
                <a:cs typeface="Calibri" panose="020F0502020204030204" pitchFamily="34" charset="0"/>
              </a:rPr>
              <a:t>#include  &lt;</a:t>
            </a:r>
            <a:r>
              <a:rPr kumimoji="0" lang="en-US" altLang="en-US" sz="1500" dirty="0" err="1">
                <a:latin typeface="Calibri" pitchFamily="34" charset="0"/>
                <a:ea typeface="微软雅黑" pitchFamily="34" charset="-122"/>
                <a:cs typeface="Calibri" panose="020F0502020204030204" pitchFamily="34" charset="0"/>
              </a:rPr>
              <a:t>stdio.h</a:t>
            </a:r>
            <a:r>
              <a:rPr kumimoji="0" lang="en-US" altLang="en-US" sz="1500" dirty="0">
                <a:latin typeface="Calibri" pitchFamily="34" charset="0"/>
                <a:ea typeface="微软雅黑" pitchFamily="34" charset="-122"/>
                <a:cs typeface="Calibri" panose="020F0502020204030204" pitchFamily="34" charset="0"/>
              </a:rPr>
              <a:t>&gt;  /*</a:t>
            </a:r>
            <a:r>
              <a:rPr kumimoji="0" lang="zh-CN" altLang="en-US" sz="1500" dirty="0">
                <a:latin typeface="Calibri" pitchFamily="34" charset="0"/>
                <a:ea typeface="微软雅黑" pitchFamily="34" charset="-122"/>
                <a:cs typeface="Calibri" panose="020F0502020204030204" pitchFamily="34" charset="0"/>
              </a:rPr>
              <a:t>包含头文件</a:t>
            </a:r>
            <a:r>
              <a:rPr kumimoji="0" lang="en-US" altLang="zh-CN" sz="1500" dirty="0">
                <a:latin typeface="Calibri" pitchFamily="34" charset="0"/>
                <a:ea typeface="微软雅黑" pitchFamily="34" charset="-122"/>
                <a:cs typeface="Calibri" panose="020F0502020204030204" pitchFamily="34" charset="0"/>
              </a:rPr>
              <a:t>*/</a:t>
            </a:r>
            <a:r>
              <a:rPr kumimoji="0" lang="en-US" altLang="en-US" sz="1500" dirty="0">
                <a:latin typeface="Calibri" pitchFamily="34" charset="0"/>
                <a:ea typeface="微软雅黑" pitchFamily="34" charset="-122"/>
                <a:cs typeface="Calibri" panose="020F0502020204030204" pitchFamily="34" charset="0"/>
              </a:rPr>
              <a:t>   </a:t>
            </a:r>
          </a:p>
          <a:p>
            <a:pPr indent="450850"/>
            <a:r>
              <a:rPr kumimoji="0" lang="en-US" altLang="en-US" sz="1500" dirty="0">
                <a:latin typeface="Calibri" pitchFamily="34" charset="0"/>
                <a:ea typeface="微软雅黑" pitchFamily="34" charset="-122"/>
                <a:cs typeface="Calibri" panose="020F0502020204030204" pitchFamily="34" charset="0"/>
              </a:rPr>
              <a:t>   </a:t>
            </a:r>
          </a:p>
          <a:p>
            <a:pPr indent="450850"/>
            <a:r>
              <a:rPr kumimoji="0" lang="en-US" altLang="zh-CN" sz="1500" dirty="0">
                <a:latin typeface="Calibri" pitchFamily="34" charset="0"/>
                <a:ea typeface="微软雅黑" pitchFamily="34" charset="-122"/>
                <a:cs typeface="Calibri" panose="020F0502020204030204" pitchFamily="34" charset="0"/>
              </a:rPr>
              <a:t>v</a:t>
            </a:r>
            <a:r>
              <a:rPr kumimoji="0" lang="en-US" altLang="en-US" sz="1500" dirty="0">
                <a:latin typeface="Calibri" pitchFamily="34" charset="0"/>
                <a:ea typeface="微软雅黑" pitchFamily="34" charset="-122"/>
                <a:cs typeface="Calibri" panose="020F0502020204030204" pitchFamily="34" charset="0"/>
              </a:rPr>
              <a:t>oid main( )</a:t>
            </a:r>
          </a:p>
          <a:p>
            <a:pPr indent="450850"/>
            <a:r>
              <a:rPr kumimoji="0" lang="en-US" altLang="en-US" sz="1500" dirty="0">
                <a:latin typeface="Calibri" pitchFamily="34" charset="0"/>
                <a:ea typeface="微软雅黑" pitchFamily="34" charset="-122"/>
                <a:cs typeface="Calibri" panose="020F0502020204030204" pitchFamily="34" charset="0"/>
              </a:rPr>
              <a:t>{</a:t>
            </a:r>
          </a:p>
          <a:p>
            <a:pPr indent="450850"/>
            <a:r>
              <a:rPr kumimoji="0" lang="en-US" altLang="en-US" sz="1500" dirty="0">
                <a:latin typeface="Calibri" pitchFamily="34" charset="0"/>
                <a:ea typeface="微软雅黑" pitchFamily="34" charset="-122"/>
                <a:cs typeface="Calibri" panose="020F0502020204030204" pitchFamily="34" charset="0"/>
              </a:rPr>
              <a:t>       int   r, h;    /*</a:t>
            </a:r>
            <a:r>
              <a:rPr kumimoji="0" lang="zh-CN" altLang="en-US" sz="1500" dirty="0">
                <a:latin typeface="Calibri" pitchFamily="34" charset="0"/>
                <a:ea typeface="微软雅黑" pitchFamily="34" charset="-122"/>
                <a:cs typeface="Calibri" panose="020F0502020204030204" pitchFamily="34" charset="0"/>
              </a:rPr>
              <a:t>定义变量</a:t>
            </a:r>
            <a:r>
              <a:rPr kumimoji="0" lang="en-US" altLang="zh-CN" sz="1500" dirty="0">
                <a:latin typeface="Calibri" pitchFamily="34" charset="0"/>
                <a:ea typeface="微软雅黑" pitchFamily="34" charset="-122"/>
                <a:cs typeface="Calibri" panose="020F0502020204030204" pitchFamily="34" charset="0"/>
              </a:rPr>
              <a:t>r </a:t>
            </a:r>
            <a:r>
              <a:rPr kumimoji="0" lang="zh-CN" altLang="en-US" sz="1500" dirty="0">
                <a:latin typeface="Calibri" pitchFamily="34" charset="0"/>
                <a:ea typeface="微软雅黑" pitchFamily="34" charset="-122"/>
                <a:cs typeface="Calibri" panose="020F0502020204030204" pitchFamily="34" charset="0"/>
              </a:rPr>
              <a:t>和</a:t>
            </a:r>
            <a:r>
              <a:rPr kumimoji="0" lang="en-US" altLang="zh-CN" sz="1500" dirty="0">
                <a:latin typeface="Calibri" pitchFamily="34" charset="0"/>
                <a:ea typeface="微软雅黑" pitchFamily="34" charset="-122"/>
                <a:cs typeface="Calibri" panose="020F0502020204030204" pitchFamily="34" charset="0"/>
              </a:rPr>
              <a:t>h</a:t>
            </a:r>
            <a:r>
              <a:rPr kumimoji="0" lang="zh-CN" altLang="en-US" sz="1500" dirty="0">
                <a:latin typeface="Calibri" pitchFamily="34" charset="0"/>
                <a:ea typeface="微软雅黑" pitchFamily="34" charset="-122"/>
                <a:cs typeface="Calibri" panose="020F0502020204030204" pitchFamily="34" charset="0"/>
              </a:rPr>
              <a:t>，分别表示半径和高</a:t>
            </a:r>
            <a:r>
              <a:rPr kumimoji="0" lang="en-US" altLang="zh-CN" sz="1500" dirty="0">
                <a:latin typeface="Calibri" pitchFamily="34" charset="0"/>
                <a:ea typeface="微软雅黑" pitchFamily="34" charset="-122"/>
                <a:cs typeface="Calibri" panose="020F0502020204030204" pitchFamily="34" charset="0"/>
              </a:rPr>
              <a:t>*/</a:t>
            </a:r>
            <a:r>
              <a:rPr kumimoji="0" lang="en-US" altLang="en-US" sz="1500" dirty="0">
                <a:latin typeface="Calibri" pitchFamily="34" charset="0"/>
                <a:ea typeface="微软雅黑" pitchFamily="34" charset="-122"/>
                <a:cs typeface="Calibri" panose="020F0502020204030204" pitchFamily="34" charset="0"/>
              </a:rPr>
              <a:t>   </a:t>
            </a:r>
          </a:p>
          <a:p>
            <a:pPr indent="450850"/>
            <a:r>
              <a:rPr kumimoji="0" lang="en-US" altLang="en-US" sz="1500" dirty="0">
                <a:latin typeface="Calibri" pitchFamily="34" charset="0"/>
                <a:ea typeface="微软雅黑" pitchFamily="34" charset="-122"/>
                <a:cs typeface="Calibri" panose="020F0502020204030204" pitchFamily="34" charset="0"/>
              </a:rPr>
              <a:t>       float v;      /*</a:t>
            </a:r>
            <a:r>
              <a:rPr kumimoji="0" lang="zh-CN" altLang="en-US" sz="1500" dirty="0">
                <a:latin typeface="Calibri" pitchFamily="34" charset="0"/>
                <a:ea typeface="微软雅黑" pitchFamily="34" charset="-122"/>
                <a:cs typeface="Calibri" panose="020F0502020204030204" pitchFamily="34" charset="0"/>
              </a:rPr>
              <a:t>定义变量</a:t>
            </a:r>
            <a:r>
              <a:rPr kumimoji="0" lang="en-US" altLang="zh-CN" sz="1500" dirty="0">
                <a:latin typeface="Calibri" pitchFamily="34" charset="0"/>
                <a:ea typeface="微软雅黑" pitchFamily="34" charset="-122"/>
                <a:cs typeface="Calibri" panose="020F0502020204030204" pitchFamily="34" charset="0"/>
              </a:rPr>
              <a:t>v</a:t>
            </a:r>
            <a:r>
              <a:rPr kumimoji="0" lang="zh-CN" altLang="en-US" sz="1500" dirty="0">
                <a:latin typeface="Calibri" pitchFamily="34" charset="0"/>
                <a:ea typeface="微软雅黑" pitchFamily="34" charset="-122"/>
                <a:cs typeface="Calibri" panose="020F0502020204030204" pitchFamily="34" charset="0"/>
              </a:rPr>
              <a:t>表示体积</a:t>
            </a:r>
            <a:r>
              <a:rPr kumimoji="0" lang="en-US" altLang="zh-CN" sz="1500" dirty="0">
                <a:latin typeface="Calibri" pitchFamily="34" charset="0"/>
                <a:ea typeface="微软雅黑" pitchFamily="34" charset="-122"/>
                <a:cs typeface="Calibri" panose="020F0502020204030204" pitchFamily="34" charset="0"/>
              </a:rPr>
              <a:t>*/</a:t>
            </a:r>
            <a:endParaRPr kumimoji="0" lang="en-US" altLang="en-US" sz="1500" dirty="0">
              <a:latin typeface="Calibri" pitchFamily="34" charset="0"/>
              <a:ea typeface="微软雅黑" pitchFamily="34" charset="-122"/>
              <a:cs typeface="Calibri" panose="020F0502020204030204" pitchFamily="34" charset="0"/>
            </a:endParaRPr>
          </a:p>
          <a:p>
            <a:pPr indent="450850"/>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       </a:t>
            </a:r>
            <a:r>
              <a:rPr kumimoji="0" lang="en-US" altLang="en-US" sz="1500" dirty="0" err="1">
                <a:latin typeface="Calibri" pitchFamily="34" charset="0"/>
                <a:ea typeface="微软雅黑" pitchFamily="34" charset="-122"/>
                <a:cs typeface="Calibri" panose="020F0502020204030204" pitchFamily="34" charset="0"/>
              </a:rPr>
              <a:t>scanf</a:t>
            </a:r>
            <a:r>
              <a:rPr kumimoji="0" lang="en-US" altLang="en-US" sz="1500" dirty="0">
                <a:latin typeface="Calibri" pitchFamily="34" charset="0"/>
                <a:ea typeface="微软雅黑" pitchFamily="34" charset="-122"/>
                <a:cs typeface="Calibri" panose="020F0502020204030204" pitchFamily="34" charset="0"/>
              </a:rPr>
              <a:t>(“%</a:t>
            </a:r>
            <a:r>
              <a:rPr kumimoji="0" lang="en-US" altLang="en-US" sz="1500" dirty="0" err="1">
                <a:latin typeface="Calibri" pitchFamily="34" charset="0"/>
                <a:ea typeface="微软雅黑" pitchFamily="34" charset="-122"/>
                <a:cs typeface="Calibri" panose="020F0502020204030204" pitchFamily="34" charset="0"/>
              </a:rPr>
              <a:t>d%d</a:t>
            </a:r>
            <a:r>
              <a:rPr kumimoji="0" lang="en-US" altLang="en-US" sz="1500" dirty="0">
                <a:latin typeface="Calibri" pitchFamily="34" charset="0"/>
                <a:ea typeface="微软雅黑" pitchFamily="34" charset="-122"/>
                <a:cs typeface="Calibri" panose="020F0502020204030204" pitchFamily="34" charset="0"/>
              </a:rPr>
              <a:t>”, &amp;r, &amp;h);  //</a:t>
            </a:r>
            <a:r>
              <a:rPr kumimoji="0" lang="zh-CN" altLang="en-US" sz="1500" dirty="0">
                <a:latin typeface="Calibri" pitchFamily="34" charset="0"/>
                <a:ea typeface="微软雅黑" pitchFamily="34" charset="-122"/>
                <a:cs typeface="Calibri" panose="020F0502020204030204" pitchFamily="34" charset="0"/>
              </a:rPr>
              <a:t>输入半径</a:t>
            </a:r>
            <a:r>
              <a:rPr kumimoji="0" lang="en-US" altLang="en-US" sz="1500" dirty="0">
                <a:latin typeface="Calibri" pitchFamily="34" charset="0"/>
                <a:ea typeface="微软雅黑" pitchFamily="34" charset="-122"/>
                <a:cs typeface="Calibri" panose="020F0502020204030204" pitchFamily="34" charset="0"/>
              </a:rPr>
              <a:t> r </a:t>
            </a:r>
            <a:r>
              <a:rPr kumimoji="0" lang="zh-CN" altLang="en-US" sz="1500" dirty="0">
                <a:latin typeface="Calibri" pitchFamily="34" charset="0"/>
                <a:ea typeface="微软雅黑" pitchFamily="34" charset="-122"/>
                <a:cs typeface="Calibri" panose="020F0502020204030204" pitchFamily="34" charset="0"/>
              </a:rPr>
              <a:t>和高</a:t>
            </a:r>
            <a:r>
              <a:rPr kumimoji="0" lang="en-US" altLang="en-US" sz="1500" dirty="0">
                <a:latin typeface="Calibri" pitchFamily="34" charset="0"/>
                <a:ea typeface="微软雅黑" pitchFamily="34" charset="-122"/>
                <a:cs typeface="Calibri" panose="020F0502020204030204" pitchFamily="34" charset="0"/>
              </a:rPr>
              <a:t> h</a:t>
            </a:r>
            <a:r>
              <a:rPr kumimoji="0" lang="zh-CN" altLang="en-US" sz="1500" dirty="0">
                <a:latin typeface="Calibri" pitchFamily="34" charset="0"/>
                <a:ea typeface="微软雅黑" pitchFamily="34" charset="-122"/>
                <a:cs typeface="Calibri" panose="020F0502020204030204" pitchFamily="34" charset="0"/>
              </a:rPr>
              <a:t>的值</a:t>
            </a:r>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    </a:t>
            </a:r>
          </a:p>
          <a:p>
            <a:pPr indent="450850"/>
            <a:r>
              <a:rPr kumimoji="0" lang="en-US" altLang="en-US" sz="1500" dirty="0">
                <a:latin typeface="Calibri" pitchFamily="34" charset="0"/>
                <a:ea typeface="微软雅黑" pitchFamily="34" charset="-122"/>
                <a:cs typeface="Calibri" panose="020F0502020204030204" pitchFamily="34" charset="0"/>
              </a:rPr>
              <a:t>       v = 3.14159 * r * r * h;   //</a:t>
            </a:r>
            <a:r>
              <a:rPr kumimoji="0" lang="zh-CN" altLang="en-US" sz="1500" dirty="0">
                <a:latin typeface="Calibri" pitchFamily="34" charset="0"/>
                <a:ea typeface="微软雅黑" pitchFamily="34" charset="-122"/>
                <a:cs typeface="Calibri" panose="020F0502020204030204" pitchFamily="34" charset="0"/>
              </a:rPr>
              <a:t>计算体积</a:t>
            </a:r>
            <a:endParaRPr kumimoji="0" lang="en-US" altLang="en-US" sz="1500" dirty="0">
              <a:latin typeface="Calibri" pitchFamily="34" charset="0"/>
              <a:ea typeface="微软雅黑" pitchFamily="34" charset="-122"/>
              <a:cs typeface="Calibri" panose="020F0502020204030204" pitchFamily="34" charset="0"/>
            </a:endParaRPr>
          </a:p>
          <a:p>
            <a:pPr indent="450850"/>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       </a:t>
            </a:r>
            <a:r>
              <a:rPr kumimoji="0" lang="en-US" altLang="en-US" sz="1500" dirty="0" err="1">
                <a:latin typeface="Calibri" pitchFamily="34" charset="0"/>
                <a:ea typeface="微软雅黑" pitchFamily="34" charset="-122"/>
                <a:cs typeface="Calibri" panose="020F0502020204030204" pitchFamily="34" charset="0"/>
              </a:rPr>
              <a:t>printf</a:t>
            </a:r>
            <a:r>
              <a:rPr kumimoji="0" lang="en-US" altLang="en-US" sz="1500" dirty="0">
                <a:latin typeface="Calibri" pitchFamily="34" charset="0"/>
                <a:ea typeface="微软雅黑" pitchFamily="34" charset="-122"/>
                <a:cs typeface="Calibri" panose="020F0502020204030204" pitchFamily="34" charset="0"/>
              </a:rPr>
              <a:t>(“v = %f \n”, v);  </a:t>
            </a:r>
            <a:r>
              <a:rPr kumimoji="0" lang="en-US" altLang="zh-CN" sz="1500" dirty="0">
                <a:latin typeface="Calibri" pitchFamily="34" charset="0"/>
                <a:ea typeface="微软雅黑" pitchFamily="34" charset="-122"/>
                <a:cs typeface="Calibri" panose="020F0502020204030204" pitchFamily="34" charset="0"/>
              </a:rPr>
              <a:t>//</a:t>
            </a:r>
            <a:r>
              <a:rPr kumimoji="0" lang="zh-CN" altLang="en-US" sz="1500" dirty="0">
                <a:latin typeface="Calibri" pitchFamily="34" charset="0"/>
                <a:ea typeface="微软雅黑" pitchFamily="34" charset="-122"/>
                <a:cs typeface="Calibri" panose="020F0502020204030204" pitchFamily="34" charset="0"/>
              </a:rPr>
              <a:t>输出</a:t>
            </a:r>
            <a:endParaRPr kumimoji="0" lang="en-US" altLang="en-US" sz="1500" dirty="0">
              <a:latin typeface="Calibri" pitchFamily="34" charset="0"/>
              <a:ea typeface="微软雅黑" pitchFamily="34" charset="-122"/>
              <a:cs typeface="Calibri" panose="020F0502020204030204" pitchFamily="34" charset="0"/>
            </a:endParaRPr>
          </a:p>
          <a:p>
            <a:pPr indent="450850"/>
            <a:r>
              <a:rPr kumimoji="0" lang="en-US" altLang="en-US" sz="1500" dirty="0">
                <a:latin typeface="Calibri" pitchFamily="34" charset="0"/>
                <a:ea typeface="微软雅黑" pitchFamily="34" charset="-122"/>
                <a:cs typeface="Calibri" panose="020F0502020204030204" pitchFamily="34" charset="0"/>
              </a:rPr>
              <a:t> }</a:t>
            </a:r>
          </a:p>
          <a:p>
            <a:endParaRPr kumimoji="0" lang="en-US" altLang="en-US" sz="1500" dirty="0">
              <a:latin typeface="Calibri" pitchFamily="34" charset="0"/>
              <a:ea typeface="微软雅黑" pitchFamily="34" charset="-122"/>
              <a:cs typeface="Calibri" panose="020F0502020204030204" pitchFamily="34" charset="0"/>
            </a:endParaRPr>
          </a:p>
        </p:txBody>
      </p:sp>
      <p:sp>
        <p:nvSpPr>
          <p:cNvPr id="9" name="Rounded Rectangle 11"/>
          <p:cNvSpPr/>
          <p:nvPr/>
        </p:nvSpPr>
        <p:spPr bwMode="blackGray">
          <a:xfrm>
            <a:off x="1058706" y="5589240"/>
            <a:ext cx="7536587" cy="761050"/>
          </a:xfrm>
          <a:prstGeom prst="roundRect">
            <a:avLst/>
          </a:prstGeom>
          <a:solidFill>
            <a:schemeClr val="bg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lvl1pPr defTabSz="912813">
              <a:defRPr kumimoji="1" sz="2400">
                <a:solidFill>
                  <a:schemeClr val="tx1"/>
                </a:solidFill>
                <a:latin typeface="Times New Roman" pitchFamily="18" charset="0"/>
              </a:defRPr>
            </a:lvl1pPr>
            <a:lvl2pPr marL="742950" indent="-285750" defTabSz="912813">
              <a:defRPr kumimoji="1" sz="2400">
                <a:solidFill>
                  <a:schemeClr val="tx1"/>
                </a:solidFill>
                <a:latin typeface="Times New Roman" pitchFamily="18" charset="0"/>
              </a:defRPr>
            </a:lvl2pPr>
            <a:lvl3pPr marL="1143000" indent="-228600" defTabSz="912813">
              <a:defRPr kumimoji="1" sz="2400">
                <a:solidFill>
                  <a:schemeClr val="tx1"/>
                </a:solidFill>
                <a:latin typeface="Times New Roman" pitchFamily="18" charset="0"/>
              </a:defRPr>
            </a:lvl3pPr>
            <a:lvl4pPr marL="1600200" indent="-228600" defTabSz="912813">
              <a:defRPr kumimoji="1" sz="2400">
                <a:solidFill>
                  <a:schemeClr val="tx1"/>
                </a:solidFill>
                <a:latin typeface="Times New Roman" pitchFamily="18" charset="0"/>
              </a:defRPr>
            </a:lvl4pPr>
            <a:lvl5pPr marL="2057400" indent="-228600" defTabSz="912813">
              <a:defRPr kumimoji="1" sz="2400">
                <a:solidFill>
                  <a:schemeClr val="tx1"/>
                </a:solidFill>
                <a:latin typeface="Times New Roman" pitchFamily="18" charset="0"/>
              </a:defRPr>
            </a:lvl5pPr>
            <a:lvl6pPr marL="2514600" indent="-228600" defTabSz="912813" eaLnBrk="0" fontAlgn="base" hangingPunct="0">
              <a:spcBef>
                <a:spcPct val="0"/>
              </a:spcBef>
              <a:spcAft>
                <a:spcPct val="0"/>
              </a:spcAft>
              <a:defRPr kumimoji="1" sz="2400">
                <a:solidFill>
                  <a:schemeClr val="tx1"/>
                </a:solidFill>
                <a:latin typeface="Times New Roman" pitchFamily="18" charset="0"/>
              </a:defRPr>
            </a:lvl6pPr>
            <a:lvl7pPr marL="2971800" indent="-228600" defTabSz="912813" eaLnBrk="0" fontAlgn="base" hangingPunct="0">
              <a:spcBef>
                <a:spcPct val="0"/>
              </a:spcBef>
              <a:spcAft>
                <a:spcPct val="0"/>
              </a:spcAft>
              <a:defRPr kumimoji="1" sz="2400">
                <a:solidFill>
                  <a:schemeClr val="tx1"/>
                </a:solidFill>
                <a:latin typeface="Times New Roman" pitchFamily="18" charset="0"/>
              </a:defRPr>
            </a:lvl7pPr>
            <a:lvl8pPr marL="3429000" indent="-228600" defTabSz="912813" eaLnBrk="0" fontAlgn="base" hangingPunct="0">
              <a:spcBef>
                <a:spcPct val="0"/>
              </a:spcBef>
              <a:spcAft>
                <a:spcPct val="0"/>
              </a:spcAft>
              <a:defRPr kumimoji="1" sz="2400">
                <a:solidFill>
                  <a:schemeClr val="tx1"/>
                </a:solidFill>
                <a:latin typeface="Times New Roman" pitchFamily="18" charset="0"/>
              </a:defRPr>
            </a:lvl8pPr>
            <a:lvl9pPr marL="3886200" indent="-228600" defTabSz="912813"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lang="zh-CN" altLang="en-US" sz="2000" dirty="0">
                <a:latin typeface="微软雅黑" panose="020B0503020204020204" pitchFamily="34" charset="-122"/>
                <a:ea typeface="微软雅黑" panose="020B0503020204020204" pitchFamily="34" charset="-122"/>
              </a:rPr>
              <a:t>有些东西看不懂没关系，我们进入下面的学习。。。</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1.4.4</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4490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简单的输入与输出</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Rectangle 3"/>
          <p:cNvSpPr txBox="1">
            <a:spLocks noChangeArrowheads="1"/>
          </p:cNvSpPr>
          <p:nvPr/>
        </p:nvSpPr>
        <p:spPr>
          <a:xfrm>
            <a:off x="899592" y="1268760"/>
            <a:ext cx="7992888" cy="576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一个完整的计算机程序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常常要求具备输入输出功能。</a:t>
            </a:r>
          </a:p>
        </p:txBody>
      </p:sp>
      <p:sp>
        <p:nvSpPr>
          <p:cNvPr id="6" name="Rectangle 3"/>
          <p:cNvSpPr txBox="1">
            <a:spLocks noChangeArrowheads="1"/>
          </p:cNvSpPr>
          <p:nvPr/>
        </p:nvSpPr>
        <p:spPr>
          <a:xfrm>
            <a:off x="971600" y="1988841"/>
            <a:ext cx="7855471" cy="5760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C</a:t>
            </a:r>
            <a:r>
              <a:rPr lang="zh-CN" altLang="en-US" dirty="0">
                <a:solidFill>
                  <a:schemeClr val="tx1"/>
                </a:solidFill>
                <a:latin typeface="微软雅黑" panose="020B0503020204020204" pitchFamily="34" charset="-122"/>
                <a:ea typeface="微软雅黑" panose="020B0503020204020204" pitchFamily="34" charset="-122"/>
              </a:rPr>
              <a:t>语言程序的输入输出功能是通过调用系统提供的标准函数实现的 。</a:t>
            </a:r>
          </a:p>
        </p:txBody>
      </p:sp>
      <p:sp>
        <p:nvSpPr>
          <p:cNvPr id="7" name="Rectangle 3"/>
          <p:cNvSpPr txBox="1">
            <a:spLocks noChangeArrowheads="1"/>
          </p:cNvSpPr>
          <p:nvPr/>
        </p:nvSpPr>
        <p:spPr>
          <a:xfrm>
            <a:off x="965001" y="2780928"/>
            <a:ext cx="7855471" cy="316835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zh-CN" altLang="en-US" dirty="0">
                <a:solidFill>
                  <a:schemeClr val="tx1"/>
                </a:solidFill>
                <a:latin typeface="微软雅黑" panose="020B0503020204020204" pitchFamily="34" charset="-122"/>
                <a:ea typeface="微软雅黑" panose="020B0503020204020204" pitchFamily="34" charset="-122"/>
              </a:rPr>
              <a:t>几个常用的</a:t>
            </a:r>
            <a:r>
              <a:rPr lang="en-US" altLang="zh-CN" dirty="0">
                <a:solidFill>
                  <a:schemeClr val="tx1"/>
                </a:solidFill>
                <a:latin typeface="微软雅黑" panose="020B0503020204020204" pitchFamily="34" charset="-122"/>
                <a:ea typeface="微软雅黑" panose="020B0503020204020204" pitchFamily="34" charset="-122"/>
              </a:rPr>
              <a:t>C</a:t>
            </a:r>
            <a:r>
              <a:rPr lang="zh-CN" altLang="en-US" dirty="0">
                <a:solidFill>
                  <a:schemeClr val="tx1"/>
                </a:solidFill>
                <a:latin typeface="微软雅黑" panose="020B0503020204020204" pitchFamily="34" charset="-122"/>
                <a:ea typeface="微软雅黑" panose="020B0503020204020204" pitchFamily="34" charset="-122"/>
              </a:rPr>
              <a:t>语言输入输出函数：</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Font typeface="Calibri" panose="020F050202020403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printf</a:t>
            </a:r>
            <a:r>
              <a:rPr lang="zh-CN" altLang="en-US" dirty="0">
                <a:solidFill>
                  <a:schemeClr val="tx1"/>
                </a:solidFill>
                <a:latin typeface="微软雅黑" panose="020B0503020204020204" pitchFamily="34" charset="-122"/>
                <a:ea typeface="微软雅黑" panose="020B0503020204020204" pitchFamily="34" charset="-122"/>
              </a:rPr>
              <a:t>函数</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Font typeface="Calibri" panose="020F050202020403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scanf</a:t>
            </a:r>
            <a:r>
              <a:rPr lang="zh-CN" altLang="en-US" dirty="0">
                <a:solidFill>
                  <a:schemeClr val="tx1"/>
                </a:solidFill>
                <a:latin typeface="微软雅黑" panose="020B0503020204020204" pitchFamily="34" charset="-122"/>
                <a:ea typeface="微软雅黑" panose="020B0503020204020204" pitchFamily="34" charset="-122"/>
              </a:rPr>
              <a:t>函数</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Font typeface="Calibri" panose="020F050202020403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getchar</a:t>
            </a:r>
            <a:r>
              <a:rPr lang="zh-CN" altLang="en-US" dirty="0">
                <a:solidFill>
                  <a:schemeClr val="tx1"/>
                </a:solidFill>
                <a:latin typeface="微软雅黑" panose="020B0503020204020204" pitchFamily="34" charset="-122"/>
                <a:ea typeface="微软雅黑" panose="020B0503020204020204" pitchFamily="34" charset="-122"/>
              </a:rPr>
              <a:t>函数</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buFont typeface="Calibri" panose="020F0502020204030204" pitchFamily="34" charset="0"/>
              <a:buNone/>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putchar</a:t>
            </a:r>
            <a:r>
              <a:rPr lang="zh-CN" altLang="en-US" dirty="0">
                <a:solidFill>
                  <a:schemeClr val="tx1"/>
                </a:solidFill>
                <a:latin typeface="微软雅黑" panose="020B0503020204020204" pitchFamily="34" charset="-122"/>
                <a:ea typeface="微软雅黑" panose="020B0503020204020204" pitchFamily="34" charset="-122"/>
              </a:rPr>
              <a:t>函数</a:t>
            </a:r>
          </a:p>
        </p:txBody>
      </p:sp>
    </p:spTree>
    <p:extLst>
      <p:ext uri="{BB962C8B-B14F-4D97-AF65-F5344CB8AC3E}">
        <p14:creationId xmlns:p14="http://schemas.microsoft.com/office/powerpoint/2010/main" val="65191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88729" y="2348880"/>
            <a:ext cx="3456384" cy="2880000"/>
          </a:xfrm>
          <a:prstGeom prst="roundRect">
            <a:avLst>
              <a:gd name="adj" fmla="val 11679"/>
            </a:avLst>
          </a:prstGeom>
          <a:solidFill>
            <a:schemeClr val="bg1"/>
          </a:solidFill>
          <a:ln w="12700" algn="ctr">
            <a:solidFill>
              <a:srgbClr val="92D050"/>
            </a:solidFill>
            <a:prstDash val="dashDot"/>
            <a:round/>
            <a:headEnd/>
            <a:tailEnd/>
          </a:ln>
          <a:effectLst/>
        </p:spPr>
        <p:txBody>
          <a:bodyPr anchor="ctr">
            <a:spAutoFit/>
          </a:bodyPr>
          <a:lstStyle/>
          <a:p>
            <a:endParaRPr kumimoji="0" lang="zh-CN" altLang="en-US" sz="1600">
              <a:latin typeface="+mn-lt"/>
              <a:cs typeface="Calibri" panose="020F0502020204030204" pitchFamily="34" charset="0"/>
            </a:endParaRPr>
          </a:p>
        </p:txBody>
      </p:sp>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格式化输出</a:t>
            </a:r>
            <a:r>
              <a:rPr lang="en-US" altLang="zh-CN" sz="3200" b="1" dirty="0" err="1">
                <a:solidFill>
                  <a:schemeClr val="bg1"/>
                </a:solidFill>
                <a:latin typeface="微软雅黑" pitchFamily="34" charset="-122"/>
                <a:ea typeface="微软雅黑" pitchFamily="34" charset="-122"/>
              </a:rPr>
              <a:t>printf</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Rectangle 3"/>
          <p:cNvSpPr txBox="1">
            <a:spLocks noChangeArrowheads="1"/>
          </p:cNvSpPr>
          <p:nvPr/>
        </p:nvSpPr>
        <p:spPr>
          <a:xfrm>
            <a:off x="1259632" y="1196752"/>
            <a:ext cx="6991474" cy="1224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微软雅黑" panose="020B0503020204020204" pitchFamily="34" charset="-122"/>
                <a:ea typeface="微软雅黑" panose="020B0503020204020204" pitchFamily="34" charset="-122"/>
              </a:rPr>
              <a:t>一般使用形式如下</a:t>
            </a:r>
            <a:r>
              <a:rPr lang="en-US" altLang="zh-CN" sz="2000" dirty="0">
                <a:latin typeface="微软雅黑" panose="020B0503020204020204" pitchFamily="34" charset="-122"/>
                <a:ea typeface="微软雅黑" panose="020B0503020204020204" pitchFamily="34" charset="-122"/>
              </a:rPr>
              <a:t>:</a:t>
            </a:r>
          </a:p>
          <a:p>
            <a:pPr>
              <a:buFont typeface="Wingdings 3" pitchFamily="18" charset="2"/>
              <a:buNone/>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006666"/>
                </a:solidFill>
                <a:latin typeface="微软雅黑" panose="020B0503020204020204" pitchFamily="34" charset="-122"/>
                <a:ea typeface="微软雅黑" panose="020B0503020204020204" pitchFamily="34" charset="-122"/>
              </a:rPr>
              <a:t>printf</a:t>
            </a:r>
            <a:r>
              <a:rPr lang="en-US" altLang="zh-CN" sz="2000" dirty="0">
                <a:solidFill>
                  <a:srgbClr val="006666"/>
                </a:solidFill>
                <a:latin typeface="微软雅黑" panose="020B0503020204020204" pitchFamily="34" charset="-122"/>
                <a:ea typeface="微软雅黑" panose="020B0503020204020204" pitchFamily="34" charset="-122"/>
              </a:rPr>
              <a:t>(“</a:t>
            </a:r>
            <a:r>
              <a:rPr lang="zh-CN" altLang="en-US" sz="2000" dirty="0">
                <a:solidFill>
                  <a:srgbClr val="006666"/>
                </a:solidFill>
                <a:latin typeface="微软雅黑" panose="020B0503020204020204" pitchFamily="34" charset="-122"/>
                <a:ea typeface="微软雅黑" panose="020B0503020204020204" pitchFamily="34" charset="-122"/>
              </a:rPr>
              <a:t>输出格式</a:t>
            </a:r>
            <a:r>
              <a:rPr lang="en-US" altLang="zh-CN" sz="2000" dirty="0">
                <a:solidFill>
                  <a:srgbClr val="006666"/>
                </a:solidFill>
                <a:latin typeface="微软雅黑" panose="020B0503020204020204" pitchFamily="34" charset="-122"/>
                <a:ea typeface="微软雅黑" panose="020B0503020204020204" pitchFamily="34" charset="-122"/>
              </a:rPr>
              <a:t>”,</a:t>
            </a:r>
            <a:r>
              <a:rPr lang="zh-CN" altLang="en-US" sz="2000" dirty="0">
                <a:solidFill>
                  <a:srgbClr val="006666"/>
                </a:solidFill>
                <a:latin typeface="微软雅黑" panose="020B0503020204020204" pitchFamily="34" charset="-122"/>
                <a:ea typeface="微软雅黑" panose="020B0503020204020204" pitchFamily="34" charset="-122"/>
              </a:rPr>
              <a:t>输出项系列</a:t>
            </a:r>
            <a:r>
              <a:rPr lang="en-US" altLang="zh-CN" sz="2000" dirty="0">
                <a:solidFill>
                  <a:srgbClr val="006666"/>
                </a:solidFill>
                <a:latin typeface="微软雅黑" panose="020B0503020204020204" pitchFamily="34" charset="-122"/>
                <a:ea typeface="微软雅黑" panose="020B0503020204020204" pitchFamily="34" charset="-122"/>
              </a:rPr>
              <a:t>);</a:t>
            </a:r>
          </a:p>
          <a:p>
            <a:endParaRPr lang="zh-CN" altLang="en-US" sz="2000" dirty="0">
              <a:ea typeface="华文新魏" pitchFamily="2" charset="-122"/>
            </a:endParaRPr>
          </a:p>
        </p:txBody>
      </p:sp>
      <p:sp>
        <p:nvSpPr>
          <p:cNvPr id="8" name="Rectangle 3"/>
          <p:cNvSpPr txBox="1">
            <a:spLocks noChangeArrowheads="1"/>
          </p:cNvSpPr>
          <p:nvPr/>
        </p:nvSpPr>
        <p:spPr>
          <a:xfrm>
            <a:off x="404753" y="2590830"/>
            <a:ext cx="3303151" cy="29264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pPr>
            <a:r>
              <a:rPr lang="zh-CN" altLang="en-US" dirty="0">
                <a:solidFill>
                  <a:schemeClr val="tx1"/>
                </a:solidFill>
                <a:latin typeface="微软雅黑" panose="020B0503020204020204" pitchFamily="34" charset="-122"/>
                <a:ea typeface="微软雅黑" panose="020B0503020204020204" pitchFamily="34" charset="-122"/>
              </a:rPr>
              <a:t>常用输出格式转换说明符：</a:t>
            </a:r>
            <a:endParaRPr lang="en-US" altLang="zh-CN" dirty="0">
              <a:solidFill>
                <a:schemeClr val="tx1"/>
              </a:solidFill>
              <a:latin typeface="微软雅黑" panose="020B0503020204020204" pitchFamily="34" charset="-122"/>
              <a:ea typeface="微软雅黑" panose="020B0503020204020204" pitchFamily="34" charset="-122"/>
            </a:endParaRPr>
          </a:p>
          <a:p>
            <a:pPr>
              <a:lnSpc>
                <a:spcPct val="80000"/>
              </a:lnSpc>
              <a:spcBef>
                <a:spcPts val="1800"/>
              </a:spcBef>
            </a:pPr>
            <a:r>
              <a:rPr lang="zh-CN" altLang="en-US" sz="1800" dirty="0">
                <a:solidFill>
                  <a:schemeClr val="tx1"/>
                </a:solidFill>
                <a:latin typeface="华文中宋" pitchFamily="2" charset="-122"/>
                <a:ea typeface="华文中宋" pitchFamily="2" charset="-122"/>
              </a:rPr>
              <a:t>  </a:t>
            </a:r>
            <a:r>
              <a:rPr lang="zh-CN" altLang="en-US" sz="1800" dirty="0">
                <a:solidFill>
                  <a:schemeClr val="tx1"/>
                </a:solidFill>
                <a:ea typeface="华文中宋" pitchFamily="2" charset="-122"/>
              </a:rPr>
              <a:t>  </a:t>
            </a:r>
            <a:r>
              <a:rPr lang="en-US" altLang="zh-CN" sz="1800" dirty="0">
                <a:solidFill>
                  <a:srgbClr val="006666"/>
                </a:solidFill>
                <a:ea typeface="华文中宋" pitchFamily="2" charset="-122"/>
              </a:rPr>
              <a:t>%d</a:t>
            </a:r>
            <a:r>
              <a:rPr lang="en-US" altLang="zh-CN" sz="1800" dirty="0">
                <a:solidFill>
                  <a:schemeClr val="tx1"/>
                </a:solidFill>
                <a:ea typeface="华文中宋" pitchFamily="2" charset="-122"/>
              </a:rPr>
              <a:t>      </a:t>
            </a:r>
            <a:r>
              <a:rPr lang="zh-CN" altLang="en-US" sz="1800" dirty="0">
                <a:solidFill>
                  <a:schemeClr val="tx1"/>
                </a:solidFill>
                <a:latin typeface="微软雅黑" panose="020B0503020204020204" pitchFamily="34" charset="-122"/>
                <a:ea typeface="微软雅黑" panose="020B0503020204020204" pitchFamily="34" charset="-122"/>
              </a:rPr>
              <a:t>十进制整数</a:t>
            </a:r>
          </a:p>
          <a:p>
            <a:pPr>
              <a:lnSpc>
                <a:spcPct val="80000"/>
              </a:lnSpc>
              <a:buFont typeface="Wingdings 3" pitchFamily="18" charset="2"/>
              <a:buNone/>
            </a:pPr>
            <a:r>
              <a:rPr lang="zh-CN" altLang="en-US" sz="1800" dirty="0">
                <a:solidFill>
                  <a:schemeClr val="tx1"/>
                </a:solidFill>
                <a:latin typeface="华文中宋" pitchFamily="2" charset="-122"/>
                <a:ea typeface="华文中宋" pitchFamily="2" charset="-122"/>
              </a:rPr>
              <a:t>     </a:t>
            </a:r>
            <a:r>
              <a:rPr lang="en-US" altLang="zh-CN" sz="1800" dirty="0">
                <a:solidFill>
                  <a:srgbClr val="006666"/>
                </a:solidFill>
                <a:ea typeface="华文中宋" pitchFamily="2" charset="-122"/>
              </a:rPr>
              <a:t>%x</a:t>
            </a:r>
            <a:r>
              <a:rPr lang="en-US" altLang="zh-CN" sz="1800" dirty="0">
                <a:solidFill>
                  <a:schemeClr val="tx1"/>
                </a:solidFill>
                <a:latin typeface="华文中宋" pitchFamily="2" charset="-122"/>
                <a:ea typeface="华文中宋" pitchFamily="2" charset="-122"/>
              </a:rPr>
              <a:t>    </a:t>
            </a:r>
            <a:r>
              <a:rPr lang="zh-CN" altLang="en-US" sz="1800" dirty="0">
                <a:solidFill>
                  <a:schemeClr val="tx1"/>
                </a:solidFill>
                <a:latin typeface="微软雅黑" panose="020B0503020204020204" pitchFamily="34" charset="-122"/>
                <a:ea typeface="微软雅黑" panose="020B0503020204020204" pitchFamily="34" charset="-122"/>
              </a:rPr>
              <a:t>十六进制整数</a:t>
            </a:r>
          </a:p>
          <a:p>
            <a:pPr>
              <a:lnSpc>
                <a:spcPct val="80000"/>
              </a:lnSpc>
              <a:buFont typeface="Wingdings 3" pitchFamily="18" charset="2"/>
              <a:buNone/>
            </a:pPr>
            <a:r>
              <a:rPr lang="zh-CN" altLang="en-US" sz="1800" dirty="0">
                <a:solidFill>
                  <a:schemeClr val="tx1"/>
                </a:solidFill>
                <a:latin typeface="华文中宋" pitchFamily="2" charset="-122"/>
                <a:ea typeface="华文中宋" pitchFamily="2" charset="-122"/>
              </a:rPr>
              <a:t>     </a:t>
            </a:r>
            <a:r>
              <a:rPr lang="en-US" altLang="zh-CN" sz="1800" dirty="0">
                <a:solidFill>
                  <a:srgbClr val="006666"/>
                </a:solidFill>
                <a:ea typeface="华文中宋" pitchFamily="2" charset="-122"/>
              </a:rPr>
              <a:t>%f</a:t>
            </a:r>
            <a:r>
              <a:rPr lang="en-US" altLang="zh-CN" sz="1800" dirty="0">
                <a:solidFill>
                  <a:schemeClr val="tx1"/>
                </a:solidFill>
                <a:ea typeface="华文中宋" pitchFamily="2" charset="-122"/>
              </a:rPr>
              <a:t>       </a:t>
            </a:r>
            <a:r>
              <a:rPr lang="zh-CN" altLang="en-US" sz="1800" dirty="0">
                <a:solidFill>
                  <a:schemeClr val="tx1"/>
                </a:solidFill>
                <a:latin typeface="微软雅黑" panose="020B0503020204020204" pitchFamily="34" charset="-122"/>
                <a:ea typeface="微软雅黑" panose="020B0503020204020204" pitchFamily="34" charset="-122"/>
              </a:rPr>
              <a:t>浮点小数</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实数</a:t>
            </a:r>
            <a:r>
              <a:rPr lang="en-US" altLang="zh-CN"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a:p>
            <a:pPr>
              <a:lnSpc>
                <a:spcPct val="80000"/>
              </a:lnSpc>
              <a:buFont typeface="Wingdings 3" pitchFamily="18" charset="2"/>
              <a:buNone/>
            </a:pPr>
            <a:r>
              <a:rPr lang="zh-CN" altLang="en-US" sz="1800" dirty="0">
                <a:solidFill>
                  <a:schemeClr val="tx1"/>
                </a:solidFill>
                <a:latin typeface="华文中宋" pitchFamily="2" charset="-122"/>
                <a:ea typeface="华文中宋" pitchFamily="2" charset="-122"/>
              </a:rPr>
              <a:t>     </a:t>
            </a:r>
            <a:r>
              <a:rPr lang="en-US" altLang="zh-CN" sz="1800" dirty="0">
                <a:solidFill>
                  <a:srgbClr val="006666"/>
                </a:solidFill>
                <a:ea typeface="华文中宋" pitchFamily="2" charset="-122"/>
              </a:rPr>
              <a:t>%c</a:t>
            </a:r>
            <a:r>
              <a:rPr lang="en-US" altLang="zh-CN" sz="1800" dirty="0">
                <a:solidFill>
                  <a:schemeClr val="tx1"/>
                </a:solidFill>
                <a:latin typeface="华文中宋" pitchFamily="2" charset="-122"/>
                <a:ea typeface="华文中宋" pitchFamily="2" charset="-122"/>
              </a:rPr>
              <a:t>     </a:t>
            </a:r>
            <a:r>
              <a:rPr lang="zh-CN" altLang="en-US" sz="1800" dirty="0">
                <a:solidFill>
                  <a:schemeClr val="tx1"/>
                </a:solidFill>
                <a:latin typeface="微软雅黑" panose="020B0503020204020204" pitchFamily="34" charset="-122"/>
                <a:ea typeface="微软雅黑" panose="020B0503020204020204" pitchFamily="34" charset="-122"/>
              </a:rPr>
              <a:t>单一字符</a:t>
            </a:r>
          </a:p>
          <a:p>
            <a:pPr>
              <a:lnSpc>
                <a:spcPct val="80000"/>
              </a:lnSpc>
              <a:buFont typeface="Wingdings 3" pitchFamily="18" charset="2"/>
              <a:buNone/>
            </a:pPr>
            <a:r>
              <a:rPr lang="zh-CN" altLang="en-US" sz="1800" dirty="0">
                <a:solidFill>
                  <a:schemeClr val="tx1"/>
                </a:solidFill>
                <a:latin typeface="华文中宋" pitchFamily="2" charset="-122"/>
                <a:ea typeface="华文中宋" pitchFamily="2" charset="-122"/>
              </a:rPr>
              <a:t>     </a:t>
            </a:r>
            <a:r>
              <a:rPr lang="en-US" altLang="zh-CN" sz="1800" dirty="0">
                <a:solidFill>
                  <a:srgbClr val="006666"/>
                </a:solidFill>
                <a:ea typeface="华文中宋" pitchFamily="2" charset="-122"/>
              </a:rPr>
              <a:t>%s</a:t>
            </a:r>
            <a:r>
              <a:rPr lang="en-US" altLang="zh-CN" sz="1800" dirty="0">
                <a:solidFill>
                  <a:schemeClr val="tx1"/>
                </a:solidFill>
                <a:latin typeface="华文中宋" pitchFamily="2" charset="-122"/>
                <a:ea typeface="华文中宋" pitchFamily="2" charset="-122"/>
              </a:rPr>
              <a:t>     </a:t>
            </a:r>
            <a:r>
              <a:rPr lang="zh-CN" altLang="en-US" sz="1800" dirty="0">
                <a:solidFill>
                  <a:schemeClr val="tx1"/>
                </a:solidFill>
                <a:latin typeface="微软雅黑" panose="020B0503020204020204" pitchFamily="34" charset="-122"/>
                <a:ea typeface="微软雅黑" panose="020B0503020204020204" pitchFamily="34" charset="-122"/>
              </a:rPr>
              <a:t>字符串</a:t>
            </a:r>
          </a:p>
          <a:p>
            <a:pPr>
              <a:lnSpc>
                <a:spcPct val="80000"/>
              </a:lnSpc>
            </a:pPr>
            <a:endParaRPr lang="zh-CN" altLang="en-US" dirty="0">
              <a:solidFill>
                <a:schemeClr val="hlink"/>
              </a:solidFill>
              <a:ea typeface="华文新魏" pitchFamily="2" charset="-122"/>
            </a:endParaRPr>
          </a:p>
        </p:txBody>
      </p:sp>
      <p:sp>
        <p:nvSpPr>
          <p:cNvPr id="9" name="Rectangle 3"/>
          <p:cNvSpPr txBox="1">
            <a:spLocks noChangeArrowheads="1"/>
          </p:cNvSpPr>
          <p:nvPr/>
        </p:nvSpPr>
        <p:spPr>
          <a:xfrm>
            <a:off x="3799749" y="2362306"/>
            <a:ext cx="5236747" cy="2308324"/>
          </a:xfrm>
          <a:prstGeom prst="rect">
            <a:avLst/>
          </a:prstGeom>
          <a:solidFill>
            <a:schemeClr val="bg1"/>
          </a:solidFill>
          <a:ln w="12700" algn="ctr">
            <a:noFill/>
            <a:prstDash val="dashDot"/>
            <a:round/>
            <a:headEnd/>
            <a:tailEnd/>
          </a:ln>
          <a:effectLst/>
        </p:spPr>
        <p:txBody>
          <a:bodyPr wrap="square" anchor="ctr">
            <a:spAutoFit/>
          </a:bodyPr>
          <a:lstStyle>
            <a:defPPr>
              <a:defRPr lang="en-US"/>
            </a:defPPr>
            <a:lvl1pPr>
              <a:defRPr kumimoji="0" sz="1600">
                <a:latin typeface="+mn-lt"/>
                <a:cs typeface="Calibri" panose="020F0502020204030204" pitchFamily="34" charset="0"/>
              </a:defRPr>
            </a:lvl1pPr>
          </a:lstStyle>
          <a:p>
            <a:pPr>
              <a:lnSpc>
                <a:spcPct val="200000"/>
              </a:lnSpc>
            </a:pPr>
            <a:r>
              <a:rPr lang="zh-CN" altLang="en-US" sz="1800" dirty="0">
                <a:ea typeface="微软雅黑" pitchFamily="34" charset="-122"/>
              </a:rPr>
              <a:t>如</a:t>
            </a:r>
            <a:r>
              <a:rPr lang="en-US" altLang="zh-CN" sz="1800" dirty="0">
                <a:ea typeface="微软雅黑" pitchFamily="34" charset="-122"/>
              </a:rPr>
              <a:t>: </a:t>
            </a:r>
            <a:r>
              <a:rPr lang="en-US" altLang="zh-CN" sz="1800" dirty="0" err="1">
                <a:solidFill>
                  <a:srgbClr val="006666"/>
                </a:solidFill>
                <a:ea typeface="微软雅黑" pitchFamily="34" charset="-122"/>
              </a:rPr>
              <a:t>printf</a:t>
            </a:r>
            <a:r>
              <a:rPr lang="en-US" altLang="zh-CN" sz="1800" dirty="0">
                <a:solidFill>
                  <a:srgbClr val="006666"/>
                </a:solidFill>
                <a:ea typeface="微软雅黑" pitchFamily="34" charset="-122"/>
              </a:rPr>
              <a:t>(“v=%f\n”, v);</a:t>
            </a:r>
          </a:p>
          <a:p>
            <a:pPr>
              <a:lnSpc>
                <a:spcPct val="200000"/>
              </a:lnSpc>
            </a:pPr>
            <a:r>
              <a:rPr lang="zh-CN" altLang="en-US" sz="1800" dirty="0">
                <a:ea typeface="微软雅黑" pitchFamily="34" charset="-122"/>
              </a:rPr>
              <a:t>  把输出项</a:t>
            </a:r>
            <a:r>
              <a:rPr lang="en-US" altLang="zh-CN" sz="1800" dirty="0">
                <a:ea typeface="微软雅黑" pitchFamily="34" charset="-122"/>
              </a:rPr>
              <a:t>v</a:t>
            </a:r>
            <a:r>
              <a:rPr lang="zh-CN" altLang="en-US" sz="1800" dirty="0">
                <a:ea typeface="微软雅黑" pitchFamily="34" charset="-122"/>
              </a:rPr>
              <a:t>的值按</a:t>
            </a:r>
            <a:r>
              <a:rPr lang="en-US" altLang="zh-CN" sz="1800" dirty="0">
                <a:ea typeface="微软雅黑" pitchFamily="34" charset="-122"/>
              </a:rPr>
              <a:t>%f</a:t>
            </a:r>
            <a:r>
              <a:rPr lang="zh-CN" altLang="en-US" sz="1800" dirty="0">
                <a:ea typeface="微软雅黑" pitchFamily="34" charset="-122"/>
              </a:rPr>
              <a:t>规定的浮点小数形式输出。</a:t>
            </a:r>
            <a:endParaRPr lang="en-US" altLang="zh-CN" sz="1800" dirty="0">
              <a:ea typeface="微软雅黑" pitchFamily="34" charset="-122"/>
            </a:endParaRPr>
          </a:p>
          <a:p>
            <a:pPr>
              <a:lnSpc>
                <a:spcPct val="200000"/>
              </a:lnSpc>
            </a:pPr>
            <a:r>
              <a:rPr lang="en-US" altLang="zh-CN" sz="1800" dirty="0">
                <a:ea typeface="微软雅黑" pitchFamily="34" charset="-122"/>
              </a:rPr>
              <a:t>  </a:t>
            </a:r>
            <a:r>
              <a:rPr lang="zh-CN" altLang="en-US" sz="1800" dirty="0">
                <a:ea typeface="微软雅黑" pitchFamily="34" charset="-122"/>
              </a:rPr>
              <a:t>如</a:t>
            </a:r>
            <a:r>
              <a:rPr lang="en-US" altLang="zh-CN" sz="1800" dirty="0">
                <a:ea typeface="微软雅黑" pitchFamily="34" charset="-122"/>
              </a:rPr>
              <a:t>: </a:t>
            </a:r>
            <a:r>
              <a:rPr lang="en-US" altLang="zh-CN" sz="1800" dirty="0" err="1">
                <a:solidFill>
                  <a:srgbClr val="006666"/>
                </a:solidFill>
                <a:ea typeface="微软雅黑" pitchFamily="34" charset="-122"/>
              </a:rPr>
              <a:t>printf</a:t>
            </a:r>
            <a:r>
              <a:rPr lang="en-US" altLang="zh-CN" sz="1800" dirty="0">
                <a:solidFill>
                  <a:srgbClr val="006666"/>
                </a:solidFill>
                <a:ea typeface="微软雅黑" pitchFamily="34" charset="-122"/>
              </a:rPr>
              <a:t>(“h=%d\</a:t>
            </a:r>
            <a:r>
              <a:rPr lang="en-US" altLang="zh-CN" sz="1800" dirty="0" err="1">
                <a:solidFill>
                  <a:srgbClr val="006666"/>
                </a:solidFill>
                <a:ea typeface="微软雅黑" pitchFamily="34" charset="-122"/>
              </a:rPr>
              <a:t>n”,h</a:t>
            </a:r>
            <a:r>
              <a:rPr lang="en-US" altLang="zh-CN" sz="1800" dirty="0">
                <a:solidFill>
                  <a:srgbClr val="006666"/>
                </a:solidFill>
                <a:ea typeface="微软雅黑" pitchFamily="34" charset="-122"/>
              </a:rPr>
              <a:t>);</a:t>
            </a:r>
            <a:endParaRPr lang="zh-CN" altLang="en-US" sz="1800" dirty="0">
              <a:solidFill>
                <a:srgbClr val="006666"/>
              </a:solidFill>
              <a:ea typeface="微软雅黑" pitchFamily="34" charset="-122"/>
            </a:endParaRPr>
          </a:p>
          <a:p>
            <a:pPr>
              <a:lnSpc>
                <a:spcPct val="200000"/>
              </a:lnSpc>
            </a:pPr>
            <a:r>
              <a:rPr lang="zh-CN" altLang="en-US" sz="1800" dirty="0">
                <a:ea typeface="微软雅黑" pitchFamily="34" charset="-122"/>
              </a:rPr>
              <a:t>把输出项</a:t>
            </a:r>
            <a:r>
              <a:rPr lang="en-US" altLang="zh-CN" sz="1800" dirty="0">
                <a:ea typeface="微软雅黑" pitchFamily="34" charset="-122"/>
              </a:rPr>
              <a:t>h</a:t>
            </a:r>
            <a:r>
              <a:rPr lang="zh-CN" altLang="en-US" sz="1800" dirty="0">
                <a:ea typeface="微软雅黑" pitchFamily="34" charset="-122"/>
              </a:rPr>
              <a:t>的值按</a:t>
            </a:r>
            <a:r>
              <a:rPr lang="en-US" altLang="zh-CN" sz="1800" dirty="0">
                <a:ea typeface="微软雅黑" pitchFamily="34" charset="-122"/>
              </a:rPr>
              <a:t>%d</a:t>
            </a:r>
            <a:r>
              <a:rPr lang="zh-CN" altLang="en-US" sz="1800" dirty="0">
                <a:ea typeface="微软雅黑" pitchFamily="34" charset="-122"/>
              </a:rPr>
              <a:t>规定的十进制整数形式输出。</a:t>
            </a:r>
          </a:p>
        </p:txBody>
      </p:sp>
      <p:sp>
        <p:nvSpPr>
          <p:cNvPr id="6" name="矩形 5"/>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1.5.1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0" name="圆角矩形 9"/>
          <p:cNvSpPr/>
          <p:nvPr/>
        </p:nvSpPr>
        <p:spPr>
          <a:xfrm>
            <a:off x="3763684" y="2351621"/>
            <a:ext cx="5011631" cy="2880000"/>
          </a:xfrm>
          <a:prstGeom prst="roundRect">
            <a:avLst>
              <a:gd name="adj" fmla="val 11679"/>
            </a:avLst>
          </a:prstGeom>
          <a:noFill/>
          <a:ln w="12700" algn="ctr">
            <a:solidFill>
              <a:srgbClr val="92D050"/>
            </a:solidFill>
            <a:prstDash val="dashDot"/>
            <a:round/>
            <a:headEnd/>
            <a:tailEnd/>
          </a:ln>
          <a:effectLst/>
        </p:spPr>
        <p:txBody>
          <a:bodyPr wrap="square" anchor="ctr">
            <a:spAutoFit/>
          </a:bodyPr>
          <a:lstStyle/>
          <a:p>
            <a:endParaRPr kumimoji="0" lang="zh-CN" altLang="en-US" sz="1600">
              <a:latin typeface="+mn-lt"/>
              <a:cs typeface="Calibri" panose="020F0502020204030204" pitchFamily="34" charset="0"/>
            </a:endParaRPr>
          </a:p>
        </p:txBody>
      </p:sp>
    </p:spTree>
    <p:extLst>
      <p:ext uri="{BB962C8B-B14F-4D97-AF65-F5344CB8AC3E}">
        <p14:creationId xmlns:p14="http://schemas.microsoft.com/office/powerpoint/2010/main" val="37116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anim calcmode="lin" valueType="num">
                                      <p:cBhvr>
                                        <p:cTn id="2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err="1">
                <a:solidFill>
                  <a:schemeClr val="bg1"/>
                </a:solidFill>
                <a:latin typeface="微软雅黑" pitchFamily="34" charset="-122"/>
                <a:ea typeface="微软雅黑" pitchFamily="34" charset="-122"/>
              </a:rPr>
              <a:t>printf</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Rectangle 3"/>
          <p:cNvSpPr txBox="1">
            <a:spLocks noChangeArrowheads="1"/>
          </p:cNvSpPr>
          <p:nvPr/>
        </p:nvSpPr>
        <p:spPr>
          <a:xfrm>
            <a:off x="971600" y="1340768"/>
            <a:ext cx="7639000" cy="9366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000" dirty="0">
                <a:latin typeface="微软雅黑" panose="020B0503020204020204" pitchFamily="34" charset="-122"/>
                <a:ea typeface="微软雅黑" panose="020B0503020204020204" pitchFamily="34" charset="-122"/>
              </a:rPr>
              <a:t>输出格式中除转换说明符以外的其它字符都原封不动地输出到标准输出设备。</a:t>
            </a:r>
            <a:endParaRPr lang="en-US" altLang="zh-CN" sz="2000" dirty="0">
              <a:latin typeface="微软雅黑" panose="020B0503020204020204" pitchFamily="34" charset="-122"/>
              <a:ea typeface="微软雅黑" panose="020B0503020204020204" pitchFamily="34" charset="-122"/>
            </a:endParaRPr>
          </a:p>
          <a:p>
            <a:pPr>
              <a:lnSpc>
                <a:spcPct val="130000"/>
              </a:lnSpc>
            </a:pPr>
            <a:r>
              <a:rPr lang="zh-CN" altLang="en-US" sz="2000" dirty="0">
                <a:latin typeface="微软雅黑" panose="020B0503020204020204" pitchFamily="34" charset="-122"/>
                <a:ea typeface="微软雅黑" panose="020B0503020204020204" pitchFamily="34" charset="-122"/>
              </a:rPr>
              <a:t>其中以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打头后跟一个字母或数字的部分称为换码序列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转义字符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p:txBody>
      </p:sp>
      <p:graphicFrame>
        <p:nvGraphicFramePr>
          <p:cNvPr id="10" name="表格 9"/>
          <p:cNvGraphicFramePr>
            <a:graphicFrameLocks noGrp="1"/>
          </p:cNvGraphicFramePr>
          <p:nvPr>
            <p:extLst>
              <p:ext uri="{D42A27DB-BD31-4B8C-83A1-F6EECF244321}">
                <p14:modId xmlns:p14="http://schemas.microsoft.com/office/powerpoint/2010/main" val="3286062420"/>
              </p:ext>
            </p:extLst>
          </p:nvPr>
        </p:nvGraphicFramePr>
        <p:xfrm>
          <a:off x="971600" y="2636912"/>
          <a:ext cx="7639000" cy="3168354"/>
        </p:xfrm>
        <a:graphic>
          <a:graphicData uri="http://schemas.openxmlformats.org/drawingml/2006/table">
            <a:tbl>
              <a:tblPr firstRow="1" bandRow="1">
                <a:tableStyleId>{2D5ABB26-0587-4C30-8999-92F81FD0307C}</a:tableStyleId>
              </a:tblPr>
              <a:tblGrid>
                <a:gridCol w="1157332">
                  <a:extLst>
                    <a:ext uri="{9D8B030D-6E8A-4147-A177-3AD203B41FA5}">
                      <a16:colId xmlns:a16="http://schemas.microsoft.com/office/drawing/2014/main" val="3342930077"/>
                    </a:ext>
                  </a:extLst>
                </a:gridCol>
                <a:gridCol w="1102742">
                  <a:extLst>
                    <a:ext uri="{9D8B030D-6E8A-4147-A177-3AD203B41FA5}">
                      <a16:colId xmlns:a16="http://schemas.microsoft.com/office/drawing/2014/main" val="1271250609"/>
                    </a:ext>
                  </a:extLst>
                </a:gridCol>
                <a:gridCol w="1443880">
                  <a:extLst>
                    <a:ext uri="{9D8B030D-6E8A-4147-A177-3AD203B41FA5}">
                      <a16:colId xmlns:a16="http://schemas.microsoft.com/office/drawing/2014/main" val="3013712685"/>
                    </a:ext>
                  </a:extLst>
                </a:gridCol>
                <a:gridCol w="1349774">
                  <a:extLst>
                    <a:ext uri="{9D8B030D-6E8A-4147-A177-3AD203B41FA5}">
                      <a16:colId xmlns:a16="http://schemas.microsoft.com/office/drawing/2014/main" val="4137420014"/>
                    </a:ext>
                  </a:extLst>
                </a:gridCol>
                <a:gridCol w="1301038">
                  <a:extLst>
                    <a:ext uri="{9D8B030D-6E8A-4147-A177-3AD203B41FA5}">
                      <a16:colId xmlns:a16="http://schemas.microsoft.com/office/drawing/2014/main" val="3131345421"/>
                    </a:ext>
                  </a:extLst>
                </a:gridCol>
                <a:gridCol w="1284234">
                  <a:extLst>
                    <a:ext uri="{9D8B030D-6E8A-4147-A177-3AD203B41FA5}">
                      <a16:colId xmlns:a16="http://schemas.microsoft.com/office/drawing/2014/main" val="3384395082"/>
                    </a:ext>
                  </a:extLst>
                </a:gridCol>
              </a:tblGrid>
              <a:tr h="452622">
                <a:tc>
                  <a:txBody>
                    <a:bodyPr/>
                    <a:lstStyle/>
                    <a:p>
                      <a:pPr algn="ctr"/>
                      <a:r>
                        <a:rPr lang="zh-CN" altLang="en-US" sz="1600" b="1" dirty="0">
                          <a:latin typeface="+mn-lt"/>
                          <a:ea typeface="微软雅黑" panose="020B0503020204020204" pitchFamily="34" charset="-122"/>
                        </a:rPr>
                        <a:t>字符类型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a:latin typeface="+mn-lt"/>
                          <a:ea typeface="微软雅黑" panose="020B0503020204020204" pitchFamily="34" charset="-122"/>
                        </a:rPr>
                        <a:t>字符表示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b="1" dirty="0">
                          <a:latin typeface="+mn-lt"/>
                          <a:ea typeface="微软雅黑" panose="020B0503020204020204" pitchFamily="34" charset="-122"/>
                        </a:rPr>
                        <a:t>字符含义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a:latin typeface="+mn-lt"/>
                          <a:ea typeface="微软雅黑" panose="020B0503020204020204" pitchFamily="34" charset="-122"/>
                        </a:rPr>
                        <a:t>ASCII</a:t>
                      </a:r>
                      <a:r>
                        <a:rPr lang="zh-CN" altLang="en-US" sz="1600" b="1" dirty="0">
                          <a:latin typeface="+mn-lt"/>
                          <a:ea typeface="微软雅黑" panose="020B0503020204020204" pitchFamily="34" charset="-122"/>
                        </a:rPr>
                        <a:t>码值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a:latin typeface="+mn-lt"/>
                          <a:ea typeface="微软雅黑" panose="020B0503020204020204" pitchFamily="34" charset="-122"/>
                        </a:rPr>
                        <a:t>“\</a:t>
                      </a:r>
                      <a:r>
                        <a:rPr lang="en-US" altLang="zh-CN" sz="1600" b="1" dirty="0" err="1">
                          <a:latin typeface="+mn-lt"/>
                          <a:ea typeface="微软雅黑" panose="020B0503020204020204" pitchFamily="34" charset="-122"/>
                        </a:rPr>
                        <a:t>ddd</a:t>
                      </a:r>
                      <a:r>
                        <a:rPr lang="en-US" altLang="zh-CN" sz="1600" b="1" dirty="0">
                          <a:latin typeface="+mn-lt"/>
                          <a:ea typeface="微软雅黑" panose="020B0503020204020204" pitchFamily="34" charset="-122"/>
                        </a:rPr>
                        <a:t>”</a:t>
                      </a:r>
                      <a:r>
                        <a:rPr lang="zh-CN" altLang="en-US" sz="1600" b="1" dirty="0">
                          <a:latin typeface="+mn-lt"/>
                          <a:ea typeface="微软雅黑" panose="020B0503020204020204" pitchFamily="34" charset="-122"/>
                        </a:rPr>
                        <a:t>表示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dirty="0">
                          <a:latin typeface="+mn-lt"/>
                          <a:ea typeface="微软雅黑" panose="020B0503020204020204" pitchFamily="34" charset="-122"/>
                        </a:rPr>
                        <a:t>“\</a:t>
                      </a:r>
                      <a:r>
                        <a:rPr lang="en-US" altLang="zh-CN" sz="1600" b="1" dirty="0" err="1">
                          <a:latin typeface="+mn-lt"/>
                          <a:ea typeface="微软雅黑" panose="020B0503020204020204" pitchFamily="34" charset="-122"/>
                        </a:rPr>
                        <a:t>xhh</a:t>
                      </a:r>
                      <a:r>
                        <a:rPr lang="en-US" altLang="zh-CN" sz="1600" b="1" dirty="0">
                          <a:latin typeface="+mn-lt"/>
                          <a:ea typeface="微软雅黑" panose="020B0503020204020204" pitchFamily="34" charset="-122"/>
                        </a:rPr>
                        <a:t>”</a:t>
                      </a:r>
                      <a:r>
                        <a:rPr lang="zh-CN" altLang="en-US" sz="1600" b="1" dirty="0">
                          <a:latin typeface="+mn-lt"/>
                          <a:ea typeface="微软雅黑" panose="020B0503020204020204" pitchFamily="34" charset="-122"/>
                        </a:rPr>
                        <a:t>表示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726350"/>
                  </a:ext>
                </a:extLst>
              </a:tr>
              <a:tr h="452622">
                <a:tc rowSpan="6">
                  <a:txBody>
                    <a:bodyPr/>
                    <a:lstStyle/>
                    <a:p>
                      <a:pPr algn="ctr"/>
                      <a:r>
                        <a:rPr lang="zh-CN" altLang="en-US" sz="1400" dirty="0">
                          <a:latin typeface="+mn-lt"/>
                          <a:ea typeface="微软雅黑" panose="020B0503020204020204" pitchFamily="34" charset="-122"/>
                        </a:rPr>
                        <a:t>部分转义字符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‘\n’</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回车换行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10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\012</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\x0A</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954035"/>
                  </a:ext>
                </a:extLst>
              </a:tr>
              <a:tr h="452622">
                <a:tc vMerge="1">
                  <a:txBody>
                    <a:bodyPr/>
                    <a:lstStyle/>
                    <a:p>
                      <a:pPr algn="ctr"/>
                      <a:endParaRPr lang="zh-CN" altLang="en-US" sz="1400" dirty="0">
                        <a:latin typeface="+mn-lt"/>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‘\t’</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制表符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9</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\011</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\x09</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145102"/>
                  </a:ext>
                </a:extLst>
              </a:tr>
              <a:tr h="452622">
                <a:tc vMerge="1">
                  <a:txBody>
                    <a:bodyPr/>
                    <a:lstStyle/>
                    <a:p>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‘\f’</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走纸换页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12</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\014</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\x0C</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1589252"/>
                  </a:ext>
                </a:extLst>
              </a:tr>
              <a:tr h="452622">
                <a:tc vMerge="1">
                  <a:txBody>
                    <a:bodyPr/>
                    <a:lstStyle/>
                    <a:p>
                      <a:pPr algn="ctr"/>
                      <a:endParaRPr lang="zh-CN" altLang="en-US" sz="1400" dirty="0">
                        <a:latin typeface="+mn-lt"/>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mn-lt"/>
                          <a:ea typeface="微软雅黑" panose="020B0503020204020204" pitchFamily="34" charset="-122"/>
                        </a:rPr>
                        <a:t>‘\0’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空字符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\000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0095936"/>
                  </a:ext>
                </a:extLst>
              </a:tr>
              <a:tr h="452622">
                <a:tc vMerge="1">
                  <a:txBody>
                    <a:bodyPr/>
                    <a:lstStyle/>
                    <a:p>
                      <a:pPr algn="ctr"/>
                      <a:endParaRPr lang="zh-CN" altLang="en-US" sz="1400" dirty="0">
                        <a:latin typeface="+mn-lt"/>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mn-lt"/>
                          <a:ea typeface="微软雅黑" panose="020B0503020204020204" pitchFamily="34" charset="-122"/>
                        </a:rPr>
                        <a:t>‘\b’</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退格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8</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\010</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\x08</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7669649"/>
                  </a:ext>
                </a:extLst>
              </a:tr>
              <a:tr h="452622">
                <a:tc vMerge="1">
                  <a:txBody>
                    <a:bodyPr/>
                    <a:lstStyle/>
                    <a:p>
                      <a:endParaRPr lang="zh-CN"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mn-lt"/>
                          <a:ea typeface="微软雅黑" panose="020B0503020204020204" pitchFamily="34" charset="-122"/>
                        </a:rPr>
                        <a:t>‘\r’</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mn-lt"/>
                          <a:ea typeface="微软雅黑" panose="020B0503020204020204" pitchFamily="34" charset="-122"/>
                        </a:rPr>
                        <a:t>回车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13</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\015</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mn-lt"/>
                          <a:ea typeface="微软雅黑" panose="020B0503020204020204" pitchFamily="34" charset="-122"/>
                        </a:rPr>
                        <a:t>\x0D</a:t>
                      </a:r>
                      <a:endParaRPr lang="zh-CN" altLang="en-US" sz="1400" dirty="0">
                        <a:latin typeface="+mn-lt"/>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083950"/>
                  </a:ext>
                </a:extLst>
              </a:tr>
            </a:tbl>
          </a:graphicData>
        </a:graphic>
      </p:graphicFrame>
      <p:sp>
        <p:nvSpPr>
          <p:cNvPr id="5" name="矩形 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1.5.1</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4513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en-US" altLang="zh-CN" sz="3200" b="1" dirty="0" err="1">
                <a:solidFill>
                  <a:schemeClr val="bg1"/>
                </a:solidFill>
                <a:latin typeface="微软雅黑" pitchFamily="34" charset="-122"/>
                <a:ea typeface="微软雅黑" pitchFamily="34" charset="-122"/>
              </a:rPr>
              <a:t>printf</a:t>
            </a:r>
            <a:r>
              <a:rPr lang="zh-CN" altLang="en-US" sz="3200" b="1" dirty="0">
                <a:solidFill>
                  <a:schemeClr val="bg1"/>
                </a:solidFill>
                <a:latin typeface="微软雅黑" pitchFamily="34" charset="-122"/>
                <a:ea typeface="微软雅黑" pitchFamily="34" charset="-122"/>
              </a:rPr>
              <a:t>函数多项输出使用例</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Rectangle 3"/>
          <p:cNvSpPr txBox="1">
            <a:spLocks noChangeArrowheads="1"/>
          </p:cNvSpPr>
          <p:nvPr/>
        </p:nvSpPr>
        <p:spPr>
          <a:xfrm>
            <a:off x="1187625" y="1196752"/>
            <a:ext cx="7797626" cy="4608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dirty="0">
                <a:latin typeface="微软雅黑" panose="020B0503020204020204" pitchFamily="34" charset="-122"/>
                <a:ea typeface="微软雅黑" panose="020B0503020204020204" pitchFamily="34" charset="-122"/>
              </a:rPr>
              <a:t>要求输出格式中的转换说明符与输出项的个数必须相同。它们按各自的先后顺序一一对应。</a:t>
            </a: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如：</a:t>
            </a:r>
          </a:p>
          <a:p>
            <a:pPr>
              <a:buFont typeface="Wingdings 3" pitchFamily="18" charset="2"/>
              <a:buNone/>
            </a:pPr>
            <a:r>
              <a:rPr lang="en-US" altLang="zh-CN" dirty="0" err="1">
                <a:solidFill>
                  <a:srgbClr val="006666"/>
                </a:solidFill>
                <a:ea typeface="华文新魏" pitchFamily="2" charset="-122"/>
              </a:rPr>
              <a:t>printf</a:t>
            </a:r>
            <a:r>
              <a:rPr lang="en-US" altLang="zh-CN" dirty="0">
                <a:solidFill>
                  <a:srgbClr val="006666"/>
                </a:solidFill>
                <a:ea typeface="华文新魏" pitchFamily="2" charset="-122"/>
              </a:rPr>
              <a:t>("…. %d… %x… %f…",            a,    b,      c);</a:t>
            </a:r>
          </a:p>
          <a:p>
            <a:endParaRPr lang="zh-CN" altLang="en-US" dirty="0">
              <a:ea typeface="华文新魏" pitchFamily="2" charset="-122"/>
            </a:endParaRPr>
          </a:p>
        </p:txBody>
      </p:sp>
      <p:grpSp>
        <p:nvGrpSpPr>
          <p:cNvPr id="7" name="组合 6"/>
          <p:cNvGrpSpPr/>
          <p:nvPr/>
        </p:nvGrpSpPr>
        <p:grpSpPr>
          <a:xfrm>
            <a:off x="2915816" y="3499023"/>
            <a:ext cx="4537075" cy="1154113"/>
            <a:chOff x="2843734" y="4183061"/>
            <a:chExt cx="4537075" cy="1154113"/>
          </a:xfrm>
        </p:grpSpPr>
        <p:sp>
          <p:nvSpPr>
            <p:cNvPr id="8" name="Line 5"/>
            <p:cNvSpPr>
              <a:spLocks noChangeShapeType="1"/>
            </p:cNvSpPr>
            <p:nvPr/>
          </p:nvSpPr>
          <p:spPr bwMode="auto">
            <a:xfrm>
              <a:off x="2843734" y="4687887"/>
              <a:ext cx="3168650" cy="1587"/>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6"/>
            <p:cNvSpPr>
              <a:spLocks noChangeShapeType="1"/>
            </p:cNvSpPr>
            <p:nvPr/>
          </p:nvSpPr>
          <p:spPr bwMode="auto">
            <a:xfrm flipV="1">
              <a:off x="2843734" y="4184649"/>
              <a:ext cx="0" cy="504825"/>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7"/>
            <p:cNvSpPr>
              <a:spLocks noChangeShapeType="1"/>
            </p:cNvSpPr>
            <p:nvPr/>
          </p:nvSpPr>
          <p:spPr bwMode="auto">
            <a:xfrm flipV="1">
              <a:off x="6012384" y="4184649"/>
              <a:ext cx="0" cy="504825"/>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Line 8"/>
            <p:cNvSpPr>
              <a:spLocks noChangeShapeType="1"/>
            </p:cNvSpPr>
            <p:nvPr/>
          </p:nvSpPr>
          <p:spPr bwMode="auto">
            <a:xfrm flipV="1">
              <a:off x="3635896" y="4184649"/>
              <a:ext cx="0" cy="865188"/>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9"/>
            <p:cNvSpPr>
              <a:spLocks noChangeShapeType="1"/>
            </p:cNvSpPr>
            <p:nvPr/>
          </p:nvSpPr>
          <p:spPr bwMode="auto">
            <a:xfrm flipV="1">
              <a:off x="3635896" y="5048249"/>
              <a:ext cx="3024188" cy="0"/>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10"/>
            <p:cNvSpPr>
              <a:spLocks noChangeShapeType="1"/>
            </p:cNvSpPr>
            <p:nvPr/>
          </p:nvSpPr>
          <p:spPr bwMode="auto">
            <a:xfrm flipV="1">
              <a:off x="6660084" y="4183061"/>
              <a:ext cx="0" cy="865188"/>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11"/>
            <p:cNvSpPr>
              <a:spLocks noChangeShapeType="1"/>
            </p:cNvSpPr>
            <p:nvPr/>
          </p:nvSpPr>
          <p:spPr bwMode="auto">
            <a:xfrm flipV="1">
              <a:off x="4428059" y="4184649"/>
              <a:ext cx="0" cy="1152525"/>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2"/>
            <p:cNvSpPr>
              <a:spLocks noChangeShapeType="1"/>
            </p:cNvSpPr>
            <p:nvPr/>
          </p:nvSpPr>
          <p:spPr bwMode="auto">
            <a:xfrm>
              <a:off x="4428059" y="5337174"/>
              <a:ext cx="2952750" cy="0"/>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3"/>
            <p:cNvSpPr>
              <a:spLocks noChangeShapeType="1"/>
            </p:cNvSpPr>
            <p:nvPr/>
          </p:nvSpPr>
          <p:spPr bwMode="auto">
            <a:xfrm flipV="1">
              <a:off x="7380809" y="4184649"/>
              <a:ext cx="0" cy="1152525"/>
            </a:xfrm>
            <a:prstGeom prst="line">
              <a:avLst/>
            </a:prstGeom>
            <a:noFill/>
            <a:ln w="6032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 name="矩形 17"/>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1.5.1</a:t>
            </a:r>
            <a:endParaRPr lang="zh-CN" altLang="en-US" sz="3600" b="1" dirty="0">
              <a:solidFill>
                <a:srgbClr val="39626F"/>
              </a:solidFill>
              <a:latin typeface="Segoe UI" panose="020B0502040204020203" pitchFamily="34" charset="0"/>
              <a:cs typeface="Segoe UI" panose="020B0502040204020203" pitchFamily="34" charset="0"/>
            </a:endParaRPr>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2857" y="1282061"/>
            <a:ext cx="654768" cy="654768"/>
          </a:xfrm>
          <a:prstGeom prst="rect">
            <a:avLst/>
          </a:prstGeom>
        </p:spPr>
      </p:pic>
    </p:spTree>
    <p:extLst>
      <p:ext uri="{BB962C8B-B14F-4D97-AF65-F5344CB8AC3E}">
        <p14:creationId xmlns:p14="http://schemas.microsoft.com/office/powerpoint/2010/main" val="106498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格式化输入</a:t>
            </a:r>
            <a:r>
              <a:rPr lang="en-US" altLang="zh-CN" sz="3200" b="1" dirty="0" err="1">
                <a:solidFill>
                  <a:schemeClr val="bg1"/>
                </a:solidFill>
                <a:latin typeface="微软雅黑" pitchFamily="34" charset="-122"/>
                <a:ea typeface="微软雅黑" pitchFamily="34" charset="-122"/>
              </a:rPr>
              <a:t>scanf</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 name="Rectangle 3"/>
          <p:cNvSpPr txBox="1">
            <a:spLocks noChangeArrowheads="1"/>
          </p:cNvSpPr>
          <p:nvPr/>
        </p:nvSpPr>
        <p:spPr>
          <a:xfrm>
            <a:off x="899592" y="1340769"/>
            <a:ext cx="7784033" cy="15841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latin typeface="微软雅黑" panose="020B0503020204020204" pitchFamily="34" charset="-122"/>
                <a:ea typeface="微软雅黑" panose="020B0503020204020204" pitchFamily="34" charset="-122"/>
              </a:rPr>
              <a:t>其一般使用形式如下：</a:t>
            </a:r>
          </a:p>
          <a:p>
            <a:pPr>
              <a:buFont typeface="Wingdings 3" pitchFamily="18" charset="2"/>
              <a:buNone/>
            </a:pPr>
            <a:r>
              <a:rPr lang="zh-CN" altLang="en-US" dirty="0">
                <a:latin typeface="微软雅黑" panose="020B0503020204020204" pitchFamily="34" charset="-122"/>
                <a:ea typeface="微软雅黑" panose="020B0503020204020204" pitchFamily="34" charset="-122"/>
              </a:rPr>
              <a:t>          </a:t>
            </a:r>
            <a:r>
              <a:rPr lang="en-US" altLang="zh-CN" sz="2400" dirty="0" err="1">
                <a:solidFill>
                  <a:srgbClr val="006666"/>
                </a:solidFill>
                <a:latin typeface="微软雅黑" panose="020B0503020204020204" pitchFamily="34" charset="-122"/>
                <a:ea typeface="微软雅黑" panose="020B0503020204020204" pitchFamily="34" charset="-122"/>
              </a:rPr>
              <a:t>scanf</a:t>
            </a:r>
            <a:r>
              <a:rPr lang="en-US" altLang="zh-CN" sz="2400" dirty="0">
                <a:solidFill>
                  <a:srgbClr val="006666"/>
                </a:solidFill>
                <a:latin typeface="微软雅黑" panose="020B0503020204020204" pitchFamily="34" charset="-122"/>
                <a:ea typeface="微软雅黑" panose="020B0503020204020204" pitchFamily="34" charset="-122"/>
              </a:rPr>
              <a:t>("</a:t>
            </a:r>
            <a:r>
              <a:rPr lang="zh-CN" altLang="en-US" sz="2400" dirty="0">
                <a:solidFill>
                  <a:srgbClr val="006666"/>
                </a:solidFill>
                <a:latin typeface="微软雅黑" panose="020B0503020204020204" pitchFamily="34" charset="-122"/>
                <a:ea typeface="微软雅黑" panose="020B0503020204020204" pitchFamily="34" charset="-122"/>
              </a:rPr>
              <a:t>输入格式</a:t>
            </a:r>
            <a:r>
              <a:rPr lang="en-US" altLang="zh-CN" sz="2400" dirty="0">
                <a:solidFill>
                  <a:srgbClr val="006666"/>
                </a:solidFill>
                <a:latin typeface="微软雅黑" panose="020B0503020204020204" pitchFamily="34" charset="-122"/>
                <a:ea typeface="微软雅黑" panose="020B0503020204020204" pitchFamily="34" charset="-122"/>
              </a:rPr>
              <a:t>"</a:t>
            </a:r>
            <a:r>
              <a:rPr lang="zh-CN" altLang="en-US" sz="2400" dirty="0">
                <a:solidFill>
                  <a:srgbClr val="006666"/>
                </a:solidFill>
                <a:latin typeface="微软雅黑" panose="020B0503020204020204" pitchFamily="34" charset="-122"/>
                <a:ea typeface="微软雅黑" panose="020B0503020204020204" pitchFamily="34" charset="-122"/>
              </a:rPr>
              <a:t>，输入项系列</a:t>
            </a:r>
            <a:r>
              <a:rPr lang="en-US" altLang="zh-CN" sz="2400" dirty="0">
                <a:solidFill>
                  <a:srgbClr val="006666"/>
                </a:solidFill>
                <a:latin typeface="微软雅黑" panose="020B0503020204020204" pitchFamily="34" charset="-122"/>
                <a:ea typeface="微软雅黑" panose="020B0503020204020204" pitchFamily="34" charset="-122"/>
              </a:rPr>
              <a:t>);</a:t>
            </a:r>
          </a:p>
          <a:p>
            <a:r>
              <a:rPr lang="zh-CN" altLang="en-US" sz="2600" dirty="0">
                <a:latin typeface="微软雅黑" panose="020B0503020204020204" pitchFamily="34" charset="-122"/>
                <a:ea typeface="微软雅黑" panose="020B0503020204020204" pitchFamily="34" charset="-122"/>
              </a:rPr>
              <a:t>输入格式中一般只使用转换说明符，否则容易出错。</a:t>
            </a:r>
          </a:p>
          <a:p>
            <a:r>
              <a:rPr lang="zh-CN" altLang="en-US" sz="2600" dirty="0">
                <a:latin typeface="微软雅黑" panose="020B0503020204020204" pitchFamily="34" charset="-122"/>
                <a:ea typeface="微软雅黑" panose="020B0503020204020204" pitchFamily="34" charset="-122"/>
              </a:rPr>
              <a:t>输入项必须是地址量，</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变量名前加上</a:t>
            </a:r>
            <a:r>
              <a:rPr lang="en-US" altLang="zh-CN" sz="2600" dirty="0">
                <a:latin typeface="微软雅黑" panose="020B0503020204020204" pitchFamily="34" charset="-122"/>
                <a:ea typeface="微软雅黑" panose="020B0503020204020204" pitchFamily="34" charset="-122"/>
              </a:rPr>
              <a:t>&amp;</a:t>
            </a:r>
            <a:r>
              <a:rPr lang="zh-CN" altLang="en-US" sz="2600" dirty="0">
                <a:latin typeface="微软雅黑" panose="020B0503020204020204" pitchFamily="34" charset="-122"/>
                <a:ea typeface="微软雅黑" panose="020B0503020204020204" pitchFamily="34" charset="-122"/>
              </a:rPr>
              <a:t>表示变量的地址</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a:t>
            </a:r>
          </a:p>
        </p:txBody>
      </p:sp>
      <p:sp>
        <p:nvSpPr>
          <p:cNvPr id="19" name="Rectangle 3"/>
          <p:cNvSpPr txBox="1">
            <a:spLocks noChangeArrowheads="1"/>
          </p:cNvSpPr>
          <p:nvPr/>
        </p:nvSpPr>
        <p:spPr>
          <a:xfrm>
            <a:off x="611560" y="3218625"/>
            <a:ext cx="3816425" cy="287467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altLang="zh-CN" dirty="0">
                <a:solidFill>
                  <a:srgbClr val="006666"/>
                </a:solidFill>
                <a:latin typeface="微软雅黑" panose="020B0503020204020204" pitchFamily="34" charset="-122"/>
                <a:ea typeface="微软雅黑" panose="020B0503020204020204" pitchFamily="34" charset="-122"/>
              </a:rPr>
              <a:t>1)</a:t>
            </a:r>
            <a:r>
              <a:rPr lang="zh-CN" altLang="en-US" dirty="0">
                <a:solidFill>
                  <a:srgbClr val="006666"/>
                </a:solidFill>
                <a:latin typeface="微软雅黑" panose="020B0503020204020204" pitchFamily="34" charset="-122"/>
                <a:ea typeface="微软雅黑" panose="020B0503020204020204" pitchFamily="34" charset="-122"/>
              </a:rPr>
              <a:t>常规输入例：</a:t>
            </a:r>
            <a:endParaRPr lang="en-US" altLang="zh-CN" dirty="0">
              <a:solidFill>
                <a:srgbClr val="006666"/>
              </a:solidFill>
              <a:latin typeface="微软雅黑" panose="020B0503020204020204" pitchFamily="34" charset="-122"/>
              <a:ea typeface="微软雅黑" panose="020B0503020204020204" pitchFamily="34" charset="-122"/>
            </a:endParaRPr>
          </a:p>
          <a:p>
            <a:pPr>
              <a:spcBef>
                <a:spcPts val="600"/>
              </a:spcBef>
            </a:pPr>
            <a:r>
              <a:rPr lang="en-US" altLang="zh-CN" dirty="0">
                <a:solidFill>
                  <a:schemeClr val="tx1"/>
                </a:solidFill>
                <a:ea typeface="华文新魏" pitchFamily="2" charset="-122"/>
              </a:rPr>
              <a:t>          </a:t>
            </a:r>
            <a:r>
              <a:rPr lang="en-US" altLang="zh-CN" dirty="0" err="1">
                <a:solidFill>
                  <a:schemeClr val="tx1"/>
                </a:solidFill>
                <a:ea typeface="华文新魏" pitchFamily="2" charset="-122"/>
              </a:rPr>
              <a:t>scanf</a:t>
            </a:r>
            <a:r>
              <a:rPr lang="en-US" altLang="zh-CN" dirty="0">
                <a:solidFill>
                  <a:schemeClr val="tx1"/>
                </a:solidFill>
                <a:ea typeface="华文新魏" pitchFamily="2" charset="-122"/>
              </a:rPr>
              <a:t>("%</a:t>
            </a:r>
            <a:r>
              <a:rPr lang="en-US" altLang="zh-CN" dirty="0" err="1">
                <a:solidFill>
                  <a:schemeClr val="tx1"/>
                </a:solidFill>
                <a:ea typeface="华文新魏" pitchFamily="2" charset="-122"/>
              </a:rPr>
              <a:t>d",&amp;a</a:t>
            </a:r>
            <a:r>
              <a:rPr lang="en-US" altLang="zh-CN" dirty="0">
                <a:solidFill>
                  <a:schemeClr val="tx1"/>
                </a:solidFill>
                <a:ea typeface="华文新魏" pitchFamily="2" charset="-122"/>
              </a:rPr>
              <a:t>); </a:t>
            </a:r>
          </a:p>
          <a:p>
            <a:pPr>
              <a:spcBef>
                <a:spcPts val="600"/>
              </a:spcBef>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输入</a:t>
            </a:r>
            <a:r>
              <a:rPr lang="en-US" altLang="zh-CN" dirty="0">
                <a:solidFill>
                  <a:schemeClr val="tx1"/>
                </a:solidFill>
                <a:ea typeface="微软雅黑" panose="020B0503020204020204" pitchFamily="34" charset="-122"/>
              </a:rPr>
              <a:t>10</a:t>
            </a:r>
          </a:p>
          <a:p>
            <a:pPr>
              <a:spcBef>
                <a:spcPts val="600"/>
              </a:spcBef>
            </a:pPr>
            <a:r>
              <a:rPr lang="zh-CN" altLang="en-US" dirty="0">
                <a:solidFill>
                  <a:schemeClr val="tx1"/>
                </a:solidFill>
                <a:latin typeface="微软雅黑" panose="020B0503020204020204" pitchFamily="34" charset="-122"/>
                <a:ea typeface="微软雅黑" panose="020B0503020204020204" pitchFamily="34" charset="-122"/>
              </a:rPr>
              <a:t>         结果：</a:t>
            </a:r>
            <a:r>
              <a:rPr lang="en-US" altLang="zh-CN" dirty="0">
                <a:solidFill>
                  <a:schemeClr val="tx1"/>
                </a:solidFill>
                <a:ea typeface="华文新魏" pitchFamily="2" charset="-122"/>
              </a:rPr>
              <a:t>a=10</a:t>
            </a:r>
          </a:p>
          <a:p>
            <a:pPr>
              <a:spcBef>
                <a:spcPts val="600"/>
              </a:spcBef>
            </a:pPr>
            <a:r>
              <a:rPr lang="en-US" altLang="zh-CN" dirty="0">
                <a:solidFill>
                  <a:srgbClr val="006666"/>
                </a:solidFill>
                <a:latin typeface="微软雅黑" panose="020B0503020204020204" pitchFamily="34" charset="-122"/>
                <a:ea typeface="微软雅黑" panose="020B0503020204020204" pitchFamily="34" charset="-122"/>
              </a:rPr>
              <a:t>2)</a:t>
            </a:r>
            <a:r>
              <a:rPr lang="zh-CN" altLang="en-US" dirty="0">
                <a:solidFill>
                  <a:srgbClr val="006666"/>
                </a:solidFill>
                <a:latin typeface="微软雅黑" panose="020B0503020204020204" pitchFamily="34" charset="-122"/>
                <a:ea typeface="微软雅黑" panose="020B0503020204020204" pitchFamily="34" charset="-122"/>
              </a:rPr>
              <a:t>输入中有分隔符例：</a:t>
            </a:r>
            <a:endParaRPr lang="en-US" altLang="zh-CN" dirty="0">
              <a:solidFill>
                <a:srgbClr val="006666"/>
              </a:solidFill>
              <a:latin typeface="微软雅黑" panose="020B0503020204020204" pitchFamily="34" charset="-122"/>
              <a:ea typeface="微软雅黑" panose="020B0503020204020204" pitchFamily="34" charset="-122"/>
            </a:endParaRPr>
          </a:p>
          <a:p>
            <a:pPr>
              <a:spcBef>
                <a:spcPts val="600"/>
              </a:spcBef>
            </a:pPr>
            <a:r>
              <a:rPr lang="en-US" altLang="zh-CN" dirty="0">
                <a:solidFill>
                  <a:schemeClr val="hlink"/>
                </a:solidFill>
                <a:ea typeface="华文新魏" pitchFamily="2" charset="-122"/>
              </a:rPr>
              <a:t>          </a:t>
            </a:r>
            <a:r>
              <a:rPr lang="en-US" altLang="zh-CN" dirty="0" err="1">
                <a:solidFill>
                  <a:schemeClr val="tx1"/>
                </a:solidFill>
                <a:ea typeface="华文新魏" pitchFamily="2" charset="-122"/>
              </a:rPr>
              <a:t>scanf</a:t>
            </a:r>
            <a:r>
              <a:rPr lang="en-US" altLang="zh-CN" dirty="0">
                <a:solidFill>
                  <a:schemeClr val="tx1"/>
                </a:solidFill>
                <a:ea typeface="华文新魏" pitchFamily="2" charset="-122"/>
              </a:rPr>
              <a:t>("%d:%</a:t>
            </a:r>
            <a:r>
              <a:rPr lang="en-US" altLang="zh-CN" dirty="0" err="1">
                <a:solidFill>
                  <a:schemeClr val="tx1"/>
                </a:solidFill>
                <a:ea typeface="华文新魏" pitchFamily="2" charset="-122"/>
              </a:rPr>
              <a:t>d",&amp;a,&amp;b</a:t>
            </a:r>
            <a:r>
              <a:rPr lang="en-US" altLang="zh-CN" dirty="0">
                <a:solidFill>
                  <a:schemeClr val="tx1"/>
                </a:solidFill>
                <a:ea typeface="华文新魏" pitchFamily="2" charset="-122"/>
              </a:rPr>
              <a:t>); </a:t>
            </a:r>
          </a:p>
          <a:p>
            <a:pPr>
              <a:spcBef>
                <a:spcPts val="600"/>
              </a:spcBef>
            </a:pPr>
            <a:r>
              <a:rPr lang="en-US" altLang="zh-CN" dirty="0">
                <a:solidFill>
                  <a:schemeClr val="tx1"/>
                </a:solidFill>
                <a:ea typeface="华文新魏" pitchFamily="2" charset="-122"/>
              </a:rPr>
              <a:t>          </a:t>
            </a:r>
            <a:r>
              <a:rPr lang="zh-CN" altLang="en-US" dirty="0">
                <a:solidFill>
                  <a:schemeClr val="tx1"/>
                </a:solidFill>
                <a:latin typeface="微软雅黑" panose="020B0503020204020204" pitchFamily="34" charset="-122"/>
                <a:ea typeface="微软雅黑" panose="020B0503020204020204" pitchFamily="34" charset="-122"/>
              </a:rPr>
              <a:t>输入</a:t>
            </a:r>
            <a:r>
              <a:rPr lang="en-US" altLang="zh-CN" dirty="0">
                <a:solidFill>
                  <a:schemeClr val="tx1"/>
                </a:solidFill>
                <a:ea typeface="华文新魏" pitchFamily="2" charset="-122"/>
              </a:rPr>
              <a:t>3:5</a:t>
            </a:r>
          </a:p>
          <a:p>
            <a:pPr>
              <a:spcBef>
                <a:spcPts val="600"/>
              </a:spcBef>
            </a:pPr>
            <a:r>
              <a:rPr lang="zh-CN" altLang="en-US" dirty="0">
                <a:solidFill>
                  <a:schemeClr val="tx1"/>
                </a:solidFill>
                <a:latin typeface="微软雅黑" panose="020B0503020204020204" pitchFamily="34" charset="-122"/>
                <a:ea typeface="微软雅黑" panose="020B0503020204020204" pitchFamily="34" charset="-122"/>
              </a:rPr>
              <a:t>          结果： </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ea typeface="华文新魏" pitchFamily="2" charset="-122"/>
              </a:rPr>
              <a:t>a=3,b=5</a:t>
            </a:r>
          </a:p>
        </p:txBody>
      </p:sp>
      <p:sp>
        <p:nvSpPr>
          <p:cNvPr id="20" name="Rectangle 3"/>
          <p:cNvSpPr txBox="1">
            <a:spLocks noChangeArrowheads="1"/>
          </p:cNvSpPr>
          <p:nvPr/>
        </p:nvSpPr>
        <p:spPr>
          <a:xfrm>
            <a:off x="4932040" y="3068960"/>
            <a:ext cx="3816425" cy="15841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altLang="zh-CN" dirty="0">
                <a:solidFill>
                  <a:srgbClr val="006666"/>
                </a:solidFill>
                <a:latin typeface="微软雅黑" panose="020B0503020204020204" pitchFamily="34" charset="-122"/>
                <a:ea typeface="微软雅黑" panose="020B0503020204020204" pitchFamily="34" charset="-122"/>
              </a:rPr>
              <a:t>3)</a:t>
            </a:r>
            <a:r>
              <a:rPr lang="zh-CN" altLang="en-US" dirty="0">
                <a:solidFill>
                  <a:srgbClr val="006666"/>
                </a:solidFill>
                <a:latin typeface="微软雅黑" panose="020B0503020204020204" pitchFamily="34" charset="-122"/>
                <a:ea typeface="微软雅黑" panose="020B0503020204020204" pitchFamily="34" charset="-122"/>
              </a:rPr>
              <a:t>输入长度给定例：</a:t>
            </a:r>
            <a:endParaRPr lang="en-US" altLang="zh-CN" dirty="0">
              <a:solidFill>
                <a:srgbClr val="006666"/>
              </a:solidFill>
              <a:latin typeface="微软雅黑" panose="020B0503020204020204" pitchFamily="34" charset="-122"/>
              <a:ea typeface="微软雅黑" panose="020B0503020204020204" pitchFamily="34" charset="-122"/>
            </a:endParaRPr>
          </a:p>
          <a:p>
            <a:pPr>
              <a:spcBef>
                <a:spcPts val="600"/>
              </a:spcBef>
            </a:pPr>
            <a:r>
              <a:rPr lang="en-US" altLang="zh-CN" dirty="0">
                <a:solidFill>
                  <a:schemeClr val="tx1"/>
                </a:solidFill>
                <a:ea typeface="华文新魏" pitchFamily="2" charset="-122"/>
              </a:rPr>
              <a:t>  </a:t>
            </a:r>
            <a:r>
              <a:rPr lang="zh-CN" altLang="en-US" dirty="0">
                <a:solidFill>
                  <a:schemeClr val="tx1"/>
                </a:solidFill>
                <a:ea typeface="华文新魏" pitchFamily="2" charset="-122"/>
              </a:rPr>
              <a:t> </a:t>
            </a:r>
            <a:r>
              <a:rPr lang="en-US" altLang="zh-CN" dirty="0" err="1">
                <a:solidFill>
                  <a:schemeClr val="tx1"/>
                </a:solidFill>
                <a:ea typeface="华文新魏" pitchFamily="2" charset="-122"/>
              </a:rPr>
              <a:t>scanf</a:t>
            </a:r>
            <a:r>
              <a:rPr lang="en-US" altLang="zh-CN" dirty="0">
                <a:solidFill>
                  <a:schemeClr val="tx1"/>
                </a:solidFill>
                <a:ea typeface="华文新魏" pitchFamily="2" charset="-122"/>
              </a:rPr>
              <a:t>(%4d%2d%2d”,&amp;a,&amp;b,&amp;c);</a:t>
            </a:r>
          </a:p>
          <a:p>
            <a:pPr>
              <a:spcBef>
                <a:spcPts val="600"/>
              </a:spcBef>
              <a:buFont typeface="Wingdings 3" pitchFamily="18" charset="2"/>
              <a:buNone/>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假设输入序列为：</a:t>
            </a:r>
            <a:r>
              <a:rPr lang="en-US" altLang="zh-CN" dirty="0">
                <a:solidFill>
                  <a:schemeClr val="tx1"/>
                </a:solidFill>
                <a:ea typeface="华文新魏" pitchFamily="2" charset="-122"/>
              </a:rPr>
              <a:t>20160125</a:t>
            </a:r>
          </a:p>
          <a:p>
            <a:pPr>
              <a:spcBef>
                <a:spcPts val="600"/>
              </a:spcBef>
              <a:buFont typeface="Wingdings 3" pitchFamily="18" charset="2"/>
              <a:buNone/>
            </a:pP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结果：</a:t>
            </a:r>
            <a:r>
              <a:rPr lang="en-US" altLang="zh-CN" dirty="0">
                <a:solidFill>
                  <a:schemeClr val="tx1"/>
                </a:solidFill>
                <a:ea typeface="华文新魏" pitchFamily="2" charset="-122"/>
              </a:rPr>
              <a:t>a=2016,b=01,c=25</a:t>
            </a:r>
            <a:endParaRPr lang="zh-CN" altLang="en-US" sz="1600" dirty="0">
              <a:solidFill>
                <a:schemeClr val="tx1"/>
              </a:solidFill>
              <a:ea typeface="华文新魏" pitchFamily="2" charset="-122"/>
            </a:endParaRPr>
          </a:p>
        </p:txBody>
      </p:sp>
      <p:sp>
        <p:nvSpPr>
          <p:cNvPr id="21" name="Rectangle 3"/>
          <p:cNvSpPr txBox="1">
            <a:spLocks noChangeArrowheads="1"/>
          </p:cNvSpPr>
          <p:nvPr/>
        </p:nvSpPr>
        <p:spPr>
          <a:xfrm>
            <a:off x="5004048" y="4653136"/>
            <a:ext cx="3456384" cy="1728191"/>
          </a:xfrm>
          <a:prstGeom prst="rect">
            <a:avLst/>
          </a:prstGeom>
          <a:ln>
            <a:solidFill>
              <a:srgbClr val="339933"/>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zh-CN" altLang="en-US" dirty="0">
                <a:solidFill>
                  <a:srgbClr val="006666"/>
                </a:solidFill>
                <a:latin typeface="微软雅黑" panose="020B0503020204020204" pitchFamily="34" charset="-122"/>
                <a:ea typeface="微软雅黑" panose="020B0503020204020204" pitchFamily="34" charset="-122"/>
              </a:rPr>
              <a:t>输入数据时，遇到下列情况时该数据认为结束</a:t>
            </a:r>
          </a:p>
          <a:p>
            <a:pPr>
              <a:spcBef>
                <a:spcPts val="600"/>
              </a:spcBef>
              <a:buFont typeface="Wingdings 3" pitchFamily="18" charset="2"/>
              <a:buNone/>
            </a:pPr>
            <a:r>
              <a:rPr lang="zh-CN" altLang="en-US" dirty="0">
                <a:solidFill>
                  <a:srgbClr val="006666"/>
                </a:solidFill>
                <a:latin typeface="微软雅黑" panose="020B0503020204020204" pitchFamily="34" charset="-122"/>
                <a:ea typeface="微软雅黑" panose="020B0503020204020204" pitchFamily="34" charset="-122"/>
              </a:rPr>
              <a:t>	 </a:t>
            </a:r>
            <a:r>
              <a:rPr lang="en-US" altLang="zh-CN" dirty="0">
                <a:solidFill>
                  <a:srgbClr val="006666"/>
                </a:solidFill>
                <a:latin typeface="微软雅黑" panose="020B0503020204020204" pitchFamily="34" charset="-122"/>
                <a:ea typeface="微软雅黑" panose="020B0503020204020204" pitchFamily="34" charset="-122"/>
              </a:rPr>
              <a:t>a.</a:t>
            </a:r>
            <a:r>
              <a:rPr lang="zh-CN" altLang="en-US" dirty="0">
                <a:solidFill>
                  <a:srgbClr val="006666"/>
                </a:solidFill>
                <a:latin typeface="微软雅黑" panose="020B0503020204020204" pitchFamily="34" charset="-122"/>
                <a:ea typeface="微软雅黑" panose="020B0503020204020204" pitchFamily="34" charset="-122"/>
              </a:rPr>
              <a:t>遇空格、回车或者</a:t>
            </a:r>
            <a:r>
              <a:rPr lang="en-US" altLang="zh-CN" dirty="0">
                <a:solidFill>
                  <a:srgbClr val="006666"/>
                </a:solidFill>
                <a:latin typeface="微软雅黑" panose="020B0503020204020204" pitchFamily="34" charset="-122"/>
                <a:ea typeface="微软雅黑" panose="020B0503020204020204" pitchFamily="34" charset="-122"/>
              </a:rPr>
              <a:t>tab</a:t>
            </a:r>
            <a:r>
              <a:rPr lang="zh-CN" altLang="en-US" dirty="0">
                <a:solidFill>
                  <a:srgbClr val="006666"/>
                </a:solidFill>
                <a:latin typeface="微软雅黑" panose="020B0503020204020204" pitchFamily="34" charset="-122"/>
                <a:ea typeface="微软雅黑" panose="020B0503020204020204" pitchFamily="34" charset="-122"/>
              </a:rPr>
              <a:t>键</a:t>
            </a:r>
          </a:p>
          <a:p>
            <a:pPr>
              <a:spcBef>
                <a:spcPts val="600"/>
              </a:spcBef>
              <a:buFont typeface="Wingdings 3" pitchFamily="18" charset="2"/>
              <a:buNone/>
            </a:pPr>
            <a:r>
              <a:rPr lang="en-US" altLang="zh-CN" dirty="0">
                <a:solidFill>
                  <a:srgbClr val="006666"/>
                </a:solidFill>
                <a:latin typeface="微软雅黑" panose="020B0503020204020204" pitchFamily="34" charset="-122"/>
                <a:ea typeface="微软雅黑" panose="020B0503020204020204" pitchFamily="34" charset="-122"/>
              </a:rPr>
              <a:t>	 b.</a:t>
            </a:r>
            <a:r>
              <a:rPr lang="zh-CN" altLang="en-US" dirty="0">
                <a:solidFill>
                  <a:srgbClr val="006666"/>
                </a:solidFill>
                <a:latin typeface="微软雅黑" panose="020B0503020204020204" pitchFamily="34" charset="-122"/>
                <a:ea typeface="微软雅黑" panose="020B0503020204020204" pitchFamily="34" charset="-122"/>
              </a:rPr>
              <a:t>遇宽度结束，如“</a:t>
            </a:r>
            <a:r>
              <a:rPr lang="en-US" altLang="zh-CN" dirty="0">
                <a:solidFill>
                  <a:srgbClr val="006666"/>
                </a:solidFill>
                <a:latin typeface="微软雅黑" panose="020B0503020204020204" pitchFamily="34" charset="-122"/>
                <a:ea typeface="微软雅黑" panose="020B0503020204020204" pitchFamily="34" charset="-122"/>
              </a:rPr>
              <a:t>%3d”</a:t>
            </a:r>
            <a:r>
              <a:rPr lang="zh-CN" altLang="en-US" dirty="0">
                <a:solidFill>
                  <a:srgbClr val="006666"/>
                </a:solidFill>
                <a:latin typeface="微软雅黑" panose="020B0503020204020204" pitchFamily="34" charset="-122"/>
                <a:ea typeface="微软雅黑" panose="020B0503020204020204" pitchFamily="34" charset="-122"/>
              </a:rPr>
              <a:t>只取输入项前三列。 </a:t>
            </a:r>
          </a:p>
          <a:p>
            <a:endParaRPr lang="zh-CN" altLang="en-US" sz="1600" dirty="0">
              <a:solidFill>
                <a:srgbClr val="006666"/>
              </a:solidFill>
              <a:ea typeface="华文新魏" pitchFamily="2" charset="-122"/>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9628" y="4601525"/>
            <a:ext cx="654768" cy="654768"/>
          </a:xfrm>
          <a:prstGeom prst="rect">
            <a:avLst/>
          </a:prstGeom>
        </p:spPr>
      </p:pic>
      <p:sp>
        <p:nvSpPr>
          <p:cNvPr id="8" name="矩形 7"/>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1.5.2</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572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字符输入</a:t>
            </a:r>
            <a:r>
              <a:rPr lang="en-US" altLang="zh-CN" sz="3200" b="1" dirty="0" err="1">
                <a:solidFill>
                  <a:schemeClr val="bg1"/>
                </a:solidFill>
                <a:latin typeface="微软雅黑" pitchFamily="34" charset="-122"/>
                <a:ea typeface="微软雅黑" pitchFamily="34" charset="-122"/>
              </a:rPr>
              <a:t>getchar</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Rectangle 3"/>
          <p:cNvSpPr txBox="1">
            <a:spLocks noChangeArrowheads="1"/>
          </p:cNvSpPr>
          <p:nvPr/>
        </p:nvSpPr>
        <p:spPr>
          <a:xfrm>
            <a:off x="971600" y="1628775"/>
            <a:ext cx="7639000" cy="2880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altLang="zh-CN" sz="2400" dirty="0">
                <a:solidFill>
                  <a:srgbClr val="006666"/>
                </a:solidFill>
                <a:ea typeface="微软雅黑" panose="020B0503020204020204" pitchFamily="34" charset="-122"/>
              </a:rPr>
              <a:t> </a:t>
            </a:r>
            <a:r>
              <a:rPr lang="en-US" altLang="zh-CN" sz="2000" dirty="0" err="1">
                <a:solidFill>
                  <a:srgbClr val="006666"/>
                </a:solidFill>
                <a:ea typeface="微软雅黑" panose="020B0503020204020204" pitchFamily="34" charset="-122"/>
              </a:rPr>
              <a:t>getchar</a:t>
            </a:r>
            <a:r>
              <a:rPr lang="zh-CN" altLang="en-US" sz="2000" dirty="0">
                <a:solidFill>
                  <a:srgbClr val="006666"/>
                </a:solidFill>
                <a:ea typeface="微软雅黑" panose="020B0503020204020204" pitchFamily="34" charset="-122"/>
              </a:rPr>
              <a:t>函数</a:t>
            </a:r>
            <a:r>
              <a:rPr lang="zh-CN" altLang="en-US" sz="2000" dirty="0">
                <a:latin typeface="微软雅黑" panose="020B0503020204020204" pitchFamily="34" charset="-122"/>
                <a:ea typeface="微软雅黑" panose="020B0503020204020204" pitchFamily="34" charset="-122"/>
              </a:rPr>
              <a:t>的功能是从键盘读入一个字节的代码值。在程序中必须用一个对应的变量接收读取的代码值，如下所示：</a:t>
            </a:r>
          </a:p>
          <a:p>
            <a:pPr>
              <a:lnSpc>
                <a:spcPct val="140000"/>
              </a:lnSpc>
              <a:buFont typeface="Wingdings 3" pitchFamily="18" charset="2"/>
              <a:buNone/>
            </a:pPr>
            <a:r>
              <a:rPr lang="zh-CN" altLang="en-US" sz="2000" dirty="0">
                <a:solidFill>
                  <a:srgbClr val="006666"/>
                </a:solidFill>
                <a:latin typeface="微软雅黑" panose="020B0503020204020204" pitchFamily="34" charset="-122"/>
                <a:ea typeface="微软雅黑" panose="020B0503020204020204" pitchFamily="34" charset="-122"/>
              </a:rPr>
              <a:t>                    </a:t>
            </a:r>
            <a:r>
              <a:rPr lang="en-US" altLang="zh-CN" sz="2000" dirty="0">
                <a:solidFill>
                  <a:srgbClr val="006666"/>
                </a:solidFill>
                <a:latin typeface="微软雅黑" panose="020B0503020204020204" pitchFamily="34" charset="-122"/>
                <a:ea typeface="微软雅黑" panose="020B0503020204020204" pitchFamily="34" charset="-122"/>
              </a:rPr>
              <a:t>c = </a:t>
            </a:r>
            <a:r>
              <a:rPr lang="en-US" altLang="zh-CN" sz="2000" dirty="0" err="1">
                <a:solidFill>
                  <a:srgbClr val="006666"/>
                </a:solidFill>
                <a:latin typeface="微软雅黑" panose="020B0503020204020204" pitchFamily="34" charset="-122"/>
                <a:ea typeface="微软雅黑" panose="020B0503020204020204" pitchFamily="34" charset="-122"/>
              </a:rPr>
              <a:t>getchar</a:t>
            </a:r>
            <a:r>
              <a:rPr lang="en-US" altLang="zh-CN" sz="2000" dirty="0">
                <a:solidFill>
                  <a:srgbClr val="006666"/>
                </a:solidFill>
                <a:latin typeface="微软雅黑" panose="020B0503020204020204" pitchFamily="34" charset="-122"/>
                <a:ea typeface="微软雅黑" panose="020B0503020204020204" pitchFamily="34" charset="-122"/>
              </a:rPr>
              <a:t>( );</a:t>
            </a:r>
          </a:p>
          <a:p>
            <a:pPr>
              <a:lnSpc>
                <a:spcPct val="140000"/>
              </a:lnSpc>
              <a:buFont typeface="Wingdings 3" pitchFamily="18" charset="2"/>
              <a:buNone/>
            </a:pPr>
            <a:r>
              <a:rPr lang="en-US" altLang="zh-CN" sz="2000" dirty="0">
                <a:solidFill>
                  <a:schemeClr val="hlink"/>
                </a:solidFill>
                <a:ea typeface="华文新魏" pitchFamily="2" charset="-122"/>
              </a:rPr>
              <a:t> </a:t>
            </a:r>
            <a:r>
              <a:rPr lang="zh-CN" altLang="en-US" sz="2000" dirty="0">
                <a:latin typeface="微软雅黑" panose="020B0503020204020204" pitchFamily="34" charset="-122"/>
                <a:ea typeface="微软雅黑" panose="020B0503020204020204" pitchFamily="34" charset="-122"/>
              </a:rPr>
              <a:t>执行上面的语句时，变量</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就得到了读取的代码值。</a:t>
            </a:r>
          </a:p>
        </p:txBody>
      </p:sp>
      <p:sp>
        <p:nvSpPr>
          <p:cNvPr id="4" name="矩形 3"/>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1.5.3</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0694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8" name="文本框 2"/>
          <p:cNvSpPr txBox="1"/>
          <p:nvPr/>
        </p:nvSpPr>
        <p:spPr>
          <a:xfrm>
            <a:off x="5457500" y="3030051"/>
            <a:ext cx="1415772" cy="830997"/>
          </a:xfrm>
          <a:prstGeom prst="rect">
            <a:avLst/>
          </a:prstGeom>
          <a:noFill/>
        </p:spPr>
        <p:txBody>
          <a:bodyPr wrap="none" rtlCol="0">
            <a:spAutoFit/>
          </a:bodyPr>
          <a:lstStyle/>
          <a:p>
            <a:r>
              <a:rPr lang="zh-CN" altLang="en-US" sz="4800" b="1" dirty="0">
                <a:solidFill>
                  <a:srgbClr val="39626F"/>
                </a:solidFill>
                <a:latin typeface="微软雅黑" panose="020B0503020204020204" pitchFamily="34" charset="-122"/>
                <a:ea typeface="微软雅黑" panose="020B0503020204020204" pitchFamily="34" charset="-122"/>
              </a:rPr>
              <a:t>概论</a:t>
            </a:r>
          </a:p>
        </p:txBody>
      </p:sp>
      <p:sp>
        <p:nvSpPr>
          <p:cNvPr id="11" name="矩形 10"/>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7"/>
          <p:cNvSpPr txBox="1"/>
          <p:nvPr/>
        </p:nvSpPr>
        <p:spPr>
          <a:xfrm>
            <a:off x="2637016" y="6399177"/>
            <a:ext cx="3869969" cy="553998"/>
          </a:xfrm>
          <a:prstGeom prst="rect">
            <a:avLst/>
          </a:prstGeom>
          <a:noFill/>
        </p:spPr>
        <p:txBody>
          <a:bodyPr wrap="none" rtlCol="0">
            <a:spAutoFit/>
          </a:bodyPr>
          <a:lstStyle/>
          <a:p>
            <a:pPr algn="ctr"/>
            <a:r>
              <a:rPr lang="zh-CN" altLang="en-US" sz="1400" b="0" dirty="0">
                <a:solidFill>
                  <a:schemeClr val="bg1"/>
                </a:solidFill>
                <a:latin typeface="微软雅黑" panose="020B0503020204020204" pitchFamily="34" charset="-122"/>
                <a:ea typeface="微软雅黑" panose="020B0503020204020204" pitchFamily="34" charset="-122"/>
              </a:rPr>
              <a:t>华中科技大学信息</a:t>
            </a:r>
            <a:r>
              <a:rPr lang="zh-CN" altLang="en-US" sz="1400" dirty="0">
                <a:solidFill>
                  <a:schemeClr val="bg1"/>
                </a:solidFill>
                <a:latin typeface="微软雅黑" panose="020B0503020204020204" pitchFamily="34" charset="-122"/>
                <a:ea typeface="微软雅黑" panose="020B0503020204020204" pitchFamily="34" charset="-122"/>
              </a:rPr>
              <a:t>学院平台课</a:t>
            </a:r>
            <a:r>
              <a:rPr lang="en-US" altLang="zh-CN" sz="1400" dirty="0">
                <a:solidFill>
                  <a:schemeClr val="bg1"/>
                </a:solidFill>
                <a:latin typeface="微软雅黑" panose="020B0503020204020204" pitchFamily="34" charset="-122"/>
                <a:ea typeface="微软雅黑" panose="020B0503020204020204" pitchFamily="34" charset="-122"/>
              </a:rPr>
              <a:t>--</a:t>
            </a:r>
            <a:r>
              <a:rPr lang="en-US" altLang="zh-CN" sz="1400" b="0" dirty="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a:p>
            <a:pPr algn="ctr"/>
            <a:endParaRPr lang="zh-CN" altLang="en-US" sz="1600" b="0" dirty="0">
              <a:solidFill>
                <a:schemeClr val="bg1"/>
              </a:solidFill>
              <a:latin typeface="微软雅黑" panose="020B0503020204020204" pitchFamily="34" charset="-122"/>
              <a:ea typeface="微软雅黑" panose="020B0503020204020204" pitchFamily="34" charset="-122"/>
            </a:endParaRPr>
          </a:p>
        </p:txBody>
      </p:sp>
      <p:sp>
        <p:nvSpPr>
          <p:cNvPr id="9" name="文本框 3"/>
          <p:cNvSpPr txBox="1"/>
          <p:nvPr/>
        </p:nvSpPr>
        <p:spPr>
          <a:xfrm>
            <a:off x="3372586" y="1613955"/>
            <a:ext cx="3240502"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1</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730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字符输出</a:t>
            </a:r>
            <a:r>
              <a:rPr lang="en-US" altLang="zh-CN" sz="3200" b="1" dirty="0" err="1">
                <a:solidFill>
                  <a:schemeClr val="bg1"/>
                </a:solidFill>
                <a:latin typeface="微软雅黑" pitchFamily="34" charset="-122"/>
                <a:ea typeface="微软雅黑" pitchFamily="34" charset="-122"/>
              </a:rPr>
              <a:t>putchar</a:t>
            </a:r>
            <a:r>
              <a:rPr lang="zh-CN" altLang="en-US" sz="3200" b="1" dirty="0">
                <a:solidFill>
                  <a:schemeClr val="bg1"/>
                </a:solidFill>
                <a:latin typeface="微软雅黑" pitchFamily="34" charset="-122"/>
                <a:ea typeface="微软雅黑" pitchFamily="34" charset="-122"/>
              </a:rPr>
              <a:t>函数</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Rectangle 3"/>
          <p:cNvSpPr txBox="1">
            <a:spLocks noChangeArrowheads="1"/>
          </p:cNvSpPr>
          <p:nvPr/>
        </p:nvSpPr>
        <p:spPr>
          <a:xfrm>
            <a:off x="611560" y="1773238"/>
            <a:ext cx="8086353" cy="4151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dirty="0" err="1">
                <a:solidFill>
                  <a:srgbClr val="006666"/>
                </a:solidFill>
                <a:ea typeface="微软雅黑" panose="020B0503020204020204" pitchFamily="34" charset="-122"/>
              </a:rPr>
              <a:t>putchar</a:t>
            </a:r>
            <a:r>
              <a:rPr lang="zh-CN" altLang="en-US" sz="2000" dirty="0">
                <a:latin typeface="微软雅黑" panose="020B0503020204020204" pitchFamily="34" charset="-122"/>
                <a:ea typeface="微软雅黑" panose="020B0503020204020204" pitchFamily="34" charset="-122"/>
              </a:rPr>
              <a:t>函数的功能是把一字节的代码值所代表的字符输出到标准输出设备上，它的应用形式如下：</a:t>
            </a:r>
          </a:p>
          <a:p>
            <a:pPr>
              <a:lnSpc>
                <a:spcPct val="130000"/>
              </a:lnSpc>
              <a:buFont typeface="Wingdings 3" pitchFamily="18" charset="2"/>
              <a:buNone/>
            </a:pPr>
            <a:r>
              <a:rPr lang="zh-CN" altLang="en-US" sz="2000" dirty="0">
                <a:ea typeface="微软雅黑" panose="020B0503020204020204" pitchFamily="34" charset="-122"/>
              </a:rPr>
              <a:t>                       </a:t>
            </a:r>
            <a:r>
              <a:rPr lang="en-US" altLang="zh-CN" sz="2000" b="1" dirty="0" err="1">
                <a:solidFill>
                  <a:srgbClr val="006666"/>
                </a:solidFill>
                <a:ea typeface="微软雅黑" panose="020B0503020204020204" pitchFamily="34" charset="-122"/>
              </a:rPr>
              <a:t>putchar</a:t>
            </a:r>
            <a:r>
              <a:rPr lang="en-US" altLang="zh-CN" sz="2000" b="1" dirty="0">
                <a:solidFill>
                  <a:srgbClr val="006666"/>
                </a:solidFill>
                <a:ea typeface="微软雅黑" panose="020B0503020204020204" pitchFamily="34" charset="-122"/>
              </a:rPr>
              <a:t>(c);</a:t>
            </a:r>
          </a:p>
          <a:p>
            <a:pPr marL="0" indent="0">
              <a:lnSpc>
                <a:spcPct val="130000"/>
              </a:lnSpc>
              <a:buNone/>
            </a:pPr>
            <a:r>
              <a:rPr lang="zh-CN" altLang="en-US" sz="2000" dirty="0">
                <a:latin typeface="微软雅黑" panose="020B0503020204020204" pitchFamily="34" charset="-122"/>
                <a:ea typeface="微软雅黑" panose="020B0503020204020204" pitchFamily="34" charset="-122"/>
              </a:rPr>
              <a:t>它把变量</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的值作为代码值，把该代码值对应的字符输出到标准输出设备。 </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1.5.4</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387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ox(in)">
                                      <p:cBhvr>
                                        <p:cTn id="11" dur="500"/>
                                        <p:tgtEl>
                                          <p:spTgt spid="4">
                                            <p:txEl>
                                              <p:pRg st="1" end="1"/>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ox(in)">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287338"/>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运行</a:t>
            </a:r>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程序的一般步骤</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7" name="Rectangle 3"/>
          <p:cNvSpPr txBox="1">
            <a:spLocks noChangeArrowheads="1"/>
          </p:cNvSpPr>
          <p:nvPr/>
        </p:nvSpPr>
        <p:spPr>
          <a:xfrm>
            <a:off x="540110" y="980728"/>
            <a:ext cx="4679962" cy="1656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3" pitchFamily="18" charset="2"/>
              <a:buNone/>
            </a:pPr>
            <a:r>
              <a:rPr lang="zh-CN" altLang="en-US" sz="2000" dirty="0">
                <a:solidFill>
                  <a:srgbClr val="006666"/>
                </a:solidFill>
                <a:latin typeface="微软雅黑" panose="020B0503020204020204" pitchFamily="34" charset="-122"/>
                <a:ea typeface="微软雅黑" panose="020B0503020204020204" pitchFamily="34" charset="-122"/>
              </a:rPr>
              <a:t>（</a:t>
            </a:r>
            <a:r>
              <a:rPr lang="en-US" altLang="zh-CN" sz="2000" dirty="0">
                <a:solidFill>
                  <a:srgbClr val="006666"/>
                </a:solidFill>
                <a:latin typeface="微软雅黑" panose="020B0503020204020204" pitchFamily="34" charset="-122"/>
                <a:ea typeface="微软雅黑" panose="020B0503020204020204" pitchFamily="34" charset="-122"/>
              </a:rPr>
              <a:t>1</a:t>
            </a:r>
            <a:r>
              <a:rPr lang="zh-CN" altLang="en-US" sz="2000" dirty="0">
                <a:solidFill>
                  <a:srgbClr val="006666"/>
                </a:solidFill>
                <a:latin typeface="微软雅黑" panose="020B0503020204020204" pitchFamily="34" charset="-122"/>
                <a:ea typeface="微软雅黑" panose="020B0503020204020204" pitchFamily="34" charset="-122"/>
              </a:rPr>
              <a:t>）建立 </a:t>
            </a:r>
            <a:r>
              <a:rPr lang="en-US" altLang="zh-CN" sz="2000" dirty="0">
                <a:solidFill>
                  <a:srgbClr val="006666"/>
                </a:solidFill>
                <a:latin typeface="微软雅黑" panose="020B0503020204020204" pitchFamily="34" charset="-122"/>
                <a:ea typeface="微软雅黑" panose="020B0503020204020204" pitchFamily="34" charset="-122"/>
              </a:rPr>
              <a:t>(</a:t>
            </a:r>
            <a:r>
              <a:rPr lang="zh-CN" altLang="en-US" sz="2000" dirty="0">
                <a:solidFill>
                  <a:srgbClr val="006666"/>
                </a:solidFill>
                <a:latin typeface="微软雅黑" panose="020B0503020204020204" pitchFamily="34" charset="-122"/>
                <a:ea typeface="微软雅黑" panose="020B0503020204020204" pitchFamily="34" charset="-122"/>
              </a:rPr>
              <a:t>编辑</a:t>
            </a:r>
            <a:r>
              <a:rPr lang="en-US" altLang="zh-CN" sz="2000" dirty="0">
                <a:solidFill>
                  <a:srgbClr val="006666"/>
                </a:solidFill>
                <a:latin typeface="微软雅黑" panose="020B0503020204020204" pitchFamily="34" charset="-122"/>
                <a:ea typeface="微软雅黑" panose="020B0503020204020204" pitchFamily="34" charset="-122"/>
              </a:rPr>
              <a:t>)</a:t>
            </a:r>
            <a:r>
              <a:rPr lang="zh-CN" altLang="en-US" sz="2000" dirty="0">
                <a:solidFill>
                  <a:srgbClr val="006666"/>
                </a:solidFill>
                <a:latin typeface="微软雅黑" panose="020B0503020204020204" pitchFamily="34" charset="-122"/>
                <a:ea typeface="微软雅黑" panose="020B0503020204020204" pitchFamily="34" charset="-122"/>
              </a:rPr>
              <a:t>源程序文件</a:t>
            </a:r>
            <a:endParaRPr lang="en-US" altLang="zh-CN" sz="2000" dirty="0">
              <a:solidFill>
                <a:srgbClr val="006666"/>
              </a:solidFill>
              <a:latin typeface="微软雅黑" panose="020B0503020204020204" pitchFamily="34" charset="-122"/>
              <a:ea typeface="微软雅黑" panose="020B0503020204020204" pitchFamily="34" charset="-122"/>
            </a:endParaRPr>
          </a:p>
          <a:p>
            <a:pPr>
              <a:buFont typeface="Wingdings 3" pitchFamily="18" charset="2"/>
              <a:buNone/>
            </a:pPr>
            <a:r>
              <a:rPr lang="zh-CN" altLang="en-US" sz="2000" dirty="0">
                <a:solidFill>
                  <a:srgbClr val="006666"/>
                </a:solidFill>
                <a:latin typeface="微软雅黑" panose="020B0503020204020204" pitchFamily="34" charset="-122"/>
                <a:ea typeface="微软雅黑" panose="020B0503020204020204" pitchFamily="34" charset="-122"/>
              </a:rPr>
              <a:t>（</a:t>
            </a:r>
            <a:r>
              <a:rPr lang="en-US" altLang="zh-CN" sz="2000" dirty="0">
                <a:solidFill>
                  <a:srgbClr val="006666"/>
                </a:solidFill>
                <a:latin typeface="微软雅黑" panose="020B0503020204020204" pitchFamily="34" charset="-122"/>
                <a:ea typeface="微软雅黑" panose="020B0503020204020204" pitchFamily="34" charset="-122"/>
              </a:rPr>
              <a:t>2</a:t>
            </a:r>
            <a:r>
              <a:rPr lang="zh-CN" altLang="en-US" sz="2000" dirty="0">
                <a:solidFill>
                  <a:srgbClr val="006666"/>
                </a:solidFill>
                <a:latin typeface="微软雅黑" panose="020B0503020204020204" pitchFamily="34" charset="-122"/>
                <a:ea typeface="微软雅黑" panose="020B0503020204020204" pitchFamily="34" charset="-122"/>
              </a:rPr>
              <a:t>）编译</a:t>
            </a:r>
          </a:p>
          <a:p>
            <a:pPr>
              <a:buFont typeface="Wingdings 3" pitchFamily="18" charset="2"/>
              <a:buNone/>
            </a:pPr>
            <a:r>
              <a:rPr lang="zh-CN" altLang="en-US" sz="2000" dirty="0">
                <a:solidFill>
                  <a:srgbClr val="006666"/>
                </a:solidFill>
                <a:latin typeface="微软雅黑" panose="020B0503020204020204" pitchFamily="34" charset="-122"/>
                <a:ea typeface="微软雅黑" panose="020B0503020204020204" pitchFamily="34" charset="-122"/>
              </a:rPr>
              <a:t>（</a:t>
            </a:r>
            <a:r>
              <a:rPr lang="en-US" altLang="zh-CN" sz="2000" dirty="0">
                <a:solidFill>
                  <a:srgbClr val="006666"/>
                </a:solidFill>
                <a:latin typeface="微软雅黑" panose="020B0503020204020204" pitchFamily="34" charset="-122"/>
                <a:ea typeface="微软雅黑" panose="020B0503020204020204" pitchFamily="34" charset="-122"/>
              </a:rPr>
              <a:t>3</a:t>
            </a:r>
            <a:r>
              <a:rPr lang="zh-CN" altLang="en-US" sz="2000" dirty="0">
                <a:solidFill>
                  <a:srgbClr val="006666"/>
                </a:solidFill>
                <a:latin typeface="微软雅黑" panose="020B0503020204020204" pitchFamily="34" charset="-122"/>
                <a:ea typeface="微软雅黑" panose="020B0503020204020204" pitchFamily="34" charset="-122"/>
              </a:rPr>
              <a:t>）连接 </a:t>
            </a:r>
            <a:endParaRPr lang="en-US" altLang="zh-CN" sz="2000" dirty="0">
              <a:solidFill>
                <a:srgbClr val="006666"/>
              </a:solidFill>
              <a:latin typeface="微软雅黑" panose="020B0503020204020204" pitchFamily="34" charset="-122"/>
              <a:ea typeface="微软雅黑" panose="020B0503020204020204" pitchFamily="34" charset="-122"/>
            </a:endParaRPr>
          </a:p>
          <a:p>
            <a:pPr>
              <a:buFont typeface="Wingdings 3" pitchFamily="18" charset="2"/>
              <a:buNone/>
            </a:pPr>
            <a:r>
              <a:rPr lang="zh-CN" altLang="en-US" sz="2000" dirty="0">
                <a:solidFill>
                  <a:srgbClr val="006666"/>
                </a:solidFill>
                <a:latin typeface="微软雅黑" panose="020B0503020204020204" pitchFamily="34" charset="-122"/>
                <a:ea typeface="微软雅黑" panose="020B0503020204020204" pitchFamily="34" charset="-122"/>
              </a:rPr>
              <a:t>（</a:t>
            </a:r>
            <a:r>
              <a:rPr lang="en-US" altLang="zh-CN" sz="2000" dirty="0">
                <a:solidFill>
                  <a:srgbClr val="006666"/>
                </a:solidFill>
                <a:latin typeface="微软雅黑" panose="020B0503020204020204" pitchFamily="34" charset="-122"/>
                <a:ea typeface="微软雅黑" panose="020B0503020204020204" pitchFamily="34" charset="-122"/>
              </a:rPr>
              <a:t>4</a:t>
            </a:r>
            <a:r>
              <a:rPr lang="zh-CN" altLang="en-US" sz="2000" dirty="0">
                <a:solidFill>
                  <a:srgbClr val="006666"/>
                </a:solidFill>
                <a:latin typeface="微软雅黑" panose="020B0503020204020204" pitchFamily="34" charset="-122"/>
                <a:ea typeface="微软雅黑" panose="020B0503020204020204" pitchFamily="34" charset="-122"/>
              </a:rPr>
              <a:t>）运行</a:t>
            </a:r>
          </a:p>
          <a:p>
            <a:pPr>
              <a:buFont typeface="Wingdings 3" pitchFamily="18" charset="2"/>
              <a:buNone/>
            </a:pPr>
            <a:endParaRPr lang="zh-CN" altLang="en-US" sz="2400" dirty="0">
              <a:solidFill>
                <a:srgbClr val="00666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55576" y="2708920"/>
            <a:ext cx="7918920" cy="3411228"/>
            <a:chOff x="2952378" y="2781151"/>
            <a:chExt cx="5580062" cy="2232025"/>
          </a:xfrm>
        </p:grpSpPr>
        <p:grpSp>
          <p:nvGrpSpPr>
            <p:cNvPr id="8" name="Group 6"/>
            <p:cNvGrpSpPr>
              <a:grpSpLocks/>
            </p:cNvGrpSpPr>
            <p:nvPr/>
          </p:nvGrpSpPr>
          <p:grpSpPr bwMode="auto">
            <a:xfrm>
              <a:off x="2952378" y="2781151"/>
              <a:ext cx="5580062" cy="2232025"/>
              <a:chOff x="4320" y="1152"/>
              <a:chExt cx="414" cy="402"/>
            </a:xfrm>
          </p:grpSpPr>
          <p:sp>
            <p:nvSpPr>
              <p:cNvPr id="9" name="AutoShape 7"/>
              <p:cNvSpPr>
                <a:spLocks noChangeArrowheads="1"/>
              </p:cNvSpPr>
              <p:nvPr/>
            </p:nvSpPr>
            <p:spPr bwMode="gray">
              <a:xfrm>
                <a:off x="4320" y="1152"/>
                <a:ext cx="414" cy="402"/>
              </a:xfrm>
              <a:prstGeom prst="roundRect">
                <a:avLst>
                  <a:gd name="adj" fmla="val 11921"/>
                </a:avLst>
              </a:prstGeom>
              <a:gradFill rotWithShape="1">
                <a:gsLst>
                  <a:gs pos="0">
                    <a:srgbClr val="13D3F9"/>
                  </a:gs>
                  <a:gs pos="100000">
                    <a:srgbClr val="0D93AE"/>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sz="1800">
                  <a:solidFill>
                    <a:srgbClr val="FFFFFF"/>
                  </a:solidFill>
                </a:endParaRPr>
              </a:p>
            </p:txBody>
          </p:sp>
          <p:sp>
            <p:nvSpPr>
              <p:cNvPr id="10" name="Freeform 8"/>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13D3F9">
                      <a:gamma/>
                      <a:tint val="48627"/>
                      <a:invGamma/>
                    </a:srgbClr>
                  </a:gs>
                  <a:gs pos="50000">
                    <a:srgbClr val="13D3F9">
                      <a:alpha val="0"/>
                    </a:srgbClr>
                  </a:gs>
                  <a:gs pos="100000">
                    <a:srgbClr val="13D3F9">
                      <a:gamma/>
                      <a:tint val="48627"/>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zh-CN" altLang="en-US"/>
              </a:p>
            </p:txBody>
          </p:sp>
        </p:grpSp>
        <p:graphicFrame>
          <p:nvGraphicFramePr>
            <p:cNvPr id="11" name="Object 9"/>
            <p:cNvGraphicFramePr>
              <a:graphicFrameLocks noChangeAspect="1"/>
            </p:cNvGraphicFramePr>
            <p:nvPr>
              <p:extLst>
                <p:ext uri="{D42A27DB-BD31-4B8C-83A1-F6EECF244321}">
                  <p14:modId xmlns:p14="http://schemas.microsoft.com/office/powerpoint/2010/main" val="4260794155"/>
                </p:ext>
              </p:extLst>
            </p:nvPr>
          </p:nvGraphicFramePr>
          <p:xfrm>
            <a:off x="3024386" y="2836437"/>
            <a:ext cx="5400675" cy="2087563"/>
          </p:xfrm>
          <a:graphic>
            <a:graphicData uri="http://schemas.openxmlformats.org/presentationml/2006/ole">
              <mc:AlternateContent xmlns:mc="http://schemas.openxmlformats.org/markup-compatibility/2006">
                <mc:Choice xmlns:v="urn:schemas-microsoft-com:vml" Requires="v">
                  <p:oleObj spid="_x0000_s76000" name="Picture" r:id="rId3" imgW="3952800" imgH="1257480" progId="Word.Picture.8">
                    <p:embed/>
                  </p:oleObj>
                </mc:Choice>
                <mc:Fallback>
                  <p:oleObj name="Picture" r:id="rId3" imgW="3952800" imgH="1257480" progId="Word.Picture.8">
                    <p:embed/>
                    <p:pic>
                      <p:nvPicPr>
                        <p:cNvPr id="0" name=""/>
                        <p:cNvPicPr>
                          <a:picLocks noChangeAspect="1" noChangeArrowheads="1"/>
                        </p:cNvPicPr>
                        <p:nvPr/>
                      </p:nvPicPr>
                      <p:blipFill>
                        <a:blip r:embed="rId4"/>
                        <a:srcRect/>
                        <a:stretch>
                          <a:fillRect/>
                        </a:stretch>
                      </p:blipFill>
                      <p:spPr bwMode="auto">
                        <a:xfrm>
                          <a:off x="3024386" y="2836437"/>
                          <a:ext cx="5400675" cy="208756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36381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05846" y="259093"/>
            <a:ext cx="3875706" cy="646331"/>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2" name="TextBox 1"/>
          <p:cNvSpPr txBox="1"/>
          <p:nvPr/>
        </p:nvSpPr>
        <p:spPr>
          <a:xfrm>
            <a:off x="1475347" y="1628800"/>
            <a:ext cx="6336704" cy="3785652"/>
          </a:xfrm>
          <a:prstGeom prst="rect">
            <a:avLst/>
          </a:prstGeom>
          <a:noFill/>
        </p:spPr>
        <p:txBody>
          <a:bodyPr wrap="square" rtlCol="0">
            <a:spAutoFit/>
          </a:bodyPr>
          <a:lstStyle/>
          <a:p>
            <a:pPr marL="342900" indent="-342900">
              <a:lnSpc>
                <a:spcPct val="20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掌握</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语言入门的基础知识；</a:t>
            </a:r>
          </a:p>
          <a:p>
            <a:pPr marL="342900" indent="-342900">
              <a:lnSpc>
                <a:spcPct val="20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了解</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语言的发展历程及特点；</a:t>
            </a:r>
          </a:p>
          <a:p>
            <a:pPr marL="342900" indent="-342900">
              <a:lnSpc>
                <a:spcPct val="20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熟悉和掌握</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语言程序的书写格式、结构特点和组成</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语言的基本语法单位；</a:t>
            </a:r>
          </a:p>
          <a:p>
            <a:pPr marL="342900" indent="-342900">
              <a:lnSpc>
                <a:spcPct val="20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掌握几种经常使用的输入输出标准函数；</a:t>
            </a:r>
          </a:p>
          <a:p>
            <a:pPr marL="342900" indent="-342900">
              <a:lnSpc>
                <a:spcPct val="200000"/>
              </a:lnSpc>
              <a:buFont typeface="Arial" pitchFamily="34" charset="0"/>
              <a:buChar char="•"/>
            </a:pPr>
            <a:r>
              <a:rPr lang="zh-CN" altLang="en-US" sz="2000" dirty="0">
                <a:latin typeface="微软雅黑" panose="020B0503020204020204" pitchFamily="34" charset="-122"/>
                <a:ea typeface="微软雅黑" panose="020B0503020204020204" pitchFamily="34" charset="-122"/>
              </a:rPr>
              <a:t>了解运行</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程序的一般步骤。 </a:t>
            </a:r>
          </a:p>
        </p:txBody>
      </p:sp>
    </p:spTree>
    <p:extLst>
      <p:ext uri="{BB962C8B-B14F-4D97-AF65-F5344CB8AC3E}">
        <p14:creationId xmlns:p14="http://schemas.microsoft.com/office/powerpoint/2010/main" val="425222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3"/>
          <p:cNvSpPr txBox="1">
            <a:spLocks noChangeArrowheads="1"/>
          </p:cNvSpPr>
          <p:nvPr/>
        </p:nvSpPr>
        <p:spPr>
          <a:xfrm>
            <a:off x="1043608" y="834970"/>
            <a:ext cx="7150100" cy="540234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spcBef>
                <a:spcPts val="600"/>
              </a:spcBef>
            </a:pPr>
            <a:r>
              <a:rPr lang="zh-CN" altLang="en-US" sz="2400" b="1" dirty="0">
                <a:latin typeface="微软雅黑" panose="020B0503020204020204" pitchFamily="34" charset="-122"/>
                <a:ea typeface="微软雅黑" panose="020B0503020204020204" pitchFamily="34" charset="-122"/>
              </a:rPr>
              <a:t>为什么要学习</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语言 </a:t>
            </a:r>
            <a:r>
              <a:rPr lang="en-US" altLang="zh-CN" sz="2400" b="1" dirty="0">
                <a:latin typeface="微软雅黑" panose="020B0503020204020204" pitchFamily="34" charset="-122"/>
                <a:ea typeface="微软雅黑" panose="020B0503020204020204" pitchFamily="34" charset="-122"/>
              </a:rPr>
              <a:t>?</a:t>
            </a:r>
          </a:p>
          <a:p>
            <a:pPr algn="just">
              <a:lnSpc>
                <a:spcPct val="130000"/>
              </a:lnSpc>
              <a:spcBef>
                <a:spcPts val="60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社会：信息化、网络化、智能化，依赖于高质量的软件</a:t>
            </a:r>
            <a:endParaRPr lang="en-US" altLang="zh-CN" sz="2000" dirty="0">
              <a:latin typeface="微软雅黑" panose="020B0503020204020204" pitchFamily="34" charset="-122"/>
              <a:ea typeface="微软雅黑" panose="020B0503020204020204" pitchFamily="34" charset="-122"/>
            </a:endParaRPr>
          </a:p>
          <a:p>
            <a:pPr algn="just">
              <a:lnSpc>
                <a:spcPct val="130000"/>
              </a:lnSpc>
              <a:spcBef>
                <a:spcPts val="60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专业领域：控制对象从工业对象到通用物理对象，信息物理系统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泛在互联、高度融合</a:t>
            </a:r>
            <a:r>
              <a:rPr lang="en-US" altLang="zh-CN" sz="2000" dirty="0">
                <a:latin typeface="微软雅黑" panose="020B0503020204020204" pitchFamily="34" charset="-122"/>
                <a:ea typeface="微软雅黑" panose="020B0503020204020204" pitchFamily="34" charset="-122"/>
              </a:rPr>
              <a:t>)</a:t>
            </a:r>
          </a:p>
          <a:p>
            <a:pPr algn="just">
              <a:lnSpc>
                <a:spcPct val="130000"/>
              </a:lnSpc>
              <a:spcBef>
                <a:spcPts val="60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非技术领域：思想和方法</a:t>
            </a:r>
            <a:endParaRPr lang="en-US" altLang="zh-CN" sz="2000" dirty="0">
              <a:latin typeface="微软雅黑" panose="020B0503020204020204" pitchFamily="34" charset="-122"/>
              <a:ea typeface="微软雅黑" panose="020B0503020204020204" pitchFamily="34" charset="-122"/>
            </a:endParaRPr>
          </a:p>
          <a:p>
            <a:pPr algn="just">
              <a:lnSpc>
                <a:spcPct val="130000"/>
              </a:lnSpc>
              <a:spcBef>
                <a:spcPts val="600"/>
              </a:spcBef>
            </a:pP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语言学什么</a:t>
            </a:r>
            <a:r>
              <a:rPr lang="en-US" altLang="zh-CN" sz="2400" b="1" dirty="0">
                <a:latin typeface="微软雅黑" panose="020B0503020204020204" pitchFamily="34" charset="-122"/>
                <a:ea typeface="微软雅黑" panose="020B0503020204020204" pitchFamily="34" charset="-122"/>
              </a:rPr>
              <a:t>?</a:t>
            </a:r>
          </a:p>
          <a:p>
            <a:pPr algn="just">
              <a:lnSpc>
                <a:spcPct val="130000"/>
              </a:lnSpc>
              <a:spcBef>
                <a:spcPts val="60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技术理念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思想方法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编程规范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知识点</a:t>
            </a:r>
            <a:endParaRPr lang="en-US" altLang="zh-CN" sz="2000" dirty="0">
              <a:latin typeface="微软雅黑" panose="020B0503020204020204" pitchFamily="34" charset="-122"/>
              <a:ea typeface="微软雅黑" panose="020B0503020204020204" pitchFamily="34" charset="-122"/>
            </a:endParaRPr>
          </a:p>
          <a:p>
            <a:pPr algn="just">
              <a:lnSpc>
                <a:spcPct val="130000"/>
              </a:lnSpc>
              <a:spcBef>
                <a:spcPts val="600"/>
              </a:spcBef>
            </a:pPr>
            <a:r>
              <a:rPr lang="zh-CN" altLang="en-US" sz="2400" b="1" dirty="0">
                <a:latin typeface="微软雅黑" panose="020B0503020204020204" pitchFamily="34" charset="-122"/>
                <a:ea typeface="微软雅黑" panose="020B0503020204020204" pitchFamily="34" charset="-122"/>
              </a:rPr>
              <a:t>如何学好</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语言？</a:t>
            </a:r>
            <a:endParaRPr lang="en-US" altLang="zh-CN" sz="2400" b="1" dirty="0">
              <a:latin typeface="微软雅黑" panose="020B0503020204020204" pitchFamily="34" charset="-122"/>
              <a:ea typeface="微软雅黑" panose="020B0503020204020204" pitchFamily="34" charset="-122"/>
            </a:endParaRPr>
          </a:p>
          <a:p>
            <a:pPr algn="just">
              <a:lnSpc>
                <a:spcPct val="130000"/>
              </a:lnSpc>
              <a:spcBef>
                <a:spcPts val="600"/>
              </a:spcBef>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时间：</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投入爱和热情</a:t>
            </a:r>
            <a:endParaRPr lang="en-US" altLang="zh-CN" sz="2000" dirty="0">
              <a:latin typeface="微软雅黑" panose="020B0503020204020204" pitchFamily="34" charset="-122"/>
              <a:ea typeface="微软雅黑" panose="020B0503020204020204" pitchFamily="34" charset="-122"/>
            </a:endParaRPr>
          </a:p>
          <a:p>
            <a:pPr algn="just">
              <a:lnSpc>
                <a:spcPct val="130000"/>
              </a:lnSpc>
              <a:spcBef>
                <a:spcPts val="600"/>
              </a:spcBef>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多看、多练、多上机、多交流、多历练</a:t>
            </a:r>
            <a:endParaRPr lang="en-US" altLang="zh-CN" sz="2000" dirty="0">
              <a:latin typeface="微软雅黑" panose="020B0503020204020204" pitchFamily="34" charset="-122"/>
              <a:ea typeface="微软雅黑" panose="020B0503020204020204" pitchFamily="34" charset="-122"/>
            </a:endParaRPr>
          </a:p>
          <a:p>
            <a:pPr algn="just">
              <a:lnSpc>
                <a:spcPct val="130000"/>
              </a:lnSpc>
              <a:spcBef>
                <a:spcPts val="600"/>
              </a:spcBef>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（只有下水，才能迈出游泳的第一步）</a:t>
            </a:r>
          </a:p>
          <a:p>
            <a:pPr algn="just">
              <a:lnSpc>
                <a:spcPct val="130000"/>
              </a:lnSpc>
              <a:spcBef>
                <a:spcPts val="600"/>
              </a:spcBef>
              <a:buNone/>
            </a:pPr>
            <a:endParaRPr lang="en-US" altLang="zh-CN" sz="2000" dirty="0">
              <a:latin typeface="微软雅黑" panose="020B0503020204020204" pitchFamily="34" charset="-122"/>
              <a:ea typeface="微软雅黑" panose="020B0503020204020204" pitchFamily="34" charset="-122"/>
            </a:endParaRPr>
          </a:p>
          <a:p>
            <a:pPr algn="just">
              <a:lnSpc>
                <a:spcPct val="150000"/>
              </a:lnSpc>
              <a:spcBef>
                <a:spcPts val="600"/>
              </a:spcBef>
              <a:buNone/>
            </a:pP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52" name="矩形 51"/>
          <p:cNvSpPr/>
          <p:nvPr/>
        </p:nvSpPr>
        <p:spPr>
          <a:xfrm>
            <a:off x="805274" y="188640"/>
            <a:ext cx="1102430"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021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1000"/>
                                        <p:tgtEl>
                                          <p:spTgt spid="50">
                                            <p:txEl>
                                              <p:pRg st="0" end="0"/>
                                            </p:txEl>
                                          </p:spTgt>
                                        </p:tgtEl>
                                      </p:cBhvr>
                                    </p:animEffect>
                                    <p:anim calcmode="lin" valueType="num">
                                      <p:cBhvr>
                                        <p:cTn id="8"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0">
                                            <p:txEl>
                                              <p:pRg st="1" end="1"/>
                                            </p:txEl>
                                          </p:spTgt>
                                        </p:tgtEl>
                                        <p:attrNameLst>
                                          <p:attrName>style.visibility</p:attrName>
                                        </p:attrNameLst>
                                      </p:cBhvr>
                                      <p:to>
                                        <p:strVal val="visible"/>
                                      </p:to>
                                    </p:set>
                                    <p:animEffect transition="in" filter="fade">
                                      <p:cBhvr>
                                        <p:cTn id="13" dur="1000"/>
                                        <p:tgtEl>
                                          <p:spTgt spid="50">
                                            <p:txEl>
                                              <p:pRg st="1" end="1"/>
                                            </p:txEl>
                                          </p:spTgt>
                                        </p:tgtEl>
                                      </p:cBhvr>
                                    </p:animEffect>
                                    <p:anim calcmode="lin" valueType="num">
                                      <p:cBhvr>
                                        <p:cTn id="14" dur="100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0">
                                            <p:txEl>
                                              <p:pRg st="2" end="2"/>
                                            </p:txEl>
                                          </p:spTgt>
                                        </p:tgtEl>
                                        <p:attrNameLst>
                                          <p:attrName>style.visibility</p:attrName>
                                        </p:attrNameLst>
                                      </p:cBhvr>
                                      <p:to>
                                        <p:strVal val="visible"/>
                                      </p:to>
                                    </p:set>
                                    <p:animEffect transition="in" filter="fade">
                                      <p:cBhvr>
                                        <p:cTn id="19" dur="1000"/>
                                        <p:tgtEl>
                                          <p:spTgt spid="50">
                                            <p:txEl>
                                              <p:pRg st="2" end="2"/>
                                            </p:txEl>
                                          </p:spTgt>
                                        </p:tgtEl>
                                      </p:cBhvr>
                                    </p:animEffect>
                                    <p:anim calcmode="lin" valueType="num">
                                      <p:cBhvr>
                                        <p:cTn id="20" dur="1000" fill="hold"/>
                                        <p:tgtEl>
                                          <p:spTgt spid="5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0">
                                            <p:txEl>
                                              <p:pRg st="3" end="3"/>
                                            </p:txEl>
                                          </p:spTgt>
                                        </p:tgtEl>
                                        <p:attrNameLst>
                                          <p:attrName>style.visibility</p:attrName>
                                        </p:attrNameLst>
                                      </p:cBhvr>
                                      <p:to>
                                        <p:strVal val="visible"/>
                                      </p:to>
                                    </p:set>
                                    <p:animEffect transition="in" filter="fade">
                                      <p:cBhvr>
                                        <p:cTn id="25" dur="1000"/>
                                        <p:tgtEl>
                                          <p:spTgt spid="50">
                                            <p:txEl>
                                              <p:pRg st="3" end="3"/>
                                            </p:txEl>
                                          </p:spTgt>
                                        </p:tgtEl>
                                      </p:cBhvr>
                                    </p:animEffect>
                                    <p:anim calcmode="lin" valueType="num">
                                      <p:cBhvr>
                                        <p:cTn id="26" dur="1000" fill="hold"/>
                                        <p:tgtEl>
                                          <p:spTgt spid="50">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0">
                                            <p:txEl>
                                              <p:pRg st="4" end="4"/>
                                            </p:txEl>
                                          </p:spTgt>
                                        </p:tgtEl>
                                        <p:attrNameLst>
                                          <p:attrName>style.visibility</p:attrName>
                                        </p:attrNameLst>
                                      </p:cBhvr>
                                      <p:to>
                                        <p:strVal val="visible"/>
                                      </p:to>
                                    </p:set>
                                    <p:animEffect transition="in" filter="fade">
                                      <p:cBhvr>
                                        <p:cTn id="32" dur="1000"/>
                                        <p:tgtEl>
                                          <p:spTgt spid="50">
                                            <p:txEl>
                                              <p:pRg st="4" end="4"/>
                                            </p:txEl>
                                          </p:spTgt>
                                        </p:tgtEl>
                                      </p:cBhvr>
                                    </p:animEffect>
                                    <p:anim calcmode="lin" valueType="num">
                                      <p:cBhvr>
                                        <p:cTn id="33" dur="1000" fill="hold"/>
                                        <p:tgtEl>
                                          <p:spTgt spid="50">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50">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50">
                                            <p:txEl>
                                              <p:pRg st="5" end="5"/>
                                            </p:txEl>
                                          </p:spTgt>
                                        </p:tgtEl>
                                        <p:attrNameLst>
                                          <p:attrName>style.visibility</p:attrName>
                                        </p:attrNameLst>
                                      </p:cBhvr>
                                      <p:to>
                                        <p:strVal val="visible"/>
                                      </p:to>
                                    </p:set>
                                    <p:animEffect transition="in" filter="fade">
                                      <p:cBhvr>
                                        <p:cTn id="38" dur="1000"/>
                                        <p:tgtEl>
                                          <p:spTgt spid="50">
                                            <p:txEl>
                                              <p:pRg st="5" end="5"/>
                                            </p:txEl>
                                          </p:spTgt>
                                        </p:tgtEl>
                                      </p:cBhvr>
                                    </p:animEffect>
                                    <p:anim calcmode="lin" valueType="num">
                                      <p:cBhvr>
                                        <p:cTn id="39" dur="1000" fill="hold"/>
                                        <p:tgtEl>
                                          <p:spTgt spid="50">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0">
                                            <p:txEl>
                                              <p:pRg st="6" end="6"/>
                                            </p:txEl>
                                          </p:spTgt>
                                        </p:tgtEl>
                                        <p:attrNameLst>
                                          <p:attrName>style.visibility</p:attrName>
                                        </p:attrNameLst>
                                      </p:cBhvr>
                                      <p:to>
                                        <p:strVal val="visible"/>
                                      </p:to>
                                    </p:set>
                                    <p:animEffect transition="in" filter="fade">
                                      <p:cBhvr>
                                        <p:cTn id="45" dur="1000"/>
                                        <p:tgtEl>
                                          <p:spTgt spid="50">
                                            <p:txEl>
                                              <p:pRg st="6" end="6"/>
                                            </p:txEl>
                                          </p:spTgt>
                                        </p:tgtEl>
                                      </p:cBhvr>
                                    </p:animEffect>
                                    <p:anim calcmode="lin" valueType="num">
                                      <p:cBhvr>
                                        <p:cTn id="46" dur="1000" fill="hold"/>
                                        <p:tgtEl>
                                          <p:spTgt spid="50">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50">
                                            <p:txEl>
                                              <p:pRg st="6" end="6"/>
                                            </p:txEl>
                                          </p:spTgt>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42" presetClass="entr" presetSubtype="0" fill="hold" grpId="0" nodeType="afterEffect">
                                  <p:stCondLst>
                                    <p:cond delay="0"/>
                                  </p:stCondLst>
                                  <p:childTnLst>
                                    <p:set>
                                      <p:cBhvr>
                                        <p:cTn id="50" dur="1" fill="hold">
                                          <p:stCondLst>
                                            <p:cond delay="0"/>
                                          </p:stCondLst>
                                        </p:cTn>
                                        <p:tgtEl>
                                          <p:spTgt spid="50">
                                            <p:txEl>
                                              <p:pRg st="7" end="7"/>
                                            </p:txEl>
                                          </p:spTgt>
                                        </p:tgtEl>
                                        <p:attrNameLst>
                                          <p:attrName>style.visibility</p:attrName>
                                        </p:attrNameLst>
                                      </p:cBhvr>
                                      <p:to>
                                        <p:strVal val="visible"/>
                                      </p:to>
                                    </p:set>
                                    <p:animEffect transition="in" filter="fade">
                                      <p:cBhvr>
                                        <p:cTn id="51" dur="1000"/>
                                        <p:tgtEl>
                                          <p:spTgt spid="50">
                                            <p:txEl>
                                              <p:pRg st="7" end="7"/>
                                            </p:txEl>
                                          </p:spTgt>
                                        </p:tgtEl>
                                      </p:cBhvr>
                                    </p:animEffect>
                                    <p:anim calcmode="lin" valueType="num">
                                      <p:cBhvr>
                                        <p:cTn id="52" dur="1000" fill="hold"/>
                                        <p:tgtEl>
                                          <p:spTgt spid="50">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50">
                                            <p:txEl>
                                              <p:pRg st="7" end="7"/>
                                            </p:txEl>
                                          </p:spTgt>
                                        </p:tgtEl>
                                        <p:attrNameLst>
                                          <p:attrName>ppt_y</p:attrName>
                                        </p:attrNameLst>
                                      </p:cBhvr>
                                      <p:tavLst>
                                        <p:tav tm="0">
                                          <p:val>
                                            <p:strVal val="#ppt_y+.1"/>
                                          </p:val>
                                        </p:tav>
                                        <p:tav tm="100000">
                                          <p:val>
                                            <p:strVal val="#ppt_y"/>
                                          </p:val>
                                        </p:tav>
                                      </p:tavLst>
                                    </p:anim>
                                  </p:childTnLst>
                                </p:cTn>
                              </p:par>
                            </p:childTnLst>
                          </p:cTn>
                        </p:par>
                        <p:par>
                          <p:cTn id="54" fill="hold">
                            <p:stCondLst>
                              <p:cond delay="2000"/>
                            </p:stCondLst>
                            <p:childTnLst>
                              <p:par>
                                <p:cTn id="55" presetID="42" presetClass="entr" presetSubtype="0" fill="hold" grpId="0" nodeType="afterEffect">
                                  <p:stCondLst>
                                    <p:cond delay="0"/>
                                  </p:stCondLst>
                                  <p:childTnLst>
                                    <p:set>
                                      <p:cBhvr>
                                        <p:cTn id="56" dur="1" fill="hold">
                                          <p:stCondLst>
                                            <p:cond delay="0"/>
                                          </p:stCondLst>
                                        </p:cTn>
                                        <p:tgtEl>
                                          <p:spTgt spid="50">
                                            <p:txEl>
                                              <p:pRg st="8" end="8"/>
                                            </p:txEl>
                                          </p:spTgt>
                                        </p:tgtEl>
                                        <p:attrNameLst>
                                          <p:attrName>style.visibility</p:attrName>
                                        </p:attrNameLst>
                                      </p:cBhvr>
                                      <p:to>
                                        <p:strVal val="visible"/>
                                      </p:to>
                                    </p:set>
                                    <p:animEffect transition="in" filter="fade">
                                      <p:cBhvr>
                                        <p:cTn id="57" dur="1000"/>
                                        <p:tgtEl>
                                          <p:spTgt spid="50">
                                            <p:txEl>
                                              <p:pRg st="8" end="8"/>
                                            </p:txEl>
                                          </p:spTgt>
                                        </p:tgtEl>
                                      </p:cBhvr>
                                    </p:animEffect>
                                    <p:anim calcmode="lin" valueType="num">
                                      <p:cBhvr>
                                        <p:cTn id="58" dur="1000" fill="hold"/>
                                        <p:tgtEl>
                                          <p:spTgt spid="50">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50">
                                            <p:txEl>
                                              <p:pRg st="8" end="8"/>
                                            </p:txEl>
                                          </p:spTgt>
                                        </p:tgtEl>
                                        <p:attrNameLst>
                                          <p:attrName>ppt_y</p:attrName>
                                        </p:attrNameLst>
                                      </p:cBhvr>
                                      <p:tavLst>
                                        <p:tav tm="0">
                                          <p:val>
                                            <p:strVal val="#ppt_y+.1"/>
                                          </p:val>
                                        </p:tav>
                                        <p:tav tm="100000">
                                          <p:val>
                                            <p:strVal val="#ppt_y"/>
                                          </p:val>
                                        </p:tav>
                                      </p:tavLst>
                                    </p:anim>
                                  </p:childTnLst>
                                </p:cTn>
                              </p:par>
                            </p:childTnLst>
                          </p:cTn>
                        </p:par>
                        <p:par>
                          <p:cTn id="60" fill="hold">
                            <p:stCondLst>
                              <p:cond delay="3000"/>
                            </p:stCondLst>
                            <p:childTnLst>
                              <p:par>
                                <p:cTn id="61" presetID="42" presetClass="entr" presetSubtype="0" fill="hold" grpId="0" nodeType="afterEffect">
                                  <p:stCondLst>
                                    <p:cond delay="0"/>
                                  </p:stCondLst>
                                  <p:childTnLst>
                                    <p:set>
                                      <p:cBhvr>
                                        <p:cTn id="62" dur="1" fill="hold">
                                          <p:stCondLst>
                                            <p:cond delay="0"/>
                                          </p:stCondLst>
                                        </p:cTn>
                                        <p:tgtEl>
                                          <p:spTgt spid="50">
                                            <p:txEl>
                                              <p:pRg st="9" end="9"/>
                                            </p:txEl>
                                          </p:spTgt>
                                        </p:tgtEl>
                                        <p:attrNameLst>
                                          <p:attrName>style.visibility</p:attrName>
                                        </p:attrNameLst>
                                      </p:cBhvr>
                                      <p:to>
                                        <p:strVal val="visible"/>
                                      </p:to>
                                    </p:set>
                                    <p:animEffect transition="in" filter="fade">
                                      <p:cBhvr>
                                        <p:cTn id="63" dur="1000"/>
                                        <p:tgtEl>
                                          <p:spTgt spid="50">
                                            <p:txEl>
                                              <p:pRg st="9" end="9"/>
                                            </p:txEl>
                                          </p:spTgt>
                                        </p:tgtEl>
                                      </p:cBhvr>
                                    </p:animEffect>
                                    <p:anim calcmode="lin" valueType="num">
                                      <p:cBhvr>
                                        <p:cTn id="64" dur="1000" fill="hold"/>
                                        <p:tgtEl>
                                          <p:spTgt spid="50">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5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195736" y="116632"/>
            <a:ext cx="6876256" cy="549374"/>
          </a:xfrm>
        </p:spPr>
        <p:txBody>
          <a:bodyPr>
            <a:normAutofit/>
          </a:bodyPr>
          <a:lstStyle/>
          <a:p>
            <a:pPr algn="ctr" defTabSz="457200"/>
            <a:r>
              <a:rPr lang="zh-CN" altLang="en-US" sz="3200" b="1" dirty="0">
                <a:solidFill>
                  <a:schemeClr val="bg1"/>
                </a:solidFill>
                <a:latin typeface="微软雅黑" pitchFamily="34" charset="-122"/>
                <a:ea typeface="微软雅黑" pitchFamily="34" charset="-122"/>
              </a:rPr>
              <a:t>如何学好</a:t>
            </a:r>
            <a:r>
              <a:rPr lang="en-US" altLang="zh-CN" sz="3200" b="1" dirty="0">
                <a:solidFill>
                  <a:schemeClr val="bg1"/>
                </a:solidFill>
                <a:latin typeface="微软雅黑" pitchFamily="34" charset="-122"/>
                <a:ea typeface="微软雅黑" pitchFamily="34" charset="-122"/>
              </a:rPr>
              <a:t>C</a:t>
            </a:r>
            <a:r>
              <a:rPr lang="zh-CN" altLang="en-US" sz="3200" b="1" dirty="0">
                <a:solidFill>
                  <a:schemeClr val="bg1"/>
                </a:solidFill>
                <a:latin typeface="微软雅黑" pitchFamily="34" charset="-122"/>
                <a:ea typeface="微软雅黑" pitchFamily="34" charset="-122"/>
              </a:rPr>
              <a:t>语言</a:t>
            </a:r>
            <a:r>
              <a:rPr lang="en-US" altLang="zh-CN" sz="3200" b="1" dirty="0">
                <a:solidFill>
                  <a:schemeClr val="bg1"/>
                </a:solidFill>
                <a:latin typeface="微软雅黑" pitchFamily="34" charset="-122"/>
                <a:ea typeface="微软雅黑" pitchFamily="34" charset="-122"/>
              </a:rPr>
              <a:t>?</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7" name="Freeform 63"/>
          <p:cNvSpPr>
            <a:spLocks/>
          </p:cNvSpPr>
          <p:nvPr/>
        </p:nvSpPr>
        <p:spPr bwMode="gray">
          <a:xfrm>
            <a:off x="1619250" y="2636838"/>
            <a:ext cx="5761038" cy="2592387"/>
          </a:xfrm>
          <a:custGeom>
            <a:avLst/>
            <a:gdLst>
              <a:gd name="T0" fmla="*/ 611150670 w 5190"/>
              <a:gd name="T1" fmla="*/ 199802193 h 2298"/>
              <a:gd name="T2" fmla="*/ 0 w 5190"/>
              <a:gd name="T3" fmla="*/ 0 h 2298"/>
              <a:gd name="T4" fmla="*/ 284628578 w 5190"/>
              <a:gd name="T5" fmla="*/ 157805072 h 2298"/>
              <a:gd name="T6" fmla="*/ 2147483647 w 5190"/>
              <a:gd name="T7" fmla="*/ 2147483647 h 2298"/>
              <a:gd name="T8" fmla="*/ 2147483647 w 5190"/>
              <a:gd name="T9" fmla="*/ 2147483647 h 2298"/>
              <a:gd name="T10" fmla="*/ 2147483647 w 5190"/>
              <a:gd name="T11" fmla="*/ 2147483647 h 2298"/>
              <a:gd name="T12" fmla="*/ 2147483647 w 5190"/>
              <a:gd name="T13" fmla="*/ 1613685324 h 2298"/>
              <a:gd name="T14" fmla="*/ 2147483647 w 5190"/>
              <a:gd name="T15" fmla="*/ 1917841811 h 2298"/>
              <a:gd name="T16" fmla="*/ 611150670 w 5190"/>
              <a:gd name="T17" fmla="*/ 199802193 h 22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1">
            <a:gsLst>
              <a:gs pos="0">
                <a:srgbClr val="085464"/>
              </a:gs>
              <a:gs pos="50000">
                <a:srgbClr val="13D3F9"/>
              </a:gs>
              <a:gs pos="100000">
                <a:srgbClr val="085464"/>
              </a:gs>
            </a:gsLst>
            <a:lin ang="2700000" scaled="1"/>
          </a:gradFill>
          <a:ln>
            <a:noFill/>
          </a:ln>
          <a:effectLst/>
          <a:extLst>
            <a:ext uri="{91240B29-F687-4F45-9708-019B960494DF}">
              <a14:hiddenLine xmlns:a14="http://schemas.microsoft.com/office/drawing/2010/main" w="9525" cap="flat" cmpd="sng">
                <a:solidFill>
                  <a:srgbClr val="FFFFFF"/>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utoShape 64"/>
          <p:cNvSpPr>
            <a:spLocks noChangeArrowheads="1"/>
          </p:cNvSpPr>
          <p:nvPr/>
        </p:nvSpPr>
        <p:spPr bwMode="gray">
          <a:xfrm>
            <a:off x="2640013" y="2968625"/>
            <a:ext cx="214312" cy="131763"/>
          </a:xfrm>
          <a:prstGeom prst="can">
            <a:avLst>
              <a:gd name="adj" fmla="val 39796"/>
            </a:avLst>
          </a:prstGeom>
          <a:gradFill rotWithShape="1">
            <a:gsLst>
              <a:gs pos="0">
                <a:srgbClr val="008000"/>
              </a:gs>
              <a:gs pos="50000">
                <a:srgbClr val="A4D2A4"/>
              </a:gs>
              <a:gs pos="100000">
                <a:srgbClr val="0080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65"/>
          <p:cNvSpPr>
            <a:spLocks noChangeArrowheads="1"/>
          </p:cNvSpPr>
          <p:nvPr/>
        </p:nvSpPr>
        <p:spPr bwMode="gray">
          <a:xfrm>
            <a:off x="3498850" y="3281363"/>
            <a:ext cx="250825" cy="182562"/>
          </a:xfrm>
          <a:prstGeom prst="can">
            <a:avLst>
              <a:gd name="adj" fmla="val 27343"/>
            </a:avLst>
          </a:prstGeom>
          <a:gradFill rotWithShape="1">
            <a:gsLst>
              <a:gs pos="0">
                <a:srgbClr val="008000"/>
              </a:gs>
              <a:gs pos="50000">
                <a:srgbClr val="A4D2A4"/>
              </a:gs>
              <a:gs pos="100000">
                <a:srgbClr val="0080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66"/>
          <p:cNvSpPr>
            <a:spLocks noChangeArrowheads="1"/>
          </p:cNvSpPr>
          <p:nvPr/>
        </p:nvSpPr>
        <p:spPr bwMode="gray">
          <a:xfrm>
            <a:off x="4433888" y="3582988"/>
            <a:ext cx="341312" cy="290512"/>
          </a:xfrm>
          <a:prstGeom prst="can">
            <a:avLst>
              <a:gd name="adj" fmla="val 25000"/>
            </a:avLst>
          </a:prstGeom>
          <a:gradFill rotWithShape="1">
            <a:gsLst>
              <a:gs pos="0">
                <a:srgbClr val="008000"/>
              </a:gs>
              <a:gs pos="50000">
                <a:srgbClr val="A4D2A4"/>
              </a:gs>
              <a:gs pos="100000">
                <a:srgbClr val="0080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utoShape 68"/>
          <p:cNvSpPr>
            <a:spLocks noChangeArrowheads="1"/>
          </p:cNvSpPr>
          <p:nvPr/>
        </p:nvSpPr>
        <p:spPr bwMode="gray">
          <a:xfrm>
            <a:off x="5532438" y="3944938"/>
            <a:ext cx="422275" cy="404812"/>
          </a:xfrm>
          <a:prstGeom prst="can">
            <a:avLst>
              <a:gd name="adj" fmla="val 21667"/>
            </a:avLst>
          </a:prstGeom>
          <a:gradFill rotWithShape="1">
            <a:gsLst>
              <a:gs pos="0">
                <a:srgbClr val="008000"/>
              </a:gs>
              <a:gs pos="50000">
                <a:srgbClr val="A4D2A4"/>
              </a:gs>
              <a:gs pos="100000">
                <a:srgbClr val="0080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74"/>
          <p:cNvSpPr txBox="1">
            <a:spLocks noChangeArrowheads="1"/>
          </p:cNvSpPr>
          <p:nvPr/>
        </p:nvSpPr>
        <p:spPr bwMode="black">
          <a:xfrm>
            <a:off x="1331913" y="3284538"/>
            <a:ext cx="1208087" cy="400110"/>
          </a:xfrm>
          <a:prstGeom prst="rect">
            <a:avLst/>
          </a:prstGeom>
          <a:noFill/>
          <a:ln>
            <a:noFill/>
          </a:ln>
          <a:effectLst/>
          <a:extLst>
            <a:ext uri="{909E8E84-426E-40DD-AFC4-6F175D3DCCD1}">
              <a14:hiddenFill xmlns:a14="http://schemas.microsoft.com/office/drawing/2010/main">
                <a:gradFill rotWithShape="1">
                  <a:gsLst>
                    <a:gs pos="0">
                      <a:srgbClr val="13D3F9"/>
                    </a:gs>
                    <a:gs pos="100000">
                      <a:srgbClr val="51DFFB"/>
                    </a:gs>
                  </a:gsLst>
                  <a:lin ang="5400000" scaled="1"/>
                </a:gra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28398" dir="3806097" algn="ctr" rotWithShape="0">
                    <a:srgbClr val="333300">
                      <a:alpha val="50000"/>
                    </a:srgbClr>
                  </a:outerShdw>
                </a:effectLst>
              </a14:hiddenEffects>
            </a:ext>
          </a:extLst>
        </p:spPr>
        <p:txBody>
          <a:bodyP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spcBef>
                <a:spcPct val="50000"/>
              </a:spcBef>
            </a:pPr>
            <a:r>
              <a:rPr kumimoji="0" lang="zh-CN" altLang="en-US" sz="2000" dirty="0">
                <a:latin typeface="Calibri" pitchFamily="34" charset="0"/>
                <a:ea typeface="微软雅黑" pitchFamily="34" charset="-122"/>
              </a:rPr>
              <a:t> 知识点</a:t>
            </a:r>
            <a:endParaRPr kumimoji="0" lang="en-US" altLang="zh-CN" sz="2000" dirty="0">
              <a:latin typeface="Calibri" pitchFamily="34" charset="0"/>
              <a:ea typeface="微软雅黑" panose="020B0503020204020204" pitchFamily="34" charset="-122"/>
            </a:endParaRPr>
          </a:p>
        </p:txBody>
      </p:sp>
      <p:sp>
        <p:nvSpPr>
          <p:cNvPr id="33" name="Text Box 75"/>
          <p:cNvSpPr txBox="1">
            <a:spLocks noChangeArrowheads="1"/>
          </p:cNvSpPr>
          <p:nvPr/>
        </p:nvSpPr>
        <p:spPr bwMode="black">
          <a:xfrm>
            <a:off x="2051050" y="3789363"/>
            <a:ext cx="906463" cy="400110"/>
          </a:xfrm>
          <a:prstGeom prst="rect">
            <a:avLst/>
          </a:prstGeom>
          <a:noFill/>
          <a:ln>
            <a:noFill/>
          </a:ln>
          <a:effectLst/>
          <a:extLst>
            <a:ext uri="{909E8E84-426E-40DD-AFC4-6F175D3DCCD1}">
              <a14:hiddenFill xmlns:a14="http://schemas.microsoft.com/office/drawing/2010/main">
                <a:gradFill rotWithShape="1">
                  <a:gsLst>
                    <a:gs pos="0">
                      <a:srgbClr val="13D3F9"/>
                    </a:gs>
                    <a:gs pos="100000">
                      <a:srgbClr val="51DFFB"/>
                    </a:gs>
                  </a:gsLst>
                  <a:lin ang="5400000" scaled="1"/>
                </a:gra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28398" dir="3806097" algn="ctr" rotWithShape="0">
                    <a:srgbClr val="333300">
                      <a:alpha val="50000"/>
                    </a:srgbClr>
                  </a:outerShdw>
                </a:effectLst>
              </a14:hiddenEffects>
            </a:ext>
          </a:extLst>
        </p:spPr>
        <p:txBody>
          <a:bodyPr>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spcBef>
                <a:spcPct val="50000"/>
              </a:spcBef>
            </a:pPr>
            <a:r>
              <a:rPr kumimoji="0" lang="zh-CN" altLang="en-US" sz="2000" dirty="0">
                <a:latin typeface="微软雅黑" pitchFamily="34" charset="-122"/>
                <a:ea typeface="微软雅黑" pitchFamily="34" charset="-122"/>
              </a:rPr>
              <a:t> 应用</a:t>
            </a:r>
          </a:p>
        </p:txBody>
      </p:sp>
      <p:sp>
        <p:nvSpPr>
          <p:cNvPr id="34" name="Text Box 76"/>
          <p:cNvSpPr txBox="1">
            <a:spLocks noChangeArrowheads="1"/>
          </p:cNvSpPr>
          <p:nvPr/>
        </p:nvSpPr>
        <p:spPr bwMode="black">
          <a:xfrm>
            <a:off x="3198018" y="4292600"/>
            <a:ext cx="797918" cy="400110"/>
          </a:xfrm>
          <a:prstGeom prst="rect">
            <a:avLst/>
          </a:prstGeom>
          <a:noFill/>
          <a:ln>
            <a:noFill/>
          </a:ln>
          <a:effectLst/>
          <a:extLst>
            <a:ext uri="{909E8E84-426E-40DD-AFC4-6F175D3DCCD1}">
              <a14:hiddenFill xmlns:a14="http://schemas.microsoft.com/office/drawing/2010/main">
                <a:gradFill rotWithShape="1">
                  <a:gsLst>
                    <a:gs pos="0">
                      <a:srgbClr val="13D3F9"/>
                    </a:gs>
                    <a:gs pos="100000">
                      <a:srgbClr val="51DFFB"/>
                    </a:gs>
                  </a:gsLst>
                  <a:lin ang="5400000" scaled="1"/>
                </a:gra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28398" dir="3806097" algn="ctr" rotWithShape="0">
                    <a:srgbClr val="333300">
                      <a:alpha val="50000"/>
                    </a:srgbClr>
                  </a:outerShdw>
                </a:effectLst>
              </a14:hiddenEffects>
            </a:ext>
          </a:extLst>
        </p:spPr>
        <p:txBody>
          <a:bodyPr wrap="square">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spcBef>
                <a:spcPct val="50000"/>
              </a:spcBef>
            </a:pPr>
            <a:r>
              <a:rPr kumimoji="0" lang="zh-CN" altLang="en-US" sz="1200" dirty="0">
                <a:latin typeface="微软雅黑" pitchFamily="34" charset="-122"/>
                <a:ea typeface="微软雅黑" pitchFamily="34" charset="-122"/>
              </a:rPr>
              <a:t> </a:t>
            </a:r>
            <a:r>
              <a:rPr kumimoji="0" lang="zh-CN" altLang="en-US" sz="2000" dirty="0">
                <a:latin typeface="微软雅黑" pitchFamily="34" charset="-122"/>
                <a:ea typeface="微软雅黑" pitchFamily="34" charset="-122"/>
              </a:rPr>
              <a:t>历练</a:t>
            </a:r>
          </a:p>
        </p:txBody>
      </p:sp>
      <p:sp>
        <p:nvSpPr>
          <p:cNvPr id="35" name="Text Box 77"/>
          <p:cNvSpPr txBox="1">
            <a:spLocks noChangeArrowheads="1"/>
          </p:cNvSpPr>
          <p:nvPr/>
        </p:nvSpPr>
        <p:spPr bwMode="black">
          <a:xfrm>
            <a:off x="3995936" y="4868863"/>
            <a:ext cx="1080889" cy="400110"/>
          </a:xfrm>
          <a:prstGeom prst="rect">
            <a:avLst/>
          </a:prstGeom>
          <a:noFill/>
          <a:ln>
            <a:noFill/>
          </a:ln>
          <a:effectLst/>
          <a:extLst>
            <a:ext uri="{909E8E84-426E-40DD-AFC4-6F175D3DCCD1}">
              <a14:hiddenFill xmlns:a14="http://schemas.microsoft.com/office/drawing/2010/main">
                <a:gradFill rotWithShape="1">
                  <a:gsLst>
                    <a:gs pos="0">
                      <a:srgbClr val="13D3F9"/>
                    </a:gs>
                    <a:gs pos="100000">
                      <a:srgbClr val="51DFFB"/>
                    </a:gs>
                  </a:gsLst>
                  <a:lin ang="5400000" scaled="1"/>
                </a:gra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28398" dir="3806097" algn="ctr" rotWithShape="0">
                    <a:srgbClr val="333300">
                      <a:alpha val="50000"/>
                    </a:srgbClr>
                  </a:outerShdw>
                </a:effectLst>
              </a14:hiddenEffects>
            </a:ext>
          </a:extLst>
        </p:spPr>
        <p:txBody>
          <a:bodyPr wrap="square">
            <a:spAutoFit/>
          </a:bodyPr>
          <a:lstStyle>
            <a:lvl1pPr>
              <a:defRPr kumimoji="1" sz="2400">
                <a:solidFill>
                  <a:schemeClr val="tx1"/>
                </a:solidFill>
                <a:latin typeface="Times New Roman" pitchFamily="18" charset="0"/>
                <a:ea typeface="华文新魏" pitchFamily="2" charset="-122"/>
              </a:defRPr>
            </a:lvl1pPr>
            <a:lvl2pPr marL="742950" indent="-285750">
              <a:defRPr kumimoji="1" sz="2400">
                <a:solidFill>
                  <a:schemeClr val="tx1"/>
                </a:solidFill>
                <a:latin typeface="Times New Roman" pitchFamily="18" charset="0"/>
                <a:ea typeface="华文新魏" pitchFamily="2" charset="-122"/>
              </a:defRPr>
            </a:lvl2pPr>
            <a:lvl3pPr marL="1143000" indent="-228600">
              <a:defRPr kumimoji="1" sz="2400">
                <a:solidFill>
                  <a:schemeClr val="tx1"/>
                </a:solidFill>
                <a:latin typeface="Times New Roman" pitchFamily="18" charset="0"/>
                <a:ea typeface="华文新魏" pitchFamily="2" charset="-122"/>
              </a:defRPr>
            </a:lvl3pPr>
            <a:lvl4pPr marL="1600200" indent="-228600">
              <a:defRPr kumimoji="1" sz="2400">
                <a:solidFill>
                  <a:schemeClr val="tx1"/>
                </a:solidFill>
                <a:latin typeface="Times New Roman" pitchFamily="18" charset="0"/>
                <a:ea typeface="华文新魏" pitchFamily="2" charset="-122"/>
              </a:defRPr>
            </a:lvl4pPr>
            <a:lvl5pPr marL="2057400" indent="-228600">
              <a:defRPr kumimoji="1" sz="2400">
                <a:solidFill>
                  <a:schemeClr val="tx1"/>
                </a:solidFill>
                <a:latin typeface="Times New Roman" pitchFamily="18" charset="0"/>
                <a:ea typeface="华文新魏"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华文新魏" pitchFamily="2" charset="-122"/>
              </a:defRPr>
            </a:lvl9pPr>
          </a:lstStyle>
          <a:p>
            <a:pPr eaLnBrk="1" hangingPunct="1">
              <a:spcBef>
                <a:spcPct val="50000"/>
              </a:spcBef>
            </a:pPr>
            <a:r>
              <a:rPr kumimoji="0" lang="zh-CN" altLang="en-US" sz="2000" dirty="0">
                <a:latin typeface="微软雅黑" pitchFamily="34" charset="-122"/>
                <a:ea typeface="微软雅黑" pitchFamily="34" charset="-122"/>
              </a:rPr>
              <a:t>    创新</a:t>
            </a:r>
            <a:endParaRPr kumimoji="0" lang="en-US" altLang="zh-CN" sz="2000" dirty="0">
              <a:latin typeface="微软雅黑" pitchFamily="34" charset="-122"/>
              <a:ea typeface="微软雅黑" pitchFamily="34" charset="-122"/>
            </a:endParaRPr>
          </a:p>
        </p:txBody>
      </p:sp>
      <p:cxnSp>
        <p:nvCxnSpPr>
          <p:cNvPr id="36" name="AutoShape 79"/>
          <p:cNvCxnSpPr>
            <a:cxnSpLocks noChangeShapeType="1"/>
            <a:stCxn id="28" idx="3"/>
            <a:endCxn id="32" idx="0"/>
          </p:cNvCxnSpPr>
          <p:nvPr/>
        </p:nvCxnSpPr>
        <p:spPr bwMode="gray">
          <a:xfrm rot="5400000">
            <a:off x="2249488" y="2786857"/>
            <a:ext cx="184150" cy="811212"/>
          </a:xfrm>
          <a:prstGeom prst="bentConnector3">
            <a:avLst>
              <a:gd name="adj1" fmla="val 50000"/>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80"/>
          <p:cNvCxnSpPr>
            <a:cxnSpLocks noChangeShapeType="1"/>
            <a:stCxn id="29" idx="3"/>
            <a:endCxn id="33" idx="0"/>
          </p:cNvCxnSpPr>
          <p:nvPr/>
        </p:nvCxnSpPr>
        <p:spPr bwMode="gray">
          <a:xfrm rot="5400000">
            <a:off x="2901554" y="3066654"/>
            <a:ext cx="325438" cy="1119981"/>
          </a:xfrm>
          <a:prstGeom prst="bentConnector3">
            <a:avLst>
              <a:gd name="adj1" fmla="val 50000"/>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81"/>
          <p:cNvCxnSpPr>
            <a:cxnSpLocks noChangeShapeType="1"/>
            <a:stCxn id="30" idx="3"/>
            <a:endCxn id="34" idx="0"/>
          </p:cNvCxnSpPr>
          <p:nvPr/>
        </p:nvCxnSpPr>
        <p:spPr bwMode="gray">
          <a:xfrm rot="5400000">
            <a:off x="3891211" y="3579267"/>
            <a:ext cx="419100" cy="1007567"/>
          </a:xfrm>
          <a:prstGeom prst="bentConnector3">
            <a:avLst>
              <a:gd name="adj1" fmla="val 50000"/>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82"/>
          <p:cNvCxnSpPr>
            <a:cxnSpLocks noChangeShapeType="1"/>
            <a:stCxn id="31" idx="3"/>
            <a:endCxn id="35" idx="0"/>
          </p:cNvCxnSpPr>
          <p:nvPr/>
        </p:nvCxnSpPr>
        <p:spPr bwMode="gray">
          <a:xfrm rot="5400000">
            <a:off x="4880423" y="4005709"/>
            <a:ext cx="519113" cy="1207195"/>
          </a:xfrm>
          <a:prstGeom prst="bentConnector3">
            <a:avLst>
              <a:gd name="adj1" fmla="val 50000"/>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AutoShape 85"/>
          <p:cNvSpPr>
            <a:spLocks noChangeArrowheads="1"/>
          </p:cNvSpPr>
          <p:nvPr/>
        </p:nvSpPr>
        <p:spPr bwMode="gray">
          <a:xfrm>
            <a:off x="5532438" y="2678113"/>
            <a:ext cx="422275" cy="1358900"/>
          </a:xfrm>
          <a:prstGeom prst="can">
            <a:avLst>
              <a:gd name="adj" fmla="val 27398"/>
            </a:avLst>
          </a:prstGeom>
          <a:gradFill rotWithShape="1">
            <a:gsLst>
              <a:gs pos="0">
                <a:srgbClr val="EFCF0F"/>
              </a:gs>
              <a:gs pos="50000">
                <a:srgbClr val="F9EEA9"/>
              </a:gs>
              <a:gs pos="100000">
                <a:srgbClr val="EFCF0F"/>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AutoShape 86"/>
          <p:cNvSpPr>
            <a:spLocks noChangeArrowheads="1"/>
          </p:cNvSpPr>
          <p:nvPr/>
        </p:nvSpPr>
        <p:spPr bwMode="gray">
          <a:xfrm>
            <a:off x="4433888" y="2674938"/>
            <a:ext cx="341312" cy="996950"/>
          </a:xfrm>
          <a:prstGeom prst="can">
            <a:avLst>
              <a:gd name="adj" fmla="val 28209"/>
            </a:avLst>
          </a:prstGeom>
          <a:gradFill rotWithShape="1">
            <a:gsLst>
              <a:gs pos="0">
                <a:srgbClr val="EFCF0F"/>
              </a:gs>
              <a:gs pos="50000">
                <a:srgbClr val="F9EEA9"/>
              </a:gs>
              <a:gs pos="100000">
                <a:srgbClr val="EFCF0F"/>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utoShape 87"/>
          <p:cNvSpPr>
            <a:spLocks noChangeArrowheads="1"/>
          </p:cNvSpPr>
          <p:nvPr/>
        </p:nvSpPr>
        <p:spPr bwMode="gray">
          <a:xfrm>
            <a:off x="3498850" y="2681288"/>
            <a:ext cx="250825" cy="654050"/>
          </a:xfrm>
          <a:prstGeom prst="can">
            <a:avLst>
              <a:gd name="adj" fmla="val 23806"/>
            </a:avLst>
          </a:prstGeom>
          <a:gradFill rotWithShape="1">
            <a:gsLst>
              <a:gs pos="0">
                <a:srgbClr val="EFCF0F"/>
              </a:gs>
              <a:gs pos="50000">
                <a:srgbClr val="F9EEA9"/>
              </a:gs>
              <a:gs pos="100000">
                <a:srgbClr val="EFCF0F"/>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AutoShape 88"/>
          <p:cNvSpPr>
            <a:spLocks noChangeArrowheads="1"/>
          </p:cNvSpPr>
          <p:nvPr/>
        </p:nvSpPr>
        <p:spPr bwMode="gray">
          <a:xfrm>
            <a:off x="2640013" y="2682875"/>
            <a:ext cx="214312" cy="339725"/>
          </a:xfrm>
          <a:prstGeom prst="can">
            <a:avLst>
              <a:gd name="adj" fmla="val 26912"/>
            </a:avLst>
          </a:prstGeom>
          <a:gradFill rotWithShape="1">
            <a:gsLst>
              <a:gs pos="0">
                <a:srgbClr val="EFCF0F"/>
              </a:gs>
              <a:gs pos="50000">
                <a:srgbClr val="F9EEA9"/>
              </a:gs>
              <a:gs pos="100000">
                <a:srgbClr val="EFCF0F"/>
              </a:gs>
            </a:gsLst>
            <a:lin ang="0" scaled="1"/>
          </a:gradFill>
          <a:ln>
            <a:noFill/>
          </a:ln>
          <a:effectLst/>
          <a:extLs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92"/>
          <p:cNvSpPr>
            <a:spLocks noChangeArrowheads="1"/>
          </p:cNvSpPr>
          <p:nvPr/>
        </p:nvSpPr>
        <p:spPr bwMode="gray">
          <a:xfrm flipH="1">
            <a:off x="8532813" y="5084763"/>
            <a:ext cx="315912" cy="165100"/>
          </a:xfrm>
          <a:prstGeom prst="curvedRightArrow">
            <a:avLst>
              <a:gd name="adj1" fmla="val 16542"/>
              <a:gd name="adj2" fmla="val 38977"/>
              <a:gd name="adj3" fmla="val 54330"/>
            </a:avLst>
          </a:prstGeom>
          <a:gradFill rotWithShape="1">
            <a:gsLst>
              <a:gs pos="0">
                <a:srgbClr val="FCCF5F"/>
              </a:gs>
              <a:gs pos="100000">
                <a:srgbClr val="FABA1A"/>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utoShape 93"/>
          <p:cNvSpPr>
            <a:spLocks noChangeArrowheads="1"/>
          </p:cNvSpPr>
          <p:nvPr/>
        </p:nvSpPr>
        <p:spPr bwMode="gray">
          <a:xfrm>
            <a:off x="7596188" y="5084763"/>
            <a:ext cx="315912" cy="165100"/>
          </a:xfrm>
          <a:prstGeom prst="curvedRightArrow">
            <a:avLst>
              <a:gd name="adj1" fmla="val 19583"/>
              <a:gd name="adj2" fmla="val 44676"/>
              <a:gd name="adj3" fmla="val 54020"/>
            </a:avLst>
          </a:prstGeom>
          <a:gradFill rotWithShape="1">
            <a:gsLst>
              <a:gs pos="0">
                <a:srgbClr val="FCD77B"/>
              </a:gs>
              <a:gs pos="100000">
                <a:srgbClr val="FABA1A"/>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6" name="Picture 94" descr="num-1_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4724400"/>
            <a:ext cx="665163"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805274" y="116632"/>
            <a:ext cx="1102430"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7033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0-#ppt_w/2"/>
                                          </p:val>
                                        </p:tav>
                                        <p:tav tm="100000">
                                          <p:val>
                                            <p:strVal val="#ppt_x"/>
                                          </p:val>
                                        </p:tav>
                                      </p:tavLst>
                                    </p:anim>
                                    <p:anim calcmode="lin" valueType="num">
                                      <p:cBhvr additive="base">
                                        <p:cTn id="26" dur="500" fill="hold"/>
                                        <p:tgtEl>
                                          <p:spTgt spid="4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0-#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0-#ppt_w/2"/>
                                          </p:val>
                                        </p:tav>
                                        <p:tav tm="100000">
                                          <p:val>
                                            <p:strVal val="#ppt_x"/>
                                          </p:val>
                                        </p:tav>
                                      </p:tavLst>
                                    </p:anim>
                                    <p:anim calcmode="lin" valueType="num">
                                      <p:cBhvr additive="base">
                                        <p:cTn id="34" dur="500" fill="hold"/>
                                        <p:tgtEl>
                                          <p:spTgt spid="3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0-#ppt_w/2"/>
                                          </p:val>
                                        </p:tav>
                                        <p:tav tm="100000">
                                          <p:val>
                                            <p:strVal val="#ppt_x"/>
                                          </p:val>
                                        </p:tav>
                                      </p:tavLst>
                                    </p:anim>
                                    <p:anim calcmode="lin" valueType="num">
                                      <p:cBhvr additive="base">
                                        <p:cTn id="3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0-#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0-#ppt_w/2"/>
                                          </p:val>
                                        </p:tav>
                                        <p:tav tm="100000">
                                          <p:val>
                                            <p:strVal val="#ppt_x"/>
                                          </p:val>
                                        </p:tav>
                                      </p:tavLst>
                                    </p:anim>
                                    <p:anim calcmode="lin" valueType="num">
                                      <p:cBhvr additive="base">
                                        <p:cTn id="52" dur="500" fill="hold"/>
                                        <p:tgtEl>
                                          <p:spTgt spid="3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0-#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0-#ppt_w/2"/>
                                          </p:val>
                                        </p:tav>
                                        <p:tav tm="100000">
                                          <p:val>
                                            <p:strVal val="#ppt_x"/>
                                          </p:val>
                                        </p:tav>
                                      </p:tavLst>
                                    </p:anim>
                                    <p:anim calcmode="lin" valueType="num">
                                      <p:cBhvr additive="base">
                                        <p:cTn id="62" dur="500" fill="hold"/>
                                        <p:tgtEl>
                                          <p:spTgt spid="40"/>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0-#ppt_w/2"/>
                                          </p:val>
                                        </p:tav>
                                        <p:tav tm="100000">
                                          <p:val>
                                            <p:strVal val="#ppt_x"/>
                                          </p:val>
                                        </p:tav>
                                      </p:tavLst>
                                    </p:anim>
                                    <p:anim calcmode="lin" valueType="num">
                                      <p:cBhvr additive="base">
                                        <p:cTn id="66" dur="500" fill="hold"/>
                                        <p:tgtEl>
                                          <p:spTgt spid="31"/>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0-#ppt_w/2"/>
                                          </p:val>
                                        </p:tav>
                                        <p:tav tm="100000">
                                          <p:val>
                                            <p:strVal val="#ppt_x"/>
                                          </p:val>
                                        </p:tav>
                                      </p:tavLst>
                                    </p:anim>
                                    <p:anim calcmode="lin" valueType="num">
                                      <p:cBhvr additive="base">
                                        <p:cTn id="70" dur="500" fill="hold"/>
                                        <p:tgtEl>
                                          <p:spTgt spid="39"/>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0-#ppt_w/2"/>
                                          </p:val>
                                        </p:tav>
                                        <p:tav tm="100000">
                                          <p:val>
                                            <p:strVal val="#ppt_x"/>
                                          </p:val>
                                        </p:tav>
                                      </p:tavLst>
                                    </p:anim>
                                    <p:anim calcmode="lin" valueType="num">
                                      <p:cBhvr additive="base">
                                        <p:cTn id="74" dur="500" fill="hold"/>
                                        <p:tgtEl>
                                          <p:spTgt spid="35"/>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0-#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33" grpId="0"/>
      <p:bldP spid="34" grpId="0"/>
      <p:bldP spid="35" grpId="0"/>
      <p:bldP spid="40" grpId="0" animBg="1"/>
      <p:bldP spid="41"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2267744" y="116632"/>
            <a:ext cx="6876256" cy="549374"/>
          </a:xfrm>
        </p:spPr>
        <p:txBody>
          <a:bodyPr>
            <a:normAutofit fontScale="90000"/>
          </a:bodyPr>
          <a:lstStyle/>
          <a:p>
            <a:pPr algn="ctr" defTabSz="457200"/>
            <a:r>
              <a:rPr lang="zh-CN" altLang="en-US" sz="3600" b="1" dirty="0">
                <a:solidFill>
                  <a:schemeClr val="bg1"/>
                </a:solidFill>
                <a:latin typeface="微软雅黑" pitchFamily="34" charset="-122"/>
                <a:ea typeface="微软雅黑" pitchFamily="34" charset="-122"/>
              </a:rPr>
              <a:t>要记住：切忌浮躁</a:t>
            </a:r>
            <a:r>
              <a:rPr lang="zh-CN" altLang="en-US" sz="2000" b="1" dirty="0">
                <a:solidFill>
                  <a:schemeClr val="bg1"/>
                </a:solidFill>
                <a:latin typeface="微软雅黑" pitchFamily="34" charset="-122"/>
                <a:ea typeface="微软雅黑" pitchFamily="34" charset="-122"/>
              </a:rPr>
              <a:t>（网上下载一段话，供参考）</a:t>
            </a:r>
            <a:endParaRPr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3" name="Rectangle 3"/>
          <p:cNvSpPr txBox="1">
            <a:spLocks noChangeArrowheads="1"/>
          </p:cNvSpPr>
          <p:nvPr/>
        </p:nvSpPr>
        <p:spPr>
          <a:xfrm>
            <a:off x="1115616" y="1196752"/>
            <a:ext cx="7488832" cy="52565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1800" dirty="0">
                <a:latin typeface="微软雅黑" panose="020B0503020204020204" pitchFamily="34" charset="-122"/>
                <a:ea typeface="微软雅黑" panose="020B0503020204020204" pitchFamily="34" charset="-122"/>
              </a:rPr>
              <a:t>浮躁的人容易说：</a:t>
            </a:r>
            <a:r>
              <a:rPr lang="en-US" altLang="zh-CN" sz="1800" dirty="0">
                <a:latin typeface="微软雅黑" panose="020B0503020204020204" pitchFamily="34" charset="-122"/>
                <a:ea typeface="微软雅黑" panose="020B0503020204020204" pitchFamily="34" charset="-122"/>
              </a:rPr>
              <a:t>XX</a:t>
            </a:r>
            <a:r>
              <a:rPr lang="zh-CN" altLang="en-US" sz="1800" dirty="0">
                <a:latin typeface="微软雅黑" panose="020B0503020204020204" pitchFamily="34" charset="-122"/>
                <a:ea typeface="微软雅黑" panose="020B0503020204020204" pitchFamily="34" charset="-122"/>
              </a:rPr>
              <a:t>语言不行了，应该学</a:t>
            </a:r>
            <a:r>
              <a:rPr lang="en-US" altLang="zh-CN" sz="1800" dirty="0">
                <a:latin typeface="微软雅黑" panose="020B0503020204020204" pitchFamily="34" charset="-122"/>
                <a:ea typeface="微软雅黑" panose="020B0503020204020204" pitchFamily="34" charset="-122"/>
              </a:rPr>
              <a:t>YY</a:t>
            </a:r>
            <a:r>
              <a:rPr lang="zh-CN" altLang="en-US" sz="1800" dirty="0">
                <a:latin typeface="微软雅黑" panose="020B0503020204020204" pitchFamily="34" charset="-122"/>
                <a:ea typeface="微软雅黑" panose="020B0503020204020204" pitchFamily="34" charset="-122"/>
              </a:rPr>
              <a:t>语；</a:t>
            </a:r>
          </a:p>
          <a:p>
            <a:pPr>
              <a:lnSpc>
                <a:spcPct val="80000"/>
              </a:lnSpc>
              <a:buFont typeface="Wingdings 3" pitchFamily="18"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是你自己不行了吧！？</a:t>
            </a:r>
          </a:p>
          <a:p>
            <a:pPr>
              <a:lnSpc>
                <a:spcPct val="80000"/>
              </a:lnSpc>
            </a:pPr>
            <a:r>
              <a:rPr lang="zh-CN" altLang="en-US" sz="1800" dirty="0">
                <a:latin typeface="微软雅黑" panose="020B0503020204020204" pitchFamily="34" charset="-122"/>
                <a:ea typeface="微软雅黑" panose="020B0503020204020204" pitchFamily="34" charset="-122"/>
              </a:rPr>
              <a:t>浮躁的人容易问：我到底该学什么语言；</a:t>
            </a:r>
          </a:p>
          <a:p>
            <a:pPr>
              <a:lnSpc>
                <a:spcPct val="80000"/>
              </a:lnSpc>
              <a:buFont typeface="Wingdings 3" pitchFamily="18"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认真学好一门语言（</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语言）就对了； </a:t>
            </a:r>
          </a:p>
          <a:p>
            <a:pPr>
              <a:lnSpc>
                <a:spcPct val="80000"/>
              </a:lnSpc>
            </a:pPr>
            <a:r>
              <a:rPr lang="zh-CN" altLang="en-US" sz="1800" dirty="0">
                <a:latin typeface="微软雅黑" panose="020B0503020204020204" pitchFamily="34" charset="-122"/>
                <a:ea typeface="微软雅黑" panose="020B0503020204020204" pitchFamily="34" charset="-122"/>
              </a:rPr>
              <a:t>浮躁的人容易问：学</a:t>
            </a:r>
            <a:r>
              <a:rPr lang="en-US" altLang="zh-CN" sz="1800" dirty="0">
                <a:latin typeface="微软雅黑" panose="020B0503020204020204" pitchFamily="34" charset="-122"/>
                <a:ea typeface="微软雅黑" panose="020B0503020204020204" pitchFamily="34" charset="-122"/>
              </a:rPr>
              <a:t>XX</a:t>
            </a:r>
            <a:r>
              <a:rPr lang="zh-CN" altLang="en-US" sz="1800" dirty="0">
                <a:latin typeface="微软雅黑" panose="020B0503020204020204" pitchFamily="34" charset="-122"/>
                <a:ea typeface="微软雅黑" panose="020B0503020204020204" pitchFamily="34" charset="-122"/>
              </a:rPr>
              <a:t>语言有前途吗？能马上赚大钱吗？</a:t>
            </a:r>
            <a:r>
              <a:rPr lang="en-US" altLang="zh-CN" sz="1800" dirty="0">
                <a:latin typeface="微软雅黑" panose="020B0503020204020204" pitchFamily="34" charset="-122"/>
                <a:ea typeface="微软雅黑" panose="020B0503020204020204" pitchFamily="34" charset="-122"/>
              </a:rPr>
              <a:t> </a:t>
            </a:r>
          </a:p>
          <a:p>
            <a:pPr marL="0" indent="0">
              <a:lnSpc>
                <a:spcPct val="80000"/>
              </a:lnSpc>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建议你去抢银行；要想成功必须一步一步来</a:t>
            </a:r>
          </a:p>
          <a:p>
            <a:pPr>
              <a:lnSpc>
                <a:spcPct val="80000"/>
              </a:lnSpc>
            </a:pPr>
            <a:r>
              <a:rPr lang="zh-CN" altLang="en-US" sz="1800" dirty="0">
                <a:latin typeface="微软雅黑" panose="020B0503020204020204" pitchFamily="34" charset="-122"/>
                <a:ea typeface="微软雅黑" panose="020B0503020204020204" pitchFamily="34" charset="-122"/>
              </a:rPr>
              <a:t>浮躁的人容易说：我要中文版！我不喜欢英文！</a:t>
            </a:r>
          </a:p>
          <a:p>
            <a:pPr>
              <a:lnSpc>
                <a:spcPct val="80000"/>
              </a:lnSpc>
              <a:buFont typeface="Wingdings 3" pitchFamily="18"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计算机编程涉及的英文不多。 </a:t>
            </a:r>
          </a:p>
          <a:p>
            <a:pPr>
              <a:lnSpc>
                <a:spcPct val="80000"/>
              </a:lnSpc>
            </a:pPr>
            <a:r>
              <a:rPr lang="zh-CN" altLang="en-US" sz="1800" dirty="0">
                <a:latin typeface="微软雅黑" panose="020B0503020204020204" pitchFamily="34" charset="-122"/>
                <a:ea typeface="微软雅黑" panose="020B0503020204020204" pitchFamily="34" charset="-122"/>
              </a:rPr>
              <a:t>浮躁的人容易问：</a:t>
            </a:r>
            <a:r>
              <a:rPr lang="en-US" altLang="zh-CN" sz="1800" dirty="0">
                <a:latin typeface="微软雅黑" panose="020B0503020204020204" pitchFamily="34" charset="-122"/>
                <a:ea typeface="微软雅黑" panose="020B0503020204020204" pitchFamily="34" charset="-122"/>
              </a:rPr>
              <a:t>XX</a:t>
            </a:r>
            <a:r>
              <a:rPr lang="zh-CN" altLang="en-US" sz="1800" dirty="0">
                <a:latin typeface="微软雅黑" panose="020B0503020204020204" pitchFamily="34" charset="-122"/>
                <a:ea typeface="微软雅黑" panose="020B0503020204020204" pitchFamily="34" charset="-122"/>
              </a:rPr>
              <a:t>语言和</a:t>
            </a:r>
            <a:r>
              <a:rPr lang="en-US" altLang="zh-CN" sz="1800" dirty="0">
                <a:latin typeface="微软雅黑" panose="020B0503020204020204" pitchFamily="34" charset="-122"/>
                <a:ea typeface="微软雅黑" panose="020B0503020204020204" pitchFamily="34" charset="-122"/>
              </a:rPr>
              <a:t>YY</a:t>
            </a:r>
            <a:r>
              <a:rPr lang="zh-CN" altLang="en-US" sz="1800" dirty="0">
                <a:latin typeface="微软雅黑" panose="020B0503020204020204" pitchFamily="34" charset="-122"/>
                <a:ea typeface="微软雅黑" panose="020B0503020204020204" pitchFamily="34" charset="-122"/>
              </a:rPr>
              <a:t>语言哪个好；</a:t>
            </a:r>
          </a:p>
          <a:p>
            <a:pPr>
              <a:lnSpc>
                <a:spcPct val="80000"/>
              </a:lnSpc>
              <a:buFont typeface="Wingdings 3" pitchFamily="18" charset="2"/>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都好</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只要你学就行（好）； </a:t>
            </a:r>
          </a:p>
          <a:p>
            <a:pPr>
              <a:lnSpc>
                <a:spcPct val="80000"/>
              </a:lnSpc>
            </a:pPr>
            <a:r>
              <a:rPr lang="zh-CN" altLang="en-US" sz="1800" dirty="0">
                <a:latin typeface="微软雅黑" panose="020B0503020204020204" pitchFamily="34" charset="-122"/>
                <a:ea typeface="微软雅黑" panose="020B0503020204020204" pitchFamily="34" charset="-122"/>
              </a:rPr>
              <a:t>浮躁的人容易问：有没有成为编程高手的绝招？</a:t>
            </a:r>
          </a:p>
          <a:p>
            <a:pPr>
              <a:lnSpc>
                <a:spcPct val="80000"/>
              </a:lnSpc>
              <a:buFont typeface="Wingdings 3" pitchFamily="18" charset="2"/>
              <a:buNone/>
            </a:pP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有，那就是不浮躁！</a:t>
            </a:r>
          </a:p>
          <a:p>
            <a:pPr>
              <a:lnSpc>
                <a:spcPct val="80000"/>
              </a:lnSpc>
            </a:pPr>
            <a:r>
              <a:rPr lang="zh-CN" altLang="en-US" sz="1800" dirty="0">
                <a:latin typeface="微软雅黑" panose="020B0503020204020204" pitchFamily="34" charset="-122"/>
                <a:ea typeface="微软雅黑" panose="020B0503020204020204" pitchFamily="34" charset="-122"/>
              </a:rPr>
              <a:t>浮躁的人分两种：</a:t>
            </a:r>
          </a:p>
          <a:p>
            <a:pPr>
              <a:lnSpc>
                <a:spcPct val="80000"/>
              </a:lnSpc>
              <a:buFont typeface="Wingdings 3" pitchFamily="18" charset="2"/>
              <a:buNone/>
            </a:pPr>
            <a:r>
              <a:rPr lang="en-US" altLang="zh-CN" sz="1800" dirty="0">
                <a:latin typeface="微软雅黑" panose="020B0503020204020204" pitchFamily="34" charset="-122"/>
                <a:ea typeface="微软雅黑" panose="020B0503020204020204" pitchFamily="34" charset="-122"/>
              </a:rPr>
              <a:t>      a)</a:t>
            </a:r>
            <a:r>
              <a:rPr lang="zh-CN" altLang="en-US" sz="1800" dirty="0">
                <a:latin typeface="微软雅黑" panose="020B0503020204020204" pitchFamily="34" charset="-122"/>
                <a:ea typeface="微软雅黑" panose="020B0503020204020204" pitchFamily="34" charset="-122"/>
              </a:rPr>
              <a:t>只观望而不学的人；</a:t>
            </a: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只学而不坚持的人</a:t>
            </a:r>
          </a:p>
        </p:txBody>
      </p:sp>
      <p:sp>
        <p:nvSpPr>
          <p:cNvPr id="4" name="矩形 3"/>
          <p:cNvSpPr/>
          <p:nvPr/>
        </p:nvSpPr>
        <p:spPr>
          <a:xfrm>
            <a:off x="805274" y="116632"/>
            <a:ext cx="1102430"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cs typeface="Segoe UI" panose="020B0502040204020203" pitchFamily="34" charset="0"/>
              </a:rPr>
              <a:t>0</a:t>
            </a:r>
            <a:endParaRPr lang="zh-CN" altLang="en-US" sz="36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22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1000"/>
                                        <p:tgtEl>
                                          <p:spTgt spid="23">
                                            <p:txEl>
                                              <p:pRg st="1" end="1"/>
                                            </p:txEl>
                                          </p:spTgt>
                                        </p:tgtEl>
                                      </p:cBhvr>
                                    </p:animEffect>
                                    <p:anim calcmode="lin" valueType="num">
                                      <p:cBhvr>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fade">
                                      <p:cBhvr>
                                        <p:cTn id="17" dur="1000"/>
                                        <p:tgtEl>
                                          <p:spTgt spid="23">
                                            <p:txEl>
                                              <p:pRg st="2" end="2"/>
                                            </p:txEl>
                                          </p:spTgt>
                                        </p:tgtEl>
                                      </p:cBhvr>
                                    </p:animEffect>
                                    <p:anim calcmode="lin" valueType="num">
                                      <p:cBhvr>
                                        <p:cTn id="18"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fade">
                                      <p:cBhvr>
                                        <p:cTn id="22" dur="1000"/>
                                        <p:tgtEl>
                                          <p:spTgt spid="23">
                                            <p:txEl>
                                              <p:pRg st="3" end="3"/>
                                            </p:txEl>
                                          </p:spTgt>
                                        </p:tgtEl>
                                      </p:cBhvr>
                                    </p:animEffect>
                                    <p:anim calcmode="lin" valueType="num">
                                      <p:cBhvr>
                                        <p:cTn id="23"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fade">
                                      <p:cBhvr>
                                        <p:cTn id="27" dur="1000"/>
                                        <p:tgtEl>
                                          <p:spTgt spid="23">
                                            <p:txEl>
                                              <p:pRg st="4" end="4"/>
                                            </p:txEl>
                                          </p:spTgt>
                                        </p:tgtEl>
                                      </p:cBhvr>
                                    </p:animEffect>
                                    <p:anim calcmode="lin" valueType="num">
                                      <p:cBhvr>
                                        <p:cTn id="28"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fade">
                                      <p:cBhvr>
                                        <p:cTn id="32" dur="1000"/>
                                        <p:tgtEl>
                                          <p:spTgt spid="23">
                                            <p:txEl>
                                              <p:pRg st="5" end="5"/>
                                            </p:txEl>
                                          </p:spTgt>
                                        </p:tgtEl>
                                      </p:cBhvr>
                                    </p:animEffect>
                                    <p:anim calcmode="lin" valueType="num">
                                      <p:cBhvr>
                                        <p:cTn id="33"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fade">
                                      <p:cBhvr>
                                        <p:cTn id="37" dur="1000"/>
                                        <p:tgtEl>
                                          <p:spTgt spid="23">
                                            <p:txEl>
                                              <p:pRg st="6" end="6"/>
                                            </p:txEl>
                                          </p:spTgt>
                                        </p:tgtEl>
                                      </p:cBhvr>
                                    </p:animEffect>
                                    <p:anim calcmode="lin" valueType="num">
                                      <p:cBhvr>
                                        <p:cTn id="38"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fade">
                                      <p:cBhvr>
                                        <p:cTn id="42" dur="1000"/>
                                        <p:tgtEl>
                                          <p:spTgt spid="23">
                                            <p:txEl>
                                              <p:pRg st="7" end="7"/>
                                            </p:txEl>
                                          </p:spTgt>
                                        </p:tgtEl>
                                      </p:cBhvr>
                                    </p:animEffect>
                                    <p:anim calcmode="lin" valueType="num">
                                      <p:cBhvr>
                                        <p:cTn id="43"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xEl>
                                              <p:pRg st="8" end="8"/>
                                            </p:txEl>
                                          </p:spTgt>
                                        </p:tgtEl>
                                        <p:attrNameLst>
                                          <p:attrName>style.visibility</p:attrName>
                                        </p:attrNameLst>
                                      </p:cBhvr>
                                      <p:to>
                                        <p:strVal val="visible"/>
                                      </p:to>
                                    </p:set>
                                    <p:animEffect transition="in" filter="fade">
                                      <p:cBhvr>
                                        <p:cTn id="47" dur="1000"/>
                                        <p:tgtEl>
                                          <p:spTgt spid="23">
                                            <p:txEl>
                                              <p:pRg st="8" end="8"/>
                                            </p:txEl>
                                          </p:spTgt>
                                        </p:tgtEl>
                                      </p:cBhvr>
                                    </p:animEffect>
                                    <p:anim calcmode="lin" valueType="num">
                                      <p:cBhvr>
                                        <p:cTn id="48"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
                                            <p:txEl>
                                              <p:pRg st="9" end="9"/>
                                            </p:txEl>
                                          </p:spTgt>
                                        </p:tgtEl>
                                        <p:attrNameLst>
                                          <p:attrName>style.visibility</p:attrName>
                                        </p:attrNameLst>
                                      </p:cBhvr>
                                      <p:to>
                                        <p:strVal val="visible"/>
                                      </p:to>
                                    </p:set>
                                    <p:animEffect transition="in" filter="fade">
                                      <p:cBhvr>
                                        <p:cTn id="52" dur="1000"/>
                                        <p:tgtEl>
                                          <p:spTgt spid="23">
                                            <p:txEl>
                                              <p:pRg st="9" end="9"/>
                                            </p:txEl>
                                          </p:spTgt>
                                        </p:tgtEl>
                                      </p:cBhvr>
                                    </p:animEffect>
                                    <p:anim calcmode="lin" valueType="num">
                                      <p:cBhvr>
                                        <p:cTn id="53"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3">
                                            <p:txEl>
                                              <p:pRg st="10" end="10"/>
                                            </p:txEl>
                                          </p:spTgt>
                                        </p:tgtEl>
                                        <p:attrNameLst>
                                          <p:attrName>style.visibility</p:attrName>
                                        </p:attrNameLst>
                                      </p:cBhvr>
                                      <p:to>
                                        <p:strVal val="visible"/>
                                      </p:to>
                                    </p:set>
                                    <p:animEffect transition="in" filter="fade">
                                      <p:cBhvr>
                                        <p:cTn id="57" dur="1000"/>
                                        <p:tgtEl>
                                          <p:spTgt spid="23">
                                            <p:txEl>
                                              <p:pRg st="10" end="10"/>
                                            </p:txEl>
                                          </p:spTgt>
                                        </p:tgtEl>
                                      </p:cBhvr>
                                    </p:animEffect>
                                    <p:anim calcmode="lin" valueType="num">
                                      <p:cBhvr>
                                        <p:cTn id="58" dur="1000" fill="hold"/>
                                        <p:tgtEl>
                                          <p:spTgt spid="2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2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3">
                                            <p:txEl>
                                              <p:pRg st="11" end="11"/>
                                            </p:txEl>
                                          </p:spTgt>
                                        </p:tgtEl>
                                        <p:attrNameLst>
                                          <p:attrName>style.visibility</p:attrName>
                                        </p:attrNameLst>
                                      </p:cBhvr>
                                      <p:to>
                                        <p:strVal val="visible"/>
                                      </p:to>
                                    </p:set>
                                    <p:animEffect transition="in" filter="fade">
                                      <p:cBhvr>
                                        <p:cTn id="62" dur="1000"/>
                                        <p:tgtEl>
                                          <p:spTgt spid="23">
                                            <p:txEl>
                                              <p:pRg st="11" end="11"/>
                                            </p:txEl>
                                          </p:spTgt>
                                        </p:tgtEl>
                                      </p:cBhvr>
                                    </p:animEffect>
                                    <p:anim calcmode="lin" valueType="num">
                                      <p:cBhvr>
                                        <p:cTn id="63" dur="1000" fill="hold"/>
                                        <p:tgtEl>
                                          <p:spTgt spid="2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2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3">
                                            <p:txEl>
                                              <p:pRg st="12" end="12"/>
                                            </p:txEl>
                                          </p:spTgt>
                                        </p:tgtEl>
                                        <p:attrNameLst>
                                          <p:attrName>style.visibility</p:attrName>
                                        </p:attrNameLst>
                                      </p:cBhvr>
                                      <p:to>
                                        <p:strVal val="visible"/>
                                      </p:to>
                                    </p:set>
                                    <p:animEffect transition="in" filter="fade">
                                      <p:cBhvr>
                                        <p:cTn id="67" dur="1000"/>
                                        <p:tgtEl>
                                          <p:spTgt spid="23">
                                            <p:txEl>
                                              <p:pRg st="12" end="12"/>
                                            </p:txEl>
                                          </p:spTgt>
                                        </p:tgtEl>
                                      </p:cBhvr>
                                    </p:animEffect>
                                    <p:anim calcmode="lin" valueType="num">
                                      <p:cBhvr>
                                        <p:cTn id="68" dur="1000" fill="hold"/>
                                        <p:tgtEl>
                                          <p:spTgt spid="2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2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3">
                                            <p:txEl>
                                              <p:pRg st="13" end="13"/>
                                            </p:txEl>
                                          </p:spTgt>
                                        </p:tgtEl>
                                        <p:attrNameLst>
                                          <p:attrName>style.visibility</p:attrName>
                                        </p:attrNameLst>
                                      </p:cBhvr>
                                      <p:to>
                                        <p:strVal val="visible"/>
                                      </p:to>
                                    </p:set>
                                    <p:animEffect transition="in" filter="fade">
                                      <p:cBhvr>
                                        <p:cTn id="72" dur="1000"/>
                                        <p:tgtEl>
                                          <p:spTgt spid="23">
                                            <p:txEl>
                                              <p:pRg st="13" end="13"/>
                                            </p:txEl>
                                          </p:spTgt>
                                        </p:tgtEl>
                                      </p:cBhvr>
                                    </p:animEffect>
                                    <p:anim calcmode="lin" valueType="num">
                                      <p:cBhvr>
                                        <p:cTn id="73" dur="1000" fill="hold"/>
                                        <p:tgtEl>
                                          <p:spTgt spid="2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2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1052736"/>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语言的入门知识</a:t>
            </a:r>
          </a:p>
        </p:txBody>
      </p:sp>
      <p:sp>
        <p:nvSpPr>
          <p:cNvPr id="10" name="椭圆 9"/>
          <p:cNvSpPr/>
          <p:nvPr/>
        </p:nvSpPr>
        <p:spPr>
          <a:xfrm>
            <a:off x="1967022" y="1052736"/>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1818860"/>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C</a:t>
            </a:r>
            <a:r>
              <a:rPr lang="zh-CN" altLang="en-US" sz="2000" b="1" dirty="0">
                <a:solidFill>
                  <a:schemeClr val="bg1"/>
                </a:solidFill>
                <a:latin typeface="微软雅黑" pitchFamily="34" charset="-122"/>
                <a:ea typeface="微软雅黑" pitchFamily="34" charset="-122"/>
              </a:rPr>
              <a:t>语言的发展及特点</a:t>
            </a:r>
            <a:endParaRPr lang="zh-CN" altLang="en-US" sz="2000" b="1" dirty="0">
              <a:latin typeface="微软雅黑" panose="020B0503020204020204" pitchFamily="34" charset="-122"/>
              <a:ea typeface="微软雅黑" panose="020B0503020204020204" pitchFamily="34" charset="-122"/>
            </a:endParaRPr>
          </a:p>
        </p:txBody>
      </p:sp>
      <p:sp>
        <p:nvSpPr>
          <p:cNvPr id="12" name="椭圆 11"/>
          <p:cNvSpPr/>
          <p:nvPr/>
        </p:nvSpPr>
        <p:spPr>
          <a:xfrm>
            <a:off x="1967022" y="1818859"/>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2581818"/>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C</a:t>
            </a:r>
            <a:r>
              <a:rPr lang="zh-CN" altLang="en-US" sz="2000" b="1" dirty="0">
                <a:solidFill>
                  <a:schemeClr val="bg1"/>
                </a:solidFill>
                <a:latin typeface="微软雅黑" pitchFamily="34" charset="-122"/>
                <a:ea typeface="微软雅黑" pitchFamily="34" charset="-122"/>
              </a:rPr>
              <a:t>语言程序的书写格式和结构特点</a:t>
            </a:r>
            <a:endParaRPr lang="zh-CN" altLang="en-US" sz="2000" b="1" dirty="0">
              <a:latin typeface="微软雅黑" panose="020B0503020204020204" pitchFamily="34" charset="-122"/>
              <a:ea typeface="微软雅黑" panose="020B0503020204020204" pitchFamily="34" charset="-122"/>
            </a:endParaRPr>
          </a:p>
        </p:txBody>
      </p:sp>
      <p:sp>
        <p:nvSpPr>
          <p:cNvPr id="14" name="椭圆 13"/>
          <p:cNvSpPr/>
          <p:nvPr/>
        </p:nvSpPr>
        <p:spPr>
          <a:xfrm>
            <a:off x="1967022" y="2581817"/>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112" y="3345461"/>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语言的基本语法单位</a:t>
            </a:r>
          </a:p>
        </p:txBody>
      </p:sp>
      <p:sp>
        <p:nvSpPr>
          <p:cNvPr id="16" name="椭圆 15"/>
          <p:cNvSpPr/>
          <p:nvPr/>
        </p:nvSpPr>
        <p:spPr>
          <a:xfrm>
            <a:off x="1967022" y="3345461"/>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112" y="4109791"/>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简单的输入与输出</a:t>
            </a:r>
          </a:p>
        </p:txBody>
      </p:sp>
      <p:sp>
        <p:nvSpPr>
          <p:cNvPr id="20" name="椭圆 19"/>
          <p:cNvSpPr/>
          <p:nvPr/>
        </p:nvSpPr>
        <p:spPr>
          <a:xfrm>
            <a:off x="1967022" y="4109791"/>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21" name="矩形: 圆角 14"/>
          <p:cNvSpPr/>
          <p:nvPr/>
        </p:nvSpPr>
        <p:spPr>
          <a:xfrm>
            <a:off x="2155112" y="4874121"/>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运行</a:t>
            </a:r>
            <a:r>
              <a:rPr lang="en-US" altLang="zh-CN" sz="2000" b="1" dirty="0">
                <a:solidFill>
                  <a:schemeClr val="bg1"/>
                </a:solidFill>
                <a:latin typeface="微软雅黑" pitchFamily="34" charset="-122"/>
                <a:ea typeface="微软雅黑" pitchFamily="34" charset="-122"/>
              </a:rPr>
              <a:t>C</a:t>
            </a:r>
            <a:r>
              <a:rPr lang="zh-CN" altLang="en-US" sz="2000" b="1" dirty="0">
                <a:solidFill>
                  <a:schemeClr val="bg1"/>
                </a:solidFill>
                <a:latin typeface="微软雅黑" pitchFamily="34" charset="-122"/>
                <a:ea typeface="微软雅黑" pitchFamily="34" charset="-122"/>
              </a:rPr>
              <a:t>程序的一般步骤</a:t>
            </a:r>
            <a:endParaRPr lang="zh-CN" altLang="en-US" sz="2000" b="1" dirty="0">
              <a:latin typeface="微软雅黑" panose="020B0503020204020204" pitchFamily="34" charset="-122"/>
              <a:ea typeface="微软雅黑" panose="020B0503020204020204" pitchFamily="34" charset="-122"/>
            </a:endParaRPr>
          </a:p>
        </p:txBody>
      </p:sp>
      <p:sp>
        <p:nvSpPr>
          <p:cNvPr id="22" name="椭圆 21"/>
          <p:cNvSpPr/>
          <p:nvPr/>
        </p:nvSpPr>
        <p:spPr>
          <a:xfrm>
            <a:off x="1967022" y="4874121"/>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000" b="1" dirty="0">
              <a:solidFill>
                <a:srgbClr val="39626F"/>
              </a:solidFill>
              <a:latin typeface="Segoe UI" panose="020B0502040204020203" pitchFamily="34" charset="0"/>
              <a:cs typeface="Segoe UI" panose="020B0502040204020203" pitchFamily="34" charset="0"/>
            </a:endParaRPr>
          </a:p>
        </p:txBody>
      </p:sp>
      <p:sp>
        <p:nvSpPr>
          <p:cNvPr id="17" name="矩形: 圆角 14"/>
          <p:cNvSpPr/>
          <p:nvPr/>
        </p:nvSpPr>
        <p:spPr>
          <a:xfrm>
            <a:off x="2167802" y="5671737"/>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本章小结</a:t>
            </a:r>
          </a:p>
        </p:txBody>
      </p:sp>
      <p:sp>
        <p:nvSpPr>
          <p:cNvPr id="18" name="椭圆 17"/>
          <p:cNvSpPr/>
          <p:nvPr/>
        </p:nvSpPr>
        <p:spPr>
          <a:xfrm>
            <a:off x="1979712" y="5671737"/>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39626F"/>
                </a:solidFill>
                <a:latin typeface="Segoe UI" panose="020B0502040204020203" pitchFamily="34" charset="0"/>
                <a:cs typeface="Segoe UI" panose="020B0502040204020203" pitchFamily="34" charset="0"/>
              </a:rPr>
              <a:t>7</a:t>
            </a:r>
            <a:endParaRPr lang="zh-CN" altLang="en-US" sz="20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479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88640"/>
            <a:ext cx="129614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8" name="Rectangle 3"/>
          <p:cNvSpPr txBox="1">
            <a:spLocks noChangeArrowheads="1"/>
          </p:cNvSpPr>
          <p:nvPr/>
        </p:nvSpPr>
        <p:spPr>
          <a:xfrm>
            <a:off x="395536" y="1124744"/>
            <a:ext cx="7996171" cy="5256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Bef>
                <a:spcPts val="0"/>
              </a:spcBef>
              <a:spcAft>
                <a:spcPts val="0"/>
              </a:spcAft>
              <a:buFont typeface="Wingdings" pitchFamily="2" charset="2"/>
              <a:buChar char="Ø"/>
            </a:pPr>
            <a:r>
              <a:rPr lang="zh-CN" altLang="en-US" sz="2000" b="1" dirty="0">
                <a:solidFill>
                  <a:srgbClr val="006666"/>
                </a:solidFill>
                <a:latin typeface="微软雅黑" panose="020B0503020204020204" pitchFamily="34" charset="-122"/>
                <a:ea typeface="微软雅黑" panose="020B0503020204020204" pitchFamily="34" charset="-122"/>
              </a:rPr>
              <a:t>数与数据类型：</a:t>
            </a:r>
            <a:r>
              <a:rPr lang="zh-CN" altLang="en-US" sz="2000" dirty="0">
                <a:latin typeface="微软雅黑" panose="020B0503020204020204" pitchFamily="34" charset="-122"/>
                <a:ea typeface="微软雅黑" panose="020B0503020204020204" pitchFamily="34" charset="-122"/>
              </a:rPr>
              <a:t>任何数在存储时都涉及到数据类型，数据类型决定了计算机分配给它的字节数。</a:t>
            </a:r>
          </a:p>
          <a:p>
            <a:pPr>
              <a:lnSpc>
                <a:spcPct val="200000"/>
              </a:lnSpc>
              <a:spcBef>
                <a:spcPts val="0"/>
              </a:spcBef>
              <a:spcAft>
                <a:spcPts val="0"/>
              </a:spcAft>
              <a:buFont typeface="Wingdings" pitchFamily="2" charset="2"/>
              <a:buChar char="Ø"/>
            </a:pPr>
            <a:r>
              <a:rPr lang="zh-CN" altLang="en-US" sz="2000" b="1" dirty="0">
                <a:solidFill>
                  <a:srgbClr val="006666"/>
                </a:solidFill>
                <a:latin typeface="微软雅黑" panose="020B0503020204020204" pitchFamily="34" charset="-122"/>
                <a:ea typeface="微软雅黑" panose="020B0503020204020204" pitchFamily="34" charset="-122"/>
              </a:rPr>
              <a:t>数的原码：</a:t>
            </a:r>
            <a:r>
              <a:rPr lang="zh-CN" altLang="en-US" sz="2000" dirty="0">
                <a:latin typeface="微软雅黑" panose="020B0503020204020204" pitchFamily="34" charset="-122"/>
                <a:ea typeface="微软雅黑" panose="020B0503020204020204" pitchFamily="34" charset="-122"/>
              </a:rPr>
              <a:t>最高字节的最高位为符号位，</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表示负号，</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表示正号，其余是该数绝对值的二进制表示。（以</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位二进制数为例）</a:t>
            </a:r>
            <a:endParaRPr lang="en-US" altLang="zh-CN" sz="2000" dirty="0">
              <a:latin typeface="微软雅黑" panose="020B0503020204020204" pitchFamily="34" charset="-122"/>
              <a:ea typeface="微软雅黑" panose="020B0503020204020204" pitchFamily="34" charset="-122"/>
            </a:endParaRPr>
          </a:p>
          <a:p>
            <a:pPr marL="457200" lvl="1" indent="0" fontAlgn="base">
              <a:lnSpc>
                <a:spcPct val="200000"/>
              </a:lnSpc>
              <a:spcBef>
                <a:spcPts val="0"/>
              </a:spcBef>
              <a:spcAft>
                <a:spcPts val="0"/>
              </a:spcAft>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原 </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006666"/>
                </a:solidFill>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000 0011        [-1]</a:t>
            </a:r>
            <a:r>
              <a:rPr lang="zh-CN" altLang="en-US" sz="2000" dirty="0">
                <a:latin typeface="微软雅黑" panose="020B0503020204020204" pitchFamily="34" charset="-122"/>
                <a:ea typeface="微软雅黑" panose="020B0503020204020204" pitchFamily="34" charset="-122"/>
              </a:rPr>
              <a:t>原 </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006666"/>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000 0001</a:t>
            </a:r>
          </a:p>
          <a:p>
            <a:pPr>
              <a:lnSpc>
                <a:spcPct val="200000"/>
              </a:lnSpc>
              <a:spcBef>
                <a:spcPts val="0"/>
              </a:spcBef>
              <a:spcAft>
                <a:spcPts val="0"/>
              </a:spcAft>
              <a:buFont typeface="Wingdings" pitchFamily="2" charset="2"/>
              <a:buChar char="Ø"/>
            </a:pPr>
            <a:r>
              <a:rPr lang="zh-CN" altLang="en-US" sz="2000" b="1" dirty="0">
                <a:solidFill>
                  <a:srgbClr val="006666"/>
                </a:solidFill>
                <a:latin typeface="微软雅黑" panose="020B0503020204020204" pitchFamily="34" charset="-122"/>
                <a:ea typeface="微软雅黑" panose="020B0503020204020204" pitchFamily="34" charset="-122"/>
              </a:rPr>
              <a:t>正数在计算机内的表示：</a:t>
            </a:r>
            <a:r>
              <a:rPr lang="zh-CN" altLang="en-US" sz="2000" dirty="0">
                <a:latin typeface="微软雅黑" panose="020B0503020204020204" pitchFamily="34" charset="-122"/>
                <a:ea typeface="微软雅黑" panose="020B0503020204020204" pitchFamily="34" charset="-122"/>
              </a:rPr>
              <a:t>以数的二进制值原码表示。</a:t>
            </a:r>
            <a:endParaRPr lang="en-US" altLang="zh-CN" sz="2000" dirty="0">
              <a:latin typeface="微软雅黑" panose="020B0503020204020204" pitchFamily="34" charset="-122"/>
              <a:ea typeface="微软雅黑" panose="020B0503020204020204" pitchFamily="34" charset="-122"/>
            </a:endParaRPr>
          </a:p>
          <a:p>
            <a:pPr>
              <a:lnSpc>
                <a:spcPct val="200000"/>
              </a:lnSpc>
              <a:spcBef>
                <a:spcPts val="0"/>
              </a:spcBef>
              <a:spcAft>
                <a:spcPts val="0"/>
              </a:spcAft>
              <a:buFont typeface="Wingdings" pitchFamily="2" charset="2"/>
              <a:buChar char="Ø"/>
            </a:pPr>
            <a:r>
              <a:rPr lang="zh-CN" altLang="en-US" sz="2000" b="1" dirty="0">
                <a:solidFill>
                  <a:srgbClr val="006666"/>
                </a:solidFill>
                <a:latin typeface="微软雅黑" panose="020B0503020204020204" pitchFamily="34" charset="-122"/>
                <a:ea typeface="微软雅黑" panose="020B0503020204020204" pitchFamily="34" charset="-122"/>
              </a:rPr>
              <a:t>负数在计算机内的表示：</a:t>
            </a:r>
            <a:r>
              <a:rPr lang="zh-CN" altLang="en-US" sz="2000" dirty="0">
                <a:latin typeface="微软雅黑" panose="020B0503020204020204" pitchFamily="34" charset="-122"/>
                <a:ea typeface="微软雅黑" panose="020B0503020204020204" pitchFamily="34" charset="-122"/>
              </a:rPr>
              <a:t>以数的二进制值补码表示，</a:t>
            </a:r>
            <a:r>
              <a:rPr lang="zh-CN" altLang="en-US" sz="2000" b="1" dirty="0">
                <a:latin typeface="微软雅黑" panose="020B0503020204020204" pitchFamily="34" charset="-122"/>
                <a:ea typeface="微软雅黑" panose="020B0503020204020204" pitchFamily="34" charset="-122"/>
              </a:rPr>
              <a:t>补码是其原码除符号位之外取反加</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0" indent="0">
              <a:lnSpc>
                <a:spcPct val="150000"/>
              </a:lnSpc>
              <a:spcBef>
                <a:spcPts val="0"/>
              </a:spcBef>
              <a:spcAft>
                <a:spcPts val="0"/>
              </a:spcAft>
              <a:buNone/>
            </a:pPr>
            <a:endParaRPr lang="en-US" altLang="zh-CN" sz="2000" dirty="0">
              <a:latin typeface="微软雅黑" panose="020B0503020204020204" pitchFamily="34" charset="-122"/>
              <a:ea typeface="微软雅黑" panose="020B0503020204020204" pitchFamily="34" charset="-122"/>
            </a:endParaRPr>
          </a:p>
          <a:p>
            <a:pPr marL="0" indent="0">
              <a:spcAft>
                <a:spcPts val="1200"/>
              </a:spcAft>
              <a:buFont typeface="Arial" panose="020B0604020202020204" pitchFamily="34" charset="0"/>
              <a:buNone/>
            </a:pPr>
            <a:endParaRPr lang="zh-CN" altLang="en-US" sz="2000" b="1" dirty="0">
              <a:solidFill>
                <a:schemeClr val="hlink"/>
              </a:solidFill>
              <a:ea typeface="华文新魏" pitchFamily="2" charset="-122"/>
            </a:endParaRPr>
          </a:p>
          <a:p>
            <a:pPr marL="0" indent="0">
              <a:spcAft>
                <a:spcPts val="1200"/>
              </a:spcAft>
              <a:buFont typeface="Arial" panose="020B0604020202020204" pitchFamily="34" charset="0"/>
              <a:buNone/>
            </a:pPr>
            <a:endParaRPr lang="zh-CN" altLang="en-US" sz="2000" b="1" dirty="0">
              <a:ea typeface="华文新魏" pitchFamily="2" charset="-122"/>
            </a:endParaRPr>
          </a:p>
          <a:p>
            <a:endParaRPr lang="zh-CN" altLang="en-US" sz="2000" b="1" dirty="0">
              <a:ea typeface="华文新魏" pitchFamily="2" charset="-122"/>
            </a:endParaRPr>
          </a:p>
        </p:txBody>
      </p:sp>
      <p:sp>
        <p:nvSpPr>
          <p:cNvPr id="5" name="Rectangle 2"/>
          <p:cNvSpPr txBox="1">
            <a:spLocks noChangeArrowheads="1"/>
          </p:cNvSpPr>
          <p:nvPr/>
        </p:nvSpPr>
        <p:spPr>
          <a:xfrm>
            <a:off x="2267744" y="287338"/>
            <a:ext cx="6876256" cy="54937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fontAlgn="auto">
              <a:spcAft>
                <a:spcPts val="0"/>
              </a:spcAft>
            </a:pPr>
            <a:r>
              <a:rPr kumimoji="0" lang="en-US" altLang="zh-CN" sz="3600" b="1" dirty="0">
                <a:solidFill>
                  <a:schemeClr val="bg1"/>
                </a:solidFill>
                <a:latin typeface="微软雅黑" pitchFamily="34" charset="-122"/>
                <a:ea typeface="微软雅黑" pitchFamily="34" charset="-122"/>
              </a:rPr>
              <a:t>C </a:t>
            </a:r>
            <a:r>
              <a:rPr kumimoji="0" lang="zh-CN" altLang="en-US" sz="3600" b="1" dirty="0">
                <a:solidFill>
                  <a:schemeClr val="bg1"/>
                </a:solidFill>
                <a:latin typeface="微软雅黑" pitchFamily="34" charset="-122"/>
                <a:ea typeface="微软雅黑" pitchFamily="34" charset="-122"/>
              </a:rPr>
              <a:t>语言的入门知识</a:t>
            </a:r>
            <a:endParaRPr kumimoji="0"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416275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5274" y="188640"/>
            <a:ext cx="1318454" cy="646331"/>
          </a:xfrm>
          <a:prstGeom prst="rect">
            <a:avLst/>
          </a:prstGeom>
        </p:spPr>
        <p:txBody>
          <a:bodyPr wrap="square">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9" name="右箭头 8"/>
          <p:cNvSpPr/>
          <p:nvPr/>
        </p:nvSpPr>
        <p:spPr>
          <a:xfrm>
            <a:off x="3491880" y="2401389"/>
            <a:ext cx="1224136" cy="237264"/>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右箭头 11"/>
          <p:cNvSpPr/>
          <p:nvPr/>
        </p:nvSpPr>
        <p:spPr>
          <a:xfrm>
            <a:off x="3511744" y="2981904"/>
            <a:ext cx="1204272" cy="2091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Rectangle 2"/>
          <p:cNvSpPr txBox="1">
            <a:spLocks noChangeArrowheads="1"/>
          </p:cNvSpPr>
          <p:nvPr/>
        </p:nvSpPr>
        <p:spPr>
          <a:xfrm>
            <a:off x="805274" y="1404222"/>
            <a:ext cx="6287006" cy="5493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defTabSz="457200" fontAlgn="auto">
              <a:spcAft>
                <a:spcPts val="0"/>
              </a:spcAft>
              <a:buFont typeface="Wingdings" panose="05000000000000000000" pitchFamily="2" charset="2"/>
              <a:buChar char="Ø"/>
            </a:pPr>
            <a:r>
              <a:rPr kumimoji="0" lang="zh-CN" altLang="en-US" sz="2000" dirty="0">
                <a:latin typeface="微软雅黑" panose="020B0503020204020204" pitchFamily="34" charset="-122"/>
                <a:ea typeface="微软雅黑" panose="020B0503020204020204" pitchFamily="34" charset="-122"/>
                <a:cs typeface="Segoe UI" panose="020B0502040204020203" pitchFamily="34" charset="0"/>
              </a:rPr>
              <a:t>数在计算机中的存储（以</a:t>
            </a:r>
            <a:r>
              <a:rPr kumimoji="0" lang="en-US" altLang="zh-CN" sz="2000" dirty="0">
                <a:latin typeface="微软雅黑" panose="020B0503020204020204" pitchFamily="34" charset="-122"/>
                <a:ea typeface="微软雅黑" panose="020B0503020204020204" pitchFamily="34" charset="-122"/>
                <a:cs typeface="Segoe UI" panose="020B0502040204020203" pitchFamily="34" charset="0"/>
              </a:rPr>
              <a:t>8</a:t>
            </a:r>
            <a:r>
              <a:rPr kumimoji="0" lang="zh-CN" altLang="en-US" sz="2000" dirty="0">
                <a:latin typeface="微软雅黑" panose="020B0503020204020204" pitchFamily="34" charset="-122"/>
                <a:ea typeface="微软雅黑" panose="020B0503020204020204" pitchFamily="34" charset="-122"/>
                <a:cs typeface="Segoe UI" panose="020B0502040204020203" pitchFamily="34" charset="0"/>
              </a:rPr>
              <a:t>位二进制数为例）</a:t>
            </a:r>
          </a:p>
        </p:txBody>
      </p:sp>
      <p:sp>
        <p:nvSpPr>
          <p:cNvPr id="15" name="Rectangle 2"/>
          <p:cNvSpPr txBox="1">
            <a:spLocks noChangeArrowheads="1"/>
          </p:cNvSpPr>
          <p:nvPr/>
        </p:nvSpPr>
        <p:spPr>
          <a:xfrm>
            <a:off x="2267744" y="287338"/>
            <a:ext cx="6876256" cy="54937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fontAlgn="auto">
              <a:spcAft>
                <a:spcPts val="0"/>
              </a:spcAft>
            </a:pPr>
            <a:r>
              <a:rPr kumimoji="0" lang="en-US" altLang="zh-CN" sz="3600" b="1" dirty="0">
                <a:solidFill>
                  <a:schemeClr val="bg1"/>
                </a:solidFill>
                <a:latin typeface="微软雅黑" pitchFamily="34" charset="-122"/>
                <a:ea typeface="微软雅黑" pitchFamily="34" charset="-122"/>
              </a:rPr>
              <a:t>C </a:t>
            </a:r>
            <a:r>
              <a:rPr kumimoji="0" lang="zh-CN" altLang="en-US" sz="3600" b="1" dirty="0">
                <a:solidFill>
                  <a:schemeClr val="bg1"/>
                </a:solidFill>
                <a:latin typeface="微软雅黑" pitchFamily="34" charset="-122"/>
                <a:ea typeface="微软雅黑" pitchFamily="34" charset="-122"/>
              </a:rPr>
              <a:t>语言的入门知识</a:t>
            </a:r>
            <a:endParaRPr kumimoji="0" lang="zh-CN" altLang="en-US" sz="20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 name="Rectangle 3"/>
          <p:cNvSpPr txBox="1">
            <a:spLocks noChangeArrowheads="1"/>
          </p:cNvSpPr>
          <p:nvPr/>
        </p:nvSpPr>
        <p:spPr>
          <a:xfrm>
            <a:off x="2267744" y="2276872"/>
            <a:ext cx="1008112" cy="55417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15</a:t>
            </a:r>
            <a:endParaRPr lang="zh-CN" altLang="en-US" sz="2400" dirty="0">
              <a:latin typeface="华文新魏" pitchFamily="2" charset="-122"/>
              <a:ea typeface="华文新魏" pitchFamily="2" charset="-122"/>
            </a:endParaRPr>
          </a:p>
        </p:txBody>
      </p:sp>
      <p:sp>
        <p:nvSpPr>
          <p:cNvPr id="17" name="Rectangle 3"/>
          <p:cNvSpPr txBox="1">
            <a:spLocks noChangeArrowheads="1"/>
          </p:cNvSpPr>
          <p:nvPr/>
        </p:nvSpPr>
        <p:spPr>
          <a:xfrm>
            <a:off x="4893380" y="2276872"/>
            <a:ext cx="1982876" cy="55417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0000 1111</a:t>
            </a:r>
            <a:endParaRPr lang="zh-CN" altLang="en-US" sz="2400" dirty="0">
              <a:latin typeface="华文新魏" pitchFamily="2" charset="-122"/>
              <a:ea typeface="华文新魏" pitchFamily="2" charset="-122"/>
            </a:endParaRPr>
          </a:p>
        </p:txBody>
      </p:sp>
      <p:sp>
        <p:nvSpPr>
          <p:cNvPr id="18" name="Rectangle 3"/>
          <p:cNvSpPr txBox="1">
            <a:spLocks noChangeArrowheads="1"/>
          </p:cNvSpPr>
          <p:nvPr/>
        </p:nvSpPr>
        <p:spPr>
          <a:xfrm>
            <a:off x="2267744" y="2852936"/>
            <a:ext cx="1008112" cy="55417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255</a:t>
            </a:r>
            <a:endParaRPr lang="zh-CN" altLang="en-US" sz="2400" dirty="0">
              <a:latin typeface="华文新魏" pitchFamily="2" charset="-122"/>
              <a:ea typeface="华文新魏" pitchFamily="2" charset="-122"/>
            </a:endParaRPr>
          </a:p>
        </p:txBody>
      </p:sp>
      <p:sp>
        <p:nvSpPr>
          <p:cNvPr id="19" name="Rectangle 3"/>
          <p:cNvSpPr txBox="1">
            <a:spLocks noChangeArrowheads="1"/>
          </p:cNvSpPr>
          <p:nvPr/>
        </p:nvSpPr>
        <p:spPr>
          <a:xfrm>
            <a:off x="4893380" y="2852936"/>
            <a:ext cx="1982876" cy="55417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1111 1111</a:t>
            </a:r>
            <a:endParaRPr lang="zh-CN" altLang="en-US" sz="2400" dirty="0">
              <a:latin typeface="华文新魏" pitchFamily="2" charset="-122"/>
              <a:ea typeface="华文新魏" pitchFamily="2" charset="-122"/>
            </a:endParaRPr>
          </a:p>
        </p:txBody>
      </p:sp>
      <p:sp>
        <p:nvSpPr>
          <p:cNvPr id="11" name="右箭头 10"/>
          <p:cNvSpPr/>
          <p:nvPr/>
        </p:nvSpPr>
        <p:spPr>
          <a:xfrm>
            <a:off x="3511744" y="3557968"/>
            <a:ext cx="1204272" cy="209178"/>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Rectangle 3"/>
          <p:cNvSpPr txBox="1">
            <a:spLocks noChangeArrowheads="1"/>
          </p:cNvSpPr>
          <p:nvPr/>
        </p:nvSpPr>
        <p:spPr>
          <a:xfrm>
            <a:off x="2267744" y="3429000"/>
            <a:ext cx="1008112" cy="55417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a:latin typeface="微软雅黑" pitchFamily="34" charset="-122"/>
                <a:ea typeface="微软雅黑" pitchFamily="34" charset="-122"/>
              </a:rPr>
              <a:t>-1</a:t>
            </a:r>
            <a:endParaRPr lang="zh-CN" altLang="en-US" sz="2400" dirty="0">
              <a:latin typeface="微软雅黑" pitchFamily="34" charset="-122"/>
              <a:ea typeface="微软雅黑" pitchFamily="34" charset="-122"/>
            </a:endParaRPr>
          </a:p>
        </p:txBody>
      </p:sp>
      <p:sp>
        <p:nvSpPr>
          <p:cNvPr id="20" name="Rectangle 3"/>
          <p:cNvSpPr txBox="1">
            <a:spLocks noChangeArrowheads="1"/>
          </p:cNvSpPr>
          <p:nvPr/>
        </p:nvSpPr>
        <p:spPr>
          <a:xfrm>
            <a:off x="4893380" y="3429000"/>
            <a:ext cx="1982876" cy="55417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Bef>
                <a:spcPct val="20000"/>
              </a:spcBef>
              <a:spcAft>
                <a:spcPct val="0"/>
              </a:spcAft>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1111 1111</a:t>
            </a:r>
            <a:endParaRPr lang="zh-CN" altLang="en-US" sz="2400" dirty="0">
              <a:latin typeface="华文新魏" pitchFamily="2" charset="-122"/>
              <a:ea typeface="华文新魏" pitchFamily="2" charset="-122"/>
            </a:endParaRPr>
          </a:p>
        </p:txBody>
      </p:sp>
      <p:sp>
        <p:nvSpPr>
          <p:cNvPr id="21" name="Rectangle 2"/>
          <p:cNvSpPr txBox="1">
            <a:spLocks noChangeArrowheads="1"/>
          </p:cNvSpPr>
          <p:nvPr/>
        </p:nvSpPr>
        <p:spPr>
          <a:xfrm>
            <a:off x="-468560" y="4391348"/>
            <a:ext cx="7223110" cy="18872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fontAlgn="auto">
              <a:lnSpc>
                <a:spcPts val="3000"/>
              </a:lnSpc>
              <a:spcAft>
                <a:spcPts val="0"/>
              </a:spcAft>
            </a:pPr>
            <a:r>
              <a:rPr kumimoji="0" lang="en-US" altLang="zh-CN"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1</a:t>
            </a:r>
            <a:r>
              <a:rPr kumimoji="0" lang="zh-CN" altLang="en-US"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、数分为无符号数和有符号数</a:t>
            </a:r>
            <a:endParaRPr kumimoji="0" lang="en-US" altLang="zh-CN"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endParaRPr>
          </a:p>
          <a:p>
            <a:pPr algn="ctr" defTabSz="457200" fontAlgn="auto">
              <a:lnSpc>
                <a:spcPts val="3000"/>
              </a:lnSpc>
              <a:spcAft>
                <a:spcPts val="0"/>
              </a:spcAft>
            </a:pPr>
            <a:r>
              <a:rPr kumimoji="0" lang="en-US" altLang="zh-CN"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    2</a:t>
            </a:r>
            <a:r>
              <a:rPr kumimoji="0" lang="zh-CN" altLang="en-US"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 对有符号数，最高位是符号位</a:t>
            </a:r>
            <a:endParaRPr kumimoji="0" lang="en-US" altLang="zh-CN"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endParaRPr>
          </a:p>
          <a:p>
            <a:pPr algn="ctr" defTabSz="457200" fontAlgn="auto">
              <a:lnSpc>
                <a:spcPts val="3000"/>
              </a:lnSpc>
              <a:spcAft>
                <a:spcPts val="0"/>
              </a:spcAft>
            </a:pPr>
            <a:r>
              <a:rPr kumimoji="0" lang="zh-CN" altLang="en-US"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                       </a:t>
            </a:r>
            <a:r>
              <a:rPr kumimoji="0" lang="en-US" altLang="zh-CN"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3</a:t>
            </a:r>
            <a:r>
              <a:rPr kumimoji="0" lang="zh-CN" altLang="en-US"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、参加运算的是补码，无符号数，补码即原码</a:t>
            </a:r>
            <a:endParaRPr kumimoji="0" lang="en-US" altLang="zh-CN"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endParaRPr>
          </a:p>
          <a:p>
            <a:pPr algn="ctr" defTabSz="457200" fontAlgn="auto">
              <a:lnSpc>
                <a:spcPts val="3000"/>
              </a:lnSpc>
              <a:spcAft>
                <a:spcPts val="0"/>
              </a:spcAft>
            </a:pPr>
            <a:r>
              <a:rPr kumimoji="0" lang="en-US" altLang="zh-CN"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    4</a:t>
            </a:r>
            <a:r>
              <a:rPr kumimoji="0" lang="zh-CN" altLang="en-US"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、有符号数，补码是原码取反加</a:t>
            </a:r>
            <a:r>
              <a:rPr kumimoji="0" lang="en-US" altLang="zh-CN" sz="2000" dirty="0">
                <a:solidFill>
                  <a:srgbClr val="FF0000"/>
                </a:solidFill>
                <a:latin typeface="微软雅黑" panose="020B0503020204020204" pitchFamily="34" charset="-122"/>
                <a:ea typeface="微软雅黑" panose="020B0503020204020204" pitchFamily="34" charset="-122"/>
                <a:cs typeface="Segoe UI" panose="020B0502040204020203" pitchFamily="34" charset="0"/>
              </a:rPr>
              <a:t>1</a:t>
            </a:r>
          </a:p>
        </p:txBody>
      </p:sp>
    </p:spTree>
    <p:extLst>
      <p:ext uri="{BB962C8B-B14F-4D97-AF65-F5344CB8AC3E}">
        <p14:creationId xmlns:p14="http://schemas.microsoft.com/office/powerpoint/2010/main" val="788874015"/>
      </p:ext>
    </p:extLst>
  </p:cSld>
  <p:clrMapOvr>
    <a:masterClrMapping/>
  </p:clrMapOvr>
</p:sld>
</file>

<file path=ppt/theme/theme1.xml><?xml version="1.0" encoding="utf-8"?>
<a:theme xmlns:a="http://schemas.openxmlformats.org/drawingml/2006/main" name="C主题模板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2645</TotalTime>
  <Words>2704</Words>
  <Application>Microsoft Office PowerPoint</Application>
  <PresentationFormat>全屏显示(4:3)</PresentationFormat>
  <Paragraphs>426</Paragraphs>
  <Slides>32</Slides>
  <Notes>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51" baseType="lpstr">
      <vt:lpstr>MS PGothic</vt:lpstr>
      <vt:lpstr>等线</vt:lpstr>
      <vt:lpstr>等线 Light</vt:lpstr>
      <vt:lpstr>华文新魏</vt:lpstr>
      <vt:lpstr>华文中宋</vt:lpstr>
      <vt:lpstr>宋体</vt:lpstr>
      <vt:lpstr>微软雅黑</vt:lpstr>
      <vt:lpstr>Arial</vt:lpstr>
      <vt:lpstr>Calibri</vt:lpstr>
      <vt:lpstr>Calibri Light</vt:lpstr>
      <vt:lpstr>Courier New</vt:lpstr>
      <vt:lpstr>Segoe UI</vt:lpstr>
      <vt:lpstr>Times</vt:lpstr>
      <vt:lpstr>Times New Roman</vt:lpstr>
      <vt:lpstr>Wingdings</vt:lpstr>
      <vt:lpstr>Wingdings 3</vt:lpstr>
      <vt:lpstr>C主题模板1</vt:lpstr>
      <vt:lpstr>自定义设计方案</vt:lpstr>
      <vt:lpstr>Picture</vt:lpstr>
      <vt:lpstr>PowerPoint 演示文稿</vt:lpstr>
      <vt:lpstr>课件架构</vt:lpstr>
      <vt:lpstr>PowerPoint 演示文稿</vt:lpstr>
      <vt:lpstr>PowerPoint 演示文稿</vt:lpstr>
      <vt:lpstr>如何学好C语言?</vt:lpstr>
      <vt:lpstr>要记住：切忌浮躁（网上下载一段话，供参考）</vt:lpstr>
      <vt:lpstr>PowerPoint 演示文稿</vt:lpstr>
      <vt:lpstr>PowerPoint 演示文稿</vt:lpstr>
      <vt:lpstr>PowerPoint 演示文稿</vt:lpstr>
      <vt:lpstr>求一个负数的补码</vt:lpstr>
      <vt:lpstr>C语言的发展及特点</vt:lpstr>
      <vt:lpstr>C语言的特点</vt:lpstr>
      <vt:lpstr>C语言程序的书写格式和结构特点</vt:lpstr>
      <vt:lpstr>书写格式特点 </vt:lpstr>
      <vt:lpstr>C语言程序的结构特点</vt:lpstr>
      <vt:lpstr>C语言程序的结构特点</vt:lpstr>
      <vt:lpstr>C程序基本结构小结</vt:lpstr>
      <vt:lpstr>说说下面C语言程序的格式和结构特点？</vt:lpstr>
      <vt:lpstr>C语言的基本语法单位</vt:lpstr>
      <vt:lpstr>标识符</vt:lpstr>
      <vt:lpstr>关键字</vt:lpstr>
      <vt:lpstr>分隔符与注释符</vt:lpstr>
      <vt:lpstr>尝试看懂一个小程序</vt:lpstr>
      <vt:lpstr>简单的输入与输出</vt:lpstr>
      <vt:lpstr>格式化输出printf函数</vt:lpstr>
      <vt:lpstr>printf函数</vt:lpstr>
      <vt:lpstr>printf函数多项输出使用例</vt:lpstr>
      <vt:lpstr>格式化输入scanf函数</vt:lpstr>
      <vt:lpstr>字符输入getchar函数</vt:lpstr>
      <vt:lpstr>字符输出putchar函数</vt:lpstr>
      <vt:lpstr>运行C程序的一般步骤</vt:lpstr>
      <vt:lpstr>PowerPoint 演示文稿</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zhoukaibo</dc:creator>
  <cp:keywords>C讲义</cp:keywords>
  <cp:lastModifiedBy>conch</cp:lastModifiedBy>
  <cp:revision>436</cp:revision>
  <cp:lastPrinted>1996-03-19T21:02:48Z</cp:lastPrinted>
  <dcterms:created xsi:type="dcterms:W3CDTF">2008-01-30T12:42:40Z</dcterms:created>
  <dcterms:modified xsi:type="dcterms:W3CDTF">2020-02-24T02:05:49Z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i4>2052</vt:i4>
  </property>
</Properties>
</file>