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handoutMasterIdLst>
    <p:handoutMasterId r:id="rId62"/>
  </p:handoutMasterIdLst>
  <p:sldIdLst>
    <p:sldId id="286" r:id="rId2"/>
    <p:sldId id="348" r:id="rId3"/>
    <p:sldId id="287" r:id="rId4"/>
    <p:sldId id="288" r:id="rId5"/>
    <p:sldId id="289"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 id="319" r:id="rId32"/>
    <p:sldId id="320" r:id="rId33"/>
    <p:sldId id="323" r:id="rId34"/>
    <p:sldId id="352" r:id="rId35"/>
    <p:sldId id="349" r:id="rId36"/>
    <p:sldId id="350" r:id="rId37"/>
    <p:sldId id="353" r:id="rId38"/>
    <p:sldId id="351" r:id="rId39"/>
    <p:sldId id="354" r:id="rId40"/>
    <p:sldId id="326" r:id="rId41"/>
    <p:sldId id="327" r:id="rId42"/>
    <p:sldId id="328" r:id="rId43"/>
    <p:sldId id="329" r:id="rId44"/>
    <p:sldId id="355" r:id="rId45"/>
    <p:sldId id="333" r:id="rId46"/>
    <p:sldId id="334" r:id="rId47"/>
    <p:sldId id="335" r:id="rId48"/>
    <p:sldId id="336" r:id="rId49"/>
    <p:sldId id="337" r:id="rId50"/>
    <p:sldId id="338" r:id="rId51"/>
    <p:sldId id="339" r:id="rId52"/>
    <p:sldId id="340" r:id="rId53"/>
    <p:sldId id="341" r:id="rId54"/>
    <p:sldId id="342" r:id="rId55"/>
    <p:sldId id="343" r:id="rId56"/>
    <p:sldId id="344" r:id="rId57"/>
    <p:sldId id="345" r:id="rId58"/>
    <p:sldId id="346" r:id="rId59"/>
    <p:sldId id="347" r:id="rId6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991F"/>
    <a:srgbClr val="FFCC66"/>
    <a:srgbClr val="EFE285"/>
    <a:srgbClr val="F9EFD7"/>
    <a:srgbClr val="FDF4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50" autoAdjust="0"/>
    <p:restoredTop sz="98175" autoAdjust="0"/>
  </p:normalViewPr>
  <p:slideViewPr>
    <p:cSldViewPr>
      <p:cViewPr>
        <p:scale>
          <a:sx n="90" d="100"/>
          <a:sy n="90" d="100"/>
        </p:scale>
        <p:origin x="-912"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06"/>
    </p:cViewPr>
  </p:sorterViewPr>
  <p:notesViewPr>
    <p:cSldViewPr>
      <p:cViewPr varScale="1">
        <p:scale>
          <a:sx n="66" d="100"/>
          <a:sy n="66" d="100"/>
        </p:scale>
        <p:origin x="-242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8.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1857375" y="8686800"/>
            <a:ext cx="2971800" cy="457200"/>
          </a:xfrm>
          <a:prstGeom prst="rect">
            <a:avLst/>
          </a:prstGeom>
        </p:spPr>
        <p:txBody>
          <a:bodyPr vert="horz" lIns="91440" tIns="45720" rIns="91440" bIns="45720" rtlCol="0"/>
          <a:lstStyle>
            <a:lvl1pPr algn="r">
              <a:defRPr sz="1200">
                <a:latin typeface="Arial" charset="0"/>
                <a:ea typeface="宋体" pitchFamily="2" charset="-122"/>
              </a:defRPr>
            </a:lvl1pPr>
          </a:lstStyle>
          <a:p>
            <a:pPr>
              <a:defRPr/>
            </a:pPr>
            <a:fld id="{094117A8-C04C-4F35-A6CF-D2551D05A91B}" type="datetimeFigureOut">
              <a:rPr lang="zh-CN" altLang="en-US"/>
              <a:pPr>
                <a:defRPr/>
              </a:pPr>
              <a:t>2014/7/2</a:t>
            </a:fld>
            <a:endParaRPr lang="zh-CN" altLang="en-US" dirty="0"/>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pitchFamily="2" charset="-122"/>
              </a:defRPr>
            </a:lvl1pPr>
          </a:lstStyle>
          <a:p>
            <a:pPr>
              <a:defRPr/>
            </a:pPr>
            <a:endParaRPr lang="zh-CN" altLang="en-US"/>
          </a:p>
        </p:txBody>
      </p:sp>
    </p:spTree>
    <p:extLst>
      <p:ext uri="{BB962C8B-B14F-4D97-AF65-F5344CB8AC3E}">
        <p14:creationId xmlns:p14="http://schemas.microsoft.com/office/powerpoint/2010/main" val="16236202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25234816-1F7A-4858-B39C-3AEC08745583}" type="datetimeFigureOut">
              <a:rPr lang="zh-CN" altLang="en-US"/>
              <a:pPr>
                <a:defRPr/>
              </a:pPr>
              <a:t>2014/7/2</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E45AE071-6BCA-42A4-9699-65A853DEA5C2}" type="slidenum">
              <a:rPr lang="zh-CN" altLang="en-US"/>
              <a:pPr>
                <a:defRPr/>
              </a:pPr>
              <a:t>‹#›</a:t>
            </a:fld>
            <a:endParaRPr lang="zh-CN" altLang="en-US"/>
          </a:p>
        </p:txBody>
      </p:sp>
      <p:sp>
        <p:nvSpPr>
          <p:cNvPr id="8" name="页眉占位符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pitchFamily="2" charset="-122"/>
              </a:defRPr>
            </a:lvl1pPr>
          </a:lstStyle>
          <a:p>
            <a:pPr>
              <a:defRPr/>
            </a:pPr>
            <a:endParaRPr lang="zh-CN" altLang="en-US"/>
          </a:p>
        </p:txBody>
      </p:sp>
      <p:sp>
        <p:nvSpPr>
          <p:cNvPr id="11" name="幻灯片图像占位符 10"/>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Tree>
    <p:extLst>
      <p:ext uri="{BB962C8B-B14F-4D97-AF65-F5344CB8AC3E}">
        <p14:creationId xmlns:p14="http://schemas.microsoft.com/office/powerpoint/2010/main" val="36345374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fld id="{1FFA752D-0CB8-4F8B-A021-8843158CA325}" type="slidenum">
              <a:rPr lang="en-US" altLang="zh-CN" sz="1200" smtClean="0"/>
              <a:pPr eaLnBrk="1" hangingPunct="1"/>
              <a:t>3</a:t>
            </a:fld>
            <a:endParaRPr lang="en-US" altLang="zh-CN" sz="1200" smtClean="0"/>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fld id="{1BF0B00C-F079-407A-8522-4226C1D177DE}" type="slidenum">
              <a:rPr lang="en-US" altLang="zh-CN" sz="1200" smtClean="0"/>
              <a:pPr eaLnBrk="1" hangingPunct="1"/>
              <a:t>49</a:t>
            </a:fld>
            <a:endParaRPr lang="en-US" altLang="zh-CN" sz="1200" smtClean="0"/>
          </a:p>
        </p:txBody>
      </p:sp>
      <p:sp>
        <p:nvSpPr>
          <p:cNvPr id="839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fld id="{B7BBFAD7-581E-4F89-91BD-F5D01567122A}" type="slidenum">
              <a:rPr lang="en-US" altLang="zh-CN" sz="1200" smtClean="0"/>
              <a:pPr eaLnBrk="1" hangingPunct="1"/>
              <a:t>58</a:t>
            </a:fld>
            <a:endParaRPr lang="en-US" altLang="zh-CN" sz="1200" smtClean="0"/>
          </a:p>
        </p:txBody>
      </p:sp>
      <p:sp>
        <p:nvSpPr>
          <p:cNvPr id="849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根据组成字符的各个二进制位是否同时传输，字符编码在信源</a:t>
            </a:r>
            <a:r>
              <a:rPr lang="en-US" altLang="zh-CN" smtClean="0"/>
              <a:t>/</a:t>
            </a:r>
            <a:r>
              <a:rPr lang="zh-CN" altLang="en-US" smtClean="0"/>
              <a:t>信宿之间的传输分为并行传输和串行传输两种方式。</a:t>
            </a:r>
            <a:endParaRPr lang="en-US" altLang="zh-CN" smtClean="0"/>
          </a:p>
          <a:p>
            <a:pPr eaLnBrk="1" hangingPunct="1">
              <a:spcBef>
                <a:spcPct val="0"/>
              </a:spcBef>
            </a:pPr>
            <a:r>
              <a:rPr lang="zh-CN" altLang="en-US" smtClean="0"/>
              <a:t> </a:t>
            </a:r>
            <a:r>
              <a:rPr lang="en-US" altLang="zh-CN" smtClean="0"/>
              <a:t>1</a:t>
            </a:r>
            <a:r>
              <a:rPr lang="zh-CN" altLang="en-US" smtClean="0"/>
              <a:t>、并行传输： 字符编码的各位（比特）同时传输。 </a:t>
            </a:r>
            <a:endParaRPr lang="en-US" altLang="zh-CN" smtClean="0"/>
          </a:p>
          <a:p>
            <a:pPr eaLnBrk="1" hangingPunct="1">
              <a:spcBef>
                <a:spcPct val="0"/>
              </a:spcBef>
            </a:pPr>
            <a:r>
              <a:rPr lang="zh-CN" altLang="en-US" smtClean="0"/>
              <a:t>特点： </a:t>
            </a:r>
            <a:endParaRPr lang="en-US" altLang="zh-CN" smtClean="0"/>
          </a:p>
          <a:p>
            <a:pPr eaLnBrk="1" hangingPunct="1">
              <a:spcBef>
                <a:spcPct val="0"/>
              </a:spcBef>
            </a:pPr>
            <a:r>
              <a:rPr lang="zh-CN" altLang="en-US" smtClean="0"/>
              <a:t>（</a:t>
            </a:r>
            <a:r>
              <a:rPr lang="en-US" altLang="zh-CN" smtClean="0"/>
              <a:t>1</a:t>
            </a:r>
            <a:r>
              <a:rPr lang="zh-CN" altLang="en-US" smtClean="0"/>
              <a:t>）传输速度快</a:t>
            </a:r>
            <a:r>
              <a:rPr lang="en-US" altLang="zh-CN" smtClean="0"/>
              <a:t>:</a:t>
            </a:r>
            <a:r>
              <a:rPr lang="zh-CN" altLang="en-US" smtClean="0"/>
              <a:t>一位（比特）时间内可传输一个字符； </a:t>
            </a:r>
            <a:endParaRPr lang="en-US" altLang="zh-CN" smtClean="0"/>
          </a:p>
          <a:p>
            <a:pPr eaLnBrk="1" hangingPunct="1">
              <a:spcBef>
                <a:spcPct val="0"/>
              </a:spcBef>
            </a:pPr>
            <a:r>
              <a:rPr lang="zh-CN" altLang="en-US" smtClean="0"/>
              <a:t>（</a:t>
            </a:r>
            <a:r>
              <a:rPr lang="en-US" altLang="zh-CN" smtClean="0"/>
              <a:t>2</a:t>
            </a:r>
            <a:r>
              <a:rPr lang="zh-CN" altLang="en-US" smtClean="0"/>
              <a:t>）通信成本高</a:t>
            </a:r>
            <a:r>
              <a:rPr lang="en-US" altLang="zh-CN" smtClean="0"/>
              <a:t>:</a:t>
            </a:r>
            <a:r>
              <a:rPr lang="zh-CN" altLang="en-US" smtClean="0"/>
              <a:t>每位传输要求一个单独的信道支持；因此如果一个字符包含</a:t>
            </a:r>
            <a:r>
              <a:rPr lang="en-US" altLang="zh-CN" smtClean="0"/>
              <a:t>8</a:t>
            </a:r>
            <a:r>
              <a:rPr lang="zh-CN" altLang="en-US" smtClean="0"/>
              <a:t>个二进制位，则并行传输要求</a:t>
            </a:r>
            <a:r>
              <a:rPr lang="en-US" altLang="zh-CN" smtClean="0"/>
              <a:t>8</a:t>
            </a:r>
            <a:r>
              <a:rPr lang="zh-CN" altLang="en-US" smtClean="0"/>
              <a:t>个独立的信道的支持； </a:t>
            </a:r>
            <a:endParaRPr lang="en-US" altLang="zh-CN" smtClean="0"/>
          </a:p>
          <a:p>
            <a:pPr eaLnBrk="1" hangingPunct="1">
              <a:spcBef>
                <a:spcPct val="0"/>
              </a:spcBef>
            </a:pPr>
            <a:r>
              <a:rPr lang="zh-CN" altLang="en-US" smtClean="0"/>
              <a:t>（</a:t>
            </a:r>
            <a:r>
              <a:rPr lang="en-US" altLang="zh-CN" smtClean="0"/>
              <a:t>3</a:t>
            </a:r>
            <a:r>
              <a:rPr lang="zh-CN" altLang="en-US" smtClean="0"/>
              <a:t>）不支持长距离传输</a:t>
            </a:r>
            <a:r>
              <a:rPr lang="en-US" altLang="zh-CN" smtClean="0"/>
              <a:t>:</a:t>
            </a:r>
            <a:r>
              <a:rPr lang="zh-CN" altLang="en-US" smtClean="0"/>
              <a:t>由于信道之间的电容感应，远距离传输时，可靠性较低。 </a:t>
            </a:r>
            <a:endParaRPr lang="en-US" altLang="zh-CN" smtClean="0"/>
          </a:p>
          <a:p>
            <a:pPr eaLnBrk="1" hangingPunct="1">
              <a:spcBef>
                <a:spcPct val="0"/>
              </a:spcBef>
            </a:pPr>
            <a:r>
              <a:rPr lang="en-US" altLang="zh-CN" smtClean="0"/>
              <a:t>2</a:t>
            </a:r>
            <a:r>
              <a:rPr lang="zh-CN" altLang="en-US" smtClean="0"/>
              <a:t>、串行传输： 将组成字符的各位串行地发往线路。 </a:t>
            </a:r>
            <a:endParaRPr lang="en-US" altLang="zh-CN" smtClean="0"/>
          </a:p>
          <a:p>
            <a:pPr eaLnBrk="1" hangingPunct="1">
              <a:spcBef>
                <a:spcPct val="0"/>
              </a:spcBef>
            </a:pPr>
            <a:r>
              <a:rPr lang="zh-CN" altLang="en-US" smtClean="0"/>
              <a:t>特点： </a:t>
            </a:r>
            <a:endParaRPr lang="en-US" altLang="zh-CN" smtClean="0"/>
          </a:p>
          <a:p>
            <a:pPr eaLnBrk="1" hangingPunct="1">
              <a:spcBef>
                <a:spcPct val="0"/>
              </a:spcBef>
            </a:pPr>
            <a:r>
              <a:rPr lang="zh-CN" altLang="en-US" smtClean="0"/>
              <a:t>（</a:t>
            </a:r>
            <a:r>
              <a:rPr lang="en-US" altLang="zh-CN" smtClean="0"/>
              <a:t>1</a:t>
            </a:r>
            <a:r>
              <a:rPr lang="zh-CN" altLang="en-US" smtClean="0"/>
              <a:t>）传输速度较低，一次一位； </a:t>
            </a:r>
            <a:endParaRPr lang="en-US" altLang="zh-CN" smtClean="0"/>
          </a:p>
          <a:p>
            <a:pPr eaLnBrk="1" hangingPunct="1">
              <a:spcBef>
                <a:spcPct val="0"/>
              </a:spcBef>
            </a:pPr>
            <a:r>
              <a:rPr lang="zh-CN" altLang="en-US" smtClean="0"/>
              <a:t>（</a:t>
            </a:r>
            <a:r>
              <a:rPr lang="en-US" altLang="zh-CN" smtClean="0"/>
              <a:t>2</a:t>
            </a:r>
            <a:r>
              <a:rPr lang="zh-CN" altLang="en-US" smtClean="0"/>
              <a:t>）通信成本也较低，只需一个信道。 </a:t>
            </a:r>
            <a:endParaRPr lang="en-US" altLang="zh-CN" smtClean="0"/>
          </a:p>
          <a:p>
            <a:pPr eaLnBrk="1" hangingPunct="1">
              <a:spcBef>
                <a:spcPct val="0"/>
              </a:spcBef>
            </a:pPr>
            <a:r>
              <a:rPr lang="zh-CN" altLang="en-US" smtClean="0"/>
              <a:t>（</a:t>
            </a:r>
            <a:r>
              <a:rPr lang="en-US" altLang="zh-CN" smtClean="0"/>
              <a:t>3</a:t>
            </a:r>
            <a:r>
              <a:rPr lang="zh-CN" altLang="en-US" smtClean="0"/>
              <a:t>）支持长距离传输，目前计算机网络中所用的传输方式均为串行传输。 </a:t>
            </a:r>
            <a:endParaRPr lang="en-US" altLang="zh-CN" smtClean="0"/>
          </a:p>
          <a:p>
            <a:pPr eaLnBrk="1" hangingPunct="1">
              <a:spcBef>
                <a:spcPct val="0"/>
              </a:spcBef>
            </a:pPr>
            <a:r>
              <a:rPr lang="zh-CN" altLang="en-US" smtClean="0"/>
              <a:t>方式： 串行传输有两种传输方式： </a:t>
            </a:r>
            <a:r>
              <a:rPr lang="en-US" altLang="zh-CN" smtClean="0"/>
              <a:t>1</a:t>
            </a:r>
            <a:r>
              <a:rPr lang="zh-CN" altLang="en-US" smtClean="0"/>
              <a:t>、同步传输 </a:t>
            </a:r>
            <a:r>
              <a:rPr lang="en-US" altLang="zh-CN" smtClean="0"/>
              <a:t>2</a:t>
            </a:r>
            <a:r>
              <a:rPr lang="zh-CN" altLang="en-US" smtClean="0"/>
              <a:t>、异步传输 </a:t>
            </a:r>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fld id="{DDD8F104-00C6-4192-9F52-640FD2747802}" type="slidenum">
              <a:rPr lang="en-US" altLang="zh-CN" sz="1200" smtClean="0"/>
              <a:pPr eaLnBrk="1" hangingPunct="1"/>
              <a:t>7</a:t>
            </a:fld>
            <a:endParaRPr lang="en-US" altLang="zh-CN" sz="1200" smtClean="0"/>
          </a:p>
        </p:txBody>
      </p:sp>
      <p:sp>
        <p:nvSpPr>
          <p:cNvPr id="747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加密只是对数据包内容进行加密，不会对数据包的首部（尾部）进行加密。</a:t>
            </a:r>
          </a:p>
        </p:txBody>
      </p:sp>
      <p:sp>
        <p:nvSpPr>
          <p:cNvPr id="757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fld id="{C9FE0C93-183B-448F-93CA-AC385378C801}" type="slidenum">
              <a:rPr lang="zh-CN" altLang="en-US" sz="1200" smtClean="0"/>
              <a:pPr eaLnBrk="1" hangingPunct="1"/>
              <a:t>9</a:t>
            </a:fld>
            <a:endParaRPr lang="zh-CN" altLang="en-US" sz="12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1</a:t>
            </a:r>
            <a:r>
              <a:rPr lang="zh-CN" altLang="en-US" smtClean="0"/>
              <a:t>，密钥是成对出现的；</a:t>
            </a:r>
            <a:r>
              <a:rPr lang="en-US" altLang="zh-CN" smtClean="0"/>
              <a:t>2</a:t>
            </a:r>
            <a:r>
              <a:rPr lang="zh-CN" altLang="en-US" smtClean="0"/>
              <a:t>，使用这种方法，公钥可以公开；</a:t>
            </a:r>
            <a:r>
              <a:rPr lang="en-US" altLang="zh-CN" smtClean="0"/>
              <a:t>3</a:t>
            </a:r>
            <a:r>
              <a:rPr lang="zh-CN" altLang="en-US" smtClean="0"/>
              <a:t>，公钥和私钥不可以相互推导；</a:t>
            </a:r>
            <a:r>
              <a:rPr lang="en-US" altLang="zh-CN" smtClean="0"/>
              <a:t>4</a:t>
            </a:r>
            <a:r>
              <a:rPr lang="zh-CN" altLang="en-US" smtClean="0"/>
              <a:t>，公钥加密必须使用私钥解，而私钥加密必须使用公钥解。</a:t>
            </a:r>
          </a:p>
        </p:txBody>
      </p:sp>
      <p:sp>
        <p:nvSpPr>
          <p:cNvPr id="768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fld id="{5F1E3768-7392-418D-9757-823FD3189377}" type="slidenum">
              <a:rPr lang="zh-CN" altLang="en-US" sz="1200" smtClean="0"/>
              <a:pPr eaLnBrk="1" hangingPunct="1"/>
              <a:t>14</a:t>
            </a:fld>
            <a:endParaRPr lang="zh-CN" altLang="en-US" sz="12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fld id="{445C9B67-A1E4-4F0D-854F-A5FA56119710}" type="slidenum">
              <a:rPr lang="en-US" altLang="zh-CN" sz="1200" smtClean="0"/>
              <a:pPr eaLnBrk="1" hangingPunct="1"/>
              <a:t>17</a:t>
            </a:fld>
            <a:endParaRPr lang="en-US" altLang="zh-CN" sz="1200" smtClean="0"/>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fld id="{E9811541-42DB-46E5-AC9E-4EC1973B2541}" type="slidenum">
              <a:rPr lang="en-US" altLang="zh-CN" sz="1200" smtClean="0"/>
              <a:pPr eaLnBrk="1" hangingPunct="1"/>
              <a:t>22</a:t>
            </a:fld>
            <a:endParaRPr lang="en-US" altLang="zh-CN" sz="1200" smtClean="0"/>
          </a:p>
        </p:txBody>
      </p:sp>
      <p:sp>
        <p:nvSpPr>
          <p:cNvPr id="788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fld id="{B80D5484-A331-4EEE-B13A-1EA2E82C4BB8}" type="slidenum">
              <a:rPr lang="en-US" altLang="zh-CN" sz="1200" smtClean="0"/>
              <a:pPr eaLnBrk="1" hangingPunct="1"/>
              <a:t>31</a:t>
            </a:fld>
            <a:endParaRPr lang="en-US" altLang="zh-CN" sz="1200" smtClean="0"/>
          </a:p>
        </p:txBody>
      </p:sp>
      <p:sp>
        <p:nvSpPr>
          <p:cNvPr id="798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fld id="{DD6A3886-DF18-4570-BD98-E1D051CE5855}" type="slidenum">
              <a:rPr lang="en-US" altLang="zh-CN" sz="1200" smtClean="0"/>
              <a:pPr eaLnBrk="1" hangingPunct="1"/>
              <a:t>34</a:t>
            </a:fld>
            <a:endParaRPr lang="en-US" altLang="zh-CN" sz="1200" smtClean="0"/>
          </a:p>
        </p:txBody>
      </p:sp>
      <p:sp>
        <p:nvSpPr>
          <p:cNvPr id="808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fld id="{32E9837E-0513-48B9-958F-B206010E9868}" type="slidenum">
              <a:rPr lang="en-US" altLang="zh-CN" sz="1200" smtClean="0"/>
              <a:pPr eaLnBrk="1" hangingPunct="1"/>
              <a:t>45</a:t>
            </a:fld>
            <a:endParaRPr lang="en-US" altLang="zh-CN" sz="1200" smtClean="0"/>
          </a:p>
        </p:txBody>
      </p:sp>
      <p:sp>
        <p:nvSpPr>
          <p:cNvPr id="829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13E8615-4B49-4540-B5C0-6A062DA693BC}" type="datetimeFigureOut">
              <a:rPr lang="zh-CN" altLang="en-US"/>
              <a:pPr>
                <a:defRPr/>
              </a:pPr>
              <a:t>2014/7/2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A1FD6C4-1F3C-4EF2-924C-DF64D564D39E}" type="slidenum">
              <a:rPr lang="zh-CN" altLang="en-US"/>
              <a:pPr>
                <a:defRPr/>
              </a:pPr>
              <a:t>‹#›</a:t>
            </a:fld>
            <a:endParaRPr lang="zh-CN" altLang="en-US"/>
          </a:p>
        </p:txBody>
      </p:sp>
    </p:spTree>
    <p:extLst>
      <p:ext uri="{BB962C8B-B14F-4D97-AF65-F5344CB8AC3E}">
        <p14:creationId xmlns:p14="http://schemas.microsoft.com/office/powerpoint/2010/main" val="3578835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59F3F02-0302-4B4B-BFA2-B50B46D1B81F}" type="datetimeFigureOut">
              <a:rPr lang="zh-CN" altLang="en-US"/>
              <a:pPr>
                <a:defRPr/>
              </a:pPr>
              <a:t>2014/7/2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5F4A415-5EBF-4C19-9DB2-14647278EDBA}" type="slidenum">
              <a:rPr lang="zh-CN" altLang="en-US"/>
              <a:pPr>
                <a:defRPr/>
              </a:pPr>
              <a:t>‹#›</a:t>
            </a:fld>
            <a:endParaRPr lang="zh-CN" altLang="en-US"/>
          </a:p>
        </p:txBody>
      </p:sp>
    </p:spTree>
    <p:extLst>
      <p:ext uri="{BB962C8B-B14F-4D97-AF65-F5344CB8AC3E}">
        <p14:creationId xmlns:p14="http://schemas.microsoft.com/office/powerpoint/2010/main" val="4257053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19C771B-0E89-41BB-99EA-E740FFEB73AC}" type="datetimeFigureOut">
              <a:rPr lang="zh-CN" altLang="en-US"/>
              <a:pPr>
                <a:defRPr/>
              </a:pPr>
              <a:t>2014/7/2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E09DDC9-2A12-4446-9495-AE357579CFA3}" type="slidenum">
              <a:rPr lang="zh-CN" altLang="en-US"/>
              <a:pPr>
                <a:defRPr/>
              </a:pPr>
              <a:t>‹#›</a:t>
            </a:fld>
            <a:endParaRPr lang="zh-CN" altLang="en-US"/>
          </a:p>
        </p:txBody>
      </p:sp>
    </p:spTree>
    <p:extLst>
      <p:ext uri="{BB962C8B-B14F-4D97-AF65-F5344CB8AC3E}">
        <p14:creationId xmlns:p14="http://schemas.microsoft.com/office/powerpoint/2010/main" val="68412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638C094-425C-4EEF-B24E-D4BA1DB3251B}" type="datetimeFigureOut">
              <a:rPr lang="zh-CN" altLang="en-US"/>
              <a:pPr>
                <a:defRPr/>
              </a:pPr>
              <a:t>2014/7/2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BE85994-61A7-42BB-B01E-BBCD345C466D}" type="slidenum">
              <a:rPr lang="zh-CN" altLang="en-US"/>
              <a:pPr>
                <a:defRPr/>
              </a:pPr>
              <a:t>‹#›</a:t>
            </a:fld>
            <a:endParaRPr lang="zh-CN" altLang="en-US"/>
          </a:p>
        </p:txBody>
      </p:sp>
    </p:spTree>
    <p:extLst>
      <p:ext uri="{BB962C8B-B14F-4D97-AF65-F5344CB8AC3E}">
        <p14:creationId xmlns:p14="http://schemas.microsoft.com/office/powerpoint/2010/main" val="1451572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A408B03-6F62-4506-9C4D-CC75DF27B9DD}" type="datetimeFigureOut">
              <a:rPr lang="zh-CN" altLang="en-US"/>
              <a:pPr>
                <a:defRPr/>
              </a:pPr>
              <a:t>2014/7/2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B68D59D-6396-4F44-979D-6805BAEB4E9F}" type="slidenum">
              <a:rPr lang="zh-CN" altLang="en-US"/>
              <a:pPr>
                <a:defRPr/>
              </a:pPr>
              <a:t>‹#›</a:t>
            </a:fld>
            <a:endParaRPr lang="zh-CN" altLang="en-US"/>
          </a:p>
        </p:txBody>
      </p:sp>
    </p:spTree>
    <p:extLst>
      <p:ext uri="{BB962C8B-B14F-4D97-AF65-F5344CB8AC3E}">
        <p14:creationId xmlns:p14="http://schemas.microsoft.com/office/powerpoint/2010/main" val="738749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89EE2CD4-BF99-474E-AF0E-CAEC61918F99}" type="datetimeFigureOut">
              <a:rPr lang="zh-CN" altLang="en-US"/>
              <a:pPr>
                <a:defRPr/>
              </a:pPr>
              <a:t>2014/7/2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F96773E-AA62-4E85-BC96-84F05D7D3482}" type="slidenum">
              <a:rPr lang="zh-CN" altLang="en-US"/>
              <a:pPr>
                <a:defRPr/>
              </a:pPr>
              <a:t>‹#›</a:t>
            </a:fld>
            <a:endParaRPr lang="zh-CN" altLang="en-US"/>
          </a:p>
        </p:txBody>
      </p:sp>
    </p:spTree>
    <p:extLst>
      <p:ext uri="{BB962C8B-B14F-4D97-AF65-F5344CB8AC3E}">
        <p14:creationId xmlns:p14="http://schemas.microsoft.com/office/powerpoint/2010/main" val="115087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8788" y="992188"/>
            <a:ext cx="7751762" cy="4386262"/>
          </a:xfrm>
        </p:spPr>
        <p:txBody>
          <a:bodyPr/>
          <a:lstStyle/>
          <a:p>
            <a:pPr lvl="0"/>
            <a:endParaRPr lang="en-US" noProof="0" smtClean="0"/>
          </a:p>
        </p:txBody>
      </p:sp>
    </p:spTree>
    <p:extLst>
      <p:ext uri="{BB962C8B-B14F-4D97-AF65-F5344CB8AC3E}">
        <p14:creationId xmlns:p14="http://schemas.microsoft.com/office/powerpoint/2010/main" val="22033864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8788" y="992188"/>
            <a:ext cx="3798887" cy="43862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663915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830263" y="0"/>
            <a:ext cx="7399337" cy="841375"/>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1049338" y="1476375"/>
            <a:ext cx="3436937" cy="2255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38675" y="1476375"/>
            <a:ext cx="3438525" cy="2255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1049338" y="3884613"/>
            <a:ext cx="3436937" cy="2257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38675" y="3884613"/>
            <a:ext cx="3438525" cy="2257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275073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1_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1492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DF41284-7229-4DE3-BCC0-E5FEF6C46F6A}" type="datetimeFigureOut">
              <a:rPr lang="zh-CN" altLang="en-US"/>
              <a:pPr>
                <a:defRPr/>
              </a:pPr>
              <a:t>2014/7/2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8C6C6D1-335B-48C9-953C-0BBD739FF14B}" type="slidenum">
              <a:rPr lang="zh-CN" altLang="en-US"/>
              <a:pPr>
                <a:defRPr/>
              </a:pPr>
              <a:t>‹#›</a:t>
            </a:fld>
            <a:endParaRPr lang="zh-CN" altLang="en-US"/>
          </a:p>
        </p:txBody>
      </p:sp>
    </p:spTree>
    <p:extLst>
      <p:ext uri="{BB962C8B-B14F-4D97-AF65-F5344CB8AC3E}">
        <p14:creationId xmlns:p14="http://schemas.microsoft.com/office/powerpoint/2010/main" val="2990426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24875F0-8948-4880-A860-DE6ACF324C08}" type="datetimeFigureOut">
              <a:rPr lang="zh-CN" altLang="en-US"/>
              <a:pPr>
                <a:defRPr/>
              </a:pPr>
              <a:t>2014/7/2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07D0304-5873-467B-9062-2C80F1A91001}" type="slidenum">
              <a:rPr lang="zh-CN" altLang="en-US"/>
              <a:pPr>
                <a:defRPr/>
              </a:pPr>
              <a:t>‹#›</a:t>
            </a:fld>
            <a:endParaRPr lang="zh-CN" altLang="en-US"/>
          </a:p>
        </p:txBody>
      </p:sp>
    </p:spTree>
    <p:extLst>
      <p:ext uri="{BB962C8B-B14F-4D97-AF65-F5344CB8AC3E}">
        <p14:creationId xmlns:p14="http://schemas.microsoft.com/office/powerpoint/2010/main" val="366823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A65C4003-F9D6-4107-B070-35383C3AC3A5}" type="datetimeFigureOut">
              <a:rPr lang="zh-CN" altLang="en-US"/>
              <a:pPr>
                <a:defRPr/>
              </a:pPr>
              <a:t>2014/7/2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FF24D5A-E694-42A6-80B0-CC7E0D5455B2}" type="slidenum">
              <a:rPr lang="zh-CN" altLang="en-US"/>
              <a:pPr>
                <a:defRPr/>
              </a:pPr>
              <a:t>‹#›</a:t>
            </a:fld>
            <a:endParaRPr lang="zh-CN" altLang="en-US"/>
          </a:p>
        </p:txBody>
      </p:sp>
    </p:spTree>
    <p:extLst>
      <p:ext uri="{BB962C8B-B14F-4D97-AF65-F5344CB8AC3E}">
        <p14:creationId xmlns:p14="http://schemas.microsoft.com/office/powerpoint/2010/main" val="3072884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CF54B248-4837-441A-94C6-A7235FFA1DB7}" type="datetimeFigureOut">
              <a:rPr lang="zh-CN" altLang="en-US"/>
              <a:pPr>
                <a:defRPr/>
              </a:pPr>
              <a:t>2014/7/2</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DDADD792-823E-4348-80FD-1B7E9C205E19}" type="slidenum">
              <a:rPr lang="zh-CN" altLang="en-US"/>
              <a:pPr>
                <a:defRPr/>
              </a:pPr>
              <a:t>‹#›</a:t>
            </a:fld>
            <a:endParaRPr lang="zh-CN" altLang="en-US"/>
          </a:p>
        </p:txBody>
      </p:sp>
    </p:spTree>
    <p:extLst>
      <p:ext uri="{BB962C8B-B14F-4D97-AF65-F5344CB8AC3E}">
        <p14:creationId xmlns:p14="http://schemas.microsoft.com/office/powerpoint/2010/main" val="2212233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FD9E1B67-9284-4248-BBF0-7601E68C206F}" type="datetimeFigureOut">
              <a:rPr lang="zh-CN" altLang="en-US"/>
              <a:pPr>
                <a:defRPr/>
              </a:pPr>
              <a:t>2014/7/2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C64E7A7-BFCA-4125-A927-A2D4E62AC914}" type="slidenum">
              <a:rPr lang="zh-CN" altLang="en-US"/>
              <a:pPr>
                <a:defRPr/>
              </a:pPr>
              <a:t>‹#›</a:t>
            </a:fld>
            <a:endParaRPr lang="zh-CN" altLang="en-US"/>
          </a:p>
        </p:txBody>
      </p:sp>
    </p:spTree>
    <p:extLst>
      <p:ext uri="{BB962C8B-B14F-4D97-AF65-F5344CB8AC3E}">
        <p14:creationId xmlns:p14="http://schemas.microsoft.com/office/powerpoint/2010/main" val="3547278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我的模板1">
    <p:spTree>
      <p:nvGrpSpPr>
        <p:cNvPr id="1" name=""/>
        <p:cNvGrpSpPr/>
        <p:nvPr/>
      </p:nvGrpSpPr>
      <p:grpSpPr>
        <a:xfrm>
          <a:off x="0" y="0"/>
          <a:ext cx="0" cy="0"/>
          <a:chOff x="0" y="0"/>
          <a:chExt cx="0" cy="0"/>
        </a:xfrm>
      </p:grpSpPr>
      <p:sp>
        <p:nvSpPr>
          <p:cNvPr id="2" name="标题 1"/>
          <p:cNvSpPr>
            <a:spLocks noGrp="1"/>
          </p:cNvSpPr>
          <p:nvPr>
            <p:ph type="title"/>
          </p:nvPr>
        </p:nvSpPr>
        <p:spPr>
          <a:xfrm>
            <a:off x="395536" y="116632"/>
            <a:ext cx="8229600" cy="634082"/>
          </a:xfrm>
        </p:spPr>
        <p:txBody>
          <a:bodyPr/>
          <a:lstStyle>
            <a:lvl1pPr>
              <a:defRPr b="1">
                <a:solidFill>
                  <a:schemeClr val="bg1"/>
                </a:solidFill>
              </a:defRPr>
            </a:lvl1pPr>
          </a:lstStyle>
          <a:p>
            <a:r>
              <a:rPr lang="zh-CN" altLang="en-US" smtClean="0"/>
              <a:t>单击此处编辑母版标题样式</a:t>
            </a:r>
            <a:endParaRPr lang="zh-CN" altLang="en-US"/>
          </a:p>
        </p:txBody>
      </p:sp>
      <p:sp>
        <p:nvSpPr>
          <p:cNvPr id="6" name="内容占位符 2"/>
          <p:cNvSpPr>
            <a:spLocks noGrp="1"/>
          </p:cNvSpPr>
          <p:nvPr>
            <p:ph idx="1"/>
          </p:nvPr>
        </p:nvSpPr>
        <p:spPr>
          <a:xfrm>
            <a:off x="457200" y="1196752"/>
            <a:ext cx="8229600" cy="4929411"/>
          </a:xfrm>
        </p:spPr>
        <p:txBody>
          <a:bodyPr/>
          <a:lstStyle>
            <a:lvl1pPr marL="457200" indent="-457200">
              <a:buFontTx/>
              <a:buBlip>
                <a:blip r:embed="rId2"/>
              </a:buBlip>
              <a:defRPr/>
            </a:lvl1pPr>
            <a:lvl2pPr marL="742950" indent="-285750">
              <a:buFontTx/>
              <a:buBlip>
                <a:blip r:embed="rId3"/>
              </a:buBlip>
              <a:defRPr/>
            </a:lvl2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43221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Exchange">
    <p:spTree>
      <p:nvGrpSpPr>
        <p:cNvPr id="1" name=""/>
        <p:cNvGrpSpPr/>
        <p:nvPr/>
      </p:nvGrpSpPr>
      <p:grpSpPr>
        <a:xfrm>
          <a:off x="0" y="0"/>
          <a:ext cx="0" cy="0"/>
          <a:chOff x="0" y="0"/>
          <a:chExt cx="0" cy="0"/>
        </a:xfrm>
      </p:grpSpPr>
      <p:sp>
        <p:nvSpPr>
          <p:cNvPr id="5" name="标题 1"/>
          <p:cNvSpPr>
            <a:spLocks noGrp="1"/>
          </p:cNvSpPr>
          <p:nvPr>
            <p:ph type="title"/>
          </p:nvPr>
        </p:nvSpPr>
        <p:spPr>
          <a:xfrm>
            <a:off x="457200" y="0"/>
            <a:ext cx="8229600" cy="836712"/>
          </a:xfrm>
        </p:spPr>
        <p:txBody>
          <a:bodyPr/>
          <a:lstStyle>
            <a:lvl1pPr>
              <a:defRPr b="1">
                <a:solidFill>
                  <a:schemeClr val="bg1"/>
                </a:solidFill>
              </a:defRPr>
            </a:lvl1pPr>
          </a:lstStyle>
          <a:p>
            <a:r>
              <a:rPr lang="zh-CN" altLang="en-US" smtClean="0"/>
              <a:t>单击此处编辑母版标题样式</a:t>
            </a:r>
            <a:endParaRPr lang="zh-CN" altLang="en-US"/>
          </a:p>
        </p:txBody>
      </p:sp>
      <p:sp>
        <p:nvSpPr>
          <p:cNvPr id="6" name="内容占位符 2"/>
          <p:cNvSpPr>
            <a:spLocks noGrp="1"/>
          </p:cNvSpPr>
          <p:nvPr>
            <p:ph idx="1"/>
          </p:nvPr>
        </p:nvSpPr>
        <p:spPr>
          <a:xfrm>
            <a:off x="457200" y="1196752"/>
            <a:ext cx="8229600" cy="4929411"/>
          </a:xfrm>
        </p:spPr>
        <p:txBody>
          <a:bodyPr/>
          <a:lstStyle>
            <a:lvl1pPr marL="457200" indent="-457200">
              <a:buFontTx/>
              <a:buBlip>
                <a:blip r:embed="rId2"/>
              </a:buBlip>
              <a:defRPr/>
            </a:lvl1pPr>
            <a:lvl2pPr marL="742950" indent="-285750">
              <a:buFontTx/>
              <a:buBlip>
                <a:blip r:embed="rId3"/>
              </a:buBlip>
              <a:defRPr/>
            </a:lvl2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43055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8A95210-1BCE-4B67-B888-D5C4E08F78B8}" type="datetimeFigureOut">
              <a:rPr lang="zh-CN" altLang="en-US"/>
              <a:pPr>
                <a:defRPr/>
              </a:pPr>
              <a:t>2014/7/2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9763DF4-92E9-40DE-8651-071AEF7C9BD1}" type="slidenum">
              <a:rPr lang="zh-CN" altLang="en-US"/>
              <a:pPr>
                <a:defRPr/>
              </a:pPr>
              <a:t>‹#›</a:t>
            </a:fld>
            <a:endParaRPr lang="zh-CN" altLang="en-US"/>
          </a:p>
        </p:txBody>
      </p:sp>
    </p:spTree>
    <p:extLst>
      <p:ext uri="{BB962C8B-B14F-4D97-AF65-F5344CB8AC3E}">
        <p14:creationId xmlns:p14="http://schemas.microsoft.com/office/powerpoint/2010/main" val="4159062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0"/>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7640F160-4C1B-4E8B-B662-D56FD8071B94}" type="datetimeFigureOut">
              <a:rPr lang="zh-CN" altLang="en-US"/>
              <a:pPr>
                <a:defRPr/>
              </a:pPr>
              <a:t>2014/7/2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4F7E9EFB-301C-4CC1-90C0-DF7EBEBA843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144" r:id="rId1"/>
    <p:sldLayoutId id="2147484145" r:id="rId2"/>
    <p:sldLayoutId id="2147484146" r:id="rId3"/>
    <p:sldLayoutId id="2147484147" r:id="rId4"/>
    <p:sldLayoutId id="2147484148" r:id="rId5"/>
    <p:sldLayoutId id="2147484149" r:id="rId6"/>
    <p:sldLayoutId id="2147484156" r:id="rId7"/>
    <p:sldLayoutId id="2147484157" r:id="rId8"/>
    <p:sldLayoutId id="2147484150" r:id="rId9"/>
    <p:sldLayoutId id="2147484151" r:id="rId10"/>
    <p:sldLayoutId id="2147484152" r:id="rId11"/>
    <p:sldLayoutId id="2147484153" r:id="rId12"/>
    <p:sldLayoutId id="2147484154" r:id="rId13"/>
    <p:sldLayoutId id="2147484155" r:id="rId14"/>
    <p:sldLayoutId id="2147484158" r:id="rId15"/>
    <p:sldLayoutId id="2147484159" r:id="rId16"/>
    <p:sldLayoutId id="2147484160" r:id="rId17"/>
    <p:sldLayoutId id="2147484161" r:id="rId18"/>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1.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0.w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1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oleObject" Target="../embeddings/oleObject6.bin"/><Relationship Id="rId7"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9.wmf"/><Relationship Id="rId4" Type="http://schemas.openxmlformats.org/officeDocument/2006/relationships/image" Target="../media/image13.wmf"/><Relationship Id="rId9" Type="http://schemas.openxmlformats.org/officeDocument/2006/relationships/image" Target="../media/image1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oleObject" Target="../embeddings/oleObject9.bin"/><Relationship Id="rId7"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6.wmf"/><Relationship Id="rId11" Type="http://schemas.openxmlformats.org/officeDocument/2006/relationships/image" Target="../media/image17.wmf"/><Relationship Id="rId5" Type="http://schemas.openxmlformats.org/officeDocument/2006/relationships/oleObject" Target="../embeddings/oleObject10.bin"/><Relationship Id="rId10" Type="http://schemas.openxmlformats.org/officeDocument/2006/relationships/oleObject" Target="../embeddings/oleObject12.bin"/><Relationship Id="rId4" Type="http://schemas.openxmlformats.org/officeDocument/2006/relationships/image" Target="../media/image15.wmf"/><Relationship Id="rId9" Type="http://schemas.openxmlformats.org/officeDocument/2006/relationships/image" Target="../media/image8.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9.wmf"/><Relationship Id="rId4" Type="http://schemas.openxmlformats.org/officeDocument/2006/relationships/image" Target="../media/image8.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wmf"/><Relationship Id="rId1" Type="http://schemas.openxmlformats.org/officeDocument/2006/relationships/slideLayout" Target="../slideLayouts/slideLayout7.xml"/><Relationship Id="rId6" Type="http://schemas.openxmlformats.org/officeDocument/2006/relationships/image" Target="../media/image28.wmf"/><Relationship Id="rId5" Type="http://schemas.openxmlformats.org/officeDocument/2006/relationships/image" Target="../media/image27.emf"/><Relationship Id="rId4" Type="http://schemas.openxmlformats.org/officeDocument/2006/relationships/image" Target="../media/image26.emf"/></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1.bin"/><Relationship Id="rId4"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
          <p:cNvSpPr txBox="1">
            <a:spLocks noChangeArrowheads="1"/>
          </p:cNvSpPr>
          <p:nvPr/>
        </p:nvSpPr>
        <p:spPr bwMode="auto">
          <a:xfrm>
            <a:off x="1043608" y="981278"/>
            <a:ext cx="4536504"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Tx/>
              <a:buNone/>
            </a:pPr>
            <a:r>
              <a:rPr lang="zh-CN" altLang="en-US" sz="4400" b="1">
                <a:latin typeface="微软雅黑" pitchFamily="34" charset="-122"/>
                <a:ea typeface="微软雅黑" pitchFamily="34" charset="-122"/>
              </a:rPr>
              <a:t>第</a:t>
            </a:r>
            <a:r>
              <a:rPr lang="en-US" altLang="zh-CN" sz="4400" b="1" smtClean="0">
                <a:latin typeface="微软雅黑" pitchFamily="34" charset="-122"/>
                <a:ea typeface="微软雅黑" pitchFamily="34" charset="-122"/>
              </a:rPr>
              <a:t>07</a:t>
            </a:r>
            <a:r>
              <a:rPr lang="zh-CN" altLang="en-US" sz="4400" b="1" smtClean="0">
                <a:latin typeface="微软雅黑" pitchFamily="34" charset="-122"/>
                <a:ea typeface="微软雅黑" pitchFamily="34" charset="-122"/>
              </a:rPr>
              <a:t>章 网络安全</a:t>
            </a:r>
            <a:endParaRPr lang="en-US" altLang="zh-CN" sz="4400" b="1">
              <a:latin typeface="微软雅黑" pitchFamily="34" charset="-122"/>
              <a:ea typeface="微软雅黑" pitchFamily="34" charset="-122"/>
            </a:endParaRPr>
          </a:p>
        </p:txBody>
      </p:sp>
      <p:sp>
        <p:nvSpPr>
          <p:cNvPr id="8195" name="矩形 1"/>
          <p:cNvSpPr>
            <a:spLocks noChangeArrowheads="1"/>
          </p:cNvSpPr>
          <p:nvPr/>
        </p:nvSpPr>
        <p:spPr bwMode="auto">
          <a:xfrm>
            <a:off x="1519238" y="4986338"/>
            <a:ext cx="5256212" cy="172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Tx/>
              <a:buNone/>
            </a:pPr>
            <a:r>
              <a:rPr lang="zh-CN" altLang="en-US" sz="2400" b="1">
                <a:latin typeface="Arial" charset="0"/>
              </a:rPr>
              <a:t>讲师：韩立刚</a:t>
            </a:r>
            <a:endParaRPr lang="en-US" altLang="zh-CN" sz="2400" b="1">
              <a:latin typeface="Arial" charset="0"/>
            </a:endParaRPr>
          </a:p>
          <a:p>
            <a:pPr eaLnBrk="1" hangingPunct="1">
              <a:spcBef>
                <a:spcPct val="0"/>
              </a:spcBef>
              <a:buFontTx/>
              <a:buNone/>
            </a:pPr>
            <a:r>
              <a:rPr lang="en-US" altLang="zh-CN" b="1">
                <a:latin typeface="Arial" charset="0"/>
              </a:rPr>
              <a:t>QQ</a:t>
            </a:r>
            <a:r>
              <a:rPr lang="zh-CN" altLang="en-US" b="1">
                <a:latin typeface="Arial" charset="0"/>
              </a:rPr>
              <a:t>：</a:t>
            </a:r>
            <a:r>
              <a:rPr lang="en-US" altLang="zh-CN" b="1">
                <a:latin typeface="Arial" charset="0"/>
              </a:rPr>
              <a:t>458717185</a:t>
            </a:r>
          </a:p>
          <a:p>
            <a:pPr eaLnBrk="1" hangingPunct="1">
              <a:spcBef>
                <a:spcPct val="0"/>
              </a:spcBef>
              <a:buFontTx/>
              <a:buNone/>
            </a:pPr>
            <a:r>
              <a:rPr lang="en-US" altLang="zh-CN" b="1">
                <a:latin typeface="Arial" charset="0"/>
              </a:rPr>
              <a:t>QQ</a:t>
            </a:r>
            <a:r>
              <a:rPr lang="zh-CN" altLang="en-US" b="1">
                <a:latin typeface="Arial" charset="0"/>
              </a:rPr>
              <a:t>教学群：</a:t>
            </a:r>
            <a:r>
              <a:rPr lang="en-US" altLang="zh-CN" b="1">
                <a:latin typeface="Arial" charset="0"/>
              </a:rPr>
              <a:t>247549141</a:t>
            </a:r>
            <a:r>
              <a:rPr lang="zh-CN" altLang="en-US" sz="1800" b="1">
                <a:latin typeface="Arial" charset="0"/>
              </a:rPr>
              <a:t/>
            </a:r>
            <a:br>
              <a:rPr lang="zh-CN" altLang="en-US" sz="1800" b="1">
                <a:latin typeface="Arial" charset="0"/>
              </a:rPr>
            </a:br>
            <a:endParaRPr lang="zh-CN" altLang="en-US" sz="1800">
              <a:latin typeface="Arial" charset="0"/>
            </a:endParaRPr>
          </a:p>
        </p:txBody>
      </p:sp>
      <p:pic>
        <p:nvPicPr>
          <p:cNvPr id="8196" name="Picture 4" descr="D:\360安全浏览器下载\han6-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463" y="2019300"/>
            <a:ext cx="2849562"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7" descr="http://read.beifabook.com/Files/lianzai/keji/2008911/200809111004546426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7813" y="2038350"/>
            <a:ext cx="1958975"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z="4000" b="1" smtClean="0"/>
              <a:t>数据加密标准 </a:t>
            </a:r>
            <a:r>
              <a:rPr lang="en-US" altLang="zh-CN" sz="4000" b="1" smtClean="0"/>
              <a:t>DES</a:t>
            </a:r>
          </a:p>
        </p:txBody>
      </p:sp>
      <p:sp>
        <p:nvSpPr>
          <p:cNvPr id="238596" name="Rectangle 4"/>
          <p:cNvSpPr>
            <a:spLocks noGrp="1" noChangeArrowheads="1"/>
          </p:cNvSpPr>
          <p:nvPr>
            <p:ph idx="1"/>
          </p:nvPr>
        </p:nvSpPr>
        <p:spPr/>
        <p:txBody>
          <a:bodyPr/>
          <a:lstStyle/>
          <a:p>
            <a:pPr eaLnBrk="1" hangingPunct="1">
              <a:lnSpc>
                <a:spcPct val="95000"/>
              </a:lnSpc>
              <a:buFont typeface="Wingdings" pitchFamily="2" charset="2"/>
              <a:buNone/>
            </a:pPr>
            <a:r>
              <a:rPr lang="zh-CN" altLang="en-US" sz="2800" smtClean="0"/>
              <a:t>数据加密标准 </a:t>
            </a:r>
            <a:r>
              <a:rPr lang="en-US" altLang="zh-CN" sz="2800" smtClean="0"/>
              <a:t>DES </a:t>
            </a:r>
            <a:r>
              <a:rPr lang="zh-CN" altLang="en-US" sz="2800" smtClean="0"/>
              <a:t>属于常规密钥密码体制，是一种分组密码。</a:t>
            </a:r>
          </a:p>
          <a:p>
            <a:pPr eaLnBrk="1" hangingPunct="1">
              <a:lnSpc>
                <a:spcPct val="95000"/>
              </a:lnSpc>
              <a:buFont typeface="Wingdings" pitchFamily="2" charset="2"/>
              <a:buNone/>
            </a:pPr>
            <a:r>
              <a:rPr lang="zh-CN" altLang="en-US" sz="2800" smtClean="0"/>
              <a:t>在加密前，先对整个明文进行分组。每一个组长为 </a:t>
            </a:r>
            <a:r>
              <a:rPr lang="en-US" altLang="zh-CN" sz="2800" smtClean="0"/>
              <a:t>64 </a:t>
            </a:r>
            <a:r>
              <a:rPr lang="zh-CN" altLang="en-US" sz="2800" smtClean="0"/>
              <a:t>位。</a:t>
            </a:r>
          </a:p>
          <a:p>
            <a:pPr eaLnBrk="1" hangingPunct="1">
              <a:lnSpc>
                <a:spcPct val="95000"/>
              </a:lnSpc>
              <a:buFont typeface="Wingdings" pitchFamily="2" charset="2"/>
              <a:buNone/>
            </a:pPr>
            <a:r>
              <a:rPr lang="zh-CN" altLang="en-US" sz="2800" smtClean="0"/>
              <a:t>然后对每一个 </a:t>
            </a:r>
            <a:r>
              <a:rPr lang="en-US" altLang="zh-CN" sz="2800" smtClean="0"/>
              <a:t>64 </a:t>
            </a:r>
            <a:r>
              <a:rPr lang="zh-CN" altLang="en-US" sz="2800" smtClean="0"/>
              <a:t>位 二进制数据进行加密处理，产生一组 </a:t>
            </a:r>
            <a:r>
              <a:rPr lang="en-US" altLang="zh-CN" sz="2800" smtClean="0"/>
              <a:t>64 </a:t>
            </a:r>
            <a:r>
              <a:rPr lang="zh-CN" altLang="en-US" sz="2800" smtClean="0"/>
              <a:t>位密文数据。</a:t>
            </a:r>
          </a:p>
          <a:p>
            <a:pPr eaLnBrk="1" hangingPunct="1">
              <a:lnSpc>
                <a:spcPct val="95000"/>
              </a:lnSpc>
              <a:buFont typeface="Wingdings" pitchFamily="2" charset="2"/>
              <a:buNone/>
            </a:pPr>
            <a:r>
              <a:rPr lang="zh-CN" altLang="en-US" sz="2800" smtClean="0"/>
              <a:t>最后将各组密文串接起来，即得出整个的密文。</a:t>
            </a:r>
          </a:p>
          <a:p>
            <a:pPr eaLnBrk="1" hangingPunct="1">
              <a:lnSpc>
                <a:spcPct val="95000"/>
              </a:lnSpc>
              <a:buFont typeface="Wingdings" pitchFamily="2" charset="2"/>
              <a:buNone/>
            </a:pPr>
            <a:r>
              <a:rPr lang="zh-CN" altLang="en-US" sz="2800" smtClean="0"/>
              <a:t>使用的密钥为 </a:t>
            </a:r>
            <a:r>
              <a:rPr lang="en-US" altLang="zh-CN" sz="2800" smtClean="0"/>
              <a:t>64 </a:t>
            </a:r>
            <a:r>
              <a:rPr lang="zh-CN" altLang="en-US" sz="2800" smtClean="0"/>
              <a:t>位（实际密钥长度为 </a:t>
            </a:r>
            <a:r>
              <a:rPr lang="en-US" altLang="zh-CN" sz="2800" smtClean="0"/>
              <a:t>56 </a:t>
            </a:r>
            <a:r>
              <a:rPr lang="zh-CN" altLang="en-US" sz="2800" smtClean="0"/>
              <a:t>位，有 </a:t>
            </a:r>
            <a:r>
              <a:rPr lang="en-US" altLang="zh-CN" sz="2800" smtClean="0"/>
              <a:t>8 </a:t>
            </a:r>
            <a:r>
              <a:rPr lang="zh-CN" altLang="en-US" sz="2800" smtClean="0"/>
              <a:t>位用于奇偶校验</a:t>
            </a:r>
            <a:r>
              <a:rPr lang="en-US" altLang="zh-CN" sz="2800" smtClean="0"/>
              <a:t>)</a:t>
            </a:r>
            <a:r>
              <a:rPr lang="zh-CN" altLang="en-US" sz="2800" smtClean="0"/>
              <a:t>。  </a:t>
            </a:r>
          </a:p>
        </p:txBody>
      </p:sp>
    </p:spTree>
    <p:extLst>
      <p:ext uri="{BB962C8B-B14F-4D97-AF65-F5344CB8AC3E}">
        <p14:creationId xmlns:p14="http://schemas.microsoft.com/office/powerpoint/2010/main" val="825137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859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859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859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85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z="3600" smtClean="0"/>
              <a:t>DES</a:t>
            </a:r>
            <a:r>
              <a:rPr lang="en-US" altLang="zh-CN" sz="3600" b="1" smtClean="0"/>
              <a:t> </a:t>
            </a:r>
            <a:r>
              <a:rPr lang="zh-CN" altLang="en-US" sz="3600" smtClean="0"/>
              <a:t>的保密性</a:t>
            </a:r>
          </a:p>
        </p:txBody>
      </p:sp>
      <p:sp>
        <p:nvSpPr>
          <p:cNvPr id="544771" name="Rectangle 3"/>
          <p:cNvSpPr>
            <a:spLocks noGrp="1" noChangeArrowheads="1"/>
          </p:cNvSpPr>
          <p:nvPr>
            <p:ph idx="1"/>
          </p:nvPr>
        </p:nvSpPr>
        <p:spPr/>
        <p:txBody>
          <a:bodyPr/>
          <a:lstStyle/>
          <a:p>
            <a:pPr eaLnBrk="1" hangingPunct="1">
              <a:buFont typeface="Wingdings" pitchFamily="2" charset="2"/>
              <a:buNone/>
            </a:pPr>
            <a:r>
              <a:rPr lang="en-US" altLang="zh-CN" sz="2400" smtClean="0"/>
              <a:t>DES </a:t>
            </a:r>
            <a:r>
              <a:rPr lang="zh-CN" altLang="en-US" sz="2400" smtClean="0"/>
              <a:t>的保密性仅取决于对密钥的保密，而算法是公开的。尽管人们在破译 </a:t>
            </a:r>
            <a:r>
              <a:rPr lang="en-US" altLang="zh-CN" sz="2400" smtClean="0"/>
              <a:t>DES </a:t>
            </a:r>
            <a:r>
              <a:rPr lang="zh-CN" altLang="en-US" sz="2400" smtClean="0"/>
              <a:t>方面取得了许多进展，但至今仍未能找到比穷举搜索密钥更有效的方法。</a:t>
            </a:r>
          </a:p>
          <a:p>
            <a:pPr eaLnBrk="1" hangingPunct="1">
              <a:buFont typeface="Wingdings" pitchFamily="2" charset="2"/>
              <a:buNone/>
            </a:pPr>
            <a:r>
              <a:rPr lang="en-US" altLang="zh-CN" sz="2400" smtClean="0"/>
              <a:t>DES </a:t>
            </a:r>
            <a:r>
              <a:rPr lang="zh-CN" altLang="en-US" sz="2400" smtClean="0"/>
              <a:t>是世界上第一个公认的实用密码算法标准，它曾对密码学的发展做出了重大贡献。</a:t>
            </a:r>
          </a:p>
          <a:p>
            <a:pPr eaLnBrk="1" hangingPunct="1">
              <a:buFont typeface="Wingdings" pitchFamily="2" charset="2"/>
              <a:buNone/>
            </a:pPr>
            <a:r>
              <a:rPr lang="zh-CN" altLang="en-US" sz="2400" smtClean="0"/>
              <a:t>目前较为严重的问题是 </a:t>
            </a:r>
            <a:r>
              <a:rPr lang="en-US" altLang="zh-CN" sz="2400" smtClean="0"/>
              <a:t>DES </a:t>
            </a:r>
            <a:r>
              <a:rPr lang="zh-CN" altLang="en-US" sz="2400" smtClean="0"/>
              <a:t>的密钥的长度。</a:t>
            </a:r>
          </a:p>
          <a:p>
            <a:pPr eaLnBrk="1" hangingPunct="1">
              <a:buFont typeface="Wingdings" pitchFamily="2" charset="2"/>
              <a:buNone/>
            </a:pPr>
            <a:r>
              <a:rPr lang="zh-CN" altLang="en-US" sz="2400" smtClean="0"/>
              <a:t>现在已经设计出来搜索 </a:t>
            </a:r>
            <a:r>
              <a:rPr lang="en-US" altLang="zh-CN" sz="2400" smtClean="0"/>
              <a:t>DES </a:t>
            </a:r>
            <a:r>
              <a:rPr lang="zh-CN" altLang="en-US" sz="2400" smtClean="0"/>
              <a:t>密钥的专用芯片。 </a:t>
            </a:r>
            <a:endParaRPr lang="en-US" altLang="zh-CN" sz="2400" smtClean="0"/>
          </a:p>
          <a:p>
            <a:pPr eaLnBrk="1" hangingPunct="1">
              <a:buFont typeface="Wingdings" pitchFamily="2" charset="2"/>
              <a:buNone/>
            </a:pPr>
            <a:r>
              <a:rPr lang="zh-CN" altLang="en-US" sz="2000" smtClean="0"/>
              <a:t> </a:t>
            </a:r>
            <a:endParaRPr lang="en-US" altLang="zh-CN" sz="2000" smtClean="0"/>
          </a:p>
          <a:p>
            <a:pPr eaLnBrk="1" hangingPunct="1">
              <a:buFont typeface="Wingdings" pitchFamily="2" charset="2"/>
              <a:buNone/>
            </a:pPr>
            <a:r>
              <a:rPr lang="en-US" altLang="zh-CN" sz="2400" smtClean="0"/>
              <a:t>DES </a:t>
            </a:r>
            <a:r>
              <a:rPr lang="zh-CN" altLang="zh-CN" sz="2400" smtClean="0"/>
              <a:t>算法公开 取决于密钥长度</a:t>
            </a:r>
          </a:p>
          <a:p>
            <a:pPr eaLnBrk="1" hangingPunct="1">
              <a:buFont typeface="Wingdings" pitchFamily="2" charset="2"/>
              <a:buNone/>
            </a:pPr>
            <a:r>
              <a:rPr lang="en-US" altLang="zh-CN" sz="2400" smtClean="0"/>
              <a:t>  56</a:t>
            </a:r>
            <a:r>
              <a:rPr lang="zh-CN" altLang="zh-CN" sz="2400" smtClean="0"/>
              <a:t>位密钥破解 需要</a:t>
            </a:r>
            <a:r>
              <a:rPr lang="en-US" altLang="zh-CN" sz="2400" smtClean="0"/>
              <a:t>3.5</a:t>
            </a:r>
            <a:r>
              <a:rPr lang="zh-CN" altLang="zh-CN" sz="2400" smtClean="0"/>
              <a:t>或</a:t>
            </a:r>
            <a:r>
              <a:rPr lang="en-US" altLang="zh-CN" sz="2400" smtClean="0"/>
              <a:t>21</a:t>
            </a:r>
            <a:r>
              <a:rPr lang="zh-CN" altLang="zh-CN" sz="2400" smtClean="0"/>
              <a:t>分钟</a:t>
            </a:r>
          </a:p>
          <a:p>
            <a:pPr eaLnBrk="1" hangingPunct="1">
              <a:buFont typeface="Wingdings" pitchFamily="2" charset="2"/>
              <a:buNone/>
            </a:pPr>
            <a:r>
              <a:rPr lang="en-US" altLang="zh-CN" sz="2400" smtClean="0"/>
              <a:t>  128</a:t>
            </a:r>
            <a:r>
              <a:rPr lang="zh-CN" altLang="zh-CN" sz="2400" smtClean="0"/>
              <a:t>位密钥破解 需要</a:t>
            </a:r>
            <a:r>
              <a:rPr lang="en-US" altLang="zh-CN" sz="2400" smtClean="0"/>
              <a:t>5.4*10 18</a:t>
            </a:r>
            <a:r>
              <a:rPr lang="zh-CN" altLang="zh-CN" sz="2400" smtClean="0"/>
              <a:t>次方年</a:t>
            </a:r>
          </a:p>
          <a:p>
            <a:pPr eaLnBrk="1" hangingPunct="1">
              <a:buFont typeface="Wingdings" pitchFamily="2" charset="2"/>
              <a:buNone/>
            </a:pPr>
            <a:r>
              <a:rPr lang="zh-CN" altLang="en-US" sz="3600" smtClean="0"/>
              <a:t>  </a:t>
            </a:r>
          </a:p>
        </p:txBody>
      </p:sp>
    </p:spTree>
    <p:extLst>
      <p:ext uri="{BB962C8B-B14F-4D97-AF65-F5344CB8AC3E}">
        <p14:creationId xmlns:p14="http://schemas.microsoft.com/office/powerpoint/2010/main" val="16610169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4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47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477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4477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44771">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4477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4477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447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z="3600" smtClean="0"/>
              <a:t>密码体制（非对称加密）</a:t>
            </a:r>
            <a:endParaRPr lang="zh-CN" altLang="en-US" sz="1600" smtClean="0"/>
          </a:p>
        </p:txBody>
      </p:sp>
      <p:sp>
        <p:nvSpPr>
          <p:cNvPr id="550915" name="Rectangle 3"/>
          <p:cNvSpPr>
            <a:spLocks noGrp="1" noChangeArrowheads="1"/>
          </p:cNvSpPr>
          <p:nvPr>
            <p:ph idx="1"/>
          </p:nvPr>
        </p:nvSpPr>
        <p:spPr/>
        <p:txBody>
          <a:bodyPr/>
          <a:lstStyle/>
          <a:p>
            <a:pPr eaLnBrk="1" hangingPunct="1">
              <a:lnSpc>
                <a:spcPct val="90000"/>
              </a:lnSpc>
              <a:buFont typeface="Wingdings" pitchFamily="2" charset="2"/>
              <a:buNone/>
            </a:pPr>
            <a:r>
              <a:rPr lang="zh-CN" altLang="en-US" sz="3200" smtClean="0"/>
              <a:t>公钥密码体制使用</a:t>
            </a:r>
            <a:r>
              <a:rPr lang="zh-CN" altLang="en-US" sz="3200" smtClean="0">
                <a:solidFill>
                  <a:schemeClr val="hlink"/>
                </a:solidFill>
              </a:rPr>
              <a:t>不同的加密密钥与解密密钥</a:t>
            </a:r>
            <a:r>
              <a:rPr lang="zh-CN" altLang="en-US" sz="3200" smtClean="0"/>
              <a:t>，是一种“由已知加密密钥推导出解密密钥在计算上是不可行的”密码体制。 </a:t>
            </a:r>
          </a:p>
          <a:p>
            <a:pPr eaLnBrk="1" hangingPunct="1">
              <a:lnSpc>
                <a:spcPct val="90000"/>
              </a:lnSpc>
              <a:buFont typeface="Wingdings" pitchFamily="2" charset="2"/>
              <a:buNone/>
            </a:pPr>
            <a:r>
              <a:rPr lang="zh-CN" altLang="en-US" sz="3200" smtClean="0"/>
              <a:t>公钥密码体制的产生主要是因为两个方面的原因，一是由于常规密钥密码体制的密钥分配问题，另一是由于对数字签名的需求。</a:t>
            </a:r>
          </a:p>
          <a:p>
            <a:pPr eaLnBrk="1" hangingPunct="1">
              <a:lnSpc>
                <a:spcPct val="90000"/>
              </a:lnSpc>
              <a:buFont typeface="Wingdings" pitchFamily="2" charset="2"/>
              <a:buNone/>
            </a:pPr>
            <a:r>
              <a:rPr lang="zh-CN" altLang="en-US" sz="3200" smtClean="0"/>
              <a:t>现有最著名的公钥密码体制是</a:t>
            </a:r>
            <a:r>
              <a:rPr lang="en-US" altLang="zh-CN" sz="3200" smtClean="0"/>
              <a:t>RSA </a:t>
            </a:r>
            <a:r>
              <a:rPr lang="zh-CN" altLang="en-US" sz="3200" smtClean="0"/>
              <a:t>体制，它基于数论中大数分解问题的体制，由美国三位科学家 </a:t>
            </a:r>
            <a:r>
              <a:rPr lang="en-US" altLang="zh-CN" sz="3200" smtClean="0"/>
              <a:t>Rivest, Shamir </a:t>
            </a:r>
            <a:r>
              <a:rPr lang="zh-CN" altLang="en-US" sz="3200" smtClean="0"/>
              <a:t>和 </a:t>
            </a:r>
            <a:r>
              <a:rPr lang="en-US" altLang="zh-CN" sz="3200" smtClean="0"/>
              <a:t>Adleman </a:t>
            </a:r>
            <a:r>
              <a:rPr lang="zh-CN" altLang="en-US" sz="3200" smtClean="0"/>
              <a:t>于 </a:t>
            </a:r>
            <a:r>
              <a:rPr lang="en-US" altLang="zh-CN" sz="3200" smtClean="0"/>
              <a:t>1976 </a:t>
            </a:r>
            <a:r>
              <a:rPr lang="zh-CN" altLang="en-US" sz="3200" smtClean="0"/>
              <a:t>年提出并在 </a:t>
            </a:r>
            <a:r>
              <a:rPr lang="en-US" altLang="zh-CN" sz="3200" smtClean="0"/>
              <a:t>1978 </a:t>
            </a:r>
            <a:r>
              <a:rPr lang="zh-CN" altLang="en-US" sz="3200" smtClean="0"/>
              <a:t>年正式发表的。</a:t>
            </a:r>
          </a:p>
          <a:p>
            <a:pPr eaLnBrk="1" hangingPunct="1">
              <a:lnSpc>
                <a:spcPct val="90000"/>
              </a:lnSpc>
              <a:buFont typeface="Wingdings" pitchFamily="2" charset="2"/>
              <a:buNone/>
            </a:pPr>
            <a:endParaRPr lang="en-US" altLang="zh-CN" sz="1800" smtClean="0"/>
          </a:p>
        </p:txBody>
      </p:sp>
    </p:spTree>
    <p:extLst>
      <p:ext uri="{BB962C8B-B14F-4D97-AF65-F5344CB8AC3E}">
        <p14:creationId xmlns:p14="http://schemas.microsoft.com/office/powerpoint/2010/main" val="23616915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09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09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lnSpc>
                <a:spcPct val="80000"/>
              </a:lnSpc>
            </a:pPr>
            <a:r>
              <a:rPr lang="zh-CN" altLang="en-US" sz="4000" smtClean="0"/>
              <a:t>加密密钥与解密密钥 </a:t>
            </a:r>
          </a:p>
        </p:txBody>
      </p:sp>
      <p:sp>
        <p:nvSpPr>
          <p:cNvPr id="552963" name="Rectangle 3"/>
          <p:cNvSpPr>
            <a:spLocks noGrp="1" noChangeArrowheads="1"/>
          </p:cNvSpPr>
          <p:nvPr>
            <p:ph idx="1"/>
          </p:nvPr>
        </p:nvSpPr>
        <p:spPr/>
        <p:txBody>
          <a:bodyPr/>
          <a:lstStyle/>
          <a:p>
            <a:pPr eaLnBrk="1" hangingPunct="1">
              <a:lnSpc>
                <a:spcPct val="90000"/>
              </a:lnSpc>
              <a:buFont typeface="Wingdings" pitchFamily="2" charset="2"/>
              <a:buNone/>
            </a:pPr>
            <a:r>
              <a:rPr lang="zh-CN" altLang="en-US" sz="2800" smtClean="0"/>
              <a:t>在公钥密码体制中，加密密钥</a:t>
            </a:r>
            <a:r>
              <a:rPr lang="en-US" altLang="zh-CN" sz="2800" smtClean="0"/>
              <a:t>(</a:t>
            </a:r>
            <a:r>
              <a:rPr lang="zh-CN" altLang="en-US" sz="2800" smtClean="0"/>
              <a:t>即公钥</a:t>
            </a:r>
            <a:r>
              <a:rPr lang="en-US" altLang="zh-CN" sz="2800" smtClean="0"/>
              <a:t>) </a:t>
            </a:r>
            <a:r>
              <a:rPr lang="en-US" altLang="zh-CN" sz="2800" i="1" smtClean="0"/>
              <a:t>PK</a:t>
            </a:r>
            <a:r>
              <a:rPr lang="en-US" altLang="zh-CN" sz="2800" smtClean="0"/>
              <a:t> </a:t>
            </a:r>
            <a:r>
              <a:rPr lang="zh-CN" altLang="en-US" sz="2800" smtClean="0"/>
              <a:t>是公开信息，而解密密钥</a:t>
            </a:r>
            <a:r>
              <a:rPr lang="en-US" altLang="zh-CN" sz="2800" smtClean="0"/>
              <a:t>(</a:t>
            </a:r>
            <a:r>
              <a:rPr lang="zh-CN" altLang="en-US" sz="2800" smtClean="0"/>
              <a:t>即私钥或秘钥</a:t>
            </a:r>
            <a:r>
              <a:rPr lang="en-US" altLang="zh-CN" sz="2800" smtClean="0"/>
              <a:t>) </a:t>
            </a:r>
            <a:r>
              <a:rPr lang="en-US" altLang="zh-CN" sz="2800" i="1" smtClean="0"/>
              <a:t>SK</a:t>
            </a:r>
            <a:r>
              <a:rPr lang="en-US" altLang="zh-CN" sz="2800" smtClean="0"/>
              <a:t> </a:t>
            </a:r>
            <a:r>
              <a:rPr lang="zh-CN" altLang="en-US" sz="2800" smtClean="0"/>
              <a:t>是需要保密的。</a:t>
            </a:r>
          </a:p>
          <a:p>
            <a:pPr eaLnBrk="1" hangingPunct="1">
              <a:lnSpc>
                <a:spcPct val="90000"/>
              </a:lnSpc>
              <a:buFont typeface="Wingdings" pitchFamily="2" charset="2"/>
              <a:buNone/>
            </a:pPr>
            <a:r>
              <a:rPr lang="zh-CN" altLang="en-US" sz="2800" smtClean="0"/>
              <a:t>加密算法 </a:t>
            </a:r>
            <a:r>
              <a:rPr lang="en-US" altLang="zh-CN" sz="2800" i="1" smtClean="0"/>
              <a:t>E</a:t>
            </a:r>
            <a:r>
              <a:rPr lang="en-US" altLang="zh-CN" sz="2800" smtClean="0"/>
              <a:t> </a:t>
            </a:r>
            <a:r>
              <a:rPr lang="zh-CN" altLang="en-US" sz="2800" smtClean="0"/>
              <a:t>和解密算法 </a:t>
            </a:r>
            <a:r>
              <a:rPr lang="en-US" altLang="zh-CN" sz="2800" i="1" smtClean="0"/>
              <a:t>D</a:t>
            </a:r>
            <a:r>
              <a:rPr lang="en-US" altLang="zh-CN" sz="2800" smtClean="0"/>
              <a:t> </a:t>
            </a:r>
            <a:r>
              <a:rPr lang="zh-CN" altLang="en-US" sz="2800" smtClean="0"/>
              <a:t>也都是公开的。</a:t>
            </a:r>
          </a:p>
          <a:p>
            <a:pPr eaLnBrk="1" hangingPunct="1">
              <a:lnSpc>
                <a:spcPct val="90000"/>
              </a:lnSpc>
              <a:buFont typeface="Wingdings" pitchFamily="2" charset="2"/>
              <a:buNone/>
            </a:pPr>
            <a:r>
              <a:rPr lang="zh-CN" altLang="en-US" sz="2800" smtClean="0"/>
              <a:t>虽然秘钥 </a:t>
            </a:r>
            <a:r>
              <a:rPr lang="en-US" altLang="zh-CN" sz="2800" i="1" smtClean="0"/>
              <a:t>SK</a:t>
            </a:r>
            <a:r>
              <a:rPr lang="en-US" altLang="zh-CN" sz="2800" smtClean="0"/>
              <a:t> </a:t>
            </a:r>
            <a:r>
              <a:rPr lang="zh-CN" altLang="en-US" sz="2800" smtClean="0"/>
              <a:t>是由公钥 </a:t>
            </a:r>
            <a:r>
              <a:rPr lang="en-US" altLang="zh-CN" sz="2800" i="1" smtClean="0"/>
              <a:t>PK</a:t>
            </a:r>
            <a:r>
              <a:rPr lang="en-US" altLang="zh-CN" sz="2800" smtClean="0"/>
              <a:t> </a:t>
            </a:r>
            <a:r>
              <a:rPr lang="zh-CN" altLang="en-US" sz="2800" smtClean="0"/>
              <a:t>决定的，但却不能根据 </a:t>
            </a:r>
            <a:r>
              <a:rPr lang="en-US" altLang="zh-CN" sz="2800" i="1" smtClean="0"/>
              <a:t>PK</a:t>
            </a:r>
            <a:r>
              <a:rPr lang="en-US" altLang="zh-CN" sz="2800" smtClean="0"/>
              <a:t> </a:t>
            </a:r>
            <a:r>
              <a:rPr lang="zh-CN" altLang="en-US" sz="2800" smtClean="0"/>
              <a:t>计算出 </a:t>
            </a:r>
            <a:r>
              <a:rPr lang="en-US" altLang="zh-CN" sz="2800" i="1" smtClean="0"/>
              <a:t>SK</a:t>
            </a:r>
            <a:r>
              <a:rPr lang="zh-CN" altLang="en-US" sz="2800" smtClean="0"/>
              <a:t>。 </a:t>
            </a:r>
          </a:p>
        </p:txBody>
      </p:sp>
    </p:spTree>
    <p:extLst>
      <p:ext uri="{BB962C8B-B14F-4D97-AF65-F5344CB8AC3E}">
        <p14:creationId xmlns:p14="http://schemas.microsoft.com/office/powerpoint/2010/main" val="18329955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6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29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公钥算法的特点 </a:t>
            </a:r>
          </a:p>
        </p:txBody>
      </p:sp>
      <p:graphicFrame>
        <p:nvGraphicFramePr>
          <p:cNvPr id="21508" name="Object 14"/>
          <p:cNvGraphicFramePr>
            <a:graphicFrameLocks noGrp="1" noChangeAspect="1"/>
          </p:cNvGraphicFramePr>
          <p:nvPr>
            <p:ph idx="1"/>
          </p:nvPr>
        </p:nvGraphicFramePr>
        <p:xfrm>
          <a:off x="3937000" y="3541713"/>
          <a:ext cx="1270000" cy="241300"/>
        </p:xfrm>
        <a:graphic>
          <a:graphicData uri="http://schemas.openxmlformats.org/presentationml/2006/ole">
            <mc:AlternateContent xmlns:mc="http://schemas.openxmlformats.org/markup-compatibility/2006">
              <mc:Choice xmlns:v="urn:schemas-microsoft-com:vml" Requires="v">
                <p:oleObj spid="_x0000_s37928" name="公式" r:id="rId4" imgW="1269449" imgH="241195" progId="Equation.3">
                  <p:embed/>
                </p:oleObj>
              </mc:Choice>
              <mc:Fallback>
                <p:oleObj name="公式" r:id="rId4" imgW="1269449" imgH="24119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7000" y="3541713"/>
                        <a:ext cx="12700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07" name="Rectangle 3"/>
          <p:cNvSpPr>
            <a:spLocks noGrp="1" noChangeArrowheads="1"/>
          </p:cNvSpPr>
          <p:nvPr>
            <p:ph type="body" sz="half" idx="4294967295"/>
          </p:nvPr>
        </p:nvSpPr>
        <p:spPr>
          <a:xfrm>
            <a:off x="467544" y="980728"/>
            <a:ext cx="7777163" cy="4114800"/>
          </a:xfrm>
        </p:spPr>
        <p:txBody>
          <a:bodyPr/>
          <a:lstStyle/>
          <a:p>
            <a:pPr algn="just" eaLnBrk="1" hangingPunct="1">
              <a:spcBef>
                <a:spcPct val="0"/>
              </a:spcBef>
              <a:buFont typeface="Wingdings" pitchFamily="2" charset="2"/>
              <a:buNone/>
            </a:pPr>
            <a:r>
              <a:rPr lang="zh-CN" altLang="en-US" sz="1800" smtClean="0"/>
              <a:t>发送者 </a:t>
            </a:r>
            <a:r>
              <a:rPr lang="en-US" altLang="zh-CN" sz="1800" smtClean="0"/>
              <a:t>A </a:t>
            </a:r>
            <a:r>
              <a:rPr lang="zh-CN" altLang="en-US" sz="1800" smtClean="0"/>
              <a:t>用 </a:t>
            </a:r>
            <a:r>
              <a:rPr lang="en-US" altLang="zh-CN" sz="1800" smtClean="0"/>
              <a:t>B </a:t>
            </a:r>
            <a:r>
              <a:rPr lang="zh-CN" altLang="en-US" sz="1800" smtClean="0"/>
              <a:t>的公钥 </a:t>
            </a:r>
            <a:r>
              <a:rPr lang="en-US" altLang="zh-CN" sz="1800" i="1" smtClean="0"/>
              <a:t>PK</a:t>
            </a:r>
            <a:r>
              <a:rPr lang="en-US" altLang="zh-CN" sz="1800" baseline="-25000" smtClean="0"/>
              <a:t>B</a:t>
            </a:r>
            <a:r>
              <a:rPr lang="en-US" altLang="zh-CN" sz="1800" smtClean="0"/>
              <a:t> </a:t>
            </a:r>
            <a:r>
              <a:rPr lang="zh-CN" altLang="en-US" sz="1800" smtClean="0"/>
              <a:t>对明文 </a:t>
            </a:r>
            <a:r>
              <a:rPr lang="en-US" altLang="zh-CN" sz="1800" i="1" smtClean="0"/>
              <a:t>X</a:t>
            </a:r>
            <a:r>
              <a:rPr lang="en-US" altLang="zh-CN" sz="1800" smtClean="0"/>
              <a:t> </a:t>
            </a:r>
            <a:r>
              <a:rPr lang="zh-CN" altLang="en-US" sz="1800" smtClean="0"/>
              <a:t>加密（</a:t>
            </a:r>
            <a:r>
              <a:rPr lang="en-US" altLang="zh-CN" sz="1800" i="1" smtClean="0"/>
              <a:t>E</a:t>
            </a:r>
            <a:r>
              <a:rPr lang="en-US" altLang="zh-CN" sz="1800" smtClean="0"/>
              <a:t> </a:t>
            </a:r>
            <a:r>
              <a:rPr lang="zh-CN" altLang="en-US" sz="1800" smtClean="0"/>
              <a:t>运算）后，在接收者 </a:t>
            </a:r>
            <a:r>
              <a:rPr lang="en-US" altLang="zh-CN" sz="1800" smtClean="0"/>
              <a:t>B </a:t>
            </a:r>
            <a:r>
              <a:rPr lang="zh-CN" altLang="en-US" sz="1800" smtClean="0"/>
              <a:t>用自己的私钥 </a:t>
            </a:r>
            <a:r>
              <a:rPr lang="en-US" altLang="zh-CN" sz="1800" i="1" smtClean="0"/>
              <a:t>SK</a:t>
            </a:r>
            <a:r>
              <a:rPr lang="en-US" altLang="zh-CN" sz="1800" baseline="-25000" smtClean="0"/>
              <a:t>B</a:t>
            </a:r>
            <a:r>
              <a:rPr lang="en-US" altLang="zh-CN" sz="1800" smtClean="0"/>
              <a:t> </a:t>
            </a:r>
            <a:r>
              <a:rPr lang="zh-CN" altLang="en-US" sz="1800" smtClean="0"/>
              <a:t>解密（</a:t>
            </a:r>
            <a:r>
              <a:rPr lang="en-US" altLang="zh-CN" sz="1800" i="1" smtClean="0"/>
              <a:t>D</a:t>
            </a:r>
            <a:r>
              <a:rPr lang="en-US" altLang="zh-CN" sz="1800" smtClean="0"/>
              <a:t> </a:t>
            </a:r>
            <a:r>
              <a:rPr lang="zh-CN" altLang="en-US" sz="1800" smtClean="0"/>
              <a:t>运算），即可恢复出明文：</a:t>
            </a:r>
          </a:p>
          <a:p>
            <a:pPr algn="r" eaLnBrk="1" hangingPunct="1">
              <a:lnSpc>
                <a:spcPct val="90000"/>
              </a:lnSpc>
              <a:spcBef>
                <a:spcPct val="50000"/>
              </a:spcBef>
              <a:buFont typeface="Wingdings" pitchFamily="2" charset="2"/>
              <a:buNone/>
            </a:pPr>
            <a:r>
              <a:rPr lang="zh-CN" altLang="en-US" sz="1800" smtClean="0"/>
              <a:t>                       </a:t>
            </a:r>
            <a:endParaRPr lang="en-US" altLang="zh-CN" sz="1800" smtClean="0"/>
          </a:p>
          <a:p>
            <a:pPr algn="just" eaLnBrk="1" hangingPunct="1">
              <a:lnSpc>
                <a:spcPct val="90000"/>
              </a:lnSpc>
              <a:spcBef>
                <a:spcPct val="85000"/>
              </a:spcBef>
              <a:buFont typeface="Wingdings" pitchFamily="2" charset="2"/>
              <a:buNone/>
            </a:pPr>
            <a:endParaRPr lang="en-US" altLang="zh-CN" sz="1800" smtClean="0"/>
          </a:p>
          <a:p>
            <a:pPr algn="just" eaLnBrk="1" hangingPunct="1">
              <a:lnSpc>
                <a:spcPct val="90000"/>
              </a:lnSpc>
              <a:spcBef>
                <a:spcPct val="85000"/>
              </a:spcBef>
              <a:buFont typeface="Wingdings" pitchFamily="2" charset="2"/>
              <a:buNone/>
            </a:pPr>
            <a:r>
              <a:rPr lang="zh-CN" altLang="en-US" sz="1800" smtClean="0"/>
              <a:t>解密密钥是接收者专用的秘钥，对其他人都保密。</a:t>
            </a:r>
          </a:p>
          <a:p>
            <a:pPr algn="just" eaLnBrk="1" hangingPunct="1">
              <a:lnSpc>
                <a:spcPct val="90000"/>
              </a:lnSpc>
              <a:buFont typeface="Wingdings" pitchFamily="2" charset="2"/>
              <a:buNone/>
            </a:pPr>
            <a:r>
              <a:rPr lang="zh-CN" altLang="en-US" sz="1800" smtClean="0"/>
              <a:t>加密密钥是公开的，但不能用它来解密，即</a:t>
            </a:r>
          </a:p>
          <a:p>
            <a:pPr algn="just" eaLnBrk="1" hangingPunct="1">
              <a:lnSpc>
                <a:spcPct val="90000"/>
              </a:lnSpc>
              <a:buFont typeface="Wingdings" pitchFamily="2" charset="2"/>
              <a:buNone/>
            </a:pPr>
            <a:r>
              <a:rPr lang="zh-CN" altLang="en-US" sz="1800" smtClean="0"/>
              <a:t>                       </a:t>
            </a:r>
          </a:p>
        </p:txBody>
      </p:sp>
      <p:sp>
        <p:nvSpPr>
          <p:cNvPr id="21509" name="Rectangle 5"/>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graphicFrame>
        <p:nvGraphicFramePr>
          <p:cNvPr id="21510" name="Object 4"/>
          <p:cNvGraphicFramePr>
            <a:graphicFrameLocks noChangeAspect="1"/>
          </p:cNvGraphicFramePr>
          <p:nvPr>
            <p:extLst>
              <p:ext uri="{D42A27DB-BD31-4B8C-83A1-F6EECF244321}">
                <p14:modId xmlns:p14="http://schemas.microsoft.com/office/powerpoint/2010/main" val="1913570132"/>
              </p:ext>
            </p:extLst>
          </p:nvPr>
        </p:nvGraphicFramePr>
        <p:xfrm>
          <a:off x="1259632" y="1844824"/>
          <a:ext cx="5472112" cy="684212"/>
        </p:xfrm>
        <a:graphic>
          <a:graphicData uri="http://schemas.openxmlformats.org/presentationml/2006/ole">
            <mc:AlternateContent xmlns:mc="http://schemas.openxmlformats.org/markup-compatibility/2006">
              <mc:Choice xmlns:v="urn:schemas-microsoft-com:vml" Requires="v">
                <p:oleObj spid="_x0000_s37929" name="公式" r:id="rId6" imgW="1905000" imgH="241300" progId="Equation.3">
                  <p:embed/>
                </p:oleObj>
              </mc:Choice>
              <mc:Fallback>
                <p:oleObj name="公式" r:id="rId6" imgW="1905000" imgH="2413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9632" y="1844824"/>
                        <a:ext cx="5472112"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1" name="Rectangle 7"/>
          <p:cNvSpPr>
            <a:spLocks noChangeArrowheads="1"/>
          </p:cNvSpPr>
          <p:nvPr/>
        </p:nvSpPr>
        <p:spPr bwMode="auto">
          <a:xfrm flipV="1">
            <a:off x="755650" y="2852738"/>
            <a:ext cx="83883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Tree>
    <p:extLst>
      <p:ext uri="{BB962C8B-B14F-4D97-AF65-F5344CB8AC3E}">
        <p14:creationId xmlns:p14="http://schemas.microsoft.com/office/powerpoint/2010/main" val="35892011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公钥算法的特点（续）</a:t>
            </a:r>
          </a:p>
        </p:txBody>
      </p:sp>
      <p:graphicFrame>
        <p:nvGraphicFramePr>
          <p:cNvPr id="22532" name="Object 8"/>
          <p:cNvGraphicFramePr>
            <a:graphicFrameLocks noGrp="1" noChangeAspect="1"/>
          </p:cNvGraphicFramePr>
          <p:nvPr>
            <p:ph idx="1"/>
          </p:nvPr>
        </p:nvGraphicFramePr>
        <p:xfrm>
          <a:off x="3384550" y="3541713"/>
          <a:ext cx="2374900" cy="241300"/>
        </p:xfrm>
        <a:graphic>
          <a:graphicData uri="http://schemas.openxmlformats.org/presentationml/2006/ole">
            <mc:AlternateContent xmlns:mc="http://schemas.openxmlformats.org/markup-compatibility/2006">
              <mc:Choice xmlns:v="urn:schemas-microsoft-com:vml" Requires="v">
                <p:oleObj spid="_x0000_s38933" name="公式" r:id="rId3" imgW="2374900" imgH="241300" progId="Equation.3">
                  <p:embed/>
                </p:oleObj>
              </mc:Choice>
              <mc:Fallback>
                <p:oleObj name="公式" r:id="rId3" imgW="23749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4550" y="3541713"/>
                        <a:ext cx="23749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1" name="Rectangle 3"/>
          <p:cNvSpPr>
            <a:spLocks noGrp="1" noChangeArrowheads="1"/>
          </p:cNvSpPr>
          <p:nvPr>
            <p:ph type="body" sz="half" idx="4294967295"/>
          </p:nvPr>
        </p:nvSpPr>
        <p:spPr>
          <a:xfrm>
            <a:off x="899592" y="1196752"/>
            <a:ext cx="7489825" cy="4114800"/>
          </a:xfrm>
        </p:spPr>
        <p:txBody>
          <a:bodyPr/>
          <a:lstStyle/>
          <a:p>
            <a:pPr eaLnBrk="1" hangingPunct="1">
              <a:lnSpc>
                <a:spcPct val="110000"/>
              </a:lnSpc>
              <a:spcBef>
                <a:spcPct val="0"/>
              </a:spcBef>
              <a:spcAft>
                <a:spcPct val="30000"/>
              </a:spcAft>
              <a:buFont typeface="Wingdings" pitchFamily="2" charset="2"/>
              <a:buNone/>
            </a:pPr>
            <a:r>
              <a:rPr lang="zh-CN" altLang="en-US" sz="1800" smtClean="0"/>
              <a:t>加密和解密的运算可以对调，即</a:t>
            </a:r>
          </a:p>
          <a:p>
            <a:pPr algn="r" eaLnBrk="1" hangingPunct="1">
              <a:lnSpc>
                <a:spcPct val="110000"/>
              </a:lnSpc>
              <a:buFont typeface="Wingdings" pitchFamily="2" charset="2"/>
              <a:buNone/>
            </a:pPr>
            <a:r>
              <a:rPr lang="zh-CN" altLang="en-US" sz="1800" smtClean="0"/>
              <a:t>                    </a:t>
            </a:r>
          </a:p>
          <a:p>
            <a:pPr eaLnBrk="1" hangingPunct="1">
              <a:lnSpc>
                <a:spcPct val="110000"/>
              </a:lnSpc>
              <a:spcBef>
                <a:spcPct val="70000"/>
              </a:spcBef>
              <a:buFont typeface="Wingdings" pitchFamily="2" charset="2"/>
              <a:buNone/>
            </a:pPr>
            <a:endParaRPr lang="en-US" altLang="zh-CN" sz="1800" smtClean="0"/>
          </a:p>
          <a:p>
            <a:pPr eaLnBrk="1" hangingPunct="1">
              <a:lnSpc>
                <a:spcPct val="110000"/>
              </a:lnSpc>
              <a:spcBef>
                <a:spcPct val="70000"/>
              </a:spcBef>
              <a:buFont typeface="Wingdings" pitchFamily="2" charset="2"/>
              <a:buNone/>
            </a:pPr>
            <a:endParaRPr lang="en-US" altLang="zh-CN" sz="1800" smtClean="0"/>
          </a:p>
          <a:p>
            <a:pPr eaLnBrk="1" hangingPunct="1">
              <a:lnSpc>
                <a:spcPct val="110000"/>
              </a:lnSpc>
              <a:spcBef>
                <a:spcPct val="70000"/>
              </a:spcBef>
              <a:buFont typeface="Wingdings" pitchFamily="2" charset="2"/>
              <a:buNone/>
            </a:pPr>
            <a:r>
              <a:rPr lang="zh-CN" altLang="en-US" sz="1800" smtClean="0"/>
              <a:t>在计算机上可容易地产生成对的 </a:t>
            </a:r>
            <a:r>
              <a:rPr lang="en-US" altLang="zh-CN" sz="1800" i="1" smtClean="0"/>
              <a:t>PK</a:t>
            </a:r>
            <a:r>
              <a:rPr lang="en-US" altLang="zh-CN" sz="1800" smtClean="0"/>
              <a:t> </a:t>
            </a:r>
            <a:r>
              <a:rPr lang="zh-CN" altLang="en-US" sz="1800" smtClean="0"/>
              <a:t>和</a:t>
            </a:r>
            <a:r>
              <a:rPr lang="zh-CN" altLang="en-US" sz="1800" i="1" smtClean="0"/>
              <a:t> </a:t>
            </a:r>
            <a:r>
              <a:rPr lang="en-US" altLang="zh-CN" sz="1800" i="1" smtClean="0"/>
              <a:t>SK</a:t>
            </a:r>
            <a:r>
              <a:rPr lang="zh-CN" altLang="en-US" sz="1800" smtClean="0"/>
              <a:t>。</a:t>
            </a:r>
          </a:p>
          <a:p>
            <a:pPr eaLnBrk="1" hangingPunct="1">
              <a:lnSpc>
                <a:spcPct val="110000"/>
              </a:lnSpc>
              <a:buFont typeface="Wingdings" pitchFamily="2" charset="2"/>
              <a:buNone/>
            </a:pPr>
            <a:r>
              <a:rPr lang="zh-CN" altLang="en-US" sz="1800" smtClean="0"/>
              <a:t>从已知的</a:t>
            </a:r>
            <a:r>
              <a:rPr lang="zh-CN" altLang="en-US" sz="1800" i="1" smtClean="0"/>
              <a:t> </a:t>
            </a:r>
            <a:r>
              <a:rPr lang="en-US" altLang="zh-CN" sz="1800" i="1" smtClean="0"/>
              <a:t>PK</a:t>
            </a:r>
            <a:r>
              <a:rPr lang="en-US" altLang="zh-CN" sz="1800" smtClean="0"/>
              <a:t> </a:t>
            </a:r>
            <a:r>
              <a:rPr lang="zh-CN" altLang="en-US" sz="1800" smtClean="0"/>
              <a:t>实际上不可能推导出 </a:t>
            </a:r>
            <a:r>
              <a:rPr lang="en-US" altLang="zh-CN" sz="1800" i="1" smtClean="0"/>
              <a:t>SK</a:t>
            </a:r>
            <a:r>
              <a:rPr lang="zh-CN" altLang="en-US" sz="1800" smtClean="0"/>
              <a:t>，即从 </a:t>
            </a:r>
            <a:r>
              <a:rPr lang="en-US" altLang="zh-CN" sz="1800" i="1" smtClean="0"/>
              <a:t>PK</a:t>
            </a:r>
            <a:r>
              <a:rPr lang="en-US" altLang="zh-CN" sz="1800" smtClean="0"/>
              <a:t> </a:t>
            </a:r>
            <a:r>
              <a:rPr lang="zh-CN" altLang="en-US" sz="1800" smtClean="0"/>
              <a:t>到 </a:t>
            </a:r>
            <a:r>
              <a:rPr lang="en-US" altLang="zh-CN" sz="1800" i="1" smtClean="0"/>
              <a:t>SK</a:t>
            </a:r>
            <a:r>
              <a:rPr lang="en-US" altLang="zh-CN" sz="1800" smtClean="0"/>
              <a:t> </a:t>
            </a:r>
            <a:r>
              <a:rPr lang="zh-CN" altLang="en-US" sz="1800" smtClean="0"/>
              <a:t>是“</a:t>
            </a:r>
            <a:r>
              <a:rPr lang="zh-CN" altLang="en-US" sz="1800" smtClean="0">
                <a:solidFill>
                  <a:schemeClr val="hlink"/>
                </a:solidFill>
              </a:rPr>
              <a:t>计算上不可能的</a:t>
            </a:r>
            <a:r>
              <a:rPr lang="zh-CN" altLang="en-US" sz="1800" smtClean="0"/>
              <a:t>”。</a:t>
            </a:r>
          </a:p>
          <a:p>
            <a:pPr eaLnBrk="1" hangingPunct="1">
              <a:lnSpc>
                <a:spcPct val="110000"/>
              </a:lnSpc>
              <a:buFont typeface="Wingdings" pitchFamily="2" charset="2"/>
              <a:buNone/>
            </a:pPr>
            <a:r>
              <a:rPr lang="zh-CN" altLang="en-US" sz="1800" smtClean="0"/>
              <a:t>加密和解密算法都是公开的。</a:t>
            </a:r>
          </a:p>
        </p:txBody>
      </p:sp>
    </p:spTree>
    <p:extLst>
      <p:ext uri="{BB962C8B-B14F-4D97-AF65-F5344CB8AC3E}">
        <p14:creationId xmlns:p14="http://schemas.microsoft.com/office/powerpoint/2010/main" val="9372597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t>公钥密码体制 </a:t>
            </a:r>
          </a:p>
        </p:txBody>
      </p:sp>
      <p:sp>
        <p:nvSpPr>
          <p:cNvPr id="23555" name="Text Box 32"/>
          <p:cNvSpPr txBox="1">
            <a:spLocks noChangeArrowheads="1"/>
          </p:cNvSpPr>
          <p:nvPr/>
        </p:nvSpPr>
        <p:spPr bwMode="auto">
          <a:xfrm>
            <a:off x="2490788" y="3054350"/>
            <a:ext cx="1081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400">
                <a:solidFill>
                  <a:schemeClr val="tx2"/>
                </a:solidFill>
                <a:latin typeface="Arial" charset="0"/>
                <a:ea typeface="黑体" pitchFamily="49" charset="-122"/>
              </a:rPr>
              <a:t>密文</a:t>
            </a:r>
            <a:r>
              <a:rPr kumimoji="1" lang="en-US" altLang="zh-CN" sz="2400" i="1">
                <a:solidFill>
                  <a:schemeClr val="tx2"/>
                </a:solidFill>
                <a:latin typeface="Arial" charset="0"/>
                <a:ea typeface="黑体" pitchFamily="49" charset="-122"/>
              </a:rPr>
              <a:t>Y</a:t>
            </a:r>
            <a:r>
              <a:rPr kumimoji="1" lang="en-US" altLang="zh-CN" sz="2400">
                <a:solidFill>
                  <a:schemeClr val="tx2"/>
                </a:solidFill>
                <a:latin typeface="Arial" charset="0"/>
                <a:ea typeface="黑体" pitchFamily="49" charset="-122"/>
              </a:rPr>
              <a:t> </a:t>
            </a:r>
          </a:p>
        </p:txBody>
      </p:sp>
      <p:sp>
        <p:nvSpPr>
          <p:cNvPr id="23556" name="Line 101"/>
          <p:cNvSpPr>
            <a:spLocks noChangeShapeType="1"/>
          </p:cNvSpPr>
          <p:nvPr/>
        </p:nvSpPr>
        <p:spPr bwMode="auto">
          <a:xfrm flipV="1">
            <a:off x="2074863" y="3551238"/>
            <a:ext cx="1409700" cy="20637"/>
          </a:xfrm>
          <a:prstGeom prst="line">
            <a:avLst/>
          </a:prstGeom>
          <a:noFill/>
          <a:ln w="57150">
            <a:solidFill>
              <a:schemeClr val="tx2"/>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57" name="Rectangle 25"/>
          <p:cNvSpPr>
            <a:spLocks noChangeArrowheads="1"/>
          </p:cNvSpPr>
          <p:nvPr/>
        </p:nvSpPr>
        <p:spPr bwMode="auto">
          <a:xfrm>
            <a:off x="1182688" y="3074988"/>
            <a:ext cx="1292225" cy="785812"/>
          </a:xfrm>
          <a:prstGeom prst="rect">
            <a:avLst/>
          </a:prstGeom>
          <a:solidFill>
            <a:srgbClr val="FFCCFF"/>
          </a:solidFill>
          <a:ln w="12700">
            <a:solidFill>
              <a:schemeClr val="tx1"/>
            </a:solidFill>
            <a:miter lim="800000"/>
            <a:headEnd/>
            <a:tailEnd/>
          </a:ln>
          <a:effectLst>
            <a:outerShdw dist="35921" dir="2700000" algn="ctr" rotWithShape="0">
              <a:schemeClr val="bg2"/>
            </a:outerShdw>
          </a:effectLst>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kumimoji="1" lang="en-US" altLang="zh-CN" sz="2400" i="1">
                <a:solidFill>
                  <a:schemeClr val="tx2"/>
                </a:solidFill>
                <a:latin typeface="Arial" charset="0"/>
                <a:ea typeface="黑体" pitchFamily="49" charset="-122"/>
              </a:rPr>
              <a:t>E</a:t>
            </a:r>
            <a:r>
              <a:rPr kumimoji="1" lang="en-US" altLang="zh-CN" sz="2400">
                <a:solidFill>
                  <a:schemeClr val="tx2"/>
                </a:solidFill>
                <a:latin typeface="Arial" charset="0"/>
                <a:ea typeface="黑体" pitchFamily="49" charset="-122"/>
              </a:rPr>
              <a:t> </a:t>
            </a:r>
            <a:r>
              <a:rPr kumimoji="1" lang="zh-CN" altLang="en-US" sz="2400">
                <a:solidFill>
                  <a:schemeClr val="tx2"/>
                </a:solidFill>
                <a:latin typeface="Arial" charset="0"/>
                <a:ea typeface="黑体" pitchFamily="49" charset="-122"/>
              </a:rPr>
              <a:t>运算</a:t>
            </a:r>
          </a:p>
          <a:p>
            <a:pPr eaLnBrk="1" hangingPunct="1"/>
            <a:r>
              <a:rPr kumimoji="1" lang="zh-CN" altLang="en-US" sz="2000">
                <a:solidFill>
                  <a:schemeClr val="tx2"/>
                </a:solidFill>
                <a:latin typeface="Arial" charset="0"/>
                <a:ea typeface="黑体" pitchFamily="49" charset="-122"/>
              </a:rPr>
              <a:t>加密算法</a:t>
            </a:r>
          </a:p>
        </p:txBody>
      </p:sp>
      <p:sp>
        <p:nvSpPr>
          <p:cNvPr id="23558" name="Rectangle 26"/>
          <p:cNvSpPr>
            <a:spLocks noChangeArrowheads="1"/>
          </p:cNvSpPr>
          <p:nvPr/>
        </p:nvSpPr>
        <p:spPr bwMode="auto">
          <a:xfrm>
            <a:off x="6615113" y="3074988"/>
            <a:ext cx="1295400" cy="785812"/>
          </a:xfrm>
          <a:prstGeom prst="rect">
            <a:avLst/>
          </a:prstGeom>
          <a:solidFill>
            <a:srgbClr val="FFFF99"/>
          </a:solidFill>
          <a:ln w="12700" algn="ctr">
            <a:solidFill>
              <a:schemeClr val="tx1"/>
            </a:solidFill>
            <a:miter lim="800000"/>
            <a:headEnd/>
            <a:tailEnd/>
          </a:ln>
          <a:effectLst>
            <a:outerShdw dist="35921" dir="2700000" algn="ctr" rotWithShape="0">
              <a:schemeClr val="bg2"/>
            </a:outerShdw>
          </a:effectLst>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kumimoji="1" lang="en-US" altLang="zh-CN" sz="2000">
                <a:solidFill>
                  <a:schemeClr val="tx2"/>
                </a:solidFill>
                <a:latin typeface="Arial" charset="0"/>
                <a:ea typeface="黑体" pitchFamily="49" charset="-122"/>
              </a:rPr>
              <a:t>D </a:t>
            </a:r>
            <a:r>
              <a:rPr kumimoji="1" lang="zh-CN" altLang="en-US" sz="2000">
                <a:solidFill>
                  <a:schemeClr val="tx2"/>
                </a:solidFill>
                <a:latin typeface="Arial" charset="0"/>
                <a:ea typeface="黑体" pitchFamily="49" charset="-122"/>
              </a:rPr>
              <a:t>运算</a:t>
            </a:r>
          </a:p>
          <a:p>
            <a:pPr eaLnBrk="1" hangingPunct="1"/>
            <a:r>
              <a:rPr kumimoji="1" lang="zh-CN" altLang="en-US" sz="2000">
                <a:solidFill>
                  <a:schemeClr val="tx2"/>
                </a:solidFill>
                <a:latin typeface="Arial" charset="0"/>
                <a:ea typeface="黑体" pitchFamily="49" charset="-122"/>
              </a:rPr>
              <a:t>解密算法</a:t>
            </a:r>
          </a:p>
        </p:txBody>
      </p:sp>
      <p:sp>
        <p:nvSpPr>
          <p:cNvPr id="23559" name="Line 27"/>
          <p:cNvSpPr>
            <a:spLocks noChangeShapeType="1"/>
          </p:cNvSpPr>
          <p:nvPr/>
        </p:nvSpPr>
        <p:spPr bwMode="auto">
          <a:xfrm flipV="1">
            <a:off x="5284788" y="3551238"/>
            <a:ext cx="1409700" cy="20637"/>
          </a:xfrm>
          <a:prstGeom prst="line">
            <a:avLst/>
          </a:prstGeom>
          <a:noFill/>
          <a:ln w="57150">
            <a:solidFill>
              <a:schemeClr val="tx2"/>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0" name="Text Box 28"/>
          <p:cNvSpPr txBox="1">
            <a:spLocks noChangeArrowheads="1"/>
          </p:cNvSpPr>
          <p:nvPr/>
        </p:nvSpPr>
        <p:spPr bwMode="auto">
          <a:xfrm>
            <a:off x="1116013" y="2306638"/>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400">
                <a:solidFill>
                  <a:schemeClr val="tx2"/>
                </a:solidFill>
                <a:latin typeface="Arial" charset="0"/>
                <a:ea typeface="黑体" pitchFamily="49" charset="-122"/>
              </a:rPr>
              <a:t>加密</a:t>
            </a:r>
          </a:p>
        </p:txBody>
      </p:sp>
      <p:sp>
        <p:nvSpPr>
          <p:cNvPr id="23561" name="Text Box 29"/>
          <p:cNvSpPr txBox="1">
            <a:spLocks noChangeArrowheads="1"/>
          </p:cNvSpPr>
          <p:nvPr/>
        </p:nvSpPr>
        <p:spPr bwMode="auto">
          <a:xfrm>
            <a:off x="6519863" y="2306638"/>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400">
                <a:solidFill>
                  <a:schemeClr val="tx2"/>
                </a:solidFill>
                <a:latin typeface="Arial" charset="0"/>
                <a:ea typeface="黑体" pitchFamily="49" charset="-122"/>
              </a:rPr>
              <a:t>解密</a:t>
            </a:r>
          </a:p>
        </p:txBody>
      </p:sp>
      <p:sp>
        <p:nvSpPr>
          <p:cNvPr id="23562" name="Text Box 30"/>
          <p:cNvSpPr txBox="1">
            <a:spLocks noChangeArrowheads="1"/>
          </p:cNvSpPr>
          <p:nvPr/>
        </p:nvSpPr>
        <p:spPr bwMode="auto">
          <a:xfrm>
            <a:off x="107950" y="3476625"/>
            <a:ext cx="108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400">
                <a:solidFill>
                  <a:schemeClr val="tx2"/>
                </a:solidFill>
                <a:latin typeface="Arial" charset="0"/>
                <a:ea typeface="黑体" pitchFamily="49" charset="-122"/>
              </a:rPr>
              <a:t>明文 </a:t>
            </a:r>
            <a:r>
              <a:rPr kumimoji="1" lang="en-US" altLang="zh-CN" sz="2400" i="1">
                <a:solidFill>
                  <a:schemeClr val="tx2"/>
                </a:solidFill>
                <a:latin typeface="Arial" charset="0"/>
                <a:ea typeface="黑体" pitchFamily="49" charset="-122"/>
              </a:rPr>
              <a:t>X</a:t>
            </a:r>
          </a:p>
        </p:txBody>
      </p:sp>
      <p:sp>
        <p:nvSpPr>
          <p:cNvPr id="23563" name="Text Box 31"/>
          <p:cNvSpPr txBox="1">
            <a:spLocks noChangeArrowheads="1"/>
          </p:cNvSpPr>
          <p:nvPr/>
        </p:nvSpPr>
        <p:spPr bwMode="auto">
          <a:xfrm>
            <a:off x="7958138" y="3448050"/>
            <a:ext cx="116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400">
                <a:solidFill>
                  <a:schemeClr val="tx2"/>
                </a:solidFill>
                <a:latin typeface="Arial" charset="0"/>
                <a:ea typeface="黑体" pitchFamily="49" charset="-122"/>
              </a:rPr>
              <a:t>明文 </a:t>
            </a:r>
            <a:r>
              <a:rPr kumimoji="1" lang="en-US" altLang="zh-CN" sz="2400" i="1">
                <a:solidFill>
                  <a:schemeClr val="tx2"/>
                </a:solidFill>
                <a:latin typeface="Arial" charset="0"/>
                <a:ea typeface="黑体" pitchFamily="49" charset="-122"/>
              </a:rPr>
              <a:t>X</a:t>
            </a:r>
            <a:r>
              <a:rPr kumimoji="1" lang="en-US" altLang="zh-CN" sz="2400">
                <a:solidFill>
                  <a:schemeClr val="tx2"/>
                </a:solidFill>
                <a:latin typeface="Arial" charset="0"/>
                <a:ea typeface="黑体" pitchFamily="49" charset="-122"/>
              </a:rPr>
              <a:t> </a:t>
            </a:r>
            <a:endParaRPr kumimoji="1" lang="en-US" altLang="zh-CN" sz="3600">
              <a:solidFill>
                <a:schemeClr val="tx2"/>
              </a:solidFill>
              <a:latin typeface="Arial" charset="0"/>
              <a:ea typeface="黑体" pitchFamily="49" charset="-122"/>
            </a:endParaRPr>
          </a:p>
        </p:txBody>
      </p:sp>
      <p:pic>
        <p:nvPicPr>
          <p:cNvPr id="23564"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600994" y="1891507"/>
            <a:ext cx="55562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23565" name="Text Box 34"/>
          <p:cNvSpPr txBox="1">
            <a:spLocks noChangeArrowheads="1"/>
          </p:cNvSpPr>
          <p:nvPr/>
        </p:nvSpPr>
        <p:spPr bwMode="auto">
          <a:xfrm>
            <a:off x="201613" y="237648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en-US" altLang="zh-CN" sz="2400">
                <a:solidFill>
                  <a:schemeClr val="tx2"/>
                </a:solidFill>
                <a:latin typeface="Arial" charset="0"/>
                <a:ea typeface="黑体" pitchFamily="49" charset="-122"/>
              </a:rPr>
              <a:t>A</a:t>
            </a:r>
          </a:p>
        </p:txBody>
      </p:sp>
      <p:sp>
        <p:nvSpPr>
          <p:cNvPr id="23566" name="Text Box 35"/>
          <p:cNvSpPr txBox="1">
            <a:spLocks noChangeArrowheads="1"/>
          </p:cNvSpPr>
          <p:nvPr/>
        </p:nvSpPr>
        <p:spPr bwMode="auto">
          <a:xfrm>
            <a:off x="8658225" y="237648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en-US" altLang="zh-CN" sz="2400">
                <a:solidFill>
                  <a:schemeClr val="tx2"/>
                </a:solidFill>
                <a:latin typeface="Arial" charset="0"/>
                <a:ea typeface="黑体" pitchFamily="49" charset="-122"/>
              </a:rPr>
              <a:t>B</a:t>
            </a:r>
          </a:p>
        </p:txBody>
      </p:sp>
      <p:pic>
        <p:nvPicPr>
          <p:cNvPr id="23567"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6954838" y="1862138"/>
            <a:ext cx="554037" cy="230187"/>
          </a:xfrm>
          <a:prstGeom prst="rect">
            <a:avLst/>
          </a:prstGeom>
          <a:solidFill>
            <a:srgbClr val="FFCCFF"/>
          </a:solidFill>
          <a:ln w="12699">
            <a:solidFill>
              <a:schemeClr val="tx1"/>
            </a:solidFill>
            <a:miter lim="800000"/>
            <a:headEnd/>
            <a:tailEnd/>
          </a:ln>
        </p:spPr>
      </p:pic>
      <p:sp>
        <p:nvSpPr>
          <p:cNvPr id="23568" name="Text Box 37"/>
          <p:cNvSpPr txBox="1">
            <a:spLocks noChangeArrowheads="1"/>
          </p:cNvSpPr>
          <p:nvPr/>
        </p:nvSpPr>
        <p:spPr bwMode="auto">
          <a:xfrm>
            <a:off x="6232525" y="1196975"/>
            <a:ext cx="201136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lnSpc>
                <a:spcPct val="110000"/>
              </a:lnSpc>
            </a:pPr>
            <a:r>
              <a:rPr kumimoji="1" lang="en-US" altLang="zh-CN" sz="2400">
                <a:solidFill>
                  <a:schemeClr val="tx2"/>
                </a:solidFill>
                <a:latin typeface="Arial" charset="0"/>
                <a:ea typeface="黑体" pitchFamily="49" charset="-122"/>
              </a:rPr>
              <a:t>B </a:t>
            </a:r>
            <a:r>
              <a:rPr kumimoji="1" lang="zh-CN" altLang="en-US" sz="2400">
                <a:solidFill>
                  <a:schemeClr val="tx2"/>
                </a:solidFill>
                <a:latin typeface="Arial" charset="0"/>
                <a:ea typeface="黑体" pitchFamily="49" charset="-122"/>
              </a:rPr>
              <a:t>的私钥 </a:t>
            </a:r>
            <a:r>
              <a:rPr kumimoji="1" lang="en-US" altLang="zh-CN" sz="2400" i="1">
                <a:solidFill>
                  <a:schemeClr val="tx2"/>
                </a:solidFill>
                <a:latin typeface="Arial" charset="0"/>
                <a:ea typeface="黑体" pitchFamily="49" charset="-122"/>
              </a:rPr>
              <a:t>SK</a:t>
            </a:r>
            <a:r>
              <a:rPr kumimoji="1" lang="en-US" altLang="zh-CN" sz="2400" i="1" baseline="-25000">
                <a:solidFill>
                  <a:schemeClr val="tx2"/>
                </a:solidFill>
                <a:latin typeface="Arial" charset="0"/>
                <a:ea typeface="黑体" pitchFamily="49" charset="-122"/>
              </a:rPr>
              <a:t>B</a:t>
            </a:r>
          </a:p>
        </p:txBody>
      </p:sp>
      <p:sp>
        <p:nvSpPr>
          <p:cNvPr id="23569" name="Freeform 38"/>
          <p:cNvSpPr>
            <a:spLocks/>
          </p:cNvSpPr>
          <p:nvPr/>
        </p:nvSpPr>
        <p:spPr bwMode="auto">
          <a:xfrm>
            <a:off x="1844675" y="2373313"/>
            <a:ext cx="4763" cy="690562"/>
          </a:xfrm>
          <a:custGeom>
            <a:avLst/>
            <a:gdLst>
              <a:gd name="T0" fmla="*/ 2147483647 w 2"/>
              <a:gd name="T1" fmla="*/ 0 h 322"/>
              <a:gd name="T2" fmla="*/ 0 w 2"/>
              <a:gd name="T3" fmla="*/ 2147483647 h 322"/>
              <a:gd name="T4" fmla="*/ 0 60000 65536"/>
              <a:gd name="T5" fmla="*/ 0 60000 65536"/>
              <a:gd name="T6" fmla="*/ 0 w 2"/>
              <a:gd name="T7" fmla="*/ 0 h 322"/>
              <a:gd name="T8" fmla="*/ 2 w 2"/>
              <a:gd name="T9" fmla="*/ 322 h 322"/>
            </a:gdLst>
            <a:ahLst/>
            <a:cxnLst>
              <a:cxn ang="T4">
                <a:pos x="T0" y="T1"/>
              </a:cxn>
              <a:cxn ang="T5">
                <a:pos x="T2" y="T3"/>
              </a:cxn>
            </a:cxnLst>
            <a:rect l="T6" t="T7" r="T8" b="T9"/>
            <a:pathLst>
              <a:path w="2" h="322">
                <a:moveTo>
                  <a:pt x="2" y="0"/>
                </a:moveTo>
                <a:lnTo>
                  <a:pt x="0" y="322"/>
                </a:lnTo>
              </a:path>
            </a:pathLst>
          </a:custGeom>
          <a:noFill/>
          <a:ln w="57150">
            <a:solidFill>
              <a:schemeClr val="hlink"/>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23570" name="Object 39"/>
          <p:cNvGraphicFramePr>
            <a:graphicFrameLocks noChangeAspect="1"/>
          </p:cNvGraphicFramePr>
          <p:nvPr/>
        </p:nvGraphicFramePr>
        <p:xfrm>
          <a:off x="3395663" y="2733675"/>
          <a:ext cx="2406650" cy="1703388"/>
        </p:xfrm>
        <a:graphic>
          <a:graphicData uri="http://schemas.openxmlformats.org/presentationml/2006/ole">
            <mc:AlternateContent xmlns:mc="http://schemas.openxmlformats.org/markup-compatibility/2006">
              <mc:Choice xmlns:v="urn:schemas-microsoft-com:vml" Requires="v">
                <p:oleObj spid="_x0000_s39957" name="VISIO" r:id="rId4" imgW="1687068" imgH="964692" progId="Visio.Drawing.6">
                  <p:embed/>
                </p:oleObj>
              </mc:Choice>
              <mc:Fallback>
                <p:oleObj name="VISIO" r:id="rId4" imgW="1687068" imgH="964692"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5663" y="2733675"/>
                        <a:ext cx="2406650" cy="1703388"/>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3571" name="Freeform 40"/>
          <p:cNvSpPr>
            <a:spLocks/>
          </p:cNvSpPr>
          <p:nvPr/>
        </p:nvSpPr>
        <p:spPr bwMode="auto">
          <a:xfrm rot="-5400000">
            <a:off x="8047832" y="3024981"/>
            <a:ext cx="306388" cy="581025"/>
          </a:xfrm>
          <a:custGeom>
            <a:avLst/>
            <a:gdLst>
              <a:gd name="T0" fmla="*/ 2147483647 w 194"/>
              <a:gd name="T1" fmla="*/ 0 h 232"/>
              <a:gd name="T2" fmla="*/ 0 w 194"/>
              <a:gd name="T3" fmla="*/ 2147483647 h 232"/>
              <a:gd name="T4" fmla="*/ 2147483647 w 194"/>
              <a:gd name="T5" fmla="*/ 2147483647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9525">
            <a:solidFill>
              <a:schemeClr val="tx1"/>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572" name="Freeform 41"/>
          <p:cNvSpPr>
            <a:spLocks/>
          </p:cNvSpPr>
          <p:nvPr/>
        </p:nvSpPr>
        <p:spPr bwMode="auto">
          <a:xfrm>
            <a:off x="784225" y="2971800"/>
            <a:ext cx="384175" cy="498475"/>
          </a:xfrm>
          <a:custGeom>
            <a:avLst/>
            <a:gdLst>
              <a:gd name="T0" fmla="*/ 2147483647 w 194"/>
              <a:gd name="T1" fmla="*/ 0 h 232"/>
              <a:gd name="T2" fmla="*/ 0 w 194"/>
              <a:gd name="T3" fmla="*/ 2147483647 h 232"/>
              <a:gd name="T4" fmla="*/ 2147483647 w 194"/>
              <a:gd name="T5" fmla="*/ 2147483647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9525">
            <a:solidFill>
              <a:schemeClr val="tx1"/>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23573" name="Group 42"/>
          <p:cNvGrpSpPr>
            <a:grpSpLocks/>
          </p:cNvGrpSpPr>
          <p:nvPr/>
        </p:nvGrpSpPr>
        <p:grpSpPr bwMode="auto">
          <a:xfrm>
            <a:off x="457200" y="2482850"/>
            <a:ext cx="582613" cy="679450"/>
            <a:chOff x="921" y="2412"/>
            <a:chExt cx="284" cy="265"/>
          </a:xfrm>
        </p:grpSpPr>
        <p:grpSp>
          <p:nvGrpSpPr>
            <p:cNvPr id="23605" name="Group 43"/>
            <p:cNvGrpSpPr>
              <a:grpSpLocks/>
            </p:cNvGrpSpPr>
            <p:nvPr/>
          </p:nvGrpSpPr>
          <p:grpSpPr bwMode="auto">
            <a:xfrm>
              <a:off x="928" y="2417"/>
              <a:ext cx="277" cy="260"/>
              <a:chOff x="928" y="2417"/>
              <a:chExt cx="277" cy="260"/>
            </a:xfrm>
          </p:grpSpPr>
          <p:sp>
            <p:nvSpPr>
              <p:cNvPr id="23619" name="Freeform 44"/>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620" name="Freeform 45"/>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621" name="Freeform 46"/>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622" name="Freeform 47"/>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623" name="Rectangle 48"/>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23624" name="Rectangle 49"/>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23625" name="Rectangle 50"/>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23626" name="Line 51"/>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3627" name="Group 52"/>
              <p:cNvGrpSpPr>
                <a:grpSpLocks/>
              </p:cNvGrpSpPr>
              <p:nvPr/>
            </p:nvGrpSpPr>
            <p:grpSpPr bwMode="auto">
              <a:xfrm>
                <a:off x="928" y="2639"/>
                <a:ext cx="277" cy="38"/>
                <a:chOff x="928" y="2639"/>
                <a:chExt cx="277" cy="38"/>
              </a:xfrm>
            </p:grpSpPr>
            <p:sp>
              <p:nvSpPr>
                <p:cNvPr id="23628" name="Freeform 53"/>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629" name="Freeform 54"/>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630" name="Rectangle 55"/>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grpSp>
        </p:grpSp>
        <p:grpSp>
          <p:nvGrpSpPr>
            <p:cNvPr id="23606" name="Group 56"/>
            <p:cNvGrpSpPr>
              <a:grpSpLocks/>
            </p:cNvGrpSpPr>
            <p:nvPr/>
          </p:nvGrpSpPr>
          <p:grpSpPr bwMode="auto">
            <a:xfrm>
              <a:off x="921" y="2412"/>
              <a:ext cx="277" cy="261"/>
              <a:chOff x="921" y="2412"/>
              <a:chExt cx="277" cy="261"/>
            </a:xfrm>
          </p:grpSpPr>
          <p:sp>
            <p:nvSpPr>
              <p:cNvPr id="23607" name="Freeform 57"/>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608" name="Freeform 58"/>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609" name="Freeform 59"/>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610" name="Freeform 60"/>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611" name="Rectangle 61"/>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23612" name="Rectangle 62"/>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23613" name="Rectangle 63"/>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23614" name="Line 64"/>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3615" name="Group 65"/>
              <p:cNvGrpSpPr>
                <a:grpSpLocks/>
              </p:cNvGrpSpPr>
              <p:nvPr/>
            </p:nvGrpSpPr>
            <p:grpSpPr bwMode="auto">
              <a:xfrm>
                <a:off x="921" y="2635"/>
                <a:ext cx="277" cy="38"/>
                <a:chOff x="921" y="2635"/>
                <a:chExt cx="277" cy="38"/>
              </a:xfrm>
            </p:grpSpPr>
            <p:sp>
              <p:nvSpPr>
                <p:cNvPr id="23616" name="Freeform 66"/>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617" name="Freeform 67"/>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618" name="Rectangle 68"/>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grpSp>
        </p:grpSp>
      </p:grpSp>
      <p:grpSp>
        <p:nvGrpSpPr>
          <p:cNvPr id="23574" name="Group 69"/>
          <p:cNvGrpSpPr>
            <a:grpSpLocks/>
          </p:cNvGrpSpPr>
          <p:nvPr/>
        </p:nvGrpSpPr>
        <p:grpSpPr bwMode="auto">
          <a:xfrm>
            <a:off x="8188325" y="2482850"/>
            <a:ext cx="581025" cy="679450"/>
            <a:chOff x="921" y="2412"/>
            <a:chExt cx="284" cy="265"/>
          </a:xfrm>
        </p:grpSpPr>
        <p:grpSp>
          <p:nvGrpSpPr>
            <p:cNvPr id="23579" name="Group 70"/>
            <p:cNvGrpSpPr>
              <a:grpSpLocks/>
            </p:cNvGrpSpPr>
            <p:nvPr/>
          </p:nvGrpSpPr>
          <p:grpSpPr bwMode="auto">
            <a:xfrm>
              <a:off x="928" y="2417"/>
              <a:ext cx="277" cy="260"/>
              <a:chOff x="928" y="2417"/>
              <a:chExt cx="277" cy="260"/>
            </a:xfrm>
          </p:grpSpPr>
          <p:sp>
            <p:nvSpPr>
              <p:cNvPr id="23593" name="Freeform 71"/>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594" name="Freeform 72"/>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595" name="Freeform 73"/>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596" name="Freeform 74"/>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597" name="Rectangle 75"/>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23598" name="Rectangle 76"/>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23599" name="Rectangle 77"/>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23600" name="Line 78"/>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3601" name="Group 79"/>
              <p:cNvGrpSpPr>
                <a:grpSpLocks/>
              </p:cNvGrpSpPr>
              <p:nvPr/>
            </p:nvGrpSpPr>
            <p:grpSpPr bwMode="auto">
              <a:xfrm>
                <a:off x="928" y="2639"/>
                <a:ext cx="277" cy="38"/>
                <a:chOff x="928" y="2639"/>
                <a:chExt cx="277" cy="38"/>
              </a:xfrm>
            </p:grpSpPr>
            <p:sp>
              <p:nvSpPr>
                <p:cNvPr id="23602" name="Freeform 80"/>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603" name="Freeform 81"/>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604" name="Rectangle 82"/>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grpSp>
        </p:grpSp>
        <p:grpSp>
          <p:nvGrpSpPr>
            <p:cNvPr id="23580" name="Group 83"/>
            <p:cNvGrpSpPr>
              <a:grpSpLocks/>
            </p:cNvGrpSpPr>
            <p:nvPr/>
          </p:nvGrpSpPr>
          <p:grpSpPr bwMode="auto">
            <a:xfrm>
              <a:off x="921" y="2412"/>
              <a:ext cx="277" cy="261"/>
              <a:chOff x="921" y="2412"/>
              <a:chExt cx="277" cy="261"/>
            </a:xfrm>
          </p:grpSpPr>
          <p:sp>
            <p:nvSpPr>
              <p:cNvPr id="23581" name="Freeform 84"/>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582" name="Freeform 85"/>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583" name="Freeform 86"/>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584" name="Freeform 87"/>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585" name="Rectangle 88"/>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23586" name="Rectangle 89"/>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23587" name="Rectangle 90"/>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23588" name="Line 91"/>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3589" name="Group 92"/>
              <p:cNvGrpSpPr>
                <a:grpSpLocks/>
              </p:cNvGrpSpPr>
              <p:nvPr/>
            </p:nvGrpSpPr>
            <p:grpSpPr bwMode="auto">
              <a:xfrm>
                <a:off x="921" y="2635"/>
                <a:ext cx="277" cy="38"/>
                <a:chOff x="921" y="2635"/>
                <a:chExt cx="277" cy="38"/>
              </a:xfrm>
            </p:grpSpPr>
            <p:sp>
              <p:nvSpPr>
                <p:cNvPr id="23590" name="Freeform 93"/>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591" name="Freeform 94"/>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592" name="Rectangle 95"/>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grpSp>
        </p:grpSp>
      </p:grpSp>
      <p:sp>
        <p:nvSpPr>
          <p:cNvPr id="23575" name="Text Box 96"/>
          <p:cNvSpPr txBox="1">
            <a:spLocks noChangeArrowheads="1"/>
          </p:cNvSpPr>
          <p:nvPr/>
        </p:nvSpPr>
        <p:spPr bwMode="auto">
          <a:xfrm>
            <a:off x="5657850" y="3054350"/>
            <a:ext cx="108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400">
                <a:solidFill>
                  <a:schemeClr val="tx2"/>
                </a:solidFill>
                <a:latin typeface="Arial" charset="0"/>
                <a:ea typeface="黑体" pitchFamily="49" charset="-122"/>
              </a:rPr>
              <a:t>密文</a:t>
            </a:r>
            <a:r>
              <a:rPr kumimoji="1" lang="en-US" altLang="zh-CN" sz="2400" i="1">
                <a:solidFill>
                  <a:schemeClr val="tx2"/>
                </a:solidFill>
                <a:latin typeface="Arial" charset="0"/>
                <a:ea typeface="黑体" pitchFamily="49" charset="-122"/>
              </a:rPr>
              <a:t>Y</a:t>
            </a:r>
            <a:r>
              <a:rPr kumimoji="1" lang="en-US" altLang="zh-CN" sz="2400">
                <a:solidFill>
                  <a:schemeClr val="tx2"/>
                </a:solidFill>
                <a:latin typeface="Arial" charset="0"/>
                <a:ea typeface="黑体" pitchFamily="49" charset="-122"/>
              </a:rPr>
              <a:t> </a:t>
            </a:r>
          </a:p>
        </p:txBody>
      </p:sp>
      <p:sp>
        <p:nvSpPr>
          <p:cNvPr id="23576" name="Text Box 97"/>
          <p:cNvSpPr txBox="1">
            <a:spLocks noChangeArrowheads="1"/>
          </p:cNvSpPr>
          <p:nvPr/>
        </p:nvSpPr>
        <p:spPr bwMode="auto">
          <a:xfrm>
            <a:off x="4067175" y="3260725"/>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400">
                <a:solidFill>
                  <a:schemeClr val="tx2"/>
                </a:solidFill>
                <a:latin typeface="Arial" charset="0"/>
                <a:ea typeface="黑体" pitchFamily="49" charset="-122"/>
              </a:rPr>
              <a:t>因特网</a:t>
            </a:r>
          </a:p>
        </p:txBody>
      </p:sp>
      <p:sp>
        <p:nvSpPr>
          <p:cNvPr id="23577" name="Line 98"/>
          <p:cNvSpPr>
            <a:spLocks noChangeShapeType="1"/>
          </p:cNvSpPr>
          <p:nvPr/>
        </p:nvSpPr>
        <p:spPr bwMode="auto">
          <a:xfrm rot="16200000" flipH="1">
            <a:off x="6869112" y="2684463"/>
            <a:ext cx="758825" cy="0"/>
          </a:xfrm>
          <a:prstGeom prst="line">
            <a:avLst/>
          </a:prstGeom>
          <a:noFill/>
          <a:ln w="57150">
            <a:solidFill>
              <a:schemeClr val="hlink"/>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8" name="Text Box 99"/>
          <p:cNvSpPr txBox="1">
            <a:spLocks noChangeArrowheads="1"/>
          </p:cNvSpPr>
          <p:nvPr/>
        </p:nvSpPr>
        <p:spPr bwMode="auto">
          <a:xfrm>
            <a:off x="971550" y="1196975"/>
            <a:ext cx="201136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lnSpc>
                <a:spcPct val="110000"/>
              </a:lnSpc>
            </a:pPr>
            <a:r>
              <a:rPr kumimoji="1" lang="en-US" altLang="zh-CN" sz="2400">
                <a:solidFill>
                  <a:schemeClr val="tx2"/>
                </a:solidFill>
                <a:latin typeface="Arial" charset="0"/>
                <a:ea typeface="黑体" pitchFamily="49" charset="-122"/>
              </a:rPr>
              <a:t>B </a:t>
            </a:r>
            <a:r>
              <a:rPr kumimoji="1" lang="zh-CN" altLang="en-US" sz="2400">
                <a:solidFill>
                  <a:schemeClr val="tx2"/>
                </a:solidFill>
                <a:latin typeface="Arial" charset="0"/>
                <a:ea typeface="黑体" pitchFamily="49" charset="-122"/>
              </a:rPr>
              <a:t>的公钥 </a:t>
            </a:r>
            <a:r>
              <a:rPr kumimoji="1" lang="en-US" altLang="zh-CN" sz="2400" i="1">
                <a:solidFill>
                  <a:schemeClr val="tx2"/>
                </a:solidFill>
                <a:latin typeface="Arial" charset="0"/>
                <a:ea typeface="黑体" pitchFamily="49" charset="-122"/>
              </a:rPr>
              <a:t>PK</a:t>
            </a:r>
            <a:r>
              <a:rPr kumimoji="1" lang="en-US" altLang="zh-CN" sz="2400" i="1" baseline="-25000">
                <a:solidFill>
                  <a:schemeClr val="tx2"/>
                </a:solidFill>
                <a:latin typeface="Arial" charset="0"/>
                <a:ea typeface="黑体" pitchFamily="49" charset="-122"/>
              </a:rPr>
              <a:t>B</a:t>
            </a:r>
          </a:p>
        </p:txBody>
      </p:sp>
    </p:spTree>
    <p:extLst>
      <p:ext uri="{BB962C8B-B14F-4D97-AF65-F5344CB8AC3E}">
        <p14:creationId xmlns:p14="http://schemas.microsoft.com/office/powerpoint/2010/main" val="35148557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标题 3"/>
          <p:cNvSpPr>
            <a:spLocks noGrp="1"/>
          </p:cNvSpPr>
          <p:nvPr>
            <p:ph type="title"/>
          </p:nvPr>
        </p:nvSpPr>
        <p:spPr/>
        <p:txBody>
          <a:bodyPr/>
          <a:lstStyle/>
          <a:p>
            <a:pPr eaLnBrk="1" hangingPunct="1"/>
            <a:r>
              <a:rPr lang="zh-CN" altLang="en-US" smtClean="0"/>
              <a:t>指引</a:t>
            </a:r>
          </a:p>
        </p:txBody>
      </p:sp>
      <p:sp>
        <p:nvSpPr>
          <p:cNvPr id="24578" name="内容占位符 3"/>
          <p:cNvSpPr>
            <a:spLocks noGrp="1"/>
          </p:cNvSpPr>
          <p:nvPr>
            <p:ph idx="1"/>
          </p:nvPr>
        </p:nvSpPr>
        <p:spPr/>
        <p:txBody>
          <a:bodyPr/>
          <a:lstStyle/>
          <a:p>
            <a:pPr eaLnBrk="1" hangingPunct="1">
              <a:lnSpc>
                <a:spcPct val="150000"/>
              </a:lnSpc>
              <a:buFont typeface="Wingdings 3" pitchFamily="18" charset="2"/>
              <a:buNone/>
            </a:pPr>
            <a:r>
              <a:rPr lang="zh-CN" altLang="en-US" sz="1800" smtClean="0">
                <a:solidFill>
                  <a:srgbClr val="002060"/>
                </a:solidFill>
                <a:latin typeface="新宋体" pitchFamily="49" charset="-122"/>
                <a:ea typeface="新宋体" pitchFamily="49" charset="-122"/>
              </a:rPr>
              <a:t>网络安全问题概述</a:t>
            </a:r>
            <a:endParaRPr lang="en-US" altLang="zh-CN" sz="1800" smtClean="0">
              <a:solidFill>
                <a:srgbClr val="002060"/>
              </a:solidFill>
              <a:latin typeface="新宋体" pitchFamily="49" charset="-122"/>
              <a:ea typeface="新宋体" pitchFamily="49" charset="-122"/>
            </a:endParaRPr>
          </a:p>
          <a:p>
            <a:pPr eaLnBrk="1" hangingPunct="1">
              <a:lnSpc>
                <a:spcPct val="150000"/>
              </a:lnSpc>
              <a:buFont typeface="Wingdings 3" pitchFamily="18" charset="2"/>
              <a:buNone/>
            </a:pPr>
            <a:r>
              <a:rPr lang="zh-CN" altLang="en-US" sz="1800" smtClean="0">
                <a:solidFill>
                  <a:srgbClr val="002060"/>
                </a:solidFill>
                <a:latin typeface="新宋体" pitchFamily="49" charset="-122"/>
                <a:ea typeface="新宋体" pitchFamily="49" charset="-122"/>
              </a:rPr>
              <a:t>两类密码体制</a:t>
            </a:r>
            <a:endParaRPr lang="en-US" altLang="zh-CN" sz="1800" smtClean="0">
              <a:solidFill>
                <a:srgbClr val="002060"/>
              </a:solidFill>
              <a:latin typeface="新宋体" pitchFamily="49" charset="-122"/>
              <a:ea typeface="新宋体" pitchFamily="49" charset="-122"/>
            </a:endParaRPr>
          </a:p>
          <a:p>
            <a:pPr eaLnBrk="1" hangingPunct="1">
              <a:lnSpc>
                <a:spcPct val="150000"/>
              </a:lnSpc>
              <a:buFont typeface="Wingdings 3" pitchFamily="18" charset="2"/>
              <a:buNone/>
            </a:pPr>
            <a:r>
              <a:rPr lang="zh-CN" altLang="en-US" sz="1800" smtClean="0">
                <a:solidFill>
                  <a:srgbClr val="FF0000"/>
                </a:solidFill>
                <a:latin typeface="新宋体" pitchFamily="49" charset="-122"/>
                <a:ea typeface="新宋体" pitchFamily="49" charset="-122"/>
              </a:rPr>
              <a:t>数字签名</a:t>
            </a:r>
            <a:endParaRPr lang="en-US" altLang="zh-CN" sz="1800" smtClean="0">
              <a:solidFill>
                <a:srgbClr val="FF0000"/>
              </a:solidFill>
              <a:latin typeface="新宋体" pitchFamily="49" charset="-122"/>
              <a:ea typeface="新宋体" pitchFamily="49" charset="-122"/>
            </a:endParaRPr>
          </a:p>
          <a:p>
            <a:pPr eaLnBrk="1" hangingPunct="1">
              <a:lnSpc>
                <a:spcPct val="150000"/>
              </a:lnSpc>
              <a:buFont typeface="Wingdings 3" pitchFamily="18" charset="2"/>
              <a:buNone/>
            </a:pPr>
            <a:r>
              <a:rPr lang="zh-CN" altLang="en-US" sz="1800" smtClean="0">
                <a:latin typeface="新宋体" pitchFamily="49" charset="-122"/>
                <a:ea typeface="新宋体" pitchFamily="49" charset="-122"/>
              </a:rPr>
              <a:t>鉴别</a:t>
            </a:r>
            <a:endParaRPr lang="en-US" altLang="zh-CN" sz="1800" smtClean="0">
              <a:latin typeface="新宋体" pitchFamily="49" charset="-122"/>
              <a:ea typeface="新宋体" pitchFamily="49" charset="-122"/>
            </a:endParaRPr>
          </a:p>
          <a:p>
            <a:pPr eaLnBrk="1" hangingPunct="1">
              <a:lnSpc>
                <a:spcPct val="150000"/>
              </a:lnSpc>
              <a:buFont typeface="Wingdings 3" pitchFamily="18" charset="2"/>
              <a:buNone/>
            </a:pPr>
            <a:r>
              <a:rPr lang="zh-CN" altLang="en-US" sz="1800" smtClean="0">
                <a:latin typeface="新宋体" pitchFamily="49" charset="-122"/>
                <a:ea typeface="新宋体" pitchFamily="49" charset="-122"/>
              </a:rPr>
              <a:t>密钥分配</a:t>
            </a:r>
            <a:endParaRPr lang="en-US" altLang="zh-CN" sz="1800" smtClean="0">
              <a:latin typeface="新宋体" pitchFamily="49" charset="-122"/>
              <a:ea typeface="新宋体" pitchFamily="49" charset="-122"/>
            </a:endParaRPr>
          </a:p>
          <a:p>
            <a:pPr eaLnBrk="1" hangingPunct="1">
              <a:lnSpc>
                <a:spcPct val="150000"/>
              </a:lnSpc>
              <a:buFont typeface="Wingdings 3" pitchFamily="18" charset="2"/>
              <a:buNone/>
            </a:pPr>
            <a:r>
              <a:rPr lang="zh-CN" altLang="en-US" sz="1800" smtClean="0">
                <a:latin typeface="新宋体" pitchFamily="49" charset="-122"/>
                <a:ea typeface="新宋体" pitchFamily="49" charset="-122"/>
              </a:rPr>
              <a:t>因特网使用的安全协议</a:t>
            </a:r>
            <a:endParaRPr lang="en-US" altLang="zh-CN" sz="1800" smtClean="0">
              <a:latin typeface="新宋体" pitchFamily="49" charset="-122"/>
              <a:ea typeface="新宋体" pitchFamily="49" charset="-122"/>
            </a:endParaRPr>
          </a:p>
          <a:p>
            <a:pPr eaLnBrk="1" hangingPunct="1">
              <a:lnSpc>
                <a:spcPct val="150000"/>
              </a:lnSpc>
              <a:buFont typeface="Wingdings 3" pitchFamily="18" charset="2"/>
              <a:buNone/>
            </a:pPr>
            <a:r>
              <a:rPr lang="zh-CN" altLang="en-US" sz="1800" smtClean="0">
                <a:latin typeface="新宋体" pitchFamily="49" charset="-122"/>
                <a:ea typeface="新宋体" pitchFamily="49" charset="-122"/>
              </a:rPr>
              <a:t>链路加密与端到端加密</a:t>
            </a:r>
            <a:endParaRPr lang="en-US" altLang="zh-CN" sz="1800" smtClean="0">
              <a:latin typeface="新宋体" pitchFamily="49" charset="-122"/>
              <a:ea typeface="新宋体" pitchFamily="49" charset="-122"/>
            </a:endParaRPr>
          </a:p>
          <a:p>
            <a:pPr eaLnBrk="1" hangingPunct="1">
              <a:lnSpc>
                <a:spcPct val="150000"/>
              </a:lnSpc>
              <a:buFont typeface="Wingdings 3" pitchFamily="18" charset="2"/>
              <a:buNone/>
            </a:pPr>
            <a:r>
              <a:rPr lang="zh-CN" altLang="en-US" sz="1800" smtClean="0">
                <a:latin typeface="新宋体" pitchFamily="49" charset="-122"/>
                <a:ea typeface="新宋体" pitchFamily="49" charset="-122"/>
              </a:rPr>
              <a:t>防火墙</a:t>
            </a:r>
            <a:endParaRPr lang="en-US" altLang="zh-CN" sz="1800" smtClean="0">
              <a:latin typeface="新宋体" pitchFamily="49" charset="-122"/>
              <a:ea typeface="新宋体" pitchFamily="49" charset="-122"/>
            </a:endParaRPr>
          </a:p>
          <a:p>
            <a:pPr eaLnBrk="1" hangingPunct="1">
              <a:buFont typeface="Wingdings 3" pitchFamily="18" charset="2"/>
              <a:buNone/>
            </a:pPr>
            <a:endParaRPr lang="zh-CN" altLang="en-US" sz="1800" b="0" smtClean="0"/>
          </a:p>
        </p:txBody>
      </p:sp>
    </p:spTree>
    <p:extLst>
      <p:ext uri="{BB962C8B-B14F-4D97-AF65-F5344CB8AC3E}">
        <p14:creationId xmlns:p14="http://schemas.microsoft.com/office/powerpoint/2010/main" val="326918120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数字签名</a:t>
            </a:r>
          </a:p>
        </p:txBody>
      </p:sp>
      <p:sp>
        <p:nvSpPr>
          <p:cNvPr id="25603" name="Rectangle 3"/>
          <p:cNvSpPr>
            <a:spLocks noGrp="1" noChangeArrowheads="1"/>
          </p:cNvSpPr>
          <p:nvPr>
            <p:ph idx="1"/>
          </p:nvPr>
        </p:nvSpPr>
        <p:spPr/>
        <p:txBody>
          <a:bodyPr/>
          <a:lstStyle/>
          <a:p>
            <a:pPr eaLnBrk="1" hangingPunct="1">
              <a:lnSpc>
                <a:spcPct val="90000"/>
              </a:lnSpc>
              <a:buFont typeface="Wingdings" pitchFamily="2" charset="2"/>
              <a:buNone/>
            </a:pPr>
            <a:r>
              <a:rPr lang="zh-CN" altLang="en-US" sz="3200" smtClean="0"/>
              <a:t>数字签名必须保证以下三点：</a:t>
            </a:r>
          </a:p>
          <a:p>
            <a:pPr eaLnBrk="1" hangingPunct="1">
              <a:lnSpc>
                <a:spcPct val="90000"/>
              </a:lnSpc>
              <a:buFont typeface="Wingdings" pitchFamily="2" charset="2"/>
              <a:buNone/>
            </a:pPr>
            <a:r>
              <a:rPr lang="en-US" altLang="zh-CN" sz="3200" smtClean="0"/>
              <a:t>(1) </a:t>
            </a:r>
            <a:r>
              <a:rPr lang="zh-CN" altLang="en-US" sz="3200" smtClean="0">
                <a:solidFill>
                  <a:schemeClr val="hlink"/>
                </a:solidFill>
              </a:rPr>
              <a:t>报文鉴别</a:t>
            </a:r>
            <a:r>
              <a:rPr lang="en-US" altLang="zh-CN" sz="3200" smtClean="0"/>
              <a:t>——</a:t>
            </a:r>
            <a:r>
              <a:rPr lang="zh-CN" altLang="en-US" sz="3200" smtClean="0"/>
              <a:t>接收者能够核实发送者对报文的签名；</a:t>
            </a:r>
          </a:p>
          <a:p>
            <a:pPr eaLnBrk="1" hangingPunct="1">
              <a:lnSpc>
                <a:spcPct val="90000"/>
              </a:lnSpc>
              <a:buFont typeface="Wingdings" pitchFamily="2" charset="2"/>
              <a:buNone/>
            </a:pPr>
            <a:r>
              <a:rPr lang="en-US" altLang="zh-CN" sz="3200" smtClean="0"/>
              <a:t>(2) </a:t>
            </a:r>
            <a:r>
              <a:rPr lang="zh-CN" altLang="en-US" sz="3200" smtClean="0">
                <a:solidFill>
                  <a:schemeClr val="hlink"/>
                </a:solidFill>
              </a:rPr>
              <a:t>报文的完整性</a:t>
            </a:r>
            <a:r>
              <a:rPr lang="en-US" altLang="zh-CN" sz="3200" smtClean="0"/>
              <a:t>——</a:t>
            </a:r>
            <a:r>
              <a:rPr lang="zh-CN" altLang="en-US" sz="3200" smtClean="0"/>
              <a:t>发送者事后不能抵赖对报文的签名；</a:t>
            </a:r>
          </a:p>
          <a:p>
            <a:pPr eaLnBrk="1" hangingPunct="1">
              <a:lnSpc>
                <a:spcPct val="90000"/>
              </a:lnSpc>
              <a:buFont typeface="Wingdings" pitchFamily="2" charset="2"/>
              <a:buNone/>
            </a:pPr>
            <a:r>
              <a:rPr lang="en-US" altLang="zh-CN" sz="3200" smtClean="0"/>
              <a:t>(3) </a:t>
            </a:r>
            <a:r>
              <a:rPr lang="zh-CN" altLang="en-US" sz="3200" smtClean="0">
                <a:solidFill>
                  <a:schemeClr val="hlink"/>
                </a:solidFill>
              </a:rPr>
              <a:t>不可否认</a:t>
            </a:r>
            <a:r>
              <a:rPr lang="en-US" altLang="zh-CN" sz="3200" smtClean="0"/>
              <a:t>——</a:t>
            </a:r>
            <a:r>
              <a:rPr lang="zh-CN" altLang="en-US" sz="3200" smtClean="0"/>
              <a:t>接收者不能伪造对报文的签名。</a:t>
            </a:r>
          </a:p>
          <a:p>
            <a:pPr eaLnBrk="1" hangingPunct="1">
              <a:lnSpc>
                <a:spcPct val="90000"/>
              </a:lnSpc>
              <a:buFont typeface="Wingdings" pitchFamily="2" charset="2"/>
              <a:buNone/>
            </a:pPr>
            <a:r>
              <a:rPr lang="zh-CN" altLang="en-US" sz="3200" smtClean="0"/>
              <a:t>现在已有多种实现各种数字签名的方法。但采用公钥算法更容易实现</a:t>
            </a:r>
            <a:r>
              <a:rPr lang="zh-CN" altLang="en-US" sz="1800" smtClean="0"/>
              <a:t>。  </a:t>
            </a:r>
          </a:p>
        </p:txBody>
      </p:sp>
    </p:spTree>
    <p:extLst>
      <p:ext uri="{BB962C8B-B14F-4D97-AF65-F5344CB8AC3E}">
        <p14:creationId xmlns:p14="http://schemas.microsoft.com/office/powerpoint/2010/main" val="13525690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mtClean="0"/>
              <a:t>数字签名的实现 </a:t>
            </a:r>
          </a:p>
        </p:txBody>
      </p:sp>
      <p:sp>
        <p:nvSpPr>
          <p:cNvPr id="26627" name="Text Box 113"/>
          <p:cNvSpPr txBox="1">
            <a:spLocks noChangeArrowheads="1"/>
          </p:cNvSpPr>
          <p:nvPr/>
        </p:nvSpPr>
        <p:spPr bwMode="auto">
          <a:xfrm>
            <a:off x="2339975" y="3105150"/>
            <a:ext cx="877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400">
                <a:solidFill>
                  <a:schemeClr val="tx2"/>
                </a:solidFill>
                <a:latin typeface="Arial" charset="0"/>
                <a:ea typeface="黑体" pitchFamily="49" charset="-122"/>
              </a:rPr>
              <a:t>密文 </a:t>
            </a:r>
          </a:p>
        </p:txBody>
      </p:sp>
      <p:graphicFrame>
        <p:nvGraphicFramePr>
          <p:cNvPr id="26628" name="Object 114"/>
          <p:cNvGraphicFramePr>
            <a:graphicFrameLocks noChangeAspect="1"/>
          </p:cNvGraphicFramePr>
          <p:nvPr/>
        </p:nvGraphicFramePr>
        <p:xfrm>
          <a:off x="2268538" y="3635375"/>
          <a:ext cx="1150937" cy="501650"/>
        </p:xfrm>
        <a:graphic>
          <a:graphicData uri="http://schemas.openxmlformats.org/presentationml/2006/ole">
            <mc:AlternateContent xmlns:mc="http://schemas.openxmlformats.org/markup-compatibility/2006">
              <mc:Choice xmlns:v="urn:schemas-microsoft-com:vml" Requires="v">
                <p:oleObj spid="_x0000_s41019" name="公式" r:id="rId3" imgW="583947" imgH="241195" progId="Equation.3">
                  <p:embed/>
                </p:oleObj>
              </mc:Choice>
              <mc:Fallback>
                <p:oleObj name="公式" r:id="rId3" imgW="583947" imgH="24119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3635375"/>
                        <a:ext cx="1150937"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29" name="Line 39"/>
          <p:cNvSpPr>
            <a:spLocks noChangeShapeType="1"/>
          </p:cNvSpPr>
          <p:nvPr/>
        </p:nvSpPr>
        <p:spPr bwMode="auto">
          <a:xfrm>
            <a:off x="1890713" y="3559175"/>
            <a:ext cx="1716087" cy="0"/>
          </a:xfrm>
          <a:prstGeom prst="line">
            <a:avLst/>
          </a:prstGeom>
          <a:noFill/>
          <a:ln w="57150">
            <a:solidFill>
              <a:schemeClr val="folHlink"/>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0" name="Rectangle 40"/>
          <p:cNvSpPr>
            <a:spLocks noChangeArrowheads="1"/>
          </p:cNvSpPr>
          <p:nvPr/>
        </p:nvSpPr>
        <p:spPr bwMode="auto">
          <a:xfrm>
            <a:off x="1189038" y="3155950"/>
            <a:ext cx="717550" cy="665163"/>
          </a:xfrm>
          <a:prstGeom prst="rect">
            <a:avLst/>
          </a:prstGeom>
          <a:solidFill>
            <a:srgbClr val="FFCCFF"/>
          </a:solidFill>
          <a:ln w="12700">
            <a:solidFill>
              <a:schemeClr val="tx1"/>
            </a:solidFill>
            <a:miter lim="800000"/>
            <a:headEnd/>
            <a:tailEnd/>
          </a:ln>
          <a:effectLst>
            <a:outerShdw dist="35921" dir="2700000" algn="ctr" rotWithShape="0">
              <a:schemeClr val="bg2"/>
            </a:outerShdw>
          </a:effectLst>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lnSpc>
                <a:spcPct val="80000"/>
              </a:lnSpc>
            </a:pPr>
            <a:r>
              <a:rPr kumimoji="1" lang="en-US" altLang="zh-CN" sz="2000" i="1">
                <a:solidFill>
                  <a:schemeClr val="tx2"/>
                </a:solidFill>
                <a:latin typeface="Arial" charset="0"/>
                <a:ea typeface="黑体" pitchFamily="49" charset="-122"/>
              </a:rPr>
              <a:t>D</a:t>
            </a:r>
          </a:p>
          <a:p>
            <a:pPr eaLnBrk="1" hangingPunct="1">
              <a:lnSpc>
                <a:spcPct val="80000"/>
              </a:lnSpc>
            </a:pPr>
            <a:r>
              <a:rPr kumimoji="1" lang="zh-CN" altLang="en-US" sz="2000">
                <a:solidFill>
                  <a:schemeClr val="tx2"/>
                </a:solidFill>
                <a:latin typeface="Arial" charset="0"/>
                <a:ea typeface="黑体" pitchFamily="49" charset="-122"/>
              </a:rPr>
              <a:t>运算</a:t>
            </a:r>
          </a:p>
        </p:txBody>
      </p:sp>
      <p:sp>
        <p:nvSpPr>
          <p:cNvPr id="26631" name="Text Box 41"/>
          <p:cNvSpPr txBox="1">
            <a:spLocks noChangeArrowheads="1"/>
          </p:cNvSpPr>
          <p:nvPr/>
        </p:nvSpPr>
        <p:spPr bwMode="auto">
          <a:xfrm>
            <a:off x="34925" y="3536950"/>
            <a:ext cx="108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400">
                <a:solidFill>
                  <a:schemeClr val="tx2"/>
                </a:solidFill>
                <a:latin typeface="Arial" charset="0"/>
                <a:ea typeface="黑体" pitchFamily="49" charset="-122"/>
              </a:rPr>
              <a:t>明文 </a:t>
            </a:r>
            <a:r>
              <a:rPr kumimoji="1" lang="en-US" altLang="zh-CN" sz="2400" i="1">
                <a:solidFill>
                  <a:schemeClr val="tx2"/>
                </a:solidFill>
                <a:latin typeface="Arial" charset="0"/>
                <a:ea typeface="黑体" pitchFamily="49" charset="-122"/>
              </a:rPr>
              <a:t>X</a:t>
            </a:r>
          </a:p>
        </p:txBody>
      </p:sp>
      <p:sp>
        <p:nvSpPr>
          <p:cNvPr id="26632" name="Text Box 42"/>
          <p:cNvSpPr txBox="1">
            <a:spLocks noChangeArrowheads="1"/>
          </p:cNvSpPr>
          <p:nvPr/>
        </p:nvSpPr>
        <p:spPr bwMode="auto">
          <a:xfrm>
            <a:off x="8059738" y="3536950"/>
            <a:ext cx="116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400">
                <a:solidFill>
                  <a:schemeClr val="tx2"/>
                </a:solidFill>
                <a:latin typeface="Arial" charset="0"/>
                <a:ea typeface="黑体" pitchFamily="49" charset="-122"/>
              </a:rPr>
              <a:t>明文</a:t>
            </a:r>
            <a:r>
              <a:rPr kumimoji="1" lang="zh-CN" altLang="en-US" sz="2400" i="1">
                <a:solidFill>
                  <a:schemeClr val="tx2"/>
                </a:solidFill>
                <a:latin typeface="Arial" charset="0"/>
                <a:ea typeface="黑体" pitchFamily="49" charset="-122"/>
              </a:rPr>
              <a:t> </a:t>
            </a:r>
            <a:r>
              <a:rPr kumimoji="1" lang="en-US" altLang="zh-CN" sz="2400" i="1">
                <a:solidFill>
                  <a:schemeClr val="tx2"/>
                </a:solidFill>
                <a:latin typeface="Arial" charset="0"/>
                <a:ea typeface="黑体" pitchFamily="49" charset="-122"/>
              </a:rPr>
              <a:t>X</a:t>
            </a:r>
            <a:r>
              <a:rPr kumimoji="1" lang="en-US" altLang="zh-CN" sz="2400">
                <a:solidFill>
                  <a:schemeClr val="tx2"/>
                </a:solidFill>
                <a:latin typeface="Arial" charset="0"/>
                <a:ea typeface="黑体" pitchFamily="49" charset="-122"/>
              </a:rPr>
              <a:t> </a:t>
            </a:r>
            <a:endParaRPr kumimoji="1" lang="en-US" altLang="zh-CN" sz="3600">
              <a:solidFill>
                <a:schemeClr val="tx2"/>
              </a:solidFill>
              <a:latin typeface="Arial" charset="0"/>
              <a:ea typeface="黑体" pitchFamily="49" charset="-122"/>
            </a:endParaRPr>
          </a:p>
        </p:txBody>
      </p:sp>
      <p:pic>
        <p:nvPicPr>
          <p:cNvPr id="26633" name="Picture 4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7473157" y="2062956"/>
            <a:ext cx="469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26634" name="Text Box 44"/>
          <p:cNvSpPr txBox="1">
            <a:spLocks noChangeArrowheads="1"/>
          </p:cNvSpPr>
          <p:nvPr/>
        </p:nvSpPr>
        <p:spPr bwMode="auto">
          <a:xfrm>
            <a:off x="66675" y="254635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en-US" altLang="zh-CN" sz="2400">
                <a:solidFill>
                  <a:schemeClr val="tx2"/>
                </a:solidFill>
                <a:latin typeface="Arial" charset="0"/>
                <a:ea typeface="黑体" pitchFamily="49" charset="-122"/>
              </a:rPr>
              <a:t>A</a:t>
            </a:r>
          </a:p>
        </p:txBody>
      </p:sp>
      <p:sp>
        <p:nvSpPr>
          <p:cNvPr id="26635" name="Text Box 45"/>
          <p:cNvSpPr txBox="1">
            <a:spLocks noChangeArrowheads="1"/>
          </p:cNvSpPr>
          <p:nvPr/>
        </p:nvSpPr>
        <p:spPr bwMode="auto">
          <a:xfrm>
            <a:off x="8718550" y="254635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en-US" altLang="zh-CN" sz="2400">
                <a:solidFill>
                  <a:schemeClr val="tx2"/>
                </a:solidFill>
                <a:latin typeface="Arial" charset="0"/>
                <a:ea typeface="黑体" pitchFamily="49" charset="-122"/>
              </a:rPr>
              <a:t>B</a:t>
            </a:r>
          </a:p>
        </p:txBody>
      </p:sp>
      <p:pic>
        <p:nvPicPr>
          <p:cNvPr id="26636" name="Picture 4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1343819" y="2062957"/>
            <a:ext cx="469900" cy="214312"/>
          </a:xfrm>
          <a:prstGeom prst="rect">
            <a:avLst/>
          </a:prstGeom>
          <a:solidFill>
            <a:srgbClr val="FFCCFF"/>
          </a:solidFill>
          <a:ln w="12699">
            <a:solidFill>
              <a:schemeClr val="tx1"/>
            </a:solidFill>
            <a:miter lim="800000"/>
            <a:headEnd/>
            <a:tailEnd/>
          </a:ln>
        </p:spPr>
      </p:pic>
      <p:sp>
        <p:nvSpPr>
          <p:cNvPr id="26637" name="Text Box 47"/>
          <p:cNvSpPr txBox="1">
            <a:spLocks noChangeArrowheads="1"/>
          </p:cNvSpPr>
          <p:nvPr/>
        </p:nvSpPr>
        <p:spPr bwMode="auto">
          <a:xfrm>
            <a:off x="755650" y="1341438"/>
            <a:ext cx="201136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lnSpc>
                <a:spcPct val="110000"/>
              </a:lnSpc>
            </a:pPr>
            <a:r>
              <a:rPr kumimoji="1" lang="en-US" altLang="zh-CN" sz="2400">
                <a:solidFill>
                  <a:schemeClr val="tx2"/>
                </a:solidFill>
                <a:latin typeface="Arial" charset="0"/>
                <a:ea typeface="黑体" pitchFamily="49" charset="-122"/>
              </a:rPr>
              <a:t>A </a:t>
            </a:r>
            <a:r>
              <a:rPr kumimoji="1" lang="zh-CN" altLang="en-US" sz="2400">
                <a:solidFill>
                  <a:schemeClr val="tx2"/>
                </a:solidFill>
                <a:latin typeface="Arial" charset="0"/>
                <a:ea typeface="黑体" pitchFamily="49" charset="-122"/>
              </a:rPr>
              <a:t>的私钥</a:t>
            </a:r>
            <a:r>
              <a:rPr kumimoji="1" lang="zh-CN" altLang="en-US" sz="2400" i="1">
                <a:solidFill>
                  <a:schemeClr val="tx2"/>
                </a:solidFill>
                <a:latin typeface="Arial" charset="0"/>
                <a:ea typeface="黑体" pitchFamily="49" charset="-122"/>
              </a:rPr>
              <a:t> </a:t>
            </a:r>
            <a:r>
              <a:rPr kumimoji="1" lang="en-US" altLang="zh-CN" sz="2400" i="1">
                <a:solidFill>
                  <a:schemeClr val="tx2"/>
                </a:solidFill>
                <a:latin typeface="Arial" charset="0"/>
                <a:ea typeface="黑体" pitchFamily="49" charset="-122"/>
              </a:rPr>
              <a:t>SK</a:t>
            </a:r>
            <a:r>
              <a:rPr kumimoji="1" lang="en-US" altLang="zh-CN" sz="2400" baseline="-25000">
                <a:solidFill>
                  <a:schemeClr val="tx2"/>
                </a:solidFill>
                <a:latin typeface="Arial" charset="0"/>
                <a:ea typeface="黑体" pitchFamily="49" charset="-122"/>
              </a:rPr>
              <a:t>A</a:t>
            </a:r>
          </a:p>
        </p:txBody>
      </p:sp>
      <p:sp>
        <p:nvSpPr>
          <p:cNvPr id="26638" name="Freeform 48"/>
          <p:cNvSpPr>
            <a:spLocks/>
          </p:cNvSpPr>
          <p:nvPr/>
        </p:nvSpPr>
        <p:spPr bwMode="auto">
          <a:xfrm>
            <a:off x="1574800" y="2459038"/>
            <a:ext cx="3175" cy="706437"/>
          </a:xfrm>
          <a:custGeom>
            <a:avLst/>
            <a:gdLst>
              <a:gd name="T0" fmla="*/ 0 w 2"/>
              <a:gd name="T1" fmla="*/ 0 h 389"/>
              <a:gd name="T2" fmla="*/ 2147483647 w 2"/>
              <a:gd name="T3" fmla="*/ 2147483647 h 389"/>
              <a:gd name="T4" fmla="*/ 0 60000 65536"/>
              <a:gd name="T5" fmla="*/ 0 60000 65536"/>
              <a:gd name="T6" fmla="*/ 0 w 2"/>
              <a:gd name="T7" fmla="*/ 0 h 389"/>
              <a:gd name="T8" fmla="*/ 2 w 2"/>
              <a:gd name="T9" fmla="*/ 389 h 389"/>
            </a:gdLst>
            <a:ahLst/>
            <a:cxnLst>
              <a:cxn ang="T4">
                <a:pos x="T0" y="T1"/>
              </a:cxn>
              <a:cxn ang="T5">
                <a:pos x="T2" y="T3"/>
              </a:cxn>
            </a:cxnLst>
            <a:rect l="T6" t="T7" r="T8" b="T9"/>
            <a:pathLst>
              <a:path w="2" h="389">
                <a:moveTo>
                  <a:pt x="0" y="0"/>
                </a:moveTo>
                <a:lnTo>
                  <a:pt x="2" y="389"/>
                </a:lnTo>
              </a:path>
            </a:pathLst>
          </a:custGeom>
          <a:noFill/>
          <a:ln w="57150">
            <a:solidFill>
              <a:schemeClr val="hlink"/>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39" name="Freeform 49"/>
          <p:cNvSpPr>
            <a:spLocks/>
          </p:cNvSpPr>
          <p:nvPr/>
        </p:nvSpPr>
        <p:spPr bwMode="auto">
          <a:xfrm>
            <a:off x="7686675" y="2444750"/>
            <a:ext cx="3175" cy="701675"/>
          </a:xfrm>
          <a:custGeom>
            <a:avLst/>
            <a:gdLst>
              <a:gd name="T0" fmla="*/ 2147483647 w 2"/>
              <a:gd name="T1" fmla="*/ 0 h 386"/>
              <a:gd name="T2" fmla="*/ 0 w 2"/>
              <a:gd name="T3" fmla="*/ 2147483647 h 386"/>
              <a:gd name="T4" fmla="*/ 0 60000 65536"/>
              <a:gd name="T5" fmla="*/ 0 60000 65536"/>
              <a:gd name="T6" fmla="*/ 0 w 2"/>
              <a:gd name="T7" fmla="*/ 0 h 386"/>
              <a:gd name="T8" fmla="*/ 2 w 2"/>
              <a:gd name="T9" fmla="*/ 386 h 386"/>
            </a:gdLst>
            <a:ahLst/>
            <a:cxnLst>
              <a:cxn ang="T4">
                <a:pos x="T0" y="T1"/>
              </a:cxn>
              <a:cxn ang="T5">
                <a:pos x="T2" y="T3"/>
              </a:cxn>
            </a:cxnLst>
            <a:rect l="T6" t="T7" r="T8" b="T9"/>
            <a:pathLst>
              <a:path w="2" h="386">
                <a:moveTo>
                  <a:pt x="2" y="0"/>
                </a:moveTo>
                <a:lnTo>
                  <a:pt x="0" y="386"/>
                </a:lnTo>
              </a:path>
            </a:pathLst>
          </a:custGeom>
          <a:noFill/>
          <a:ln w="57150">
            <a:solidFill>
              <a:schemeClr val="hlink"/>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26640" name="Object 50"/>
          <p:cNvGraphicFramePr>
            <a:graphicFrameLocks noChangeAspect="1"/>
          </p:cNvGraphicFramePr>
          <p:nvPr/>
        </p:nvGraphicFramePr>
        <p:xfrm>
          <a:off x="3527425" y="2844800"/>
          <a:ext cx="2028825" cy="1293813"/>
        </p:xfrm>
        <a:graphic>
          <a:graphicData uri="http://schemas.openxmlformats.org/presentationml/2006/ole">
            <mc:AlternateContent xmlns:mc="http://schemas.openxmlformats.org/markup-compatibility/2006">
              <mc:Choice xmlns:v="urn:schemas-microsoft-com:vml" Requires="v">
                <p:oleObj spid="_x0000_s41020" name="VISIO" r:id="rId6" imgW="1687068" imgH="964692" progId="Visio.Drawing.6">
                  <p:embed/>
                </p:oleObj>
              </mc:Choice>
              <mc:Fallback>
                <p:oleObj name="VISIO" r:id="rId6" imgW="1687068" imgH="964692"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7425" y="2844800"/>
                        <a:ext cx="2028825" cy="1293813"/>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6641" name="Freeform 51"/>
          <p:cNvSpPr>
            <a:spLocks/>
          </p:cNvSpPr>
          <p:nvPr/>
        </p:nvSpPr>
        <p:spPr bwMode="auto">
          <a:xfrm rot="-5400000">
            <a:off x="8020844" y="2947194"/>
            <a:ext cx="258763" cy="822325"/>
          </a:xfrm>
          <a:custGeom>
            <a:avLst/>
            <a:gdLst>
              <a:gd name="T0" fmla="*/ 2147483647 w 194"/>
              <a:gd name="T1" fmla="*/ 0 h 232"/>
              <a:gd name="T2" fmla="*/ 0 w 194"/>
              <a:gd name="T3" fmla="*/ 2147483647 h 232"/>
              <a:gd name="T4" fmla="*/ 2147483647 w 194"/>
              <a:gd name="T5" fmla="*/ 2147483647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28575">
            <a:solidFill>
              <a:schemeClr val="folHlink"/>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42" name="Freeform 52"/>
          <p:cNvSpPr>
            <a:spLocks/>
          </p:cNvSpPr>
          <p:nvPr/>
        </p:nvSpPr>
        <p:spPr bwMode="auto">
          <a:xfrm>
            <a:off x="722313" y="3068638"/>
            <a:ext cx="469900" cy="420687"/>
          </a:xfrm>
          <a:custGeom>
            <a:avLst/>
            <a:gdLst>
              <a:gd name="T0" fmla="*/ 2147483647 w 194"/>
              <a:gd name="T1" fmla="*/ 0 h 232"/>
              <a:gd name="T2" fmla="*/ 0 w 194"/>
              <a:gd name="T3" fmla="*/ 2147483647 h 232"/>
              <a:gd name="T4" fmla="*/ 2147483647 w 194"/>
              <a:gd name="T5" fmla="*/ 2147483647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28575">
            <a:solidFill>
              <a:schemeClr val="folHlink"/>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26643" name="Group 53"/>
          <p:cNvGrpSpPr>
            <a:grpSpLocks/>
          </p:cNvGrpSpPr>
          <p:nvPr/>
        </p:nvGrpSpPr>
        <p:grpSpPr bwMode="auto">
          <a:xfrm>
            <a:off x="307975" y="2654300"/>
            <a:ext cx="546100" cy="574675"/>
            <a:chOff x="921" y="2412"/>
            <a:chExt cx="284" cy="265"/>
          </a:xfrm>
        </p:grpSpPr>
        <p:grpSp>
          <p:nvGrpSpPr>
            <p:cNvPr id="26679" name="Group 54"/>
            <p:cNvGrpSpPr>
              <a:grpSpLocks/>
            </p:cNvGrpSpPr>
            <p:nvPr/>
          </p:nvGrpSpPr>
          <p:grpSpPr bwMode="auto">
            <a:xfrm>
              <a:off x="928" y="2417"/>
              <a:ext cx="277" cy="260"/>
              <a:chOff x="928" y="2417"/>
              <a:chExt cx="277" cy="260"/>
            </a:xfrm>
          </p:grpSpPr>
          <p:sp>
            <p:nvSpPr>
              <p:cNvPr id="26693" name="Freeform 55"/>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4" name="Freeform 56"/>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5" name="Freeform 57"/>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6" name="Freeform 58"/>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7" name="Rectangle 59"/>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26698" name="Rectangle 60"/>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26699" name="Rectangle 61"/>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26700" name="Line 62"/>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6701" name="Group 63"/>
              <p:cNvGrpSpPr>
                <a:grpSpLocks/>
              </p:cNvGrpSpPr>
              <p:nvPr/>
            </p:nvGrpSpPr>
            <p:grpSpPr bwMode="auto">
              <a:xfrm>
                <a:off x="928" y="2639"/>
                <a:ext cx="277" cy="38"/>
                <a:chOff x="928" y="2639"/>
                <a:chExt cx="277" cy="38"/>
              </a:xfrm>
            </p:grpSpPr>
            <p:sp>
              <p:nvSpPr>
                <p:cNvPr id="26702" name="Freeform 64"/>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3" name="Freeform 65"/>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4" name="Rectangle 66"/>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grpSp>
        </p:grpSp>
        <p:grpSp>
          <p:nvGrpSpPr>
            <p:cNvPr id="26680" name="Group 67"/>
            <p:cNvGrpSpPr>
              <a:grpSpLocks/>
            </p:cNvGrpSpPr>
            <p:nvPr/>
          </p:nvGrpSpPr>
          <p:grpSpPr bwMode="auto">
            <a:xfrm>
              <a:off x="921" y="2412"/>
              <a:ext cx="277" cy="261"/>
              <a:chOff x="921" y="2412"/>
              <a:chExt cx="277" cy="261"/>
            </a:xfrm>
          </p:grpSpPr>
          <p:sp>
            <p:nvSpPr>
              <p:cNvPr id="26681" name="Freeform 68"/>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2" name="Freeform 69"/>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3" name="Freeform 70"/>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4" name="Freeform 71"/>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5" name="Rectangle 72"/>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26686" name="Rectangle 73"/>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26687" name="Rectangle 74"/>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26688" name="Line 75"/>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6689" name="Group 76"/>
              <p:cNvGrpSpPr>
                <a:grpSpLocks/>
              </p:cNvGrpSpPr>
              <p:nvPr/>
            </p:nvGrpSpPr>
            <p:grpSpPr bwMode="auto">
              <a:xfrm>
                <a:off x="921" y="2635"/>
                <a:ext cx="277" cy="38"/>
                <a:chOff x="921" y="2635"/>
                <a:chExt cx="277" cy="38"/>
              </a:xfrm>
            </p:grpSpPr>
            <p:sp>
              <p:nvSpPr>
                <p:cNvPr id="26690" name="Freeform 77"/>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1" name="Freeform 78"/>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2" name="Rectangle 79"/>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grpSp>
        </p:grpSp>
      </p:grpSp>
      <p:grpSp>
        <p:nvGrpSpPr>
          <p:cNvPr id="26644" name="Group 80"/>
          <p:cNvGrpSpPr>
            <a:grpSpLocks/>
          </p:cNvGrpSpPr>
          <p:nvPr/>
        </p:nvGrpSpPr>
        <p:grpSpPr bwMode="auto">
          <a:xfrm>
            <a:off x="8277225" y="2654300"/>
            <a:ext cx="546100" cy="574675"/>
            <a:chOff x="921" y="2412"/>
            <a:chExt cx="284" cy="265"/>
          </a:xfrm>
        </p:grpSpPr>
        <p:grpSp>
          <p:nvGrpSpPr>
            <p:cNvPr id="26653" name="Group 81"/>
            <p:cNvGrpSpPr>
              <a:grpSpLocks/>
            </p:cNvGrpSpPr>
            <p:nvPr/>
          </p:nvGrpSpPr>
          <p:grpSpPr bwMode="auto">
            <a:xfrm>
              <a:off x="928" y="2417"/>
              <a:ext cx="277" cy="260"/>
              <a:chOff x="928" y="2417"/>
              <a:chExt cx="277" cy="260"/>
            </a:xfrm>
          </p:grpSpPr>
          <p:sp>
            <p:nvSpPr>
              <p:cNvPr id="26667" name="Freeform 82"/>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8" name="Freeform 83"/>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9" name="Freeform 84"/>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0" name="Freeform 85"/>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1" name="Rectangle 86"/>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26672" name="Rectangle 87"/>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26673" name="Rectangle 88"/>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26674" name="Line 89"/>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6675" name="Group 90"/>
              <p:cNvGrpSpPr>
                <a:grpSpLocks/>
              </p:cNvGrpSpPr>
              <p:nvPr/>
            </p:nvGrpSpPr>
            <p:grpSpPr bwMode="auto">
              <a:xfrm>
                <a:off x="928" y="2639"/>
                <a:ext cx="277" cy="38"/>
                <a:chOff x="928" y="2639"/>
                <a:chExt cx="277" cy="38"/>
              </a:xfrm>
            </p:grpSpPr>
            <p:sp>
              <p:nvSpPr>
                <p:cNvPr id="26676" name="Freeform 91"/>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7" name="Freeform 92"/>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8" name="Rectangle 93"/>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grpSp>
        </p:grpSp>
        <p:grpSp>
          <p:nvGrpSpPr>
            <p:cNvPr id="26654" name="Group 94"/>
            <p:cNvGrpSpPr>
              <a:grpSpLocks/>
            </p:cNvGrpSpPr>
            <p:nvPr/>
          </p:nvGrpSpPr>
          <p:grpSpPr bwMode="auto">
            <a:xfrm>
              <a:off x="921" y="2412"/>
              <a:ext cx="277" cy="261"/>
              <a:chOff x="921" y="2412"/>
              <a:chExt cx="277" cy="261"/>
            </a:xfrm>
          </p:grpSpPr>
          <p:sp>
            <p:nvSpPr>
              <p:cNvPr id="26655" name="Freeform 95"/>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6" name="Freeform 96"/>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7" name="Freeform 97"/>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8" name="Freeform 98"/>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9" name="Rectangle 99"/>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26660" name="Rectangle 100"/>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26661" name="Rectangle 101"/>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26662" name="Line 102"/>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6663" name="Group 103"/>
              <p:cNvGrpSpPr>
                <a:grpSpLocks/>
              </p:cNvGrpSpPr>
              <p:nvPr/>
            </p:nvGrpSpPr>
            <p:grpSpPr bwMode="auto">
              <a:xfrm>
                <a:off x="921" y="2635"/>
                <a:ext cx="277" cy="38"/>
                <a:chOff x="921" y="2635"/>
                <a:chExt cx="277" cy="38"/>
              </a:xfrm>
            </p:grpSpPr>
            <p:sp>
              <p:nvSpPr>
                <p:cNvPr id="26664" name="Freeform 104"/>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5" name="Freeform 105"/>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6" name="Rectangle 106"/>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grpSp>
        </p:grpSp>
      </p:grpSp>
      <p:sp>
        <p:nvSpPr>
          <p:cNvPr id="26645" name="Text Box 107"/>
          <p:cNvSpPr txBox="1">
            <a:spLocks noChangeArrowheads="1"/>
          </p:cNvSpPr>
          <p:nvPr/>
        </p:nvSpPr>
        <p:spPr bwMode="auto">
          <a:xfrm>
            <a:off x="3995738" y="3249613"/>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400">
                <a:solidFill>
                  <a:schemeClr val="tx2"/>
                </a:solidFill>
                <a:latin typeface="Arial" charset="0"/>
                <a:ea typeface="黑体" pitchFamily="49" charset="-122"/>
              </a:rPr>
              <a:t>因特网</a:t>
            </a:r>
          </a:p>
        </p:txBody>
      </p:sp>
      <p:sp>
        <p:nvSpPr>
          <p:cNvPr id="26646" name="Text Box 108"/>
          <p:cNvSpPr txBox="1">
            <a:spLocks noChangeArrowheads="1"/>
          </p:cNvSpPr>
          <p:nvPr/>
        </p:nvSpPr>
        <p:spPr bwMode="auto">
          <a:xfrm>
            <a:off x="1585913" y="2449513"/>
            <a:ext cx="877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400">
                <a:solidFill>
                  <a:schemeClr val="tx2"/>
                </a:solidFill>
                <a:latin typeface="Arial" charset="0"/>
                <a:ea typeface="黑体" pitchFamily="49" charset="-122"/>
              </a:rPr>
              <a:t>签名 </a:t>
            </a:r>
          </a:p>
        </p:txBody>
      </p:sp>
      <p:sp>
        <p:nvSpPr>
          <p:cNvPr id="26647" name="Text Box 109"/>
          <p:cNvSpPr txBox="1">
            <a:spLocks noChangeArrowheads="1"/>
          </p:cNvSpPr>
          <p:nvPr/>
        </p:nvSpPr>
        <p:spPr bwMode="auto">
          <a:xfrm>
            <a:off x="6300788" y="2443163"/>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400">
                <a:solidFill>
                  <a:schemeClr val="tx2"/>
                </a:solidFill>
                <a:latin typeface="Arial" charset="0"/>
                <a:ea typeface="黑体" pitchFamily="49" charset="-122"/>
              </a:rPr>
              <a:t>核实签名</a:t>
            </a:r>
          </a:p>
        </p:txBody>
      </p:sp>
      <p:sp>
        <p:nvSpPr>
          <p:cNvPr id="26648" name="Rectangle 110"/>
          <p:cNvSpPr>
            <a:spLocks noChangeArrowheads="1"/>
          </p:cNvSpPr>
          <p:nvPr/>
        </p:nvSpPr>
        <p:spPr bwMode="auto">
          <a:xfrm>
            <a:off x="7332663" y="3146425"/>
            <a:ext cx="717550" cy="665163"/>
          </a:xfrm>
          <a:prstGeom prst="rect">
            <a:avLst/>
          </a:prstGeom>
          <a:solidFill>
            <a:srgbClr val="FFFF99"/>
          </a:solidFill>
          <a:ln w="12700" algn="ctr">
            <a:solidFill>
              <a:schemeClr val="tx1"/>
            </a:solidFill>
            <a:miter lim="800000"/>
            <a:headEnd/>
            <a:tailEnd/>
          </a:ln>
          <a:effectLst>
            <a:outerShdw dist="35921" dir="2700000" algn="ctr" rotWithShape="0">
              <a:schemeClr val="bg2"/>
            </a:outerShdw>
          </a:effectLst>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lnSpc>
                <a:spcPct val="80000"/>
              </a:lnSpc>
            </a:pPr>
            <a:r>
              <a:rPr kumimoji="1" lang="en-US" altLang="zh-CN" sz="2000">
                <a:solidFill>
                  <a:schemeClr val="tx2"/>
                </a:solidFill>
                <a:latin typeface="Arial" charset="0"/>
                <a:ea typeface="黑体" pitchFamily="49" charset="-122"/>
              </a:rPr>
              <a:t>E</a:t>
            </a:r>
          </a:p>
          <a:p>
            <a:pPr eaLnBrk="1" hangingPunct="1">
              <a:lnSpc>
                <a:spcPct val="80000"/>
              </a:lnSpc>
            </a:pPr>
            <a:r>
              <a:rPr kumimoji="1" lang="zh-CN" altLang="en-US" sz="2000">
                <a:solidFill>
                  <a:schemeClr val="tx2"/>
                </a:solidFill>
                <a:latin typeface="Arial" charset="0"/>
                <a:ea typeface="黑体" pitchFamily="49" charset="-122"/>
              </a:rPr>
              <a:t>运算</a:t>
            </a:r>
          </a:p>
        </p:txBody>
      </p:sp>
      <p:sp>
        <p:nvSpPr>
          <p:cNvPr id="26649" name="Line 111"/>
          <p:cNvSpPr>
            <a:spLocks noChangeShapeType="1"/>
          </p:cNvSpPr>
          <p:nvPr/>
        </p:nvSpPr>
        <p:spPr bwMode="auto">
          <a:xfrm flipV="1">
            <a:off x="5476875" y="3559175"/>
            <a:ext cx="1871663" cy="0"/>
          </a:xfrm>
          <a:prstGeom prst="line">
            <a:avLst/>
          </a:prstGeom>
          <a:noFill/>
          <a:ln w="57150">
            <a:solidFill>
              <a:schemeClr val="folHlink"/>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0" name="Text Box 115"/>
          <p:cNvSpPr txBox="1">
            <a:spLocks noChangeArrowheads="1"/>
          </p:cNvSpPr>
          <p:nvPr/>
        </p:nvSpPr>
        <p:spPr bwMode="auto">
          <a:xfrm>
            <a:off x="5926138" y="3033713"/>
            <a:ext cx="877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400">
                <a:solidFill>
                  <a:schemeClr val="tx2"/>
                </a:solidFill>
                <a:latin typeface="Arial" charset="0"/>
                <a:ea typeface="黑体" pitchFamily="49" charset="-122"/>
              </a:rPr>
              <a:t>密文 </a:t>
            </a:r>
          </a:p>
        </p:txBody>
      </p:sp>
      <p:graphicFrame>
        <p:nvGraphicFramePr>
          <p:cNvPr id="26651" name="Object 116"/>
          <p:cNvGraphicFramePr>
            <a:graphicFrameLocks noChangeAspect="1"/>
          </p:cNvGraphicFramePr>
          <p:nvPr/>
        </p:nvGraphicFramePr>
        <p:xfrm>
          <a:off x="5651500" y="3635375"/>
          <a:ext cx="1152525" cy="504825"/>
        </p:xfrm>
        <a:graphic>
          <a:graphicData uri="http://schemas.openxmlformats.org/presentationml/2006/ole">
            <mc:AlternateContent xmlns:mc="http://schemas.openxmlformats.org/markup-compatibility/2006">
              <mc:Choice xmlns:v="urn:schemas-microsoft-com:vml" Requires="v">
                <p:oleObj spid="_x0000_s41021" name="公式" r:id="rId8" imgW="583947" imgH="241195" progId="Equation.3">
                  <p:embed/>
                </p:oleObj>
              </mc:Choice>
              <mc:Fallback>
                <p:oleObj name="公式" r:id="rId8" imgW="583947" imgH="241195"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51500" y="3635375"/>
                        <a:ext cx="115252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52" name="Text Box 117"/>
          <p:cNvSpPr txBox="1">
            <a:spLocks noChangeArrowheads="1"/>
          </p:cNvSpPr>
          <p:nvPr/>
        </p:nvSpPr>
        <p:spPr bwMode="auto">
          <a:xfrm>
            <a:off x="6592888" y="1474788"/>
            <a:ext cx="201136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lnSpc>
                <a:spcPct val="110000"/>
              </a:lnSpc>
            </a:pPr>
            <a:r>
              <a:rPr kumimoji="1" lang="en-US" altLang="zh-CN" sz="2400">
                <a:solidFill>
                  <a:schemeClr val="tx2"/>
                </a:solidFill>
                <a:latin typeface="Arial" charset="0"/>
                <a:ea typeface="黑体" pitchFamily="49" charset="-122"/>
              </a:rPr>
              <a:t>A </a:t>
            </a:r>
            <a:r>
              <a:rPr kumimoji="1" lang="zh-CN" altLang="en-US" sz="2400">
                <a:solidFill>
                  <a:schemeClr val="tx2"/>
                </a:solidFill>
                <a:latin typeface="Arial" charset="0"/>
                <a:ea typeface="黑体" pitchFamily="49" charset="-122"/>
              </a:rPr>
              <a:t>的公钥 </a:t>
            </a:r>
            <a:r>
              <a:rPr kumimoji="1" lang="en-US" altLang="zh-CN" sz="2400" i="1">
                <a:solidFill>
                  <a:schemeClr val="tx2"/>
                </a:solidFill>
                <a:latin typeface="Arial" charset="0"/>
                <a:ea typeface="黑体" pitchFamily="49" charset="-122"/>
              </a:rPr>
              <a:t>PK</a:t>
            </a:r>
            <a:r>
              <a:rPr kumimoji="1" lang="en-US" altLang="zh-CN" sz="2400" baseline="-25000">
                <a:solidFill>
                  <a:schemeClr val="tx2"/>
                </a:solidFill>
                <a:latin typeface="Arial" charset="0"/>
                <a:ea typeface="黑体" pitchFamily="49" charset="-122"/>
              </a:rPr>
              <a:t>A</a:t>
            </a:r>
          </a:p>
        </p:txBody>
      </p:sp>
    </p:spTree>
    <p:extLst>
      <p:ext uri="{BB962C8B-B14F-4D97-AF65-F5344CB8AC3E}">
        <p14:creationId xmlns:p14="http://schemas.microsoft.com/office/powerpoint/2010/main" val="2305841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安全包括哪些方面</a:t>
            </a:r>
            <a:endParaRPr lang="zh-CN" altLang="en-US"/>
          </a:p>
        </p:txBody>
      </p:sp>
    </p:spTree>
    <p:extLst>
      <p:ext uri="{BB962C8B-B14F-4D97-AF65-F5344CB8AC3E}">
        <p14:creationId xmlns:p14="http://schemas.microsoft.com/office/powerpoint/2010/main" val="2495825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z="4000" smtClean="0"/>
              <a:t>数字签名的实现</a:t>
            </a:r>
          </a:p>
        </p:txBody>
      </p:sp>
      <p:sp>
        <p:nvSpPr>
          <p:cNvPr id="596995" name="Rectangle 3"/>
          <p:cNvSpPr>
            <a:spLocks noGrp="1" noChangeArrowheads="1"/>
          </p:cNvSpPr>
          <p:nvPr>
            <p:ph idx="1"/>
          </p:nvPr>
        </p:nvSpPr>
        <p:spPr/>
        <p:txBody>
          <a:bodyPr/>
          <a:lstStyle/>
          <a:p>
            <a:pPr eaLnBrk="1" hangingPunct="1">
              <a:lnSpc>
                <a:spcPct val="90000"/>
              </a:lnSpc>
              <a:buFont typeface="Wingdings" pitchFamily="2" charset="2"/>
              <a:buNone/>
            </a:pPr>
            <a:r>
              <a:rPr lang="zh-CN" altLang="en-US" sz="2800" smtClean="0"/>
              <a:t>因为除 </a:t>
            </a:r>
            <a:r>
              <a:rPr lang="en-US" altLang="zh-CN" sz="2800" smtClean="0"/>
              <a:t>A </a:t>
            </a:r>
            <a:r>
              <a:rPr lang="zh-CN" altLang="en-US" sz="2800" smtClean="0"/>
              <a:t>外没有别人能具有 </a:t>
            </a:r>
            <a:r>
              <a:rPr lang="en-US" altLang="zh-CN" sz="2800" smtClean="0"/>
              <a:t>A </a:t>
            </a:r>
            <a:r>
              <a:rPr lang="zh-CN" altLang="en-US" sz="2800" smtClean="0"/>
              <a:t>的私钥，所以除 </a:t>
            </a:r>
            <a:r>
              <a:rPr lang="en-US" altLang="zh-CN" sz="2800" smtClean="0"/>
              <a:t>A </a:t>
            </a:r>
            <a:r>
              <a:rPr lang="zh-CN" altLang="en-US" sz="2800" smtClean="0"/>
              <a:t>外没有别人能产生这个密文。因此 </a:t>
            </a:r>
            <a:r>
              <a:rPr lang="en-US" altLang="zh-CN" sz="2800" smtClean="0"/>
              <a:t>B </a:t>
            </a:r>
            <a:r>
              <a:rPr lang="zh-CN" altLang="en-US" sz="2800" smtClean="0"/>
              <a:t>相信报文 </a:t>
            </a:r>
            <a:r>
              <a:rPr lang="en-US" altLang="zh-CN" sz="2800" i="1" smtClean="0"/>
              <a:t>X</a:t>
            </a:r>
            <a:r>
              <a:rPr lang="en-US" altLang="zh-CN" sz="2800" smtClean="0"/>
              <a:t> </a:t>
            </a:r>
            <a:r>
              <a:rPr lang="zh-CN" altLang="en-US" sz="2800" smtClean="0"/>
              <a:t>是 </a:t>
            </a:r>
            <a:r>
              <a:rPr lang="en-US" altLang="zh-CN" sz="2800" smtClean="0"/>
              <a:t>A </a:t>
            </a:r>
            <a:r>
              <a:rPr lang="zh-CN" altLang="en-US" sz="2800" smtClean="0"/>
              <a:t>签名发送的。</a:t>
            </a:r>
          </a:p>
          <a:p>
            <a:pPr eaLnBrk="1" hangingPunct="1">
              <a:lnSpc>
                <a:spcPct val="90000"/>
              </a:lnSpc>
              <a:buFont typeface="Wingdings" pitchFamily="2" charset="2"/>
              <a:buNone/>
            </a:pPr>
            <a:r>
              <a:rPr lang="zh-CN" altLang="en-US" sz="2800" smtClean="0"/>
              <a:t>若 </a:t>
            </a:r>
            <a:r>
              <a:rPr lang="en-US" altLang="zh-CN" sz="2800" smtClean="0"/>
              <a:t>A </a:t>
            </a:r>
            <a:r>
              <a:rPr lang="zh-CN" altLang="en-US" sz="2800" smtClean="0"/>
              <a:t>要抵赖曾发送报文给 </a:t>
            </a:r>
            <a:r>
              <a:rPr lang="en-US" altLang="zh-CN" sz="2800" smtClean="0"/>
              <a:t>B</a:t>
            </a:r>
            <a:r>
              <a:rPr lang="zh-CN" altLang="en-US" sz="2800" smtClean="0"/>
              <a:t>，</a:t>
            </a:r>
            <a:r>
              <a:rPr lang="en-US" altLang="zh-CN" sz="2800" smtClean="0"/>
              <a:t>B </a:t>
            </a:r>
            <a:r>
              <a:rPr lang="zh-CN" altLang="en-US" sz="2800" smtClean="0"/>
              <a:t>可将明文和对应的密文出示给第三者。第三者很容易用 </a:t>
            </a:r>
            <a:r>
              <a:rPr lang="en-US" altLang="zh-CN" sz="2800" smtClean="0"/>
              <a:t>A </a:t>
            </a:r>
            <a:r>
              <a:rPr lang="zh-CN" altLang="en-US" sz="2800" smtClean="0"/>
              <a:t>的公钥去证实 </a:t>
            </a:r>
            <a:r>
              <a:rPr lang="en-US" altLang="zh-CN" sz="2800" smtClean="0"/>
              <a:t>A </a:t>
            </a:r>
            <a:r>
              <a:rPr lang="zh-CN" altLang="en-US" sz="2800" smtClean="0"/>
              <a:t>确实发送 </a:t>
            </a:r>
            <a:r>
              <a:rPr lang="en-US" altLang="zh-CN" sz="2800" i="1" smtClean="0"/>
              <a:t>X </a:t>
            </a:r>
            <a:r>
              <a:rPr lang="zh-CN" altLang="en-US" sz="2800" smtClean="0"/>
              <a:t>给 </a:t>
            </a:r>
            <a:r>
              <a:rPr lang="en-US" altLang="zh-CN" sz="2800" smtClean="0"/>
              <a:t>B</a:t>
            </a:r>
            <a:r>
              <a:rPr lang="zh-CN" altLang="en-US" sz="2800" smtClean="0"/>
              <a:t>。</a:t>
            </a:r>
          </a:p>
          <a:p>
            <a:pPr eaLnBrk="1" hangingPunct="1">
              <a:lnSpc>
                <a:spcPct val="90000"/>
              </a:lnSpc>
              <a:buFont typeface="Wingdings" pitchFamily="2" charset="2"/>
              <a:buNone/>
            </a:pPr>
            <a:r>
              <a:rPr lang="zh-CN" altLang="en-US" sz="2800" smtClean="0"/>
              <a:t>反之，若 </a:t>
            </a:r>
            <a:r>
              <a:rPr lang="en-US" altLang="zh-CN" sz="2800" smtClean="0"/>
              <a:t>B </a:t>
            </a:r>
            <a:r>
              <a:rPr lang="zh-CN" altLang="en-US" sz="2800" smtClean="0"/>
              <a:t>将 </a:t>
            </a:r>
            <a:r>
              <a:rPr lang="en-US" altLang="zh-CN" sz="2800" i="1" smtClean="0"/>
              <a:t>X</a:t>
            </a:r>
            <a:r>
              <a:rPr lang="en-US" altLang="zh-CN" sz="2800" smtClean="0"/>
              <a:t> </a:t>
            </a:r>
            <a:r>
              <a:rPr lang="zh-CN" altLang="en-US" sz="2800" smtClean="0"/>
              <a:t>伪造成 </a:t>
            </a:r>
            <a:r>
              <a:rPr lang="en-US" altLang="zh-CN" sz="2800" i="1" smtClean="0"/>
              <a:t>X</a:t>
            </a:r>
            <a:r>
              <a:rPr lang="en-US" altLang="zh-CN" sz="2800" smtClean="0"/>
              <a:t>‘</a:t>
            </a:r>
            <a:r>
              <a:rPr lang="zh-CN" altLang="en-US" sz="2800" smtClean="0"/>
              <a:t>，则 </a:t>
            </a:r>
            <a:r>
              <a:rPr lang="en-US" altLang="zh-CN" sz="2800" smtClean="0"/>
              <a:t>B </a:t>
            </a:r>
            <a:r>
              <a:rPr lang="zh-CN" altLang="en-US" sz="2800" smtClean="0"/>
              <a:t>不能在第三者前出示对应的密文。这样就证明了 </a:t>
            </a:r>
            <a:r>
              <a:rPr lang="en-US" altLang="zh-CN" sz="2800" smtClean="0"/>
              <a:t>B </a:t>
            </a:r>
            <a:r>
              <a:rPr lang="zh-CN" altLang="en-US" sz="2800" smtClean="0"/>
              <a:t>伪造了报文。  </a:t>
            </a:r>
          </a:p>
        </p:txBody>
      </p:sp>
    </p:spTree>
    <p:extLst>
      <p:ext uri="{BB962C8B-B14F-4D97-AF65-F5344CB8AC3E}">
        <p14:creationId xmlns:p14="http://schemas.microsoft.com/office/powerpoint/2010/main" val="19341777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69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969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t>具有保密性的数字签名 </a:t>
            </a:r>
          </a:p>
        </p:txBody>
      </p:sp>
      <p:sp>
        <p:nvSpPr>
          <p:cNvPr id="2" name="内容占位符 1"/>
          <p:cNvSpPr>
            <a:spLocks noGrp="1"/>
          </p:cNvSpPr>
          <p:nvPr>
            <p:ph idx="1"/>
          </p:nvPr>
        </p:nvSpPr>
        <p:spPr/>
        <p:txBody>
          <a:bodyPr/>
          <a:lstStyle/>
          <a:p>
            <a:endParaRPr lang="zh-CN" altLang="en-US"/>
          </a:p>
        </p:txBody>
      </p:sp>
      <p:graphicFrame>
        <p:nvGraphicFramePr>
          <p:cNvPr id="28675" name="Object 124"/>
          <p:cNvGraphicFramePr>
            <a:graphicFrameLocks noChangeAspect="1"/>
          </p:cNvGraphicFramePr>
          <p:nvPr/>
        </p:nvGraphicFramePr>
        <p:xfrm>
          <a:off x="6700838" y="2843213"/>
          <a:ext cx="912812" cy="366712"/>
        </p:xfrm>
        <a:graphic>
          <a:graphicData uri="http://schemas.openxmlformats.org/presentationml/2006/ole">
            <mc:AlternateContent xmlns:mc="http://schemas.openxmlformats.org/markup-compatibility/2006">
              <mc:Choice xmlns:v="urn:schemas-microsoft-com:vml" Requires="v">
                <p:oleObj spid="_x0000_s42058" name="公式" r:id="rId3" imgW="583947" imgH="241195" progId="Equation.3">
                  <p:embed/>
                </p:oleObj>
              </mc:Choice>
              <mc:Fallback>
                <p:oleObj name="公式" r:id="rId3" imgW="583947" imgH="24119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0838" y="2843213"/>
                        <a:ext cx="912812"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6" name="Object 123"/>
          <p:cNvGraphicFramePr>
            <a:graphicFrameLocks noChangeAspect="1"/>
          </p:cNvGraphicFramePr>
          <p:nvPr/>
        </p:nvGraphicFramePr>
        <p:xfrm>
          <a:off x="1812925" y="2843213"/>
          <a:ext cx="912813" cy="366712"/>
        </p:xfrm>
        <a:graphic>
          <a:graphicData uri="http://schemas.openxmlformats.org/presentationml/2006/ole">
            <mc:AlternateContent xmlns:mc="http://schemas.openxmlformats.org/markup-compatibility/2006">
              <mc:Choice xmlns:v="urn:schemas-microsoft-com:vml" Requires="v">
                <p:oleObj spid="_x0000_s42059" name="公式" r:id="rId5" imgW="583947" imgH="241195" progId="Equation.3">
                  <p:embed/>
                </p:oleObj>
              </mc:Choice>
              <mc:Fallback>
                <p:oleObj name="公式" r:id="rId5" imgW="583947" imgH="24119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2925" y="2843213"/>
                        <a:ext cx="912813"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7" name="Text Box 109"/>
          <p:cNvSpPr txBox="1">
            <a:spLocks noChangeArrowheads="1"/>
          </p:cNvSpPr>
          <p:nvPr/>
        </p:nvSpPr>
        <p:spPr bwMode="auto">
          <a:xfrm>
            <a:off x="6851650" y="241935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1800">
                <a:solidFill>
                  <a:schemeClr val="tx2"/>
                </a:solidFill>
                <a:latin typeface="Arial" charset="0"/>
                <a:ea typeface="黑体" pitchFamily="49" charset="-122"/>
              </a:rPr>
              <a:t>核实签名</a:t>
            </a:r>
          </a:p>
        </p:txBody>
      </p:sp>
      <p:sp>
        <p:nvSpPr>
          <p:cNvPr id="28678" name="Text Box 129"/>
          <p:cNvSpPr txBox="1">
            <a:spLocks noChangeArrowheads="1"/>
          </p:cNvSpPr>
          <p:nvPr/>
        </p:nvSpPr>
        <p:spPr bwMode="auto">
          <a:xfrm>
            <a:off x="5592763" y="2420938"/>
            <a:ext cx="704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1800">
                <a:solidFill>
                  <a:schemeClr val="tx2"/>
                </a:solidFill>
                <a:latin typeface="Arial" charset="0"/>
                <a:ea typeface="黑体" pitchFamily="49" charset="-122"/>
              </a:rPr>
              <a:t>解密 </a:t>
            </a:r>
          </a:p>
        </p:txBody>
      </p:sp>
      <p:sp>
        <p:nvSpPr>
          <p:cNvPr id="28679" name="Text Box 128"/>
          <p:cNvSpPr txBox="1">
            <a:spLocks noChangeArrowheads="1"/>
          </p:cNvSpPr>
          <p:nvPr/>
        </p:nvSpPr>
        <p:spPr bwMode="auto">
          <a:xfrm>
            <a:off x="2335213" y="2420938"/>
            <a:ext cx="704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1800">
                <a:solidFill>
                  <a:schemeClr val="tx2"/>
                </a:solidFill>
                <a:latin typeface="Arial" charset="0"/>
                <a:ea typeface="黑体" pitchFamily="49" charset="-122"/>
              </a:rPr>
              <a:t>加密 </a:t>
            </a:r>
          </a:p>
        </p:txBody>
      </p:sp>
      <p:sp>
        <p:nvSpPr>
          <p:cNvPr id="28680" name="Text Box 108"/>
          <p:cNvSpPr txBox="1">
            <a:spLocks noChangeArrowheads="1"/>
          </p:cNvSpPr>
          <p:nvPr/>
        </p:nvSpPr>
        <p:spPr bwMode="auto">
          <a:xfrm>
            <a:off x="854075" y="2420938"/>
            <a:ext cx="704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1800">
                <a:solidFill>
                  <a:schemeClr val="tx2"/>
                </a:solidFill>
                <a:latin typeface="Arial" charset="0"/>
                <a:ea typeface="黑体" pitchFamily="49" charset="-122"/>
              </a:rPr>
              <a:t>签名 </a:t>
            </a:r>
          </a:p>
        </p:txBody>
      </p:sp>
      <p:sp>
        <p:nvSpPr>
          <p:cNvPr id="28681" name="Rectangle 38"/>
          <p:cNvSpPr>
            <a:spLocks noChangeArrowheads="1"/>
          </p:cNvSpPr>
          <p:nvPr/>
        </p:nvSpPr>
        <p:spPr bwMode="auto">
          <a:xfrm>
            <a:off x="2705100" y="2924175"/>
            <a:ext cx="681038" cy="581025"/>
          </a:xfrm>
          <a:prstGeom prst="rect">
            <a:avLst/>
          </a:prstGeom>
          <a:solidFill>
            <a:srgbClr val="FFCCFF"/>
          </a:solidFill>
          <a:ln w="12700">
            <a:solidFill>
              <a:schemeClr val="tx1"/>
            </a:solidFill>
            <a:miter lim="800000"/>
            <a:headEnd/>
            <a:tailEnd/>
          </a:ln>
          <a:effectLst>
            <a:outerShdw dist="35921" dir="2700000" algn="ctr" rotWithShape="0">
              <a:schemeClr val="bg2"/>
            </a:outerShdw>
          </a:effectLst>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kumimoji="1" lang="en-US" altLang="zh-CN" sz="1800" i="1">
                <a:solidFill>
                  <a:schemeClr val="tx2"/>
                </a:solidFill>
                <a:latin typeface="Arial" charset="0"/>
                <a:ea typeface="黑体" pitchFamily="49" charset="-122"/>
              </a:rPr>
              <a:t>E</a:t>
            </a:r>
            <a:r>
              <a:rPr kumimoji="1" lang="en-US" altLang="zh-CN" sz="1800">
                <a:solidFill>
                  <a:schemeClr val="tx2"/>
                </a:solidFill>
                <a:latin typeface="Arial" charset="0"/>
                <a:ea typeface="黑体" pitchFamily="49" charset="-122"/>
              </a:rPr>
              <a:t> </a:t>
            </a:r>
            <a:r>
              <a:rPr kumimoji="1" lang="zh-CN" altLang="en-US" sz="1800">
                <a:solidFill>
                  <a:schemeClr val="tx2"/>
                </a:solidFill>
                <a:latin typeface="Arial" charset="0"/>
                <a:ea typeface="黑体" pitchFamily="49" charset="-122"/>
              </a:rPr>
              <a:t>运算</a:t>
            </a:r>
          </a:p>
        </p:txBody>
      </p:sp>
      <p:sp>
        <p:nvSpPr>
          <p:cNvPr id="28682" name="Line 39"/>
          <p:cNvSpPr>
            <a:spLocks noChangeShapeType="1"/>
          </p:cNvSpPr>
          <p:nvPr/>
        </p:nvSpPr>
        <p:spPr bwMode="auto">
          <a:xfrm>
            <a:off x="1817688" y="3213100"/>
            <a:ext cx="887412" cy="0"/>
          </a:xfrm>
          <a:prstGeom prst="line">
            <a:avLst/>
          </a:prstGeom>
          <a:noFill/>
          <a:ln w="57150">
            <a:solidFill>
              <a:schemeClr val="tx1"/>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3" name="Rectangle 40"/>
          <p:cNvSpPr>
            <a:spLocks noChangeArrowheads="1"/>
          </p:cNvSpPr>
          <p:nvPr/>
        </p:nvSpPr>
        <p:spPr bwMode="auto">
          <a:xfrm>
            <a:off x="1136650" y="2932113"/>
            <a:ext cx="681038" cy="581025"/>
          </a:xfrm>
          <a:prstGeom prst="rect">
            <a:avLst/>
          </a:prstGeom>
          <a:solidFill>
            <a:srgbClr val="FFFF99"/>
          </a:solidFill>
          <a:ln w="12700" algn="ctr">
            <a:solidFill>
              <a:schemeClr val="tx1"/>
            </a:solidFill>
            <a:miter lim="800000"/>
            <a:headEnd/>
            <a:tailEnd/>
          </a:ln>
          <a:effectLst>
            <a:outerShdw dist="35921" dir="2700000" algn="ctr" rotWithShape="0">
              <a:schemeClr val="bg2"/>
            </a:outerShdw>
          </a:effectLst>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kumimoji="1" lang="en-US" altLang="zh-CN" sz="1800">
                <a:solidFill>
                  <a:schemeClr val="tx2"/>
                </a:solidFill>
                <a:latin typeface="Arial" charset="0"/>
                <a:ea typeface="黑体" pitchFamily="49" charset="-122"/>
              </a:rPr>
              <a:t>D </a:t>
            </a:r>
            <a:r>
              <a:rPr kumimoji="1" lang="zh-CN" altLang="en-US" sz="1800">
                <a:solidFill>
                  <a:schemeClr val="tx2"/>
                </a:solidFill>
                <a:latin typeface="Arial" charset="0"/>
                <a:ea typeface="黑体" pitchFamily="49" charset="-122"/>
              </a:rPr>
              <a:t>运算</a:t>
            </a:r>
          </a:p>
        </p:txBody>
      </p:sp>
      <p:sp>
        <p:nvSpPr>
          <p:cNvPr id="28684" name="Text Box 41"/>
          <p:cNvSpPr txBox="1">
            <a:spLocks noChangeArrowheads="1"/>
          </p:cNvSpPr>
          <p:nvPr/>
        </p:nvSpPr>
        <p:spPr bwMode="auto">
          <a:xfrm>
            <a:off x="112713" y="3213100"/>
            <a:ext cx="857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1800">
                <a:solidFill>
                  <a:schemeClr val="tx2"/>
                </a:solidFill>
                <a:latin typeface="Arial" charset="0"/>
                <a:ea typeface="黑体" pitchFamily="49" charset="-122"/>
              </a:rPr>
              <a:t>明文 </a:t>
            </a:r>
            <a:r>
              <a:rPr kumimoji="1" lang="en-US" altLang="zh-CN" sz="1800" i="1">
                <a:solidFill>
                  <a:schemeClr val="tx2"/>
                </a:solidFill>
                <a:latin typeface="Arial" charset="0"/>
                <a:ea typeface="黑体" pitchFamily="49" charset="-122"/>
              </a:rPr>
              <a:t>X</a:t>
            </a:r>
          </a:p>
        </p:txBody>
      </p:sp>
      <p:sp>
        <p:nvSpPr>
          <p:cNvPr id="28685" name="Text Box 42"/>
          <p:cNvSpPr txBox="1">
            <a:spLocks noChangeArrowheads="1"/>
          </p:cNvSpPr>
          <p:nvPr/>
        </p:nvSpPr>
        <p:spPr bwMode="auto">
          <a:xfrm>
            <a:off x="8259763" y="3213100"/>
            <a:ext cx="920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1800">
                <a:solidFill>
                  <a:schemeClr val="tx2"/>
                </a:solidFill>
                <a:latin typeface="Arial" charset="0"/>
                <a:ea typeface="黑体" pitchFamily="49" charset="-122"/>
              </a:rPr>
              <a:t>明文 </a:t>
            </a:r>
            <a:r>
              <a:rPr kumimoji="1" lang="en-US" altLang="zh-CN" sz="1800" i="1">
                <a:solidFill>
                  <a:schemeClr val="tx2"/>
                </a:solidFill>
                <a:latin typeface="Arial" charset="0"/>
                <a:ea typeface="黑体" pitchFamily="49" charset="-122"/>
              </a:rPr>
              <a:t>X</a:t>
            </a:r>
            <a:r>
              <a:rPr kumimoji="1" lang="en-US" altLang="zh-CN" sz="1800">
                <a:solidFill>
                  <a:schemeClr val="tx2"/>
                </a:solidFill>
                <a:latin typeface="Arial" charset="0"/>
                <a:ea typeface="黑体" pitchFamily="49" charset="-122"/>
              </a:rPr>
              <a:t> </a:t>
            </a:r>
            <a:endParaRPr kumimoji="1" lang="en-US" altLang="zh-CN">
              <a:solidFill>
                <a:schemeClr val="tx2"/>
              </a:solidFill>
              <a:latin typeface="Arial" charset="0"/>
              <a:ea typeface="黑体" pitchFamily="49" charset="-122"/>
            </a:endParaRPr>
          </a:p>
        </p:txBody>
      </p:sp>
      <p:pic>
        <p:nvPicPr>
          <p:cNvPr id="28686" name="Picture 4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400000">
            <a:off x="7694612" y="1998663"/>
            <a:ext cx="409575"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28687" name="Text Box 44"/>
          <p:cNvSpPr txBox="1">
            <a:spLocks noChangeArrowheads="1"/>
          </p:cNvSpPr>
          <p:nvPr/>
        </p:nvSpPr>
        <p:spPr bwMode="auto">
          <a:xfrm>
            <a:off x="336550" y="2125663"/>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en-US" altLang="zh-CN" sz="1800">
                <a:solidFill>
                  <a:schemeClr val="tx2"/>
                </a:solidFill>
                <a:latin typeface="Arial" charset="0"/>
                <a:ea typeface="黑体" pitchFamily="49" charset="-122"/>
              </a:rPr>
              <a:t>A</a:t>
            </a:r>
          </a:p>
        </p:txBody>
      </p:sp>
      <p:sp>
        <p:nvSpPr>
          <p:cNvPr id="28688" name="Text Box 45"/>
          <p:cNvSpPr txBox="1">
            <a:spLocks noChangeArrowheads="1"/>
          </p:cNvSpPr>
          <p:nvPr/>
        </p:nvSpPr>
        <p:spPr bwMode="auto">
          <a:xfrm>
            <a:off x="8482013" y="2132013"/>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en-US" altLang="zh-CN" sz="1800">
                <a:solidFill>
                  <a:schemeClr val="tx2"/>
                </a:solidFill>
                <a:latin typeface="Arial" charset="0"/>
                <a:ea typeface="黑体" pitchFamily="49" charset="-122"/>
              </a:rPr>
              <a:t>B</a:t>
            </a:r>
          </a:p>
        </p:txBody>
      </p:sp>
      <p:pic>
        <p:nvPicPr>
          <p:cNvPr id="28689" name="Picture 46"/>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400000">
            <a:off x="1268412" y="2000251"/>
            <a:ext cx="409575" cy="203200"/>
          </a:xfrm>
          <a:prstGeom prst="rect">
            <a:avLst/>
          </a:prstGeom>
          <a:solidFill>
            <a:srgbClr val="FFCCFF"/>
          </a:solidFill>
          <a:ln w="12699">
            <a:solidFill>
              <a:schemeClr val="tx1"/>
            </a:solidFill>
            <a:miter lim="800000"/>
            <a:headEnd/>
            <a:tailEnd/>
          </a:ln>
        </p:spPr>
      </p:pic>
      <p:sp>
        <p:nvSpPr>
          <p:cNvPr id="28690" name="Text Box 47"/>
          <p:cNvSpPr txBox="1">
            <a:spLocks noChangeArrowheads="1"/>
          </p:cNvSpPr>
          <p:nvPr/>
        </p:nvSpPr>
        <p:spPr bwMode="auto">
          <a:xfrm>
            <a:off x="854075" y="1484313"/>
            <a:ext cx="15557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lnSpc>
                <a:spcPct val="120000"/>
              </a:lnSpc>
            </a:pPr>
            <a:r>
              <a:rPr kumimoji="1" lang="en-US" altLang="zh-CN" sz="1800">
                <a:solidFill>
                  <a:schemeClr val="tx2"/>
                </a:solidFill>
                <a:latin typeface="Arial" charset="0"/>
                <a:ea typeface="黑体" pitchFamily="49" charset="-122"/>
              </a:rPr>
              <a:t>A </a:t>
            </a:r>
            <a:r>
              <a:rPr kumimoji="1" lang="zh-CN" altLang="en-US" sz="1800">
                <a:solidFill>
                  <a:schemeClr val="tx2"/>
                </a:solidFill>
                <a:latin typeface="Arial" charset="0"/>
                <a:ea typeface="黑体" pitchFamily="49" charset="-122"/>
              </a:rPr>
              <a:t>的私钥 </a:t>
            </a:r>
            <a:r>
              <a:rPr kumimoji="1" lang="en-US" altLang="zh-CN" sz="1800" i="1">
                <a:solidFill>
                  <a:schemeClr val="tx2"/>
                </a:solidFill>
                <a:latin typeface="Arial" charset="0"/>
                <a:ea typeface="黑体" pitchFamily="49" charset="-122"/>
              </a:rPr>
              <a:t>SK</a:t>
            </a:r>
            <a:r>
              <a:rPr kumimoji="1" lang="en-US" altLang="zh-CN" sz="1800" baseline="-25000">
                <a:solidFill>
                  <a:schemeClr val="tx2"/>
                </a:solidFill>
                <a:latin typeface="Arial" charset="0"/>
                <a:ea typeface="黑体" pitchFamily="49" charset="-122"/>
              </a:rPr>
              <a:t>A</a:t>
            </a:r>
          </a:p>
        </p:txBody>
      </p:sp>
      <p:sp>
        <p:nvSpPr>
          <p:cNvPr id="28691" name="Freeform 48"/>
          <p:cNvSpPr>
            <a:spLocks/>
          </p:cNvSpPr>
          <p:nvPr/>
        </p:nvSpPr>
        <p:spPr bwMode="auto">
          <a:xfrm>
            <a:off x="1470025" y="2324100"/>
            <a:ext cx="3175" cy="617538"/>
          </a:xfrm>
          <a:custGeom>
            <a:avLst/>
            <a:gdLst>
              <a:gd name="T0" fmla="*/ 0 w 2"/>
              <a:gd name="T1" fmla="*/ 0 h 389"/>
              <a:gd name="T2" fmla="*/ 2147483647 w 2"/>
              <a:gd name="T3" fmla="*/ 2147483647 h 389"/>
              <a:gd name="T4" fmla="*/ 0 60000 65536"/>
              <a:gd name="T5" fmla="*/ 0 60000 65536"/>
              <a:gd name="T6" fmla="*/ 0 w 2"/>
              <a:gd name="T7" fmla="*/ 0 h 389"/>
              <a:gd name="T8" fmla="*/ 2 w 2"/>
              <a:gd name="T9" fmla="*/ 389 h 389"/>
            </a:gdLst>
            <a:ahLst/>
            <a:cxnLst>
              <a:cxn ang="T4">
                <a:pos x="T0" y="T1"/>
              </a:cxn>
              <a:cxn ang="T5">
                <a:pos x="T2" y="T3"/>
              </a:cxn>
            </a:cxnLst>
            <a:rect l="T6" t="T7" r="T8" b="T9"/>
            <a:pathLst>
              <a:path w="2" h="389">
                <a:moveTo>
                  <a:pt x="0" y="0"/>
                </a:moveTo>
                <a:lnTo>
                  <a:pt x="2" y="389"/>
                </a:lnTo>
              </a:path>
            </a:pathLst>
          </a:custGeom>
          <a:noFill/>
          <a:ln w="57150">
            <a:solidFill>
              <a:schemeClr val="hlink"/>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92" name="Freeform 49"/>
          <p:cNvSpPr>
            <a:spLocks/>
          </p:cNvSpPr>
          <p:nvPr/>
        </p:nvSpPr>
        <p:spPr bwMode="auto">
          <a:xfrm>
            <a:off x="7913688" y="2324100"/>
            <a:ext cx="12700" cy="600075"/>
          </a:xfrm>
          <a:custGeom>
            <a:avLst/>
            <a:gdLst>
              <a:gd name="T0" fmla="*/ 0 w 8"/>
              <a:gd name="T1" fmla="*/ 0 h 378"/>
              <a:gd name="T2" fmla="*/ 2147483647 w 8"/>
              <a:gd name="T3" fmla="*/ 2147483647 h 378"/>
              <a:gd name="T4" fmla="*/ 0 60000 65536"/>
              <a:gd name="T5" fmla="*/ 0 60000 65536"/>
              <a:gd name="T6" fmla="*/ 0 w 8"/>
              <a:gd name="T7" fmla="*/ 0 h 378"/>
              <a:gd name="T8" fmla="*/ 8 w 8"/>
              <a:gd name="T9" fmla="*/ 378 h 378"/>
            </a:gdLst>
            <a:ahLst/>
            <a:cxnLst>
              <a:cxn ang="T4">
                <a:pos x="T0" y="T1"/>
              </a:cxn>
              <a:cxn ang="T5">
                <a:pos x="T2" y="T3"/>
              </a:cxn>
            </a:cxnLst>
            <a:rect l="T6" t="T7" r="T8" b="T9"/>
            <a:pathLst>
              <a:path w="8" h="378">
                <a:moveTo>
                  <a:pt x="0" y="0"/>
                </a:moveTo>
                <a:lnTo>
                  <a:pt x="8" y="378"/>
                </a:lnTo>
              </a:path>
            </a:pathLst>
          </a:custGeom>
          <a:noFill/>
          <a:ln w="57150">
            <a:solidFill>
              <a:schemeClr val="hlink"/>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28693" name="Object 50"/>
          <p:cNvGraphicFramePr>
            <a:graphicFrameLocks noChangeAspect="1"/>
          </p:cNvGraphicFramePr>
          <p:nvPr/>
        </p:nvGraphicFramePr>
        <p:xfrm>
          <a:off x="3444875" y="2398713"/>
          <a:ext cx="2370138" cy="1390650"/>
        </p:xfrm>
        <a:graphic>
          <a:graphicData uri="http://schemas.openxmlformats.org/presentationml/2006/ole">
            <mc:AlternateContent xmlns:mc="http://schemas.openxmlformats.org/markup-compatibility/2006">
              <mc:Choice xmlns:v="urn:schemas-microsoft-com:vml" Requires="v">
                <p:oleObj spid="_x0000_s42060" name="VISIO" r:id="rId8" imgW="1687068" imgH="964692" progId="Visio.Drawing.6">
                  <p:embed/>
                </p:oleObj>
              </mc:Choice>
              <mc:Fallback>
                <p:oleObj name="VISIO" r:id="rId8" imgW="1687068" imgH="964692"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44875" y="2398713"/>
                        <a:ext cx="2370138" cy="13906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8694" name="Freeform 51"/>
          <p:cNvSpPr>
            <a:spLocks/>
          </p:cNvSpPr>
          <p:nvPr/>
        </p:nvSpPr>
        <p:spPr bwMode="auto">
          <a:xfrm rot="-5400000">
            <a:off x="8166894" y="2718594"/>
            <a:ext cx="225425" cy="782637"/>
          </a:xfrm>
          <a:custGeom>
            <a:avLst/>
            <a:gdLst>
              <a:gd name="T0" fmla="*/ 2147483647 w 194"/>
              <a:gd name="T1" fmla="*/ 0 h 232"/>
              <a:gd name="T2" fmla="*/ 0 w 194"/>
              <a:gd name="T3" fmla="*/ 2147483647 h 232"/>
              <a:gd name="T4" fmla="*/ 2147483647 w 194"/>
              <a:gd name="T5" fmla="*/ 2147483647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9525">
            <a:solidFill>
              <a:schemeClr val="folHlink"/>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95" name="Freeform 52"/>
          <p:cNvSpPr>
            <a:spLocks/>
          </p:cNvSpPr>
          <p:nvPr/>
        </p:nvSpPr>
        <p:spPr bwMode="auto">
          <a:xfrm>
            <a:off x="558800" y="2855913"/>
            <a:ext cx="577850" cy="368300"/>
          </a:xfrm>
          <a:custGeom>
            <a:avLst/>
            <a:gdLst>
              <a:gd name="T0" fmla="*/ 2147483647 w 194"/>
              <a:gd name="T1" fmla="*/ 0 h 232"/>
              <a:gd name="T2" fmla="*/ 0 w 194"/>
              <a:gd name="T3" fmla="*/ 2147483647 h 232"/>
              <a:gd name="T4" fmla="*/ 2147483647 w 194"/>
              <a:gd name="T5" fmla="*/ 2147483647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9525">
            <a:solidFill>
              <a:schemeClr val="folHlink"/>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28696" name="Group 53"/>
          <p:cNvGrpSpPr>
            <a:grpSpLocks/>
          </p:cNvGrpSpPr>
          <p:nvPr/>
        </p:nvGrpSpPr>
        <p:grpSpPr bwMode="auto">
          <a:xfrm>
            <a:off x="266700" y="2493963"/>
            <a:ext cx="519113" cy="503237"/>
            <a:chOff x="921" y="2412"/>
            <a:chExt cx="284" cy="265"/>
          </a:xfrm>
        </p:grpSpPr>
        <p:grpSp>
          <p:nvGrpSpPr>
            <p:cNvPr id="28742" name="Group 54"/>
            <p:cNvGrpSpPr>
              <a:grpSpLocks/>
            </p:cNvGrpSpPr>
            <p:nvPr/>
          </p:nvGrpSpPr>
          <p:grpSpPr bwMode="auto">
            <a:xfrm>
              <a:off x="928" y="2417"/>
              <a:ext cx="277" cy="260"/>
              <a:chOff x="928" y="2417"/>
              <a:chExt cx="277" cy="260"/>
            </a:xfrm>
          </p:grpSpPr>
          <p:sp>
            <p:nvSpPr>
              <p:cNvPr id="28756" name="Freeform 55"/>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57" name="Freeform 56"/>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58" name="Freeform 57"/>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59" name="Freeform 58"/>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60" name="Rectangle 59"/>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28761" name="Rectangle 60"/>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28762" name="Rectangle 61"/>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28763" name="Line 62"/>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8764" name="Group 63"/>
              <p:cNvGrpSpPr>
                <a:grpSpLocks/>
              </p:cNvGrpSpPr>
              <p:nvPr/>
            </p:nvGrpSpPr>
            <p:grpSpPr bwMode="auto">
              <a:xfrm>
                <a:off x="928" y="2639"/>
                <a:ext cx="277" cy="38"/>
                <a:chOff x="928" y="2639"/>
                <a:chExt cx="277" cy="38"/>
              </a:xfrm>
            </p:grpSpPr>
            <p:sp>
              <p:nvSpPr>
                <p:cNvPr id="28765" name="Freeform 64"/>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66" name="Freeform 65"/>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67" name="Rectangle 66"/>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grpSp>
        </p:grpSp>
        <p:grpSp>
          <p:nvGrpSpPr>
            <p:cNvPr id="28743" name="Group 67"/>
            <p:cNvGrpSpPr>
              <a:grpSpLocks/>
            </p:cNvGrpSpPr>
            <p:nvPr/>
          </p:nvGrpSpPr>
          <p:grpSpPr bwMode="auto">
            <a:xfrm>
              <a:off x="921" y="2412"/>
              <a:ext cx="277" cy="261"/>
              <a:chOff x="921" y="2412"/>
              <a:chExt cx="277" cy="261"/>
            </a:xfrm>
          </p:grpSpPr>
          <p:sp>
            <p:nvSpPr>
              <p:cNvPr id="28744" name="Freeform 68"/>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45" name="Freeform 69"/>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46" name="Freeform 70"/>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47" name="Freeform 71"/>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48" name="Rectangle 72"/>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28749" name="Rectangle 73"/>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28750" name="Rectangle 74"/>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28751" name="Line 75"/>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8752" name="Group 76"/>
              <p:cNvGrpSpPr>
                <a:grpSpLocks/>
              </p:cNvGrpSpPr>
              <p:nvPr/>
            </p:nvGrpSpPr>
            <p:grpSpPr bwMode="auto">
              <a:xfrm>
                <a:off x="921" y="2635"/>
                <a:ext cx="277" cy="38"/>
                <a:chOff x="921" y="2635"/>
                <a:chExt cx="277" cy="38"/>
              </a:xfrm>
            </p:grpSpPr>
            <p:sp>
              <p:nvSpPr>
                <p:cNvPr id="28753" name="Freeform 77"/>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54" name="Freeform 78"/>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55" name="Rectangle 79"/>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grpSp>
        </p:grpSp>
      </p:grpSp>
      <p:grpSp>
        <p:nvGrpSpPr>
          <p:cNvPr id="28697" name="Group 80"/>
          <p:cNvGrpSpPr>
            <a:grpSpLocks/>
          </p:cNvGrpSpPr>
          <p:nvPr/>
        </p:nvGrpSpPr>
        <p:grpSpPr bwMode="auto">
          <a:xfrm>
            <a:off x="8399463" y="2493963"/>
            <a:ext cx="519112" cy="503237"/>
            <a:chOff x="921" y="2412"/>
            <a:chExt cx="284" cy="265"/>
          </a:xfrm>
        </p:grpSpPr>
        <p:grpSp>
          <p:nvGrpSpPr>
            <p:cNvPr id="28716" name="Group 81"/>
            <p:cNvGrpSpPr>
              <a:grpSpLocks/>
            </p:cNvGrpSpPr>
            <p:nvPr/>
          </p:nvGrpSpPr>
          <p:grpSpPr bwMode="auto">
            <a:xfrm>
              <a:off x="928" y="2417"/>
              <a:ext cx="277" cy="260"/>
              <a:chOff x="928" y="2417"/>
              <a:chExt cx="277" cy="260"/>
            </a:xfrm>
          </p:grpSpPr>
          <p:sp>
            <p:nvSpPr>
              <p:cNvPr id="28730" name="Freeform 82"/>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31" name="Freeform 83"/>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32" name="Freeform 84"/>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33" name="Freeform 85"/>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34" name="Rectangle 86"/>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28735" name="Rectangle 87"/>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28736" name="Rectangle 88"/>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28737" name="Line 89"/>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8738" name="Group 90"/>
              <p:cNvGrpSpPr>
                <a:grpSpLocks/>
              </p:cNvGrpSpPr>
              <p:nvPr/>
            </p:nvGrpSpPr>
            <p:grpSpPr bwMode="auto">
              <a:xfrm>
                <a:off x="928" y="2639"/>
                <a:ext cx="277" cy="38"/>
                <a:chOff x="928" y="2639"/>
                <a:chExt cx="277" cy="38"/>
              </a:xfrm>
            </p:grpSpPr>
            <p:sp>
              <p:nvSpPr>
                <p:cNvPr id="28739" name="Freeform 91"/>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40" name="Freeform 92"/>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41" name="Rectangle 93"/>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grpSp>
        </p:grpSp>
        <p:grpSp>
          <p:nvGrpSpPr>
            <p:cNvPr id="28717" name="Group 94"/>
            <p:cNvGrpSpPr>
              <a:grpSpLocks/>
            </p:cNvGrpSpPr>
            <p:nvPr/>
          </p:nvGrpSpPr>
          <p:grpSpPr bwMode="auto">
            <a:xfrm>
              <a:off x="921" y="2412"/>
              <a:ext cx="277" cy="261"/>
              <a:chOff x="921" y="2412"/>
              <a:chExt cx="277" cy="261"/>
            </a:xfrm>
          </p:grpSpPr>
          <p:sp>
            <p:nvSpPr>
              <p:cNvPr id="28718" name="Freeform 95"/>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19" name="Freeform 96"/>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20" name="Freeform 97"/>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21" name="Freeform 98"/>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22" name="Rectangle 99"/>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28723" name="Rectangle 100"/>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28724" name="Rectangle 101"/>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28725" name="Line 102"/>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8726" name="Group 103"/>
              <p:cNvGrpSpPr>
                <a:grpSpLocks/>
              </p:cNvGrpSpPr>
              <p:nvPr/>
            </p:nvGrpSpPr>
            <p:grpSpPr bwMode="auto">
              <a:xfrm>
                <a:off x="921" y="2635"/>
                <a:ext cx="277" cy="38"/>
                <a:chOff x="921" y="2635"/>
                <a:chExt cx="277" cy="38"/>
              </a:xfrm>
            </p:grpSpPr>
            <p:sp>
              <p:nvSpPr>
                <p:cNvPr id="28727" name="Freeform 104"/>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28" name="Freeform 105"/>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29" name="Rectangle 106"/>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grpSp>
        </p:grpSp>
      </p:grpSp>
      <p:sp>
        <p:nvSpPr>
          <p:cNvPr id="28698" name="Text Box 107"/>
          <p:cNvSpPr txBox="1">
            <a:spLocks noChangeArrowheads="1"/>
          </p:cNvSpPr>
          <p:nvPr/>
        </p:nvSpPr>
        <p:spPr bwMode="auto">
          <a:xfrm>
            <a:off x="4113213" y="1979613"/>
            <a:ext cx="1096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400">
                <a:solidFill>
                  <a:schemeClr val="tx2"/>
                </a:solidFill>
                <a:latin typeface="Arial" charset="0"/>
                <a:ea typeface="黑体" pitchFamily="49" charset="-122"/>
              </a:rPr>
              <a:t>因特网</a:t>
            </a:r>
          </a:p>
        </p:txBody>
      </p:sp>
      <p:sp>
        <p:nvSpPr>
          <p:cNvPr id="28699" name="Rectangle 110"/>
          <p:cNvSpPr>
            <a:spLocks noChangeArrowheads="1"/>
          </p:cNvSpPr>
          <p:nvPr/>
        </p:nvSpPr>
        <p:spPr bwMode="auto">
          <a:xfrm>
            <a:off x="7578725" y="2924175"/>
            <a:ext cx="681038" cy="581025"/>
          </a:xfrm>
          <a:prstGeom prst="rect">
            <a:avLst/>
          </a:prstGeom>
          <a:solidFill>
            <a:srgbClr val="FFCCFF"/>
          </a:solidFill>
          <a:ln w="12700">
            <a:solidFill>
              <a:schemeClr val="tx1"/>
            </a:solidFill>
            <a:miter lim="800000"/>
            <a:headEnd/>
            <a:tailEnd/>
          </a:ln>
          <a:effectLst>
            <a:outerShdw dist="35921" dir="2700000" algn="ctr" rotWithShape="0">
              <a:schemeClr val="bg2"/>
            </a:outerShdw>
          </a:effectLst>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kumimoji="1" lang="en-US" altLang="zh-CN" sz="1800" i="1">
                <a:solidFill>
                  <a:schemeClr val="tx2"/>
                </a:solidFill>
                <a:latin typeface="Arial" charset="0"/>
                <a:ea typeface="黑体" pitchFamily="49" charset="-122"/>
              </a:rPr>
              <a:t>E</a:t>
            </a:r>
            <a:r>
              <a:rPr kumimoji="1" lang="en-US" altLang="zh-CN" sz="1800">
                <a:solidFill>
                  <a:schemeClr val="tx2"/>
                </a:solidFill>
                <a:latin typeface="Arial" charset="0"/>
                <a:ea typeface="黑体" pitchFamily="49" charset="-122"/>
              </a:rPr>
              <a:t> </a:t>
            </a:r>
            <a:r>
              <a:rPr kumimoji="1" lang="zh-CN" altLang="en-US" sz="1800">
                <a:solidFill>
                  <a:schemeClr val="tx2"/>
                </a:solidFill>
                <a:latin typeface="Arial" charset="0"/>
                <a:ea typeface="黑体" pitchFamily="49" charset="-122"/>
              </a:rPr>
              <a:t>运算</a:t>
            </a:r>
          </a:p>
        </p:txBody>
      </p:sp>
      <p:pic>
        <p:nvPicPr>
          <p:cNvPr id="28700" name="Picture 111"/>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400000">
            <a:off x="2823369" y="1999457"/>
            <a:ext cx="409575"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8701" name="Picture 112"/>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400000">
            <a:off x="6027737" y="2000251"/>
            <a:ext cx="409575" cy="203200"/>
          </a:xfrm>
          <a:prstGeom prst="rect">
            <a:avLst/>
          </a:prstGeom>
          <a:solidFill>
            <a:srgbClr val="FFCCFF"/>
          </a:solidFill>
          <a:ln w="12699">
            <a:solidFill>
              <a:schemeClr val="tx1"/>
            </a:solidFill>
            <a:miter lim="800000"/>
            <a:headEnd/>
            <a:tailEnd/>
          </a:ln>
        </p:spPr>
      </p:pic>
      <p:sp>
        <p:nvSpPr>
          <p:cNvPr id="28702" name="Text Box 113"/>
          <p:cNvSpPr txBox="1">
            <a:spLocks noChangeArrowheads="1"/>
          </p:cNvSpPr>
          <p:nvPr/>
        </p:nvSpPr>
        <p:spPr bwMode="auto">
          <a:xfrm>
            <a:off x="5519738" y="1484313"/>
            <a:ext cx="15557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lnSpc>
                <a:spcPct val="110000"/>
              </a:lnSpc>
            </a:pPr>
            <a:r>
              <a:rPr kumimoji="1" lang="en-US" altLang="zh-CN" sz="1800">
                <a:solidFill>
                  <a:schemeClr val="tx2"/>
                </a:solidFill>
                <a:latin typeface="Arial" charset="0"/>
                <a:ea typeface="黑体" pitchFamily="49" charset="-122"/>
              </a:rPr>
              <a:t>B </a:t>
            </a:r>
            <a:r>
              <a:rPr kumimoji="1" lang="zh-CN" altLang="en-US" sz="1800">
                <a:solidFill>
                  <a:schemeClr val="tx2"/>
                </a:solidFill>
                <a:latin typeface="Arial" charset="0"/>
                <a:ea typeface="黑体" pitchFamily="49" charset="-122"/>
              </a:rPr>
              <a:t>的私钥 </a:t>
            </a:r>
            <a:r>
              <a:rPr kumimoji="1" lang="en-US" altLang="zh-CN" sz="1800" i="1">
                <a:solidFill>
                  <a:schemeClr val="tx2"/>
                </a:solidFill>
                <a:latin typeface="Arial" charset="0"/>
                <a:ea typeface="黑体" pitchFamily="49" charset="-122"/>
              </a:rPr>
              <a:t>SK</a:t>
            </a:r>
            <a:r>
              <a:rPr kumimoji="1" lang="en-US" altLang="zh-CN" sz="1800" baseline="-25000">
                <a:solidFill>
                  <a:schemeClr val="tx2"/>
                </a:solidFill>
                <a:latin typeface="Arial" charset="0"/>
                <a:ea typeface="黑体" pitchFamily="49" charset="-122"/>
              </a:rPr>
              <a:t>B</a:t>
            </a:r>
          </a:p>
        </p:txBody>
      </p:sp>
      <p:sp>
        <p:nvSpPr>
          <p:cNvPr id="28703" name="Line 114"/>
          <p:cNvSpPr>
            <a:spLocks noChangeShapeType="1"/>
          </p:cNvSpPr>
          <p:nvPr/>
        </p:nvSpPr>
        <p:spPr bwMode="auto">
          <a:xfrm>
            <a:off x="3373438" y="3213100"/>
            <a:ext cx="2590800" cy="0"/>
          </a:xfrm>
          <a:prstGeom prst="line">
            <a:avLst/>
          </a:prstGeom>
          <a:noFill/>
          <a:ln w="57150">
            <a:solidFill>
              <a:schemeClr val="folHlink"/>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4" name="Rectangle 115"/>
          <p:cNvSpPr>
            <a:spLocks noChangeArrowheads="1"/>
          </p:cNvSpPr>
          <p:nvPr/>
        </p:nvSpPr>
        <p:spPr bwMode="auto">
          <a:xfrm>
            <a:off x="5949950" y="2924175"/>
            <a:ext cx="681038" cy="581025"/>
          </a:xfrm>
          <a:prstGeom prst="rect">
            <a:avLst/>
          </a:prstGeom>
          <a:solidFill>
            <a:srgbClr val="FFFF99"/>
          </a:solidFill>
          <a:ln w="12700" algn="ctr">
            <a:solidFill>
              <a:schemeClr val="tx1"/>
            </a:solidFill>
            <a:miter lim="800000"/>
            <a:headEnd/>
            <a:tailEnd/>
          </a:ln>
          <a:effectLst>
            <a:outerShdw dist="35921" dir="2700000" algn="ctr" rotWithShape="0">
              <a:schemeClr val="bg2"/>
            </a:outerShdw>
          </a:effectLst>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kumimoji="1" lang="en-US" altLang="zh-CN" sz="1800">
                <a:solidFill>
                  <a:schemeClr val="tx2"/>
                </a:solidFill>
                <a:latin typeface="Arial" charset="0"/>
                <a:ea typeface="黑体" pitchFamily="49" charset="-122"/>
              </a:rPr>
              <a:t>D </a:t>
            </a:r>
            <a:r>
              <a:rPr kumimoji="1" lang="zh-CN" altLang="en-US" sz="1800">
                <a:solidFill>
                  <a:schemeClr val="tx2"/>
                </a:solidFill>
                <a:latin typeface="Arial" charset="0"/>
                <a:ea typeface="黑体" pitchFamily="49" charset="-122"/>
              </a:rPr>
              <a:t>运算</a:t>
            </a:r>
          </a:p>
        </p:txBody>
      </p:sp>
      <p:sp>
        <p:nvSpPr>
          <p:cNvPr id="28705" name="Line 116"/>
          <p:cNvSpPr>
            <a:spLocks noChangeShapeType="1"/>
          </p:cNvSpPr>
          <p:nvPr/>
        </p:nvSpPr>
        <p:spPr bwMode="auto">
          <a:xfrm>
            <a:off x="6630988" y="3213100"/>
            <a:ext cx="962025" cy="0"/>
          </a:xfrm>
          <a:prstGeom prst="line">
            <a:avLst/>
          </a:prstGeom>
          <a:noFill/>
          <a:ln w="57150">
            <a:solidFill>
              <a:schemeClr val="tx1"/>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6" name="Freeform 117"/>
          <p:cNvSpPr>
            <a:spLocks/>
          </p:cNvSpPr>
          <p:nvPr/>
        </p:nvSpPr>
        <p:spPr bwMode="auto">
          <a:xfrm>
            <a:off x="3016250" y="2374900"/>
            <a:ext cx="9525" cy="584200"/>
          </a:xfrm>
          <a:custGeom>
            <a:avLst/>
            <a:gdLst>
              <a:gd name="T0" fmla="*/ 0 w 6"/>
              <a:gd name="T1" fmla="*/ 0 h 368"/>
              <a:gd name="T2" fmla="*/ 2147483647 w 6"/>
              <a:gd name="T3" fmla="*/ 2147483647 h 368"/>
              <a:gd name="T4" fmla="*/ 0 60000 65536"/>
              <a:gd name="T5" fmla="*/ 0 60000 65536"/>
              <a:gd name="T6" fmla="*/ 0 w 6"/>
              <a:gd name="T7" fmla="*/ 0 h 368"/>
              <a:gd name="T8" fmla="*/ 6 w 6"/>
              <a:gd name="T9" fmla="*/ 368 h 368"/>
            </a:gdLst>
            <a:ahLst/>
            <a:cxnLst>
              <a:cxn ang="T4">
                <a:pos x="T0" y="T1"/>
              </a:cxn>
              <a:cxn ang="T5">
                <a:pos x="T2" y="T3"/>
              </a:cxn>
            </a:cxnLst>
            <a:rect l="T6" t="T7" r="T8" b="T9"/>
            <a:pathLst>
              <a:path w="6" h="368">
                <a:moveTo>
                  <a:pt x="0" y="0"/>
                </a:moveTo>
                <a:lnTo>
                  <a:pt x="6" y="368"/>
                </a:lnTo>
              </a:path>
            </a:pathLst>
          </a:custGeom>
          <a:noFill/>
          <a:ln w="57150">
            <a:solidFill>
              <a:schemeClr val="hlink"/>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707" name="Freeform 118"/>
          <p:cNvSpPr>
            <a:spLocks/>
          </p:cNvSpPr>
          <p:nvPr/>
        </p:nvSpPr>
        <p:spPr bwMode="auto">
          <a:xfrm>
            <a:off x="6256338" y="2324100"/>
            <a:ext cx="3175" cy="617538"/>
          </a:xfrm>
          <a:custGeom>
            <a:avLst/>
            <a:gdLst>
              <a:gd name="T0" fmla="*/ 0 w 2"/>
              <a:gd name="T1" fmla="*/ 0 h 389"/>
              <a:gd name="T2" fmla="*/ 2147483647 w 2"/>
              <a:gd name="T3" fmla="*/ 2147483647 h 389"/>
              <a:gd name="T4" fmla="*/ 0 60000 65536"/>
              <a:gd name="T5" fmla="*/ 0 60000 65536"/>
              <a:gd name="T6" fmla="*/ 0 w 2"/>
              <a:gd name="T7" fmla="*/ 0 h 389"/>
              <a:gd name="T8" fmla="*/ 2 w 2"/>
              <a:gd name="T9" fmla="*/ 389 h 389"/>
            </a:gdLst>
            <a:ahLst/>
            <a:cxnLst>
              <a:cxn ang="T4">
                <a:pos x="T0" y="T1"/>
              </a:cxn>
              <a:cxn ang="T5">
                <a:pos x="T2" y="T3"/>
              </a:cxn>
            </a:cxnLst>
            <a:rect l="T6" t="T7" r="T8" b="T9"/>
            <a:pathLst>
              <a:path w="2" h="389">
                <a:moveTo>
                  <a:pt x="0" y="0"/>
                </a:moveTo>
                <a:lnTo>
                  <a:pt x="2" y="389"/>
                </a:lnTo>
              </a:path>
            </a:pathLst>
          </a:custGeom>
          <a:noFill/>
          <a:ln w="57150">
            <a:solidFill>
              <a:schemeClr val="hlink"/>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708" name="Line 119"/>
          <p:cNvSpPr>
            <a:spLocks noChangeShapeType="1"/>
          </p:cNvSpPr>
          <p:nvPr/>
        </p:nvSpPr>
        <p:spPr bwMode="auto">
          <a:xfrm>
            <a:off x="2705100" y="4076700"/>
            <a:ext cx="3925888" cy="0"/>
          </a:xfrm>
          <a:prstGeom prst="line">
            <a:avLst/>
          </a:prstGeom>
          <a:noFill/>
          <a:ln w="2857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709" name="Text Box 120"/>
          <p:cNvSpPr txBox="1">
            <a:spLocks noChangeArrowheads="1"/>
          </p:cNvSpPr>
          <p:nvPr/>
        </p:nvSpPr>
        <p:spPr bwMode="auto">
          <a:xfrm>
            <a:off x="3890963" y="3835400"/>
            <a:ext cx="170973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400">
                <a:solidFill>
                  <a:schemeClr val="tx2"/>
                </a:solidFill>
                <a:latin typeface="Arial" charset="0"/>
                <a:ea typeface="黑体" pitchFamily="49" charset="-122"/>
              </a:rPr>
              <a:t>加密与解密</a:t>
            </a:r>
          </a:p>
        </p:txBody>
      </p:sp>
      <p:sp>
        <p:nvSpPr>
          <p:cNvPr id="28710" name="Line 121"/>
          <p:cNvSpPr>
            <a:spLocks noChangeShapeType="1"/>
          </p:cNvSpPr>
          <p:nvPr/>
        </p:nvSpPr>
        <p:spPr bwMode="auto">
          <a:xfrm>
            <a:off x="1173163" y="4483100"/>
            <a:ext cx="7072312" cy="25400"/>
          </a:xfrm>
          <a:prstGeom prst="line">
            <a:avLst/>
          </a:prstGeom>
          <a:noFill/>
          <a:ln w="2857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711" name="Text Box 122"/>
          <p:cNvSpPr txBox="1">
            <a:spLocks noChangeArrowheads="1"/>
          </p:cNvSpPr>
          <p:nvPr/>
        </p:nvSpPr>
        <p:spPr bwMode="auto">
          <a:xfrm>
            <a:off x="3519488" y="4267200"/>
            <a:ext cx="231933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400">
                <a:solidFill>
                  <a:schemeClr val="tx2"/>
                </a:solidFill>
                <a:latin typeface="Arial" charset="0"/>
                <a:ea typeface="黑体" pitchFamily="49" charset="-122"/>
              </a:rPr>
              <a:t>签名与核实签名</a:t>
            </a:r>
          </a:p>
        </p:txBody>
      </p:sp>
      <p:graphicFrame>
        <p:nvGraphicFramePr>
          <p:cNvPr id="28712" name="Object 125"/>
          <p:cNvGraphicFramePr>
            <a:graphicFrameLocks noChangeAspect="1"/>
          </p:cNvGraphicFramePr>
          <p:nvPr/>
        </p:nvGraphicFramePr>
        <p:xfrm>
          <a:off x="3881438" y="2860675"/>
          <a:ext cx="1509712" cy="361950"/>
        </p:xfrm>
        <a:graphic>
          <a:graphicData uri="http://schemas.openxmlformats.org/presentationml/2006/ole">
            <mc:AlternateContent xmlns:mc="http://schemas.openxmlformats.org/markup-compatibility/2006">
              <mc:Choice xmlns:v="urn:schemas-microsoft-com:vml" Requires="v">
                <p:oleObj spid="_x0000_s42061" name="公式" r:id="rId10" imgW="977900" imgH="241300" progId="Equation.3">
                  <p:embed/>
                </p:oleObj>
              </mc:Choice>
              <mc:Fallback>
                <p:oleObj name="公式" r:id="rId10" imgW="977900" imgH="2413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81438" y="2860675"/>
                        <a:ext cx="1509712"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13" name="Text Box 126"/>
          <p:cNvSpPr txBox="1">
            <a:spLocks noChangeArrowheads="1"/>
          </p:cNvSpPr>
          <p:nvPr/>
        </p:nvSpPr>
        <p:spPr bwMode="auto">
          <a:xfrm>
            <a:off x="2409825" y="1484313"/>
            <a:ext cx="15557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lnSpc>
                <a:spcPct val="110000"/>
              </a:lnSpc>
            </a:pPr>
            <a:r>
              <a:rPr kumimoji="1" lang="en-US" altLang="zh-CN" sz="1800">
                <a:solidFill>
                  <a:schemeClr val="tx2"/>
                </a:solidFill>
                <a:latin typeface="Arial" charset="0"/>
                <a:ea typeface="黑体" pitchFamily="49" charset="-122"/>
              </a:rPr>
              <a:t>B </a:t>
            </a:r>
            <a:r>
              <a:rPr kumimoji="1" lang="zh-CN" altLang="en-US" sz="1800">
                <a:solidFill>
                  <a:schemeClr val="tx2"/>
                </a:solidFill>
                <a:latin typeface="Arial" charset="0"/>
                <a:ea typeface="黑体" pitchFamily="49" charset="-122"/>
              </a:rPr>
              <a:t>的公钥 </a:t>
            </a:r>
            <a:r>
              <a:rPr kumimoji="1" lang="en-US" altLang="zh-CN" sz="1800" i="1">
                <a:solidFill>
                  <a:schemeClr val="tx2"/>
                </a:solidFill>
                <a:latin typeface="Arial" charset="0"/>
                <a:ea typeface="黑体" pitchFamily="49" charset="-122"/>
              </a:rPr>
              <a:t>PK</a:t>
            </a:r>
            <a:r>
              <a:rPr kumimoji="1" lang="en-US" altLang="zh-CN" sz="1800" baseline="-25000">
                <a:solidFill>
                  <a:schemeClr val="tx2"/>
                </a:solidFill>
                <a:latin typeface="Arial" charset="0"/>
                <a:ea typeface="黑体" pitchFamily="49" charset="-122"/>
              </a:rPr>
              <a:t>B</a:t>
            </a:r>
          </a:p>
        </p:txBody>
      </p:sp>
      <p:sp>
        <p:nvSpPr>
          <p:cNvPr id="28714" name="Text Box 127"/>
          <p:cNvSpPr txBox="1">
            <a:spLocks noChangeArrowheads="1"/>
          </p:cNvSpPr>
          <p:nvPr/>
        </p:nvSpPr>
        <p:spPr bwMode="auto">
          <a:xfrm>
            <a:off x="7223125" y="1412875"/>
            <a:ext cx="15557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lnSpc>
                <a:spcPct val="120000"/>
              </a:lnSpc>
            </a:pPr>
            <a:r>
              <a:rPr kumimoji="1" lang="en-US" altLang="zh-CN" sz="1800">
                <a:solidFill>
                  <a:schemeClr val="tx2"/>
                </a:solidFill>
                <a:latin typeface="Arial" charset="0"/>
                <a:ea typeface="黑体" pitchFamily="49" charset="-122"/>
              </a:rPr>
              <a:t>A </a:t>
            </a:r>
            <a:r>
              <a:rPr kumimoji="1" lang="zh-CN" altLang="en-US" sz="1800">
                <a:solidFill>
                  <a:schemeClr val="tx2"/>
                </a:solidFill>
                <a:latin typeface="Arial" charset="0"/>
                <a:ea typeface="黑体" pitchFamily="49" charset="-122"/>
              </a:rPr>
              <a:t>的公钥 </a:t>
            </a:r>
            <a:r>
              <a:rPr kumimoji="1" lang="en-US" altLang="zh-CN" sz="1800" i="1">
                <a:solidFill>
                  <a:schemeClr val="tx2"/>
                </a:solidFill>
                <a:latin typeface="Arial" charset="0"/>
                <a:ea typeface="黑体" pitchFamily="49" charset="-122"/>
              </a:rPr>
              <a:t>PK</a:t>
            </a:r>
            <a:r>
              <a:rPr kumimoji="1" lang="en-US" altLang="zh-CN" sz="1800" baseline="-25000">
                <a:solidFill>
                  <a:schemeClr val="tx2"/>
                </a:solidFill>
                <a:latin typeface="Arial" charset="0"/>
                <a:ea typeface="黑体" pitchFamily="49" charset="-122"/>
              </a:rPr>
              <a:t>A</a:t>
            </a:r>
          </a:p>
        </p:txBody>
      </p:sp>
      <p:sp>
        <p:nvSpPr>
          <p:cNvPr id="28715" name="Text Box 130"/>
          <p:cNvSpPr txBox="1">
            <a:spLocks noChangeArrowheads="1"/>
          </p:cNvSpPr>
          <p:nvPr/>
        </p:nvSpPr>
        <p:spPr bwMode="auto">
          <a:xfrm>
            <a:off x="4408488" y="2560638"/>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1800">
                <a:solidFill>
                  <a:schemeClr val="tx2"/>
                </a:solidFill>
                <a:latin typeface="Arial" charset="0"/>
                <a:ea typeface="黑体" pitchFamily="49" charset="-122"/>
              </a:rPr>
              <a:t>密文</a:t>
            </a:r>
            <a:endParaRPr kumimoji="1" lang="zh-CN" altLang="en-US" sz="1800" i="1">
              <a:solidFill>
                <a:schemeClr val="tx2"/>
              </a:solidFill>
              <a:latin typeface="Arial" charset="0"/>
              <a:ea typeface="黑体" pitchFamily="49" charset="-122"/>
            </a:endParaRPr>
          </a:p>
        </p:txBody>
      </p:sp>
    </p:spTree>
    <p:extLst>
      <p:ext uri="{BB962C8B-B14F-4D97-AF65-F5344CB8AC3E}">
        <p14:creationId xmlns:p14="http://schemas.microsoft.com/office/powerpoint/2010/main" val="6348028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标题 3"/>
          <p:cNvSpPr>
            <a:spLocks noGrp="1"/>
          </p:cNvSpPr>
          <p:nvPr>
            <p:ph type="title"/>
          </p:nvPr>
        </p:nvSpPr>
        <p:spPr/>
        <p:txBody>
          <a:bodyPr/>
          <a:lstStyle/>
          <a:p>
            <a:pPr eaLnBrk="1" hangingPunct="1"/>
            <a:r>
              <a:rPr lang="zh-CN" altLang="en-US" smtClean="0"/>
              <a:t>指引</a:t>
            </a:r>
          </a:p>
        </p:txBody>
      </p:sp>
      <p:sp>
        <p:nvSpPr>
          <p:cNvPr id="29698" name="内容占位符 3"/>
          <p:cNvSpPr>
            <a:spLocks noGrp="1"/>
          </p:cNvSpPr>
          <p:nvPr>
            <p:ph idx="1"/>
          </p:nvPr>
        </p:nvSpPr>
        <p:spPr/>
        <p:txBody>
          <a:bodyPr/>
          <a:lstStyle/>
          <a:p>
            <a:pPr eaLnBrk="1" hangingPunct="1">
              <a:lnSpc>
                <a:spcPct val="150000"/>
              </a:lnSpc>
              <a:buFont typeface="Wingdings 3" pitchFamily="18" charset="2"/>
              <a:buNone/>
            </a:pPr>
            <a:r>
              <a:rPr lang="zh-CN" altLang="en-US" sz="1800" smtClean="0">
                <a:solidFill>
                  <a:srgbClr val="002060"/>
                </a:solidFill>
                <a:latin typeface="新宋体" pitchFamily="49" charset="-122"/>
                <a:ea typeface="新宋体" pitchFamily="49" charset="-122"/>
              </a:rPr>
              <a:t>网络安全问题概述</a:t>
            </a:r>
            <a:endParaRPr lang="en-US" altLang="zh-CN" sz="1800" smtClean="0">
              <a:solidFill>
                <a:srgbClr val="002060"/>
              </a:solidFill>
              <a:latin typeface="新宋体" pitchFamily="49" charset="-122"/>
              <a:ea typeface="新宋体" pitchFamily="49" charset="-122"/>
            </a:endParaRPr>
          </a:p>
          <a:p>
            <a:pPr eaLnBrk="1" hangingPunct="1">
              <a:lnSpc>
                <a:spcPct val="150000"/>
              </a:lnSpc>
              <a:buFont typeface="Wingdings 3" pitchFamily="18" charset="2"/>
              <a:buNone/>
            </a:pPr>
            <a:r>
              <a:rPr lang="zh-CN" altLang="en-US" sz="1800" smtClean="0">
                <a:solidFill>
                  <a:schemeClr val="tx2"/>
                </a:solidFill>
                <a:latin typeface="新宋体" pitchFamily="49" charset="-122"/>
                <a:ea typeface="新宋体" pitchFamily="49" charset="-122"/>
              </a:rPr>
              <a:t>两类密码体制</a:t>
            </a:r>
            <a:endParaRPr lang="en-US" altLang="zh-CN" sz="1800" smtClean="0">
              <a:solidFill>
                <a:schemeClr val="tx2"/>
              </a:solidFill>
              <a:latin typeface="新宋体" pitchFamily="49" charset="-122"/>
              <a:ea typeface="新宋体" pitchFamily="49" charset="-122"/>
            </a:endParaRPr>
          </a:p>
          <a:p>
            <a:pPr eaLnBrk="1" hangingPunct="1">
              <a:lnSpc>
                <a:spcPct val="150000"/>
              </a:lnSpc>
              <a:buFont typeface="Wingdings 3" pitchFamily="18" charset="2"/>
              <a:buNone/>
            </a:pPr>
            <a:r>
              <a:rPr lang="zh-CN" altLang="en-US" sz="1800" smtClean="0">
                <a:latin typeface="新宋体" pitchFamily="49" charset="-122"/>
                <a:ea typeface="新宋体" pitchFamily="49" charset="-122"/>
              </a:rPr>
              <a:t>数字签名</a:t>
            </a:r>
            <a:endParaRPr lang="en-US" altLang="zh-CN" sz="1800" smtClean="0">
              <a:latin typeface="新宋体" pitchFamily="49" charset="-122"/>
              <a:ea typeface="新宋体" pitchFamily="49" charset="-122"/>
            </a:endParaRPr>
          </a:p>
          <a:p>
            <a:pPr eaLnBrk="1" hangingPunct="1">
              <a:lnSpc>
                <a:spcPct val="150000"/>
              </a:lnSpc>
              <a:buFont typeface="Wingdings 3" pitchFamily="18" charset="2"/>
              <a:buNone/>
            </a:pPr>
            <a:r>
              <a:rPr lang="zh-CN" altLang="en-US" sz="1800" smtClean="0">
                <a:solidFill>
                  <a:srgbClr val="FF0000"/>
                </a:solidFill>
                <a:latin typeface="新宋体" pitchFamily="49" charset="-122"/>
                <a:ea typeface="新宋体" pitchFamily="49" charset="-122"/>
              </a:rPr>
              <a:t>鉴别</a:t>
            </a:r>
            <a:endParaRPr lang="en-US" altLang="zh-CN" sz="1800" smtClean="0">
              <a:solidFill>
                <a:srgbClr val="FF0000"/>
              </a:solidFill>
              <a:latin typeface="新宋体" pitchFamily="49" charset="-122"/>
              <a:ea typeface="新宋体" pitchFamily="49" charset="-122"/>
            </a:endParaRPr>
          </a:p>
          <a:p>
            <a:pPr eaLnBrk="1" hangingPunct="1">
              <a:lnSpc>
                <a:spcPct val="150000"/>
              </a:lnSpc>
              <a:buFont typeface="Wingdings 3" pitchFamily="18" charset="2"/>
              <a:buNone/>
            </a:pPr>
            <a:r>
              <a:rPr lang="zh-CN" altLang="en-US" sz="1800" smtClean="0">
                <a:latin typeface="新宋体" pitchFamily="49" charset="-122"/>
                <a:ea typeface="新宋体" pitchFamily="49" charset="-122"/>
              </a:rPr>
              <a:t>密钥分配</a:t>
            </a:r>
            <a:endParaRPr lang="en-US" altLang="zh-CN" sz="1800" smtClean="0">
              <a:latin typeface="新宋体" pitchFamily="49" charset="-122"/>
              <a:ea typeface="新宋体" pitchFamily="49" charset="-122"/>
            </a:endParaRPr>
          </a:p>
          <a:p>
            <a:pPr eaLnBrk="1" hangingPunct="1">
              <a:lnSpc>
                <a:spcPct val="150000"/>
              </a:lnSpc>
              <a:buFont typeface="Wingdings 3" pitchFamily="18" charset="2"/>
              <a:buNone/>
            </a:pPr>
            <a:r>
              <a:rPr lang="zh-CN" altLang="en-US" sz="1800" smtClean="0">
                <a:latin typeface="新宋体" pitchFamily="49" charset="-122"/>
                <a:ea typeface="新宋体" pitchFamily="49" charset="-122"/>
              </a:rPr>
              <a:t>因特网使用的安全协议</a:t>
            </a:r>
            <a:endParaRPr lang="en-US" altLang="zh-CN" sz="1800" smtClean="0">
              <a:latin typeface="新宋体" pitchFamily="49" charset="-122"/>
              <a:ea typeface="新宋体" pitchFamily="49" charset="-122"/>
            </a:endParaRPr>
          </a:p>
          <a:p>
            <a:pPr eaLnBrk="1" hangingPunct="1">
              <a:lnSpc>
                <a:spcPct val="150000"/>
              </a:lnSpc>
              <a:buFont typeface="Wingdings 3" pitchFamily="18" charset="2"/>
              <a:buNone/>
            </a:pPr>
            <a:r>
              <a:rPr lang="zh-CN" altLang="en-US" sz="1800" smtClean="0">
                <a:latin typeface="新宋体" pitchFamily="49" charset="-122"/>
                <a:ea typeface="新宋体" pitchFamily="49" charset="-122"/>
              </a:rPr>
              <a:t>链路加密与端到端加密</a:t>
            </a:r>
            <a:endParaRPr lang="en-US" altLang="zh-CN" sz="1800" smtClean="0">
              <a:latin typeface="新宋体" pitchFamily="49" charset="-122"/>
              <a:ea typeface="新宋体" pitchFamily="49" charset="-122"/>
            </a:endParaRPr>
          </a:p>
          <a:p>
            <a:pPr eaLnBrk="1" hangingPunct="1">
              <a:lnSpc>
                <a:spcPct val="150000"/>
              </a:lnSpc>
              <a:buFont typeface="Wingdings 3" pitchFamily="18" charset="2"/>
              <a:buNone/>
            </a:pPr>
            <a:r>
              <a:rPr lang="zh-CN" altLang="en-US" sz="1800" smtClean="0">
                <a:latin typeface="新宋体" pitchFamily="49" charset="-122"/>
                <a:ea typeface="新宋体" pitchFamily="49" charset="-122"/>
              </a:rPr>
              <a:t>防火墙</a:t>
            </a:r>
            <a:endParaRPr lang="en-US" altLang="zh-CN" sz="1800" smtClean="0">
              <a:latin typeface="新宋体" pitchFamily="49" charset="-122"/>
              <a:ea typeface="新宋体" pitchFamily="49" charset="-122"/>
            </a:endParaRPr>
          </a:p>
          <a:p>
            <a:pPr eaLnBrk="1" hangingPunct="1">
              <a:buFont typeface="Wingdings 3" pitchFamily="18" charset="2"/>
              <a:buNone/>
            </a:pPr>
            <a:endParaRPr lang="zh-CN" altLang="en-US" sz="1800" b="0" smtClean="0"/>
          </a:p>
        </p:txBody>
      </p:sp>
    </p:spTree>
    <p:extLst>
      <p:ext uri="{BB962C8B-B14F-4D97-AF65-F5344CB8AC3E}">
        <p14:creationId xmlns:p14="http://schemas.microsoft.com/office/powerpoint/2010/main" val="12166631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z="4400" smtClean="0"/>
              <a:t>鉴别</a:t>
            </a:r>
          </a:p>
        </p:txBody>
      </p:sp>
      <p:sp>
        <p:nvSpPr>
          <p:cNvPr id="601091" name="Rectangle 3"/>
          <p:cNvSpPr>
            <a:spLocks noGrp="1" noChangeArrowheads="1"/>
          </p:cNvSpPr>
          <p:nvPr>
            <p:ph idx="1"/>
          </p:nvPr>
        </p:nvSpPr>
        <p:spPr/>
        <p:txBody>
          <a:bodyPr/>
          <a:lstStyle/>
          <a:p>
            <a:pPr eaLnBrk="1" hangingPunct="1">
              <a:buFont typeface="Wingdings" pitchFamily="2" charset="2"/>
              <a:buNone/>
            </a:pPr>
            <a:r>
              <a:rPr lang="zh-CN" altLang="en-US" sz="2800" smtClean="0"/>
              <a:t>在信息的安全领域中，对付被动攻击的重要措施是加密，而对付主动攻击中的篡改和伪造则要用</a:t>
            </a:r>
            <a:r>
              <a:rPr lang="zh-CN" altLang="en-US" sz="2800" smtClean="0">
                <a:solidFill>
                  <a:schemeClr val="hlink"/>
                </a:solidFill>
              </a:rPr>
              <a:t>鉴别</a:t>
            </a:r>
            <a:r>
              <a:rPr lang="en-US" altLang="zh-CN" sz="2800" smtClean="0"/>
              <a:t>(authentication) </a:t>
            </a:r>
            <a:r>
              <a:rPr lang="zh-CN" altLang="en-US" sz="2800" smtClean="0"/>
              <a:t>。</a:t>
            </a:r>
          </a:p>
          <a:p>
            <a:pPr eaLnBrk="1" hangingPunct="1">
              <a:buFont typeface="Wingdings" pitchFamily="2" charset="2"/>
              <a:buNone/>
            </a:pPr>
            <a:r>
              <a:rPr lang="zh-CN" altLang="en-US" sz="2800" smtClean="0"/>
              <a:t>报文鉴别使得通信的接收方能够验证所收到的报文（发送者和报文内容、发送时间、序列等）的真伪。</a:t>
            </a:r>
          </a:p>
          <a:p>
            <a:pPr eaLnBrk="1" hangingPunct="1">
              <a:buFont typeface="Wingdings" pitchFamily="2" charset="2"/>
              <a:buNone/>
            </a:pPr>
            <a:r>
              <a:rPr lang="zh-CN" altLang="en-US" sz="2800" smtClean="0"/>
              <a:t>使用加密就可达到报文鉴别的目的。但在网络的应用中，许多报文并不需要加密。应当使接收者能用很简单的方法鉴别报文的真伪。    </a:t>
            </a:r>
          </a:p>
        </p:txBody>
      </p:sp>
    </p:spTree>
    <p:extLst>
      <p:ext uri="{BB962C8B-B14F-4D97-AF65-F5344CB8AC3E}">
        <p14:creationId xmlns:p14="http://schemas.microsoft.com/office/powerpoint/2010/main" val="23370016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10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010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z="4400" smtClean="0"/>
              <a:t>报文鉴别 </a:t>
            </a:r>
          </a:p>
        </p:txBody>
      </p:sp>
      <p:sp>
        <p:nvSpPr>
          <p:cNvPr id="31747" name="Rectangle 3"/>
          <p:cNvSpPr>
            <a:spLocks noGrp="1" noChangeArrowheads="1"/>
          </p:cNvSpPr>
          <p:nvPr>
            <p:ph idx="1"/>
          </p:nvPr>
        </p:nvSpPr>
        <p:spPr/>
        <p:txBody>
          <a:bodyPr/>
          <a:lstStyle/>
          <a:p>
            <a:pPr eaLnBrk="1" hangingPunct="1">
              <a:buFont typeface="Wingdings" pitchFamily="2" charset="2"/>
              <a:buNone/>
            </a:pPr>
            <a:r>
              <a:rPr lang="zh-CN" altLang="en-US" sz="3200" smtClean="0"/>
              <a:t>许多报文并不需要加密但却需要数字签名，以便让报文的接收者能够</a:t>
            </a:r>
            <a:r>
              <a:rPr lang="zh-CN" altLang="en-US" sz="3200" smtClean="0">
                <a:solidFill>
                  <a:schemeClr val="hlink"/>
                </a:solidFill>
              </a:rPr>
              <a:t>鉴别报文的真伪</a:t>
            </a:r>
            <a:r>
              <a:rPr lang="zh-CN" altLang="en-US" sz="3200" smtClean="0"/>
              <a:t>。</a:t>
            </a:r>
          </a:p>
          <a:p>
            <a:pPr eaLnBrk="1" hangingPunct="1">
              <a:buFont typeface="Wingdings" pitchFamily="2" charset="2"/>
              <a:buNone/>
            </a:pPr>
            <a:r>
              <a:rPr lang="zh-CN" altLang="en-US" sz="3200" smtClean="0"/>
              <a:t>然而对很长的报文进行数字签名会使计算机增加很大的负担（需要进行很长时间的运算。</a:t>
            </a:r>
          </a:p>
          <a:p>
            <a:pPr eaLnBrk="1" hangingPunct="1">
              <a:buFont typeface="Wingdings" pitchFamily="2" charset="2"/>
              <a:buNone/>
            </a:pPr>
            <a:r>
              <a:rPr lang="zh-CN" altLang="en-US" sz="3200" smtClean="0"/>
              <a:t>当我们传送不需要加密的报文时，应当使接收者能用很简单的方法鉴别报文的真伪。</a:t>
            </a:r>
          </a:p>
        </p:txBody>
      </p:sp>
    </p:spTree>
    <p:extLst>
      <p:ext uri="{BB962C8B-B14F-4D97-AF65-F5344CB8AC3E}">
        <p14:creationId xmlns:p14="http://schemas.microsoft.com/office/powerpoint/2010/main" val="39182449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z="3600" smtClean="0"/>
              <a:t>报文摘要 </a:t>
            </a:r>
            <a:r>
              <a:rPr lang="en-US" altLang="zh-CN" sz="3600" smtClean="0"/>
              <a:t>MD (Message Digest)</a:t>
            </a:r>
          </a:p>
        </p:txBody>
      </p:sp>
      <p:sp>
        <p:nvSpPr>
          <p:cNvPr id="602115" name="Rectangle 3"/>
          <p:cNvSpPr>
            <a:spLocks noGrp="1" noChangeArrowheads="1"/>
          </p:cNvSpPr>
          <p:nvPr>
            <p:ph idx="1"/>
          </p:nvPr>
        </p:nvSpPr>
        <p:spPr/>
        <p:txBody>
          <a:bodyPr/>
          <a:lstStyle/>
          <a:p>
            <a:pPr eaLnBrk="1" hangingPunct="1">
              <a:buFont typeface="Wingdings" pitchFamily="2" charset="2"/>
              <a:buNone/>
            </a:pPr>
            <a:r>
              <a:rPr lang="en-US" altLang="zh-CN" sz="2800" smtClean="0"/>
              <a:t>A </a:t>
            </a:r>
            <a:r>
              <a:rPr lang="zh-CN" altLang="en-US" sz="2800" smtClean="0"/>
              <a:t>将报文 </a:t>
            </a:r>
            <a:r>
              <a:rPr lang="en-US" altLang="zh-CN" sz="2800" i="1" smtClean="0"/>
              <a:t>X</a:t>
            </a:r>
            <a:r>
              <a:rPr lang="en-US" altLang="zh-CN" sz="2800" smtClean="0"/>
              <a:t> </a:t>
            </a:r>
            <a:r>
              <a:rPr lang="zh-CN" altLang="en-US" sz="2800" smtClean="0"/>
              <a:t>经过报文摘要算法运算后得出很短的报文摘要 </a:t>
            </a:r>
            <a:r>
              <a:rPr lang="en-US" altLang="zh-CN" sz="2800" i="1" smtClean="0"/>
              <a:t>H</a:t>
            </a:r>
            <a:r>
              <a:rPr lang="zh-CN" altLang="en-US" sz="2800" smtClean="0"/>
              <a:t>。然后用自己的私钥对 </a:t>
            </a:r>
            <a:r>
              <a:rPr lang="en-US" altLang="zh-CN" sz="2800" i="1" smtClean="0"/>
              <a:t>H </a:t>
            </a:r>
            <a:r>
              <a:rPr lang="zh-CN" altLang="en-US" sz="2800" smtClean="0"/>
              <a:t>进行 </a:t>
            </a:r>
            <a:r>
              <a:rPr lang="en-US" altLang="zh-CN" sz="2800" i="1" smtClean="0"/>
              <a:t>D </a:t>
            </a:r>
            <a:r>
              <a:rPr lang="zh-CN" altLang="en-US" sz="2800" smtClean="0"/>
              <a:t>运算，即进行数字签名。得出已签名的报文摘要 </a:t>
            </a:r>
            <a:r>
              <a:rPr lang="en-US" altLang="zh-CN" sz="2800" i="1" smtClean="0"/>
              <a:t>D</a:t>
            </a:r>
            <a:r>
              <a:rPr lang="en-US" altLang="zh-CN" sz="2800" smtClean="0"/>
              <a:t>(</a:t>
            </a:r>
            <a:r>
              <a:rPr lang="en-US" altLang="zh-CN" sz="2800" i="1" smtClean="0"/>
              <a:t>H</a:t>
            </a:r>
            <a:r>
              <a:rPr lang="en-US" altLang="zh-CN" sz="2800" smtClean="0"/>
              <a:t>)</a:t>
            </a:r>
            <a:r>
              <a:rPr lang="zh-CN" altLang="en-US" sz="2800" smtClean="0"/>
              <a:t>后，并将其追加在报文 </a:t>
            </a:r>
            <a:r>
              <a:rPr lang="en-US" altLang="zh-CN" sz="2800" i="1" smtClean="0"/>
              <a:t>X </a:t>
            </a:r>
            <a:r>
              <a:rPr lang="zh-CN" altLang="en-US" sz="2800" smtClean="0"/>
              <a:t>后面发送给 </a:t>
            </a:r>
            <a:r>
              <a:rPr lang="en-US" altLang="zh-CN" sz="2800" smtClean="0"/>
              <a:t>B</a:t>
            </a:r>
            <a:r>
              <a:rPr lang="zh-CN" altLang="en-US" sz="2800" smtClean="0"/>
              <a:t>。 </a:t>
            </a:r>
          </a:p>
          <a:p>
            <a:pPr eaLnBrk="1" hangingPunct="1">
              <a:buFont typeface="Wingdings" pitchFamily="2" charset="2"/>
              <a:buNone/>
            </a:pPr>
            <a:r>
              <a:rPr lang="en-US" altLang="zh-CN" sz="2800" smtClean="0"/>
              <a:t>B </a:t>
            </a:r>
            <a:r>
              <a:rPr lang="zh-CN" altLang="en-US" sz="2800" smtClean="0"/>
              <a:t>收到报文后首先把已签名的 </a:t>
            </a:r>
            <a:r>
              <a:rPr lang="en-US" altLang="zh-CN" sz="2800" i="1" smtClean="0"/>
              <a:t>D</a:t>
            </a:r>
            <a:r>
              <a:rPr lang="en-US" altLang="zh-CN" sz="2800" smtClean="0"/>
              <a:t>(</a:t>
            </a:r>
            <a:r>
              <a:rPr lang="en-US" altLang="zh-CN" sz="2800" i="1" smtClean="0"/>
              <a:t>H</a:t>
            </a:r>
            <a:r>
              <a:rPr lang="en-US" altLang="zh-CN" sz="2800" smtClean="0"/>
              <a:t>) </a:t>
            </a:r>
            <a:r>
              <a:rPr lang="zh-CN" altLang="en-US" sz="2800" smtClean="0"/>
              <a:t>和报文 </a:t>
            </a:r>
            <a:r>
              <a:rPr lang="en-US" altLang="zh-CN" sz="2800" i="1" smtClean="0"/>
              <a:t>X </a:t>
            </a:r>
            <a:r>
              <a:rPr lang="zh-CN" altLang="en-US" sz="2800" smtClean="0"/>
              <a:t>分离。然后再做两件事。</a:t>
            </a:r>
          </a:p>
          <a:p>
            <a:pPr lvl="1" eaLnBrk="1" hangingPunct="1"/>
            <a:r>
              <a:rPr lang="zh-CN" altLang="en-US" sz="2800" smtClean="0">
                <a:solidFill>
                  <a:schemeClr val="tx2"/>
                </a:solidFill>
              </a:rPr>
              <a:t>用</a:t>
            </a:r>
            <a:r>
              <a:rPr lang="en-US" altLang="zh-CN" sz="2800" smtClean="0">
                <a:solidFill>
                  <a:schemeClr val="tx2"/>
                </a:solidFill>
              </a:rPr>
              <a:t>A</a:t>
            </a:r>
            <a:r>
              <a:rPr lang="zh-CN" altLang="en-US" sz="2800" smtClean="0">
                <a:solidFill>
                  <a:schemeClr val="tx2"/>
                </a:solidFill>
              </a:rPr>
              <a:t>的公钥对 </a:t>
            </a:r>
            <a:r>
              <a:rPr lang="en-US" altLang="zh-CN" sz="2800" i="1" smtClean="0">
                <a:solidFill>
                  <a:schemeClr val="tx2"/>
                </a:solidFill>
              </a:rPr>
              <a:t>D</a:t>
            </a:r>
            <a:r>
              <a:rPr lang="en-US" altLang="zh-CN" sz="2800" smtClean="0">
                <a:solidFill>
                  <a:schemeClr val="tx2"/>
                </a:solidFill>
              </a:rPr>
              <a:t>(</a:t>
            </a:r>
            <a:r>
              <a:rPr lang="en-US" altLang="zh-CN" sz="2800" i="1" smtClean="0">
                <a:solidFill>
                  <a:schemeClr val="tx2"/>
                </a:solidFill>
              </a:rPr>
              <a:t>H</a:t>
            </a:r>
            <a:r>
              <a:rPr lang="en-US" altLang="zh-CN" sz="2800" smtClean="0">
                <a:solidFill>
                  <a:schemeClr val="tx2"/>
                </a:solidFill>
              </a:rPr>
              <a:t>) </a:t>
            </a:r>
            <a:r>
              <a:rPr lang="zh-CN" altLang="en-US" sz="2800" smtClean="0">
                <a:solidFill>
                  <a:schemeClr val="tx2"/>
                </a:solidFill>
              </a:rPr>
              <a:t>进行</a:t>
            </a:r>
            <a:r>
              <a:rPr lang="en-US" altLang="zh-CN" sz="2800" i="1" smtClean="0">
                <a:solidFill>
                  <a:schemeClr val="tx2"/>
                </a:solidFill>
              </a:rPr>
              <a:t>E</a:t>
            </a:r>
            <a:r>
              <a:rPr lang="zh-CN" altLang="en-US" sz="2800" smtClean="0">
                <a:solidFill>
                  <a:schemeClr val="tx2"/>
                </a:solidFill>
              </a:rPr>
              <a:t>运算，得出报文摘要 </a:t>
            </a:r>
            <a:r>
              <a:rPr lang="en-US" altLang="zh-CN" sz="2800" i="1" smtClean="0">
                <a:solidFill>
                  <a:schemeClr val="tx2"/>
                </a:solidFill>
              </a:rPr>
              <a:t>H </a:t>
            </a:r>
            <a:r>
              <a:rPr lang="zh-CN" altLang="en-US" sz="2800" smtClean="0">
                <a:solidFill>
                  <a:schemeClr val="tx2"/>
                </a:solidFill>
              </a:rPr>
              <a:t>。</a:t>
            </a:r>
          </a:p>
          <a:p>
            <a:pPr lvl="1" eaLnBrk="1" hangingPunct="1"/>
            <a:r>
              <a:rPr lang="zh-CN" altLang="en-US" sz="2800" smtClean="0">
                <a:solidFill>
                  <a:schemeClr val="tx2"/>
                </a:solidFill>
              </a:rPr>
              <a:t>对报文 </a:t>
            </a:r>
            <a:r>
              <a:rPr lang="en-US" altLang="zh-CN" sz="2800" i="1" smtClean="0">
                <a:solidFill>
                  <a:schemeClr val="tx2"/>
                </a:solidFill>
              </a:rPr>
              <a:t>X </a:t>
            </a:r>
            <a:r>
              <a:rPr lang="zh-CN" altLang="en-US" sz="2800" smtClean="0">
                <a:solidFill>
                  <a:schemeClr val="tx2"/>
                </a:solidFill>
              </a:rPr>
              <a:t>进行报文摘要运算，看是否能够得出同样的报文摘要 </a:t>
            </a:r>
            <a:r>
              <a:rPr lang="en-US" altLang="zh-CN" sz="2800" i="1" smtClean="0">
                <a:solidFill>
                  <a:schemeClr val="tx2"/>
                </a:solidFill>
              </a:rPr>
              <a:t>H</a:t>
            </a:r>
            <a:r>
              <a:rPr lang="zh-CN" altLang="en-US" sz="2800" smtClean="0">
                <a:solidFill>
                  <a:schemeClr val="tx2"/>
                </a:solidFill>
              </a:rPr>
              <a:t>。如一样，就能以极高的概率断定收到的报文是 </a:t>
            </a:r>
            <a:r>
              <a:rPr lang="en-US" altLang="zh-CN" sz="2800" smtClean="0">
                <a:solidFill>
                  <a:schemeClr val="tx2"/>
                </a:solidFill>
              </a:rPr>
              <a:t>A </a:t>
            </a:r>
            <a:r>
              <a:rPr lang="zh-CN" altLang="en-US" sz="2800" smtClean="0">
                <a:solidFill>
                  <a:schemeClr val="tx2"/>
                </a:solidFill>
              </a:rPr>
              <a:t>产生的。否则就不是</a:t>
            </a:r>
            <a:r>
              <a:rPr lang="zh-CN" altLang="en-US" sz="1800" smtClean="0">
                <a:solidFill>
                  <a:schemeClr val="tx2"/>
                </a:solidFill>
              </a:rPr>
              <a:t>。</a:t>
            </a:r>
            <a:r>
              <a:rPr lang="zh-CN" altLang="en-US" sz="1800" smtClean="0"/>
              <a:t> </a:t>
            </a:r>
          </a:p>
        </p:txBody>
      </p:sp>
    </p:spTree>
    <p:extLst>
      <p:ext uri="{BB962C8B-B14F-4D97-AF65-F5344CB8AC3E}">
        <p14:creationId xmlns:p14="http://schemas.microsoft.com/office/powerpoint/2010/main" val="2057937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21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021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021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sz="4800" smtClean="0"/>
              <a:t>报文摘要的优点</a:t>
            </a:r>
          </a:p>
        </p:txBody>
      </p:sp>
      <p:sp>
        <p:nvSpPr>
          <p:cNvPr id="33795" name="Rectangle 3"/>
          <p:cNvSpPr>
            <a:spLocks noGrp="1" noChangeArrowheads="1"/>
          </p:cNvSpPr>
          <p:nvPr>
            <p:ph idx="1"/>
          </p:nvPr>
        </p:nvSpPr>
        <p:spPr/>
        <p:txBody>
          <a:bodyPr/>
          <a:lstStyle/>
          <a:p>
            <a:pPr eaLnBrk="1" hangingPunct="1">
              <a:buFont typeface="Wingdings" pitchFamily="2" charset="2"/>
              <a:buNone/>
            </a:pPr>
            <a:r>
              <a:rPr lang="zh-CN" altLang="en-US" sz="3200" smtClean="0"/>
              <a:t>仅对短得多的定长报文摘要 </a:t>
            </a:r>
            <a:r>
              <a:rPr lang="en-US" altLang="zh-CN" sz="3200" i="1" smtClean="0"/>
              <a:t>H </a:t>
            </a:r>
            <a:r>
              <a:rPr lang="zh-CN" altLang="en-US" sz="3200" smtClean="0"/>
              <a:t>进行数字签名要比对整个长报文进行数字签名要简单得多，所耗费的计算资源也小得多。</a:t>
            </a:r>
          </a:p>
          <a:p>
            <a:pPr eaLnBrk="1" hangingPunct="1">
              <a:buFont typeface="Wingdings" pitchFamily="2" charset="2"/>
              <a:buNone/>
            </a:pPr>
            <a:r>
              <a:rPr lang="zh-CN" altLang="en-US" sz="3200" smtClean="0"/>
              <a:t>但对鉴别报文 </a:t>
            </a:r>
            <a:r>
              <a:rPr lang="en-US" altLang="zh-CN" sz="3200" i="1" smtClean="0"/>
              <a:t>X </a:t>
            </a:r>
            <a:r>
              <a:rPr lang="zh-CN" altLang="en-US" sz="3200" smtClean="0"/>
              <a:t>来说，效果是一样的。也就是说，报文 </a:t>
            </a:r>
            <a:r>
              <a:rPr lang="en-US" altLang="zh-CN" sz="3200" i="1" smtClean="0"/>
              <a:t>X </a:t>
            </a:r>
            <a:r>
              <a:rPr lang="zh-CN" altLang="en-US" sz="3200" smtClean="0"/>
              <a:t>和已签名的报文摘要 </a:t>
            </a:r>
            <a:r>
              <a:rPr lang="en-US" altLang="zh-CN" sz="3200" i="1" smtClean="0"/>
              <a:t>D</a:t>
            </a:r>
            <a:r>
              <a:rPr lang="en-US" altLang="zh-CN" sz="3200" smtClean="0"/>
              <a:t>(</a:t>
            </a:r>
            <a:r>
              <a:rPr lang="en-US" altLang="zh-CN" sz="3200" i="1" smtClean="0"/>
              <a:t>H</a:t>
            </a:r>
            <a:r>
              <a:rPr lang="en-US" altLang="zh-CN" sz="3200" smtClean="0"/>
              <a:t>) </a:t>
            </a:r>
            <a:r>
              <a:rPr lang="zh-CN" altLang="en-US" sz="3200" smtClean="0"/>
              <a:t>合在一起是</a:t>
            </a:r>
            <a:r>
              <a:rPr lang="zh-CN" altLang="en-US" sz="3200" smtClean="0">
                <a:solidFill>
                  <a:schemeClr val="hlink"/>
                </a:solidFill>
              </a:rPr>
              <a:t>不可伪造的</a:t>
            </a:r>
            <a:r>
              <a:rPr lang="zh-CN" altLang="en-US" sz="3200" smtClean="0"/>
              <a:t>，是</a:t>
            </a:r>
            <a:r>
              <a:rPr lang="zh-CN" altLang="en-US" sz="3200" smtClean="0">
                <a:solidFill>
                  <a:schemeClr val="hlink"/>
                </a:solidFill>
              </a:rPr>
              <a:t>可检验的</a:t>
            </a:r>
            <a:r>
              <a:rPr lang="zh-CN" altLang="en-US" sz="3200" smtClean="0"/>
              <a:t>和</a:t>
            </a:r>
            <a:r>
              <a:rPr lang="zh-CN" altLang="en-US" sz="3200" smtClean="0">
                <a:solidFill>
                  <a:schemeClr val="hlink"/>
                </a:solidFill>
              </a:rPr>
              <a:t>不可否认的</a:t>
            </a:r>
            <a:r>
              <a:rPr lang="zh-CN" altLang="en-US" sz="3200" smtClean="0"/>
              <a:t>。 </a:t>
            </a:r>
          </a:p>
        </p:txBody>
      </p:sp>
    </p:spTree>
    <p:extLst>
      <p:ext uri="{BB962C8B-B14F-4D97-AF65-F5344CB8AC3E}">
        <p14:creationId xmlns:p14="http://schemas.microsoft.com/office/powerpoint/2010/main" val="39118153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mtClean="0"/>
              <a:t>报文摘要的实现 </a:t>
            </a:r>
          </a:p>
        </p:txBody>
      </p:sp>
      <p:sp>
        <p:nvSpPr>
          <p:cNvPr id="2" name="内容占位符 1"/>
          <p:cNvSpPr>
            <a:spLocks noGrp="1"/>
          </p:cNvSpPr>
          <p:nvPr>
            <p:ph idx="1"/>
          </p:nvPr>
        </p:nvSpPr>
        <p:spPr/>
        <p:txBody>
          <a:bodyPr/>
          <a:lstStyle/>
          <a:p>
            <a:endParaRPr lang="zh-CN" altLang="en-US"/>
          </a:p>
        </p:txBody>
      </p:sp>
      <p:graphicFrame>
        <p:nvGraphicFramePr>
          <p:cNvPr id="34819" name="Object 175"/>
          <p:cNvGraphicFramePr>
            <a:graphicFrameLocks noChangeAspect="1"/>
          </p:cNvGraphicFramePr>
          <p:nvPr/>
        </p:nvGraphicFramePr>
        <p:xfrm>
          <a:off x="5076825" y="1976438"/>
          <a:ext cx="1511300" cy="911225"/>
        </p:xfrm>
        <a:graphic>
          <a:graphicData uri="http://schemas.openxmlformats.org/presentationml/2006/ole">
            <mc:AlternateContent xmlns:mc="http://schemas.openxmlformats.org/markup-compatibility/2006">
              <mc:Choice xmlns:v="urn:schemas-microsoft-com:vml" Requires="v">
                <p:oleObj spid="_x0000_s43028" name="VISIO" r:id="rId3" imgW="1687068" imgH="964692" progId="Visio.Drawing.6">
                  <p:embed/>
                </p:oleObj>
              </mc:Choice>
              <mc:Fallback>
                <p:oleObj name="VISIO" r:id="rId3" imgW="1687068" imgH="964692"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1976438"/>
                        <a:ext cx="1511300" cy="91122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4820" name="Line 176"/>
          <p:cNvSpPr>
            <a:spLocks noChangeShapeType="1"/>
          </p:cNvSpPr>
          <p:nvPr/>
        </p:nvSpPr>
        <p:spPr bwMode="auto">
          <a:xfrm rot="5400000">
            <a:off x="450850" y="3176588"/>
            <a:ext cx="1169987" cy="14288"/>
          </a:xfrm>
          <a:prstGeom prst="line">
            <a:avLst/>
          </a:prstGeom>
          <a:noFill/>
          <a:ln w="38100">
            <a:solidFill>
              <a:srgbClr val="808000"/>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1" name="Line 177"/>
          <p:cNvSpPr>
            <a:spLocks noChangeShapeType="1"/>
          </p:cNvSpPr>
          <p:nvPr/>
        </p:nvSpPr>
        <p:spPr bwMode="auto">
          <a:xfrm>
            <a:off x="1619250" y="2489200"/>
            <a:ext cx="1368425" cy="0"/>
          </a:xfrm>
          <a:prstGeom prst="line">
            <a:avLst/>
          </a:prstGeom>
          <a:noFill/>
          <a:ln w="38100">
            <a:solidFill>
              <a:schemeClr val="tx2"/>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4822" name="Picture 17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5563394" y="3048794"/>
            <a:ext cx="4095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4823" name="Text Box 179"/>
          <p:cNvSpPr txBox="1">
            <a:spLocks noChangeArrowheads="1"/>
          </p:cNvSpPr>
          <p:nvPr/>
        </p:nvSpPr>
        <p:spPr bwMode="auto">
          <a:xfrm>
            <a:off x="582613" y="1709738"/>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en-US" altLang="zh-CN" sz="1800">
                <a:solidFill>
                  <a:schemeClr val="folHlink"/>
                </a:solidFill>
                <a:latin typeface="Arial" charset="0"/>
                <a:ea typeface="黑体" pitchFamily="49" charset="-122"/>
              </a:rPr>
              <a:t>A</a:t>
            </a:r>
          </a:p>
        </p:txBody>
      </p:sp>
      <p:pic>
        <p:nvPicPr>
          <p:cNvPr id="34824" name="Picture 18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flipH="1" flipV="1">
            <a:off x="2305844" y="2969419"/>
            <a:ext cx="409575" cy="198437"/>
          </a:xfrm>
          <a:prstGeom prst="rect">
            <a:avLst/>
          </a:prstGeom>
          <a:solidFill>
            <a:srgbClr val="FFCCFF"/>
          </a:solidFill>
          <a:ln w="12699">
            <a:solidFill>
              <a:schemeClr val="tx1"/>
            </a:solidFill>
            <a:miter lim="800000"/>
            <a:headEnd/>
            <a:tailEnd/>
          </a:ln>
        </p:spPr>
      </p:pic>
      <p:sp>
        <p:nvSpPr>
          <p:cNvPr id="34825" name="Text Box 181"/>
          <p:cNvSpPr txBox="1">
            <a:spLocks noChangeArrowheads="1"/>
          </p:cNvSpPr>
          <p:nvPr/>
        </p:nvSpPr>
        <p:spPr bwMode="auto">
          <a:xfrm>
            <a:off x="7451725" y="3505200"/>
            <a:ext cx="6413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lnSpc>
                <a:spcPct val="110000"/>
              </a:lnSpc>
            </a:pPr>
            <a:r>
              <a:rPr kumimoji="1" lang="zh-CN" altLang="en-US" sz="1800">
                <a:solidFill>
                  <a:schemeClr val="folHlink"/>
                </a:solidFill>
                <a:latin typeface="Arial" charset="0"/>
                <a:ea typeface="黑体" pitchFamily="49" charset="-122"/>
              </a:rPr>
              <a:t>比较</a:t>
            </a:r>
          </a:p>
        </p:txBody>
      </p:sp>
      <p:grpSp>
        <p:nvGrpSpPr>
          <p:cNvPr id="34826" name="Group 182"/>
          <p:cNvGrpSpPr>
            <a:grpSpLocks/>
          </p:cNvGrpSpPr>
          <p:nvPr/>
        </p:nvGrpSpPr>
        <p:grpSpPr bwMode="auto">
          <a:xfrm>
            <a:off x="804863" y="1736725"/>
            <a:ext cx="504825" cy="503238"/>
            <a:chOff x="921" y="2412"/>
            <a:chExt cx="284" cy="265"/>
          </a:xfrm>
        </p:grpSpPr>
        <p:grpSp>
          <p:nvGrpSpPr>
            <p:cNvPr id="34890" name="Group 183"/>
            <p:cNvGrpSpPr>
              <a:grpSpLocks/>
            </p:cNvGrpSpPr>
            <p:nvPr/>
          </p:nvGrpSpPr>
          <p:grpSpPr bwMode="auto">
            <a:xfrm>
              <a:off x="928" y="2417"/>
              <a:ext cx="277" cy="260"/>
              <a:chOff x="928" y="2417"/>
              <a:chExt cx="277" cy="260"/>
            </a:xfrm>
          </p:grpSpPr>
          <p:sp>
            <p:nvSpPr>
              <p:cNvPr id="34904" name="Freeform 184"/>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05" name="Freeform 185"/>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06" name="Freeform 186"/>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07" name="Freeform 187"/>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08" name="Rectangle 188"/>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34909" name="Rectangle 189"/>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34910" name="Rectangle 190"/>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34911" name="Line 191"/>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4912" name="Group 192"/>
              <p:cNvGrpSpPr>
                <a:grpSpLocks/>
              </p:cNvGrpSpPr>
              <p:nvPr/>
            </p:nvGrpSpPr>
            <p:grpSpPr bwMode="auto">
              <a:xfrm>
                <a:off x="928" y="2639"/>
                <a:ext cx="277" cy="38"/>
                <a:chOff x="928" y="2639"/>
                <a:chExt cx="277" cy="38"/>
              </a:xfrm>
            </p:grpSpPr>
            <p:sp>
              <p:nvSpPr>
                <p:cNvPr id="34913" name="Freeform 193"/>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14" name="Freeform 194"/>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15" name="Rectangle 195"/>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grpSp>
        </p:grpSp>
        <p:grpSp>
          <p:nvGrpSpPr>
            <p:cNvPr id="34891" name="Group 196"/>
            <p:cNvGrpSpPr>
              <a:grpSpLocks/>
            </p:cNvGrpSpPr>
            <p:nvPr/>
          </p:nvGrpSpPr>
          <p:grpSpPr bwMode="auto">
            <a:xfrm>
              <a:off x="921" y="2412"/>
              <a:ext cx="277" cy="261"/>
              <a:chOff x="921" y="2412"/>
              <a:chExt cx="277" cy="261"/>
            </a:xfrm>
          </p:grpSpPr>
          <p:sp>
            <p:nvSpPr>
              <p:cNvPr id="34892" name="Freeform 197"/>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93" name="Freeform 198"/>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94" name="Freeform 199"/>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95" name="Freeform 200"/>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96" name="Rectangle 201"/>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34897" name="Rectangle 202"/>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34898" name="Rectangle 203"/>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34899" name="Line 204"/>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4900" name="Group 205"/>
              <p:cNvGrpSpPr>
                <a:grpSpLocks/>
              </p:cNvGrpSpPr>
              <p:nvPr/>
            </p:nvGrpSpPr>
            <p:grpSpPr bwMode="auto">
              <a:xfrm>
                <a:off x="921" y="2635"/>
                <a:ext cx="277" cy="38"/>
                <a:chOff x="921" y="2635"/>
                <a:chExt cx="277" cy="38"/>
              </a:xfrm>
            </p:grpSpPr>
            <p:sp>
              <p:nvSpPr>
                <p:cNvPr id="34901" name="Freeform 206"/>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02" name="Freeform 207"/>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03" name="Rectangle 208"/>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grpSp>
        </p:grpSp>
      </p:grpSp>
      <p:sp>
        <p:nvSpPr>
          <p:cNvPr id="34827" name="Text Box 209"/>
          <p:cNvSpPr txBox="1">
            <a:spLocks noChangeArrowheads="1"/>
          </p:cNvSpPr>
          <p:nvPr/>
        </p:nvSpPr>
        <p:spPr bwMode="auto">
          <a:xfrm>
            <a:off x="2022475" y="3287713"/>
            <a:ext cx="704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1800">
                <a:solidFill>
                  <a:schemeClr val="folHlink"/>
                </a:solidFill>
                <a:latin typeface="Arial" charset="0"/>
                <a:ea typeface="黑体" pitchFamily="49" charset="-122"/>
              </a:rPr>
              <a:t>签名 </a:t>
            </a:r>
          </a:p>
        </p:txBody>
      </p:sp>
      <p:sp>
        <p:nvSpPr>
          <p:cNvPr id="34828" name="Text Box 210"/>
          <p:cNvSpPr txBox="1">
            <a:spLocks noChangeArrowheads="1"/>
          </p:cNvSpPr>
          <p:nvPr/>
        </p:nvSpPr>
        <p:spPr bwMode="auto">
          <a:xfrm>
            <a:off x="5795963" y="3362325"/>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1800">
                <a:solidFill>
                  <a:schemeClr val="folHlink"/>
                </a:solidFill>
                <a:latin typeface="Arial" charset="0"/>
                <a:ea typeface="黑体" pitchFamily="49" charset="-122"/>
              </a:rPr>
              <a:t>核实签名</a:t>
            </a:r>
          </a:p>
        </p:txBody>
      </p:sp>
      <p:sp>
        <p:nvSpPr>
          <p:cNvPr id="34829" name="Freeform 211"/>
          <p:cNvSpPr>
            <a:spLocks/>
          </p:cNvSpPr>
          <p:nvPr/>
        </p:nvSpPr>
        <p:spPr bwMode="auto">
          <a:xfrm>
            <a:off x="7667625" y="2671763"/>
            <a:ext cx="963613" cy="1089025"/>
          </a:xfrm>
          <a:custGeom>
            <a:avLst/>
            <a:gdLst>
              <a:gd name="T0" fmla="*/ 0 w 663"/>
              <a:gd name="T1" fmla="*/ 0 h 686"/>
              <a:gd name="T2" fmla="*/ 0 w 663"/>
              <a:gd name="T3" fmla="*/ 2147483647 h 686"/>
              <a:gd name="T4" fmla="*/ 2147483647 w 663"/>
              <a:gd name="T5" fmla="*/ 2147483647 h 686"/>
              <a:gd name="T6" fmla="*/ 2147483647 w 663"/>
              <a:gd name="T7" fmla="*/ 2147483647 h 686"/>
              <a:gd name="T8" fmla="*/ 0 60000 65536"/>
              <a:gd name="T9" fmla="*/ 0 60000 65536"/>
              <a:gd name="T10" fmla="*/ 0 60000 65536"/>
              <a:gd name="T11" fmla="*/ 0 60000 65536"/>
              <a:gd name="T12" fmla="*/ 0 w 663"/>
              <a:gd name="T13" fmla="*/ 0 h 686"/>
              <a:gd name="T14" fmla="*/ 663 w 663"/>
              <a:gd name="T15" fmla="*/ 686 h 686"/>
            </a:gdLst>
            <a:ahLst/>
            <a:cxnLst>
              <a:cxn ang="T8">
                <a:pos x="T0" y="T1"/>
              </a:cxn>
              <a:cxn ang="T9">
                <a:pos x="T2" y="T3"/>
              </a:cxn>
              <a:cxn ang="T10">
                <a:pos x="T4" y="T5"/>
              </a:cxn>
              <a:cxn ang="T11">
                <a:pos x="T6" y="T7"/>
              </a:cxn>
            </a:cxnLst>
            <a:rect l="T12" t="T13" r="T14" b="T15"/>
            <a:pathLst>
              <a:path w="663" h="686">
                <a:moveTo>
                  <a:pt x="0" y="0"/>
                </a:moveTo>
                <a:lnTo>
                  <a:pt x="0" y="116"/>
                </a:lnTo>
                <a:lnTo>
                  <a:pt x="663" y="122"/>
                </a:lnTo>
                <a:lnTo>
                  <a:pt x="657" y="686"/>
                </a:lnTo>
              </a:path>
            </a:pathLst>
          </a:custGeom>
          <a:noFill/>
          <a:ln w="38100">
            <a:solidFill>
              <a:srgbClr val="808000"/>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830" name="Rectangle 212"/>
          <p:cNvSpPr>
            <a:spLocks noChangeArrowheads="1"/>
          </p:cNvSpPr>
          <p:nvPr/>
        </p:nvSpPr>
        <p:spPr bwMode="auto">
          <a:xfrm>
            <a:off x="466725" y="2349500"/>
            <a:ext cx="1152525" cy="288925"/>
          </a:xfrm>
          <a:prstGeom prst="rect">
            <a:avLst/>
          </a:prstGeom>
          <a:solidFill>
            <a:srgbClr val="66FF99"/>
          </a:solidFill>
          <a:ln w="9525">
            <a:solidFill>
              <a:schemeClr val="tx1"/>
            </a:solidFill>
            <a:miter lim="800000"/>
            <a:headEnd/>
            <a:tailEnd/>
          </a:ln>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kumimoji="1" lang="zh-CN" altLang="en-US" sz="1800">
                <a:solidFill>
                  <a:schemeClr val="folHlink"/>
                </a:solidFill>
                <a:latin typeface="Arial" charset="0"/>
                <a:ea typeface="黑体" pitchFamily="49" charset="-122"/>
              </a:rPr>
              <a:t>报文 </a:t>
            </a:r>
            <a:r>
              <a:rPr kumimoji="1" lang="en-US" altLang="zh-CN" sz="1800" i="1">
                <a:solidFill>
                  <a:schemeClr val="folHlink"/>
                </a:solidFill>
                <a:latin typeface="Arial" charset="0"/>
                <a:ea typeface="黑体" pitchFamily="49" charset="-122"/>
              </a:rPr>
              <a:t>X</a:t>
            </a:r>
          </a:p>
        </p:txBody>
      </p:sp>
      <p:sp>
        <p:nvSpPr>
          <p:cNvPr id="34831" name="Text Box 213"/>
          <p:cNvSpPr txBox="1">
            <a:spLocks noChangeArrowheads="1"/>
          </p:cNvSpPr>
          <p:nvPr/>
        </p:nvSpPr>
        <p:spPr bwMode="auto">
          <a:xfrm>
            <a:off x="2884488" y="2124075"/>
            <a:ext cx="574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en-US" altLang="zh-CN" sz="4000">
                <a:solidFill>
                  <a:schemeClr val="folHlink"/>
                </a:solidFill>
                <a:latin typeface="Arial" charset="0"/>
                <a:ea typeface="黑体" pitchFamily="49" charset="-122"/>
                <a:sym typeface="Symbol" pitchFamily="18" charset="2"/>
              </a:rPr>
              <a:t></a:t>
            </a:r>
          </a:p>
        </p:txBody>
      </p:sp>
      <p:sp>
        <p:nvSpPr>
          <p:cNvPr id="34832" name="Rectangle 214"/>
          <p:cNvSpPr>
            <a:spLocks noChangeArrowheads="1"/>
          </p:cNvSpPr>
          <p:nvPr/>
        </p:nvSpPr>
        <p:spPr bwMode="auto">
          <a:xfrm>
            <a:off x="755650" y="3773488"/>
            <a:ext cx="503238" cy="288925"/>
          </a:xfrm>
          <a:prstGeom prst="rect">
            <a:avLst/>
          </a:prstGeom>
          <a:solidFill>
            <a:srgbClr val="CCCC00"/>
          </a:solidFill>
          <a:ln w="9525">
            <a:solidFill>
              <a:schemeClr val="tx1"/>
            </a:solidFill>
            <a:miter lim="800000"/>
            <a:headEnd/>
            <a:tailEnd/>
          </a:ln>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kumimoji="1" lang="en-US" altLang="zh-CN" sz="1800" i="1">
                <a:solidFill>
                  <a:schemeClr val="folHlink"/>
                </a:solidFill>
                <a:latin typeface="Arial" charset="0"/>
                <a:ea typeface="黑体" pitchFamily="49" charset="-122"/>
              </a:rPr>
              <a:t>H</a:t>
            </a:r>
          </a:p>
        </p:txBody>
      </p:sp>
      <p:sp>
        <p:nvSpPr>
          <p:cNvPr id="34833" name="Rectangle 215"/>
          <p:cNvSpPr>
            <a:spLocks noChangeArrowheads="1"/>
          </p:cNvSpPr>
          <p:nvPr/>
        </p:nvSpPr>
        <p:spPr bwMode="auto">
          <a:xfrm>
            <a:off x="1697038" y="3773488"/>
            <a:ext cx="720725" cy="28892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kumimoji="1" lang="en-US" altLang="zh-CN" sz="1800" i="1">
                <a:solidFill>
                  <a:schemeClr val="folHlink"/>
                </a:solidFill>
                <a:latin typeface="Arial" charset="0"/>
                <a:ea typeface="黑体" pitchFamily="49" charset="-122"/>
              </a:rPr>
              <a:t>D</a:t>
            </a:r>
            <a:r>
              <a:rPr kumimoji="1" lang="en-US" altLang="zh-CN" sz="1800">
                <a:solidFill>
                  <a:schemeClr val="folHlink"/>
                </a:solidFill>
                <a:latin typeface="Arial" charset="0"/>
                <a:ea typeface="黑体" pitchFamily="49" charset="-122"/>
              </a:rPr>
              <a:t> </a:t>
            </a:r>
            <a:r>
              <a:rPr kumimoji="1" lang="zh-CN" altLang="en-US" sz="1800">
                <a:solidFill>
                  <a:schemeClr val="folHlink"/>
                </a:solidFill>
                <a:latin typeface="Arial" charset="0"/>
                <a:ea typeface="黑体" pitchFamily="49" charset="-122"/>
              </a:rPr>
              <a:t>运算</a:t>
            </a:r>
          </a:p>
        </p:txBody>
      </p:sp>
      <p:sp>
        <p:nvSpPr>
          <p:cNvPr id="34834" name="Rectangle 216"/>
          <p:cNvSpPr>
            <a:spLocks noChangeArrowheads="1"/>
          </p:cNvSpPr>
          <p:nvPr/>
        </p:nvSpPr>
        <p:spPr bwMode="auto">
          <a:xfrm>
            <a:off x="2916238" y="3773488"/>
            <a:ext cx="504825" cy="288925"/>
          </a:xfrm>
          <a:prstGeom prst="rect">
            <a:avLst/>
          </a:prstGeom>
          <a:solidFill>
            <a:schemeClr val="tx1"/>
          </a:solidFill>
          <a:ln w="9525">
            <a:solidFill>
              <a:schemeClr val="tx1"/>
            </a:solidFill>
            <a:miter lim="800000"/>
            <a:headEnd/>
            <a:tailEnd/>
          </a:ln>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kumimoji="1" lang="en-US" altLang="zh-CN" sz="1800" b="1" i="1">
                <a:solidFill>
                  <a:schemeClr val="bg1"/>
                </a:solidFill>
                <a:latin typeface="Arial" charset="0"/>
                <a:ea typeface="黑体" pitchFamily="49" charset="-122"/>
              </a:rPr>
              <a:t>D</a:t>
            </a:r>
            <a:r>
              <a:rPr kumimoji="1" lang="en-US" altLang="zh-CN" sz="1800" b="1">
                <a:solidFill>
                  <a:schemeClr val="bg1"/>
                </a:solidFill>
                <a:latin typeface="Arial" charset="0"/>
                <a:ea typeface="黑体" pitchFamily="49" charset="-122"/>
              </a:rPr>
              <a:t>(</a:t>
            </a:r>
            <a:r>
              <a:rPr kumimoji="1" lang="en-US" altLang="zh-CN" sz="1800" b="1" i="1">
                <a:solidFill>
                  <a:schemeClr val="bg1"/>
                </a:solidFill>
                <a:latin typeface="Arial" charset="0"/>
                <a:ea typeface="黑体" pitchFamily="49" charset="-122"/>
              </a:rPr>
              <a:t>H</a:t>
            </a:r>
            <a:r>
              <a:rPr kumimoji="1" lang="en-US" altLang="zh-CN" sz="1800" b="1">
                <a:solidFill>
                  <a:schemeClr val="bg1"/>
                </a:solidFill>
                <a:latin typeface="Arial" charset="0"/>
                <a:ea typeface="黑体" pitchFamily="49" charset="-122"/>
              </a:rPr>
              <a:t>)</a:t>
            </a:r>
          </a:p>
        </p:txBody>
      </p:sp>
      <p:sp>
        <p:nvSpPr>
          <p:cNvPr id="34835" name="Text Box 217"/>
          <p:cNvSpPr txBox="1">
            <a:spLocks noChangeArrowheads="1"/>
          </p:cNvSpPr>
          <p:nvPr/>
        </p:nvSpPr>
        <p:spPr bwMode="auto">
          <a:xfrm>
            <a:off x="1331913" y="2792413"/>
            <a:ext cx="10858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lnSpc>
                <a:spcPct val="120000"/>
              </a:lnSpc>
            </a:pPr>
            <a:r>
              <a:rPr kumimoji="1" lang="en-US" altLang="zh-CN" sz="1800">
                <a:solidFill>
                  <a:schemeClr val="folHlink"/>
                </a:solidFill>
                <a:latin typeface="Arial" charset="0"/>
                <a:ea typeface="黑体" pitchFamily="49" charset="-122"/>
              </a:rPr>
              <a:t>A </a:t>
            </a:r>
            <a:r>
              <a:rPr kumimoji="1" lang="zh-CN" altLang="en-US" sz="1800">
                <a:solidFill>
                  <a:schemeClr val="folHlink"/>
                </a:solidFill>
                <a:latin typeface="Arial" charset="0"/>
                <a:ea typeface="黑体" pitchFamily="49" charset="-122"/>
              </a:rPr>
              <a:t>的私钥</a:t>
            </a:r>
          </a:p>
        </p:txBody>
      </p:sp>
      <p:sp>
        <p:nvSpPr>
          <p:cNvPr id="34836" name="Rectangle 218"/>
          <p:cNvSpPr>
            <a:spLocks noChangeArrowheads="1"/>
          </p:cNvSpPr>
          <p:nvPr/>
        </p:nvSpPr>
        <p:spPr bwMode="auto">
          <a:xfrm>
            <a:off x="4140200" y="2349500"/>
            <a:ext cx="1152525" cy="288925"/>
          </a:xfrm>
          <a:prstGeom prst="rect">
            <a:avLst/>
          </a:prstGeom>
          <a:solidFill>
            <a:srgbClr val="66FF99"/>
          </a:solidFill>
          <a:ln w="9525" algn="ctr">
            <a:solidFill>
              <a:schemeClr val="tx1"/>
            </a:solidFill>
            <a:miter lim="800000"/>
            <a:headEnd/>
            <a:tailEnd/>
          </a:ln>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kumimoji="1" lang="zh-CN" altLang="en-US" sz="1800">
                <a:solidFill>
                  <a:schemeClr val="folHlink"/>
                </a:solidFill>
                <a:latin typeface="Arial" charset="0"/>
                <a:ea typeface="黑体" pitchFamily="49" charset="-122"/>
              </a:rPr>
              <a:t>报文 </a:t>
            </a:r>
            <a:r>
              <a:rPr kumimoji="1" lang="en-US" altLang="zh-CN" sz="1800">
                <a:solidFill>
                  <a:schemeClr val="folHlink"/>
                </a:solidFill>
                <a:latin typeface="Arial" charset="0"/>
                <a:ea typeface="黑体" pitchFamily="49" charset="-122"/>
              </a:rPr>
              <a:t>X</a:t>
            </a:r>
          </a:p>
        </p:txBody>
      </p:sp>
      <p:sp>
        <p:nvSpPr>
          <p:cNvPr id="34837" name="Rectangle 219"/>
          <p:cNvSpPr>
            <a:spLocks noChangeArrowheads="1"/>
          </p:cNvSpPr>
          <p:nvPr/>
        </p:nvSpPr>
        <p:spPr bwMode="auto">
          <a:xfrm>
            <a:off x="3635375" y="2349500"/>
            <a:ext cx="504825" cy="288925"/>
          </a:xfrm>
          <a:prstGeom prst="rect">
            <a:avLst/>
          </a:prstGeom>
          <a:solidFill>
            <a:schemeClr val="tx1"/>
          </a:solidFill>
          <a:ln w="9525">
            <a:solidFill>
              <a:schemeClr val="tx1"/>
            </a:solidFill>
            <a:miter lim="800000"/>
            <a:headEnd/>
            <a:tailEnd/>
          </a:ln>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kumimoji="1" lang="en-US" altLang="zh-CN" sz="1800" b="1" i="1">
                <a:solidFill>
                  <a:schemeClr val="bg1"/>
                </a:solidFill>
                <a:latin typeface="Arial" charset="0"/>
                <a:ea typeface="黑体" pitchFamily="49" charset="-122"/>
              </a:rPr>
              <a:t>D</a:t>
            </a:r>
            <a:r>
              <a:rPr kumimoji="1" lang="en-US" altLang="zh-CN" sz="1800" b="1">
                <a:solidFill>
                  <a:schemeClr val="bg1"/>
                </a:solidFill>
                <a:latin typeface="Arial" charset="0"/>
                <a:ea typeface="黑体" pitchFamily="49" charset="-122"/>
              </a:rPr>
              <a:t>(</a:t>
            </a:r>
            <a:r>
              <a:rPr kumimoji="1" lang="en-US" altLang="zh-CN" sz="1800" b="1" i="1">
                <a:solidFill>
                  <a:schemeClr val="bg1"/>
                </a:solidFill>
                <a:latin typeface="Arial" charset="0"/>
                <a:ea typeface="黑体" pitchFamily="49" charset="-122"/>
              </a:rPr>
              <a:t>H</a:t>
            </a:r>
            <a:r>
              <a:rPr kumimoji="1" lang="en-US" altLang="zh-CN" sz="1800" b="1">
                <a:solidFill>
                  <a:schemeClr val="bg1"/>
                </a:solidFill>
                <a:latin typeface="Arial" charset="0"/>
                <a:ea typeface="黑体" pitchFamily="49" charset="-122"/>
              </a:rPr>
              <a:t>)</a:t>
            </a:r>
          </a:p>
        </p:txBody>
      </p:sp>
      <p:sp>
        <p:nvSpPr>
          <p:cNvPr id="34838" name="Text Box 220"/>
          <p:cNvSpPr txBox="1">
            <a:spLocks noChangeArrowheads="1"/>
          </p:cNvSpPr>
          <p:nvPr/>
        </p:nvSpPr>
        <p:spPr bwMode="auto">
          <a:xfrm>
            <a:off x="7158038" y="1709738"/>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en-US" altLang="zh-CN" sz="1800">
                <a:solidFill>
                  <a:schemeClr val="folHlink"/>
                </a:solidFill>
                <a:latin typeface="Arial" charset="0"/>
                <a:ea typeface="黑体" pitchFamily="49" charset="-122"/>
              </a:rPr>
              <a:t>B</a:t>
            </a:r>
          </a:p>
        </p:txBody>
      </p:sp>
      <p:grpSp>
        <p:nvGrpSpPr>
          <p:cNvPr id="34839" name="Group 221"/>
          <p:cNvGrpSpPr>
            <a:grpSpLocks/>
          </p:cNvGrpSpPr>
          <p:nvPr/>
        </p:nvGrpSpPr>
        <p:grpSpPr bwMode="auto">
          <a:xfrm>
            <a:off x="7380288" y="1736725"/>
            <a:ext cx="504825" cy="503238"/>
            <a:chOff x="921" y="2412"/>
            <a:chExt cx="284" cy="265"/>
          </a:xfrm>
        </p:grpSpPr>
        <p:grpSp>
          <p:nvGrpSpPr>
            <p:cNvPr id="34864" name="Group 222"/>
            <p:cNvGrpSpPr>
              <a:grpSpLocks/>
            </p:cNvGrpSpPr>
            <p:nvPr/>
          </p:nvGrpSpPr>
          <p:grpSpPr bwMode="auto">
            <a:xfrm>
              <a:off x="928" y="2417"/>
              <a:ext cx="277" cy="260"/>
              <a:chOff x="928" y="2417"/>
              <a:chExt cx="277" cy="260"/>
            </a:xfrm>
          </p:grpSpPr>
          <p:sp>
            <p:nvSpPr>
              <p:cNvPr id="34878" name="Freeform 223"/>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79" name="Freeform 224"/>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80" name="Freeform 225"/>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81" name="Freeform 226"/>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82" name="Rectangle 227"/>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34883" name="Rectangle 228"/>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34884" name="Rectangle 229"/>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34885" name="Line 230"/>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4886" name="Group 231"/>
              <p:cNvGrpSpPr>
                <a:grpSpLocks/>
              </p:cNvGrpSpPr>
              <p:nvPr/>
            </p:nvGrpSpPr>
            <p:grpSpPr bwMode="auto">
              <a:xfrm>
                <a:off x="928" y="2639"/>
                <a:ext cx="277" cy="38"/>
                <a:chOff x="928" y="2639"/>
                <a:chExt cx="277" cy="38"/>
              </a:xfrm>
            </p:grpSpPr>
            <p:sp>
              <p:nvSpPr>
                <p:cNvPr id="34887" name="Freeform 232"/>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88" name="Freeform 233"/>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89" name="Rectangle 234"/>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grpSp>
        </p:grpSp>
        <p:grpSp>
          <p:nvGrpSpPr>
            <p:cNvPr id="34865" name="Group 235"/>
            <p:cNvGrpSpPr>
              <a:grpSpLocks/>
            </p:cNvGrpSpPr>
            <p:nvPr/>
          </p:nvGrpSpPr>
          <p:grpSpPr bwMode="auto">
            <a:xfrm>
              <a:off x="921" y="2412"/>
              <a:ext cx="277" cy="261"/>
              <a:chOff x="921" y="2412"/>
              <a:chExt cx="277" cy="261"/>
            </a:xfrm>
          </p:grpSpPr>
          <p:sp>
            <p:nvSpPr>
              <p:cNvPr id="34866" name="Freeform 236"/>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67" name="Freeform 237"/>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68" name="Freeform 238"/>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69" name="Freeform 239"/>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70" name="Rectangle 240"/>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34871" name="Rectangle 241"/>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34872" name="Rectangle 242"/>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34873" name="Line 243"/>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4874" name="Group 244"/>
              <p:cNvGrpSpPr>
                <a:grpSpLocks/>
              </p:cNvGrpSpPr>
              <p:nvPr/>
            </p:nvGrpSpPr>
            <p:grpSpPr bwMode="auto">
              <a:xfrm>
                <a:off x="921" y="2635"/>
                <a:ext cx="277" cy="38"/>
                <a:chOff x="921" y="2635"/>
                <a:chExt cx="277" cy="38"/>
              </a:xfrm>
            </p:grpSpPr>
            <p:sp>
              <p:nvSpPr>
                <p:cNvPr id="34875" name="Freeform 245"/>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76" name="Freeform 246"/>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77" name="Rectangle 247"/>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grpSp>
        </p:grpSp>
      </p:grpSp>
      <p:sp>
        <p:nvSpPr>
          <p:cNvPr id="34840" name="Text Box 248"/>
          <p:cNvSpPr txBox="1">
            <a:spLocks noChangeArrowheads="1"/>
          </p:cNvSpPr>
          <p:nvPr/>
        </p:nvSpPr>
        <p:spPr bwMode="auto">
          <a:xfrm>
            <a:off x="466725" y="4035425"/>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1800">
                <a:solidFill>
                  <a:schemeClr val="folHlink"/>
                </a:solidFill>
                <a:latin typeface="Arial" charset="0"/>
                <a:ea typeface="黑体" pitchFamily="49" charset="-122"/>
              </a:rPr>
              <a:t>报文摘要</a:t>
            </a:r>
          </a:p>
        </p:txBody>
      </p:sp>
      <p:sp>
        <p:nvSpPr>
          <p:cNvPr id="34841" name="Rectangle 249"/>
          <p:cNvSpPr>
            <a:spLocks noChangeArrowheads="1"/>
          </p:cNvSpPr>
          <p:nvPr/>
        </p:nvSpPr>
        <p:spPr bwMode="auto">
          <a:xfrm>
            <a:off x="7118350" y="2382838"/>
            <a:ext cx="1152525" cy="288925"/>
          </a:xfrm>
          <a:prstGeom prst="rect">
            <a:avLst/>
          </a:prstGeom>
          <a:solidFill>
            <a:srgbClr val="66FF99"/>
          </a:solidFill>
          <a:ln w="9525">
            <a:solidFill>
              <a:schemeClr val="tx1"/>
            </a:solidFill>
            <a:miter lim="800000"/>
            <a:headEnd/>
            <a:tailEnd/>
          </a:ln>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kumimoji="1" lang="zh-CN" altLang="en-US" sz="1800">
                <a:solidFill>
                  <a:schemeClr val="folHlink"/>
                </a:solidFill>
                <a:latin typeface="Arial" charset="0"/>
                <a:ea typeface="黑体" pitchFamily="49" charset="-122"/>
              </a:rPr>
              <a:t>报文 </a:t>
            </a:r>
            <a:r>
              <a:rPr kumimoji="1" lang="en-US" altLang="zh-CN" sz="1800" i="1">
                <a:solidFill>
                  <a:schemeClr val="folHlink"/>
                </a:solidFill>
                <a:latin typeface="Arial" charset="0"/>
                <a:ea typeface="黑体" pitchFamily="49" charset="-122"/>
              </a:rPr>
              <a:t>X</a:t>
            </a:r>
          </a:p>
        </p:txBody>
      </p:sp>
      <p:sp>
        <p:nvSpPr>
          <p:cNvPr id="34842" name="Rectangle 250"/>
          <p:cNvSpPr>
            <a:spLocks noChangeArrowheads="1"/>
          </p:cNvSpPr>
          <p:nvPr/>
        </p:nvSpPr>
        <p:spPr bwMode="auto">
          <a:xfrm>
            <a:off x="6624638" y="2382838"/>
            <a:ext cx="504825" cy="288925"/>
          </a:xfrm>
          <a:prstGeom prst="rect">
            <a:avLst/>
          </a:prstGeom>
          <a:solidFill>
            <a:schemeClr val="tx1"/>
          </a:solidFill>
          <a:ln w="9525">
            <a:solidFill>
              <a:schemeClr val="tx1"/>
            </a:solidFill>
            <a:miter lim="800000"/>
            <a:headEnd/>
            <a:tailEnd/>
          </a:ln>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kumimoji="1" lang="en-US" altLang="zh-CN" sz="1800" b="1" i="1">
                <a:solidFill>
                  <a:schemeClr val="bg1"/>
                </a:solidFill>
                <a:latin typeface="Arial" charset="0"/>
                <a:ea typeface="黑体" pitchFamily="49" charset="-122"/>
              </a:rPr>
              <a:t>D</a:t>
            </a:r>
            <a:r>
              <a:rPr kumimoji="1" lang="en-US" altLang="zh-CN" sz="1800" b="1">
                <a:solidFill>
                  <a:schemeClr val="bg1"/>
                </a:solidFill>
                <a:latin typeface="Arial" charset="0"/>
                <a:ea typeface="黑体" pitchFamily="49" charset="-122"/>
              </a:rPr>
              <a:t>(</a:t>
            </a:r>
            <a:r>
              <a:rPr kumimoji="1" lang="en-US" altLang="zh-CN" sz="1800" b="1" i="1">
                <a:solidFill>
                  <a:schemeClr val="bg1"/>
                </a:solidFill>
                <a:latin typeface="Arial" charset="0"/>
                <a:ea typeface="黑体" pitchFamily="49" charset="-122"/>
              </a:rPr>
              <a:t>H</a:t>
            </a:r>
            <a:r>
              <a:rPr kumimoji="1" lang="en-US" altLang="zh-CN" sz="1800" b="1">
                <a:solidFill>
                  <a:schemeClr val="bg1"/>
                </a:solidFill>
                <a:latin typeface="Arial" charset="0"/>
                <a:ea typeface="黑体" pitchFamily="49" charset="-122"/>
              </a:rPr>
              <a:t>)</a:t>
            </a:r>
          </a:p>
        </p:txBody>
      </p:sp>
      <p:sp>
        <p:nvSpPr>
          <p:cNvPr id="34843" name="Text Box 251"/>
          <p:cNvSpPr txBox="1">
            <a:spLocks noChangeArrowheads="1"/>
          </p:cNvSpPr>
          <p:nvPr/>
        </p:nvSpPr>
        <p:spPr bwMode="auto">
          <a:xfrm>
            <a:off x="5586413" y="2092325"/>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1800">
                <a:solidFill>
                  <a:schemeClr val="folHlink"/>
                </a:solidFill>
                <a:latin typeface="Arial" charset="0"/>
                <a:ea typeface="黑体" pitchFamily="49" charset="-122"/>
              </a:rPr>
              <a:t>发送 </a:t>
            </a:r>
          </a:p>
        </p:txBody>
      </p:sp>
      <p:sp>
        <p:nvSpPr>
          <p:cNvPr id="34844" name="Rectangle 252"/>
          <p:cNvSpPr>
            <a:spLocks noChangeArrowheads="1"/>
          </p:cNvSpPr>
          <p:nvPr/>
        </p:nvSpPr>
        <p:spPr bwMode="auto">
          <a:xfrm>
            <a:off x="6516688" y="3030538"/>
            <a:ext cx="720725" cy="288925"/>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kumimoji="1" lang="en-US" altLang="zh-CN" sz="1800" i="1">
                <a:solidFill>
                  <a:schemeClr val="folHlink"/>
                </a:solidFill>
                <a:latin typeface="Arial" charset="0"/>
                <a:ea typeface="黑体" pitchFamily="49" charset="-122"/>
              </a:rPr>
              <a:t>E</a:t>
            </a:r>
            <a:r>
              <a:rPr kumimoji="1" lang="en-US" altLang="zh-CN" sz="1800">
                <a:solidFill>
                  <a:schemeClr val="folHlink"/>
                </a:solidFill>
                <a:latin typeface="Arial" charset="0"/>
                <a:ea typeface="黑体" pitchFamily="49" charset="-122"/>
              </a:rPr>
              <a:t> </a:t>
            </a:r>
            <a:r>
              <a:rPr kumimoji="1" lang="zh-CN" altLang="en-US" sz="1800">
                <a:solidFill>
                  <a:schemeClr val="folHlink"/>
                </a:solidFill>
                <a:latin typeface="Arial" charset="0"/>
                <a:ea typeface="黑体" pitchFamily="49" charset="-122"/>
              </a:rPr>
              <a:t>运算</a:t>
            </a:r>
          </a:p>
        </p:txBody>
      </p:sp>
      <p:sp>
        <p:nvSpPr>
          <p:cNvPr id="34845" name="Rectangle 253"/>
          <p:cNvSpPr>
            <a:spLocks noChangeArrowheads="1"/>
          </p:cNvSpPr>
          <p:nvPr/>
        </p:nvSpPr>
        <p:spPr bwMode="auto">
          <a:xfrm>
            <a:off x="6624638" y="3773488"/>
            <a:ext cx="504825" cy="288925"/>
          </a:xfrm>
          <a:prstGeom prst="rect">
            <a:avLst/>
          </a:prstGeom>
          <a:solidFill>
            <a:srgbClr val="CCCC00"/>
          </a:solidFill>
          <a:ln w="9525" algn="ctr">
            <a:solidFill>
              <a:schemeClr val="tx1"/>
            </a:solidFill>
            <a:miter lim="800000"/>
            <a:headEnd/>
            <a:tailEnd/>
          </a:ln>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kumimoji="1" lang="en-US" altLang="zh-CN" sz="1800" i="1">
                <a:solidFill>
                  <a:schemeClr val="folHlink"/>
                </a:solidFill>
                <a:latin typeface="Arial" charset="0"/>
                <a:ea typeface="黑体" pitchFamily="49" charset="-122"/>
              </a:rPr>
              <a:t>H</a:t>
            </a:r>
          </a:p>
        </p:txBody>
      </p:sp>
      <p:sp>
        <p:nvSpPr>
          <p:cNvPr id="34846" name="Text Box 254"/>
          <p:cNvSpPr txBox="1">
            <a:spLocks noChangeArrowheads="1"/>
          </p:cNvSpPr>
          <p:nvPr/>
        </p:nvSpPr>
        <p:spPr bwMode="auto">
          <a:xfrm>
            <a:off x="2411413" y="4035425"/>
            <a:ext cx="1784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1800">
                <a:solidFill>
                  <a:schemeClr val="folHlink"/>
                </a:solidFill>
                <a:latin typeface="Arial" charset="0"/>
                <a:ea typeface="黑体" pitchFamily="49" charset="-122"/>
              </a:rPr>
              <a:t>签名的报文摘要</a:t>
            </a:r>
          </a:p>
        </p:txBody>
      </p:sp>
      <p:sp>
        <p:nvSpPr>
          <p:cNvPr id="34847" name="Rectangle 255"/>
          <p:cNvSpPr>
            <a:spLocks noChangeArrowheads="1"/>
          </p:cNvSpPr>
          <p:nvPr/>
        </p:nvSpPr>
        <p:spPr bwMode="auto">
          <a:xfrm>
            <a:off x="8388350" y="3773488"/>
            <a:ext cx="504825" cy="288925"/>
          </a:xfrm>
          <a:prstGeom prst="rect">
            <a:avLst/>
          </a:prstGeom>
          <a:solidFill>
            <a:srgbClr val="CCCC00"/>
          </a:solidFill>
          <a:ln w="9525" algn="ctr">
            <a:solidFill>
              <a:schemeClr val="tx1"/>
            </a:solidFill>
            <a:miter lim="800000"/>
            <a:headEnd/>
            <a:tailEnd/>
          </a:ln>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kumimoji="1" lang="en-US" altLang="zh-CN" sz="1800" i="1">
                <a:solidFill>
                  <a:schemeClr val="folHlink"/>
                </a:solidFill>
                <a:latin typeface="Arial" charset="0"/>
                <a:ea typeface="黑体" pitchFamily="49" charset="-122"/>
              </a:rPr>
              <a:t>H</a:t>
            </a:r>
          </a:p>
        </p:txBody>
      </p:sp>
      <p:sp>
        <p:nvSpPr>
          <p:cNvPr id="34848" name="Text Box 256"/>
          <p:cNvSpPr txBox="1">
            <a:spLocks noChangeArrowheads="1"/>
          </p:cNvSpPr>
          <p:nvPr/>
        </p:nvSpPr>
        <p:spPr bwMode="auto">
          <a:xfrm>
            <a:off x="-22225" y="2860675"/>
            <a:ext cx="1098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kumimoji="1" lang="zh-CN" altLang="en-US" sz="1800">
                <a:solidFill>
                  <a:schemeClr val="folHlink"/>
                </a:solidFill>
                <a:latin typeface="Arial" charset="0"/>
                <a:ea typeface="黑体" pitchFamily="49" charset="-122"/>
              </a:rPr>
              <a:t>报文摘要</a:t>
            </a:r>
          </a:p>
          <a:p>
            <a:pPr eaLnBrk="1" hangingPunct="1"/>
            <a:r>
              <a:rPr kumimoji="1" lang="zh-CN" altLang="en-US" sz="1800">
                <a:solidFill>
                  <a:schemeClr val="folHlink"/>
                </a:solidFill>
                <a:latin typeface="Arial" charset="0"/>
                <a:ea typeface="黑体" pitchFamily="49" charset="-122"/>
              </a:rPr>
              <a:t>运算</a:t>
            </a:r>
          </a:p>
        </p:txBody>
      </p:sp>
      <p:sp>
        <p:nvSpPr>
          <p:cNvPr id="34849" name="Line 257"/>
          <p:cNvSpPr>
            <a:spLocks noChangeShapeType="1"/>
          </p:cNvSpPr>
          <p:nvPr/>
        </p:nvSpPr>
        <p:spPr bwMode="auto">
          <a:xfrm rot="5400000">
            <a:off x="1784350" y="3513138"/>
            <a:ext cx="533400" cy="0"/>
          </a:xfrm>
          <a:prstGeom prst="line">
            <a:avLst/>
          </a:prstGeom>
          <a:noFill/>
          <a:ln w="38100">
            <a:solidFill>
              <a:schemeClr val="hlink"/>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0" name="Text Box 258"/>
          <p:cNvSpPr txBox="1">
            <a:spLocks noChangeArrowheads="1"/>
          </p:cNvSpPr>
          <p:nvPr/>
        </p:nvSpPr>
        <p:spPr bwMode="auto">
          <a:xfrm>
            <a:off x="4732338" y="2928938"/>
            <a:ext cx="10858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lnSpc>
                <a:spcPct val="120000"/>
              </a:lnSpc>
            </a:pPr>
            <a:r>
              <a:rPr kumimoji="1" lang="en-US" altLang="zh-CN" sz="1800">
                <a:solidFill>
                  <a:schemeClr val="folHlink"/>
                </a:solidFill>
                <a:latin typeface="Arial" charset="0"/>
                <a:ea typeface="黑体" pitchFamily="49" charset="-122"/>
              </a:rPr>
              <a:t>A </a:t>
            </a:r>
            <a:r>
              <a:rPr kumimoji="1" lang="zh-CN" altLang="en-US" sz="1800">
                <a:solidFill>
                  <a:schemeClr val="folHlink"/>
                </a:solidFill>
                <a:latin typeface="Arial" charset="0"/>
                <a:ea typeface="黑体" pitchFamily="49" charset="-122"/>
              </a:rPr>
              <a:t>的公钥</a:t>
            </a:r>
          </a:p>
        </p:txBody>
      </p:sp>
      <p:sp>
        <p:nvSpPr>
          <p:cNvPr id="34851" name="Line 259"/>
          <p:cNvSpPr>
            <a:spLocks noChangeShapeType="1"/>
          </p:cNvSpPr>
          <p:nvPr/>
        </p:nvSpPr>
        <p:spPr bwMode="auto">
          <a:xfrm flipV="1">
            <a:off x="3279775" y="2506663"/>
            <a:ext cx="360363" cy="0"/>
          </a:xfrm>
          <a:prstGeom prst="line">
            <a:avLst/>
          </a:prstGeom>
          <a:noFill/>
          <a:ln w="38100">
            <a:solidFill>
              <a:schemeClr val="tx2"/>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2" name="Line 260"/>
          <p:cNvSpPr>
            <a:spLocks noChangeShapeType="1"/>
          </p:cNvSpPr>
          <p:nvPr/>
        </p:nvSpPr>
        <p:spPr bwMode="auto">
          <a:xfrm rot="16200000" flipV="1">
            <a:off x="2555875" y="3197226"/>
            <a:ext cx="1152525" cy="0"/>
          </a:xfrm>
          <a:prstGeom prst="line">
            <a:avLst/>
          </a:prstGeom>
          <a:noFill/>
          <a:ln w="38100">
            <a:solidFill>
              <a:schemeClr val="tx2"/>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3" name="Line 261"/>
          <p:cNvSpPr>
            <a:spLocks noChangeShapeType="1"/>
          </p:cNvSpPr>
          <p:nvPr/>
        </p:nvSpPr>
        <p:spPr bwMode="auto">
          <a:xfrm rot="10800000" flipH="1">
            <a:off x="1270000" y="3908425"/>
            <a:ext cx="427038" cy="7938"/>
          </a:xfrm>
          <a:prstGeom prst="line">
            <a:avLst/>
          </a:prstGeom>
          <a:noFill/>
          <a:ln w="38100">
            <a:solidFill>
              <a:srgbClr val="808000"/>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4" name="Line 262"/>
          <p:cNvSpPr>
            <a:spLocks noChangeShapeType="1"/>
          </p:cNvSpPr>
          <p:nvPr/>
        </p:nvSpPr>
        <p:spPr bwMode="auto">
          <a:xfrm rot="10800000" flipH="1">
            <a:off x="2420938" y="3914775"/>
            <a:ext cx="500062" cy="7938"/>
          </a:xfrm>
          <a:prstGeom prst="line">
            <a:avLst/>
          </a:prstGeom>
          <a:noFill/>
          <a:ln w="38100">
            <a:solidFill>
              <a:srgbClr val="808000"/>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5" name="Line 263"/>
          <p:cNvSpPr>
            <a:spLocks noChangeShapeType="1"/>
          </p:cNvSpPr>
          <p:nvPr/>
        </p:nvSpPr>
        <p:spPr bwMode="auto">
          <a:xfrm flipV="1">
            <a:off x="5940425" y="3175000"/>
            <a:ext cx="576263" cy="0"/>
          </a:xfrm>
          <a:prstGeom prst="line">
            <a:avLst/>
          </a:prstGeom>
          <a:noFill/>
          <a:ln w="38100">
            <a:solidFill>
              <a:schemeClr val="hlink"/>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6" name="Line 264"/>
          <p:cNvSpPr>
            <a:spLocks noChangeShapeType="1"/>
          </p:cNvSpPr>
          <p:nvPr/>
        </p:nvSpPr>
        <p:spPr bwMode="auto">
          <a:xfrm rot="16200000" flipH="1">
            <a:off x="6664325" y="3533775"/>
            <a:ext cx="427038" cy="7938"/>
          </a:xfrm>
          <a:prstGeom prst="line">
            <a:avLst/>
          </a:prstGeom>
          <a:noFill/>
          <a:ln w="38100">
            <a:solidFill>
              <a:srgbClr val="808000"/>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7" name="Line 265"/>
          <p:cNvSpPr>
            <a:spLocks noChangeShapeType="1"/>
          </p:cNvSpPr>
          <p:nvPr/>
        </p:nvSpPr>
        <p:spPr bwMode="auto">
          <a:xfrm rot="16200000" flipH="1">
            <a:off x="6697662" y="2851151"/>
            <a:ext cx="358775" cy="0"/>
          </a:xfrm>
          <a:prstGeom prst="line">
            <a:avLst/>
          </a:prstGeom>
          <a:noFill/>
          <a:ln w="38100">
            <a:solidFill>
              <a:srgbClr val="808000"/>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8" name="Text Box 266"/>
          <p:cNvSpPr txBox="1">
            <a:spLocks noChangeArrowheads="1"/>
          </p:cNvSpPr>
          <p:nvPr/>
        </p:nvSpPr>
        <p:spPr bwMode="auto">
          <a:xfrm>
            <a:off x="7616825" y="2927350"/>
            <a:ext cx="1098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kumimoji="1" lang="zh-CN" altLang="en-US" sz="1800">
                <a:solidFill>
                  <a:schemeClr val="folHlink"/>
                </a:solidFill>
                <a:latin typeface="Arial" charset="0"/>
                <a:ea typeface="黑体" pitchFamily="49" charset="-122"/>
              </a:rPr>
              <a:t>报文摘要</a:t>
            </a:r>
          </a:p>
          <a:p>
            <a:pPr eaLnBrk="1" hangingPunct="1"/>
            <a:r>
              <a:rPr kumimoji="1" lang="zh-CN" altLang="en-US" sz="1800">
                <a:solidFill>
                  <a:schemeClr val="folHlink"/>
                </a:solidFill>
                <a:latin typeface="Arial" charset="0"/>
                <a:ea typeface="黑体" pitchFamily="49" charset="-122"/>
              </a:rPr>
              <a:t>运算</a:t>
            </a:r>
          </a:p>
        </p:txBody>
      </p:sp>
      <p:sp>
        <p:nvSpPr>
          <p:cNvPr id="34859" name="Text Box 267"/>
          <p:cNvSpPr txBox="1">
            <a:spLocks noChangeArrowheads="1"/>
          </p:cNvSpPr>
          <p:nvPr/>
        </p:nvSpPr>
        <p:spPr bwMode="auto">
          <a:xfrm>
            <a:off x="6372225" y="4084638"/>
            <a:ext cx="1098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1800">
                <a:solidFill>
                  <a:schemeClr val="folHlink"/>
                </a:solidFill>
                <a:latin typeface="Arial" charset="0"/>
                <a:ea typeface="黑体" pitchFamily="49" charset="-122"/>
              </a:rPr>
              <a:t>报文摘要</a:t>
            </a:r>
          </a:p>
        </p:txBody>
      </p:sp>
      <p:sp>
        <p:nvSpPr>
          <p:cNvPr id="34860" name="Text Box 268"/>
          <p:cNvSpPr txBox="1">
            <a:spLocks noChangeArrowheads="1"/>
          </p:cNvSpPr>
          <p:nvPr/>
        </p:nvSpPr>
        <p:spPr bwMode="auto">
          <a:xfrm>
            <a:off x="8081963" y="4016375"/>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1800">
                <a:solidFill>
                  <a:schemeClr val="folHlink"/>
                </a:solidFill>
                <a:latin typeface="Arial" charset="0"/>
                <a:ea typeface="黑体" pitchFamily="49" charset="-122"/>
              </a:rPr>
              <a:t>报文摘要</a:t>
            </a:r>
          </a:p>
        </p:txBody>
      </p:sp>
      <p:sp>
        <p:nvSpPr>
          <p:cNvPr id="34861" name="AutoShape 269"/>
          <p:cNvSpPr>
            <a:spLocks noChangeArrowheads="1"/>
          </p:cNvSpPr>
          <p:nvPr/>
        </p:nvSpPr>
        <p:spPr bwMode="auto">
          <a:xfrm>
            <a:off x="7151688" y="3806825"/>
            <a:ext cx="1223962" cy="241300"/>
          </a:xfrm>
          <a:prstGeom prst="leftRightArrow">
            <a:avLst>
              <a:gd name="adj1" fmla="val 50000"/>
              <a:gd name="adj2" fmla="val 101447"/>
            </a:avLst>
          </a:prstGeom>
          <a:solidFill>
            <a:schemeClr val="hlink"/>
          </a:solidFill>
          <a:ln w="9525">
            <a:solidFill>
              <a:schemeClr val="tx1"/>
            </a:solidFill>
            <a:miter lim="800000"/>
            <a:headEnd/>
            <a:tailEnd/>
          </a:ln>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34862" name="AutoShape 270"/>
          <p:cNvSpPr>
            <a:spLocks noChangeArrowheads="1"/>
          </p:cNvSpPr>
          <p:nvPr/>
        </p:nvSpPr>
        <p:spPr bwMode="auto">
          <a:xfrm>
            <a:off x="5364163" y="2374900"/>
            <a:ext cx="1152525" cy="215900"/>
          </a:xfrm>
          <a:prstGeom prst="rightArrow">
            <a:avLst>
              <a:gd name="adj1" fmla="val 50000"/>
              <a:gd name="adj2" fmla="val 133456"/>
            </a:avLst>
          </a:prstGeom>
          <a:solidFill>
            <a:schemeClr val="tx2"/>
          </a:solidFill>
          <a:ln w="9525">
            <a:solidFill>
              <a:schemeClr val="folHlink"/>
            </a:solidFill>
            <a:miter lim="800000"/>
            <a:headEnd/>
            <a:tailEnd/>
          </a:ln>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34863" name="Text Box 271"/>
          <p:cNvSpPr txBox="1">
            <a:spLocks noChangeArrowheads="1"/>
          </p:cNvSpPr>
          <p:nvPr/>
        </p:nvSpPr>
        <p:spPr bwMode="auto">
          <a:xfrm>
            <a:off x="5364163" y="1557338"/>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400">
                <a:solidFill>
                  <a:schemeClr val="folHlink"/>
                </a:solidFill>
                <a:latin typeface="Arial" charset="0"/>
                <a:ea typeface="黑体" pitchFamily="49" charset="-122"/>
              </a:rPr>
              <a:t>因特网</a:t>
            </a:r>
          </a:p>
        </p:txBody>
      </p:sp>
    </p:spTree>
    <p:extLst>
      <p:ext uri="{BB962C8B-B14F-4D97-AF65-F5344CB8AC3E}">
        <p14:creationId xmlns:p14="http://schemas.microsoft.com/office/powerpoint/2010/main" val="26044895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z="4400" smtClean="0"/>
              <a:t>实体鉴别 </a:t>
            </a:r>
          </a:p>
        </p:txBody>
      </p:sp>
      <p:sp>
        <p:nvSpPr>
          <p:cNvPr id="35843" name="Rectangle 3"/>
          <p:cNvSpPr>
            <a:spLocks noGrp="1" noChangeArrowheads="1"/>
          </p:cNvSpPr>
          <p:nvPr>
            <p:ph idx="1"/>
          </p:nvPr>
        </p:nvSpPr>
        <p:spPr/>
        <p:txBody>
          <a:bodyPr/>
          <a:lstStyle/>
          <a:p>
            <a:pPr eaLnBrk="1" hangingPunct="1">
              <a:buFont typeface="Wingdings" pitchFamily="2" charset="2"/>
              <a:buNone/>
            </a:pPr>
            <a:r>
              <a:rPr lang="zh-CN" altLang="en-US" sz="3200" smtClean="0"/>
              <a:t>实体鉴别和报文鉴别不同。</a:t>
            </a:r>
          </a:p>
          <a:p>
            <a:pPr eaLnBrk="1" hangingPunct="1">
              <a:buFont typeface="Wingdings" pitchFamily="2" charset="2"/>
              <a:buNone/>
            </a:pPr>
            <a:r>
              <a:rPr lang="zh-CN" altLang="en-US" sz="3200" smtClean="0"/>
              <a:t>报文鉴别是对每一个收到的报文都要鉴别报文的发送者，而实体鉴别是在系统接入的全部持续时间内对和自己通信的对方实体</a:t>
            </a:r>
            <a:r>
              <a:rPr lang="zh-CN" altLang="en-US" sz="3200" smtClean="0">
                <a:solidFill>
                  <a:schemeClr val="hlink"/>
                </a:solidFill>
              </a:rPr>
              <a:t>只需验证一次</a:t>
            </a:r>
            <a:r>
              <a:rPr lang="zh-CN" altLang="en-US" sz="3200" smtClean="0"/>
              <a:t>。 </a:t>
            </a:r>
          </a:p>
        </p:txBody>
      </p:sp>
    </p:spTree>
    <p:extLst>
      <p:ext uri="{BB962C8B-B14F-4D97-AF65-F5344CB8AC3E}">
        <p14:creationId xmlns:p14="http://schemas.microsoft.com/office/powerpoint/2010/main" val="34497095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mtClean="0"/>
              <a:t>最简单的实体鉴别过程 </a:t>
            </a:r>
          </a:p>
        </p:txBody>
      </p:sp>
      <p:sp>
        <p:nvSpPr>
          <p:cNvPr id="36867" name="Rectangle 3"/>
          <p:cNvSpPr>
            <a:spLocks noGrp="1" noChangeArrowheads="1"/>
          </p:cNvSpPr>
          <p:nvPr>
            <p:ph idx="1"/>
          </p:nvPr>
        </p:nvSpPr>
        <p:spPr/>
        <p:txBody>
          <a:bodyPr/>
          <a:lstStyle/>
          <a:p>
            <a:pPr eaLnBrk="1" hangingPunct="1">
              <a:buFont typeface="Wingdings" pitchFamily="2" charset="2"/>
              <a:buNone/>
            </a:pPr>
            <a:r>
              <a:rPr lang="en-US" altLang="zh-CN" sz="1800" smtClean="0"/>
              <a:t>A </a:t>
            </a:r>
            <a:r>
              <a:rPr lang="zh-CN" altLang="en-US" sz="1800" smtClean="0"/>
              <a:t>发送给 </a:t>
            </a:r>
            <a:r>
              <a:rPr lang="en-US" altLang="zh-CN" sz="1800" smtClean="0"/>
              <a:t>B </a:t>
            </a:r>
            <a:r>
              <a:rPr lang="zh-CN" altLang="en-US" sz="1800" smtClean="0"/>
              <a:t>的报文的被加密，使用的是对称密钥 </a:t>
            </a:r>
            <a:r>
              <a:rPr lang="en-US" altLang="zh-CN" sz="1800" i="1" smtClean="0"/>
              <a:t>K</a:t>
            </a:r>
            <a:r>
              <a:rPr lang="en-US" altLang="zh-CN" sz="1800" baseline="-25000" smtClean="0"/>
              <a:t>AB</a:t>
            </a:r>
            <a:r>
              <a:rPr lang="zh-CN" altLang="en-US" sz="1800" smtClean="0"/>
              <a:t>。</a:t>
            </a:r>
          </a:p>
          <a:p>
            <a:pPr eaLnBrk="1" hangingPunct="1">
              <a:buFont typeface="Wingdings" pitchFamily="2" charset="2"/>
              <a:buNone/>
            </a:pPr>
            <a:r>
              <a:rPr lang="en-US" altLang="zh-CN" sz="1800" smtClean="0"/>
              <a:t>B </a:t>
            </a:r>
            <a:r>
              <a:rPr lang="zh-CN" altLang="en-US" sz="1800" smtClean="0"/>
              <a:t>收到此报文后，用共享对称密钥 </a:t>
            </a:r>
            <a:r>
              <a:rPr lang="en-US" altLang="zh-CN" sz="1800" i="1" smtClean="0"/>
              <a:t>K</a:t>
            </a:r>
            <a:r>
              <a:rPr lang="en-US" altLang="zh-CN" sz="1800" baseline="-25000" smtClean="0"/>
              <a:t>AB </a:t>
            </a:r>
            <a:r>
              <a:rPr lang="zh-CN" altLang="en-US" sz="1800" smtClean="0"/>
              <a:t>进行解密，因而鉴别了实体 </a:t>
            </a:r>
            <a:r>
              <a:rPr lang="en-US" altLang="zh-CN" sz="1800" smtClean="0"/>
              <a:t>A </a:t>
            </a:r>
            <a:r>
              <a:rPr lang="zh-CN" altLang="en-US" sz="1800" smtClean="0"/>
              <a:t>的身份。 </a:t>
            </a:r>
          </a:p>
        </p:txBody>
      </p:sp>
      <p:sp>
        <p:nvSpPr>
          <p:cNvPr id="36868" name="Line 4"/>
          <p:cNvSpPr>
            <a:spLocks noChangeShapeType="1"/>
          </p:cNvSpPr>
          <p:nvPr/>
        </p:nvSpPr>
        <p:spPr bwMode="auto">
          <a:xfrm>
            <a:off x="990600" y="3894138"/>
            <a:ext cx="7102475" cy="25400"/>
          </a:xfrm>
          <a:prstGeom prst="line">
            <a:avLst/>
          </a:prstGeom>
          <a:noFill/>
          <a:ln w="38100">
            <a:solidFill>
              <a:schemeClr val="tx2"/>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69" name="Text Box 6"/>
          <p:cNvSpPr txBox="1">
            <a:spLocks noChangeArrowheads="1"/>
          </p:cNvSpPr>
          <p:nvPr/>
        </p:nvSpPr>
        <p:spPr bwMode="auto">
          <a:xfrm>
            <a:off x="323850" y="2470150"/>
            <a:ext cx="38735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en-US" altLang="zh-CN" sz="2400">
                <a:solidFill>
                  <a:schemeClr val="tx2"/>
                </a:solidFill>
                <a:latin typeface="Arial" charset="0"/>
                <a:ea typeface="黑体" pitchFamily="49" charset="-122"/>
              </a:rPr>
              <a:t>A</a:t>
            </a:r>
          </a:p>
        </p:txBody>
      </p:sp>
      <p:grpSp>
        <p:nvGrpSpPr>
          <p:cNvPr id="36870" name="Group 7"/>
          <p:cNvGrpSpPr>
            <a:grpSpLocks/>
          </p:cNvGrpSpPr>
          <p:nvPr/>
        </p:nvGrpSpPr>
        <p:grpSpPr bwMode="auto">
          <a:xfrm>
            <a:off x="585788" y="2420938"/>
            <a:ext cx="863600" cy="939800"/>
            <a:chOff x="921" y="2412"/>
            <a:chExt cx="284" cy="265"/>
          </a:xfrm>
        </p:grpSpPr>
        <p:grpSp>
          <p:nvGrpSpPr>
            <p:cNvPr id="36904" name="Group 8"/>
            <p:cNvGrpSpPr>
              <a:grpSpLocks/>
            </p:cNvGrpSpPr>
            <p:nvPr/>
          </p:nvGrpSpPr>
          <p:grpSpPr bwMode="auto">
            <a:xfrm>
              <a:off x="928" y="2417"/>
              <a:ext cx="277" cy="260"/>
              <a:chOff x="928" y="2417"/>
              <a:chExt cx="277" cy="260"/>
            </a:xfrm>
          </p:grpSpPr>
          <p:sp>
            <p:nvSpPr>
              <p:cNvPr id="36918" name="Freeform 9"/>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919" name="Freeform 10"/>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920" name="Freeform 11"/>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921" name="Freeform 12"/>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922" name="Rectangle 13"/>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36923" name="Rectangle 14"/>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36924" name="Rectangle 15"/>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36925" name="Line 16"/>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6926" name="Group 17"/>
              <p:cNvGrpSpPr>
                <a:grpSpLocks/>
              </p:cNvGrpSpPr>
              <p:nvPr/>
            </p:nvGrpSpPr>
            <p:grpSpPr bwMode="auto">
              <a:xfrm>
                <a:off x="928" y="2639"/>
                <a:ext cx="277" cy="38"/>
                <a:chOff x="928" y="2639"/>
                <a:chExt cx="277" cy="38"/>
              </a:xfrm>
            </p:grpSpPr>
            <p:sp>
              <p:nvSpPr>
                <p:cNvPr id="36927" name="Freeform 18"/>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928" name="Freeform 19"/>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929" name="Rectangle 20"/>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grpSp>
        </p:grpSp>
        <p:grpSp>
          <p:nvGrpSpPr>
            <p:cNvPr id="36905" name="Group 21"/>
            <p:cNvGrpSpPr>
              <a:grpSpLocks/>
            </p:cNvGrpSpPr>
            <p:nvPr/>
          </p:nvGrpSpPr>
          <p:grpSpPr bwMode="auto">
            <a:xfrm>
              <a:off x="921" y="2412"/>
              <a:ext cx="277" cy="261"/>
              <a:chOff x="921" y="2412"/>
              <a:chExt cx="277" cy="261"/>
            </a:xfrm>
          </p:grpSpPr>
          <p:sp>
            <p:nvSpPr>
              <p:cNvPr id="36906" name="Freeform 22"/>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907" name="Freeform 23"/>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908" name="Freeform 24"/>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909" name="Freeform 25"/>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910" name="Rectangle 26"/>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36911" name="Rectangle 27"/>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36912" name="Rectangle 28"/>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36913" name="Line 29"/>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6914" name="Group 30"/>
              <p:cNvGrpSpPr>
                <a:grpSpLocks/>
              </p:cNvGrpSpPr>
              <p:nvPr/>
            </p:nvGrpSpPr>
            <p:grpSpPr bwMode="auto">
              <a:xfrm>
                <a:off x="921" y="2635"/>
                <a:ext cx="277" cy="38"/>
                <a:chOff x="921" y="2635"/>
                <a:chExt cx="277" cy="38"/>
              </a:xfrm>
            </p:grpSpPr>
            <p:sp>
              <p:nvSpPr>
                <p:cNvPr id="36915" name="Freeform 31"/>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916" name="Freeform 32"/>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917" name="Rectangle 33"/>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grpSp>
        </p:grpSp>
      </p:grpSp>
      <p:sp>
        <p:nvSpPr>
          <p:cNvPr id="36871" name="Text Box 35"/>
          <p:cNvSpPr txBox="1">
            <a:spLocks noChangeArrowheads="1"/>
          </p:cNvSpPr>
          <p:nvPr/>
        </p:nvSpPr>
        <p:spPr bwMode="auto">
          <a:xfrm>
            <a:off x="8386763" y="2470150"/>
            <a:ext cx="38893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en-US" altLang="zh-CN" sz="2400">
                <a:solidFill>
                  <a:schemeClr val="tx2"/>
                </a:solidFill>
                <a:latin typeface="Arial" charset="0"/>
                <a:ea typeface="黑体" pitchFamily="49" charset="-122"/>
              </a:rPr>
              <a:t>B</a:t>
            </a:r>
          </a:p>
        </p:txBody>
      </p:sp>
      <p:grpSp>
        <p:nvGrpSpPr>
          <p:cNvPr id="36872" name="Group 36"/>
          <p:cNvGrpSpPr>
            <a:grpSpLocks/>
          </p:cNvGrpSpPr>
          <p:nvPr/>
        </p:nvGrpSpPr>
        <p:grpSpPr bwMode="auto">
          <a:xfrm>
            <a:off x="7600950" y="2420938"/>
            <a:ext cx="863600" cy="939800"/>
            <a:chOff x="921" y="2412"/>
            <a:chExt cx="284" cy="265"/>
          </a:xfrm>
        </p:grpSpPr>
        <p:grpSp>
          <p:nvGrpSpPr>
            <p:cNvPr id="36878" name="Group 37"/>
            <p:cNvGrpSpPr>
              <a:grpSpLocks/>
            </p:cNvGrpSpPr>
            <p:nvPr/>
          </p:nvGrpSpPr>
          <p:grpSpPr bwMode="auto">
            <a:xfrm>
              <a:off x="928" y="2417"/>
              <a:ext cx="277" cy="260"/>
              <a:chOff x="928" y="2417"/>
              <a:chExt cx="277" cy="260"/>
            </a:xfrm>
          </p:grpSpPr>
          <p:sp>
            <p:nvSpPr>
              <p:cNvPr id="36892" name="Freeform 38"/>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893" name="Freeform 39"/>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894" name="Freeform 40"/>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895" name="Freeform 41"/>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896" name="Rectangle 4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36897" name="Rectangle 4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36898" name="Rectangle 4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36899" name="Line 45"/>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6900" name="Group 46"/>
              <p:cNvGrpSpPr>
                <a:grpSpLocks/>
              </p:cNvGrpSpPr>
              <p:nvPr/>
            </p:nvGrpSpPr>
            <p:grpSpPr bwMode="auto">
              <a:xfrm>
                <a:off x="928" y="2639"/>
                <a:ext cx="277" cy="38"/>
                <a:chOff x="928" y="2639"/>
                <a:chExt cx="277" cy="38"/>
              </a:xfrm>
            </p:grpSpPr>
            <p:sp>
              <p:nvSpPr>
                <p:cNvPr id="36901" name="Freeform 47"/>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902" name="Freeform 48"/>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903" name="Rectangle 4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grpSp>
        </p:grpSp>
        <p:grpSp>
          <p:nvGrpSpPr>
            <p:cNvPr id="36879" name="Group 50"/>
            <p:cNvGrpSpPr>
              <a:grpSpLocks/>
            </p:cNvGrpSpPr>
            <p:nvPr/>
          </p:nvGrpSpPr>
          <p:grpSpPr bwMode="auto">
            <a:xfrm>
              <a:off x="921" y="2412"/>
              <a:ext cx="277" cy="261"/>
              <a:chOff x="921" y="2412"/>
              <a:chExt cx="277" cy="261"/>
            </a:xfrm>
          </p:grpSpPr>
          <p:sp>
            <p:nvSpPr>
              <p:cNvPr id="36880" name="Freeform 51"/>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881" name="Freeform 52"/>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882" name="Freeform 53"/>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883" name="Freeform 54"/>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884" name="Rectangle 5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36885" name="Rectangle 5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36886" name="Rectangle 5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36887" name="Line 58"/>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6888" name="Group 59"/>
              <p:cNvGrpSpPr>
                <a:grpSpLocks/>
              </p:cNvGrpSpPr>
              <p:nvPr/>
            </p:nvGrpSpPr>
            <p:grpSpPr bwMode="auto">
              <a:xfrm>
                <a:off x="921" y="2635"/>
                <a:ext cx="277" cy="38"/>
                <a:chOff x="921" y="2635"/>
                <a:chExt cx="277" cy="38"/>
              </a:xfrm>
            </p:grpSpPr>
            <p:sp>
              <p:nvSpPr>
                <p:cNvPr id="36889" name="Freeform 60"/>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890" name="Freeform 61"/>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891" name="Rectangle 6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grpSp>
        </p:grpSp>
      </p:grpSp>
      <p:sp>
        <p:nvSpPr>
          <p:cNvPr id="36873" name="Line 63"/>
          <p:cNvSpPr>
            <a:spLocks noChangeShapeType="1"/>
          </p:cNvSpPr>
          <p:nvPr/>
        </p:nvSpPr>
        <p:spPr bwMode="auto">
          <a:xfrm rot="16200000" flipH="1">
            <a:off x="527844" y="3967957"/>
            <a:ext cx="941387" cy="0"/>
          </a:xfrm>
          <a:prstGeom prst="line">
            <a:avLst/>
          </a:prstGeom>
          <a:noFill/>
          <a:ln w="9525">
            <a:solidFill>
              <a:schemeClr val="tx1"/>
            </a:solidFill>
            <a:round/>
            <a:headEnd type="none" w="sm" len="me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4" name="Line 64"/>
          <p:cNvSpPr>
            <a:spLocks noChangeShapeType="1"/>
          </p:cNvSpPr>
          <p:nvPr/>
        </p:nvSpPr>
        <p:spPr bwMode="auto">
          <a:xfrm rot="16200000" flipH="1">
            <a:off x="7581106" y="3944144"/>
            <a:ext cx="941388" cy="0"/>
          </a:xfrm>
          <a:prstGeom prst="line">
            <a:avLst/>
          </a:prstGeom>
          <a:noFill/>
          <a:ln w="9525">
            <a:solidFill>
              <a:schemeClr val="tx1"/>
            </a:solidFill>
            <a:round/>
            <a:headEnd type="none" w="sm" len="me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5" name="Rectangle 65"/>
          <p:cNvSpPr>
            <a:spLocks noChangeArrowheads="1"/>
          </p:cNvSpPr>
          <p:nvPr/>
        </p:nvSpPr>
        <p:spPr bwMode="auto">
          <a:xfrm>
            <a:off x="3373438" y="3562350"/>
            <a:ext cx="2586037" cy="671513"/>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kumimoji="1" lang="en-US" altLang="zh-CN" sz="2400">
                <a:solidFill>
                  <a:schemeClr val="tx2"/>
                </a:solidFill>
                <a:latin typeface="Arial" charset="0"/>
                <a:ea typeface="黑体" pitchFamily="49" charset="-122"/>
              </a:rPr>
              <a:t>A, </a:t>
            </a:r>
            <a:r>
              <a:rPr kumimoji="1" lang="zh-CN" altLang="en-US" sz="2400">
                <a:solidFill>
                  <a:schemeClr val="tx2"/>
                </a:solidFill>
                <a:latin typeface="Arial" charset="0"/>
                <a:ea typeface="黑体" pitchFamily="49" charset="-122"/>
              </a:rPr>
              <a:t>口令</a:t>
            </a:r>
          </a:p>
        </p:txBody>
      </p:sp>
      <p:pic>
        <p:nvPicPr>
          <p:cNvPr id="36876" name="Picture 6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8788" y="2960688"/>
            <a:ext cx="665162"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6877" name="Text Box 67"/>
          <p:cNvSpPr txBox="1">
            <a:spLocks noChangeArrowheads="1"/>
          </p:cNvSpPr>
          <p:nvPr/>
        </p:nvSpPr>
        <p:spPr bwMode="auto">
          <a:xfrm>
            <a:off x="2411413" y="2925763"/>
            <a:ext cx="655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lang="en-US" altLang="zh-CN" sz="2400" i="1">
                <a:solidFill>
                  <a:schemeClr val="tx2"/>
                </a:solidFill>
                <a:latin typeface="Arial" charset="0"/>
                <a:ea typeface="黑体" pitchFamily="49" charset="-122"/>
              </a:rPr>
              <a:t>K</a:t>
            </a:r>
            <a:r>
              <a:rPr lang="en-US" altLang="zh-CN" sz="2400" baseline="-25000">
                <a:solidFill>
                  <a:schemeClr val="tx2"/>
                </a:solidFill>
                <a:latin typeface="Arial" charset="0"/>
                <a:ea typeface="黑体" pitchFamily="49" charset="-122"/>
              </a:rPr>
              <a:t>AB</a:t>
            </a:r>
          </a:p>
        </p:txBody>
      </p:sp>
    </p:spTree>
    <p:extLst>
      <p:ext uri="{BB962C8B-B14F-4D97-AF65-F5344CB8AC3E}">
        <p14:creationId xmlns:p14="http://schemas.microsoft.com/office/powerpoint/2010/main" val="557420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3"/>
          <p:cNvSpPr>
            <a:spLocks noGrp="1"/>
          </p:cNvSpPr>
          <p:nvPr>
            <p:ph type="title"/>
          </p:nvPr>
        </p:nvSpPr>
        <p:spPr/>
        <p:txBody>
          <a:bodyPr/>
          <a:lstStyle/>
          <a:p>
            <a:pPr eaLnBrk="1" hangingPunct="1"/>
            <a:r>
              <a:rPr lang="zh-CN" altLang="en-US" smtClean="0"/>
              <a:t>指引</a:t>
            </a:r>
          </a:p>
        </p:txBody>
      </p:sp>
      <p:sp>
        <p:nvSpPr>
          <p:cNvPr id="9218" name="内容占位符 3"/>
          <p:cNvSpPr>
            <a:spLocks noGrp="1"/>
          </p:cNvSpPr>
          <p:nvPr>
            <p:ph idx="1"/>
          </p:nvPr>
        </p:nvSpPr>
        <p:spPr/>
        <p:txBody>
          <a:bodyPr/>
          <a:lstStyle/>
          <a:p>
            <a:pPr eaLnBrk="1" hangingPunct="1">
              <a:lnSpc>
                <a:spcPct val="150000"/>
              </a:lnSpc>
              <a:buFont typeface="Wingdings 3" pitchFamily="18" charset="2"/>
              <a:buNone/>
            </a:pPr>
            <a:r>
              <a:rPr lang="zh-CN" altLang="en-US" sz="1800" smtClean="0">
                <a:solidFill>
                  <a:srgbClr val="FF0000"/>
                </a:solidFill>
                <a:latin typeface="新宋体" pitchFamily="49" charset="-122"/>
                <a:ea typeface="新宋体" pitchFamily="49" charset="-122"/>
              </a:rPr>
              <a:t>网络安全问题概述</a:t>
            </a:r>
            <a:endParaRPr lang="en-US" altLang="zh-CN" sz="1800" smtClean="0">
              <a:solidFill>
                <a:srgbClr val="FF0000"/>
              </a:solidFill>
              <a:latin typeface="新宋体" pitchFamily="49" charset="-122"/>
              <a:ea typeface="新宋体" pitchFamily="49" charset="-122"/>
            </a:endParaRPr>
          </a:p>
          <a:p>
            <a:pPr eaLnBrk="1" hangingPunct="1">
              <a:lnSpc>
                <a:spcPct val="150000"/>
              </a:lnSpc>
              <a:buFont typeface="Wingdings 3" pitchFamily="18" charset="2"/>
              <a:buNone/>
            </a:pPr>
            <a:r>
              <a:rPr lang="zh-CN" altLang="en-US" sz="1800" smtClean="0">
                <a:latin typeface="新宋体" pitchFamily="49" charset="-122"/>
                <a:ea typeface="新宋体" pitchFamily="49" charset="-122"/>
              </a:rPr>
              <a:t>两类密码体制</a:t>
            </a:r>
            <a:endParaRPr lang="en-US" altLang="zh-CN" sz="1800" smtClean="0">
              <a:latin typeface="新宋体" pitchFamily="49" charset="-122"/>
              <a:ea typeface="新宋体" pitchFamily="49" charset="-122"/>
            </a:endParaRPr>
          </a:p>
          <a:p>
            <a:pPr eaLnBrk="1" hangingPunct="1">
              <a:lnSpc>
                <a:spcPct val="150000"/>
              </a:lnSpc>
              <a:buFont typeface="Wingdings 3" pitchFamily="18" charset="2"/>
              <a:buNone/>
            </a:pPr>
            <a:r>
              <a:rPr lang="zh-CN" altLang="en-US" sz="1800" smtClean="0">
                <a:latin typeface="新宋体" pitchFamily="49" charset="-122"/>
                <a:ea typeface="新宋体" pitchFamily="49" charset="-122"/>
              </a:rPr>
              <a:t>数字签名</a:t>
            </a:r>
            <a:endParaRPr lang="en-US" altLang="zh-CN" sz="1800" smtClean="0">
              <a:latin typeface="新宋体" pitchFamily="49" charset="-122"/>
              <a:ea typeface="新宋体" pitchFamily="49" charset="-122"/>
            </a:endParaRPr>
          </a:p>
          <a:p>
            <a:pPr eaLnBrk="1" hangingPunct="1">
              <a:lnSpc>
                <a:spcPct val="150000"/>
              </a:lnSpc>
              <a:buFont typeface="Wingdings 3" pitchFamily="18" charset="2"/>
              <a:buNone/>
            </a:pPr>
            <a:r>
              <a:rPr lang="zh-CN" altLang="en-US" sz="1800" smtClean="0">
                <a:latin typeface="新宋体" pitchFamily="49" charset="-122"/>
                <a:ea typeface="新宋体" pitchFamily="49" charset="-122"/>
              </a:rPr>
              <a:t>因特网使用的安全协议</a:t>
            </a:r>
            <a:endParaRPr lang="en-US" altLang="zh-CN" sz="1800" smtClean="0">
              <a:latin typeface="新宋体" pitchFamily="49" charset="-122"/>
              <a:ea typeface="新宋体" pitchFamily="49" charset="-122"/>
            </a:endParaRPr>
          </a:p>
          <a:p>
            <a:pPr eaLnBrk="1" hangingPunct="1">
              <a:lnSpc>
                <a:spcPct val="150000"/>
              </a:lnSpc>
              <a:buFont typeface="Wingdings 3" pitchFamily="18" charset="2"/>
              <a:buNone/>
            </a:pPr>
            <a:r>
              <a:rPr lang="zh-CN" altLang="en-US" sz="1800" smtClean="0">
                <a:latin typeface="新宋体" pitchFamily="49" charset="-122"/>
                <a:ea typeface="新宋体" pitchFamily="49" charset="-122"/>
              </a:rPr>
              <a:t>链路加密与端到端加密</a:t>
            </a:r>
            <a:endParaRPr lang="en-US" altLang="zh-CN" sz="1800" smtClean="0">
              <a:latin typeface="新宋体" pitchFamily="49" charset="-122"/>
              <a:ea typeface="新宋体" pitchFamily="49" charset="-122"/>
            </a:endParaRPr>
          </a:p>
          <a:p>
            <a:pPr eaLnBrk="1" hangingPunct="1">
              <a:lnSpc>
                <a:spcPct val="150000"/>
              </a:lnSpc>
              <a:buFont typeface="Wingdings 3" pitchFamily="18" charset="2"/>
              <a:buNone/>
            </a:pPr>
            <a:r>
              <a:rPr lang="zh-CN" altLang="en-US" sz="1800" smtClean="0">
                <a:latin typeface="新宋体" pitchFamily="49" charset="-122"/>
                <a:ea typeface="新宋体" pitchFamily="49" charset="-122"/>
              </a:rPr>
              <a:t>防火墙</a:t>
            </a:r>
            <a:endParaRPr lang="en-US" altLang="zh-CN" sz="1800" smtClean="0">
              <a:latin typeface="新宋体" pitchFamily="49" charset="-122"/>
              <a:ea typeface="新宋体" pitchFamily="49" charset="-122"/>
            </a:endParaRPr>
          </a:p>
          <a:p>
            <a:pPr eaLnBrk="1" hangingPunct="1">
              <a:buFont typeface="Wingdings 3" pitchFamily="18" charset="2"/>
              <a:buNone/>
            </a:pPr>
            <a:endParaRPr lang="zh-CN" altLang="en-US" sz="1800" b="0" smtClean="0"/>
          </a:p>
        </p:txBody>
      </p:sp>
    </p:spTree>
    <p:extLst>
      <p:ext uri="{BB962C8B-B14F-4D97-AF65-F5344CB8AC3E}">
        <p14:creationId xmlns:p14="http://schemas.microsoft.com/office/powerpoint/2010/main" val="2725728811"/>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sz="4000" smtClean="0"/>
              <a:t>明显的漏洞</a:t>
            </a:r>
          </a:p>
        </p:txBody>
      </p:sp>
      <p:sp>
        <p:nvSpPr>
          <p:cNvPr id="37891" name="Rectangle 3"/>
          <p:cNvSpPr>
            <a:spLocks noGrp="1" noChangeArrowheads="1"/>
          </p:cNvSpPr>
          <p:nvPr>
            <p:ph idx="1"/>
          </p:nvPr>
        </p:nvSpPr>
        <p:spPr/>
        <p:txBody>
          <a:bodyPr/>
          <a:lstStyle/>
          <a:p>
            <a:pPr eaLnBrk="1" hangingPunct="1">
              <a:buFont typeface="Wingdings" pitchFamily="2" charset="2"/>
              <a:buNone/>
            </a:pPr>
            <a:r>
              <a:rPr lang="zh-CN" altLang="en-US" sz="2800" smtClean="0"/>
              <a:t>入侵者 </a:t>
            </a:r>
            <a:r>
              <a:rPr lang="en-US" altLang="zh-CN" sz="2800" smtClean="0"/>
              <a:t>C </a:t>
            </a:r>
            <a:r>
              <a:rPr lang="zh-CN" altLang="en-US" sz="2800" smtClean="0"/>
              <a:t>可以从网络上截获 </a:t>
            </a:r>
            <a:r>
              <a:rPr lang="en-US" altLang="zh-CN" sz="2800" smtClean="0"/>
              <a:t>A </a:t>
            </a:r>
            <a:r>
              <a:rPr lang="zh-CN" altLang="en-US" sz="2800" smtClean="0"/>
              <a:t>发给 </a:t>
            </a:r>
            <a:r>
              <a:rPr lang="en-US" altLang="zh-CN" sz="2800" smtClean="0"/>
              <a:t>B </a:t>
            </a:r>
            <a:r>
              <a:rPr lang="zh-CN" altLang="en-US" sz="2800" smtClean="0"/>
              <a:t>的报文。</a:t>
            </a:r>
            <a:r>
              <a:rPr lang="en-US" altLang="zh-CN" sz="2800" smtClean="0"/>
              <a:t>C </a:t>
            </a:r>
            <a:r>
              <a:rPr lang="zh-CN" altLang="en-US" sz="2800" smtClean="0"/>
              <a:t>并不需要破译这个报文（因为这可能很花很多时间）而可以直接把这个由 </a:t>
            </a:r>
            <a:r>
              <a:rPr lang="en-US" altLang="zh-CN" sz="2800" smtClean="0"/>
              <a:t>A </a:t>
            </a:r>
            <a:r>
              <a:rPr lang="zh-CN" altLang="en-US" sz="2800" smtClean="0"/>
              <a:t>加密的报文发送给 </a:t>
            </a:r>
            <a:r>
              <a:rPr lang="en-US" altLang="zh-CN" sz="2800" smtClean="0"/>
              <a:t>B</a:t>
            </a:r>
            <a:r>
              <a:rPr lang="zh-CN" altLang="en-US" sz="2800" smtClean="0"/>
              <a:t>，使 </a:t>
            </a:r>
            <a:r>
              <a:rPr lang="en-US" altLang="zh-CN" sz="2800" smtClean="0"/>
              <a:t>B </a:t>
            </a:r>
            <a:r>
              <a:rPr lang="zh-CN" altLang="en-US" sz="2800" smtClean="0"/>
              <a:t>误认为 </a:t>
            </a:r>
            <a:r>
              <a:rPr lang="en-US" altLang="zh-CN" sz="2800" smtClean="0"/>
              <a:t>C </a:t>
            </a:r>
            <a:r>
              <a:rPr lang="zh-CN" altLang="en-US" sz="2800" smtClean="0"/>
              <a:t>就是 </a:t>
            </a:r>
            <a:r>
              <a:rPr lang="en-US" altLang="zh-CN" sz="2800" smtClean="0"/>
              <a:t>A</a:t>
            </a:r>
            <a:r>
              <a:rPr lang="zh-CN" altLang="en-US" sz="2800" smtClean="0"/>
              <a:t>。然后 </a:t>
            </a:r>
            <a:r>
              <a:rPr lang="en-US" altLang="zh-CN" sz="2800" smtClean="0"/>
              <a:t>B </a:t>
            </a:r>
            <a:r>
              <a:rPr lang="zh-CN" altLang="en-US" sz="2800" smtClean="0"/>
              <a:t>就向伪装是 </a:t>
            </a:r>
            <a:r>
              <a:rPr lang="en-US" altLang="zh-CN" sz="2800" smtClean="0"/>
              <a:t>A </a:t>
            </a:r>
            <a:r>
              <a:rPr lang="zh-CN" altLang="en-US" sz="2800" smtClean="0"/>
              <a:t>的 </a:t>
            </a:r>
            <a:r>
              <a:rPr lang="en-US" altLang="zh-CN" sz="2800" smtClean="0"/>
              <a:t>C </a:t>
            </a:r>
            <a:r>
              <a:rPr lang="zh-CN" altLang="en-US" sz="2800" smtClean="0"/>
              <a:t>发送应发给 </a:t>
            </a:r>
            <a:r>
              <a:rPr lang="en-US" altLang="zh-CN" sz="2800" smtClean="0"/>
              <a:t>A </a:t>
            </a:r>
            <a:r>
              <a:rPr lang="zh-CN" altLang="en-US" sz="2800" smtClean="0"/>
              <a:t>的报文。</a:t>
            </a:r>
          </a:p>
          <a:p>
            <a:pPr eaLnBrk="1" hangingPunct="1">
              <a:buFont typeface="Wingdings" pitchFamily="2" charset="2"/>
              <a:buNone/>
            </a:pPr>
            <a:r>
              <a:rPr lang="zh-CN" altLang="en-US" sz="2800" smtClean="0"/>
              <a:t>这就叫做</a:t>
            </a:r>
            <a:r>
              <a:rPr lang="zh-CN" altLang="en-US" sz="2800" smtClean="0">
                <a:solidFill>
                  <a:schemeClr val="hlink"/>
                </a:solidFill>
              </a:rPr>
              <a:t>重放攻击</a:t>
            </a:r>
            <a:r>
              <a:rPr lang="en-US" altLang="zh-CN" sz="2800" smtClean="0"/>
              <a:t>(replay attack)</a:t>
            </a:r>
            <a:r>
              <a:rPr lang="zh-CN" altLang="en-US" sz="2800" smtClean="0"/>
              <a:t>。</a:t>
            </a:r>
            <a:r>
              <a:rPr lang="en-US" altLang="zh-CN" sz="2800" smtClean="0"/>
              <a:t>C </a:t>
            </a:r>
            <a:r>
              <a:rPr lang="zh-CN" altLang="en-US" sz="2800" smtClean="0"/>
              <a:t>甚至还可以截获 </a:t>
            </a:r>
            <a:r>
              <a:rPr lang="en-US" altLang="zh-CN" sz="2800" smtClean="0"/>
              <a:t>A </a:t>
            </a:r>
            <a:r>
              <a:rPr lang="zh-CN" altLang="en-US" sz="2800" smtClean="0"/>
              <a:t>的 </a:t>
            </a:r>
            <a:r>
              <a:rPr lang="en-US" altLang="zh-CN" sz="2800" smtClean="0"/>
              <a:t>IP </a:t>
            </a:r>
            <a:r>
              <a:rPr lang="zh-CN" altLang="en-US" sz="2800" smtClean="0"/>
              <a:t>地址，然后把 </a:t>
            </a:r>
            <a:r>
              <a:rPr lang="en-US" altLang="zh-CN" sz="2800" smtClean="0"/>
              <a:t>A </a:t>
            </a:r>
            <a:r>
              <a:rPr lang="zh-CN" altLang="en-US" sz="2800" smtClean="0"/>
              <a:t>的 </a:t>
            </a:r>
            <a:r>
              <a:rPr lang="en-US" altLang="zh-CN" sz="2800" smtClean="0"/>
              <a:t>IP </a:t>
            </a:r>
            <a:r>
              <a:rPr lang="zh-CN" altLang="en-US" sz="2800" smtClean="0"/>
              <a:t>地址冒充为自己的 </a:t>
            </a:r>
            <a:r>
              <a:rPr lang="en-US" altLang="zh-CN" sz="2800" smtClean="0"/>
              <a:t>IP </a:t>
            </a:r>
            <a:r>
              <a:rPr lang="zh-CN" altLang="en-US" sz="2800" smtClean="0"/>
              <a:t>地址（这叫做 </a:t>
            </a:r>
            <a:r>
              <a:rPr lang="en-US" altLang="zh-CN" sz="2800" smtClean="0"/>
              <a:t>IP </a:t>
            </a:r>
            <a:r>
              <a:rPr lang="zh-CN" altLang="en-US" sz="2800" smtClean="0"/>
              <a:t>欺骗），使 </a:t>
            </a:r>
            <a:r>
              <a:rPr lang="en-US" altLang="zh-CN" sz="2800" smtClean="0"/>
              <a:t>B </a:t>
            </a:r>
            <a:r>
              <a:rPr lang="zh-CN" altLang="en-US" sz="2800" smtClean="0"/>
              <a:t>更加容易受骗。 </a:t>
            </a:r>
          </a:p>
        </p:txBody>
      </p:sp>
    </p:spTree>
    <p:extLst>
      <p:ext uri="{BB962C8B-B14F-4D97-AF65-F5344CB8AC3E}">
        <p14:creationId xmlns:p14="http://schemas.microsoft.com/office/powerpoint/2010/main" val="6129473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标题 3"/>
          <p:cNvSpPr>
            <a:spLocks noGrp="1"/>
          </p:cNvSpPr>
          <p:nvPr>
            <p:ph type="title"/>
          </p:nvPr>
        </p:nvSpPr>
        <p:spPr/>
        <p:txBody>
          <a:bodyPr/>
          <a:lstStyle/>
          <a:p>
            <a:pPr eaLnBrk="1" hangingPunct="1"/>
            <a:r>
              <a:rPr lang="zh-CN" altLang="en-US" smtClean="0"/>
              <a:t>指引</a:t>
            </a:r>
          </a:p>
        </p:txBody>
      </p:sp>
      <p:sp>
        <p:nvSpPr>
          <p:cNvPr id="41986" name="内容占位符 3"/>
          <p:cNvSpPr>
            <a:spLocks noGrp="1"/>
          </p:cNvSpPr>
          <p:nvPr>
            <p:ph idx="1"/>
          </p:nvPr>
        </p:nvSpPr>
        <p:spPr/>
        <p:txBody>
          <a:bodyPr/>
          <a:lstStyle/>
          <a:p>
            <a:pPr eaLnBrk="1" hangingPunct="1">
              <a:lnSpc>
                <a:spcPct val="150000"/>
              </a:lnSpc>
              <a:buFont typeface="Wingdings 3" pitchFamily="18" charset="2"/>
              <a:buNone/>
            </a:pPr>
            <a:r>
              <a:rPr lang="zh-CN" altLang="en-US" sz="1800" smtClean="0">
                <a:solidFill>
                  <a:srgbClr val="002060"/>
                </a:solidFill>
                <a:latin typeface="新宋体" pitchFamily="49" charset="-122"/>
                <a:ea typeface="新宋体" pitchFamily="49" charset="-122"/>
              </a:rPr>
              <a:t>网络安全问题概述</a:t>
            </a:r>
            <a:endParaRPr lang="en-US" altLang="zh-CN" sz="1800" smtClean="0">
              <a:solidFill>
                <a:srgbClr val="002060"/>
              </a:solidFill>
              <a:latin typeface="新宋体" pitchFamily="49" charset="-122"/>
              <a:ea typeface="新宋体" pitchFamily="49" charset="-122"/>
            </a:endParaRPr>
          </a:p>
          <a:p>
            <a:pPr eaLnBrk="1" hangingPunct="1">
              <a:lnSpc>
                <a:spcPct val="150000"/>
              </a:lnSpc>
              <a:buFont typeface="Wingdings 3" pitchFamily="18" charset="2"/>
              <a:buNone/>
            </a:pPr>
            <a:r>
              <a:rPr lang="zh-CN" altLang="en-US" sz="1800" smtClean="0">
                <a:solidFill>
                  <a:schemeClr val="tx2"/>
                </a:solidFill>
                <a:latin typeface="新宋体" pitchFamily="49" charset="-122"/>
                <a:ea typeface="新宋体" pitchFamily="49" charset="-122"/>
              </a:rPr>
              <a:t>两类密码体制</a:t>
            </a:r>
            <a:endParaRPr lang="en-US" altLang="zh-CN" sz="1800" smtClean="0">
              <a:solidFill>
                <a:schemeClr val="tx2"/>
              </a:solidFill>
              <a:latin typeface="新宋体" pitchFamily="49" charset="-122"/>
              <a:ea typeface="新宋体" pitchFamily="49" charset="-122"/>
            </a:endParaRPr>
          </a:p>
          <a:p>
            <a:pPr eaLnBrk="1" hangingPunct="1">
              <a:lnSpc>
                <a:spcPct val="150000"/>
              </a:lnSpc>
              <a:buFont typeface="Wingdings 3" pitchFamily="18" charset="2"/>
              <a:buNone/>
            </a:pPr>
            <a:r>
              <a:rPr lang="zh-CN" altLang="en-US" sz="1800" smtClean="0">
                <a:latin typeface="新宋体" pitchFamily="49" charset="-122"/>
                <a:ea typeface="新宋体" pitchFamily="49" charset="-122"/>
              </a:rPr>
              <a:t>数字签名</a:t>
            </a:r>
            <a:endParaRPr lang="en-US" altLang="zh-CN" sz="1800" smtClean="0">
              <a:latin typeface="新宋体" pitchFamily="49" charset="-122"/>
              <a:ea typeface="新宋体" pitchFamily="49" charset="-122"/>
            </a:endParaRPr>
          </a:p>
          <a:p>
            <a:pPr eaLnBrk="1" hangingPunct="1">
              <a:lnSpc>
                <a:spcPct val="150000"/>
              </a:lnSpc>
              <a:buFont typeface="Wingdings 3" pitchFamily="18" charset="2"/>
              <a:buNone/>
            </a:pPr>
            <a:r>
              <a:rPr lang="zh-CN" altLang="en-US" sz="1800" smtClean="0">
                <a:latin typeface="新宋体" pitchFamily="49" charset="-122"/>
                <a:ea typeface="新宋体" pitchFamily="49" charset="-122"/>
              </a:rPr>
              <a:t>鉴别</a:t>
            </a:r>
            <a:endParaRPr lang="en-US" altLang="zh-CN" sz="1800" smtClean="0">
              <a:latin typeface="新宋体" pitchFamily="49" charset="-122"/>
              <a:ea typeface="新宋体" pitchFamily="49" charset="-122"/>
            </a:endParaRPr>
          </a:p>
          <a:p>
            <a:pPr eaLnBrk="1" hangingPunct="1">
              <a:lnSpc>
                <a:spcPct val="150000"/>
              </a:lnSpc>
              <a:buFont typeface="Wingdings 3" pitchFamily="18" charset="2"/>
              <a:buNone/>
            </a:pPr>
            <a:r>
              <a:rPr lang="zh-CN" altLang="en-US" sz="1800" smtClean="0">
                <a:latin typeface="新宋体" pitchFamily="49" charset="-122"/>
                <a:ea typeface="新宋体" pitchFamily="49" charset="-122"/>
              </a:rPr>
              <a:t>因特网使用的安全协议</a:t>
            </a:r>
            <a:endParaRPr lang="en-US" altLang="zh-CN" sz="1800" smtClean="0">
              <a:latin typeface="新宋体" pitchFamily="49" charset="-122"/>
              <a:ea typeface="新宋体" pitchFamily="49" charset="-122"/>
            </a:endParaRPr>
          </a:p>
          <a:p>
            <a:pPr eaLnBrk="1" hangingPunct="1">
              <a:lnSpc>
                <a:spcPct val="150000"/>
              </a:lnSpc>
              <a:buFont typeface="Wingdings 3" pitchFamily="18" charset="2"/>
              <a:buNone/>
            </a:pPr>
            <a:r>
              <a:rPr lang="zh-CN" altLang="en-US" sz="1800" smtClean="0">
                <a:latin typeface="新宋体" pitchFamily="49" charset="-122"/>
                <a:ea typeface="新宋体" pitchFamily="49" charset="-122"/>
              </a:rPr>
              <a:t>链路加密与端到端加密</a:t>
            </a:r>
            <a:endParaRPr lang="en-US" altLang="zh-CN" sz="1800" smtClean="0">
              <a:latin typeface="新宋体" pitchFamily="49" charset="-122"/>
              <a:ea typeface="新宋体" pitchFamily="49" charset="-122"/>
            </a:endParaRPr>
          </a:p>
          <a:p>
            <a:pPr eaLnBrk="1" hangingPunct="1">
              <a:lnSpc>
                <a:spcPct val="150000"/>
              </a:lnSpc>
              <a:buFont typeface="Wingdings 3" pitchFamily="18" charset="2"/>
              <a:buNone/>
            </a:pPr>
            <a:r>
              <a:rPr lang="zh-CN" altLang="en-US" sz="1800" smtClean="0">
                <a:latin typeface="新宋体" pitchFamily="49" charset="-122"/>
                <a:ea typeface="新宋体" pitchFamily="49" charset="-122"/>
              </a:rPr>
              <a:t>防火墙</a:t>
            </a:r>
            <a:endParaRPr lang="en-US" altLang="zh-CN" sz="1800" smtClean="0">
              <a:latin typeface="新宋体" pitchFamily="49" charset="-122"/>
              <a:ea typeface="新宋体" pitchFamily="49" charset="-122"/>
            </a:endParaRPr>
          </a:p>
          <a:p>
            <a:pPr eaLnBrk="1" hangingPunct="1">
              <a:buFont typeface="Wingdings 3" pitchFamily="18" charset="2"/>
              <a:buNone/>
            </a:pPr>
            <a:endParaRPr lang="zh-CN" altLang="en-US" sz="1800" b="0" smtClean="0"/>
          </a:p>
        </p:txBody>
      </p:sp>
    </p:spTree>
    <p:extLst>
      <p:ext uri="{BB962C8B-B14F-4D97-AF65-F5344CB8AC3E}">
        <p14:creationId xmlns:p14="http://schemas.microsoft.com/office/powerpoint/2010/main" val="93670033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sz="4800" smtClean="0"/>
              <a:t>密钥分配 </a:t>
            </a:r>
          </a:p>
        </p:txBody>
      </p:sp>
      <p:sp>
        <p:nvSpPr>
          <p:cNvPr id="605187" name="Rectangle 3"/>
          <p:cNvSpPr>
            <a:spLocks noGrp="1" noChangeArrowheads="1"/>
          </p:cNvSpPr>
          <p:nvPr>
            <p:ph idx="1"/>
          </p:nvPr>
        </p:nvSpPr>
        <p:spPr/>
        <p:txBody>
          <a:bodyPr/>
          <a:lstStyle/>
          <a:p>
            <a:pPr eaLnBrk="1" hangingPunct="1">
              <a:lnSpc>
                <a:spcPct val="90000"/>
              </a:lnSpc>
              <a:buFont typeface="Wingdings" pitchFamily="2" charset="2"/>
              <a:buNone/>
            </a:pPr>
            <a:r>
              <a:rPr lang="zh-CN" altLang="en-US" sz="3200" smtClean="0"/>
              <a:t>密钥管理包括：密钥的产生、分配、注入、验证和使用。本节只讨论密钥的分配。</a:t>
            </a:r>
          </a:p>
          <a:p>
            <a:pPr eaLnBrk="1" hangingPunct="1">
              <a:lnSpc>
                <a:spcPct val="90000"/>
              </a:lnSpc>
              <a:buFont typeface="Wingdings" pitchFamily="2" charset="2"/>
              <a:buNone/>
            </a:pPr>
            <a:r>
              <a:rPr lang="zh-CN" altLang="en-US" sz="3200" smtClean="0"/>
              <a:t>密钥分配是密钥管理中最大的问题。密钥必须通过最安全的通路进行分配。</a:t>
            </a:r>
          </a:p>
          <a:p>
            <a:pPr eaLnBrk="1" hangingPunct="1">
              <a:lnSpc>
                <a:spcPct val="90000"/>
              </a:lnSpc>
              <a:buFont typeface="Wingdings" pitchFamily="2" charset="2"/>
              <a:buNone/>
            </a:pPr>
            <a:r>
              <a:rPr lang="zh-CN" altLang="en-US" sz="3200" smtClean="0"/>
              <a:t>目前常用的密钥分配方式是设立</a:t>
            </a:r>
            <a:r>
              <a:rPr lang="zh-CN" altLang="en-US" sz="3200" smtClean="0">
                <a:solidFill>
                  <a:schemeClr val="hlink"/>
                </a:solidFill>
              </a:rPr>
              <a:t>密钥分配中心 </a:t>
            </a:r>
            <a:r>
              <a:rPr lang="en-US" altLang="zh-CN" sz="3200" smtClean="0"/>
              <a:t>KDC (Key Distribution)</a:t>
            </a:r>
            <a:r>
              <a:rPr lang="zh-CN" altLang="en-US" sz="3200" smtClean="0"/>
              <a:t>，通过 </a:t>
            </a:r>
            <a:r>
              <a:rPr lang="en-US" altLang="zh-CN" sz="3200" smtClean="0"/>
              <a:t>KDC </a:t>
            </a:r>
            <a:r>
              <a:rPr lang="zh-CN" altLang="en-US" sz="3200" smtClean="0"/>
              <a:t>来分配密钥。   </a:t>
            </a:r>
          </a:p>
        </p:txBody>
      </p:sp>
    </p:spTree>
    <p:extLst>
      <p:ext uri="{BB962C8B-B14F-4D97-AF65-F5344CB8AC3E}">
        <p14:creationId xmlns:p14="http://schemas.microsoft.com/office/powerpoint/2010/main" val="16438376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518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051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smtClean="0"/>
              <a:t>公钥的分配</a:t>
            </a:r>
          </a:p>
        </p:txBody>
      </p:sp>
      <p:sp>
        <p:nvSpPr>
          <p:cNvPr id="46083" name="Rectangle 3"/>
          <p:cNvSpPr>
            <a:spLocks noGrp="1" noChangeArrowheads="1"/>
          </p:cNvSpPr>
          <p:nvPr>
            <p:ph idx="1"/>
          </p:nvPr>
        </p:nvSpPr>
        <p:spPr/>
        <p:txBody>
          <a:bodyPr/>
          <a:lstStyle/>
          <a:p>
            <a:pPr eaLnBrk="1" hangingPunct="1">
              <a:buFont typeface="Wingdings" pitchFamily="2" charset="2"/>
              <a:buNone/>
            </a:pPr>
            <a:r>
              <a:rPr lang="zh-CN" altLang="en-US" sz="2800" smtClean="0"/>
              <a:t>需要有一个值得信赖的机构</a:t>
            </a:r>
            <a:r>
              <a:rPr lang="en-US" altLang="zh-CN" sz="2800" smtClean="0"/>
              <a:t>——</a:t>
            </a:r>
            <a:r>
              <a:rPr lang="zh-CN" altLang="en-US" sz="2800" smtClean="0"/>
              <a:t>即</a:t>
            </a:r>
            <a:r>
              <a:rPr lang="zh-CN" altLang="en-US" sz="2800" smtClean="0">
                <a:solidFill>
                  <a:schemeClr val="hlink"/>
                </a:solidFill>
              </a:rPr>
              <a:t>认证中心</a:t>
            </a:r>
            <a:r>
              <a:rPr lang="en-US" altLang="zh-CN" sz="2800" smtClean="0"/>
              <a:t>CA (Certification Authority)</a:t>
            </a:r>
            <a:r>
              <a:rPr lang="zh-CN" altLang="en-US" sz="2800" smtClean="0"/>
              <a:t>，来将公钥与其对应的实体（人或机器）进行</a:t>
            </a:r>
            <a:r>
              <a:rPr lang="zh-CN" altLang="en-US" sz="2800" smtClean="0">
                <a:solidFill>
                  <a:schemeClr val="hlink"/>
                </a:solidFill>
              </a:rPr>
              <a:t>绑定</a:t>
            </a:r>
            <a:r>
              <a:rPr lang="en-US" altLang="zh-CN" sz="2800" smtClean="0"/>
              <a:t>(binding)</a:t>
            </a:r>
            <a:r>
              <a:rPr lang="zh-CN" altLang="en-US" sz="2800" smtClean="0"/>
              <a:t>。</a:t>
            </a:r>
          </a:p>
          <a:p>
            <a:pPr eaLnBrk="1" hangingPunct="1">
              <a:buFont typeface="Wingdings" pitchFamily="2" charset="2"/>
              <a:buNone/>
            </a:pPr>
            <a:r>
              <a:rPr lang="zh-CN" altLang="en-US" sz="2800" smtClean="0"/>
              <a:t>认证中心一般由政府出资建立。每个实体都有</a:t>
            </a:r>
            <a:r>
              <a:rPr lang="en-US" altLang="zh-CN" sz="2800" smtClean="0"/>
              <a:t>CA </a:t>
            </a:r>
            <a:r>
              <a:rPr lang="zh-CN" altLang="en-US" sz="2800" smtClean="0"/>
              <a:t>发来的</a:t>
            </a:r>
            <a:r>
              <a:rPr lang="zh-CN" altLang="en-US" sz="2800" smtClean="0">
                <a:solidFill>
                  <a:schemeClr val="hlink"/>
                </a:solidFill>
              </a:rPr>
              <a:t>证书</a:t>
            </a:r>
            <a:r>
              <a:rPr lang="en-US" altLang="zh-CN" sz="2800" smtClean="0"/>
              <a:t>(certificate)</a:t>
            </a:r>
            <a:r>
              <a:rPr lang="zh-CN" altLang="en-US" sz="2800" smtClean="0"/>
              <a:t>，里面有公钥及其拥有者的标识信息。此证书被 </a:t>
            </a:r>
            <a:r>
              <a:rPr lang="en-US" altLang="zh-CN" sz="2800" smtClean="0"/>
              <a:t>CA </a:t>
            </a:r>
            <a:r>
              <a:rPr lang="zh-CN" altLang="en-US" sz="2800" smtClean="0"/>
              <a:t>进行了数字签名。任何用户都可从可信的地方获得认证中心 </a:t>
            </a:r>
            <a:r>
              <a:rPr lang="en-US" altLang="zh-CN" sz="2800" smtClean="0"/>
              <a:t>CA </a:t>
            </a:r>
            <a:r>
              <a:rPr lang="zh-CN" altLang="en-US" sz="2800" smtClean="0"/>
              <a:t>的公钥，此公钥用来验证某个公钥是否为某个实体所拥有。有的大公司也提供认证中心服务。 </a:t>
            </a:r>
          </a:p>
        </p:txBody>
      </p:sp>
    </p:spTree>
    <p:extLst>
      <p:ext uri="{BB962C8B-B14F-4D97-AF65-F5344CB8AC3E}">
        <p14:creationId xmlns:p14="http://schemas.microsoft.com/office/powerpoint/2010/main" val="38749999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标题 3"/>
          <p:cNvSpPr>
            <a:spLocks noGrp="1"/>
          </p:cNvSpPr>
          <p:nvPr>
            <p:ph type="title"/>
          </p:nvPr>
        </p:nvSpPr>
        <p:spPr/>
        <p:txBody>
          <a:bodyPr/>
          <a:lstStyle/>
          <a:p>
            <a:pPr eaLnBrk="1" hangingPunct="1"/>
            <a:r>
              <a:rPr lang="zh-CN" altLang="en-US" smtClean="0"/>
              <a:t>指引</a:t>
            </a:r>
          </a:p>
        </p:txBody>
      </p:sp>
      <p:sp>
        <p:nvSpPr>
          <p:cNvPr id="16386" name="内容占位符 3"/>
          <p:cNvSpPr>
            <a:spLocks noGrp="1"/>
          </p:cNvSpPr>
          <p:nvPr>
            <p:ph idx="1"/>
          </p:nvPr>
        </p:nvSpPr>
        <p:spPr/>
        <p:txBody>
          <a:bodyPr/>
          <a:lstStyle/>
          <a:p>
            <a:pPr eaLnBrk="1" hangingPunct="1">
              <a:lnSpc>
                <a:spcPct val="150000"/>
              </a:lnSpc>
              <a:buFont typeface="Wingdings 3" pitchFamily="18" charset="2"/>
              <a:buNone/>
              <a:defRPr/>
            </a:pPr>
            <a:r>
              <a:rPr lang="zh-CN" altLang="en-US" sz="2400" dirty="0" smtClean="0">
                <a:solidFill>
                  <a:srgbClr val="002060"/>
                </a:solidFill>
                <a:latin typeface="新宋体" pitchFamily="49" charset="-122"/>
                <a:ea typeface="新宋体" pitchFamily="49" charset="-122"/>
              </a:rPr>
              <a:t>网络安全问题概述</a:t>
            </a:r>
            <a:endParaRPr lang="en-US" altLang="zh-CN" sz="2400" dirty="0" smtClean="0">
              <a:solidFill>
                <a:srgbClr val="002060"/>
              </a:solidFill>
              <a:latin typeface="新宋体" pitchFamily="49" charset="-122"/>
              <a:ea typeface="新宋体" pitchFamily="49" charset="-122"/>
            </a:endParaRPr>
          </a:p>
          <a:p>
            <a:pPr eaLnBrk="1" hangingPunct="1">
              <a:lnSpc>
                <a:spcPct val="150000"/>
              </a:lnSpc>
              <a:buFont typeface="Wingdings 3" pitchFamily="18" charset="2"/>
              <a:buNone/>
              <a:defRPr/>
            </a:pPr>
            <a:r>
              <a:rPr lang="zh-CN" altLang="en-US" sz="2400" dirty="0" smtClean="0">
                <a:solidFill>
                  <a:schemeClr val="tx1">
                    <a:lumMod val="50000"/>
                  </a:schemeClr>
                </a:solidFill>
                <a:latin typeface="新宋体" pitchFamily="49" charset="-122"/>
                <a:ea typeface="新宋体" pitchFamily="49" charset="-122"/>
              </a:rPr>
              <a:t>两类密码体制</a:t>
            </a:r>
            <a:endParaRPr lang="en-US" altLang="zh-CN" sz="2400" dirty="0" smtClean="0">
              <a:solidFill>
                <a:schemeClr val="tx1">
                  <a:lumMod val="50000"/>
                </a:schemeClr>
              </a:solidFill>
              <a:latin typeface="新宋体" pitchFamily="49" charset="-122"/>
              <a:ea typeface="新宋体" pitchFamily="49" charset="-122"/>
            </a:endParaRPr>
          </a:p>
          <a:p>
            <a:pPr eaLnBrk="1" hangingPunct="1">
              <a:lnSpc>
                <a:spcPct val="150000"/>
              </a:lnSpc>
              <a:buFont typeface="Wingdings 3" pitchFamily="18" charset="2"/>
              <a:buNone/>
              <a:defRPr/>
            </a:pPr>
            <a:r>
              <a:rPr lang="zh-CN" altLang="en-US" sz="2400" dirty="0" smtClean="0">
                <a:latin typeface="新宋体" pitchFamily="49" charset="-122"/>
                <a:ea typeface="新宋体" pitchFamily="49" charset="-122"/>
              </a:rPr>
              <a:t>数字签名</a:t>
            </a:r>
            <a:endParaRPr lang="en-US" altLang="zh-CN" sz="2400" dirty="0" smtClean="0">
              <a:latin typeface="新宋体" pitchFamily="49" charset="-122"/>
              <a:ea typeface="新宋体" pitchFamily="49" charset="-122"/>
            </a:endParaRPr>
          </a:p>
          <a:p>
            <a:pPr eaLnBrk="1" hangingPunct="1">
              <a:lnSpc>
                <a:spcPct val="150000"/>
              </a:lnSpc>
              <a:buFont typeface="Wingdings 3" pitchFamily="18" charset="2"/>
              <a:buNone/>
              <a:defRPr/>
            </a:pPr>
            <a:r>
              <a:rPr lang="en-US" altLang="zh-CN" sz="2400" smtClean="0">
                <a:latin typeface="新宋体" pitchFamily="49" charset="-122"/>
                <a:ea typeface="新宋体" pitchFamily="49" charset="-122"/>
              </a:rPr>
              <a:t>Internet</a:t>
            </a:r>
            <a:r>
              <a:rPr lang="zh-CN" altLang="en-US" sz="2400" smtClean="0">
                <a:latin typeface="新宋体" pitchFamily="49" charset="-122"/>
                <a:ea typeface="新宋体" pitchFamily="49" charset="-122"/>
              </a:rPr>
              <a:t>上使用的安全协议</a:t>
            </a:r>
            <a:endParaRPr lang="en-US" altLang="zh-CN" sz="2400" smtClean="0">
              <a:latin typeface="新宋体" pitchFamily="49" charset="-122"/>
              <a:ea typeface="新宋体" pitchFamily="49" charset="-122"/>
            </a:endParaRPr>
          </a:p>
          <a:p>
            <a:pPr lvl="1" eaLnBrk="1" hangingPunct="1">
              <a:lnSpc>
                <a:spcPct val="150000"/>
              </a:lnSpc>
              <a:buFont typeface="Wingdings 3" pitchFamily="18" charset="2"/>
              <a:buNone/>
              <a:defRPr/>
            </a:pPr>
            <a:r>
              <a:rPr lang="zh-CN" altLang="en-US" sz="2000" smtClean="0">
                <a:latin typeface="新宋体" pitchFamily="49" charset="-122"/>
                <a:ea typeface="新宋体" pitchFamily="49" charset="-122"/>
              </a:rPr>
              <a:t>安全套接字</a:t>
            </a:r>
            <a:r>
              <a:rPr lang="en-US" altLang="zh-CN" sz="2000" smtClean="0">
                <a:latin typeface="新宋体" pitchFamily="49" charset="-122"/>
                <a:ea typeface="新宋体" pitchFamily="49" charset="-122"/>
              </a:rPr>
              <a:t>SSL</a:t>
            </a:r>
            <a:endParaRPr lang="en-US" altLang="zh-CN" sz="2000">
              <a:latin typeface="新宋体" pitchFamily="49" charset="-122"/>
              <a:ea typeface="新宋体" pitchFamily="49" charset="-122"/>
            </a:endParaRPr>
          </a:p>
          <a:p>
            <a:pPr lvl="1" eaLnBrk="1" hangingPunct="1">
              <a:lnSpc>
                <a:spcPct val="150000"/>
              </a:lnSpc>
              <a:buFont typeface="Wingdings 3" pitchFamily="18" charset="2"/>
              <a:buNone/>
              <a:defRPr/>
            </a:pPr>
            <a:r>
              <a:rPr lang="zh-CN" altLang="en-US" sz="2000" smtClean="0">
                <a:latin typeface="新宋体" pitchFamily="49" charset="-122"/>
                <a:ea typeface="新宋体" pitchFamily="49" charset="-122"/>
              </a:rPr>
              <a:t>网络层安全</a:t>
            </a:r>
            <a:r>
              <a:rPr lang="en-US" altLang="zh-CN" sz="2000" smtClean="0">
                <a:latin typeface="新宋体" pitchFamily="49" charset="-122"/>
                <a:ea typeface="新宋体" pitchFamily="49" charset="-122"/>
              </a:rPr>
              <a:t>IPSec</a:t>
            </a:r>
          </a:p>
          <a:p>
            <a:pPr eaLnBrk="1" hangingPunct="1">
              <a:lnSpc>
                <a:spcPct val="150000"/>
              </a:lnSpc>
              <a:buFont typeface="Wingdings 3" pitchFamily="18" charset="2"/>
              <a:buNone/>
              <a:defRPr/>
            </a:pPr>
            <a:r>
              <a:rPr lang="zh-CN" altLang="en-US" sz="2400" smtClean="0">
                <a:latin typeface="新宋体" pitchFamily="49" charset="-122"/>
                <a:ea typeface="新宋体" pitchFamily="49" charset="-122"/>
              </a:rPr>
              <a:t>链路加密</a:t>
            </a:r>
            <a:r>
              <a:rPr lang="zh-CN" altLang="en-US" sz="2400" dirty="0" smtClean="0">
                <a:latin typeface="新宋体" pitchFamily="49" charset="-122"/>
                <a:ea typeface="新宋体" pitchFamily="49" charset="-122"/>
              </a:rPr>
              <a:t>与端到端加密</a:t>
            </a:r>
            <a:endParaRPr lang="en-US" altLang="zh-CN" sz="2400" dirty="0" smtClean="0">
              <a:latin typeface="新宋体" pitchFamily="49" charset="-122"/>
              <a:ea typeface="新宋体" pitchFamily="49" charset="-122"/>
            </a:endParaRPr>
          </a:p>
          <a:p>
            <a:pPr eaLnBrk="1" hangingPunct="1">
              <a:lnSpc>
                <a:spcPct val="150000"/>
              </a:lnSpc>
              <a:buFont typeface="Wingdings 3" pitchFamily="18" charset="2"/>
              <a:buNone/>
              <a:defRPr/>
            </a:pPr>
            <a:r>
              <a:rPr lang="zh-CN" altLang="en-US" sz="2400" dirty="0" smtClean="0">
                <a:latin typeface="新宋体" pitchFamily="49" charset="-122"/>
                <a:ea typeface="新宋体" pitchFamily="49" charset="-122"/>
              </a:rPr>
              <a:t>防火墙</a:t>
            </a:r>
            <a:endParaRPr lang="en-US" altLang="zh-CN" sz="2400" dirty="0" smtClean="0">
              <a:latin typeface="新宋体" pitchFamily="49" charset="-122"/>
              <a:ea typeface="新宋体" pitchFamily="49" charset="-122"/>
            </a:endParaRPr>
          </a:p>
          <a:p>
            <a:pPr eaLnBrk="1" hangingPunct="1">
              <a:buFont typeface="Wingdings 3" pitchFamily="18" charset="2"/>
              <a:buNone/>
              <a:defRPr/>
            </a:pPr>
            <a:endParaRPr lang="zh-CN" altLang="en-US" sz="1800" b="0" dirty="0" smtClean="0"/>
          </a:p>
        </p:txBody>
      </p:sp>
    </p:spTree>
    <p:extLst>
      <p:ext uri="{BB962C8B-B14F-4D97-AF65-F5344CB8AC3E}">
        <p14:creationId xmlns:p14="http://schemas.microsoft.com/office/powerpoint/2010/main" val="24590534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标题 5"/>
          <p:cNvSpPr>
            <a:spLocks noGrp="1"/>
          </p:cNvSpPr>
          <p:nvPr>
            <p:ph type="title"/>
          </p:nvPr>
        </p:nvSpPr>
        <p:spPr/>
        <p:txBody>
          <a:bodyPr/>
          <a:lstStyle/>
          <a:p>
            <a:pPr eaLnBrk="1" hangingPunct="1"/>
            <a:r>
              <a:rPr lang="zh-CN" altLang="en-US" smtClean="0"/>
              <a:t>运输层安全协议</a:t>
            </a:r>
            <a:r>
              <a:rPr lang="en-US" altLang="zh-CN" smtClean="0"/>
              <a:t>SSL</a:t>
            </a:r>
            <a:endParaRPr lang="zh-CN" altLang="en-US" smtClean="0"/>
          </a:p>
        </p:txBody>
      </p:sp>
      <p:sp>
        <p:nvSpPr>
          <p:cNvPr id="714756" name="Rectangle 4"/>
          <p:cNvSpPr>
            <a:spLocks noGrp="1" noChangeArrowheads="1"/>
          </p:cNvSpPr>
          <p:nvPr>
            <p:ph idx="1"/>
          </p:nvPr>
        </p:nvSpPr>
        <p:spPr/>
        <p:txBody>
          <a:bodyPr/>
          <a:lstStyle/>
          <a:p>
            <a:pPr eaLnBrk="1" hangingPunct="1">
              <a:lnSpc>
                <a:spcPct val="90000"/>
              </a:lnSpc>
              <a:buFont typeface="Wingdings" pitchFamily="2" charset="2"/>
              <a:buNone/>
            </a:pPr>
            <a:r>
              <a:rPr lang="en-US" altLang="zh-CN" smtClean="0"/>
              <a:t> </a:t>
            </a:r>
            <a:r>
              <a:rPr lang="en-US" altLang="zh-CN" sz="2800" smtClean="0">
                <a:solidFill>
                  <a:schemeClr val="hlink"/>
                </a:solidFill>
              </a:rPr>
              <a:t>SSL</a:t>
            </a:r>
            <a:r>
              <a:rPr lang="en-US" altLang="zh-CN" sz="2800" smtClean="0"/>
              <a:t> </a:t>
            </a:r>
            <a:r>
              <a:rPr lang="zh-CN" altLang="en-US" sz="2800" smtClean="0"/>
              <a:t>是安全套接层 </a:t>
            </a:r>
            <a:r>
              <a:rPr lang="en-US" altLang="zh-CN" sz="2800" smtClean="0"/>
              <a:t>(Secure Socket Layer)</a:t>
            </a:r>
            <a:r>
              <a:rPr lang="zh-CN" altLang="en-US" sz="2800" smtClean="0"/>
              <a:t>，可对万维网客户与服务器之间传送的数据进行加密和鉴别。</a:t>
            </a:r>
          </a:p>
          <a:p>
            <a:pPr eaLnBrk="1" hangingPunct="1">
              <a:lnSpc>
                <a:spcPct val="90000"/>
              </a:lnSpc>
              <a:buFont typeface="Wingdings" pitchFamily="2" charset="2"/>
              <a:buNone/>
            </a:pPr>
            <a:r>
              <a:rPr lang="en-US" altLang="zh-CN" sz="2800" smtClean="0"/>
              <a:t>SSL </a:t>
            </a:r>
            <a:r>
              <a:rPr lang="zh-CN" altLang="en-US" sz="2800" smtClean="0"/>
              <a:t>在双方的联络阶段协商将使用的加密算法和密钥，以及客户与服务器之间的鉴别。</a:t>
            </a:r>
          </a:p>
          <a:p>
            <a:pPr eaLnBrk="1" hangingPunct="1">
              <a:lnSpc>
                <a:spcPct val="90000"/>
              </a:lnSpc>
              <a:buFont typeface="Wingdings" pitchFamily="2" charset="2"/>
              <a:buNone/>
            </a:pPr>
            <a:r>
              <a:rPr lang="zh-CN" altLang="en-US" sz="2800" smtClean="0"/>
              <a:t>在联络阶段完成之后，所有传送的数据都使用在联络阶段商定的会话密钥。</a:t>
            </a:r>
          </a:p>
          <a:p>
            <a:pPr eaLnBrk="1" hangingPunct="1">
              <a:lnSpc>
                <a:spcPct val="90000"/>
              </a:lnSpc>
              <a:buFont typeface="Wingdings" pitchFamily="2" charset="2"/>
              <a:buNone/>
            </a:pPr>
            <a:r>
              <a:rPr lang="en-US" altLang="zh-CN" sz="2800" smtClean="0"/>
              <a:t>SSL </a:t>
            </a:r>
            <a:r>
              <a:rPr lang="zh-CN" altLang="en-US" sz="2800" smtClean="0"/>
              <a:t>不仅被所有常用的浏览器和万维网服务器所支持，而且也是</a:t>
            </a:r>
            <a:r>
              <a:rPr lang="zh-CN" altLang="en-US" sz="2800" smtClean="0">
                <a:solidFill>
                  <a:schemeClr val="hlink"/>
                </a:solidFill>
              </a:rPr>
              <a:t>运输层安全协议</a:t>
            </a:r>
            <a:r>
              <a:rPr lang="zh-CN" altLang="en-US" sz="2800" smtClean="0"/>
              <a:t> </a:t>
            </a:r>
            <a:r>
              <a:rPr lang="en-US" altLang="zh-CN" sz="2800" smtClean="0"/>
              <a:t>TLS (Transport Layer Security)</a:t>
            </a:r>
            <a:r>
              <a:rPr lang="zh-CN" altLang="en-US" sz="2800" smtClean="0"/>
              <a:t>的基础。 </a:t>
            </a:r>
          </a:p>
        </p:txBody>
      </p:sp>
    </p:spTree>
    <p:extLst>
      <p:ext uri="{BB962C8B-B14F-4D97-AF65-F5344CB8AC3E}">
        <p14:creationId xmlns:p14="http://schemas.microsoft.com/office/powerpoint/2010/main" val="2981563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475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475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47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CN" smtClean="0"/>
              <a:t>SSL </a:t>
            </a:r>
            <a:r>
              <a:rPr lang="zh-CN" altLang="en-US" smtClean="0"/>
              <a:t>的位置 </a:t>
            </a:r>
          </a:p>
        </p:txBody>
      </p:sp>
      <p:sp>
        <p:nvSpPr>
          <p:cNvPr id="54275" name="Text Box 3"/>
          <p:cNvSpPr txBox="1">
            <a:spLocks noChangeArrowheads="1"/>
          </p:cNvSpPr>
          <p:nvPr/>
        </p:nvSpPr>
        <p:spPr bwMode="auto">
          <a:xfrm>
            <a:off x="5340350" y="3240088"/>
            <a:ext cx="693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en-US" altLang="zh-CN" sz="2000">
                <a:solidFill>
                  <a:srgbClr val="333399"/>
                </a:solidFill>
                <a:latin typeface="Arial" charset="0"/>
                <a:ea typeface="黑体" pitchFamily="49" charset="-122"/>
              </a:rPr>
              <a:t>TCP</a:t>
            </a:r>
          </a:p>
        </p:txBody>
      </p:sp>
      <p:sp>
        <p:nvSpPr>
          <p:cNvPr id="54276" name="Rectangle 4"/>
          <p:cNvSpPr>
            <a:spLocks noChangeArrowheads="1"/>
          </p:cNvSpPr>
          <p:nvPr/>
        </p:nvSpPr>
        <p:spPr bwMode="auto">
          <a:xfrm>
            <a:off x="3405188" y="1557338"/>
            <a:ext cx="1838325" cy="628650"/>
          </a:xfrm>
          <a:prstGeom prst="rect">
            <a:avLst/>
          </a:prstGeom>
          <a:solidFill>
            <a:srgbClr val="FFFF99"/>
          </a:solidFill>
          <a:ln w="9525">
            <a:solidFill>
              <a:srgbClr val="333399"/>
            </a:solidFill>
            <a:miter lim="800000"/>
            <a:headEnd/>
            <a:tailEnd/>
          </a:ln>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kumimoji="1" lang="zh-CN" altLang="en-US" sz="2000">
                <a:solidFill>
                  <a:srgbClr val="333399"/>
                </a:solidFill>
                <a:latin typeface="Arial" charset="0"/>
                <a:ea typeface="黑体" pitchFamily="49" charset="-122"/>
              </a:rPr>
              <a:t>应用层</a:t>
            </a:r>
          </a:p>
        </p:txBody>
      </p:sp>
      <p:sp>
        <p:nvSpPr>
          <p:cNvPr id="54277" name="Rectangle 5"/>
          <p:cNvSpPr>
            <a:spLocks noChangeArrowheads="1"/>
          </p:cNvSpPr>
          <p:nvPr/>
        </p:nvSpPr>
        <p:spPr bwMode="auto">
          <a:xfrm>
            <a:off x="3405188" y="2290763"/>
            <a:ext cx="1838325" cy="628650"/>
          </a:xfrm>
          <a:prstGeom prst="rect">
            <a:avLst/>
          </a:prstGeom>
          <a:solidFill>
            <a:srgbClr val="CCECFF"/>
          </a:solidFill>
          <a:ln w="9525">
            <a:solidFill>
              <a:srgbClr val="333399"/>
            </a:solidFill>
            <a:miter lim="800000"/>
            <a:headEnd/>
            <a:tailEnd/>
          </a:ln>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kumimoji="1" lang="en-US" altLang="zh-CN" sz="2000">
                <a:solidFill>
                  <a:srgbClr val="333399"/>
                </a:solidFill>
                <a:latin typeface="Arial" charset="0"/>
                <a:ea typeface="黑体" pitchFamily="49" charset="-122"/>
              </a:rPr>
              <a:t>SSL</a:t>
            </a:r>
          </a:p>
        </p:txBody>
      </p:sp>
      <p:sp>
        <p:nvSpPr>
          <p:cNvPr id="54278" name="Rectangle 6"/>
          <p:cNvSpPr>
            <a:spLocks noChangeArrowheads="1"/>
          </p:cNvSpPr>
          <p:nvPr/>
        </p:nvSpPr>
        <p:spPr bwMode="auto">
          <a:xfrm>
            <a:off x="3405188" y="3025775"/>
            <a:ext cx="1838325" cy="628650"/>
          </a:xfrm>
          <a:prstGeom prst="rect">
            <a:avLst/>
          </a:prstGeom>
          <a:solidFill>
            <a:srgbClr val="FFFF99"/>
          </a:solidFill>
          <a:ln w="9525">
            <a:solidFill>
              <a:srgbClr val="333399"/>
            </a:solidFill>
            <a:miter lim="800000"/>
            <a:headEnd/>
            <a:tailEnd/>
          </a:ln>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kumimoji="1" lang="zh-CN" altLang="en-US" sz="2000" smtClean="0">
                <a:solidFill>
                  <a:srgbClr val="333399"/>
                </a:solidFill>
                <a:latin typeface="Arial" charset="0"/>
                <a:ea typeface="黑体" pitchFamily="49" charset="-122"/>
              </a:rPr>
              <a:t>传输层</a:t>
            </a:r>
            <a:endParaRPr kumimoji="1" lang="zh-CN" altLang="en-US" sz="2000">
              <a:solidFill>
                <a:srgbClr val="333399"/>
              </a:solidFill>
              <a:latin typeface="Arial" charset="0"/>
              <a:ea typeface="黑体" pitchFamily="49" charset="-122"/>
            </a:endParaRPr>
          </a:p>
        </p:txBody>
      </p:sp>
      <p:sp>
        <p:nvSpPr>
          <p:cNvPr id="54279" name="Text Box 7"/>
          <p:cNvSpPr txBox="1">
            <a:spLocks noChangeArrowheads="1"/>
          </p:cNvSpPr>
          <p:nvPr/>
        </p:nvSpPr>
        <p:spPr bwMode="auto">
          <a:xfrm>
            <a:off x="5340350" y="1709738"/>
            <a:ext cx="16795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en-US" altLang="zh-CN" sz="2000">
                <a:solidFill>
                  <a:srgbClr val="333399"/>
                </a:solidFill>
                <a:latin typeface="Arial" charset="0"/>
                <a:ea typeface="黑体" pitchFamily="49" charset="-122"/>
              </a:rPr>
              <a:t>HTTP   IMAP</a:t>
            </a:r>
          </a:p>
        </p:txBody>
      </p:sp>
      <p:sp>
        <p:nvSpPr>
          <p:cNvPr id="54280" name="Text Box 8"/>
          <p:cNvSpPr txBox="1">
            <a:spLocks noChangeArrowheads="1"/>
          </p:cNvSpPr>
          <p:nvPr/>
        </p:nvSpPr>
        <p:spPr bwMode="auto">
          <a:xfrm>
            <a:off x="5340350" y="2347913"/>
            <a:ext cx="145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lnSpc>
                <a:spcPct val="90000"/>
              </a:lnSpc>
            </a:pPr>
            <a:r>
              <a:rPr kumimoji="1" lang="en-US" altLang="zh-CN" sz="2000">
                <a:solidFill>
                  <a:srgbClr val="333399"/>
                </a:solidFill>
                <a:latin typeface="Arial" charset="0"/>
                <a:ea typeface="黑体" pitchFamily="49" charset="-122"/>
              </a:rPr>
              <a:t>SSL </a:t>
            </a:r>
            <a:r>
              <a:rPr kumimoji="1" lang="zh-CN" altLang="en-US" sz="2000">
                <a:solidFill>
                  <a:srgbClr val="333399"/>
                </a:solidFill>
                <a:latin typeface="Arial" charset="0"/>
                <a:ea typeface="黑体" pitchFamily="49" charset="-122"/>
              </a:rPr>
              <a:t>功能</a:t>
            </a:r>
          </a:p>
          <a:p>
            <a:pPr eaLnBrk="1" hangingPunct="1">
              <a:lnSpc>
                <a:spcPct val="90000"/>
              </a:lnSpc>
            </a:pPr>
            <a:r>
              <a:rPr kumimoji="1" lang="zh-CN" altLang="en-US" sz="2000">
                <a:solidFill>
                  <a:srgbClr val="333399"/>
                </a:solidFill>
                <a:latin typeface="Arial" charset="0"/>
                <a:ea typeface="黑体" pitchFamily="49" charset="-122"/>
              </a:rPr>
              <a:t>标准套接字</a:t>
            </a:r>
          </a:p>
        </p:txBody>
      </p:sp>
      <p:sp>
        <p:nvSpPr>
          <p:cNvPr id="54281" name="Text Box 9"/>
          <p:cNvSpPr txBox="1">
            <a:spLocks noChangeArrowheads="1"/>
          </p:cNvSpPr>
          <p:nvPr/>
        </p:nvSpPr>
        <p:spPr bwMode="auto">
          <a:xfrm>
            <a:off x="827088" y="3852863"/>
            <a:ext cx="7632700" cy="922337"/>
          </a:xfrm>
          <a:prstGeom prst="rect">
            <a:avLst/>
          </a:prstGeom>
          <a:solidFill>
            <a:srgbClr val="CCFFCC"/>
          </a:solidFill>
          <a:ln w="9525">
            <a:solidFill>
              <a:srgbClr val="333399"/>
            </a:solidFill>
            <a:miter lim="800000"/>
            <a:headEnd/>
            <a:tailEnd/>
          </a:ln>
        </p:spPr>
        <p:txBody>
          <a:bodyPr>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just" eaLnBrk="1" hangingPunct="1"/>
            <a:r>
              <a:rPr lang="zh-CN" altLang="en-US" sz="1800">
                <a:solidFill>
                  <a:srgbClr val="333399"/>
                </a:solidFill>
                <a:latin typeface="Arial" charset="0"/>
                <a:ea typeface="黑体" pitchFamily="49" charset="-122"/>
              </a:rPr>
              <a:t>在发送方，</a:t>
            </a:r>
            <a:r>
              <a:rPr lang="en-US" altLang="zh-CN" sz="1800">
                <a:solidFill>
                  <a:srgbClr val="333399"/>
                </a:solidFill>
                <a:latin typeface="Arial" charset="0"/>
                <a:ea typeface="黑体" pitchFamily="49" charset="-122"/>
              </a:rPr>
              <a:t>SSL </a:t>
            </a:r>
            <a:r>
              <a:rPr lang="zh-CN" altLang="en-US" sz="1800">
                <a:solidFill>
                  <a:srgbClr val="333399"/>
                </a:solidFill>
                <a:latin typeface="Arial" charset="0"/>
                <a:ea typeface="黑体" pitchFamily="49" charset="-122"/>
              </a:rPr>
              <a:t>接收应用层的数据（如 </a:t>
            </a:r>
            <a:r>
              <a:rPr lang="en-US" altLang="zh-CN" sz="1800">
                <a:solidFill>
                  <a:srgbClr val="333399"/>
                </a:solidFill>
                <a:latin typeface="Arial" charset="0"/>
                <a:ea typeface="黑体" pitchFamily="49" charset="-122"/>
              </a:rPr>
              <a:t>HTTP </a:t>
            </a:r>
            <a:r>
              <a:rPr lang="zh-CN" altLang="en-US" sz="1800">
                <a:solidFill>
                  <a:srgbClr val="333399"/>
                </a:solidFill>
                <a:latin typeface="Arial" charset="0"/>
                <a:ea typeface="黑体" pitchFamily="49" charset="-122"/>
              </a:rPr>
              <a:t>或 </a:t>
            </a:r>
            <a:r>
              <a:rPr lang="en-US" altLang="zh-CN" sz="1800">
                <a:solidFill>
                  <a:srgbClr val="333399"/>
                </a:solidFill>
                <a:latin typeface="Arial" charset="0"/>
                <a:ea typeface="黑体" pitchFamily="49" charset="-122"/>
              </a:rPr>
              <a:t>IMAP </a:t>
            </a:r>
            <a:r>
              <a:rPr lang="zh-CN" altLang="en-US" sz="1800">
                <a:solidFill>
                  <a:srgbClr val="333399"/>
                </a:solidFill>
                <a:latin typeface="Arial" charset="0"/>
                <a:ea typeface="黑体" pitchFamily="49" charset="-122"/>
              </a:rPr>
              <a:t>报文），对数据进行加密，然后把加了密的数据送往 </a:t>
            </a:r>
            <a:r>
              <a:rPr lang="en-US" altLang="zh-CN" sz="1800">
                <a:solidFill>
                  <a:srgbClr val="333399"/>
                </a:solidFill>
                <a:latin typeface="Arial" charset="0"/>
                <a:ea typeface="黑体" pitchFamily="49" charset="-122"/>
              </a:rPr>
              <a:t>TCP </a:t>
            </a:r>
            <a:r>
              <a:rPr lang="zh-CN" altLang="en-US" sz="1800">
                <a:solidFill>
                  <a:srgbClr val="333399"/>
                </a:solidFill>
                <a:latin typeface="Arial" charset="0"/>
                <a:ea typeface="黑体" pitchFamily="49" charset="-122"/>
              </a:rPr>
              <a:t>套接字。</a:t>
            </a:r>
          </a:p>
          <a:p>
            <a:pPr algn="just" eaLnBrk="1" hangingPunct="1"/>
            <a:r>
              <a:rPr lang="zh-CN" altLang="en-US" sz="1800">
                <a:solidFill>
                  <a:srgbClr val="333399"/>
                </a:solidFill>
                <a:latin typeface="Arial" charset="0"/>
                <a:ea typeface="黑体" pitchFamily="49" charset="-122"/>
              </a:rPr>
              <a:t>在接收方，</a:t>
            </a:r>
            <a:r>
              <a:rPr lang="en-US" altLang="zh-CN" sz="1800">
                <a:solidFill>
                  <a:srgbClr val="333399"/>
                </a:solidFill>
                <a:latin typeface="Arial" charset="0"/>
                <a:ea typeface="黑体" pitchFamily="49" charset="-122"/>
              </a:rPr>
              <a:t>SSL </a:t>
            </a:r>
            <a:r>
              <a:rPr lang="zh-CN" altLang="en-US" sz="1800">
                <a:solidFill>
                  <a:srgbClr val="333399"/>
                </a:solidFill>
                <a:latin typeface="Arial" charset="0"/>
                <a:ea typeface="黑体" pitchFamily="49" charset="-122"/>
              </a:rPr>
              <a:t>从 </a:t>
            </a:r>
            <a:r>
              <a:rPr lang="en-US" altLang="zh-CN" sz="1800">
                <a:solidFill>
                  <a:srgbClr val="333399"/>
                </a:solidFill>
                <a:latin typeface="Arial" charset="0"/>
                <a:ea typeface="黑体" pitchFamily="49" charset="-122"/>
              </a:rPr>
              <a:t>TCP </a:t>
            </a:r>
            <a:r>
              <a:rPr lang="zh-CN" altLang="en-US" sz="1800">
                <a:solidFill>
                  <a:srgbClr val="333399"/>
                </a:solidFill>
                <a:latin typeface="Arial" charset="0"/>
                <a:ea typeface="黑体" pitchFamily="49" charset="-122"/>
              </a:rPr>
              <a:t>套接字读取数据，解密后把数据交给应用层。 </a:t>
            </a:r>
          </a:p>
        </p:txBody>
      </p:sp>
    </p:spTree>
    <p:extLst>
      <p:ext uri="{BB962C8B-B14F-4D97-AF65-F5344CB8AC3E}">
        <p14:creationId xmlns:p14="http://schemas.microsoft.com/office/powerpoint/2010/main" val="23122419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80747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zh-CN" sz="4000" smtClean="0"/>
              <a:t>SSL </a:t>
            </a:r>
            <a:r>
              <a:rPr lang="zh-CN" altLang="en-US" sz="4000" smtClean="0"/>
              <a:t>提供以下三个功能 </a:t>
            </a:r>
          </a:p>
        </p:txBody>
      </p:sp>
      <p:sp>
        <p:nvSpPr>
          <p:cNvPr id="55299" name="Rectangle 3"/>
          <p:cNvSpPr>
            <a:spLocks noGrp="1" noChangeArrowheads="1"/>
          </p:cNvSpPr>
          <p:nvPr>
            <p:ph idx="1"/>
          </p:nvPr>
        </p:nvSpPr>
        <p:spPr/>
        <p:txBody>
          <a:bodyPr/>
          <a:lstStyle/>
          <a:p>
            <a:pPr eaLnBrk="1" hangingPunct="1">
              <a:lnSpc>
                <a:spcPct val="90000"/>
              </a:lnSpc>
              <a:buFont typeface="Wingdings" pitchFamily="2" charset="2"/>
              <a:buNone/>
            </a:pPr>
            <a:r>
              <a:rPr lang="en-US" altLang="zh-CN" sz="2800" smtClean="0"/>
              <a:t>(1) SSL </a:t>
            </a:r>
            <a:r>
              <a:rPr lang="zh-CN" altLang="en-US" sz="2800" smtClean="0"/>
              <a:t>服务器鉴别    允许用户证实服务器的身份。具有 </a:t>
            </a:r>
            <a:r>
              <a:rPr lang="en-US" altLang="zh-CN" sz="2800" smtClean="0"/>
              <a:t>SSL </a:t>
            </a:r>
            <a:r>
              <a:rPr lang="zh-CN" altLang="en-US" sz="2800" smtClean="0"/>
              <a:t>功能的浏览器维持一个表，上面有一些可信赖的</a:t>
            </a:r>
            <a:r>
              <a:rPr lang="zh-CN" altLang="en-US" sz="2800" smtClean="0">
                <a:solidFill>
                  <a:schemeClr val="hlink"/>
                </a:solidFill>
              </a:rPr>
              <a:t>认证中心</a:t>
            </a:r>
            <a:r>
              <a:rPr lang="zh-CN" altLang="en-US" sz="2800" smtClean="0"/>
              <a:t> </a:t>
            </a:r>
            <a:r>
              <a:rPr lang="en-US" altLang="zh-CN" sz="2800" smtClean="0"/>
              <a:t>CA (Certificate Authority)</a:t>
            </a:r>
            <a:r>
              <a:rPr lang="zh-CN" altLang="en-US" sz="2800" smtClean="0"/>
              <a:t>和它们的公钥。</a:t>
            </a:r>
          </a:p>
          <a:p>
            <a:pPr eaLnBrk="1" hangingPunct="1">
              <a:lnSpc>
                <a:spcPct val="90000"/>
              </a:lnSpc>
              <a:buFont typeface="Wingdings" pitchFamily="2" charset="2"/>
              <a:buNone/>
            </a:pPr>
            <a:r>
              <a:rPr lang="en-US" altLang="zh-CN" sz="2800" smtClean="0"/>
              <a:t>(2) </a:t>
            </a:r>
            <a:r>
              <a:rPr lang="zh-CN" altLang="en-US" sz="2800" smtClean="0"/>
              <a:t>加密的 </a:t>
            </a:r>
            <a:r>
              <a:rPr lang="en-US" altLang="zh-CN" sz="2800" smtClean="0"/>
              <a:t>SSL </a:t>
            </a:r>
            <a:r>
              <a:rPr lang="zh-CN" altLang="en-US" sz="2800" smtClean="0"/>
              <a:t>会话    客户和服务器交互的所有数据都在发送方加密，在接收方解密。</a:t>
            </a:r>
          </a:p>
          <a:p>
            <a:pPr eaLnBrk="1" hangingPunct="1">
              <a:lnSpc>
                <a:spcPct val="90000"/>
              </a:lnSpc>
              <a:buFont typeface="Wingdings" pitchFamily="2" charset="2"/>
              <a:buNone/>
            </a:pPr>
            <a:r>
              <a:rPr lang="en-US" altLang="zh-CN" sz="2800" smtClean="0"/>
              <a:t>(3) SSL </a:t>
            </a:r>
            <a:r>
              <a:rPr lang="zh-CN" altLang="en-US" sz="2800" smtClean="0"/>
              <a:t>客户鉴别    允许服务器证实客户的身份。</a:t>
            </a:r>
          </a:p>
        </p:txBody>
      </p:sp>
    </p:spTree>
    <p:extLst>
      <p:ext uri="{BB962C8B-B14F-4D97-AF65-F5344CB8AC3E}">
        <p14:creationId xmlns:p14="http://schemas.microsoft.com/office/powerpoint/2010/main" val="38692543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网络层安全</a:t>
            </a:r>
            <a:r>
              <a:rPr lang="en-US" altLang="zh-CN" smtClean="0"/>
              <a:t>--IPSec</a:t>
            </a:r>
            <a:endParaRPr lang="zh-CN" altLang="en-US"/>
          </a:p>
        </p:txBody>
      </p:sp>
    </p:spTree>
    <p:extLst>
      <p:ext uri="{BB962C8B-B14F-4D97-AF65-F5344CB8AC3E}">
        <p14:creationId xmlns:p14="http://schemas.microsoft.com/office/powerpoint/2010/main" val="2700432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5"/>
          <p:cNvSpPr>
            <a:spLocks noGrp="1"/>
          </p:cNvSpPr>
          <p:nvPr>
            <p:ph type="title"/>
          </p:nvPr>
        </p:nvSpPr>
        <p:spPr/>
        <p:txBody>
          <a:bodyPr/>
          <a:lstStyle/>
          <a:p>
            <a:pPr eaLnBrk="1" hangingPunct="1"/>
            <a:r>
              <a:rPr lang="zh-CN" altLang="en-US" smtClean="0"/>
              <a:t>网络安全问题概述</a:t>
            </a:r>
          </a:p>
        </p:txBody>
      </p:sp>
      <p:sp>
        <p:nvSpPr>
          <p:cNvPr id="123907" name="Rectangle 3"/>
          <p:cNvSpPr>
            <a:spLocks noGrp="1" noChangeArrowheads="1"/>
          </p:cNvSpPr>
          <p:nvPr>
            <p:ph idx="1"/>
          </p:nvPr>
        </p:nvSpPr>
        <p:spPr/>
        <p:txBody>
          <a:bodyPr/>
          <a:lstStyle/>
          <a:p>
            <a:pPr eaLnBrk="1" hangingPunct="1">
              <a:buFont typeface="Wingdings" pitchFamily="2" charset="2"/>
              <a:buNone/>
            </a:pPr>
            <a:r>
              <a:rPr lang="zh-CN" altLang="en-US" sz="1800" smtClean="0"/>
              <a:t>计算机网络上的通信面临以下的四种威胁：</a:t>
            </a:r>
          </a:p>
          <a:p>
            <a:pPr eaLnBrk="1" hangingPunct="1">
              <a:buFont typeface="Wingdings" pitchFamily="2" charset="2"/>
              <a:buNone/>
            </a:pPr>
            <a:r>
              <a:rPr lang="zh-CN" altLang="en-US" sz="1800" smtClean="0"/>
              <a:t>    </a:t>
            </a:r>
            <a:r>
              <a:rPr lang="en-US" altLang="zh-CN" sz="1800" smtClean="0"/>
              <a:t>(1) </a:t>
            </a:r>
            <a:r>
              <a:rPr lang="zh-CN" altLang="en-US" sz="1800" smtClean="0"/>
              <a:t>截获</a:t>
            </a:r>
            <a:r>
              <a:rPr lang="en-US" altLang="zh-CN" sz="1800" smtClean="0"/>
              <a:t>——</a:t>
            </a:r>
            <a:r>
              <a:rPr lang="zh-CN" altLang="en-US" sz="1800" smtClean="0"/>
              <a:t>从网络上窃听他人的通信内容。</a:t>
            </a:r>
          </a:p>
          <a:p>
            <a:pPr eaLnBrk="1" hangingPunct="1">
              <a:buFont typeface="Wingdings" pitchFamily="2" charset="2"/>
              <a:buNone/>
            </a:pPr>
            <a:r>
              <a:rPr lang="zh-CN" altLang="en-US" sz="1800" smtClean="0"/>
              <a:t>    </a:t>
            </a:r>
            <a:r>
              <a:rPr lang="en-US" altLang="zh-CN" sz="1800" smtClean="0"/>
              <a:t>(2) </a:t>
            </a:r>
            <a:r>
              <a:rPr lang="zh-CN" altLang="en-US" sz="1800" smtClean="0"/>
              <a:t>中断</a:t>
            </a:r>
            <a:r>
              <a:rPr lang="en-US" altLang="zh-CN" sz="1800" smtClean="0"/>
              <a:t>——</a:t>
            </a:r>
            <a:r>
              <a:rPr lang="zh-CN" altLang="en-US" sz="1800" smtClean="0"/>
              <a:t>有意中断他人在网络上的通信。</a:t>
            </a:r>
          </a:p>
          <a:p>
            <a:pPr eaLnBrk="1" hangingPunct="1">
              <a:buFont typeface="Wingdings" pitchFamily="2" charset="2"/>
              <a:buNone/>
            </a:pPr>
            <a:r>
              <a:rPr lang="zh-CN" altLang="en-US" sz="1800" smtClean="0"/>
              <a:t>    </a:t>
            </a:r>
            <a:r>
              <a:rPr lang="en-US" altLang="zh-CN" sz="1800" smtClean="0"/>
              <a:t>(3) </a:t>
            </a:r>
            <a:r>
              <a:rPr lang="zh-CN" altLang="en-US" sz="1800" smtClean="0"/>
              <a:t>篡改</a:t>
            </a:r>
            <a:r>
              <a:rPr lang="en-US" altLang="zh-CN" sz="1800" smtClean="0"/>
              <a:t>——</a:t>
            </a:r>
            <a:r>
              <a:rPr lang="zh-CN" altLang="en-US" sz="1800" smtClean="0"/>
              <a:t>故意篡改网络上传送的报文。</a:t>
            </a:r>
          </a:p>
          <a:p>
            <a:pPr eaLnBrk="1" hangingPunct="1">
              <a:buFont typeface="Wingdings" pitchFamily="2" charset="2"/>
              <a:buNone/>
            </a:pPr>
            <a:r>
              <a:rPr lang="zh-CN" altLang="en-US" sz="1800" smtClean="0"/>
              <a:t>    </a:t>
            </a:r>
            <a:r>
              <a:rPr lang="en-US" altLang="zh-CN" sz="1800" smtClean="0"/>
              <a:t>(4) </a:t>
            </a:r>
            <a:r>
              <a:rPr lang="zh-CN" altLang="en-US" sz="1800" smtClean="0"/>
              <a:t>伪造</a:t>
            </a:r>
            <a:r>
              <a:rPr lang="en-US" altLang="zh-CN" sz="1800" smtClean="0"/>
              <a:t>——</a:t>
            </a:r>
            <a:r>
              <a:rPr lang="zh-CN" altLang="en-US" sz="1800" smtClean="0"/>
              <a:t>伪造信息在网络上传送。</a:t>
            </a:r>
          </a:p>
          <a:p>
            <a:pPr eaLnBrk="1" hangingPunct="1">
              <a:buFont typeface="Wingdings" pitchFamily="2" charset="2"/>
              <a:buNone/>
            </a:pPr>
            <a:r>
              <a:rPr lang="zh-CN" altLang="en-US" sz="1800" smtClean="0"/>
              <a:t>截获信息的攻击称为</a:t>
            </a:r>
            <a:r>
              <a:rPr lang="zh-CN" altLang="en-US" sz="1800" smtClean="0">
                <a:solidFill>
                  <a:schemeClr val="hlink"/>
                </a:solidFill>
              </a:rPr>
              <a:t>被动攻击</a:t>
            </a:r>
            <a:r>
              <a:rPr lang="zh-CN" altLang="en-US" sz="1800" smtClean="0"/>
              <a:t>，而更改信息和拒绝用户使用资源的攻击称为</a:t>
            </a:r>
            <a:r>
              <a:rPr lang="zh-CN" altLang="en-US" sz="1800" smtClean="0">
                <a:solidFill>
                  <a:schemeClr val="hlink"/>
                </a:solidFill>
              </a:rPr>
              <a:t>主动攻击</a:t>
            </a:r>
            <a:r>
              <a:rPr lang="zh-CN" altLang="en-US" sz="1800" smtClean="0"/>
              <a:t>。</a:t>
            </a:r>
          </a:p>
        </p:txBody>
      </p:sp>
    </p:spTree>
    <p:extLst>
      <p:ext uri="{BB962C8B-B14F-4D97-AF65-F5344CB8AC3E}">
        <p14:creationId xmlns:p14="http://schemas.microsoft.com/office/powerpoint/2010/main" val="25250220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39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mtClean="0"/>
              <a:t>安全关联 </a:t>
            </a:r>
            <a:r>
              <a:rPr lang="en-US" altLang="zh-CN" smtClean="0"/>
              <a:t>SA(Security Association) </a:t>
            </a:r>
          </a:p>
        </p:txBody>
      </p:sp>
      <p:sp>
        <p:nvSpPr>
          <p:cNvPr id="707587" name="Rectangle 3"/>
          <p:cNvSpPr>
            <a:spLocks noGrp="1" noChangeArrowheads="1"/>
          </p:cNvSpPr>
          <p:nvPr>
            <p:ph idx="1"/>
          </p:nvPr>
        </p:nvSpPr>
        <p:spPr/>
        <p:txBody>
          <a:bodyPr/>
          <a:lstStyle/>
          <a:p>
            <a:pPr eaLnBrk="1" hangingPunct="1">
              <a:buFont typeface="Wingdings" pitchFamily="2" charset="2"/>
              <a:buNone/>
            </a:pPr>
            <a:r>
              <a:rPr lang="zh-CN" altLang="en-US" sz="2800" smtClean="0"/>
              <a:t>在使用 </a:t>
            </a:r>
            <a:r>
              <a:rPr lang="en-US" altLang="zh-CN" sz="2800" smtClean="0"/>
              <a:t>AH </a:t>
            </a:r>
            <a:r>
              <a:rPr lang="zh-CN" altLang="en-US" sz="2800" smtClean="0"/>
              <a:t>或 </a:t>
            </a:r>
            <a:r>
              <a:rPr lang="en-US" altLang="zh-CN" sz="2800" smtClean="0"/>
              <a:t>ESP </a:t>
            </a:r>
            <a:r>
              <a:rPr lang="zh-CN" altLang="en-US" sz="2800" smtClean="0"/>
              <a:t>之前，先要从源主机到目的主机建立一条网络层的逻辑连接。此逻辑连接叫做</a:t>
            </a:r>
            <a:r>
              <a:rPr lang="zh-CN" altLang="en-US" sz="2800" smtClean="0">
                <a:solidFill>
                  <a:schemeClr val="hlink"/>
                </a:solidFill>
              </a:rPr>
              <a:t>安全关联</a:t>
            </a:r>
            <a:r>
              <a:rPr lang="zh-CN" altLang="en-US" sz="2800" smtClean="0"/>
              <a:t> </a:t>
            </a:r>
            <a:r>
              <a:rPr lang="en-US" altLang="zh-CN" sz="2800" smtClean="0"/>
              <a:t>SA</a:t>
            </a:r>
            <a:r>
              <a:rPr lang="zh-CN" altLang="en-US" sz="2800" smtClean="0"/>
              <a:t>。</a:t>
            </a:r>
          </a:p>
          <a:p>
            <a:pPr eaLnBrk="1" hangingPunct="1">
              <a:buFont typeface="Wingdings" pitchFamily="2" charset="2"/>
              <a:buNone/>
            </a:pPr>
            <a:r>
              <a:rPr lang="zh-CN" altLang="en-US" sz="2800" smtClean="0"/>
              <a:t> </a:t>
            </a:r>
            <a:r>
              <a:rPr lang="en-US" altLang="zh-CN" sz="2800" smtClean="0"/>
              <a:t>IPsec </a:t>
            </a:r>
            <a:r>
              <a:rPr lang="zh-CN" altLang="en-US" sz="2800" smtClean="0"/>
              <a:t>就把传统的因特网无连接的网络层转换为具有逻辑连接的层</a:t>
            </a:r>
            <a:r>
              <a:rPr lang="zh-CN" altLang="en-US" sz="2800" smtClean="0"/>
              <a:t>。</a:t>
            </a:r>
            <a:endParaRPr lang="en-US" altLang="zh-CN" sz="2800" smtClean="0"/>
          </a:p>
          <a:p>
            <a:pPr eaLnBrk="1" hangingPunct="1">
              <a:buNone/>
            </a:pPr>
            <a:r>
              <a:rPr lang="en-US" altLang="zh-CN" sz="2800" b="1">
                <a:solidFill>
                  <a:schemeClr val="folHlink"/>
                </a:solidFill>
              </a:rPr>
              <a:t>SA</a:t>
            </a:r>
            <a:r>
              <a:rPr lang="zh-CN" altLang="en-US" sz="2800" b="1">
                <a:solidFill>
                  <a:schemeClr val="folHlink"/>
                </a:solidFill>
              </a:rPr>
              <a:t>（安全关联）是构成</a:t>
            </a:r>
            <a:r>
              <a:rPr lang="en-US" altLang="zh-CN" sz="2800" b="1">
                <a:solidFill>
                  <a:schemeClr val="folHlink"/>
                </a:solidFill>
              </a:rPr>
              <a:t>IPSec</a:t>
            </a:r>
            <a:r>
              <a:rPr lang="zh-CN" altLang="en-US" sz="2800" b="1">
                <a:solidFill>
                  <a:schemeClr val="folHlink"/>
                </a:solidFill>
              </a:rPr>
              <a:t>的基础，是两个通信实体经协商（利用</a:t>
            </a:r>
            <a:r>
              <a:rPr lang="en-US" altLang="zh-CN" sz="2800" b="1">
                <a:solidFill>
                  <a:schemeClr val="folHlink"/>
                </a:solidFill>
              </a:rPr>
              <a:t>IKE</a:t>
            </a:r>
            <a:r>
              <a:rPr lang="zh-CN" altLang="en-US" sz="2800" b="1">
                <a:solidFill>
                  <a:schemeClr val="folHlink"/>
                </a:solidFill>
              </a:rPr>
              <a:t>协议）建立起来的一种协定，它决定了用来保护数据分组安全的安全协议（</a:t>
            </a:r>
            <a:r>
              <a:rPr lang="en-US" altLang="zh-CN" sz="2800" b="1">
                <a:solidFill>
                  <a:schemeClr val="folHlink"/>
                </a:solidFill>
              </a:rPr>
              <a:t>AH</a:t>
            </a:r>
            <a:r>
              <a:rPr lang="zh-CN" altLang="en-US" sz="2800" b="1">
                <a:solidFill>
                  <a:schemeClr val="folHlink"/>
                </a:solidFill>
              </a:rPr>
              <a:t>协议或者</a:t>
            </a:r>
            <a:r>
              <a:rPr lang="en-US" altLang="zh-CN" sz="2800" b="1">
                <a:solidFill>
                  <a:schemeClr val="folHlink"/>
                </a:solidFill>
              </a:rPr>
              <a:t>ESP</a:t>
            </a:r>
            <a:r>
              <a:rPr lang="zh-CN" altLang="en-US" sz="2800" b="1">
                <a:solidFill>
                  <a:schemeClr val="folHlink"/>
                </a:solidFill>
              </a:rPr>
              <a:t>协议）、转码方式、密钥及密钥的有效存在时间等。 </a:t>
            </a:r>
          </a:p>
          <a:p>
            <a:pPr eaLnBrk="1" hangingPunct="1">
              <a:buFont typeface="Wingdings" pitchFamily="2" charset="2"/>
              <a:buNone/>
            </a:pPr>
            <a:r>
              <a:rPr lang="zh-CN" altLang="en-US" sz="3200" smtClean="0"/>
              <a:t> </a:t>
            </a:r>
            <a:endParaRPr lang="zh-CN" altLang="en-US" sz="3200" smtClean="0"/>
          </a:p>
        </p:txBody>
      </p:sp>
    </p:spTree>
    <p:extLst>
      <p:ext uri="{BB962C8B-B14F-4D97-AF65-F5344CB8AC3E}">
        <p14:creationId xmlns:p14="http://schemas.microsoft.com/office/powerpoint/2010/main" val="11373006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75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758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75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smtClean="0"/>
              <a:t>IPsec </a:t>
            </a:r>
            <a:r>
              <a:rPr lang="zh-CN" altLang="en-US" smtClean="0"/>
              <a:t>中最主要</a:t>
            </a:r>
            <a:r>
              <a:rPr lang="zh-CN" altLang="en-US" smtClean="0"/>
              <a:t>的协议</a:t>
            </a:r>
            <a:endParaRPr lang="zh-CN" altLang="en-US" smtClean="0"/>
          </a:p>
        </p:txBody>
      </p:sp>
      <p:sp>
        <p:nvSpPr>
          <p:cNvPr id="50179" name="Rectangle 3"/>
          <p:cNvSpPr>
            <a:spLocks noGrp="1" noChangeArrowheads="1"/>
          </p:cNvSpPr>
          <p:nvPr>
            <p:ph idx="1"/>
          </p:nvPr>
        </p:nvSpPr>
        <p:spPr/>
        <p:txBody>
          <a:bodyPr/>
          <a:lstStyle/>
          <a:p>
            <a:pPr eaLnBrk="1" hangingPunct="1">
              <a:buFont typeface="Wingdings" pitchFamily="2" charset="2"/>
              <a:buNone/>
            </a:pPr>
            <a:r>
              <a:rPr lang="zh-CN" altLang="en-US" sz="2800" smtClean="0">
                <a:solidFill>
                  <a:schemeClr val="hlink"/>
                </a:solidFill>
              </a:rPr>
              <a:t>鉴别首部</a:t>
            </a:r>
            <a:r>
              <a:rPr lang="zh-CN" altLang="en-US" sz="2800" smtClean="0"/>
              <a:t> </a:t>
            </a:r>
            <a:r>
              <a:rPr lang="en-US" altLang="zh-CN" sz="2800" smtClean="0"/>
              <a:t>AH (Authentication Header)</a:t>
            </a:r>
            <a:r>
              <a:rPr lang="zh-CN" altLang="en-US" sz="2800" smtClean="0"/>
              <a:t>： </a:t>
            </a:r>
            <a:r>
              <a:rPr lang="en-US" altLang="zh-CN" sz="2800" smtClean="0"/>
              <a:t>AH</a:t>
            </a:r>
            <a:r>
              <a:rPr lang="zh-CN" altLang="en-US" sz="2800" smtClean="0"/>
              <a:t>鉴别源点和检查数据完整性，但不能保密。</a:t>
            </a:r>
          </a:p>
          <a:p>
            <a:pPr eaLnBrk="1" hangingPunct="1">
              <a:buFont typeface="Wingdings" pitchFamily="2" charset="2"/>
              <a:buNone/>
            </a:pPr>
            <a:r>
              <a:rPr lang="zh-CN" altLang="en-US" sz="2800" smtClean="0">
                <a:solidFill>
                  <a:schemeClr val="hlink"/>
                </a:solidFill>
              </a:rPr>
              <a:t>封装安全有效载荷</a:t>
            </a:r>
            <a:r>
              <a:rPr lang="zh-CN" altLang="en-US" sz="2800" smtClean="0"/>
              <a:t> </a:t>
            </a:r>
            <a:r>
              <a:rPr lang="en-US" altLang="zh-CN" sz="2800" smtClean="0"/>
              <a:t>ESP (Encapsulation Security Payload)</a:t>
            </a:r>
            <a:r>
              <a:rPr lang="zh-CN" altLang="en-US" sz="2800" smtClean="0"/>
              <a:t>：</a:t>
            </a:r>
            <a:r>
              <a:rPr lang="en-US" altLang="zh-CN" sz="2800" smtClean="0"/>
              <a:t>ESP </a:t>
            </a:r>
            <a:r>
              <a:rPr lang="zh-CN" altLang="en-US" sz="2800" smtClean="0"/>
              <a:t>比 </a:t>
            </a:r>
            <a:r>
              <a:rPr lang="en-US" altLang="zh-CN" sz="2800" smtClean="0"/>
              <a:t>AH </a:t>
            </a:r>
            <a:r>
              <a:rPr lang="zh-CN" altLang="en-US" sz="2800" smtClean="0"/>
              <a:t>复杂得多，它鉴别源点、检查数据完整性和提供保密。 </a:t>
            </a:r>
          </a:p>
        </p:txBody>
      </p:sp>
    </p:spTree>
    <p:extLst>
      <p:ext uri="{BB962C8B-B14F-4D97-AF65-F5344CB8AC3E}">
        <p14:creationId xmlns:p14="http://schemas.microsoft.com/office/powerpoint/2010/main" val="32883419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smtClean="0"/>
              <a:t>鉴别首部协议 </a:t>
            </a:r>
            <a:r>
              <a:rPr lang="en-US" altLang="zh-CN" smtClean="0"/>
              <a:t>AH </a:t>
            </a:r>
          </a:p>
        </p:txBody>
      </p:sp>
      <p:sp>
        <p:nvSpPr>
          <p:cNvPr id="709635" name="Rectangle 3"/>
          <p:cNvSpPr>
            <a:spLocks noGrp="1" noChangeArrowheads="1"/>
          </p:cNvSpPr>
          <p:nvPr>
            <p:ph idx="1"/>
          </p:nvPr>
        </p:nvSpPr>
        <p:spPr/>
        <p:txBody>
          <a:bodyPr/>
          <a:lstStyle/>
          <a:p>
            <a:pPr eaLnBrk="1" hangingPunct="1">
              <a:buFont typeface="Wingdings" pitchFamily="2" charset="2"/>
              <a:buNone/>
            </a:pPr>
            <a:r>
              <a:rPr lang="zh-CN" altLang="en-US" sz="1800" smtClean="0"/>
              <a:t>在使用鉴别首部协议 </a:t>
            </a:r>
            <a:r>
              <a:rPr lang="en-US" altLang="zh-CN" sz="1800" smtClean="0"/>
              <a:t>AH </a:t>
            </a:r>
            <a:r>
              <a:rPr lang="zh-CN" altLang="en-US" sz="1800" smtClean="0"/>
              <a:t>时，把 </a:t>
            </a:r>
            <a:r>
              <a:rPr lang="en-US" altLang="zh-CN" sz="1800" smtClean="0"/>
              <a:t>AH </a:t>
            </a:r>
            <a:r>
              <a:rPr lang="zh-CN" altLang="en-US" sz="1800" smtClean="0"/>
              <a:t>首部插在原数据报数据部分的前面，同时把 </a:t>
            </a:r>
            <a:r>
              <a:rPr lang="en-US" altLang="zh-CN" sz="1800" smtClean="0"/>
              <a:t>IP </a:t>
            </a:r>
            <a:r>
              <a:rPr lang="zh-CN" altLang="en-US" sz="1800" smtClean="0"/>
              <a:t>首部中的协议字段置为 </a:t>
            </a:r>
            <a:r>
              <a:rPr lang="en-US" altLang="zh-CN" sz="1800" smtClean="0"/>
              <a:t>51</a:t>
            </a:r>
            <a:r>
              <a:rPr lang="zh-CN" altLang="en-US" sz="1800" smtClean="0"/>
              <a:t>。</a:t>
            </a:r>
          </a:p>
          <a:p>
            <a:pPr eaLnBrk="1" hangingPunct="1">
              <a:buFont typeface="Wingdings" pitchFamily="2" charset="2"/>
              <a:buNone/>
            </a:pPr>
            <a:r>
              <a:rPr lang="zh-CN" altLang="en-US" sz="1800" smtClean="0"/>
              <a:t>在传输过程中，中间的路由器都不查看 </a:t>
            </a:r>
            <a:r>
              <a:rPr lang="en-US" altLang="zh-CN" sz="1800" smtClean="0"/>
              <a:t>AH </a:t>
            </a:r>
            <a:r>
              <a:rPr lang="zh-CN" altLang="en-US" sz="1800" smtClean="0"/>
              <a:t>首部。当数据报到达终点时，目的主机才处理 </a:t>
            </a:r>
            <a:r>
              <a:rPr lang="en-US" altLang="zh-CN" sz="1800" smtClean="0"/>
              <a:t>AH </a:t>
            </a:r>
            <a:r>
              <a:rPr lang="zh-CN" altLang="en-US" sz="1800" smtClean="0"/>
              <a:t>字段，以鉴别源点和检查数据报的完整性。 </a:t>
            </a:r>
          </a:p>
        </p:txBody>
      </p:sp>
      <p:sp>
        <p:nvSpPr>
          <p:cNvPr id="51204" name="Rectangle 21"/>
          <p:cNvSpPr>
            <a:spLocks noChangeArrowheads="1"/>
          </p:cNvSpPr>
          <p:nvPr/>
        </p:nvSpPr>
        <p:spPr bwMode="auto">
          <a:xfrm>
            <a:off x="600075" y="2997200"/>
            <a:ext cx="1450975" cy="731838"/>
          </a:xfrm>
          <a:prstGeom prst="rect">
            <a:avLst/>
          </a:prstGeom>
          <a:solidFill>
            <a:srgbClr val="FFCCFF"/>
          </a:solidFill>
          <a:ln w="9525">
            <a:solidFill>
              <a:schemeClr val="tx2"/>
            </a:solidFill>
            <a:miter lim="800000"/>
            <a:headEnd/>
            <a:tailEnd/>
          </a:ln>
          <a:effectLst>
            <a:outerShdw dist="63500" dir="3187806" algn="ctr" rotWithShape="0">
              <a:schemeClr val="folHlink"/>
            </a:outerShdw>
          </a:effectLst>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kumimoji="1" lang="en-US" altLang="zh-CN" sz="2400">
                <a:solidFill>
                  <a:schemeClr val="tx2"/>
                </a:solidFill>
                <a:latin typeface="Arial" charset="0"/>
                <a:ea typeface="黑体" pitchFamily="49" charset="-122"/>
              </a:rPr>
              <a:t>IP </a:t>
            </a:r>
            <a:r>
              <a:rPr kumimoji="1" lang="zh-CN" altLang="en-US" sz="2400">
                <a:solidFill>
                  <a:schemeClr val="tx2"/>
                </a:solidFill>
                <a:latin typeface="Arial" charset="0"/>
                <a:ea typeface="黑体" pitchFamily="49" charset="-122"/>
              </a:rPr>
              <a:t>首部</a:t>
            </a:r>
          </a:p>
        </p:txBody>
      </p:sp>
      <p:sp>
        <p:nvSpPr>
          <p:cNvPr id="51205" name="Rectangle 22"/>
          <p:cNvSpPr>
            <a:spLocks noChangeArrowheads="1"/>
          </p:cNvSpPr>
          <p:nvPr/>
        </p:nvSpPr>
        <p:spPr bwMode="auto">
          <a:xfrm>
            <a:off x="1989138" y="2997200"/>
            <a:ext cx="1782762" cy="731838"/>
          </a:xfrm>
          <a:prstGeom prst="rect">
            <a:avLst/>
          </a:prstGeom>
          <a:solidFill>
            <a:srgbClr val="FFFF99"/>
          </a:solidFill>
          <a:ln w="9525">
            <a:solidFill>
              <a:schemeClr val="tx2"/>
            </a:solidFill>
            <a:miter lim="800000"/>
            <a:headEnd/>
            <a:tailEnd/>
          </a:ln>
          <a:effectLst>
            <a:outerShdw dist="63500" dir="3187806" algn="ctr" rotWithShape="0">
              <a:schemeClr val="folHlink"/>
            </a:outerShdw>
          </a:effectLst>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kumimoji="1" lang="en-US" altLang="zh-CN" sz="2400">
                <a:solidFill>
                  <a:schemeClr val="tx2"/>
                </a:solidFill>
                <a:latin typeface="Arial" charset="0"/>
                <a:ea typeface="黑体" pitchFamily="49" charset="-122"/>
              </a:rPr>
              <a:t>AH </a:t>
            </a:r>
            <a:r>
              <a:rPr kumimoji="1" lang="zh-CN" altLang="en-US" sz="2400">
                <a:solidFill>
                  <a:schemeClr val="tx2"/>
                </a:solidFill>
                <a:latin typeface="Arial" charset="0"/>
                <a:ea typeface="黑体" pitchFamily="49" charset="-122"/>
              </a:rPr>
              <a:t>首部</a:t>
            </a:r>
          </a:p>
        </p:txBody>
      </p:sp>
      <p:sp>
        <p:nvSpPr>
          <p:cNvPr id="51206" name="Rectangle 23"/>
          <p:cNvSpPr>
            <a:spLocks noChangeArrowheads="1"/>
          </p:cNvSpPr>
          <p:nvPr/>
        </p:nvSpPr>
        <p:spPr bwMode="auto">
          <a:xfrm>
            <a:off x="3771900" y="2997200"/>
            <a:ext cx="4903788" cy="731838"/>
          </a:xfrm>
          <a:prstGeom prst="rect">
            <a:avLst/>
          </a:prstGeom>
          <a:solidFill>
            <a:srgbClr val="CCECFF"/>
          </a:solidFill>
          <a:ln w="9525">
            <a:solidFill>
              <a:schemeClr val="tx2"/>
            </a:solidFill>
            <a:miter lim="800000"/>
            <a:headEnd/>
            <a:tailEnd/>
          </a:ln>
          <a:effectLst>
            <a:outerShdw dist="63500" dir="3187806" algn="ctr" rotWithShape="0">
              <a:schemeClr val="folHlink"/>
            </a:outerShdw>
          </a:effectLst>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kumimoji="1" lang="en-US" altLang="zh-CN" sz="2400" smtClean="0">
                <a:solidFill>
                  <a:schemeClr val="tx2"/>
                </a:solidFill>
                <a:latin typeface="Arial" charset="0"/>
                <a:ea typeface="黑体" pitchFamily="49" charset="-122"/>
              </a:rPr>
              <a:t>              TCP/UDP </a:t>
            </a:r>
            <a:r>
              <a:rPr kumimoji="1" lang="zh-CN" altLang="en-US" sz="2400">
                <a:solidFill>
                  <a:schemeClr val="tx2"/>
                </a:solidFill>
                <a:latin typeface="Arial" charset="0"/>
                <a:ea typeface="黑体" pitchFamily="49" charset="-122"/>
              </a:rPr>
              <a:t>报文段</a:t>
            </a:r>
          </a:p>
        </p:txBody>
      </p:sp>
      <p:sp>
        <p:nvSpPr>
          <p:cNvPr id="51207" name="Text Box 24"/>
          <p:cNvSpPr txBox="1">
            <a:spLocks noChangeArrowheads="1"/>
          </p:cNvSpPr>
          <p:nvPr/>
        </p:nvSpPr>
        <p:spPr bwMode="auto">
          <a:xfrm>
            <a:off x="571500" y="2544652"/>
            <a:ext cx="147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lang="zh-CN" altLang="en-US" sz="2400">
                <a:solidFill>
                  <a:schemeClr val="folHlink"/>
                </a:solidFill>
                <a:latin typeface="Arial" charset="0"/>
                <a:ea typeface="黑体" pitchFamily="49" charset="-122"/>
              </a:rPr>
              <a:t>协议 </a:t>
            </a:r>
            <a:r>
              <a:rPr lang="en-US" altLang="zh-CN" sz="2400">
                <a:solidFill>
                  <a:schemeClr val="folHlink"/>
                </a:solidFill>
                <a:latin typeface="Arial" charset="0"/>
                <a:ea typeface="黑体" pitchFamily="49" charset="-122"/>
              </a:rPr>
              <a:t>= 51</a:t>
            </a:r>
          </a:p>
        </p:txBody>
      </p:sp>
      <p:pic>
        <p:nvPicPr>
          <p:cNvPr id="5120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5373216"/>
            <a:ext cx="6840537"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图片 2" descr="1302"/>
          <p:cNvPicPr>
            <a:picLocks noChangeAspect="1" noChangeArrowheads="1"/>
          </p:cNvPicPr>
          <p:nvPr/>
        </p:nvPicPr>
        <p:blipFill>
          <a:blip r:embed="rId3" cstate="print">
            <a:extLst>
              <a:ext uri="{28A0092B-C50C-407E-A947-70E740481C1C}">
                <a14:useLocalDpi xmlns:a14="http://schemas.microsoft.com/office/drawing/2010/main" val="0"/>
              </a:ext>
            </a:extLst>
          </a:blip>
          <a:srcRect t="53809" r="1389" b="-171"/>
          <a:stretch>
            <a:fillRect/>
          </a:stretch>
        </p:blipFill>
        <p:spPr bwMode="auto">
          <a:xfrm>
            <a:off x="1475656" y="3861048"/>
            <a:ext cx="3744391" cy="1248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27617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96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smtClean="0"/>
              <a:t>封装安全有效载荷 </a:t>
            </a:r>
            <a:r>
              <a:rPr lang="en-US" altLang="zh-CN" smtClean="0"/>
              <a:t>ESP</a:t>
            </a:r>
          </a:p>
        </p:txBody>
      </p:sp>
      <p:sp>
        <p:nvSpPr>
          <p:cNvPr id="52227" name="Rectangle 3"/>
          <p:cNvSpPr>
            <a:spLocks noGrp="1" noChangeArrowheads="1"/>
          </p:cNvSpPr>
          <p:nvPr>
            <p:ph idx="1"/>
          </p:nvPr>
        </p:nvSpPr>
        <p:spPr/>
        <p:txBody>
          <a:bodyPr/>
          <a:lstStyle/>
          <a:p>
            <a:pPr eaLnBrk="1" hangingPunct="1">
              <a:buFont typeface="Wingdings" pitchFamily="2" charset="2"/>
              <a:buNone/>
            </a:pPr>
            <a:r>
              <a:rPr lang="zh-CN" altLang="en-US" sz="1800" smtClean="0"/>
              <a:t>使用 </a:t>
            </a:r>
            <a:r>
              <a:rPr lang="en-US" altLang="zh-CN" sz="1800" smtClean="0"/>
              <a:t>ESP </a:t>
            </a:r>
            <a:r>
              <a:rPr lang="zh-CN" altLang="en-US" sz="1800" smtClean="0"/>
              <a:t>时，</a:t>
            </a:r>
            <a:r>
              <a:rPr lang="en-US" altLang="zh-CN" sz="1800" smtClean="0"/>
              <a:t>IP </a:t>
            </a:r>
            <a:r>
              <a:rPr lang="zh-CN" altLang="en-US" sz="1800" smtClean="0"/>
              <a:t>数据报首部的协议字段置为 </a:t>
            </a:r>
            <a:r>
              <a:rPr lang="en-US" altLang="zh-CN" sz="1800" smtClean="0"/>
              <a:t>50</a:t>
            </a:r>
            <a:r>
              <a:rPr lang="zh-CN" altLang="en-US" sz="1800" smtClean="0"/>
              <a:t>。当 </a:t>
            </a:r>
            <a:r>
              <a:rPr lang="en-US" altLang="zh-CN" sz="1800" smtClean="0"/>
              <a:t>IP </a:t>
            </a:r>
            <a:r>
              <a:rPr lang="zh-CN" altLang="en-US" sz="1800" smtClean="0"/>
              <a:t>首部检查到协议字段是 </a:t>
            </a:r>
            <a:r>
              <a:rPr lang="en-US" altLang="zh-CN" sz="1800" smtClean="0"/>
              <a:t>50 </a:t>
            </a:r>
            <a:r>
              <a:rPr lang="zh-CN" altLang="en-US" sz="1800" smtClean="0"/>
              <a:t>时，就知道在 </a:t>
            </a:r>
            <a:r>
              <a:rPr lang="en-US" altLang="zh-CN" sz="1800" smtClean="0"/>
              <a:t>IP </a:t>
            </a:r>
            <a:r>
              <a:rPr lang="zh-CN" altLang="en-US" sz="1800" smtClean="0"/>
              <a:t>首部后面紧接着的是 </a:t>
            </a:r>
            <a:r>
              <a:rPr lang="en-US" altLang="zh-CN" sz="1800" smtClean="0"/>
              <a:t>ESP </a:t>
            </a:r>
            <a:r>
              <a:rPr lang="zh-CN" altLang="en-US" sz="1800" smtClean="0"/>
              <a:t>首部，同时在原 </a:t>
            </a:r>
            <a:r>
              <a:rPr lang="en-US" altLang="zh-CN" sz="1800" smtClean="0"/>
              <a:t>IP </a:t>
            </a:r>
            <a:r>
              <a:rPr lang="zh-CN" altLang="en-US" sz="1800" smtClean="0"/>
              <a:t>数据报后面增加了两个字段，即 </a:t>
            </a:r>
            <a:r>
              <a:rPr lang="en-US" altLang="zh-CN" sz="1800" smtClean="0"/>
              <a:t>ESP </a:t>
            </a:r>
            <a:r>
              <a:rPr lang="zh-CN" altLang="en-US" sz="1800" smtClean="0"/>
              <a:t>尾部和 </a:t>
            </a:r>
            <a:r>
              <a:rPr lang="en-US" altLang="zh-CN" sz="1800" smtClean="0"/>
              <a:t>ESP </a:t>
            </a:r>
            <a:r>
              <a:rPr lang="zh-CN" altLang="en-US" sz="1800" smtClean="0"/>
              <a:t>数据。 </a:t>
            </a:r>
          </a:p>
          <a:p>
            <a:pPr eaLnBrk="1" hangingPunct="1">
              <a:buFont typeface="Wingdings" pitchFamily="2" charset="2"/>
              <a:buNone/>
            </a:pPr>
            <a:endParaRPr lang="en-US" altLang="zh-CN" sz="1800" smtClean="0"/>
          </a:p>
        </p:txBody>
      </p:sp>
      <p:sp>
        <p:nvSpPr>
          <p:cNvPr id="52228" name="Rectangle 2"/>
          <p:cNvSpPr>
            <a:spLocks noChangeArrowheads="1"/>
          </p:cNvSpPr>
          <p:nvPr/>
        </p:nvSpPr>
        <p:spPr bwMode="auto">
          <a:xfrm>
            <a:off x="679450" y="3422650"/>
            <a:ext cx="8304213" cy="615950"/>
          </a:xfrm>
          <a:prstGeom prst="rect">
            <a:avLst/>
          </a:prstGeom>
          <a:solidFill>
            <a:srgbClr val="CCECFF"/>
          </a:solidFill>
          <a:ln w="9525">
            <a:solidFill>
              <a:srgbClr val="333399"/>
            </a:solidFill>
            <a:miter lim="800000"/>
            <a:headEnd/>
            <a:tailEnd/>
          </a:ln>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52229" name="Rectangle 4"/>
          <p:cNvSpPr>
            <a:spLocks noChangeArrowheads="1"/>
          </p:cNvSpPr>
          <p:nvPr/>
        </p:nvSpPr>
        <p:spPr bwMode="auto">
          <a:xfrm>
            <a:off x="6015038" y="3452813"/>
            <a:ext cx="2959100" cy="5445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52230" name="Rectangle 5"/>
          <p:cNvSpPr>
            <a:spLocks noChangeArrowheads="1"/>
          </p:cNvSpPr>
          <p:nvPr/>
        </p:nvSpPr>
        <p:spPr bwMode="auto">
          <a:xfrm>
            <a:off x="1719263" y="3452813"/>
            <a:ext cx="1241425" cy="5588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52231" name="Text Box 6"/>
          <p:cNvSpPr txBox="1">
            <a:spLocks noChangeArrowheads="1"/>
          </p:cNvSpPr>
          <p:nvPr/>
        </p:nvSpPr>
        <p:spPr bwMode="auto">
          <a:xfrm>
            <a:off x="684213" y="3530600"/>
            <a:ext cx="1001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en-US" altLang="zh-CN" sz="2000">
                <a:solidFill>
                  <a:srgbClr val="333399"/>
                </a:solidFill>
                <a:latin typeface="Arial" charset="0"/>
                <a:ea typeface="黑体" pitchFamily="49" charset="-122"/>
              </a:rPr>
              <a:t>IP </a:t>
            </a:r>
            <a:r>
              <a:rPr kumimoji="1" lang="zh-CN" altLang="zh-CN" sz="2000">
                <a:solidFill>
                  <a:srgbClr val="333399"/>
                </a:solidFill>
                <a:latin typeface="Arial" charset="0"/>
                <a:ea typeface="黑体" pitchFamily="49" charset="-122"/>
              </a:rPr>
              <a:t>首部</a:t>
            </a:r>
            <a:endParaRPr kumimoji="1" lang="zh-CN" altLang="en-US" sz="2000">
              <a:solidFill>
                <a:srgbClr val="333399"/>
              </a:solidFill>
              <a:latin typeface="Arial" charset="0"/>
              <a:ea typeface="黑体" pitchFamily="49" charset="-122"/>
            </a:endParaRPr>
          </a:p>
        </p:txBody>
      </p:sp>
      <p:sp>
        <p:nvSpPr>
          <p:cNvPr id="52232" name="Line 7"/>
          <p:cNvSpPr>
            <a:spLocks noChangeShapeType="1"/>
          </p:cNvSpPr>
          <p:nvPr/>
        </p:nvSpPr>
        <p:spPr bwMode="auto">
          <a:xfrm>
            <a:off x="1719263" y="3424238"/>
            <a:ext cx="0" cy="61595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3" name="Line 8"/>
          <p:cNvSpPr>
            <a:spLocks noChangeShapeType="1"/>
          </p:cNvSpPr>
          <p:nvPr/>
        </p:nvSpPr>
        <p:spPr bwMode="auto">
          <a:xfrm>
            <a:off x="2960688" y="3424238"/>
            <a:ext cx="0" cy="61595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4" name="Text Box 9"/>
          <p:cNvSpPr txBox="1">
            <a:spLocks noChangeArrowheads="1"/>
          </p:cNvSpPr>
          <p:nvPr/>
        </p:nvSpPr>
        <p:spPr bwMode="auto">
          <a:xfrm>
            <a:off x="1717675" y="3530600"/>
            <a:ext cx="1271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en-US" altLang="zh-CN" sz="2000">
                <a:solidFill>
                  <a:srgbClr val="333399"/>
                </a:solidFill>
                <a:latin typeface="Arial" charset="0"/>
                <a:ea typeface="黑体" pitchFamily="49" charset="-122"/>
              </a:rPr>
              <a:t>ESP </a:t>
            </a:r>
            <a:r>
              <a:rPr kumimoji="1" lang="zh-CN" altLang="zh-CN" sz="2000">
                <a:solidFill>
                  <a:srgbClr val="333399"/>
                </a:solidFill>
                <a:latin typeface="Arial" charset="0"/>
                <a:ea typeface="黑体" pitchFamily="49" charset="-122"/>
              </a:rPr>
              <a:t>首部</a:t>
            </a:r>
            <a:endParaRPr kumimoji="1" lang="zh-CN" altLang="en-US" sz="2000">
              <a:solidFill>
                <a:srgbClr val="333399"/>
              </a:solidFill>
              <a:latin typeface="Arial" charset="0"/>
              <a:ea typeface="黑体" pitchFamily="49" charset="-122"/>
            </a:endParaRPr>
          </a:p>
        </p:txBody>
      </p:sp>
      <p:sp>
        <p:nvSpPr>
          <p:cNvPr id="52235" name="Text Box 10"/>
          <p:cNvSpPr txBox="1">
            <a:spLocks noChangeArrowheads="1"/>
          </p:cNvSpPr>
          <p:nvPr/>
        </p:nvSpPr>
        <p:spPr bwMode="auto">
          <a:xfrm>
            <a:off x="3436938" y="3530600"/>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en-US" altLang="zh-CN" sz="2000">
                <a:solidFill>
                  <a:srgbClr val="333399"/>
                </a:solidFill>
                <a:latin typeface="Arial" charset="0"/>
                <a:ea typeface="黑体" pitchFamily="49" charset="-122"/>
              </a:rPr>
              <a:t>TCP/UDP </a:t>
            </a:r>
            <a:r>
              <a:rPr kumimoji="1" lang="zh-CN" altLang="zh-CN" sz="2000">
                <a:solidFill>
                  <a:srgbClr val="333399"/>
                </a:solidFill>
                <a:latin typeface="Arial" charset="0"/>
                <a:ea typeface="黑体" pitchFamily="49" charset="-122"/>
              </a:rPr>
              <a:t>报文段</a:t>
            </a:r>
            <a:endParaRPr kumimoji="1" lang="zh-CN" altLang="en-US" sz="2000">
              <a:solidFill>
                <a:srgbClr val="333399"/>
              </a:solidFill>
              <a:latin typeface="Arial" charset="0"/>
              <a:ea typeface="黑体" pitchFamily="49" charset="-122"/>
            </a:endParaRPr>
          </a:p>
        </p:txBody>
      </p:sp>
      <p:sp>
        <p:nvSpPr>
          <p:cNvPr id="52236" name="Line 13"/>
          <p:cNvSpPr>
            <a:spLocks noChangeShapeType="1"/>
          </p:cNvSpPr>
          <p:nvPr/>
        </p:nvSpPr>
        <p:spPr bwMode="auto">
          <a:xfrm>
            <a:off x="2960688" y="4359275"/>
            <a:ext cx="3054350"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7" name="Line 14"/>
          <p:cNvSpPr>
            <a:spLocks noChangeShapeType="1"/>
          </p:cNvSpPr>
          <p:nvPr/>
        </p:nvSpPr>
        <p:spPr bwMode="auto">
          <a:xfrm>
            <a:off x="2960688" y="4141788"/>
            <a:ext cx="0" cy="411162"/>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8" name="Line 15"/>
          <p:cNvSpPr>
            <a:spLocks noChangeShapeType="1"/>
          </p:cNvSpPr>
          <p:nvPr/>
        </p:nvSpPr>
        <p:spPr bwMode="auto">
          <a:xfrm>
            <a:off x="8974138" y="4141788"/>
            <a:ext cx="4762" cy="8509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9" name="Line 16"/>
          <p:cNvSpPr>
            <a:spLocks noChangeShapeType="1"/>
          </p:cNvSpPr>
          <p:nvPr/>
        </p:nvSpPr>
        <p:spPr bwMode="auto">
          <a:xfrm>
            <a:off x="685800" y="4879975"/>
            <a:ext cx="8304213"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0" name="Text Box 17"/>
          <p:cNvSpPr txBox="1">
            <a:spLocks noChangeArrowheads="1"/>
          </p:cNvSpPr>
          <p:nvPr/>
        </p:nvSpPr>
        <p:spPr bwMode="auto">
          <a:xfrm>
            <a:off x="3282950" y="4679950"/>
            <a:ext cx="273685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000">
                <a:solidFill>
                  <a:srgbClr val="333399"/>
                </a:solidFill>
                <a:latin typeface="Arial" charset="0"/>
                <a:ea typeface="黑体" pitchFamily="49" charset="-122"/>
              </a:rPr>
              <a:t>使用 </a:t>
            </a:r>
            <a:r>
              <a:rPr kumimoji="1" lang="en-US" altLang="zh-CN" sz="2000">
                <a:solidFill>
                  <a:srgbClr val="333399"/>
                </a:solidFill>
                <a:latin typeface="Arial" charset="0"/>
                <a:ea typeface="黑体" pitchFamily="49" charset="-122"/>
              </a:rPr>
              <a:t>ESP </a:t>
            </a:r>
            <a:r>
              <a:rPr kumimoji="1" lang="zh-CN" altLang="zh-CN" sz="2000">
                <a:solidFill>
                  <a:srgbClr val="333399"/>
                </a:solidFill>
                <a:latin typeface="Arial" charset="0"/>
                <a:ea typeface="黑体" pitchFamily="49" charset="-122"/>
              </a:rPr>
              <a:t>的 </a:t>
            </a:r>
            <a:r>
              <a:rPr kumimoji="1" lang="en-US" altLang="zh-CN" sz="2000">
                <a:solidFill>
                  <a:srgbClr val="333399"/>
                </a:solidFill>
                <a:latin typeface="Arial" charset="0"/>
                <a:ea typeface="黑体" pitchFamily="49" charset="-122"/>
              </a:rPr>
              <a:t>IP </a:t>
            </a:r>
            <a:r>
              <a:rPr kumimoji="1" lang="zh-CN" altLang="zh-CN" sz="2000">
                <a:solidFill>
                  <a:srgbClr val="333399"/>
                </a:solidFill>
                <a:latin typeface="Arial" charset="0"/>
                <a:ea typeface="黑体" pitchFamily="49" charset="-122"/>
              </a:rPr>
              <a:t>数据报</a:t>
            </a:r>
            <a:endParaRPr kumimoji="1" lang="zh-CN" altLang="en-US" sz="2000">
              <a:solidFill>
                <a:srgbClr val="333399"/>
              </a:solidFill>
              <a:latin typeface="Arial" charset="0"/>
              <a:ea typeface="黑体" pitchFamily="49" charset="-122"/>
            </a:endParaRPr>
          </a:p>
        </p:txBody>
      </p:sp>
      <p:sp>
        <p:nvSpPr>
          <p:cNvPr id="52241" name="Text Box 18"/>
          <p:cNvSpPr txBox="1">
            <a:spLocks noChangeArrowheads="1"/>
          </p:cNvSpPr>
          <p:nvPr/>
        </p:nvSpPr>
        <p:spPr bwMode="auto">
          <a:xfrm>
            <a:off x="3246438" y="4140200"/>
            <a:ext cx="2470150" cy="3984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000">
                <a:solidFill>
                  <a:srgbClr val="333399"/>
                </a:solidFill>
                <a:latin typeface="Arial" charset="0"/>
                <a:ea typeface="黑体" pitchFamily="49" charset="-122"/>
              </a:rPr>
              <a:t>原</a:t>
            </a:r>
            <a:r>
              <a:rPr kumimoji="1" lang="zh-CN" altLang="zh-CN" sz="2000">
                <a:solidFill>
                  <a:srgbClr val="333399"/>
                </a:solidFill>
                <a:latin typeface="Arial" charset="0"/>
                <a:ea typeface="黑体" pitchFamily="49" charset="-122"/>
              </a:rPr>
              <a:t>数据报的数据部分</a:t>
            </a:r>
            <a:endParaRPr kumimoji="1" lang="zh-CN" altLang="en-US" sz="2000">
              <a:solidFill>
                <a:srgbClr val="333399"/>
              </a:solidFill>
              <a:latin typeface="Arial" charset="0"/>
              <a:ea typeface="黑体" pitchFamily="49" charset="-122"/>
            </a:endParaRPr>
          </a:p>
        </p:txBody>
      </p:sp>
      <p:sp>
        <p:nvSpPr>
          <p:cNvPr id="52242" name="Line 19"/>
          <p:cNvSpPr>
            <a:spLocks noChangeShapeType="1"/>
          </p:cNvSpPr>
          <p:nvPr/>
        </p:nvSpPr>
        <p:spPr bwMode="auto">
          <a:xfrm flipH="1">
            <a:off x="669925" y="4394200"/>
            <a:ext cx="9525" cy="541338"/>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3" name="Line 20"/>
          <p:cNvSpPr>
            <a:spLocks noChangeShapeType="1"/>
          </p:cNvSpPr>
          <p:nvPr/>
        </p:nvSpPr>
        <p:spPr bwMode="auto">
          <a:xfrm>
            <a:off x="6015038" y="3424238"/>
            <a:ext cx="0" cy="61595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4" name="Line 21"/>
          <p:cNvSpPr>
            <a:spLocks noChangeShapeType="1"/>
          </p:cNvSpPr>
          <p:nvPr/>
        </p:nvSpPr>
        <p:spPr bwMode="auto">
          <a:xfrm>
            <a:off x="7256463" y="3424238"/>
            <a:ext cx="0" cy="61595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5" name="Text Box 22"/>
          <p:cNvSpPr txBox="1">
            <a:spLocks noChangeArrowheads="1"/>
          </p:cNvSpPr>
          <p:nvPr/>
        </p:nvSpPr>
        <p:spPr bwMode="auto">
          <a:xfrm>
            <a:off x="6013450" y="3530600"/>
            <a:ext cx="1271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en-US" altLang="zh-CN" sz="2000">
                <a:solidFill>
                  <a:srgbClr val="333399"/>
                </a:solidFill>
                <a:latin typeface="Arial" charset="0"/>
                <a:ea typeface="黑体" pitchFamily="49" charset="-122"/>
              </a:rPr>
              <a:t>ESP </a:t>
            </a:r>
            <a:r>
              <a:rPr kumimoji="1" lang="zh-CN" altLang="zh-CN" sz="2000">
                <a:solidFill>
                  <a:srgbClr val="333399"/>
                </a:solidFill>
                <a:latin typeface="Arial" charset="0"/>
                <a:ea typeface="黑体" pitchFamily="49" charset="-122"/>
              </a:rPr>
              <a:t>尾部</a:t>
            </a:r>
            <a:endParaRPr kumimoji="1" lang="zh-CN" altLang="en-US" sz="2000">
              <a:solidFill>
                <a:srgbClr val="333399"/>
              </a:solidFill>
              <a:latin typeface="Arial" charset="0"/>
              <a:ea typeface="黑体" pitchFamily="49" charset="-122"/>
            </a:endParaRPr>
          </a:p>
        </p:txBody>
      </p:sp>
      <p:sp>
        <p:nvSpPr>
          <p:cNvPr id="52246" name="Text Box 23"/>
          <p:cNvSpPr txBox="1">
            <a:spLocks noChangeArrowheads="1"/>
          </p:cNvSpPr>
          <p:nvPr/>
        </p:nvSpPr>
        <p:spPr bwMode="auto">
          <a:xfrm>
            <a:off x="7477125" y="3530600"/>
            <a:ext cx="1271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en-US" altLang="zh-CN" sz="2000">
                <a:solidFill>
                  <a:srgbClr val="333399"/>
                </a:solidFill>
                <a:latin typeface="Arial" charset="0"/>
                <a:ea typeface="黑体" pitchFamily="49" charset="-122"/>
              </a:rPr>
              <a:t>ESP </a:t>
            </a:r>
            <a:r>
              <a:rPr kumimoji="1" lang="zh-CN" altLang="zh-CN" sz="2000">
                <a:solidFill>
                  <a:srgbClr val="333399"/>
                </a:solidFill>
                <a:latin typeface="Arial" charset="0"/>
                <a:ea typeface="黑体" pitchFamily="49" charset="-122"/>
              </a:rPr>
              <a:t>鉴别</a:t>
            </a:r>
            <a:endParaRPr kumimoji="1" lang="zh-CN" altLang="en-US" sz="2000">
              <a:solidFill>
                <a:srgbClr val="333399"/>
              </a:solidFill>
              <a:latin typeface="Arial" charset="0"/>
              <a:ea typeface="黑体" pitchFamily="49" charset="-122"/>
            </a:endParaRPr>
          </a:p>
        </p:txBody>
      </p:sp>
      <p:sp>
        <p:nvSpPr>
          <p:cNvPr id="52247" name="Line 24"/>
          <p:cNvSpPr>
            <a:spLocks noChangeShapeType="1"/>
          </p:cNvSpPr>
          <p:nvPr/>
        </p:nvSpPr>
        <p:spPr bwMode="auto">
          <a:xfrm>
            <a:off x="2960688" y="2941638"/>
            <a:ext cx="0" cy="409575"/>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8" name="Line 25"/>
          <p:cNvSpPr>
            <a:spLocks noChangeShapeType="1"/>
          </p:cNvSpPr>
          <p:nvPr/>
        </p:nvSpPr>
        <p:spPr bwMode="auto">
          <a:xfrm>
            <a:off x="7256463" y="2500313"/>
            <a:ext cx="0" cy="820737"/>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9" name="Line 26"/>
          <p:cNvSpPr>
            <a:spLocks noChangeShapeType="1"/>
          </p:cNvSpPr>
          <p:nvPr/>
        </p:nvSpPr>
        <p:spPr bwMode="auto">
          <a:xfrm>
            <a:off x="2976563" y="3165475"/>
            <a:ext cx="4295775"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0" name="Text Box 27"/>
          <p:cNvSpPr txBox="1">
            <a:spLocks noChangeArrowheads="1"/>
          </p:cNvSpPr>
          <p:nvPr/>
        </p:nvSpPr>
        <p:spPr bwMode="auto">
          <a:xfrm>
            <a:off x="4484688" y="2954338"/>
            <a:ext cx="1455737"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000">
                <a:solidFill>
                  <a:srgbClr val="333399"/>
                </a:solidFill>
                <a:latin typeface="Arial" charset="0"/>
                <a:ea typeface="黑体" pitchFamily="49" charset="-122"/>
              </a:rPr>
              <a:t>加密</a:t>
            </a:r>
            <a:r>
              <a:rPr kumimoji="1" lang="zh-CN" altLang="zh-CN" sz="2000">
                <a:solidFill>
                  <a:srgbClr val="333399"/>
                </a:solidFill>
                <a:latin typeface="Arial" charset="0"/>
                <a:ea typeface="黑体" pitchFamily="49" charset="-122"/>
              </a:rPr>
              <a:t>的部分</a:t>
            </a:r>
            <a:endParaRPr kumimoji="1" lang="zh-CN" altLang="en-US" sz="2000">
              <a:solidFill>
                <a:srgbClr val="333399"/>
              </a:solidFill>
              <a:latin typeface="Arial" charset="0"/>
              <a:ea typeface="黑体" pitchFamily="49" charset="-122"/>
            </a:endParaRPr>
          </a:p>
        </p:txBody>
      </p:sp>
      <p:sp>
        <p:nvSpPr>
          <p:cNvPr id="52251" name="Line 28"/>
          <p:cNvSpPr>
            <a:spLocks noChangeShapeType="1"/>
          </p:cNvSpPr>
          <p:nvPr/>
        </p:nvSpPr>
        <p:spPr bwMode="auto">
          <a:xfrm>
            <a:off x="1719263" y="2530475"/>
            <a:ext cx="0" cy="820738"/>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2" name="Line 29"/>
          <p:cNvSpPr>
            <a:spLocks noChangeShapeType="1"/>
          </p:cNvSpPr>
          <p:nvPr/>
        </p:nvSpPr>
        <p:spPr bwMode="auto">
          <a:xfrm>
            <a:off x="1735138" y="2774950"/>
            <a:ext cx="5537200"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3" name="Text Box 30"/>
          <p:cNvSpPr txBox="1">
            <a:spLocks noChangeArrowheads="1"/>
          </p:cNvSpPr>
          <p:nvPr/>
        </p:nvSpPr>
        <p:spPr bwMode="auto">
          <a:xfrm>
            <a:off x="3740150" y="2593975"/>
            <a:ext cx="145415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000">
                <a:solidFill>
                  <a:srgbClr val="333399"/>
                </a:solidFill>
                <a:latin typeface="Arial" charset="0"/>
                <a:ea typeface="黑体" pitchFamily="49" charset="-122"/>
              </a:rPr>
              <a:t>鉴别</a:t>
            </a:r>
            <a:r>
              <a:rPr kumimoji="1" lang="zh-CN" altLang="zh-CN" sz="2000">
                <a:solidFill>
                  <a:srgbClr val="333399"/>
                </a:solidFill>
                <a:latin typeface="Arial" charset="0"/>
                <a:ea typeface="黑体" pitchFamily="49" charset="-122"/>
              </a:rPr>
              <a:t>的部分</a:t>
            </a:r>
            <a:endParaRPr kumimoji="1" lang="zh-CN" altLang="en-US" sz="2000">
              <a:solidFill>
                <a:srgbClr val="333399"/>
              </a:solidFill>
              <a:latin typeface="Arial" charset="0"/>
              <a:ea typeface="黑体" pitchFamily="49" charset="-122"/>
            </a:endParaRPr>
          </a:p>
        </p:txBody>
      </p:sp>
      <p:sp>
        <p:nvSpPr>
          <p:cNvPr id="52254" name="Line 31"/>
          <p:cNvSpPr>
            <a:spLocks noChangeShapeType="1"/>
          </p:cNvSpPr>
          <p:nvPr/>
        </p:nvSpPr>
        <p:spPr bwMode="auto">
          <a:xfrm>
            <a:off x="6015038" y="4141788"/>
            <a:ext cx="0" cy="411162"/>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5" name="Text Box 32"/>
          <p:cNvSpPr txBox="1">
            <a:spLocks noChangeArrowheads="1"/>
          </p:cNvSpPr>
          <p:nvPr/>
        </p:nvSpPr>
        <p:spPr bwMode="auto">
          <a:xfrm>
            <a:off x="539750" y="4033838"/>
            <a:ext cx="1262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000">
                <a:solidFill>
                  <a:srgbClr val="333399"/>
                </a:solidFill>
                <a:latin typeface="Arial" charset="0"/>
                <a:ea typeface="黑体" pitchFamily="49" charset="-122"/>
              </a:rPr>
              <a:t>协议</a:t>
            </a:r>
            <a:r>
              <a:rPr kumimoji="1" lang="zh-CN" altLang="zh-CN" sz="2000">
                <a:solidFill>
                  <a:srgbClr val="333399"/>
                </a:solidFill>
                <a:latin typeface="Arial" charset="0"/>
                <a:ea typeface="黑体" pitchFamily="49" charset="-122"/>
              </a:rPr>
              <a:t> </a:t>
            </a:r>
            <a:r>
              <a:rPr kumimoji="1" lang="en-US" altLang="zh-CN" sz="2000">
                <a:solidFill>
                  <a:srgbClr val="333399"/>
                </a:solidFill>
                <a:latin typeface="Arial" charset="0"/>
                <a:ea typeface="黑体" pitchFamily="49" charset="-122"/>
              </a:rPr>
              <a:t>= 50</a:t>
            </a:r>
          </a:p>
        </p:txBody>
      </p:sp>
      <p:sp>
        <p:nvSpPr>
          <p:cNvPr id="2" name="TextBox 1"/>
          <p:cNvSpPr txBox="1"/>
          <p:nvPr/>
        </p:nvSpPr>
        <p:spPr>
          <a:xfrm>
            <a:off x="1547664" y="5241323"/>
            <a:ext cx="2304256" cy="646331"/>
          </a:xfrm>
          <a:prstGeom prst="rect">
            <a:avLst/>
          </a:prstGeom>
          <a:noFill/>
        </p:spPr>
        <p:txBody>
          <a:bodyPr wrap="square" rtlCol="0">
            <a:spAutoFit/>
          </a:bodyPr>
          <a:lstStyle/>
          <a:p>
            <a:r>
              <a:rPr lang="zh-CN" altLang="en-US" smtClean="0"/>
              <a:t>安全参数索引</a:t>
            </a:r>
            <a:r>
              <a:rPr lang="en-US" altLang="zh-CN" smtClean="0"/>
              <a:t>SPI</a:t>
            </a:r>
          </a:p>
          <a:p>
            <a:r>
              <a:rPr lang="zh-CN" altLang="en-US"/>
              <a:t>序号</a:t>
            </a:r>
          </a:p>
        </p:txBody>
      </p:sp>
      <p:sp>
        <p:nvSpPr>
          <p:cNvPr id="34" name="TextBox 33"/>
          <p:cNvSpPr txBox="1"/>
          <p:nvPr/>
        </p:nvSpPr>
        <p:spPr>
          <a:xfrm>
            <a:off x="6019800" y="5373216"/>
            <a:ext cx="2304256" cy="369332"/>
          </a:xfrm>
          <a:prstGeom prst="rect">
            <a:avLst/>
          </a:prstGeom>
          <a:noFill/>
        </p:spPr>
        <p:txBody>
          <a:bodyPr wrap="square" rtlCol="0">
            <a:spAutoFit/>
          </a:bodyPr>
          <a:lstStyle/>
          <a:p>
            <a:r>
              <a:rPr lang="zh-CN" altLang="en-US" smtClean="0"/>
              <a:t>下一个首部</a:t>
            </a:r>
            <a:endParaRPr lang="zh-CN" altLang="en-US"/>
          </a:p>
        </p:txBody>
      </p:sp>
      <p:cxnSp>
        <p:nvCxnSpPr>
          <p:cNvPr id="4" name="直接箭头连接符 3"/>
          <p:cNvCxnSpPr/>
          <p:nvPr/>
        </p:nvCxnSpPr>
        <p:spPr>
          <a:xfrm flipV="1">
            <a:off x="2195736" y="4040188"/>
            <a:ext cx="0" cy="1201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6649244" y="4140200"/>
            <a:ext cx="0" cy="11011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25735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688558" y="3255133"/>
            <a:ext cx="86409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Web</a:t>
            </a:r>
          </a:p>
          <a:p>
            <a:pPr algn="ctr"/>
            <a:r>
              <a:rPr lang="en-US" altLang="zh-CN" smtClean="0"/>
              <a:t>100</a:t>
            </a:r>
            <a:endParaRPr lang="zh-CN" altLang="en-US"/>
          </a:p>
        </p:txBody>
      </p:sp>
      <p:sp>
        <p:nvSpPr>
          <p:cNvPr id="36" name="矩形 35"/>
          <p:cNvSpPr/>
          <p:nvPr/>
        </p:nvSpPr>
        <p:spPr>
          <a:xfrm>
            <a:off x="6156176" y="1556792"/>
            <a:ext cx="86409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XP1</a:t>
            </a:r>
          </a:p>
          <a:p>
            <a:pPr algn="ctr"/>
            <a:r>
              <a:rPr lang="en-US" altLang="zh-CN" smtClean="0"/>
              <a:t>101</a:t>
            </a:r>
            <a:endParaRPr lang="zh-CN" altLang="en-US"/>
          </a:p>
        </p:txBody>
      </p:sp>
      <p:sp>
        <p:nvSpPr>
          <p:cNvPr id="38" name="矩形 37"/>
          <p:cNvSpPr/>
          <p:nvPr/>
        </p:nvSpPr>
        <p:spPr>
          <a:xfrm>
            <a:off x="6175899" y="5013176"/>
            <a:ext cx="86409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XP3</a:t>
            </a:r>
          </a:p>
          <a:p>
            <a:pPr algn="ctr"/>
            <a:r>
              <a:rPr lang="en-US" altLang="zh-CN" smtClean="0"/>
              <a:t>103</a:t>
            </a:r>
            <a:endParaRPr lang="zh-CN" altLang="en-US"/>
          </a:p>
        </p:txBody>
      </p:sp>
      <p:sp>
        <p:nvSpPr>
          <p:cNvPr id="37" name="矩形 36"/>
          <p:cNvSpPr/>
          <p:nvPr/>
        </p:nvSpPr>
        <p:spPr>
          <a:xfrm>
            <a:off x="6156176" y="3140968"/>
            <a:ext cx="86409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XP2</a:t>
            </a:r>
          </a:p>
          <a:p>
            <a:pPr algn="ctr"/>
            <a:r>
              <a:rPr lang="en-US" altLang="zh-CN" smtClean="0"/>
              <a:t>102</a:t>
            </a:r>
            <a:endParaRPr lang="zh-CN" altLang="en-US"/>
          </a:p>
        </p:txBody>
      </p:sp>
      <p:cxnSp>
        <p:nvCxnSpPr>
          <p:cNvPr id="40" name="直接箭头连接符 39"/>
          <p:cNvCxnSpPr/>
          <p:nvPr/>
        </p:nvCxnSpPr>
        <p:spPr>
          <a:xfrm flipV="1">
            <a:off x="1763688" y="2060848"/>
            <a:ext cx="4320480" cy="1296144"/>
          </a:xfrm>
          <a:prstGeom prst="straightConnector1">
            <a:avLst/>
          </a:prstGeom>
          <a:ln w="50800">
            <a:headEnd type="stealth"/>
            <a:tailEnd type="stealth"/>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rot="1043655">
            <a:off x="3498024" y="4124730"/>
            <a:ext cx="1338828" cy="369332"/>
          </a:xfrm>
          <a:prstGeom prst="rect">
            <a:avLst/>
          </a:prstGeom>
          <a:noFill/>
        </p:spPr>
        <p:txBody>
          <a:bodyPr wrap="none" rtlCol="0">
            <a:spAutoFit/>
          </a:bodyPr>
          <a:lstStyle/>
          <a:p>
            <a:r>
              <a:rPr lang="zh-CN" altLang="en-US" smtClean="0"/>
              <a:t>不需要加密</a:t>
            </a:r>
            <a:endParaRPr lang="zh-CN" altLang="en-US"/>
          </a:p>
        </p:txBody>
      </p:sp>
      <p:cxnSp>
        <p:nvCxnSpPr>
          <p:cNvPr id="42" name="直接箭头连接符 41"/>
          <p:cNvCxnSpPr/>
          <p:nvPr/>
        </p:nvCxnSpPr>
        <p:spPr>
          <a:xfrm flipV="1">
            <a:off x="1763688" y="3498113"/>
            <a:ext cx="4254340" cy="146911"/>
          </a:xfrm>
          <a:prstGeom prst="straightConnector1">
            <a:avLst/>
          </a:prstGeom>
          <a:ln w="50800">
            <a:headEnd type="stealth"/>
            <a:tailEnd type="stealth"/>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rot="21394385">
            <a:off x="3091422" y="3070467"/>
            <a:ext cx="2014334" cy="369332"/>
          </a:xfrm>
          <a:prstGeom prst="rect">
            <a:avLst/>
          </a:prstGeom>
          <a:noFill/>
        </p:spPr>
        <p:txBody>
          <a:bodyPr wrap="none" rtlCol="0">
            <a:spAutoFit/>
          </a:bodyPr>
          <a:lstStyle/>
          <a:p>
            <a:r>
              <a:rPr lang="en-US" altLang="zh-CN" smtClean="0"/>
              <a:t>ESP </a:t>
            </a:r>
            <a:r>
              <a:rPr lang="zh-CN" altLang="en-US" smtClean="0"/>
              <a:t>身份验证</a:t>
            </a:r>
            <a:r>
              <a:rPr lang="en-US" altLang="zh-CN" smtClean="0"/>
              <a:t>bbb</a:t>
            </a:r>
            <a:endParaRPr lang="zh-CN" altLang="en-US"/>
          </a:p>
        </p:txBody>
      </p:sp>
      <p:cxnSp>
        <p:nvCxnSpPr>
          <p:cNvPr id="46" name="直接箭头连接符 45"/>
          <p:cNvCxnSpPr/>
          <p:nvPr/>
        </p:nvCxnSpPr>
        <p:spPr>
          <a:xfrm>
            <a:off x="1763688" y="3933056"/>
            <a:ext cx="4254340" cy="1296144"/>
          </a:xfrm>
          <a:prstGeom prst="straightConnector1">
            <a:avLst/>
          </a:prstGeom>
          <a:ln w="50800">
            <a:headEnd type="stealth"/>
            <a:tailEnd type="stealth"/>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rot="20565782">
            <a:off x="2712353" y="2327308"/>
            <a:ext cx="1877437" cy="369332"/>
          </a:xfrm>
          <a:prstGeom prst="rect">
            <a:avLst/>
          </a:prstGeom>
          <a:noFill/>
        </p:spPr>
        <p:txBody>
          <a:bodyPr wrap="none" rtlCol="0">
            <a:spAutoFit/>
          </a:bodyPr>
          <a:lstStyle/>
          <a:p>
            <a:r>
              <a:rPr lang="en-US" altLang="zh-CN" smtClean="0"/>
              <a:t>AH </a:t>
            </a:r>
            <a:r>
              <a:rPr lang="zh-CN" altLang="en-US" smtClean="0"/>
              <a:t>身份验证</a:t>
            </a:r>
            <a:r>
              <a:rPr lang="en-US" altLang="zh-CN" smtClean="0"/>
              <a:t>aaa</a:t>
            </a:r>
            <a:endParaRPr lang="zh-CN" altLang="en-US"/>
          </a:p>
        </p:txBody>
      </p:sp>
    </p:spTree>
    <p:extLst>
      <p:ext uri="{BB962C8B-B14F-4D97-AF65-F5344CB8AC3E}">
        <p14:creationId xmlns:p14="http://schemas.microsoft.com/office/powerpoint/2010/main" val="39678020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标题 3"/>
          <p:cNvSpPr>
            <a:spLocks noGrp="1"/>
          </p:cNvSpPr>
          <p:nvPr>
            <p:ph type="title"/>
          </p:nvPr>
        </p:nvSpPr>
        <p:spPr/>
        <p:txBody>
          <a:bodyPr/>
          <a:lstStyle/>
          <a:p>
            <a:pPr eaLnBrk="1" hangingPunct="1"/>
            <a:r>
              <a:rPr lang="zh-CN" altLang="en-US" smtClean="0"/>
              <a:t>指引</a:t>
            </a:r>
          </a:p>
        </p:txBody>
      </p:sp>
      <p:sp>
        <p:nvSpPr>
          <p:cNvPr id="16386" name="内容占位符 3"/>
          <p:cNvSpPr>
            <a:spLocks noGrp="1"/>
          </p:cNvSpPr>
          <p:nvPr>
            <p:ph idx="1"/>
          </p:nvPr>
        </p:nvSpPr>
        <p:spPr/>
        <p:txBody>
          <a:bodyPr/>
          <a:lstStyle/>
          <a:p>
            <a:pPr eaLnBrk="1" hangingPunct="1">
              <a:lnSpc>
                <a:spcPct val="150000"/>
              </a:lnSpc>
              <a:buFont typeface="Wingdings 3" pitchFamily="18" charset="2"/>
              <a:buNone/>
              <a:defRPr/>
            </a:pPr>
            <a:r>
              <a:rPr lang="zh-CN" altLang="en-US" sz="1800" dirty="0" smtClean="0">
                <a:solidFill>
                  <a:srgbClr val="002060"/>
                </a:solidFill>
                <a:latin typeface="新宋体" pitchFamily="49" charset="-122"/>
                <a:ea typeface="新宋体" pitchFamily="49" charset="-122"/>
              </a:rPr>
              <a:t>网络安全问题概述</a:t>
            </a:r>
            <a:endParaRPr lang="en-US" altLang="zh-CN" sz="1800" dirty="0" smtClean="0">
              <a:solidFill>
                <a:srgbClr val="002060"/>
              </a:solidFill>
              <a:latin typeface="新宋体" pitchFamily="49" charset="-122"/>
              <a:ea typeface="新宋体" pitchFamily="49" charset="-122"/>
            </a:endParaRPr>
          </a:p>
          <a:p>
            <a:pPr eaLnBrk="1" hangingPunct="1">
              <a:lnSpc>
                <a:spcPct val="150000"/>
              </a:lnSpc>
              <a:buFont typeface="Wingdings 3" pitchFamily="18" charset="2"/>
              <a:buNone/>
              <a:defRPr/>
            </a:pPr>
            <a:r>
              <a:rPr lang="zh-CN" altLang="en-US" sz="1800" dirty="0" smtClean="0">
                <a:solidFill>
                  <a:schemeClr val="tx1">
                    <a:lumMod val="50000"/>
                  </a:schemeClr>
                </a:solidFill>
                <a:latin typeface="新宋体" pitchFamily="49" charset="-122"/>
                <a:ea typeface="新宋体" pitchFamily="49" charset="-122"/>
              </a:rPr>
              <a:t>两类密码体制</a:t>
            </a:r>
            <a:endParaRPr lang="en-US" altLang="zh-CN" sz="1800" dirty="0" smtClean="0">
              <a:solidFill>
                <a:schemeClr val="tx1">
                  <a:lumMod val="50000"/>
                </a:schemeClr>
              </a:solidFill>
              <a:latin typeface="新宋体" pitchFamily="49" charset="-122"/>
              <a:ea typeface="新宋体" pitchFamily="49" charset="-122"/>
            </a:endParaRPr>
          </a:p>
          <a:p>
            <a:pPr eaLnBrk="1" hangingPunct="1">
              <a:lnSpc>
                <a:spcPct val="150000"/>
              </a:lnSpc>
              <a:buFont typeface="Wingdings 3" pitchFamily="18" charset="2"/>
              <a:buNone/>
              <a:defRPr/>
            </a:pPr>
            <a:r>
              <a:rPr lang="zh-CN" altLang="en-US" sz="1800" dirty="0" smtClean="0">
                <a:latin typeface="新宋体" pitchFamily="49" charset="-122"/>
                <a:ea typeface="新宋体" pitchFamily="49" charset="-122"/>
              </a:rPr>
              <a:t>数字签名</a:t>
            </a:r>
            <a:endParaRPr lang="en-US" altLang="zh-CN" sz="1800" dirty="0" smtClean="0">
              <a:latin typeface="新宋体" pitchFamily="49" charset="-122"/>
              <a:ea typeface="新宋体" pitchFamily="49" charset="-122"/>
            </a:endParaRPr>
          </a:p>
          <a:p>
            <a:pPr eaLnBrk="1" hangingPunct="1">
              <a:lnSpc>
                <a:spcPct val="150000"/>
              </a:lnSpc>
              <a:buFont typeface="Wingdings 3" pitchFamily="18" charset="2"/>
              <a:buNone/>
              <a:defRPr/>
            </a:pPr>
            <a:r>
              <a:rPr lang="zh-CN" altLang="en-US" sz="1800" dirty="0" smtClean="0">
                <a:latin typeface="新宋体" pitchFamily="49" charset="-122"/>
                <a:ea typeface="新宋体" pitchFamily="49" charset="-122"/>
              </a:rPr>
              <a:t>鉴别</a:t>
            </a:r>
            <a:endParaRPr lang="en-US" altLang="zh-CN" sz="1800" dirty="0" smtClean="0">
              <a:latin typeface="新宋体" pitchFamily="49" charset="-122"/>
              <a:ea typeface="新宋体" pitchFamily="49" charset="-122"/>
            </a:endParaRPr>
          </a:p>
          <a:p>
            <a:pPr eaLnBrk="1" hangingPunct="1">
              <a:lnSpc>
                <a:spcPct val="150000"/>
              </a:lnSpc>
              <a:buFont typeface="Wingdings 3" pitchFamily="18" charset="2"/>
              <a:buNone/>
              <a:defRPr/>
            </a:pPr>
            <a:r>
              <a:rPr lang="zh-CN" altLang="en-US" sz="1800" dirty="0" smtClean="0">
                <a:latin typeface="新宋体" pitchFamily="49" charset="-122"/>
                <a:ea typeface="新宋体" pitchFamily="49" charset="-122"/>
              </a:rPr>
              <a:t>密钥分配</a:t>
            </a:r>
            <a:endParaRPr lang="en-US" altLang="zh-CN" sz="1800" dirty="0" smtClean="0">
              <a:latin typeface="新宋体" pitchFamily="49" charset="-122"/>
              <a:ea typeface="新宋体" pitchFamily="49" charset="-122"/>
            </a:endParaRPr>
          </a:p>
          <a:p>
            <a:pPr eaLnBrk="1" hangingPunct="1">
              <a:lnSpc>
                <a:spcPct val="150000"/>
              </a:lnSpc>
              <a:buFont typeface="Wingdings 3" pitchFamily="18" charset="2"/>
              <a:buNone/>
              <a:defRPr/>
            </a:pPr>
            <a:r>
              <a:rPr lang="zh-CN" altLang="en-US" sz="1800" dirty="0" smtClean="0">
                <a:latin typeface="新宋体" pitchFamily="49" charset="-122"/>
                <a:ea typeface="新宋体" pitchFamily="49" charset="-122"/>
              </a:rPr>
              <a:t>因特网使用的安全协议</a:t>
            </a:r>
            <a:endParaRPr lang="en-US" altLang="zh-CN" sz="1800" dirty="0" smtClean="0">
              <a:latin typeface="新宋体" pitchFamily="49" charset="-122"/>
              <a:ea typeface="新宋体" pitchFamily="49" charset="-122"/>
            </a:endParaRPr>
          </a:p>
          <a:p>
            <a:pPr eaLnBrk="1" hangingPunct="1">
              <a:lnSpc>
                <a:spcPct val="150000"/>
              </a:lnSpc>
              <a:buFont typeface="Wingdings 3" pitchFamily="18" charset="2"/>
              <a:buNone/>
              <a:defRPr/>
            </a:pPr>
            <a:r>
              <a:rPr lang="zh-CN" altLang="en-US" sz="1800" dirty="0" smtClean="0">
                <a:solidFill>
                  <a:srgbClr val="FF0000"/>
                </a:solidFill>
                <a:latin typeface="新宋体" pitchFamily="49" charset="-122"/>
                <a:ea typeface="新宋体" pitchFamily="49" charset="-122"/>
              </a:rPr>
              <a:t>链路加密与端到端加密</a:t>
            </a:r>
            <a:endParaRPr lang="en-US" altLang="zh-CN" sz="1800" dirty="0" smtClean="0">
              <a:solidFill>
                <a:srgbClr val="FF0000"/>
              </a:solidFill>
              <a:latin typeface="新宋体" pitchFamily="49" charset="-122"/>
              <a:ea typeface="新宋体" pitchFamily="49" charset="-122"/>
            </a:endParaRPr>
          </a:p>
          <a:p>
            <a:pPr eaLnBrk="1" hangingPunct="1">
              <a:lnSpc>
                <a:spcPct val="150000"/>
              </a:lnSpc>
              <a:buFont typeface="Wingdings 3" pitchFamily="18" charset="2"/>
              <a:buNone/>
              <a:defRPr/>
            </a:pPr>
            <a:r>
              <a:rPr lang="zh-CN" altLang="en-US" sz="1800" dirty="0" smtClean="0">
                <a:latin typeface="新宋体" pitchFamily="49" charset="-122"/>
                <a:ea typeface="新宋体" pitchFamily="49" charset="-122"/>
              </a:rPr>
              <a:t>防火墙</a:t>
            </a:r>
            <a:endParaRPr lang="en-US" altLang="zh-CN" sz="1800" dirty="0" smtClean="0">
              <a:latin typeface="新宋体" pitchFamily="49" charset="-122"/>
              <a:ea typeface="新宋体" pitchFamily="49" charset="-122"/>
            </a:endParaRPr>
          </a:p>
          <a:p>
            <a:pPr eaLnBrk="1" hangingPunct="1">
              <a:buFont typeface="Wingdings 3" pitchFamily="18" charset="2"/>
              <a:buNone/>
              <a:defRPr/>
            </a:pPr>
            <a:endParaRPr lang="zh-CN" altLang="en-US" sz="1800" b="0" dirty="0" smtClean="0"/>
          </a:p>
        </p:txBody>
      </p:sp>
    </p:spTree>
    <p:extLst>
      <p:ext uri="{BB962C8B-B14F-4D97-AF65-F5344CB8AC3E}">
        <p14:creationId xmlns:p14="http://schemas.microsoft.com/office/powerpoint/2010/main" val="3570800417"/>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95" name="标题 53"/>
          <p:cNvSpPr>
            <a:spLocks noGrp="1"/>
          </p:cNvSpPr>
          <p:nvPr>
            <p:ph type="title"/>
          </p:nvPr>
        </p:nvSpPr>
        <p:spPr/>
        <p:txBody>
          <a:bodyPr/>
          <a:lstStyle/>
          <a:p>
            <a:pPr eaLnBrk="1" hangingPunct="1"/>
            <a:r>
              <a:rPr lang="zh-CN" altLang="en-US" smtClean="0"/>
              <a:t>链路加密</a:t>
            </a:r>
          </a:p>
        </p:txBody>
      </p:sp>
      <p:sp>
        <p:nvSpPr>
          <p:cNvPr id="57346" name="Rectangle 3"/>
          <p:cNvSpPr>
            <a:spLocks noGrp="1" noChangeArrowheads="1"/>
          </p:cNvSpPr>
          <p:nvPr>
            <p:ph idx="1"/>
          </p:nvPr>
        </p:nvSpPr>
        <p:spPr/>
        <p:txBody>
          <a:bodyPr/>
          <a:lstStyle/>
          <a:p>
            <a:pPr eaLnBrk="1" hangingPunct="1">
              <a:buFont typeface="Wingdings" pitchFamily="2" charset="2"/>
              <a:buNone/>
            </a:pPr>
            <a:r>
              <a:rPr lang="zh-CN" altLang="en-US" sz="1800" smtClean="0"/>
              <a:t>在采用链路加密的网络中，每条通信链路上的加密是独立实现的。通常对每条链路使用不同的加密密钥。 </a:t>
            </a:r>
          </a:p>
        </p:txBody>
      </p:sp>
      <p:sp>
        <p:nvSpPr>
          <p:cNvPr id="57347" name="Rectangle 4"/>
          <p:cNvSpPr>
            <a:spLocks noChangeArrowheads="1"/>
          </p:cNvSpPr>
          <p:nvPr/>
        </p:nvSpPr>
        <p:spPr bwMode="auto">
          <a:xfrm>
            <a:off x="2082800" y="2263775"/>
            <a:ext cx="1371600" cy="1055688"/>
          </a:xfrm>
          <a:prstGeom prst="rect">
            <a:avLst/>
          </a:prstGeom>
          <a:solidFill>
            <a:srgbClr val="CCECFF"/>
          </a:solidFill>
          <a:ln w="12700">
            <a:solidFill>
              <a:srgbClr val="333399"/>
            </a:solidFill>
            <a:miter lim="800000"/>
            <a:headEnd/>
            <a:tailEnd/>
          </a:ln>
          <a:effectLst>
            <a:outerShdw dist="17961" dir="2700000" algn="ctr" rotWithShape="0">
              <a:schemeClr val="bg2"/>
            </a:outerShdw>
          </a:effectLst>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kumimoji="1" lang="zh-CN" altLang="zh-CN" sz="2000">
              <a:solidFill>
                <a:srgbClr val="333399"/>
              </a:solidFill>
              <a:latin typeface="Arial" charset="0"/>
              <a:ea typeface="黑体" pitchFamily="49" charset="-122"/>
            </a:endParaRPr>
          </a:p>
        </p:txBody>
      </p:sp>
      <p:sp>
        <p:nvSpPr>
          <p:cNvPr id="57348" name="Oval 5"/>
          <p:cNvSpPr>
            <a:spLocks noChangeArrowheads="1"/>
          </p:cNvSpPr>
          <p:nvPr/>
        </p:nvSpPr>
        <p:spPr bwMode="auto">
          <a:xfrm>
            <a:off x="2309813" y="2790825"/>
            <a:ext cx="458787" cy="452438"/>
          </a:xfrm>
          <a:prstGeom prst="ellipse">
            <a:avLst/>
          </a:prstGeom>
          <a:solidFill>
            <a:srgbClr val="FFFF99"/>
          </a:solidFill>
          <a:ln w="12700">
            <a:solidFill>
              <a:schemeClr val="tx1"/>
            </a:solidFill>
            <a:round/>
            <a:headEnd/>
            <a:tailEnd/>
          </a:ln>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kumimoji="1" lang="en-US" altLang="zh-CN" sz="2000" i="1">
                <a:solidFill>
                  <a:srgbClr val="333399"/>
                </a:solidFill>
                <a:latin typeface="Arial" charset="0"/>
                <a:ea typeface="黑体" pitchFamily="49" charset="-122"/>
              </a:rPr>
              <a:t>D</a:t>
            </a:r>
            <a:r>
              <a:rPr kumimoji="1" lang="en-US" altLang="zh-CN" sz="2000" baseline="-25000">
                <a:solidFill>
                  <a:srgbClr val="333399"/>
                </a:solidFill>
                <a:latin typeface="Arial" charset="0"/>
                <a:ea typeface="黑体" pitchFamily="49" charset="-122"/>
              </a:rPr>
              <a:t>1</a:t>
            </a:r>
            <a:endParaRPr kumimoji="1" lang="en-US" altLang="zh-CN" sz="2000">
              <a:solidFill>
                <a:srgbClr val="333399"/>
              </a:solidFill>
              <a:latin typeface="Arial" charset="0"/>
              <a:ea typeface="黑体" pitchFamily="49" charset="-122"/>
            </a:endParaRPr>
          </a:p>
        </p:txBody>
      </p:sp>
      <p:sp>
        <p:nvSpPr>
          <p:cNvPr id="57349" name="Oval 6"/>
          <p:cNvSpPr>
            <a:spLocks noChangeArrowheads="1"/>
          </p:cNvSpPr>
          <p:nvPr/>
        </p:nvSpPr>
        <p:spPr bwMode="auto">
          <a:xfrm>
            <a:off x="2921000" y="2790825"/>
            <a:ext cx="457200" cy="452438"/>
          </a:xfrm>
          <a:prstGeom prst="ellipse">
            <a:avLst/>
          </a:prstGeom>
          <a:solidFill>
            <a:srgbClr val="FFCCFF"/>
          </a:solidFill>
          <a:ln w="12700">
            <a:solidFill>
              <a:schemeClr val="tx1"/>
            </a:solidFill>
            <a:round/>
            <a:headEnd/>
            <a:tailEnd/>
          </a:ln>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kumimoji="1" lang="en-US" altLang="zh-CN" sz="2000" i="1">
                <a:solidFill>
                  <a:srgbClr val="333399"/>
                </a:solidFill>
                <a:latin typeface="Arial" charset="0"/>
                <a:ea typeface="黑体" pitchFamily="49" charset="-122"/>
              </a:rPr>
              <a:t>E</a:t>
            </a:r>
            <a:r>
              <a:rPr kumimoji="1" lang="en-US" altLang="zh-CN" sz="2000" baseline="-25000">
                <a:solidFill>
                  <a:srgbClr val="333399"/>
                </a:solidFill>
                <a:latin typeface="Arial" charset="0"/>
                <a:ea typeface="黑体" pitchFamily="49" charset="-122"/>
              </a:rPr>
              <a:t>2</a:t>
            </a:r>
            <a:endParaRPr kumimoji="1" lang="en-US" altLang="zh-CN" sz="2000">
              <a:solidFill>
                <a:srgbClr val="333399"/>
              </a:solidFill>
              <a:latin typeface="Arial" charset="0"/>
              <a:ea typeface="黑体" pitchFamily="49" charset="-122"/>
            </a:endParaRPr>
          </a:p>
        </p:txBody>
      </p:sp>
      <p:sp>
        <p:nvSpPr>
          <p:cNvPr id="57350" name="Freeform 7"/>
          <p:cNvSpPr>
            <a:spLocks/>
          </p:cNvSpPr>
          <p:nvPr/>
        </p:nvSpPr>
        <p:spPr bwMode="auto">
          <a:xfrm>
            <a:off x="2538413" y="2582863"/>
            <a:ext cx="611187" cy="207962"/>
          </a:xfrm>
          <a:custGeom>
            <a:avLst/>
            <a:gdLst>
              <a:gd name="T0" fmla="*/ 0 w 384"/>
              <a:gd name="T1" fmla="*/ 2147483647 h 156"/>
              <a:gd name="T2" fmla="*/ 0 w 384"/>
              <a:gd name="T3" fmla="*/ 0 h 156"/>
              <a:gd name="T4" fmla="*/ 2147483647 w 384"/>
              <a:gd name="T5" fmla="*/ 0 h 156"/>
              <a:gd name="T6" fmla="*/ 2147483647 w 384"/>
              <a:gd name="T7" fmla="*/ 2147483647 h 156"/>
              <a:gd name="T8" fmla="*/ 0 60000 65536"/>
              <a:gd name="T9" fmla="*/ 0 60000 65536"/>
              <a:gd name="T10" fmla="*/ 0 60000 65536"/>
              <a:gd name="T11" fmla="*/ 0 60000 65536"/>
              <a:gd name="T12" fmla="*/ 0 w 384"/>
              <a:gd name="T13" fmla="*/ 0 h 156"/>
              <a:gd name="T14" fmla="*/ 384 w 384"/>
              <a:gd name="T15" fmla="*/ 156 h 156"/>
            </a:gdLst>
            <a:ahLst/>
            <a:cxnLst>
              <a:cxn ang="T8">
                <a:pos x="T0" y="T1"/>
              </a:cxn>
              <a:cxn ang="T9">
                <a:pos x="T2" y="T3"/>
              </a:cxn>
              <a:cxn ang="T10">
                <a:pos x="T4" y="T5"/>
              </a:cxn>
              <a:cxn ang="T11">
                <a:pos x="T6" y="T7"/>
              </a:cxn>
            </a:cxnLst>
            <a:rect l="T12" t="T13" r="T14" b="T15"/>
            <a:pathLst>
              <a:path w="384" h="156">
                <a:moveTo>
                  <a:pt x="0" y="156"/>
                </a:moveTo>
                <a:lnTo>
                  <a:pt x="0" y="0"/>
                </a:lnTo>
                <a:lnTo>
                  <a:pt x="384" y="0"/>
                </a:lnTo>
                <a:lnTo>
                  <a:pt x="384" y="156"/>
                </a:lnTo>
              </a:path>
            </a:pathLst>
          </a:custGeom>
          <a:noFill/>
          <a:ln w="12700">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51" name="Text Box 8"/>
          <p:cNvSpPr txBox="1">
            <a:spLocks noChangeArrowheads="1"/>
          </p:cNvSpPr>
          <p:nvPr/>
        </p:nvSpPr>
        <p:spPr bwMode="auto">
          <a:xfrm>
            <a:off x="2386013" y="2241550"/>
            <a:ext cx="931862"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000">
                <a:solidFill>
                  <a:srgbClr val="333399"/>
                </a:solidFill>
                <a:latin typeface="Arial" charset="0"/>
                <a:ea typeface="黑体" pitchFamily="49" charset="-122"/>
              </a:rPr>
              <a:t>明文 </a:t>
            </a:r>
            <a:r>
              <a:rPr kumimoji="1" lang="en-US" altLang="zh-CN" sz="2000" i="1">
                <a:solidFill>
                  <a:srgbClr val="333399"/>
                </a:solidFill>
                <a:latin typeface="Arial" charset="0"/>
                <a:ea typeface="黑体" pitchFamily="49" charset="-122"/>
              </a:rPr>
              <a:t>X</a:t>
            </a:r>
          </a:p>
        </p:txBody>
      </p:sp>
      <p:sp>
        <p:nvSpPr>
          <p:cNvPr id="57352" name="Text Box 9"/>
          <p:cNvSpPr txBox="1">
            <a:spLocks noChangeArrowheads="1"/>
          </p:cNvSpPr>
          <p:nvPr/>
        </p:nvSpPr>
        <p:spPr bwMode="auto">
          <a:xfrm>
            <a:off x="2425700" y="1844675"/>
            <a:ext cx="901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000">
                <a:solidFill>
                  <a:srgbClr val="333399"/>
                </a:solidFill>
                <a:latin typeface="Arial" charset="0"/>
                <a:ea typeface="黑体" pitchFamily="49" charset="-122"/>
              </a:rPr>
              <a:t>结点 </a:t>
            </a:r>
            <a:r>
              <a:rPr kumimoji="1" lang="en-US" altLang="zh-CN" sz="2000">
                <a:solidFill>
                  <a:srgbClr val="333399"/>
                </a:solidFill>
                <a:latin typeface="Arial" charset="0"/>
                <a:ea typeface="黑体" pitchFamily="49" charset="-122"/>
              </a:rPr>
              <a:t>1</a:t>
            </a:r>
          </a:p>
        </p:txBody>
      </p:sp>
      <p:sp>
        <p:nvSpPr>
          <p:cNvPr id="57353" name="Rectangle 10"/>
          <p:cNvSpPr>
            <a:spLocks noChangeArrowheads="1"/>
          </p:cNvSpPr>
          <p:nvPr/>
        </p:nvSpPr>
        <p:spPr bwMode="auto">
          <a:xfrm>
            <a:off x="4368800" y="2263775"/>
            <a:ext cx="1373188" cy="1055688"/>
          </a:xfrm>
          <a:prstGeom prst="rect">
            <a:avLst/>
          </a:prstGeom>
          <a:solidFill>
            <a:srgbClr val="CCECFF"/>
          </a:solidFill>
          <a:ln w="12700">
            <a:solidFill>
              <a:srgbClr val="333399"/>
            </a:solidFill>
            <a:miter lim="800000"/>
            <a:headEnd/>
            <a:tailEnd/>
          </a:ln>
          <a:effectLst>
            <a:outerShdw dist="17961" dir="2700000" algn="ctr" rotWithShape="0">
              <a:schemeClr val="bg2"/>
            </a:outerShdw>
          </a:effectLst>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kumimoji="1" lang="zh-CN" altLang="zh-CN" sz="2000">
              <a:solidFill>
                <a:srgbClr val="333399"/>
              </a:solidFill>
              <a:latin typeface="Arial" charset="0"/>
              <a:ea typeface="黑体" pitchFamily="49" charset="-122"/>
            </a:endParaRPr>
          </a:p>
        </p:txBody>
      </p:sp>
      <p:sp>
        <p:nvSpPr>
          <p:cNvPr id="57354" name="Oval 11"/>
          <p:cNvSpPr>
            <a:spLocks noChangeArrowheads="1"/>
          </p:cNvSpPr>
          <p:nvPr/>
        </p:nvSpPr>
        <p:spPr bwMode="auto">
          <a:xfrm>
            <a:off x="4598988" y="2790825"/>
            <a:ext cx="457200" cy="452438"/>
          </a:xfrm>
          <a:prstGeom prst="ellipse">
            <a:avLst/>
          </a:prstGeom>
          <a:solidFill>
            <a:srgbClr val="FFFF99"/>
          </a:solidFill>
          <a:ln w="12700">
            <a:solidFill>
              <a:schemeClr val="tx1"/>
            </a:solidFill>
            <a:round/>
            <a:headEnd/>
            <a:tailEnd/>
          </a:ln>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kumimoji="1" lang="en-US" altLang="zh-CN" sz="2000" i="1">
                <a:solidFill>
                  <a:srgbClr val="333399"/>
                </a:solidFill>
                <a:latin typeface="Arial" charset="0"/>
                <a:ea typeface="黑体" pitchFamily="49" charset="-122"/>
              </a:rPr>
              <a:t>D</a:t>
            </a:r>
            <a:r>
              <a:rPr kumimoji="1" lang="en-US" altLang="zh-CN" sz="2000" baseline="-25000">
                <a:solidFill>
                  <a:srgbClr val="333399"/>
                </a:solidFill>
                <a:latin typeface="Arial" charset="0"/>
                <a:ea typeface="黑体" pitchFamily="49" charset="-122"/>
              </a:rPr>
              <a:t>2</a:t>
            </a:r>
            <a:endParaRPr kumimoji="1" lang="en-US" altLang="zh-CN" sz="2000">
              <a:solidFill>
                <a:srgbClr val="333399"/>
              </a:solidFill>
              <a:latin typeface="Arial" charset="0"/>
              <a:ea typeface="黑体" pitchFamily="49" charset="-122"/>
            </a:endParaRPr>
          </a:p>
        </p:txBody>
      </p:sp>
      <p:sp>
        <p:nvSpPr>
          <p:cNvPr id="57355" name="Oval 12"/>
          <p:cNvSpPr>
            <a:spLocks noChangeArrowheads="1"/>
          </p:cNvSpPr>
          <p:nvPr/>
        </p:nvSpPr>
        <p:spPr bwMode="auto">
          <a:xfrm>
            <a:off x="5207000" y="2790825"/>
            <a:ext cx="458788" cy="452438"/>
          </a:xfrm>
          <a:prstGeom prst="ellipse">
            <a:avLst/>
          </a:prstGeom>
          <a:solidFill>
            <a:srgbClr val="FFCCFF"/>
          </a:solidFill>
          <a:ln w="12700">
            <a:solidFill>
              <a:schemeClr val="tx1"/>
            </a:solidFill>
            <a:round/>
            <a:headEnd/>
            <a:tailEnd/>
          </a:ln>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kumimoji="1" lang="en-US" altLang="zh-CN" sz="2000" i="1">
                <a:solidFill>
                  <a:srgbClr val="333399"/>
                </a:solidFill>
                <a:latin typeface="Arial" charset="0"/>
                <a:ea typeface="黑体" pitchFamily="49" charset="-122"/>
              </a:rPr>
              <a:t>E</a:t>
            </a:r>
            <a:r>
              <a:rPr kumimoji="1" lang="en-US" altLang="zh-CN" sz="2000" baseline="-25000">
                <a:solidFill>
                  <a:srgbClr val="333399"/>
                </a:solidFill>
                <a:latin typeface="Arial" charset="0"/>
                <a:ea typeface="黑体" pitchFamily="49" charset="-122"/>
              </a:rPr>
              <a:t>3</a:t>
            </a:r>
            <a:endParaRPr kumimoji="1" lang="en-US" altLang="zh-CN" sz="2000">
              <a:solidFill>
                <a:srgbClr val="333399"/>
              </a:solidFill>
              <a:latin typeface="Arial" charset="0"/>
              <a:ea typeface="黑体" pitchFamily="49" charset="-122"/>
            </a:endParaRPr>
          </a:p>
        </p:txBody>
      </p:sp>
      <p:sp>
        <p:nvSpPr>
          <p:cNvPr id="57356" name="Freeform 13"/>
          <p:cNvSpPr>
            <a:spLocks/>
          </p:cNvSpPr>
          <p:nvPr/>
        </p:nvSpPr>
        <p:spPr bwMode="auto">
          <a:xfrm>
            <a:off x="4827588" y="2589213"/>
            <a:ext cx="608012" cy="201612"/>
          </a:xfrm>
          <a:custGeom>
            <a:avLst/>
            <a:gdLst>
              <a:gd name="T0" fmla="*/ 0 w 384"/>
              <a:gd name="T1" fmla="*/ 2147483647 h 160"/>
              <a:gd name="T2" fmla="*/ 0 w 384"/>
              <a:gd name="T3" fmla="*/ 2147483647 h 160"/>
              <a:gd name="T4" fmla="*/ 2147483647 w 384"/>
              <a:gd name="T5" fmla="*/ 0 h 160"/>
              <a:gd name="T6" fmla="*/ 2147483647 w 384"/>
              <a:gd name="T7" fmla="*/ 2147483647 h 160"/>
              <a:gd name="T8" fmla="*/ 0 60000 65536"/>
              <a:gd name="T9" fmla="*/ 0 60000 65536"/>
              <a:gd name="T10" fmla="*/ 0 60000 65536"/>
              <a:gd name="T11" fmla="*/ 0 60000 65536"/>
              <a:gd name="T12" fmla="*/ 0 w 384"/>
              <a:gd name="T13" fmla="*/ 0 h 160"/>
              <a:gd name="T14" fmla="*/ 384 w 384"/>
              <a:gd name="T15" fmla="*/ 160 h 160"/>
            </a:gdLst>
            <a:ahLst/>
            <a:cxnLst>
              <a:cxn ang="T8">
                <a:pos x="T0" y="T1"/>
              </a:cxn>
              <a:cxn ang="T9">
                <a:pos x="T2" y="T3"/>
              </a:cxn>
              <a:cxn ang="T10">
                <a:pos x="T4" y="T5"/>
              </a:cxn>
              <a:cxn ang="T11">
                <a:pos x="T6" y="T7"/>
              </a:cxn>
            </a:cxnLst>
            <a:rect l="T12" t="T13" r="T14" b="T15"/>
            <a:pathLst>
              <a:path w="384" h="160">
                <a:moveTo>
                  <a:pt x="0" y="160"/>
                </a:moveTo>
                <a:lnTo>
                  <a:pt x="0" y="4"/>
                </a:lnTo>
                <a:lnTo>
                  <a:pt x="384" y="0"/>
                </a:lnTo>
                <a:lnTo>
                  <a:pt x="384" y="160"/>
                </a:lnTo>
              </a:path>
            </a:pathLst>
          </a:custGeom>
          <a:noFill/>
          <a:ln w="12700">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57" name="Text Box 14"/>
          <p:cNvSpPr txBox="1">
            <a:spLocks noChangeArrowheads="1"/>
          </p:cNvSpPr>
          <p:nvPr/>
        </p:nvSpPr>
        <p:spPr bwMode="auto">
          <a:xfrm>
            <a:off x="4706938" y="2241550"/>
            <a:ext cx="931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000">
                <a:solidFill>
                  <a:srgbClr val="333399"/>
                </a:solidFill>
                <a:latin typeface="Arial" charset="0"/>
                <a:ea typeface="黑体" pitchFamily="49" charset="-122"/>
              </a:rPr>
              <a:t>明文 </a:t>
            </a:r>
            <a:r>
              <a:rPr kumimoji="1" lang="en-US" altLang="zh-CN" sz="2000" i="1">
                <a:solidFill>
                  <a:srgbClr val="333399"/>
                </a:solidFill>
                <a:latin typeface="Arial" charset="0"/>
                <a:ea typeface="黑体" pitchFamily="49" charset="-122"/>
              </a:rPr>
              <a:t>X</a:t>
            </a:r>
          </a:p>
        </p:txBody>
      </p:sp>
      <p:sp>
        <p:nvSpPr>
          <p:cNvPr id="57358" name="Text Box 15"/>
          <p:cNvSpPr txBox="1">
            <a:spLocks noChangeArrowheads="1"/>
          </p:cNvSpPr>
          <p:nvPr/>
        </p:nvSpPr>
        <p:spPr bwMode="auto">
          <a:xfrm>
            <a:off x="4711700" y="1844675"/>
            <a:ext cx="903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000">
                <a:solidFill>
                  <a:srgbClr val="333399"/>
                </a:solidFill>
                <a:latin typeface="Arial" charset="0"/>
                <a:ea typeface="黑体" pitchFamily="49" charset="-122"/>
              </a:rPr>
              <a:t>结点 </a:t>
            </a:r>
            <a:r>
              <a:rPr kumimoji="1" lang="en-US" altLang="zh-CN" sz="2000">
                <a:solidFill>
                  <a:srgbClr val="333399"/>
                </a:solidFill>
                <a:latin typeface="Arial" charset="0"/>
                <a:ea typeface="黑体" pitchFamily="49" charset="-122"/>
              </a:rPr>
              <a:t>2</a:t>
            </a:r>
          </a:p>
        </p:txBody>
      </p:sp>
      <p:sp>
        <p:nvSpPr>
          <p:cNvPr id="57359" name="Rectangle 16"/>
          <p:cNvSpPr>
            <a:spLocks noChangeArrowheads="1"/>
          </p:cNvSpPr>
          <p:nvPr/>
        </p:nvSpPr>
        <p:spPr bwMode="auto">
          <a:xfrm>
            <a:off x="7953375" y="2263775"/>
            <a:ext cx="1066800" cy="1055688"/>
          </a:xfrm>
          <a:prstGeom prst="rect">
            <a:avLst/>
          </a:prstGeom>
          <a:solidFill>
            <a:srgbClr val="CCECFF"/>
          </a:solidFill>
          <a:ln w="12700">
            <a:solidFill>
              <a:srgbClr val="333399"/>
            </a:solidFill>
            <a:miter lim="800000"/>
            <a:headEnd/>
            <a:tailEnd/>
          </a:ln>
          <a:effectLst>
            <a:outerShdw dist="17961" dir="2700000" algn="ctr" rotWithShape="0">
              <a:schemeClr val="bg2"/>
            </a:outerShdw>
          </a:effectLst>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kumimoji="1" lang="zh-CN" altLang="zh-CN" sz="2000">
              <a:solidFill>
                <a:srgbClr val="333399"/>
              </a:solidFill>
              <a:latin typeface="Arial" charset="0"/>
              <a:ea typeface="黑体" pitchFamily="49" charset="-122"/>
            </a:endParaRPr>
          </a:p>
        </p:txBody>
      </p:sp>
      <p:sp>
        <p:nvSpPr>
          <p:cNvPr id="57360" name="Oval 17"/>
          <p:cNvSpPr>
            <a:spLocks noChangeArrowheads="1"/>
          </p:cNvSpPr>
          <p:nvPr/>
        </p:nvSpPr>
        <p:spPr bwMode="auto">
          <a:xfrm>
            <a:off x="8104188" y="2790825"/>
            <a:ext cx="458787" cy="452438"/>
          </a:xfrm>
          <a:prstGeom prst="ellipse">
            <a:avLst/>
          </a:prstGeom>
          <a:solidFill>
            <a:srgbClr val="FFFF99"/>
          </a:solidFill>
          <a:ln w="12700">
            <a:solidFill>
              <a:schemeClr val="tx1"/>
            </a:solidFill>
            <a:round/>
            <a:headEnd/>
            <a:tailEnd/>
          </a:ln>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kumimoji="1" lang="en-US" altLang="zh-CN" sz="2000" i="1">
                <a:solidFill>
                  <a:srgbClr val="333399"/>
                </a:solidFill>
                <a:latin typeface="Arial" charset="0"/>
                <a:ea typeface="黑体" pitchFamily="49" charset="-122"/>
              </a:rPr>
              <a:t>D</a:t>
            </a:r>
            <a:r>
              <a:rPr kumimoji="1" lang="en-US" altLang="zh-CN" sz="2000" i="1" baseline="-25000">
                <a:solidFill>
                  <a:srgbClr val="333399"/>
                </a:solidFill>
                <a:latin typeface="Arial" charset="0"/>
                <a:ea typeface="黑体" pitchFamily="49" charset="-122"/>
              </a:rPr>
              <a:t>n</a:t>
            </a:r>
            <a:endParaRPr kumimoji="1" lang="en-US" altLang="zh-CN" sz="2000" i="1">
              <a:solidFill>
                <a:srgbClr val="333399"/>
              </a:solidFill>
              <a:latin typeface="Arial" charset="0"/>
              <a:ea typeface="黑体" pitchFamily="49" charset="-122"/>
            </a:endParaRPr>
          </a:p>
        </p:txBody>
      </p:sp>
      <p:sp>
        <p:nvSpPr>
          <p:cNvPr id="57361" name="Freeform 18"/>
          <p:cNvSpPr>
            <a:spLocks/>
          </p:cNvSpPr>
          <p:nvPr/>
        </p:nvSpPr>
        <p:spPr bwMode="auto">
          <a:xfrm>
            <a:off x="8332788" y="2609850"/>
            <a:ext cx="539750" cy="180975"/>
          </a:xfrm>
          <a:custGeom>
            <a:avLst/>
            <a:gdLst>
              <a:gd name="T0" fmla="*/ 0 w 340"/>
              <a:gd name="T1" fmla="*/ 2147483647 h 156"/>
              <a:gd name="T2" fmla="*/ 0 w 340"/>
              <a:gd name="T3" fmla="*/ 0 h 156"/>
              <a:gd name="T4" fmla="*/ 2147483647 w 340"/>
              <a:gd name="T5" fmla="*/ 2147483647 h 156"/>
              <a:gd name="T6" fmla="*/ 0 60000 65536"/>
              <a:gd name="T7" fmla="*/ 0 60000 65536"/>
              <a:gd name="T8" fmla="*/ 0 60000 65536"/>
              <a:gd name="T9" fmla="*/ 0 w 340"/>
              <a:gd name="T10" fmla="*/ 0 h 156"/>
              <a:gd name="T11" fmla="*/ 340 w 340"/>
              <a:gd name="T12" fmla="*/ 156 h 156"/>
            </a:gdLst>
            <a:ahLst/>
            <a:cxnLst>
              <a:cxn ang="T6">
                <a:pos x="T0" y="T1"/>
              </a:cxn>
              <a:cxn ang="T7">
                <a:pos x="T2" y="T3"/>
              </a:cxn>
              <a:cxn ang="T8">
                <a:pos x="T4" y="T5"/>
              </a:cxn>
            </a:cxnLst>
            <a:rect l="T9" t="T10" r="T11" b="T12"/>
            <a:pathLst>
              <a:path w="340" h="156">
                <a:moveTo>
                  <a:pt x="0" y="156"/>
                </a:moveTo>
                <a:lnTo>
                  <a:pt x="0" y="0"/>
                </a:lnTo>
                <a:lnTo>
                  <a:pt x="340" y="4"/>
                </a:lnTo>
              </a:path>
            </a:pathLst>
          </a:custGeom>
          <a:noFill/>
          <a:ln w="12700">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62" name="Text Box 19"/>
          <p:cNvSpPr txBox="1">
            <a:spLocks noChangeArrowheads="1"/>
          </p:cNvSpPr>
          <p:nvPr/>
        </p:nvSpPr>
        <p:spPr bwMode="auto">
          <a:xfrm>
            <a:off x="8104188" y="2241550"/>
            <a:ext cx="9334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000">
                <a:solidFill>
                  <a:srgbClr val="333399"/>
                </a:solidFill>
                <a:latin typeface="Arial" charset="0"/>
                <a:ea typeface="黑体" pitchFamily="49" charset="-122"/>
              </a:rPr>
              <a:t>明文 </a:t>
            </a:r>
            <a:r>
              <a:rPr kumimoji="1" lang="en-US" altLang="zh-CN" sz="2000" i="1">
                <a:solidFill>
                  <a:srgbClr val="333399"/>
                </a:solidFill>
                <a:latin typeface="Arial" charset="0"/>
                <a:ea typeface="黑体" pitchFamily="49" charset="-122"/>
              </a:rPr>
              <a:t>X</a:t>
            </a:r>
          </a:p>
        </p:txBody>
      </p:sp>
      <p:sp>
        <p:nvSpPr>
          <p:cNvPr id="57363" name="Text Box 20"/>
          <p:cNvSpPr txBox="1">
            <a:spLocks noChangeArrowheads="1"/>
          </p:cNvSpPr>
          <p:nvPr/>
        </p:nvSpPr>
        <p:spPr bwMode="auto">
          <a:xfrm>
            <a:off x="8104188" y="1844675"/>
            <a:ext cx="931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000">
                <a:solidFill>
                  <a:srgbClr val="333399"/>
                </a:solidFill>
                <a:latin typeface="Arial" charset="0"/>
                <a:ea typeface="黑体" pitchFamily="49" charset="-122"/>
              </a:rPr>
              <a:t>用户 </a:t>
            </a:r>
            <a:r>
              <a:rPr kumimoji="1" lang="en-US" altLang="zh-CN" sz="2000">
                <a:solidFill>
                  <a:srgbClr val="333399"/>
                </a:solidFill>
                <a:latin typeface="Arial" charset="0"/>
                <a:ea typeface="黑体" pitchFamily="49" charset="-122"/>
              </a:rPr>
              <a:t>B</a:t>
            </a:r>
          </a:p>
        </p:txBody>
      </p:sp>
      <p:sp>
        <p:nvSpPr>
          <p:cNvPr id="57364" name="Rectangle 21"/>
          <p:cNvSpPr>
            <a:spLocks noChangeArrowheads="1"/>
          </p:cNvSpPr>
          <p:nvPr/>
        </p:nvSpPr>
        <p:spPr bwMode="auto">
          <a:xfrm>
            <a:off x="100013" y="2263775"/>
            <a:ext cx="1066800" cy="1055688"/>
          </a:xfrm>
          <a:prstGeom prst="rect">
            <a:avLst/>
          </a:prstGeom>
          <a:solidFill>
            <a:srgbClr val="CCECFF"/>
          </a:solidFill>
          <a:ln w="12700">
            <a:solidFill>
              <a:srgbClr val="333399"/>
            </a:solidFill>
            <a:miter lim="800000"/>
            <a:headEnd/>
            <a:tailEnd/>
          </a:ln>
          <a:effectLst>
            <a:outerShdw dist="17961" dir="2700000" algn="ctr" rotWithShape="0">
              <a:schemeClr val="bg2"/>
            </a:outerShdw>
          </a:effectLst>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kumimoji="1" lang="zh-CN" altLang="zh-CN" sz="2000">
              <a:solidFill>
                <a:srgbClr val="333399"/>
              </a:solidFill>
              <a:latin typeface="Arial" charset="0"/>
              <a:ea typeface="黑体" pitchFamily="49" charset="-122"/>
            </a:endParaRPr>
          </a:p>
        </p:txBody>
      </p:sp>
      <p:sp>
        <p:nvSpPr>
          <p:cNvPr id="57365" name="Oval 22"/>
          <p:cNvSpPr>
            <a:spLocks noChangeArrowheads="1"/>
          </p:cNvSpPr>
          <p:nvPr/>
        </p:nvSpPr>
        <p:spPr bwMode="auto">
          <a:xfrm>
            <a:off x="635000" y="2790825"/>
            <a:ext cx="455613" cy="452438"/>
          </a:xfrm>
          <a:prstGeom prst="ellipse">
            <a:avLst/>
          </a:prstGeom>
          <a:solidFill>
            <a:srgbClr val="FFCCFF"/>
          </a:solidFill>
          <a:ln w="12700">
            <a:solidFill>
              <a:schemeClr val="tx1"/>
            </a:solidFill>
            <a:round/>
            <a:headEnd/>
            <a:tailEnd/>
          </a:ln>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kumimoji="1" lang="en-US" altLang="zh-CN" sz="2000" i="1">
                <a:solidFill>
                  <a:srgbClr val="333399"/>
                </a:solidFill>
                <a:latin typeface="Arial" charset="0"/>
                <a:ea typeface="黑体" pitchFamily="49" charset="-122"/>
              </a:rPr>
              <a:t>E</a:t>
            </a:r>
            <a:r>
              <a:rPr kumimoji="1" lang="en-US" altLang="zh-CN" sz="2000" baseline="-25000">
                <a:solidFill>
                  <a:srgbClr val="333399"/>
                </a:solidFill>
                <a:latin typeface="Arial" charset="0"/>
                <a:ea typeface="黑体" pitchFamily="49" charset="-122"/>
              </a:rPr>
              <a:t>1</a:t>
            </a:r>
            <a:endParaRPr kumimoji="1" lang="en-US" altLang="zh-CN" sz="2000">
              <a:solidFill>
                <a:srgbClr val="333399"/>
              </a:solidFill>
              <a:latin typeface="Arial" charset="0"/>
              <a:ea typeface="黑体" pitchFamily="49" charset="-122"/>
            </a:endParaRPr>
          </a:p>
        </p:txBody>
      </p:sp>
      <p:sp>
        <p:nvSpPr>
          <p:cNvPr id="57366" name="Freeform 23"/>
          <p:cNvSpPr>
            <a:spLocks/>
          </p:cNvSpPr>
          <p:nvPr/>
        </p:nvSpPr>
        <p:spPr bwMode="auto">
          <a:xfrm>
            <a:off x="423863" y="2597150"/>
            <a:ext cx="439737" cy="193675"/>
          </a:xfrm>
          <a:custGeom>
            <a:avLst/>
            <a:gdLst>
              <a:gd name="T0" fmla="*/ 0 w 276"/>
              <a:gd name="T1" fmla="*/ 0 h 156"/>
              <a:gd name="T2" fmla="*/ 2147483647 w 276"/>
              <a:gd name="T3" fmla="*/ 0 h 156"/>
              <a:gd name="T4" fmla="*/ 2147483647 w 276"/>
              <a:gd name="T5" fmla="*/ 2147483647 h 156"/>
              <a:gd name="T6" fmla="*/ 0 60000 65536"/>
              <a:gd name="T7" fmla="*/ 0 60000 65536"/>
              <a:gd name="T8" fmla="*/ 0 60000 65536"/>
              <a:gd name="T9" fmla="*/ 0 w 276"/>
              <a:gd name="T10" fmla="*/ 0 h 156"/>
              <a:gd name="T11" fmla="*/ 276 w 276"/>
              <a:gd name="T12" fmla="*/ 156 h 156"/>
            </a:gdLst>
            <a:ahLst/>
            <a:cxnLst>
              <a:cxn ang="T6">
                <a:pos x="T0" y="T1"/>
              </a:cxn>
              <a:cxn ang="T7">
                <a:pos x="T2" y="T3"/>
              </a:cxn>
              <a:cxn ang="T8">
                <a:pos x="T4" y="T5"/>
              </a:cxn>
            </a:cxnLst>
            <a:rect l="T9" t="T10" r="T11" b="T12"/>
            <a:pathLst>
              <a:path w="276" h="156">
                <a:moveTo>
                  <a:pt x="0" y="0"/>
                </a:moveTo>
                <a:lnTo>
                  <a:pt x="276" y="0"/>
                </a:lnTo>
                <a:lnTo>
                  <a:pt x="276" y="156"/>
                </a:lnTo>
              </a:path>
            </a:pathLst>
          </a:custGeom>
          <a:noFill/>
          <a:ln w="12700">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67" name="Text Box 24"/>
          <p:cNvSpPr txBox="1">
            <a:spLocks noChangeArrowheads="1"/>
          </p:cNvSpPr>
          <p:nvPr/>
        </p:nvSpPr>
        <p:spPr bwMode="auto">
          <a:xfrm>
            <a:off x="100013" y="2241550"/>
            <a:ext cx="9334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000">
                <a:solidFill>
                  <a:srgbClr val="333399"/>
                </a:solidFill>
                <a:latin typeface="Arial" charset="0"/>
                <a:ea typeface="黑体" pitchFamily="49" charset="-122"/>
              </a:rPr>
              <a:t>明文 </a:t>
            </a:r>
            <a:r>
              <a:rPr kumimoji="1" lang="en-US" altLang="zh-CN" sz="2000" i="1">
                <a:solidFill>
                  <a:srgbClr val="333399"/>
                </a:solidFill>
                <a:latin typeface="Arial" charset="0"/>
                <a:ea typeface="黑体" pitchFamily="49" charset="-122"/>
              </a:rPr>
              <a:t>X</a:t>
            </a:r>
          </a:p>
        </p:txBody>
      </p:sp>
      <p:sp>
        <p:nvSpPr>
          <p:cNvPr id="57368" name="Text Box 25"/>
          <p:cNvSpPr txBox="1">
            <a:spLocks noChangeArrowheads="1"/>
          </p:cNvSpPr>
          <p:nvPr/>
        </p:nvSpPr>
        <p:spPr bwMode="auto">
          <a:xfrm>
            <a:off x="185738" y="1844675"/>
            <a:ext cx="931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000">
                <a:solidFill>
                  <a:srgbClr val="333399"/>
                </a:solidFill>
                <a:latin typeface="Arial" charset="0"/>
                <a:ea typeface="黑体" pitchFamily="49" charset="-122"/>
              </a:rPr>
              <a:t>用户 </a:t>
            </a:r>
            <a:r>
              <a:rPr kumimoji="1" lang="en-US" altLang="zh-CN" sz="2000">
                <a:solidFill>
                  <a:srgbClr val="333399"/>
                </a:solidFill>
                <a:latin typeface="Arial" charset="0"/>
                <a:ea typeface="黑体" pitchFamily="49" charset="-122"/>
              </a:rPr>
              <a:t>A</a:t>
            </a:r>
          </a:p>
        </p:txBody>
      </p:sp>
      <p:sp>
        <p:nvSpPr>
          <p:cNvPr id="57369" name="Line 26"/>
          <p:cNvSpPr>
            <a:spLocks noChangeShapeType="1"/>
          </p:cNvSpPr>
          <p:nvPr/>
        </p:nvSpPr>
        <p:spPr bwMode="auto">
          <a:xfrm>
            <a:off x="1090613" y="3035300"/>
            <a:ext cx="1208087" cy="0"/>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0" name="Text Box 27"/>
          <p:cNvSpPr txBox="1">
            <a:spLocks noChangeArrowheads="1"/>
          </p:cNvSpPr>
          <p:nvPr/>
        </p:nvSpPr>
        <p:spPr bwMode="auto">
          <a:xfrm>
            <a:off x="1187450" y="2606675"/>
            <a:ext cx="9032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lnSpc>
                <a:spcPct val="120000"/>
              </a:lnSpc>
            </a:pPr>
            <a:r>
              <a:rPr kumimoji="1" lang="en-US" altLang="zh-CN" sz="2000">
                <a:solidFill>
                  <a:srgbClr val="333399"/>
                </a:solidFill>
                <a:latin typeface="Arial" charset="0"/>
                <a:ea typeface="黑体" pitchFamily="49" charset="-122"/>
              </a:rPr>
              <a:t> </a:t>
            </a:r>
            <a:r>
              <a:rPr kumimoji="1" lang="en-US" altLang="zh-CN" sz="2000" i="1">
                <a:solidFill>
                  <a:srgbClr val="333399"/>
                </a:solidFill>
                <a:latin typeface="Arial" charset="0"/>
                <a:ea typeface="黑体" pitchFamily="49" charset="-122"/>
              </a:rPr>
              <a:t>E</a:t>
            </a:r>
            <a:r>
              <a:rPr kumimoji="1" lang="en-US" altLang="zh-CN" sz="2000" baseline="-25000">
                <a:solidFill>
                  <a:srgbClr val="333399"/>
                </a:solidFill>
                <a:latin typeface="Arial" charset="0"/>
                <a:ea typeface="黑体" pitchFamily="49" charset="-122"/>
              </a:rPr>
              <a:t>1</a:t>
            </a:r>
            <a:r>
              <a:rPr kumimoji="1" lang="en-US" altLang="zh-CN" sz="2000">
                <a:solidFill>
                  <a:srgbClr val="333399"/>
                </a:solidFill>
                <a:latin typeface="Arial" charset="0"/>
                <a:ea typeface="黑体" pitchFamily="49" charset="-122"/>
              </a:rPr>
              <a:t>(X)</a:t>
            </a:r>
          </a:p>
          <a:p>
            <a:pPr algn="l" eaLnBrk="1" hangingPunct="1">
              <a:lnSpc>
                <a:spcPct val="120000"/>
              </a:lnSpc>
            </a:pPr>
            <a:r>
              <a:rPr kumimoji="1" lang="zh-CN" altLang="en-US" sz="2000">
                <a:solidFill>
                  <a:srgbClr val="333399"/>
                </a:solidFill>
                <a:latin typeface="Arial" charset="0"/>
                <a:ea typeface="黑体" pitchFamily="49" charset="-122"/>
              </a:rPr>
              <a:t>链路 </a:t>
            </a:r>
            <a:r>
              <a:rPr kumimoji="1" lang="en-US" altLang="zh-CN" sz="2000">
                <a:solidFill>
                  <a:srgbClr val="333399"/>
                </a:solidFill>
                <a:latin typeface="Arial" charset="0"/>
                <a:ea typeface="黑体" pitchFamily="49" charset="-122"/>
              </a:rPr>
              <a:t>1</a:t>
            </a:r>
          </a:p>
        </p:txBody>
      </p:sp>
      <p:sp>
        <p:nvSpPr>
          <p:cNvPr id="57371" name="Line 28"/>
          <p:cNvSpPr>
            <a:spLocks noChangeShapeType="1"/>
          </p:cNvSpPr>
          <p:nvPr/>
        </p:nvSpPr>
        <p:spPr bwMode="auto">
          <a:xfrm>
            <a:off x="3390900" y="3035300"/>
            <a:ext cx="1206500" cy="0"/>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2" name="Text Box 29"/>
          <p:cNvSpPr txBox="1">
            <a:spLocks noChangeArrowheads="1"/>
          </p:cNvSpPr>
          <p:nvPr/>
        </p:nvSpPr>
        <p:spPr bwMode="auto">
          <a:xfrm>
            <a:off x="3492500" y="2606675"/>
            <a:ext cx="9032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lnSpc>
                <a:spcPct val="120000"/>
              </a:lnSpc>
            </a:pPr>
            <a:r>
              <a:rPr kumimoji="1" lang="en-US" altLang="zh-CN" sz="2000">
                <a:solidFill>
                  <a:srgbClr val="333399"/>
                </a:solidFill>
                <a:latin typeface="Arial" charset="0"/>
                <a:ea typeface="黑体" pitchFamily="49" charset="-122"/>
              </a:rPr>
              <a:t> </a:t>
            </a:r>
            <a:r>
              <a:rPr kumimoji="1" lang="en-US" altLang="zh-CN" sz="2000" i="1">
                <a:solidFill>
                  <a:srgbClr val="333399"/>
                </a:solidFill>
                <a:latin typeface="Arial" charset="0"/>
                <a:ea typeface="黑体" pitchFamily="49" charset="-122"/>
              </a:rPr>
              <a:t>E</a:t>
            </a:r>
            <a:r>
              <a:rPr kumimoji="1" lang="en-US" altLang="zh-CN" sz="2000" baseline="-25000">
                <a:solidFill>
                  <a:srgbClr val="333399"/>
                </a:solidFill>
                <a:latin typeface="Arial" charset="0"/>
                <a:ea typeface="黑体" pitchFamily="49" charset="-122"/>
              </a:rPr>
              <a:t>2</a:t>
            </a:r>
            <a:r>
              <a:rPr kumimoji="1" lang="en-US" altLang="zh-CN" sz="2000">
                <a:solidFill>
                  <a:srgbClr val="333399"/>
                </a:solidFill>
                <a:latin typeface="Arial" charset="0"/>
                <a:ea typeface="黑体" pitchFamily="49" charset="-122"/>
              </a:rPr>
              <a:t>(X)</a:t>
            </a:r>
          </a:p>
          <a:p>
            <a:pPr algn="l" eaLnBrk="1" hangingPunct="1">
              <a:lnSpc>
                <a:spcPct val="120000"/>
              </a:lnSpc>
            </a:pPr>
            <a:r>
              <a:rPr kumimoji="1" lang="zh-CN" altLang="en-US" sz="2000">
                <a:solidFill>
                  <a:srgbClr val="333399"/>
                </a:solidFill>
                <a:latin typeface="Arial" charset="0"/>
                <a:ea typeface="黑体" pitchFamily="49" charset="-122"/>
              </a:rPr>
              <a:t>链路 </a:t>
            </a:r>
            <a:r>
              <a:rPr kumimoji="1" lang="en-US" altLang="zh-CN" sz="2000">
                <a:solidFill>
                  <a:srgbClr val="333399"/>
                </a:solidFill>
                <a:latin typeface="Arial" charset="0"/>
                <a:ea typeface="黑体" pitchFamily="49" charset="-122"/>
              </a:rPr>
              <a:t>2</a:t>
            </a:r>
          </a:p>
        </p:txBody>
      </p:sp>
      <p:sp>
        <p:nvSpPr>
          <p:cNvPr id="57373" name="Line 30"/>
          <p:cNvSpPr>
            <a:spLocks noChangeShapeType="1"/>
          </p:cNvSpPr>
          <p:nvPr/>
        </p:nvSpPr>
        <p:spPr bwMode="auto">
          <a:xfrm>
            <a:off x="7202488" y="3036888"/>
            <a:ext cx="901700" cy="0"/>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4" name="Text Box 31"/>
          <p:cNvSpPr txBox="1">
            <a:spLocks noChangeArrowheads="1"/>
          </p:cNvSpPr>
          <p:nvPr/>
        </p:nvSpPr>
        <p:spPr bwMode="auto">
          <a:xfrm>
            <a:off x="7019925" y="2606675"/>
            <a:ext cx="9032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lnSpc>
                <a:spcPct val="120000"/>
              </a:lnSpc>
            </a:pPr>
            <a:r>
              <a:rPr kumimoji="1" lang="en-US" altLang="zh-CN" sz="2000">
                <a:solidFill>
                  <a:srgbClr val="333399"/>
                </a:solidFill>
                <a:latin typeface="Arial" charset="0"/>
                <a:ea typeface="黑体" pitchFamily="49" charset="-122"/>
              </a:rPr>
              <a:t> </a:t>
            </a:r>
            <a:r>
              <a:rPr kumimoji="1" lang="en-US" altLang="zh-CN" sz="2000" i="1">
                <a:solidFill>
                  <a:srgbClr val="333399"/>
                </a:solidFill>
                <a:latin typeface="Arial" charset="0"/>
                <a:ea typeface="黑体" pitchFamily="49" charset="-122"/>
              </a:rPr>
              <a:t>E</a:t>
            </a:r>
            <a:r>
              <a:rPr kumimoji="1" lang="en-US" altLang="zh-CN" sz="2000" i="1" baseline="-25000">
                <a:solidFill>
                  <a:srgbClr val="333399"/>
                </a:solidFill>
                <a:latin typeface="Arial" charset="0"/>
                <a:ea typeface="黑体" pitchFamily="49" charset="-122"/>
              </a:rPr>
              <a:t>n</a:t>
            </a:r>
            <a:r>
              <a:rPr kumimoji="1" lang="en-US" altLang="zh-CN" sz="2000">
                <a:solidFill>
                  <a:srgbClr val="333399"/>
                </a:solidFill>
                <a:latin typeface="Arial" charset="0"/>
                <a:ea typeface="黑体" pitchFamily="49" charset="-122"/>
              </a:rPr>
              <a:t>(</a:t>
            </a:r>
            <a:r>
              <a:rPr kumimoji="1" lang="en-US" altLang="zh-CN" sz="2000" i="1">
                <a:solidFill>
                  <a:srgbClr val="333399"/>
                </a:solidFill>
                <a:latin typeface="Arial" charset="0"/>
                <a:ea typeface="黑体" pitchFamily="49" charset="-122"/>
              </a:rPr>
              <a:t>X</a:t>
            </a:r>
            <a:r>
              <a:rPr kumimoji="1" lang="en-US" altLang="zh-CN" sz="2000">
                <a:solidFill>
                  <a:srgbClr val="333399"/>
                </a:solidFill>
                <a:latin typeface="Arial" charset="0"/>
                <a:ea typeface="黑体" pitchFamily="49" charset="-122"/>
              </a:rPr>
              <a:t>)</a:t>
            </a:r>
          </a:p>
          <a:p>
            <a:pPr algn="l" eaLnBrk="1" hangingPunct="1">
              <a:lnSpc>
                <a:spcPct val="120000"/>
              </a:lnSpc>
            </a:pPr>
            <a:r>
              <a:rPr kumimoji="1" lang="zh-CN" altLang="en-US" sz="2000">
                <a:solidFill>
                  <a:srgbClr val="333399"/>
                </a:solidFill>
                <a:latin typeface="Arial" charset="0"/>
                <a:ea typeface="黑体" pitchFamily="49" charset="-122"/>
              </a:rPr>
              <a:t>链路 </a:t>
            </a:r>
            <a:r>
              <a:rPr kumimoji="1" lang="en-US" altLang="zh-CN" sz="2000" i="1">
                <a:solidFill>
                  <a:srgbClr val="333399"/>
                </a:solidFill>
                <a:latin typeface="Arial" charset="0"/>
                <a:ea typeface="黑体" pitchFamily="49" charset="-122"/>
              </a:rPr>
              <a:t>n</a:t>
            </a:r>
          </a:p>
        </p:txBody>
      </p:sp>
      <p:sp>
        <p:nvSpPr>
          <p:cNvPr id="57375" name="Line 32"/>
          <p:cNvSpPr>
            <a:spLocks noChangeShapeType="1"/>
          </p:cNvSpPr>
          <p:nvPr/>
        </p:nvSpPr>
        <p:spPr bwMode="auto">
          <a:xfrm>
            <a:off x="5678488" y="3035300"/>
            <a:ext cx="749300" cy="0"/>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6" name="Text Box 33"/>
          <p:cNvSpPr txBox="1">
            <a:spLocks noChangeArrowheads="1"/>
          </p:cNvSpPr>
          <p:nvPr/>
        </p:nvSpPr>
        <p:spPr bwMode="auto">
          <a:xfrm>
            <a:off x="5715000" y="2563813"/>
            <a:ext cx="8540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lnSpc>
                <a:spcPct val="120000"/>
              </a:lnSpc>
            </a:pPr>
            <a:r>
              <a:rPr kumimoji="1" lang="en-US" altLang="zh-CN" sz="2000">
                <a:solidFill>
                  <a:srgbClr val="333399"/>
                </a:solidFill>
                <a:latin typeface="Arial" charset="0"/>
                <a:ea typeface="黑体" pitchFamily="49" charset="-122"/>
              </a:rPr>
              <a:t> </a:t>
            </a:r>
            <a:r>
              <a:rPr kumimoji="1" lang="en-US" altLang="zh-CN" sz="2000" i="1">
                <a:solidFill>
                  <a:srgbClr val="333399"/>
                </a:solidFill>
                <a:latin typeface="Arial" charset="0"/>
                <a:ea typeface="黑体" pitchFamily="49" charset="-122"/>
              </a:rPr>
              <a:t>E</a:t>
            </a:r>
            <a:r>
              <a:rPr kumimoji="1" lang="en-US" altLang="zh-CN" sz="2000" baseline="-25000">
                <a:solidFill>
                  <a:srgbClr val="333399"/>
                </a:solidFill>
                <a:latin typeface="Arial" charset="0"/>
                <a:ea typeface="黑体" pitchFamily="49" charset="-122"/>
              </a:rPr>
              <a:t>3</a:t>
            </a:r>
            <a:r>
              <a:rPr kumimoji="1" lang="en-US" altLang="zh-CN" sz="2000">
                <a:solidFill>
                  <a:srgbClr val="333399"/>
                </a:solidFill>
                <a:latin typeface="Arial" charset="0"/>
                <a:ea typeface="黑体" pitchFamily="49" charset="-122"/>
              </a:rPr>
              <a:t>(</a:t>
            </a:r>
            <a:r>
              <a:rPr kumimoji="1" lang="en-US" altLang="zh-CN" sz="2000" i="1">
                <a:solidFill>
                  <a:srgbClr val="333399"/>
                </a:solidFill>
                <a:latin typeface="Arial" charset="0"/>
                <a:ea typeface="黑体" pitchFamily="49" charset="-122"/>
              </a:rPr>
              <a:t>X</a:t>
            </a:r>
            <a:r>
              <a:rPr kumimoji="1" lang="en-US" altLang="zh-CN" sz="2000">
                <a:solidFill>
                  <a:srgbClr val="333399"/>
                </a:solidFill>
                <a:latin typeface="Arial" charset="0"/>
                <a:ea typeface="黑体" pitchFamily="49" charset="-122"/>
              </a:rPr>
              <a:t>)</a:t>
            </a:r>
          </a:p>
          <a:p>
            <a:pPr algn="l" eaLnBrk="1" hangingPunct="1">
              <a:lnSpc>
                <a:spcPct val="120000"/>
              </a:lnSpc>
            </a:pPr>
            <a:endParaRPr kumimoji="1" lang="en-US" altLang="zh-CN" sz="2000">
              <a:solidFill>
                <a:srgbClr val="333399"/>
              </a:solidFill>
              <a:latin typeface="Arial" charset="0"/>
              <a:ea typeface="黑体" pitchFamily="49" charset="-122"/>
            </a:endParaRPr>
          </a:p>
        </p:txBody>
      </p:sp>
      <p:sp>
        <p:nvSpPr>
          <p:cNvPr id="57377" name="Line 34"/>
          <p:cNvSpPr>
            <a:spLocks noChangeShapeType="1"/>
          </p:cNvSpPr>
          <p:nvPr/>
        </p:nvSpPr>
        <p:spPr bwMode="auto">
          <a:xfrm>
            <a:off x="6421438" y="3036888"/>
            <a:ext cx="776287"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8" name="Line 35"/>
          <p:cNvSpPr>
            <a:spLocks noChangeShapeType="1"/>
          </p:cNvSpPr>
          <p:nvPr/>
        </p:nvSpPr>
        <p:spPr bwMode="auto">
          <a:xfrm>
            <a:off x="1166813" y="3565525"/>
            <a:ext cx="915987"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7379" name="Text Box 37"/>
          <p:cNvSpPr txBox="1">
            <a:spLocks noChangeArrowheads="1"/>
          </p:cNvSpPr>
          <p:nvPr/>
        </p:nvSpPr>
        <p:spPr bwMode="auto">
          <a:xfrm>
            <a:off x="1258888" y="3533775"/>
            <a:ext cx="6921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000">
                <a:solidFill>
                  <a:srgbClr val="333399"/>
                </a:solidFill>
                <a:latin typeface="Arial" charset="0"/>
                <a:ea typeface="黑体" pitchFamily="49" charset="-122"/>
              </a:rPr>
              <a:t>密文</a:t>
            </a:r>
          </a:p>
        </p:txBody>
      </p:sp>
      <p:sp>
        <p:nvSpPr>
          <p:cNvPr id="57380" name="Line 38"/>
          <p:cNvSpPr>
            <a:spLocks noChangeShapeType="1"/>
          </p:cNvSpPr>
          <p:nvPr/>
        </p:nvSpPr>
        <p:spPr bwMode="auto">
          <a:xfrm>
            <a:off x="1166813" y="3414713"/>
            <a:ext cx="0" cy="30003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1" name="Line 39"/>
          <p:cNvSpPr>
            <a:spLocks noChangeShapeType="1"/>
          </p:cNvSpPr>
          <p:nvPr/>
        </p:nvSpPr>
        <p:spPr bwMode="auto">
          <a:xfrm>
            <a:off x="2082800" y="3414713"/>
            <a:ext cx="0" cy="30003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2" name="Line 40"/>
          <p:cNvSpPr>
            <a:spLocks noChangeShapeType="1"/>
          </p:cNvSpPr>
          <p:nvPr/>
        </p:nvSpPr>
        <p:spPr bwMode="auto">
          <a:xfrm>
            <a:off x="3454400" y="3414713"/>
            <a:ext cx="0" cy="30003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3" name="Line 41"/>
          <p:cNvSpPr>
            <a:spLocks noChangeShapeType="1"/>
          </p:cNvSpPr>
          <p:nvPr/>
        </p:nvSpPr>
        <p:spPr bwMode="auto">
          <a:xfrm>
            <a:off x="4368800" y="3414713"/>
            <a:ext cx="0" cy="30003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4" name="Line 42"/>
          <p:cNvSpPr>
            <a:spLocks noChangeShapeType="1"/>
          </p:cNvSpPr>
          <p:nvPr/>
        </p:nvSpPr>
        <p:spPr bwMode="auto">
          <a:xfrm>
            <a:off x="6581775" y="3414713"/>
            <a:ext cx="0" cy="30003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5" name="Line 43"/>
          <p:cNvSpPr>
            <a:spLocks noChangeShapeType="1"/>
          </p:cNvSpPr>
          <p:nvPr/>
        </p:nvSpPr>
        <p:spPr bwMode="auto">
          <a:xfrm>
            <a:off x="7953375" y="3414713"/>
            <a:ext cx="0" cy="30003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6" name="Line 44"/>
          <p:cNvSpPr>
            <a:spLocks noChangeShapeType="1"/>
          </p:cNvSpPr>
          <p:nvPr/>
        </p:nvSpPr>
        <p:spPr bwMode="auto">
          <a:xfrm>
            <a:off x="5741988" y="3414713"/>
            <a:ext cx="0" cy="30003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7" name="Line 45"/>
          <p:cNvSpPr>
            <a:spLocks noChangeShapeType="1"/>
          </p:cNvSpPr>
          <p:nvPr/>
        </p:nvSpPr>
        <p:spPr bwMode="auto">
          <a:xfrm>
            <a:off x="7113588" y="3414713"/>
            <a:ext cx="0" cy="30003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8" name="Line 46"/>
          <p:cNvSpPr>
            <a:spLocks noChangeShapeType="1"/>
          </p:cNvSpPr>
          <p:nvPr/>
        </p:nvSpPr>
        <p:spPr bwMode="auto">
          <a:xfrm>
            <a:off x="3454400" y="3565525"/>
            <a:ext cx="914400"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7389" name="Text Box 48"/>
          <p:cNvSpPr txBox="1">
            <a:spLocks noChangeArrowheads="1"/>
          </p:cNvSpPr>
          <p:nvPr/>
        </p:nvSpPr>
        <p:spPr bwMode="auto">
          <a:xfrm>
            <a:off x="3608388" y="3533775"/>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000">
                <a:solidFill>
                  <a:srgbClr val="333399"/>
                </a:solidFill>
                <a:latin typeface="Arial" charset="0"/>
                <a:ea typeface="黑体" pitchFamily="49" charset="-122"/>
              </a:rPr>
              <a:t>密文</a:t>
            </a:r>
          </a:p>
        </p:txBody>
      </p:sp>
      <p:sp>
        <p:nvSpPr>
          <p:cNvPr id="57390" name="Line 49"/>
          <p:cNvSpPr>
            <a:spLocks noChangeShapeType="1"/>
          </p:cNvSpPr>
          <p:nvPr/>
        </p:nvSpPr>
        <p:spPr bwMode="auto">
          <a:xfrm>
            <a:off x="5741988" y="3565525"/>
            <a:ext cx="839787"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7391" name="Line 50"/>
          <p:cNvSpPr>
            <a:spLocks noChangeShapeType="1"/>
          </p:cNvSpPr>
          <p:nvPr/>
        </p:nvSpPr>
        <p:spPr bwMode="auto">
          <a:xfrm>
            <a:off x="7113588" y="3565525"/>
            <a:ext cx="839787"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7392" name="Text Box 52"/>
          <p:cNvSpPr txBox="1">
            <a:spLocks noChangeArrowheads="1"/>
          </p:cNvSpPr>
          <p:nvPr/>
        </p:nvSpPr>
        <p:spPr bwMode="auto">
          <a:xfrm>
            <a:off x="5862638" y="3533775"/>
            <a:ext cx="6921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000">
                <a:solidFill>
                  <a:srgbClr val="333399"/>
                </a:solidFill>
                <a:latin typeface="Arial" charset="0"/>
                <a:ea typeface="黑体" pitchFamily="49" charset="-122"/>
              </a:rPr>
              <a:t>密文</a:t>
            </a:r>
          </a:p>
        </p:txBody>
      </p:sp>
      <p:sp>
        <p:nvSpPr>
          <p:cNvPr id="57393" name="Text Box 54"/>
          <p:cNvSpPr txBox="1">
            <a:spLocks noChangeArrowheads="1"/>
          </p:cNvSpPr>
          <p:nvPr/>
        </p:nvSpPr>
        <p:spPr bwMode="auto">
          <a:xfrm>
            <a:off x="7234238" y="3533775"/>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000">
                <a:solidFill>
                  <a:srgbClr val="333399"/>
                </a:solidFill>
                <a:latin typeface="Arial" charset="0"/>
                <a:ea typeface="黑体" pitchFamily="49" charset="-122"/>
              </a:rPr>
              <a:t>密文</a:t>
            </a:r>
          </a:p>
        </p:txBody>
      </p:sp>
      <p:sp>
        <p:nvSpPr>
          <p:cNvPr id="57394" name="Text Box 56"/>
          <p:cNvSpPr txBox="1">
            <a:spLocks noChangeArrowheads="1"/>
          </p:cNvSpPr>
          <p:nvPr/>
        </p:nvSpPr>
        <p:spPr bwMode="auto">
          <a:xfrm>
            <a:off x="762000" y="4071938"/>
            <a:ext cx="7554913" cy="646112"/>
          </a:xfrm>
          <a:prstGeom prst="rect">
            <a:avLst/>
          </a:prstGeom>
          <a:solidFill>
            <a:srgbClr val="FFFF99"/>
          </a:solidFill>
          <a:ln w="9525">
            <a:solidFill>
              <a:srgbClr val="333399"/>
            </a:solidFill>
            <a:miter lim="800000"/>
            <a:headEnd/>
            <a:tailEnd/>
          </a:ln>
        </p:spPr>
        <p:txBody>
          <a:bodyPr>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just" eaLnBrk="1" hangingPunct="1"/>
            <a:r>
              <a:rPr lang="zh-CN" altLang="en-US" sz="1800">
                <a:solidFill>
                  <a:srgbClr val="333399"/>
                </a:solidFill>
                <a:latin typeface="黑体" pitchFamily="49" charset="-122"/>
                <a:ea typeface="黑体" pitchFamily="49" charset="-122"/>
              </a:rPr>
              <a:t>相邻结点之间具有相同的密钥，因而密钥管理易于实现。链路加密对用户来说是透明的，因为加密的功能是由通信子网提供的。 </a:t>
            </a:r>
          </a:p>
        </p:txBody>
      </p:sp>
    </p:spTree>
    <p:extLst>
      <p:ext uri="{BB962C8B-B14F-4D97-AF65-F5344CB8AC3E}">
        <p14:creationId xmlns:p14="http://schemas.microsoft.com/office/powerpoint/2010/main" val="10681483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smtClean="0"/>
              <a:t>链路加密 </a:t>
            </a:r>
          </a:p>
        </p:txBody>
      </p:sp>
      <p:sp>
        <p:nvSpPr>
          <p:cNvPr id="672771" name="Rectangle 3"/>
          <p:cNvSpPr>
            <a:spLocks noGrp="1" noChangeArrowheads="1"/>
          </p:cNvSpPr>
          <p:nvPr>
            <p:ph idx="1"/>
          </p:nvPr>
        </p:nvSpPr>
        <p:spPr/>
        <p:txBody>
          <a:bodyPr/>
          <a:lstStyle/>
          <a:p>
            <a:pPr eaLnBrk="1" hangingPunct="1">
              <a:buFont typeface="Wingdings" pitchFamily="2" charset="2"/>
              <a:buNone/>
            </a:pPr>
            <a:r>
              <a:rPr lang="zh-CN" altLang="en-US" sz="1800" smtClean="0"/>
              <a:t>由于报文是以明文形式在各结点内加密的，所以结点本身必须是安全的。 </a:t>
            </a:r>
          </a:p>
          <a:p>
            <a:pPr eaLnBrk="1" hangingPunct="1">
              <a:buFont typeface="Wingdings" pitchFamily="2" charset="2"/>
              <a:buNone/>
            </a:pPr>
            <a:r>
              <a:rPr lang="zh-CN" altLang="en-US" sz="1800" smtClean="0"/>
              <a:t>所有的中间结点</a:t>
            </a:r>
            <a:r>
              <a:rPr lang="en-US" altLang="zh-CN" sz="1800" smtClean="0"/>
              <a:t>(</a:t>
            </a:r>
            <a:r>
              <a:rPr lang="zh-CN" altLang="en-US" sz="1800" smtClean="0"/>
              <a:t>包括可能经过的路由器</a:t>
            </a:r>
            <a:r>
              <a:rPr lang="en-US" altLang="zh-CN" sz="1800" smtClean="0"/>
              <a:t>)</a:t>
            </a:r>
            <a:r>
              <a:rPr lang="zh-CN" altLang="en-US" sz="1800" smtClean="0"/>
              <a:t>未必都是安全的。因此必须采取有效措施。</a:t>
            </a:r>
          </a:p>
          <a:p>
            <a:pPr eaLnBrk="1" hangingPunct="1">
              <a:buFont typeface="Wingdings" pitchFamily="2" charset="2"/>
              <a:buNone/>
            </a:pPr>
            <a:r>
              <a:rPr lang="zh-CN" altLang="en-US" sz="1800" smtClean="0"/>
              <a:t>链路加密的最大缺点是在中间结点暴露了信息的内容。</a:t>
            </a:r>
          </a:p>
          <a:p>
            <a:pPr eaLnBrk="1" hangingPunct="1">
              <a:buFont typeface="Wingdings" pitchFamily="2" charset="2"/>
              <a:buNone/>
            </a:pPr>
            <a:r>
              <a:rPr lang="zh-CN" altLang="en-US" sz="1800" smtClean="0"/>
              <a:t>在网络互连的情况下，仅采用链路加密是不能实现通信安全的。  </a:t>
            </a:r>
          </a:p>
        </p:txBody>
      </p:sp>
    </p:spTree>
    <p:extLst>
      <p:ext uri="{BB962C8B-B14F-4D97-AF65-F5344CB8AC3E}">
        <p14:creationId xmlns:p14="http://schemas.microsoft.com/office/powerpoint/2010/main" val="8714938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2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727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72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smtClean="0"/>
              <a:t>端到端加密 </a:t>
            </a:r>
          </a:p>
        </p:txBody>
      </p:sp>
      <p:sp>
        <p:nvSpPr>
          <p:cNvPr id="59395" name="Rectangle 3"/>
          <p:cNvSpPr>
            <a:spLocks noGrp="1" noChangeArrowheads="1"/>
          </p:cNvSpPr>
          <p:nvPr>
            <p:ph idx="1"/>
          </p:nvPr>
        </p:nvSpPr>
        <p:spPr/>
        <p:txBody>
          <a:bodyPr/>
          <a:lstStyle/>
          <a:p>
            <a:pPr eaLnBrk="1" hangingPunct="1">
              <a:buFont typeface="Wingdings" pitchFamily="2" charset="2"/>
              <a:buNone/>
            </a:pPr>
            <a:r>
              <a:rPr lang="zh-CN" altLang="en-US" sz="1800" smtClean="0"/>
              <a:t>端到端加密是在源结点和目的结点中对传送的 </a:t>
            </a:r>
            <a:r>
              <a:rPr lang="en-US" altLang="zh-CN" sz="1800" smtClean="0"/>
              <a:t>PDU </a:t>
            </a:r>
            <a:r>
              <a:rPr lang="zh-CN" altLang="en-US" sz="1800" smtClean="0"/>
              <a:t>进行加密和解密，报文的安全性不会因中间结点的不可靠而受到影响。 </a:t>
            </a:r>
          </a:p>
        </p:txBody>
      </p:sp>
      <p:sp>
        <p:nvSpPr>
          <p:cNvPr id="59396" name="Rectangle 4"/>
          <p:cNvSpPr>
            <a:spLocks noChangeArrowheads="1"/>
          </p:cNvSpPr>
          <p:nvPr/>
        </p:nvSpPr>
        <p:spPr bwMode="auto">
          <a:xfrm>
            <a:off x="2130425" y="2451100"/>
            <a:ext cx="1287463" cy="1181100"/>
          </a:xfrm>
          <a:prstGeom prst="rect">
            <a:avLst/>
          </a:prstGeom>
          <a:solidFill>
            <a:srgbClr val="CCECFF"/>
          </a:solidFill>
          <a:ln w="12700">
            <a:solidFill>
              <a:srgbClr val="333399"/>
            </a:solidFill>
            <a:miter lim="800000"/>
            <a:headEnd/>
            <a:tailEnd/>
          </a:ln>
          <a:effectLst>
            <a:outerShdw dist="35921" dir="2700000" algn="ctr" rotWithShape="0">
              <a:schemeClr val="tx1"/>
            </a:outerShdw>
          </a:effectLst>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kumimoji="1" lang="zh-CN" altLang="zh-CN" sz="2000">
              <a:solidFill>
                <a:srgbClr val="333399"/>
              </a:solidFill>
              <a:latin typeface="Arial" charset="0"/>
              <a:ea typeface="黑体" pitchFamily="49" charset="-122"/>
            </a:endParaRPr>
          </a:p>
        </p:txBody>
      </p:sp>
      <p:sp>
        <p:nvSpPr>
          <p:cNvPr id="59397" name="Text Box 5"/>
          <p:cNvSpPr txBox="1">
            <a:spLocks noChangeArrowheads="1"/>
          </p:cNvSpPr>
          <p:nvPr/>
        </p:nvSpPr>
        <p:spPr bwMode="auto">
          <a:xfrm>
            <a:off x="2495550" y="2060575"/>
            <a:ext cx="904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000">
                <a:solidFill>
                  <a:srgbClr val="333399"/>
                </a:solidFill>
                <a:latin typeface="Arial" charset="0"/>
                <a:ea typeface="黑体" pitchFamily="49" charset="-122"/>
              </a:rPr>
              <a:t>结点 </a:t>
            </a:r>
            <a:r>
              <a:rPr kumimoji="1" lang="en-US" altLang="zh-CN" sz="2000">
                <a:solidFill>
                  <a:srgbClr val="333399"/>
                </a:solidFill>
                <a:latin typeface="Arial" charset="0"/>
                <a:ea typeface="黑体" pitchFamily="49" charset="-122"/>
              </a:rPr>
              <a:t>1</a:t>
            </a:r>
          </a:p>
        </p:txBody>
      </p:sp>
      <p:sp>
        <p:nvSpPr>
          <p:cNvPr id="59398" name="Rectangle 6"/>
          <p:cNvSpPr>
            <a:spLocks noChangeArrowheads="1"/>
          </p:cNvSpPr>
          <p:nvPr/>
        </p:nvSpPr>
        <p:spPr bwMode="auto">
          <a:xfrm>
            <a:off x="4360863" y="2451100"/>
            <a:ext cx="1287462" cy="1181100"/>
          </a:xfrm>
          <a:prstGeom prst="rect">
            <a:avLst/>
          </a:prstGeom>
          <a:solidFill>
            <a:srgbClr val="CCECFF"/>
          </a:solidFill>
          <a:ln w="12700">
            <a:solidFill>
              <a:srgbClr val="333399"/>
            </a:solidFill>
            <a:miter lim="800000"/>
            <a:headEnd/>
            <a:tailEnd/>
          </a:ln>
          <a:effectLst>
            <a:outerShdw dist="35921" dir="2700000" algn="ctr" rotWithShape="0">
              <a:schemeClr val="tx1"/>
            </a:outerShdw>
          </a:effectLst>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kumimoji="1" lang="zh-CN" altLang="zh-CN" sz="2000">
              <a:solidFill>
                <a:srgbClr val="333399"/>
              </a:solidFill>
              <a:latin typeface="Arial" charset="0"/>
              <a:ea typeface="黑体" pitchFamily="49" charset="-122"/>
            </a:endParaRPr>
          </a:p>
        </p:txBody>
      </p:sp>
      <p:sp>
        <p:nvSpPr>
          <p:cNvPr id="59399" name="Text Box 7"/>
          <p:cNvSpPr txBox="1">
            <a:spLocks noChangeArrowheads="1"/>
          </p:cNvSpPr>
          <p:nvPr/>
        </p:nvSpPr>
        <p:spPr bwMode="auto">
          <a:xfrm>
            <a:off x="4603750" y="2060575"/>
            <a:ext cx="903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000">
                <a:solidFill>
                  <a:srgbClr val="333399"/>
                </a:solidFill>
                <a:latin typeface="Arial" charset="0"/>
                <a:ea typeface="黑体" pitchFamily="49" charset="-122"/>
              </a:rPr>
              <a:t>结点 </a:t>
            </a:r>
            <a:r>
              <a:rPr kumimoji="1" lang="en-US" altLang="zh-CN" sz="2000">
                <a:solidFill>
                  <a:srgbClr val="333399"/>
                </a:solidFill>
                <a:latin typeface="Arial" charset="0"/>
                <a:ea typeface="黑体" pitchFamily="49" charset="-122"/>
              </a:rPr>
              <a:t>2</a:t>
            </a:r>
          </a:p>
        </p:txBody>
      </p:sp>
      <p:sp>
        <p:nvSpPr>
          <p:cNvPr id="59400" name="Rectangle 8"/>
          <p:cNvSpPr>
            <a:spLocks noChangeArrowheads="1"/>
          </p:cNvSpPr>
          <p:nvPr/>
        </p:nvSpPr>
        <p:spPr bwMode="auto">
          <a:xfrm>
            <a:off x="7966075" y="2451100"/>
            <a:ext cx="1119188" cy="1181100"/>
          </a:xfrm>
          <a:prstGeom prst="rect">
            <a:avLst/>
          </a:prstGeom>
          <a:solidFill>
            <a:srgbClr val="CCECFF"/>
          </a:solidFill>
          <a:ln w="12700">
            <a:solidFill>
              <a:srgbClr val="333399"/>
            </a:solidFill>
            <a:miter lim="800000"/>
            <a:headEnd/>
            <a:tailEnd/>
          </a:ln>
          <a:effectLst>
            <a:outerShdw dist="35921" dir="2700000" algn="ctr" rotWithShape="0">
              <a:schemeClr val="tx1"/>
            </a:outerShdw>
          </a:effectLst>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kumimoji="1" lang="zh-CN" altLang="zh-CN" sz="2000">
              <a:solidFill>
                <a:srgbClr val="333399"/>
              </a:solidFill>
              <a:latin typeface="Arial" charset="0"/>
              <a:ea typeface="黑体" pitchFamily="49" charset="-122"/>
            </a:endParaRPr>
          </a:p>
        </p:txBody>
      </p:sp>
      <p:sp>
        <p:nvSpPr>
          <p:cNvPr id="59401" name="Oval 9"/>
          <p:cNvSpPr>
            <a:spLocks noChangeArrowheads="1"/>
          </p:cNvSpPr>
          <p:nvPr/>
        </p:nvSpPr>
        <p:spPr bwMode="auto">
          <a:xfrm>
            <a:off x="8126413" y="3041650"/>
            <a:ext cx="479425" cy="506413"/>
          </a:xfrm>
          <a:prstGeom prst="ellipse">
            <a:avLst/>
          </a:prstGeom>
          <a:solidFill>
            <a:srgbClr val="FFFF99"/>
          </a:solidFill>
          <a:ln w="12700">
            <a:solidFill>
              <a:schemeClr val="tx1"/>
            </a:solidFill>
            <a:round/>
            <a:headEnd/>
            <a:tailEnd/>
          </a:ln>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kumimoji="1" lang="en-US" altLang="zh-CN" sz="2000" i="1">
                <a:solidFill>
                  <a:srgbClr val="333399"/>
                </a:solidFill>
                <a:latin typeface="Arial" charset="0"/>
                <a:ea typeface="黑体" pitchFamily="49" charset="-122"/>
              </a:rPr>
              <a:t>D</a:t>
            </a:r>
            <a:r>
              <a:rPr kumimoji="1" lang="en-US" altLang="zh-CN" sz="2000" i="1" baseline="-25000">
                <a:solidFill>
                  <a:srgbClr val="333399"/>
                </a:solidFill>
                <a:latin typeface="Arial" charset="0"/>
                <a:ea typeface="黑体" pitchFamily="49" charset="-122"/>
              </a:rPr>
              <a:t>K</a:t>
            </a:r>
            <a:endParaRPr kumimoji="1" lang="en-US" altLang="zh-CN" sz="2000" i="1">
              <a:solidFill>
                <a:srgbClr val="333399"/>
              </a:solidFill>
              <a:latin typeface="Arial" charset="0"/>
              <a:ea typeface="黑体" pitchFamily="49" charset="-122"/>
            </a:endParaRPr>
          </a:p>
        </p:txBody>
      </p:sp>
      <p:sp>
        <p:nvSpPr>
          <p:cNvPr id="59402" name="Freeform 10"/>
          <p:cNvSpPr>
            <a:spLocks/>
          </p:cNvSpPr>
          <p:nvPr/>
        </p:nvSpPr>
        <p:spPr bwMode="auto">
          <a:xfrm>
            <a:off x="8366125" y="2835275"/>
            <a:ext cx="579438" cy="206375"/>
          </a:xfrm>
          <a:custGeom>
            <a:avLst/>
            <a:gdLst>
              <a:gd name="T0" fmla="*/ 0 w 348"/>
              <a:gd name="T1" fmla="*/ 2147483647 h 144"/>
              <a:gd name="T2" fmla="*/ 0 w 348"/>
              <a:gd name="T3" fmla="*/ 0 h 144"/>
              <a:gd name="T4" fmla="*/ 2147483647 w 348"/>
              <a:gd name="T5" fmla="*/ 0 h 144"/>
              <a:gd name="T6" fmla="*/ 0 60000 65536"/>
              <a:gd name="T7" fmla="*/ 0 60000 65536"/>
              <a:gd name="T8" fmla="*/ 0 60000 65536"/>
              <a:gd name="T9" fmla="*/ 0 w 348"/>
              <a:gd name="T10" fmla="*/ 0 h 144"/>
              <a:gd name="T11" fmla="*/ 348 w 348"/>
              <a:gd name="T12" fmla="*/ 144 h 144"/>
            </a:gdLst>
            <a:ahLst/>
            <a:cxnLst>
              <a:cxn ang="T6">
                <a:pos x="T0" y="T1"/>
              </a:cxn>
              <a:cxn ang="T7">
                <a:pos x="T2" y="T3"/>
              </a:cxn>
              <a:cxn ang="T8">
                <a:pos x="T4" y="T5"/>
              </a:cxn>
            </a:cxnLst>
            <a:rect l="T9" t="T10" r="T11" b="T12"/>
            <a:pathLst>
              <a:path w="348" h="144">
                <a:moveTo>
                  <a:pt x="0" y="144"/>
                </a:moveTo>
                <a:lnTo>
                  <a:pt x="0" y="0"/>
                </a:lnTo>
                <a:lnTo>
                  <a:pt x="348" y="0"/>
                </a:lnTo>
              </a:path>
            </a:pathLst>
          </a:custGeom>
          <a:noFill/>
          <a:ln w="12700">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03" name="Text Box 11"/>
          <p:cNvSpPr txBox="1">
            <a:spLocks noChangeArrowheads="1"/>
          </p:cNvSpPr>
          <p:nvPr/>
        </p:nvSpPr>
        <p:spPr bwMode="auto">
          <a:xfrm>
            <a:off x="8047038" y="2455863"/>
            <a:ext cx="930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000">
                <a:solidFill>
                  <a:srgbClr val="333399"/>
                </a:solidFill>
                <a:latin typeface="Arial" charset="0"/>
                <a:ea typeface="黑体" pitchFamily="49" charset="-122"/>
              </a:rPr>
              <a:t>明文 </a:t>
            </a:r>
            <a:r>
              <a:rPr kumimoji="1" lang="en-US" altLang="zh-CN" sz="2000" i="1">
                <a:solidFill>
                  <a:srgbClr val="333399"/>
                </a:solidFill>
                <a:latin typeface="Arial" charset="0"/>
                <a:ea typeface="黑体" pitchFamily="49" charset="-122"/>
              </a:rPr>
              <a:t>X</a:t>
            </a:r>
          </a:p>
        </p:txBody>
      </p:sp>
      <p:sp>
        <p:nvSpPr>
          <p:cNvPr id="59404" name="Text Box 12"/>
          <p:cNvSpPr txBox="1">
            <a:spLocks noChangeArrowheads="1"/>
          </p:cNvSpPr>
          <p:nvPr/>
        </p:nvSpPr>
        <p:spPr bwMode="auto">
          <a:xfrm>
            <a:off x="8110538" y="2060575"/>
            <a:ext cx="903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000">
                <a:solidFill>
                  <a:srgbClr val="333399"/>
                </a:solidFill>
                <a:latin typeface="Arial" charset="0"/>
                <a:ea typeface="黑体" pitchFamily="49" charset="-122"/>
              </a:rPr>
              <a:t>结点 </a:t>
            </a:r>
            <a:r>
              <a:rPr kumimoji="1" lang="en-US" altLang="zh-CN" sz="2000" i="1">
                <a:solidFill>
                  <a:srgbClr val="333399"/>
                </a:solidFill>
                <a:latin typeface="Arial" charset="0"/>
                <a:ea typeface="黑体" pitchFamily="49" charset="-122"/>
              </a:rPr>
              <a:t>n</a:t>
            </a:r>
          </a:p>
        </p:txBody>
      </p:sp>
      <p:sp>
        <p:nvSpPr>
          <p:cNvPr id="59405" name="Rectangle 13"/>
          <p:cNvSpPr>
            <a:spLocks noChangeArrowheads="1"/>
          </p:cNvSpPr>
          <p:nvPr/>
        </p:nvSpPr>
        <p:spPr bwMode="auto">
          <a:xfrm>
            <a:off x="153988" y="2451100"/>
            <a:ext cx="1119187" cy="1181100"/>
          </a:xfrm>
          <a:prstGeom prst="rect">
            <a:avLst/>
          </a:prstGeom>
          <a:solidFill>
            <a:srgbClr val="CCECFF"/>
          </a:solidFill>
          <a:ln w="12700">
            <a:solidFill>
              <a:srgbClr val="333399"/>
            </a:solidFill>
            <a:miter lim="800000"/>
            <a:headEnd/>
            <a:tailEnd/>
          </a:ln>
          <a:effectLst>
            <a:outerShdw dist="35921" dir="2700000" algn="ctr" rotWithShape="0">
              <a:schemeClr val="tx1"/>
            </a:outerShdw>
          </a:effectLst>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kumimoji="1" lang="zh-CN" altLang="zh-CN" sz="2000">
              <a:solidFill>
                <a:srgbClr val="333399"/>
              </a:solidFill>
              <a:latin typeface="Arial" charset="0"/>
              <a:ea typeface="黑体" pitchFamily="49" charset="-122"/>
            </a:endParaRPr>
          </a:p>
        </p:txBody>
      </p:sp>
      <p:sp>
        <p:nvSpPr>
          <p:cNvPr id="59406" name="Oval 14"/>
          <p:cNvSpPr>
            <a:spLocks noChangeArrowheads="1"/>
          </p:cNvSpPr>
          <p:nvPr/>
        </p:nvSpPr>
        <p:spPr bwMode="auto">
          <a:xfrm>
            <a:off x="633413" y="3041650"/>
            <a:ext cx="479425" cy="506413"/>
          </a:xfrm>
          <a:prstGeom prst="ellipse">
            <a:avLst/>
          </a:prstGeom>
          <a:solidFill>
            <a:srgbClr val="FFCCFF"/>
          </a:solidFill>
          <a:ln w="12700">
            <a:solidFill>
              <a:schemeClr val="tx1"/>
            </a:solidFill>
            <a:round/>
            <a:headEnd/>
            <a:tailEnd/>
          </a:ln>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kumimoji="1" lang="en-US" altLang="zh-CN" sz="2000" i="1">
                <a:solidFill>
                  <a:srgbClr val="333399"/>
                </a:solidFill>
                <a:latin typeface="Arial" charset="0"/>
                <a:ea typeface="黑体" pitchFamily="49" charset="-122"/>
              </a:rPr>
              <a:t>E</a:t>
            </a:r>
            <a:r>
              <a:rPr kumimoji="1" lang="en-US" altLang="zh-CN" sz="2000" i="1" baseline="-25000">
                <a:solidFill>
                  <a:srgbClr val="333399"/>
                </a:solidFill>
                <a:latin typeface="Arial" charset="0"/>
                <a:ea typeface="黑体" pitchFamily="49" charset="-122"/>
              </a:rPr>
              <a:t>K</a:t>
            </a:r>
            <a:endParaRPr kumimoji="1" lang="en-US" altLang="zh-CN" sz="2000" i="1">
              <a:solidFill>
                <a:srgbClr val="333399"/>
              </a:solidFill>
              <a:latin typeface="Arial" charset="0"/>
              <a:ea typeface="黑体" pitchFamily="49" charset="-122"/>
            </a:endParaRPr>
          </a:p>
        </p:txBody>
      </p:sp>
      <p:sp>
        <p:nvSpPr>
          <p:cNvPr id="59407" name="Freeform 15"/>
          <p:cNvSpPr>
            <a:spLocks/>
          </p:cNvSpPr>
          <p:nvPr/>
        </p:nvSpPr>
        <p:spPr bwMode="auto">
          <a:xfrm>
            <a:off x="304800" y="2825750"/>
            <a:ext cx="568325" cy="215900"/>
          </a:xfrm>
          <a:custGeom>
            <a:avLst/>
            <a:gdLst>
              <a:gd name="T0" fmla="*/ 0 w 342"/>
              <a:gd name="T1" fmla="*/ 0 h 150"/>
              <a:gd name="T2" fmla="*/ 2147483647 w 342"/>
              <a:gd name="T3" fmla="*/ 0 h 150"/>
              <a:gd name="T4" fmla="*/ 2147483647 w 342"/>
              <a:gd name="T5" fmla="*/ 2147483647 h 150"/>
              <a:gd name="T6" fmla="*/ 0 60000 65536"/>
              <a:gd name="T7" fmla="*/ 0 60000 65536"/>
              <a:gd name="T8" fmla="*/ 0 60000 65536"/>
              <a:gd name="T9" fmla="*/ 0 w 342"/>
              <a:gd name="T10" fmla="*/ 0 h 150"/>
              <a:gd name="T11" fmla="*/ 342 w 342"/>
              <a:gd name="T12" fmla="*/ 150 h 150"/>
            </a:gdLst>
            <a:ahLst/>
            <a:cxnLst>
              <a:cxn ang="T6">
                <a:pos x="T0" y="T1"/>
              </a:cxn>
              <a:cxn ang="T7">
                <a:pos x="T2" y="T3"/>
              </a:cxn>
              <a:cxn ang="T8">
                <a:pos x="T4" y="T5"/>
              </a:cxn>
            </a:cxnLst>
            <a:rect l="T9" t="T10" r="T11" b="T12"/>
            <a:pathLst>
              <a:path w="342" h="150">
                <a:moveTo>
                  <a:pt x="0" y="0"/>
                </a:moveTo>
                <a:lnTo>
                  <a:pt x="342" y="0"/>
                </a:lnTo>
                <a:lnTo>
                  <a:pt x="342" y="150"/>
                </a:lnTo>
              </a:path>
            </a:pathLst>
          </a:custGeom>
          <a:noFill/>
          <a:ln w="12700">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08" name="Text Box 16"/>
          <p:cNvSpPr txBox="1">
            <a:spLocks noChangeArrowheads="1"/>
          </p:cNvSpPr>
          <p:nvPr/>
        </p:nvSpPr>
        <p:spPr bwMode="auto">
          <a:xfrm>
            <a:off x="123825" y="2435225"/>
            <a:ext cx="931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000">
                <a:solidFill>
                  <a:srgbClr val="333399"/>
                </a:solidFill>
                <a:latin typeface="Arial" charset="0"/>
                <a:ea typeface="黑体" pitchFamily="49" charset="-122"/>
              </a:rPr>
              <a:t>明文 </a:t>
            </a:r>
            <a:r>
              <a:rPr kumimoji="1" lang="en-US" altLang="zh-CN" sz="2000" i="1">
                <a:solidFill>
                  <a:srgbClr val="333399"/>
                </a:solidFill>
                <a:latin typeface="Arial" charset="0"/>
                <a:ea typeface="黑体" pitchFamily="49" charset="-122"/>
              </a:rPr>
              <a:t>X</a:t>
            </a:r>
          </a:p>
        </p:txBody>
      </p:sp>
      <p:sp>
        <p:nvSpPr>
          <p:cNvPr id="59409" name="Text Box 17"/>
          <p:cNvSpPr txBox="1">
            <a:spLocks noChangeArrowheads="1"/>
          </p:cNvSpPr>
          <p:nvPr/>
        </p:nvSpPr>
        <p:spPr bwMode="auto">
          <a:xfrm>
            <a:off x="250825" y="2060575"/>
            <a:ext cx="903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000">
                <a:solidFill>
                  <a:srgbClr val="333399"/>
                </a:solidFill>
                <a:latin typeface="Arial" charset="0"/>
                <a:ea typeface="黑体" pitchFamily="49" charset="-122"/>
              </a:rPr>
              <a:t>结点 </a:t>
            </a:r>
            <a:r>
              <a:rPr kumimoji="1" lang="en-US" altLang="zh-CN" sz="2000">
                <a:solidFill>
                  <a:srgbClr val="333399"/>
                </a:solidFill>
                <a:latin typeface="Arial" charset="0"/>
                <a:ea typeface="黑体" pitchFamily="49" charset="-122"/>
              </a:rPr>
              <a:t>0</a:t>
            </a:r>
          </a:p>
        </p:txBody>
      </p:sp>
      <p:sp>
        <p:nvSpPr>
          <p:cNvPr id="59410" name="Line 18"/>
          <p:cNvSpPr>
            <a:spLocks noChangeShapeType="1"/>
          </p:cNvSpPr>
          <p:nvPr/>
        </p:nvSpPr>
        <p:spPr bwMode="auto">
          <a:xfrm>
            <a:off x="1112838" y="3316288"/>
            <a:ext cx="1265237" cy="0"/>
          </a:xfrm>
          <a:prstGeom prst="line">
            <a:avLst/>
          </a:prstGeom>
          <a:noFill/>
          <a:ln w="57150">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1" name="Text Box 19"/>
          <p:cNvSpPr txBox="1">
            <a:spLocks noChangeArrowheads="1"/>
          </p:cNvSpPr>
          <p:nvPr/>
        </p:nvSpPr>
        <p:spPr bwMode="auto">
          <a:xfrm>
            <a:off x="1260475" y="2781300"/>
            <a:ext cx="903288"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lnSpc>
                <a:spcPct val="145000"/>
              </a:lnSpc>
            </a:pPr>
            <a:r>
              <a:rPr kumimoji="1" lang="en-US" altLang="zh-CN" sz="2000">
                <a:solidFill>
                  <a:srgbClr val="333399"/>
                </a:solidFill>
                <a:latin typeface="Arial" charset="0"/>
                <a:ea typeface="黑体" pitchFamily="49" charset="-122"/>
              </a:rPr>
              <a:t> </a:t>
            </a:r>
            <a:r>
              <a:rPr kumimoji="1" lang="en-US" altLang="zh-CN" sz="2000" i="1">
                <a:solidFill>
                  <a:srgbClr val="333399"/>
                </a:solidFill>
                <a:latin typeface="Arial" charset="0"/>
                <a:ea typeface="黑体" pitchFamily="49" charset="-122"/>
              </a:rPr>
              <a:t>E</a:t>
            </a:r>
            <a:r>
              <a:rPr kumimoji="1" lang="en-US" altLang="zh-CN" sz="2000" i="1" baseline="-25000">
                <a:solidFill>
                  <a:srgbClr val="333399"/>
                </a:solidFill>
                <a:latin typeface="Arial" charset="0"/>
                <a:ea typeface="黑体" pitchFamily="49" charset="-122"/>
              </a:rPr>
              <a:t>K</a:t>
            </a:r>
            <a:r>
              <a:rPr kumimoji="1" lang="en-US" altLang="zh-CN" sz="2000">
                <a:solidFill>
                  <a:srgbClr val="333399"/>
                </a:solidFill>
                <a:latin typeface="Arial" charset="0"/>
                <a:ea typeface="黑体" pitchFamily="49" charset="-122"/>
              </a:rPr>
              <a:t>(</a:t>
            </a:r>
            <a:r>
              <a:rPr kumimoji="1" lang="en-US" altLang="zh-CN" sz="2000" i="1">
                <a:solidFill>
                  <a:srgbClr val="333399"/>
                </a:solidFill>
                <a:latin typeface="Arial" charset="0"/>
                <a:ea typeface="黑体" pitchFamily="49" charset="-122"/>
              </a:rPr>
              <a:t>X</a:t>
            </a:r>
            <a:r>
              <a:rPr kumimoji="1" lang="en-US" altLang="zh-CN" sz="2000">
                <a:solidFill>
                  <a:srgbClr val="333399"/>
                </a:solidFill>
                <a:latin typeface="Arial" charset="0"/>
                <a:ea typeface="黑体" pitchFamily="49" charset="-122"/>
              </a:rPr>
              <a:t>)</a:t>
            </a:r>
          </a:p>
          <a:p>
            <a:pPr algn="l" eaLnBrk="1" hangingPunct="1">
              <a:lnSpc>
                <a:spcPct val="145000"/>
              </a:lnSpc>
            </a:pPr>
            <a:r>
              <a:rPr kumimoji="1" lang="zh-CN" altLang="en-US" sz="2000">
                <a:solidFill>
                  <a:srgbClr val="333399"/>
                </a:solidFill>
                <a:latin typeface="Arial" charset="0"/>
                <a:ea typeface="黑体" pitchFamily="49" charset="-122"/>
              </a:rPr>
              <a:t>链路 </a:t>
            </a:r>
            <a:r>
              <a:rPr kumimoji="1" lang="en-US" altLang="zh-CN" sz="2000">
                <a:solidFill>
                  <a:srgbClr val="333399"/>
                </a:solidFill>
                <a:latin typeface="Arial" charset="0"/>
                <a:ea typeface="黑体" pitchFamily="49" charset="-122"/>
              </a:rPr>
              <a:t>1</a:t>
            </a:r>
          </a:p>
        </p:txBody>
      </p:sp>
      <p:sp>
        <p:nvSpPr>
          <p:cNvPr id="59412" name="Line 20"/>
          <p:cNvSpPr>
            <a:spLocks noChangeShapeType="1"/>
          </p:cNvSpPr>
          <p:nvPr/>
        </p:nvSpPr>
        <p:spPr bwMode="auto">
          <a:xfrm>
            <a:off x="3332163" y="3316288"/>
            <a:ext cx="1265237" cy="0"/>
          </a:xfrm>
          <a:prstGeom prst="line">
            <a:avLst/>
          </a:prstGeom>
          <a:noFill/>
          <a:ln w="57150">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3" name="Text Box 21"/>
          <p:cNvSpPr txBox="1">
            <a:spLocks noChangeArrowheads="1"/>
          </p:cNvSpPr>
          <p:nvPr/>
        </p:nvSpPr>
        <p:spPr bwMode="auto">
          <a:xfrm>
            <a:off x="3435350" y="2781300"/>
            <a:ext cx="903288"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lnSpc>
                <a:spcPct val="145000"/>
              </a:lnSpc>
            </a:pPr>
            <a:r>
              <a:rPr kumimoji="1" lang="en-US" altLang="zh-CN" sz="2000">
                <a:solidFill>
                  <a:srgbClr val="333399"/>
                </a:solidFill>
                <a:latin typeface="Arial" charset="0"/>
                <a:ea typeface="黑体" pitchFamily="49" charset="-122"/>
              </a:rPr>
              <a:t> </a:t>
            </a:r>
            <a:r>
              <a:rPr kumimoji="1" lang="en-US" altLang="zh-CN" sz="2000" i="1">
                <a:solidFill>
                  <a:srgbClr val="333399"/>
                </a:solidFill>
                <a:latin typeface="Arial" charset="0"/>
                <a:ea typeface="黑体" pitchFamily="49" charset="-122"/>
              </a:rPr>
              <a:t>E</a:t>
            </a:r>
            <a:r>
              <a:rPr kumimoji="1" lang="en-US" altLang="zh-CN" sz="2000" i="1" baseline="-25000">
                <a:solidFill>
                  <a:srgbClr val="333399"/>
                </a:solidFill>
                <a:latin typeface="Arial" charset="0"/>
                <a:ea typeface="黑体" pitchFamily="49" charset="-122"/>
              </a:rPr>
              <a:t>K</a:t>
            </a:r>
            <a:r>
              <a:rPr kumimoji="1" lang="en-US" altLang="zh-CN" sz="2000">
                <a:solidFill>
                  <a:srgbClr val="333399"/>
                </a:solidFill>
                <a:latin typeface="Arial" charset="0"/>
                <a:ea typeface="黑体" pitchFamily="49" charset="-122"/>
              </a:rPr>
              <a:t>(</a:t>
            </a:r>
            <a:r>
              <a:rPr kumimoji="1" lang="en-US" altLang="zh-CN" sz="2000" i="1">
                <a:solidFill>
                  <a:srgbClr val="333399"/>
                </a:solidFill>
                <a:latin typeface="Arial" charset="0"/>
                <a:ea typeface="黑体" pitchFamily="49" charset="-122"/>
              </a:rPr>
              <a:t>X</a:t>
            </a:r>
            <a:r>
              <a:rPr kumimoji="1" lang="en-US" altLang="zh-CN" sz="2000">
                <a:solidFill>
                  <a:srgbClr val="333399"/>
                </a:solidFill>
                <a:latin typeface="Arial" charset="0"/>
                <a:ea typeface="黑体" pitchFamily="49" charset="-122"/>
              </a:rPr>
              <a:t>)</a:t>
            </a:r>
          </a:p>
          <a:p>
            <a:pPr algn="l" eaLnBrk="1" hangingPunct="1">
              <a:lnSpc>
                <a:spcPct val="145000"/>
              </a:lnSpc>
            </a:pPr>
            <a:r>
              <a:rPr kumimoji="1" lang="zh-CN" altLang="en-US" sz="2000">
                <a:solidFill>
                  <a:srgbClr val="333399"/>
                </a:solidFill>
                <a:latin typeface="Arial" charset="0"/>
                <a:ea typeface="黑体" pitchFamily="49" charset="-122"/>
              </a:rPr>
              <a:t>链路 </a:t>
            </a:r>
            <a:r>
              <a:rPr kumimoji="1" lang="en-US" altLang="zh-CN" sz="2000">
                <a:solidFill>
                  <a:srgbClr val="333399"/>
                </a:solidFill>
                <a:latin typeface="Arial" charset="0"/>
                <a:ea typeface="黑体" pitchFamily="49" charset="-122"/>
              </a:rPr>
              <a:t>2</a:t>
            </a:r>
          </a:p>
        </p:txBody>
      </p:sp>
      <p:sp>
        <p:nvSpPr>
          <p:cNvPr id="59414" name="Line 22"/>
          <p:cNvSpPr>
            <a:spLocks noChangeShapeType="1"/>
          </p:cNvSpPr>
          <p:nvPr/>
        </p:nvSpPr>
        <p:spPr bwMode="auto">
          <a:xfrm>
            <a:off x="7192963" y="3316288"/>
            <a:ext cx="946150" cy="0"/>
          </a:xfrm>
          <a:prstGeom prst="line">
            <a:avLst/>
          </a:prstGeom>
          <a:noFill/>
          <a:ln w="57150">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5" name="Text Box 23"/>
          <p:cNvSpPr txBox="1">
            <a:spLocks noChangeArrowheads="1"/>
          </p:cNvSpPr>
          <p:nvPr/>
        </p:nvSpPr>
        <p:spPr bwMode="auto">
          <a:xfrm>
            <a:off x="6156325" y="2781300"/>
            <a:ext cx="181133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lnSpc>
                <a:spcPct val="150000"/>
              </a:lnSpc>
            </a:pPr>
            <a:r>
              <a:rPr kumimoji="1" lang="en-US" altLang="zh-CN" sz="2000">
                <a:solidFill>
                  <a:srgbClr val="333399"/>
                </a:solidFill>
                <a:latin typeface="Arial" charset="0"/>
                <a:ea typeface="黑体" pitchFamily="49" charset="-122"/>
              </a:rPr>
              <a:t> </a:t>
            </a:r>
            <a:r>
              <a:rPr kumimoji="1" lang="en-US" altLang="zh-CN" sz="2000" i="1">
                <a:solidFill>
                  <a:srgbClr val="333399"/>
                </a:solidFill>
                <a:latin typeface="Arial" charset="0"/>
                <a:ea typeface="黑体" pitchFamily="49" charset="-122"/>
              </a:rPr>
              <a:t>E</a:t>
            </a:r>
            <a:r>
              <a:rPr kumimoji="1" lang="en-US" altLang="zh-CN" sz="2000" i="1" baseline="-25000">
                <a:solidFill>
                  <a:srgbClr val="333399"/>
                </a:solidFill>
                <a:latin typeface="Arial" charset="0"/>
                <a:ea typeface="黑体" pitchFamily="49" charset="-122"/>
              </a:rPr>
              <a:t>K</a:t>
            </a:r>
            <a:r>
              <a:rPr kumimoji="1" lang="en-US" altLang="zh-CN" sz="2000">
                <a:solidFill>
                  <a:srgbClr val="333399"/>
                </a:solidFill>
                <a:latin typeface="Arial" charset="0"/>
                <a:ea typeface="黑体" pitchFamily="49" charset="-122"/>
              </a:rPr>
              <a:t>(</a:t>
            </a:r>
            <a:r>
              <a:rPr kumimoji="1" lang="en-US" altLang="zh-CN" sz="2000" i="1">
                <a:solidFill>
                  <a:srgbClr val="333399"/>
                </a:solidFill>
                <a:latin typeface="Arial" charset="0"/>
                <a:ea typeface="黑体" pitchFamily="49" charset="-122"/>
              </a:rPr>
              <a:t>X</a:t>
            </a:r>
            <a:r>
              <a:rPr kumimoji="1" lang="en-US" altLang="zh-CN" sz="2000">
                <a:solidFill>
                  <a:srgbClr val="333399"/>
                </a:solidFill>
                <a:latin typeface="Arial" charset="0"/>
                <a:ea typeface="黑体" pitchFamily="49" charset="-122"/>
              </a:rPr>
              <a:t>)</a:t>
            </a:r>
          </a:p>
          <a:p>
            <a:pPr algn="l" eaLnBrk="1" hangingPunct="1">
              <a:lnSpc>
                <a:spcPct val="150000"/>
              </a:lnSpc>
            </a:pPr>
            <a:r>
              <a:rPr kumimoji="1" lang="en-US" altLang="zh-CN" sz="2000">
                <a:solidFill>
                  <a:srgbClr val="333399"/>
                </a:solidFill>
                <a:latin typeface="Arial" charset="0"/>
                <a:ea typeface="黑体" pitchFamily="49" charset="-122"/>
              </a:rPr>
              <a:t>             </a:t>
            </a:r>
            <a:r>
              <a:rPr kumimoji="1" lang="zh-CN" altLang="en-US" sz="2000">
                <a:solidFill>
                  <a:srgbClr val="333399"/>
                </a:solidFill>
                <a:latin typeface="Arial" charset="0"/>
                <a:ea typeface="黑体" pitchFamily="49" charset="-122"/>
              </a:rPr>
              <a:t>链路 </a:t>
            </a:r>
            <a:r>
              <a:rPr kumimoji="1" lang="en-US" altLang="zh-CN" sz="2000" i="1">
                <a:solidFill>
                  <a:srgbClr val="333399"/>
                </a:solidFill>
                <a:latin typeface="Arial" charset="0"/>
                <a:ea typeface="黑体" pitchFamily="49" charset="-122"/>
              </a:rPr>
              <a:t>n</a:t>
            </a:r>
          </a:p>
        </p:txBody>
      </p:sp>
      <p:sp>
        <p:nvSpPr>
          <p:cNvPr id="59416" name="Line 24"/>
          <p:cNvSpPr>
            <a:spLocks noChangeShapeType="1"/>
          </p:cNvSpPr>
          <p:nvPr/>
        </p:nvSpPr>
        <p:spPr bwMode="auto">
          <a:xfrm>
            <a:off x="5562600" y="3314700"/>
            <a:ext cx="785813" cy="0"/>
          </a:xfrm>
          <a:prstGeom prst="line">
            <a:avLst/>
          </a:prstGeom>
          <a:noFill/>
          <a:ln w="57150">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7" name="Line 25"/>
          <p:cNvSpPr>
            <a:spLocks noChangeShapeType="1"/>
          </p:cNvSpPr>
          <p:nvPr/>
        </p:nvSpPr>
        <p:spPr bwMode="auto">
          <a:xfrm>
            <a:off x="6335713" y="3316288"/>
            <a:ext cx="812800" cy="0"/>
          </a:xfrm>
          <a:prstGeom prst="line">
            <a:avLst/>
          </a:prstGeom>
          <a:noFill/>
          <a:ln w="38100">
            <a:solidFill>
              <a:srgbClr val="333399"/>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8" name="Line 26"/>
          <p:cNvSpPr>
            <a:spLocks noChangeShapeType="1"/>
          </p:cNvSpPr>
          <p:nvPr/>
        </p:nvSpPr>
        <p:spPr bwMode="auto">
          <a:xfrm>
            <a:off x="2390775" y="3316288"/>
            <a:ext cx="1139825" cy="0"/>
          </a:xfrm>
          <a:prstGeom prst="line">
            <a:avLst/>
          </a:prstGeom>
          <a:noFill/>
          <a:ln w="38100">
            <a:solidFill>
              <a:srgbClr val="333399"/>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9" name="Line 27"/>
          <p:cNvSpPr>
            <a:spLocks noChangeShapeType="1"/>
          </p:cNvSpPr>
          <p:nvPr/>
        </p:nvSpPr>
        <p:spPr bwMode="auto">
          <a:xfrm>
            <a:off x="4532313" y="3316288"/>
            <a:ext cx="1139825" cy="0"/>
          </a:xfrm>
          <a:prstGeom prst="line">
            <a:avLst/>
          </a:prstGeom>
          <a:noFill/>
          <a:ln w="38100">
            <a:solidFill>
              <a:srgbClr val="333399"/>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0" name="Line 28"/>
          <p:cNvSpPr>
            <a:spLocks noChangeShapeType="1"/>
          </p:cNvSpPr>
          <p:nvPr/>
        </p:nvSpPr>
        <p:spPr bwMode="auto">
          <a:xfrm>
            <a:off x="1273175" y="4076700"/>
            <a:ext cx="6678613"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9421" name="Text Box 29"/>
          <p:cNvSpPr txBox="1">
            <a:spLocks noChangeArrowheads="1"/>
          </p:cNvSpPr>
          <p:nvPr/>
        </p:nvSpPr>
        <p:spPr bwMode="auto">
          <a:xfrm>
            <a:off x="3122613" y="3805238"/>
            <a:ext cx="323215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000">
                <a:solidFill>
                  <a:srgbClr val="333399"/>
                </a:solidFill>
                <a:latin typeface="Arial" charset="0"/>
                <a:ea typeface="黑体" pitchFamily="49" charset="-122"/>
              </a:rPr>
              <a:t>端到端链路传送的都是密文</a:t>
            </a:r>
          </a:p>
        </p:txBody>
      </p:sp>
      <p:sp>
        <p:nvSpPr>
          <p:cNvPr id="59422" name="Line 30"/>
          <p:cNvSpPr>
            <a:spLocks noChangeShapeType="1"/>
          </p:cNvSpPr>
          <p:nvPr/>
        </p:nvSpPr>
        <p:spPr bwMode="auto">
          <a:xfrm>
            <a:off x="1273175" y="3821113"/>
            <a:ext cx="0" cy="422275"/>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3" name="Line 31"/>
          <p:cNvSpPr>
            <a:spLocks noChangeShapeType="1"/>
          </p:cNvSpPr>
          <p:nvPr/>
        </p:nvSpPr>
        <p:spPr bwMode="auto">
          <a:xfrm>
            <a:off x="7966075" y="3821113"/>
            <a:ext cx="0" cy="422275"/>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4" name="Text Box 33"/>
          <p:cNvSpPr txBox="1">
            <a:spLocks noChangeArrowheads="1"/>
          </p:cNvSpPr>
          <p:nvPr/>
        </p:nvSpPr>
        <p:spPr bwMode="auto">
          <a:xfrm>
            <a:off x="396875" y="4360863"/>
            <a:ext cx="8351838" cy="646112"/>
          </a:xfrm>
          <a:prstGeom prst="rect">
            <a:avLst/>
          </a:prstGeom>
          <a:solidFill>
            <a:srgbClr val="FFFF99"/>
          </a:solidFill>
          <a:ln w="9525">
            <a:solidFill>
              <a:srgbClr val="333399"/>
            </a:solidFill>
            <a:miter lim="800000"/>
            <a:headEnd/>
            <a:tailEnd/>
          </a:ln>
        </p:spPr>
        <p:txBody>
          <a:bodyPr>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just" eaLnBrk="1" hangingPunct="1"/>
            <a:r>
              <a:rPr lang="zh-CN" altLang="en-US" sz="1800">
                <a:solidFill>
                  <a:srgbClr val="333399"/>
                </a:solidFill>
                <a:latin typeface="Arial" charset="0"/>
                <a:ea typeface="黑体" pitchFamily="49" charset="-122"/>
              </a:rPr>
              <a:t>在端到端加密的情况下，</a:t>
            </a:r>
            <a:r>
              <a:rPr lang="en-US" altLang="zh-CN" sz="1800">
                <a:solidFill>
                  <a:srgbClr val="333399"/>
                </a:solidFill>
                <a:latin typeface="Arial" charset="0"/>
                <a:ea typeface="黑体" pitchFamily="49" charset="-122"/>
              </a:rPr>
              <a:t>PDU </a:t>
            </a:r>
            <a:r>
              <a:rPr lang="zh-CN" altLang="en-US" sz="1800">
                <a:solidFill>
                  <a:srgbClr val="333399"/>
                </a:solidFill>
                <a:latin typeface="Arial" charset="0"/>
                <a:ea typeface="黑体" pitchFamily="49" charset="-122"/>
              </a:rPr>
              <a:t>的控制信息部分</a:t>
            </a:r>
            <a:r>
              <a:rPr lang="en-US" altLang="zh-CN" sz="1800">
                <a:solidFill>
                  <a:srgbClr val="333399"/>
                </a:solidFill>
                <a:latin typeface="Arial" charset="0"/>
                <a:ea typeface="黑体" pitchFamily="49" charset="-122"/>
              </a:rPr>
              <a:t>(</a:t>
            </a:r>
            <a:r>
              <a:rPr lang="zh-CN" altLang="en-US" sz="1800">
                <a:solidFill>
                  <a:srgbClr val="333399"/>
                </a:solidFill>
                <a:latin typeface="Arial" charset="0"/>
                <a:ea typeface="黑体" pitchFamily="49" charset="-122"/>
              </a:rPr>
              <a:t>如源结点地址、目的结点地址、路由信息等</a:t>
            </a:r>
            <a:r>
              <a:rPr lang="en-US" altLang="zh-CN" sz="1800">
                <a:solidFill>
                  <a:srgbClr val="333399"/>
                </a:solidFill>
                <a:latin typeface="Arial" charset="0"/>
                <a:ea typeface="黑体" pitchFamily="49" charset="-122"/>
              </a:rPr>
              <a:t>)</a:t>
            </a:r>
            <a:r>
              <a:rPr lang="zh-CN" altLang="en-US" sz="1800">
                <a:solidFill>
                  <a:srgbClr val="333399"/>
                </a:solidFill>
                <a:latin typeface="Arial" charset="0"/>
                <a:ea typeface="黑体" pitchFamily="49" charset="-122"/>
              </a:rPr>
              <a:t>不能被加密，否则中间结点就不能正确选择路由。 </a:t>
            </a:r>
          </a:p>
        </p:txBody>
      </p:sp>
    </p:spTree>
    <p:extLst>
      <p:ext uri="{BB962C8B-B14F-4D97-AF65-F5344CB8AC3E}">
        <p14:creationId xmlns:p14="http://schemas.microsoft.com/office/powerpoint/2010/main" val="33383050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标题 3"/>
          <p:cNvSpPr>
            <a:spLocks noGrp="1"/>
          </p:cNvSpPr>
          <p:nvPr>
            <p:ph type="title"/>
          </p:nvPr>
        </p:nvSpPr>
        <p:spPr/>
        <p:txBody>
          <a:bodyPr/>
          <a:lstStyle/>
          <a:p>
            <a:pPr eaLnBrk="1" hangingPunct="1"/>
            <a:r>
              <a:rPr lang="zh-CN" altLang="en-US" smtClean="0"/>
              <a:t>指引</a:t>
            </a:r>
          </a:p>
        </p:txBody>
      </p:sp>
      <p:sp>
        <p:nvSpPr>
          <p:cNvPr id="16386" name="内容占位符 3"/>
          <p:cNvSpPr>
            <a:spLocks noGrp="1"/>
          </p:cNvSpPr>
          <p:nvPr>
            <p:ph idx="1"/>
          </p:nvPr>
        </p:nvSpPr>
        <p:spPr/>
        <p:txBody>
          <a:bodyPr/>
          <a:lstStyle/>
          <a:p>
            <a:pPr eaLnBrk="1" hangingPunct="1">
              <a:lnSpc>
                <a:spcPct val="150000"/>
              </a:lnSpc>
              <a:buFont typeface="Wingdings 3" pitchFamily="18" charset="2"/>
              <a:buNone/>
              <a:defRPr/>
            </a:pPr>
            <a:r>
              <a:rPr lang="zh-CN" altLang="en-US" sz="1800" dirty="0" smtClean="0">
                <a:solidFill>
                  <a:srgbClr val="002060"/>
                </a:solidFill>
                <a:latin typeface="新宋体" pitchFamily="49" charset="-122"/>
                <a:ea typeface="新宋体" pitchFamily="49" charset="-122"/>
              </a:rPr>
              <a:t>网络安全问题概述</a:t>
            </a:r>
            <a:endParaRPr lang="en-US" altLang="zh-CN" sz="1800" dirty="0" smtClean="0">
              <a:solidFill>
                <a:srgbClr val="002060"/>
              </a:solidFill>
              <a:latin typeface="新宋体" pitchFamily="49" charset="-122"/>
              <a:ea typeface="新宋体" pitchFamily="49" charset="-122"/>
            </a:endParaRPr>
          </a:p>
          <a:p>
            <a:pPr eaLnBrk="1" hangingPunct="1">
              <a:lnSpc>
                <a:spcPct val="150000"/>
              </a:lnSpc>
              <a:buFont typeface="Wingdings 3" pitchFamily="18" charset="2"/>
              <a:buNone/>
              <a:defRPr/>
            </a:pPr>
            <a:r>
              <a:rPr lang="zh-CN" altLang="en-US" sz="1800" dirty="0" smtClean="0">
                <a:solidFill>
                  <a:schemeClr val="tx1">
                    <a:lumMod val="50000"/>
                  </a:schemeClr>
                </a:solidFill>
                <a:latin typeface="新宋体" pitchFamily="49" charset="-122"/>
                <a:ea typeface="新宋体" pitchFamily="49" charset="-122"/>
              </a:rPr>
              <a:t>两类密码体制</a:t>
            </a:r>
            <a:endParaRPr lang="en-US" altLang="zh-CN" sz="1800" dirty="0" smtClean="0">
              <a:solidFill>
                <a:schemeClr val="tx1">
                  <a:lumMod val="50000"/>
                </a:schemeClr>
              </a:solidFill>
              <a:latin typeface="新宋体" pitchFamily="49" charset="-122"/>
              <a:ea typeface="新宋体" pitchFamily="49" charset="-122"/>
            </a:endParaRPr>
          </a:p>
          <a:p>
            <a:pPr eaLnBrk="1" hangingPunct="1">
              <a:lnSpc>
                <a:spcPct val="150000"/>
              </a:lnSpc>
              <a:buFont typeface="Wingdings 3" pitchFamily="18" charset="2"/>
              <a:buNone/>
              <a:defRPr/>
            </a:pPr>
            <a:r>
              <a:rPr lang="zh-CN" altLang="en-US" sz="1800" dirty="0" smtClean="0">
                <a:latin typeface="新宋体" pitchFamily="49" charset="-122"/>
                <a:ea typeface="新宋体" pitchFamily="49" charset="-122"/>
              </a:rPr>
              <a:t>数字签名</a:t>
            </a:r>
            <a:endParaRPr lang="en-US" altLang="zh-CN" sz="1800" dirty="0" smtClean="0">
              <a:latin typeface="新宋体" pitchFamily="49" charset="-122"/>
              <a:ea typeface="新宋体" pitchFamily="49" charset="-122"/>
            </a:endParaRPr>
          </a:p>
          <a:p>
            <a:pPr eaLnBrk="1" hangingPunct="1">
              <a:lnSpc>
                <a:spcPct val="150000"/>
              </a:lnSpc>
              <a:buFont typeface="Wingdings 3" pitchFamily="18" charset="2"/>
              <a:buNone/>
              <a:defRPr/>
            </a:pPr>
            <a:r>
              <a:rPr lang="zh-CN" altLang="en-US" sz="1800" dirty="0" smtClean="0">
                <a:latin typeface="新宋体" pitchFamily="49" charset="-122"/>
                <a:ea typeface="新宋体" pitchFamily="49" charset="-122"/>
              </a:rPr>
              <a:t>鉴别</a:t>
            </a:r>
            <a:endParaRPr lang="en-US" altLang="zh-CN" sz="1800" dirty="0" smtClean="0">
              <a:latin typeface="新宋体" pitchFamily="49" charset="-122"/>
              <a:ea typeface="新宋体" pitchFamily="49" charset="-122"/>
            </a:endParaRPr>
          </a:p>
          <a:p>
            <a:pPr eaLnBrk="1" hangingPunct="1">
              <a:lnSpc>
                <a:spcPct val="150000"/>
              </a:lnSpc>
              <a:buFont typeface="Wingdings 3" pitchFamily="18" charset="2"/>
              <a:buNone/>
              <a:defRPr/>
            </a:pPr>
            <a:r>
              <a:rPr lang="zh-CN" altLang="en-US" sz="1800" dirty="0" smtClean="0">
                <a:latin typeface="新宋体" pitchFamily="49" charset="-122"/>
                <a:ea typeface="新宋体" pitchFamily="49" charset="-122"/>
              </a:rPr>
              <a:t>密钥分配</a:t>
            </a:r>
            <a:endParaRPr lang="en-US" altLang="zh-CN" sz="1800" dirty="0" smtClean="0">
              <a:latin typeface="新宋体" pitchFamily="49" charset="-122"/>
              <a:ea typeface="新宋体" pitchFamily="49" charset="-122"/>
            </a:endParaRPr>
          </a:p>
          <a:p>
            <a:pPr eaLnBrk="1" hangingPunct="1">
              <a:lnSpc>
                <a:spcPct val="150000"/>
              </a:lnSpc>
              <a:buFont typeface="Wingdings 3" pitchFamily="18" charset="2"/>
              <a:buNone/>
              <a:defRPr/>
            </a:pPr>
            <a:r>
              <a:rPr lang="zh-CN" altLang="en-US" sz="1800" dirty="0" smtClean="0">
                <a:latin typeface="新宋体" pitchFamily="49" charset="-122"/>
                <a:ea typeface="新宋体" pitchFamily="49" charset="-122"/>
              </a:rPr>
              <a:t>因特网使用的安全协议</a:t>
            </a:r>
            <a:endParaRPr lang="en-US" altLang="zh-CN" sz="1800" dirty="0" smtClean="0">
              <a:latin typeface="新宋体" pitchFamily="49" charset="-122"/>
              <a:ea typeface="新宋体" pitchFamily="49" charset="-122"/>
            </a:endParaRPr>
          </a:p>
          <a:p>
            <a:pPr eaLnBrk="1" hangingPunct="1">
              <a:lnSpc>
                <a:spcPct val="150000"/>
              </a:lnSpc>
              <a:buFont typeface="Wingdings 3" pitchFamily="18" charset="2"/>
              <a:buNone/>
              <a:defRPr/>
            </a:pPr>
            <a:r>
              <a:rPr lang="zh-CN" altLang="en-US" sz="1800" dirty="0" smtClean="0">
                <a:latin typeface="新宋体" pitchFamily="49" charset="-122"/>
                <a:ea typeface="新宋体" pitchFamily="49" charset="-122"/>
              </a:rPr>
              <a:t>链路加密与端到端加密</a:t>
            </a:r>
            <a:endParaRPr lang="en-US" altLang="zh-CN" sz="1800" dirty="0" smtClean="0">
              <a:latin typeface="新宋体" pitchFamily="49" charset="-122"/>
              <a:ea typeface="新宋体" pitchFamily="49" charset="-122"/>
            </a:endParaRPr>
          </a:p>
          <a:p>
            <a:pPr eaLnBrk="1" hangingPunct="1">
              <a:lnSpc>
                <a:spcPct val="150000"/>
              </a:lnSpc>
              <a:buFont typeface="Wingdings 3" pitchFamily="18" charset="2"/>
              <a:buNone/>
              <a:defRPr/>
            </a:pPr>
            <a:r>
              <a:rPr lang="zh-CN" altLang="en-US" sz="1800" dirty="0" smtClean="0">
                <a:solidFill>
                  <a:srgbClr val="FF0000"/>
                </a:solidFill>
                <a:latin typeface="新宋体" pitchFamily="49" charset="-122"/>
                <a:ea typeface="新宋体" pitchFamily="49" charset="-122"/>
              </a:rPr>
              <a:t>防火墙</a:t>
            </a:r>
            <a:endParaRPr lang="en-US" altLang="zh-CN" sz="1800" dirty="0" smtClean="0">
              <a:solidFill>
                <a:srgbClr val="FF0000"/>
              </a:solidFill>
              <a:latin typeface="新宋体" pitchFamily="49" charset="-122"/>
              <a:ea typeface="新宋体" pitchFamily="49" charset="-122"/>
            </a:endParaRPr>
          </a:p>
          <a:p>
            <a:pPr eaLnBrk="1" hangingPunct="1">
              <a:buFont typeface="Wingdings 3" pitchFamily="18" charset="2"/>
              <a:buNone/>
              <a:defRPr/>
            </a:pPr>
            <a:endParaRPr lang="zh-CN" altLang="en-US" sz="1800" b="0" dirty="0" smtClean="0"/>
          </a:p>
        </p:txBody>
      </p:sp>
    </p:spTree>
    <p:extLst>
      <p:ext uri="{BB962C8B-B14F-4D97-AF65-F5344CB8AC3E}">
        <p14:creationId xmlns:p14="http://schemas.microsoft.com/office/powerpoint/2010/main" val="246947480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99"/>
          <p:cNvSpPr>
            <a:spLocks noChangeArrowheads="1"/>
          </p:cNvSpPr>
          <p:nvPr/>
        </p:nvSpPr>
        <p:spPr bwMode="auto">
          <a:xfrm>
            <a:off x="100013" y="1695450"/>
            <a:ext cx="8824912" cy="2165350"/>
          </a:xfrm>
          <a:prstGeom prst="rect">
            <a:avLst/>
          </a:prstGeom>
          <a:solidFill>
            <a:srgbClr val="FFFF99"/>
          </a:solidFill>
          <a:ln w="9525">
            <a:solidFill>
              <a:schemeClr val="tx1"/>
            </a:solidFill>
            <a:prstDash val="dash"/>
            <a:miter lim="800000"/>
            <a:headEnd/>
            <a:tailEnd/>
          </a:ln>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11267" name="Rectangle 66"/>
          <p:cNvSpPr>
            <a:spLocks noChangeArrowheads="1"/>
          </p:cNvSpPr>
          <p:nvPr/>
        </p:nvSpPr>
        <p:spPr bwMode="auto">
          <a:xfrm>
            <a:off x="2374900" y="3368675"/>
            <a:ext cx="6540500" cy="48736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11268" name="Line 67"/>
          <p:cNvSpPr>
            <a:spLocks noChangeShapeType="1"/>
          </p:cNvSpPr>
          <p:nvPr/>
        </p:nvSpPr>
        <p:spPr bwMode="auto">
          <a:xfrm>
            <a:off x="2838450" y="2446338"/>
            <a:ext cx="484188" cy="0"/>
          </a:xfrm>
          <a:prstGeom prst="line">
            <a:avLst/>
          </a:prstGeom>
          <a:noFill/>
          <a:ln w="28575">
            <a:solidFill>
              <a:srgbClr val="333399"/>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9" name="Oval 68"/>
          <p:cNvSpPr>
            <a:spLocks noChangeArrowheads="1"/>
          </p:cNvSpPr>
          <p:nvPr/>
        </p:nvSpPr>
        <p:spPr bwMode="auto">
          <a:xfrm>
            <a:off x="2600325" y="2306638"/>
            <a:ext cx="263525" cy="279400"/>
          </a:xfrm>
          <a:prstGeom prst="ellipse">
            <a:avLst/>
          </a:prstGeom>
          <a:solidFill>
            <a:srgbClr val="99CCFF"/>
          </a:solidFill>
          <a:ln w="19050">
            <a:solidFill>
              <a:srgbClr val="333399"/>
            </a:solidFill>
            <a:round/>
            <a:headEnd type="none" w="sm" len="sm"/>
            <a:tailEnd type="none" w="sm" len="sm"/>
          </a:ln>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11270" name="Oval 69"/>
          <p:cNvSpPr>
            <a:spLocks noChangeArrowheads="1"/>
          </p:cNvSpPr>
          <p:nvPr/>
        </p:nvSpPr>
        <p:spPr bwMode="auto">
          <a:xfrm>
            <a:off x="3963988" y="2306638"/>
            <a:ext cx="263525" cy="279400"/>
          </a:xfrm>
          <a:prstGeom prst="ellipse">
            <a:avLst/>
          </a:prstGeom>
          <a:solidFill>
            <a:srgbClr val="99CCFF"/>
          </a:solidFill>
          <a:ln w="19050">
            <a:solidFill>
              <a:srgbClr val="333399"/>
            </a:solidFill>
            <a:round/>
            <a:headEnd type="none" w="sm" len="sm"/>
            <a:tailEnd type="none" w="sm" len="sm"/>
          </a:ln>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11271" name="Line 70"/>
          <p:cNvSpPr>
            <a:spLocks noChangeShapeType="1"/>
          </p:cNvSpPr>
          <p:nvPr/>
        </p:nvSpPr>
        <p:spPr bwMode="auto">
          <a:xfrm>
            <a:off x="3362325" y="2128838"/>
            <a:ext cx="0" cy="606425"/>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2" name="Oval 71"/>
          <p:cNvSpPr>
            <a:spLocks noChangeArrowheads="1"/>
          </p:cNvSpPr>
          <p:nvPr/>
        </p:nvSpPr>
        <p:spPr bwMode="auto">
          <a:xfrm>
            <a:off x="384175" y="2306638"/>
            <a:ext cx="263525" cy="276225"/>
          </a:xfrm>
          <a:prstGeom prst="ellipse">
            <a:avLst/>
          </a:prstGeom>
          <a:solidFill>
            <a:srgbClr val="99CCFF"/>
          </a:solidFill>
          <a:ln w="19050">
            <a:solidFill>
              <a:srgbClr val="333399"/>
            </a:solidFill>
            <a:round/>
            <a:headEnd type="none" w="sm" len="sm"/>
            <a:tailEnd type="none" w="sm" len="sm"/>
          </a:ln>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11273" name="Oval 72"/>
          <p:cNvSpPr>
            <a:spLocks noChangeArrowheads="1"/>
          </p:cNvSpPr>
          <p:nvPr/>
        </p:nvSpPr>
        <p:spPr bwMode="auto">
          <a:xfrm>
            <a:off x="1749425" y="2306638"/>
            <a:ext cx="263525" cy="276225"/>
          </a:xfrm>
          <a:prstGeom prst="ellipse">
            <a:avLst/>
          </a:prstGeom>
          <a:solidFill>
            <a:srgbClr val="99CCFF"/>
          </a:solidFill>
          <a:ln w="19050">
            <a:solidFill>
              <a:srgbClr val="333399"/>
            </a:solidFill>
            <a:round/>
            <a:headEnd type="none" w="sm" len="sm"/>
            <a:tailEnd type="none" w="sm" len="sm"/>
          </a:ln>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11274" name="Line 73"/>
          <p:cNvSpPr>
            <a:spLocks noChangeShapeType="1"/>
          </p:cNvSpPr>
          <p:nvPr/>
        </p:nvSpPr>
        <p:spPr bwMode="auto">
          <a:xfrm>
            <a:off x="647700" y="2446338"/>
            <a:ext cx="1101725" cy="0"/>
          </a:xfrm>
          <a:prstGeom prst="line">
            <a:avLst/>
          </a:prstGeom>
          <a:noFill/>
          <a:ln w="28575">
            <a:solidFill>
              <a:srgbClr val="333399"/>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5" name="Arc 74"/>
          <p:cNvSpPr>
            <a:spLocks/>
          </p:cNvSpPr>
          <p:nvPr/>
        </p:nvSpPr>
        <p:spPr bwMode="auto">
          <a:xfrm>
            <a:off x="647700" y="2446338"/>
            <a:ext cx="568325" cy="395287"/>
          </a:xfrm>
          <a:custGeom>
            <a:avLst/>
            <a:gdLst>
              <a:gd name="T0" fmla="*/ 2147483647 w 21600"/>
              <a:gd name="T1" fmla="*/ 0 h 19891"/>
              <a:gd name="T2" fmla="*/ 2147483647 w 21600"/>
              <a:gd name="T3" fmla="*/ 2147483647 h 19891"/>
              <a:gd name="T4" fmla="*/ 0 w 21600"/>
              <a:gd name="T5" fmla="*/ 2147483647 h 19891"/>
              <a:gd name="T6" fmla="*/ 0 60000 65536"/>
              <a:gd name="T7" fmla="*/ 0 60000 65536"/>
              <a:gd name="T8" fmla="*/ 0 60000 65536"/>
              <a:gd name="T9" fmla="*/ 0 w 21600"/>
              <a:gd name="T10" fmla="*/ 0 h 19891"/>
              <a:gd name="T11" fmla="*/ 21600 w 21600"/>
              <a:gd name="T12" fmla="*/ 19891 h 19891"/>
            </a:gdLst>
            <a:ahLst/>
            <a:cxnLst>
              <a:cxn ang="T6">
                <a:pos x="T0" y="T1"/>
              </a:cxn>
              <a:cxn ang="T7">
                <a:pos x="T2" y="T3"/>
              </a:cxn>
              <a:cxn ang="T8">
                <a:pos x="T4" y="T5"/>
              </a:cxn>
            </a:cxnLst>
            <a:rect l="T9" t="T10" r="T11" b="T12"/>
            <a:pathLst>
              <a:path w="21600" h="19891" fill="none" extrusionOk="0">
                <a:moveTo>
                  <a:pt x="8420" y="0"/>
                </a:moveTo>
                <a:cubicBezTo>
                  <a:pt x="16409" y="3382"/>
                  <a:pt x="21600" y="11215"/>
                  <a:pt x="21600" y="19891"/>
                </a:cubicBezTo>
              </a:path>
              <a:path w="21600" h="19891" stroke="0" extrusionOk="0">
                <a:moveTo>
                  <a:pt x="8420" y="0"/>
                </a:moveTo>
                <a:cubicBezTo>
                  <a:pt x="16409" y="3382"/>
                  <a:pt x="21600" y="11215"/>
                  <a:pt x="21600" y="19891"/>
                </a:cubicBezTo>
                <a:lnTo>
                  <a:pt x="0" y="19891"/>
                </a:lnTo>
                <a:lnTo>
                  <a:pt x="8420" y="0"/>
                </a:lnTo>
                <a:close/>
              </a:path>
            </a:pathLst>
          </a:custGeom>
          <a:noFill/>
          <a:ln w="28575">
            <a:solidFill>
              <a:schemeClr val="hlink"/>
            </a:solidFill>
            <a:round/>
            <a:headEnd type="none" w="sm" len="sm"/>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276" name="Oval 75"/>
          <p:cNvSpPr>
            <a:spLocks noChangeArrowheads="1"/>
          </p:cNvSpPr>
          <p:nvPr/>
        </p:nvSpPr>
        <p:spPr bwMode="auto">
          <a:xfrm>
            <a:off x="1046163" y="2860675"/>
            <a:ext cx="393700" cy="231775"/>
          </a:xfrm>
          <a:prstGeom prst="ellipse">
            <a:avLst/>
          </a:prstGeom>
          <a:solidFill>
            <a:schemeClr val="hlink"/>
          </a:solidFill>
          <a:ln w="19050">
            <a:solidFill>
              <a:srgbClr val="333399"/>
            </a:solidFill>
            <a:round/>
            <a:headEnd type="none" w="sm" len="sm"/>
            <a:tailEnd type="none" w="sm" len="sm"/>
          </a:ln>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11277" name="Text Box 76"/>
          <p:cNvSpPr txBox="1">
            <a:spLocks noChangeArrowheads="1"/>
          </p:cNvSpPr>
          <p:nvPr/>
        </p:nvSpPr>
        <p:spPr bwMode="auto">
          <a:xfrm>
            <a:off x="1439863" y="2819400"/>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sz="2800">
                <a:solidFill>
                  <a:schemeClr val="tx1"/>
                </a:solidFill>
                <a:latin typeface="Tahoma" pitchFamily="34" charset="0"/>
                <a:ea typeface="宋体" charset="-122"/>
              </a:defRPr>
            </a:lvl1pPr>
            <a:lvl2pPr marL="742950" indent="-285750" defTabSz="762000" eaLnBrk="0" hangingPunct="0">
              <a:defRPr sz="2800">
                <a:solidFill>
                  <a:schemeClr val="tx1"/>
                </a:solidFill>
                <a:latin typeface="Tahoma" pitchFamily="34" charset="0"/>
                <a:ea typeface="宋体" charset="-122"/>
              </a:defRPr>
            </a:lvl2pPr>
            <a:lvl3pPr marL="1143000" indent="-228600" defTabSz="762000" eaLnBrk="0" hangingPunct="0">
              <a:defRPr sz="2800">
                <a:solidFill>
                  <a:schemeClr val="tx1"/>
                </a:solidFill>
                <a:latin typeface="Tahoma" pitchFamily="34" charset="0"/>
                <a:ea typeface="宋体" charset="-122"/>
              </a:defRPr>
            </a:lvl3pPr>
            <a:lvl4pPr marL="1600200" indent="-228600" defTabSz="762000" eaLnBrk="0" hangingPunct="0">
              <a:defRPr sz="2800">
                <a:solidFill>
                  <a:schemeClr val="tx1"/>
                </a:solidFill>
                <a:latin typeface="Tahoma" pitchFamily="34" charset="0"/>
                <a:ea typeface="宋体" charset="-122"/>
              </a:defRPr>
            </a:lvl4pPr>
            <a:lvl5pPr marL="2057400" indent="-228600" defTabSz="762000" eaLnBrk="0" hangingPunct="0">
              <a:defRPr sz="2800">
                <a:solidFill>
                  <a:schemeClr val="tx1"/>
                </a:solidFill>
                <a:latin typeface="Tahoma" pitchFamily="34" charset="0"/>
                <a:ea typeface="宋体" charset="-122"/>
              </a:defRPr>
            </a:lvl5pPr>
            <a:lvl6pPr marL="2514600" indent="-228600" algn="ctr" defTabSz="762000"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defTabSz="762000"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defTabSz="762000"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defTabSz="762000" eaLnBrk="0" fontAlgn="base" hangingPunct="0">
              <a:spcBef>
                <a:spcPct val="0"/>
              </a:spcBef>
              <a:spcAft>
                <a:spcPct val="0"/>
              </a:spcAft>
              <a:defRPr sz="2800">
                <a:solidFill>
                  <a:schemeClr val="tx1"/>
                </a:solidFill>
                <a:latin typeface="Tahoma" pitchFamily="34" charset="0"/>
                <a:ea typeface="宋体" charset="-122"/>
              </a:defRPr>
            </a:lvl9pPr>
          </a:lstStyle>
          <a:p>
            <a:pPr algn="l"/>
            <a:r>
              <a:rPr kumimoji="1" lang="zh-CN" altLang="en-US" sz="2000">
                <a:solidFill>
                  <a:srgbClr val="333399"/>
                </a:solidFill>
                <a:latin typeface="Arial" charset="0"/>
                <a:ea typeface="黑体" pitchFamily="49" charset="-122"/>
              </a:rPr>
              <a:t>截获</a:t>
            </a:r>
          </a:p>
        </p:txBody>
      </p:sp>
      <p:sp>
        <p:nvSpPr>
          <p:cNvPr id="11278" name="Oval 77"/>
          <p:cNvSpPr>
            <a:spLocks noChangeArrowheads="1"/>
          </p:cNvSpPr>
          <p:nvPr/>
        </p:nvSpPr>
        <p:spPr bwMode="auto">
          <a:xfrm>
            <a:off x="4800600" y="2301875"/>
            <a:ext cx="263525" cy="274638"/>
          </a:xfrm>
          <a:prstGeom prst="ellipse">
            <a:avLst/>
          </a:prstGeom>
          <a:solidFill>
            <a:srgbClr val="99CCFF"/>
          </a:solidFill>
          <a:ln w="19050">
            <a:solidFill>
              <a:srgbClr val="333399"/>
            </a:solidFill>
            <a:round/>
            <a:headEnd type="none" w="sm" len="sm"/>
            <a:tailEnd type="none" w="sm" len="sm"/>
          </a:ln>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11279" name="Oval 78"/>
          <p:cNvSpPr>
            <a:spLocks noChangeArrowheads="1"/>
          </p:cNvSpPr>
          <p:nvPr/>
        </p:nvSpPr>
        <p:spPr bwMode="auto">
          <a:xfrm>
            <a:off x="6165850" y="2301875"/>
            <a:ext cx="265113" cy="274638"/>
          </a:xfrm>
          <a:prstGeom prst="ellipse">
            <a:avLst/>
          </a:prstGeom>
          <a:solidFill>
            <a:srgbClr val="99CCFF"/>
          </a:solidFill>
          <a:ln w="19050">
            <a:solidFill>
              <a:srgbClr val="333399"/>
            </a:solidFill>
            <a:round/>
            <a:headEnd type="none" w="sm" len="sm"/>
            <a:tailEnd type="none" w="sm" len="sm"/>
          </a:ln>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11280" name="Arc 79"/>
          <p:cNvSpPr>
            <a:spLocks/>
          </p:cNvSpPr>
          <p:nvPr/>
        </p:nvSpPr>
        <p:spPr bwMode="auto">
          <a:xfrm>
            <a:off x="5064125" y="2425700"/>
            <a:ext cx="569913" cy="430213"/>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333399"/>
            </a:solidFill>
            <a:round/>
            <a:headEnd type="none" w="sm" len="sm"/>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281" name="Oval 80"/>
          <p:cNvSpPr>
            <a:spLocks noChangeArrowheads="1"/>
          </p:cNvSpPr>
          <p:nvPr/>
        </p:nvSpPr>
        <p:spPr bwMode="auto">
          <a:xfrm>
            <a:off x="5462588" y="2855913"/>
            <a:ext cx="395287" cy="230187"/>
          </a:xfrm>
          <a:prstGeom prst="ellipse">
            <a:avLst/>
          </a:prstGeom>
          <a:solidFill>
            <a:schemeClr val="hlink"/>
          </a:solidFill>
          <a:ln w="19050">
            <a:solidFill>
              <a:srgbClr val="333399"/>
            </a:solidFill>
            <a:round/>
            <a:headEnd type="none" w="sm" len="sm"/>
            <a:tailEnd type="none" w="sm" len="sm"/>
          </a:ln>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11282" name="Arc 81"/>
          <p:cNvSpPr>
            <a:spLocks/>
          </p:cNvSpPr>
          <p:nvPr/>
        </p:nvSpPr>
        <p:spPr bwMode="auto">
          <a:xfrm flipH="1">
            <a:off x="5681663" y="2438400"/>
            <a:ext cx="484187" cy="428625"/>
          </a:xfrm>
          <a:custGeom>
            <a:avLst/>
            <a:gdLst>
              <a:gd name="T0" fmla="*/ 0 w 21548"/>
              <a:gd name="T1" fmla="*/ 0 h 21600"/>
              <a:gd name="T2" fmla="*/ 2147483647 w 21548"/>
              <a:gd name="T3" fmla="*/ 2147483647 h 21600"/>
              <a:gd name="T4" fmla="*/ 0 w 21548"/>
              <a:gd name="T5" fmla="*/ 2147483647 h 21600"/>
              <a:gd name="T6" fmla="*/ 0 60000 65536"/>
              <a:gd name="T7" fmla="*/ 0 60000 65536"/>
              <a:gd name="T8" fmla="*/ 0 60000 65536"/>
              <a:gd name="T9" fmla="*/ 0 w 21548"/>
              <a:gd name="T10" fmla="*/ 0 h 21600"/>
              <a:gd name="T11" fmla="*/ 21548 w 21548"/>
              <a:gd name="T12" fmla="*/ 21600 h 21600"/>
            </a:gdLst>
            <a:ahLst/>
            <a:cxnLst>
              <a:cxn ang="T6">
                <a:pos x="T0" y="T1"/>
              </a:cxn>
              <a:cxn ang="T7">
                <a:pos x="T2" y="T3"/>
              </a:cxn>
              <a:cxn ang="T8">
                <a:pos x="T4" y="T5"/>
              </a:cxn>
            </a:cxnLst>
            <a:rect l="T9" t="T10" r="T11" b="T12"/>
            <a:pathLst>
              <a:path w="21548" h="21600" fill="none" extrusionOk="0">
                <a:moveTo>
                  <a:pt x="-1" y="0"/>
                </a:moveTo>
                <a:cubicBezTo>
                  <a:pt x="11349" y="0"/>
                  <a:pt x="20763" y="8784"/>
                  <a:pt x="21548" y="20106"/>
                </a:cubicBezTo>
              </a:path>
              <a:path w="21548" h="21600" stroke="0" extrusionOk="0">
                <a:moveTo>
                  <a:pt x="-1" y="0"/>
                </a:moveTo>
                <a:cubicBezTo>
                  <a:pt x="11349" y="0"/>
                  <a:pt x="20763" y="8784"/>
                  <a:pt x="21548" y="20106"/>
                </a:cubicBezTo>
                <a:lnTo>
                  <a:pt x="0" y="21600"/>
                </a:lnTo>
                <a:lnTo>
                  <a:pt x="-1" y="0"/>
                </a:lnTo>
                <a:close/>
              </a:path>
            </a:pathLst>
          </a:custGeom>
          <a:noFill/>
          <a:ln w="28575">
            <a:solidFill>
              <a:schemeClr val="hlink"/>
            </a:solidFill>
            <a:round/>
            <a:headEnd type="triangl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283" name="Text Box 82"/>
          <p:cNvSpPr txBox="1">
            <a:spLocks noChangeArrowheads="1"/>
          </p:cNvSpPr>
          <p:nvPr/>
        </p:nvSpPr>
        <p:spPr bwMode="auto">
          <a:xfrm>
            <a:off x="5857875" y="2813050"/>
            <a:ext cx="6921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sz="2800">
                <a:solidFill>
                  <a:schemeClr val="tx1"/>
                </a:solidFill>
                <a:latin typeface="Tahoma" pitchFamily="34" charset="0"/>
                <a:ea typeface="宋体" charset="-122"/>
              </a:defRPr>
            </a:lvl1pPr>
            <a:lvl2pPr marL="742950" indent="-285750" defTabSz="762000" eaLnBrk="0" hangingPunct="0">
              <a:defRPr sz="2800">
                <a:solidFill>
                  <a:schemeClr val="tx1"/>
                </a:solidFill>
                <a:latin typeface="Tahoma" pitchFamily="34" charset="0"/>
                <a:ea typeface="宋体" charset="-122"/>
              </a:defRPr>
            </a:lvl2pPr>
            <a:lvl3pPr marL="1143000" indent="-228600" defTabSz="762000" eaLnBrk="0" hangingPunct="0">
              <a:defRPr sz="2800">
                <a:solidFill>
                  <a:schemeClr val="tx1"/>
                </a:solidFill>
                <a:latin typeface="Tahoma" pitchFamily="34" charset="0"/>
                <a:ea typeface="宋体" charset="-122"/>
              </a:defRPr>
            </a:lvl3pPr>
            <a:lvl4pPr marL="1600200" indent="-228600" defTabSz="762000" eaLnBrk="0" hangingPunct="0">
              <a:defRPr sz="2800">
                <a:solidFill>
                  <a:schemeClr val="tx1"/>
                </a:solidFill>
                <a:latin typeface="Tahoma" pitchFamily="34" charset="0"/>
                <a:ea typeface="宋体" charset="-122"/>
              </a:defRPr>
            </a:lvl4pPr>
            <a:lvl5pPr marL="2057400" indent="-228600" defTabSz="762000" eaLnBrk="0" hangingPunct="0">
              <a:defRPr sz="2800">
                <a:solidFill>
                  <a:schemeClr val="tx1"/>
                </a:solidFill>
                <a:latin typeface="Tahoma" pitchFamily="34" charset="0"/>
                <a:ea typeface="宋体" charset="-122"/>
              </a:defRPr>
            </a:lvl5pPr>
            <a:lvl6pPr marL="2514600" indent="-228600" algn="ctr" defTabSz="762000"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defTabSz="762000"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defTabSz="762000"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defTabSz="762000" eaLnBrk="0" fontAlgn="base" hangingPunct="0">
              <a:spcBef>
                <a:spcPct val="0"/>
              </a:spcBef>
              <a:spcAft>
                <a:spcPct val="0"/>
              </a:spcAft>
              <a:defRPr sz="2800">
                <a:solidFill>
                  <a:schemeClr val="tx1"/>
                </a:solidFill>
                <a:latin typeface="Tahoma" pitchFamily="34" charset="0"/>
                <a:ea typeface="宋体" charset="-122"/>
              </a:defRPr>
            </a:lvl9pPr>
          </a:lstStyle>
          <a:p>
            <a:pPr algn="l"/>
            <a:r>
              <a:rPr kumimoji="1" lang="zh-CN" altLang="en-US" sz="2000">
                <a:solidFill>
                  <a:srgbClr val="333399"/>
                </a:solidFill>
                <a:latin typeface="Arial" charset="0"/>
                <a:ea typeface="黑体" pitchFamily="49" charset="-122"/>
              </a:rPr>
              <a:t>篡改</a:t>
            </a:r>
          </a:p>
        </p:txBody>
      </p:sp>
      <p:sp>
        <p:nvSpPr>
          <p:cNvPr id="11284" name="Oval 83"/>
          <p:cNvSpPr>
            <a:spLocks noChangeArrowheads="1"/>
          </p:cNvSpPr>
          <p:nvPr/>
        </p:nvSpPr>
        <p:spPr bwMode="auto">
          <a:xfrm>
            <a:off x="7050088" y="2301875"/>
            <a:ext cx="263525" cy="274638"/>
          </a:xfrm>
          <a:prstGeom prst="ellipse">
            <a:avLst/>
          </a:prstGeom>
          <a:solidFill>
            <a:srgbClr val="99CCFF"/>
          </a:solidFill>
          <a:ln w="19050">
            <a:solidFill>
              <a:srgbClr val="333399"/>
            </a:solidFill>
            <a:round/>
            <a:headEnd type="none" w="sm" len="sm"/>
            <a:tailEnd type="none" w="sm" len="sm"/>
          </a:ln>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11285" name="Arc 84"/>
          <p:cNvSpPr>
            <a:spLocks/>
          </p:cNvSpPr>
          <p:nvPr/>
        </p:nvSpPr>
        <p:spPr bwMode="auto">
          <a:xfrm flipH="1">
            <a:off x="7950200" y="2439988"/>
            <a:ext cx="484188" cy="450850"/>
          </a:xfrm>
          <a:custGeom>
            <a:avLst/>
            <a:gdLst>
              <a:gd name="T0" fmla="*/ 0 w 21548"/>
              <a:gd name="T1" fmla="*/ 0 h 21600"/>
              <a:gd name="T2" fmla="*/ 2147483647 w 21548"/>
              <a:gd name="T3" fmla="*/ 2147483647 h 21600"/>
              <a:gd name="T4" fmla="*/ 0 w 21548"/>
              <a:gd name="T5" fmla="*/ 2147483647 h 21600"/>
              <a:gd name="T6" fmla="*/ 0 60000 65536"/>
              <a:gd name="T7" fmla="*/ 0 60000 65536"/>
              <a:gd name="T8" fmla="*/ 0 60000 65536"/>
              <a:gd name="T9" fmla="*/ 0 w 21548"/>
              <a:gd name="T10" fmla="*/ 0 h 21600"/>
              <a:gd name="T11" fmla="*/ 21548 w 21548"/>
              <a:gd name="T12" fmla="*/ 21600 h 21600"/>
            </a:gdLst>
            <a:ahLst/>
            <a:cxnLst>
              <a:cxn ang="T6">
                <a:pos x="T0" y="T1"/>
              </a:cxn>
              <a:cxn ang="T7">
                <a:pos x="T2" y="T3"/>
              </a:cxn>
              <a:cxn ang="T8">
                <a:pos x="T4" y="T5"/>
              </a:cxn>
            </a:cxnLst>
            <a:rect l="T9" t="T10" r="T11" b="T12"/>
            <a:pathLst>
              <a:path w="21548" h="21600" fill="none" extrusionOk="0">
                <a:moveTo>
                  <a:pt x="-1" y="0"/>
                </a:moveTo>
                <a:cubicBezTo>
                  <a:pt x="11349" y="0"/>
                  <a:pt x="20763" y="8784"/>
                  <a:pt x="21548" y="20106"/>
                </a:cubicBezTo>
              </a:path>
              <a:path w="21548" h="21600" stroke="0" extrusionOk="0">
                <a:moveTo>
                  <a:pt x="-1" y="0"/>
                </a:moveTo>
                <a:cubicBezTo>
                  <a:pt x="11349" y="0"/>
                  <a:pt x="20763" y="8784"/>
                  <a:pt x="21548" y="20106"/>
                </a:cubicBezTo>
                <a:lnTo>
                  <a:pt x="0" y="21600"/>
                </a:lnTo>
                <a:lnTo>
                  <a:pt x="-1" y="0"/>
                </a:lnTo>
                <a:close/>
              </a:path>
            </a:pathLst>
          </a:custGeom>
          <a:noFill/>
          <a:ln w="28575">
            <a:solidFill>
              <a:schemeClr val="hlink"/>
            </a:solidFill>
            <a:round/>
            <a:headEnd type="triangl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286" name="Text Box 85"/>
          <p:cNvSpPr txBox="1">
            <a:spLocks noChangeArrowheads="1"/>
          </p:cNvSpPr>
          <p:nvPr/>
        </p:nvSpPr>
        <p:spPr bwMode="auto">
          <a:xfrm>
            <a:off x="8124825" y="2813050"/>
            <a:ext cx="6921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sz="2800">
                <a:solidFill>
                  <a:schemeClr val="tx1"/>
                </a:solidFill>
                <a:latin typeface="Tahoma" pitchFamily="34" charset="0"/>
                <a:ea typeface="宋体" charset="-122"/>
              </a:defRPr>
            </a:lvl1pPr>
            <a:lvl2pPr marL="742950" indent="-285750" defTabSz="762000" eaLnBrk="0" hangingPunct="0">
              <a:defRPr sz="2800">
                <a:solidFill>
                  <a:schemeClr val="tx1"/>
                </a:solidFill>
                <a:latin typeface="Tahoma" pitchFamily="34" charset="0"/>
                <a:ea typeface="宋体" charset="-122"/>
              </a:defRPr>
            </a:lvl2pPr>
            <a:lvl3pPr marL="1143000" indent="-228600" defTabSz="762000" eaLnBrk="0" hangingPunct="0">
              <a:defRPr sz="2800">
                <a:solidFill>
                  <a:schemeClr val="tx1"/>
                </a:solidFill>
                <a:latin typeface="Tahoma" pitchFamily="34" charset="0"/>
                <a:ea typeface="宋体" charset="-122"/>
              </a:defRPr>
            </a:lvl3pPr>
            <a:lvl4pPr marL="1600200" indent="-228600" defTabSz="762000" eaLnBrk="0" hangingPunct="0">
              <a:defRPr sz="2800">
                <a:solidFill>
                  <a:schemeClr val="tx1"/>
                </a:solidFill>
                <a:latin typeface="Tahoma" pitchFamily="34" charset="0"/>
                <a:ea typeface="宋体" charset="-122"/>
              </a:defRPr>
            </a:lvl4pPr>
            <a:lvl5pPr marL="2057400" indent="-228600" defTabSz="762000" eaLnBrk="0" hangingPunct="0">
              <a:defRPr sz="2800">
                <a:solidFill>
                  <a:schemeClr val="tx1"/>
                </a:solidFill>
                <a:latin typeface="Tahoma" pitchFamily="34" charset="0"/>
                <a:ea typeface="宋体" charset="-122"/>
              </a:defRPr>
            </a:lvl5pPr>
            <a:lvl6pPr marL="2514600" indent="-228600" algn="ctr" defTabSz="762000"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defTabSz="762000"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defTabSz="762000"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defTabSz="762000" eaLnBrk="0" fontAlgn="base" hangingPunct="0">
              <a:spcBef>
                <a:spcPct val="0"/>
              </a:spcBef>
              <a:spcAft>
                <a:spcPct val="0"/>
              </a:spcAft>
              <a:defRPr sz="2800">
                <a:solidFill>
                  <a:schemeClr val="tx1"/>
                </a:solidFill>
                <a:latin typeface="Tahoma" pitchFamily="34" charset="0"/>
                <a:ea typeface="宋体" charset="-122"/>
              </a:defRPr>
            </a:lvl9pPr>
          </a:lstStyle>
          <a:p>
            <a:pPr algn="l"/>
            <a:r>
              <a:rPr kumimoji="1" lang="zh-CN" altLang="en-US" sz="2000">
                <a:solidFill>
                  <a:srgbClr val="333399"/>
                </a:solidFill>
                <a:latin typeface="Arial" charset="0"/>
                <a:ea typeface="黑体" pitchFamily="49" charset="-122"/>
              </a:rPr>
              <a:t>伪造</a:t>
            </a:r>
          </a:p>
        </p:txBody>
      </p:sp>
      <p:sp>
        <p:nvSpPr>
          <p:cNvPr id="11287" name="Oval 86"/>
          <p:cNvSpPr>
            <a:spLocks noChangeArrowheads="1"/>
          </p:cNvSpPr>
          <p:nvPr/>
        </p:nvSpPr>
        <p:spPr bwMode="auto">
          <a:xfrm>
            <a:off x="8415338" y="2301875"/>
            <a:ext cx="263525" cy="274638"/>
          </a:xfrm>
          <a:prstGeom prst="ellipse">
            <a:avLst/>
          </a:prstGeom>
          <a:solidFill>
            <a:srgbClr val="99CCFF"/>
          </a:solidFill>
          <a:ln w="19050">
            <a:solidFill>
              <a:srgbClr val="333399"/>
            </a:solidFill>
            <a:round/>
            <a:headEnd type="none" w="sm" len="sm"/>
            <a:tailEnd type="none" w="sm" len="sm"/>
          </a:ln>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11288" name="Oval 87"/>
          <p:cNvSpPr>
            <a:spLocks noChangeArrowheads="1"/>
          </p:cNvSpPr>
          <p:nvPr/>
        </p:nvSpPr>
        <p:spPr bwMode="auto">
          <a:xfrm>
            <a:off x="7731125" y="2860675"/>
            <a:ext cx="393700" cy="228600"/>
          </a:xfrm>
          <a:prstGeom prst="ellipse">
            <a:avLst/>
          </a:prstGeom>
          <a:solidFill>
            <a:schemeClr val="hlink"/>
          </a:solidFill>
          <a:ln w="19050">
            <a:solidFill>
              <a:srgbClr val="333399"/>
            </a:solidFill>
            <a:round/>
            <a:headEnd type="none" w="sm" len="sm"/>
            <a:tailEnd type="none" w="sm" len="sm"/>
          </a:ln>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11289" name="Text Box 88"/>
          <p:cNvSpPr txBox="1">
            <a:spLocks noChangeArrowheads="1"/>
          </p:cNvSpPr>
          <p:nvPr/>
        </p:nvSpPr>
        <p:spPr bwMode="auto">
          <a:xfrm>
            <a:off x="3001963" y="2808288"/>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sz="2800">
                <a:solidFill>
                  <a:schemeClr val="tx1"/>
                </a:solidFill>
                <a:latin typeface="Tahoma" pitchFamily="34" charset="0"/>
                <a:ea typeface="宋体" charset="-122"/>
              </a:defRPr>
            </a:lvl1pPr>
            <a:lvl2pPr marL="742950" indent="-285750" defTabSz="762000" eaLnBrk="0" hangingPunct="0">
              <a:defRPr sz="2800">
                <a:solidFill>
                  <a:schemeClr val="tx1"/>
                </a:solidFill>
                <a:latin typeface="Tahoma" pitchFamily="34" charset="0"/>
                <a:ea typeface="宋体" charset="-122"/>
              </a:defRPr>
            </a:lvl2pPr>
            <a:lvl3pPr marL="1143000" indent="-228600" defTabSz="762000" eaLnBrk="0" hangingPunct="0">
              <a:defRPr sz="2800">
                <a:solidFill>
                  <a:schemeClr val="tx1"/>
                </a:solidFill>
                <a:latin typeface="Tahoma" pitchFamily="34" charset="0"/>
                <a:ea typeface="宋体" charset="-122"/>
              </a:defRPr>
            </a:lvl3pPr>
            <a:lvl4pPr marL="1600200" indent="-228600" defTabSz="762000" eaLnBrk="0" hangingPunct="0">
              <a:defRPr sz="2800">
                <a:solidFill>
                  <a:schemeClr val="tx1"/>
                </a:solidFill>
                <a:latin typeface="Tahoma" pitchFamily="34" charset="0"/>
                <a:ea typeface="宋体" charset="-122"/>
              </a:defRPr>
            </a:lvl4pPr>
            <a:lvl5pPr marL="2057400" indent="-228600" defTabSz="762000" eaLnBrk="0" hangingPunct="0">
              <a:defRPr sz="2800">
                <a:solidFill>
                  <a:schemeClr val="tx1"/>
                </a:solidFill>
                <a:latin typeface="Tahoma" pitchFamily="34" charset="0"/>
                <a:ea typeface="宋体" charset="-122"/>
              </a:defRPr>
            </a:lvl5pPr>
            <a:lvl6pPr marL="2514600" indent="-228600" algn="ctr" defTabSz="762000"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defTabSz="762000"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defTabSz="762000"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defTabSz="762000" eaLnBrk="0" fontAlgn="base" hangingPunct="0">
              <a:spcBef>
                <a:spcPct val="0"/>
              </a:spcBef>
              <a:spcAft>
                <a:spcPct val="0"/>
              </a:spcAft>
              <a:defRPr sz="2800">
                <a:solidFill>
                  <a:schemeClr val="tx1"/>
                </a:solidFill>
                <a:latin typeface="Tahoma" pitchFamily="34" charset="0"/>
                <a:ea typeface="宋体" charset="-122"/>
              </a:defRPr>
            </a:lvl9pPr>
          </a:lstStyle>
          <a:p>
            <a:pPr algn="l"/>
            <a:r>
              <a:rPr kumimoji="1" lang="zh-CN" altLang="en-US" sz="2000">
                <a:solidFill>
                  <a:srgbClr val="333399"/>
                </a:solidFill>
                <a:latin typeface="Arial" charset="0"/>
                <a:ea typeface="黑体" pitchFamily="49" charset="-122"/>
              </a:rPr>
              <a:t>中断</a:t>
            </a:r>
          </a:p>
        </p:txBody>
      </p:sp>
      <p:sp>
        <p:nvSpPr>
          <p:cNvPr id="11290" name="Text Box 89"/>
          <p:cNvSpPr txBox="1">
            <a:spLocks noChangeArrowheads="1"/>
          </p:cNvSpPr>
          <p:nvPr/>
        </p:nvSpPr>
        <p:spPr bwMode="auto">
          <a:xfrm>
            <a:off x="547688" y="3371850"/>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sz="2800">
                <a:solidFill>
                  <a:schemeClr val="tx1"/>
                </a:solidFill>
                <a:latin typeface="Tahoma" pitchFamily="34" charset="0"/>
                <a:ea typeface="宋体" charset="-122"/>
              </a:defRPr>
            </a:lvl1pPr>
            <a:lvl2pPr marL="742950" indent="-285750" defTabSz="762000" eaLnBrk="0" hangingPunct="0">
              <a:defRPr sz="2800">
                <a:solidFill>
                  <a:schemeClr val="tx1"/>
                </a:solidFill>
                <a:latin typeface="Tahoma" pitchFamily="34" charset="0"/>
                <a:ea typeface="宋体" charset="-122"/>
              </a:defRPr>
            </a:lvl2pPr>
            <a:lvl3pPr marL="1143000" indent="-228600" defTabSz="762000" eaLnBrk="0" hangingPunct="0">
              <a:defRPr sz="2800">
                <a:solidFill>
                  <a:schemeClr val="tx1"/>
                </a:solidFill>
                <a:latin typeface="Tahoma" pitchFamily="34" charset="0"/>
                <a:ea typeface="宋体" charset="-122"/>
              </a:defRPr>
            </a:lvl3pPr>
            <a:lvl4pPr marL="1600200" indent="-228600" defTabSz="762000" eaLnBrk="0" hangingPunct="0">
              <a:defRPr sz="2800">
                <a:solidFill>
                  <a:schemeClr val="tx1"/>
                </a:solidFill>
                <a:latin typeface="Tahoma" pitchFamily="34" charset="0"/>
                <a:ea typeface="宋体" charset="-122"/>
              </a:defRPr>
            </a:lvl4pPr>
            <a:lvl5pPr marL="2057400" indent="-228600" defTabSz="762000" eaLnBrk="0" hangingPunct="0">
              <a:defRPr sz="2800">
                <a:solidFill>
                  <a:schemeClr val="tx1"/>
                </a:solidFill>
                <a:latin typeface="Tahoma" pitchFamily="34" charset="0"/>
                <a:ea typeface="宋体" charset="-122"/>
              </a:defRPr>
            </a:lvl5pPr>
            <a:lvl6pPr marL="2514600" indent="-228600" algn="ctr" defTabSz="762000"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defTabSz="762000"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defTabSz="762000"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defTabSz="762000" eaLnBrk="0" fontAlgn="base" hangingPunct="0">
              <a:spcBef>
                <a:spcPct val="0"/>
              </a:spcBef>
              <a:spcAft>
                <a:spcPct val="0"/>
              </a:spcAft>
              <a:defRPr sz="2800">
                <a:solidFill>
                  <a:schemeClr val="tx1"/>
                </a:solidFill>
                <a:latin typeface="Tahoma" pitchFamily="34" charset="0"/>
                <a:ea typeface="宋体" charset="-122"/>
              </a:defRPr>
            </a:lvl9pPr>
          </a:lstStyle>
          <a:p>
            <a:pPr algn="l"/>
            <a:r>
              <a:rPr kumimoji="1" lang="zh-CN" altLang="en-US" sz="2000">
                <a:solidFill>
                  <a:srgbClr val="333399"/>
                </a:solidFill>
                <a:latin typeface="Arial" charset="0"/>
                <a:ea typeface="黑体" pitchFamily="49" charset="-122"/>
              </a:rPr>
              <a:t>被动攻击</a:t>
            </a:r>
          </a:p>
        </p:txBody>
      </p:sp>
      <p:sp>
        <p:nvSpPr>
          <p:cNvPr id="11291" name="Text Box 90"/>
          <p:cNvSpPr txBox="1">
            <a:spLocks noChangeArrowheads="1"/>
          </p:cNvSpPr>
          <p:nvPr/>
        </p:nvSpPr>
        <p:spPr bwMode="auto">
          <a:xfrm>
            <a:off x="4824413" y="3373438"/>
            <a:ext cx="16192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sz="2800">
                <a:solidFill>
                  <a:schemeClr val="tx1"/>
                </a:solidFill>
                <a:latin typeface="Tahoma" pitchFamily="34" charset="0"/>
                <a:ea typeface="宋体" charset="-122"/>
              </a:defRPr>
            </a:lvl1pPr>
            <a:lvl2pPr marL="742950" indent="-285750" defTabSz="762000" eaLnBrk="0" hangingPunct="0">
              <a:defRPr sz="2800">
                <a:solidFill>
                  <a:schemeClr val="tx1"/>
                </a:solidFill>
                <a:latin typeface="Tahoma" pitchFamily="34" charset="0"/>
                <a:ea typeface="宋体" charset="-122"/>
              </a:defRPr>
            </a:lvl2pPr>
            <a:lvl3pPr marL="1143000" indent="-228600" defTabSz="762000" eaLnBrk="0" hangingPunct="0">
              <a:defRPr sz="2800">
                <a:solidFill>
                  <a:schemeClr val="tx1"/>
                </a:solidFill>
                <a:latin typeface="Tahoma" pitchFamily="34" charset="0"/>
                <a:ea typeface="宋体" charset="-122"/>
              </a:defRPr>
            </a:lvl3pPr>
            <a:lvl4pPr marL="1600200" indent="-228600" defTabSz="762000" eaLnBrk="0" hangingPunct="0">
              <a:defRPr sz="2800">
                <a:solidFill>
                  <a:schemeClr val="tx1"/>
                </a:solidFill>
                <a:latin typeface="Tahoma" pitchFamily="34" charset="0"/>
                <a:ea typeface="宋体" charset="-122"/>
              </a:defRPr>
            </a:lvl4pPr>
            <a:lvl5pPr marL="2057400" indent="-228600" defTabSz="762000" eaLnBrk="0" hangingPunct="0">
              <a:defRPr sz="2800">
                <a:solidFill>
                  <a:schemeClr val="tx1"/>
                </a:solidFill>
                <a:latin typeface="Tahoma" pitchFamily="34" charset="0"/>
                <a:ea typeface="宋体" charset="-122"/>
              </a:defRPr>
            </a:lvl5pPr>
            <a:lvl6pPr marL="2514600" indent="-228600" algn="ctr" defTabSz="762000"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defTabSz="762000"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defTabSz="762000"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defTabSz="762000" eaLnBrk="0" fontAlgn="base" hangingPunct="0">
              <a:spcBef>
                <a:spcPct val="0"/>
              </a:spcBef>
              <a:spcAft>
                <a:spcPct val="0"/>
              </a:spcAft>
              <a:defRPr sz="2800">
                <a:solidFill>
                  <a:schemeClr val="tx1"/>
                </a:solidFill>
                <a:latin typeface="Tahoma" pitchFamily="34" charset="0"/>
                <a:ea typeface="宋体" charset="-122"/>
              </a:defRPr>
            </a:lvl9pPr>
          </a:lstStyle>
          <a:p>
            <a:pPr algn="l"/>
            <a:r>
              <a:rPr kumimoji="1" lang="zh-CN" altLang="en-US" sz="2000">
                <a:solidFill>
                  <a:srgbClr val="333399"/>
                </a:solidFill>
                <a:latin typeface="Arial" charset="0"/>
                <a:ea typeface="黑体" pitchFamily="49" charset="-122"/>
              </a:rPr>
              <a:t>主  动  攻  击</a:t>
            </a:r>
          </a:p>
        </p:txBody>
      </p:sp>
      <p:sp>
        <p:nvSpPr>
          <p:cNvPr id="11292" name="Text Box 91"/>
          <p:cNvSpPr txBox="1">
            <a:spLocks noChangeArrowheads="1"/>
          </p:cNvSpPr>
          <p:nvPr/>
        </p:nvSpPr>
        <p:spPr bwMode="auto">
          <a:xfrm>
            <a:off x="8067675" y="1725613"/>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sz="2800">
                <a:solidFill>
                  <a:schemeClr val="tx1"/>
                </a:solidFill>
                <a:latin typeface="Tahoma" pitchFamily="34" charset="0"/>
                <a:ea typeface="宋体" charset="-122"/>
              </a:defRPr>
            </a:lvl1pPr>
            <a:lvl2pPr marL="742950" indent="-285750" defTabSz="762000" eaLnBrk="0" hangingPunct="0">
              <a:defRPr sz="2800">
                <a:solidFill>
                  <a:schemeClr val="tx1"/>
                </a:solidFill>
                <a:latin typeface="Tahoma" pitchFamily="34" charset="0"/>
                <a:ea typeface="宋体" charset="-122"/>
              </a:defRPr>
            </a:lvl2pPr>
            <a:lvl3pPr marL="1143000" indent="-228600" defTabSz="762000" eaLnBrk="0" hangingPunct="0">
              <a:defRPr sz="2800">
                <a:solidFill>
                  <a:schemeClr val="tx1"/>
                </a:solidFill>
                <a:latin typeface="Tahoma" pitchFamily="34" charset="0"/>
                <a:ea typeface="宋体" charset="-122"/>
              </a:defRPr>
            </a:lvl3pPr>
            <a:lvl4pPr marL="1600200" indent="-228600" defTabSz="762000" eaLnBrk="0" hangingPunct="0">
              <a:defRPr sz="2800">
                <a:solidFill>
                  <a:schemeClr val="tx1"/>
                </a:solidFill>
                <a:latin typeface="Tahoma" pitchFamily="34" charset="0"/>
                <a:ea typeface="宋体" charset="-122"/>
              </a:defRPr>
            </a:lvl4pPr>
            <a:lvl5pPr marL="2057400" indent="-228600" defTabSz="762000" eaLnBrk="0" hangingPunct="0">
              <a:defRPr sz="2800">
                <a:solidFill>
                  <a:schemeClr val="tx1"/>
                </a:solidFill>
                <a:latin typeface="Tahoma" pitchFamily="34" charset="0"/>
                <a:ea typeface="宋体" charset="-122"/>
              </a:defRPr>
            </a:lvl5pPr>
            <a:lvl6pPr marL="2514600" indent="-228600" algn="ctr" defTabSz="762000"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defTabSz="762000"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defTabSz="762000"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defTabSz="762000" eaLnBrk="0" fontAlgn="base" hangingPunct="0">
              <a:spcBef>
                <a:spcPct val="0"/>
              </a:spcBef>
              <a:spcAft>
                <a:spcPct val="0"/>
              </a:spcAft>
              <a:defRPr sz="2800">
                <a:solidFill>
                  <a:schemeClr val="tx1"/>
                </a:solidFill>
                <a:latin typeface="Tahoma" pitchFamily="34" charset="0"/>
                <a:ea typeface="宋体" charset="-122"/>
              </a:defRPr>
            </a:lvl9pPr>
          </a:lstStyle>
          <a:p>
            <a:pPr algn="l"/>
            <a:r>
              <a:rPr kumimoji="1" lang="zh-CN" altLang="en-US" sz="2000">
                <a:solidFill>
                  <a:srgbClr val="333399"/>
                </a:solidFill>
                <a:latin typeface="Arial" charset="0"/>
                <a:ea typeface="黑体" pitchFamily="49" charset="-122"/>
              </a:rPr>
              <a:t>目的站</a:t>
            </a:r>
          </a:p>
        </p:txBody>
      </p:sp>
      <p:sp>
        <p:nvSpPr>
          <p:cNvPr id="11293" name="Text Box 92"/>
          <p:cNvSpPr txBox="1">
            <a:spLocks noChangeArrowheads="1"/>
          </p:cNvSpPr>
          <p:nvPr/>
        </p:nvSpPr>
        <p:spPr bwMode="auto">
          <a:xfrm>
            <a:off x="6842125" y="1725613"/>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sz="2800">
                <a:solidFill>
                  <a:schemeClr val="tx1"/>
                </a:solidFill>
                <a:latin typeface="Tahoma" pitchFamily="34" charset="0"/>
                <a:ea typeface="宋体" charset="-122"/>
              </a:defRPr>
            </a:lvl1pPr>
            <a:lvl2pPr marL="742950" indent="-285750" defTabSz="762000" eaLnBrk="0" hangingPunct="0">
              <a:defRPr sz="2800">
                <a:solidFill>
                  <a:schemeClr val="tx1"/>
                </a:solidFill>
                <a:latin typeface="Tahoma" pitchFamily="34" charset="0"/>
                <a:ea typeface="宋体" charset="-122"/>
              </a:defRPr>
            </a:lvl2pPr>
            <a:lvl3pPr marL="1143000" indent="-228600" defTabSz="762000" eaLnBrk="0" hangingPunct="0">
              <a:defRPr sz="2800">
                <a:solidFill>
                  <a:schemeClr val="tx1"/>
                </a:solidFill>
                <a:latin typeface="Tahoma" pitchFamily="34" charset="0"/>
                <a:ea typeface="宋体" charset="-122"/>
              </a:defRPr>
            </a:lvl3pPr>
            <a:lvl4pPr marL="1600200" indent="-228600" defTabSz="762000" eaLnBrk="0" hangingPunct="0">
              <a:defRPr sz="2800">
                <a:solidFill>
                  <a:schemeClr val="tx1"/>
                </a:solidFill>
                <a:latin typeface="Tahoma" pitchFamily="34" charset="0"/>
                <a:ea typeface="宋体" charset="-122"/>
              </a:defRPr>
            </a:lvl4pPr>
            <a:lvl5pPr marL="2057400" indent="-228600" defTabSz="762000" eaLnBrk="0" hangingPunct="0">
              <a:defRPr sz="2800">
                <a:solidFill>
                  <a:schemeClr val="tx1"/>
                </a:solidFill>
                <a:latin typeface="Tahoma" pitchFamily="34" charset="0"/>
                <a:ea typeface="宋体" charset="-122"/>
              </a:defRPr>
            </a:lvl5pPr>
            <a:lvl6pPr marL="2514600" indent="-228600" algn="ctr" defTabSz="762000"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defTabSz="762000"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defTabSz="762000"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defTabSz="762000" eaLnBrk="0" fontAlgn="base" hangingPunct="0">
              <a:spcBef>
                <a:spcPct val="0"/>
              </a:spcBef>
              <a:spcAft>
                <a:spcPct val="0"/>
              </a:spcAft>
              <a:defRPr sz="2800">
                <a:solidFill>
                  <a:schemeClr val="tx1"/>
                </a:solidFill>
                <a:latin typeface="Tahoma" pitchFamily="34" charset="0"/>
                <a:ea typeface="宋体" charset="-122"/>
              </a:defRPr>
            </a:lvl9pPr>
          </a:lstStyle>
          <a:p>
            <a:pPr algn="l"/>
            <a:r>
              <a:rPr kumimoji="1" lang="zh-CN" altLang="en-US" sz="2000">
                <a:solidFill>
                  <a:srgbClr val="333399"/>
                </a:solidFill>
                <a:latin typeface="Arial" charset="0"/>
                <a:ea typeface="黑体" pitchFamily="49" charset="-122"/>
              </a:rPr>
              <a:t>源站</a:t>
            </a:r>
          </a:p>
        </p:txBody>
      </p:sp>
      <p:sp>
        <p:nvSpPr>
          <p:cNvPr id="11294" name="Text Box 93"/>
          <p:cNvSpPr txBox="1">
            <a:spLocks noChangeArrowheads="1"/>
          </p:cNvSpPr>
          <p:nvPr/>
        </p:nvSpPr>
        <p:spPr bwMode="auto">
          <a:xfrm>
            <a:off x="4714875" y="1725613"/>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sz="2800">
                <a:solidFill>
                  <a:schemeClr val="tx1"/>
                </a:solidFill>
                <a:latin typeface="Tahoma" pitchFamily="34" charset="0"/>
                <a:ea typeface="宋体" charset="-122"/>
              </a:defRPr>
            </a:lvl1pPr>
            <a:lvl2pPr marL="742950" indent="-285750" defTabSz="762000" eaLnBrk="0" hangingPunct="0">
              <a:defRPr sz="2800">
                <a:solidFill>
                  <a:schemeClr val="tx1"/>
                </a:solidFill>
                <a:latin typeface="Tahoma" pitchFamily="34" charset="0"/>
                <a:ea typeface="宋体" charset="-122"/>
              </a:defRPr>
            </a:lvl2pPr>
            <a:lvl3pPr marL="1143000" indent="-228600" defTabSz="762000" eaLnBrk="0" hangingPunct="0">
              <a:defRPr sz="2800">
                <a:solidFill>
                  <a:schemeClr val="tx1"/>
                </a:solidFill>
                <a:latin typeface="Tahoma" pitchFamily="34" charset="0"/>
                <a:ea typeface="宋体" charset="-122"/>
              </a:defRPr>
            </a:lvl3pPr>
            <a:lvl4pPr marL="1600200" indent="-228600" defTabSz="762000" eaLnBrk="0" hangingPunct="0">
              <a:defRPr sz="2800">
                <a:solidFill>
                  <a:schemeClr val="tx1"/>
                </a:solidFill>
                <a:latin typeface="Tahoma" pitchFamily="34" charset="0"/>
                <a:ea typeface="宋体" charset="-122"/>
              </a:defRPr>
            </a:lvl4pPr>
            <a:lvl5pPr marL="2057400" indent="-228600" defTabSz="762000" eaLnBrk="0" hangingPunct="0">
              <a:defRPr sz="2800">
                <a:solidFill>
                  <a:schemeClr val="tx1"/>
                </a:solidFill>
                <a:latin typeface="Tahoma" pitchFamily="34" charset="0"/>
                <a:ea typeface="宋体" charset="-122"/>
              </a:defRPr>
            </a:lvl5pPr>
            <a:lvl6pPr marL="2514600" indent="-228600" algn="ctr" defTabSz="762000"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defTabSz="762000"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defTabSz="762000"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defTabSz="762000" eaLnBrk="0" fontAlgn="base" hangingPunct="0">
              <a:spcBef>
                <a:spcPct val="0"/>
              </a:spcBef>
              <a:spcAft>
                <a:spcPct val="0"/>
              </a:spcAft>
              <a:defRPr sz="2800">
                <a:solidFill>
                  <a:schemeClr val="tx1"/>
                </a:solidFill>
                <a:latin typeface="Tahoma" pitchFamily="34" charset="0"/>
                <a:ea typeface="宋体" charset="-122"/>
              </a:defRPr>
            </a:lvl9pPr>
          </a:lstStyle>
          <a:p>
            <a:pPr algn="l"/>
            <a:r>
              <a:rPr kumimoji="1" lang="zh-CN" altLang="en-US" sz="2000">
                <a:solidFill>
                  <a:srgbClr val="333399"/>
                </a:solidFill>
                <a:latin typeface="Arial" charset="0"/>
                <a:ea typeface="黑体" pitchFamily="49" charset="-122"/>
              </a:rPr>
              <a:t>源站</a:t>
            </a:r>
          </a:p>
        </p:txBody>
      </p:sp>
      <p:sp>
        <p:nvSpPr>
          <p:cNvPr id="11295" name="Text Box 94"/>
          <p:cNvSpPr txBox="1">
            <a:spLocks noChangeArrowheads="1"/>
          </p:cNvSpPr>
          <p:nvPr/>
        </p:nvSpPr>
        <p:spPr bwMode="auto">
          <a:xfrm>
            <a:off x="2506663" y="1725613"/>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sz="2800">
                <a:solidFill>
                  <a:schemeClr val="tx1"/>
                </a:solidFill>
                <a:latin typeface="Tahoma" pitchFamily="34" charset="0"/>
                <a:ea typeface="宋体" charset="-122"/>
              </a:defRPr>
            </a:lvl1pPr>
            <a:lvl2pPr marL="742950" indent="-285750" defTabSz="762000" eaLnBrk="0" hangingPunct="0">
              <a:defRPr sz="2800">
                <a:solidFill>
                  <a:schemeClr val="tx1"/>
                </a:solidFill>
                <a:latin typeface="Tahoma" pitchFamily="34" charset="0"/>
                <a:ea typeface="宋体" charset="-122"/>
              </a:defRPr>
            </a:lvl2pPr>
            <a:lvl3pPr marL="1143000" indent="-228600" defTabSz="762000" eaLnBrk="0" hangingPunct="0">
              <a:defRPr sz="2800">
                <a:solidFill>
                  <a:schemeClr val="tx1"/>
                </a:solidFill>
                <a:latin typeface="Tahoma" pitchFamily="34" charset="0"/>
                <a:ea typeface="宋体" charset="-122"/>
              </a:defRPr>
            </a:lvl3pPr>
            <a:lvl4pPr marL="1600200" indent="-228600" defTabSz="762000" eaLnBrk="0" hangingPunct="0">
              <a:defRPr sz="2800">
                <a:solidFill>
                  <a:schemeClr val="tx1"/>
                </a:solidFill>
                <a:latin typeface="Tahoma" pitchFamily="34" charset="0"/>
                <a:ea typeface="宋体" charset="-122"/>
              </a:defRPr>
            </a:lvl4pPr>
            <a:lvl5pPr marL="2057400" indent="-228600" defTabSz="762000" eaLnBrk="0" hangingPunct="0">
              <a:defRPr sz="2800">
                <a:solidFill>
                  <a:schemeClr val="tx1"/>
                </a:solidFill>
                <a:latin typeface="Tahoma" pitchFamily="34" charset="0"/>
                <a:ea typeface="宋体" charset="-122"/>
              </a:defRPr>
            </a:lvl5pPr>
            <a:lvl6pPr marL="2514600" indent="-228600" algn="ctr" defTabSz="762000"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defTabSz="762000"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defTabSz="762000"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defTabSz="762000" eaLnBrk="0" fontAlgn="base" hangingPunct="0">
              <a:spcBef>
                <a:spcPct val="0"/>
              </a:spcBef>
              <a:spcAft>
                <a:spcPct val="0"/>
              </a:spcAft>
              <a:defRPr sz="2800">
                <a:solidFill>
                  <a:schemeClr val="tx1"/>
                </a:solidFill>
                <a:latin typeface="Tahoma" pitchFamily="34" charset="0"/>
                <a:ea typeface="宋体" charset="-122"/>
              </a:defRPr>
            </a:lvl9pPr>
          </a:lstStyle>
          <a:p>
            <a:pPr algn="l"/>
            <a:r>
              <a:rPr kumimoji="1" lang="zh-CN" altLang="en-US" sz="2000">
                <a:solidFill>
                  <a:srgbClr val="333399"/>
                </a:solidFill>
                <a:latin typeface="Arial" charset="0"/>
                <a:ea typeface="黑体" pitchFamily="49" charset="-122"/>
              </a:rPr>
              <a:t>源站</a:t>
            </a:r>
          </a:p>
        </p:txBody>
      </p:sp>
      <p:sp>
        <p:nvSpPr>
          <p:cNvPr id="11296" name="Text Box 95"/>
          <p:cNvSpPr txBox="1">
            <a:spLocks noChangeArrowheads="1"/>
          </p:cNvSpPr>
          <p:nvPr/>
        </p:nvSpPr>
        <p:spPr bwMode="auto">
          <a:xfrm>
            <a:off x="215900" y="1725613"/>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sz="2800">
                <a:solidFill>
                  <a:schemeClr val="tx1"/>
                </a:solidFill>
                <a:latin typeface="Tahoma" pitchFamily="34" charset="0"/>
                <a:ea typeface="宋体" charset="-122"/>
              </a:defRPr>
            </a:lvl1pPr>
            <a:lvl2pPr marL="742950" indent="-285750" defTabSz="762000" eaLnBrk="0" hangingPunct="0">
              <a:defRPr sz="2800">
                <a:solidFill>
                  <a:schemeClr val="tx1"/>
                </a:solidFill>
                <a:latin typeface="Tahoma" pitchFamily="34" charset="0"/>
                <a:ea typeface="宋体" charset="-122"/>
              </a:defRPr>
            </a:lvl2pPr>
            <a:lvl3pPr marL="1143000" indent="-228600" defTabSz="762000" eaLnBrk="0" hangingPunct="0">
              <a:defRPr sz="2800">
                <a:solidFill>
                  <a:schemeClr val="tx1"/>
                </a:solidFill>
                <a:latin typeface="Tahoma" pitchFamily="34" charset="0"/>
                <a:ea typeface="宋体" charset="-122"/>
              </a:defRPr>
            </a:lvl3pPr>
            <a:lvl4pPr marL="1600200" indent="-228600" defTabSz="762000" eaLnBrk="0" hangingPunct="0">
              <a:defRPr sz="2800">
                <a:solidFill>
                  <a:schemeClr val="tx1"/>
                </a:solidFill>
                <a:latin typeface="Tahoma" pitchFamily="34" charset="0"/>
                <a:ea typeface="宋体" charset="-122"/>
              </a:defRPr>
            </a:lvl4pPr>
            <a:lvl5pPr marL="2057400" indent="-228600" defTabSz="762000" eaLnBrk="0" hangingPunct="0">
              <a:defRPr sz="2800">
                <a:solidFill>
                  <a:schemeClr val="tx1"/>
                </a:solidFill>
                <a:latin typeface="Tahoma" pitchFamily="34" charset="0"/>
                <a:ea typeface="宋体" charset="-122"/>
              </a:defRPr>
            </a:lvl5pPr>
            <a:lvl6pPr marL="2514600" indent="-228600" algn="ctr" defTabSz="762000"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defTabSz="762000"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defTabSz="762000"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defTabSz="762000" eaLnBrk="0" fontAlgn="base" hangingPunct="0">
              <a:spcBef>
                <a:spcPct val="0"/>
              </a:spcBef>
              <a:spcAft>
                <a:spcPct val="0"/>
              </a:spcAft>
              <a:defRPr sz="2800">
                <a:solidFill>
                  <a:schemeClr val="tx1"/>
                </a:solidFill>
                <a:latin typeface="Tahoma" pitchFamily="34" charset="0"/>
                <a:ea typeface="宋体" charset="-122"/>
              </a:defRPr>
            </a:lvl9pPr>
          </a:lstStyle>
          <a:p>
            <a:pPr algn="l"/>
            <a:r>
              <a:rPr kumimoji="1" lang="zh-CN" altLang="en-US" sz="2000">
                <a:solidFill>
                  <a:srgbClr val="333399"/>
                </a:solidFill>
                <a:latin typeface="Arial" charset="0"/>
                <a:ea typeface="黑体" pitchFamily="49" charset="-122"/>
              </a:rPr>
              <a:t>源站</a:t>
            </a:r>
          </a:p>
        </p:txBody>
      </p:sp>
      <p:sp>
        <p:nvSpPr>
          <p:cNvPr id="11297" name="Text Box 96"/>
          <p:cNvSpPr txBox="1">
            <a:spLocks noChangeArrowheads="1"/>
          </p:cNvSpPr>
          <p:nvPr/>
        </p:nvSpPr>
        <p:spPr bwMode="auto">
          <a:xfrm>
            <a:off x="5859463" y="1725613"/>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sz="2800">
                <a:solidFill>
                  <a:schemeClr val="tx1"/>
                </a:solidFill>
                <a:latin typeface="Tahoma" pitchFamily="34" charset="0"/>
                <a:ea typeface="宋体" charset="-122"/>
              </a:defRPr>
            </a:lvl1pPr>
            <a:lvl2pPr marL="742950" indent="-285750" defTabSz="762000" eaLnBrk="0" hangingPunct="0">
              <a:defRPr sz="2800">
                <a:solidFill>
                  <a:schemeClr val="tx1"/>
                </a:solidFill>
                <a:latin typeface="Tahoma" pitchFamily="34" charset="0"/>
                <a:ea typeface="宋体" charset="-122"/>
              </a:defRPr>
            </a:lvl2pPr>
            <a:lvl3pPr marL="1143000" indent="-228600" defTabSz="762000" eaLnBrk="0" hangingPunct="0">
              <a:defRPr sz="2800">
                <a:solidFill>
                  <a:schemeClr val="tx1"/>
                </a:solidFill>
                <a:latin typeface="Tahoma" pitchFamily="34" charset="0"/>
                <a:ea typeface="宋体" charset="-122"/>
              </a:defRPr>
            </a:lvl3pPr>
            <a:lvl4pPr marL="1600200" indent="-228600" defTabSz="762000" eaLnBrk="0" hangingPunct="0">
              <a:defRPr sz="2800">
                <a:solidFill>
                  <a:schemeClr val="tx1"/>
                </a:solidFill>
                <a:latin typeface="Tahoma" pitchFamily="34" charset="0"/>
                <a:ea typeface="宋体" charset="-122"/>
              </a:defRPr>
            </a:lvl4pPr>
            <a:lvl5pPr marL="2057400" indent="-228600" defTabSz="762000" eaLnBrk="0" hangingPunct="0">
              <a:defRPr sz="2800">
                <a:solidFill>
                  <a:schemeClr val="tx1"/>
                </a:solidFill>
                <a:latin typeface="Tahoma" pitchFamily="34" charset="0"/>
                <a:ea typeface="宋体" charset="-122"/>
              </a:defRPr>
            </a:lvl5pPr>
            <a:lvl6pPr marL="2514600" indent="-228600" algn="ctr" defTabSz="762000"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defTabSz="762000"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defTabSz="762000"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defTabSz="762000" eaLnBrk="0" fontAlgn="base" hangingPunct="0">
              <a:spcBef>
                <a:spcPct val="0"/>
              </a:spcBef>
              <a:spcAft>
                <a:spcPct val="0"/>
              </a:spcAft>
              <a:defRPr sz="2800">
                <a:solidFill>
                  <a:schemeClr val="tx1"/>
                </a:solidFill>
                <a:latin typeface="Tahoma" pitchFamily="34" charset="0"/>
                <a:ea typeface="宋体" charset="-122"/>
              </a:defRPr>
            </a:lvl9pPr>
          </a:lstStyle>
          <a:p>
            <a:pPr algn="l"/>
            <a:r>
              <a:rPr kumimoji="1" lang="zh-CN" altLang="en-US" sz="2000">
                <a:solidFill>
                  <a:srgbClr val="333399"/>
                </a:solidFill>
                <a:latin typeface="Arial" charset="0"/>
                <a:ea typeface="黑体" pitchFamily="49" charset="-122"/>
              </a:rPr>
              <a:t>目的站</a:t>
            </a:r>
          </a:p>
        </p:txBody>
      </p:sp>
      <p:sp>
        <p:nvSpPr>
          <p:cNvPr id="11298" name="Text Box 97"/>
          <p:cNvSpPr txBox="1">
            <a:spLocks noChangeArrowheads="1"/>
          </p:cNvSpPr>
          <p:nvPr/>
        </p:nvSpPr>
        <p:spPr bwMode="auto">
          <a:xfrm>
            <a:off x="3651250" y="1725613"/>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sz="2800">
                <a:solidFill>
                  <a:schemeClr val="tx1"/>
                </a:solidFill>
                <a:latin typeface="Tahoma" pitchFamily="34" charset="0"/>
                <a:ea typeface="宋体" charset="-122"/>
              </a:defRPr>
            </a:lvl1pPr>
            <a:lvl2pPr marL="742950" indent="-285750" defTabSz="762000" eaLnBrk="0" hangingPunct="0">
              <a:defRPr sz="2800">
                <a:solidFill>
                  <a:schemeClr val="tx1"/>
                </a:solidFill>
                <a:latin typeface="Tahoma" pitchFamily="34" charset="0"/>
                <a:ea typeface="宋体" charset="-122"/>
              </a:defRPr>
            </a:lvl2pPr>
            <a:lvl3pPr marL="1143000" indent="-228600" defTabSz="762000" eaLnBrk="0" hangingPunct="0">
              <a:defRPr sz="2800">
                <a:solidFill>
                  <a:schemeClr val="tx1"/>
                </a:solidFill>
                <a:latin typeface="Tahoma" pitchFamily="34" charset="0"/>
                <a:ea typeface="宋体" charset="-122"/>
              </a:defRPr>
            </a:lvl3pPr>
            <a:lvl4pPr marL="1600200" indent="-228600" defTabSz="762000" eaLnBrk="0" hangingPunct="0">
              <a:defRPr sz="2800">
                <a:solidFill>
                  <a:schemeClr val="tx1"/>
                </a:solidFill>
                <a:latin typeface="Tahoma" pitchFamily="34" charset="0"/>
                <a:ea typeface="宋体" charset="-122"/>
              </a:defRPr>
            </a:lvl4pPr>
            <a:lvl5pPr marL="2057400" indent="-228600" defTabSz="762000" eaLnBrk="0" hangingPunct="0">
              <a:defRPr sz="2800">
                <a:solidFill>
                  <a:schemeClr val="tx1"/>
                </a:solidFill>
                <a:latin typeface="Tahoma" pitchFamily="34" charset="0"/>
                <a:ea typeface="宋体" charset="-122"/>
              </a:defRPr>
            </a:lvl5pPr>
            <a:lvl6pPr marL="2514600" indent="-228600" algn="ctr" defTabSz="762000"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defTabSz="762000"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defTabSz="762000"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defTabSz="762000" eaLnBrk="0" fontAlgn="base" hangingPunct="0">
              <a:spcBef>
                <a:spcPct val="0"/>
              </a:spcBef>
              <a:spcAft>
                <a:spcPct val="0"/>
              </a:spcAft>
              <a:defRPr sz="2800">
                <a:solidFill>
                  <a:schemeClr val="tx1"/>
                </a:solidFill>
                <a:latin typeface="Tahoma" pitchFamily="34" charset="0"/>
                <a:ea typeface="宋体" charset="-122"/>
              </a:defRPr>
            </a:lvl9pPr>
          </a:lstStyle>
          <a:p>
            <a:pPr algn="l"/>
            <a:r>
              <a:rPr kumimoji="1" lang="zh-CN" altLang="en-US" sz="2000">
                <a:solidFill>
                  <a:srgbClr val="333399"/>
                </a:solidFill>
                <a:latin typeface="Arial" charset="0"/>
                <a:ea typeface="黑体" pitchFamily="49" charset="-122"/>
              </a:rPr>
              <a:t>目的站</a:t>
            </a:r>
          </a:p>
        </p:txBody>
      </p:sp>
      <p:sp>
        <p:nvSpPr>
          <p:cNvPr id="11299" name="Text Box 98"/>
          <p:cNvSpPr txBox="1">
            <a:spLocks noChangeArrowheads="1"/>
          </p:cNvSpPr>
          <p:nvPr/>
        </p:nvSpPr>
        <p:spPr bwMode="auto">
          <a:xfrm>
            <a:off x="1443038" y="1725613"/>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sz="2800">
                <a:solidFill>
                  <a:schemeClr val="tx1"/>
                </a:solidFill>
                <a:latin typeface="Tahoma" pitchFamily="34" charset="0"/>
                <a:ea typeface="宋体" charset="-122"/>
              </a:defRPr>
            </a:lvl1pPr>
            <a:lvl2pPr marL="742950" indent="-285750" defTabSz="762000" eaLnBrk="0" hangingPunct="0">
              <a:defRPr sz="2800">
                <a:solidFill>
                  <a:schemeClr val="tx1"/>
                </a:solidFill>
                <a:latin typeface="Tahoma" pitchFamily="34" charset="0"/>
                <a:ea typeface="宋体" charset="-122"/>
              </a:defRPr>
            </a:lvl2pPr>
            <a:lvl3pPr marL="1143000" indent="-228600" defTabSz="762000" eaLnBrk="0" hangingPunct="0">
              <a:defRPr sz="2800">
                <a:solidFill>
                  <a:schemeClr val="tx1"/>
                </a:solidFill>
                <a:latin typeface="Tahoma" pitchFamily="34" charset="0"/>
                <a:ea typeface="宋体" charset="-122"/>
              </a:defRPr>
            </a:lvl3pPr>
            <a:lvl4pPr marL="1600200" indent="-228600" defTabSz="762000" eaLnBrk="0" hangingPunct="0">
              <a:defRPr sz="2800">
                <a:solidFill>
                  <a:schemeClr val="tx1"/>
                </a:solidFill>
                <a:latin typeface="Tahoma" pitchFamily="34" charset="0"/>
                <a:ea typeface="宋体" charset="-122"/>
              </a:defRPr>
            </a:lvl4pPr>
            <a:lvl5pPr marL="2057400" indent="-228600" defTabSz="762000" eaLnBrk="0" hangingPunct="0">
              <a:defRPr sz="2800">
                <a:solidFill>
                  <a:schemeClr val="tx1"/>
                </a:solidFill>
                <a:latin typeface="Tahoma" pitchFamily="34" charset="0"/>
                <a:ea typeface="宋体" charset="-122"/>
              </a:defRPr>
            </a:lvl5pPr>
            <a:lvl6pPr marL="2514600" indent="-228600" algn="ctr" defTabSz="762000"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defTabSz="762000"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defTabSz="762000"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defTabSz="762000" eaLnBrk="0" fontAlgn="base" hangingPunct="0">
              <a:spcBef>
                <a:spcPct val="0"/>
              </a:spcBef>
              <a:spcAft>
                <a:spcPct val="0"/>
              </a:spcAft>
              <a:defRPr sz="2800">
                <a:solidFill>
                  <a:schemeClr val="tx1"/>
                </a:solidFill>
                <a:latin typeface="Tahoma" pitchFamily="34" charset="0"/>
                <a:ea typeface="宋体" charset="-122"/>
              </a:defRPr>
            </a:lvl9pPr>
          </a:lstStyle>
          <a:p>
            <a:pPr algn="l"/>
            <a:r>
              <a:rPr kumimoji="1" lang="zh-CN" altLang="en-US" sz="2000">
                <a:solidFill>
                  <a:srgbClr val="333399"/>
                </a:solidFill>
                <a:latin typeface="Arial" charset="0"/>
                <a:ea typeface="黑体" pitchFamily="49" charset="-122"/>
              </a:rPr>
              <a:t>目的站</a:t>
            </a:r>
          </a:p>
        </p:txBody>
      </p:sp>
      <p:sp>
        <p:nvSpPr>
          <p:cNvPr id="11300" name="Line 100"/>
          <p:cNvSpPr>
            <a:spLocks noChangeShapeType="1"/>
          </p:cNvSpPr>
          <p:nvPr/>
        </p:nvSpPr>
        <p:spPr bwMode="auto">
          <a:xfrm>
            <a:off x="100013" y="3341688"/>
            <a:ext cx="882491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1" name="Line 101"/>
          <p:cNvSpPr>
            <a:spLocks noChangeShapeType="1"/>
          </p:cNvSpPr>
          <p:nvPr/>
        </p:nvSpPr>
        <p:spPr bwMode="auto">
          <a:xfrm>
            <a:off x="2374900" y="1695450"/>
            <a:ext cx="0" cy="21653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2" name="Line 102"/>
          <p:cNvSpPr>
            <a:spLocks noChangeShapeType="1"/>
          </p:cNvSpPr>
          <p:nvPr/>
        </p:nvSpPr>
        <p:spPr bwMode="auto">
          <a:xfrm>
            <a:off x="4557713" y="1695450"/>
            <a:ext cx="0" cy="164623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3" name="Line 103"/>
          <p:cNvSpPr>
            <a:spLocks noChangeShapeType="1"/>
          </p:cNvSpPr>
          <p:nvPr/>
        </p:nvSpPr>
        <p:spPr bwMode="auto">
          <a:xfrm>
            <a:off x="6832600" y="1695450"/>
            <a:ext cx="0" cy="164623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4" name="标题 42"/>
          <p:cNvSpPr>
            <a:spLocks noGrp="1"/>
          </p:cNvSpPr>
          <p:nvPr>
            <p:ph type="title"/>
          </p:nvPr>
        </p:nvSpPr>
        <p:spPr/>
        <p:txBody>
          <a:bodyPr/>
          <a:lstStyle/>
          <a:p>
            <a:pPr eaLnBrk="1" hangingPunct="1"/>
            <a:r>
              <a:rPr lang="zh-CN" altLang="en-US" smtClean="0"/>
              <a:t>被动攻击与主动攻击</a:t>
            </a:r>
          </a:p>
        </p:txBody>
      </p:sp>
    </p:spTree>
    <p:extLst>
      <p:ext uri="{BB962C8B-B14F-4D97-AF65-F5344CB8AC3E}">
        <p14:creationId xmlns:p14="http://schemas.microsoft.com/office/powerpoint/2010/main" val="98303948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smtClean="0"/>
              <a:t>防火墙</a:t>
            </a:r>
            <a:r>
              <a:rPr lang="en-US" altLang="zh-CN" smtClean="0"/>
              <a:t>(firewall)</a:t>
            </a:r>
          </a:p>
        </p:txBody>
      </p:sp>
      <p:sp>
        <p:nvSpPr>
          <p:cNvPr id="625667" name="Rectangle 3"/>
          <p:cNvSpPr>
            <a:spLocks noGrp="1" noChangeArrowheads="1"/>
          </p:cNvSpPr>
          <p:nvPr>
            <p:ph idx="1"/>
          </p:nvPr>
        </p:nvSpPr>
        <p:spPr/>
        <p:txBody>
          <a:bodyPr/>
          <a:lstStyle/>
          <a:p>
            <a:pPr eaLnBrk="1" hangingPunct="1">
              <a:buFont typeface="Wingdings" pitchFamily="2" charset="2"/>
              <a:buNone/>
            </a:pPr>
            <a:r>
              <a:rPr lang="zh-CN" altLang="en-US" sz="1800" smtClean="0">
                <a:solidFill>
                  <a:schemeClr val="hlink"/>
                </a:solidFill>
              </a:rPr>
              <a:t>防火墙</a:t>
            </a:r>
            <a:r>
              <a:rPr lang="zh-CN" altLang="en-US" sz="1800" smtClean="0"/>
              <a:t>是由软件、硬件构成的系统，是一种特殊编程的路由器，用来在两个网络之间实施接入控制策略。接入控制策略是由使用防火墙的单位自行制订的，为的是可以最适合本单位的需要。</a:t>
            </a:r>
          </a:p>
          <a:p>
            <a:pPr eaLnBrk="1" hangingPunct="1">
              <a:buFont typeface="Wingdings" pitchFamily="2" charset="2"/>
              <a:buNone/>
            </a:pPr>
            <a:r>
              <a:rPr lang="zh-CN" altLang="en-US" sz="1800" smtClean="0"/>
              <a:t>防火墙内的网络称为“</a:t>
            </a:r>
            <a:r>
              <a:rPr lang="zh-CN" altLang="en-US" sz="1800" smtClean="0">
                <a:solidFill>
                  <a:schemeClr val="hlink"/>
                </a:solidFill>
              </a:rPr>
              <a:t>可信赖的网络</a:t>
            </a:r>
            <a:r>
              <a:rPr lang="zh-CN" altLang="en-US" sz="1800" smtClean="0"/>
              <a:t>”</a:t>
            </a:r>
            <a:r>
              <a:rPr lang="en-US" altLang="zh-CN" sz="1800" smtClean="0"/>
              <a:t>(trusted network)</a:t>
            </a:r>
            <a:r>
              <a:rPr lang="zh-CN" altLang="en-US" sz="1800" smtClean="0"/>
              <a:t>，而将外部的因特网称为“</a:t>
            </a:r>
            <a:r>
              <a:rPr lang="zh-CN" altLang="en-US" sz="1800" smtClean="0">
                <a:solidFill>
                  <a:schemeClr val="hlink"/>
                </a:solidFill>
              </a:rPr>
              <a:t>不可信赖的网络</a:t>
            </a:r>
            <a:r>
              <a:rPr lang="zh-CN" altLang="en-US" sz="1800" smtClean="0"/>
              <a:t>”</a:t>
            </a:r>
            <a:r>
              <a:rPr lang="en-US" altLang="zh-CN" sz="1800" smtClean="0"/>
              <a:t>(untrusted network)</a:t>
            </a:r>
            <a:r>
              <a:rPr lang="zh-CN" altLang="en-US" sz="1800" smtClean="0"/>
              <a:t>。</a:t>
            </a:r>
          </a:p>
          <a:p>
            <a:pPr eaLnBrk="1" hangingPunct="1">
              <a:buFont typeface="Wingdings" pitchFamily="2" charset="2"/>
              <a:buNone/>
            </a:pPr>
            <a:r>
              <a:rPr lang="zh-CN" altLang="en-US" sz="1800" smtClean="0"/>
              <a:t>防火墙可用来解决内联网和外联网的安全问题。 </a:t>
            </a:r>
          </a:p>
        </p:txBody>
      </p:sp>
    </p:spTree>
    <p:extLst>
      <p:ext uri="{BB962C8B-B14F-4D97-AF65-F5344CB8AC3E}">
        <p14:creationId xmlns:p14="http://schemas.microsoft.com/office/powerpoint/2010/main" val="30415404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56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56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smtClean="0"/>
              <a:t>防火墙在互连网络中的位置 </a:t>
            </a:r>
          </a:p>
        </p:txBody>
      </p:sp>
      <p:sp>
        <p:nvSpPr>
          <p:cNvPr id="62467" name="Oval 20"/>
          <p:cNvSpPr>
            <a:spLocks noChangeArrowheads="1"/>
          </p:cNvSpPr>
          <p:nvPr/>
        </p:nvSpPr>
        <p:spPr bwMode="auto">
          <a:xfrm>
            <a:off x="6961188" y="2079625"/>
            <a:ext cx="2122487" cy="2122488"/>
          </a:xfrm>
          <a:prstGeom prst="ellipse">
            <a:avLst/>
          </a:prstGeom>
          <a:solidFill>
            <a:srgbClr val="FFCCFF"/>
          </a:solidFill>
          <a:ln w="38100">
            <a:solidFill>
              <a:srgbClr val="333399"/>
            </a:solidFill>
            <a:prstDash val="dash"/>
            <a:round/>
            <a:headEnd/>
            <a:tailEnd/>
          </a:ln>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62468" name="AutoShape 5"/>
          <p:cNvSpPr>
            <a:spLocks noChangeArrowheads="1"/>
          </p:cNvSpPr>
          <p:nvPr/>
        </p:nvSpPr>
        <p:spPr bwMode="auto">
          <a:xfrm>
            <a:off x="2462213" y="1824038"/>
            <a:ext cx="4414837" cy="2462212"/>
          </a:xfrm>
          <a:prstGeom prst="cube">
            <a:avLst>
              <a:gd name="adj" fmla="val 11935"/>
            </a:avLst>
          </a:prstGeom>
          <a:solidFill>
            <a:srgbClr val="FFFF99"/>
          </a:solidFill>
          <a:ln w="19050">
            <a:solidFill>
              <a:srgbClr val="333399"/>
            </a:solidFill>
            <a:miter lim="800000"/>
            <a:headEnd/>
            <a:tailEnd/>
          </a:ln>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62469" name="Line 6"/>
          <p:cNvSpPr>
            <a:spLocks noChangeShapeType="1"/>
          </p:cNvSpPr>
          <p:nvPr/>
        </p:nvSpPr>
        <p:spPr bwMode="auto">
          <a:xfrm>
            <a:off x="6027738" y="3267075"/>
            <a:ext cx="1357312"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62470"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6913" y="2673350"/>
            <a:ext cx="1952625"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1" name="AutoShape 9"/>
          <p:cNvSpPr>
            <a:spLocks noChangeArrowheads="1"/>
          </p:cNvSpPr>
          <p:nvPr/>
        </p:nvSpPr>
        <p:spPr bwMode="auto">
          <a:xfrm>
            <a:off x="4075113" y="2843213"/>
            <a:ext cx="679450" cy="679450"/>
          </a:xfrm>
          <a:prstGeom prst="cube">
            <a:avLst>
              <a:gd name="adj" fmla="val 12963"/>
            </a:avLst>
          </a:prstGeom>
          <a:solidFill>
            <a:srgbClr val="CCECFF"/>
          </a:solidFill>
          <a:ln w="9525">
            <a:solidFill>
              <a:schemeClr val="tx1"/>
            </a:solidFill>
            <a:miter lim="800000"/>
            <a:headEnd/>
            <a:tailEnd/>
          </a:ln>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62472" name="Text Box 10"/>
          <p:cNvSpPr txBox="1">
            <a:spLocks noChangeArrowheads="1"/>
          </p:cNvSpPr>
          <p:nvPr/>
        </p:nvSpPr>
        <p:spPr bwMode="auto">
          <a:xfrm>
            <a:off x="4140200" y="2973388"/>
            <a:ext cx="460375" cy="5207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en-US" altLang="zh-CN">
                <a:solidFill>
                  <a:srgbClr val="333399"/>
                </a:solidFill>
                <a:latin typeface="Arial" charset="0"/>
                <a:ea typeface="黑体" pitchFamily="49" charset="-122"/>
              </a:rPr>
              <a:t>G</a:t>
            </a:r>
          </a:p>
        </p:txBody>
      </p:sp>
      <p:sp>
        <p:nvSpPr>
          <p:cNvPr id="62473" name="Line 11"/>
          <p:cNvSpPr>
            <a:spLocks noChangeShapeType="1"/>
          </p:cNvSpPr>
          <p:nvPr/>
        </p:nvSpPr>
        <p:spPr bwMode="auto">
          <a:xfrm>
            <a:off x="2886075" y="3862388"/>
            <a:ext cx="1443038"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4" name="Line 12"/>
          <p:cNvSpPr>
            <a:spLocks noChangeShapeType="1"/>
          </p:cNvSpPr>
          <p:nvPr/>
        </p:nvSpPr>
        <p:spPr bwMode="auto">
          <a:xfrm rot="-5400000">
            <a:off x="2971800" y="3692526"/>
            <a:ext cx="33972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5" name="Line 13"/>
          <p:cNvSpPr>
            <a:spLocks noChangeShapeType="1"/>
          </p:cNvSpPr>
          <p:nvPr/>
        </p:nvSpPr>
        <p:spPr bwMode="auto">
          <a:xfrm rot="-5400000">
            <a:off x="3989387" y="3692526"/>
            <a:ext cx="33972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2476" name="Group 14"/>
          <p:cNvGrpSpPr>
            <a:grpSpLocks/>
          </p:cNvGrpSpPr>
          <p:nvPr/>
        </p:nvGrpSpPr>
        <p:grpSpPr bwMode="auto">
          <a:xfrm>
            <a:off x="4498975" y="3522663"/>
            <a:ext cx="1443038" cy="339725"/>
            <a:chOff x="1440" y="1872"/>
            <a:chExt cx="816" cy="192"/>
          </a:xfrm>
        </p:grpSpPr>
        <p:sp>
          <p:nvSpPr>
            <p:cNvPr id="62491" name="Line 15"/>
            <p:cNvSpPr>
              <a:spLocks noChangeShapeType="1"/>
            </p:cNvSpPr>
            <p:nvPr/>
          </p:nvSpPr>
          <p:spPr bwMode="auto">
            <a:xfrm>
              <a:off x="1440" y="2064"/>
              <a:ext cx="816"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2" name="Line 16"/>
            <p:cNvSpPr>
              <a:spLocks noChangeShapeType="1"/>
            </p:cNvSpPr>
            <p:nvPr/>
          </p:nvSpPr>
          <p:spPr bwMode="auto">
            <a:xfrm rot="-5400000">
              <a:off x="1440" y="1968"/>
              <a:ext cx="192"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3" name="Line 17"/>
            <p:cNvSpPr>
              <a:spLocks noChangeShapeType="1"/>
            </p:cNvSpPr>
            <p:nvPr/>
          </p:nvSpPr>
          <p:spPr bwMode="auto">
            <a:xfrm rot="-5400000">
              <a:off x="2064" y="1968"/>
              <a:ext cx="192"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2477" name="Line 18"/>
          <p:cNvSpPr>
            <a:spLocks noChangeShapeType="1"/>
          </p:cNvSpPr>
          <p:nvPr/>
        </p:nvSpPr>
        <p:spPr bwMode="auto">
          <a:xfrm>
            <a:off x="2122488" y="3352800"/>
            <a:ext cx="679450"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8" name="Text Box 19"/>
          <p:cNvSpPr txBox="1">
            <a:spLocks noChangeArrowheads="1"/>
          </p:cNvSpPr>
          <p:nvPr/>
        </p:nvSpPr>
        <p:spPr bwMode="auto">
          <a:xfrm>
            <a:off x="7554913" y="3027363"/>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400">
                <a:solidFill>
                  <a:srgbClr val="333399"/>
                </a:solidFill>
                <a:latin typeface="Arial" charset="0"/>
                <a:ea typeface="黑体" pitchFamily="49" charset="-122"/>
              </a:rPr>
              <a:t>内联网</a:t>
            </a:r>
          </a:p>
        </p:txBody>
      </p:sp>
      <p:sp>
        <p:nvSpPr>
          <p:cNvPr id="62479" name="Text Box 21"/>
          <p:cNvSpPr txBox="1">
            <a:spLocks noChangeArrowheads="1"/>
          </p:cNvSpPr>
          <p:nvPr/>
        </p:nvSpPr>
        <p:spPr bwMode="auto">
          <a:xfrm>
            <a:off x="7204075" y="2316163"/>
            <a:ext cx="1709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000">
                <a:solidFill>
                  <a:srgbClr val="333399"/>
                </a:solidFill>
                <a:latin typeface="Arial" charset="0"/>
                <a:ea typeface="黑体" pitchFamily="49" charset="-122"/>
              </a:rPr>
              <a:t>可信赖的网络</a:t>
            </a:r>
          </a:p>
        </p:txBody>
      </p:sp>
      <p:sp>
        <p:nvSpPr>
          <p:cNvPr id="62480" name="Text Box 22"/>
          <p:cNvSpPr txBox="1">
            <a:spLocks noChangeArrowheads="1"/>
          </p:cNvSpPr>
          <p:nvPr/>
        </p:nvSpPr>
        <p:spPr bwMode="auto">
          <a:xfrm>
            <a:off x="252413" y="2216150"/>
            <a:ext cx="196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000">
                <a:solidFill>
                  <a:srgbClr val="333399"/>
                </a:solidFill>
                <a:latin typeface="Arial" charset="0"/>
                <a:ea typeface="黑体" pitchFamily="49" charset="-122"/>
              </a:rPr>
              <a:t>不可信赖的网络</a:t>
            </a:r>
          </a:p>
        </p:txBody>
      </p:sp>
      <p:sp>
        <p:nvSpPr>
          <p:cNvPr id="62481" name="Text Box 23"/>
          <p:cNvSpPr txBox="1">
            <a:spLocks noChangeArrowheads="1"/>
          </p:cNvSpPr>
          <p:nvPr/>
        </p:nvSpPr>
        <p:spPr bwMode="auto">
          <a:xfrm>
            <a:off x="2590800" y="2359025"/>
            <a:ext cx="120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kumimoji="1" lang="zh-CN" altLang="en-US" sz="2000">
                <a:solidFill>
                  <a:srgbClr val="333399"/>
                </a:solidFill>
                <a:latin typeface="Arial" charset="0"/>
                <a:ea typeface="黑体" pitchFamily="49" charset="-122"/>
              </a:rPr>
              <a:t>分组过滤</a:t>
            </a:r>
          </a:p>
          <a:p>
            <a:pPr eaLnBrk="1" hangingPunct="1"/>
            <a:r>
              <a:rPr kumimoji="1" lang="zh-CN" altLang="en-US" sz="2000">
                <a:solidFill>
                  <a:srgbClr val="333399"/>
                </a:solidFill>
                <a:latin typeface="Arial" charset="0"/>
                <a:ea typeface="黑体" pitchFamily="49" charset="-122"/>
              </a:rPr>
              <a:t>路由器</a:t>
            </a:r>
            <a:r>
              <a:rPr kumimoji="1" lang="zh-CN" altLang="en-US" sz="800">
                <a:solidFill>
                  <a:srgbClr val="333399"/>
                </a:solidFill>
                <a:latin typeface="Arial" charset="0"/>
                <a:ea typeface="黑体" pitchFamily="49" charset="-122"/>
              </a:rPr>
              <a:t> </a:t>
            </a:r>
            <a:r>
              <a:rPr kumimoji="1" lang="en-US" altLang="zh-CN" sz="2000">
                <a:solidFill>
                  <a:srgbClr val="333399"/>
                </a:solidFill>
                <a:latin typeface="Arial" charset="0"/>
                <a:ea typeface="黑体" pitchFamily="49" charset="-122"/>
              </a:rPr>
              <a:t>R</a:t>
            </a:r>
          </a:p>
        </p:txBody>
      </p:sp>
      <p:sp>
        <p:nvSpPr>
          <p:cNvPr id="62482" name="Text Box 24"/>
          <p:cNvSpPr txBox="1">
            <a:spLocks noChangeArrowheads="1"/>
          </p:cNvSpPr>
          <p:nvPr/>
        </p:nvSpPr>
        <p:spPr bwMode="auto">
          <a:xfrm>
            <a:off x="5256213" y="2359025"/>
            <a:ext cx="120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kumimoji="1" lang="zh-CN" altLang="en-US" sz="2000">
                <a:solidFill>
                  <a:srgbClr val="333399"/>
                </a:solidFill>
                <a:latin typeface="Arial" charset="0"/>
                <a:ea typeface="黑体" pitchFamily="49" charset="-122"/>
              </a:rPr>
              <a:t>分组过滤</a:t>
            </a:r>
          </a:p>
          <a:p>
            <a:pPr eaLnBrk="1" hangingPunct="1"/>
            <a:r>
              <a:rPr kumimoji="1" lang="zh-CN" altLang="en-US" sz="2000">
                <a:solidFill>
                  <a:srgbClr val="333399"/>
                </a:solidFill>
                <a:latin typeface="Arial" charset="0"/>
                <a:ea typeface="黑体" pitchFamily="49" charset="-122"/>
              </a:rPr>
              <a:t>路由器</a:t>
            </a:r>
            <a:r>
              <a:rPr kumimoji="1" lang="zh-CN" altLang="en-US" sz="800">
                <a:solidFill>
                  <a:srgbClr val="333399"/>
                </a:solidFill>
                <a:latin typeface="Arial" charset="0"/>
                <a:ea typeface="黑体" pitchFamily="49" charset="-122"/>
              </a:rPr>
              <a:t> </a:t>
            </a:r>
            <a:r>
              <a:rPr kumimoji="1" lang="en-US" altLang="zh-CN" sz="2000">
                <a:solidFill>
                  <a:srgbClr val="333399"/>
                </a:solidFill>
                <a:latin typeface="Arial" charset="0"/>
                <a:ea typeface="黑体" pitchFamily="49" charset="-122"/>
              </a:rPr>
              <a:t>R</a:t>
            </a:r>
          </a:p>
        </p:txBody>
      </p:sp>
      <p:sp>
        <p:nvSpPr>
          <p:cNvPr id="62483" name="Text Box 25"/>
          <p:cNvSpPr txBox="1">
            <a:spLocks noChangeArrowheads="1"/>
          </p:cNvSpPr>
          <p:nvPr/>
        </p:nvSpPr>
        <p:spPr bwMode="auto">
          <a:xfrm>
            <a:off x="3854450" y="2449513"/>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000">
                <a:solidFill>
                  <a:srgbClr val="333399"/>
                </a:solidFill>
                <a:latin typeface="Arial" charset="0"/>
                <a:ea typeface="黑体" pitchFamily="49" charset="-122"/>
              </a:rPr>
              <a:t>应用网关</a:t>
            </a:r>
          </a:p>
        </p:txBody>
      </p:sp>
      <p:sp>
        <p:nvSpPr>
          <p:cNvPr id="62484" name="Text Box 26"/>
          <p:cNvSpPr txBox="1">
            <a:spLocks noChangeArrowheads="1"/>
          </p:cNvSpPr>
          <p:nvPr/>
        </p:nvSpPr>
        <p:spPr bwMode="auto">
          <a:xfrm>
            <a:off x="3055938" y="3803650"/>
            <a:ext cx="12001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000">
                <a:solidFill>
                  <a:srgbClr val="333399"/>
                </a:solidFill>
                <a:latin typeface="Arial" charset="0"/>
                <a:ea typeface="黑体" pitchFamily="49" charset="-122"/>
              </a:rPr>
              <a:t>外局域网</a:t>
            </a:r>
          </a:p>
        </p:txBody>
      </p:sp>
      <p:sp>
        <p:nvSpPr>
          <p:cNvPr id="62485" name="Text Box 27"/>
          <p:cNvSpPr txBox="1">
            <a:spLocks noChangeArrowheads="1"/>
          </p:cNvSpPr>
          <p:nvPr/>
        </p:nvSpPr>
        <p:spPr bwMode="auto">
          <a:xfrm>
            <a:off x="4662488" y="3803650"/>
            <a:ext cx="12001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000">
                <a:solidFill>
                  <a:srgbClr val="333399"/>
                </a:solidFill>
                <a:latin typeface="Arial" charset="0"/>
                <a:ea typeface="黑体" pitchFamily="49" charset="-122"/>
              </a:rPr>
              <a:t>内局域网</a:t>
            </a:r>
          </a:p>
        </p:txBody>
      </p:sp>
      <p:sp>
        <p:nvSpPr>
          <p:cNvPr id="62486" name="Text Box 28"/>
          <p:cNvSpPr txBox="1">
            <a:spLocks noChangeArrowheads="1"/>
          </p:cNvSpPr>
          <p:nvPr/>
        </p:nvSpPr>
        <p:spPr bwMode="auto">
          <a:xfrm>
            <a:off x="4159250" y="134143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000">
                <a:solidFill>
                  <a:srgbClr val="333399"/>
                </a:solidFill>
                <a:latin typeface="Arial" charset="0"/>
                <a:ea typeface="黑体" pitchFamily="49" charset="-122"/>
              </a:rPr>
              <a:t>防火墙</a:t>
            </a:r>
          </a:p>
        </p:txBody>
      </p:sp>
      <p:pic>
        <p:nvPicPr>
          <p:cNvPr id="62487" name="Picture 2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8288" y="3013075"/>
            <a:ext cx="9334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62488" name="Picture 3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87625"/>
            <a:ext cx="2206625"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89" name="Picture 3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6213" y="3013075"/>
            <a:ext cx="9334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62490" name="Text Box 32"/>
          <p:cNvSpPr txBox="1">
            <a:spLocks noChangeArrowheads="1"/>
          </p:cNvSpPr>
          <p:nvPr/>
        </p:nvSpPr>
        <p:spPr bwMode="auto">
          <a:xfrm>
            <a:off x="728663" y="3027363"/>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400">
                <a:solidFill>
                  <a:srgbClr val="333399"/>
                </a:solidFill>
                <a:latin typeface="Arial" charset="0"/>
                <a:ea typeface="黑体" pitchFamily="49" charset="-122"/>
              </a:rPr>
              <a:t>因特网</a:t>
            </a:r>
          </a:p>
        </p:txBody>
      </p:sp>
    </p:spTree>
    <p:extLst>
      <p:ext uri="{BB962C8B-B14F-4D97-AF65-F5344CB8AC3E}">
        <p14:creationId xmlns:p14="http://schemas.microsoft.com/office/powerpoint/2010/main" val="2535353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zh-CN" altLang="en-US" smtClean="0"/>
              <a:t>防火墙的功能</a:t>
            </a:r>
          </a:p>
        </p:txBody>
      </p:sp>
      <p:sp>
        <p:nvSpPr>
          <p:cNvPr id="628739" name="Rectangle 3"/>
          <p:cNvSpPr>
            <a:spLocks noGrp="1" noChangeArrowheads="1"/>
          </p:cNvSpPr>
          <p:nvPr>
            <p:ph idx="1"/>
          </p:nvPr>
        </p:nvSpPr>
        <p:spPr/>
        <p:txBody>
          <a:bodyPr/>
          <a:lstStyle/>
          <a:p>
            <a:pPr eaLnBrk="1" hangingPunct="1">
              <a:lnSpc>
                <a:spcPct val="90000"/>
              </a:lnSpc>
              <a:buFont typeface="Wingdings" pitchFamily="2" charset="2"/>
              <a:buNone/>
            </a:pPr>
            <a:r>
              <a:rPr lang="zh-CN" altLang="en-US" sz="1800" smtClean="0"/>
              <a:t>防火墙的功能有两个：</a:t>
            </a:r>
            <a:r>
              <a:rPr lang="zh-CN" altLang="en-US" sz="1800" smtClean="0">
                <a:solidFill>
                  <a:schemeClr val="hlink"/>
                </a:solidFill>
              </a:rPr>
              <a:t>阻止</a:t>
            </a:r>
            <a:r>
              <a:rPr lang="zh-CN" altLang="en-US" sz="1800" smtClean="0"/>
              <a:t>和</a:t>
            </a:r>
            <a:r>
              <a:rPr lang="zh-CN" altLang="en-US" sz="1800" smtClean="0">
                <a:solidFill>
                  <a:schemeClr val="hlink"/>
                </a:solidFill>
              </a:rPr>
              <a:t>允许</a:t>
            </a:r>
            <a:r>
              <a:rPr lang="zh-CN" altLang="en-US" sz="1800" smtClean="0"/>
              <a:t>。</a:t>
            </a:r>
          </a:p>
          <a:p>
            <a:pPr eaLnBrk="1" hangingPunct="1">
              <a:lnSpc>
                <a:spcPct val="90000"/>
              </a:lnSpc>
              <a:buFont typeface="Wingdings" pitchFamily="2" charset="2"/>
              <a:buNone/>
            </a:pPr>
            <a:r>
              <a:rPr lang="zh-CN" altLang="en-US" sz="1800" smtClean="0"/>
              <a:t>“阻止”就是阻止某种类型的通信量通过防火墙（从外部网络到内部网络，或反过来）。</a:t>
            </a:r>
          </a:p>
          <a:p>
            <a:pPr eaLnBrk="1" hangingPunct="1">
              <a:lnSpc>
                <a:spcPct val="90000"/>
              </a:lnSpc>
              <a:buFont typeface="Wingdings" pitchFamily="2" charset="2"/>
              <a:buNone/>
            </a:pPr>
            <a:r>
              <a:rPr lang="zh-CN" altLang="en-US" sz="1800" smtClean="0"/>
              <a:t>“允许”的功能与“阻止”恰好相反。</a:t>
            </a:r>
          </a:p>
          <a:p>
            <a:pPr eaLnBrk="1" hangingPunct="1">
              <a:lnSpc>
                <a:spcPct val="90000"/>
              </a:lnSpc>
              <a:buFont typeface="Wingdings" pitchFamily="2" charset="2"/>
              <a:buNone/>
            </a:pPr>
            <a:r>
              <a:rPr lang="zh-CN" altLang="en-US" sz="1800" smtClean="0"/>
              <a:t>防火墙必须能够识别通信量的各种类型。不过在大多数情况下防火墙的主要功能是“阻止”。 </a:t>
            </a:r>
          </a:p>
        </p:txBody>
      </p:sp>
    </p:spTree>
    <p:extLst>
      <p:ext uri="{BB962C8B-B14F-4D97-AF65-F5344CB8AC3E}">
        <p14:creationId xmlns:p14="http://schemas.microsoft.com/office/powerpoint/2010/main" val="3839417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873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87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287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CN" altLang="en-US" smtClean="0"/>
              <a:t>防火墙技术一般分为两类 </a:t>
            </a:r>
          </a:p>
        </p:txBody>
      </p:sp>
      <p:sp>
        <p:nvSpPr>
          <p:cNvPr id="629763" name="Rectangle 3"/>
          <p:cNvSpPr>
            <a:spLocks noGrp="1" noChangeArrowheads="1"/>
          </p:cNvSpPr>
          <p:nvPr>
            <p:ph idx="1"/>
          </p:nvPr>
        </p:nvSpPr>
        <p:spPr/>
        <p:txBody>
          <a:bodyPr/>
          <a:lstStyle/>
          <a:p>
            <a:pPr marL="533400" indent="-533400" eaLnBrk="1" hangingPunct="1">
              <a:buFont typeface="Wingdings" pitchFamily="2" charset="2"/>
              <a:buNone/>
            </a:pPr>
            <a:r>
              <a:rPr lang="en-US" altLang="zh-CN" sz="1800" smtClean="0"/>
              <a:t>(1) </a:t>
            </a:r>
            <a:r>
              <a:rPr lang="zh-CN" altLang="en-US" sz="1800" smtClean="0"/>
              <a:t>网络级防火墙</a:t>
            </a:r>
            <a:r>
              <a:rPr lang="en-US" altLang="zh-CN" sz="1800" smtClean="0"/>
              <a:t>——</a:t>
            </a:r>
            <a:r>
              <a:rPr lang="zh-CN" altLang="en-US" sz="1800" smtClean="0"/>
              <a:t>用来防止整个网络出现外来非法的入侵。属于这类的有分组过滤和授权服务器。前者检查所有流入本网络的信息，然后拒绝不符合事先制订好的一套准则的数据，而后者则是检查用户的登录是否合法。</a:t>
            </a:r>
          </a:p>
          <a:p>
            <a:pPr marL="533400" indent="-533400" eaLnBrk="1" hangingPunct="1">
              <a:buFont typeface="Wingdings" pitchFamily="2" charset="2"/>
              <a:buNone/>
            </a:pPr>
            <a:r>
              <a:rPr lang="en-US" altLang="zh-CN" sz="1800" smtClean="0"/>
              <a:t>(2) </a:t>
            </a:r>
            <a:r>
              <a:rPr lang="zh-CN" altLang="en-US" sz="1800" smtClean="0"/>
              <a:t>应用级防火墙</a:t>
            </a:r>
            <a:r>
              <a:rPr lang="en-US" altLang="zh-CN" sz="1800" smtClean="0"/>
              <a:t>——</a:t>
            </a:r>
            <a:r>
              <a:rPr lang="zh-CN" altLang="en-US" sz="1800" smtClean="0"/>
              <a:t>从应用程序来进行接入控制。通常使用应用网关或代理服务器来区分各种应用。例如，可以只允许通过访问万维网的应用，而阻止 </a:t>
            </a:r>
            <a:r>
              <a:rPr lang="en-US" altLang="zh-CN" sz="1800" smtClean="0"/>
              <a:t>FTP </a:t>
            </a:r>
            <a:r>
              <a:rPr lang="zh-CN" altLang="en-US" sz="1800" smtClean="0"/>
              <a:t>应用的通过。</a:t>
            </a:r>
          </a:p>
        </p:txBody>
      </p:sp>
    </p:spTree>
    <p:extLst>
      <p:ext uri="{BB962C8B-B14F-4D97-AF65-F5344CB8AC3E}">
        <p14:creationId xmlns:p14="http://schemas.microsoft.com/office/powerpoint/2010/main" val="24294120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97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2"/>
          <p:cNvSpPr>
            <a:spLocks noGrp="1"/>
          </p:cNvSpPr>
          <p:nvPr>
            <p:ph type="title"/>
          </p:nvPr>
        </p:nvSpPr>
        <p:spPr/>
        <p:txBody>
          <a:bodyPr/>
          <a:lstStyle/>
          <a:p>
            <a:r>
              <a:rPr lang="zh-CN" altLang="en-US" smtClean="0"/>
              <a:t>边缘防火墙</a:t>
            </a:r>
          </a:p>
        </p:txBody>
      </p:sp>
      <p:pic>
        <p:nvPicPr>
          <p:cNvPr id="655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412875"/>
            <a:ext cx="8624888"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2357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zh-CN" altLang="en-US" smtClean="0">
                <a:ea typeface="宋体" charset="-122"/>
              </a:rPr>
              <a:t>三向外围网</a:t>
            </a:r>
          </a:p>
        </p:txBody>
      </p:sp>
      <p:grpSp>
        <p:nvGrpSpPr>
          <p:cNvPr id="66564" name="Group 276"/>
          <p:cNvGrpSpPr>
            <a:grpSpLocks/>
          </p:cNvGrpSpPr>
          <p:nvPr/>
        </p:nvGrpSpPr>
        <p:grpSpPr bwMode="auto">
          <a:xfrm>
            <a:off x="439738" y="1527175"/>
            <a:ext cx="8399462" cy="3602038"/>
            <a:chOff x="228" y="1043"/>
            <a:chExt cx="5291" cy="2269"/>
          </a:xfrm>
        </p:grpSpPr>
        <p:sp>
          <p:nvSpPr>
            <p:cNvPr id="66565" name="Oval 5"/>
            <p:cNvSpPr>
              <a:spLocks noChangeArrowheads="1"/>
            </p:cNvSpPr>
            <p:nvPr/>
          </p:nvSpPr>
          <p:spPr bwMode="auto">
            <a:xfrm>
              <a:off x="3179" y="1043"/>
              <a:ext cx="2182" cy="1373"/>
            </a:xfrm>
            <a:prstGeom prst="ellipse">
              <a:avLst/>
            </a:prstGeom>
            <a:solidFill>
              <a:srgbClr val="FFCC66">
                <a:alpha val="50195"/>
              </a:srgb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66566" name="Rectangle 6"/>
            <p:cNvSpPr>
              <a:spLocks noChangeArrowheads="1"/>
            </p:cNvSpPr>
            <p:nvPr/>
          </p:nvSpPr>
          <p:spPr bwMode="auto">
            <a:xfrm>
              <a:off x="3523" y="1180"/>
              <a:ext cx="1307"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lang="zh-CN" altLang="en-US" sz="2000" b="1"/>
                <a:t>不可信网络</a:t>
              </a:r>
            </a:p>
            <a:p>
              <a:pPr eaLnBrk="1" hangingPunct="1"/>
              <a:r>
                <a:rPr lang="zh-CN" altLang="en-US" sz="2000" b="1"/>
                <a:t>和服务器</a:t>
              </a:r>
            </a:p>
          </p:txBody>
        </p:sp>
        <p:sp>
          <p:nvSpPr>
            <p:cNvPr id="66567" name="Oval 7"/>
            <p:cNvSpPr>
              <a:spLocks noChangeArrowheads="1"/>
            </p:cNvSpPr>
            <p:nvPr/>
          </p:nvSpPr>
          <p:spPr bwMode="auto">
            <a:xfrm>
              <a:off x="4304" y="2391"/>
              <a:ext cx="985" cy="734"/>
            </a:xfrm>
            <a:prstGeom prst="ellipse">
              <a:avLst/>
            </a:prstGeom>
            <a:solidFill>
              <a:srgbClr val="FFCC66">
                <a:alpha val="50195"/>
              </a:srgb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66568" name="Oval 8"/>
            <p:cNvSpPr>
              <a:spLocks noChangeArrowheads="1"/>
            </p:cNvSpPr>
            <p:nvPr/>
          </p:nvSpPr>
          <p:spPr bwMode="auto">
            <a:xfrm>
              <a:off x="228" y="1393"/>
              <a:ext cx="1616" cy="1033"/>
            </a:xfrm>
            <a:prstGeom prst="ellipse">
              <a:avLst/>
            </a:prstGeom>
            <a:solidFill>
              <a:srgbClr val="FFCC66">
                <a:alpha val="50195"/>
              </a:srgb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66569" name="Oval 9"/>
            <p:cNvSpPr>
              <a:spLocks noChangeArrowheads="1"/>
            </p:cNvSpPr>
            <p:nvPr/>
          </p:nvSpPr>
          <p:spPr bwMode="auto">
            <a:xfrm>
              <a:off x="1160" y="2279"/>
              <a:ext cx="1616" cy="1033"/>
            </a:xfrm>
            <a:prstGeom prst="ellipse">
              <a:avLst/>
            </a:prstGeom>
            <a:solidFill>
              <a:srgbClr val="FFCC66">
                <a:alpha val="50195"/>
              </a:srgb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66570" name="Line 10"/>
            <p:cNvSpPr>
              <a:spLocks noChangeShapeType="1"/>
            </p:cNvSpPr>
            <p:nvPr/>
          </p:nvSpPr>
          <p:spPr bwMode="auto">
            <a:xfrm flipH="1" flipV="1">
              <a:off x="4182" y="1964"/>
              <a:ext cx="480" cy="528"/>
            </a:xfrm>
            <a:prstGeom prst="line">
              <a:avLst/>
            </a:prstGeom>
            <a:noFill/>
            <a:ln w="50800">
              <a:solidFill>
                <a:srgbClr val="CC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1" name="Line 11"/>
            <p:cNvSpPr>
              <a:spLocks noChangeShapeType="1"/>
            </p:cNvSpPr>
            <p:nvPr/>
          </p:nvSpPr>
          <p:spPr bwMode="auto">
            <a:xfrm flipH="1">
              <a:off x="4182" y="1436"/>
              <a:ext cx="528" cy="288"/>
            </a:xfrm>
            <a:prstGeom prst="line">
              <a:avLst/>
            </a:prstGeom>
            <a:noFill/>
            <a:ln w="50800">
              <a:solidFill>
                <a:srgbClr val="CC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2" name="Line 12"/>
            <p:cNvSpPr>
              <a:spLocks noChangeShapeType="1"/>
            </p:cNvSpPr>
            <p:nvPr/>
          </p:nvSpPr>
          <p:spPr bwMode="auto">
            <a:xfrm flipH="1" flipV="1">
              <a:off x="2085" y="2015"/>
              <a:ext cx="3" cy="462"/>
            </a:xfrm>
            <a:prstGeom prst="line">
              <a:avLst/>
            </a:prstGeom>
            <a:noFill/>
            <a:ln w="50800">
              <a:solidFill>
                <a:srgbClr val="CC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3" name="Line 13"/>
            <p:cNvSpPr>
              <a:spLocks noChangeShapeType="1"/>
            </p:cNvSpPr>
            <p:nvPr/>
          </p:nvSpPr>
          <p:spPr bwMode="auto">
            <a:xfrm flipH="1">
              <a:off x="2118" y="1868"/>
              <a:ext cx="1344" cy="0"/>
            </a:xfrm>
            <a:prstGeom prst="line">
              <a:avLst/>
            </a:prstGeom>
            <a:noFill/>
            <a:ln w="50800">
              <a:solidFill>
                <a:srgbClr val="CC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4" name="Line 14"/>
            <p:cNvSpPr>
              <a:spLocks noChangeShapeType="1"/>
            </p:cNvSpPr>
            <p:nvPr/>
          </p:nvSpPr>
          <p:spPr bwMode="auto">
            <a:xfrm flipH="1">
              <a:off x="1429" y="1868"/>
              <a:ext cx="449" cy="6"/>
            </a:xfrm>
            <a:prstGeom prst="line">
              <a:avLst/>
            </a:prstGeom>
            <a:noFill/>
            <a:ln w="50800">
              <a:solidFill>
                <a:srgbClr val="CC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5" name="Rectangle 15"/>
            <p:cNvSpPr>
              <a:spLocks noChangeArrowheads="1"/>
            </p:cNvSpPr>
            <p:nvPr/>
          </p:nvSpPr>
          <p:spPr bwMode="auto">
            <a:xfrm>
              <a:off x="682" y="1407"/>
              <a:ext cx="83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spcBef>
                  <a:spcPct val="50000"/>
                </a:spcBef>
              </a:pPr>
              <a:r>
                <a:rPr lang="zh-CN" altLang="en-US" sz="2000" b="1"/>
                <a:t>可信网络</a:t>
              </a:r>
            </a:p>
          </p:txBody>
        </p:sp>
        <p:sp>
          <p:nvSpPr>
            <p:cNvPr id="66576" name="Rectangle 16"/>
            <p:cNvSpPr>
              <a:spLocks noChangeArrowheads="1"/>
            </p:cNvSpPr>
            <p:nvPr/>
          </p:nvSpPr>
          <p:spPr bwMode="auto">
            <a:xfrm>
              <a:off x="1746" y="1247"/>
              <a:ext cx="7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spcBef>
                  <a:spcPct val="50000"/>
                </a:spcBef>
              </a:pPr>
              <a:r>
                <a:rPr lang="zh-CN" altLang="en-US" sz="2000" b="1"/>
                <a:t>防火墙</a:t>
              </a:r>
            </a:p>
          </p:txBody>
        </p:sp>
        <p:sp>
          <p:nvSpPr>
            <p:cNvPr id="66577" name="Rectangle 17"/>
            <p:cNvSpPr>
              <a:spLocks noChangeArrowheads="1"/>
            </p:cNvSpPr>
            <p:nvPr/>
          </p:nvSpPr>
          <p:spPr bwMode="auto">
            <a:xfrm>
              <a:off x="2476" y="2057"/>
              <a:ext cx="6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spcBef>
                  <a:spcPct val="50000"/>
                </a:spcBef>
              </a:pPr>
              <a:r>
                <a:rPr lang="zh-CN" altLang="en-US" sz="2000" b="1"/>
                <a:t>路由器</a:t>
              </a:r>
            </a:p>
          </p:txBody>
        </p:sp>
        <p:pic>
          <p:nvPicPr>
            <p:cNvPr id="66578" name="Picture 1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7" y="1700"/>
              <a:ext cx="517"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579"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9" y="1594"/>
              <a:ext cx="1227" cy="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80" name="Rectangle 20"/>
            <p:cNvSpPr>
              <a:spLocks noChangeArrowheads="1"/>
            </p:cNvSpPr>
            <p:nvPr/>
          </p:nvSpPr>
          <p:spPr bwMode="auto">
            <a:xfrm>
              <a:off x="3633" y="1804"/>
              <a:ext cx="743"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eaLnBrk="0" hangingPunct="0">
                <a:defRPr sz="2800">
                  <a:solidFill>
                    <a:schemeClr val="tx1"/>
                  </a:solidFill>
                  <a:latin typeface="Tahoma" pitchFamily="34" charset="0"/>
                  <a:ea typeface="宋体" charset="-122"/>
                </a:defRPr>
              </a:lvl1pPr>
              <a:lvl2pPr marL="742950" indent="-285750" defTabSz="762000" eaLnBrk="0" hangingPunct="0">
                <a:defRPr sz="2800">
                  <a:solidFill>
                    <a:schemeClr val="tx1"/>
                  </a:solidFill>
                  <a:latin typeface="Tahoma" pitchFamily="34" charset="0"/>
                  <a:ea typeface="宋体" charset="-122"/>
                </a:defRPr>
              </a:lvl2pPr>
              <a:lvl3pPr marL="1143000" indent="-228600" defTabSz="762000" eaLnBrk="0" hangingPunct="0">
                <a:defRPr sz="2800">
                  <a:solidFill>
                    <a:schemeClr val="tx1"/>
                  </a:solidFill>
                  <a:latin typeface="Tahoma" pitchFamily="34" charset="0"/>
                  <a:ea typeface="宋体" charset="-122"/>
                </a:defRPr>
              </a:lvl3pPr>
              <a:lvl4pPr marL="1600200" indent="-228600" defTabSz="762000" eaLnBrk="0" hangingPunct="0">
                <a:defRPr sz="2800">
                  <a:solidFill>
                    <a:schemeClr val="tx1"/>
                  </a:solidFill>
                  <a:latin typeface="Tahoma" pitchFamily="34" charset="0"/>
                  <a:ea typeface="宋体" charset="-122"/>
                </a:defRPr>
              </a:lvl4pPr>
              <a:lvl5pPr marL="2057400" indent="-228600" defTabSz="762000" eaLnBrk="0" hangingPunct="0">
                <a:defRPr sz="2800">
                  <a:solidFill>
                    <a:schemeClr val="tx1"/>
                  </a:solidFill>
                  <a:latin typeface="Tahoma" pitchFamily="34" charset="0"/>
                  <a:ea typeface="宋体" charset="-122"/>
                </a:defRPr>
              </a:lvl5pPr>
              <a:lvl6pPr marL="2514600" indent="-228600" algn="ctr" defTabSz="762000"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defTabSz="762000"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defTabSz="762000"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defTabSz="762000"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lnSpc>
                  <a:spcPct val="90000"/>
                </a:lnSpc>
                <a:spcBef>
                  <a:spcPct val="30000"/>
                </a:spcBef>
              </a:pPr>
              <a:r>
                <a:rPr lang="en-US" altLang="zh-CN" sz="1800" b="1"/>
                <a:t>Internet</a:t>
              </a:r>
            </a:p>
          </p:txBody>
        </p:sp>
        <p:pic>
          <p:nvPicPr>
            <p:cNvPr id="66581" name="Picture 2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6" y="1627"/>
              <a:ext cx="1173"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82" name="Rectangle 22"/>
            <p:cNvSpPr>
              <a:spLocks noChangeArrowheads="1"/>
            </p:cNvSpPr>
            <p:nvPr/>
          </p:nvSpPr>
          <p:spPr bwMode="auto">
            <a:xfrm>
              <a:off x="628" y="2135"/>
              <a:ext cx="743"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eaLnBrk="0" hangingPunct="0">
                <a:defRPr sz="2800">
                  <a:solidFill>
                    <a:schemeClr val="tx1"/>
                  </a:solidFill>
                  <a:latin typeface="Tahoma" pitchFamily="34" charset="0"/>
                  <a:ea typeface="宋体" charset="-122"/>
                </a:defRPr>
              </a:lvl1pPr>
              <a:lvl2pPr marL="742950" indent="-285750" defTabSz="762000" eaLnBrk="0" hangingPunct="0">
                <a:defRPr sz="2800">
                  <a:solidFill>
                    <a:schemeClr val="tx1"/>
                  </a:solidFill>
                  <a:latin typeface="Tahoma" pitchFamily="34" charset="0"/>
                  <a:ea typeface="宋体" charset="-122"/>
                </a:defRPr>
              </a:lvl2pPr>
              <a:lvl3pPr marL="1143000" indent="-228600" defTabSz="762000" eaLnBrk="0" hangingPunct="0">
                <a:defRPr sz="2800">
                  <a:solidFill>
                    <a:schemeClr val="tx1"/>
                  </a:solidFill>
                  <a:latin typeface="Tahoma" pitchFamily="34" charset="0"/>
                  <a:ea typeface="宋体" charset="-122"/>
                </a:defRPr>
              </a:lvl3pPr>
              <a:lvl4pPr marL="1600200" indent="-228600" defTabSz="762000" eaLnBrk="0" hangingPunct="0">
                <a:defRPr sz="2800">
                  <a:solidFill>
                    <a:schemeClr val="tx1"/>
                  </a:solidFill>
                  <a:latin typeface="Tahoma" pitchFamily="34" charset="0"/>
                  <a:ea typeface="宋体" charset="-122"/>
                </a:defRPr>
              </a:lvl4pPr>
              <a:lvl5pPr marL="2057400" indent="-228600" defTabSz="762000" eaLnBrk="0" hangingPunct="0">
                <a:defRPr sz="2800">
                  <a:solidFill>
                    <a:schemeClr val="tx1"/>
                  </a:solidFill>
                  <a:latin typeface="Tahoma" pitchFamily="34" charset="0"/>
                  <a:ea typeface="宋体" charset="-122"/>
                </a:defRPr>
              </a:lvl5pPr>
              <a:lvl6pPr marL="2514600" indent="-228600" algn="ctr" defTabSz="762000"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defTabSz="762000"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defTabSz="762000"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defTabSz="762000"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lnSpc>
                  <a:spcPct val="90000"/>
                </a:lnSpc>
                <a:spcBef>
                  <a:spcPct val="30000"/>
                </a:spcBef>
              </a:pPr>
              <a:r>
                <a:rPr lang="en-US" altLang="zh-CN" sz="1800" b="1"/>
                <a:t>Intranet</a:t>
              </a:r>
            </a:p>
          </p:txBody>
        </p:sp>
        <p:sp>
          <p:nvSpPr>
            <p:cNvPr id="66583" name="Line 23"/>
            <p:cNvSpPr>
              <a:spLocks noChangeShapeType="1"/>
            </p:cNvSpPr>
            <p:nvPr/>
          </p:nvSpPr>
          <p:spPr bwMode="auto">
            <a:xfrm flipH="1">
              <a:off x="1590" y="2684"/>
              <a:ext cx="192" cy="240"/>
            </a:xfrm>
            <a:prstGeom prst="line">
              <a:avLst/>
            </a:prstGeom>
            <a:noFill/>
            <a:ln w="50800">
              <a:solidFill>
                <a:srgbClr val="CC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84" name="Line 24"/>
            <p:cNvSpPr>
              <a:spLocks noChangeShapeType="1"/>
            </p:cNvSpPr>
            <p:nvPr/>
          </p:nvSpPr>
          <p:spPr bwMode="auto">
            <a:xfrm>
              <a:off x="2118" y="2684"/>
              <a:ext cx="240" cy="240"/>
            </a:xfrm>
            <a:prstGeom prst="line">
              <a:avLst/>
            </a:prstGeom>
            <a:noFill/>
            <a:ln w="50800">
              <a:solidFill>
                <a:srgbClr val="CC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85" name="Line 25"/>
            <p:cNvSpPr>
              <a:spLocks noChangeShapeType="1"/>
            </p:cNvSpPr>
            <p:nvPr/>
          </p:nvSpPr>
          <p:spPr bwMode="auto">
            <a:xfrm>
              <a:off x="1974" y="2684"/>
              <a:ext cx="0" cy="288"/>
            </a:xfrm>
            <a:prstGeom prst="line">
              <a:avLst/>
            </a:prstGeom>
            <a:noFill/>
            <a:ln w="50800">
              <a:solidFill>
                <a:srgbClr val="CC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86" name="Rectangle 26"/>
            <p:cNvSpPr>
              <a:spLocks noChangeArrowheads="1"/>
            </p:cNvSpPr>
            <p:nvPr/>
          </p:nvSpPr>
          <p:spPr bwMode="auto">
            <a:xfrm>
              <a:off x="4411" y="2744"/>
              <a:ext cx="9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spcBef>
                  <a:spcPct val="50000"/>
                </a:spcBef>
              </a:pPr>
              <a:r>
                <a:rPr lang="zh-CN" altLang="en-US" sz="2000" b="1"/>
                <a:t>可信用户</a:t>
              </a:r>
            </a:p>
          </p:txBody>
        </p:sp>
        <p:sp>
          <p:nvSpPr>
            <p:cNvPr id="66587" name="Oval 27"/>
            <p:cNvSpPr>
              <a:spLocks noChangeArrowheads="1"/>
            </p:cNvSpPr>
            <p:nvPr/>
          </p:nvSpPr>
          <p:spPr bwMode="auto">
            <a:xfrm>
              <a:off x="397" y="1931"/>
              <a:ext cx="175" cy="122"/>
            </a:xfrm>
            <a:prstGeom prst="ellipse">
              <a:avLst/>
            </a:prstGeom>
            <a:solidFill>
              <a:srgbClr val="CC3300">
                <a:alpha val="50195"/>
              </a:srgb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66588" name="Oval 28"/>
            <p:cNvSpPr>
              <a:spLocks noChangeArrowheads="1"/>
            </p:cNvSpPr>
            <p:nvPr/>
          </p:nvSpPr>
          <p:spPr bwMode="auto">
            <a:xfrm>
              <a:off x="827" y="1900"/>
              <a:ext cx="175" cy="122"/>
            </a:xfrm>
            <a:prstGeom prst="ellipse">
              <a:avLst/>
            </a:prstGeom>
            <a:solidFill>
              <a:srgbClr val="CC3300">
                <a:alpha val="50195"/>
              </a:srgb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66589" name="Oval 29"/>
            <p:cNvSpPr>
              <a:spLocks noChangeArrowheads="1"/>
            </p:cNvSpPr>
            <p:nvPr/>
          </p:nvSpPr>
          <p:spPr bwMode="auto">
            <a:xfrm>
              <a:off x="1211" y="1809"/>
              <a:ext cx="175" cy="122"/>
            </a:xfrm>
            <a:prstGeom prst="ellipse">
              <a:avLst/>
            </a:prstGeom>
            <a:solidFill>
              <a:srgbClr val="CC3300">
                <a:alpha val="50195"/>
              </a:srgb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66590" name="Oval 30"/>
            <p:cNvSpPr>
              <a:spLocks noChangeArrowheads="1"/>
            </p:cNvSpPr>
            <p:nvPr/>
          </p:nvSpPr>
          <p:spPr bwMode="auto">
            <a:xfrm>
              <a:off x="715" y="1730"/>
              <a:ext cx="175" cy="122"/>
            </a:xfrm>
            <a:prstGeom prst="ellipse">
              <a:avLst/>
            </a:prstGeom>
            <a:solidFill>
              <a:srgbClr val="CC3300">
                <a:alpha val="50195"/>
              </a:srgb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66591" name="Rectangle 31"/>
            <p:cNvSpPr>
              <a:spLocks noChangeArrowheads="1"/>
            </p:cNvSpPr>
            <p:nvPr/>
          </p:nvSpPr>
          <p:spPr bwMode="auto">
            <a:xfrm>
              <a:off x="4468" y="1520"/>
              <a:ext cx="105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spcBef>
                  <a:spcPct val="50000"/>
                </a:spcBef>
              </a:pPr>
              <a:r>
                <a:rPr lang="zh-CN" altLang="en-US" sz="2000" b="1"/>
                <a:t>不可信用户</a:t>
              </a:r>
            </a:p>
          </p:txBody>
        </p:sp>
        <p:pic>
          <p:nvPicPr>
            <p:cNvPr id="66592" name="Picture 3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49" y="2351"/>
              <a:ext cx="91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93" name="Rectangle 33"/>
            <p:cNvSpPr>
              <a:spLocks noChangeArrowheads="1"/>
            </p:cNvSpPr>
            <p:nvPr/>
          </p:nvSpPr>
          <p:spPr bwMode="auto">
            <a:xfrm>
              <a:off x="1565" y="2450"/>
              <a:ext cx="74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eaLnBrk="0" hangingPunct="0">
                <a:defRPr sz="2800">
                  <a:solidFill>
                    <a:schemeClr val="tx1"/>
                  </a:solidFill>
                  <a:latin typeface="Tahoma" pitchFamily="34" charset="0"/>
                  <a:ea typeface="宋体" charset="-122"/>
                </a:defRPr>
              </a:lvl1pPr>
              <a:lvl2pPr marL="742950" indent="-285750" defTabSz="762000" eaLnBrk="0" hangingPunct="0">
                <a:defRPr sz="2800">
                  <a:solidFill>
                    <a:schemeClr val="tx1"/>
                  </a:solidFill>
                  <a:latin typeface="Tahoma" pitchFamily="34" charset="0"/>
                  <a:ea typeface="宋体" charset="-122"/>
                </a:defRPr>
              </a:lvl2pPr>
              <a:lvl3pPr marL="1143000" indent="-228600" defTabSz="762000" eaLnBrk="0" hangingPunct="0">
                <a:defRPr sz="2800">
                  <a:solidFill>
                    <a:schemeClr val="tx1"/>
                  </a:solidFill>
                  <a:latin typeface="Tahoma" pitchFamily="34" charset="0"/>
                  <a:ea typeface="宋体" charset="-122"/>
                </a:defRPr>
              </a:lvl3pPr>
              <a:lvl4pPr marL="1600200" indent="-228600" defTabSz="762000" eaLnBrk="0" hangingPunct="0">
                <a:defRPr sz="2800">
                  <a:solidFill>
                    <a:schemeClr val="tx1"/>
                  </a:solidFill>
                  <a:latin typeface="Tahoma" pitchFamily="34" charset="0"/>
                  <a:ea typeface="宋体" charset="-122"/>
                </a:defRPr>
              </a:lvl4pPr>
              <a:lvl5pPr marL="2057400" indent="-228600" defTabSz="762000" eaLnBrk="0" hangingPunct="0">
                <a:defRPr sz="2800">
                  <a:solidFill>
                    <a:schemeClr val="tx1"/>
                  </a:solidFill>
                  <a:latin typeface="Tahoma" pitchFamily="34" charset="0"/>
                  <a:ea typeface="宋体" charset="-122"/>
                </a:defRPr>
              </a:lvl5pPr>
              <a:lvl6pPr marL="2514600" indent="-228600" algn="ctr" defTabSz="762000"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defTabSz="762000"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defTabSz="762000"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defTabSz="762000"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lnSpc>
                  <a:spcPct val="90000"/>
                </a:lnSpc>
                <a:spcBef>
                  <a:spcPct val="30000"/>
                </a:spcBef>
              </a:pPr>
              <a:r>
                <a:rPr lang="en-US" altLang="zh-CN" sz="2000" b="1"/>
                <a:t>     DMZ</a:t>
              </a:r>
            </a:p>
          </p:txBody>
        </p:sp>
        <p:grpSp>
          <p:nvGrpSpPr>
            <p:cNvPr id="66594" name="Group 34"/>
            <p:cNvGrpSpPr>
              <a:grpSpLocks/>
            </p:cNvGrpSpPr>
            <p:nvPr/>
          </p:nvGrpSpPr>
          <p:grpSpPr bwMode="auto">
            <a:xfrm>
              <a:off x="1476" y="2870"/>
              <a:ext cx="188" cy="339"/>
              <a:chOff x="1518" y="3258"/>
              <a:chExt cx="188" cy="339"/>
            </a:xfrm>
          </p:grpSpPr>
          <p:sp>
            <p:nvSpPr>
              <p:cNvPr id="66810" name="Freeform 35"/>
              <p:cNvSpPr>
                <a:spLocks/>
              </p:cNvSpPr>
              <p:nvPr/>
            </p:nvSpPr>
            <p:spPr bwMode="auto">
              <a:xfrm>
                <a:off x="1613" y="3267"/>
                <a:ext cx="93" cy="330"/>
              </a:xfrm>
              <a:custGeom>
                <a:avLst/>
                <a:gdLst>
                  <a:gd name="T0" fmla="*/ 0 w 93"/>
                  <a:gd name="T1" fmla="*/ 29 h 330"/>
                  <a:gd name="T2" fmla="*/ 0 w 93"/>
                  <a:gd name="T3" fmla="*/ 329 h 330"/>
                  <a:gd name="T4" fmla="*/ 92 w 93"/>
                  <a:gd name="T5" fmla="*/ 250 h 330"/>
                  <a:gd name="T6" fmla="*/ 92 w 93"/>
                  <a:gd name="T7" fmla="*/ 0 h 330"/>
                  <a:gd name="T8" fmla="*/ 0 w 93"/>
                  <a:gd name="T9" fmla="*/ 29 h 3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 h="330">
                    <a:moveTo>
                      <a:pt x="0" y="29"/>
                    </a:moveTo>
                    <a:lnTo>
                      <a:pt x="0" y="329"/>
                    </a:lnTo>
                    <a:lnTo>
                      <a:pt x="92" y="250"/>
                    </a:lnTo>
                    <a:lnTo>
                      <a:pt x="92" y="0"/>
                    </a:lnTo>
                    <a:lnTo>
                      <a:pt x="0" y="29"/>
                    </a:lnTo>
                  </a:path>
                </a:pathLst>
              </a:custGeom>
              <a:gradFill rotWithShape="0">
                <a:gsLst>
                  <a:gs pos="0">
                    <a:schemeClr val="bg2"/>
                  </a:gs>
                  <a:gs pos="100000">
                    <a:srgbClr val="EAEAEA"/>
                  </a:gs>
                </a:gsLst>
                <a:lin ang="0" scaled="1"/>
              </a:gradFill>
              <a:ln w="12700" cap="rnd" cmpd="sng">
                <a:solidFill>
                  <a:schemeClr val="bg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811" name="Freeform 36"/>
              <p:cNvSpPr>
                <a:spLocks/>
              </p:cNvSpPr>
              <p:nvPr/>
            </p:nvSpPr>
            <p:spPr bwMode="auto">
              <a:xfrm>
                <a:off x="1518" y="3258"/>
                <a:ext cx="186" cy="39"/>
              </a:xfrm>
              <a:custGeom>
                <a:avLst/>
                <a:gdLst>
                  <a:gd name="T0" fmla="*/ 93 w 186"/>
                  <a:gd name="T1" fmla="*/ 38 h 39"/>
                  <a:gd name="T2" fmla="*/ 0 w 186"/>
                  <a:gd name="T3" fmla="*/ 23 h 39"/>
                  <a:gd name="T4" fmla="*/ 106 w 186"/>
                  <a:gd name="T5" fmla="*/ 0 h 39"/>
                  <a:gd name="T6" fmla="*/ 185 w 186"/>
                  <a:gd name="T7" fmla="*/ 9 h 39"/>
                  <a:gd name="T8" fmla="*/ 93 w 186"/>
                  <a:gd name="T9" fmla="*/ 38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6" h="39">
                    <a:moveTo>
                      <a:pt x="93" y="38"/>
                    </a:moveTo>
                    <a:lnTo>
                      <a:pt x="0" y="23"/>
                    </a:lnTo>
                    <a:lnTo>
                      <a:pt x="106" y="0"/>
                    </a:lnTo>
                    <a:lnTo>
                      <a:pt x="185" y="9"/>
                    </a:lnTo>
                    <a:lnTo>
                      <a:pt x="93" y="38"/>
                    </a:lnTo>
                  </a:path>
                </a:pathLst>
              </a:custGeom>
              <a:gradFill rotWithShape="0">
                <a:gsLst>
                  <a:gs pos="0">
                    <a:schemeClr val="bg2"/>
                  </a:gs>
                  <a:gs pos="100000">
                    <a:srgbClr val="EAEAEA"/>
                  </a:gs>
                </a:gsLst>
                <a:lin ang="0" scaled="1"/>
              </a:gradFill>
              <a:ln w="12700" cap="rnd" cmpd="sng">
                <a:solidFill>
                  <a:schemeClr val="bg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812" name="Freeform 37"/>
              <p:cNvSpPr>
                <a:spLocks/>
              </p:cNvSpPr>
              <p:nvPr/>
            </p:nvSpPr>
            <p:spPr bwMode="auto">
              <a:xfrm>
                <a:off x="1518" y="3281"/>
                <a:ext cx="96" cy="316"/>
              </a:xfrm>
              <a:custGeom>
                <a:avLst/>
                <a:gdLst>
                  <a:gd name="T0" fmla="*/ 0 w 96"/>
                  <a:gd name="T1" fmla="*/ 0 h 316"/>
                  <a:gd name="T2" fmla="*/ 95 w 96"/>
                  <a:gd name="T3" fmla="*/ 15 h 316"/>
                  <a:gd name="T4" fmla="*/ 95 w 96"/>
                  <a:gd name="T5" fmla="*/ 315 h 316"/>
                  <a:gd name="T6" fmla="*/ 0 w 96"/>
                  <a:gd name="T7" fmla="*/ 300 h 316"/>
                  <a:gd name="T8" fmla="*/ 0 w 96"/>
                  <a:gd name="T9" fmla="*/ 0 h 3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 h="316">
                    <a:moveTo>
                      <a:pt x="0" y="0"/>
                    </a:moveTo>
                    <a:lnTo>
                      <a:pt x="95" y="15"/>
                    </a:lnTo>
                    <a:lnTo>
                      <a:pt x="95" y="315"/>
                    </a:lnTo>
                    <a:lnTo>
                      <a:pt x="0" y="300"/>
                    </a:lnTo>
                    <a:lnTo>
                      <a:pt x="0" y="0"/>
                    </a:lnTo>
                  </a:path>
                </a:pathLst>
              </a:custGeom>
              <a:solidFill>
                <a:srgbClr val="DDDDDD"/>
              </a:solidFill>
              <a:ln w="12700" cap="rnd" cmpd="sng">
                <a:solidFill>
                  <a:schemeClr val="bg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813" name="Freeform 38"/>
              <p:cNvSpPr>
                <a:spLocks/>
              </p:cNvSpPr>
              <p:nvPr/>
            </p:nvSpPr>
            <p:spPr bwMode="auto">
              <a:xfrm>
                <a:off x="1545" y="3297"/>
                <a:ext cx="59" cy="37"/>
              </a:xfrm>
              <a:custGeom>
                <a:avLst/>
                <a:gdLst>
                  <a:gd name="T0" fmla="*/ 0 w 59"/>
                  <a:gd name="T1" fmla="*/ 26 h 37"/>
                  <a:gd name="T2" fmla="*/ 58 w 59"/>
                  <a:gd name="T3" fmla="*/ 36 h 37"/>
                  <a:gd name="T4" fmla="*/ 58 w 59"/>
                  <a:gd name="T5" fmla="*/ 8 h 37"/>
                  <a:gd name="T6" fmla="*/ 0 w 59"/>
                  <a:gd name="T7" fmla="*/ 0 h 37"/>
                  <a:gd name="T8" fmla="*/ 0 w 59"/>
                  <a:gd name="T9" fmla="*/ 2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 h="37">
                    <a:moveTo>
                      <a:pt x="0" y="26"/>
                    </a:moveTo>
                    <a:lnTo>
                      <a:pt x="58" y="36"/>
                    </a:lnTo>
                    <a:lnTo>
                      <a:pt x="58" y="8"/>
                    </a:lnTo>
                    <a:lnTo>
                      <a:pt x="0" y="0"/>
                    </a:lnTo>
                    <a:lnTo>
                      <a:pt x="0" y="26"/>
                    </a:lnTo>
                  </a:path>
                </a:pathLst>
              </a:custGeom>
              <a:solidFill>
                <a:srgbClr val="CBCBCB"/>
              </a:solidFill>
              <a:ln w="12700" cap="rnd" cmpd="sng">
                <a:solidFill>
                  <a:schemeClr val="bg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814" name="Freeform 39"/>
              <p:cNvSpPr>
                <a:spLocks/>
              </p:cNvSpPr>
              <p:nvPr/>
            </p:nvSpPr>
            <p:spPr bwMode="auto">
              <a:xfrm>
                <a:off x="1550" y="3304"/>
                <a:ext cx="26" cy="17"/>
              </a:xfrm>
              <a:custGeom>
                <a:avLst/>
                <a:gdLst>
                  <a:gd name="T0" fmla="*/ 0 w 26"/>
                  <a:gd name="T1" fmla="*/ 11 h 17"/>
                  <a:gd name="T2" fmla="*/ 25 w 26"/>
                  <a:gd name="T3" fmla="*/ 16 h 17"/>
                  <a:gd name="T4" fmla="*/ 25 w 26"/>
                  <a:gd name="T5" fmla="*/ 4 h 17"/>
                  <a:gd name="T6" fmla="*/ 0 w 26"/>
                  <a:gd name="T7" fmla="*/ 0 h 17"/>
                  <a:gd name="T8" fmla="*/ 0 w 26"/>
                  <a:gd name="T9" fmla="*/ 11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7">
                    <a:moveTo>
                      <a:pt x="0" y="11"/>
                    </a:moveTo>
                    <a:lnTo>
                      <a:pt x="25" y="16"/>
                    </a:lnTo>
                    <a:lnTo>
                      <a:pt x="25" y="4"/>
                    </a:lnTo>
                    <a:lnTo>
                      <a:pt x="0" y="0"/>
                    </a:lnTo>
                    <a:lnTo>
                      <a:pt x="0" y="11"/>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815" name="Freeform 40"/>
              <p:cNvSpPr>
                <a:spLocks/>
              </p:cNvSpPr>
              <p:nvPr/>
            </p:nvSpPr>
            <p:spPr bwMode="auto">
              <a:xfrm>
                <a:off x="1579" y="3320"/>
                <a:ext cx="17" cy="17"/>
              </a:xfrm>
              <a:custGeom>
                <a:avLst/>
                <a:gdLst>
                  <a:gd name="T0" fmla="*/ 0 w 17"/>
                  <a:gd name="T1" fmla="*/ 12 h 17"/>
                  <a:gd name="T2" fmla="*/ 15 w 17"/>
                  <a:gd name="T3" fmla="*/ 16 h 17"/>
                  <a:gd name="T4" fmla="*/ 16 w 17"/>
                  <a:gd name="T5" fmla="*/ 3 h 17"/>
                  <a:gd name="T6" fmla="*/ 0 w 17"/>
                  <a:gd name="T7" fmla="*/ 0 h 17"/>
                  <a:gd name="T8" fmla="*/ 0 w 17"/>
                  <a:gd name="T9" fmla="*/ 1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7">
                    <a:moveTo>
                      <a:pt x="0" y="12"/>
                    </a:moveTo>
                    <a:lnTo>
                      <a:pt x="15" y="16"/>
                    </a:lnTo>
                    <a:lnTo>
                      <a:pt x="16" y="3"/>
                    </a:lnTo>
                    <a:lnTo>
                      <a:pt x="0" y="0"/>
                    </a:lnTo>
                    <a:lnTo>
                      <a:pt x="0" y="1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816" name="Freeform 41"/>
              <p:cNvSpPr>
                <a:spLocks/>
              </p:cNvSpPr>
              <p:nvPr/>
            </p:nvSpPr>
            <p:spPr bwMode="auto">
              <a:xfrm>
                <a:off x="1590" y="3322"/>
                <a:ext cx="17" cy="17"/>
              </a:xfrm>
              <a:custGeom>
                <a:avLst/>
                <a:gdLst>
                  <a:gd name="T0" fmla="*/ 0 w 17"/>
                  <a:gd name="T1" fmla="*/ 12 h 17"/>
                  <a:gd name="T2" fmla="*/ 15 w 17"/>
                  <a:gd name="T3" fmla="*/ 16 h 17"/>
                  <a:gd name="T4" fmla="*/ 16 w 17"/>
                  <a:gd name="T5" fmla="*/ 3 h 17"/>
                  <a:gd name="T6" fmla="*/ 0 w 17"/>
                  <a:gd name="T7" fmla="*/ 0 h 17"/>
                  <a:gd name="T8" fmla="*/ 0 w 17"/>
                  <a:gd name="T9" fmla="*/ 1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7">
                    <a:moveTo>
                      <a:pt x="0" y="12"/>
                    </a:moveTo>
                    <a:lnTo>
                      <a:pt x="15" y="16"/>
                    </a:lnTo>
                    <a:lnTo>
                      <a:pt x="16" y="3"/>
                    </a:lnTo>
                    <a:lnTo>
                      <a:pt x="0" y="0"/>
                    </a:lnTo>
                    <a:lnTo>
                      <a:pt x="0" y="12"/>
                    </a:lnTo>
                  </a:path>
                </a:pathLst>
              </a:custGeom>
              <a:solidFill>
                <a:srgbClr val="FF33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817" name="Freeform 42"/>
              <p:cNvSpPr>
                <a:spLocks/>
              </p:cNvSpPr>
              <p:nvPr/>
            </p:nvSpPr>
            <p:spPr bwMode="auto">
              <a:xfrm>
                <a:off x="1528" y="3336"/>
                <a:ext cx="79" cy="41"/>
              </a:xfrm>
              <a:custGeom>
                <a:avLst/>
                <a:gdLst>
                  <a:gd name="T0" fmla="*/ 0 w 79"/>
                  <a:gd name="T1" fmla="*/ 0 h 41"/>
                  <a:gd name="T2" fmla="*/ 78 w 79"/>
                  <a:gd name="T3" fmla="*/ 13 h 41"/>
                  <a:gd name="T4" fmla="*/ 78 w 79"/>
                  <a:gd name="T5" fmla="*/ 40 h 41"/>
                  <a:gd name="T6" fmla="*/ 0 w 79"/>
                  <a:gd name="T7" fmla="*/ 25 h 41"/>
                  <a:gd name="T8" fmla="*/ 0 w 79"/>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41">
                    <a:moveTo>
                      <a:pt x="0" y="0"/>
                    </a:moveTo>
                    <a:lnTo>
                      <a:pt x="78" y="13"/>
                    </a:lnTo>
                    <a:lnTo>
                      <a:pt x="78" y="40"/>
                    </a:lnTo>
                    <a:lnTo>
                      <a:pt x="0" y="25"/>
                    </a:lnTo>
                    <a:lnTo>
                      <a:pt x="0" y="0"/>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818" name="Freeform 43"/>
              <p:cNvSpPr>
                <a:spLocks/>
              </p:cNvSpPr>
              <p:nvPr/>
            </p:nvSpPr>
            <p:spPr bwMode="auto">
              <a:xfrm>
                <a:off x="1589" y="3351"/>
                <a:ext cx="17" cy="17"/>
              </a:xfrm>
              <a:custGeom>
                <a:avLst/>
                <a:gdLst>
                  <a:gd name="T0" fmla="*/ 0 w 17"/>
                  <a:gd name="T1" fmla="*/ 12 h 17"/>
                  <a:gd name="T2" fmla="*/ 15 w 17"/>
                  <a:gd name="T3" fmla="*/ 16 h 17"/>
                  <a:gd name="T4" fmla="*/ 16 w 17"/>
                  <a:gd name="T5" fmla="*/ 3 h 17"/>
                  <a:gd name="T6" fmla="*/ 0 w 17"/>
                  <a:gd name="T7" fmla="*/ 0 h 17"/>
                  <a:gd name="T8" fmla="*/ 0 w 17"/>
                  <a:gd name="T9" fmla="*/ 1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7">
                    <a:moveTo>
                      <a:pt x="0" y="12"/>
                    </a:moveTo>
                    <a:lnTo>
                      <a:pt x="15" y="16"/>
                    </a:lnTo>
                    <a:lnTo>
                      <a:pt x="16" y="3"/>
                    </a:lnTo>
                    <a:lnTo>
                      <a:pt x="0" y="0"/>
                    </a:lnTo>
                    <a:lnTo>
                      <a:pt x="0" y="12"/>
                    </a:lnTo>
                  </a:path>
                </a:pathLst>
              </a:custGeom>
              <a:solidFill>
                <a:srgbClr val="FF33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819" name="Line 44"/>
              <p:cNvSpPr>
                <a:spLocks noChangeShapeType="1"/>
              </p:cNvSpPr>
              <p:nvPr/>
            </p:nvSpPr>
            <p:spPr bwMode="auto">
              <a:xfrm>
                <a:off x="1535" y="3350"/>
                <a:ext cx="64" cy="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820" name="Freeform 45"/>
              <p:cNvSpPr>
                <a:spLocks/>
              </p:cNvSpPr>
              <p:nvPr/>
            </p:nvSpPr>
            <p:spPr bwMode="auto">
              <a:xfrm>
                <a:off x="1528" y="3365"/>
                <a:ext cx="79" cy="42"/>
              </a:xfrm>
              <a:custGeom>
                <a:avLst/>
                <a:gdLst>
                  <a:gd name="T0" fmla="*/ 0 w 79"/>
                  <a:gd name="T1" fmla="*/ 0 h 42"/>
                  <a:gd name="T2" fmla="*/ 78 w 79"/>
                  <a:gd name="T3" fmla="*/ 14 h 42"/>
                  <a:gd name="T4" fmla="*/ 78 w 79"/>
                  <a:gd name="T5" fmla="*/ 41 h 42"/>
                  <a:gd name="T6" fmla="*/ 0 w 79"/>
                  <a:gd name="T7" fmla="*/ 27 h 42"/>
                  <a:gd name="T8" fmla="*/ 0 w 79"/>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42">
                    <a:moveTo>
                      <a:pt x="0" y="0"/>
                    </a:moveTo>
                    <a:lnTo>
                      <a:pt x="78" y="14"/>
                    </a:lnTo>
                    <a:lnTo>
                      <a:pt x="78" y="41"/>
                    </a:lnTo>
                    <a:lnTo>
                      <a:pt x="0" y="27"/>
                    </a:lnTo>
                    <a:lnTo>
                      <a:pt x="0" y="0"/>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821" name="Freeform 46"/>
              <p:cNvSpPr>
                <a:spLocks/>
              </p:cNvSpPr>
              <p:nvPr/>
            </p:nvSpPr>
            <p:spPr bwMode="auto">
              <a:xfrm>
                <a:off x="1529" y="3396"/>
                <a:ext cx="79" cy="40"/>
              </a:xfrm>
              <a:custGeom>
                <a:avLst/>
                <a:gdLst>
                  <a:gd name="T0" fmla="*/ 0 w 79"/>
                  <a:gd name="T1" fmla="*/ 0 h 40"/>
                  <a:gd name="T2" fmla="*/ 78 w 79"/>
                  <a:gd name="T3" fmla="*/ 12 h 40"/>
                  <a:gd name="T4" fmla="*/ 78 w 79"/>
                  <a:gd name="T5" fmla="*/ 39 h 40"/>
                  <a:gd name="T6" fmla="*/ 0 w 79"/>
                  <a:gd name="T7" fmla="*/ 25 h 40"/>
                  <a:gd name="T8" fmla="*/ 0 w 79"/>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40">
                    <a:moveTo>
                      <a:pt x="0" y="0"/>
                    </a:moveTo>
                    <a:lnTo>
                      <a:pt x="78" y="12"/>
                    </a:lnTo>
                    <a:lnTo>
                      <a:pt x="78" y="39"/>
                    </a:lnTo>
                    <a:lnTo>
                      <a:pt x="0" y="25"/>
                    </a:lnTo>
                    <a:lnTo>
                      <a:pt x="0" y="0"/>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822" name="Freeform 47"/>
              <p:cNvSpPr>
                <a:spLocks/>
              </p:cNvSpPr>
              <p:nvPr/>
            </p:nvSpPr>
            <p:spPr bwMode="auto">
              <a:xfrm>
                <a:off x="1529" y="3425"/>
                <a:ext cx="79" cy="41"/>
              </a:xfrm>
              <a:custGeom>
                <a:avLst/>
                <a:gdLst>
                  <a:gd name="T0" fmla="*/ 0 w 79"/>
                  <a:gd name="T1" fmla="*/ 0 h 41"/>
                  <a:gd name="T2" fmla="*/ 78 w 79"/>
                  <a:gd name="T3" fmla="*/ 13 h 41"/>
                  <a:gd name="T4" fmla="*/ 78 w 79"/>
                  <a:gd name="T5" fmla="*/ 40 h 41"/>
                  <a:gd name="T6" fmla="*/ 0 w 79"/>
                  <a:gd name="T7" fmla="*/ 26 h 41"/>
                  <a:gd name="T8" fmla="*/ 0 w 79"/>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41">
                    <a:moveTo>
                      <a:pt x="0" y="0"/>
                    </a:moveTo>
                    <a:lnTo>
                      <a:pt x="78" y="13"/>
                    </a:lnTo>
                    <a:lnTo>
                      <a:pt x="78" y="40"/>
                    </a:lnTo>
                    <a:lnTo>
                      <a:pt x="0" y="26"/>
                    </a:lnTo>
                    <a:lnTo>
                      <a:pt x="0" y="0"/>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823" name="Freeform 48"/>
              <p:cNvSpPr>
                <a:spLocks/>
              </p:cNvSpPr>
              <p:nvPr/>
            </p:nvSpPr>
            <p:spPr bwMode="auto">
              <a:xfrm>
                <a:off x="1530" y="3456"/>
                <a:ext cx="79" cy="131"/>
              </a:xfrm>
              <a:custGeom>
                <a:avLst/>
                <a:gdLst>
                  <a:gd name="T0" fmla="*/ 0 w 79"/>
                  <a:gd name="T1" fmla="*/ 0 h 131"/>
                  <a:gd name="T2" fmla="*/ 78 w 79"/>
                  <a:gd name="T3" fmla="*/ 14 h 131"/>
                  <a:gd name="T4" fmla="*/ 78 w 79"/>
                  <a:gd name="T5" fmla="*/ 130 h 131"/>
                  <a:gd name="T6" fmla="*/ 0 w 79"/>
                  <a:gd name="T7" fmla="*/ 116 h 131"/>
                  <a:gd name="T8" fmla="*/ 0 w 79"/>
                  <a:gd name="T9" fmla="*/ 0 h 1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131">
                    <a:moveTo>
                      <a:pt x="0" y="0"/>
                    </a:moveTo>
                    <a:lnTo>
                      <a:pt x="78" y="14"/>
                    </a:lnTo>
                    <a:lnTo>
                      <a:pt x="78" y="130"/>
                    </a:lnTo>
                    <a:lnTo>
                      <a:pt x="0" y="116"/>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824" name="Freeform 49"/>
              <p:cNvSpPr>
                <a:spLocks/>
              </p:cNvSpPr>
              <p:nvPr/>
            </p:nvSpPr>
            <p:spPr bwMode="auto">
              <a:xfrm>
                <a:off x="1541" y="3464"/>
                <a:ext cx="20" cy="111"/>
              </a:xfrm>
              <a:custGeom>
                <a:avLst/>
                <a:gdLst>
                  <a:gd name="T0" fmla="*/ 0 w 20"/>
                  <a:gd name="T1" fmla="*/ 0 h 111"/>
                  <a:gd name="T2" fmla="*/ 18 w 20"/>
                  <a:gd name="T3" fmla="*/ 3 h 111"/>
                  <a:gd name="T4" fmla="*/ 19 w 20"/>
                  <a:gd name="T5" fmla="*/ 110 h 111"/>
                  <a:gd name="T6" fmla="*/ 0 w 20"/>
                  <a:gd name="T7" fmla="*/ 107 h 111"/>
                  <a:gd name="T8" fmla="*/ 0 w 20"/>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11">
                    <a:moveTo>
                      <a:pt x="0" y="0"/>
                    </a:moveTo>
                    <a:lnTo>
                      <a:pt x="18" y="3"/>
                    </a:lnTo>
                    <a:lnTo>
                      <a:pt x="19" y="110"/>
                    </a:lnTo>
                    <a:lnTo>
                      <a:pt x="0" y="107"/>
                    </a:lnTo>
                    <a:lnTo>
                      <a:pt x="0" y="0"/>
                    </a:lnTo>
                  </a:path>
                </a:pathLst>
              </a:custGeom>
              <a:solidFill>
                <a:schemeClr val="bg2"/>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825" name="Freeform 50"/>
              <p:cNvSpPr>
                <a:spLocks/>
              </p:cNvSpPr>
              <p:nvPr/>
            </p:nvSpPr>
            <p:spPr bwMode="auto">
              <a:xfrm>
                <a:off x="1574" y="3469"/>
                <a:ext cx="21" cy="112"/>
              </a:xfrm>
              <a:custGeom>
                <a:avLst/>
                <a:gdLst>
                  <a:gd name="T0" fmla="*/ 0 w 21"/>
                  <a:gd name="T1" fmla="*/ 0 h 112"/>
                  <a:gd name="T2" fmla="*/ 19 w 21"/>
                  <a:gd name="T3" fmla="*/ 3 h 112"/>
                  <a:gd name="T4" fmla="*/ 20 w 21"/>
                  <a:gd name="T5" fmla="*/ 111 h 112"/>
                  <a:gd name="T6" fmla="*/ 0 w 21"/>
                  <a:gd name="T7" fmla="*/ 108 h 112"/>
                  <a:gd name="T8" fmla="*/ 0 w 21"/>
                  <a:gd name="T9" fmla="*/ 0 h 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112">
                    <a:moveTo>
                      <a:pt x="0" y="0"/>
                    </a:moveTo>
                    <a:lnTo>
                      <a:pt x="19" y="3"/>
                    </a:lnTo>
                    <a:lnTo>
                      <a:pt x="20" y="111"/>
                    </a:lnTo>
                    <a:lnTo>
                      <a:pt x="0" y="108"/>
                    </a:lnTo>
                    <a:lnTo>
                      <a:pt x="0" y="0"/>
                    </a:lnTo>
                  </a:path>
                </a:pathLst>
              </a:custGeom>
              <a:solidFill>
                <a:schemeClr val="bg2"/>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826" name="Freeform 51"/>
              <p:cNvSpPr>
                <a:spLocks/>
              </p:cNvSpPr>
              <p:nvPr/>
            </p:nvSpPr>
            <p:spPr bwMode="auto">
              <a:xfrm>
                <a:off x="1527" y="3464"/>
                <a:ext cx="82" cy="21"/>
              </a:xfrm>
              <a:custGeom>
                <a:avLst/>
                <a:gdLst>
                  <a:gd name="T0" fmla="*/ 0 w 82"/>
                  <a:gd name="T1" fmla="*/ 0 h 21"/>
                  <a:gd name="T2" fmla="*/ 81 w 82"/>
                  <a:gd name="T3" fmla="*/ 14 h 21"/>
                  <a:gd name="T4" fmla="*/ 81 w 82"/>
                  <a:gd name="T5" fmla="*/ 20 h 21"/>
                  <a:gd name="T6" fmla="*/ 0 w 82"/>
                  <a:gd name="T7" fmla="*/ 6 h 21"/>
                  <a:gd name="T8" fmla="*/ 0 w 82"/>
                  <a:gd name="T9" fmla="*/ 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21">
                    <a:moveTo>
                      <a:pt x="0" y="0"/>
                    </a:moveTo>
                    <a:lnTo>
                      <a:pt x="81" y="14"/>
                    </a:lnTo>
                    <a:lnTo>
                      <a:pt x="81" y="20"/>
                    </a:lnTo>
                    <a:lnTo>
                      <a:pt x="0" y="6"/>
                    </a:lnTo>
                    <a:lnTo>
                      <a:pt x="0" y="0"/>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827" name="Freeform 52"/>
              <p:cNvSpPr>
                <a:spLocks/>
              </p:cNvSpPr>
              <p:nvPr/>
            </p:nvSpPr>
            <p:spPr bwMode="auto">
              <a:xfrm>
                <a:off x="1528" y="3475"/>
                <a:ext cx="82" cy="20"/>
              </a:xfrm>
              <a:custGeom>
                <a:avLst/>
                <a:gdLst>
                  <a:gd name="T0" fmla="*/ 0 w 82"/>
                  <a:gd name="T1" fmla="*/ 0 h 20"/>
                  <a:gd name="T2" fmla="*/ 81 w 82"/>
                  <a:gd name="T3" fmla="*/ 14 h 20"/>
                  <a:gd name="T4" fmla="*/ 81 w 82"/>
                  <a:gd name="T5" fmla="*/ 19 h 20"/>
                  <a:gd name="T6" fmla="*/ 0 w 82"/>
                  <a:gd name="T7" fmla="*/ 6 h 20"/>
                  <a:gd name="T8" fmla="*/ 0 w 82"/>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20">
                    <a:moveTo>
                      <a:pt x="0" y="0"/>
                    </a:moveTo>
                    <a:lnTo>
                      <a:pt x="81" y="14"/>
                    </a:lnTo>
                    <a:lnTo>
                      <a:pt x="81" y="19"/>
                    </a:lnTo>
                    <a:lnTo>
                      <a:pt x="0" y="6"/>
                    </a:lnTo>
                    <a:lnTo>
                      <a:pt x="0" y="0"/>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828" name="Freeform 53"/>
              <p:cNvSpPr>
                <a:spLocks/>
              </p:cNvSpPr>
              <p:nvPr/>
            </p:nvSpPr>
            <p:spPr bwMode="auto">
              <a:xfrm>
                <a:off x="1528" y="3485"/>
                <a:ext cx="83" cy="21"/>
              </a:xfrm>
              <a:custGeom>
                <a:avLst/>
                <a:gdLst>
                  <a:gd name="T0" fmla="*/ 0 w 83"/>
                  <a:gd name="T1" fmla="*/ 0 h 21"/>
                  <a:gd name="T2" fmla="*/ 82 w 83"/>
                  <a:gd name="T3" fmla="*/ 14 h 21"/>
                  <a:gd name="T4" fmla="*/ 82 w 83"/>
                  <a:gd name="T5" fmla="*/ 20 h 21"/>
                  <a:gd name="T6" fmla="*/ 0 w 83"/>
                  <a:gd name="T7" fmla="*/ 6 h 21"/>
                  <a:gd name="T8" fmla="*/ 0 w 83"/>
                  <a:gd name="T9" fmla="*/ 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 h="21">
                    <a:moveTo>
                      <a:pt x="0" y="0"/>
                    </a:moveTo>
                    <a:lnTo>
                      <a:pt x="82" y="14"/>
                    </a:lnTo>
                    <a:lnTo>
                      <a:pt x="82" y="20"/>
                    </a:lnTo>
                    <a:lnTo>
                      <a:pt x="0" y="6"/>
                    </a:lnTo>
                    <a:lnTo>
                      <a:pt x="0" y="0"/>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829" name="Freeform 54"/>
              <p:cNvSpPr>
                <a:spLocks/>
              </p:cNvSpPr>
              <p:nvPr/>
            </p:nvSpPr>
            <p:spPr bwMode="auto">
              <a:xfrm>
                <a:off x="1528" y="3496"/>
                <a:ext cx="82" cy="22"/>
              </a:xfrm>
              <a:custGeom>
                <a:avLst/>
                <a:gdLst>
                  <a:gd name="T0" fmla="*/ 0 w 82"/>
                  <a:gd name="T1" fmla="*/ 0 h 22"/>
                  <a:gd name="T2" fmla="*/ 81 w 82"/>
                  <a:gd name="T3" fmla="*/ 15 h 22"/>
                  <a:gd name="T4" fmla="*/ 81 w 82"/>
                  <a:gd name="T5" fmla="*/ 21 h 22"/>
                  <a:gd name="T6" fmla="*/ 0 w 82"/>
                  <a:gd name="T7" fmla="*/ 6 h 22"/>
                  <a:gd name="T8" fmla="*/ 0 w 82"/>
                  <a:gd name="T9" fmla="*/ 0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22">
                    <a:moveTo>
                      <a:pt x="0" y="0"/>
                    </a:moveTo>
                    <a:lnTo>
                      <a:pt x="81" y="15"/>
                    </a:lnTo>
                    <a:lnTo>
                      <a:pt x="81" y="21"/>
                    </a:lnTo>
                    <a:lnTo>
                      <a:pt x="0" y="6"/>
                    </a:lnTo>
                    <a:lnTo>
                      <a:pt x="0" y="0"/>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830" name="Freeform 55"/>
              <p:cNvSpPr>
                <a:spLocks/>
              </p:cNvSpPr>
              <p:nvPr/>
            </p:nvSpPr>
            <p:spPr bwMode="auto">
              <a:xfrm>
                <a:off x="1528" y="3506"/>
                <a:ext cx="82" cy="22"/>
              </a:xfrm>
              <a:custGeom>
                <a:avLst/>
                <a:gdLst>
                  <a:gd name="T0" fmla="*/ 0 w 82"/>
                  <a:gd name="T1" fmla="*/ 0 h 22"/>
                  <a:gd name="T2" fmla="*/ 81 w 82"/>
                  <a:gd name="T3" fmla="*/ 15 h 22"/>
                  <a:gd name="T4" fmla="*/ 81 w 82"/>
                  <a:gd name="T5" fmla="*/ 21 h 22"/>
                  <a:gd name="T6" fmla="*/ 0 w 82"/>
                  <a:gd name="T7" fmla="*/ 6 h 22"/>
                  <a:gd name="T8" fmla="*/ 0 w 82"/>
                  <a:gd name="T9" fmla="*/ 0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22">
                    <a:moveTo>
                      <a:pt x="0" y="0"/>
                    </a:moveTo>
                    <a:lnTo>
                      <a:pt x="81" y="15"/>
                    </a:lnTo>
                    <a:lnTo>
                      <a:pt x="81" y="21"/>
                    </a:lnTo>
                    <a:lnTo>
                      <a:pt x="0" y="6"/>
                    </a:lnTo>
                    <a:lnTo>
                      <a:pt x="0" y="0"/>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831" name="Freeform 56"/>
              <p:cNvSpPr>
                <a:spLocks/>
              </p:cNvSpPr>
              <p:nvPr/>
            </p:nvSpPr>
            <p:spPr bwMode="auto">
              <a:xfrm>
                <a:off x="1528" y="3518"/>
                <a:ext cx="82" cy="21"/>
              </a:xfrm>
              <a:custGeom>
                <a:avLst/>
                <a:gdLst>
                  <a:gd name="T0" fmla="*/ 0 w 82"/>
                  <a:gd name="T1" fmla="*/ 0 h 21"/>
                  <a:gd name="T2" fmla="*/ 81 w 82"/>
                  <a:gd name="T3" fmla="*/ 14 h 21"/>
                  <a:gd name="T4" fmla="*/ 81 w 82"/>
                  <a:gd name="T5" fmla="*/ 20 h 21"/>
                  <a:gd name="T6" fmla="*/ 0 w 82"/>
                  <a:gd name="T7" fmla="*/ 6 h 21"/>
                  <a:gd name="T8" fmla="*/ 0 w 82"/>
                  <a:gd name="T9" fmla="*/ 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21">
                    <a:moveTo>
                      <a:pt x="0" y="0"/>
                    </a:moveTo>
                    <a:lnTo>
                      <a:pt x="81" y="14"/>
                    </a:lnTo>
                    <a:lnTo>
                      <a:pt x="81" y="20"/>
                    </a:lnTo>
                    <a:lnTo>
                      <a:pt x="0" y="6"/>
                    </a:lnTo>
                    <a:lnTo>
                      <a:pt x="0" y="0"/>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832" name="Freeform 57"/>
              <p:cNvSpPr>
                <a:spLocks/>
              </p:cNvSpPr>
              <p:nvPr/>
            </p:nvSpPr>
            <p:spPr bwMode="auto">
              <a:xfrm>
                <a:off x="1527" y="3528"/>
                <a:ext cx="82" cy="20"/>
              </a:xfrm>
              <a:custGeom>
                <a:avLst/>
                <a:gdLst>
                  <a:gd name="T0" fmla="*/ 0 w 82"/>
                  <a:gd name="T1" fmla="*/ 0 h 20"/>
                  <a:gd name="T2" fmla="*/ 81 w 82"/>
                  <a:gd name="T3" fmla="*/ 14 h 20"/>
                  <a:gd name="T4" fmla="*/ 81 w 82"/>
                  <a:gd name="T5" fmla="*/ 19 h 20"/>
                  <a:gd name="T6" fmla="*/ 0 w 82"/>
                  <a:gd name="T7" fmla="*/ 6 h 20"/>
                  <a:gd name="T8" fmla="*/ 0 w 82"/>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20">
                    <a:moveTo>
                      <a:pt x="0" y="0"/>
                    </a:moveTo>
                    <a:lnTo>
                      <a:pt x="81" y="14"/>
                    </a:lnTo>
                    <a:lnTo>
                      <a:pt x="81" y="19"/>
                    </a:lnTo>
                    <a:lnTo>
                      <a:pt x="0" y="6"/>
                    </a:lnTo>
                    <a:lnTo>
                      <a:pt x="0" y="0"/>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833" name="Freeform 58"/>
              <p:cNvSpPr>
                <a:spLocks/>
              </p:cNvSpPr>
              <p:nvPr/>
            </p:nvSpPr>
            <p:spPr bwMode="auto">
              <a:xfrm>
                <a:off x="1528" y="3538"/>
                <a:ext cx="82" cy="22"/>
              </a:xfrm>
              <a:custGeom>
                <a:avLst/>
                <a:gdLst>
                  <a:gd name="T0" fmla="*/ 0 w 82"/>
                  <a:gd name="T1" fmla="*/ 0 h 22"/>
                  <a:gd name="T2" fmla="*/ 81 w 82"/>
                  <a:gd name="T3" fmla="*/ 15 h 22"/>
                  <a:gd name="T4" fmla="*/ 81 w 82"/>
                  <a:gd name="T5" fmla="*/ 21 h 22"/>
                  <a:gd name="T6" fmla="*/ 0 w 82"/>
                  <a:gd name="T7" fmla="*/ 6 h 22"/>
                  <a:gd name="T8" fmla="*/ 0 w 82"/>
                  <a:gd name="T9" fmla="*/ 0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22">
                    <a:moveTo>
                      <a:pt x="0" y="0"/>
                    </a:moveTo>
                    <a:lnTo>
                      <a:pt x="81" y="15"/>
                    </a:lnTo>
                    <a:lnTo>
                      <a:pt x="81" y="21"/>
                    </a:lnTo>
                    <a:lnTo>
                      <a:pt x="0" y="6"/>
                    </a:lnTo>
                    <a:lnTo>
                      <a:pt x="0" y="0"/>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834" name="Freeform 59"/>
              <p:cNvSpPr>
                <a:spLocks/>
              </p:cNvSpPr>
              <p:nvPr/>
            </p:nvSpPr>
            <p:spPr bwMode="auto">
              <a:xfrm>
                <a:off x="1528" y="3550"/>
                <a:ext cx="82" cy="21"/>
              </a:xfrm>
              <a:custGeom>
                <a:avLst/>
                <a:gdLst>
                  <a:gd name="T0" fmla="*/ 0 w 82"/>
                  <a:gd name="T1" fmla="*/ 0 h 21"/>
                  <a:gd name="T2" fmla="*/ 81 w 82"/>
                  <a:gd name="T3" fmla="*/ 14 h 21"/>
                  <a:gd name="T4" fmla="*/ 81 w 82"/>
                  <a:gd name="T5" fmla="*/ 20 h 21"/>
                  <a:gd name="T6" fmla="*/ 0 w 82"/>
                  <a:gd name="T7" fmla="*/ 6 h 21"/>
                  <a:gd name="T8" fmla="*/ 0 w 82"/>
                  <a:gd name="T9" fmla="*/ 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21">
                    <a:moveTo>
                      <a:pt x="0" y="0"/>
                    </a:moveTo>
                    <a:lnTo>
                      <a:pt x="81" y="14"/>
                    </a:lnTo>
                    <a:lnTo>
                      <a:pt x="81" y="20"/>
                    </a:lnTo>
                    <a:lnTo>
                      <a:pt x="0" y="6"/>
                    </a:lnTo>
                    <a:lnTo>
                      <a:pt x="0" y="0"/>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835" name="Freeform 60"/>
              <p:cNvSpPr>
                <a:spLocks/>
              </p:cNvSpPr>
              <p:nvPr/>
            </p:nvSpPr>
            <p:spPr bwMode="auto">
              <a:xfrm>
                <a:off x="1527" y="3561"/>
                <a:ext cx="82" cy="21"/>
              </a:xfrm>
              <a:custGeom>
                <a:avLst/>
                <a:gdLst>
                  <a:gd name="T0" fmla="*/ 0 w 82"/>
                  <a:gd name="T1" fmla="*/ 0 h 21"/>
                  <a:gd name="T2" fmla="*/ 81 w 82"/>
                  <a:gd name="T3" fmla="*/ 14 h 21"/>
                  <a:gd name="T4" fmla="*/ 81 w 82"/>
                  <a:gd name="T5" fmla="*/ 20 h 21"/>
                  <a:gd name="T6" fmla="*/ 0 w 82"/>
                  <a:gd name="T7" fmla="*/ 6 h 21"/>
                  <a:gd name="T8" fmla="*/ 0 w 82"/>
                  <a:gd name="T9" fmla="*/ 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21">
                    <a:moveTo>
                      <a:pt x="0" y="0"/>
                    </a:moveTo>
                    <a:lnTo>
                      <a:pt x="81" y="14"/>
                    </a:lnTo>
                    <a:lnTo>
                      <a:pt x="81" y="20"/>
                    </a:lnTo>
                    <a:lnTo>
                      <a:pt x="0" y="6"/>
                    </a:lnTo>
                    <a:lnTo>
                      <a:pt x="0" y="0"/>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6595" name="Group 61"/>
            <p:cNvGrpSpPr>
              <a:grpSpLocks/>
            </p:cNvGrpSpPr>
            <p:nvPr/>
          </p:nvGrpSpPr>
          <p:grpSpPr bwMode="auto">
            <a:xfrm>
              <a:off x="928" y="1676"/>
              <a:ext cx="202" cy="201"/>
              <a:chOff x="970" y="2064"/>
              <a:chExt cx="202" cy="201"/>
            </a:xfrm>
          </p:grpSpPr>
          <p:grpSp>
            <p:nvGrpSpPr>
              <p:cNvPr id="66779" name="Group 62"/>
              <p:cNvGrpSpPr>
                <a:grpSpLocks/>
              </p:cNvGrpSpPr>
              <p:nvPr/>
            </p:nvGrpSpPr>
            <p:grpSpPr bwMode="auto">
              <a:xfrm>
                <a:off x="997" y="2155"/>
                <a:ext cx="175" cy="83"/>
                <a:chOff x="997" y="2155"/>
                <a:chExt cx="175" cy="83"/>
              </a:xfrm>
            </p:grpSpPr>
            <p:sp>
              <p:nvSpPr>
                <p:cNvPr id="66801" name="Freeform 63"/>
                <p:cNvSpPr>
                  <a:spLocks/>
                </p:cNvSpPr>
                <p:nvPr/>
              </p:nvSpPr>
              <p:spPr bwMode="auto">
                <a:xfrm>
                  <a:off x="997" y="2155"/>
                  <a:ext cx="175" cy="40"/>
                </a:xfrm>
                <a:custGeom>
                  <a:avLst/>
                  <a:gdLst>
                    <a:gd name="T0" fmla="*/ 0 w 175"/>
                    <a:gd name="T1" fmla="*/ 26 h 40"/>
                    <a:gd name="T2" fmla="*/ 134 w 175"/>
                    <a:gd name="T3" fmla="*/ 39 h 40"/>
                    <a:gd name="T4" fmla="*/ 174 w 175"/>
                    <a:gd name="T5" fmla="*/ 7 h 40"/>
                    <a:gd name="T6" fmla="*/ 55 w 175"/>
                    <a:gd name="T7" fmla="*/ 0 h 40"/>
                    <a:gd name="T8" fmla="*/ 0 w 175"/>
                    <a:gd name="T9" fmla="*/ 26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 h="40">
                      <a:moveTo>
                        <a:pt x="0" y="26"/>
                      </a:moveTo>
                      <a:lnTo>
                        <a:pt x="134" y="39"/>
                      </a:lnTo>
                      <a:lnTo>
                        <a:pt x="174" y="7"/>
                      </a:lnTo>
                      <a:lnTo>
                        <a:pt x="55" y="0"/>
                      </a:lnTo>
                      <a:lnTo>
                        <a:pt x="0" y="2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802" name="Freeform 64"/>
                <p:cNvSpPr>
                  <a:spLocks/>
                </p:cNvSpPr>
                <p:nvPr/>
              </p:nvSpPr>
              <p:spPr bwMode="auto">
                <a:xfrm>
                  <a:off x="1132" y="2162"/>
                  <a:ext cx="40" cy="65"/>
                </a:xfrm>
                <a:custGeom>
                  <a:avLst/>
                  <a:gdLst>
                    <a:gd name="T0" fmla="*/ 0 w 40"/>
                    <a:gd name="T1" fmla="*/ 64 h 65"/>
                    <a:gd name="T2" fmla="*/ 39 w 40"/>
                    <a:gd name="T3" fmla="*/ 29 h 65"/>
                    <a:gd name="T4" fmla="*/ 39 w 40"/>
                    <a:gd name="T5" fmla="*/ 0 h 65"/>
                    <a:gd name="T6" fmla="*/ 0 w 40"/>
                    <a:gd name="T7" fmla="*/ 30 h 65"/>
                    <a:gd name="T8" fmla="*/ 0 w 40"/>
                    <a:gd name="T9" fmla="*/ 64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5">
                      <a:moveTo>
                        <a:pt x="0" y="64"/>
                      </a:moveTo>
                      <a:lnTo>
                        <a:pt x="39" y="29"/>
                      </a:lnTo>
                      <a:lnTo>
                        <a:pt x="39" y="0"/>
                      </a:lnTo>
                      <a:lnTo>
                        <a:pt x="0" y="30"/>
                      </a:lnTo>
                      <a:lnTo>
                        <a:pt x="0" y="64"/>
                      </a:lnTo>
                    </a:path>
                  </a:pathLst>
                </a:custGeom>
                <a:gradFill rotWithShape="0">
                  <a:gsLst>
                    <a:gs pos="0">
                      <a:srgbClr val="B2B2B2"/>
                    </a:gs>
                    <a:gs pos="100000">
                      <a:srgbClr val="777777"/>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803" name="Freeform 65"/>
                <p:cNvSpPr>
                  <a:spLocks/>
                </p:cNvSpPr>
                <p:nvPr/>
              </p:nvSpPr>
              <p:spPr bwMode="auto">
                <a:xfrm>
                  <a:off x="997" y="2216"/>
                  <a:ext cx="137" cy="22"/>
                </a:xfrm>
                <a:custGeom>
                  <a:avLst/>
                  <a:gdLst>
                    <a:gd name="T0" fmla="*/ 0 w 137"/>
                    <a:gd name="T1" fmla="*/ 10 h 22"/>
                    <a:gd name="T2" fmla="*/ 136 w 137"/>
                    <a:gd name="T3" fmla="*/ 21 h 22"/>
                    <a:gd name="T4" fmla="*/ 135 w 137"/>
                    <a:gd name="T5" fmla="*/ 10 h 22"/>
                    <a:gd name="T6" fmla="*/ 0 w 137"/>
                    <a:gd name="T7" fmla="*/ 0 h 22"/>
                    <a:gd name="T8" fmla="*/ 0 w 137"/>
                    <a:gd name="T9" fmla="*/ 10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22">
                      <a:moveTo>
                        <a:pt x="0" y="10"/>
                      </a:moveTo>
                      <a:lnTo>
                        <a:pt x="136" y="21"/>
                      </a:lnTo>
                      <a:lnTo>
                        <a:pt x="135" y="10"/>
                      </a:lnTo>
                      <a:lnTo>
                        <a:pt x="0" y="0"/>
                      </a:lnTo>
                      <a:lnTo>
                        <a:pt x="0" y="10"/>
                      </a:lnTo>
                    </a:path>
                  </a:pathLst>
                </a:custGeom>
                <a:solidFill>
                  <a:srgbClr val="777777"/>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804" name="Freeform 66"/>
                <p:cNvSpPr>
                  <a:spLocks/>
                </p:cNvSpPr>
                <p:nvPr/>
              </p:nvSpPr>
              <p:spPr bwMode="auto">
                <a:xfrm>
                  <a:off x="1132" y="2191"/>
                  <a:ext cx="40" cy="47"/>
                </a:xfrm>
                <a:custGeom>
                  <a:avLst/>
                  <a:gdLst>
                    <a:gd name="T0" fmla="*/ 0 w 40"/>
                    <a:gd name="T1" fmla="*/ 46 h 47"/>
                    <a:gd name="T2" fmla="*/ 39 w 40"/>
                    <a:gd name="T3" fmla="*/ 7 h 47"/>
                    <a:gd name="T4" fmla="*/ 37 w 40"/>
                    <a:gd name="T5" fmla="*/ 0 h 47"/>
                    <a:gd name="T6" fmla="*/ 0 w 40"/>
                    <a:gd name="T7" fmla="*/ 34 h 47"/>
                    <a:gd name="T8" fmla="*/ 0 w 40"/>
                    <a:gd name="T9" fmla="*/ 4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47">
                      <a:moveTo>
                        <a:pt x="0" y="46"/>
                      </a:moveTo>
                      <a:lnTo>
                        <a:pt x="39" y="7"/>
                      </a:lnTo>
                      <a:lnTo>
                        <a:pt x="37" y="0"/>
                      </a:lnTo>
                      <a:lnTo>
                        <a:pt x="0" y="34"/>
                      </a:lnTo>
                      <a:lnTo>
                        <a:pt x="0" y="46"/>
                      </a:lnTo>
                    </a:path>
                  </a:pathLst>
                </a:custGeom>
                <a:solidFill>
                  <a:srgbClr val="777777"/>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805" name="Freeform 67"/>
                <p:cNvSpPr>
                  <a:spLocks/>
                </p:cNvSpPr>
                <p:nvPr/>
              </p:nvSpPr>
              <p:spPr bwMode="auto">
                <a:xfrm>
                  <a:off x="997" y="2181"/>
                  <a:ext cx="136" cy="47"/>
                </a:xfrm>
                <a:custGeom>
                  <a:avLst/>
                  <a:gdLst>
                    <a:gd name="T0" fmla="*/ 0 w 136"/>
                    <a:gd name="T1" fmla="*/ 35 h 47"/>
                    <a:gd name="T2" fmla="*/ 135 w 136"/>
                    <a:gd name="T3" fmla="*/ 46 h 47"/>
                    <a:gd name="T4" fmla="*/ 135 w 136"/>
                    <a:gd name="T5" fmla="*/ 11 h 47"/>
                    <a:gd name="T6" fmla="*/ 0 w 136"/>
                    <a:gd name="T7" fmla="*/ 0 h 47"/>
                    <a:gd name="T8" fmla="*/ 0 w 136"/>
                    <a:gd name="T9" fmla="*/ 35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47">
                      <a:moveTo>
                        <a:pt x="0" y="35"/>
                      </a:moveTo>
                      <a:lnTo>
                        <a:pt x="135" y="46"/>
                      </a:lnTo>
                      <a:lnTo>
                        <a:pt x="135" y="11"/>
                      </a:lnTo>
                      <a:lnTo>
                        <a:pt x="0" y="0"/>
                      </a:lnTo>
                      <a:lnTo>
                        <a:pt x="0" y="35"/>
                      </a:lnTo>
                    </a:path>
                  </a:pathLst>
                </a:custGeom>
                <a:gradFill rotWithShape="0">
                  <a:gsLst>
                    <a:gs pos="0">
                      <a:srgbClr val="DDDDDD"/>
                    </a:gs>
                    <a:gs pos="100000">
                      <a:schemeClr val="folHlink"/>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806" name="Freeform 68"/>
                <p:cNvSpPr>
                  <a:spLocks/>
                </p:cNvSpPr>
                <p:nvPr/>
              </p:nvSpPr>
              <p:spPr bwMode="auto">
                <a:xfrm>
                  <a:off x="1029" y="2193"/>
                  <a:ext cx="17" cy="17"/>
                </a:xfrm>
                <a:custGeom>
                  <a:avLst/>
                  <a:gdLst>
                    <a:gd name="T0" fmla="*/ 0 w 17"/>
                    <a:gd name="T1" fmla="*/ 13 h 17"/>
                    <a:gd name="T2" fmla="*/ 15 w 17"/>
                    <a:gd name="T3" fmla="*/ 16 h 17"/>
                    <a:gd name="T4" fmla="*/ 16 w 17"/>
                    <a:gd name="T5" fmla="*/ 2 h 17"/>
                    <a:gd name="T6" fmla="*/ 0 w 17"/>
                    <a:gd name="T7" fmla="*/ 0 h 17"/>
                    <a:gd name="T8" fmla="*/ 0 w 17"/>
                    <a:gd name="T9" fmla="*/ 13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7">
                      <a:moveTo>
                        <a:pt x="0" y="13"/>
                      </a:moveTo>
                      <a:lnTo>
                        <a:pt x="15" y="16"/>
                      </a:lnTo>
                      <a:lnTo>
                        <a:pt x="16" y="2"/>
                      </a:lnTo>
                      <a:lnTo>
                        <a:pt x="0" y="0"/>
                      </a:lnTo>
                      <a:lnTo>
                        <a:pt x="0" y="13"/>
                      </a:lnTo>
                    </a:path>
                  </a:pathLst>
                </a:custGeom>
                <a:solidFill>
                  <a:srgbClr val="FF33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807" name="Freeform 69"/>
                <p:cNvSpPr>
                  <a:spLocks/>
                </p:cNvSpPr>
                <p:nvPr/>
              </p:nvSpPr>
              <p:spPr bwMode="auto">
                <a:xfrm>
                  <a:off x="1065" y="2193"/>
                  <a:ext cx="46" cy="17"/>
                </a:xfrm>
                <a:custGeom>
                  <a:avLst/>
                  <a:gdLst>
                    <a:gd name="T0" fmla="*/ 0 w 46"/>
                    <a:gd name="T1" fmla="*/ 12 h 17"/>
                    <a:gd name="T2" fmla="*/ 45 w 46"/>
                    <a:gd name="T3" fmla="*/ 16 h 17"/>
                    <a:gd name="T4" fmla="*/ 45 w 46"/>
                    <a:gd name="T5" fmla="*/ 3 h 17"/>
                    <a:gd name="T6" fmla="*/ 0 w 46"/>
                    <a:gd name="T7" fmla="*/ 0 h 17"/>
                    <a:gd name="T8" fmla="*/ 0 w 46"/>
                    <a:gd name="T9" fmla="*/ 1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17">
                      <a:moveTo>
                        <a:pt x="0" y="12"/>
                      </a:moveTo>
                      <a:lnTo>
                        <a:pt x="45" y="16"/>
                      </a:lnTo>
                      <a:lnTo>
                        <a:pt x="45" y="3"/>
                      </a:lnTo>
                      <a:lnTo>
                        <a:pt x="0" y="0"/>
                      </a:lnTo>
                      <a:lnTo>
                        <a:pt x="0" y="12"/>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808" name="Freeform 70"/>
                <p:cNvSpPr>
                  <a:spLocks/>
                </p:cNvSpPr>
                <p:nvPr/>
              </p:nvSpPr>
              <p:spPr bwMode="auto">
                <a:xfrm>
                  <a:off x="1065" y="2206"/>
                  <a:ext cx="46" cy="17"/>
                </a:xfrm>
                <a:custGeom>
                  <a:avLst/>
                  <a:gdLst>
                    <a:gd name="T0" fmla="*/ 0 w 46"/>
                    <a:gd name="T1" fmla="*/ 12 h 17"/>
                    <a:gd name="T2" fmla="*/ 45 w 46"/>
                    <a:gd name="T3" fmla="*/ 16 h 17"/>
                    <a:gd name="T4" fmla="*/ 45 w 46"/>
                    <a:gd name="T5" fmla="*/ 3 h 17"/>
                    <a:gd name="T6" fmla="*/ 0 w 46"/>
                    <a:gd name="T7" fmla="*/ 0 h 17"/>
                    <a:gd name="T8" fmla="*/ 0 w 46"/>
                    <a:gd name="T9" fmla="*/ 1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17">
                      <a:moveTo>
                        <a:pt x="0" y="12"/>
                      </a:moveTo>
                      <a:lnTo>
                        <a:pt x="45" y="16"/>
                      </a:lnTo>
                      <a:lnTo>
                        <a:pt x="45" y="3"/>
                      </a:lnTo>
                      <a:lnTo>
                        <a:pt x="0" y="0"/>
                      </a:lnTo>
                      <a:lnTo>
                        <a:pt x="0" y="12"/>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809" name="Line 71"/>
                <p:cNvSpPr>
                  <a:spLocks noChangeShapeType="1"/>
                </p:cNvSpPr>
                <p:nvPr/>
              </p:nvSpPr>
              <p:spPr bwMode="auto">
                <a:xfrm>
                  <a:off x="1069" y="2198"/>
                  <a:ext cx="34" cy="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6780" name="Group 72"/>
              <p:cNvGrpSpPr>
                <a:grpSpLocks/>
              </p:cNvGrpSpPr>
              <p:nvPr/>
            </p:nvGrpSpPr>
            <p:grpSpPr bwMode="auto">
              <a:xfrm>
                <a:off x="1017" y="2064"/>
                <a:ext cx="142" cy="120"/>
                <a:chOff x="1017" y="2064"/>
                <a:chExt cx="142" cy="120"/>
              </a:xfrm>
            </p:grpSpPr>
            <p:grpSp>
              <p:nvGrpSpPr>
                <p:cNvPr id="66793" name="Group 73"/>
                <p:cNvGrpSpPr>
                  <a:grpSpLocks/>
                </p:cNvGrpSpPr>
                <p:nvPr/>
              </p:nvGrpSpPr>
              <p:grpSpPr bwMode="auto">
                <a:xfrm>
                  <a:off x="1032" y="2153"/>
                  <a:ext cx="113" cy="31"/>
                  <a:chOff x="1032" y="2153"/>
                  <a:chExt cx="113" cy="31"/>
                </a:xfrm>
              </p:grpSpPr>
              <p:sp>
                <p:nvSpPr>
                  <p:cNvPr id="66799" name="Oval 74"/>
                  <p:cNvSpPr>
                    <a:spLocks noChangeArrowheads="1"/>
                  </p:cNvSpPr>
                  <p:nvPr/>
                </p:nvSpPr>
                <p:spPr bwMode="auto">
                  <a:xfrm>
                    <a:off x="1032" y="2153"/>
                    <a:ext cx="113" cy="31"/>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214091" name="Oval 75"/>
                  <p:cNvSpPr>
                    <a:spLocks noChangeArrowheads="1"/>
                  </p:cNvSpPr>
                  <p:nvPr/>
                </p:nvSpPr>
                <p:spPr bwMode="auto">
                  <a:xfrm>
                    <a:off x="1032" y="2154"/>
                    <a:ext cx="113" cy="26"/>
                  </a:xfrm>
                  <a:prstGeom prst="ellipse">
                    <a:avLst/>
                  </a:prstGeom>
                  <a:gradFill rotWithShape="0">
                    <a:gsLst>
                      <a:gs pos="0">
                        <a:schemeClr val="bg2">
                          <a:gamma/>
                          <a:shade val="69804"/>
                          <a:invGamma/>
                        </a:schemeClr>
                      </a:gs>
                      <a:gs pos="100000">
                        <a:schemeClr val="bg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grpSp>
            <p:sp>
              <p:nvSpPr>
                <p:cNvPr id="66794" name="Freeform 76"/>
                <p:cNvSpPr>
                  <a:spLocks/>
                </p:cNvSpPr>
                <p:nvPr/>
              </p:nvSpPr>
              <p:spPr bwMode="auto">
                <a:xfrm>
                  <a:off x="1017" y="2064"/>
                  <a:ext cx="109" cy="109"/>
                </a:xfrm>
                <a:custGeom>
                  <a:avLst/>
                  <a:gdLst>
                    <a:gd name="T0" fmla="*/ 5 w 109"/>
                    <a:gd name="T1" fmla="*/ 0 h 109"/>
                    <a:gd name="T2" fmla="*/ 0 w 109"/>
                    <a:gd name="T3" fmla="*/ 100 h 109"/>
                    <a:gd name="T4" fmla="*/ 105 w 109"/>
                    <a:gd name="T5" fmla="*/ 108 h 109"/>
                    <a:gd name="T6" fmla="*/ 108 w 109"/>
                    <a:gd name="T7" fmla="*/ 2 h 109"/>
                    <a:gd name="T8" fmla="*/ 5 w 109"/>
                    <a:gd name="T9" fmla="*/ 0 h 1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 h="109">
                      <a:moveTo>
                        <a:pt x="5" y="0"/>
                      </a:moveTo>
                      <a:lnTo>
                        <a:pt x="0" y="100"/>
                      </a:lnTo>
                      <a:lnTo>
                        <a:pt x="105" y="108"/>
                      </a:lnTo>
                      <a:lnTo>
                        <a:pt x="108" y="2"/>
                      </a:lnTo>
                      <a:lnTo>
                        <a:pt x="5" y="0"/>
                      </a:lnTo>
                    </a:path>
                  </a:pathLst>
                </a:custGeom>
                <a:gradFill rotWithShape="0">
                  <a:gsLst>
                    <a:gs pos="0">
                      <a:srgbClr val="EAEAEA"/>
                    </a:gs>
                    <a:gs pos="100000">
                      <a:schemeClr val="folHlink"/>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95" name="Freeform 77"/>
                <p:cNvSpPr>
                  <a:spLocks/>
                </p:cNvSpPr>
                <p:nvPr/>
              </p:nvSpPr>
              <p:spPr bwMode="auto">
                <a:xfrm>
                  <a:off x="1027" y="2073"/>
                  <a:ext cx="89" cy="89"/>
                </a:xfrm>
                <a:custGeom>
                  <a:avLst/>
                  <a:gdLst>
                    <a:gd name="T0" fmla="*/ 3 w 89"/>
                    <a:gd name="T1" fmla="*/ 0 h 89"/>
                    <a:gd name="T2" fmla="*/ 0 w 89"/>
                    <a:gd name="T3" fmla="*/ 81 h 89"/>
                    <a:gd name="T4" fmla="*/ 86 w 89"/>
                    <a:gd name="T5" fmla="*/ 88 h 89"/>
                    <a:gd name="T6" fmla="*/ 88 w 89"/>
                    <a:gd name="T7" fmla="*/ 1 h 89"/>
                    <a:gd name="T8" fmla="*/ 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3" y="0"/>
                      </a:moveTo>
                      <a:lnTo>
                        <a:pt x="0" y="81"/>
                      </a:lnTo>
                      <a:lnTo>
                        <a:pt x="86" y="88"/>
                      </a:lnTo>
                      <a:lnTo>
                        <a:pt x="88" y="1"/>
                      </a:lnTo>
                      <a:lnTo>
                        <a:pt x="3" y="0"/>
                      </a:lnTo>
                    </a:path>
                  </a:pathLst>
                </a:custGeom>
                <a:gradFill rotWithShape="0">
                  <a:gsLst>
                    <a:gs pos="0">
                      <a:schemeClr val="bg2"/>
                    </a:gs>
                    <a:gs pos="100000">
                      <a:srgbClr val="777777"/>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96" name="Freeform 78"/>
                <p:cNvSpPr>
                  <a:spLocks/>
                </p:cNvSpPr>
                <p:nvPr/>
              </p:nvSpPr>
              <p:spPr bwMode="auto">
                <a:xfrm>
                  <a:off x="1122" y="2066"/>
                  <a:ext cx="18" cy="107"/>
                </a:xfrm>
                <a:custGeom>
                  <a:avLst/>
                  <a:gdLst>
                    <a:gd name="T0" fmla="*/ 1 w 18"/>
                    <a:gd name="T1" fmla="*/ 0 h 107"/>
                    <a:gd name="T2" fmla="*/ 17 w 18"/>
                    <a:gd name="T3" fmla="*/ 0 h 107"/>
                    <a:gd name="T4" fmla="*/ 15 w 18"/>
                    <a:gd name="T5" fmla="*/ 96 h 107"/>
                    <a:gd name="T6" fmla="*/ 0 w 18"/>
                    <a:gd name="T7" fmla="*/ 106 h 107"/>
                    <a:gd name="T8" fmla="*/ 1 w 18"/>
                    <a:gd name="T9" fmla="*/ 0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107">
                      <a:moveTo>
                        <a:pt x="1" y="0"/>
                      </a:moveTo>
                      <a:lnTo>
                        <a:pt x="17" y="0"/>
                      </a:lnTo>
                      <a:lnTo>
                        <a:pt x="15" y="96"/>
                      </a:lnTo>
                      <a:lnTo>
                        <a:pt x="0" y="106"/>
                      </a:lnTo>
                      <a:lnTo>
                        <a:pt x="1" y="0"/>
                      </a:lnTo>
                    </a:path>
                  </a:pathLst>
                </a:custGeom>
                <a:gradFill rotWithShape="0">
                  <a:gsLst>
                    <a:gs pos="0">
                      <a:srgbClr val="DDDDDD"/>
                    </a:gs>
                    <a:gs pos="100000">
                      <a:schemeClr val="bg2"/>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97" name="Freeform 79"/>
                <p:cNvSpPr>
                  <a:spLocks/>
                </p:cNvSpPr>
                <p:nvPr/>
              </p:nvSpPr>
              <p:spPr bwMode="auto">
                <a:xfrm>
                  <a:off x="1136" y="2077"/>
                  <a:ext cx="23" cy="80"/>
                </a:xfrm>
                <a:custGeom>
                  <a:avLst/>
                  <a:gdLst>
                    <a:gd name="T0" fmla="*/ 1 w 23"/>
                    <a:gd name="T1" fmla="*/ 0 h 80"/>
                    <a:gd name="T2" fmla="*/ 22 w 23"/>
                    <a:gd name="T3" fmla="*/ 6 h 80"/>
                    <a:gd name="T4" fmla="*/ 22 w 23"/>
                    <a:gd name="T5" fmla="*/ 67 h 80"/>
                    <a:gd name="T6" fmla="*/ 0 w 23"/>
                    <a:gd name="T7" fmla="*/ 79 h 80"/>
                    <a:gd name="T8" fmla="*/ 1 w 23"/>
                    <a:gd name="T9" fmla="*/ 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80">
                      <a:moveTo>
                        <a:pt x="1" y="0"/>
                      </a:moveTo>
                      <a:lnTo>
                        <a:pt x="22" y="6"/>
                      </a:lnTo>
                      <a:lnTo>
                        <a:pt x="22" y="67"/>
                      </a:lnTo>
                      <a:lnTo>
                        <a:pt x="0" y="79"/>
                      </a:lnTo>
                      <a:lnTo>
                        <a:pt x="1" y="0"/>
                      </a:lnTo>
                    </a:path>
                  </a:pathLst>
                </a:custGeom>
                <a:gradFill rotWithShape="0">
                  <a:gsLst>
                    <a:gs pos="0">
                      <a:srgbClr val="B2B2B2"/>
                    </a:gs>
                    <a:gs pos="100000">
                      <a:schemeClr val="bg2"/>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98" name="Freeform 80"/>
                <p:cNvSpPr>
                  <a:spLocks/>
                </p:cNvSpPr>
                <p:nvPr/>
              </p:nvSpPr>
              <p:spPr bwMode="auto">
                <a:xfrm>
                  <a:off x="1031" y="2078"/>
                  <a:ext cx="82" cy="81"/>
                </a:xfrm>
                <a:custGeom>
                  <a:avLst/>
                  <a:gdLst>
                    <a:gd name="T0" fmla="*/ 3 w 82"/>
                    <a:gd name="T1" fmla="*/ 0 h 81"/>
                    <a:gd name="T2" fmla="*/ 0 w 82"/>
                    <a:gd name="T3" fmla="*/ 73 h 81"/>
                    <a:gd name="T4" fmla="*/ 79 w 82"/>
                    <a:gd name="T5" fmla="*/ 80 h 81"/>
                    <a:gd name="T6" fmla="*/ 81 w 82"/>
                    <a:gd name="T7" fmla="*/ 1 h 81"/>
                    <a:gd name="T8" fmla="*/ 3 w 82"/>
                    <a:gd name="T9" fmla="*/ 0 h 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81">
                      <a:moveTo>
                        <a:pt x="3" y="0"/>
                      </a:moveTo>
                      <a:lnTo>
                        <a:pt x="0" y="73"/>
                      </a:lnTo>
                      <a:lnTo>
                        <a:pt x="79" y="80"/>
                      </a:lnTo>
                      <a:lnTo>
                        <a:pt x="81" y="1"/>
                      </a:lnTo>
                      <a:lnTo>
                        <a:pt x="3" y="0"/>
                      </a:lnTo>
                    </a:path>
                  </a:pathLst>
                </a:custGeom>
                <a:gradFill rotWithShape="0">
                  <a:gsLst>
                    <a:gs pos="0">
                      <a:srgbClr val="0033CC"/>
                    </a:gs>
                    <a:gs pos="100000">
                      <a:srgbClr val="000080"/>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6781" name="Group 81"/>
              <p:cNvGrpSpPr>
                <a:grpSpLocks/>
              </p:cNvGrpSpPr>
              <p:nvPr/>
            </p:nvGrpSpPr>
            <p:grpSpPr bwMode="auto">
              <a:xfrm>
                <a:off x="970" y="2203"/>
                <a:ext cx="152" cy="62"/>
                <a:chOff x="970" y="2203"/>
                <a:chExt cx="152" cy="62"/>
              </a:xfrm>
            </p:grpSpPr>
            <p:grpSp>
              <p:nvGrpSpPr>
                <p:cNvPr id="66782" name="Group 82"/>
                <p:cNvGrpSpPr>
                  <a:grpSpLocks/>
                </p:cNvGrpSpPr>
                <p:nvPr/>
              </p:nvGrpSpPr>
              <p:grpSpPr bwMode="auto">
                <a:xfrm>
                  <a:off x="970" y="2203"/>
                  <a:ext cx="28" cy="25"/>
                  <a:chOff x="970" y="2203"/>
                  <a:chExt cx="28" cy="25"/>
                </a:xfrm>
              </p:grpSpPr>
              <p:sp>
                <p:nvSpPr>
                  <p:cNvPr id="66791" name="Arc 83"/>
                  <p:cNvSpPr>
                    <a:spLocks/>
                  </p:cNvSpPr>
                  <p:nvPr/>
                </p:nvSpPr>
                <p:spPr bwMode="auto">
                  <a:xfrm>
                    <a:off x="971" y="2215"/>
                    <a:ext cx="22" cy="13"/>
                  </a:xfrm>
                  <a:custGeom>
                    <a:avLst/>
                    <a:gdLst>
                      <a:gd name="T0" fmla="*/ 0 w 21600"/>
                      <a:gd name="T1" fmla="*/ 0 h 21577"/>
                      <a:gd name="T2" fmla="*/ 0 w 21600"/>
                      <a:gd name="T3" fmla="*/ 0 h 21577"/>
                      <a:gd name="T4" fmla="*/ 0 w 21600"/>
                      <a:gd name="T5" fmla="*/ 0 h 21577"/>
                      <a:gd name="T6" fmla="*/ 0 60000 65536"/>
                      <a:gd name="T7" fmla="*/ 0 60000 65536"/>
                      <a:gd name="T8" fmla="*/ 0 60000 65536"/>
                    </a:gdLst>
                    <a:ahLst/>
                    <a:cxnLst>
                      <a:cxn ang="T6">
                        <a:pos x="T0" y="T1"/>
                      </a:cxn>
                      <a:cxn ang="T7">
                        <a:pos x="T2" y="T3"/>
                      </a:cxn>
                      <a:cxn ang="T8">
                        <a:pos x="T4" y="T5"/>
                      </a:cxn>
                    </a:cxnLst>
                    <a:rect l="0" t="0" r="r" b="b"/>
                    <a:pathLst>
                      <a:path w="21600" h="21577" fill="none" extrusionOk="0">
                        <a:moveTo>
                          <a:pt x="20596" y="21576"/>
                        </a:moveTo>
                        <a:cubicBezTo>
                          <a:pt x="9069" y="21040"/>
                          <a:pt x="0" y="11538"/>
                          <a:pt x="0" y="0"/>
                        </a:cubicBezTo>
                      </a:path>
                      <a:path w="21600" h="21577" stroke="0" extrusionOk="0">
                        <a:moveTo>
                          <a:pt x="20596" y="21576"/>
                        </a:moveTo>
                        <a:cubicBezTo>
                          <a:pt x="9069" y="21040"/>
                          <a:pt x="0" y="11538"/>
                          <a:pt x="0" y="0"/>
                        </a:cubicBezTo>
                        <a:lnTo>
                          <a:pt x="21600" y="0"/>
                        </a:lnTo>
                        <a:lnTo>
                          <a:pt x="20596" y="21576"/>
                        </a:lnTo>
                        <a:close/>
                      </a:path>
                    </a:pathLst>
                  </a:custGeom>
                  <a:noFill/>
                  <a:ln w="12700" cap="rnd">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792" name="Arc 84"/>
                  <p:cNvSpPr>
                    <a:spLocks/>
                  </p:cNvSpPr>
                  <p:nvPr/>
                </p:nvSpPr>
                <p:spPr bwMode="auto">
                  <a:xfrm>
                    <a:off x="970" y="2203"/>
                    <a:ext cx="28" cy="12"/>
                  </a:xfrm>
                  <a:custGeom>
                    <a:avLst/>
                    <a:gdLst>
                      <a:gd name="T0" fmla="*/ 0 w 21600"/>
                      <a:gd name="T1" fmla="*/ 0 h 21586"/>
                      <a:gd name="T2" fmla="*/ 0 w 21600"/>
                      <a:gd name="T3" fmla="*/ 0 h 21586"/>
                      <a:gd name="T4" fmla="*/ 0 w 21600"/>
                      <a:gd name="T5" fmla="*/ 0 h 21586"/>
                      <a:gd name="T6" fmla="*/ 0 60000 65536"/>
                      <a:gd name="T7" fmla="*/ 0 60000 65536"/>
                      <a:gd name="T8" fmla="*/ 0 60000 65536"/>
                    </a:gdLst>
                    <a:ahLst/>
                    <a:cxnLst>
                      <a:cxn ang="T6">
                        <a:pos x="T0" y="T1"/>
                      </a:cxn>
                      <a:cxn ang="T7">
                        <a:pos x="T2" y="T3"/>
                      </a:cxn>
                      <a:cxn ang="T8">
                        <a:pos x="T4" y="T5"/>
                      </a:cxn>
                    </a:cxnLst>
                    <a:rect l="0" t="0" r="r" b="b"/>
                    <a:pathLst>
                      <a:path w="21600" h="21586" fill="none" extrusionOk="0">
                        <a:moveTo>
                          <a:pt x="0" y="21586"/>
                        </a:moveTo>
                        <a:cubicBezTo>
                          <a:pt x="0" y="9956"/>
                          <a:pt x="9207" y="414"/>
                          <a:pt x="20828" y="-1"/>
                        </a:cubicBezTo>
                      </a:path>
                      <a:path w="21600" h="21586" stroke="0" extrusionOk="0">
                        <a:moveTo>
                          <a:pt x="0" y="21586"/>
                        </a:moveTo>
                        <a:cubicBezTo>
                          <a:pt x="0" y="9956"/>
                          <a:pt x="9207" y="414"/>
                          <a:pt x="20828" y="-1"/>
                        </a:cubicBezTo>
                        <a:lnTo>
                          <a:pt x="21600" y="21586"/>
                        </a:lnTo>
                        <a:lnTo>
                          <a:pt x="0" y="21586"/>
                        </a:lnTo>
                        <a:close/>
                      </a:path>
                    </a:pathLst>
                  </a:custGeom>
                  <a:noFill/>
                  <a:ln w="12700" cap="rnd">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6783" name="Group 85"/>
                <p:cNvGrpSpPr>
                  <a:grpSpLocks/>
                </p:cNvGrpSpPr>
                <p:nvPr/>
              </p:nvGrpSpPr>
              <p:grpSpPr bwMode="auto">
                <a:xfrm>
                  <a:off x="976" y="2219"/>
                  <a:ext cx="146" cy="46"/>
                  <a:chOff x="976" y="2219"/>
                  <a:chExt cx="146" cy="46"/>
                </a:xfrm>
              </p:grpSpPr>
              <p:sp>
                <p:nvSpPr>
                  <p:cNvPr id="66784" name="Freeform 86"/>
                  <p:cNvSpPr>
                    <a:spLocks/>
                  </p:cNvSpPr>
                  <p:nvPr/>
                </p:nvSpPr>
                <p:spPr bwMode="auto">
                  <a:xfrm>
                    <a:off x="976" y="2219"/>
                    <a:ext cx="146" cy="40"/>
                  </a:xfrm>
                  <a:custGeom>
                    <a:avLst/>
                    <a:gdLst>
                      <a:gd name="T0" fmla="*/ 124 w 146"/>
                      <a:gd name="T1" fmla="*/ 39 h 40"/>
                      <a:gd name="T2" fmla="*/ 0 w 146"/>
                      <a:gd name="T3" fmla="*/ 23 h 40"/>
                      <a:gd name="T4" fmla="*/ 16 w 146"/>
                      <a:gd name="T5" fmla="*/ 1 h 40"/>
                      <a:gd name="T6" fmla="*/ 21 w 146"/>
                      <a:gd name="T7" fmla="*/ 0 h 40"/>
                      <a:gd name="T8" fmla="*/ 145 w 146"/>
                      <a:gd name="T9" fmla="*/ 13 h 40"/>
                      <a:gd name="T10" fmla="*/ 137 w 146"/>
                      <a:gd name="T11" fmla="*/ 17 h 40"/>
                      <a:gd name="T12" fmla="*/ 124 w 146"/>
                      <a:gd name="T13" fmla="*/ 39 h 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6" h="40">
                        <a:moveTo>
                          <a:pt x="124" y="39"/>
                        </a:moveTo>
                        <a:lnTo>
                          <a:pt x="0" y="23"/>
                        </a:lnTo>
                        <a:lnTo>
                          <a:pt x="16" y="1"/>
                        </a:lnTo>
                        <a:lnTo>
                          <a:pt x="21" y="0"/>
                        </a:lnTo>
                        <a:lnTo>
                          <a:pt x="145" y="13"/>
                        </a:lnTo>
                        <a:lnTo>
                          <a:pt x="137" y="17"/>
                        </a:lnTo>
                        <a:lnTo>
                          <a:pt x="124" y="39"/>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85" name="Freeform 87"/>
                  <p:cNvSpPr>
                    <a:spLocks/>
                  </p:cNvSpPr>
                  <p:nvPr/>
                </p:nvSpPr>
                <p:spPr bwMode="auto">
                  <a:xfrm>
                    <a:off x="976" y="2242"/>
                    <a:ext cx="125" cy="22"/>
                  </a:xfrm>
                  <a:custGeom>
                    <a:avLst/>
                    <a:gdLst>
                      <a:gd name="T0" fmla="*/ 0 w 125"/>
                      <a:gd name="T1" fmla="*/ 0 h 22"/>
                      <a:gd name="T2" fmla="*/ 124 w 125"/>
                      <a:gd name="T3" fmla="*/ 15 h 22"/>
                      <a:gd name="T4" fmla="*/ 124 w 125"/>
                      <a:gd name="T5" fmla="*/ 21 h 22"/>
                      <a:gd name="T6" fmla="*/ 0 w 125"/>
                      <a:gd name="T7" fmla="*/ 5 h 22"/>
                      <a:gd name="T8" fmla="*/ 0 w 125"/>
                      <a:gd name="T9" fmla="*/ 0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 h="22">
                        <a:moveTo>
                          <a:pt x="0" y="0"/>
                        </a:moveTo>
                        <a:lnTo>
                          <a:pt x="124" y="15"/>
                        </a:lnTo>
                        <a:lnTo>
                          <a:pt x="124" y="21"/>
                        </a:lnTo>
                        <a:lnTo>
                          <a:pt x="0" y="5"/>
                        </a:lnTo>
                        <a:lnTo>
                          <a:pt x="0" y="0"/>
                        </a:lnTo>
                      </a:path>
                    </a:pathLst>
                  </a:custGeom>
                  <a:solidFill>
                    <a:schemeClr val="folHlink"/>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86" name="Freeform 88"/>
                  <p:cNvSpPr>
                    <a:spLocks/>
                  </p:cNvSpPr>
                  <p:nvPr/>
                </p:nvSpPr>
                <p:spPr bwMode="auto">
                  <a:xfrm>
                    <a:off x="1098" y="2233"/>
                    <a:ext cx="23" cy="32"/>
                  </a:xfrm>
                  <a:custGeom>
                    <a:avLst/>
                    <a:gdLst>
                      <a:gd name="T0" fmla="*/ 0 w 23"/>
                      <a:gd name="T1" fmla="*/ 31 h 32"/>
                      <a:gd name="T2" fmla="*/ 0 w 23"/>
                      <a:gd name="T3" fmla="*/ 24 h 32"/>
                      <a:gd name="T4" fmla="*/ 15 w 23"/>
                      <a:gd name="T5" fmla="*/ 3 h 32"/>
                      <a:gd name="T6" fmla="*/ 22 w 23"/>
                      <a:gd name="T7" fmla="*/ 0 h 32"/>
                      <a:gd name="T8" fmla="*/ 22 w 23"/>
                      <a:gd name="T9" fmla="*/ 8 h 32"/>
                      <a:gd name="T10" fmla="*/ 0 w 23"/>
                      <a:gd name="T11" fmla="*/ 31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32">
                        <a:moveTo>
                          <a:pt x="0" y="31"/>
                        </a:moveTo>
                        <a:lnTo>
                          <a:pt x="0" y="24"/>
                        </a:lnTo>
                        <a:lnTo>
                          <a:pt x="15" y="3"/>
                        </a:lnTo>
                        <a:lnTo>
                          <a:pt x="22" y="0"/>
                        </a:lnTo>
                        <a:lnTo>
                          <a:pt x="22" y="8"/>
                        </a:lnTo>
                        <a:lnTo>
                          <a:pt x="0" y="31"/>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87" name="Freeform 89"/>
                  <p:cNvSpPr>
                    <a:spLocks/>
                  </p:cNvSpPr>
                  <p:nvPr/>
                </p:nvSpPr>
                <p:spPr bwMode="auto">
                  <a:xfrm>
                    <a:off x="984" y="2225"/>
                    <a:ext cx="80" cy="22"/>
                  </a:xfrm>
                  <a:custGeom>
                    <a:avLst/>
                    <a:gdLst>
                      <a:gd name="T0" fmla="*/ 13 w 80"/>
                      <a:gd name="T1" fmla="*/ 0 h 22"/>
                      <a:gd name="T2" fmla="*/ 0 w 80"/>
                      <a:gd name="T3" fmla="*/ 12 h 22"/>
                      <a:gd name="T4" fmla="*/ 67 w 80"/>
                      <a:gd name="T5" fmla="*/ 21 h 22"/>
                      <a:gd name="T6" fmla="*/ 79 w 80"/>
                      <a:gd name="T7" fmla="*/ 8 h 22"/>
                      <a:gd name="T8" fmla="*/ 13 w 80"/>
                      <a:gd name="T9" fmla="*/ 0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22">
                        <a:moveTo>
                          <a:pt x="13" y="0"/>
                        </a:moveTo>
                        <a:lnTo>
                          <a:pt x="0" y="12"/>
                        </a:lnTo>
                        <a:lnTo>
                          <a:pt x="67" y="21"/>
                        </a:lnTo>
                        <a:lnTo>
                          <a:pt x="79" y="8"/>
                        </a:lnTo>
                        <a:lnTo>
                          <a:pt x="13" y="0"/>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88" name="Freeform 90"/>
                  <p:cNvSpPr>
                    <a:spLocks/>
                  </p:cNvSpPr>
                  <p:nvPr/>
                </p:nvSpPr>
                <p:spPr bwMode="auto">
                  <a:xfrm>
                    <a:off x="1077" y="2236"/>
                    <a:ext cx="31" cy="17"/>
                  </a:xfrm>
                  <a:custGeom>
                    <a:avLst/>
                    <a:gdLst>
                      <a:gd name="T0" fmla="*/ 13 w 31"/>
                      <a:gd name="T1" fmla="*/ 0 h 17"/>
                      <a:gd name="T2" fmla="*/ 0 w 31"/>
                      <a:gd name="T3" fmla="*/ 14 h 17"/>
                      <a:gd name="T4" fmla="*/ 18 w 31"/>
                      <a:gd name="T5" fmla="*/ 16 h 17"/>
                      <a:gd name="T6" fmla="*/ 30 w 31"/>
                      <a:gd name="T7" fmla="*/ 1 h 17"/>
                      <a:gd name="T8" fmla="*/ 13 w 3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17">
                        <a:moveTo>
                          <a:pt x="13" y="0"/>
                        </a:moveTo>
                        <a:lnTo>
                          <a:pt x="0" y="14"/>
                        </a:lnTo>
                        <a:lnTo>
                          <a:pt x="18" y="16"/>
                        </a:lnTo>
                        <a:lnTo>
                          <a:pt x="30" y="1"/>
                        </a:lnTo>
                        <a:lnTo>
                          <a:pt x="13" y="0"/>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89" name="Freeform 91"/>
                  <p:cNvSpPr>
                    <a:spLocks/>
                  </p:cNvSpPr>
                  <p:nvPr/>
                </p:nvSpPr>
                <p:spPr bwMode="auto">
                  <a:xfrm>
                    <a:off x="1054" y="2240"/>
                    <a:ext cx="23" cy="17"/>
                  </a:xfrm>
                  <a:custGeom>
                    <a:avLst/>
                    <a:gdLst>
                      <a:gd name="T0" fmla="*/ 12 w 23"/>
                      <a:gd name="T1" fmla="*/ 0 h 17"/>
                      <a:gd name="T2" fmla="*/ 9 w 23"/>
                      <a:gd name="T3" fmla="*/ 7 h 17"/>
                      <a:gd name="T4" fmla="*/ 3 w 23"/>
                      <a:gd name="T5" fmla="*/ 6 h 17"/>
                      <a:gd name="T6" fmla="*/ 0 w 23"/>
                      <a:gd name="T7" fmla="*/ 12 h 17"/>
                      <a:gd name="T8" fmla="*/ 19 w 23"/>
                      <a:gd name="T9" fmla="*/ 16 h 17"/>
                      <a:gd name="T10" fmla="*/ 22 w 23"/>
                      <a:gd name="T11" fmla="*/ 9 h 17"/>
                      <a:gd name="T12" fmla="*/ 14 w 23"/>
                      <a:gd name="T13" fmla="*/ 8 h 17"/>
                      <a:gd name="T14" fmla="*/ 18 w 23"/>
                      <a:gd name="T15" fmla="*/ 0 h 17"/>
                      <a:gd name="T16" fmla="*/ 12 w 23"/>
                      <a:gd name="T17" fmla="*/ 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 h="17">
                        <a:moveTo>
                          <a:pt x="12" y="0"/>
                        </a:moveTo>
                        <a:lnTo>
                          <a:pt x="9" y="7"/>
                        </a:lnTo>
                        <a:lnTo>
                          <a:pt x="3" y="6"/>
                        </a:lnTo>
                        <a:lnTo>
                          <a:pt x="0" y="12"/>
                        </a:lnTo>
                        <a:lnTo>
                          <a:pt x="19" y="16"/>
                        </a:lnTo>
                        <a:lnTo>
                          <a:pt x="22" y="9"/>
                        </a:lnTo>
                        <a:lnTo>
                          <a:pt x="14" y="8"/>
                        </a:lnTo>
                        <a:lnTo>
                          <a:pt x="18" y="0"/>
                        </a:lnTo>
                        <a:lnTo>
                          <a:pt x="12" y="0"/>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90" name="Freeform 92"/>
                  <p:cNvSpPr>
                    <a:spLocks/>
                  </p:cNvSpPr>
                  <p:nvPr/>
                </p:nvSpPr>
                <p:spPr bwMode="auto">
                  <a:xfrm>
                    <a:off x="1064" y="2231"/>
                    <a:ext cx="23" cy="17"/>
                  </a:xfrm>
                  <a:custGeom>
                    <a:avLst/>
                    <a:gdLst>
                      <a:gd name="T0" fmla="*/ 5 w 23"/>
                      <a:gd name="T1" fmla="*/ 0 h 17"/>
                      <a:gd name="T2" fmla="*/ 0 w 23"/>
                      <a:gd name="T3" fmla="*/ 12 h 17"/>
                      <a:gd name="T4" fmla="*/ 18 w 23"/>
                      <a:gd name="T5" fmla="*/ 16 h 17"/>
                      <a:gd name="T6" fmla="*/ 22 w 23"/>
                      <a:gd name="T7" fmla="*/ 2 h 17"/>
                      <a:gd name="T8" fmla="*/ 5 w 23"/>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7">
                        <a:moveTo>
                          <a:pt x="5" y="0"/>
                        </a:moveTo>
                        <a:lnTo>
                          <a:pt x="0" y="12"/>
                        </a:lnTo>
                        <a:lnTo>
                          <a:pt x="18" y="16"/>
                        </a:lnTo>
                        <a:lnTo>
                          <a:pt x="22" y="2"/>
                        </a:lnTo>
                        <a:lnTo>
                          <a:pt x="5" y="0"/>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nvGrpSpPr>
            <p:cNvPr id="66596" name="Group 93"/>
            <p:cNvGrpSpPr>
              <a:grpSpLocks/>
            </p:cNvGrpSpPr>
            <p:nvPr/>
          </p:nvGrpSpPr>
          <p:grpSpPr bwMode="auto">
            <a:xfrm>
              <a:off x="592" y="1865"/>
              <a:ext cx="202" cy="201"/>
              <a:chOff x="634" y="2253"/>
              <a:chExt cx="202" cy="201"/>
            </a:xfrm>
          </p:grpSpPr>
          <p:grpSp>
            <p:nvGrpSpPr>
              <p:cNvPr id="66748" name="Group 94"/>
              <p:cNvGrpSpPr>
                <a:grpSpLocks/>
              </p:cNvGrpSpPr>
              <p:nvPr/>
            </p:nvGrpSpPr>
            <p:grpSpPr bwMode="auto">
              <a:xfrm>
                <a:off x="661" y="2344"/>
                <a:ext cx="175" cy="83"/>
                <a:chOff x="661" y="2344"/>
                <a:chExt cx="175" cy="83"/>
              </a:xfrm>
            </p:grpSpPr>
            <p:sp>
              <p:nvSpPr>
                <p:cNvPr id="66770" name="Freeform 95"/>
                <p:cNvSpPr>
                  <a:spLocks/>
                </p:cNvSpPr>
                <p:nvPr/>
              </p:nvSpPr>
              <p:spPr bwMode="auto">
                <a:xfrm>
                  <a:off x="661" y="2344"/>
                  <a:ext cx="175" cy="40"/>
                </a:xfrm>
                <a:custGeom>
                  <a:avLst/>
                  <a:gdLst>
                    <a:gd name="T0" fmla="*/ 0 w 175"/>
                    <a:gd name="T1" fmla="*/ 26 h 40"/>
                    <a:gd name="T2" fmla="*/ 134 w 175"/>
                    <a:gd name="T3" fmla="*/ 39 h 40"/>
                    <a:gd name="T4" fmla="*/ 174 w 175"/>
                    <a:gd name="T5" fmla="*/ 7 h 40"/>
                    <a:gd name="T6" fmla="*/ 55 w 175"/>
                    <a:gd name="T7" fmla="*/ 0 h 40"/>
                    <a:gd name="T8" fmla="*/ 0 w 175"/>
                    <a:gd name="T9" fmla="*/ 26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 h="40">
                      <a:moveTo>
                        <a:pt x="0" y="26"/>
                      </a:moveTo>
                      <a:lnTo>
                        <a:pt x="134" y="39"/>
                      </a:lnTo>
                      <a:lnTo>
                        <a:pt x="174" y="7"/>
                      </a:lnTo>
                      <a:lnTo>
                        <a:pt x="55" y="0"/>
                      </a:lnTo>
                      <a:lnTo>
                        <a:pt x="0" y="2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71" name="Freeform 96"/>
                <p:cNvSpPr>
                  <a:spLocks/>
                </p:cNvSpPr>
                <p:nvPr/>
              </p:nvSpPr>
              <p:spPr bwMode="auto">
                <a:xfrm>
                  <a:off x="796" y="2351"/>
                  <a:ext cx="40" cy="65"/>
                </a:xfrm>
                <a:custGeom>
                  <a:avLst/>
                  <a:gdLst>
                    <a:gd name="T0" fmla="*/ 0 w 40"/>
                    <a:gd name="T1" fmla="*/ 64 h 65"/>
                    <a:gd name="T2" fmla="*/ 39 w 40"/>
                    <a:gd name="T3" fmla="*/ 29 h 65"/>
                    <a:gd name="T4" fmla="*/ 39 w 40"/>
                    <a:gd name="T5" fmla="*/ 0 h 65"/>
                    <a:gd name="T6" fmla="*/ 0 w 40"/>
                    <a:gd name="T7" fmla="*/ 30 h 65"/>
                    <a:gd name="T8" fmla="*/ 0 w 40"/>
                    <a:gd name="T9" fmla="*/ 64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5">
                      <a:moveTo>
                        <a:pt x="0" y="64"/>
                      </a:moveTo>
                      <a:lnTo>
                        <a:pt x="39" y="29"/>
                      </a:lnTo>
                      <a:lnTo>
                        <a:pt x="39" y="0"/>
                      </a:lnTo>
                      <a:lnTo>
                        <a:pt x="0" y="30"/>
                      </a:lnTo>
                      <a:lnTo>
                        <a:pt x="0" y="64"/>
                      </a:lnTo>
                    </a:path>
                  </a:pathLst>
                </a:custGeom>
                <a:gradFill rotWithShape="0">
                  <a:gsLst>
                    <a:gs pos="0">
                      <a:srgbClr val="B2B2B2"/>
                    </a:gs>
                    <a:gs pos="100000">
                      <a:srgbClr val="777777"/>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72" name="Freeform 97"/>
                <p:cNvSpPr>
                  <a:spLocks/>
                </p:cNvSpPr>
                <p:nvPr/>
              </p:nvSpPr>
              <p:spPr bwMode="auto">
                <a:xfrm>
                  <a:off x="661" y="2405"/>
                  <a:ext cx="137" cy="22"/>
                </a:xfrm>
                <a:custGeom>
                  <a:avLst/>
                  <a:gdLst>
                    <a:gd name="T0" fmla="*/ 0 w 137"/>
                    <a:gd name="T1" fmla="*/ 10 h 22"/>
                    <a:gd name="T2" fmla="*/ 136 w 137"/>
                    <a:gd name="T3" fmla="*/ 21 h 22"/>
                    <a:gd name="T4" fmla="*/ 135 w 137"/>
                    <a:gd name="T5" fmla="*/ 10 h 22"/>
                    <a:gd name="T6" fmla="*/ 0 w 137"/>
                    <a:gd name="T7" fmla="*/ 0 h 22"/>
                    <a:gd name="T8" fmla="*/ 0 w 137"/>
                    <a:gd name="T9" fmla="*/ 10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22">
                      <a:moveTo>
                        <a:pt x="0" y="10"/>
                      </a:moveTo>
                      <a:lnTo>
                        <a:pt x="136" y="21"/>
                      </a:lnTo>
                      <a:lnTo>
                        <a:pt x="135" y="10"/>
                      </a:lnTo>
                      <a:lnTo>
                        <a:pt x="0" y="0"/>
                      </a:lnTo>
                      <a:lnTo>
                        <a:pt x="0" y="10"/>
                      </a:lnTo>
                    </a:path>
                  </a:pathLst>
                </a:custGeom>
                <a:solidFill>
                  <a:srgbClr val="777777"/>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73" name="Freeform 98"/>
                <p:cNvSpPr>
                  <a:spLocks/>
                </p:cNvSpPr>
                <p:nvPr/>
              </p:nvSpPr>
              <p:spPr bwMode="auto">
                <a:xfrm>
                  <a:off x="796" y="2380"/>
                  <a:ext cx="40" cy="47"/>
                </a:xfrm>
                <a:custGeom>
                  <a:avLst/>
                  <a:gdLst>
                    <a:gd name="T0" fmla="*/ 0 w 40"/>
                    <a:gd name="T1" fmla="*/ 46 h 47"/>
                    <a:gd name="T2" fmla="*/ 39 w 40"/>
                    <a:gd name="T3" fmla="*/ 7 h 47"/>
                    <a:gd name="T4" fmla="*/ 37 w 40"/>
                    <a:gd name="T5" fmla="*/ 0 h 47"/>
                    <a:gd name="T6" fmla="*/ 0 w 40"/>
                    <a:gd name="T7" fmla="*/ 34 h 47"/>
                    <a:gd name="T8" fmla="*/ 0 w 40"/>
                    <a:gd name="T9" fmla="*/ 4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47">
                      <a:moveTo>
                        <a:pt x="0" y="46"/>
                      </a:moveTo>
                      <a:lnTo>
                        <a:pt x="39" y="7"/>
                      </a:lnTo>
                      <a:lnTo>
                        <a:pt x="37" y="0"/>
                      </a:lnTo>
                      <a:lnTo>
                        <a:pt x="0" y="34"/>
                      </a:lnTo>
                      <a:lnTo>
                        <a:pt x="0" y="46"/>
                      </a:lnTo>
                    </a:path>
                  </a:pathLst>
                </a:custGeom>
                <a:solidFill>
                  <a:srgbClr val="777777"/>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74" name="Freeform 99"/>
                <p:cNvSpPr>
                  <a:spLocks/>
                </p:cNvSpPr>
                <p:nvPr/>
              </p:nvSpPr>
              <p:spPr bwMode="auto">
                <a:xfrm>
                  <a:off x="661" y="2370"/>
                  <a:ext cx="136" cy="47"/>
                </a:xfrm>
                <a:custGeom>
                  <a:avLst/>
                  <a:gdLst>
                    <a:gd name="T0" fmla="*/ 0 w 136"/>
                    <a:gd name="T1" fmla="*/ 35 h 47"/>
                    <a:gd name="T2" fmla="*/ 135 w 136"/>
                    <a:gd name="T3" fmla="*/ 46 h 47"/>
                    <a:gd name="T4" fmla="*/ 135 w 136"/>
                    <a:gd name="T5" fmla="*/ 11 h 47"/>
                    <a:gd name="T6" fmla="*/ 0 w 136"/>
                    <a:gd name="T7" fmla="*/ 0 h 47"/>
                    <a:gd name="T8" fmla="*/ 0 w 136"/>
                    <a:gd name="T9" fmla="*/ 35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47">
                      <a:moveTo>
                        <a:pt x="0" y="35"/>
                      </a:moveTo>
                      <a:lnTo>
                        <a:pt x="135" y="46"/>
                      </a:lnTo>
                      <a:lnTo>
                        <a:pt x="135" y="11"/>
                      </a:lnTo>
                      <a:lnTo>
                        <a:pt x="0" y="0"/>
                      </a:lnTo>
                      <a:lnTo>
                        <a:pt x="0" y="35"/>
                      </a:lnTo>
                    </a:path>
                  </a:pathLst>
                </a:custGeom>
                <a:gradFill rotWithShape="0">
                  <a:gsLst>
                    <a:gs pos="0">
                      <a:srgbClr val="DDDDDD"/>
                    </a:gs>
                    <a:gs pos="100000">
                      <a:schemeClr val="folHlink"/>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75" name="Freeform 100"/>
                <p:cNvSpPr>
                  <a:spLocks/>
                </p:cNvSpPr>
                <p:nvPr/>
              </p:nvSpPr>
              <p:spPr bwMode="auto">
                <a:xfrm>
                  <a:off x="693" y="2382"/>
                  <a:ext cx="17" cy="17"/>
                </a:xfrm>
                <a:custGeom>
                  <a:avLst/>
                  <a:gdLst>
                    <a:gd name="T0" fmla="*/ 0 w 17"/>
                    <a:gd name="T1" fmla="*/ 13 h 17"/>
                    <a:gd name="T2" fmla="*/ 15 w 17"/>
                    <a:gd name="T3" fmla="*/ 16 h 17"/>
                    <a:gd name="T4" fmla="*/ 16 w 17"/>
                    <a:gd name="T5" fmla="*/ 2 h 17"/>
                    <a:gd name="T6" fmla="*/ 0 w 17"/>
                    <a:gd name="T7" fmla="*/ 0 h 17"/>
                    <a:gd name="T8" fmla="*/ 0 w 17"/>
                    <a:gd name="T9" fmla="*/ 13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7">
                      <a:moveTo>
                        <a:pt x="0" y="13"/>
                      </a:moveTo>
                      <a:lnTo>
                        <a:pt x="15" y="16"/>
                      </a:lnTo>
                      <a:lnTo>
                        <a:pt x="16" y="2"/>
                      </a:lnTo>
                      <a:lnTo>
                        <a:pt x="0" y="0"/>
                      </a:lnTo>
                      <a:lnTo>
                        <a:pt x="0" y="13"/>
                      </a:lnTo>
                    </a:path>
                  </a:pathLst>
                </a:custGeom>
                <a:solidFill>
                  <a:srgbClr val="FF33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76" name="Freeform 101"/>
                <p:cNvSpPr>
                  <a:spLocks/>
                </p:cNvSpPr>
                <p:nvPr/>
              </p:nvSpPr>
              <p:spPr bwMode="auto">
                <a:xfrm>
                  <a:off x="729" y="2382"/>
                  <a:ext cx="46" cy="17"/>
                </a:xfrm>
                <a:custGeom>
                  <a:avLst/>
                  <a:gdLst>
                    <a:gd name="T0" fmla="*/ 0 w 46"/>
                    <a:gd name="T1" fmla="*/ 12 h 17"/>
                    <a:gd name="T2" fmla="*/ 45 w 46"/>
                    <a:gd name="T3" fmla="*/ 16 h 17"/>
                    <a:gd name="T4" fmla="*/ 45 w 46"/>
                    <a:gd name="T5" fmla="*/ 3 h 17"/>
                    <a:gd name="T6" fmla="*/ 0 w 46"/>
                    <a:gd name="T7" fmla="*/ 0 h 17"/>
                    <a:gd name="T8" fmla="*/ 0 w 46"/>
                    <a:gd name="T9" fmla="*/ 1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17">
                      <a:moveTo>
                        <a:pt x="0" y="12"/>
                      </a:moveTo>
                      <a:lnTo>
                        <a:pt x="45" y="16"/>
                      </a:lnTo>
                      <a:lnTo>
                        <a:pt x="45" y="3"/>
                      </a:lnTo>
                      <a:lnTo>
                        <a:pt x="0" y="0"/>
                      </a:lnTo>
                      <a:lnTo>
                        <a:pt x="0" y="12"/>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77" name="Freeform 102"/>
                <p:cNvSpPr>
                  <a:spLocks/>
                </p:cNvSpPr>
                <p:nvPr/>
              </p:nvSpPr>
              <p:spPr bwMode="auto">
                <a:xfrm>
                  <a:off x="729" y="2395"/>
                  <a:ext cx="46" cy="17"/>
                </a:xfrm>
                <a:custGeom>
                  <a:avLst/>
                  <a:gdLst>
                    <a:gd name="T0" fmla="*/ 0 w 46"/>
                    <a:gd name="T1" fmla="*/ 12 h 17"/>
                    <a:gd name="T2" fmla="*/ 45 w 46"/>
                    <a:gd name="T3" fmla="*/ 16 h 17"/>
                    <a:gd name="T4" fmla="*/ 45 w 46"/>
                    <a:gd name="T5" fmla="*/ 3 h 17"/>
                    <a:gd name="T6" fmla="*/ 0 w 46"/>
                    <a:gd name="T7" fmla="*/ 0 h 17"/>
                    <a:gd name="T8" fmla="*/ 0 w 46"/>
                    <a:gd name="T9" fmla="*/ 1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17">
                      <a:moveTo>
                        <a:pt x="0" y="12"/>
                      </a:moveTo>
                      <a:lnTo>
                        <a:pt x="45" y="16"/>
                      </a:lnTo>
                      <a:lnTo>
                        <a:pt x="45" y="3"/>
                      </a:lnTo>
                      <a:lnTo>
                        <a:pt x="0" y="0"/>
                      </a:lnTo>
                      <a:lnTo>
                        <a:pt x="0" y="12"/>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78" name="Line 103"/>
                <p:cNvSpPr>
                  <a:spLocks noChangeShapeType="1"/>
                </p:cNvSpPr>
                <p:nvPr/>
              </p:nvSpPr>
              <p:spPr bwMode="auto">
                <a:xfrm>
                  <a:off x="733" y="2387"/>
                  <a:ext cx="34" cy="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6749" name="Group 104"/>
              <p:cNvGrpSpPr>
                <a:grpSpLocks/>
              </p:cNvGrpSpPr>
              <p:nvPr/>
            </p:nvGrpSpPr>
            <p:grpSpPr bwMode="auto">
              <a:xfrm>
                <a:off x="681" y="2253"/>
                <a:ext cx="142" cy="120"/>
                <a:chOff x="681" y="2253"/>
                <a:chExt cx="142" cy="120"/>
              </a:xfrm>
            </p:grpSpPr>
            <p:grpSp>
              <p:nvGrpSpPr>
                <p:cNvPr id="66762" name="Group 105"/>
                <p:cNvGrpSpPr>
                  <a:grpSpLocks/>
                </p:cNvGrpSpPr>
                <p:nvPr/>
              </p:nvGrpSpPr>
              <p:grpSpPr bwMode="auto">
                <a:xfrm>
                  <a:off x="696" y="2342"/>
                  <a:ext cx="113" cy="31"/>
                  <a:chOff x="696" y="2342"/>
                  <a:chExt cx="113" cy="31"/>
                </a:xfrm>
              </p:grpSpPr>
              <p:sp>
                <p:nvSpPr>
                  <p:cNvPr id="66768" name="Oval 106"/>
                  <p:cNvSpPr>
                    <a:spLocks noChangeArrowheads="1"/>
                  </p:cNvSpPr>
                  <p:nvPr/>
                </p:nvSpPr>
                <p:spPr bwMode="auto">
                  <a:xfrm>
                    <a:off x="696" y="2342"/>
                    <a:ext cx="113" cy="31"/>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214123" name="Oval 107"/>
                  <p:cNvSpPr>
                    <a:spLocks noChangeArrowheads="1"/>
                  </p:cNvSpPr>
                  <p:nvPr/>
                </p:nvSpPr>
                <p:spPr bwMode="auto">
                  <a:xfrm>
                    <a:off x="696" y="2343"/>
                    <a:ext cx="113" cy="26"/>
                  </a:xfrm>
                  <a:prstGeom prst="ellipse">
                    <a:avLst/>
                  </a:prstGeom>
                  <a:gradFill rotWithShape="0">
                    <a:gsLst>
                      <a:gs pos="0">
                        <a:schemeClr val="bg2">
                          <a:gamma/>
                          <a:shade val="69804"/>
                          <a:invGamma/>
                        </a:schemeClr>
                      </a:gs>
                      <a:gs pos="100000">
                        <a:schemeClr val="bg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grpSp>
            <p:sp>
              <p:nvSpPr>
                <p:cNvPr id="66763" name="Freeform 108"/>
                <p:cNvSpPr>
                  <a:spLocks/>
                </p:cNvSpPr>
                <p:nvPr/>
              </p:nvSpPr>
              <p:spPr bwMode="auto">
                <a:xfrm>
                  <a:off x="681" y="2253"/>
                  <a:ext cx="109" cy="109"/>
                </a:xfrm>
                <a:custGeom>
                  <a:avLst/>
                  <a:gdLst>
                    <a:gd name="T0" fmla="*/ 5 w 109"/>
                    <a:gd name="T1" fmla="*/ 0 h 109"/>
                    <a:gd name="T2" fmla="*/ 0 w 109"/>
                    <a:gd name="T3" fmla="*/ 100 h 109"/>
                    <a:gd name="T4" fmla="*/ 105 w 109"/>
                    <a:gd name="T5" fmla="*/ 108 h 109"/>
                    <a:gd name="T6" fmla="*/ 108 w 109"/>
                    <a:gd name="T7" fmla="*/ 2 h 109"/>
                    <a:gd name="T8" fmla="*/ 5 w 109"/>
                    <a:gd name="T9" fmla="*/ 0 h 1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 h="109">
                      <a:moveTo>
                        <a:pt x="5" y="0"/>
                      </a:moveTo>
                      <a:lnTo>
                        <a:pt x="0" y="100"/>
                      </a:lnTo>
                      <a:lnTo>
                        <a:pt x="105" y="108"/>
                      </a:lnTo>
                      <a:lnTo>
                        <a:pt x="108" y="2"/>
                      </a:lnTo>
                      <a:lnTo>
                        <a:pt x="5" y="0"/>
                      </a:lnTo>
                    </a:path>
                  </a:pathLst>
                </a:custGeom>
                <a:gradFill rotWithShape="0">
                  <a:gsLst>
                    <a:gs pos="0">
                      <a:srgbClr val="EAEAEA"/>
                    </a:gs>
                    <a:gs pos="100000">
                      <a:schemeClr val="folHlink"/>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64" name="Freeform 109"/>
                <p:cNvSpPr>
                  <a:spLocks/>
                </p:cNvSpPr>
                <p:nvPr/>
              </p:nvSpPr>
              <p:spPr bwMode="auto">
                <a:xfrm>
                  <a:off x="691" y="2262"/>
                  <a:ext cx="89" cy="89"/>
                </a:xfrm>
                <a:custGeom>
                  <a:avLst/>
                  <a:gdLst>
                    <a:gd name="T0" fmla="*/ 3 w 89"/>
                    <a:gd name="T1" fmla="*/ 0 h 89"/>
                    <a:gd name="T2" fmla="*/ 0 w 89"/>
                    <a:gd name="T3" fmla="*/ 81 h 89"/>
                    <a:gd name="T4" fmla="*/ 86 w 89"/>
                    <a:gd name="T5" fmla="*/ 88 h 89"/>
                    <a:gd name="T6" fmla="*/ 88 w 89"/>
                    <a:gd name="T7" fmla="*/ 1 h 89"/>
                    <a:gd name="T8" fmla="*/ 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3" y="0"/>
                      </a:moveTo>
                      <a:lnTo>
                        <a:pt x="0" y="81"/>
                      </a:lnTo>
                      <a:lnTo>
                        <a:pt x="86" y="88"/>
                      </a:lnTo>
                      <a:lnTo>
                        <a:pt x="88" y="1"/>
                      </a:lnTo>
                      <a:lnTo>
                        <a:pt x="3" y="0"/>
                      </a:lnTo>
                    </a:path>
                  </a:pathLst>
                </a:custGeom>
                <a:gradFill rotWithShape="0">
                  <a:gsLst>
                    <a:gs pos="0">
                      <a:schemeClr val="bg2"/>
                    </a:gs>
                    <a:gs pos="100000">
                      <a:srgbClr val="777777"/>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65" name="Freeform 110"/>
                <p:cNvSpPr>
                  <a:spLocks/>
                </p:cNvSpPr>
                <p:nvPr/>
              </p:nvSpPr>
              <p:spPr bwMode="auto">
                <a:xfrm>
                  <a:off x="786" y="2255"/>
                  <a:ext cx="18" cy="107"/>
                </a:xfrm>
                <a:custGeom>
                  <a:avLst/>
                  <a:gdLst>
                    <a:gd name="T0" fmla="*/ 1 w 18"/>
                    <a:gd name="T1" fmla="*/ 0 h 107"/>
                    <a:gd name="T2" fmla="*/ 17 w 18"/>
                    <a:gd name="T3" fmla="*/ 0 h 107"/>
                    <a:gd name="T4" fmla="*/ 15 w 18"/>
                    <a:gd name="T5" fmla="*/ 96 h 107"/>
                    <a:gd name="T6" fmla="*/ 0 w 18"/>
                    <a:gd name="T7" fmla="*/ 106 h 107"/>
                    <a:gd name="T8" fmla="*/ 1 w 18"/>
                    <a:gd name="T9" fmla="*/ 0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107">
                      <a:moveTo>
                        <a:pt x="1" y="0"/>
                      </a:moveTo>
                      <a:lnTo>
                        <a:pt x="17" y="0"/>
                      </a:lnTo>
                      <a:lnTo>
                        <a:pt x="15" y="96"/>
                      </a:lnTo>
                      <a:lnTo>
                        <a:pt x="0" y="106"/>
                      </a:lnTo>
                      <a:lnTo>
                        <a:pt x="1" y="0"/>
                      </a:lnTo>
                    </a:path>
                  </a:pathLst>
                </a:custGeom>
                <a:gradFill rotWithShape="0">
                  <a:gsLst>
                    <a:gs pos="0">
                      <a:srgbClr val="DDDDDD"/>
                    </a:gs>
                    <a:gs pos="100000">
                      <a:schemeClr val="bg2"/>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66" name="Freeform 111"/>
                <p:cNvSpPr>
                  <a:spLocks/>
                </p:cNvSpPr>
                <p:nvPr/>
              </p:nvSpPr>
              <p:spPr bwMode="auto">
                <a:xfrm>
                  <a:off x="800" y="2266"/>
                  <a:ext cx="23" cy="80"/>
                </a:xfrm>
                <a:custGeom>
                  <a:avLst/>
                  <a:gdLst>
                    <a:gd name="T0" fmla="*/ 1 w 23"/>
                    <a:gd name="T1" fmla="*/ 0 h 80"/>
                    <a:gd name="T2" fmla="*/ 22 w 23"/>
                    <a:gd name="T3" fmla="*/ 6 h 80"/>
                    <a:gd name="T4" fmla="*/ 22 w 23"/>
                    <a:gd name="T5" fmla="*/ 67 h 80"/>
                    <a:gd name="T6" fmla="*/ 0 w 23"/>
                    <a:gd name="T7" fmla="*/ 79 h 80"/>
                    <a:gd name="T8" fmla="*/ 1 w 23"/>
                    <a:gd name="T9" fmla="*/ 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80">
                      <a:moveTo>
                        <a:pt x="1" y="0"/>
                      </a:moveTo>
                      <a:lnTo>
                        <a:pt x="22" y="6"/>
                      </a:lnTo>
                      <a:lnTo>
                        <a:pt x="22" y="67"/>
                      </a:lnTo>
                      <a:lnTo>
                        <a:pt x="0" y="79"/>
                      </a:lnTo>
                      <a:lnTo>
                        <a:pt x="1" y="0"/>
                      </a:lnTo>
                    </a:path>
                  </a:pathLst>
                </a:custGeom>
                <a:gradFill rotWithShape="0">
                  <a:gsLst>
                    <a:gs pos="0">
                      <a:srgbClr val="B2B2B2"/>
                    </a:gs>
                    <a:gs pos="100000">
                      <a:schemeClr val="bg2"/>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67" name="Freeform 112"/>
                <p:cNvSpPr>
                  <a:spLocks/>
                </p:cNvSpPr>
                <p:nvPr/>
              </p:nvSpPr>
              <p:spPr bwMode="auto">
                <a:xfrm>
                  <a:off x="695" y="2267"/>
                  <a:ext cx="82" cy="81"/>
                </a:xfrm>
                <a:custGeom>
                  <a:avLst/>
                  <a:gdLst>
                    <a:gd name="T0" fmla="*/ 3 w 82"/>
                    <a:gd name="T1" fmla="*/ 0 h 81"/>
                    <a:gd name="T2" fmla="*/ 0 w 82"/>
                    <a:gd name="T3" fmla="*/ 73 h 81"/>
                    <a:gd name="T4" fmla="*/ 79 w 82"/>
                    <a:gd name="T5" fmla="*/ 80 h 81"/>
                    <a:gd name="T6" fmla="*/ 81 w 82"/>
                    <a:gd name="T7" fmla="*/ 1 h 81"/>
                    <a:gd name="T8" fmla="*/ 3 w 82"/>
                    <a:gd name="T9" fmla="*/ 0 h 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81">
                      <a:moveTo>
                        <a:pt x="3" y="0"/>
                      </a:moveTo>
                      <a:lnTo>
                        <a:pt x="0" y="73"/>
                      </a:lnTo>
                      <a:lnTo>
                        <a:pt x="79" y="80"/>
                      </a:lnTo>
                      <a:lnTo>
                        <a:pt x="81" y="1"/>
                      </a:lnTo>
                      <a:lnTo>
                        <a:pt x="3" y="0"/>
                      </a:lnTo>
                    </a:path>
                  </a:pathLst>
                </a:custGeom>
                <a:gradFill rotWithShape="0">
                  <a:gsLst>
                    <a:gs pos="0">
                      <a:srgbClr val="0033CC"/>
                    </a:gs>
                    <a:gs pos="100000">
                      <a:srgbClr val="000080"/>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6750" name="Group 113"/>
              <p:cNvGrpSpPr>
                <a:grpSpLocks/>
              </p:cNvGrpSpPr>
              <p:nvPr/>
            </p:nvGrpSpPr>
            <p:grpSpPr bwMode="auto">
              <a:xfrm>
                <a:off x="634" y="2392"/>
                <a:ext cx="152" cy="62"/>
                <a:chOff x="634" y="2392"/>
                <a:chExt cx="152" cy="62"/>
              </a:xfrm>
            </p:grpSpPr>
            <p:grpSp>
              <p:nvGrpSpPr>
                <p:cNvPr id="66751" name="Group 114"/>
                <p:cNvGrpSpPr>
                  <a:grpSpLocks/>
                </p:cNvGrpSpPr>
                <p:nvPr/>
              </p:nvGrpSpPr>
              <p:grpSpPr bwMode="auto">
                <a:xfrm>
                  <a:off x="634" y="2392"/>
                  <a:ext cx="28" cy="25"/>
                  <a:chOff x="634" y="2392"/>
                  <a:chExt cx="28" cy="25"/>
                </a:xfrm>
              </p:grpSpPr>
              <p:sp>
                <p:nvSpPr>
                  <p:cNvPr id="66760" name="Arc 115"/>
                  <p:cNvSpPr>
                    <a:spLocks/>
                  </p:cNvSpPr>
                  <p:nvPr/>
                </p:nvSpPr>
                <p:spPr bwMode="auto">
                  <a:xfrm>
                    <a:off x="635" y="2404"/>
                    <a:ext cx="22" cy="13"/>
                  </a:xfrm>
                  <a:custGeom>
                    <a:avLst/>
                    <a:gdLst>
                      <a:gd name="T0" fmla="*/ 0 w 21600"/>
                      <a:gd name="T1" fmla="*/ 0 h 21577"/>
                      <a:gd name="T2" fmla="*/ 0 w 21600"/>
                      <a:gd name="T3" fmla="*/ 0 h 21577"/>
                      <a:gd name="T4" fmla="*/ 0 w 21600"/>
                      <a:gd name="T5" fmla="*/ 0 h 21577"/>
                      <a:gd name="T6" fmla="*/ 0 60000 65536"/>
                      <a:gd name="T7" fmla="*/ 0 60000 65536"/>
                      <a:gd name="T8" fmla="*/ 0 60000 65536"/>
                    </a:gdLst>
                    <a:ahLst/>
                    <a:cxnLst>
                      <a:cxn ang="T6">
                        <a:pos x="T0" y="T1"/>
                      </a:cxn>
                      <a:cxn ang="T7">
                        <a:pos x="T2" y="T3"/>
                      </a:cxn>
                      <a:cxn ang="T8">
                        <a:pos x="T4" y="T5"/>
                      </a:cxn>
                    </a:cxnLst>
                    <a:rect l="0" t="0" r="r" b="b"/>
                    <a:pathLst>
                      <a:path w="21600" h="21577" fill="none" extrusionOk="0">
                        <a:moveTo>
                          <a:pt x="20596" y="21576"/>
                        </a:moveTo>
                        <a:cubicBezTo>
                          <a:pt x="9069" y="21040"/>
                          <a:pt x="0" y="11538"/>
                          <a:pt x="0" y="0"/>
                        </a:cubicBezTo>
                      </a:path>
                      <a:path w="21600" h="21577" stroke="0" extrusionOk="0">
                        <a:moveTo>
                          <a:pt x="20596" y="21576"/>
                        </a:moveTo>
                        <a:cubicBezTo>
                          <a:pt x="9069" y="21040"/>
                          <a:pt x="0" y="11538"/>
                          <a:pt x="0" y="0"/>
                        </a:cubicBezTo>
                        <a:lnTo>
                          <a:pt x="21600" y="0"/>
                        </a:lnTo>
                        <a:lnTo>
                          <a:pt x="20596" y="21576"/>
                        </a:lnTo>
                        <a:close/>
                      </a:path>
                    </a:pathLst>
                  </a:custGeom>
                  <a:noFill/>
                  <a:ln w="12700" cap="rnd">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761" name="Arc 116"/>
                  <p:cNvSpPr>
                    <a:spLocks/>
                  </p:cNvSpPr>
                  <p:nvPr/>
                </p:nvSpPr>
                <p:spPr bwMode="auto">
                  <a:xfrm>
                    <a:off x="634" y="2392"/>
                    <a:ext cx="28" cy="12"/>
                  </a:xfrm>
                  <a:custGeom>
                    <a:avLst/>
                    <a:gdLst>
                      <a:gd name="T0" fmla="*/ 0 w 21600"/>
                      <a:gd name="T1" fmla="*/ 0 h 21586"/>
                      <a:gd name="T2" fmla="*/ 0 w 21600"/>
                      <a:gd name="T3" fmla="*/ 0 h 21586"/>
                      <a:gd name="T4" fmla="*/ 0 w 21600"/>
                      <a:gd name="T5" fmla="*/ 0 h 21586"/>
                      <a:gd name="T6" fmla="*/ 0 60000 65536"/>
                      <a:gd name="T7" fmla="*/ 0 60000 65536"/>
                      <a:gd name="T8" fmla="*/ 0 60000 65536"/>
                    </a:gdLst>
                    <a:ahLst/>
                    <a:cxnLst>
                      <a:cxn ang="T6">
                        <a:pos x="T0" y="T1"/>
                      </a:cxn>
                      <a:cxn ang="T7">
                        <a:pos x="T2" y="T3"/>
                      </a:cxn>
                      <a:cxn ang="T8">
                        <a:pos x="T4" y="T5"/>
                      </a:cxn>
                    </a:cxnLst>
                    <a:rect l="0" t="0" r="r" b="b"/>
                    <a:pathLst>
                      <a:path w="21600" h="21586" fill="none" extrusionOk="0">
                        <a:moveTo>
                          <a:pt x="0" y="21586"/>
                        </a:moveTo>
                        <a:cubicBezTo>
                          <a:pt x="0" y="9956"/>
                          <a:pt x="9207" y="414"/>
                          <a:pt x="20828" y="-1"/>
                        </a:cubicBezTo>
                      </a:path>
                      <a:path w="21600" h="21586" stroke="0" extrusionOk="0">
                        <a:moveTo>
                          <a:pt x="0" y="21586"/>
                        </a:moveTo>
                        <a:cubicBezTo>
                          <a:pt x="0" y="9956"/>
                          <a:pt x="9207" y="414"/>
                          <a:pt x="20828" y="-1"/>
                        </a:cubicBezTo>
                        <a:lnTo>
                          <a:pt x="21600" y="21586"/>
                        </a:lnTo>
                        <a:lnTo>
                          <a:pt x="0" y="21586"/>
                        </a:lnTo>
                        <a:close/>
                      </a:path>
                    </a:pathLst>
                  </a:custGeom>
                  <a:noFill/>
                  <a:ln w="12700" cap="rnd">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6752" name="Group 117"/>
                <p:cNvGrpSpPr>
                  <a:grpSpLocks/>
                </p:cNvGrpSpPr>
                <p:nvPr/>
              </p:nvGrpSpPr>
              <p:grpSpPr bwMode="auto">
                <a:xfrm>
                  <a:off x="640" y="2408"/>
                  <a:ext cx="146" cy="46"/>
                  <a:chOff x="640" y="2408"/>
                  <a:chExt cx="146" cy="46"/>
                </a:xfrm>
              </p:grpSpPr>
              <p:sp>
                <p:nvSpPr>
                  <p:cNvPr id="66753" name="Freeform 118"/>
                  <p:cNvSpPr>
                    <a:spLocks/>
                  </p:cNvSpPr>
                  <p:nvPr/>
                </p:nvSpPr>
                <p:spPr bwMode="auto">
                  <a:xfrm>
                    <a:off x="640" y="2408"/>
                    <a:ext cx="146" cy="40"/>
                  </a:xfrm>
                  <a:custGeom>
                    <a:avLst/>
                    <a:gdLst>
                      <a:gd name="T0" fmla="*/ 124 w 146"/>
                      <a:gd name="T1" fmla="*/ 39 h 40"/>
                      <a:gd name="T2" fmla="*/ 0 w 146"/>
                      <a:gd name="T3" fmla="*/ 23 h 40"/>
                      <a:gd name="T4" fmla="*/ 16 w 146"/>
                      <a:gd name="T5" fmla="*/ 1 h 40"/>
                      <a:gd name="T6" fmla="*/ 21 w 146"/>
                      <a:gd name="T7" fmla="*/ 0 h 40"/>
                      <a:gd name="T8" fmla="*/ 145 w 146"/>
                      <a:gd name="T9" fmla="*/ 13 h 40"/>
                      <a:gd name="T10" fmla="*/ 137 w 146"/>
                      <a:gd name="T11" fmla="*/ 17 h 40"/>
                      <a:gd name="T12" fmla="*/ 124 w 146"/>
                      <a:gd name="T13" fmla="*/ 39 h 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6" h="40">
                        <a:moveTo>
                          <a:pt x="124" y="39"/>
                        </a:moveTo>
                        <a:lnTo>
                          <a:pt x="0" y="23"/>
                        </a:lnTo>
                        <a:lnTo>
                          <a:pt x="16" y="1"/>
                        </a:lnTo>
                        <a:lnTo>
                          <a:pt x="21" y="0"/>
                        </a:lnTo>
                        <a:lnTo>
                          <a:pt x="145" y="13"/>
                        </a:lnTo>
                        <a:lnTo>
                          <a:pt x="137" y="17"/>
                        </a:lnTo>
                        <a:lnTo>
                          <a:pt x="124" y="39"/>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54" name="Freeform 119"/>
                  <p:cNvSpPr>
                    <a:spLocks/>
                  </p:cNvSpPr>
                  <p:nvPr/>
                </p:nvSpPr>
                <p:spPr bwMode="auto">
                  <a:xfrm>
                    <a:off x="640" y="2431"/>
                    <a:ext cx="125" cy="22"/>
                  </a:xfrm>
                  <a:custGeom>
                    <a:avLst/>
                    <a:gdLst>
                      <a:gd name="T0" fmla="*/ 0 w 125"/>
                      <a:gd name="T1" fmla="*/ 0 h 22"/>
                      <a:gd name="T2" fmla="*/ 124 w 125"/>
                      <a:gd name="T3" fmla="*/ 15 h 22"/>
                      <a:gd name="T4" fmla="*/ 124 w 125"/>
                      <a:gd name="T5" fmla="*/ 21 h 22"/>
                      <a:gd name="T6" fmla="*/ 0 w 125"/>
                      <a:gd name="T7" fmla="*/ 5 h 22"/>
                      <a:gd name="T8" fmla="*/ 0 w 125"/>
                      <a:gd name="T9" fmla="*/ 0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 h="22">
                        <a:moveTo>
                          <a:pt x="0" y="0"/>
                        </a:moveTo>
                        <a:lnTo>
                          <a:pt x="124" y="15"/>
                        </a:lnTo>
                        <a:lnTo>
                          <a:pt x="124" y="21"/>
                        </a:lnTo>
                        <a:lnTo>
                          <a:pt x="0" y="5"/>
                        </a:lnTo>
                        <a:lnTo>
                          <a:pt x="0" y="0"/>
                        </a:lnTo>
                      </a:path>
                    </a:pathLst>
                  </a:custGeom>
                  <a:solidFill>
                    <a:schemeClr val="folHlink"/>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55" name="Freeform 120"/>
                  <p:cNvSpPr>
                    <a:spLocks/>
                  </p:cNvSpPr>
                  <p:nvPr/>
                </p:nvSpPr>
                <p:spPr bwMode="auto">
                  <a:xfrm>
                    <a:off x="762" y="2422"/>
                    <a:ext cx="23" cy="32"/>
                  </a:xfrm>
                  <a:custGeom>
                    <a:avLst/>
                    <a:gdLst>
                      <a:gd name="T0" fmla="*/ 0 w 23"/>
                      <a:gd name="T1" fmla="*/ 31 h 32"/>
                      <a:gd name="T2" fmla="*/ 0 w 23"/>
                      <a:gd name="T3" fmla="*/ 24 h 32"/>
                      <a:gd name="T4" fmla="*/ 15 w 23"/>
                      <a:gd name="T5" fmla="*/ 3 h 32"/>
                      <a:gd name="T6" fmla="*/ 22 w 23"/>
                      <a:gd name="T7" fmla="*/ 0 h 32"/>
                      <a:gd name="T8" fmla="*/ 22 w 23"/>
                      <a:gd name="T9" fmla="*/ 8 h 32"/>
                      <a:gd name="T10" fmla="*/ 0 w 23"/>
                      <a:gd name="T11" fmla="*/ 31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32">
                        <a:moveTo>
                          <a:pt x="0" y="31"/>
                        </a:moveTo>
                        <a:lnTo>
                          <a:pt x="0" y="24"/>
                        </a:lnTo>
                        <a:lnTo>
                          <a:pt x="15" y="3"/>
                        </a:lnTo>
                        <a:lnTo>
                          <a:pt x="22" y="0"/>
                        </a:lnTo>
                        <a:lnTo>
                          <a:pt x="22" y="8"/>
                        </a:lnTo>
                        <a:lnTo>
                          <a:pt x="0" y="31"/>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56" name="Freeform 121"/>
                  <p:cNvSpPr>
                    <a:spLocks/>
                  </p:cNvSpPr>
                  <p:nvPr/>
                </p:nvSpPr>
                <p:spPr bwMode="auto">
                  <a:xfrm>
                    <a:off x="648" y="2414"/>
                    <a:ext cx="80" cy="22"/>
                  </a:xfrm>
                  <a:custGeom>
                    <a:avLst/>
                    <a:gdLst>
                      <a:gd name="T0" fmla="*/ 13 w 80"/>
                      <a:gd name="T1" fmla="*/ 0 h 22"/>
                      <a:gd name="T2" fmla="*/ 0 w 80"/>
                      <a:gd name="T3" fmla="*/ 12 h 22"/>
                      <a:gd name="T4" fmla="*/ 67 w 80"/>
                      <a:gd name="T5" fmla="*/ 21 h 22"/>
                      <a:gd name="T6" fmla="*/ 79 w 80"/>
                      <a:gd name="T7" fmla="*/ 8 h 22"/>
                      <a:gd name="T8" fmla="*/ 13 w 80"/>
                      <a:gd name="T9" fmla="*/ 0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22">
                        <a:moveTo>
                          <a:pt x="13" y="0"/>
                        </a:moveTo>
                        <a:lnTo>
                          <a:pt x="0" y="12"/>
                        </a:lnTo>
                        <a:lnTo>
                          <a:pt x="67" y="21"/>
                        </a:lnTo>
                        <a:lnTo>
                          <a:pt x="79" y="8"/>
                        </a:lnTo>
                        <a:lnTo>
                          <a:pt x="13" y="0"/>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57" name="Freeform 122"/>
                  <p:cNvSpPr>
                    <a:spLocks/>
                  </p:cNvSpPr>
                  <p:nvPr/>
                </p:nvSpPr>
                <p:spPr bwMode="auto">
                  <a:xfrm>
                    <a:off x="741" y="2425"/>
                    <a:ext cx="31" cy="17"/>
                  </a:xfrm>
                  <a:custGeom>
                    <a:avLst/>
                    <a:gdLst>
                      <a:gd name="T0" fmla="*/ 13 w 31"/>
                      <a:gd name="T1" fmla="*/ 0 h 17"/>
                      <a:gd name="T2" fmla="*/ 0 w 31"/>
                      <a:gd name="T3" fmla="*/ 14 h 17"/>
                      <a:gd name="T4" fmla="*/ 18 w 31"/>
                      <a:gd name="T5" fmla="*/ 16 h 17"/>
                      <a:gd name="T6" fmla="*/ 30 w 31"/>
                      <a:gd name="T7" fmla="*/ 1 h 17"/>
                      <a:gd name="T8" fmla="*/ 13 w 3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17">
                        <a:moveTo>
                          <a:pt x="13" y="0"/>
                        </a:moveTo>
                        <a:lnTo>
                          <a:pt x="0" y="14"/>
                        </a:lnTo>
                        <a:lnTo>
                          <a:pt x="18" y="16"/>
                        </a:lnTo>
                        <a:lnTo>
                          <a:pt x="30" y="1"/>
                        </a:lnTo>
                        <a:lnTo>
                          <a:pt x="13" y="0"/>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58" name="Freeform 123"/>
                  <p:cNvSpPr>
                    <a:spLocks/>
                  </p:cNvSpPr>
                  <p:nvPr/>
                </p:nvSpPr>
                <p:spPr bwMode="auto">
                  <a:xfrm>
                    <a:off x="718" y="2429"/>
                    <a:ext cx="23" cy="17"/>
                  </a:xfrm>
                  <a:custGeom>
                    <a:avLst/>
                    <a:gdLst>
                      <a:gd name="T0" fmla="*/ 12 w 23"/>
                      <a:gd name="T1" fmla="*/ 0 h 17"/>
                      <a:gd name="T2" fmla="*/ 9 w 23"/>
                      <a:gd name="T3" fmla="*/ 7 h 17"/>
                      <a:gd name="T4" fmla="*/ 3 w 23"/>
                      <a:gd name="T5" fmla="*/ 6 h 17"/>
                      <a:gd name="T6" fmla="*/ 0 w 23"/>
                      <a:gd name="T7" fmla="*/ 12 h 17"/>
                      <a:gd name="T8" fmla="*/ 19 w 23"/>
                      <a:gd name="T9" fmla="*/ 16 h 17"/>
                      <a:gd name="T10" fmla="*/ 22 w 23"/>
                      <a:gd name="T11" fmla="*/ 9 h 17"/>
                      <a:gd name="T12" fmla="*/ 14 w 23"/>
                      <a:gd name="T13" fmla="*/ 8 h 17"/>
                      <a:gd name="T14" fmla="*/ 18 w 23"/>
                      <a:gd name="T15" fmla="*/ 0 h 17"/>
                      <a:gd name="T16" fmla="*/ 12 w 23"/>
                      <a:gd name="T17" fmla="*/ 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 h="17">
                        <a:moveTo>
                          <a:pt x="12" y="0"/>
                        </a:moveTo>
                        <a:lnTo>
                          <a:pt x="9" y="7"/>
                        </a:lnTo>
                        <a:lnTo>
                          <a:pt x="3" y="6"/>
                        </a:lnTo>
                        <a:lnTo>
                          <a:pt x="0" y="12"/>
                        </a:lnTo>
                        <a:lnTo>
                          <a:pt x="19" y="16"/>
                        </a:lnTo>
                        <a:lnTo>
                          <a:pt x="22" y="9"/>
                        </a:lnTo>
                        <a:lnTo>
                          <a:pt x="14" y="8"/>
                        </a:lnTo>
                        <a:lnTo>
                          <a:pt x="18" y="0"/>
                        </a:lnTo>
                        <a:lnTo>
                          <a:pt x="12" y="0"/>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59" name="Freeform 124"/>
                  <p:cNvSpPr>
                    <a:spLocks/>
                  </p:cNvSpPr>
                  <p:nvPr/>
                </p:nvSpPr>
                <p:spPr bwMode="auto">
                  <a:xfrm>
                    <a:off x="728" y="2420"/>
                    <a:ext cx="23" cy="17"/>
                  </a:xfrm>
                  <a:custGeom>
                    <a:avLst/>
                    <a:gdLst>
                      <a:gd name="T0" fmla="*/ 5 w 23"/>
                      <a:gd name="T1" fmla="*/ 0 h 17"/>
                      <a:gd name="T2" fmla="*/ 0 w 23"/>
                      <a:gd name="T3" fmla="*/ 12 h 17"/>
                      <a:gd name="T4" fmla="*/ 18 w 23"/>
                      <a:gd name="T5" fmla="*/ 16 h 17"/>
                      <a:gd name="T6" fmla="*/ 22 w 23"/>
                      <a:gd name="T7" fmla="*/ 2 h 17"/>
                      <a:gd name="T8" fmla="*/ 5 w 23"/>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7">
                        <a:moveTo>
                          <a:pt x="5" y="0"/>
                        </a:moveTo>
                        <a:lnTo>
                          <a:pt x="0" y="12"/>
                        </a:lnTo>
                        <a:lnTo>
                          <a:pt x="18" y="16"/>
                        </a:lnTo>
                        <a:lnTo>
                          <a:pt x="22" y="2"/>
                        </a:lnTo>
                        <a:lnTo>
                          <a:pt x="5" y="0"/>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nvGrpSpPr>
            <p:cNvPr id="66597" name="Group 125"/>
            <p:cNvGrpSpPr>
              <a:grpSpLocks/>
            </p:cNvGrpSpPr>
            <p:nvPr/>
          </p:nvGrpSpPr>
          <p:grpSpPr bwMode="auto">
            <a:xfrm>
              <a:off x="1009" y="1880"/>
              <a:ext cx="202" cy="201"/>
              <a:chOff x="1051" y="2268"/>
              <a:chExt cx="202" cy="201"/>
            </a:xfrm>
          </p:grpSpPr>
          <p:grpSp>
            <p:nvGrpSpPr>
              <p:cNvPr id="66717" name="Group 126"/>
              <p:cNvGrpSpPr>
                <a:grpSpLocks/>
              </p:cNvGrpSpPr>
              <p:nvPr/>
            </p:nvGrpSpPr>
            <p:grpSpPr bwMode="auto">
              <a:xfrm>
                <a:off x="1078" y="2359"/>
                <a:ext cx="175" cy="83"/>
                <a:chOff x="1078" y="2359"/>
                <a:chExt cx="175" cy="83"/>
              </a:xfrm>
            </p:grpSpPr>
            <p:sp>
              <p:nvSpPr>
                <p:cNvPr id="66739" name="Freeform 127"/>
                <p:cNvSpPr>
                  <a:spLocks/>
                </p:cNvSpPr>
                <p:nvPr/>
              </p:nvSpPr>
              <p:spPr bwMode="auto">
                <a:xfrm>
                  <a:off x="1078" y="2359"/>
                  <a:ext cx="175" cy="40"/>
                </a:xfrm>
                <a:custGeom>
                  <a:avLst/>
                  <a:gdLst>
                    <a:gd name="T0" fmla="*/ 0 w 175"/>
                    <a:gd name="T1" fmla="*/ 26 h 40"/>
                    <a:gd name="T2" fmla="*/ 134 w 175"/>
                    <a:gd name="T3" fmla="*/ 39 h 40"/>
                    <a:gd name="T4" fmla="*/ 174 w 175"/>
                    <a:gd name="T5" fmla="*/ 7 h 40"/>
                    <a:gd name="T6" fmla="*/ 55 w 175"/>
                    <a:gd name="T7" fmla="*/ 0 h 40"/>
                    <a:gd name="T8" fmla="*/ 0 w 175"/>
                    <a:gd name="T9" fmla="*/ 26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 h="40">
                      <a:moveTo>
                        <a:pt x="0" y="26"/>
                      </a:moveTo>
                      <a:lnTo>
                        <a:pt x="134" y="39"/>
                      </a:lnTo>
                      <a:lnTo>
                        <a:pt x="174" y="7"/>
                      </a:lnTo>
                      <a:lnTo>
                        <a:pt x="55" y="0"/>
                      </a:lnTo>
                      <a:lnTo>
                        <a:pt x="0" y="2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40" name="Freeform 128"/>
                <p:cNvSpPr>
                  <a:spLocks/>
                </p:cNvSpPr>
                <p:nvPr/>
              </p:nvSpPr>
              <p:spPr bwMode="auto">
                <a:xfrm>
                  <a:off x="1213" y="2366"/>
                  <a:ext cx="40" cy="65"/>
                </a:xfrm>
                <a:custGeom>
                  <a:avLst/>
                  <a:gdLst>
                    <a:gd name="T0" fmla="*/ 0 w 40"/>
                    <a:gd name="T1" fmla="*/ 64 h 65"/>
                    <a:gd name="T2" fmla="*/ 39 w 40"/>
                    <a:gd name="T3" fmla="*/ 29 h 65"/>
                    <a:gd name="T4" fmla="*/ 39 w 40"/>
                    <a:gd name="T5" fmla="*/ 0 h 65"/>
                    <a:gd name="T6" fmla="*/ 0 w 40"/>
                    <a:gd name="T7" fmla="*/ 30 h 65"/>
                    <a:gd name="T8" fmla="*/ 0 w 40"/>
                    <a:gd name="T9" fmla="*/ 64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5">
                      <a:moveTo>
                        <a:pt x="0" y="64"/>
                      </a:moveTo>
                      <a:lnTo>
                        <a:pt x="39" y="29"/>
                      </a:lnTo>
                      <a:lnTo>
                        <a:pt x="39" y="0"/>
                      </a:lnTo>
                      <a:lnTo>
                        <a:pt x="0" y="30"/>
                      </a:lnTo>
                      <a:lnTo>
                        <a:pt x="0" y="64"/>
                      </a:lnTo>
                    </a:path>
                  </a:pathLst>
                </a:custGeom>
                <a:gradFill rotWithShape="0">
                  <a:gsLst>
                    <a:gs pos="0">
                      <a:srgbClr val="B2B2B2"/>
                    </a:gs>
                    <a:gs pos="100000">
                      <a:srgbClr val="777777"/>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41" name="Freeform 129"/>
                <p:cNvSpPr>
                  <a:spLocks/>
                </p:cNvSpPr>
                <p:nvPr/>
              </p:nvSpPr>
              <p:spPr bwMode="auto">
                <a:xfrm>
                  <a:off x="1078" y="2420"/>
                  <a:ext cx="137" cy="22"/>
                </a:xfrm>
                <a:custGeom>
                  <a:avLst/>
                  <a:gdLst>
                    <a:gd name="T0" fmla="*/ 0 w 137"/>
                    <a:gd name="T1" fmla="*/ 10 h 22"/>
                    <a:gd name="T2" fmla="*/ 136 w 137"/>
                    <a:gd name="T3" fmla="*/ 21 h 22"/>
                    <a:gd name="T4" fmla="*/ 135 w 137"/>
                    <a:gd name="T5" fmla="*/ 10 h 22"/>
                    <a:gd name="T6" fmla="*/ 0 w 137"/>
                    <a:gd name="T7" fmla="*/ 0 h 22"/>
                    <a:gd name="T8" fmla="*/ 0 w 137"/>
                    <a:gd name="T9" fmla="*/ 10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22">
                      <a:moveTo>
                        <a:pt x="0" y="10"/>
                      </a:moveTo>
                      <a:lnTo>
                        <a:pt x="136" y="21"/>
                      </a:lnTo>
                      <a:lnTo>
                        <a:pt x="135" y="10"/>
                      </a:lnTo>
                      <a:lnTo>
                        <a:pt x="0" y="0"/>
                      </a:lnTo>
                      <a:lnTo>
                        <a:pt x="0" y="10"/>
                      </a:lnTo>
                    </a:path>
                  </a:pathLst>
                </a:custGeom>
                <a:solidFill>
                  <a:srgbClr val="777777"/>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42" name="Freeform 130"/>
                <p:cNvSpPr>
                  <a:spLocks/>
                </p:cNvSpPr>
                <p:nvPr/>
              </p:nvSpPr>
              <p:spPr bwMode="auto">
                <a:xfrm>
                  <a:off x="1213" y="2395"/>
                  <a:ext cx="40" cy="47"/>
                </a:xfrm>
                <a:custGeom>
                  <a:avLst/>
                  <a:gdLst>
                    <a:gd name="T0" fmla="*/ 0 w 40"/>
                    <a:gd name="T1" fmla="*/ 46 h 47"/>
                    <a:gd name="T2" fmla="*/ 39 w 40"/>
                    <a:gd name="T3" fmla="*/ 7 h 47"/>
                    <a:gd name="T4" fmla="*/ 37 w 40"/>
                    <a:gd name="T5" fmla="*/ 0 h 47"/>
                    <a:gd name="T6" fmla="*/ 0 w 40"/>
                    <a:gd name="T7" fmla="*/ 34 h 47"/>
                    <a:gd name="T8" fmla="*/ 0 w 40"/>
                    <a:gd name="T9" fmla="*/ 4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47">
                      <a:moveTo>
                        <a:pt x="0" y="46"/>
                      </a:moveTo>
                      <a:lnTo>
                        <a:pt x="39" y="7"/>
                      </a:lnTo>
                      <a:lnTo>
                        <a:pt x="37" y="0"/>
                      </a:lnTo>
                      <a:lnTo>
                        <a:pt x="0" y="34"/>
                      </a:lnTo>
                      <a:lnTo>
                        <a:pt x="0" y="46"/>
                      </a:lnTo>
                    </a:path>
                  </a:pathLst>
                </a:custGeom>
                <a:solidFill>
                  <a:srgbClr val="777777"/>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43" name="Freeform 131"/>
                <p:cNvSpPr>
                  <a:spLocks/>
                </p:cNvSpPr>
                <p:nvPr/>
              </p:nvSpPr>
              <p:spPr bwMode="auto">
                <a:xfrm>
                  <a:off x="1078" y="2385"/>
                  <a:ext cx="136" cy="47"/>
                </a:xfrm>
                <a:custGeom>
                  <a:avLst/>
                  <a:gdLst>
                    <a:gd name="T0" fmla="*/ 0 w 136"/>
                    <a:gd name="T1" fmla="*/ 35 h 47"/>
                    <a:gd name="T2" fmla="*/ 135 w 136"/>
                    <a:gd name="T3" fmla="*/ 46 h 47"/>
                    <a:gd name="T4" fmla="*/ 135 w 136"/>
                    <a:gd name="T5" fmla="*/ 11 h 47"/>
                    <a:gd name="T6" fmla="*/ 0 w 136"/>
                    <a:gd name="T7" fmla="*/ 0 h 47"/>
                    <a:gd name="T8" fmla="*/ 0 w 136"/>
                    <a:gd name="T9" fmla="*/ 35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47">
                      <a:moveTo>
                        <a:pt x="0" y="35"/>
                      </a:moveTo>
                      <a:lnTo>
                        <a:pt x="135" y="46"/>
                      </a:lnTo>
                      <a:lnTo>
                        <a:pt x="135" y="11"/>
                      </a:lnTo>
                      <a:lnTo>
                        <a:pt x="0" y="0"/>
                      </a:lnTo>
                      <a:lnTo>
                        <a:pt x="0" y="35"/>
                      </a:lnTo>
                    </a:path>
                  </a:pathLst>
                </a:custGeom>
                <a:gradFill rotWithShape="0">
                  <a:gsLst>
                    <a:gs pos="0">
                      <a:srgbClr val="DDDDDD"/>
                    </a:gs>
                    <a:gs pos="100000">
                      <a:schemeClr val="folHlink"/>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44" name="Freeform 132"/>
                <p:cNvSpPr>
                  <a:spLocks/>
                </p:cNvSpPr>
                <p:nvPr/>
              </p:nvSpPr>
              <p:spPr bwMode="auto">
                <a:xfrm>
                  <a:off x="1110" y="2397"/>
                  <a:ext cx="17" cy="17"/>
                </a:xfrm>
                <a:custGeom>
                  <a:avLst/>
                  <a:gdLst>
                    <a:gd name="T0" fmla="*/ 0 w 17"/>
                    <a:gd name="T1" fmla="*/ 13 h 17"/>
                    <a:gd name="T2" fmla="*/ 15 w 17"/>
                    <a:gd name="T3" fmla="*/ 16 h 17"/>
                    <a:gd name="T4" fmla="*/ 16 w 17"/>
                    <a:gd name="T5" fmla="*/ 2 h 17"/>
                    <a:gd name="T6" fmla="*/ 0 w 17"/>
                    <a:gd name="T7" fmla="*/ 0 h 17"/>
                    <a:gd name="T8" fmla="*/ 0 w 17"/>
                    <a:gd name="T9" fmla="*/ 13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7">
                      <a:moveTo>
                        <a:pt x="0" y="13"/>
                      </a:moveTo>
                      <a:lnTo>
                        <a:pt x="15" y="16"/>
                      </a:lnTo>
                      <a:lnTo>
                        <a:pt x="16" y="2"/>
                      </a:lnTo>
                      <a:lnTo>
                        <a:pt x="0" y="0"/>
                      </a:lnTo>
                      <a:lnTo>
                        <a:pt x="0" y="13"/>
                      </a:lnTo>
                    </a:path>
                  </a:pathLst>
                </a:custGeom>
                <a:solidFill>
                  <a:srgbClr val="FF33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45" name="Freeform 133"/>
                <p:cNvSpPr>
                  <a:spLocks/>
                </p:cNvSpPr>
                <p:nvPr/>
              </p:nvSpPr>
              <p:spPr bwMode="auto">
                <a:xfrm>
                  <a:off x="1146" y="2397"/>
                  <a:ext cx="46" cy="17"/>
                </a:xfrm>
                <a:custGeom>
                  <a:avLst/>
                  <a:gdLst>
                    <a:gd name="T0" fmla="*/ 0 w 46"/>
                    <a:gd name="T1" fmla="*/ 12 h 17"/>
                    <a:gd name="T2" fmla="*/ 45 w 46"/>
                    <a:gd name="T3" fmla="*/ 16 h 17"/>
                    <a:gd name="T4" fmla="*/ 45 w 46"/>
                    <a:gd name="T5" fmla="*/ 3 h 17"/>
                    <a:gd name="T6" fmla="*/ 0 w 46"/>
                    <a:gd name="T7" fmla="*/ 0 h 17"/>
                    <a:gd name="T8" fmla="*/ 0 w 46"/>
                    <a:gd name="T9" fmla="*/ 1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17">
                      <a:moveTo>
                        <a:pt x="0" y="12"/>
                      </a:moveTo>
                      <a:lnTo>
                        <a:pt x="45" y="16"/>
                      </a:lnTo>
                      <a:lnTo>
                        <a:pt x="45" y="3"/>
                      </a:lnTo>
                      <a:lnTo>
                        <a:pt x="0" y="0"/>
                      </a:lnTo>
                      <a:lnTo>
                        <a:pt x="0" y="12"/>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46" name="Freeform 134"/>
                <p:cNvSpPr>
                  <a:spLocks/>
                </p:cNvSpPr>
                <p:nvPr/>
              </p:nvSpPr>
              <p:spPr bwMode="auto">
                <a:xfrm>
                  <a:off x="1146" y="2410"/>
                  <a:ext cx="46" cy="17"/>
                </a:xfrm>
                <a:custGeom>
                  <a:avLst/>
                  <a:gdLst>
                    <a:gd name="T0" fmla="*/ 0 w 46"/>
                    <a:gd name="T1" fmla="*/ 12 h 17"/>
                    <a:gd name="T2" fmla="*/ 45 w 46"/>
                    <a:gd name="T3" fmla="*/ 16 h 17"/>
                    <a:gd name="T4" fmla="*/ 45 w 46"/>
                    <a:gd name="T5" fmla="*/ 3 h 17"/>
                    <a:gd name="T6" fmla="*/ 0 w 46"/>
                    <a:gd name="T7" fmla="*/ 0 h 17"/>
                    <a:gd name="T8" fmla="*/ 0 w 46"/>
                    <a:gd name="T9" fmla="*/ 1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17">
                      <a:moveTo>
                        <a:pt x="0" y="12"/>
                      </a:moveTo>
                      <a:lnTo>
                        <a:pt x="45" y="16"/>
                      </a:lnTo>
                      <a:lnTo>
                        <a:pt x="45" y="3"/>
                      </a:lnTo>
                      <a:lnTo>
                        <a:pt x="0" y="0"/>
                      </a:lnTo>
                      <a:lnTo>
                        <a:pt x="0" y="12"/>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47" name="Line 135"/>
                <p:cNvSpPr>
                  <a:spLocks noChangeShapeType="1"/>
                </p:cNvSpPr>
                <p:nvPr/>
              </p:nvSpPr>
              <p:spPr bwMode="auto">
                <a:xfrm>
                  <a:off x="1150" y="2402"/>
                  <a:ext cx="34" cy="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6718" name="Group 136"/>
              <p:cNvGrpSpPr>
                <a:grpSpLocks/>
              </p:cNvGrpSpPr>
              <p:nvPr/>
            </p:nvGrpSpPr>
            <p:grpSpPr bwMode="auto">
              <a:xfrm>
                <a:off x="1098" y="2268"/>
                <a:ext cx="142" cy="120"/>
                <a:chOff x="1098" y="2268"/>
                <a:chExt cx="142" cy="120"/>
              </a:xfrm>
            </p:grpSpPr>
            <p:grpSp>
              <p:nvGrpSpPr>
                <p:cNvPr id="66731" name="Group 137"/>
                <p:cNvGrpSpPr>
                  <a:grpSpLocks/>
                </p:cNvGrpSpPr>
                <p:nvPr/>
              </p:nvGrpSpPr>
              <p:grpSpPr bwMode="auto">
                <a:xfrm>
                  <a:off x="1113" y="2357"/>
                  <a:ext cx="113" cy="31"/>
                  <a:chOff x="1113" y="2357"/>
                  <a:chExt cx="113" cy="31"/>
                </a:xfrm>
              </p:grpSpPr>
              <p:sp>
                <p:nvSpPr>
                  <p:cNvPr id="66737" name="Oval 138"/>
                  <p:cNvSpPr>
                    <a:spLocks noChangeArrowheads="1"/>
                  </p:cNvSpPr>
                  <p:nvPr/>
                </p:nvSpPr>
                <p:spPr bwMode="auto">
                  <a:xfrm>
                    <a:off x="1113" y="2357"/>
                    <a:ext cx="113" cy="31"/>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214155" name="Oval 139"/>
                  <p:cNvSpPr>
                    <a:spLocks noChangeArrowheads="1"/>
                  </p:cNvSpPr>
                  <p:nvPr/>
                </p:nvSpPr>
                <p:spPr bwMode="auto">
                  <a:xfrm>
                    <a:off x="1113" y="2358"/>
                    <a:ext cx="113" cy="26"/>
                  </a:xfrm>
                  <a:prstGeom prst="ellipse">
                    <a:avLst/>
                  </a:prstGeom>
                  <a:gradFill rotWithShape="0">
                    <a:gsLst>
                      <a:gs pos="0">
                        <a:schemeClr val="bg2">
                          <a:gamma/>
                          <a:shade val="69804"/>
                          <a:invGamma/>
                        </a:schemeClr>
                      </a:gs>
                      <a:gs pos="100000">
                        <a:schemeClr val="bg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grpSp>
            <p:sp>
              <p:nvSpPr>
                <p:cNvPr id="66732" name="Freeform 140"/>
                <p:cNvSpPr>
                  <a:spLocks/>
                </p:cNvSpPr>
                <p:nvPr/>
              </p:nvSpPr>
              <p:spPr bwMode="auto">
                <a:xfrm>
                  <a:off x="1098" y="2268"/>
                  <a:ext cx="109" cy="109"/>
                </a:xfrm>
                <a:custGeom>
                  <a:avLst/>
                  <a:gdLst>
                    <a:gd name="T0" fmla="*/ 5 w 109"/>
                    <a:gd name="T1" fmla="*/ 0 h 109"/>
                    <a:gd name="T2" fmla="*/ 0 w 109"/>
                    <a:gd name="T3" fmla="*/ 100 h 109"/>
                    <a:gd name="T4" fmla="*/ 105 w 109"/>
                    <a:gd name="T5" fmla="*/ 108 h 109"/>
                    <a:gd name="T6" fmla="*/ 108 w 109"/>
                    <a:gd name="T7" fmla="*/ 2 h 109"/>
                    <a:gd name="T8" fmla="*/ 5 w 109"/>
                    <a:gd name="T9" fmla="*/ 0 h 1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 h="109">
                      <a:moveTo>
                        <a:pt x="5" y="0"/>
                      </a:moveTo>
                      <a:lnTo>
                        <a:pt x="0" y="100"/>
                      </a:lnTo>
                      <a:lnTo>
                        <a:pt x="105" y="108"/>
                      </a:lnTo>
                      <a:lnTo>
                        <a:pt x="108" y="2"/>
                      </a:lnTo>
                      <a:lnTo>
                        <a:pt x="5" y="0"/>
                      </a:lnTo>
                    </a:path>
                  </a:pathLst>
                </a:custGeom>
                <a:gradFill rotWithShape="0">
                  <a:gsLst>
                    <a:gs pos="0">
                      <a:srgbClr val="EAEAEA"/>
                    </a:gs>
                    <a:gs pos="100000">
                      <a:schemeClr val="folHlink"/>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33" name="Freeform 141"/>
                <p:cNvSpPr>
                  <a:spLocks/>
                </p:cNvSpPr>
                <p:nvPr/>
              </p:nvSpPr>
              <p:spPr bwMode="auto">
                <a:xfrm>
                  <a:off x="1108" y="2277"/>
                  <a:ext cx="89" cy="89"/>
                </a:xfrm>
                <a:custGeom>
                  <a:avLst/>
                  <a:gdLst>
                    <a:gd name="T0" fmla="*/ 3 w 89"/>
                    <a:gd name="T1" fmla="*/ 0 h 89"/>
                    <a:gd name="T2" fmla="*/ 0 w 89"/>
                    <a:gd name="T3" fmla="*/ 81 h 89"/>
                    <a:gd name="T4" fmla="*/ 86 w 89"/>
                    <a:gd name="T5" fmla="*/ 88 h 89"/>
                    <a:gd name="T6" fmla="*/ 88 w 89"/>
                    <a:gd name="T7" fmla="*/ 1 h 89"/>
                    <a:gd name="T8" fmla="*/ 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3" y="0"/>
                      </a:moveTo>
                      <a:lnTo>
                        <a:pt x="0" y="81"/>
                      </a:lnTo>
                      <a:lnTo>
                        <a:pt x="86" y="88"/>
                      </a:lnTo>
                      <a:lnTo>
                        <a:pt x="88" y="1"/>
                      </a:lnTo>
                      <a:lnTo>
                        <a:pt x="3" y="0"/>
                      </a:lnTo>
                    </a:path>
                  </a:pathLst>
                </a:custGeom>
                <a:gradFill rotWithShape="0">
                  <a:gsLst>
                    <a:gs pos="0">
                      <a:schemeClr val="bg2"/>
                    </a:gs>
                    <a:gs pos="100000">
                      <a:srgbClr val="777777"/>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34" name="Freeform 142"/>
                <p:cNvSpPr>
                  <a:spLocks/>
                </p:cNvSpPr>
                <p:nvPr/>
              </p:nvSpPr>
              <p:spPr bwMode="auto">
                <a:xfrm>
                  <a:off x="1203" y="2270"/>
                  <a:ext cx="18" cy="107"/>
                </a:xfrm>
                <a:custGeom>
                  <a:avLst/>
                  <a:gdLst>
                    <a:gd name="T0" fmla="*/ 1 w 18"/>
                    <a:gd name="T1" fmla="*/ 0 h 107"/>
                    <a:gd name="T2" fmla="*/ 17 w 18"/>
                    <a:gd name="T3" fmla="*/ 0 h 107"/>
                    <a:gd name="T4" fmla="*/ 15 w 18"/>
                    <a:gd name="T5" fmla="*/ 96 h 107"/>
                    <a:gd name="T6" fmla="*/ 0 w 18"/>
                    <a:gd name="T7" fmla="*/ 106 h 107"/>
                    <a:gd name="T8" fmla="*/ 1 w 18"/>
                    <a:gd name="T9" fmla="*/ 0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107">
                      <a:moveTo>
                        <a:pt x="1" y="0"/>
                      </a:moveTo>
                      <a:lnTo>
                        <a:pt x="17" y="0"/>
                      </a:lnTo>
                      <a:lnTo>
                        <a:pt x="15" y="96"/>
                      </a:lnTo>
                      <a:lnTo>
                        <a:pt x="0" y="106"/>
                      </a:lnTo>
                      <a:lnTo>
                        <a:pt x="1" y="0"/>
                      </a:lnTo>
                    </a:path>
                  </a:pathLst>
                </a:custGeom>
                <a:gradFill rotWithShape="0">
                  <a:gsLst>
                    <a:gs pos="0">
                      <a:srgbClr val="DDDDDD"/>
                    </a:gs>
                    <a:gs pos="100000">
                      <a:schemeClr val="bg2"/>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35" name="Freeform 143"/>
                <p:cNvSpPr>
                  <a:spLocks/>
                </p:cNvSpPr>
                <p:nvPr/>
              </p:nvSpPr>
              <p:spPr bwMode="auto">
                <a:xfrm>
                  <a:off x="1217" y="2281"/>
                  <a:ext cx="23" cy="80"/>
                </a:xfrm>
                <a:custGeom>
                  <a:avLst/>
                  <a:gdLst>
                    <a:gd name="T0" fmla="*/ 1 w 23"/>
                    <a:gd name="T1" fmla="*/ 0 h 80"/>
                    <a:gd name="T2" fmla="*/ 22 w 23"/>
                    <a:gd name="T3" fmla="*/ 6 h 80"/>
                    <a:gd name="T4" fmla="*/ 22 w 23"/>
                    <a:gd name="T5" fmla="*/ 67 h 80"/>
                    <a:gd name="T6" fmla="*/ 0 w 23"/>
                    <a:gd name="T7" fmla="*/ 79 h 80"/>
                    <a:gd name="T8" fmla="*/ 1 w 23"/>
                    <a:gd name="T9" fmla="*/ 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80">
                      <a:moveTo>
                        <a:pt x="1" y="0"/>
                      </a:moveTo>
                      <a:lnTo>
                        <a:pt x="22" y="6"/>
                      </a:lnTo>
                      <a:lnTo>
                        <a:pt x="22" y="67"/>
                      </a:lnTo>
                      <a:lnTo>
                        <a:pt x="0" y="79"/>
                      </a:lnTo>
                      <a:lnTo>
                        <a:pt x="1" y="0"/>
                      </a:lnTo>
                    </a:path>
                  </a:pathLst>
                </a:custGeom>
                <a:gradFill rotWithShape="0">
                  <a:gsLst>
                    <a:gs pos="0">
                      <a:srgbClr val="B2B2B2"/>
                    </a:gs>
                    <a:gs pos="100000">
                      <a:schemeClr val="bg2"/>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36" name="Freeform 144"/>
                <p:cNvSpPr>
                  <a:spLocks/>
                </p:cNvSpPr>
                <p:nvPr/>
              </p:nvSpPr>
              <p:spPr bwMode="auto">
                <a:xfrm>
                  <a:off x="1112" y="2282"/>
                  <a:ext cx="82" cy="81"/>
                </a:xfrm>
                <a:custGeom>
                  <a:avLst/>
                  <a:gdLst>
                    <a:gd name="T0" fmla="*/ 3 w 82"/>
                    <a:gd name="T1" fmla="*/ 0 h 81"/>
                    <a:gd name="T2" fmla="*/ 0 w 82"/>
                    <a:gd name="T3" fmla="*/ 73 h 81"/>
                    <a:gd name="T4" fmla="*/ 79 w 82"/>
                    <a:gd name="T5" fmla="*/ 80 h 81"/>
                    <a:gd name="T6" fmla="*/ 81 w 82"/>
                    <a:gd name="T7" fmla="*/ 1 h 81"/>
                    <a:gd name="T8" fmla="*/ 3 w 82"/>
                    <a:gd name="T9" fmla="*/ 0 h 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81">
                      <a:moveTo>
                        <a:pt x="3" y="0"/>
                      </a:moveTo>
                      <a:lnTo>
                        <a:pt x="0" y="73"/>
                      </a:lnTo>
                      <a:lnTo>
                        <a:pt x="79" y="80"/>
                      </a:lnTo>
                      <a:lnTo>
                        <a:pt x="81" y="1"/>
                      </a:lnTo>
                      <a:lnTo>
                        <a:pt x="3" y="0"/>
                      </a:lnTo>
                    </a:path>
                  </a:pathLst>
                </a:custGeom>
                <a:gradFill rotWithShape="0">
                  <a:gsLst>
                    <a:gs pos="0">
                      <a:srgbClr val="0033CC"/>
                    </a:gs>
                    <a:gs pos="100000">
                      <a:srgbClr val="000080"/>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6719" name="Group 145"/>
              <p:cNvGrpSpPr>
                <a:grpSpLocks/>
              </p:cNvGrpSpPr>
              <p:nvPr/>
            </p:nvGrpSpPr>
            <p:grpSpPr bwMode="auto">
              <a:xfrm>
                <a:off x="1051" y="2407"/>
                <a:ext cx="152" cy="62"/>
                <a:chOff x="1051" y="2407"/>
                <a:chExt cx="152" cy="62"/>
              </a:xfrm>
            </p:grpSpPr>
            <p:grpSp>
              <p:nvGrpSpPr>
                <p:cNvPr id="66720" name="Group 146"/>
                <p:cNvGrpSpPr>
                  <a:grpSpLocks/>
                </p:cNvGrpSpPr>
                <p:nvPr/>
              </p:nvGrpSpPr>
              <p:grpSpPr bwMode="auto">
                <a:xfrm>
                  <a:off x="1051" y="2407"/>
                  <a:ext cx="28" cy="25"/>
                  <a:chOff x="1051" y="2407"/>
                  <a:chExt cx="28" cy="25"/>
                </a:xfrm>
              </p:grpSpPr>
              <p:sp>
                <p:nvSpPr>
                  <p:cNvPr id="66729" name="Arc 147"/>
                  <p:cNvSpPr>
                    <a:spLocks/>
                  </p:cNvSpPr>
                  <p:nvPr/>
                </p:nvSpPr>
                <p:spPr bwMode="auto">
                  <a:xfrm>
                    <a:off x="1052" y="2419"/>
                    <a:ext cx="22" cy="13"/>
                  </a:xfrm>
                  <a:custGeom>
                    <a:avLst/>
                    <a:gdLst>
                      <a:gd name="T0" fmla="*/ 0 w 21600"/>
                      <a:gd name="T1" fmla="*/ 0 h 21577"/>
                      <a:gd name="T2" fmla="*/ 0 w 21600"/>
                      <a:gd name="T3" fmla="*/ 0 h 21577"/>
                      <a:gd name="T4" fmla="*/ 0 w 21600"/>
                      <a:gd name="T5" fmla="*/ 0 h 21577"/>
                      <a:gd name="T6" fmla="*/ 0 60000 65536"/>
                      <a:gd name="T7" fmla="*/ 0 60000 65536"/>
                      <a:gd name="T8" fmla="*/ 0 60000 65536"/>
                    </a:gdLst>
                    <a:ahLst/>
                    <a:cxnLst>
                      <a:cxn ang="T6">
                        <a:pos x="T0" y="T1"/>
                      </a:cxn>
                      <a:cxn ang="T7">
                        <a:pos x="T2" y="T3"/>
                      </a:cxn>
                      <a:cxn ang="T8">
                        <a:pos x="T4" y="T5"/>
                      </a:cxn>
                    </a:cxnLst>
                    <a:rect l="0" t="0" r="r" b="b"/>
                    <a:pathLst>
                      <a:path w="21600" h="21577" fill="none" extrusionOk="0">
                        <a:moveTo>
                          <a:pt x="20596" y="21576"/>
                        </a:moveTo>
                        <a:cubicBezTo>
                          <a:pt x="9069" y="21040"/>
                          <a:pt x="0" y="11538"/>
                          <a:pt x="0" y="0"/>
                        </a:cubicBezTo>
                      </a:path>
                      <a:path w="21600" h="21577" stroke="0" extrusionOk="0">
                        <a:moveTo>
                          <a:pt x="20596" y="21576"/>
                        </a:moveTo>
                        <a:cubicBezTo>
                          <a:pt x="9069" y="21040"/>
                          <a:pt x="0" y="11538"/>
                          <a:pt x="0" y="0"/>
                        </a:cubicBezTo>
                        <a:lnTo>
                          <a:pt x="21600" y="0"/>
                        </a:lnTo>
                        <a:lnTo>
                          <a:pt x="20596" y="21576"/>
                        </a:lnTo>
                        <a:close/>
                      </a:path>
                    </a:pathLst>
                  </a:custGeom>
                  <a:noFill/>
                  <a:ln w="12700" cap="rnd">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730" name="Arc 148"/>
                  <p:cNvSpPr>
                    <a:spLocks/>
                  </p:cNvSpPr>
                  <p:nvPr/>
                </p:nvSpPr>
                <p:spPr bwMode="auto">
                  <a:xfrm>
                    <a:off x="1051" y="2407"/>
                    <a:ext cx="28" cy="12"/>
                  </a:xfrm>
                  <a:custGeom>
                    <a:avLst/>
                    <a:gdLst>
                      <a:gd name="T0" fmla="*/ 0 w 21600"/>
                      <a:gd name="T1" fmla="*/ 0 h 21586"/>
                      <a:gd name="T2" fmla="*/ 0 w 21600"/>
                      <a:gd name="T3" fmla="*/ 0 h 21586"/>
                      <a:gd name="T4" fmla="*/ 0 w 21600"/>
                      <a:gd name="T5" fmla="*/ 0 h 21586"/>
                      <a:gd name="T6" fmla="*/ 0 60000 65536"/>
                      <a:gd name="T7" fmla="*/ 0 60000 65536"/>
                      <a:gd name="T8" fmla="*/ 0 60000 65536"/>
                    </a:gdLst>
                    <a:ahLst/>
                    <a:cxnLst>
                      <a:cxn ang="T6">
                        <a:pos x="T0" y="T1"/>
                      </a:cxn>
                      <a:cxn ang="T7">
                        <a:pos x="T2" y="T3"/>
                      </a:cxn>
                      <a:cxn ang="T8">
                        <a:pos x="T4" y="T5"/>
                      </a:cxn>
                    </a:cxnLst>
                    <a:rect l="0" t="0" r="r" b="b"/>
                    <a:pathLst>
                      <a:path w="21600" h="21586" fill="none" extrusionOk="0">
                        <a:moveTo>
                          <a:pt x="0" y="21586"/>
                        </a:moveTo>
                        <a:cubicBezTo>
                          <a:pt x="0" y="9956"/>
                          <a:pt x="9207" y="414"/>
                          <a:pt x="20828" y="-1"/>
                        </a:cubicBezTo>
                      </a:path>
                      <a:path w="21600" h="21586" stroke="0" extrusionOk="0">
                        <a:moveTo>
                          <a:pt x="0" y="21586"/>
                        </a:moveTo>
                        <a:cubicBezTo>
                          <a:pt x="0" y="9956"/>
                          <a:pt x="9207" y="414"/>
                          <a:pt x="20828" y="-1"/>
                        </a:cubicBezTo>
                        <a:lnTo>
                          <a:pt x="21600" y="21586"/>
                        </a:lnTo>
                        <a:lnTo>
                          <a:pt x="0" y="21586"/>
                        </a:lnTo>
                        <a:close/>
                      </a:path>
                    </a:pathLst>
                  </a:custGeom>
                  <a:noFill/>
                  <a:ln w="12700" cap="rnd">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6721" name="Group 149"/>
                <p:cNvGrpSpPr>
                  <a:grpSpLocks/>
                </p:cNvGrpSpPr>
                <p:nvPr/>
              </p:nvGrpSpPr>
              <p:grpSpPr bwMode="auto">
                <a:xfrm>
                  <a:off x="1057" y="2423"/>
                  <a:ext cx="146" cy="46"/>
                  <a:chOff x="1057" y="2423"/>
                  <a:chExt cx="146" cy="46"/>
                </a:xfrm>
              </p:grpSpPr>
              <p:sp>
                <p:nvSpPr>
                  <p:cNvPr id="66722" name="Freeform 150"/>
                  <p:cNvSpPr>
                    <a:spLocks/>
                  </p:cNvSpPr>
                  <p:nvPr/>
                </p:nvSpPr>
                <p:spPr bwMode="auto">
                  <a:xfrm>
                    <a:off x="1057" y="2423"/>
                    <a:ext cx="146" cy="40"/>
                  </a:xfrm>
                  <a:custGeom>
                    <a:avLst/>
                    <a:gdLst>
                      <a:gd name="T0" fmla="*/ 124 w 146"/>
                      <a:gd name="T1" fmla="*/ 39 h 40"/>
                      <a:gd name="T2" fmla="*/ 0 w 146"/>
                      <a:gd name="T3" fmla="*/ 23 h 40"/>
                      <a:gd name="T4" fmla="*/ 16 w 146"/>
                      <a:gd name="T5" fmla="*/ 1 h 40"/>
                      <a:gd name="T6" fmla="*/ 21 w 146"/>
                      <a:gd name="T7" fmla="*/ 0 h 40"/>
                      <a:gd name="T8" fmla="*/ 145 w 146"/>
                      <a:gd name="T9" fmla="*/ 13 h 40"/>
                      <a:gd name="T10" fmla="*/ 137 w 146"/>
                      <a:gd name="T11" fmla="*/ 17 h 40"/>
                      <a:gd name="T12" fmla="*/ 124 w 146"/>
                      <a:gd name="T13" fmla="*/ 39 h 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6" h="40">
                        <a:moveTo>
                          <a:pt x="124" y="39"/>
                        </a:moveTo>
                        <a:lnTo>
                          <a:pt x="0" y="23"/>
                        </a:lnTo>
                        <a:lnTo>
                          <a:pt x="16" y="1"/>
                        </a:lnTo>
                        <a:lnTo>
                          <a:pt x="21" y="0"/>
                        </a:lnTo>
                        <a:lnTo>
                          <a:pt x="145" y="13"/>
                        </a:lnTo>
                        <a:lnTo>
                          <a:pt x="137" y="17"/>
                        </a:lnTo>
                        <a:lnTo>
                          <a:pt x="124" y="39"/>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23" name="Freeform 151"/>
                  <p:cNvSpPr>
                    <a:spLocks/>
                  </p:cNvSpPr>
                  <p:nvPr/>
                </p:nvSpPr>
                <p:spPr bwMode="auto">
                  <a:xfrm>
                    <a:off x="1057" y="2446"/>
                    <a:ext cx="125" cy="22"/>
                  </a:xfrm>
                  <a:custGeom>
                    <a:avLst/>
                    <a:gdLst>
                      <a:gd name="T0" fmla="*/ 0 w 125"/>
                      <a:gd name="T1" fmla="*/ 0 h 22"/>
                      <a:gd name="T2" fmla="*/ 124 w 125"/>
                      <a:gd name="T3" fmla="*/ 15 h 22"/>
                      <a:gd name="T4" fmla="*/ 124 w 125"/>
                      <a:gd name="T5" fmla="*/ 21 h 22"/>
                      <a:gd name="T6" fmla="*/ 0 w 125"/>
                      <a:gd name="T7" fmla="*/ 5 h 22"/>
                      <a:gd name="T8" fmla="*/ 0 w 125"/>
                      <a:gd name="T9" fmla="*/ 0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 h="22">
                        <a:moveTo>
                          <a:pt x="0" y="0"/>
                        </a:moveTo>
                        <a:lnTo>
                          <a:pt x="124" y="15"/>
                        </a:lnTo>
                        <a:lnTo>
                          <a:pt x="124" y="21"/>
                        </a:lnTo>
                        <a:lnTo>
                          <a:pt x="0" y="5"/>
                        </a:lnTo>
                        <a:lnTo>
                          <a:pt x="0" y="0"/>
                        </a:lnTo>
                      </a:path>
                    </a:pathLst>
                  </a:custGeom>
                  <a:solidFill>
                    <a:schemeClr val="folHlink"/>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24" name="Freeform 152"/>
                  <p:cNvSpPr>
                    <a:spLocks/>
                  </p:cNvSpPr>
                  <p:nvPr/>
                </p:nvSpPr>
                <p:spPr bwMode="auto">
                  <a:xfrm>
                    <a:off x="1179" y="2437"/>
                    <a:ext cx="23" cy="32"/>
                  </a:xfrm>
                  <a:custGeom>
                    <a:avLst/>
                    <a:gdLst>
                      <a:gd name="T0" fmla="*/ 0 w 23"/>
                      <a:gd name="T1" fmla="*/ 31 h 32"/>
                      <a:gd name="T2" fmla="*/ 0 w 23"/>
                      <a:gd name="T3" fmla="*/ 24 h 32"/>
                      <a:gd name="T4" fmla="*/ 15 w 23"/>
                      <a:gd name="T5" fmla="*/ 3 h 32"/>
                      <a:gd name="T6" fmla="*/ 22 w 23"/>
                      <a:gd name="T7" fmla="*/ 0 h 32"/>
                      <a:gd name="T8" fmla="*/ 22 w 23"/>
                      <a:gd name="T9" fmla="*/ 8 h 32"/>
                      <a:gd name="T10" fmla="*/ 0 w 23"/>
                      <a:gd name="T11" fmla="*/ 31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32">
                        <a:moveTo>
                          <a:pt x="0" y="31"/>
                        </a:moveTo>
                        <a:lnTo>
                          <a:pt x="0" y="24"/>
                        </a:lnTo>
                        <a:lnTo>
                          <a:pt x="15" y="3"/>
                        </a:lnTo>
                        <a:lnTo>
                          <a:pt x="22" y="0"/>
                        </a:lnTo>
                        <a:lnTo>
                          <a:pt x="22" y="8"/>
                        </a:lnTo>
                        <a:lnTo>
                          <a:pt x="0" y="31"/>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25" name="Freeform 153"/>
                  <p:cNvSpPr>
                    <a:spLocks/>
                  </p:cNvSpPr>
                  <p:nvPr/>
                </p:nvSpPr>
                <p:spPr bwMode="auto">
                  <a:xfrm>
                    <a:off x="1065" y="2429"/>
                    <a:ext cx="80" cy="22"/>
                  </a:xfrm>
                  <a:custGeom>
                    <a:avLst/>
                    <a:gdLst>
                      <a:gd name="T0" fmla="*/ 13 w 80"/>
                      <a:gd name="T1" fmla="*/ 0 h 22"/>
                      <a:gd name="T2" fmla="*/ 0 w 80"/>
                      <a:gd name="T3" fmla="*/ 12 h 22"/>
                      <a:gd name="T4" fmla="*/ 67 w 80"/>
                      <a:gd name="T5" fmla="*/ 21 h 22"/>
                      <a:gd name="T6" fmla="*/ 79 w 80"/>
                      <a:gd name="T7" fmla="*/ 8 h 22"/>
                      <a:gd name="T8" fmla="*/ 13 w 80"/>
                      <a:gd name="T9" fmla="*/ 0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22">
                        <a:moveTo>
                          <a:pt x="13" y="0"/>
                        </a:moveTo>
                        <a:lnTo>
                          <a:pt x="0" y="12"/>
                        </a:lnTo>
                        <a:lnTo>
                          <a:pt x="67" y="21"/>
                        </a:lnTo>
                        <a:lnTo>
                          <a:pt x="79" y="8"/>
                        </a:lnTo>
                        <a:lnTo>
                          <a:pt x="13" y="0"/>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26" name="Freeform 154"/>
                  <p:cNvSpPr>
                    <a:spLocks/>
                  </p:cNvSpPr>
                  <p:nvPr/>
                </p:nvSpPr>
                <p:spPr bwMode="auto">
                  <a:xfrm>
                    <a:off x="1158" y="2440"/>
                    <a:ext cx="31" cy="17"/>
                  </a:xfrm>
                  <a:custGeom>
                    <a:avLst/>
                    <a:gdLst>
                      <a:gd name="T0" fmla="*/ 13 w 31"/>
                      <a:gd name="T1" fmla="*/ 0 h 17"/>
                      <a:gd name="T2" fmla="*/ 0 w 31"/>
                      <a:gd name="T3" fmla="*/ 14 h 17"/>
                      <a:gd name="T4" fmla="*/ 18 w 31"/>
                      <a:gd name="T5" fmla="*/ 16 h 17"/>
                      <a:gd name="T6" fmla="*/ 30 w 31"/>
                      <a:gd name="T7" fmla="*/ 1 h 17"/>
                      <a:gd name="T8" fmla="*/ 13 w 3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17">
                        <a:moveTo>
                          <a:pt x="13" y="0"/>
                        </a:moveTo>
                        <a:lnTo>
                          <a:pt x="0" y="14"/>
                        </a:lnTo>
                        <a:lnTo>
                          <a:pt x="18" y="16"/>
                        </a:lnTo>
                        <a:lnTo>
                          <a:pt x="30" y="1"/>
                        </a:lnTo>
                        <a:lnTo>
                          <a:pt x="13" y="0"/>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27" name="Freeform 155"/>
                  <p:cNvSpPr>
                    <a:spLocks/>
                  </p:cNvSpPr>
                  <p:nvPr/>
                </p:nvSpPr>
                <p:spPr bwMode="auto">
                  <a:xfrm>
                    <a:off x="1135" y="2444"/>
                    <a:ext cx="23" cy="17"/>
                  </a:xfrm>
                  <a:custGeom>
                    <a:avLst/>
                    <a:gdLst>
                      <a:gd name="T0" fmla="*/ 12 w 23"/>
                      <a:gd name="T1" fmla="*/ 0 h 17"/>
                      <a:gd name="T2" fmla="*/ 9 w 23"/>
                      <a:gd name="T3" fmla="*/ 7 h 17"/>
                      <a:gd name="T4" fmla="*/ 3 w 23"/>
                      <a:gd name="T5" fmla="*/ 6 h 17"/>
                      <a:gd name="T6" fmla="*/ 0 w 23"/>
                      <a:gd name="T7" fmla="*/ 12 h 17"/>
                      <a:gd name="T8" fmla="*/ 19 w 23"/>
                      <a:gd name="T9" fmla="*/ 16 h 17"/>
                      <a:gd name="T10" fmla="*/ 22 w 23"/>
                      <a:gd name="T11" fmla="*/ 9 h 17"/>
                      <a:gd name="T12" fmla="*/ 14 w 23"/>
                      <a:gd name="T13" fmla="*/ 8 h 17"/>
                      <a:gd name="T14" fmla="*/ 18 w 23"/>
                      <a:gd name="T15" fmla="*/ 0 h 17"/>
                      <a:gd name="T16" fmla="*/ 12 w 23"/>
                      <a:gd name="T17" fmla="*/ 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 h="17">
                        <a:moveTo>
                          <a:pt x="12" y="0"/>
                        </a:moveTo>
                        <a:lnTo>
                          <a:pt x="9" y="7"/>
                        </a:lnTo>
                        <a:lnTo>
                          <a:pt x="3" y="6"/>
                        </a:lnTo>
                        <a:lnTo>
                          <a:pt x="0" y="12"/>
                        </a:lnTo>
                        <a:lnTo>
                          <a:pt x="19" y="16"/>
                        </a:lnTo>
                        <a:lnTo>
                          <a:pt x="22" y="9"/>
                        </a:lnTo>
                        <a:lnTo>
                          <a:pt x="14" y="8"/>
                        </a:lnTo>
                        <a:lnTo>
                          <a:pt x="18" y="0"/>
                        </a:lnTo>
                        <a:lnTo>
                          <a:pt x="12" y="0"/>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28" name="Freeform 156"/>
                  <p:cNvSpPr>
                    <a:spLocks/>
                  </p:cNvSpPr>
                  <p:nvPr/>
                </p:nvSpPr>
                <p:spPr bwMode="auto">
                  <a:xfrm>
                    <a:off x="1145" y="2435"/>
                    <a:ext cx="23" cy="17"/>
                  </a:xfrm>
                  <a:custGeom>
                    <a:avLst/>
                    <a:gdLst>
                      <a:gd name="T0" fmla="*/ 5 w 23"/>
                      <a:gd name="T1" fmla="*/ 0 h 17"/>
                      <a:gd name="T2" fmla="*/ 0 w 23"/>
                      <a:gd name="T3" fmla="*/ 12 h 17"/>
                      <a:gd name="T4" fmla="*/ 18 w 23"/>
                      <a:gd name="T5" fmla="*/ 16 h 17"/>
                      <a:gd name="T6" fmla="*/ 22 w 23"/>
                      <a:gd name="T7" fmla="*/ 2 h 17"/>
                      <a:gd name="T8" fmla="*/ 5 w 23"/>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7">
                        <a:moveTo>
                          <a:pt x="5" y="0"/>
                        </a:moveTo>
                        <a:lnTo>
                          <a:pt x="0" y="12"/>
                        </a:lnTo>
                        <a:lnTo>
                          <a:pt x="18" y="16"/>
                        </a:lnTo>
                        <a:lnTo>
                          <a:pt x="22" y="2"/>
                        </a:lnTo>
                        <a:lnTo>
                          <a:pt x="5" y="0"/>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nvGrpSpPr>
            <p:cNvPr id="66598" name="Group 157"/>
            <p:cNvGrpSpPr>
              <a:grpSpLocks/>
            </p:cNvGrpSpPr>
            <p:nvPr/>
          </p:nvGrpSpPr>
          <p:grpSpPr bwMode="auto">
            <a:xfrm>
              <a:off x="1888" y="2892"/>
              <a:ext cx="188" cy="339"/>
              <a:chOff x="1930" y="3280"/>
              <a:chExt cx="188" cy="339"/>
            </a:xfrm>
          </p:grpSpPr>
          <p:sp>
            <p:nvSpPr>
              <p:cNvPr id="66691" name="Freeform 158"/>
              <p:cNvSpPr>
                <a:spLocks/>
              </p:cNvSpPr>
              <p:nvPr/>
            </p:nvSpPr>
            <p:spPr bwMode="auto">
              <a:xfrm>
                <a:off x="2025" y="3289"/>
                <a:ext cx="93" cy="330"/>
              </a:xfrm>
              <a:custGeom>
                <a:avLst/>
                <a:gdLst>
                  <a:gd name="T0" fmla="*/ 0 w 93"/>
                  <a:gd name="T1" fmla="*/ 29 h 330"/>
                  <a:gd name="T2" fmla="*/ 0 w 93"/>
                  <a:gd name="T3" fmla="*/ 329 h 330"/>
                  <a:gd name="T4" fmla="*/ 92 w 93"/>
                  <a:gd name="T5" fmla="*/ 250 h 330"/>
                  <a:gd name="T6" fmla="*/ 92 w 93"/>
                  <a:gd name="T7" fmla="*/ 0 h 330"/>
                  <a:gd name="T8" fmla="*/ 0 w 93"/>
                  <a:gd name="T9" fmla="*/ 29 h 3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 h="330">
                    <a:moveTo>
                      <a:pt x="0" y="29"/>
                    </a:moveTo>
                    <a:lnTo>
                      <a:pt x="0" y="329"/>
                    </a:lnTo>
                    <a:lnTo>
                      <a:pt x="92" y="250"/>
                    </a:lnTo>
                    <a:lnTo>
                      <a:pt x="92" y="0"/>
                    </a:lnTo>
                    <a:lnTo>
                      <a:pt x="0" y="29"/>
                    </a:lnTo>
                  </a:path>
                </a:pathLst>
              </a:custGeom>
              <a:gradFill rotWithShape="0">
                <a:gsLst>
                  <a:gs pos="0">
                    <a:schemeClr val="bg2"/>
                  </a:gs>
                  <a:gs pos="100000">
                    <a:srgbClr val="EAEAEA"/>
                  </a:gs>
                </a:gsLst>
                <a:lin ang="0" scaled="1"/>
              </a:gradFill>
              <a:ln w="12700" cap="rnd" cmpd="sng">
                <a:solidFill>
                  <a:schemeClr val="bg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92" name="Freeform 159"/>
              <p:cNvSpPr>
                <a:spLocks/>
              </p:cNvSpPr>
              <p:nvPr/>
            </p:nvSpPr>
            <p:spPr bwMode="auto">
              <a:xfrm>
                <a:off x="1930" y="3280"/>
                <a:ext cx="186" cy="39"/>
              </a:xfrm>
              <a:custGeom>
                <a:avLst/>
                <a:gdLst>
                  <a:gd name="T0" fmla="*/ 93 w 186"/>
                  <a:gd name="T1" fmla="*/ 38 h 39"/>
                  <a:gd name="T2" fmla="*/ 0 w 186"/>
                  <a:gd name="T3" fmla="*/ 23 h 39"/>
                  <a:gd name="T4" fmla="*/ 106 w 186"/>
                  <a:gd name="T5" fmla="*/ 0 h 39"/>
                  <a:gd name="T6" fmla="*/ 185 w 186"/>
                  <a:gd name="T7" fmla="*/ 9 h 39"/>
                  <a:gd name="T8" fmla="*/ 93 w 186"/>
                  <a:gd name="T9" fmla="*/ 38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6" h="39">
                    <a:moveTo>
                      <a:pt x="93" y="38"/>
                    </a:moveTo>
                    <a:lnTo>
                      <a:pt x="0" y="23"/>
                    </a:lnTo>
                    <a:lnTo>
                      <a:pt x="106" y="0"/>
                    </a:lnTo>
                    <a:lnTo>
                      <a:pt x="185" y="9"/>
                    </a:lnTo>
                    <a:lnTo>
                      <a:pt x="93" y="38"/>
                    </a:lnTo>
                  </a:path>
                </a:pathLst>
              </a:custGeom>
              <a:gradFill rotWithShape="0">
                <a:gsLst>
                  <a:gs pos="0">
                    <a:schemeClr val="bg2"/>
                  </a:gs>
                  <a:gs pos="100000">
                    <a:srgbClr val="EAEAEA"/>
                  </a:gs>
                </a:gsLst>
                <a:lin ang="0" scaled="1"/>
              </a:gradFill>
              <a:ln w="12700" cap="rnd" cmpd="sng">
                <a:solidFill>
                  <a:schemeClr val="bg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93" name="Freeform 160"/>
              <p:cNvSpPr>
                <a:spLocks/>
              </p:cNvSpPr>
              <p:nvPr/>
            </p:nvSpPr>
            <p:spPr bwMode="auto">
              <a:xfrm>
                <a:off x="1930" y="3303"/>
                <a:ext cx="96" cy="316"/>
              </a:xfrm>
              <a:custGeom>
                <a:avLst/>
                <a:gdLst>
                  <a:gd name="T0" fmla="*/ 0 w 96"/>
                  <a:gd name="T1" fmla="*/ 0 h 316"/>
                  <a:gd name="T2" fmla="*/ 95 w 96"/>
                  <a:gd name="T3" fmla="*/ 15 h 316"/>
                  <a:gd name="T4" fmla="*/ 95 w 96"/>
                  <a:gd name="T5" fmla="*/ 315 h 316"/>
                  <a:gd name="T6" fmla="*/ 0 w 96"/>
                  <a:gd name="T7" fmla="*/ 300 h 316"/>
                  <a:gd name="T8" fmla="*/ 0 w 96"/>
                  <a:gd name="T9" fmla="*/ 0 h 3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 h="316">
                    <a:moveTo>
                      <a:pt x="0" y="0"/>
                    </a:moveTo>
                    <a:lnTo>
                      <a:pt x="95" y="15"/>
                    </a:lnTo>
                    <a:lnTo>
                      <a:pt x="95" y="315"/>
                    </a:lnTo>
                    <a:lnTo>
                      <a:pt x="0" y="300"/>
                    </a:lnTo>
                    <a:lnTo>
                      <a:pt x="0" y="0"/>
                    </a:lnTo>
                  </a:path>
                </a:pathLst>
              </a:custGeom>
              <a:solidFill>
                <a:srgbClr val="DDDDDD"/>
              </a:solidFill>
              <a:ln w="12700" cap="rnd" cmpd="sng">
                <a:solidFill>
                  <a:schemeClr val="bg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94" name="Freeform 161"/>
              <p:cNvSpPr>
                <a:spLocks/>
              </p:cNvSpPr>
              <p:nvPr/>
            </p:nvSpPr>
            <p:spPr bwMode="auto">
              <a:xfrm>
                <a:off x="1957" y="3319"/>
                <a:ext cx="59" cy="37"/>
              </a:xfrm>
              <a:custGeom>
                <a:avLst/>
                <a:gdLst>
                  <a:gd name="T0" fmla="*/ 0 w 59"/>
                  <a:gd name="T1" fmla="*/ 26 h 37"/>
                  <a:gd name="T2" fmla="*/ 58 w 59"/>
                  <a:gd name="T3" fmla="*/ 36 h 37"/>
                  <a:gd name="T4" fmla="*/ 58 w 59"/>
                  <a:gd name="T5" fmla="*/ 8 h 37"/>
                  <a:gd name="T6" fmla="*/ 0 w 59"/>
                  <a:gd name="T7" fmla="*/ 0 h 37"/>
                  <a:gd name="T8" fmla="*/ 0 w 59"/>
                  <a:gd name="T9" fmla="*/ 2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 h="37">
                    <a:moveTo>
                      <a:pt x="0" y="26"/>
                    </a:moveTo>
                    <a:lnTo>
                      <a:pt x="58" y="36"/>
                    </a:lnTo>
                    <a:lnTo>
                      <a:pt x="58" y="8"/>
                    </a:lnTo>
                    <a:lnTo>
                      <a:pt x="0" y="0"/>
                    </a:lnTo>
                    <a:lnTo>
                      <a:pt x="0" y="26"/>
                    </a:lnTo>
                  </a:path>
                </a:pathLst>
              </a:custGeom>
              <a:solidFill>
                <a:srgbClr val="CBCBCB"/>
              </a:solidFill>
              <a:ln w="12700" cap="rnd" cmpd="sng">
                <a:solidFill>
                  <a:schemeClr val="bg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95" name="Freeform 162"/>
              <p:cNvSpPr>
                <a:spLocks/>
              </p:cNvSpPr>
              <p:nvPr/>
            </p:nvSpPr>
            <p:spPr bwMode="auto">
              <a:xfrm>
                <a:off x="1962" y="3326"/>
                <a:ext cx="26" cy="17"/>
              </a:xfrm>
              <a:custGeom>
                <a:avLst/>
                <a:gdLst>
                  <a:gd name="T0" fmla="*/ 0 w 26"/>
                  <a:gd name="T1" fmla="*/ 11 h 17"/>
                  <a:gd name="T2" fmla="*/ 25 w 26"/>
                  <a:gd name="T3" fmla="*/ 16 h 17"/>
                  <a:gd name="T4" fmla="*/ 25 w 26"/>
                  <a:gd name="T5" fmla="*/ 4 h 17"/>
                  <a:gd name="T6" fmla="*/ 0 w 26"/>
                  <a:gd name="T7" fmla="*/ 0 h 17"/>
                  <a:gd name="T8" fmla="*/ 0 w 26"/>
                  <a:gd name="T9" fmla="*/ 11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7">
                    <a:moveTo>
                      <a:pt x="0" y="11"/>
                    </a:moveTo>
                    <a:lnTo>
                      <a:pt x="25" y="16"/>
                    </a:lnTo>
                    <a:lnTo>
                      <a:pt x="25" y="4"/>
                    </a:lnTo>
                    <a:lnTo>
                      <a:pt x="0" y="0"/>
                    </a:lnTo>
                    <a:lnTo>
                      <a:pt x="0" y="11"/>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96" name="Freeform 163"/>
              <p:cNvSpPr>
                <a:spLocks/>
              </p:cNvSpPr>
              <p:nvPr/>
            </p:nvSpPr>
            <p:spPr bwMode="auto">
              <a:xfrm>
                <a:off x="1991" y="3342"/>
                <a:ext cx="17" cy="17"/>
              </a:xfrm>
              <a:custGeom>
                <a:avLst/>
                <a:gdLst>
                  <a:gd name="T0" fmla="*/ 0 w 17"/>
                  <a:gd name="T1" fmla="*/ 12 h 17"/>
                  <a:gd name="T2" fmla="*/ 15 w 17"/>
                  <a:gd name="T3" fmla="*/ 16 h 17"/>
                  <a:gd name="T4" fmla="*/ 16 w 17"/>
                  <a:gd name="T5" fmla="*/ 3 h 17"/>
                  <a:gd name="T6" fmla="*/ 0 w 17"/>
                  <a:gd name="T7" fmla="*/ 0 h 17"/>
                  <a:gd name="T8" fmla="*/ 0 w 17"/>
                  <a:gd name="T9" fmla="*/ 1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7">
                    <a:moveTo>
                      <a:pt x="0" y="12"/>
                    </a:moveTo>
                    <a:lnTo>
                      <a:pt x="15" y="16"/>
                    </a:lnTo>
                    <a:lnTo>
                      <a:pt x="16" y="3"/>
                    </a:lnTo>
                    <a:lnTo>
                      <a:pt x="0" y="0"/>
                    </a:lnTo>
                    <a:lnTo>
                      <a:pt x="0" y="1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97" name="Freeform 164"/>
              <p:cNvSpPr>
                <a:spLocks/>
              </p:cNvSpPr>
              <p:nvPr/>
            </p:nvSpPr>
            <p:spPr bwMode="auto">
              <a:xfrm>
                <a:off x="2002" y="3344"/>
                <a:ext cx="17" cy="17"/>
              </a:xfrm>
              <a:custGeom>
                <a:avLst/>
                <a:gdLst>
                  <a:gd name="T0" fmla="*/ 0 w 17"/>
                  <a:gd name="T1" fmla="*/ 12 h 17"/>
                  <a:gd name="T2" fmla="*/ 15 w 17"/>
                  <a:gd name="T3" fmla="*/ 16 h 17"/>
                  <a:gd name="T4" fmla="*/ 16 w 17"/>
                  <a:gd name="T5" fmla="*/ 3 h 17"/>
                  <a:gd name="T6" fmla="*/ 0 w 17"/>
                  <a:gd name="T7" fmla="*/ 0 h 17"/>
                  <a:gd name="T8" fmla="*/ 0 w 17"/>
                  <a:gd name="T9" fmla="*/ 1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7">
                    <a:moveTo>
                      <a:pt x="0" y="12"/>
                    </a:moveTo>
                    <a:lnTo>
                      <a:pt x="15" y="16"/>
                    </a:lnTo>
                    <a:lnTo>
                      <a:pt x="16" y="3"/>
                    </a:lnTo>
                    <a:lnTo>
                      <a:pt x="0" y="0"/>
                    </a:lnTo>
                    <a:lnTo>
                      <a:pt x="0" y="12"/>
                    </a:lnTo>
                  </a:path>
                </a:pathLst>
              </a:custGeom>
              <a:solidFill>
                <a:srgbClr val="FF33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98" name="Freeform 165"/>
              <p:cNvSpPr>
                <a:spLocks/>
              </p:cNvSpPr>
              <p:nvPr/>
            </p:nvSpPr>
            <p:spPr bwMode="auto">
              <a:xfrm>
                <a:off x="1940" y="3358"/>
                <a:ext cx="79" cy="41"/>
              </a:xfrm>
              <a:custGeom>
                <a:avLst/>
                <a:gdLst>
                  <a:gd name="T0" fmla="*/ 0 w 79"/>
                  <a:gd name="T1" fmla="*/ 0 h 41"/>
                  <a:gd name="T2" fmla="*/ 78 w 79"/>
                  <a:gd name="T3" fmla="*/ 13 h 41"/>
                  <a:gd name="T4" fmla="*/ 78 w 79"/>
                  <a:gd name="T5" fmla="*/ 40 h 41"/>
                  <a:gd name="T6" fmla="*/ 0 w 79"/>
                  <a:gd name="T7" fmla="*/ 25 h 41"/>
                  <a:gd name="T8" fmla="*/ 0 w 79"/>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41">
                    <a:moveTo>
                      <a:pt x="0" y="0"/>
                    </a:moveTo>
                    <a:lnTo>
                      <a:pt x="78" y="13"/>
                    </a:lnTo>
                    <a:lnTo>
                      <a:pt x="78" y="40"/>
                    </a:lnTo>
                    <a:lnTo>
                      <a:pt x="0" y="25"/>
                    </a:lnTo>
                    <a:lnTo>
                      <a:pt x="0" y="0"/>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99" name="Freeform 166"/>
              <p:cNvSpPr>
                <a:spLocks/>
              </p:cNvSpPr>
              <p:nvPr/>
            </p:nvSpPr>
            <p:spPr bwMode="auto">
              <a:xfrm>
                <a:off x="2001" y="3373"/>
                <a:ext cx="17" cy="17"/>
              </a:xfrm>
              <a:custGeom>
                <a:avLst/>
                <a:gdLst>
                  <a:gd name="T0" fmla="*/ 0 w 17"/>
                  <a:gd name="T1" fmla="*/ 12 h 17"/>
                  <a:gd name="T2" fmla="*/ 15 w 17"/>
                  <a:gd name="T3" fmla="*/ 16 h 17"/>
                  <a:gd name="T4" fmla="*/ 16 w 17"/>
                  <a:gd name="T5" fmla="*/ 3 h 17"/>
                  <a:gd name="T6" fmla="*/ 0 w 17"/>
                  <a:gd name="T7" fmla="*/ 0 h 17"/>
                  <a:gd name="T8" fmla="*/ 0 w 17"/>
                  <a:gd name="T9" fmla="*/ 1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7">
                    <a:moveTo>
                      <a:pt x="0" y="12"/>
                    </a:moveTo>
                    <a:lnTo>
                      <a:pt x="15" y="16"/>
                    </a:lnTo>
                    <a:lnTo>
                      <a:pt x="16" y="3"/>
                    </a:lnTo>
                    <a:lnTo>
                      <a:pt x="0" y="0"/>
                    </a:lnTo>
                    <a:lnTo>
                      <a:pt x="0" y="12"/>
                    </a:lnTo>
                  </a:path>
                </a:pathLst>
              </a:custGeom>
              <a:solidFill>
                <a:srgbClr val="FF33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00" name="Line 167"/>
              <p:cNvSpPr>
                <a:spLocks noChangeShapeType="1"/>
              </p:cNvSpPr>
              <p:nvPr/>
            </p:nvSpPr>
            <p:spPr bwMode="auto">
              <a:xfrm>
                <a:off x="1947" y="3372"/>
                <a:ext cx="64" cy="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701" name="Freeform 168"/>
              <p:cNvSpPr>
                <a:spLocks/>
              </p:cNvSpPr>
              <p:nvPr/>
            </p:nvSpPr>
            <p:spPr bwMode="auto">
              <a:xfrm>
                <a:off x="1940" y="3387"/>
                <a:ext cx="79" cy="42"/>
              </a:xfrm>
              <a:custGeom>
                <a:avLst/>
                <a:gdLst>
                  <a:gd name="T0" fmla="*/ 0 w 79"/>
                  <a:gd name="T1" fmla="*/ 0 h 42"/>
                  <a:gd name="T2" fmla="*/ 78 w 79"/>
                  <a:gd name="T3" fmla="*/ 14 h 42"/>
                  <a:gd name="T4" fmla="*/ 78 w 79"/>
                  <a:gd name="T5" fmla="*/ 41 h 42"/>
                  <a:gd name="T6" fmla="*/ 0 w 79"/>
                  <a:gd name="T7" fmla="*/ 27 h 42"/>
                  <a:gd name="T8" fmla="*/ 0 w 79"/>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42">
                    <a:moveTo>
                      <a:pt x="0" y="0"/>
                    </a:moveTo>
                    <a:lnTo>
                      <a:pt x="78" y="14"/>
                    </a:lnTo>
                    <a:lnTo>
                      <a:pt x="78" y="41"/>
                    </a:lnTo>
                    <a:lnTo>
                      <a:pt x="0" y="27"/>
                    </a:lnTo>
                    <a:lnTo>
                      <a:pt x="0" y="0"/>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02" name="Freeform 169"/>
              <p:cNvSpPr>
                <a:spLocks/>
              </p:cNvSpPr>
              <p:nvPr/>
            </p:nvSpPr>
            <p:spPr bwMode="auto">
              <a:xfrm>
                <a:off x="1941" y="3418"/>
                <a:ext cx="79" cy="40"/>
              </a:xfrm>
              <a:custGeom>
                <a:avLst/>
                <a:gdLst>
                  <a:gd name="T0" fmla="*/ 0 w 79"/>
                  <a:gd name="T1" fmla="*/ 0 h 40"/>
                  <a:gd name="T2" fmla="*/ 78 w 79"/>
                  <a:gd name="T3" fmla="*/ 12 h 40"/>
                  <a:gd name="T4" fmla="*/ 78 w 79"/>
                  <a:gd name="T5" fmla="*/ 39 h 40"/>
                  <a:gd name="T6" fmla="*/ 0 w 79"/>
                  <a:gd name="T7" fmla="*/ 25 h 40"/>
                  <a:gd name="T8" fmla="*/ 0 w 79"/>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40">
                    <a:moveTo>
                      <a:pt x="0" y="0"/>
                    </a:moveTo>
                    <a:lnTo>
                      <a:pt x="78" y="12"/>
                    </a:lnTo>
                    <a:lnTo>
                      <a:pt x="78" y="39"/>
                    </a:lnTo>
                    <a:lnTo>
                      <a:pt x="0" y="25"/>
                    </a:lnTo>
                    <a:lnTo>
                      <a:pt x="0" y="0"/>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03" name="Freeform 170"/>
              <p:cNvSpPr>
                <a:spLocks/>
              </p:cNvSpPr>
              <p:nvPr/>
            </p:nvSpPr>
            <p:spPr bwMode="auto">
              <a:xfrm>
                <a:off x="1941" y="3447"/>
                <a:ext cx="79" cy="41"/>
              </a:xfrm>
              <a:custGeom>
                <a:avLst/>
                <a:gdLst>
                  <a:gd name="T0" fmla="*/ 0 w 79"/>
                  <a:gd name="T1" fmla="*/ 0 h 41"/>
                  <a:gd name="T2" fmla="*/ 78 w 79"/>
                  <a:gd name="T3" fmla="*/ 13 h 41"/>
                  <a:gd name="T4" fmla="*/ 78 w 79"/>
                  <a:gd name="T5" fmla="*/ 40 h 41"/>
                  <a:gd name="T6" fmla="*/ 0 w 79"/>
                  <a:gd name="T7" fmla="*/ 26 h 41"/>
                  <a:gd name="T8" fmla="*/ 0 w 79"/>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41">
                    <a:moveTo>
                      <a:pt x="0" y="0"/>
                    </a:moveTo>
                    <a:lnTo>
                      <a:pt x="78" y="13"/>
                    </a:lnTo>
                    <a:lnTo>
                      <a:pt x="78" y="40"/>
                    </a:lnTo>
                    <a:lnTo>
                      <a:pt x="0" y="26"/>
                    </a:lnTo>
                    <a:lnTo>
                      <a:pt x="0" y="0"/>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04" name="Freeform 171"/>
              <p:cNvSpPr>
                <a:spLocks/>
              </p:cNvSpPr>
              <p:nvPr/>
            </p:nvSpPr>
            <p:spPr bwMode="auto">
              <a:xfrm>
                <a:off x="1942" y="3478"/>
                <a:ext cx="79" cy="131"/>
              </a:xfrm>
              <a:custGeom>
                <a:avLst/>
                <a:gdLst>
                  <a:gd name="T0" fmla="*/ 0 w 79"/>
                  <a:gd name="T1" fmla="*/ 0 h 131"/>
                  <a:gd name="T2" fmla="*/ 78 w 79"/>
                  <a:gd name="T3" fmla="*/ 14 h 131"/>
                  <a:gd name="T4" fmla="*/ 78 w 79"/>
                  <a:gd name="T5" fmla="*/ 130 h 131"/>
                  <a:gd name="T6" fmla="*/ 0 w 79"/>
                  <a:gd name="T7" fmla="*/ 116 h 131"/>
                  <a:gd name="T8" fmla="*/ 0 w 79"/>
                  <a:gd name="T9" fmla="*/ 0 h 1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131">
                    <a:moveTo>
                      <a:pt x="0" y="0"/>
                    </a:moveTo>
                    <a:lnTo>
                      <a:pt x="78" y="14"/>
                    </a:lnTo>
                    <a:lnTo>
                      <a:pt x="78" y="130"/>
                    </a:lnTo>
                    <a:lnTo>
                      <a:pt x="0" y="116"/>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05" name="Freeform 172"/>
              <p:cNvSpPr>
                <a:spLocks/>
              </p:cNvSpPr>
              <p:nvPr/>
            </p:nvSpPr>
            <p:spPr bwMode="auto">
              <a:xfrm>
                <a:off x="1953" y="3486"/>
                <a:ext cx="20" cy="111"/>
              </a:xfrm>
              <a:custGeom>
                <a:avLst/>
                <a:gdLst>
                  <a:gd name="T0" fmla="*/ 0 w 20"/>
                  <a:gd name="T1" fmla="*/ 0 h 111"/>
                  <a:gd name="T2" fmla="*/ 18 w 20"/>
                  <a:gd name="T3" fmla="*/ 3 h 111"/>
                  <a:gd name="T4" fmla="*/ 19 w 20"/>
                  <a:gd name="T5" fmla="*/ 110 h 111"/>
                  <a:gd name="T6" fmla="*/ 0 w 20"/>
                  <a:gd name="T7" fmla="*/ 107 h 111"/>
                  <a:gd name="T8" fmla="*/ 0 w 20"/>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11">
                    <a:moveTo>
                      <a:pt x="0" y="0"/>
                    </a:moveTo>
                    <a:lnTo>
                      <a:pt x="18" y="3"/>
                    </a:lnTo>
                    <a:lnTo>
                      <a:pt x="19" y="110"/>
                    </a:lnTo>
                    <a:lnTo>
                      <a:pt x="0" y="107"/>
                    </a:lnTo>
                    <a:lnTo>
                      <a:pt x="0" y="0"/>
                    </a:lnTo>
                  </a:path>
                </a:pathLst>
              </a:custGeom>
              <a:solidFill>
                <a:schemeClr val="bg2"/>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06" name="Freeform 173"/>
              <p:cNvSpPr>
                <a:spLocks/>
              </p:cNvSpPr>
              <p:nvPr/>
            </p:nvSpPr>
            <p:spPr bwMode="auto">
              <a:xfrm>
                <a:off x="1986" y="3491"/>
                <a:ext cx="21" cy="112"/>
              </a:xfrm>
              <a:custGeom>
                <a:avLst/>
                <a:gdLst>
                  <a:gd name="T0" fmla="*/ 0 w 21"/>
                  <a:gd name="T1" fmla="*/ 0 h 112"/>
                  <a:gd name="T2" fmla="*/ 19 w 21"/>
                  <a:gd name="T3" fmla="*/ 3 h 112"/>
                  <a:gd name="T4" fmla="*/ 20 w 21"/>
                  <a:gd name="T5" fmla="*/ 111 h 112"/>
                  <a:gd name="T6" fmla="*/ 0 w 21"/>
                  <a:gd name="T7" fmla="*/ 108 h 112"/>
                  <a:gd name="T8" fmla="*/ 0 w 21"/>
                  <a:gd name="T9" fmla="*/ 0 h 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112">
                    <a:moveTo>
                      <a:pt x="0" y="0"/>
                    </a:moveTo>
                    <a:lnTo>
                      <a:pt x="19" y="3"/>
                    </a:lnTo>
                    <a:lnTo>
                      <a:pt x="20" y="111"/>
                    </a:lnTo>
                    <a:lnTo>
                      <a:pt x="0" y="108"/>
                    </a:lnTo>
                    <a:lnTo>
                      <a:pt x="0" y="0"/>
                    </a:lnTo>
                  </a:path>
                </a:pathLst>
              </a:custGeom>
              <a:solidFill>
                <a:schemeClr val="bg2"/>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07" name="Freeform 174"/>
              <p:cNvSpPr>
                <a:spLocks/>
              </p:cNvSpPr>
              <p:nvPr/>
            </p:nvSpPr>
            <p:spPr bwMode="auto">
              <a:xfrm>
                <a:off x="1939" y="3486"/>
                <a:ext cx="82" cy="21"/>
              </a:xfrm>
              <a:custGeom>
                <a:avLst/>
                <a:gdLst>
                  <a:gd name="T0" fmla="*/ 0 w 82"/>
                  <a:gd name="T1" fmla="*/ 0 h 21"/>
                  <a:gd name="T2" fmla="*/ 81 w 82"/>
                  <a:gd name="T3" fmla="*/ 14 h 21"/>
                  <a:gd name="T4" fmla="*/ 81 w 82"/>
                  <a:gd name="T5" fmla="*/ 20 h 21"/>
                  <a:gd name="T6" fmla="*/ 0 w 82"/>
                  <a:gd name="T7" fmla="*/ 6 h 21"/>
                  <a:gd name="T8" fmla="*/ 0 w 82"/>
                  <a:gd name="T9" fmla="*/ 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21">
                    <a:moveTo>
                      <a:pt x="0" y="0"/>
                    </a:moveTo>
                    <a:lnTo>
                      <a:pt x="81" y="14"/>
                    </a:lnTo>
                    <a:lnTo>
                      <a:pt x="81" y="20"/>
                    </a:lnTo>
                    <a:lnTo>
                      <a:pt x="0" y="6"/>
                    </a:lnTo>
                    <a:lnTo>
                      <a:pt x="0" y="0"/>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08" name="Freeform 175"/>
              <p:cNvSpPr>
                <a:spLocks/>
              </p:cNvSpPr>
              <p:nvPr/>
            </p:nvSpPr>
            <p:spPr bwMode="auto">
              <a:xfrm>
                <a:off x="1940" y="3497"/>
                <a:ext cx="82" cy="20"/>
              </a:xfrm>
              <a:custGeom>
                <a:avLst/>
                <a:gdLst>
                  <a:gd name="T0" fmla="*/ 0 w 82"/>
                  <a:gd name="T1" fmla="*/ 0 h 20"/>
                  <a:gd name="T2" fmla="*/ 81 w 82"/>
                  <a:gd name="T3" fmla="*/ 14 h 20"/>
                  <a:gd name="T4" fmla="*/ 81 w 82"/>
                  <a:gd name="T5" fmla="*/ 19 h 20"/>
                  <a:gd name="T6" fmla="*/ 0 w 82"/>
                  <a:gd name="T7" fmla="*/ 6 h 20"/>
                  <a:gd name="T8" fmla="*/ 0 w 82"/>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20">
                    <a:moveTo>
                      <a:pt x="0" y="0"/>
                    </a:moveTo>
                    <a:lnTo>
                      <a:pt x="81" y="14"/>
                    </a:lnTo>
                    <a:lnTo>
                      <a:pt x="81" y="19"/>
                    </a:lnTo>
                    <a:lnTo>
                      <a:pt x="0" y="6"/>
                    </a:lnTo>
                    <a:lnTo>
                      <a:pt x="0" y="0"/>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09" name="Freeform 176"/>
              <p:cNvSpPr>
                <a:spLocks/>
              </p:cNvSpPr>
              <p:nvPr/>
            </p:nvSpPr>
            <p:spPr bwMode="auto">
              <a:xfrm>
                <a:off x="1940" y="3507"/>
                <a:ext cx="83" cy="21"/>
              </a:xfrm>
              <a:custGeom>
                <a:avLst/>
                <a:gdLst>
                  <a:gd name="T0" fmla="*/ 0 w 83"/>
                  <a:gd name="T1" fmla="*/ 0 h 21"/>
                  <a:gd name="T2" fmla="*/ 82 w 83"/>
                  <a:gd name="T3" fmla="*/ 14 h 21"/>
                  <a:gd name="T4" fmla="*/ 82 w 83"/>
                  <a:gd name="T5" fmla="*/ 20 h 21"/>
                  <a:gd name="T6" fmla="*/ 0 w 83"/>
                  <a:gd name="T7" fmla="*/ 6 h 21"/>
                  <a:gd name="T8" fmla="*/ 0 w 83"/>
                  <a:gd name="T9" fmla="*/ 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 h="21">
                    <a:moveTo>
                      <a:pt x="0" y="0"/>
                    </a:moveTo>
                    <a:lnTo>
                      <a:pt x="82" y="14"/>
                    </a:lnTo>
                    <a:lnTo>
                      <a:pt x="82" y="20"/>
                    </a:lnTo>
                    <a:lnTo>
                      <a:pt x="0" y="6"/>
                    </a:lnTo>
                    <a:lnTo>
                      <a:pt x="0" y="0"/>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10" name="Freeform 177"/>
              <p:cNvSpPr>
                <a:spLocks/>
              </p:cNvSpPr>
              <p:nvPr/>
            </p:nvSpPr>
            <p:spPr bwMode="auto">
              <a:xfrm>
                <a:off x="1940" y="3518"/>
                <a:ext cx="82" cy="22"/>
              </a:xfrm>
              <a:custGeom>
                <a:avLst/>
                <a:gdLst>
                  <a:gd name="T0" fmla="*/ 0 w 82"/>
                  <a:gd name="T1" fmla="*/ 0 h 22"/>
                  <a:gd name="T2" fmla="*/ 81 w 82"/>
                  <a:gd name="T3" fmla="*/ 15 h 22"/>
                  <a:gd name="T4" fmla="*/ 81 w 82"/>
                  <a:gd name="T5" fmla="*/ 21 h 22"/>
                  <a:gd name="T6" fmla="*/ 0 w 82"/>
                  <a:gd name="T7" fmla="*/ 6 h 22"/>
                  <a:gd name="T8" fmla="*/ 0 w 82"/>
                  <a:gd name="T9" fmla="*/ 0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22">
                    <a:moveTo>
                      <a:pt x="0" y="0"/>
                    </a:moveTo>
                    <a:lnTo>
                      <a:pt x="81" y="15"/>
                    </a:lnTo>
                    <a:lnTo>
                      <a:pt x="81" y="21"/>
                    </a:lnTo>
                    <a:lnTo>
                      <a:pt x="0" y="6"/>
                    </a:lnTo>
                    <a:lnTo>
                      <a:pt x="0" y="0"/>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11" name="Freeform 178"/>
              <p:cNvSpPr>
                <a:spLocks/>
              </p:cNvSpPr>
              <p:nvPr/>
            </p:nvSpPr>
            <p:spPr bwMode="auto">
              <a:xfrm>
                <a:off x="1940" y="3528"/>
                <a:ext cx="82" cy="22"/>
              </a:xfrm>
              <a:custGeom>
                <a:avLst/>
                <a:gdLst>
                  <a:gd name="T0" fmla="*/ 0 w 82"/>
                  <a:gd name="T1" fmla="*/ 0 h 22"/>
                  <a:gd name="T2" fmla="*/ 81 w 82"/>
                  <a:gd name="T3" fmla="*/ 15 h 22"/>
                  <a:gd name="T4" fmla="*/ 81 w 82"/>
                  <a:gd name="T5" fmla="*/ 21 h 22"/>
                  <a:gd name="T6" fmla="*/ 0 w 82"/>
                  <a:gd name="T7" fmla="*/ 6 h 22"/>
                  <a:gd name="T8" fmla="*/ 0 w 82"/>
                  <a:gd name="T9" fmla="*/ 0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22">
                    <a:moveTo>
                      <a:pt x="0" y="0"/>
                    </a:moveTo>
                    <a:lnTo>
                      <a:pt x="81" y="15"/>
                    </a:lnTo>
                    <a:lnTo>
                      <a:pt x="81" y="21"/>
                    </a:lnTo>
                    <a:lnTo>
                      <a:pt x="0" y="6"/>
                    </a:lnTo>
                    <a:lnTo>
                      <a:pt x="0" y="0"/>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12" name="Freeform 179"/>
              <p:cNvSpPr>
                <a:spLocks/>
              </p:cNvSpPr>
              <p:nvPr/>
            </p:nvSpPr>
            <p:spPr bwMode="auto">
              <a:xfrm>
                <a:off x="1940" y="3540"/>
                <a:ext cx="82" cy="21"/>
              </a:xfrm>
              <a:custGeom>
                <a:avLst/>
                <a:gdLst>
                  <a:gd name="T0" fmla="*/ 0 w 82"/>
                  <a:gd name="T1" fmla="*/ 0 h 21"/>
                  <a:gd name="T2" fmla="*/ 81 w 82"/>
                  <a:gd name="T3" fmla="*/ 14 h 21"/>
                  <a:gd name="T4" fmla="*/ 81 w 82"/>
                  <a:gd name="T5" fmla="*/ 20 h 21"/>
                  <a:gd name="T6" fmla="*/ 0 w 82"/>
                  <a:gd name="T7" fmla="*/ 6 h 21"/>
                  <a:gd name="T8" fmla="*/ 0 w 82"/>
                  <a:gd name="T9" fmla="*/ 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21">
                    <a:moveTo>
                      <a:pt x="0" y="0"/>
                    </a:moveTo>
                    <a:lnTo>
                      <a:pt x="81" y="14"/>
                    </a:lnTo>
                    <a:lnTo>
                      <a:pt x="81" y="20"/>
                    </a:lnTo>
                    <a:lnTo>
                      <a:pt x="0" y="6"/>
                    </a:lnTo>
                    <a:lnTo>
                      <a:pt x="0" y="0"/>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13" name="Freeform 180"/>
              <p:cNvSpPr>
                <a:spLocks/>
              </p:cNvSpPr>
              <p:nvPr/>
            </p:nvSpPr>
            <p:spPr bwMode="auto">
              <a:xfrm>
                <a:off x="1939" y="3550"/>
                <a:ext cx="82" cy="20"/>
              </a:xfrm>
              <a:custGeom>
                <a:avLst/>
                <a:gdLst>
                  <a:gd name="T0" fmla="*/ 0 w 82"/>
                  <a:gd name="T1" fmla="*/ 0 h 20"/>
                  <a:gd name="T2" fmla="*/ 81 w 82"/>
                  <a:gd name="T3" fmla="*/ 14 h 20"/>
                  <a:gd name="T4" fmla="*/ 81 w 82"/>
                  <a:gd name="T5" fmla="*/ 19 h 20"/>
                  <a:gd name="T6" fmla="*/ 0 w 82"/>
                  <a:gd name="T7" fmla="*/ 6 h 20"/>
                  <a:gd name="T8" fmla="*/ 0 w 82"/>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20">
                    <a:moveTo>
                      <a:pt x="0" y="0"/>
                    </a:moveTo>
                    <a:lnTo>
                      <a:pt x="81" y="14"/>
                    </a:lnTo>
                    <a:lnTo>
                      <a:pt x="81" y="19"/>
                    </a:lnTo>
                    <a:lnTo>
                      <a:pt x="0" y="6"/>
                    </a:lnTo>
                    <a:lnTo>
                      <a:pt x="0" y="0"/>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14" name="Freeform 181"/>
              <p:cNvSpPr>
                <a:spLocks/>
              </p:cNvSpPr>
              <p:nvPr/>
            </p:nvSpPr>
            <p:spPr bwMode="auto">
              <a:xfrm>
                <a:off x="1940" y="3560"/>
                <a:ext cx="82" cy="22"/>
              </a:xfrm>
              <a:custGeom>
                <a:avLst/>
                <a:gdLst>
                  <a:gd name="T0" fmla="*/ 0 w 82"/>
                  <a:gd name="T1" fmla="*/ 0 h 22"/>
                  <a:gd name="T2" fmla="*/ 81 w 82"/>
                  <a:gd name="T3" fmla="*/ 15 h 22"/>
                  <a:gd name="T4" fmla="*/ 81 w 82"/>
                  <a:gd name="T5" fmla="*/ 21 h 22"/>
                  <a:gd name="T6" fmla="*/ 0 w 82"/>
                  <a:gd name="T7" fmla="*/ 6 h 22"/>
                  <a:gd name="T8" fmla="*/ 0 w 82"/>
                  <a:gd name="T9" fmla="*/ 0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22">
                    <a:moveTo>
                      <a:pt x="0" y="0"/>
                    </a:moveTo>
                    <a:lnTo>
                      <a:pt x="81" y="15"/>
                    </a:lnTo>
                    <a:lnTo>
                      <a:pt x="81" y="21"/>
                    </a:lnTo>
                    <a:lnTo>
                      <a:pt x="0" y="6"/>
                    </a:lnTo>
                    <a:lnTo>
                      <a:pt x="0" y="0"/>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15" name="Freeform 182"/>
              <p:cNvSpPr>
                <a:spLocks/>
              </p:cNvSpPr>
              <p:nvPr/>
            </p:nvSpPr>
            <p:spPr bwMode="auto">
              <a:xfrm>
                <a:off x="1940" y="3572"/>
                <a:ext cx="82" cy="21"/>
              </a:xfrm>
              <a:custGeom>
                <a:avLst/>
                <a:gdLst>
                  <a:gd name="T0" fmla="*/ 0 w 82"/>
                  <a:gd name="T1" fmla="*/ 0 h 21"/>
                  <a:gd name="T2" fmla="*/ 81 w 82"/>
                  <a:gd name="T3" fmla="*/ 14 h 21"/>
                  <a:gd name="T4" fmla="*/ 81 w 82"/>
                  <a:gd name="T5" fmla="*/ 20 h 21"/>
                  <a:gd name="T6" fmla="*/ 0 w 82"/>
                  <a:gd name="T7" fmla="*/ 6 h 21"/>
                  <a:gd name="T8" fmla="*/ 0 w 82"/>
                  <a:gd name="T9" fmla="*/ 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21">
                    <a:moveTo>
                      <a:pt x="0" y="0"/>
                    </a:moveTo>
                    <a:lnTo>
                      <a:pt x="81" y="14"/>
                    </a:lnTo>
                    <a:lnTo>
                      <a:pt x="81" y="20"/>
                    </a:lnTo>
                    <a:lnTo>
                      <a:pt x="0" y="6"/>
                    </a:lnTo>
                    <a:lnTo>
                      <a:pt x="0" y="0"/>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716" name="Freeform 183"/>
              <p:cNvSpPr>
                <a:spLocks/>
              </p:cNvSpPr>
              <p:nvPr/>
            </p:nvSpPr>
            <p:spPr bwMode="auto">
              <a:xfrm>
                <a:off x="1939" y="3583"/>
                <a:ext cx="82" cy="21"/>
              </a:xfrm>
              <a:custGeom>
                <a:avLst/>
                <a:gdLst>
                  <a:gd name="T0" fmla="*/ 0 w 82"/>
                  <a:gd name="T1" fmla="*/ 0 h 21"/>
                  <a:gd name="T2" fmla="*/ 81 w 82"/>
                  <a:gd name="T3" fmla="*/ 14 h 21"/>
                  <a:gd name="T4" fmla="*/ 81 w 82"/>
                  <a:gd name="T5" fmla="*/ 20 h 21"/>
                  <a:gd name="T6" fmla="*/ 0 w 82"/>
                  <a:gd name="T7" fmla="*/ 6 h 21"/>
                  <a:gd name="T8" fmla="*/ 0 w 82"/>
                  <a:gd name="T9" fmla="*/ 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21">
                    <a:moveTo>
                      <a:pt x="0" y="0"/>
                    </a:moveTo>
                    <a:lnTo>
                      <a:pt x="81" y="14"/>
                    </a:lnTo>
                    <a:lnTo>
                      <a:pt x="81" y="20"/>
                    </a:lnTo>
                    <a:lnTo>
                      <a:pt x="0" y="6"/>
                    </a:lnTo>
                    <a:lnTo>
                      <a:pt x="0" y="0"/>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6599" name="Group 184"/>
            <p:cNvGrpSpPr>
              <a:grpSpLocks/>
            </p:cNvGrpSpPr>
            <p:nvPr/>
          </p:nvGrpSpPr>
          <p:grpSpPr bwMode="auto">
            <a:xfrm>
              <a:off x="2266" y="2874"/>
              <a:ext cx="188" cy="339"/>
              <a:chOff x="2308" y="3262"/>
              <a:chExt cx="188" cy="339"/>
            </a:xfrm>
          </p:grpSpPr>
          <p:sp>
            <p:nvSpPr>
              <p:cNvPr id="66665" name="Freeform 185"/>
              <p:cNvSpPr>
                <a:spLocks/>
              </p:cNvSpPr>
              <p:nvPr/>
            </p:nvSpPr>
            <p:spPr bwMode="auto">
              <a:xfrm>
                <a:off x="2403" y="3271"/>
                <a:ext cx="93" cy="330"/>
              </a:xfrm>
              <a:custGeom>
                <a:avLst/>
                <a:gdLst>
                  <a:gd name="T0" fmla="*/ 0 w 93"/>
                  <a:gd name="T1" fmla="*/ 29 h 330"/>
                  <a:gd name="T2" fmla="*/ 0 w 93"/>
                  <a:gd name="T3" fmla="*/ 329 h 330"/>
                  <a:gd name="T4" fmla="*/ 92 w 93"/>
                  <a:gd name="T5" fmla="*/ 250 h 330"/>
                  <a:gd name="T6" fmla="*/ 92 w 93"/>
                  <a:gd name="T7" fmla="*/ 0 h 330"/>
                  <a:gd name="T8" fmla="*/ 0 w 93"/>
                  <a:gd name="T9" fmla="*/ 29 h 3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 h="330">
                    <a:moveTo>
                      <a:pt x="0" y="29"/>
                    </a:moveTo>
                    <a:lnTo>
                      <a:pt x="0" y="329"/>
                    </a:lnTo>
                    <a:lnTo>
                      <a:pt x="92" y="250"/>
                    </a:lnTo>
                    <a:lnTo>
                      <a:pt x="92" y="0"/>
                    </a:lnTo>
                    <a:lnTo>
                      <a:pt x="0" y="29"/>
                    </a:lnTo>
                  </a:path>
                </a:pathLst>
              </a:custGeom>
              <a:gradFill rotWithShape="0">
                <a:gsLst>
                  <a:gs pos="0">
                    <a:schemeClr val="bg2"/>
                  </a:gs>
                  <a:gs pos="100000">
                    <a:srgbClr val="EAEAEA"/>
                  </a:gs>
                </a:gsLst>
                <a:lin ang="0" scaled="1"/>
              </a:gradFill>
              <a:ln w="12700" cap="rnd" cmpd="sng">
                <a:solidFill>
                  <a:schemeClr val="bg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66" name="Freeform 186"/>
              <p:cNvSpPr>
                <a:spLocks/>
              </p:cNvSpPr>
              <p:nvPr/>
            </p:nvSpPr>
            <p:spPr bwMode="auto">
              <a:xfrm>
                <a:off x="2308" y="3262"/>
                <a:ext cx="186" cy="39"/>
              </a:xfrm>
              <a:custGeom>
                <a:avLst/>
                <a:gdLst>
                  <a:gd name="T0" fmla="*/ 93 w 186"/>
                  <a:gd name="T1" fmla="*/ 38 h 39"/>
                  <a:gd name="T2" fmla="*/ 0 w 186"/>
                  <a:gd name="T3" fmla="*/ 23 h 39"/>
                  <a:gd name="T4" fmla="*/ 106 w 186"/>
                  <a:gd name="T5" fmla="*/ 0 h 39"/>
                  <a:gd name="T6" fmla="*/ 185 w 186"/>
                  <a:gd name="T7" fmla="*/ 9 h 39"/>
                  <a:gd name="T8" fmla="*/ 93 w 186"/>
                  <a:gd name="T9" fmla="*/ 38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6" h="39">
                    <a:moveTo>
                      <a:pt x="93" y="38"/>
                    </a:moveTo>
                    <a:lnTo>
                      <a:pt x="0" y="23"/>
                    </a:lnTo>
                    <a:lnTo>
                      <a:pt x="106" y="0"/>
                    </a:lnTo>
                    <a:lnTo>
                      <a:pt x="185" y="9"/>
                    </a:lnTo>
                    <a:lnTo>
                      <a:pt x="93" y="38"/>
                    </a:lnTo>
                  </a:path>
                </a:pathLst>
              </a:custGeom>
              <a:gradFill rotWithShape="0">
                <a:gsLst>
                  <a:gs pos="0">
                    <a:schemeClr val="bg2"/>
                  </a:gs>
                  <a:gs pos="100000">
                    <a:srgbClr val="EAEAEA"/>
                  </a:gs>
                </a:gsLst>
                <a:lin ang="0" scaled="1"/>
              </a:gradFill>
              <a:ln w="12700" cap="rnd" cmpd="sng">
                <a:solidFill>
                  <a:schemeClr val="bg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67" name="Freeform 187"/>
              <p:cNvSpPr>
                <a:spLocks/>
              </p:cNvSpPr>
              <p:nvPr/>
            </p:nvSpPr>
            <p:spPr bwMode="auto">
              <a:xfrm>
                <a:off x="2308" y="3285"/>
                <a:ext cx="96" cy="316"/>
              </a:xfrm>
              <a:custGeom>
                <a:avLst/>
                <a:gdLst>
                  <a:gd name="T0" fmla="*/ 0 w 96"/>
                  <a:gd name="T1" fmla="*/ 0 h 316"/>
                  <a:gd name="T2" fmla="*/ 95 w 96"/>
                  <a:gd name="T3" fmla="*/ 15 h 316"/>
                  <a:gd name="T4" fmla="*/ 95 w 96"/>
                  <a:gd name="T5" fmla="*/ 315 h 316"/>
                  <a:gd name="T6" fmla="*/ 0 w 96"/>
                  <a:gd name="T7" fmla="*/ 300 h 316"/>
                  <a:gd name="T8" fmla="*/ 0 w 96"/>
                  <a:gd name="T9" fmla="*/ 0 h 3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 h="316">
                    <a:moveTo>
                      <a:pt x="0" y="0"/>
                    </a:moveTo>
                    <a:lnTo>
                      <a:pt x="95" y="15"/>
                    </a:lnTo>
                    <a:lnTo>
                      <a:pt x="95" y="315"/>
                    </a:lnTo>
                    <a:lnTo>
                      <a:pt x="0" y="300"/>
                    </a:lnTo>
                    <a:lnTo>
                      <a:pt x="0" y="0"/>
                    </a:lnTo>
                  </a:path>
                </a:pathLst>
              </a:custGeom>
              <a:solidFill>
                <a:srgbClr val="DDDDDD"/>
              </a:solidFill>
              <a:ln w="12700" cap="rnd" cmpd="sng">
                <a:solidFill>
                  <a:schemeClr val="bg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68" name="Freeform 188"/>
              <p:cNvSpPr>
                <a:spLocks/>
              </p:cNvSpPr>
              <p:nvPr/>
            </p:nvSpPr>
            <p:spPr bwMode="auto">
              <a:xfrm>
                <a:off x="2335" y="3301"/>
                <a:ext cx="59" cy="37"/>
              </a:xfrm>
              <a:custGeom>
                <a:avLst/>
                <a:gdLst>
                  <a:gd name="T0" fmla="*/ 0 w 59"/>
                  <a:gd name="T1" fmla="*/ 26 h 37"/>
                  <a:gd name="T2" fmla="*/ 58 w 59"/>
                  <a:gd name="T3" fmla="*/ 36 h 37"/>
                  <a:gd name="T4" fmla="*/ 58 w 59"/>
                  <a:gd name="T5" fmla="*/ 8 h 37"/>
                  <a:gd name="T6" fmla="*/ 0 w 59"/>
                  <a:gd name="T7" fmla="*/ 0 h 37"/>
                  <a:gd name="T8" fmla="*/ 0 w 59"/>
                  <a:gd name="T9" fmla="*/ 2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 h="37">
                    <a:moveTo>
                      <a:pt x="0" y="26"/>
                    </a:moveTo>
                    <a:lnTo>
                      <a:pt x="58" y="36"/>
                    </a:lnTo>
                    <a:lnTo>
                      <a:pt x="58" y="8"/>
                    </a:lnTo>
                    <a:lnTo>
                      <a:pt x="0" y="0"/>
                    </a:lnTo>
                    <a:lnTo>
                      <a:pt x="0" y="26"/>
                    </a:lnTo>
                  </a:path>
                </a:pathLst>
              </a:custGeom>
              <a:solidFill>
                <a:srgbClr val="CBCBCB"/>
              </a:solidFill>
              <a:ln w="12700" cap="rnd" cmpd="sng">
                <a:solidFill>
                  <a:schemeClr val="bg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69" name="Freeform 189"/>
              <p:cNvSpPr>
                <a:spLocks/>
              </p:cNvSpPr>
              <p:nvPr/>
            </p:nvSpPr>
            <p:spPr bwMode="auto">
              <a:xfrm>
                <a:off x="2340" y="3308"/>
                <a:ext cx="26" cy="17"/>
              </a:xfrm>
              <a:custGeom>
                <a:avLst/>
                <a:gdLst>
                  <a:gd name="T0" fmla="*/ 0 w 26"/>
                  <a:gd name="T1" fmla="*/ 11 h 17"/>
                  <a:gd name="T2" fmla="*/ 25 w 26"/>
                  <a:gd name="T3" fmla="*/ 16 h 17"/>
                  <a:gd name="T4" fmla="*/ 25 w 26"/>
                  <a:gd name="T5" fmla="*/ 4 h 17"/>
                  <a:gd name="T6" fmla="*/ 0 w 26"/>
                  <a:gd name="T7" fmla="*/ 0 h 17"/>
                  <a:gd name="T8" fmla="*/ 0 w 26"/>
                  <a:gd name="T9" fmla="*/ 11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7">
                    <a:moveTo>
                      <a:pt x="0" y="11"/>
                    </a:moveTo>
                    <a:lnTo>
                      <a:pt x="25" y="16"/>
                    </a:lnTo>
                    <a:lnTo>
                      <a:pt x="25" y="4"/>
                    </a:lnTo>
                    <a:lnTo>
                      <a:pt x="0" y="0"/>
                    </a:lnTo>
                    <a:lnTo>
                      <a:pt x="0" y="11"/>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70" name="Freeform 190"/>
              <p:cNvSpPr>
                <a:spLocks/>
              </p:cNvSpPr>
              <p:nvPr/>
            </p:nvSpPr>
            <p:spPr bwMode="auto">
              <a:xfrm>
                <a:off x="2369" y="3324"/>
                <a:ext cx="17" cy="17"/>
              </a:xfrm>
              <a:custGeom>
                <a:avLst/>
                <a:gdLst>
                  <a:gd name="T0" fmla="*/ 0 w 17"/>
                  <a:gd name="T1" fmla="*/ 12 h 17"/>
                  <a:gd name="T2" fmla="*/ 15 w 17"/>
                  <a:gd name="T3" fmla="*/ 16 h 17"/>
                  <a:gd name="T4" fmla="*/ 16 w 17"/>
                  <a:gd name="T5" fmla="*/ 3 h 17"/>
                  <a:gd name="T6" fmla="*/ 0 w 17"/>
                  <a:gd name="T7" fmla="*/ 0 h 17"/>
                  <a:gd name="T8" fmla="*/ 0 w 17"/>
                  <a:gd name="T9" fmla="*/ 1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7">
                    <a:moveTo>
                      <a:pt x="0" y="12"/>
                    </a:moveTo>
                    <a:lnTo>
                      <a:pt x="15" y="16"/>
                    </a:lnTo>
                    <a:lnTo>
                      <a:pt x="16" y="3"/>
                    </a:lnTo>
                    <a:lnTo>
                      <a:pt x="0" y="0"/>
                    </a:lnTo>
                    <a:lnTo>
                      <a:pt x="0" y="1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71" name="Freeform 191"/>
              <p:cNvSpPr>
                <a:spLocks/>
              </p:cNvSpPr>
              <p:nvPr/>
            </p:nvSpPr>
            <p:spPr bwMode="auto">
              <a:xfrm>
                <a:off x="2380" y="3326"/>
                <a:ext cx="17" cy="17"/>
              </a:xfrm>
              <a:custGeom>
                <a:avLst/>
                <a:gdLst>
                  <a:gd name="T0" fmla="*/ 0 w 17"/>
                  <a:gd name="T1" fmla="*/ 12 h 17"/>
                  <a:gd name="T2" fmla="*/ 15 w 17"/>
                  <a:gd name="T3" fmla="*/ 16 h 17"/>
                  <a:gd name="T4" fmla="*/ 16 w 17"/>
                  <a:gd name="T5" fmla="*/ 3 h 17"/>
                  <a:gd name="T6" fmla="*/ 0 w 17"/>
                  <a:gd name="T7" fmla="*/ 0 h 17"/>
                  <a:gd name="T8" fmla="*/ 0 w 17"/>
                  <a:gd name="T9" fmla="*/ 1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7">
                    <a:moveTo>
                      <a:pt x="0" y="12"/>
                    </a:moveTo>
                    <a:lnTo>
                      <a:pt x="15" y="16"/>
                    </a:lnTo>
                    <a:lnTo>
                      <a:pt x="16" y="3"/>
                    </a:lnTo>
                    <a:lnTo>
                      <a:pt x="0" y="0"/>
                    </a:lnTo>
                    <a:lnTo>
                      <a:pt x="0" y="12"/>
                    </a:lnTo>
                  </a:path>
                </a:pathLst>
              </a:custGeom>
              <a:solidFill>
                <a:srgbClr val="FF33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72" name="Freeform 192"/>
              <p:cNvSpPr>
                <a:spLocks/>
              </p:cNvSpPr>
              <p:nvPr/>
            </p:nvSpPr>
            <p:spPr bwMode="auto">
              <a:xfrm>
                <a:off x="2318" y="3340"/>
                <a:ext cx="79" cy="41"/>
              </a:xfrm>
              <a:custGeom>
                <a:avLst/>
                <a:gdLst>
                  <a:gd name="T0" fmla="*/ 0 w 79"/>
                  <a:gd name="T1" fmla="*/ 0 h 41"/>
                  <a:gd name="T2" fmla="*/ 78 w 79"/>
                  <a:gd name="T3" fmla="*/ 13 h 41"/>
                  <a:gd name="T4" fmla="*/ 78 w 79"/>
                  <a:gd name="T5" fmla="*/ 40 h 41"/>
                  <a:gd name="T6" fmla="*/ 0 w 79"/>
                  <a:gd name="T7" fmla="*/ 25 h 41"/>
                  <a:gd name="T8" fmla="*/ 0 w 79"/>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41">
                    <a:moveTo>
                      <a:pt x="0" y="0"/>
                    </a:moveTo>
                    <a:lnTo>
                      <a:pt x="78" y="13"/>
                    </a:lnTo>
                    <a:lnTo>
                      <a:pt x="78" y="40"/>
                    </a:lnTo>
                    <a:lnTo>
                      <a:pt x="0" y="25"/>
                    </a:lnTo>
                    <a:lnTo>
                      <a:pt x="0" y="0"/>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73" name="Freeform 193"/>
              <p:cNvSpPr>
                <a:spLocks/>
              </p:cNvSpPr>
              <p:nvPr/>
            </p:nvSpPr>
            <p:spPr bwMode="auto">
              <a:xfrm>
                <a:off x="2379" y="3355"/>
                <a:ext cx="17" cy="17"/>
              </a:xfrm>
              <a:custGeom>
                <a:avLst/>
                <a:gdLst>
                  <a:gd name="T0" fmla="*/ 0 w 17"/>
                  <a:gd name="T1" fmla="*/ 12 h 17"/>
                  <a:gd name="T2" fmla="*/ 15 w 17"/>
                  <a:gd name="T3" fmla="*/ 16 h 17"/>
                  <a:gd name="T4" fmla="*/ 16 w 17"/>
                  <a:gd name="T5" fmla="*/ 3 h 17"/>
                  <a:gd name="T6" fmla="*/ 0 w 17"/>
                  <a:gd name="T7" fmla="*/ 0 h 17"/>
                  <a:gd name="T8" fmla="*/ 0 w 17"/>
                  <a:gd name="T9" fmla="*/ 1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7">
                    <a:moveTo>
                      <a:pt x="0" y="12"/>
                    </a:moveTo>
                    <a:lnTo>
                      <a:pt x="15" y="16"/>
                    </a:lnTo>
                    <a:lnTo>
                      <a:pt x="16" y="3"/>
                    </a:lnTo>
                    <a:lnTo>
                      <a:pt x="0" y="0"/>
                    </a:lnTo>
                    <a:lnTo>
                      <a:pt x="0" y="12"/>
                    </a:lnTo>
                  </a:path>
                </a:pathLst>
              </a:custGeom>
              <a:solidFill>
                <a:srgbClr val="FF33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74" name="Line 194"/>
              <p:cNvSpPr>
                <a:spLocks noChangeShapeType="1"/>
              </p:cNvSpPr>
              <p:nvPr/>
            </p:nvSpPr>
            <p:spPr bwMode="auto">
              <a:xfrm>
                <a:off x="2325" y="3354"/>
                <a:ext cx="64" cy="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75" name="Freeform 195"/>
              <p:cNvSpPr>
                <a:spLocks/>
              </p:cNvSpPr>
              <p:nvPr/>
            </p:nvSpPr>
            <p:spPr bwMode="auto">
              <a:xfrm>
                <a:off x="2318" y="3369"/>
                <a:ext cx="79" cy="42"/>
              </a:xfrm>
              <a:custGeom>
                <a:avLst/>
                <a:gdLst>
                  <a:gd name="T0" fmla="*/ 0 w 79"/>
                  <a:gd name="T1" fmla="*/ 0 h 42"/>
                  <a:gd name="T2" fmla="*/ 78 w 79"/>
                  <a:gd name="T3" fmla="*/ 14 h 42"/>
                  <a:gd name="T4" fmla="*/ 78 w 79"/>
                  <a:gd name="T5" fmla="*/ 41 h 42"/>
                  <a:gd name="T6" fmla="*/ 0 w 79"/>
                  <a:gd name="T7" fmla="*/ 27 h 42"/>
                  <a:gd name="T8" fmla="*/ 0 w 79"/>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42">
                    <a:moveTo>
                      <a:pt x="0" y="0"/>
                    </a:moveTo>
                    <a:lnTo>
                      <a:pt x="78" y="14"/>
                    </a:lnTo>
                    <a:lnTo>
                      <a:pt x="78" y="41"/>
                    </a:lnTo>
                    <a:lnTo>
                      <a:pt x="0" y="27"/>
                    </a:lnTo>
                    <a:lnTo>
                      <a:pt x="0" y="0"/>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76" name="Freeform 196"/>
              <p:cNvSpPr>
                <a:spLocks/>
              </p:cNvSpPr>
              <p:nvPr/>
            </p:nvSpPr>
            <p:spPr bwMode="auto">
              <a:xfrm>
                <a:off x="2319" y="3400"/>
                <a:ext cx="79" cy="40"/>
              </a:xfrm>
              <a:custGeom>
                <a:avLst/>
                <a:gdLst>
                  <a:gd name="T0" fmla="*/ 0 w 79"/>
                  <a:gd name="T1" fmla="*/ 0 h 40"/>
                  <a:gd name="T2" fmla="*/ 78 w 79"/>
                  <a:gd name="T3" fmla="*/ 12 h 40"/>
                  <a:gd name="T4" fmla="*/ 78 w 79"/>
                  <a:gd name="T5" fmla="*/ 39 h 40"/>
                  <a:gd name="T6" fmla="*/ 0 w 79"/>
                  <a:gd name="T7" fmla="*/ 25 h 40"/>
                  <a:gd name="T8" fmla="*/ 0 w 79"/>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40">
                    <a:moveTo>
                      <a:pt x="0" y="0"/>
                    </a:moveTo>
                    <a:lnTo>
                      <a:pt x="78" y="12"/>
                    </a:lnTo>
                    <a:lnTo>
                      <a:pt x="78" y="39"/>
                    </a:lnTo>
                    <a:lnTo>
                      <a:pt x="0" y="25"/>
                    </a:lnTo>
                    <a:lnTo>
                      <a:pt x="0" y="0"/>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77" name="Freeform 197"/>
              <p:cNvSpPr>
                <a:spLocks/>
              </p:cNvSpPr>
              <p:nvPr/>
            </p:nvSpPr>
            <p:spPr bwMode="auto">
              <a:xfrm>
                <a:off x="2319" y="3429"/>
                <a:ext cx="79" cy="41"/>
              </a:xfrm>
              <a:custGeom>
                <a:avLst/>
                <a:gdLst>
                  <a:gd name="T0" fmla="*/ 0 w 79"/>
                  <a:gd name="T1" fmla="*/ 0 h 41"/>
                  <a:gd name="T2" fmla="*/ 78 w 79"/>
                  <a:gd name="T3" fmla="*/ 13 h 41"/>
                  <a:gd name="T4" fmla="*/ 78 w 79"/>
                  <a:gd name="T5" fmla="*/ 40 h 41"/>
                  <a:gd name="T6" fmla="*/ 0 w 79"/>
                  <a:gd name="T7" fmla="*/ 26 h 41"/>
                  <a:gd name="T8" fmla="*/ 0 w 79"/>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41">
                    <a:moveTo>
                      <a:pt x="0" y="0"/>
                    </a:moveTo>
                    <a:lnTo>
                      <a:pt x="78" y="13"/>
                    </a:lnTo>
                    <a:lnTo>
                      <a:pt x="78" y="40"/>
                    </a:lnTo>
                    <a:lnTo>
                      <a:pt x="0" y="26"/>
                    </a:lnTo>
                    <a:lnTo>
                      <a:pt x="0" y="0"/>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78" name="Freeform 198"/>
              <p:cNvSpPr>
                <a:spLocks/>
              </p:cNvSpPr>
              <p:nvPr/>
            </p:nvSpPr>
            <p:spPr bwMode="auto">
              <a:xfrm>
                <a:off x="2320" y="3460"/>
                <a:ext cx="79" cy="131"/>
              </a:xfrm>
              <a:custGeom>
                <a:avLst/>
                <a:gdLst>
                  <a:gd name="T0" fmla="*/ 0 w 79"/>
                  <a:gd name="T1" fmla="*/ 0 h 131"/>
                  <a:gd name="T2" fmla="*/ 78 w 79"/>
                  <a:gd name="T3" fmla="*/ 14 h 131"/>
                  <a:gd name="T4" fmla="*/ 78 w 79"/>
                  <a:gd name="T5" fmla="*/ 130 h 131"/>
                  <a:gd name="T6" fmla="*/ 0 w 79"/>
                  <a:gd name="T7" fmla="*/ 116 h 131"/>
                  <a:gd name="T8" fmla="*/ 0 w 79"/>
                  <a:gd name="T9" fmla="*/ 0 h 1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131">
                    <a:moveTo>
                      <a:pt x="0" y="0"/>
                    </a:moveTo>
                    <a:lnTo>
                      <a:pt x="78" y="14"/>
                    </a:lnTo>
                    <a:lnTo>
                      <a:pt x="78" y="130"/>
                    </a:lnTo>
                    <a:lnTo>
                      <a:pt x="0" y="116"/>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79" name="Freeform 199"/>
              <p:cNvSpPr>
                <a:spLocks/>
              </p:cNvSpPr>
              <p:nvPr/>
            </p:nvSpPr>
            <p:spPr bwMode="auto">
              <a:xfrm>
                <a:off x="2331" y="3468"/>
                <a:ext cx="20" cy="111"/>
              </a:xfrm>
              <a:custGeom>
                <a:avLst/>
                <a:gdLst>
                  <a:gd name="T0" fmla="*/ 0 w 20"/>
                  <a:gd name="T1" fmla="*/ 0 h 111"/>
                  <a:gd name="T2" fmla="*/ 18 w 20"/>
                  <a:gd name="T3" fmla="*/ 3 h 111"/>
                  <a:gd name="T4" fmla="*/ 19 w 20"/>
                  <a:gd name="T5" fmla="*/ 110 h 111"/>
                  <a:gd name="T6" fmla="*/ 0 w 20"/>
                  <a:gd name="T7" fmla="*/ 107 h 111"/>
                  <a:gd name="T8" fmla="*/ 0 w 20"/>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11">
                    <a:moveTo>
                      <a:pt x="0" y="0"/>
                    </a:moveTo>
                    <a:lnTo>
                      <a:pt x="18" y="3"/>
                    </a:lnTo>
                    <a:lnTo>
                      <a:pt x="19" y="110"/>
                    </a:lnTo>
                    <a:lnTo>
                      <a:pt x="0" y="107"/>
                    </a:lnTo>
                    <a:lnTo>
                      <a:pt x="0" y="0"/>
                    </a:lnTo>
                  </a:path>
                </a:pathLst>
              </a:custGeom>
              <a:solidFill>
                <a:schemeClr val="bg2"/>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80" name="Freeform 200"/>
              <p:cNvSpPr>
                <a:spLocks/>
              </p:cNvSpPr>
              <p:nvPr/>
            </p:nvSpPr>
            <p:spPr bwMode="auto">
              <a:xfrm>
                <a:off x="2364" y="3473"/>
                <a:ext cx="21" cy="112"/>
              </a:xfrm>
              <a:custGeom>
                <a:avLst/>
                <a:gdLst>
                  <a:gd name="T0" fmla="*/ 0 w 21"/>
                  <a:gd name="T1" fmla="*/ 0 h 112"/>
                  <a:gd name="T2" fmla="*/ 19 w 21"/>
                  <a:gd name="T3" fmla="*/ 3 h 112"/>
                  <a:gd name="T4" fmla="*/ 20 w 21"/>
                  <a:gd name="T5" fmla="*/ 111 h 112"/>
                  <a:gd name="T6" fmla="*/ 0 w 21"/>
                  <a:gd name="T7" fmla="*/ 108 h 112"/>
                  <a:gd name="T8" fmla="*/ 0 w 21"/>
                  <a:gd name="T9" fmla="*/ 0 h 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112">
                    <a:moveTo>
                      <a:pt x="0" y="0"/>
                    </a:moveTo>
                    <a:lnTo>
                      <a:pt x="19" y="3"/>
                    </a:lnTo>
                    <a:lnTo>
                      <a:pt x="20" y="111"/>
                    </a:lnTo>
                    <a:lnTo>
                      <a:pt x="0" y="108"/>
                    </a:lnTo>
                    <a:lnTo>
                      <a:pt x="0" y="0"/>
                    </a:lnTo>
                  </a:path>
                </a:pathLst>
              </a:custGeom>
              <a:solidFill>
                <a:schemeClr val="bg2"/>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81" name="Freeform 201"/>
              <p:cNvSpPr>
                <a:spLocks/>
              </p:cNvSpPr>
              <p:nvPr/>
            </p:nvSpPr>
            <p:spPr bwMode="auto">
              <a:xfrm>
                <a:off x="2317" y="3468"/>
                <a:ext cx="82" cy="21"/>
              </a:xfrm>
              <a:custGeom>
                <a:avLst/>
                <a:gdLst>
                  <a:gd name="T0" fmla="*/ 0 w 82"/>
                  <a:gd name="T1" fmla="*/ 0 h 21"/>
                  <a:gd name="T2" fmla="*/ 81 w 82"/>
                  <a:gd name="T3" fmla="*/ 14 h 21"/>
                  <a:gd name="T4" fmla="*/ 81 w 82"/>
                  <a:gd name="T5" fmla="*/ 20 h 21"/>
                  <a:gd name="T6" fmla="*/ 0 w 82"/>
                  <a:gd name="T7" fmla="*/ 6 h 21"/>
                  <a:gd name="T8" fmla="*/ 0 w 82"/>
                  <a:gd name="T9" fmla="*/ 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21">
                    <a:moveTo>
                      <a:pt x="0" y="0"/>
                    </a:moveTo>
                    <a:lnTo>
                      <a:pt x="81" y="14"/>
                    </a:lnTo>
                    <a:lnTo>
                      <a:pt x="81" y="20"/>
                    </a:lnTo>
                    <a:lnTo>
                      <a:pt x="0" y="6"/>
                    </a:lnTo>
                    <a:lnTo>
                      <a:pt x="0" y="0"/>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82" name="Freeform 202"/>
              <p:cNvSpPr>
                <a:spLocks/>
              </p:cNvSpPr>
              <p:nvPr/>
            </p:nvSpPr>
            <p:spPr bwMode="auto">
              <a:xfrm>
                <a:off x="2318" y="3479"/>
                <a:ext cx="82" cy="20"/>
              </a:xfrm>
              <a:custGeom>
                <a:avLst/>
                <a:gdLst>
                  <a:gd name="T0" fmla="*/ 0 w 82"/>
                  <a:gd name="T1" fmla="*/ 0 h 20"/>
                  <a:gd name="T2" fmla="*/ 81 w 82"/>
                  <a:gd name="T3" fmla="*/ 14 h 20"/>
                  <a:gd name="T4" fmla="*/ 81 w 82"/>
                  <a:gd name="T5" fmla="*/ 19 h 20"/>
                  <a:gd name="T6" fmla="*/ 0 w 82"/>
                  <a:gd name="T7" fmla="*/ 6 h 20"/>
                  <a:gd name="T8" fmla="*/ 0 w 82"/>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20">
                    <a:moveTo>
                      <a:pt x="0" y="0"/>
                    </a:moveTo>
                    <a:lnTo>
                      <a:pt x="81" y="14"/>
                    </a:lnTo>
                    <a:lnTo>
                      <a:pt x="81" y="19"/>
                    </a:lnTo>
                    <a:lnTo>
                      <a:pt x="0" y="6"/>
                    </a:lnTo>
                    <a:lnTo>
                      <a:pt x="0" y="0"/>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83" name="Freeform 203"/>
              <p:cNvSpPr>
                <a:spLocks/>
              </p:cNvSpPr>
              <p:nvPr/>
            </p:nvSpPr>
            <p:spPr bwMode="auto">
              <a:xfrm>
                <a:off x="2318" y="3489"/>
                <a:ext cx="83" cy="21"/>
              </a:xfrm>
              <a:custGeom>
                <a:avLst/>
                <a:gdLst>
                  <a:gd name="T0" fmla="*/ 0 w 83"/>
                  <a:gd name="T1" fmla="*/ 0 h 21"/>
                  <a:gd name="T2" fmla="*/ 82 w 83"/>
                  <a:gd name="T3" fmla="*/ 14 h 21"/>
                  <a:gd name="T4" fmla="*/ 82 w 83"/>
                  <a:gd name="T5" fmla="*/ 20 h 21"/>
                  <a:gd name="T6" fmla="*/ 0 w 83"/>
                  <a:gd name="T7" fmla="*/ 6 h 21"/>
                  <a:gd name="T8" fmla="*/ 0 w 83"/>
                  <a:gd name="T9" fmla="*/ 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 h="21">
                    <a:moveTo>
                      <a:pt x="0" y="0"/>
                    </a:moveTo>
                    <a:lnTo>
                      <a:pt x="82" y="14"/>
                    </a:lnTo>
                    <a:lnTo>
                      <a:pt x="82" y="20"/>
                    </a:lnTo>
                    <a:lnTo>
                      <a:pt x="0" y="6"/>
                    </a:lnTo>
                    <a:lnTo>
                      <a:pt x="0" y="0"/>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84" name="Freeform 204"/>
              <p:cNvSpPr>
                <a:spLocks/>
              </p:cNvSpPr>
              <p:nvPr/>
            </p:nvSpPr>
            <p:spPr bwMode="auto">
              <a:xfrm>
                <a:off x="2318" y="3500"/>
                <a:ext cx="82" cy="22"/>
              </a:xfrm>
              <a:custGeom>
                <a:avLst/>
                <a:gdLst>
                  <a:gd name="T0" fmla="*/ 0 w 82"/>
                  <a:gd name="T1" fmla="*/ 0 h 22"/>
                  <a:gd name="T2" fmla="*/ 81 w 82"/>
                  <a:gd name="T3" fmla="*/ 15 h 22"/>
                  <a:gd name="T4" fmla="*/ 81 w 82"/>
                  <a:gd name="T5" fmla="*/ 21 h 22"/>
                  <a:gd name="T6" fmla="*/ 0 w 82"/>
                  <a:gd name="T7" fmla="*/ 6 h 22"/>
                  <a:gd name="T8" fmla="*/ 0 w 82"/>
                  <a:gd name="T9" fmla="*/ 0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22">
                    <a:moveTo>
                      <a:pt x="0" y="0"/>
                    </a:moveTo>
                    <a:lnTo>
                      <a:pt x="81" y="15"/>
                    </a:lnTo>
                    <a:lnTo>
                      <a:pt x="81" y="21"/>
                    </a:lnTo>
                    <a:lnTo>
                      <a:pt x="0" y="6"/>
                    </a:lnTo>
                    <a:lnTo>
                      <a:pt x="0" y="0"/>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85" name="Freeform 205"/>
              <p:cNvSpPr>
                <a:spLocks/>
              </p:cNvSpPr>
              <p:nvPr/>
            </p:nvSpPr>
            <p:spPr bwMode="auto">
              <a:xfrm>
                <a:off x="2318" y="3510"/>
                <a:ext cx="82" cy="22"/>
              </a:xfrm>
              <a:custGeom>
                <a:avLst/>
                <a:gdLst>
                  <a:gd name="T0" fmla="*/ 0 w 82"/>
                  <a:gd name="T1" fmla="*/ 0 h 22"/>
                  <a:gd name="T2" fmla="*/ 81 w 82"/>
                  <a:gd name="T3" fmla="*/ 15 h 22"/>
                  <a:gd name="T4" fmla="*/ 81 w 82"/>
                  <a:gd name="T5" fmla="*/ 21 h 22"/>
                  <a:gd name="T6" fmla="*/ 0 w 82"/>
                  <a:gd name="T7" fmla="*/ 6 h 22"/>
                  <a:gd name="T8" fmla="*/ 0 w 82"/>
                  <a:gd name="T9" fmla="*/ 0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22">
                    <a:moveTo>
                      <a:pt x="0" y="0"/>
                    </a:moveTo>
                    <a:lnTo>
                      <a:pt x="81" y="15"/>
                    </a:lnTo>
                    <a:lnTo>
                      <a:pt x="81" y="21"/>
                    </a:lnTo>
                    <a:lnTo>
                      <a:pt x="0" y="6"/>
                    </a:lnTo>
                    <a:lnTo>
                      <a:pt x="0" y="0"/>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86" name="Freeform 206"/>
              <p:cNvSpPr>
                <a:spLocks/>
              </p:cNvSpPr>
              <p:nvPr/>
            </p:nvSpPr>
            <p:spPr bwMode="auto">
              <a:xfrm>
                <a:off x="2318" y="3522"/>
                <a:ext cx="82" cy="21"/>
              </a:xfrm>
              <a:custGeom>
                <a:avLst/>
                <a:gdLst>
                  <a:gd name="T0" fmla="*/ 0 w 82"/>
                  <a:gd name="T1" fmla="*/ 0 h 21"/>
                  <a:gd name="T2" fmla="*/ 81 w 82"/>
                  <a:gd name="T3" fmla="*/ 14 h 21"/>
                  <a:gd name="T4" fmla="*/ 81 w 82"/>
                  <a:gd name="T5" fmla="*/ 20 h 21"/>
                  <a:gd name="T6" fmla="*/ 0 w 82"/>
                  <a:gd name="T7" fmla="*/ 6 h 21"/>
                  <a:gd name="T8" fmla="*/ 0 w 82"/>
                  <a:gd name="T9" fmla="*/ 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21">
                    <a:moveTo>
                      <a:pt x="0" y="0"/>
                    </a:moveTo>
                    <a:lnTo>
                      <a:pt x="81" y="14"/>
                    </a:lnTo>
                    <a:lnTo>
                      <a:pt x="81" y="20"/>
                    </a:lnTo>
                    <a:lnTo>
                      <a:pt x="0" y="6"/>
                    </a:lnTo>
                    <a:lnTo>
                      <a:pt x="0" y="0"/>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87" name="Freeform 207"/>
              <p:cNvSpPr>
                <a:spLocks/>
              </p:cNvSpPr>
              <p:nvPr/>
            </p:nvSpPr>
            <p:spPr bwMode="auto">
              <a:xfrm>
                <a:off x="2317" y="3532"/>
                <a:ext cx="82" cy="20"/>
              </a:xfrm>
              <a:custGeom>
                <a:avLst/>
                <a:gdLst>
                  <a:gd name="T0" fmla="*/ 0 w 82"/>
                  <a:gd name="T1" fmla="*/ 0 h 20"/>
                  <a:gd name="T2" fmla="*/ 81 w 82"/>
                  <a:gd name="T3" fmla="*/ 14 h 20"/>
                  <a:gd name="T4" fmla="*/ 81 w 82"/>
                  <a:gd name="T5" fmla="*/ 19 h 20"/>
                  <a:gd name="T6" fmla="*/ 0 w 82"/>
                  <a:gd name="T7" fmla="*/ 6 h 20"/>
                  <a:gd name="T8" fmla="*/ 0 w 82"/>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20">
                    <a:moveTo>
                      <a:pt x="0" y="0"/>
                    </a:moveTo>
                    <a:lnTo>
                      <a:pt x="81" y="14"/>
                    </a:lnTo>
                    <a:lnTo>
                      <a:pt x="81" y="19"/>
                    </a:lnTo>
                    <a:lnTo>
                      <a:pt x="0" y="6"/>
                    </a:lnTo>
                    <a:lnTo>
                      <a:pt x="0" y="0"/>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88" name="Freeform 208"/>
              <p:cNvSpPr>
                <a:spLocks/>
              </p:cNvSpPr>
              <p:nvPr/>
            </p:nvSpPr>
            <p:spPr bwMode="auto">
              <a:xfrm>
                <a:off x="2318" y="3542"/>
                <a:ext cx="82" cy="22"/>
              </a:xfrm>
              <a:custGeom>
                <a:avLst/>
                <a:gdLst>
                  <a:gd name="T0" fmla="*/ 0 w 82"/>
                  <a:gd name="T1" fmla="*/ 0 h 22"/>
                  <a:gd name="T2" fmla="*/ 81 w 82"/>
                  <a:gd name="T3" fmla="*/ 15 h 22"/>
                  <a:gd name="T4" fmla="*/ 81 w 82"/>
                  <a:gd name="T5" fmla="*/ 21 h 22"/>
                  <a:gd name="T6" fmla="*/ 0 w 82"/>
                  <a:gd name="T7" fmla="*/ 6 h 22"/>
                  <a:gd name="T8" fmla="*/ 0 w 82"/>
                  <a:gd name="T9" fmla="*/ 0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22">
                    <a:moveTo>
                      <a:pt x="0" y="0"/>
                    </a:moveTo>
                    <a:lnTo>
                      <a:pt x="81" y="15"/>
                    </a:lnTo>
                    <a:lnTo>
                      <a:pt x="81" y="21"/>
                    </a:lnTo>
                    <a:lnTo>
                      <a:pt x="0" y="6"/>
                    </a:lnTo>
                    <a:lnTo>
                      <a:pt x="0" y="0"/>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89" name="Freeform 209"/>
              <p:cNvSpPr>
                <a:spLocks/>
              </p:cNvSpPr>
              <p:nvPr/>
            </p:nvSpPr>
            <p:spPr bwMode="auto">
              <a:xfrm>
                <a:off x="2318" y="3554"/>
                <a:ext cx="82" cy="21"/>
              </a:xfrm>
              <a:custGeom>
                <a:avLst/>
                <a:gdLst>
                  <a:gd name="T0" fmla="*/ 0 w 82"/>
                  <a:gd name="T1" fmla="*/ 0 h 21"/>
                  <a:gd name="T2" fmla="*/ 81 w 82"/>
                  <a:gd name="T3" fmla="*/ 14 h 21"/>
                  <a:gd name="T4" fmla="*/ 81 w 82"/>
                  <a:gd name="T5" fmla="*/ 20 h 21"/>
                  <a:gd name="T6" fmla="*/ 0 w 82"/>
                  <a:gd name="T7" fmla="*/ 6 h 21"/>
                  <a:gd name="T8" fmla="*/ 0 w 82"/>
                  <a:gd name="T9" fmla="*/ 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21">
                    <a:moveTo>
                      <a:pt x="0" y="0"/>
                    </a:moveTo>
                    <a:lnTo>
                      <a:pt x="81" y="14"/>
                    </a:lnTo>
                    <a:lnTo>
                      <a:pt x="81" y="20"/>
                    </a:lnTo>
                    <a:lnTo>
                      <a:pt x="0" y="6"/>
                    </a:lnTo>
                    <a:lnTo>
                      <a:pt x="0" y="0"/>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90" name="Freeform 210"/>
              <p:cNvSpPr>
                <a:spLocks/>
              </p:cNvSpPr>
              <p:nvPr/>
            </p:nvSpPr>
            <p:spPr bwMode="auto">
              <a:xfrm>
                <a:off x="2317" y="3565"/>
                <a:ext cx="82" cy="21"/>
              </a:xfrm>
              <a:custGeom>
                <a:avLst/>
                <a:gdLst>
                  <a:gd name="T0" fmla="*/ 0 w 82"/>
                  <a:gd name="T1" fmla="*/ 0 h 21"/>
                  <a:gd name="T2" fmla="*/ 81 w 82"/>
                  <a:gd name="T3" fmla="*/ 14 h 21"/>
                  <a:gd name="T4" fmla="*/ 81 w 82"/>
                  <a:gd name="T5" fmla="*/ 20 h 21"/>
                  <a:gd name="T6" fmla="*/ 0 w 82"/>
                  <a:gd name="T7" fmla="*/ 6 h 21"/>
                  <a:gd name="T8" fmla="*/ 0 w 82"/>
                  <a:gd name="T9" fmla="*/ 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21">
                    <a:moveTo>
                      <a:pt x="0" y="0"/>
                    </a:moveTo>
                    <a:lnTo>
                      <a:pt x="81" y="14"/>
                    </a:lnTo>
                    <a:lnTo>
                      <a:pt x="81" y="20"/>
                    </a:lnTo>
                    <a:lnTo>
                      <a:pt x="0" y="6"/>
                    </a:lnTo>
                    <a:lnTo>
                      <a:pt x="0" y="0"/>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6600" name="Group 211"/>
            <p:cNvGrpSpPr>
              <a:grpSpLocks/>
            </p:cNvGrpSpPr>
            <p:nvPr/>
          </p:nvGrpSpPr>
          <p:grpSpPr bwMode="auto">
            <a:xfrm>
              <a:off x="4573" y="1180"/>
              <a:ext cx="309" cy="307"/>
              <a:chOff x="4615" y="1568"/>
              <a:chExt cx="309" cy="307"/>
            </a:xfrm>
          </p:grpSpPr>
          <p:grpSp>
            <p:nvGrpSpPr>
              <p:cNvPr id="66634" name="Group 212"/>
              <p:cNvGrpSpPr>
                <a:grpSpLocks/>
              </p:cNvGrpSpPr>
              <p:nvPr/>
            </p:nvGrpSpPr>
            <p:grpSpPr bwMode="auto">
              <a:xfrm>
                <a:off x="4657" y="1707"/>
                <a:ext cx="267" cy="127"/>
                <a:chOff x="4657" y="1707"/>
                <a:chExt cx="267" cy="127"/>
              </a:xfrm>
            </p:grpSpPr>
            <p:sp>
              <p:nvSpPr>
                <p:cNvPr id="66656" name="Freeform 213"/>
                <p:cNvSpPr>
                  <a:spLocks/>
                </p:cNvSpPr>
                <p:nvPr/>
              </p:nvSpPr>
              <p:spPr bwMode="auto">
                <a:xfrm>
                  <a:off x="4657" y="1707"/>
                  <a:ext cx="267" cy="61"/>
                </a:xfrm>
                <a:custGeom>
                  <a:avLst/>
                  <a:gdLst>
                    <a:gd name="T0" fmla="*/ 0 w 267"/>
                    <a:gd name="T1" fmla="*/ 41 h 61"/>
                    <a:gd name="T2" fmla="*/ 205 w 267"/>
                    <a:gd name="T3" fmla="*/ 60 h 61"/>
                    <a:gd name="T4" fmla="*/ 266 w 267"/>
                    <a:gd name="T5" fmla="*/ 11 h 61"/>
                    <a:gd name="T6" fmla="*/ 84 w 267"/>
                    <a:gd name="T7" fmla="*/ 0 h 61"/>
                    <a:gd name="T8" fmla="*/ 0 w 267"/>
                    <a:gd name="T9" fmla="*/ 41 h 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7" h="61">
                      <a:moveTo>
                        <a:pt x="0" y="41"/>
                      </a:moveTo>
                      <a:lnTo>
                        <a:pt x="205" y="60"/>
                      </a:lnTo>
                      <a:lnTo>
                        <a:pt x="266" y="11"/>
                      </a:lnTo>
                      <a:lnTo>
                        <a:pt x="84" y="0"/>
                      </a:lnTo>
                      <a:lnTo>
                        <a:pt x="0" y="41"/>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57" name="Freeform 214"/>
                <p:cNvSpPr>
                  <a:spLocks/>
                </p:cNvSpPr>
                <p:nvPr/>
              </p:nvSpPr>
              <p:spPr bwMode="auto">
                <a:xfrm>
                  <a:off x="4863" y="1718"/>
                  <a:ext cx="61" cy="99"/>
                </a:xfrm>
                <a:custGeom>
                  <a:avLst/>
                  <a:gdLst>
                    <a:gd name="T0" fmla="*/ 0 w 61"/>
                    <a:gd name="T1" fmla="*/ 98 h 99"/>
                    <a:gd name="T2" fmla="*/ 60 w 61"/>
                    <a:gd name="T3" fmla="*/ 44 h 99"/>
                    <a:gd name="T4" fmla="*/ 60 w 61"/>
                    <a:gd name="T5" fmla="*/ 0 h 99"/>
                    <a:gd name="T6" fmla="*/ 0 w 61"/>
                    <a:gd name="T7" fmla="*/ 46 h 99"/>
                    <a:gd name="T8" fmla="*/ 0 w 61"/>
                    <a:gd name="T9" fmla="*/ 98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99">
                      <a:moveTo>
                        <a:pt x="0" y="98"/>
                      </a:moveTo>
                      <a:lnTo>
                        <a:pt x="60" y="44"/>
                      </a:lnTo>
                      <a:lnTo>
                        <a:pt x="60" y="0"/>
                      </a:lnTo>
                      <a:lnTo>
                        <a:pt x="0" y="46"/>
                      </a:lnTo>
                      <a:lnTo>
                        <a:pt x="0" y="98"/>
                      </a:lnTo>
                    </a:path>
                  </a:pathLst>
                </a:custGeom>
                <a:gradFill rotWithShape="0">
                  <a:gsLst>
                    <a:gs pos="0">
                      <a:srgbClr val="B2B2B2"/>
                    </a:gs>
                    <a:gs pos="100000">
                      <a:srgbClr val="777777"/>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58" name="Freeform 215"/>
                <p:cNvSpPr>
                  <a:spLocks/>
                </p:cNvSpPr>
                <p:nvPr/>
              </p:nvSpPr>
              <p:spPr bwMode="auto">
                <a:xfrm>
                  <a:off x="4657" y="1801"/>
                  <a:ext cx="209" cy="33"/>
                </a:xfrm>
                <a:custGeom>
                  <a:avLst/>
                  <a:gdLst>
                    <a:gd name="T0" fmla="*/ 0 w 209"/>
                    <a:gd name="T1" fmla="*/ 16 h 33"/>
                    <a:gd name="T2" fmla="*/ 208 w 209"/>
                    <a:gd name="T3" fmla="*/ 32 h 33"/>
                    <a:gd name="T4" fmla="*/ 207 w 209"/>
                    <a:gd name="T5" fmla="*/ 16 h 33"/>
                    <a:gd name="T6" fmla="*/ 0 w 209"/>
                    <a:gd name="T7" fmla="*/ 0 h 33"/>
                    <a:gd name="T8" fmla="*/ 0 w 209"/>
                    <a:gd name="T9" fmla="*/ 16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 h="33">
                      <a:moveTo>
                        <a:pt x="0" y="16"/>
                      </a:moveTo>
                      <a:lnTo>
                        <a:pt x="208" y="32"/>
                      </a:lnTo>
                      <a:lnTo>
                        <a:pt x="207" y="16"/>
                      </a:lnTo>
                      <a:lnTo>
                        <a:pt x="0" y="0"/>
                      </a:lnTo>
                      <a:lnTo>
                        <a:pt x="0" y="16"/>
                      </a:lnTo>
                    </a:path>
                  </a:pathLst>
                </a:custGeom>
                <a:solidFill>
                  <a:srgbClr val="777777"/>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59" name="Freeform 216"/>
                <p:cNvSpPr>
                  <a:spLocks/>
                </p:cNvSpPr>
                <p:nvPr/>
              </p:nvSpPr>
              <p:spPr bwMode="auto">
                <a:xfrm>
                  <a:off x="4863" y="1762"/>
                  <a:ext cx="61" cy="72"/>
                </a:xfrm>
                <a:custGeom>
                  <a:avLst/>
                  <a:gdLst>
                    <a:gd name="T0" fmla="*/ 0 w 61"/>
                    <a:gd name="T1" fmla="*/ 71 h 72"/>
                    <a:gd name="T2" fmla="*/ 60 w 61"/>
                    <a:gd name="T3" fmla="*/ 11 h 72"/>
                    <a:gd name="T4" fmla="*/ 58 w 61"/>
                    <a:gd name="T5" fmla="*/ 0 h 72"/>
                    <a:gd name="T6" fmla="*/ 0 w 61"/>
                    <a:gd name="T7" fmla="*/ 53 h 72"/>
                    <a:gd name="T8" fmla="*/ 0 w 61"/>
                    <a:gd name="T9" fmla="*/ 71 h 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72">
                      <a:moveTo>
                        <a:pt x="0" y="71"/>
                      </a:moveTo>
                      <a:lnTo>
                        <a:pt x="60" y="11"/>
                      </a:lnTo>
                      <a:lnTo>
                        <a:pt x="58" y="0"/>
                      </a:lnTo>
                      <a:lnTo>
                        <a:pt x="0" y="53"/>
                      </a:lnTo>
                      <a:lnTo>
                        <a:pt x="0" y="71"/>
                      </a:lnTo>
                    </a:path>
                  </a:pathLst>
                </a:custGeom>
                <a:solidFill>
                  <a:srgbClr val="777777"/>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60" name="Freeform 217"/>
                <p:cNvSpPr>
                  <a:spLocks/>
                </p:cNvSpPr>
                <p:nvPr/>
              </p:nvSpPr>
              <p:spPr bwMode="auto">
                <a:xfrm>
                  <a:off x="4657" y="1747"/>
                  <a:ext cx="207" cy="71"/>
                </a:xfrm>
                <a:custGeom>
                  <a:avLst/>
                  <a:gdLst>
                    <a:gd name="T0" fmla="*/ 0 w 207"/>
                    <a:gd name="T1" fmla="*/ 54 h 71"/>
                    <a:gd name="T2" fmla="*/ 206 w 207"/>
                    <a:gd name="T3" fmla="*/ 70 h 71"/>
                    <a:gd name="T4" fmla="*/ 206 w 207"/>
                    <a:gd name="T5" fmla="*/ 17 h 71"/>
                    <a:gd name="T6" fmla="*/ 0 w 207"/>
                    <a:gd name="T7" fmla="*/ 0 h 71"/>
                    <a:gd name="T8" fmla="*/ 0 w 207"/>
                    <a:gd name="T9" fmla="*/ 54 h 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7" h="71">
                      <a:moveTo>
                        <a:pt x="0" y="54"/>
                      </a:moveTo>
                      <a:lnTo>
                        <a:pt x="206" y="70"/>
                      </a:lnTo>
                      <a:lnTo>
                        <a:pt x="206" y="17"/>
                      </a:lnTo>
                      <a:lnTo>
                        <a:pt x="0" y="0"/>
                      </a:lnTo>
                      <a:lnTo>
                        <a:pt x="0" y="54"/>
                      </a:lnTo>
                    </a:path>
                  </a:pathLst>
                </a:custGeom>
                <a:gradFill rotWithShape="0">
                  <a:gsLst>
                    <a:gs pos="0">
                      <a:srgbClr val="DDDDDD"/>
                    </a:gs>
                    <a:gs pos="100000">
                      <a:schemeClr val="folHlink"/>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61" name="Freeform 218"/>
                <p:cNvSpPr>
                  <a:spLocks/>
                </p:cNvSpPr>
                <p:nvPr/>
              </p:nvSpPr>
              <p:spPr bwMode="auto">
                <a:xfrm>
                  <a:off x="4706" y="1765"/>
                  <a:ext cx="25" cy="26"/>
                </a:xfrm>
                <a:custGeom>
                  <a:avLst/>
                  <a:gdLst>
                    <a:gd name="T0" fmla="*/ 0 w 25"/>
                    <a:gd name="T1" fmla="*/ 21 h 26"/>
                    <a:gd name="T2" fmla="*/ 23 w 25"/>
                    <a:gd name="T3" fmla="*/ 25 h 26"/>
                    <a:gd name="T4" fmla="*/ 24 w 25"/>
                    <a:gd name="T5" fmla="*/ 3 h 26"/>
                    <a:gd name="T6" fmla="*/ 0 w 25"/>
                    <a:gd name="T7" fmla="*/ 0 h 26"/>
                    <a:gd name="T8" fmla="*/ 0 w 25"/>
                    <a:gd name="T9" fmla="*/ 21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26">
                      <a:moveTo>
                        <a:pt x="0" y="21"/>
                      </a:moveTo>
                      <a:lnTo>
                        <a:pt x="23" y="25"/>
                      </a:lnTo>
                      <a:lnTo>
                        <a:pt x="24" y="3"/>
                      </a:lnTo>
                      <a:lnTo>
                        <a:pt x="0" y="0"/>
                      </a:lnTo>
                      <a:lnTo>
                        <a:pt x="0" y="21"/>
                      </a:lnTo>
                    </a:path>
                  </a:pathLst>
                </a:custGeom>
                <a:solidFill>
                  <a:srgbClr val="FF33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62" name="Freeform 219"/>
                <p:cNvSpPr>
                  <a:spLocks/>
                </p:cNvSpPr>
                <p:nvPr/>
              </p:nvSpPr>
              <p:spPr bwMode="auto">
                <a:xfrm>
                  <a:off x="4761" y="1765"/>
                  <a:ext cx="70" cy="26"/>
                </a:xfrm>
                <a:custGeom>
                  <a:avLst/>
                  <a:gdLst>
                    <a:gd name="T0" fmla="*/ 0 w 70"/>
                    <a:gd name="T1" fmla="*/ 18 h 26"/>
                    <a:gd name="T2" fmla="*/ 69 w 70"/>
                    <a:gd name="T3" fmla="*/ 25 h 26"/>
                    <a:gd name="T4" fmla="*/ 69 w 70"/>
                    <a:gd name="T5" fmla="*/ 5 h 26"/>
                    <a:gd name="T6" fmla="*/ 0 w 70"/>
                    <a:gd name="T7" fmla="*/ 0 h 26"/>
                    <a:gd name="T8" fmla="*/ 0 w 70"/>
                    <a:gd name="T9" fmla="*/ 18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 h="26">
                      <a:moveTo>
                        <a:pt x="0" y="18"/>
                      </a:moveTo>
                      <a:lnTo>
                        <a:pt x="69" y="25"/>
                      </a:lnTo>
                      <a:lnTo>
                        <a:pt x="69" y="5"/>
                      </a:lnTo>
                      <a:lnTo>
                        <a:pt x="0" y="0"/>
                      </a:lnTo>
                      <a:lnTo>
                        <a:pt x="0" y="18"/>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63" name="Freeform 220"/>
                <p:cNvSpPr>
                  <a:spLocks/>
                </p:cNvSpPr>
                <p:nvPr/>
              </p:nvSpPr>
              <p:spPr bwMode="auto">
                <a:xfrm>
                  <a:off x="4761" y="1785"/>
                  <a:ext cx="70" cy="26"/>
                </a:xfrm>
                <a:custGeom>
                  <a:avLst/>
                  <a:gdLst>
                    <a:gd name="T0" fmla="*/ 0 w 70"/>
                    <a:gd name="T1" fmla="*/ 20 h 26"/>
                    <a:gd name="T2" fmla="*/ 69 w 70"/>
                    <a:gd name="T3" fmla="*/ 25 h 26"/>
                    <a:gd name="T4" fmla="*/ 69 w 70"/>
                    <a:gd name="T5" fmla="*/ 5 h 26"/>
                    <a:gd name="T6" fmla="*/ 0 w 70"/>
                    <a:gd name="T7" fmla="*/ 0 h 26"/>
                    <a:gd name="T8" fmla="*/ 0 w 70"/>
                    <a:gd name="T9" fmla="*/ 2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 h="26">
                      <a:moveTo>
                        <a:pt x="0" y="20"/>
                      </a:moveTo>
                      <a:lnTo>
                        <a:pt x="69" y="25"/>
                      </a:lnTo>
                      <a:lnTo>
                        <a:pt x="69" y="5"/>
                      </a:lnTo>
                      <a:lnTo>
                        <a:pt x="0" y="0"/>
                      </a:lnTo>
                      <a:lnTo>
                        <a:pt x="0" y="20"/>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64" name="Line 221"/>
                <p:cNvSpPr>
                  <a:spLocks noChangeShapeType="1"/>
                </p:cNvSpPr>
                <p:nvPr/>
              </p:nvSpPr>
              <p:spPr bwMode="auto">
                <a:xfrm>
                  <a:off x="4767" y="1773"/>
                  <a:ext cx="52" cy="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6635" name="Group 222"/>
              <p:cNvGrpSpPr>
                <a:grpSpLocks/>
              </p:cNvGrpSpPr>
              <p:nvPr/>
            </p:nvGrpSpPr>
            <p:grpSpPr bwMode="auto">
              <a:xfrm>
                <a:off x="4687" y="1568"/>
                <a:ext cx="217" cy="184"/>
                <a:chOff x="4687" y="1568"/>
                <a:chExt cx="217" cy="184"/>
              </a:xfrm>
            </p:grpSpPr>
            <p:grpSp>
              <p:nvGrpSpPr>
                <p:cNvPr id="66648" name="Group 223"/>
                <p:cNvGrpSpPr>
                  <a:grpSpLocks/>
                </p:cNvGrpSpPr>
                <p:nvPr/>
              </p:nvGrpSpPr>
              <p:grpSpPr bwMode="auto">
                <a:xfrm>
                  <a:off x="4710" y="1704"/>
                  <a:ext cx="173" cy="48"/>
                  <a:chOff x="4710" y="1704"/>
                  <a:chExt cx="173" cy="48"/>
                </a:xfrm>
              </p:grpSpPr>
              <p:sp>
                <p:nvSpPr>
                  <p:cNvPr id="66654" name="Oval 224"/>
                  <p:cNvSpPr>
                    <a:spLocks noChangeArrowheads="1"/>
                  </p:cNvSpPr>
                  <p:nvPr/>
                </p:nvSpPr>
                <p:spPr bwMode="auto">
                  <a:xfrm>
                    <a:off x="4710" y="1704"/>
                    <a:ext cx="173" cy="4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214241" name="Oval 225"/>
                  <p:cNvSpPr>
                    <a:spLocks noChangeArrowheads="1"/>
                  </p:cNvSpPr>
                  <p:nvPr/>
                </p:nvSpPr>
                <p:spPr bwMode="auto">
                  <a:xfrm>
                    <a:off x="4710" y="1706"/>
                    <a:ext cx="173" cy="39"/>
                  </a:xfrm>
                  <a:prstGeom prst="ellipse">
                    <a:avLst/>
                  </a:prstGeom>
                  <a:gradFill rotWithShape="0">
                    <a:gsLst>
                      <a:gs pos="0">
                        <a:schemeClr val="bg2">
                          <a:gamma/>
                          <a:shade val="69804"/>
                          <a:invGamma/>
                        </a:schemeClr>
                      </a:gs>
                      <a:gs pos="100000">
                        <a:schemeClr val="bg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grpSp>
            <p:sp>
              <p:nvSpPr>
                <p:cNvPr id="66649" name="Freeform 226"/>
                <p:cNvSpPr>
                  <a:spLocks/>
                </p:cNvSpPr>
                <p:nvPr/>
              </p:nvSpPr>
              <p:spPr bwMode="auto">
                <a:xfrm>
                  <a:off x="4687" y="1568"/>
                  <a:ext cx="167" cy="166"/>
                </a:xfrm>
                <a:custGeom>
                  <a:avLst/>
                  <a:gdLst>
                    <a:gd name="T0" fmla="*/ 8 w 167"/>
                    <a:gd name="T1" fmla="*/ 0 h 166"/>
                    <a:gd name="T2" fmla="*/ 0 w 167"/>
                    <a:gd name="T3" fmla="*/ 153 h 166"/>
                    <a:gd name="T4" fmla="*/ 162 w 167"/>
                    <a:gd name="T5" fmla="*/ 165 h 166"/>
                    <a:gd name="T6" fmla="*/ 166 w 167"/>
                    <a:gd name="T7" fmla="*/ 3 h 166"/>
                    <a:gd name="T8" fmla="*/ 8 w 167"/>
                    <a:gd name="T9" fmla="*/ 0 h 1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7" h="166">
                      <a:moveTo>
                        <a:pt x="8" y="0"/>
                      </a:moveTo>
                      <a:lnTo>
                        <a:pt x="0" y="153"/>
                      </a:lnTo>
                      <a:lnTo>
                        <a:pt x="162" y="165"/>
                      </a:lnTo>
                      <a:lnTo>
                        <a:pt x="166" y="3"/>
                      </a:lnTo>
                      <a:lnTo>
                        <a:pt x="8" y="0"/>
                      </a:lnTo>
                    </a:path>
                  </a:pathLst>
                </a:custGeom>
                <a:gradFill rotWithShape="0">
                  <a:gsLst>
                    <a:gs pos="0">
                      <a:srgbClr val="EAEAEA"/>
                    </a:gs>
                    <a:gs pos="100000">
                      <a:schemeClr val="folHlink"/>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50" name="Freeform 227"/>
                <p:cNvSpPr>
                  <a:spLocks/>
                </p:cNvSpPr>
                <p:nvPr/>
              </p:nvSpPr>
              <p:spPr bwMode="auto">
                <a:xfrm>
                  <a:off x="4703" y="1582"/>
                  <a:ext cx="135" cy="135"/>
                </a:xfrm>
                <a:custGeom>
                  <a:avLst/>
                  <a:gdLst>
                    <a:gd name="T0" fmla="*/ 5 w 135"/>
                    <a:gd name="T1" fmla="*/ 0 h 135"/>
                    <a:gd name="T2" fmla="*/ 0 w 135"/>
                    <a:gd name="T3" fmla="*/ 123 h 135"/>
                    <a:gd name="T4" fmla="*/ 131 w 135"/>
                    <a:gd name="T5" fmla="*/ 134 h 135"/>
                    <a:gd name="T6" fmla="*/ 134 w 135"/>
                    <a:gd name="T7" fmla="*/ 2 h 135"/>
                    <a:gd name="T8" fmla="*/ 5 w 135"/>
                    <a:gd name="T9" fmla="*/ 0 h 1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135">
                      <a:moveTo>
                        <a:pt x="5" y="0"/>
                      </a:moveTo>
                      <a:lnTo>
                        <a:pt x="0" y="123"/>
                      </a:lnTo>
                      <a:lnTo>
                        <a:pt x="131" y="134"/>
                      </a:lnTo>
                      <a:lnTo>
                        <a:pt x="134" y="2"/>
                      </a:lnTo>
                      <a:lnTo>
                        <a:pt x="5" y="0"/>
                      </a:lnTo>
                    </a:path>
                  </a:pathLst>
                </a:custGeom>
                <a:gradFill rotWithShape="0">
                  <a:gsLst>
                    <a:gs pos="0">
                      <a:schemeClr val="bg2"/>
                    </a:gs>
                    <a:gs pos="100000">
                      <a:srgbClr val="777777"/>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51" name="Freeform 228"/>
                <p:cNvSpPr>
                  <a:spLocks/>
                </p:cNvSpPr>
                <p:nvPr/>
              </p:nvSpPr>
              <p:spPr bwMode="auto">
                <a:xfrm>
                  <a:off x="4848" y="1571"/>
                  <a:ext cx="27" cy="163"/>
                </a:xfrm>
                <a:custGeom>
                  <a:avLst/>
                  <a:gdLst>
                    <a:gd name="T0" fmla="*/ 3 w 27"/>
                    <a:gd name="T1" fmla="*/ 0 h 163"/>
                    <a:gd name="T2" fmla="*/ 26 w 27"/>
                    <a:gd name="T3" fmla="*/ 0 h 163"/>
                    <a:gd name="T4" fmla="*/ 23 w 27"/>
                    <a:gd name="T5" fmla="*/ 147 h 163"/>
                    <a:gd name="T6" fmla="*/ 0 w 27"/>
                    <a:gd name="T7" fmla="*/ 162 h 163"/>
                    <a:gd name="T8" fmla="*/ 3 w 27"/>
                    <a:gd name="T9" fmla="*/ 0 h 1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3">
                      <a:moveTo>
                        <a:pt x="3" y="0"/>
                      </a:moveTo>
                      <a:lnTo>
                        <a:pt x="26" y="0"/>
                      </a:lnTo>
                      <a:lnTo>
                        <a:pt x="23" y="147"/>
                      </a:lnTo>
                      <a:lnTo>
                        <a:pt x="0" y="162"/>
                      </a:lnTo>
                      <a:lnTo>
                        <a:pt x="3" y="0"/>
                      </a:lnTo>
                    </a:path>
                  </a:pathLst>
                </a:custGeom>
                <a:gradFill rotWithShape="0">
                  <a:gsLst>
                    <a:gs pos="0">
                      <a:srgbClr val="DDDDDD"/>
                    </a:gs>
                    <a:gs pos="100000">
                      <a:schemeClr val="bg2"/>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52" name="Freeform 229"/>
                <p:cNvSpPr>
                  <a:spLocks/>
                </p:cNvSpPr>
                <p:nvPr/>
              </p:nvSpPr>
              <p:spPr bwMode="auto">
                <a:xfrm>
                  <a:off x="4869" y="1588"/>
                  <a:ext cx="35" cy="122"/>
                </a:xfrm>
                <a:custGeom>
                  <a:avLst/>
                  <a:gdLst>
                    <a:gd name="T0" fmla="*/ 1 w 35"/>
                    <a:gd name="T1" fmla="*/ 0 h 122"/>
                    <a:gd name="T2" fmla="*/ 34 w 35"/>
                    <a:gd name="T3" fmla="*/ 10 h 122"/>
                    <a:gd name="T4" fmla="*/ 34 w 35"/>
                    <a:gd name="T5" fmla="*/ 103 h 122"/>
                    <a:gd name="T6" fmla="*/ 0 w 35"/>
                    <a:gd name="T7" fmla="*/ 121 h 122"/>
                    <a:gd name="T8" fmla="*/ 1 w 35"/>
                    <a:gd name="T9" fmla="*/ 0 h 1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22">
                      <a:moveTo>
                        <a:pt x="1" y="0"/>
                      </a:moveTo>
                      <a:lnTo>
                        <a:pt x="34" y="10"/>
                      </a:lnTo>
                      <a:lnTo>
                        <a:pt x="34" y="103"/>
                      </a:lnTo>
                      <a:lnTo>
                        <a:pt x="0" y="121"/>
                      </a:lnTo>
                      <a:lnTo>
                        <a:pt x="1" y="0"/>
                      </a:lnTo>
                    </a:path>
                  </a:pathLst>
                </a:custGeom>
                <a:gradFill rotWithShape="0">
                  <a:gsLst>
                    <a:gs pos="0">
                      <a:srgbClr val="B2B2B2"/>
                    </a:gs>
                    <a:gs pos="100000">
                      <a:schemeClr val="bg2"/>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53" name="Freeform 230"/>
                <p:cNvSpPr>
                  <a:spLocks/>
                </p:cNvSpPr>
                <p:nvPr/>
              </p:nvSpPr>
              <p:spPr bwMode="auto">
                <a:xfrm>
                  <a:off x="4709" y="1589"/>
                  <a:ext cx="125" cy="124"/>
                </a:xfrm>
                <a:custGeom>
                  <a:avLst/>
                  <a:gdLst>
                    <a:gd name="T0" fmla="*/ 5 w 125"/>
                    <a:gd name="T1" fmla="*/ 0 h 124"/>
                    <a:gd name="T2" fmla="*/ 0 w 125"/>
                    <a:gd name="T3" fmla="*/ 113 h 124"/>
                    <a:gd name="T4" fmla="*/ 121 w 125"/>
                    <a:gd name="T5" fmla="*/ 123 h 124"/>
                    <a:gd name="T6" fmla="*/ 124 w 125"/>
                    <a:gd name="T7" fmla="*/ 2 h 124"/>
                    <a:gd name="T8" fmla="*/ 5 w 125"/>
                    <a:gd name="T9" fmla="*/ 0 h 1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 h="124">
                      <a:moveTo>
                        <a:pt x="5" y="0"/>
                      </a:moveTo>
                      <a:lnTo>
                        <a:pt x="0" y="113"/>
                      </a:lnTo>
                      <a:lnTo>
                        <a:pt x="121" y="123"/>
                      </a:lnTo>
                      <a:lnTo>
                        <a:pt x="124" y="2"/>
                      </a:lnTo>
                      <a:lnTo>
                        <a:pt x="5" y="0"/>
                      </a:lnTo>
                    </a:path>
                  </a:pathLst>
                </a:custGeom>
                <a:gradFill rotWithShape="0">
                  <a:gsLst>
                    <a:gs pos="0">
                      <a:srgbClr val="0033CC"/>
                    </a:gs>
                    <a:gs pos="100000">
                      <a:srgbClr val="000080"/>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6636" name="Group 231"/>
              <p:cNvGrpSpPr>
                <a:grpSpLocks/>
              </p:cNvGrpSpPr>
              <p:nvPr/>
            </p:nvGrpSpPr>
            <p:grpSpPr bwMode="auto">
              <a:xfrm>
                <a:off x="4615" y="1781"/>
                <a:ext cx="233" cy="94"/>
                <a:chOff x="4615" y="1781"/>
                <a:chExt cx="233" cy="94"/>
              </a:xfrm>
            </p:grpSpPr>
            <p:grpSp>
              <p:nvGrpSpPr>
                <p:cNvPr id="66637" name="Group 232"/>
                <p:cNvGrpSpPr>
                  <a:grpSpLocks/>
                </p:cNvGrpSpPr>
                <p:nvPr/>
              </p:nvGrpSpPr>
              <p:grpSpPr bwMode="auto">
                <a:xfrm>
                  <a:off x="4615" y="1781"/>
                  <a:ext cx="43" cy="38"/>
                  <a:chOff x="4615" y="1781"/>
                  <a:chExt cx="43" cy="38"/>
                </a:xfrm>
              </p:grpSpPr>
              <p:sp>
                <p:nvSpPr>
                  <p:cNvPr id="66646" name="Arc 233"/>
                  <p:cNvSpPr>
                    <a:spLocks/>
                  </p:cNvSpPr>
                  <p:nvPr/>
                </p:nvSpPr>
                <p:spPr bwMode="auto">
                  <a:xfrm>
                    <a:off x="4617" y="1799"/>
                    <a:ext cx="33" cy="20"/>
                  </a:xfrm>
                  <a:custGeom>
                    <a:avLst/>
                    <a:gdLst>
                      <a:gd name="T0" fmla="*/ 0 w 21600"/>
                      <a:gd name="T1" fmla="*/ 0 h 21590"/>
                      <a:gd name="T2" fmla="*/ 0 w 21600"/>
                      <a:gd name="T3" fmla="*/ 0 h 21590"/>
                      <a:gd name="T4" fmla="*/ 0 w 21600"/>
                      <a:gd name="T5" fmla="*/ 0 h 21590"/>
                      <a:gd name="T6" fmla="*/ 0 60000 65536"/>
                      <a:gd name="T7" fmla="*/ 0 60000 65536"/>
                      <a:gd name="T8" fmla="*/ 0 60000 65536"/>
                    </a:gdLst>
                    <a:ahLst/>
                    <a:cxnLst>
                      <a:cxn ang="T6">
                        <a:pos x="T0" y="T1"/>
                      </a:cxn>
                      <a:cxn ang="T7">
                        <a:pos x="T2" y="T3"/>
                      </a:cxn>
                      <a:cxn ang="T8">
                        <a:pos x="T4" y="T5"/>
                      </a:cxn>
                    </a:cxnLst>
                    <a:rect l="0" t="0" r="r" b="b"/>
                    <a:pathLst>
                      <a:path w="21600" h="21590" fill="none" extrusionOk="0">
                        <a:moveTo>
                          <a:pt x="20936" y="21589"/>
                        </a:moveTo>
                        <a:cubicBezTo>
                          <a:pt x="9270" y="21231"/>
                          <a:pt x="0" y="11670"/>
                          <a:pt x="0" y="0"/>
                        </a:cubicBezTo>
                      </a:path>
                      <a:path w="21600" h="21590" stroke="0" extrusionOk="0">
                        <a:moveTo>
                          <a:pt x="20936" y="21589"/>
                        </a:moveTo>
                        <a:cubicBezTo>
                          <a:pt x="9270" y="21231"/>
                          <a:pt x="0" y="11670"/>
                          <a:pt x="0" y="0"/>
                        </a:cubicBezTo>
                        <a:lnTo>
                          <a:pt x="21600" y="0"/>
                        </a:lnTo>
                        <a:lnTo>
                          <a:pt x="20936" y="21589"/>
                        </a:lnTo>
                        <a:close/>
                      </a:path>
                    </a:pathLst>
                  </a:custGeom>
                  <a:noFill/>
                  <a:ln w="12700" cap="rnd">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47" name="Arc 234"/>
                  <p:cNvSpPr>
                    <a:spLocks/>
                  </p:cNvSpPr>
                  <p:nvPr/>
                </p:nvSpPr>
                <p:spPr bwMode="auto">
                  <a:xfrm>
                    <a:off x="4615" y="1781"/>
                    <a:ext cx="43" cy="18"/>
                  </a:xfrm>
                  <a:custGeom>
                    <a:avLst/>
                    <a:gdLst>
                      <a:gd name="T0" fmla="*/ 0 w 21569"/>
                      <a:gd name="T1" fmla="*/ 0 h 21594"/>
                      <a:gd name="T2" fmla="*/ 0 w 21569"/>
                      <a:gd name="T3" fmla="*/ 0 h 21594"/>
                      <a:gd name="T4" fmla="*/ 0 w 21569"/>
                      <a:gd name="T5" fmla="*/ 0 h 21594"/>
                      <a:gd name="T6" fmla="*/ 0 60000 65536"/>
                      <a:gd name="T7" fmla="*/ 0 60000 65536"/>
                      <a:gd name="T8" fmla="*/ 0 60000 65536"/>
                    </a:gdLst>
                    <a:ahLst/>
                    <a:cxnLst>
                      <a:cxn ang="T6">
                        <a:pos x="T0" y="T1"/>
                      </a:cxn>
                      <a:cxn ang="T7">
                        <a:pos x="T2" y="T3"/>
                      </a:cxn>
                      <a:cxn ang="T8">
                        <a:pos x="T4" y="T5"/>
                      </a:cxn>
                    </a:cxnLst>
                    <a:rect l="0" t="0" r="r" b="b"/>
                    <a:pathLst>
                      <a:path w="21569" h="21594" fill="none" extrusionOk="0">
                        <a:moveTo>
                          <a:pt x="0" y="20428"/>
                        </a:moveTo>
                        <a:cubicBezTo>
                          <a:pt x="609" y="9156"/>
                          <a:pt x="9795" y="255"/>
                          <a:pt x="21079" y="-1"/>
                        </a:cubicBezTo>
                      </a:path>
                      <a:path w="21569" h="21594" stroke="0" extrusionOk="0">
                        <a:moveTo>
                          <a:pt x="0" y="20428"/>
                        </a:moveTo>
                        <a:cubicBezTo>
                          <a:pt x="609" y="9156"/>
                          <a:pt x="9795" y="255"/>
                          <a:pt x="21079" y="-1"/>
                        </a:cubicBezTo>
                        <a:lnTo>
                          <a:pt x="21569" y="21594"/>
                        </a:lnTo>
                        <a:lnTo>
                          <a:pt x="0" y="20428"/>
                        </a:lnTo>
                        <a:close/>
                      </a:path>
                    </a:pathLst>
                  </a:custGeom>
                  <a:noFill/>
                  <a:ln w="12700" cap="rnd">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6638" name="Group 235"/>
                <p:cNvGrpSpPr>
                  <a:grpSpLocks/>
                </p:cNvGrpSpPr>
                <p:nvPr/>
              </p:nvGrpSpPr>
              <p:grpSpPr bwMode="auto">
                <a:xfrm>
                  <a:off x="4625" y="1805"/>
                  <a:ext cx="223" cy="70"/>
                  <a:chOff x="4625" y="1805"/>
                  <a:chExt cx="223" cy="70"/>
                </a:xfrm>
              </p:grpSpPr>
              <p:sp>
                <p:nvSpPr>
                  <p:cNvPr id="66639" name="Freeform 236"/>
                  <p:cNvSpPr>
                    <a:spLocks/>
                  </p:cNvSpPr>
                  <p:nvPr/>
                </p:nvSpPr>
                <p:spPr bwMode="auto">
                  <a:xfrm>
                    <a:off x="4625" y="1805"/>
                    <a:ext cx="223" cy="61"/>
                  </a:xfrm>
                  <a:custGeom>
                    <a:avLst/>
                    <a:gdLst>
                      <a:gd name="T0" fmla="*/ 189 w 223"/>
                      <a:gd name="T1" fmla="*/ 60 h 61"/>
                      <a:gd name="T2" fmla="*/ 0 w 223"/>
                      <a:gd name="T3" fmla="*/ 36 h 61"/>
                      <a:gd name="T4" fmla="*/ 24 w 223"/>
                      <a:gd name="T5" fmla="*/ 2 h 61"/>
                      <a:gd name="T6" fmla="*/ 33 w 223"/>
                      <a:gd name="T7" fmla="*/ 0 h 61"/>
                      <a:gd name="T8" fmla="*/ 222 w 223"/>
                      <a:gd name="T9" fmla="*/ 21 h 61"/>
                      <a:gd name="T10" fmla="*/ 210 w 223"/>
                      <a:gd name="T11" fmla="*/ 27 h 61"/>
                      <a:gd name="T12" fmla="*/ 189 w 223"/>
                      <a:gd name="T13" fmla="*/ 60 h 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3" h="61">
                        <a:moveTo>
                          <a:pt x="189" y="60"/>
                        </a:moveTo>
                        <a:lnTo>
                          <a:pt x="0" y="36"/>
                        </a:lnTo>
                        <a:lnTo>
                          <a:pt x="24" y="2"/>
                        </a:lnTo>
                        <a:lnTo>
                          <a:pt x="33" y="0"/>
                        </a:lnTo>
                        <a:lnTo>
                          <a:pt x="222" y="21"/>
                        </a:lnTo>
                        <a:lnTo>
                          <a:pt x="210" y="27"/>
                        </a:lnTo>
                        <a:lnTo>
                          <a:pt x="189" y="60"/>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40" name="Freeform 237"/>
                  <p:cNvSpPr>
                    <a:spLocks/>
                  </p:cNvSpPr>
                  <p:nvPr/>
                </p:nvSpPr>
                <p:spPr bwMode="auto">
                  <a:xfrm>
                    <a:off x="4625" y="1840"/>
                    <a:ext cx="190" cy="33"/>
                  </a:xfrm>
                  <a:custGeom>
                    <a:avLst/>
                    <a:gdLst>
                      <a:gd name="T0" fmla="*/ 0 w 190"/>
                      <a:gd name="T1" fmla="*/ 0 h 33"/>
                      <a:gd name="T2" fmla="*/ 189 w 190"/>
                      <a:gd name="T3" fmla="*/ 23 h 33"/>
                      <a:gd name="T4" fmla="*/ 189 w 190"/>
                      <a:gd name="T5" fmla="*/ 32 h 33"/>
                      <a:gd name="T6" fmla="*/ 0 w 190"/>
                      <a:gd name="T7" fmla="*/ 8 h 33"/>
                      <a:gd name="T8" fmla="*/ 0 w 190"/>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0" h="33">
                        <a:moveTo>
                          <a:pt x="0" y="0"/>
                        </a:moveTo>
                        <a:lnTo>
                          <a:pt x="189" y="23"/>
                        </a:lnTo>
                        <a:lnTo>
                          <a:pt x="189" y="32"/>
                        </a:lnTo>
                        <a:lnTo>
                          <a:pt x="0" y="8"/>
                        </a:lnTo>
                        <a:lnTo>
                          <a:pt x="0" y="0"/>
                        </a:lnTo>
                      </a:path>
                    </a:pathLst>
                  </a:custGeom>
                  <a:solidFill>
                    <a:schemeClr val="folHlink"/>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41" name="Freeform 238"/>
                  <p:cNvSpPr>
                    <a:spLocks/>
                  </p:cNvSpPr>
                  <p:nvPr/>
                </p:nvSpPr>
                <p:spPr bwMode="auto">
                  <a:xfrm>
                    <a:off x="4811" y="1827"/>
                    <a:ext cx="35" cy="48"/>
                  </a:xfrm>
                  <a:custGeom>
                    <a:avLst/>
                    <a:gdLst>
                      <a:gd name="T0" fmla="*/ 0 w 35"/>
                      <a:gd name="T1" fmla="*/ 47 h 48"/>
                      <a:gd name="T2" fmla="*/ 0 w 35"/>
                      <a:gd name="T3" fmla="*/ 36 h 48"/>
                      <a:gd name="T4" fmla="*/ 23 w 35"/>
                      <a:gd name="T5" fmla="*/ 4 h 48"/>
                      <a:gd name="T6" fmla="*/ 34 w 35"/>
                      <a:gd name="T7" fmla="*/ 0 h 48"/>
                      <a:gd name="T8" fmla="*/ 34 w 35"/>
                      <a:gd name="T9" fmla="*/ 13 h 48"/>
                      <a:gd name="T10" fmla="*/ 0 w 35"/>
                      <a:gd name="T11" fmla="*/ 47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 h="48">
                        <a:moveTo>
                          <a:pt x="0" y="47"/>
                        </a:moveTo>
                        <a:lnTo>
                          <a:pt x="0" y="36"/>
                        </a:lnTo>
                        <a:lnTo>
                          <a:pt x="23" y="4"/>
                        </a:lnTo>
                        <a:lnTo>
                          <a:pt x="34" y="0"/>
                        </a:lnTo>
                        <a:lnTo>
                          <a:pt x="34" y="13"/>
                        </a:lnTo>
                        <a:lnTo>
                          <a:pt x="0" y="47"/>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42" name="Freeform 239"/>
                  <p:cNvSpPr>
                    <a:spLocks/>
                  </p:cNvSpPr>
                  <p:nvPr/>
                </p:nvSpPr>
                <p:spPr bwMode="auto">
                  <a:xfrm>
                    <a:off x="4637" y="1814"/>
                    <a:ext cx="122" cy="33"/>
                  </a:xfrm>
                  <a:custGeom>
                    <a:avLst/>
                    <a:gdLst>
                      <a:gd name="T0" fmla="*/ 20 w 122"/>
                      <a:gd name="T1" fmla="*/ 0 h 33"/>
                      <a:gd name="T2" fmla="*/ 0 w 122"/>
                      <a:gd name="T3" fmla="*/ 18 h 33"/>
                      <a:gd name="T4" fmla="*/ 103 w 122"/>
                      <a:gd name="T5" fmla="*/ 32 h 33"/>
                      <a:gd name="T6" fmla="*/ 121 w 122"/>
                      <a:gd name="T7" fmla="*/ 12 h 33"/>
                      <a:gd name="T8" fmla="*/ 20 w 122"/>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 h="33">
                        <a:moveTo>
                          <a:pt x="20" y="0"/>
                        </a:moveTo>
                        <a:lnTo>
                          <a:pt x="0" y="18"/>
                        </a:lnTo>
                        <a:lnTo>
                          <a:pt x="103" y="32"/>
                        </a:lnTo>
                        <a:lnTo>
                          <a:pt x="121" y="12"/>
                        </a:lnTo>
                        <a:lnTo>
                          <a:pt x="20" y="0"/>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43" name="Freeform 240"/>
                  <p:cNvSpPr>
                    <a:spLocks/>
                  </p:cNvSpPr>
                  <p:nvPr/>
                </p:nvSpPr>
                <p:spPr bwMode="auto">
                  <a:xfrm>
                    <a:off x="4779" y="1831"/>
                    <a:ext cx="47" cy="26"/>
                  </a:xfrm>
                  <a:custGeom>
                    <a:avLst/>
                    <a:gdLst>
                      <a:gd name="T0" fmla="*/ 21 w 47"/>
                      <a:gd name="T1" fmla="*/ 0 h 26"/>
                      <a:gd name="T2" fmla="*/ 0 w 47"/>
                      <a:gd name="T3" fmla="*/ 22 h 26"/>
                      <a:gd name="T4" fmla="*/ 27 w 47"/>
                      <a:gd name="T5" fmla="*/ 25 h 26"/>
                      <a:gd name="T6" fmla="*/ 46 w 47"/>
                      <a:gd name="T7" fmla="*/ 2 h 26"/>
                      <a:gd name="T8" fmla="*/ 21 w 4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26">
                        <a:moveTo>
                          <a:pt x="21" y="0"/>
                        </a:moveTo>
                        <a:lnTo>
                          <a:pt x="0" y="22"/>
                        </a:lnTo>
                        <a:lnTo>
                          <a:pt x="27" y="25"/>
                        </a:lnTo>
                        <a:lnTo>
                          <a:pt x="46" y="2"/>
                        </a:lnTo>
                        <a:lnTo>
                          <a:pt x="21" y="0"/>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44" name="Freeform 241"/>
                  <p:cNvSpPr>
                    <a:spLocks/>
                  </p:cNvSpPr>
                  <p:nvPr/>
                </p:nvSpPr>
                <p:spPr bwMode="auto">
                  <a:xfrm>
                    <a:off x="4744" y="1837"/>
                    <a:ext cx="35" cy="26"/>
                  </a:xfrm>
                  <a:custGeom>
                    <a:avLst/>
                    <a:gdLst>
                      <a:gd name="T0" fmla="*/ 20 w 35"/>
                      <a:gd name="T1" fmla="*/ 0 h 26"/>
                      <a:gd name="T2" fmla="*/ 14 w 35"/>
                      <a:gd name="T3" fmla="*/ 11 h 26"/>
                      <a:gd name="T4" fmla="*/ 4 w 35"/>
                      <a:gd name="T5" fmla="*/ 9 h 26"/>
                      <a:gd name="T6" fmla="*/ 0 w 35"/>
                      <a:gd name="T7" fmla="*/ 19 h 26"/>
                      <a:gd name="T8" fmla="*/ 30 w 35"/>
                      <a:gd name="T9" fmla="*/ 25 h 26"/>
                      <a:gd name="T10" fmla="*/ 34 w 35"/>
                      <a:gd name="T11" fmla="*/ 14 h 26"/>
                      <a:gd name="T12" fmla="*/ 22 w 35"/>
                      <a:gd name="T13" fmla="*/ 12 h 26"/>
                      <a:gd name="T14" fmla="*/ 28 w 35"/>
                      <a:gd name="T15" fmla="*/ 0 h 26"/>
                      <a:gd name="T16" fmla="*/ 20 w 35"/>
                      <a:gd name="T17" fmla="*/ 0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5" h="26">
                        <a:moveTo>
                          <a:pt x="20" y="0"/>
                        </a:moveTo>
                        <a:lnTo>
                          <a:pt x="14" y="11"/>
                        </a:lnTo>
                        <a:lnTo>
                          <a:pt x="4" y="9"/>
                        </a:lnTo>
                        <a:lnTo>
                          <a:pt x="0" y="19"/>
                        </a:lnTo>
                        <a:lnTo>
                          <a:pt x="30" y="25"/>
                        </a:lnTo>
                        <a:lnTo>
                          <a:pt x="34" y="14"/>
                        </a:lnTo>
                        <a:lnTo>
                          <a:pt x="22" y="12"/>
                        </a:lnTo>
                        <a:lnTo>
                          <a:pt x="28" y="0"/>
                        </a:lnTo>
                        <a:lnTo>
                          <a:pt x="20" y="0"/>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45" name="Freeform 242"/>
                  <p:cNvSpPr>
                    <a:spLocks/>
                  </p:cNvSpPr>
                  <p:nvPr/>
                </p:nvSpPr>
                <p:spPr bwMode="auto">
                  <a:xfrm>
                    <a:off x="4759" y="1824"/>
                    <a:ext cx="35" cy="25"/>
                  </a:xfrm>
                  <a:custGeom>
                    <a:avLst/>
                    <a:gdLst>
                      <a:gd name="T0" fmla="*/ 8 w 35"/>
                      <a:gd name="T1" fmla="*/ 0 h 25"/>
                      <a:gd name="T2" fmla="*/ 0 w 35"/>
                      <a:gd name="T3" fmla="*/ 18 h 25"/>
                      <a:gd name="T4" fmla="*/ 28 w 35"/>
                      <a:gd name="T5" fmla="*/ 24 h 25"/>
                      <a:gd name="T6" fmla="*/ 34 w 35"/>
                      <a:gd name="T7" fmla="*/ 3 h 25"/>
                      <a:gd name="T8" fmla="*/ 8 w 35"/>
                      <a:gd name="T9" fmla="*/ 0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25">
                        <a:moveTo>
                          <a:pt x="8" y="0"/>
                        </a:moveTo>
                        <a:lnTo>
                          <a:pt x="0" y="18"/>
                        </a:lnTo>
                        <a:lnTo>
                          <a:pt x="28" y="24"/>
                        </a:lnTo>
                        <a:lnTo>
                          <a:pt x="34" y="3"/>
                        </a:lnTo>
                        <a:lnTo>
                          <a:pt x="8" y="0"/>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nvGrpSpPr>
            <p:cNvPr id="66601" name="Group 243"/>
            <p:cNvGrpSpPr>
              <a:grpSpLocks/>
            </p:cNvGrpSpPr>
            <p:nvPr/>
          </p:nvGrpSpPr>
          <p:grpSpPr bwMode="auto">
            <a:xfrm>
              <a:off x="4537" y="2460"/>
              <a:ext cx="316" cy="320"/>
              <a:chOff x="4579" y="2848"/>
              <a:chExt cx="316" cy="320"/>
            </a:xfrm>
          </p:grpSpPr>
          <p:grpSp>
            <p:nvGrpSpPr>
              <p:cNvPr id="66603" name="Group 244"/>
              <p:cNvGrpSpPr>
                <a:grpSpLocks/>
              </p:cNvGrpSpPr>
              <p:nvPr/>
            </p:nvGrpSpPr>
            <p:grpSpPr bwMode="auto">
              <a:xfrm>
                <a:off x="4622" y="2993"/>
                <a:ext cx="273" cy="132"/>
                <a:chOff x="4622" y="2993"/>
                <a:chExt cx="273" cy="132"/>
              </a:xfrm>
            </p:grpSpPr>
            <p:sp>
              <p:nvSpPr>
                <p:cNvPr id="66625" name="Freeform 245"/>
                <p:cNvSpPr>
                  <a:spLocks/>
                </p:cNvSpPr>
                <p:nvPr/>
              </p:nvSpPr>
              <p:spPr bwMode="auto">
                <a:xfrm>
                  <a:off x="4622" y="2993"/>
                  <a:ext cx="273" cy="63"/>
                </a:xfrm>
                <a:custGeom>
                  <a:avLst/>
                  <a:gdLst>
                    <a:gd name="T0" fmla="*/ 0 w 273"/>
                    <a:gd name="T1" fmla="*/ 42 h 63"/>
                    <a:gd name="T2" fmla="*/ 209 w 273"/>
                    <a:gd name="T3" fmla="*/ 62 h 63"/>
                    <a:gd name="T4" fmla="*/ 272 w 273"/>
                    <a:gd name="T5" fmla="*/ 11 h 63"/>
                    <a:gd name="T6" fmla="*/ 86 w 273"/>
                    <a:gd name="T7" fmla="*/ 0 h 63"/>
                    <a:gd name="T8" fmla="*/ 0 w 273"/>
                    <a:gd name="T9" fmla="*/ 42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3" h="63">
                      <a:moveTo>
                        <a:pt x="0" y="42"/>
                      </a:moveTo>
                      <a:lnTo>
                        <a:pt x="209" y="62"/>
                      </a:lnTo>
                      <a:lnTo>
                        <a:pt x="272" y="11"/>
                      </a:lnTo>
                      <a:lnTo>
                        <a:pt x="86" y="0"/>
                      </a:lnTo>
                      <a:lnTo>
                        <a:pt x="0" y="4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26" name="Freeform 246"/>
                <p:cNvSpPr>
                  <a:spLocks/>
                </p:cNvSpPr>
                <p:nvPr/>
              </p:nvSpPr>
              <p:spPr bwMode="auto">
                <a:xfrm>
                  <a:off x="4833" y="3004"/>
                  <a:ext cx="62" cy="104"/>
                </a:xfrm>
                <a:custGeom>
                  <a:avLst/>
                  <a:gdLst>
                    <a:gd name="T0" fmla="*/ 0 w 62"/>
                    <a:gd name="T1" fmla="*/ 103 h 104"/>
                    <a:gd name="T2" fmla="*/ 61 w 62"/>
                    <a:gd name="T3" fmla="*/ 47 h 104"/>
                    <a:gd name="T4" fmla="*/ 61 w 62"/>
                    <a:gd name="T5" fmla="*/ 0 h 104"/>
                    <a:gd name="T6" fmla="*/ 0 w 62"/>
                    <a:gd name="T7" fmla="*/ 49 h 104"/>
                    <a:gd name="T8" fmla="*/ 0 w 62"/>
                    <a:gd name="T9" fmla="*/ 103 h 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104">
                      <a:moveTo>
                        <a:pt x="0" y="103"/>
                      </a:moveTo>
                      <a:lnTo>
                        <a:pt x="61" y="47"/>
                      </a:lnTo>
                      <a:lnTo>
                        <a:pt x="61" y="0"/>
                      </a:lnTo>
                      <a:lnTo>
                        <a:pt x="0" y="49"/>
                      </a:lnTo>
                      <a:lnTo>
                        <a:pt x="0" y="103"/>
                      </a:lnTo>
                    </a:path>
                  </a:pathLst>
                </a:custGeom>
                <a:gradFill rotWithShape="0">
                  <a:gsLst>
                    <a:gs pos="0">
                      <a:srgbClr val="B2B2B2"/>
                    </a:gs>
                    <a:gs pos="100000">
                      <a:srgbClr val="777777"/>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27" name="Freeform 247"/>
                <p:cNvSpPr>
                  <a:spLocks/>
                </p:cNvSpPr>
                <p:nvPr/>
              </p:nvSpPr>
              <p:spPr bwMode="auto">
                <a:xfrm>
                  <a:off x="4622" y="3091"/>
                  <a:ext cx="214" cy="34"/>
                </a:xfrm>
                <a:custGeom>
                  <a:avLst/>
                  <a:gdLst>
                    <a:gd name="T0" fmla="*/ 0 w 214"/>
                    <a:gd name="T1" fmla="*/ 16 h 34"/>
                    <a:gd name="T2" fmla="*/ 213 w 214"/>
                    <a:gd name="T3" fmla="*/ 33 h 34"/>
                    <a:gd name="T4" fmla="*/ 212 w 214"/>
                    <a:gd name="T5" fmla="*/ 16 h 34"/>
                    <a:gd name="T6" fmla="*/ 0 w 214"/>
                    <a:gd name="T7" fmla="*/ 0 h 34"/>
                    <a:gd name="T8" fmla="*/ 0 w 214"/>
                    <a:gd name="T9" fmla="*/ 16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 h="34">
                      <a:moveTo>
                        <a:pt x="0" y="16"/>
                      </a:moveTo>
                      <a:lnTo>
                        <a:pt x="213" y="33"/>
                      </a:lnTo>
                      <a:lnTo>
                        <a:pt x="212" y="16"/>
                      </a:lnTo>
                      <a:lnTo>
                        <a:pt x="0" y="0"/>
                      </a:lnTo>
                      <a:lnTo>
                        <a:pt x="0" y="16"/>
                      </a:lnTo>
                    </a:path>
                  </a:pathLst>
                </a:custGeom>
                <a:solidFill>
                  <a:srgbClr val="777777"/>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28" name="Freeform 248"/>
                <p:cNvSpPr>
                  <a:spLocks/>
                </p:cNvSpPr>
                <p:nvPr/>
              </p:nvSpPr>
              <p:spPr bwMode="auto">
                <a:xfrm>
                  <a:off x="4833" y="3050"/>
                  <a:ext cx="62" cy="75"/>
                </a:xfrm>
                <a:custGeom>
                  <a:avLst/>
                  <a:gdLst>
                    <a:gd name="T0" fmla="*/ 0 w 62"/>
                    <a:gd name="T1" fmla="*/ 74 h 75"/>
                    <a:gd name="T2" fmla="*/ 61 w 62"/>
                    <a:gd name="T3" fmla="*/ 11 h 75"/>
                    <a:gd name="T4" fmla="*/ 59 w 62"/>
                    <a:gd name="T5" fmla="*/ 0 h 75"/>
                    <a:gd name="T6" fmla="*/ 0 w 62"/>
                    <a:gd name="T7" fmla="*/ 55 h 75"/>
                    <a:gd name="T8" fmla="*/ 0 w 62"/>
                    <a:gd name="T9" fmla="*/ 74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75">
                      <a:moveTo>
                        <a:pt x="0" y="74"/>
                      </a:moveTo>
                      <a:lnTo>
                        <a:pt x="61" y="11"/>
                      </a:lnTo>
                      <a:lnTo>
                        <a:pt x="59" y="0"/>
                      </a:lnTo>
                      <a:lnTo>
                        <a:pt x="0" y="55"/>
                      </a:lnTo>
                      <a:lnTo>
                        <a:pt x="0" y="74"/>
                      </a:lnTo>
                    </a:path>
                  </a:pathLst>
                </a:custGeom>
                <a:solidFill>
                  <a:srgbClr val="777777"/>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29" name="Freeform 249"/>
                <p:cNvSpPr>
                  <a:spLocks/>
                </p:cNvSpPr>
                <p:nvPr/>
              </p:nvSpPr>
              <p:spPr bwMode="auto">
                <a:xfrm>
                  <a:off x="4622" y="3035"/>
                  <a:ext cx="212" cy="74"/>
                </a:xfrm>
                <a:custGeom>
                  <a:avLst/>
                  <a:gdLst>
                    <a:gd name="T0" fmla="*/ 0 w 212"/>
                    <a:gd name="T1" fmla="*/ 56 h 74"/>
                    <a:gd name="T2" fmla="*/ 211 w 212"/>
                    <a:gd name="T3" fmla="*/ 73 h 74"/>
                    <a:gd name="T4" fmla="*/ 211 w 212"/>
                    <a:gd name="T5" fmla="*/ 17 h 74"/>
                    <a:gd name="T6" fmla="*/ 0 w 212"/>
                    <a:gd name="T7" fmla="*/ 0 h 74"/>
                    <a:gd name="T8" fmla="*/ 0 w 212"/>
                    <a:gd name="T9" fmla="*/ 56 h 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74">
                      <a:moveTo>
                        <a:pt x="0" y="56"/>
                      </a:moveTo>
                      <a:lnTo>
                        <a:pt x="211" y="73"/>
                      </a:lnTo>
                      <a:lnTo>
                        <a:pt x="211" y="17"/>
                      </a:lnTo>
                      <a:lnTo>
                        <a:pt x="0" y="0"/>
                      </a:lnTo>
                      <a:lnTo>
                        <a:pt x="0" y="56"/>
                      </a:lnTo>
                    </a:path>
                  </a:pathLst>
                </a:custGeom>
                <a:gradFill rotWithShape="0">
                  <a:gsLst>
                    <a:gs pos="0">
                      <a:srgbClr val="DDDDDD"/>
                    </a:gs>
                    <a:gs pos="100000">
                      <a:schemeClr val="folHlink"/>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30" name="Freeform 250"/>
                <p:cNvSpPr>
                  <a:spLocks/>
                </p:cNvSpPr>
                <p:nvPr/>
              </p:nvSpPr>
              <p:spPr bwMode="auto">
                <a:xfrm>
                  <a:off x="4672" y="3053"/>
                  <a:ext cx="26" cy="27"/>
                </a:xfrm>
                <a:custGeom>
                  <a:avLst/>
                  <a:gdLst>
                    <a:gd name="T0" fmla="*/ 0 w 26"/>
                    <a:gd name="T1" fmla="*/ 22 h 27"/>
                    <a:gd name="T2" fmla="*/ 24 w 26"/>
                    <a:gd name="T3" fmla="*/ 26 h 27"/>
                    <a:gd name="T4" fmla="*/ 25 w 26"/>
                    <a:gd name="T5" fmla="*/ 3 h 27"/>
                    <a:gd name="T6" fmla="*/ 0 w 26"/>
                    <a:gd name="T7" fmla="*/ 0 h 27"/>
                    <a:gd name="T8" fmla="*/ 0 w 26"/>
                    <a:gd name="T9" fmla="*/ 2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27">
                      <a:moveTo>
                        <a:pt x="0" y="22"/>
                      </a:moveTo>
                      <a:lnTo>
                        <a:pt x="24" y="26"/>
                      </a:lnTo>
                      <a:lnTo>
                        <a:pt x="25" y="3"/>
                      </a:lnTo>
                      <a:lnTo>
                        <a:pt x="0" y="0"/>
                      </a:lnTo>
                      <a:lnTo>
                        <a:pt x="0" y="22"/>
                      </a:lnTo>
                    </a:path>
                  </a:pathLst>
                </a:custGeom>
                <a:solidFill>
                  <a:srgbClr val="FF33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31" name="Freeform 251"/>
                <p:cNvSpPr>
                  <a:spLocks/>
                </p:cNvSpPr>
                <p:nvPr/>
              </p:nvSpPr>
              <p:spPr bwMode="auto">
                <a:xfrm>
                  <a:off x="4728" y="3053"/>
                  <a:ext cx="72" cy="27"/>
                </a:xfrm>
                <a:custGeom>
                  <a:avLst/>
                  <a:gdLst>
                    <a:gd name="T0" fmla="*/ 0 w 72"/>
                    <a:gd name="T1" fmla="*/ 19 h 27"/>
                    <a:gd name="T2" fmla="*/ 71 w 72"/>
                    <a:gd name="T3" fmla="*/ 26 h 27"/>
                    <a:gd name="T4" fmla="*/ 71 w 72"/>
                    <a:gd name="T5" fmla="*/ 5 h 27"/>
                    <a:gd name="T6" fmla="*/ 0 w 72"/>
                    <a:gd name="T7" fmla="*/ 0 h 27"/>
                    <a:gd name="T8" fmla="*/ 0 w 72"/>
                    <a:gd name="T9" fmla="*/ 19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 h="27">
                      <a:moveTo>
                        <a:pt x="0" y="19"/>
                      </a:moveTo>
                      <a:lnTo>
                        <a:pt x="71" y="26"/>
                      </a:lnTo>
                      <a:lnTo>
                        <a:pt x="71" y="5"/>
                      </a:lnTo>
                      <a:lnTo>
                        <a:pt x="0" y="0"/>
                      </a:lnTo>
                      <a:lnTo>
                        <a:pt x="0" y="19"/>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32" name="Freeform 252"/>
                <p:cNvSpPr>
                  <a:spLocks/>
                </p:cNvSpPr>
                <p:nvPr/>
              </p:nvSpPr>
              <p:spPr bwMode="auto">
                <a:xfrm>
                  <a:off x="4728" y="3074"/>
                  <a:ext cx="72" cy="27"/>
                </a:xfrm>
                <a:custGeom>
                  <a:avLst/>
                  <a:gdLst>
                    <a:gd name="T0" fmla="*/ 0 w 72"/>
                    <a:gd name="T1" fmla="*/ 20 h 27"/>
                    <a:gd name="T2" fmla="*/ 71 w 72"/>
                    <a:gd name="T3" fmla="*/ 26 h 27"/>
                    <a:gd name="T4" fmla="*/ 71 w 72"/>
                    <a:gd name="T5" fmla="*/ 5 h 27"/>
                    <a:gd name="T6" fmla="*/ 0 w 72"/>
                    <a:gd name="T7" fmla="*/ 0 h 27"/>
                    <a:gd name="T8" fmla="*/ 0 w 72"/>
                    <a:gd name="T9" fmla="*/ 2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 h="27">
                      <a:moveTo>
                        <a:pt x="0" y="20"/>
                      </a:moveTo>
                      <a:lnTo>
                        <a:pt x="71" y="26"/>
                      </a:lnTo>
                      <a:lnTo>
                        <a:pt x="71" y="5"/>
                      </a:lnTo>
                      <a:lnTo>
                        <a:pt x="0" y="0"/>
                      </a:lnTo>
                      <a:lnTo>
                        <a:pt x="0" y="20"/>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33" name="Line 253"/>
                <p:cNvSpPr>
                  <a:spLocks noChangeShapeType="1"/>
                </p:cNvSpPr>
                <p:nvPr/>
              </p:nvSpPr>
              <p:spPr bwMode="auto">
                <a:xfrm>
                  <a:off x="4734" y="3062"/>
                  <a:ext cx="54" cy="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6604" name="Group 254"/>
              <p:cNvGrpSpPr>
                <a:grpSpLocks/>
              </p:cNvGrpSpPr>
              <p:nvPr/>
            </p:nvGrpSpPr>
            <p:grpSpPr bwMode="auto">
              <a:xfrm>
                <a:off x="4653" y="2848"/>
                <a:ext cx="222" cy="192"/>
                <a:chOff x="4653" y="2848"/>
                <a:chExt cx="222" cy="192"/>
              </a:xfrm>
            </p:grpSpPr>
            <p:grpSp>
              <p:nvGrpSpPr>
                <p:cNvPr id="66617" name="Group 255"/>
                <p:cNvGrpSpPr>
                  <a:grpSpLocks/>
                </p:cNvGrpSpPr>
                <p:nvPr/>
              </p:nvGrpSpPr>
              <p:grpSpPr bwMode="auto">
                <a:xfrm>
                  <a:off x="4676" y="2990"/>
                  <a:ext cx="177" cy="50"/>
                  <a:chOff x="4676" y="2990"/>
                  <a:chExt cx="177" cy="50"/>
                </a:xfrm>
              </p:grpSpPr>
              <p:sp>
                <p:nvSpPr>
                  <p:cNvPr id="66623" name="Oval 256"/>
                  <p:cNvSpPr>
                    <a:spLocks noChangeArrowheads="1"/>
                  </p:cNvSpPr>
                  <p:nvPr/>
                </p:nvSpPr>
                <p:spPr bwMode="auto">
                  <a:xfrm>
                    <a:off x="4676" y="2990"/>
                    <a:ext cx="177" cy="5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214273" name="Oval 257"/>
                  <p:cNvSpPr>
                    <a:spLocks noChangeArrowheads="1"/>
                  </p:cNvSpPr>
                  <p:nvPr/>
                </p:nvSpPr>
                <p:spPr bwMode="auto">
                  <a:xfrm>
                    <a:off x="4676" y="2992"/>
                    <a:ext cx="177" cy="41"/>
                  </a:xfrm>
                  <a:prstGeom prst="ellipse">
                    <a:avLst/>
                  </a:prstGeom>
                  <a:gradFill rotWithShape="0">
                    <a:gsLst>
                      <a:gs pos="0">
                        <a:schemeClr val="bg2">
                          <a:gamma/>
                          <a:shade val="69804"/>
                          <a:invGamma/>
                        </a:schemeClr>
                      </a:gs>
                      <a:gs pos="100000">
                        <a:schemeClr val="bg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grpSp>
            <p:sp>
              <p:nvSpPr>
                <p:cNvPr id="66618" name="Freeform 258"/>
                <p:cNvSpPr>
                  <a:spLocks/>
                </p:cNvSpPr>
                <p:nvPr/>
              </p:nvSpPr>
              <p:spPr bwMode="auto">
                <a:xfrm>
                  <a:off x="4653" y="2848"/>
                  <a:ext cx="170" cy="173"/>
                </a:xfrm>
                <a:custGeom>
                  <a:avLst/>
                  <a:gdLst>
                    <a:gd name="T0" fmla="*/ 8 w 170"/>
                    <a:gd name="T1" fmla="*/ 0 h 173"/>
                    <a:gd name="T2" fmla="*/ 0 w 170"/>
                    <a:gd name="T3" fmla="*/ 160 h 173"/>
                    <a:gd name="T4" fmla="*/ 165 w 170"/>
                    <a:gd name="T5" fmla="*/ 172 h 173"/>
                    <a:gd name="T6" fmla="*/ 169 w 170"/>
                    <a:gd name="T7" fmla="*/ 3 h 173"/>
                    <a:gd name="T8" fmla="*/ 8 w 170"/>
                    <a:gd name="T9" fmla="*/ 0 h 1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 h="173">
                      <a:moveTo>
                        <a:pt x="8" y="0"/>
                      </a:moveTo>
                      <a:lnTo>
                        <a:pt x="0" y="160"/>
                      </a:lnTo>
                      <a:lnTo>
                        <a:pt x="165" y="172"/>
                      </a:lnTo>
                      <a:lnTo>
                        <a:pt x="169" y="3"/>
                      </a:lnTo>
                      <a:lnTo>
                        <a:pt x="8" y="0"/>
                      </a:lnTo>
                    </a:path>
                  </a:pathLst>
                </a:custGeom>
                <a:gradFill rotWithShape="0">
                  <a:gsLst>
                    <a:gs pos="0">
                      <a:srgbClr val="EAEAEA"/>
                    </a:gs>
                    <a:gs pos="100000">
                      <a:schemeClr val="folHlink"/>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19" name="Freeform 259"/>
                <p:cNvSpPr>
                  <a:spLocks/>
                </p:cNvSpPr>
                <p:nvPr/>
              </p:nvSpPr>
              <p:spPr bwMode="auto">
                <a:xfrm>
                  <a:off x="4669" y="2863"/>
                  <a:ext cx="138" cy="140"/>
                </a:xfrm>
                <a:custGeom>
                  <a:avLst/>
                  <a:gdLst>
                    <a:gd name="T0" fmla="*/ 5 w 138"/>
                    <a:gd name="T1" fmla="*/ 0 h 140"/>
                    <a:gd name="T2" fmla="*/ 0 w 138"/>
                    <a:gd name="T3" fmla="*/ 128 h 140"/>
                    <a:gd name="T4" fmla="*/ 134 w 138"/>
                    <a:gd name="T5" fmla="*/ 139 h 140"/>
                    <a:gd name="T6" fmla="*/ 137 w 138"/>
                    <a:gd name="T7" fmla="*/ 2 h 140"/>
                    <a:gd name="T8" fmla="*/ 5 w 138"/>
                    <a:gd name="T9" fmla="*/ 0 h 1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40">
                      <a:moveTo>
                        <a:pt x="5" y="0"/>
                      </a:moveTo>
                      <a:lnTo>
                        <a:pt x="0" y="128"/>
                      </a:lnTo>
                      <a:lnTo>
                        <a:pt x="134" y="139"/>
                      </a:lnTo>
                      <a:lnTo>
                        <a:pt x="137" y="2"/>
                      </a:lnTo>
                      <a:lnTo>
                        <a:pt x="5" y="0"/>
                      </a:lnTo>
                    </a:path>
                  </a:pathLst>
                </a:custGeom>
                <a:gradFill rotWithShape="0">
                  <a:gsLst>
                    <a:gs pos="0">
                      <a:schemeClr val="bg2"/>
                    </a:gs>
                    <a:gs pos="100000">
                      <a:srgbClr val="777777"/>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20" name="Freeform 260"/>
                <p:cNvSpPr>
                  <a:spLocks/>
                </p:cNvSpPr>
                <p:nvPr/>
              </p:nvSpPr>
              <p:spPr bwMode="auto">
                <a:xfrm>
                  <a:off x="4817" y="2851"/>
                  <a:ext cx="28" cy="170"/>
                </a:xfrm>
                <a:custGeom>
                  <a:avLst/>
                  <a:gdLst>
                    <a:gd name="T0" fmla="*/ 3 w 28"/>
                    <a:gd name="T1" fmla="*/ 0 h 170"/>
                    <a:gd name="T2" fmla="*/ 27 w 28"/>
                    <a:gd name="T3" fmla="*/ 0 h 170"/>
                    <a:gd name="T4" fmla="*/ 23 w 28"/>
                    <a:gd name="T5" fmla="*/ 154 h 170"/>
                    <a:gd name="T6" fmla="*/ 0 w 28"/>
                    <a:gd name="T7" fmla="*/ 169 h 170"/>
                    <a:gd name="T8" fmla="*/ 3 w 28"/>
                    <a:gd name="T9" fmla="*/ 0 h 1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170">
                      <a:moveTo>
                        <a:pt x="3" y="0"/>
                      </a:moveTo>
                      <a:lnTo>
                        <a:pt x="27" y="0"/>
                      </a:lnTo>
                      <a:lnTo>
                        <a:pt x="23" y="154"/>
                      </a:lnTo>
                      <a:lnTo>
                        <a:pt x="0" y="169"/>
                      </a:lnTo>
                      <a:lnTo>
                        <a:pt x="3" y="0"/>
                      </a:lnTo>
                    </a:path>
                  </a:pathLst>
                </a:custGeom>
                <a:gradFill rotWithShape="0">
                  <a:gsLst>
                    <a:gs pos="0">
                      <a:srgbClr val="DDDDDD"/>
                    </a:gs>
                    <a:gs pos="100000">
                      <a:schemeClr val="bg2"/>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21" name="Freeform 261"/>
                <p:cNvSpPr>
                  <a:spLocks/>
                </p:cNvSpPr>
                <p:nvPr/>
              </p:nvSpPr>
              <p:spPr bwMode="auto">
                <a:xfrm>
                  <a:off x="4839" y="2869"/>
                  <a:ext cx="36" cy="127"/>
                </a:xfrm>
                <a:custGeom>
                  <a:avLst/>
                  <a:gdLst>
                    <a:gd name="T0" fmla="*/ 1 w 36"/>
                    <a:gd name="T1" fmla="*/ 0 h 127"/>
                    <a:gd name="T2" fmla="*/ 35 w 36"/>
                    <a:gd name="T3" fmla="*/ 10 h 127"/>
                    <a:gd name="T4" fmla="*/ 35 w 36"/>
                    <a:gd name="T5" fmla="*/ 107 h 127"/>
                    <a:gd name="T6" fmla="*/ 0 w 36"/>
                    <a:gd name="T7" fmla="*/ 126 h 127"/>
                    <a:gd name="T8" fmla="*/ 1 w 36"/>
                    <a:gd name="T9" fmla="*/ 0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127">
                      <a:moveTo>
                        <a:pt x="1" y="0"/>
                      </a:moveTo>
                      <a:lnTo>
                        <a:pt x="35" y="10"/>
                      </a:lnTo>
                      <a:lnTo>
                        <a:pt x="35" y="107"/>
                      </a:lnTo>
                      <a:lnTo>
                        <a:pt x="0" y="126"/>
                      </a:lnTo>
                      <a:lnTo>
                        <a:pt x="1" y="0"/>
                      </a:lnTo>
                    </a:path>
                  </a:pathLst>
                </a:custGeom>
                <a:gradFill rotWithShape="0">
                  <a:gsLst>
                    <a:gs pos="0">
                      <a:srgbClr val="B2B2B2"/>
                    </a:gs>
                    <a:gs pos="100000">
                      <a:schemeClr val="bg2"/>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22" name="Freeform 262"/>
                <p:cNvSpPr>
                  <a:spLocks/>
                </p:cNvSpPr>
                <p:nvPr/>
              </p:nvSpPr>
              <p:spPr bwMode="auto">
                <a:xfrm>
                  <a:off x="4675" y="2870"/>
                  <a:ext cx="128" cy="129"/>
                </a:xfrm>
                <a:custGeom>
                  <a:avLst/>
                  <a:gdLst>
                    <a:gd name="T0" fmla="*/ 5 w 128"/>
                    <a:gd name="T1" fmla="*/ 0 h 129"/>
                    <a:gd name="T2" fmla="*/ 0 w 128"/>
                    <a:gd name="T3" fmla="*/ 118 h 129"/>
                    <a:gd name="T4" fmla="*/ 124 w 128"/>
                    <a:gd name="T5" fmla="*/ 128 h 129"/>
                    <a:gd name="T6" fmla="*/ 127 w 128"/>
                    <a:gd name="T7" fmla="*/ 2 h 129"/>
                    <a:gd name="T8" fmla="*/ 5 w 128"/>
                    <a:gd name="T9" fmla="*/ 0 h 1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8" h="129">
                      <a:moveTo>
                        <a:pt x="5" y="0"/>
                      </a:moveTo>
                      <a:lnTo>
                        <a:pt x="0" y="118"/>
                      </a:lnTo>
                      <a:lnTo>
                        <a:pt x="124" y="128"/>
                      </a:lnTo>
                      <a:lnTo>
                        <a:pt x="127" y="2"/>
                      </a:lnTo>
                      <a:lnTo>
                        <a:pt x="5" y="0"/>
                      </a:lnTo>
                    </a:path>
                  </a:pathLst>
                </a:custGeom>
                <a:gradFill rotWithShape="0">
                  <a:gsLst>
                    <a:gs pos="0">
                      <a:srgbClr val="0033CC"/>
                    </a:gs>
                    <a:gs pos="100000">
                      <a:srgbClr val="000080"/>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6605" name="Group 263"/>
              <p:cNvGrpSpPr>
                <a:grpSpLocks/>
              </p:cNvGrpSpPr>
              <p:nvPr/>
            </p:nvGrpSpPr>
            <p:grpSpPr bwMode="auto">
              <a:xfrm>
                <a:off x="4579" y="3070"/>
                <a:ext cx="238" cy="98"/>
                <a:chOff x="4579" y="3070"/>
                <a:chExt cx="238" cy="98"/>
              </a:xfrm>
            </p:grpSpPr>
            <p:grpSp>
              <p:nvGrpSpPr>
                <p:cNvPr id="66606" name="Group 264"/>
                <p:cNvGrpSpPr>
                  <a:grpSpLocks/>
                </p:cNvGrpSpPr>
                <p:nvPr/>
              </p:nvGrpSpPr>
              <p:grpSpPr bwMode="auto">
                <a:xfrm>
                  <a:off x="4579" y="3070"/>
                  <a:ext cx="44" cy="40"/>
                  <a:chOff x="4579" y="3070"/>
                  <a:chExt cx="44" cy="40"/>
                </a:xfrm>
              </p:grpSpPr>
              <p:sp>
                <p:nvSpPr>
                  <p:cNvPr id="66615" name="Arc 265"/>
                  <p:cNvSpPr>
                    <a:spLocks/>
                  </p:cNvSpPr>
                  <p:nvPr/>
                </p:nvSpPr>
                <p:spPr bwMode="auto">
                  <a:xfrm>
                    <a:off x="4581" y="3089"/>
                    <a:ext cx="34" cy="21"/>
                  </a:xfrm>
                  <a:custGeom>
                    <a:avLst/>
                    <a:gdLst>
                      <a:gd name="T0" fmla="*/ 0 w 21600"/>
                      <a:gd name="T1" fmla="*/ 0 h 21590"/>
                      <a:gd name="T2" fmla="*/ 0 w 21600"/>
                      <a:gd name="T3" fmla="*/ 0 h 21590"/>
                      <a:gd name="T4" fmla="*/ 0 w 21600"/>
                      <a:gd name="T5" fmla="*/ 0 h 21590"/>
                      <a:gd name="T6" fmla="*/ 0 60000 65536"/>
                      <a:gd name="T7" fmla="*/ 0 60000 65536"/>
                      <a:gd name="T8" fmla="*/ 0 60000 65536"/>
                    </a:gdLst>
                    <a:ahLst/>
                    <a:cxnLst>
                      <a:cxn ang="T6">
                        <a:pos x="T0" y="T1"/>
                      </a:cxn>
                      <a:cxn ang="T7">
                        <a:pos x="T2" y="T3"/>
                      </a:cxn>
                      <a:cxn ang="T8">
                        <a:pos x="T4" y="T5"/>
                      </a:cxn>
                    </a:cxnLst>
                    <a:rect l="0" t="0" r="r" b="b"/>
                    <a:pathLst>
                      <a:path w="21600" h="21590" fill="none" extrusionOk="0">
                        <a:moveTo>
                          <a:pt x="20955" y="21590"/>
                        </a:moveTo>
                        <a:cubicBezTo>
                          <a:pt x="9282" y="21242"/>
                          <a:pt x="0" y="11678"/>
                          <a:pt x="0" y="0"/>
                        </a:cubicBezTo>
                      </a:path>
                      <a:path w="21600" h="21590" stroke="0" extrusionOk="0">
                        <a:moveTo>
                          <a:pt x="20955" y="21590"/>
                        </a:moveTo>
                        <a:cubicBezTo>
                          <a:pt x="9282" y="21242"/>
                          <a:pt x="0" y="11678"/>
                          <a:pt x="0" y="0"/>
                        </a:cubicBezTo>
                        <a:lnTo>
                          <a:pt x="21600" y="0"/>
                        </a:lnTo>
                        <a:lnTo>
                          <a:pt x="20955" y="21590"/>
                        </a:lnTo>
                        <a:close/>
                      </a:path>
                    </a:pathLst>
                  </a:custGeom>
                  <a:noFill/>
                  <a:ln w="12700" cap="rnd">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16" name="Arc 266"/>
                  <p:cNvSpPr>
                    <a:spLocks/>
                  </p:cNvSpPr>
                  <p:nvPr/>
                </p:nvSpPr>
                <p:spPr bwMode="auto">
                  <a:xfrm>
                    <a:off x="4579" y="3070"/>
                    <a:ext cx="44" cy="19"/>
                  </a:xfrm>
                  <a:custGeom>
                    <a:avLst/>
                    <a:gdLst>
                      <a:gd name="T0" fmla="*/ 0 w 21572"/>
                      <a:gd name="T1" fmla="*/ 0 h 21595"/>
                      <a:gd name="T2" fmla="*/ 0 w 21572"/>
                      <a:gd name="T3" fmla="*/ 0 h 21595"/>
                      <a:gd name="T4" fmla="*/ 0 w 21572"/>
                      <a:gd name="T5" fmla="*/ 0 h 21595"/>
                      <a:gd name="T6" fmla="*/ 0 60000 65536"/>
                      <a:gd name="T7" fmla="*/ 0 60000 65536"/>
                      <a:gd name="T8" fmla="*/ 0 60000 65536"/>
                    </a:gdLst>
                    <a:ahLst/>
                    <a:cxnLst>
                      <a:cxn ang="T6">
                        <a:pos x="T0" y="T1"/>
                      </a:cxn>
                      <a:cxn ang="T7">
                        <a:pos x="T2" y="T3"/>
                      </a:cxn>
                      <a:cxn ang="T8">
                        <a:pos x="T4" y="T5"/>
                      </a:cxn>
                    </a:cxnLst>
                    <a:rect l="0" t="0" r="r" b="b"/>
                    <a:pathLst>
                      <a:path w="21572" h="21595" fill="none" extrusionOk="0">
                        <a:moveTo>
                          <a:pt x="0" y="20489"/>
                        </a:moveTo>
                        <a:cubicBezTo>
                          <a:pt x="579" y="9189"/>
                          <a:pt x="9781" y="251"/>
                          <a:pt x="21093" y="0"/>
                        </a:cubicBezTo>
                      </a:path>
                      <a:path w="21572" h="21595" stroke="0" extrusionOk="0">
                        <a:moveTo>
                          <a:pt x="0" y="20489"/>
                        </a:moveTo>
                        <a:cubicBezTo>
                          <a:pt x="579" y="9189"/>
                          <a:pt x="9781" y="251"/>
                          <a:pt x="21093" y="0"/>
                        </a:cubicBezTo>
                        <a:lnTo>
                          <a:pt x="21572" y="21595"/>
                        </a:lnTo>
                        <a:lnTo>
                          <a:pt x="0" y="20489"/>
                        </a:lnTo>
                        <a:close/>
                      </a:path>
                    </a:pathLst>
                  </a:custGeom>
                  <a:noFill/>
                  <a:ln w="12700" cap="rnd">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6607" name="Group 267"/>
                <p:cNvGrpSpPr>
                  <a:grpSpLocks/>
                </p:cNvGrpSpPr>
                <p:nvPr/>
              </p:nvGrpSpPr>
              <p:grpSpPr bwMode="auto">
                <a:xfrm>
                  <a:off x="4589" y="3095"/>
                  <a:ext cx="228" cy="73"/>
                  <a:chOff x="4589" y="3095"/>
                  <a:chExt cx="228" cy="73"/>
                </a:xfrm>
              </p:grpSpPr>
              <p:sp>
                <p:nvSpPr>
                  <p:cNvPr id="66608" name="Freeform 268"/>
                  <p:cNvSpPr>
                    <a:spLocks/>
                  </p:cNvSpPr>
                  <p:nvPr/>
                </p:nvSpPr>
                <p:spPr bwMode="auto">
                  <a:xfrm>
                    <a:off x="4589" y="3095"/>
                    <a:ext cx="228" cy="64"/>
                  </a:xfrm>
                  <a:custGeom>
                    <a:avLst/>
                    <a:gdLst>
                      <a:gd name="T0" fmla="*/ 194 w 228"/>
                      <a:gd name="T1" fmla="*/ 63 h 64"/>
                      <a:gd name="T2" fmla="*/ 0 w 228"/>
                      <a:gd name="T3" fmla="*/ 38 h 64"/>
                      <a:gd name="T4" fmla="*/ 25 w 228"/>
                      <a:gd name="T5" fmla="*/ 3 h 64"/>
                      <a:gd name="T6" fmla="*/ 33 w 228"/>
                      <a:gd name="T7" fmla="*/ 0 h 64"/>
                      <a:gd name="T8" fmla="*/ 227 w 228"/>
                      <a:gd name="T9" fmla="*/ 22 h 64"/>
                      <a:gd name="T10" fmla="*/ 215 w 228"/>
                      <a:gd name="T11" fmla="*/ 28 h 64"/>
                      <a:gd name="T12" fmla="*/ 194 w 228"/>
                      <a:gd name="T13" fmla="*/ 63 h 6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8" h="64">
                        <a:moveTo>
                          <a:pt x="194" y="63"/>
                        </a:moveTo>
                        <a:lnTo>
                          <a:pt x="0" y="38"/>
                        </a:lnTo>
                        <a:lnTo>
                          <a:pt x="25" y="3"/>
                        </a:lnTo>
                        <a:lnTo>
                          <a:pt x="33" y="0"/>
                        </a:lnTo>
                        <a:lnTo>
                          <a:pt x="227" y="22"/>
                        </a:lnTo>
                        <a:lnTo>
                          <a:pt x="215" y="28"/>
                        </a:lnTo>
                        <a:lnTo>
                          <a:pt x="194" y="63"/>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09" name="Freeform 269"/>
                  <p:cNvSpPr>
                    <a:spLocks/>
                  </p:cNvSpPr>
                  <p:nvPr/>
                </p:nvSpPr>
                <p:spPr bwMode="auto">
                  <a:xfrm>
                    <a:off x="4589" y="3132"/>
                    <a:ext cx="195" cy="34"/>
                  </a:xfrm>
                  <a:custGeom>
                    <a:avLst/>
                    <a:gdLst>
                      <a:gd name="T0" fmla="*/ 0 w 195"/>
                      <a:gd name="T1" fmla="*/ 0 h 34"/>
                      <a:gd name="T2" fmla="*/ 194 w 195"/>
                      <a:gd name="T3" fmla="*/ 24 h 34"/>
                      <a:gd name="T4" fmla="*/ 194 w 195"/>
                      <a:gd name="T5" fmla="*/ 33 h 34"/>
                      <a:gd name="T6" fmla="*/ 0 w 195"/>
                      <a:gd name="T7" fmla="*/ 8 h 34"/>
                      <a:gd name="T8" fmla="*/ 0 w 195"/>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5" h="34">
                        <a:moveTo>
                          <a:pt x="0" y="0"/>
                        </a:moveTo>
                        <a:lnTo>
                          <a:pt x="194" y="24"/>
                        </a:lnTo>
                        <a:lnTo>
                          <a:pt x="194" y="33"/>
                        </a:lnTo>
                        <a:lnTo>
                          <a:pt x="0" y="8"/>
                        </a:lnTo>
                        <a:lnTo>
                          <a:pt x="0" y="0"/>
                        </a:lnTo>
                      </a:path>
                    </a:pathLst>
                  </a:custGeom>
                  <a:solidFill>
                    <a:schemeClr val="folHlink"/>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10" name="Freeform 270"/>
                  <p:cNvSpPr>
                    <a:spLocks/>
                  </p:cNvSpPr>
                  <p:nvPr/>
                </p:nvSpPr>
                <p:spPr bwMode="auto">
                  <a:xfrm>
                    <a:off x="4779" y="3118"/>
                    <a:ext cx="36" cy="50"/>
                  </a:xfrm>
                  <a:custGeom>
                    <a:avLst/>
                    <a:gdLst>
                      <a:gd name="T0" fmla="*/ 1 w 36"/>
                      <a:gd name="T1" fmla="*/ 49 h 50"/>
                      <a:gd name="T2" fmla="*/ 0 w 36"/>
                      <a:gd name="T3" fmla="*/ 38 h 50"/>
                      <a:gd name="T4" fmla="*/ 24 w 36"/>
                      <a:gd name="T5" fmla="*/ 4 h 50"/>
                      <a:gd name="T6" fmla="*/ 35 w 36"/>
                      <a:gd name="T7" fmla="*/ 0 h 50"/>
                      <a:gd name="T8" fmla="*/ 35 w 36"/>
                      <a:gd name="T9" fmla="*/ 13 h 50"/>
                      <a:gd name="T10" fmla="*/ 1 w 36"/>
                      <a:gd name="T11" fmla="*/ 49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 h="50">
                        <a:moveTo>
                          <a:pt x="1" y="49"/>
                        </a:moveTo>
                        <a:lnTo>
                          <a:pt x="0" y="38"/>
                        </a:lnTo>
                        <a:lnTo>
                          <a:pt x="24" y="4"/>
                        </a:lnTo>
                        <a:lnTo>
                          <a:pt x="35" y="0"/>
                        </a:lnTo>
                        <a:lnTo>
                          <a:pt x="35" y="13"/>
                        </a:lnTo>
                        <a:lnTo>
                          <a:pt x="1" y="49"/>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11" name="Freeform 271"/>
                  <p:cNvSpPr>
                    <a:spLocks/>
                  </p:cNvSpPr>
                  <p:nvPr/>
                </p:nvSpPr>
                <p:spPr bwMode="auto">
                  <a:xfrm>
                    <a:off x="4602" y="3104"/>
                    <a:ext cx="124" cy="35"/>
                  </a:xfrm>
                  <a:custGeom>
                    <a:avLst/>
                    <a:gdLst>
                      <a:gd name="T0" fmla="*/ 21 w 124"/>
                      <a:gd name="T1" fmla="*/ 0 h 35"/>
                      <a:gd name="T2" fmla="*/ 0 w 124"/>
                      <a:gd name="T3" fmla="*/ 20 h 35"/>
                      <a:gd name="T4" fmla="*/ 105 w 124"/>
                      <a:gd name="T5" fmla="*/ 34 h 35"/>
                      <a:gd name="T6" fmla="*/ 123 w 124"/>
                      <a:gd name="T7" fmla="*/ 13 h 35"/>
                      <a:gd name="T8" fmla="*/ 21 w 12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4" h="35">
                        <a:moveTo>
                          <a:pt x="21" y="0"/>
                        </a:moveTo>
                        <a:lnTo>
                          <a:pt x="0" y="20"/>
                        </a:lnTo>
                        <a:lnTo>
                          <a:pt x="105" y="34"/>
                        </a:lnTo>
                        <a:lnTo>
                          <a:pt x="123" y="13"/>
                        </a:lnTo>
                        <a:lnTo>
                          <a:pt x="21" y="0"/>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12" name="Freeform 272"/>
                  <p:cNvSpPr>
                    <a:spLocks/>
                  </p:cNvSpPr>
                  <p:nvPr/>
                </p:nvSpPr>
                <p:spPr bwMode="auto">
                  <a:xfrm>
                    <a:off x="4747" y="3122"/>
                    <a:ext cx="48" cy="27"/>
                  </a:xfrm>
                  <a:custGeom>
                    <a:avLst/>
                    <a:gdLst>
                      <a:gd name="T0" fmla="*/ 21 w 48"/>
                      <a:gd name="T1" fmla="*/ 0 h 27"/>
                      <a:gd name="T2" fmla="*/ 0 w 48"/>
                      <a:gd name="T3" fmla="*/ 23 h 27"/>
                      <a:gd name="T4" fmla="*/ 28 w 48"/>
                      <a:gd name="T5" fmla="*/ 26 h 27"/>
                      <a:gd name="T6" fmla="*/ 47 w 48"/>
                      <a:gd name="T7" fmla="*/ 3 h 27"/>
                      <a:gd name="T8" fmla="*/ 21 w 48"/>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27">
                        <a:moveTo>
                          <a:pt x="21" y="0"/>
                        </a:moveTo>
                        <a:lnTo>
                          <a:pt x="0" y="23"/>
                        </a:lnTo>
                        <a:lnTo>
                          <a:pt x="28" y="26"/>
                        </a:lnTo>
                        <a:lnTo>
                          <a:pt x="47" y="3"/>
                        </a:lnTo>
                        <a:lnTo>
                          <a:pt x="21" y="0"/>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13" name="Freeform 273"/>
                  <p:cNvSpPr>
                    <a:spLocks/>
                  </p:cNvSpPr>
                  <p:nvPr/>
                </p:nvSpPr>
                <p:spPr bwMode="auto">
                  <a:xfrm>
                    <a:off x="4711" y="3128"/>
                    <a:ext cx="36" cy="27"/>
                  </a:xfrm>
                  <a:custGeom>
                    <a:avLst/>
                    <a:gdLst>
                      <a:gd name="T0" fmla="*/ 20 w 36"/>
                      <a:gd name="T1" fmla="*/ 0 h 27"/>
                      <a:gd name="T2" fmla="*/ 15 w 36"/>
                      <a:gd name="T3" fmla="*/ 11 h 27"/>
                      <a:gd name="T4" fmla="*/ 4 w 36"/>
                      <a:gd name="T5" fmla="*/ 10 h 27"/>
                      <a:gd name="T6" fmla="*/ 0 w 36"/>
                      <a:gd name="T7" fmla="*/ 20 h 27"/>
                      <a:gd name="T8" fmla="*/ 31 w 36"/>
                      <a:gd name="T9" fmla="*/ 26 h 27"/>
                      <a:gd name="T10" fmla="*/ 35 w 36"/>
                      <a:gd name="T11" fmla="*/ 15 h 27"/>
                      <a:gd name="T12" fmla="*/ 23 w 36"/>
                      <a:gd name="T13" fmla="*/ 13 h 27"/>
                      <a:gd name="T14" fmla="*/ 29 w 36"/>
                      <a:gd name="T15" fmla="*/ 0 h 27"/>
                      <a:gd name="T16" fmla="*/ 20 w 36"/>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 h="27">
                        <a:moveTo>
                          <a:pt x="20" y="0"/>
                        </a:moveTo>
                        <a:lnTo>
                          <a:pt x="15" y="11"/>
                        </a:lnTo>
                        <a:lnTo>
                          <a:pt x="4" y="10"/>
                        </a:lnTo>
                        <a:lnTo>
                          <a:pt x="0" y="20"/>
                        </a:lnTo>
                        <a:lnTo>
                          <a:pt x="31" y="26"/>
                        </a:lnTo>
                        <a:lnTo>
                          <a:pt x="35" y="15"/>
                        </a:lnTo>
                        <a:lnTo>
                          <a:pt x="23" y="13"/>
                        </a:lnTo>
                        <a:lnTo>
                          <a:pt x="29" y="0"/>
                        </a:lnTo>
                        <a:lnTo>
                          <a:pt x="20" y="0"/>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14" name="Freeform 274"/>
                  <p:cNvSpPr>
                    <a:spLocks/>
                  </p:cNvSpPr>
                  <p:nvPr/>
                </p:nvSpPr>
                <p:spPr bwMode="auto">
                  <a:xfrm>
                    <a:off x="4726" y="3115"/>
                    <a:ext cx="36" cy="26"/>
                  </a:xfrm>
                  <a:custGeom>
                    <a:avLst/>
                    <a:gdLst>
                      <a:gd name="T0" fmla="*/ 9 w 36"/>
                      <a:gd name="T1" fmla="*/ 0 h 26"/>
                      <a:gd name="T2" fmla="*/ 0 w 36"/>
                      <a:gd name="T3" fmla="*/ 19 h 26"/>
                      <a:gd name="T4" fmla="*/ 29 w 36"/>
                      <a:gd name="T5" fmla="*/ 25 h 26"/>
                      <a:gd name="T6" fmla="*/ 35 w 36"/>
                      <a:gd name="T7" fmla="*/ 3 h 26"/>
                      <a:gd name="T8" fmla="*/ 9 w 36"/>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26">
                        <a:moveTo>
                          <a:pt x="9" y="0"/>
                        </a:moveTo>
                        <a:lnTo>
                          <a:pt x="0" y="19"/>
                        </a:lnTo>
                        <a:lnTo>
                          <a:pt x="29" y="25"/>
                        </a:lnTo>
                        <a:lnTo>
                          <a:pt x="35" y="3"/>
                        </a:lnTo>
                        <a:lnTo>
                          <a:pt x="9" y="0"/>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pic>
          <p:nvPicPr>
            <p:cNvPr id="66602" name="Picture 27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1" y="1542"/>
              <a:ext cx="267"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8517699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2"/>
          <p:cNvSpPr>
            <a:spLocks noGrp="1"/>
          </p:cNvSpPr>
          <p:nvPr>
            <p:ph type="title"/>
          </p:nvPr>
        </p:nvSpPr>
        <p:spPr/>
        <p:txBody>
          <a:bodyPr/>
          <a:lstStyle/>
          <a:p>
            <a:r>
              <a:rPr lang="zh-CN" altLang="en-US" smtClean="0"/>
              <a:t>背靠背防火墙</a:t>
            </a:r>
          </a:p>
        </p:txBody>
      </p:sp>
      <p:pic>
        <p:nvPicPr>
          <p:cNvPr id="675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844675"/>
            <a:ext cx="8364537"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53571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2"/>
          <p:cNvSpPr>
            <a:spLocks noGrp="1"/>
          </p:cNvSpPr>
          <p:nvPr>
            <p:ph type="title"/>
          </p:nvPr>
        </p:nvSpPr>
        <p:spPr/>
        <p:txBody>
          <a:bodyPr/>
          <a:lstStyle/>
          <a:p>
            <a:r>
              <a:rPr lang="zh-CN" altLang="en-US" smtClean="0"/>
              <a:t>单一网卡防火墙</a:t>
            </a:r>
          </a:p>
        </p:txBody>
      </p:sp>
      <p:pic>
        <p:nvPicPr>
          <p:cNvPr id="686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1628775"/>
            <a:ext cx="7983537" cy="439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00815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zh-CN" altLang="en-US" smtClean="0"/>
              <a:t>本章小结</a:t>
            </a:r>
          </a:p>
        </p:txBody>
      </p:sp>
      <p:sp>
        <p:nvSpPr>
          <p:cNvPr id="69635" name="Rectangle 3"/>
          <p:cNvSpPr>
            <a:spLocks noGrp="1" noChangeArrowheads="1"/>
          </p:cNvSpPr>
          <p:nvPr>
            <p:ph idx="1"/>
          </p:nvPr>
        </p:nvSpPr>
        <p:spPr/>
        <p:txBody>
          <a:bodyPr/>
          <a:lstStyle/>
          <a:p>
            <a:pPr eaLnBrk="1" hangingPunct="1">
              <a:buFont typeface="Wingdings" pitchFamily="2" charset="2"/>
              <a:buNone/>
            </a:pPr>
            <a:r>
              <a:rPr lang="zh-CN" altLang="en-US" sz="1800" smtClean="0">
                <a:latin typeface="华文楷体" pitchFamily="2" charset="-122"/>
                <a:ea typeface="华文楷体" pitchFamily="2" charset="-122"/>
              </a:rPr>
              <a:t>对称密钥加密</a:t>
            </a:r>
            <a:endParaRPr lang="en-US" altLang="zh-CN" sz="1800" smtClean="0">
              <a:latin typeface="华文楷体" pitchFamily="2" charset="-122"/>
              <a:ea typeface="华文楷体" pitchFamily="2" charset="-122"/>
            </a:endParaRPr>
          </a:p>
          <a:p>
            <a:pPr eaLnBrk="1" hangingPunct="1">
              <a:buFont typeface="Wingdings" pitchFamily="2" charset="2"/>
              <a:buNone/>
            </a:pPr>
            <a:r>
              <a:rPr lang="zh-CN" altLang="en-US" sz="1800" smtClean="0">
                <a:latin typeface="华文楷体" pitchFamily="2" charset="-122"/>
                <a:ea typeface="华文楷体" pitchFamily="2" charset="-122"/>
              </a:rPr>
              <a:t>公钥加密</a:t>
            </a:r>
            <a:endParaRPr lang="en-US" altLang="zh-CN" sz="1800" smtClean="0">
              <a:latin typeface="华文楷体" pitchFamily="2" charset="-122"/>
              <a:ea typeface="华文楷体" pitchFamily="2" charset="-122"/>
            </a:endParaRPr>
          </a:p>
          <a:p>
            <a:pPr eaLnBrk="1" hangingPunct="1">
              <a:buFont typeface="Wingdings" pitchFamily="2" charset="2"/>
              <a:buNone/>
            </a:pPr>
            <a:r>
              <a:rPr lang="zh-CN" altLang="en-US" sz="1800" smtClean="0">
                <a:latin typeface="华文楷体" pitchFamily="2" charset="-122"/>
                <a:ea typeface="华文楷体" pitchFamily="2" charset="-122"/>
              </a:rPr>
              <a:t>防火墙</a:t>
            </a:r>
            <a:endParaRPr lang="en-US" altLang="zh-CN" sz="1800" smtClean="0">
              <a:latin typeface="华文楷体" pitchFamily="2" charset="-122"/>
              <a:ea typeface="华文楷体" pitchFamily="2" charset="-122"/>
            </a:endParaRPr>
          </a:p>
          <a:p>
            <a:pPr eaLnBrk="1" hangingPunct="1">
              <a:buFont typeface="Wingdings" pitchFamily="2" charset="2"/>
              <a:buNone/>
            </a:pPr>
            <a:r>
              <a:rPr lang="zh-CN" altLang="en-US" sz="1800" smtClean="0">
                <a:latin typeface="华文楷体" pitchFamily="2" charset="-122"/>
                <a:ea typeface="华文楷体" pitchFamily="2" charset="-122"/>
              </a:rPr>
              <a:t>鉴别</a:t>
            </a:r>
            <a:endParaRPr lang="en-US" altLang="zh-CN" sz="1800" smtClean="0">
              <a:latin typeface="华文楷体" pitchFamily="2" charset="-122"/>
              <a:ea typeface="华文楷体" pitchFamily="2" charset="-122"/>
            </a:endParaRPr>
          </a:p>
          <a:p>
            <a:pPr eaLnBrk="1" hangingPunct="1">
              <a:buFont typeface="Wingdings" pitchFamily="2" charset="2"/>
              <a:buNone/>
            </a:pPr>
            <a:r>
              <a:rPr lang="zh-CN" altLang="en-US" sz="1800" smtClean="0">
                <a:latin typeface="华文楷体" pitchFamily="2" charset="-122"/>
                <a:ea typeface="华文楷体" pitchFamily="2" charset="-122"/>
              </a:rPr>
              <a:t>中间人攻击</a:t>
            </a:r>
            <a:endParaRPr lang="en-US" altLang="zh-CN" sz="1800" smtClean="0">
              <a:latin typeface="华文楷体" pitchFamily="2" charset="-122"/>
              <a:ea typeface="华文楷体" pitchFamily="2" charset="-122"/>
            </a:endParaRPr>
          </a:p>
          <a:p>
            <a:pPr eaLnBrk="1" hangingPunct="1">
              <a:buFont typeface="Wingdings" pitchFamily="2" charset="2"/>
              <a:buNone/>
            </a:pPr>
            <a:endParaRPr lang="en-US" altLang="zh-CN" sz="1800" smtClean="0">
              <a:latin typeface="华文楷体" pitchFamily="2" charset="-122"/>
              <a:ea typeface="华文楷体" pitchFamily="2" charset="-122"/>
            </a:endParaRPr>
          </a:p>
        </p:txBody>
      </p:sp>
    </p:spTree>
    <p:extLst>
      <p:ext uri="{BB962C8B-B14F-4D97-AF65-F5344CB8AC3E}">
        <p14:creationId xmlns:p14="http://schemas.microsoft.com/office/powerpoint/2010/main" val="183279628"/>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ChangeArrowheads="1"/>
          </p:cNvSpPr>
          <p:nvPr/>
        </p:nvSpPr>
        <p:spPr bwMode="black">
          <a:xfrm>
            <a:off x="0" y="1844675"/>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lang="en-US" altLang="zh-CN" sz="3200">
                <a:solidFill>
                  <a:srgbClr val="000066"/>
                </a:solidFill>
                <a:latin typeface="Arial" charset="0"/>
                <a:ea typeface="黑体" pitchFamily="49" charset="-122"/>
              </a:rPr>
              <a:t>Thank You</a:t>
            </a:r>
            <a:r>
              <a:rPr lang="zh-CN" altLang="en-US" sz="3200">
                <a:solidFill>
                  <a:srgbClr val="000066"/>
                </a:solidFill>
                <a:latin typeface="Arial" charset="0"/>
                <a:ea typeface="黑体" pitchFamily="49" charset="-122"/>
              </a:rPr>
              <a:t>！</a:t>
            </a:r>
            <a:endParaRPr lang="en-US" altLang="zh-CN" sz="3200">
              <a:solidFill>
                <a:srgbClr val="000066"/>
              </a:solidFill>
              <a:latin typeface="Arial" charset="0"/>
              <a:ea typeface="黑体" pitchFamily="49" charset="-122"/>
            </a:endParaRPr>
          </a:p>
          <a:p>
            <a:pPr eaLnBrk="1" hangingPunct="1"/>
            <a:r>
              <a:rPr lang="en-US" altLang="zh-CN" sz="3200">
                <a:solidFill>
                  <a:srgbClr val="000066"/>
                </a:solidFill>
                <a:latin typeface="Arial" charset="0"/>
                <a:ea typeface="黑体" pitchFamily="49" charset="-122"/>
              </a:rPr>
              <a:t>Any Questions</a:t>
            </a:r>
            <a:r>
              <a:rPr lang="zh-CN" altLang="en-US" sz="3200">
                <a:solidFill>
                  <a:srgbClr val="000066"/>
                </a:solidFill>
                <a:latin typeface="Arial" charset="0"/>
                <a:ea typeface="黑体" pitchFamily="49" charset="-122"/>
              </a:rPr>
              <a:t>？</a:t>
            </a:r>
          </a:p>
        </p:txBody>
      </p:sp>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8536893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title"/>
          </p:nvPr>
        </p:nvSpPr>
        <p:spPr/>
        <p:txBody>
          <a:bodyPr/>
          <a:lstStyle/>
          <a:p>
            <a:pPr eaLnBrk="1" hangingPunct="1"/>
            <a:r>
              <a:rPr lang="zh-CN" altLang="en-US" sz="4400" smtClean="0"/>
              <a:t>恶意程序</a:t>
            </a:r>
            <a:r>
              <a:rPr lang="en-US" altLang="zh-CN" sz="4400" smtClean="0"/>
              <a:t>(rogue program) </a:t>
            </a:r>
          </a:p>
        </p:txBody>
      </p:sp>
      <p:sp>
        <p:nvSpPr>
          <p:cNvPr id="351234" name="Rectangle 2"/>
          <p:cNvSpPr>
            <a:spLocks noGrp="1" noChangeArrowheads="1"/>
          </p:cNvSpPr>
          <p:nvPr>
            <p:ph idx="1"/>
          </p:nvPr>
        </p:nvSpPr>
        <p:spPr/>
        <p:txBody>
          <a:bodyPr/>
          <a:lstStyle/>
          <a:p>
            <a:pPr eaLnBrk="1" hangingPunct="1">
              <a:lnSpc>
                <a:spcPct val="90000"/>
              </a:lnSpc>
              <a:buFont typeface="Wingdings" pitchFamily="2" charset="2"/>
              <a:buNone/>
            </a:pPr>
            <a:r>
              <a:rPr lang="en-US" altLang="zh-CN" sz="2800" smtClean="0"/>
              <a:t>(1) </a:t>
            </a:r>
            <a:r>
              <a:rPr lang="zh-CN" altLang="en-US" sz="2800" smtClean="0"/>
              <a:t>计算机病毒</a:t>
            </a:r>
            <a:r>
              <a:rPr lang="en-US" altLang="zh-CN" sz="2800" smtClean="0"/>
              <a:t>——</a:t>
            </a:r>
            <a:r>
              <a:rPr lang="zh-CN" altLang="en-US" sz="2800" smtClean="0"/>
              <a:t>会“传染”其他程序的程序，“传染”是通过修改其他程序来把自身或其变种复制进去完成的。</a:t>
            </a:r>
          </a:p>
          <a:p>
            <a:pPr eaLnBrk="1" hangingPunct="1">
              <a:lnSpc>
                <a:spcPct val="90000"/>
              </a:lnSpc>
              <a:buFont typeface="Wingdings" pitchFamily="2" charset="2"/>
              <a:buNone/>
            </a:pPr>
            <a:r>
              <a:rPr lang="en-US" altLang="zh-CN" sz="2800" smtClean="0"/>
              <a:t>(2) </a:t>
            </a:r>
            <a:r>
              <a:rPr lang="zh-CN" altLang="en-US" sz="2800" smtClean="0"/>
              <a:t>计算机蠕虫</a:t>
            </a:r>
            <a:r>
              <a:rPr lang="en-US" altLang="zh-CN" sz="2800" smtClean="0"/>
              <a:t>——</a:t>
            </a:r>
            <a:r>
              <a:rPr lang="zh-CN" altLang="en-US" sz="2800" smtClean="0"/>
              <a:t>通过网络的通信功能将自身从一个结点发送到另一个结点并启动运行的程序。</a:t>
            </a:r>
          </a:p>
          <a:p>
            <a:pPr eaLnBrk="1" hangingPunct="1">
              <a:lnSpc>
                <a:spcPct val="90000"/>
              </a:lnSpc>
              <a:buFont typeface="Wingdings" pitchFamily="2" charset="2"/>
              <a:buNone/>
            </a:pPr>
            <a:r>
              <a:rPr lang="en-US" altLang="zh-CN" sz="2800" smtClean="0"/>
              <a:t>(3) </a:t>
            </a:r>
            <a:r>
              <a:rPr lang="zh-CN" altLang="en-US" sz="2800" smtClean="0"/>
              <a:t>特洛伊木马</a:t>
            </a:r>
            <a:r>
              <a:rPr lang="en-US" altLang="zh-CN" sz="2800" smtClean="0"/>
              <a:t>——</a:t>
            </a:r>
            <a:r>
              <a:rPr lang="zh-CN" altLang="en-US" sz="2800" smtClean="0"/>
              <a:t>一种程序，它执行的功能超出所声称的功能。</a:t>
            </a:r>
          </a:p>
          <a:p>
            <a:pPr eaLnBrk="1" hangingPunct="1">
              <a:lnSpc>
                <a:spcPct val="90000"/>
              </a:lnSpc>
              <a:buFont typeface="Wingdings" pitchFamily="2" charset="2"/>
              <a:buNone/>
            </a:pPr>
            <a:r>
              <a:rPr lang="en-US" altLang="zh-CN" sz="2800" smtClean="0"/>
              <a:t>(4) </a:t>
            </a:r>
            <a:r>
              <a:rPr lang="zh-CN" altLang="en-US" sz="2800" smtClean="0"/>
              <a:t>逻辑炸弹</a:t>
            </a:r>
            <a:r>
              <a:rPr lang="en-US" altLang="zh-CN" sz="2800" smtClean="0"/>
              <a:t>——</a:t>
            </a:r>
            <a:r>
              <a:rPr lang="zh-CN" altLang="en-US" sz="2800" smtClean="0"/>
              <a:t>一种当运行环境满足某种特定条件时执行其他特殊功能的程序。 </a:t>
            </a:r>
          </a:p>
        </p:txBody>
      </p:sp>
      <p:sp>
        <p:nvSpPr>
          <p:cNvPr id="2" name="AutoShape 2" descr="http://t12.baidu.com/it/u=1386142430,390831302&amp;fm=5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t12.baidu.com/it/u=1386142430,390831302&amp;fm=58"/>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6" descr="http://t12.baidu.com/it/u=1386142430,390831302&amp;fm=58"/>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403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3159" y="404664"/>
            <a:ext cx="1152525"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20220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23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123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123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标题 3"/>
          <p:cNvSpPr>
            <a:spLocks noGrp="1"/>
          </p:cNvSpPr>
          <p:nvPr>
            <p:ph type="title"/>
          </p:nvPr>
        </p:nvSpPr>
        <p:spPr/>
        <p:txBody>
          <a:bodyPr/>
          <a:lstStyle/>
          <a:p>
            <a:pPr eaLnBrk="1" hangingPunct="1"/>
            <a:r>
              <a:rPr lang="zh-CN" altLang="en-US" smtClean="0"/>
              <a:t>指引</a:t>
            </a:r>
          </a:p>
        </p:txBody>
      </p:sp>
      <p:sp>
        <p:nvSpPr>
          <p:cNvPr id="14338" name="内容占位符 3"/>
          <p:cNvSpPr>
            <a:spLocks noGrp="1"/>
          </p:cNvSpPr>
          <p:nvPr>
            <p:ph idx="1"/>
          </p:nvPr>
        </p:nvSpPr>
        <p:spPr/>
        <p:txBody>
          <a:bodyPr/>
          <a:lstStyle/>
          <a:p>
            <a:pPr eaLnBrk="1" hangingPunct="1">
              <a:lnSpc>
                <a:spcPct val="150000"/>
              </a:lnSpc>
              <a:buFont typeface="Wingdings 3" pitchFamily="18" charset="2"/>
              <a:buNone/>
            </a:pPr>
            <a:r>
              <a:rPr lang="zh-CN" altLang="en-US" sz="1800" smtClean="0">
                <a:solidFill>
                  <a:srgbClr val="002060"/>
                </a:solidFill>
                <a:latin typeface="新宋体" pitchFamily="49" charset="-122"/>
                <a:ea typeface="新宋体" pitchFamily="49" charset="-122"/>
              </a:rPr>
              <a:t>网络安全问题概述</a:t>
            </a:r>
            <a:endParaRPr lang="en-US" altLang="zh-CN" sz="1800" smtClean="0">
              <a:solidFill>
                <a:srgbClr val="002060"/>
              </a:solidFill>
              <a:latin typeface="新宋体" pitchFamily="49" charset="-122"/>
              <a:ea typeface="新宋体" pitchFamily="49" charset="-122"/>
            </a:endParaRPr>
          </a:p>
          <a:p>
            <a:pPr eaLnBrk="1" hangingPunct="1">
              <a:lnSpc>
                <a:spcPct val="150000"/>
              </a:lnSpc>
              <a:buFont typeface="Wingdings 3" pitchFamily="18" charset="2"/>
              <a:buNone/>
            </a:pPr>
            <a:r>
              <a:rPr lang="zh-CN" altLang="en-US" sz="1800" smtClean="0">
                <a:solidFill>
                  <a:srgbClr val="FF0000"/>
                </a:solidFill>
                <a:latin typeface="新宋体" pitchFamily="49" charset="-122"/>
                <a:ea typeface="新宋体" pitchFamily="49" charset="-122"/>
              </a:rPr>
              <a:t>两类加密技术</a:t>
            </a:r>
            <a:endParaRPr lang="en-US" altLang="zh-CN" sz="1800" smtClean="0">
              <a:solidFill>
                <a:srgbClr val="FF0000"/>
              </a:solidFill>
              <a:latin typeface="新宋体" pitchFamily="49" charset="-122"/>
              <a:ea typeface="新宋体" pitchFamily="49" charset="-122"/>
            </a:endParaRPr>
          </a:p>
          <a:p>
            <a:pPr eaLnBrk="1" hangingPunct="1">
              <a:lnSpc>
                <a:spcPct val="150000"/>
              </a:lnSpc>
              <a:buFont typeface="Wingdings 3" pitchFamily="18" charset="2"/>
              <a:buNone/>
            </a:pPr>
            <a:r>
              <a:rPr lang="zh-CN" altLang="en-US" sz="1800" smtClean="0">
                <a:latin typeface="新宋体" pitchFamily="49" charset="-122"/>
                <a:ea typeface="新宋体" pitchFamily="49" charset="-122"/>
              </a:rPr>
              <a:t>数字签名</a:t>
            </a:r>
            <a:endParaRPr lang="en-US" altLang="zh-CN" sz="1800" smtClean="0">
              <a:latin typeface="新宋体" pitchFamily="49" charset="-122"/>
              <a:ea typeface="新宋体" pitchFamily="49" charset="-122"/>
            </a:endParaRPr>
          </a:p>
          <a:p>
            <a:pPr eaLnBrk="1" hangingPunct="1">
              <a:lnSpc>
                <a:spcPct val="150000"/>
              </a:lnSpc>
              <a:buFont typeface="Wingdings 3" pitchFamily="18" charset="2"/>
              <a:buNone/>
            </a:pPr>
            <a:r>
              <a:rPr lang="zh-CN" altLang="en-US" sz="1800" smtClean="0">
                <a:latin typeface="新宋体" pitchFamily="49" charset="-122"/>
                <a:ea typeface="新宋体" pitchFamily="49" charset="-122"/>
              </a:rPr>
              <a:t>因特网使用的安全协议</a:t>
            </a:r>
            <a:endParaRPr lang="en-US" altLang="zh-CN" sz="1800" smtClean="0">
              <a:latin typeface="新宋体" pitchFamily="49" charset="-122"/>
              <a:ea typeface="新宋体" pitchFamily="49" charset="-122"/>
            </a:endParaRPr>
          </a:p>
          <a:p>
            <a:pPr eaLnBrk="1" hangingPunct="1">
              <a:lnSpc>
                <a:spcPct val="150000"/>
              </a:lnSpc>
              <a:buFont typeface="Wingdings 3" pitchFamily="18" charset="2"/>
              <a:buNone/>
            </a:pPr>
            <a:r>
              <a:rPr lang="zh-CN" altLang="en-US" sz="1800" smtClean="0">
                <a:latin typeface="新宋体" pitchFamily="49" charset="-122"/>
                <a:ea typeface="新宋体" pitchFamily="49" charset="-122"/>
              </a:rPr>
              <a:t>链路加密与端到端加密</a:t>
            </a:r>
            <a:endParaRPr lang="en-US" altLang="zh-CN" sz="1800" smtClean="0">
              <a:latin typeface="新宋体" pitchFamily="49" charset="-122"/>
              <a:ea typeface="新宋体" pitchFamily="49" charset="-122"/>
            </a:endParaRPr>
          </a:p>
          <a:p>
            <a:pPr eaLnBrk="1" hangingPunct="1">
              <a:lnSpc>
                <a:spcPct val="150000"/>
              </a:lnSpc>
              <a:buFont typeface="Wingdings 3" pitchFamily="18" charset="2"/>
              <a:buNone/>
            </a:pPr>
            <a:r>
              <a:rPr lang="zh-CN" altLang="en-US" sz="1800" smtClean="0">
                <a:latin typeface="新宋体" pitchFamily="49" charset="-122"/>
                <a:ea typeface="新宋体" pitchFamily="49" charset="-122"/>
              </a:rPr>
              <a:t>防火墙</a:t>
            </a:r>
            <a:endParaRPr lang="en-US" altLang="zh-CN" sz="1800" smtClean="0">
              <a:latin typeface="新宋体" pitchFamily="49" charset="-122"/>
              <a:ea typeface="新宋体" pitchFamily="49" charset="-122"/>
            </a:endParaRPr>
          </a:p>
          <a:p>
            <a:pPr eaLnBrk="1" hangingPunct="1">
              <a:buFont typeface="Wingdings 3" pitchFamily="18" charset="2"/>
              <a:buNone/>
            </a:pPr>
            <a:endParaRPr lang="zh-CN" altLang="en-US" sz="1800" b="0" smtClean="0"/>
          </a:p>
        </p:txBody>
      </p:sp>
    </p:spTree>
    <p:extLst>
      <p:ext uri="{BB962C8B-B14F-4D97-AF65-F5344CB8AC3E}">
        <p14:creationId xmlns:p14="http://schemas.microsoft.com/office/powerpoint/2010/main" val="172370893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5"/>
          <p:cNvSpPr>
            <a:spLocks noGrp="1"/>
          </p:cNvSpPr>
          <p:nvPr>
            <p:ph type="title"/>
          </p:nvPr>
        </p:nvSpPr>
        <p:spPr/>
        <p:txBody>
          <a:bodyPr/>
          <a:lstStyle/>
          <a:p>
            <a:pPr eaLnBrk="1" hangingPunct="1"/>
            <a:r>
              <a:rPr lang="zh-CN" altLang="en-US" sz="4000" smtClean="0"/>
              <a:t>对称密钥密码体制 </a:t>
            </a:r>
          </a:p>
        </p:txBody>
      </p:sp>
      <p:sp>
        <p:nvSpPr>
          <p:cNvPr id="141315" name="Rectangle 3"/>
          <p:cNvSpPr>
            <a:spLocks noGrp="1" noChangeArrowheads="1"/>
          </p:cNvSpPr>
          <p:nvPr>
            <p:ph idx="1"/>
          </p:nvPr>
        </p:nvSpPr>
        <p:spPr/>
        <p:txBody>
          <a:bodyPr/>
          <a:lstStyle/>
          <a:p>
            <a:pPr eaLnBrk="1" hangingPunct="1">
              <a:buFont typeface="Wingdings" pitchFamily="2" charset="2"/>
              <a:buNone/>
            </a:pPr>
            <a:r>
              <a:rPr lang="zh-CN" altLang="en-US" sz="3200" smtClean="0"/>
              <a:t>所谓常规密钥密码体制，即加密密钥与解密密钥是</a:t>
            </a:r>
            <a:r>
              <a:rPr lang="zh-CN" altLang="en-US" sz="3200" smtClean="0">
                <a:solidFill>
                  <a:schemeClr val="hlink"/>
                </a:solidFill>
              </a:rPr>
              <a:t>相同的</a:t>
            </a:r>
            <a:r>
              <a:rPr lang="zh-CN" altLang="en-US" sz="3200" smtClean="0"/>
              <a:t>密码体制。</a:t>
            </a:r>
          </a:p>
          <a:p>
            <a:pPr eaLnBrk="1" hangingPunct="1">
              <a:buFont typeface="Wingdings" pitchFamily="2" charset="2"/>
              <a:buNone/>
            </a:pPr>
            <a:r>
              <a:rPr lang="zh-CN" altLang="en-US" sz="3200" smtClean="0"/>
              <a:t>这种加密系统又称为</a:t>
            </a:r>
            <a:r>
              <a:rPr lang="zh-CN" altLang="en-US" sz="3200" smtClean="0">
                <a:solidFill>
                  <a:schemeClr val="hlink"/>
                </a:solidFill>
              </a:rPr>
              <a:t>对称密钥系统</a:t>
            </a:r>
            <a:r>
              <a:rPr lang="zh-CN" altLang="en-US" sz="3200" smtClean="0"/>
              <a:t>。</a:t>
            </a:r>
          </a:p>
        </p:txBody>
      </p:sp>
    </p:spTree>
    <p:extLst>
      <p:ext uri="{BB962C8B-B14F-4D97-AF65-F5344CB8AC3E}">
        <p14:creationId xmlns:p14="http://schemas.microsoft.com/office/powerpoint/2010/main" val="37580486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title"/>
          </p:nvPr>
        </p:nvSpPr>
        <p:spPr/>
        <p:txBody>
          <a:bodyPr/>
          <a:lstStyle/>
          <a:p>
            <a:pPr eaLnBrk="1" hangingPunct="1"/>
            <a:r>
              <a:rPr lang="zh-CN" altLang="en-US" smtClean="0"/>
              <a:t>对称数据加密模型 </a:t>
            </a:r>
          </a:p>
        </p:txBody>
      </p:sp>
      <p:sp>
        <p:nvSpPr>
          <p:cNvPr id="16387" name="Line 52"/>
          <p:cNvSpPr>
            <a:spLocks noChangeShapeType="1"/>
          </p:cNvSpPr>
          <p:nvPr/>
        </p:nvSpPr>
        <p:spPr bwMode="auto">
          <a:xfrm>
            <a:off x="2047875" y="3424238"/>
            <a:ext cx="1392238" cy="0"/>
          </a:xfrm>
          <a:prstGeom prst="line">
            <a:avLst/>
          </a:prstGeom>
          <a:noFill/>
          <a:ln w="38100">
            <a:solidFill>
              <a:srgbClr val="333399"/>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88" name="Line 53"/>
          <p:cNvSpPr>
            <a:spLocks noChangeShapeType="1"/>
          </p:cNvSpPr>
          <p:nvPr/>
        </p:nvSpPr>
        <p:spPr bwMode="auto">
          <a:xfrm flipV="1">
            <a:off x="4459288" y="3424238"/>
            <a:ext cx="2200275" cy="11112"/>
          </a:xfrm>
          <a:prstGeom prst="line">
            <a:avLst/>
          </a:prstGeom>
          <a:noFill/>
          <a:ln w="38100">
            <a:solidFill>
              <a:srgbClr val="333399"/>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89" name="Text Box 56"/>
          <p:cNvSpPr txBox="1">
            <a:spLocks noChangeArrowheads="1"/>
          </p:cNvSpPr>
          <p:nvPr/>
        </p:nvSpPr>
        <p:spPr bwMode="auto">
          <a:xfrm>
            <a:off x="8064500" y="3244850"/>
            <a:ext cx="1044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000">
                <a:solidFill>
                  <a:schemeClr val="tx2"/>
                </a:solidFill>
                <a:latin typeface="Arial" charset="0"/>
                <a:ea typeface="黑体" pitchFamily="49" charset="-122"/>
              </a:rPr>
              <a:t>明文 </a:t>
            </a:r>
            <a:r>
              <a:rPr kumimoji="1" lang="en-US" altLang="zh-CN" sz="2000" i="1">
                <a:solidFill>
                  <a:schemeClr val="tx2"/>
                </a:solidFill>
                <a:latin typeface="Arial" charset="0"/>
                <a:ea typeface="黑体" pitchFamily="49" charset="-122"/>
              </a:rPr>
              <a:t>X</a:t>
            </a:r>
            <a:r>
              <a:rPr kumimoji="1" lang="en-US" altLang="zh-CN" sz="3200">
                <a:solidFill>
                  <a:schemeClr val="tx2"/>
                </a:solidFill>
                <a:latin typeface="Arial" charset="0"/>
                <a:ea typeface="黑体" pitchFamily="49" charset="-122"/>
              </a:rPr>
              <a:t> </a:t>
            </a:r>
          </a:p>
        </p:txBody>
      </p:sp>
      <p:sp>
        <p:nvSpPr>
          <p:cNvPr id="16390" name="Freeform 51"/>
          <p:cNvSpPr>
            <a:spLocks/>
          </p:cNvSpPr>
          <p:nvPr/>
        </p:nvSpPr>
        <p:spPr bwMode="auto">
          <a:xfrm>
            <a:off x="785813" y="2984500"/>
            <a:ext cx="349250" cy="454025"/>
          </a:xfrm>
          <a:custGeom>
            <a:avLst/>
            <a:gdLst>
              <a:gd name="T0" fmla="*/ 2147483647 w 194"/>
              <a:gd name="T1" fmla="*/ 0 h 232"/>
              <a:gd name="T2" fmla="*/ 0 w 194"/>
              <a:gd name="T3" fmla="*/ 2147483647 h 232"/>
              <a:gd name="T4" fmla="*/ 2147483647 w 194"/>
              <a:gd name="T5" fmla="*/ 2147483647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9525">
            <a:solidFill>
              <a:srgbClr val="333399"/>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391" name="Text Box 65"/>
          <p:cNvSpPr txBox="1">
            <a:spLocks noChangeArrowheads="1"/>
          </p:cNvSpPr>
          <p:nvPr/>
        </p:nvSpPr>
        <p:spPr bwMode="auto">
          <a:xfrm>
            <a:off x="2986088" y="1773238"/>
            <a:ext cx="690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000">
                <a:solidFill>
                  <a:schemeClr val="tx2"/>
                </a:solidFill>
                <a:latin typeface="Arial" charset="0"/>
                <a:ea typeface="黑体" pitchFamily="49" charset="-122"/>
              </a:rPr>
              <a:t>截获</a:t>
            </a:r>
          </a:p>
        </p:txBody>
      </p:sp>
      <p:sp>
        <p:nvSpPr>
          <p:cNvPr id="16392" name="Freeform 72"/>
          <p:cNvSpPr>
            <a:spLocks/>
          </p:cNvSpPr>
          <p:nvPr/>
        </p:nvSpPr>
        <p:spPr bwMode="auto">
          <a:xfrm flipH="1" flipV="1">
            <a:off x="1690688" y="2647950"/>
            <a:ext cx="79375" cy="420688"/>
          </a:xfrm>
          <a:custGeom>
            <a:avLst/>
            <a:gdLst>
              <a:gd name="T0" fmla="*/ 0 w 1"/>
              <a:gd name="T1" fmla="*/ 2147483647 h 314"/>
              <a:gd name="T2" fmla="*/ 0 w 1"/>
              <a:gd name="T3" fmla="*/ 0 h 314"/>
              <a:gd name="T4" fmla="*/ 0 60000 65536"/>
              <a:gd name="T5" fmla="*/ 0 60000 65536"/>
              <a:gd name="T6" fmla="*/ 0 w 1"/>
              <a:gd name="T7" fmla="*/ 0 h 314"/>
              <a:gd name="T8" fmla="*/ 1 w 1"/>
              <a:gd name="T9" fmla="*/ 314 h 314"/>
            </a:gdLst>
            <a:ahLst/>
            <a:cxnLst>
              <a:cxn ang="T4">
                <a:pos x="T0" y="T1"/>
              </a:cxn>
              <a:cxn ang="T5">
                <a:pos x="T2" y="T3"/>
              </a:cxn>
            </a:cxnLst>
            <a:rect l="T6" t="T7" r="T8" b="T9"/>
            <a:pathLst>
              <a:path w="1" h="314">
                <a:moveTo>
                  <a:pt x="0" y="314"/>
                </a:moveTo>
                <a:lnTo>
                  <a:pt x="0" y="0"/>
                </a:lnTo>
              </a:path>
            </a:pathLst>
          </a:custGeom>
          <a:noFill/>
          <a:ln w="19050">
            <a:solidFill>
              <a:srgbClr val="333399"/>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393" name="Line 101"/>
          <p:cNvSpPr>
            <a:spLocks noChangeShapeType="1"/>
          </p:cNvSpPr>
          <p:nvPr/>
        </p:nvSpPr>
        <p:spPr bwMode="auto">
          <a:xfrm rot="-5400000">
            <a:off x="4121150" y="2778125"/>
            <a:ext cx="977900" cy="0"/>
          </a:xfrm>
          <a:prstGeom prst="line">
            <a:avLst/>
          </a:prstGeom>
          <a:noFill/>
          <a:ln w="57150">
            <a:solidFill>
              <a:srgbClr val="333399"/>
            </a:solidFill>
            <a:prstDash val="sysDot"/>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4" name="Freeform 134"/>
          <p:cNvSpPr>
            <a:spLocks/>
          </p:cNvSpPr>
          <p:nvPr/>
        </p:nvSpPr>
        <p:spPr bwMode="auto">
          <a:xfrm flipH="1" flipV="1">
            <a:off x="7202488" y="2647950"/>
            <a:ext cx="79375" cy="420688"/>
          </a:xfrm>
          <a:custGeom>
            <a:avLst/>
            <a:gdLst>
              <a:gd name="T0" fmla="*/ 0 w 1"/>
              <a:gd name="T1" fmla="*/ 2147483647 h 314"/>
              <a:gd name="T2" fmla="*/ 0 w 1"/>
              <a:gd name="T3" fmla="*/ 0 h 314"/>
              <a:gd name="T4" fmla="*/ 0 60000 65536"/>
              <a:gd name="T5" fmla="*/ 0 60000 65536"/>
              <a:gd name="T6" fmla="*/ 0 w 1"/>
              <a:gd name="T7" fmla="*/ 0 h 314"/>
              <a:gd name="T8" fmla="*/ 1 w 1"/>
              <a:gd name="T9" fmla="*/ 314 h 314"/>
            </a:gdLst>
            <a:ahLst/>
            <a:cxnLst>
              <a:cxn ang="T4">
                <a:pos x="T0" y="T1"/>
              </a:cxn>
              <a:cxn ang="T5">
                <a:pos x="T2" y="T3"/>
              </a:cxn>
            </a:cxnLst>
            <a:rect l="T6" t="T7" r="T8" b="T9"/>
            <a:pathLst>
              <a:path w="1" h="314">
                <a:moveTo>
                  <a:pt x="0" y="314"/>
                </a:moveTo>
                <a:lnTo>
                  <a:pt x="0" y="0"/>
                </a:lnTo>
              </a:path>
            </a:pathLst>
          </a:custGeom>
          <a:noFill/>
          <a:ln w="19050">
            <a:solidFill>
              <a:srgbClr val="333399"/>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395" name="Freeform 50"/>
          <p:cNvSpPr>
            <a:spLocks/>
          </p:cNvSpPr>
          <p:nvPr/>
        </p:nvSpPr>
        <p:spPr bwMode="auto">
          <a:xfrm rot="-5400000">
            <a:off x="8031163" y="3038475"/>
            <a:ext cx="219075" cy="574675"/>
          </a:xfrm>
          <a:custGeom>
            <a:avLst/>
            <a:gdLst>
              <a:gd name="T0" fmla="*/ 2147483647 w 194"/>
              <a:gd name="T1" fmla="*/ 0 h 232"/>
              <a:gd name="T2" fmla="*/ 0 w 194"/>
              <a:gd name="T3" fmla="*/ 2147483647 h 232"/>
              <a:gd name="T4" fmla="*/ 2147483647 w 194"/>
              <a:gd name="T5" fmla="*/ 2147483647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9525">
            <a:solidFill>
              <a:schemeClr val="tx1"/>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396" name="Text Box 68"/>
          <p:cNvSpPr txBox="1">
            <a:spLocks noChangeArrowheads="1"/>
          </p:cNvSpPr>
          <p:nvPr/>
        </p:nvSpPr>
        <p:spPr bwMode="auto">
          <a:xfrm>
            <a:off x="5580063" y="3033713"/>
            <a:ext cx="933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000">
                <a:solidFill>
                  <a:schemeClr val="tx2"/>
                </a:solidFill>
                <a:latin typeface="Arial" charset="0"/>
                <a:ea typeface="黑体" pitchFamily="49" charset="-122"/>
              </a:rPr>
              <a:t>密文 </a:t>
            </a:r>
            <a:r>
              <a:rPr kumimoji="1" lang="en-US" altLang="zh-CN" sz="2000" i="1">
                <a:solidFill>
                  <a:schemeClr val="tx2"/>
                </a:solidFill>
                <a:latin typeface="Arial" charset="0"/>
                <a:ea typeface="黑体" pitchFamily="49" charset="-122"/>
              </a:rPr>
              <a:t>Y</a:t>
            </a:r>
          </a:p>
        </p:txBody>
      </p:sp>
      <p:sp>
        <p:nvSpPr>
          <p:cNvPr id="16397" name="Text Box 54"/>
          <p:cNvSpPr txBox="1">
            <a:spLocks noChangeArrowheads="1"/>
          </p:cNvSpPr>
          <p:nvPr/>
        </p:nvSpPr>
        <p:spPr bwMode="auto">
          <a:xfrm>
            <a:off x="241300" y="1952625"/>
            <a:ext cx="1439863"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000">
                <a:solidFill>
                  <a:schemeClr val="tx2"/>
                </a:solidFill>
                <a:latin typeface="Arial" charset="0"/>
                <a:ea typeface="黑体" pitchFamily="49" charset="-122"/>
              </a:rPr>
              <a:t>加密密钥 </a:t>
            </a:r>
            <a:r>
              <a:rPr kumimoji="1" lang="en-US" altLang="zh-CN" sz="2000" i="1">
                <a:solidFill>
                  <a:schemeClr val="tx2"/>
                </a:solidFill>
                <a:latin typeface="Arial" charset="0"/>
                <a:ea typeface="黑体" pitchFamily="49" charset="-122"/>
              </a:rPr>
              <a:t>K</a:t>
            </a:r>
          </a:p>
        </p:txBody>
      </p:sp>
      <p:sp>
        <p:nvSpPr>
          <p:cNvPr id="16398" name="Text Box 55"/>
          <p:cNvSpPr txBox="1">
            <a:spLocks noChangeArrowheads="1"/>
          </p:cNvSpPr>
          <p:nvPr/>
        </p:nvSpPr>
        <p:spPr bwMode="auto">
          <a:xfrm>
            <a:off x="133350" y="3424238"/>
            <a:ext cx="8953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000">
                <a:solidFill>
                  <a:schemeClr val="tx2"/>
                </a:solidFill>
                <a:latin typeface="Arial" charset="0"/>
                <a:ea typeface="黑体" pitchFamily="49" charset="-122"/>
              </a:rPr>
              <a:t>明文 </a:t>
            </a:r>
            <a:r>
              <a:rPr kumimoji="1" lang="en-US" altLang="zh-CN" sz="2000" i="1">
                <a:solidFill>
                  <a:schemeClr val="tx2"/>
                </a:solidFill>
                <a:latin typeface="Arial" charset="0"/>
                <a:ea typeface="黑体" pitchFamily="49" charset="-122"/>
              </a:rPr>
              <a:t>X</a:t>
            </a:r>
          </a:p>
        </p:txBody>
      </p:sp>
      <p:sp>
        <p:nvSpPr>
          <p:cNvPr id="16399" name="Text Box 57"/>
          <p:cNvSpPr txBox="1">
            <a:spLocks noChangeArrowheads="1"/>
          </p:cNvSpPr>
          <p:nvPr/>
        </p:nvSpPr>
        <p:spPr bwMode="auto">
          <a:xfrm>
            <a:off x="2416175" y="3033713"/>
            <a:ext cx="931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000">
                <a:solidFill>
                  <a:schemeClr val="tx2"/>
                </a:solidFill>
                <a:latin typeface="Arial" charset="0"/>
                <a:ea typeface="黑体" pitchFamily="49" charset="-122"/>
              </a:rPr>
              <a:t>密文 </a:t>
            </a:r>
            <a:r>
              <a:rPr kumimoji="1" lang="en-US" altLang="zh-CN" sz="2000" i="1">
                <a:solidFill>
                  <a:schemeClr val="tx2"/>
                </a:solidFill>
                <a:latin typeface="Arial" charset="0"/>
                <a:ea typeface="黑体" pitchFamily="49" charset="-122"/>
              </a:rPr>
              <a:t>Y</a:t>
            </a:r>
          </a:p>
        </p:txBody>
      </p:sp>
      <p:sp>
        <p:nvSpPr>
          <p:cNvPr id="16400" name="Text Box 58"/>
          <p:cNvSpPr txBox="1">
            <a:spLocks noChangeArrowheads="1"/>
          </p:cNvSpPr>
          <p:nvPr/>
        </p:nvSpPr>
        <p:spPr bwMode="auto">
          <a:xfrm>
            <a:off x="4197350" y="1911350"/>
            <a:ext cx="94456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000">
                <a:solidFill>
                  <a:schemeClr val="tx2"/>
                </a:solidFill>
                <a:latin typeface="Arial" charset="0"/>
                <a:ea typeface="黑体" pitchFamily="49" charset="-122"/>
              </a:rPr>
              <a:t>截取者</a:t>
            </a:r>
          </a:p>
        </p:txBody>
      </p:sp>
      <p:sp>
        <p:nvSpPr>
          <p:cNvPr id="16401" name="Rectangle 59"/>
          <p:cNvSpPr>
            <a:spLocks noChangeArrowheads="1"/>
          </p:cNvSpPr>
          <p:nvPr/>
        </p:nvSpPr>
        <p:spPr bwMode="auto">
          <a:xfrm>
            <a:off x="3552825" y="2217738"/>
            <a:ext cx="354013" cy="358775"/>
          </a:xfrm>
          <a:prstGeom prst="rect">
            <a:avLst/>
          </a:prstGeom>
          <a:solidFill>
            <a:srgbClr val="FF6699"/>
          </a:solidFill>
          <a:ln w="12700">
            <a:solidFill>
              <a:schemeClr val="tx1"/>
            </a:solidFill>
            <a:miter lim="800000"/>
            <a:headEnd/>
            <a:tailEnd/>
          </a:ln>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16402" name="Rectangle 60"/>
          <p:cNvSpPr>
            <a:spLocks noChangeArrowheads="1"/>
          </p:cNvSpPr>
          <p:nvPr/>
        </p:nvSpPr>
        <p:spPr bwMode="auto">
          <a:xfrm>
            <a:off x="5224463" y="2217738"/>
            <a:ext cx="354012" cy="358775"/>
          </a:xfrm>
          <a:prstGeom prst="rect">
            <a:avLst/>
          </a:prstGeom>
          <a:solidFill>
            <a:srgbClr val="FF6699"/>
          </a:solidFill>
          <a:ln w="12700">
            <a:solidFill>
              <a:schemeClr val="tx1"/>
            </a:solidFill>
            <a:miter lim="800000"/>
            <a:headEnd/>
            <a:tailEnd/>
          </a:ln>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16403" name="Line 61"/>
          <p:cNvSpPr>
            <a:spLocks noChangeShapeType="1"/>
          </p:cNvSpPr>
          <p:nvPr/>
        </p:nvSpPr>
        <p:spPr bwMode="auto">
          <a:xfrm>
            <a:off x="3197225" y="2397125"/>
            <a:ext cx="1063625"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4" name="Line 62"/>
          <p:cNvSpPr>
            <a:spLocks noChangeShapeType="1"/>
          </p:cNvSpPr>
          <p:nvPr/>
        </p:nvSpPr>
        <p:spPr bwMode="auto">
          <a:xfrm flipV="1">
            <a:off x="3729038" y="1835150"/>
            <a:ext cx="0" cy="561975"/>
          </a:xfrm>
          <a:prstGeom prst="line">
            <a:avLst/>
          </a:prstGeom>
          <a:noFill/>
          <a:ln w="19050">
            <a:solidFill>
              <a:srgbClr val="333399"/>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5" name="Freeform 63"/>
          <p:cNvSpPr>
            <a:spLocks/>
          </p:cNvSpPr>
          <p:nvPr/>
        </p:nvSpPr>
        <p:spPr bwMode="auto">
          <a:xfrm>
            <a:off x="4914900" y="1814513"/>
            <a:ext cx="427038" cy="574675"/>
          </a:xfrm>
          <a:custGeom>
            <a:avLst/>
            <a:gdLst>
              <a:gd name="T0" fmla="*/ 0 w 290"/>
              <a:gd name="T1" fmla="*/ 2147483647 h 385"/>
              <a:gd name="T2" fmla="*/ 2147483647 w 290"/>
              <a:gd name="T3" fmla="*/ 2147483647 h 385"/>
              <a:gd name="T4" fmla="*/ 2147483647 w 290"/>
              <a:gd name="T5" fmla="*/ 2147483647 h 385"/>
              <a:gd name="T6" fmla="*/ 2147483647 w 290"/>
              <a:gd name="T7" fmla="*/ 2147483647 h 385"/>
              <a:gd name="T8" fmla="*/ 2147483647 w 290"/>
              <a:gd name="T9" fmla="*/ 2147483647 h 385"/>
              <a:gd name="T10" fmla="*/ 2147483647 w 290"/>
              <a:gd name="T11" fmla="*/ 2147483647 h 385"/>
              <a:gd name="T12" fmla="*/ 2147483647 w 290"/>
              <a:gd name="T13" fmla="*/ 0 h 385"/>
              <a:gd name="T14" fmla="*/ 0 60000 65536"/>
              <a:gd name="T15" fmla="*/ 0 60000 65536"/>
              <a:gd name="T16" fmla="*/ 0 60000 65536"/>
              <a:gd name="T17" fmla="*/ 0 60000 65536"/>
              <a:gd name="T18" fmla="*/ 0 60000 65536"/>
              <a:gd name="T19" fmla="*/ 0 60000 65536"/>
              <a:gd name="T20" fmla="*/ 0 60000 65536"/>
              <a:gd name="T21" fmla="*/ 0 w 290"/>
              <a:gd name="T22" fmla="*/ 0 h 385"/>
              <a:gd name="T23" fmla="*/ 290 w 290"/>
              <a:gd name="T24" fmla="*/ 385 h 3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0" h="385">
                <a:moveTo>
                  <a:pt x="0" y="384"/>
                </a:moveTo>
                <a:lnTo>
                  <a:pt x="215" y="384"/>
                </a:lnTo>
                <a:cubicBezTo>
                  <a:pt x="256" y="384"/>
                  <a:pt x="257" y="377"/>
                  <a:pt x="246" y="381"/>
                </a:cubicBezTo>
                <a:cubicBezTo>
                  <a:pt x="235" y="385"/>
                  <a:pt x="269" y="377"/>
                  <a:pt x="276" y="369"/>
                </a:cubicBezTo>
                <a:cubicBezTo>
                  <a:pt x="283" y="361"/>
                  <a:pt x="286" y="349"/>
                  <a:pt x="288" y="336"/>
                </a:cubicBezTo>
                <a:cubicBezTo>
                  <a:pt x="290" y="323"/>
                  <a:pt x="288" y="347"/>
                  <a:pt x="288" y="291"/>
                </a:cubicBezTo>
                <a:lnTo>
                  <a:pt x="288" y="0"/>
                </a:lnTo>
              </a:path>
            </a:pathLst>
          </a:custGeom>
          <a:noFill/>
          <a:ln w="19050">
            <a:solidFill>
              <a:srgbClr val="333399"/>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06" name="Freeform 64"/>
          <p:cNvSpPr>
            <a:spLocks/>
          </p:cNvSpPr>
          <p:nvPr/>
        </p:nvSpPr>
        <p:spPr bwMode="auto">
          <a:xfrm>
            <a:off x="5483225" y="1809750"/>
            <a:ext cx="428625" cy="577850"/>
          </a:xfrm>
          <a:custGeom>
            <a:avLst/>
            <a:gdLst>
              <a:gd name="T0" fmla="*/ 2147483647 w 290"/>
              <a:gd name="T1" fmla="*/ 2147483647 h 387"/>
              <a:gd name="T2" fmla="*/ 2147483647 w 290"/>
              <a:gd name="T3" fmla="*/ 2147483647 h 387"/>
              <a:gd name="T4" fmla="*/ 2147483647 w 290"/>
              <a:gd name="T5" fmla="*/ 2147483647 h 387"/>
              <a:gd name="T6" fmla="*/ 2147483647 w 290"/>
              <a:gd name="T7" fmla="*/ 2147483647 h 387"/>
              <a:gd name="T8" fmla="*/ 2147483647 w 290"/>
              <a:gd name="T9" fmla="*/ 2147483647 h 387"/>
              <a:gd name="T10" fmla="*/ 2147483647 w 290"/>
              <a:gd name="T11" fmla="*/ 2147483647 h 387"/>
              <a:gd name="T12" fmla="*/ 2147483647 w 290"/>
              <a:gd name="T13" fmla="*/ 0 h 387"/>
              <a:gd name="T14" fmla="*/ 0 60000 65536"/>
              <a:gd name="T15" fmla="*/ 0 60000 65536"/>
              <a:gd name="T16" fmla="*/ 0 60000 65536"/>
              <a:gd name="T17" fmla="*/ 0 60000 65536"/>
              <a:gd name="T18" fmla="*/ 0 60000 65536"/>
              <a:gd name="T19" fmla="*/ 0 60000 65536"/>
              <a:gd name="T20" fmla="*/ 0 60000 65536"/>
              <a:gd name="T21" fmla="*/ 0 w 290"/>
              <a:gd name="T22" fmla="*/ 0 h 387"/>
              <a:gd name="T23" fmla="*/ 290 w 290"/>
              <a:gd name="T24" fmla="*/ 387 h 3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0" h="387">
                <a:moveTo>
                  <a:pt x="290" y="384"/>
                </a:moveTo>
                <a:lnTo>
                  <a:pt x="75" y="384"/>
                </a:lnTo>
                <a:cubicBezTo>
                  <a:pt x="75" y="384"/>
                  <a:pt x="55" y="387"/>
                  <a:pt x="45" y="384"/>
                </a:cubicBezTo>
                <a:cubicBezTo>
                  <a:pt x="35" y="381"/>
                  <a:pt x="21" y="377"/>
                  <a:pt x="14" y="369"/>
                </a:cubicBezTo>
                <a:cubicBezTo>
                  <a:pt x="7" y="361"/>
                  <a:pt x="4" y="349"/>
                  <a:pt x="2" y="336"/>
                </a:cubicBezTo>
                <a:cubicBezTo>
                  <a:pt x="0" y="323"/>
                  <a:pt x="2" y="347"/>
                  <a:pt x="2" y="291"/>
                </a:cubicBezTo>
                <a:lnTo>
                  <a:pt x="2" y="0"/>
                </a:lnTo>
              </a:path>
            </a:pathLst>
          </a:custGeom>
          <a:noFill/>
          <a:ln w="19050">
            <a:solidFill>
              <a:srgbClr val="333399"/>
            </a:solidFill>
            <a:round/>
            <a:headEnd type="triangle" w="med" len="lg"/>
            <a:tailEnd type="non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07" name="Text Box 66"/>
          <p:cNvSpPr txBox="1">
            <a:spLocks noChangeArrowheads="1"/>
          </p:cNvSpPr>
          <p:nvPr/>
        </p:nvSpPr>
        <p:spPr bwMode="auto">
          <a:xfrm>
            <a:off x="5689600" y="1784350"/>
            <a:ext cx="6921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000">
                <a:solidFill>
                  <a:schemeClr val="tx2"/>
                </a:solidFill>
                <a:latin typeface="Arial" charset="0"/>
                <a:ea typeface="黑体" pitchFamily="49" charset="-122"/>
              </a:rPr>
              <a:t>篡改</a:t>
            </a:r>
          </a:p>
        </p:txBody>
      </p:sp>
      <p:sp>
        <p:nvSpPr>
          <p:cNvPr id="16408" name="Oval 67"/>
          <p:cNvSpPr>
            <a:spLocks noChangeArrowheads="1"/>
          </p:cNvSpPr>
          <p:nvPr/>
        </p:nvSpPr>
        <p:spPr bwMode="auto">
          <a:xfrm>
            <a:off x="3694113" y="2352675"/>
            <a:ext cx="69850" cy="71438"/>
          </a:xfrm>
          <a:prstGeom prst="ellipse">
            <a:avLst/>
          </a:prstGeom>
          <a:solidFill>
            <a:schemeClr val="tx1"/>
          </a:solidFill>
          <a:ln w="9525">
            <a:solidFill>
              <a:schemeClr val="tx1"/>
            </a:solidFill>
            <a:round/>
            <a:headEnd/>
            <a:tailEnd/>
          </a:ln>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pic>
        <p:nvPicPr>
          <p:cNvPr id="16409" name="Picture 6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547813" y="2185987"/>
            <a:ext cx="503238"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6410" name="Text Box 70"/>
          <p:cNvSpPr txBox="1">
            <a:spLocks noChangeArrowheads="1"/>
          </p:cNvSpPr>
          <p:nvPr/>
        </p:nvSpPr>
        <p:spPr bwMode="auto">
          <a:xfrm>
            <a:off x="168275" y="248602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en-US" altLang="zh-CN" sz="2000">
                <a:solidFill>
                  <a:schemeClr val="tx2"/>
                </a:solidFill>
                <a:latin typeface="Arial" charset="0"/>
                <a:ea typeface="黑体" pitchFamily="49" charset="-122"/>
              </a:rPr>
              <a:t>A</a:t>
            </a:r>
          </a:p>
        </p:txBody>
      </p:sp>
      <p:sp>
        <p:nvSpPr>
          <p:cNvPr id="16411" name="Text Box 71"/>
          <p:cNvSpPr txBox="1">
            <a:spLocks noChangeArrowheads="1"/>
          </p:cNvSpPr>
          <p:nvPr/>
        </p:nvSpPr>
        <p:spPr bwMode="auto">
          <a:xfrm>
            <a:off x="8640763" y="2486025"/>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en-US" altLang="zh-CN" sz="2000">
                <a:solidFill>
                  <a:schemeClr val="tx2"/>
                </a:solidFill>
                <a:latin typeface="Arial" charset="0"/>
                <a:ea typeface="黑体" pitchFamily="49" charset="-122"/>
              </a:rPr>
              <a:t>B</a:t>
            </a:r>
          </a:p>
        </p:txBody>
      </p:sp>
      <p:graphicFrame>
        <p:nvGraphicFramePr>
          <p:cNvPr id="16412" name="Object 73"/>
          <p:cNvGraphicFramePr>
            <a:graphicFrameLocks noChangeAspect="1"/>
          </p:cNvGraphicFramePr>
          <p:nvPr/>
        </p:nvGraphicFramePr>
        <p:xfrm>
          <a:off x="3359150" y="2759075"/>
          <a:ext cx="2293938" cy="1498600"/>
        </p:xfrm>
        <a:graphic>
          <a:graphicData uri="http://schemas.openxmlformats.org/presentationml/2006/ole">
            <mc:AlternateContent xmlns:mc="http://schemas.openxmlformats.org/markup-compatibility/2006">
              <mc:Choice xmlns:v="urn:schemas-microsoft-com:vml" Requires="v">
                <p:oleObj spid="_x0000_s36884" name="VISIO" r:id="rId5" imgW="1687068" imgH="964692" progId="Visio.Drawing.6">
                  <p:embed/>
                </p:oleObj>
              </mc:Choice>
              <mc:Fallback>
                <p:oleObj name="VISIO" r:id="rId5" imgW="1687068" imgH="964692"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9150" y="2759075"/>
                        <a:ext cx="2293938" cy="149860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16413" name="Group 74"/>
          <p:cNvGrpSpPr>
            <a:grpSpLocks/>
          </p:cNvGrpSpPr>
          <p:nvPr/>
        </p:nvGrpSpPr>
        <p:grpSpPr bwMode="auto">
          <a:xfrm>
            <a:off x="461963" y="2625725"/>
            <a:ext cx="574675" cy="620713"/>
            <a:chOff x="921" y="2412"/>
            <a:chExt cx="284" cy="265"/>
          </a:xfrm>
        </p:grpSpPr>
        <p:grpSp>
          <p:nvGrpSpPr>
            <p:cNvPr id="16446" name="Group 75"/>
            <p:cNvGrpSpPr>
              <a:grpSpLocks/>
            </p:cNvGrpSpPr>
            <p:nvPr/>
          </p:nvGrpSpPr>
          <p:grpSpPr bwMode="auto">
            <a:xfrm>
              <a:off x="928" y="2417"/>
              <a:ext cx="277" cy="260"/>
              <a:chOff x="928" y="2417"/>
              <a:chExt cx="277" cy="260"/>
            </a:xfrm>
          </p:grpSpPr>
          <p:sp>
            <p:nvSpPr>
              <p:cNvPr id="16460" name="Freeform 76"/>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61" name="Freeform 77"/>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62" name="Freeform 78"/>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63" name="Freeform 79"/>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64" name="Rectangle 80"/>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16465" name="Rectangle 81"/>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16466" name="Rectangle 82"/>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16467" name="Line 83"/>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6468" name="Group 84"/>
              <p:cNvGrpSpPr>
                <a:grpSpLocks/>
              </p:cNvGrpSpPr>
              <p:nvPr/>
            </p:nvGrpSpPr>
            <p:grpSpPr bwMode="auto">
              <a:xfrm>
                <a:off x="928" y="2639"/>
                <a:ext cx="277" cy="38"/>
                <a:chOff x="928" y="2639"/>
                <a:chExt cx="277" cy="38"/>
              </a:xfrm>
            </p:grpSpPr>
            <p:sp>
              <p:nvSpPr>
                <p:cNvPr id="16469" name="Freeform 85"/>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70" name="Freeform 86"/>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71" name="Rectangle 87"/>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grpSp>
        </p:grpSp>
        <p:grpSp>
          <p:nvGrpSpPr>
            <p:cNvPr id="16447" name="Group 88"/>
            <p:cNvGrpSpPr>
              <a:grpSpLocks/>
            </p:cNvGrpSpPr>
            <p:nvPr/>
          </p:nvGrpSpPr>
          <p:grpSpPr bwMode="auto">
            <a:xfrm>
              <a:off x="921" y="2412"/>
              <a:ext cx="277" cy="261"/>
              <a:chOff x="921" y="2412"/>
              <a:chExt cx="277" cy="261"/>
            </a:xfrm>
          </p:grpSpPr>
          <p:sp>
            <p:nvSpPr>
              <p:cNvPr id="16448" name="Freeform 89"/>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49" name="Freeform 90"/>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50" name="Freeform 91"/>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51" name="Freeform 92"/>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52" name="Rectangle 93"/>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16453" name="Rectangle 94"/>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16454" name="Rectangle 95"/>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16455" name="Line 96"/>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6456" name="Group 97"/>
              <p:cNvGrpSpPr>
                <a:grpSpLocks/>
              </p:cNvGrpSpPr>
              <p:nvPr/>
            </p:nvGrpSpPr>
            <p:grpSpPr bwMode="auto">
              <a:xfrm>
                <a:off x="921" y="2635"/>
                <a:ext cx="277" cy="38"/>
                <a:chOff x="921" y="2635"/>
                <a:chExt cx="277" cy="38"/>
              </a:xfrm>
            </p:grpSpPr>
            <p:sp>
              <p:nvSpPr>
                <p:cNvPr id="16457" name="Freeform 98"/>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58" name="Freeform 99"/>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59" name="Rectangle 100"/>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grpSp>
        </p:grpSp>
      </p:grpSp>
      <p:sp>
        <p:nvSpPr>
          <p:cNvPr id="16414" name="Rectangle 102"/>
          <p:cNvSpPr>
            <a:spLocks noChangeArrowheads="1"/>
          </p:cNvSpPr>
          <p:nvPr/>
        </p:nvSpPr>
        <p:spPr bwMode="auto">
          <a:xfrm>
            <a:off x="1135063" y="3078163"/>
            <a:ext cx="1276350" cy="715962"/>
          </a:xfrm>
          <a:prstGeom prst="rect">
            <a:avLst/>
          </a:prstGeom>
          <a:solidFill>
            <a:srgbClr val="FFCCFF"/>
          </a:solidFill>
          <a:ln w="12700" algn="ctr">
            <a:solidFill>
              <a:schemeClr val="tx1"/>
            </a:solidFill>
            <a:miter lim="800000"/>
            <a:headEnd/>
            <a:tailEnd/>
          </a:ln>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kumimoji="1" lang="en-US" altLang="zh-CN" sz="2000" i="1">
                <a:solidFill>
                  <a:schemeClr val="tx2"/>
                </a:solidFill>
                <a:latin typeface="Arial" charset="0"/>
                <a:ea typeface="黑体" pitchFamily="49" charset="-122"/>
              </a:rPr>
              <a:t>E</a:t>
            </a:r>
            <a:r>
              <a:rPr kumimoji="1" lang="en-US" altLang="zh-CN" sz="2000">
                <a:solidFill>
                  <a:schemeClr val="tx2"/>
                </a:solidFill>
                <a:latin typeface="Arial" charset="0"/>
                <a:ea typeface="黑体" pitchFamily="49" charset="-122"/>
              </a:rPr>
              <a:t> </a:t>
            </a:r>
            <a:r>
              <a:rPr kumimoji="1" lang="zh-CN" altLang="en-US" sz="2000">
                <a:solidFill>
                  <a:schemeClr val="tx2"/>
                </a:solidFill>
                <a:latin typeface="Arial" charset="0"/>
                <a:ea typeface="黑体" pitchFamily="49" charset="-122"/>
              </a:rPr>
              <a:t>运算</a:t>
            </a:r>
          </a:p>
          <a:p>
            <a:pPr eaLnBrk="1" hangingPunct="1"/>
            <a:r>
              <a:rPr kumimoji="1" lang="zh-CN" altLang="en-US" sz="2000">
                <a:solidFill>
                  <a:schemeClr val="tx2"/>
                </a:solidFill>
                <a:latin typeface="Arial" charset="0"/>
                <a:ea typeface="黑体" pitchFamily="49" charset="-122"/>
              </a:rPr>
              <a:t>加密算法</a:t>
            </a:r>
          </a:p>
        </p:txBody>
      </p:sp>
      <p:sp>
        <p:nvSpPr>
          <p:cNvPr id="16415" name="Rectangle 103"/>
          <p:cNvSpPr>
            <a:spLocks noChangeArrowheads="1"/>
          </p:cNvSpPr>
          <p:nvPr/>
        </p:nvSpPr>
        <p:spPr bwMode="auto">
          <a:xfrm>
            <a:off x="6659563" y="3078163"/>
            <a:ext cx="1277937" cy="715962"/>
          </a:xfrm>
          <a:prstGeom prst="rect">
            <a:avLst/>
          </a:prstGeom>
          <a:solidFill>
            <a:srgbClr val="FFFF99"/>
          </a:solidFill>
          <a:ln w="12700" algn="ctr">
            <a:solidFill>
              <a:schemeClr val="tx1"/>
            </a:solidFill>
            <a:miter lim="800000"/>
            <a:headEnd/>
            <a:tailEnd/>
          </a:ln>
          <a:effectLst>
            <a:outerShdw dist="35921" dir="2700000" algn="ctr" rotWithShape="0">
              <a:schemeClr val="bg2"/>
            </a:outerShdw>
          </a:effectLst>
        </p:spPr>
        <p:txBody>
          <a:bodyPr wrap="none" anchor="ct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kumimoji="1" lang="en-US" altLang="zh-CN" sz="2000">
                <a:solidFill>
                  <a:schemeClr val="tx2"/>
                </a:solidFill>
                <a:latin typeface="Arial" charset="0"/>
                <a:ea typeface="黑体" pitchFamily="49" charset="-122"/>
              </a:rPr>
              <a:t>D </a:t>
            </a:r>
            <a:r>
              <a:rPr kumimoji="1" lang="zh-CN" altLang="en-US" sz="2000">
                <a:solidFill>
                  <a:schemeClr val="tx2"/>
                </a:solidFill>
                <a:latin typeface="Arial" charset="0"/>
                <a:ea typeface="黑体" pitchFamily="49" charset="-122"/>
              </a:rPr>
              <a:t>运算</a:t>
            </a:r>
          </a:p>
          <a:p>
            <a:pPr eaLnBrk="1" hangingPunct="1"/>
            <a:r>
              <a:rPr kumimoji="1" lang="zh-CN" altLang="en-US" sz="2000">
                <a:solidFill>
                  <a:schemeClr val="tx2"/>
                </a:solidFill>
                <a:latin typeface="Arial" charset="0"/>
                <a:ea typeface="黑体" pitchFamily="49" charset="-122"/>
              </a:rPr>
              <a:t>解密算法</a:t>
            </a:r>
          </a:p>
        </p:txBody>
      </p:sp>
      <p:grpSp>
        <p:nvGrpSpPr>
          <p:cNvPr id="16416" name="Group 104"/>
          <p:cNvGrpSpPr>
            <a:grpSpLocks/>
          </p:cNvGrpSpPr>
          <p:nvPr/>
        </p:nvGrpSpPr>
        <p:grpSpPr bwMode="auto">
          <a:xfrm>
            <a:off x="8156575" y="2600325"/>
            <a:ext cx="574675" cy="620713"/>
            <a:chOff x="921" y="2412"/>
            <a:chExt cx="284" cy="265"/>
          </a:xfrm>
        </p:grpSpPr>
        <p:grpSp>
          <p:nvGrpSpPr>
            <p:cNvPr id="16420" name="Group 105"/>
            <p:cNvGrpSpPr>
              <a:grpSpLocks/>
            </p:cNvGrpSpPr>
            <p:nvPr/>
          </p:nvGrpSpPr>
          <p:grpSpPr bwMode="auto">
            <a:xfrm>
              <a:off x="928" y="2417"/>
              <a:ext cx="277" cy="260"/>
              <a:chOff x="928" y="2417"/>
              <a:chExt cx="277" cy="260"/>
            </a:xfrm>
          </p:grpSpPr>
          <p:sp>
            <p:nvSpPr>
              <p:cNvPr id="16434" name="Freeform 106"/>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35" name="Freeform 107"/>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36" name="Freeform 108"/>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37" name="Freeform 109"/>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38" name="Rectangle 110"/>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16439" name="Rectangle 111"/>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16440" name="Rectangle 112"/>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16441" name="Line 113"/>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6442" name="Group 114"/>
              <p:cNvGrpSpPr>
                <a:grpSpLocks/>
              </p:cNvGrpSpPr>
              <p:nvPr/>
            </p:nvGrpSpPr>
            <p:grpSpPr bwMode="auto">
              <a:xfrm>
                <a:off x="928" y="2639"/>
                <a:ext cx="277" cy="38"/>
                <a:chOff x="928" y="2639"/>
                <a:chExt cx="277" cy="38"/>
              </a:xfrm>
            </p:grpSpPr>
            <p:sp>
              <p:nvSpPr>
                <p:cNvPr id="16443" name="Freeform 115"/>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44" name="Freeform 116"/>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45" name="Rectangle 117"/>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grpSp>
        </p:grpSp>
        <p:grpSp>
          <p:nvGrpSpPr>
            <p:cNvPr id="16421" name="Group 118"/>
            <p:cNvGrpSpPr>
              <a:grpSpLocks/>
            </p:cNvGrpSpPr>
            <p:nvPr/>
          </p:nvGrpSpPr>
          <p:grpSpPr bwMode="auto">
            <a:xfrm>
              <a:off x="921" y="2412"/>
              <a:ext cx="277" cy="261"/>
              <a:chOff x="921" y="2412"/>
              <a:chExt cx="277" cy="261"/>
            </a:xfrm>
          </p:grpSpPr>
          <p:sp>
            <p:nvSpPr>
              <p:cNvPr id="16422" name="Freeform 119"/>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23" name="Freeform 120"/>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24" name="Freeform 121"/>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25" name="Freeform 122"/>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26" name="Rectangle 123"/>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16427" name="Rectangle 124"/>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16428" name="Rectangle 125"/>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sp>
            <p:nvSpPr>
              <p:cNvPr id="16429" name="Line 126"/>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6430" name="Group 127"/>
              <p:cNvGrpSpPr>
                <a:grpSpLocks/>
              </p:cNvGrpSpPr>
              <p:nvPr/>
            </p:nvGrpSpPr>
            <p:grpSpPr bwMode="auto">
              <a:xfrm>
                <a:off x="921" y="2635"/>
                <a:ext cx="277" cy="38"/>
                <a:chOff x="921" y="2635"/>
                <a:chExt cx="277" cy="38"/>
              </a:xfrm>
            </p:grpSpPr>
            <p:sp>
              <p:nvSpPr>
                <p:cNvPr id="16431" name="Freeform 128"/>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32" name="Freeform 129"/>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33" name="Rectangle 130"/>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endParaRPr lang="zh-CN" altLang="en-US"/>
                </a:p>
              </p:txBody>
            </p:sp>
          </p:grpSp>
        </p:grpSp>
      </p:grpSp>
      <p:sp>
        <p:nvSpPr>
          <p:cNvPr id="16417" name="Text Box 131"/>
          <p:cNvSpPr txBox="1">
            <a:spLocks noChangeArrowheads="1"/>
          </p:cNvSpPr>
          <p:nvPr/>
        </p:nvSpPr>
        <p:spPr bwMode="auto">
          <a:xfrm>
            <a:off x="4175125" y="3194050"/>
            <a:ext cx="947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000">
                <a:solidFill>
                  <a:schemeClr val="tx2"/>
                </a:solidFill>
                <a:latin typeface="Arial" charset="0"/>
                <a:ea typeface="黑体" pitchFamily="49" charset="-122"/>
              </a:rPr>
              <a:t>因特网</a:t>
            </a:r>
          </a:p>
        </p:txBody>
      </p:sp>
      <p:sp>
        <p:nvSpPr>
          <p:cNvPr id="16418" name="Text Box 132"/>
          <p:cNvSpPr txBox="1">
            <a:spLocks noChangeArrowheads="1"/>
          </p:cNvSpPr>
          <p:nvPr/>
        </p:nvSpPr>
        <p:spPr bwMode="auto">
          <a:xfrm>
            <a:off x="7318375" y="1952625"/>
            <a:ext cx="1439863"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algn="ctr" eaLnBrk="0" fontAlgn="base" hangingPunct="0">
              <a:spcBef>
                <a:spcPct val="0"/>
              </a:spcBef>
              <a:spcAft>
                <a:spcPct val="0"/>
              </a:spcAft>
              <a:defRPr sz="2800">
                <a:solidFill>
                  <a:schemeClr val="tx1"/>
                </a:solidFill>
                <a:latin typeface="Tahoma" pitchFamily="34" charset="0"/>
                <a:ea typeface="宋体" charset="-122"/>
              </a:defRPr>
            </a:lvl6pPr>
            <a:lvl7pPr marL="2971800" indent="-228600" algn="ctr" eaLnBrk="0" fontAlgn="base" hangingPunct="0">
              <a:spcBef>
                <a:spcPct val="0"/>
              </a:spcBef>
              <a:spcAft>
                <a:spcPct val="0"/>
              </a:spcAft>
              <a:defRPr sz="2800">
                <a:solidFill>
                  <a:schemeClr val="tx1"/>
                </a:solidFill>
                <a:latin typeface="Tahoma" pitchFamily="34" charset="0"/>
                <a:ea typeface="宋体" charset="-122"/>
              </a:defRPr>
            </a:lvl7pPr>
            <a:lvl8pPr marL="3429000" indent="-228600" algn="ctr" eaLnBrk="0" fontAlgn="base" hangingPunct="0">
              <a:spcBef>
                <a:spcPct val="0"/>
              </a:spcBef>
              <a:spcAft>
                <a:spcPct val="0"/>
              </a:spcAft>
              <a:defRPr sz="2800">
                <a:solidFill>
                  <a:schemeClr val="tx1"/>
                </a:solidFill>
                <a:latin typeface="Tahoma" pitchFamily="34" charset="0"/>
                <a:ea typeface="宋体" charset="-122"/>
              </a:defRPr>
            </a:lvl8pPr>
            <a:lvl9pPr marL="3886200" indent="-228600" algn="ctr" eaLnBrk="0" fontAlgn="base" hangingPunct="0">
              <a:spcBef>
                <a:spcPct val="0"/>
              </a:spcBef>
              <a:spcAft>
                <a:spcPct val="0"/>
              </a:spcAft>
              <a:defRPr sz="2800">
                <a:solidFill>
                  <a:schemeClr val="tx1"/>
                </a:solidFill>
                <a:latin typeface="Tahoma" pitchFamily="34" charset="0"/>
                <a:ea typeface="宋体" charset="-122"/>
              </a:defRPr>
            </a:lvl9pPr>
          </a:lstStyle>
          <a:p>
            <a:pPr algn="l" eaLnBrk="1" hangingPunct="1"/>
            <a:r>
              <a:rPr kumimoji="1" lang="zh-CN" altLang="en-US" sz="2000">
                <a:solidFill>
                  <a:schemeClr val="tx2"/>
                </a:solidFill>
                <a:latin typeface="Arial" charset="0"/>
                <a:ea typeface="黑体" pitchFamily="49" charset="-122"/>
              </a:rPr>
              <a:t>解密密钥 </a:t>
            </a:r>
            <a:r>
              <a:rPr kumimoji="1" lang="en-US" altLang="zh-CN" sz="2000" i="1">
                <a:solidFill>
                  <a:schemeClr val="tx2"/>
                </a:solidFill>
                <a:latin typeface="Arial" charset="0"/>
                <a:ea typeface="黑体" pitchFamily="49" charset="-122"/>
              </a:rPr>
              <a:t>K</a:t>
            </a:r>
          </a:p>
        </p:txBody>
      </p:sp>
      <p:pic>
        <p:nvPicPr>
          <p:cNvPr id="16419" name="Picture 13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6998494" y="2186781"/>
            <a:ext cx="503238"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Tree>
    <p:extLst>
      <p:ext uri="{BB962C8B-B14F-4D97-AF65-F5344CB8AC3E}">
        <p14:creationId xmlns:p14="http://schemas.microsoft.com/office/powerpoint/2010/main" val="39359323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24620</TotalTime>
  <Words>3722</Words>
  <Application>Microsoft Office PowerPoint</Application>
  <PresentationFormat>全屏显示(4:3)</PresentationFormat>
  <Paragraphs>472</Paragraphs>
  <Slides>59</Slides>
  <Notes>11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59</vt:i4>
      </vt:variant>
    </vt:vector>
  </HeadingPairs>
  <TitlesOfParts>
    <vt:vector size="62" baseType="lpstr">
      <vt:lpstr>Office 主题</vt:lpstr>
      <vt:lpstr>VISIO</vt:lpstr>
      <vt:lpstr>公式</vt:lpstr>
      <vt:lpstr>PowerPoint 演示文稿</vt:lpstr>
      <vt:lpstr>安全包括哪些方面</vt:lpstr>
      <vt:lpstr>指引</vt:lpstr>
      <vt:lpstr>网络安全问题概述</vt:lpstr>
      <vt:lpstr>被动攻击与主动攻击</vt:lpstr>
      <vt:lpstr>恶意程序(rogue program) </vt:lpstr>
      <vt:lpstr>指引</vt:lpstr>
      <vt:lpstr>对称密钥密码体制 </vt:lpstr>
      <vt:lpstr>对称数据加密模型 </vt:lpstr>
      <vt:lpstr>数据加密标准 DES</vt:lpstr>
      <vt:lpstr>DES 的保密性</vt:lpstr>
      <vt:lpstr>密码体制（非对称加密）</vt:lpstr>
      <vt:lpstr>加密密钥与解密密钥 </vt:lpstr>
      <vt:lpstr>公钥算法的特点 </vt:lpstr>
      <vt:lpstr>公钥算法的特点（续）</vt:lpstr>
      <vt:lpstr>公钥密码体制 </vt:lpstr>
      <vt:lpstr>指引</vt:lpstr>
      <vt:lpstr>数字签名</vt:lpstr>
      <vt:lpstr>数字签名的实现 </vt:lpstr>
      <vt:lpstr>数字签名的实现</vt:lpstr>
      <vt:lpstr>具有保密性的数字签名 </vt:lpstr>
      <vt:lpstr>指引</vt:lpstr>
      <vt:lpstr>鉴别</vt:lpstr>
      <vt:lpstr>报文鉴别 </vt:lpstr>
      <vt:lpstr>报文摘要 MD (Message Digest)</vt:lpstr>
      <vt:lpstr>报文摘要的优点</vt:lpstr>
      <vt:lpstr>报文摘要的实现 </vt:lpstr>
      <vt:lpstr>实体鉴别 </vt:lpstr>
      <vt:lpstr>最简单的实体鉴别过程 </vt:lpstr>
      <vt:lpstr>明显的漏洞</vt:lpstr>
      <vt:lpstr>指引</vt:lpstr>
      <vt:lpstr>密钥分配 </vt:lpstr>
      <vt:lpstr>公钥的分配</vt:lpstr>
      <vt:lpstr>指引</vt:lpstr>
      <vt:lpstr>运输层安全协议SSL</vt:lpstr>
      <vt:lpstr>SSL 的位置 </vt:lpstr>
      <vt:lpstr>PowerPoint 演示文稿</vt:lpstr>
      <vt:lpstr>SSL 提供以下三个功能 </vt:lpstr>
      <vt:lpstr>网络层安全--IPSec</vt:lpstr>
      <vt:lpstr>安全关联 SA(Security Association) </vt:lpstr>
      <vt:lpstr>IPsec 中最主要的协议</vt:lpstr>
      <vt:lpstr>鉴别首部协议 AH </vt:lpstr>
      <vt:lpstr>封装安全有效载荷 ESP</vt:lpstr>
      <vt:lpstr>PowerPoint 演示文稿</vt:lpstr>
      <vt:lpstr>指引</vt:lpstr>
      <vt:lpstr>链路加密</vt:lpstr>
      <vt:lpstr>链路加密 </vt:lpstr>
      <vt:lpstr>端到端加密 </vt:lpstr>
      <vt:lpstr>指引</vt:lpstr>
      <vt:lpstr>防火墙(firewall)</vt:lpstr>
      <vt:lpstr>防火墙在互连网络中的位置 </vt:lpstr>
      <vt:lpstr>防火墙的功能</vt:lpstr>
      <vt:lpstr>防火墙技术一般分为两类 </vt:lpstr>
      <vt:lpstr>边缘防火墙</vt:lpstr>
      <vt:lpstr>三向外围网</vt:lpstr>
      <vt:lpstr>背靠背防火墙</vt:lpstr>
      <vt:lpstr>单一网卡防火墙</vt:lpstr>
      <vt:lpstr>本章小结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ThinkPad</dc:creator>
  <cp:lastModifiedBy>han</cp:lastModifiedBy>
  <cp:revision>835</cp:revision>
  <dcterms:created xsi:type="dcterms:W3CDTF">2010-12-10T07:47:22Z</dcterms:created>
  <dcterms:modified xsi:type="dcterms:W3CDTF">2014-07-02T09:58:47Z</dcterms:modified>
</cp:coreProperties>
</file>