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8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19" r:id="rId20"/>
    <p:sldId id="320" r:id="rId21"/>
    <p:sldId id="321" r:id="rId22"/>
    <p:sldId id="322" r:id="rId23"/>
    <p:sldId id="323" r:id="rId24"/>
    <p:sldId id="306" r:id="rId25"/>
    <p:sldId id="307" r:id="rId26"/>
    <p:sldId id="308" r:id="rId27"/>
    <p:sldId id="309" r:id="rId28"/>
    <p:sldId id="310" r:id="rId29"/>
    <p:sldId id="311" r:id="rId30"/>
    <p:sldId id="312" r:id="rId31"/>
    <p:sldId id="313" r:id="rId32"/>
    <p:sldId id="314" r:id="rId33"/>
    <p:sldId id="315" r:id="rId34"/>
    <p:sldId id="316" r:id="rId35"/>
    <p:sldId id="318"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1F"/>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8175" autoAdjust="0"/>
  </p:normalViewPr>
  <p:slideViewPr>
    <p:cSldViewPr>
      <p:cViewPr>
        <p:scale>
          <a:sx n="80" d="100"/>
          <a:sy n="80" d="100"/>
        </p:scale>
        <p:origin x="-1188"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6"/>
    </p:cViewPr>
  </p:sorterViewPr>
  <p:notesViewPr>
    <p:cSldViewPr>
      <p:cViewPr varScale="1">
        <p:scale>
          <a:sx n="66" d="100"/>
          <a:sy n="66" d="100"/>
        </p:scale>
        <p:origin x="-24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1857375" y="868680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094117A8-C04C-4F35-A6CF-D2551D05A91B}" type="datetimeFigureOut">
              <a:rPr lang="zh-CN" altLang="en-US"/>
              <a:pPr>
                <a:defRPr/>
              </a:pPr>
              <a:t>2014/7/7</a:t>
            </a:fld>
            <a:endParaRPr lang="zh-CN" altLang="en-US" dirty="0"/>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Tree>
    <p:extLst>
      <p:ext uri="{BB962C8B-B14F-4D97-AF65-F5344CB8AC3E}">
        <p14:creationId xmlns:p14="http://schemas.microsoft.com/office/powerpoint/2010/main" val="1623620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25234816-1F7A-4858-B39C-3AEC08745583}" type="datetimeFigureOut">
              <a:rPr lang="zh-CN" altLang="en-US"/>
              <a:pPr>
                <a:defRPr/>
              </a:pPr>
              <a:t>2014/7/7</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E45AE071-6BCA-42A4-9699-65A853DEA5C2}" type="slidenum">
              <a:rPr lang="zh-CN" altLang="en-US"/>
              <a:pPr>
                <a:defRPr/>
              </a:pPr>
              <a:t>‹#›</a:t>
            </a:fld>
            <a:endParaRPr lang="zh-CN" altLang="en-US"/>
          </a:p>
        </p:txBody>
      </p:sp>
      <p:sp>
        <p:nvSpPr>
          <p:cNvPr id="8" name="页眉占位符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11" name="幻灯片图像占位符 10"/>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Tree>
    <p:extLst>
      <p:ext uri="{BB962C8B-B14F-4D97-AF65-F5344CB8AC3E}">
        <p14:creationId xmlns:p14="http://schemas.microsoft.com/office/powerpoint/2010/main" val="3634537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fld id="{146B7D42-268A-4822-91D4-8F2A4FF6A7E3}" type="slidenum">
              <a:rPr lang="en-US" altLang="zh-CN" sz="1200" smtClean="0"/>
              <a:pPr eaLnBrk="1" hangingPunct="1"/>
              <a:t>2</a:t>
            </a:fld>
            <a:endParaRPr lang="en-US" altLang="zh-CN" sz="1200" smtClean="0"/>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fld id="{596A4BFC-8468-462B-9D67-954EEAB9684D}" type="slidenum">
              <a:rPr lang="en-US" altLang="zh-CN" sz="1200" smtClean="0"/>
              <a:pPr eaLnBrk="1" hangingPunct="1"/>
              <a:t>14</a:t>
            </a:fld>
            <a:endParaRPr lang="en-US" altLang="zh-CN" sz="1200" smtClean="0"/>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noChangeArrowheads="1"/>
          </p:cNvSpPr>
          <p:nvPr>
            <p:ph type="sldNum" sz="quarter" idx="5"/>
          </p:nvPr>
        </p:nvSpPr>
        <p:spPr/>
        <p:txBody>
          <a:bodyPr/>
          <a:lstStyle/>
          <a:p>
            <a:fld id="{D1AA8772-F874-4075-853F-914A7367D60E}" type="slidenum">
              <a:rPr lang="zh-TW" altLang="en-US"/>
              <a:pPr/>
              <a:t>19</a:t>
            </a:fld>
            <a:endParaRPr lang="en-US" altLang="zh-TW"/>
          </a:p>
        </p:txBody>
      </p:sp>
      <p:sp>
        <p:nvSpPr>
          <p:cNvPr id="40962" name="Rectangle 731137"/>
          <p:cNvSpPr>
            <a:spLocks noGrp="1" noRot="1" noChangeAspect="1" noChangeArrowheads="1" noTextEdit="1"/>
          </p:cNvSpPr>
          <p:nvPr>
            <p:ph type="sldImg"/>
          </p:nvPr>
        </p:nvSpPr>
        <p:spPr>
          <a:xfrm>
            <a:off x="4191000" y="455613"/>
            <a:ext cx="2543175" cy="1906587"/>
          </a:xfrm>
          <a:noFill/>
          <a:ln cap="flat">
            <a:headEnd type="none" w="med" len="med"/>
            <a:tailEnd type="none" w="med" len="med"/>
          </a:ln>
        </p:spPr>
      </p:sp>
      <p:sp>
        <p:nvSpPr>
          <p:cNvPr id="731139" name="Rectangle 731138"/>
          <p:cNvSpPr>
            <a:spLocks noGrp="1" noChangeArrowheads="1"/>
          </p:cNvSpPr>
          <p:nvPr>
            <p:ph type="body" idx="1"/>
          </p:nvPr>
        </p:nvSpPr>
        <p:spPr>
          <a:xfrm>
            <a:off x="177803" y="2527301"/>
            <a:ext cx="6424613" cy="5986463"/>
          </a:xfrm>
        </p:spPr>
        <p:txBody>
          <a:bodyPr/>
          <a:lstStyle/>
          <a:p>
            <a:pPr eaLnBrk="1" hangingPunct="1"/>
            <a:endParaRPr lang="zh-TW" altLang="en-US" dirty="0">
              <a:latin typeface="微软雅黑" pitchFamily="34" charset="-122"/>
              <a:ea typeface="新細明體" pitchFamily="18" charset="-12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noChangeArrowheads="1"/>
          </p:cNvSpPr>
          <p:nvPr>
            <p:ph type="sldNum" sz="quarter" idx="5"/>
          </p:nvPr>
        </p:nvSpPr>
        <p:spPr/>
        <p:txBody>
          <a:bodyPr/>
          <a:lstStyle/>
          <a:p>
            <a:fld id="{D1AA8772-F874-4075-853F-914A7367D60E}" type="slidenum">
              <a:rPr lang="zh-TW" altLang="en-US"/>
              <a:pPr/>
              <a:t>20</a:t>
            </a:fld>
            <a:endParaRPr lang="en-US" altLang="zh-TW"/>
          </a:p>
        </p:txBody>
      </p:sp>
      <p:sp>
        <p:nvSpPr>
          <p:cNvPr id="40962" name="Rectangle 731137"/>
          <p:cNvSpPr>
            <a:spLocks noGrp="1" noRot="1" noChangeAspect="1" noChangeArrowheads="1" noTextEdit="1"/>
          </p:cNvSpPr>
          <p:nvPr>
            <p:ph type="sldImg"/>
          </p:nvPr>
        </p:nvSpPr>
        <p:spPr>
          <a:xfrm>
            <a:off x="4191000" y="455613"/>
            <a:ext cx="2543175" cy="1906587"/>
          </a:xfrm>
          <a:noFill/>
          <a:ln cap="flat">
            <a:headEnd type="none" w="med" len="med"/>
            <a:tailEnd type="none" w="med" len="med"/>
          </a:ln>
        </p:spPr>
      </p:sp>
      <p:sp>
        <p:nvSpPr>
          <p:cNvPr id="731139" name="Rectangle 731138"/>
          <p:cNvSpPr>
            <a:spLocks noGrp="1" noChangeArrowheads="1"/>
          </p:cNvSpPr>
          <p:nvPr>
            <p:ph type="body" idx="1"/>
          </p:nvPr>
        </p:nvSpPr>
        <p:spPr>
          <a:xfrm>
            <a:off x="177803" y="2527301"/>
            <a:ext cx="6424613" cy="5986463"/>
          </a:xfrm>
        </p:spPr>
        <p:txBody>
          <a:bodyPr/>
          <a:lstStyle/>
          <a:p>
            <a:pPr eaLnBrk="1" hangingPunct="1"/>
            <a:endParaRPr lang="zh-TW" altLang="en-US" dirty="0">
              <a:latin typeface="微软雅黑" pitchFamily="34" charset="-122"/>
              <a:ea typeface="新細明體" pitchFamily="18" charset="-12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fld id="{257410DE-F07C-4C79-ADC7-5C9087B5A428}" type="slidenum">
              <a:rPr lang="en-US" altLang="zh-CN" sz="1200" smtClean="0"/>
              <a:pPr eaLnBrk="1" hangingPunct="1"/>
              <a:t>27</a:t>
            </a:fld>
            <a:endParaRPr lang="en-US" altLang="zh-CN" sz="1200" smtClean="0"/>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fld id="{30F78013-26DA-4B42-922D-9139B005EF7D}" type="slidenum">
              <a:rPr lang="en-US" altLang="zh-CN" sz="1200" smtClean="0"/>
              <a:pPr eaLnBrk="1" hangingPunct="1"/>
              <a:t>35</a:t>
            </a:fld>
            <a:endParaRPr lang="en-US" altLang="zh-CN" sz="1200" smtClean="0"/>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根据组成字符的各个二进制位是否同时传输，字符编码在信源</a:t>
            </a:r>
            <a:r>
              <a:rPr lang="en-US" altLang="zh-CN" smtClean="0"/>
              <a:t>/</a:t>
            </a:r>
            <a:r>
              <a:rPr lang="zh-CN" altLang="en-US" smtClean="0"/>
              <a:t>信宿之间的传输分为并行传输和串行传输两种方式。</a:t>
            </a:r>
            <a:endParaRPr lang="en-US" altLang="zh-CN" smtClean="0"/>
          </a:p>
          <a:p>
            <a:pPr eaLnBrk="1" hangingPunct="1">
              <a:spcBef>
                <a:spcPct val="0"/>
              </a:spcBef>
            </a:pPr>
            <a:r>
              <a:rPr lang="zh-CN" altLang="en-US" smtClean="0"/>
              <a:t> </a:t>
            </a:r>
            <a:r>
              <a:rPr lang="en-US" altLang="zh-CN" smtClean="0"/>
              <a:t>1</a:t>
            </a:r>
            <a:r>
              <a:rPr lang="zh-CN" altLang="en-US" smtClean="0"/>
              <a:t>、并行传输： 字符编码的各位（比特）同时传输。 </a:t>
            </a:r>
            <a:endParaRPr lang="en-US" altLang="zh-CN" smtClean="0"/>
          </a:p>
          <a:p>
            <a:pPr eaLnBrk="1" hangingPunct="1">
              <a:spcBef>
                <a:spcPct val="0"/>
              </a:spcBef>
            </a:pPr>
            <a:r>
              <a:rPr lang="zh-CN" altLang="en-US" smtClean="0"/>
              <a:t>特点： </a:t>
            </a:r>
            <a:endParaRPr lang="en-US" altLang="zh-CN" smtClean="0"/>
          </a:p>
          <a:p>
            <a:pPr eaLnBrk="1" hangingPunct="1">
              <a:spcBef>
                <a:spcPct val="0"/>
              </a:spcBef>
            </a:pPr>
            <a:r>
              <a:rPr lang="zh-CN" altLang="en-US" smtClean="0"/>
              <a:t>（</a:t>
            </a:r>
            <a:r>
              <a:rPr lang="en-US" altLang="zh-CN" smtClean="0"/>
              <a:t>1</a:t>
            </a:r>
            <a:r>
              <a:rPr lang="zh-CN" altLang="en-US" smtClean="0"/>
              <a:t>）传输速度快</a:t>
            </a:r>
            <a:r>
              <a:rPr lang="en-US" altLang="zh-CN" smtClean="0"/>
              <a:t>:</a:t>
            </a:r>
            <a:r>
              <a:rPr lang="zh-CN" altLang="en-US" smtClean="0"/>
              <a:t>一位（比特）时间内可传输一个字符； </a:t>
            </a:r>
            <a:endParaRPr lang="en-US" altLang="zh-CN" smtClean="0"/>
          </a:p>
          <a:p>
            <a:pPr eaLnBrk="1" hangingPunct="1">
              <a:spcBef>
                <a:spcPct val="0"/>
              </a:spcBef>
            </a:pPr>
            <a:r>
              <a:rPr lang="zh-CN" altLang="en-US" smtClean="0"/>
              <a:t>（</a:t>
            </a:r>
            <a:r>
              <a:rPr lang="en-US" altLang="zh-CN" smtClean="0"/>
              <a:t>2</a:t>
            </a:r>
            <a:r>
              <a:rPr lang="zh-CN" altLang="en-US" smtClean="0"/>
              <a:t>）通信成本高</a:t>
            </a:r>
            <a:r>
              <a:rPr lang="en-US" altLang="zh-CN" smtClean="0"/>
              <a:t>:</a:t>
            </a:r>
            <a:r>
              <a:rPr lang="zh-CN" altLang="en-US" smtClean="0"/>
              <a:t>每位传输要求一个单独的信道支持；因此如果一个字符包含</a:t>
            </a:r>
            <a:r>
              <a:rPr lang="en-US" altLang="zh-CN" smtClean="0"/>
              <a:t>8</a:t>
            </a:r>
            <a:r>
              <a:rPr lang="zh-CN" altLang="en-US" smtClean="0"/>
              <a:t>个二进制位，则并行传输要求</a:t>
            </a:r>
            <a:r>
              <a:rPr lang="en-US" altLang="zh-CN" smtClean="0"/>
              <a:t>8</a:t>
            </a:r>
            <a:r>
              <a:rPr lang="zh-CN" altLang="en-US" smtClean="0"/>
              <a:t>个独立的信道的支持； </a:t>
            </a:r>
            <a:endParaRPr lang="en-US" altLang="zh-CN" smtClean="0"/>
          </a:p>
          <a:p>
            <a:pPr eaLnBrk="1" hangingPunct="1">
              <a:spcBef>
                <a:spcPct val="0"/>
              </a:spcBef>
            </a:pPr>
            <a:r>
              <a:rPr lang="zh-CN" altLang="en-US" smtClean="0"/>
              <a:t>（</a:t>
            </a:r>
            <a:r>
              <a:rPr lang="en-US" altLang="zh-CN" smtClean="0"/>
              <a:t>3</a:t>
            </a:r>
            <a:r>
              <a:rPr lang="zh-CN" altLang="en-US" smtClean="0"/>
              <a:t>）不支持长距离传输</a:t>
            </a:r>
            <a:r>
              <a:rPr lang="en-US" altLang="zh-CN" smtClean="0"/>
              <a:t>:</a:t>
            </a:r>
            <a:r>
              <a:rPr lang="zh-CN" altLang="en-US" smtClean="0"/>
              <a:t>由于信道之间的电容感应，远距离传输时，可靠性较低。 </a:t>
            </a:r>
            <a:endParaRPr lang="en-US" altLang="zh-CN" smtClean="0"/>
          </a:p>
          <a:p>
            <a:pPr eaLnBrk="1" hangingPunct="1">
              <a:spcBef>
                <a:spcPct val="0"/>
              </a:spcBef>
            </a:pPr>
            <a:r>
              <a:rPr lang="en-US" altLang="zh-CN" smtClean="0"/>
              <a:t>2</a:t>
            </a:r>
            <a:r>
              <a:rPr lang="zh-CN" altLang="en-US" smtClean="0"/>
              <a:t>、串行传输： 将组成字符的各位串行地发往线路。 </a:t>
            </a:r>
            <a:endParaRPr lang="en-US" altLang="zh-CN" smtClean="0"/>
          </a:p>
          <a:p>
            <a:pPr eaLnBrk="1" hangingPunct="1">
              <a:spcBef>
                <a:spcPct val="0"/>
              </a:spcBef>
            </a:pPr>
            <a:r>
              <a:rPr lang="zh-CN" altLang="en-US" smtClean="0"/>
              <a:t>特点： </a:t>
            </a:r>
            <a:endParaRPr lang="en-US" altLang="zh-CN" smtClean="0"/>
          </a:p>
          <a:p>
            <a:pPr eaLnBrk="1" hangingPunct="1">
              <a:spcBef>
                <a:spcPct val="0"/>
              </a:spcBef>
            </a:pPr>
            <a:r>
              <a:rPr lang="zh-CN" altLang="en-US" smtClean="0"/>
              <a:t>（</a:t>
            </a:r>
            <a:r>
              <a:rPr lang="en-US" altLang="zh-CN" smtClean="0"/>
              <a:t>1</a:t>
            </a:r>
            <a:r>
              <a:rPr lang="zh-CN" altLang="en-US" smtClean="0"/>
              <a:t>）传输速度较低，一次一位； </a:t>
            </a:r>
            <a:endParaRPr lang="en-US" altLang="zh-CN" smtClean="0"/>
          </a:p>
          <a:p>
            <a:pPr eaLnBrk="1" hangingPunct="1">
              <a:spcBef>
                <a:spcPct val="0"/>
              </a:spcBef>
            </a:pPr>
            <a:r>
              <a:rPr lang="zh-CN" altLang="en-US" smtClean="0"/>
              <a:t>（</a:t>
            </a:r>
            <a:r>
              <a:rPr lang="en-US" altLang="zh-CN" smtClean="0"/>
              <a:t>2</a:t>
            </a:r>
            <a:r>
              <a:rPr lang="zh-CN" altLang="en-US" smtClean="0"/>
              <a:t>）通信成本也较低，只需一个信道。 </a:t>
            </a:r>
            <a:endParaRPr lang="en-US" altLang="zh-CN" smtClean="0"/>
          </a:p>
          <a:p>
            <a:pPr eaLnBrk="1" hangingPunct="1">
              <a:spcBef>
                <a:spcPct val="0"/>
              </a:spcBef>
            </a:pPr>
            <a:r>
              <a:rPr lang="zh-CN" altLang="en-US" smtClean="0"/>
              <a:t>（</a:t>
            </a:r>
            <a:r>
              <a:rPr lang="en-US" altLang="zh-CN" smtClean="0"/>
              <a:t>3</a:t>
            </a:r>
            <a:r>
              <a:rPr lang="zh-CN" altLang="en-US" smtClean="0"/>
              <a:t>）支持长距离传输，目前计算机网络中所用的传输方式均为串行传输。 </a:t>
            </a:r>
            <a:endParaRPr lang="en-US" altLang="zh-CN" smtClean="0"/>
          </a:p>
          <a:p>
            <a:pPr eaLnBrk="1" hangingPunct="1">
              <a:spcBef>
                <a:spcPct val="0"/>
              </a:spcBef>
            </a:pPr>
            <a:r>
              <a:rPr lang="zh-CN" altLang="en-US" smtClean="0"/>
              <a:t>方式： 串行传输有两种传输方式： </a:t>
            </a:r>
            <a:r>
              <a:rPr lang="en-US" altLang="zh-CN" smtClean="0"/>
              <a:t>1</a:t>
            </a:r>
            <a:r>
              <a:rPr lang="zh-CN" altLang="en-US" smtClean="0"/>
              <a:t>、同步传输 </a:t>
            </a:r>
            <a:r>
              <a:rPr lang="en-US" altLang="zh-CN" smtClean="0"/>
              <a:t>2</a:t>
            </a:r>
            <a:r>
              <a:rPr lang="zh-CN" altLang="en-US" smtClean="0"/>
              <a:t>、异步传输 </a:t>
            </a:r>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13E8615-4B49-4540-B5C0-6A062DA693BC}" type="datetimeFigureOut">
              <a:rPr lang="zh-CN" altLang="en-US"/>
              <a:pPr>
                <a:defRPr/>
              </a:pPr>
              <a:t>2014/7/7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A1FD6C4-1F3C-4EF2-924C-DF64D564D39E}" type="slidenum">
              <a:rPr lang="zh-CN" altLang="en-US"/>
              <a:pPr>
                <a:defRPr/>
              </a:pPr>
              <a:t>‹#›</a:t>
            </a:fld>
            <a:endParaRPr lang="zh-CN" altLang="en-US"/>
          </a:p>
        </p:txBody>
      </p:sp>
    </p:spTree>
    <p:extLst>
      <p:ext uri="{BB962C8B-B14F-4D97-AF65-F5344CB8AC3E}">
        <p14:creationId xmlns:p14="http://schemas.microsoft.com/office/powerpoint/2010/main" val="357883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59F3F02-0302-4B4B-BFA2-B50B46D1B81F}" type="datetimeFigureOut">
              <a:rPr lang="zh-CN" altLang="en-US"/>
              <a:pPr>
                <a:defRPr/>
              </a:pPr>
              <a:t>2014/7/7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5F4A415-5EBF-4C19-9DB2-14647278EDBA}" type="slidenum">
              <a:rPr lang="zh-CN" altLang="en-US"/>
              <a:pPr>
                <a:defRPr/>
              </a:pPr>
              <a:t>‹#›</a:t>
            </a:fld>
            <a:endParaRPr lang="zh-CN" altLang="en-US"/>
          </a:p>
        </p:txBody>
      </p:sp>
    </p:spTree>
    <p:extLst>
      <p:ext uri="{BB962C8B-B14F-4D97-AF65-F5344CB8AC3E}">
        <p14:creationId xmlns:p14="http://schemas.microsoft.com/office/powerpoint/2010/main" val="425705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19C771B-0E89-41BB-99EA-E740FFEB73AC}" type="datetimeFigureOut">
              <a:rPr lang="zh-CN" altLang="en-US"/>
              <a:pPr>
                <a:defRPr/>
              </a:pPr>
              <a:t>2014/7/7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E09DDC9-2A12-4446-9495-AE357579CFA3}" type="slidenum">
              <a:rPr lang="zh-CN" altLang="en-US"/>
              <a:pPr>
                <a:defRPr/>
              </a:pPr>
              <a:t>‹#›</a:t>
            </a:fld>
            <a:endParaRPr lang="zh-CN" altLang="en-US"/>
          </a:p>
        </p:txBody>
      </p:sp>
    </p:spTree>
    <p:extLst>
      <p:ext uri="{BB962C8B-B14F-4D97-AF65-F5344CB8AC3E}">
        <p14:creationId xmlns:p14="http://schemas.microsoft.com/office/powerpoint/2010/main" val="68412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638C094-425C-4EEF-B24E-D4BA1DB3251B}" type="datetimeFigureOut">
              <a:rPr lang="zh-CN" altLang="en-US"/>
              <a:pPr>
                <a:defRPr/>
              </a:pPr>
              <a:t>2014/7/7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BE85994-61A7-42BB-B01E-BBCD345C466D}" type="slidenum">
              <a:rPr lang="zh-CN" altLang="en-US"/>
              <a:pPr>
                <a:defRPr/>
              </a:pPr>
              <a:t>‹#›</a:t>
            </a:fld>
            <a:endParaRPr lang="zh-CN" altLang="en-US"/>
          </a:p>
        </p:txBody>
      </p:sp>
    </p:spTree>
    <p:extLst>
      <p:ext uri="{BB962C8B-B14F-4D97-AF65-F5344CB8AC3E}">
        <p14:creationId xmlns:p14="http://schemas.microsoft.com/office/powerpoint/2010/main" val="145157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A408B03-6F62-4506-9C4D-CC75DF27B9DD}" type="datetimeFigureOut">
              <a:rPr lang="zh-CN" altLang="en-US"/>
              <a:pPr>
                <a:defRPr/>
              </a:pPr>
              <a:t>2014/7/7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B68D59D-6396-4F44-979D-6805BAEB4E9F}" type="slidenum">
              <a:rPr lang="zh-CN" altLang="en-US"/>
              <a:pPr>
                <a:defRPr/>
              </a:pPr>
              <a:t>‹#›</a:t>
            </a:fld>
            <a:endParaRPr lang="zh-CN" altLang="en-US"/>
          </a:p>
        </p:txBody>
      </p:sp>
    </p:spTree>
    <p:extLst>
      <p:ext uri="{BB962C8B-B14F-4D97-AF65-F5344CB8AC3E}">
        <p14:creationId xmlns:p14="http://schemas.microsoft.com/office/powerpoint/2010/main" val="738749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9EE2CD4-BF99-474E-AF0E-CAEC61918F99}" type="datetimeFigureOut">
              <a:rPr lang="zh-CN" altLang="en-US"/>
              <a:pPr>
                <a:defRPr/>
              </a:pPr>
              <a:t>2014/7/7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F96773E-AA62-4E85-BC96-84F05D7D3482}" type="slidenum">
              <a:rPr lang="zh-CN" altLang="en-US"/>
              <a:pPr>
                <a:defRPr/>
              </a:pPr>
              <a:t>‹#›</a:t>
            </a:fld>
            <a:endParaRPr lang="zh-CN" altLang="en-US"/>
          </a:p>
        </p:txBody>
      </p:sp>
    </p:spTree>
    <p:extLst>
      <p:ext uri="{BB962C8B-B14F-4D97-AF65-F5344CB8AC3E}">
        <p14:creationId xmlns:p14="http://schemas.microsoft.com/office/powerpoint/2010/main" val="115087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992188"/>
            <a:ext cx="7751762" cy="4386262"/>
          </a:xfrm>
        </p:spPr>
        <p:txBody>
          <a:bodyPr/>
          <a:lstStyle/>
          <a:p>
            <a:pPr lvl="0"/>
            <a:endParaRPr lang="en-US" noProof="0" smtClean="0"/>
          </a:p>
        </p:txBody>
      </p:sp>
    </p:spTree>
    <p:extLst>
      <p:ext uri="{BB962C8B-B14F-4D97-AF65-F5344CB8AC3E}">
        <p14:creationId xmlns:p14="http://schemas.microsoft.com/office/powerpoint/2010/main" val="2203386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8788" y="992188"/>
            <a:ext cx="3798887" cy="4386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6391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30263" y="0"/>
            <a:ext cx="7399337" cy="8413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49338" y="1476375"/>
            <a:ext cx="3436937" cy="2255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38675" y="1476375"/>
            <a:ext cx="3438525" cy="2255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49338" y="3884613"/>
            <a:ext cx="3436937" cy="2257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38675" y="3884613"/>
            <a:ext cx="3438525" cy="2257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27507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492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33350" y="1238250"/>
            <a:ext cx="8877300" cy="1828193"/>
          </a:xfr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18"/>
          <p:cNvSpPr>
            <a:spLocks noGrp="1" noChangeArrowheads="1"/>
          </p:cNvSpPr>
          <p:nvPr>
            <p:ph type="sldNum" sz="quarter" idx="12"/>
          </p:nvPr>
        </p:nvSpPr>
        <p:spPr>
          <a:xfrm>
            <a:off x="7010400" y="6534150"/>
            <a:ext cx="2133600" cy="476250"/>
          </a:xfrm>
          <a:prstGeom prst="rect">
            <a:avLst/>
          </a:prstGeom>
          <a:ln/>
        </p:spPr>
        <p:txBody>
          <a:bodyPr lIns="91387" tIns="45697" rIns="91387" bIns="45697"/>
          <a:lstStyle>
            <a:lvl1pPr algn="r">
              <a:defRPr sz="1100" b="1"/>
            </a:lvl1pPr>
          </a:lstStyle>
          <a:p>
            <a:pPr>
              <a:defRPr/>
            </a:pPr>
            <a:fld id="{167A230B-6DC1-4855-9CEE-8C1A05EBF065}" type="slidenum">
              <a:rPr lang="en-US" smtClean="0"/>
              <a:pPr>
                <a:defRPr/>
              </a:pPr>
              <a:t>‹#›</a:t>
            </a:fld>
            <a:endParaRPr lang="en-US" dirty="0"/>
          </a:p>
        </p:txBody>
      </p:sp>
    </p:spTree>
    <p:extLst>
      <p:ext uri="{BB962C8B-B14F-4D97-AF65-F5344CB8AC3E}">
        <p14:creationId xmlns:p14="http://schemas.microsoft.com/office/powerpoint/2010/main" val="28760601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F41284-7229-4DE3-BCC0-E5FEF6C46F6A}" type="datetimeFigureOut">
              <a:rPr lang="zh-CN" altLang="en-US"/>
              <a:pPr>
                <a:defRPr/>
              </a:pPr>
              <a:t>2014/7/7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C6C6D1-335B-48C9-953C-0BBD739FF14B}" type="slidenum">
              <a:rPr lang="zh-CN" altLang="en-US"/>
              <a:pPr>
                <a:defRPr/>
              </a:pPr>
              <a:t>‹#›</a:t>
            </a:fld>
            <a:endParaRPr lang="zh-CN" altLang="en-US"/>
          </a:p>
        </p:txBody>
      </p:sp>
    </p:spTree>
    <p:extLst>
      <p:ext uri="{BB962C8B-B14F-4D97-AF65-F5344CB8AC3E}">
        <p14:creationId xmlns:p14="http://schemas.microsoft.com/office/powerpoint/2010/main" val="299042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24875F0-8948-4880-A860-DE6ACF324C08}" type="datetimeFigureOut">
              <a:rPr lang="zh-CN" altLang="en-US"/>
              <a:pPr>
                <a:defRPr/>
              </a:pPr>
              <a:t>2014/7/7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07D0304-5873-467B-9062-2C80F1A91001}" type="slidenum">
              <a:rPr lang="zh-CN" altLang="en-US"/>
              <a:pPr>
                <a:defRPr/>
              </a:pPr>
              <a:t>‹#›</a:t>
            </a:fld>
            <a:endParaRPr lang="zh-CN" altLang="en-US"/>
          </a:p>
        </p:txBody>
      </p:sp>
    </p:spTree>
    <p:extLst>
      <p:ext uri="{BB962C8B-B14F-4D97-AF65-F5344CB8AC3E}">
        <p14:creationId xmlns:p14="http://schemas.microsoft.com/office/powerpoint/2010/main" val="36682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65C4003-F9D6-4107-B070-35383C3AC3A5}" type="datetimeFigureOut">
              <a:rPr lang="zh-CN" altLang="en-US"/>
              <a:pPr>
                <a:defRPr/>
              </a:pPr>
              <a:t>2014/7/7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FF24D5A-E694-42A6-80B0-CC7E0D5455B2}" type="slidenum">
              <a:rPr lang="zh-CN" altLang="en-US"/>
              <a:pPr>
                <a:defRPr/>
              </a:pPr>
              <a:t>‹#›</a:t>
            </a:fld>
            <a:endParaRPr lang="zh-CN" altLang="en-US"/>
          </a:p>
        </p:txBody>
      </p:sp>
    </p:spTree>
    <p:extLst>
      <p:ext uri="{BB962C8B-B14F-4D97-AF65-F5344CB8AC3E}">
        <p14:creationId xmlns:p14="http://schemas.microsoft.com/office/powerpoint/2010/main" val="307288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F54B248-4837-441A-94C6-A7235FFA1DB7}" type="datetimeFigureOut">
              <a:rPr lang="zh-CN" altLang="en-US"/>
              <a:pPr>
                <a:defRPr/>
              </a:pPr>
              <a:t>2014/7/7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DADD792-823E-4348-80FD-1B7E9C205E19}" type="slidenum">
              <a:rPr lang="zh-CN" altLang="en-US"/>
              <a:pPr>
                <a:defRPr/>
              </a:pPr>
              <a:t>‹#›</a:t>
            </a:fld>
            <a:endParaRPr lang="zh-CN" altLang="en-US"/>
          </a:p>
        </p:txBody>
      </p:sp>
    </p:spTree>
    <p:extLst>
      <p:ext uri="{BB962C8B-B14F-4D97-AF65-F5344CB8AC3E}">
        <p14:creationId xmlns:p14="http://schemas.microsoft.com/office/powerpoint/2010/main" val="221223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D9E1B67-9284-4248-BBF0-7601E68C206F}" type="datetimeFigureOut">
              <a:rPr lang="zh-CN" altLang="en-US"/>
              <a:pPr>
                <a:defRPr/>
              </a:pPr>
              <a:t>2014/7/7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C64E7A7-BFCA-4125-A927-A2D4E62AC914}" type="slidenum">
              <a:rPr lang="zh-CN" altLang="en-US"/>
              <a:pPr>
                <a:defRPr/>
              </a:pPr>
              <a:t>‹#›</a:t>
            </a:fld>
            <a:endParaRPr lang="zh-CN" altLang="en-US"/>
          </a:p>
        </p:txBody>
      </p:sp>
    </p:spTree>
    <p:extLst>
      <p:ext uri="{BB962C8B-B14F-4D97-AF65-F5344CB8AC3E}">
        <p14:creationId xmlns:p14="http://schemas.microsoft.com/office/powerpoint/2010/main" val="354727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我的模板1">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634082"/>
          </a:xfrm>
        </p:spPr>
        <p:txBody>
          <a:bodyPr/>
          <a:lstStyle>
            <a:lvl1pPr>
              <a:defRPr b="1">
                <a:solidFill>
                  <a:schemeClr val="bg1"/>
                </a:solidFill>
              </a:defRPr>
            </a:lvl1pPr>
          </a:lstStyle>
          <a:p>
            <a:r>
              <a:rPr lang="zh-CN" altLang="en-US" smtClean="0"/>
              <a:t>单击此处编辑母版标题样式</a:t>
            </a:r>
            <a:endParaRPr lang="zh-CN" altLang="en-US"/>
          </a:p>
        </p:txBody>
      </p:sp>
      <p:sp>
        <p:nvSpPr>
          <p:cNvPr id="6" name="内容占位符 2"/>
          <p:cNvSpPr>
            <a:spLocks noGrp="1"/>
          </p:cNvSpPr>
          <p:nvPr>
            <p:ph idx="1"/>
          </p:nvPr>
        </p:nvSpPr>
        <p:spPr>
          <a:xfrm>
            <a:off x="457200" y="1196752"/>
            <a:ext cx="8229600" cy="4929411"/>
          </a:xfrm>
        </p:spPr>
        <p:txBody>
          <a:bodyPr/>
          <a:lstStyle>
            <a:lvl1pPr marL="457200" indent="-457200">
              <a:buFontTx/>
              <a:buBlip>
                <a:blip r:embed="rId2"/>
              </a:buBlip>
              <a:defRPr/>
            </a:lvl1pPr>
            <a:lvl2pPr marL="742950" indent="-285750">
              <a:buFontTx/>
              <a:buBlip>
                <a:blip r:embed="rId3"/>
              </a:buBlip>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43221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xchange">
    <p:spTree>
      <p:nvGrpSpPr>
        <p:cNvPr id="1" name=""/>
        <p:cNvGrpSpPr/>
        <p:nvPr/>
      </p:nvGrpSpPr>
      <p:grpSpPr>
        <a:xfrm>
          <a:off x="0" y="0"/>
          <a:ext cx="0" cy="0"/>
          <a:chOff x="0" y="0"/>
          <a:chExt cx="0" cy="0"/>
        </a:xfrm>
      </p:grpSpPr>
      <p:sp>
        <p:nvSpPr>
          <p:cNvPr id="5" name="标题 1"/>
          <p:cNvSpPr>
            <a:spLocks noGrp="1"/>
          </p:cNvSpPr>
          <p:nvPr>
            <p:ph type="title"/>
          </p:nvPr>
        </p:nvSpPr>
        <p:spPr>
          <a:xfrm>
            <a:off x="457200" y="0"/>
            <a:ext cx="8229600" cy="836712"/>
          </a:xfrm>
        </p:spPr>
        <p:txBody>
          <a:bodyPr/>
          <a:lstStyle>
            <a:lvl1pPr>
              <a:defRPr b="1">
                <a:solidFill>
                  <a:schemeClr val="bg1"/>
                </a:solidFill>
              </a:defRPr>
            </a:lvl1pPr>
          </a:lstStyle>
          <a:p>
            <a:r>
              <a:rPr lang="zh-CN" altLang="en-US" smtClean="0"/>
              <a:t>单击此处编辑母版标题样式</a:t>
            </a:r>
            <a:endParaRPr lang="zh-CN" altLang="en-US"/>
          </a:p>
        </p:txBody>
      </p:sp>
      <p:sp>
        <p:nvSpPr>
          <p:cNvPr id="6" name="内容占位符 2"/>
          <p:cNvSpPr>
            <a:spLocks noGrp="1"/>
          </p:cNvSpPr>
          <p:nvPr>
            <p:ph idx="1"/>
          </p:nvPr>
        </p:nvSpPr>
        <p:spPr>
          <a:xfrm>
            <a:off x="457200" y="1196752"/>
            <a:ext cx="8229600" cy="4929411"/>
          </a:xfrm>
        </p:spPr>
        <p:txBody>
          <a:bodyPr/>
          <a:lstStyle>
            <a:lvl1pPr marL="457200" indent="-457200">
              <a:buFontTx/>
              <a:buBlip>
                <a:blip r:embed="rId2"/>
              </a:buBlip>
              <a:defRPr/>
            </a:lvl1pPr>
            <a:lvl2pPr marL="742950" indent="-285750">
              <a:buFontTx/>
              <a:buBlip>
                <a:blip r:embed="rId3"/>
              </a:buBlip>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4305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A95210-1BCE-4B67-B888-D5C4E08F78B8}" type="datetimeFigureOut">
              <a:rPr lang="zh-CN" altLang="en-US"/>
              <a:pPr>
                <a:defRPr/>
              </a:pPr>
              <a:t>2014/7/7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9763DF4-92E9-40DE-8651-071AEF7C9BD1}" type="slidenum">
              <a:rPr lang="zh-CN" altLang="en-US"/>
              <a:pPr>
                <a:defRPr/>
              </a:pPr>
              <a:t>‹#›</a:t>
            </a:fld>
            <a:endParaRPr lang="zh-CN" altLang="en-US"/>
          </a:p>
        </p:txBody>
      </p:sp>
    </p:spTree>
    <p:extLst>
      <p:ext uri="{BB962C8B-B14F-4D97-AF65-F5344CB8AC3E}">
        <p14:creationId xmlns:p14="http://schemas.microsoft.com/office/powerpoint/2010/main" val="415906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640F160-4C1B-4E8B-B662-D56FD8071B94}" type="datetimeFigureOut">
              <a:rPr lang="zh-CN" altLang="en-US"/>
              <a:pPr>
                <a:defRPr/>
              </a:pPr>
              <a:t>2014/7/7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F7E9EFB-301C-4CC1-90C0-DF7EBEBA843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6" r:id="rId7"/>
    <p:sldLayoutId id="2147484157" r:id="rId8"/>
    <p:sldLayoutId id="2147484150" r:id="rId9"/>
    <p:sldLayoutId id="2147484151" r:id="rId10"/>
    <p:sldLayoutId id="2147484152" r:id="rId11"/>
    <p:sldLayoutId id="2147484153" r:id="rId12"/>
    <p:sldLayoutId id="2147484154" r:id="rId13"/>
    <p:sldLayoutId id="2147484155" r:id="rId14"/>
    <p:sldLayoutId id="2147484158" r:id="rId15"/>
    <p:sldLayoutId id="2147484159" r:id="rId16"/>
    <p:sldLayoutId id="2147484160" r:id="rId17"/>
    <p:sldLayoutId id="2147484161" r:id="rId18"/>
    <p:sldLayoutId id="2147484162" r:id="rId19"/>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hyperlink" Target="http://hi.nipic.com/luochaobin/photo_1.html" TargetMode="External"/><Relationship Id="rId5" Type="http://schemas.openxmlformats.org/officeDocument/2006/relationships/image" Target="../media/image10.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hi.nipic.com/luochaobin/photo_1.html" TargetMode="External"/><Relationship Id="rId7" Type="http://schemas.openxmlformats.org/officeDocument/2006/relationships/image" Target="../media/image17.wmf"/><Relationship Id="rId2" Type="http://schemas.openxmlformats.org/officeDocument/2006/relationships/image" Target="../media/image14.png"/><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8.wmf"/><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2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2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10.bin"/><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oleObject12.bin"/><Relationship Id="rId4" Type="http://schemas.openxmlformats.org/officeDocument/2006/relationships/image" Target="../media/image2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8.wmf"/><Relationship Id="rId5" Type="http://schemas.openxmlformats.org/officeDocument/2006/relationships/oleObject" Target="../embeddings/oleObject14.bin"/><Relationship Id="rId4" Type="http://schemas.openxmlformats.org/officeDocument/2006/relationships/image" Target="../media/image2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
          <p:cNvSpPr txBox="1">
            <a:spLocks noChangeArrowheads="1"/>
          </p:cNvSpPr>
          <p:nvPr/>
        </p:nvSpPr>
        <p:spPr bwMode="auto">
          <a:xfrm>
            <a:off x="1043608" y="981278"/>
            <a:ext cx="75608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Tx/>
              <a:buNone/>
            </a:pPr>
            <a:r>
              <a:rPr lang="zh-CN" altLang="en-US" sz="4400" b="1">
                <a:latin typeface="微软雅黑" pitchFamily="34" charset="-122"/>
                <a:ea typeface="微软雅黑" pitchFamily="34" charset="-122"/>
              </a:rPr>
              <a:t>第</a:t>
            </a:r>
            <a:r>
              <a:rPr lang="en-US" altLang="zh-CN" sz="4400" b="1" smtClean="0">
                <a:latin typeface="微软雅黑" pitchFamily="34" charset="-122"/>
                <a:ea typeface="微软雅黑" pitchFamily="34" charset="-122"/>
              </a:rPr>
              <a:t>08</a:t>
            </a:r>
            <a:r>
              <a:rPr lang="zh-CN" altLang="en-US" sz="4400" b="1" smtClean="0">
                <a:latin typeface="微软雅黑" pitchFamily="34" charset="-122"/>
                <a:ea typeface="微软雅黑" pitchFamily="34" charset="-122"/>
              </a:rPr>
              <a:t>章 因特网上的音频视频</a:t>
            </a:r>
            <a:endParaRPr lang="en-US" altLang="zh-CN" sz="4400" b="1">
              <a:latin typeface="微软雅黑" pitchFamily="34" charset="-122"/>
              <a:ea typeface="微软雅黑" pitchFamily="34" charset="-122"/>
            </a:endParaRPr>
          </a:p>
        </p:txBody>
      </p:sp>
      <p:sp>
        <p:nvSpPr>
          <p:cNvPr id="8195" name="矩形 1"/>
          <p:cNvSpPr>
            <a:spLocks noChangeArrowheads="1"/>
          </p:cNvSpPr>
          <p:nvPr/>
        </p:nvSpPr>
        <p:spPr bwMode="auto">
          <a:xfrm>
            <a:off x="1519238" y="4986338"/>
            <a:ext cx="5256212"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Tx/>
              <a:buNone/>
            </a:pPr>
            <a:r>
              <a:rPr lang="zh-CN" altLang="en-US" sz="2400" b="1">
                <a:latin typeface="Arial" charset="0"/>
              </a:rPr>
              <a:t>讲师：韩立刚</a:t>
            </a:r>
            <a:endParaRPr lang="en-US" altLang="zh-CN" sz="2400" b="1">
              <a:latin typeface="Arial" charset="0"/>
            </a:endParaRPr>
          </a:p>
          <a:p>
            <a:pPr eaLnBrk="1" hangingPunct="1">
              <a:spcBef>
                <a:spcPct val="0"/>
              </a:spcBef>
              <a:buFontTx/>
              <a:buNone/>
            </a:pPr>
            <a:r>
              <a:rPr lang="en-US" altLang="zh-CN" b="1">
                <a:latin typeface="Arial" charset="0"/>
              </a:rPr>
              <a:t>QQ</a:t>
            </a:r>
            <a:r>
              <a:rPr lang="zh-CN" altLang="en-US" b="1">
                <a:latin typeface="Arial" charset="0"/>
              </a:rPr>
              <a:t>：</a:t>
            </a:r>
            <a:r>
              <a:rPr lang="en-US" altLang="zh-CN" b="1">
                <a:latin typeface="Arial" charset="0"/>
              </a:rPr>
              <a:t>458717185</a:t>
            </a:r>
          </a:p>
          <a:p>
            <a:pPr eaLnBrk="1" hangingPunct="1">
              <a:spcBef>
                <a:spcPct val="0"/>
              </a:spcBef>
              <a:buFontTx/>
              <a:buNone/>
            </a:pPr>
            <a:r>
              <a:rPr lang="en-US" altLang="zh-CN" b="1">
                <a:latin typeface="Arial" charset="0"/>
              </a:rPr>
              <a:t>QQ</a:t>
            </a:r>
            <a:r>
              <a:rPr lang="zh-CN" altLang="en-US" b="1">
                <a:latin typeface="Arial" charset="0"/>
              </a:rPr>
              <a:t>教学群：</a:t>
            </a:r>
            <a:r>
              <a:rPr lang="en-US" altLang="zh-CN" b="1">
                <a:latin typeface="Arial" charset="0"/>
              </a:rPr>
              <a:t>247549141</a:t>
            </a:r>
            <a:r>
              <a:rPr lang="zh-CN" altLang="en-US" sz="1800" b="1">
                <a:latin typeface="Arial" charset="0"/>
              </a:rPr>
              <a:t/>
            </a:r>
            <a:br>
              <a:rPr lang="zh-CN" altLang="en-US" sz="1800" b="1">
                <a:latin typeface="Arial" charset="0"/>
              </a:rPr>
            </a:br>
            <a:endParaRPr lang="zh-CN" altLang="en-US" sz="1800">
              <a:latin typeface="Arial" charset="0"/>
            </a:endParaRPr>
          </a:p>
        </p:txBody>
      </p:sp>
      <p:pic>
        <p:nvPicPr>
          <p:cNvPr id="8196" name="Picture 4" descr="D:\360安全浏览器下载\ha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2019300"/>
            <a:ext cx="2849562"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7" descr="http://read.beifabook.com/Files/lianzai/keji/2008911/200809111004546426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13" y="2038350"/>
            <a:ext cx="1958975"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5"/>
          <p:cNvSpPr>
            <a:spLocks noGrp="1"/>
          </p:cNvSpPr>
          <p:nvPr>
            <p:ph type="title"/>
          </p:nvPr>
        </p:nvSpPr>
        <p:spPr/>
        <p:txBody>
          <a:bodyPr/>
          <a:lstStyle/>
          <a:p>
            <a:pPr eaLnBrk="1" hangingPunct="1"/>
            <a:r>
              <a:rPr lang="zh-CN" altLang="en-US" smtClean="0"/>
              <a:t>需要解决的问题</a:t>
            </a:r>
          </a:p>
        </p:txBody>
      </p:sp>
      <p:sp>
        <p:nvSpPr>
          <p:cNvPr id="16386" name="Rectangle 3"/>
          <p:cNvSpPr>
            <a:spLocks noGrp="1" noChangeArrowheads="1"/>
          </p:cNvSpPr>
          <p:nvPr>
            <p:ph idx="1"/>
          </p:nvPr>
        </p:nvSpPr>
        <p:spPr/>
        <p:txBody>
          <a:bodyPr/>
          <a:lstStyle/>
          <a:p>
            <a:pPr eaLnBrk="1" hangingPunct="1">
              <a:buFont typeface="Wingdings" pitchFamily="2" charset="2"/>
              <a:buNone/>
            </a:pPr>
            <a:r>
              <a:rPr lang="zh-CN" altLang="en-US" sz="1800" smtClean="0"/>
              <a:t>由于分组的到达可能不按序，但将分组还原和播放时又应当是按序的。因此在发送多媒体分组时还应当给每一个分组加上</a:t>
            </a:r>
            <a:r>
              <a:rPr lang="zh-CN" altLang="en-US" sz="1800" smtClean="0">
                <a:solidFill>
                  <a:srgbClr val="FF0000"/>
                </a:solidFill>
              </a:rPr>
              <a:t>序号</a:t>
            </a:r>
            <a:r>
              <a:rPr lang="zh-CN" altLang="en-US" sz="1800" smtClean="0"/>
              <a:t>。这表明还应当有相应的协议支持才行。</a:t>
            </a:r>
          </a:p>
          <a:p>
            <a:pPr eaLnBrk="1" hangingPunct="1">
              <a:buFont typeface="Wingdings" pitchFamily="2" charset="2"/>
              <a:buNone/>
            </a:pPr>
            <a:r>
              <a:rPr lang="zh-CN" altLang="en-US" sz="1800" smtClean="0"/>
              <a:t>要使接收端能够将节目中本来就存在的正常的短时间停顿（如音乐中停顿几拍）和因某些分组的较大迟延造成的“停顿”区分开来。这就需要增加一个</a:t>
            </a:r>
            <a:r>
              <a:rPr lang="zh-CN" altLang="en-US" sz="1800" smtClean="0">
                <a:solidFill>
                  <a:srgbClr val="FF0000"/>
                </a:solidFill>
              </a:rPr>
              <a:t>时间戳</a:t>
            </a:r>
            <a:r>
              <a:rPr lang="en-US" altLang="zh-CN" sz="1800" smtClean="0"/>
              <a:t>(timestamp)</a:t>
            </a:r>
            <a:r>
              <a:rPr lang="zh-CN" altLang="en-US" sz="1800" smtClean="0"/>
              <a:t>，以便告诉接收端应当在什么时间播放哪个分组。</a:t>
            </a:r>
          </a:p>
        </p:txBody>
      </p:sp>
    </p:spTree>
    <p:extLst>
      <p:ext uri="{BB962C8B-B14F-4D97-AF65-F5344CB8AC3E}">
        <p14:creationId xmlns:p14="http://schemas.microsoft.com/office/powerpoint/2010/main" val="3247576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p:txBody>
          <a:bodyPr/>
          <a:lstStyle/>
          <a:p>
            <a:pPr eaLnBrk="1" hangingPunct="1"/>
            <a:r>
              <a:rPr lang="zh-CN" altLang="en-US" smtClean="0"/>
              <a:t>必须改造现有的因特网 </a:t>
            </a:r>
          </a:p>
        </p:txBody>
      </p:sp>
      <p:sp>
        <p:nvSpPr>
          <p:cNvPr id="353295" name="Rectangle 15"/>
          <p:cNvSpPr>
            <a:spLocks noGrp="1" noChangeArrowheads="1"/>
          </p:cNvSpPr>
          <p:nvPr>
            <p:ph idx="1"/>
          </p:nvPr>
        </p:nvSpPr>
        <p:spPr/>
        <p:txBody>
          <a:bodyPr/>
          <a:lstStyle/>
          <a:p>
            <a:pPr algn="just" eaLnBrk="1" hangingPunct="1">
              <a:lnSpc>
                <a:spcPct val="105000"/>
              </a:lnSpc>
              <a:buFont typeface="Wingdings" pitchFamily="2" charset="2"/>
              <a:buNone/>
            </a:pPr>
            <a:r>
              <a:rPr lang="zh-CN" altLang="en-US" sz="1800" smtClean="0"/>
              <a:t>大量使用光缆和高速路由器，网络的时延和时延抖动就可以足够小，在因特网上传送实时数据就不会有问题。</a:t>
            </a:r>
          </a:p>
          <a:p>
            <a:pPr algn="just" eaLnBrk="1" hangingPunct="1">
              <a:lnSpc>
                <a:spcPct val="105000"/>
              </a:lnSpc>
              <a:buFont typeface="Wingdings" pitchFamily="2" charset="2"/>
              <a:buNone/>
            </a:pPr>
            <a:r>
              <a:rPr lang="zh-CN" altLang="en-US" sz="1800" smtClean="0"/>
              <a:t>把因特网改造为能够对端到端的带宽实现</a:t>
            </a:r>
            <a:r>
              <a:rPr lang="zh-CN" altLang="en-US" sz="1800" smtClean="0">
                <a:solidFill>
                  <a:schemeClr val="hlink"/>
                </a:solidFill>
              </a:rPr>
              <a:t>预留</a:t>
            </a:r>
            <a:r>
              <a:rPr lang="en-US" altLang="zh-CN" sz="1800" smtClean="0"/>
              <a:t>(reservation)</a:t>
            </a:r>
            <a:r>
              <a:rPr lang="zh-CN" altLang="en-US" sz="1800" smtClean="0"/>
              <a:t>，把使用无连接协议的因特网转变为面向连接的网络。 </a:t>
            </a:r>
          </a:p>
          <a:p>
            <a:pPr algn="just" eaLnBrk="1" hangingPunct="1">
              <a:lnSpc>
                <a:spcPct val="105000"/>
              </a:lnSpc>
              <a:buFont typeface="Wingdings" pitchFamily="2" charset="2"/>
              <a:buNone/>
            </a:pPr>
            <a:r>
              <a:rPr lang="zh-CN" altLang="en-US" sz="1800" smtClean="0"/>
              <a:t>部分改动因特网的协议栈所付出的代价较小，而这也能够使多媒体信息在因特网上的传输质量得到改进。 </a:t>
            </a:r>
          </a:p>
          <a:p>
            <a:pPr algn="just" eaLnBrk="1" hangingPunct="1">
              <a:lnSpc>
                <a:spcPct val="105000"/>
              </a:lnSpc>
              <a:buFont typeface="Wingdings" pitchFamily="2" charset="2"/>
              <a:buNone/>
            </a:pPr>
            <a:endParaRPr lang="en-US" altLang="zh-CN" sz="2800" smtClean="0"/>
          </a:p>
        </p:txBody>
      </p:sp>
    </p:spTree>
    <p:extLst>
      <p:ext uri="{BB962C8B-B14F-4D97-AF65-F5344CB8AC3E}">
        <p14:creationId xmlns:p14="http://schemas.microsoft.com/office/powerpoint/2010/main" val="2840939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32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32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2400" smtClean="0"/>
              <a:t>目前因特网提供的音频</a:t>
            </a:r>
            <a:r>
              <a:rPr lang="en-US" altLang="zh-CN" sz="2400" smtClean="0"/>
              <a:t>/</a:t>
            </a:r>
            <a:r>
              <a:rPr lang="zh-CN" altLang="en-US" sz="2400" smtClean="0"/>
              <a:t>视频服务大体上可分为三种类型 </a:t>
            </a:r>
          </a:p>
        </p:txBody>
      </p:sp>
      <p:sp>
        <p:nvSpPr>
          <p:cNvPr id="18435" name="Rectangle 3"/>
          <p:cNvSpPr>
            <a:spLocks noGrp="1" noChangeArrowheads="1"/>
          </p:cNvSpPr>
          <p:nvPr>
            <p:ph idx="1"/>
          </p:nvPr>
        </p:nvSpPr>
        <p:spPr/>
        <p:txBody>
          <a:bodyPr/>
          <a:lstStyle/>
          <a:p>
            <a:pPr eaLnBrk="1" hangingPunct="1">
              <a:buFont typeface="Wingdings" pitchFamily="2" charset="2"/>
              <a:buNone/>
            </a:pPr>
            <a:r>
              <a:rPr lang="zh-CN" altLang="en-US" sz="2400" smtClean="0"/>
              <a:t>流式</a:t>
            </a:r>
            <a:r>
              <a:rPr lang="en-US" altLang="zh-CN" sz="2400" smtClean="0"/>
              <a:t>(streaming)</a:t>
            </a:r>
            <a:r>
              <a:rPr lang="zh-CN" altLang="en-US" sz="2400" smtClean="0"/>
              <a:t>存储音频</a:t>
            </a:r>
            <a:r>
              <a:rPr lang="en-US" altLang="zh-CN" sz="2400" smtClean="0"/>
              <a:t>/</a:t>
            </a:r>
            <a:r>
              <a:rPr lang="zh-CN" altLang="en-US" sz="2400" smtClean="0"/>
              <a:t>视频 </a:t>
            </a:r>
            <a:r>
              <a:rPr lang="en-US" altLang="zh-CN" sz="2400" smtClean="0"/>
              <a:t>——</a:t>
            </a:r>
            <a:r>
              <a:rPr lang="zh-CN" altLang="en-US" sz="2400" smtClean="0"/>
              <a:t>边下载边播放。</a:t>
            </a:r>
          </a:p>
          <a:p>
            <a:pPr eaLnBrk="1" hangingPunct="1">
              <a:buFont typeface="Wingdings" pitchFamily="2" charset="2"/>
              <a:buNone/>
            </a:pPr>
            <a:r>
              <a:rPr lang="zh-CN" altLang="en-US" sz="2400" smtClean="0"/>
              <a:t>流式实况音频</a:t>
            </a:r>
            <a:r>
              <a:rPr lang="en-US" altLang="zh-CN" sz="2400" smtClean="0"/>
              <a:t>/</a:t>
            </a:r>
            <a:r>
              <a:rPr lang="zh-CN" altLang="en-US" sz="2400" smtClean="0"/>
              <a:t>视频 </a:t>
            </a:r>
            <a:r>
              <a:rPr lang="en-US" altLang="zh-CN" sz="2400" smtClean="0"/>
              <a:t>——</a:t>
            </a:r>
            <a:r>
              <a:rPr lang="zh-CN" altLang="en-US" sz="2400" smtClean="0"/>
              <a:t>边录制边发送 。</a:t>
            </a:r>
          </a:p>
          <a:p>
            <a:pPr eaLnBrk="1" hangingPunct="1">
              <a:buFont typeface="Wingdings" pitchFamily="2" charset="2"/>
              <a:buNone/>
            </a:pPr>
            <a:r>
              <a:rPr lang="zh-CN" altLang="en-US" sz="2400" smtClean="0"/>
              <a:t>交互式音频</a:t>
            </a:r>
            <a:r>
              <a:rPr lang="en-US" altLang="zh-CN" sz="2400" smtClean="0"/>
              <a:t>/</a:t>
            </a:r>
            <a:r>
              <a:rPr lang="zh-CN" altLang="en-US" sz="2400" smtClean="0"/>
              <a:t>视频</a:t>
            </a:r>
            <a:r>
              <a:rPr lang="en-US" altLang="zh-CN" sz="2400" smtClean="0"/>
              <a:t>——</a:t>
            </a:r>
            <a:r>
              <a:rPr lang="zh-CN" altLang="en-US" sz="2400" smtClean="0"/>
              <a:t>实时交互式通信。</a:t>
            </a:r>
          </a:p>
        </p:txBody>
      </p:sp>
    </p:spTree>
    <p:extLst>
      <p:ext uri="{BB962C8B-B14F-4D97-AF65-F5344CB8AC3E}">
        <p14:creationId xmlns:p14="http://schemas.microsoft.com/office/powerpoint/2010/main" val="229350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a:t>
            </a:r>
            <a:r>
              <a:rPr lang="zh-CN" altLang="en-US" smtClean="0"/>
              <a:t>边下载边播放”中的“下载” </a:t>
            </a:r>
          </a:p>
        </p:txBody>
      </p:sp>
      <p:sp>
        <p:nvSpPr>
          <p:cNvPr id="19459" name="Rectangle 3"/>
          <p:cNvSpPr>
            <a:spLocks noGrp="1" noChangeArrowheads="1"/>
          </p:cNvSpPr>
          <p:nvPr>
            <p:ph idx="1"/>
          </p:nvPr>
        </p:nvSpPr>
        <p:spPr/>
        <p:txBody>
          <a:bodyPr/>
          <a:lstStyle/>
          <a:p>
            <a:pPr eaLnBrk="1" hangingPunct="1">
              <a:buFont typeface="Wingdings" pitchFamily="2" charset="2"/>
              <a:buNone/>
            </a:pPr>
            <a:r>
              <a:rPr lang="en-US" altLang="zh-CN" sz="1800" smtClean="0"/>
              <a:t>“</a:t>
            </a:r>
            <a:r>
              <a:rPr lang="zh-CN" altLang="en-US" sz="1800" smtClean="0"/>
              <a:t>边下载边播放”结束后，在用户的硬盘上没有留下有关播放内容的任何痕迹。</a:t>
            </a:r>
          </a:p>
          <a:p>
            <a:pPr eaLnBrk="1" hangingPunct="1">
              <a:buFont typeface="Wingdings" pitchFamily="2" charset="2"/>
              <a:buNone/>
            </a:pPr>
            <a:r>
              <a:rPr lang="zh-CN" altLang="en-US" sz="1800" smtClean="0">
                <a:solidFill>
                  <a:schemeClr val="hlink"/>
                </a:solidFill>
              </a:rPr>
              <a:t>流媒体</a:t>
            </a:r>
            <a:r>
              <a:rPr lang="en-US" altLang="zh-CN" sz="1800" smtClean="0"/>
              <a:t>(streaming media)</a:t>
            </a:r>
            <a:r>
              <a:rPr lang="zh-CN" altLang="en-US" sz="1800" smtClean="0"/>
              <a:t>，即流式音频</a:t>
            </a:r>
            <a:r>
              <a:rPr lang="en-US" altLang="zh-CN" sz="1800" smtClean="0"/>
              <a:t>/</a:t>
            </a:r>
            <a:r>
              <a:rPr lang="zh-CN" altLang="en-US" sz="1800" smtClean="0"/>
              <a:t>视频。</a:t>
            </a:r>
          </a:p>
          <a:p>
            <a:pPr eaLnBrk="1" hangingPunct="1">
              <a:buFont typeface="Wingdings" pitchFamily="2" charset="2"/>
              <a:buNone/>
            </a:pPr>
            <a:r>
              <a:rPr lang="zh-CN" altLang="en-US" sz="1800" smtClean="0"/>
              <a:t>流媒体特点就是“边下载边播放” </a:t>
            </a:r>
            <a:r>
              <a:rPr lang="en-US" altLang="zh-CN" sz="1800" smtClean="0"/>
              <a:t>(streaming and playing) </a:t>
            </a:r>
            <a:r>
              <a:rPr lang="zh-CN" altLang="en-US" sz="1800" smtClean="0"/>
              <a:t>。</a:t>
            </a:r>
          </a:p>
        </p:txBody>
      </p:sp>
    </p:spTree>
    <p:extLst>
      <p:ext uri="{BB962C8B-B14F-4D97-AF65-F5344CB8AC3E}">
        <p14:creationId xmlns:p14="http://schemas.microsoft.com/office/powerpoint/2010/main" val="3373785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3"/>
          <p:cNvSpPr>
            <a:spLocks noGrp="1"/>
          </p:cNvSpPr>
          <p:nvPr>
            <p:ph type="title"/>
          </p:nvPr>
        </p:nvSpPr>
        <p:spPr/>
        <p:txBody>
          <a:bodyPr/>
          <a:lstStyle/>
          <a:p>
            <a:pPr eaLnBrk="1" hangingPunct="1"/>
            <a:r>
              <a:rPr lang="zh-CN" altLang="en-US" smtClean="0"/>
              <a:t>指引</a:t>
            </a:r>
          </a:p>
        </p:txBody>
      </p:sp>
      <p:sp>
        <p:nvSpPr>
          <p:cNvPr id="16386" name="内容占位符 3"/>
          <p:cNvSpPr>
            <a:spLocks noGrp="1"/>
          </p:cNvSpPr>
          <p:nvPr>
            <p:ph idx="1"/>
          </p:nvPr>
        </p:nvSpPr>
        <p:spPr/>
        <p:txBody>
          <a:bodyPr/>
          <a:lstStyle/>
          <a:p>
            <a:pPr eaLnBrk="1" hangingPunct="1">
              <a:lnSpc>
                <a:spcPct val="150000"/>
              </a:lnSpc>
              <a:buFont typeface="Wingdings 3" pitchFamily="18" charset="2"/>
              <a:buNone/>
              <a:defRPr/>
            </a:pPr>
            <a:r>
              <a:rPr lang="zh-CN" altLang="en-US" sz="1800" dirty="0" smtClean="0">
                <a:solidFill>
                  <a:schemeClr val="tx2">
                    <a:lumMod val="75000"/>
                  </a:schemeClr>
                </a:solidFill>
                <a:latin typeface="新宋体" pitchFamily="49" charset="-122"/>
                <a:ea typeface="新宋体" pitchFamily="49" charset="-122"/>
              </a:rPr>
              <a:t>概述</a:t>
            </a:r>
            <a:endParaRPr lang="en-US" altLang="zh-CN" sz="1800" dirty="0" smtClean="0">
              <a:solidFill>
                <a:schemeClr val="tx2">
                  <a:lumMod val="75000"/>
                </a:schemeClr>
              </a:solidFill>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solidFill>
                  <a:srgbClr val="FF0000"/>
                </a:solidFill>
                <a:latin typeface="新宋体" pitchFamily="49" charset="-122"/>
                <a:ea typeface="新宋体" pitchFamily="49" charset="-122"/>
              </a:rPr>
              <a:t>流式存储音频</a:t>
            </a:r>
            <a:r>
              <a:rPr lang="en-US" altLang="zh-CN" sz="1800" dirty="0" smtClean="0">
                <a:solidFill>
                  <a:srgbClr val="FF0000"/>
                </a:solidFill>
                <a:latin typeface="新宋体" pitchFamily="49" charset="-122"/>
                <a:ea typeface="新宋体" pitchFamily="49" charset="-122"/>
              </a:rPr>
              <a:t>/</a:t>
            </a:r>
            <a:r>
              <a:rPr lang="zh-CN" altLang="en-US" sz="1800" dirty="0" smtClean="0">
                <a:solidFill>
                  <a:srgbClr val="FF0000"/>
                </a:solidFill>
                <a:latin typeface="新宋体" pitchFamily="49" charset="-122"/>
                <a:ea typeface="新宋体" pitchFamily="49" charset="-122"/>
              </a:rPr>
              <a:t>视频</a:t>
            </a:r>
            <a:endParaRPr lang="en-US" altLang="zh-CN" sz="1800" dirty="0" smtClean="0">
              <a:solidFill>
                <a:srgbClr val="FF0000"/>
              </a:solidFill>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latin typeface="新宋体" pitchFamily="49" charset="-122"/>
                <a:ea typeface="新宋体" pitchFamily="49" charset="-122"/>
              </a:rPr>
              <a:t>交互式音频</a:t>
            </a:r>
            <a:r>
              <a:rPr lang="en-US" altLang="zh-CN" sz="1800" dirty="0" smtClean="0">
                <a:latin typeface="新宋体" pitchFamily="49" charset="-122"/>
                <a:ea typeface="新宋体" pitchFamily="49" charset="-122"/>
              </a:rPr>
              <a:t>/</a:t>
            </a:r>
            <a:r>
              <a:rPr lang="zh-CN" altLang="en-US" sz="1800" dirty="0" smtClean="0">
                <a:latin typeface="新宋体" pitchFamily="49" charset="-122"/>
                <a:ea typeface="新宋体" pitchFamily="49" charset="-122"/>
              </a:rPr>
              <a:t>视频</a:t>
            </a:r>
            <a:endParaRPr lang="en-US" altLang="zh-CN" sz="1800" dirty="0" smtClean="0">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latin typeface="新宋体" pitchFamily="49" charset="-122"/>
                <a:ea typeface="新宋体" pitchFamily="49" charset="-122"/>
              </a:rPr>
              <a:t>改进“尽最大努力交付”的服务</a:t>
            </a:r>
            <a:endParaRPr lang="en-US" altLang="zh-CN" sz="1800" dirty="0" smtClean="0">
              <a:latin typeface="新宋体" pitchFamily="49" charset="-122"/>
              <a:ea typeface="新宋体" pitchFamily="49" charset="-122"/>
            </a:endParaRPr>
          </a:p>
          <a:p>
            <a:pPr eaLnBrk="1" hangingPunct="1">
              <a:buFont typeface="Wingdings 3" pitchFamily="18" charset="2"/>
              <a:buNone/>
              <a:defRPr/>
            </a:pPr>
            <a:endParaRPr lang="zh-CN" altLang="en-US" sz="1800" b="0" dirty="0" smtClean="0"/>
          </a:p>
        </p:txBody>
      </p:sp>
    </p:spTree>
    <p:extLst>
      <p:ext uri="{BB962C8B-B14F-4D97-AF65-F5344CB8AC3E}">
        <p14:creationId xmlns:p14="http://schemas.microsoft.com/office/powerpoint/2010/main" val="261449361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流式存储音频</a:t>
            </a:r>
            <a:r>
              <a:rPr lang="en-US" altLang="zh-CN" smtClean="0"/>
              <a:t>/</a:t>
            </a:r>
            <a:r>
              <a:rPr lang="zh-CN" altLang="en-US" smtClean="0"/>
              <a:t>视频 </a:t>
            </a:r>
          </a:p>
        </p:txBody>
      </p:sp>
      <p:sp>
        <p:nvSpPr>
          <p:cNvPr id="21507" name="Rectangle 3"/>
          <p:cNvSpPr>
            <a:spLocks noGrp="1" noChangeArrowheads="1"/>
          </p:cNvSpPr>
          <p:nvPr>
            <p:ph idx="1"/>
          </p:nvPr>
        </p:nvSpPr>
        <p:spPr/>
        <p:txBody>
          <a:bodyPr/>
          <a:lstStyle/>
          <a:p>
            <a:pPr eaLnBrk="1" hangingPunct="1">
              <a:buFont typeface="Wingdings" pitchFamily="2" charset="2"/>
              <a:buNone/>
            </a:pPr>
            <a:r>
              <a:rPr lang="zh-CN" altLang="en-US" sz="1800" smtClean="0"/>
              <a:t>传统的下载文件方法 </a:t>
            </a:r>
          </a:p>
        </p:txBody>
      </p:sp>
      <p:sp>
        <p:nvSpPr>
          <p:cNvPr id="21508" name="Rectangle 4"/>
          <p:cNvSpPr>
            <a:spLocks noChangeArrowheads="1"/>
          </p:cNvSpPr>
          <p:nvPr/>
        </p:nvSpPr>
        <p:spPr bwMode="auto">
          <a:xfrm>
            <a:off x="1979613" y="2227263"/>
            <a:ext cx="1270000" cy="314642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endParaRPr lang="zh-CN" altLang="zh-CN" sz="2000">
              <a:solidFill>
                <a:schemeClr val="folHlink"/>
              </a:solidFill>
              <a:latin typeface="Arial" charset="0"/>
              <a:ea typeface="黑体" pitchFamily="2" charset="-122"/>
            </a:endParaRPr>
          </a:p>
        </p:txBody>
      </p:sp>
      <p:sp>
        <p:nvSpPr>
          <p:cNvPr id="21509" name="Rectangle 5"/>
          <p:cNvSpPr>
            <a:spLocks noChangeArrowheads="1"/>
          </p:cNvSpPr>
          <p:nvPr/>
        </p:nvSpPr>
        <p:spPr bwMode="auto">
          <a:xfrm>
            <a:off x="6529388" y="2325688"/>
            <a:ext cx="995362" cy="1376362"/>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r>
              <a:rPr lang="zh-CN" altLang="en-US" sz="2000">
                <a:solidFill>
                  <a:schemeClr val="folHlink"/>
                </a:solidFill>
                <a:latin typeface="Arial" charset="0"/>
                <a:ea typeface="黑体" pitchFamily="2" charset="-122"/>
              </a:rPr>
              <a:t>万维网</a:t>
            </a:r>
          </a:p>
          <a:p>
            <a:pPr algn="ctr" eaLnBrk="1" hangingPunct="1"/>
            <a:r>
              <a:rPr lang="zh-CN" altLang="en-US" sz="2000">
                <a:solidFill>
                  <a:schemeClr val="folHlink"/>
                </a:solidFill>
                <a:latin typeface="Arial" charset="0"/>
                <a:ea typeface="黑体" pitchFamily="2" charset="-122"/>
              </a:rPr>
              <a:t>服务器</a:t>
            </a:r>
          </a:p>
        </p:txBody>
      </p:sp>
      <p:pic>
        <p:nvPicPr>
          <p:cNvPr id="21510"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3150" y="1735138"/>
            <a:ext cx="506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7"/>
          <p:cNvSpPr txBox="1">
            <a:spLocks noChangeArrowheads="1"/>
          </p:cNvSpPr>
          <p:nvPr/>
        </p:nvSpPr>
        <p:spPr bwMode="auto">
          <a:xfrm>
            <a:off x="1476375" y="17002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sz="2000">
                <a:solidFill>
                  <a:schemeClr val="folHlink"/>
                </a:solidFill>
                <a:latin typeface="Arial" charset="0"/>
                <a:ea typeface="黑体" pitchFamily="2" charset="-122"/>
              </a:rPr>
              <a:t>客户机</a:t>
            </a:r>
          </a:p>
        </p:txBody>
      </p:sp>
      <p:sp>
        <p:nvSpPr>
          <p:cNvPr id="21512" name="Text Box 8"/>
          <p:cNvSpPr txBox="1">
            <a:spLocks noChangeArrowheads="1"/>
          </p:cNvSpPr>
          <p:nvPr/>
        </p:nvSpPr>
        <p:spPr bwMode="auto">
          <a:xfrm>
            <a:off x="7308850" y="18446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sz="2000">
                <a:solidFill>
                  <a:schemeClr val="folHlink"/>
                </a:solidFill>
                <a:latin typeface="Arial" charset="0"/>
                <a:ea typeface="黑体" pitchFamily="2" charset="-122"/>
              </a:rPr>
              <a:t>服务器</a:t>
            </a:r>
          </a:p>
        </p:txBody>
      </p:sp>
      <p:grpSp>
        <p:nvGrpSpPr>
          <p:cNvPr id="21513" name="Group 9"/>
          <p:cNvGrpSpPr>
            <a:grpSpLocks/>
          </p:cNvGrpSpPr>
          <p:nvPr/>
        </p:nvGrpSpPr>
        <p:grpSpPr bwMode="auto">
          <a:xfrm flipH="1">
            <a:off x="6800850" y="1833563"/>
            <a:ext cx="454025" cy="787400"/>
            <a:chOff x="240" y="1104"/>
            <a:chExt cx="327" cy="521"/>
          </a:xfrm>
        </p:grpSpPr>
        <p:sp>
          <p:nvSpPr>
            <p:cNvPr id="21528" name="AutoShape 10"/>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1529" name="Group 11"/>
            <p:cNvGrpSpPr>
              <a:grpSpLocks/>
            </p:cNvGrpSpPr>
            <p:nvPr/>
          </p:nvGrpSpPr>
          <p:grpSpPr bwMode="auto">
            <a:xfrm>
              <a:off x="243" y="1108"/>
              <a:ext cx="319" cy="511"/>
              <a:chOff x="243" y="1108"/>
              <a:chExt cx="319" cy="511"/>
            </a:xfrm>
          </p:grpSpPr>
          <p:sp>
            <p:nvSpPr>
              <p:cNvPr id="21569" name="Freeform 12"/>
              <p:cNvSpPr>
                <a:spLocks/>
              </p:cNvSpPr>
              <p:nvPr/>
            </p:nvSpPr>
            <p:spPr bwMode="auto">
              <a:xfrm>
                <a:off x="337" y="1142"/>
                <a:ext cx="215" cy="9"/>
              </a:xfrm>
              <a:custGeom>
                <a:avLst/>
                <a:gdLst>
                  <a:gd name="T0" fmla="*/ 0 w 1292"/>
                  <a:gd name="T1" fmla="*/ 0 h 47"/>
                  <a:gd name="T2" fmla="*/ 0 w 1292"/>
                  <a:gd name="T3" fmla="*/ 0 h 47"/>
                  <a:gd name="T4" fmla="*/ 0 w 1292"/>
                  <a:gd name="T5" fmla="*/ 0 h 47"/>
                  <a:gd name="T6" fmla="*/ 0 w 1292"/>
                  <a:gd name="T7" fmla="*/ 0 h 47"/>
                  <a:gd name="T8" fmla="*/ 0 w 1292"/>
                  <a:gd name="T9" fmla="*/ 0 h 47"/>
                  <a:gd name="T10" fmla="*/ 0 60000 65536"/>
                  <a:gd name="T11" fmla="*/ 0 60000 65536"/>
                  <a:gd name="T12" fmla="*/ 0 60000 65536"/>
                  <a:gd name="T13" fmla="*/ 0 60000 65536"/>
                  <a:gd name="T14" fmla="*/ 0 60000 65536"/>
                  <a:gd name="T15" fmla="*/ 0 w 1292"/>
                  <a:gd name="T16" fmla="*/ 0 h 47"/>
                  <a:gd name="T17" fmla="*/ 1292 w 1292"/>
                  <a:gd name="T18" fmla="*/ 47 h 47"/>
                </a:gdLst>
                <a:ahLst/>
                <a:cxnLst>
                  <a:cxn ang="T10">
                    <a:pos x="T0" y="T1"/>
                  </a:cxn>
                  <a:cxn ang="T11">
                    <a:pos x="T2" y="T3"/>
                  </a:cxn>
                  <a:cxn ang="T12">
                    <a:pos x="T4" y="T5"/>
                  </a:cxn>
                  <a:cxn ang="T13">
                    <a:pos x="T6" y="T7"/>
                  </a:cxn>
                  <a:cxn ang="T14">
                    <a:pos x="T8" y="T9"/>
                  </a:cxn>
                </a:cxnLst>
                <a:rect l="T15" t="T16" r="T17" b="T18"/>
                <a:pathLst>
                  <a:path w="1292" h="47">
                    <a:moveTo>
                      <a:pt x="0" y="0"/>
                    </a:moveTo>
                    <a:lnTo>
                      <a:pt x="76" y="47"/>
                    </a:lnTo>
                    <a:lnTo>
                      <a:pt x="1292" y="47"/>
                    </a:lnTo>
                    <a:lnTo>
                      <a:pt x="1254" y="0"/>
                    </a:lnTo>
                    <a:lnTo>
                      <a:pt x="0" y="0"/>
                    </a:lnTo>
                    <a:close/>
                  </a:path>
                </a:pathLst>
              </a:custGeom>
              <a:solidFill>
                <a:srgbClr val="E0E0E0"/>
              </a:solidFill>
              <a:ln w="4763">
                <a:solidFill>
                  <a:srgbClr val="808080"/>
                </a:solidFill>
                <a:round/>
                <a:headEnd/>
                <a:tailEnd/>
              </a:ln>
            </p:spPr>
            <p:txBody>
              <a:bodyPr/>
              <a:lstStyle/>
              <a:p>
                <a:endParaRPr lang="zh-CN" altLang="en-US"/>
              </a:p>
            </p:txBody>
          </p:sp>
          <p:sp>
            <p:nvSpPr>
              <p:cNvPr id="21570" name="Freeform 13"/>
              <p:cNvSpPr>
                <a:spLocks/>
              </p:cNvSpPr>
              <p:nvPr/>
            </p:nvSpPr>
            <p:spPr bwMode="auto">
              <a:xfrm>
                <a:off x="336" y="1141"/>
                <a:ext cx="55" cy="478"/>
              </a:xfrm>
              <a:custGeom>
                <a:avLst/>
                <a:gdLst>
                  <a:gd name="T0" fmla="*/ 0 w 327"/>
                  <a:gd name="T1" fmla="*/ 1 h 2392"/>
                  <a:gd name="T2" fmla="*/ 0 w 327"/>
                  <a:gd name="T3" fmla="*/ 1 h 2392"/>
                  <a:gd name="T4" fmla="*/ 0 w 327"/>
                  <a:gd name="T5" fmla="*/ 0 h 2392"/>
                  <a:gd name="T6" fmla="*/ 0 w 327"/>
                  <a:gd name="T7" fmla="*/ 0 h 2392"/>
                  <a:gd name="T8" fmla="*/ 0 w 327"/>
                  <a:gd name="T9" fmla="*/ 0 h 2392"/>
                  <a:gd name="T10" fmla="*/ 0 w 327"/>
                  <a:gd name="T11" fmla="*/ 0 h 2392"/>
                  <a:gd name="T12" fmla="*/ 0 w 327"/>
                  <a:gd name="T13" fmla="*/ 1 h 2392"/>
                  <a:gd name="T14" fmla="*/ 0 60000 65536"/>
                  <a:gd name="T15" fmla="*/ 0 60000 65536"/>
                  <a:gd name="T16" fmla="*/ 0 60000 65536"/>
                  <a:gd name="T17" fmla="*/ 0 60000 65536"/>
                  <a:gd name="T18" fmla="*/ 0 60000 65536"/>
                  <a:gd name="T19" fmla="*/ 0 60000 65536"/>
                  <a:gd name="T20" fmla="*/ 0 60000 65536"/>
                  <a:gd name="T21" fmla="*/ 0 w 327"/>
                  <a:gd name="T22" fmla="*/ 0 h 2392"/>
                  <a:gd name="T23" fmla="*/ 327 w 327"/>
                  <a:gd name="T24" fmla="*/ 2392 h 2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round/>
                <a:headEnd/>
                <a:tailEnd/>
              </a:ln>
            </p:spPr>
            <p:txBody>
              <a:bodyPr/>
              <a:lstStyle/>
              <a:p>
                <a:endParaRPr lang="zh-CN" altLang="en-US"/>
              </a:p>
            </p:txBody>
          </p:sp>
          <p:sp>
            <p:nvSpPr>
              <p:cNvPr id="21571" name="Freeform 14"/>
              <p:cNvSpPr>
                <a:spLocks/>
              </p:cNvSpPr>
              <p:nvPr/>
            </p:nvSpPr>
            <p:spPr bwMode="auto">
              <a:xfrm>
                <a:off x="243" y="1108"/>
                <a:ext cx="94" cy="495"/>
              </a:xfrm>
              <a:custGeom>
                <a:avLst/>
                <a:gdLst>
                  <a:gd name="T0" fmla="*/ 0 w 568"/>
                  <a:gd name="T1" fmla="*/ 0 h 2472"/>
                  <a:gd name="T2" fmla="*/ 0 w 568"/>
                  <a:gd name="T3" fmla="*/ 0 h 2472"/>
                  <a:gd name="T4" fmla="*/ 0 w 568"/>
                  <a:gd name="T5" fmla="*/ 1 h 2472"/>
                  <a:gd name="T6" fmla="*/ 0 w 568"/>
                  <a:gd name="T7" fmla="*/ 1 h 2472"/>
                  <a:gd name="T8" fmla="*/ 0 w 568"/>
                  <a:gd name="T9" fmla="*/ 0 h 2472"/>
                  <a:gd name="T10" fmla="*/ 0 60000 65536"/>
                  <a:gd name="T11" fmla="*/ 0 60000 65536"/>
                  <a:gd name="T12" fmla="*/ 0 60000 65536"/>
                  <a:gd name="T13" fmla="*/ 0 60000 65536"/>
                  <a:gd name="T14" fmla="*/ 0 60000 65536"/>
                  <a:gd name="T15" fmla="*/ 0 w 568"/>
                  <a:gd name="T16" fmla="*/ 0 h 2472"/>
                  <a:gd name="T17" fmla="*/ 568 w 568"/>
                  <a:gd name="T18" fmla="*/ 2472 h 2472"/>
                </a:gdLst>
                <a:ahLst/>
                <a:cxnLst>
                  <a:cxn ang="T10">
                    <a:pos x="T0" y="T1"/>
                  </a:cxn>
                  <a:cxn ang="T11">
                    <a:pos x="T2" y="T3"/>
                  </a:cxn>
                  <a:cxn ang="T12">
                    <a:pos x="T4" y="T5"/>
                  </a:cxn>
                  <a:cxn ang="T13">
                    <a:pos x="T6" y="T7"/>
                  </a:cxn>
                  <a:cxn ang="T14">
                    <a:pos x="T8" y="T9"/>
                  </a:cxn>
                </a:cxnLst>
                <a:rect l="T15" t="T16" r="T17" b="T18"/>
                <a:pathLst>
                  <a:path w="568" h="2472">
                    <a:moveTo>
                      <a:pt x="0" y="0"/>
                    </a:moveTo>
                    <a:lnTo>
                      <a:pt x="568" y="162"/>
                    </a:lnTo>
                    <a:lnTo>
                      <a:pt x="568" y="2472"/>
                    </a:lnTo>
                    <a:lnTo>
                      <a:pt x="0" y="1882"/>
                    </a:lnTo>
                    <a:lnTo>
                      <a:pt x="0" y="0"/>
                    </a:lnTo>
                    <a:close/>
                  </a:path>
                </a:pathLst>
              </a:custGeom>
              <a:solidFill>
                <a:srgbClr val="A0A0A0"/>
              </a:solidFill>
              <a:ln w="4763">
                <a:solidFill>
                  <a:srgbClr val="808080"/>
                </a:solidFill>
                <a:round/>
                <a:headEnd/>
                <a:tailEnd/>
              </a:ln>
            </p:spPr>
            <p:txBody>
              <a:bodyPr/>
              <a:lstStyle/>
              <a:p>
                <a:endParaRPr lang="zh-CN" altLang="en-US"/>
              </a:p>
            </p:txBody>
          </p:sp>
          <p:sp>
            <p:nvSpPr>
              <p:cNvPr id="21572" name="Freeform 15"/>
              <p:cNvSpPr>
                <a:spLocks/>
              </p:cNvSpPr>
              <p:nvPr/>
            </p:nvSpPr>
            <p:spPr bwMode="auto">
              <a:xfrm>
                <a:off x="243" y="1108"/>
                <a:ext cx="303" cy="34"/>
              </a:xfrm>
              <a:custGeom>
                <a:avLst/>
                <a:gdLst>
                  <a:gd name="T0" fmla="*/ 0 w 1822"/>
                  <a:gd name="T1" fmla="*/ 0 h 170"/>
                  <a:gd name="T2" fmla="*/ 0 w 1822"/>
                  <a:gd name="T3" fmla="*/ 0 h 170"/>
                  <a:gd name="T4" fmla="*/ 0 w 1822"/>
                  <a:gd name="T5" fmla="*/ 0 h 170"/>
                  <a:gd name="T6" fmla="*/ 0 w 1822"/>
                  <a:gd name="T7" fmla="*/ 0 h 170"/>
                  <a:gd name="T8" fmla="*/ 0 w 1822"/>
                  <a:gd name="T9" fmla="*/ 0 h 170"/>
                  <a:gd name="T10" fmla="*/ 0 60000 65536"/>
                  <a:gd name="T11" fmla="*/ 0 60000 65536"/>
                  <a:gd name="T12" fmla="*/ 0 60000 65536"/>
                  <a:gd name="T13" fmla="*/ 0 60000 65536"/>
                  <a:gd name="T14" fmla="*/ 0 60000 65536"/>
                  <a:gd name="T15" fmla="*/ 0 w 1822"/>
                  <a:gd name="T16" fmla="*/ 0 h 170"/>
                  <a:gd name="T17" fmla="*/ 1822 w 1822"/>
                  <a:gd name="T18" fmla="*/ 170 h 170"/>
                </a:gdLst>
                <a:ahLst/>
                <a:cxnLst>
                  <a:cxn ang="T10">
                    <a:pos x="T0" y="T1"/>
                  </a:cxn>
                  <a:cxn ang="T11">
                    <a:pos x="T2" y="T3"/>
                  </a:cxn>
                  <a:cxn ang="T12">
                    <a:pos x="T4" y="T5"/>
                  </a:cxn>
                  <a:cxn ang="T13">
                    <a:pos x="T6" y="T7"/>
                  </a:cxn>
                  <a:cxn ang="T14">
                    <a:pos x="T8" y="T9"/>
                  </a:cxn>
                </a:cxnLst>
                <a:rect l="T15" t="T16" r="T17" b="T18"/>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round/>
                <a:headEnd/>
                <a:tailEnd/>
              </a:ln>
            </p:spPr>
            <p:txBody>
              <a:bodyPr/>
              <a:lstStyle/>
              <a:p>
                <a:endParaRPr lang="zh-CN" altLang="en-US"/>
              </a:p>
            </p:txBody>
          </p:sp>
          <p:sp>
            <p:nvSpPr>
              <p:cNvPr id="21573" name="Rectangle 16"/>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1574" name="Freeform 17"/>
              <p:cNvSpPr>
                <a:spLocks/>
              </p:cNvSpPr>
              <p:nvPr/>
            </p:nvSpPr>
            <p:spPr bwMode="auto">
              <a:xfrm>
                <a:off x="350" y="1150"/>
                <a:ext cx="212" cy="151"/>
              </a:xfrm>
              <a:custGeom>
                <a:avLst/>
                <a:gdLst>
                  <a:gd name="T0" fmla="*/ 0 w 1272"/>
                  <a:gd name="T1" fmla="*/ 0 h 753"/>
                  <a:gd name="T2" fmla="*/ 0 w 1272"/>
                  <a:gd name="T3" fmla="*/ 0 h 753"/>
                  <a:gd name="T4" fmla="*/ 0 w 1272"/>
                  <a:gd name="T5" fmla="*/ 0 h 753"/>
                  <a:gd name="T6" fmla="*/ 0 w 1272"/>
                  <a:gd name="T7" fmla="*/ 0 h 753"/>
                  <a:gd name="T8" fmla="*/ 0 w 1272"/>
                  <a:gd name="T9" fmla="*/ 0 h 753"/>
                  <a:gd name="T10" fmla="*/ 0 60000 65536"/>
                  <a:gd name="T11" fmla="*/ 0 60000 65536"/>
                  <a:gd name="T12" fmla="*/ 0 60000 65536"/>
                  <a:gd name="T13" fmla="*/ 0 60000 65536"/>
                  <a:gd name="T14" fmla="*/ 0 60000 65536"/>
                  <a:gd name="T15" fmla="*/ 0 w 1272"/>
                  <a:gd name="T16" fmla="*/ 0 h 753"/>
                  <a:gd name="T17" fmla="*/ 1272 w 1272"/>
                  <a:gd name="T18" fmla="*/ 753 h 753"/>
                </a:gdLst>
                <a:ahLst/>
                <a:cxnLst>
                  <a:cxn ang="T10">
                    <a:pos x="T0" y="T1"/>
                  </a:cxn>
                  <a:cxn ang="T11">
                    <a:pos x="T2" y="T3"/>
                  </a:cxn>
                  <a:cxn ang="T12">
                    <a:pos x="T4" y="T5"/>
                  </a:cxn>
                  <a:cxn ang="T13">
                    <a:pos x="T6" y="T7"/>
                  </a:cxn>
                  <a:cxn ang="T14">
                    <a:pos x="T8" y="T9"/>
                  </a:cxn>
                </a:cxnLst>
                <a:rect l="T15" t="T16" r="T17" b="T18"/>
                <a:pathLst>
                  <a:path w="1272" h="753">
                    <a:moveTo>
                      <a:pt x="0" y="0"/>
                    </a:moveTo>
                    <a:lnTo>
                      <a:pt x="1214" y="0"/>
                    </a:lnTo>
                    <a:lnTo>
                      <a:pt x="1272" y="753"/>
                    </a:lnTo>
                    <a:lnTo>
                      <a:pt x="53" y="753"/>
                    </a:lnTo>
                    <a:lnTo>
                      <a:pt x="0" y="0"/>
                    </a:lnTo>
                    <a:close/>
                  </a:path>
                </a:pathLst>
              </a:custGeom>
              <a:solidFill>
                <a:srgbClr val="C0C0C0"/>
              </a:solidFill>
              <a:ln w="4763">
                <a:solidFill>
                  <a:srgbClr val="808080"/>
                </a:solidFill>
                <a:round/>
                <a:headEnd/>
                <a:tailEnd/>
              </a:ln>
            </p:spPr>
            <p:txBody>
              <a:bodyPr/>
              <a:lstStyle/>
              <a:p>
                <a:endParaRPr lang="zh-CN" altLang="en-US"/>
              </a:p>
            </p:txBody>
          </p:sp>
          <p:sp>
            <p:nvSpPr>
              <p:cNvPr id="21575" name="Freeform 18"/>
              <p:cNvSpPr>
                <a:spLocks/>
              </p:cNvSpPr>
              <p:nvPr/>
            </p:nvSpPr>
            <p:spPr bwMode="auto">
              <a:xfrm>
                <a:off x="348" y="1300"/>
                <a:ext cx="214" cy="18"/>
              </a:xfrm>
              <a:custGeom>
                <a:avLst/>
                <a:gdLst>
                  <a:gd name="T0" fmla="*/ 0 w 1287"/>
                  <a:gd name="T1" fmla="*/ 0 h 90"/>
                  <a:gd name="T2" fmla="*/ 0 w 1287"/>
                  <a:gd name="T3" fmla="*/ 0 h 90"/>
                  <a:gd name="T4" fmla="*/ 0 w 1287"/>
                  <a:gd name="T5" fmla="*/ 0 h 90"/>
                  <a:gd name="T6" fmla="*/ 0 w 1287"/>
                  <a:gd name="T7" fmla="*/ 0 h 90"/>
                  <a:gd name="T8" fmla="*/ 0 w 1287"/>
                  <a:gd name="T9" fmla="*/ 0 h 90"/>
                  <a:gd name="T10" fmla="*/ 0 60000 65536"/>
                  <a:gd name="T11" fmla="*/ 0 60000 65536"/>
                  <a:gd name="T12" fmla="*/ 0 60000 65536"/>
                  <a:gd name="T13" fmla="*/ 0 60000 65536"/>
                  <a:gd name="T14" fmla="*/ 0 60000 65536"/>
                  <a:gd name="T15" fmla="*/ 0 w 1287"/>
                  <a:gd name="T16" fmla="*/ 0 h 90"/>
                  <a:gd name="T17" fmla="*/ 1287 w 1287"/>
                  <a:gd name="T18" fmla="*/ 90 h 90"/>
                </a:gdLst>
                <a:ahLst/>
                <a:cxnLst>
                  <a:cxn ang="T10">
                    <a:pos x="T0" y="T1"/>
                  </a:cxn>
                  <a:cxn ang="T11">
                    <a:pos x="T2" y="T3"/>
                  </a:cxn>
                  <a:cxn ang="T12">
                    <a:pos x="T4" y="T5"/>
                  </a:cxn>
                  <a:cxn ang="T13">
                    <a:pos x="T6" y="T7"/>
                  </a:cxn>
                  <a:cxn ang="T14">
                    <a:pos x="T8" y="T9"/>
                  </a:cxn>
                </a:cxnLst>
                <a:rect l="T15" t="T16" r="T17" b="T18"/>
                <a:pathLst>
                  <a:path w="1287" h="90">
                    <a:moveTo>
                      <a:pt x="0" y="90"/>
                    </a:moveTo>
                    <a:lnTo>
                      <a:pt x="1188" y="90"/>
                    </a:lnTo>
                    <a:lnTo>
                      <a:pt x="1287" y="0"/>
                    </a:lnTo>
                    <a:lnTo>
                      <a:pt x="65" y="0"/>
                    </a:lnTo>
                    <a:lnTo>
                      <a:pt x="0" y="90"/>
                    </a:lnTo>
                    <a:close/>
                  </a:path>
                </a:pathLst>
              </a:custGeom>
              <a:solidFill>
                <a:srgbClr val="A0A0A0"/>
              </a:solidFill>
              <a:ln w="4763">
                <a:solidFill>
                  <a:srgbClr val="808080"/>
                </a:solidFill>
                <a:round/>
                <a:headEnd/>
                <a:tailEnd/>
              </a:ln>
            </p:spPr>
            <p:txBody>
              <a:bodyPr/>
              <a:lstStyle/>
              <a:p>
                <a:endParaRPr lang="zh-CN" altLang="en-US"/>
              </a:p>
            </p:txBody>
          </p:sp>
        </p:grpSp>
        <p:grpSp>
          <p:nvGrpSpPr>
            <p:cNvPr id="21530" name="Group 19"/>
            <p:cNvGrpSpPr>
              <a:grpSpLocks/>
            </p:cNvGrpSpPr>
            <p:nvPr/>
          </p:nvGrpSpPr>
          <p:grpSpPr bwMode="auto">
            <a:xfrm>
              <a:off x="350" y="1142"/>
              <a:ext cx="60" cy="478"/>
              <a:chOff x="350" y="1142"/>
              <a:chExt cx="60" cy="478"/>
            </a:xfrm>
          </p:grpSpPr>
          <p:sp>
            <p:nvSpPr>
              <p:cNvPr id="21561" name="Freeform 20"/>
              <p:cNvSpPr>
                <a:spLocks/>
              </p:cNvSpPr>
              <p:nvPr/>
            </p:nvSpPr>
            <p:spPr bwMode="auto">
              <a:xfrm>
                <a:off x="350" y="1142"/>
                <a:ext cx="18" cy="477"/>
              </a:xfrm>
              <a:custGeom>
                <a:avLst/>
                <a:gdLst>
                  <a:gd name="T0" fmla="*/ 0 w 107"/>
                  <a:gd name="T1" fmla="*/ 0 h 2387"/>
                  <a:gd name="T2" fmla="*/ 0 w 107"/>
                  <a:gd name="T3" fmla="*/ 0 h 2387"/>
                  <a:gd name="T4" fmla="*/ 0 w 107"/>
                  <a:gd name="T5" fmla="*/ 0 h 2387"/>
                  <a:gd name="T6" fmla="*/ 0 w 107"/>
                  <a:gd name="T7" fmla="*/ 0 h 2387"/>
                  <a:gd name="T8" fmla="*/ 0 w 107"/>
                  <a:gd name="T9" fmla="*/ 1 h 2387"/>
                  <a:gd name="T10" fmla="*/ 0 60000 65536"/>
                  <a:gd name="T11" fmla="*/ 0 60000 65536"/>
                  <a:gd name="T12" fmla="*/ 0 60000 65536"/>
                  <a:gd name="T13" fmla="*/ 0 60000 65536"/>
                  <a:gd name="T14" fmla="*/ 0 60000 65536"/>
                  <a:gd name="T15" fmla="*/ 0 w 107"/>
                  <a:gd name="T16" fmla="*/ 0 h 2387"/>
                  <a:gd name="T17" fmla="*/ 107 w 107"/>
                  <a:gd name="T18" fmla="*/ 2387 h 2387"/>
                </a:gdLst>
                <a:ahLst/>
                <a:cxnLst>
                  <a:cxn ang="T10">
                    <a:pos x="T0" y="T1"/>
                  </a:cxn>
                  <a:cxn ang="T11">
                    <a:pos x="T2" y="T3"/>
                  </a:cxn>
                  <a:cxn ang="T12">
                    <a:pos x="T4" y="T5"/>
                  </a:cxn>
                  <a:cxn ang="T13">
                    <a:pos x="T6" y="T7"/>
                  </a:cxn>
                  <a:cxn ang="T14">
                    <a:pos x="T8" y="T9"/>
                  </a:cxn>
                </a:cxnLst>
                <a:rect l="T15" t="T16" r="T17" b="T18"/>
                <a:pathLst>
                  <a:path w="107" h="2387">
                    <a:moveTo>
                      <a:pt x="0" y="0"/>
                    </a:moveTo>
                    <a:lnTo>
                      <a:pt x="55" y="40"/>
                    </a:lnTo>
                    <a:lnTo>
                      <a:pt x="107" y="801"/>
                    </a:lnTo>
                    <a:lnTo>
                      <a:pt x="53" y="888"/>
                    </a:lnTo>
                    <a:lnTo>
                      <a:pt x="51" y="2387"/>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62" name="Freeform 21"/>
              <p:cNvSpPr>
                <a:spLocks/>
              </p:cNvSpPr>
              <p:nvPr/>
            </p:nvSpPr>
            <p:spPr bwMode="auto">
              <a:xfrm>
                <a:off x="357" y="1142"/>
                <a:ext cx="17" cy="478"/>
              </a:xfrm>
              <a:custGeom>
                <a:avLst/>
                <a:gdLst>
                  <a:gd name="T0" fmla="*/ 0 w 100"/>
                  <a:gd name="T1" fmla="*/ 0 h 2387"/>
                  <a:gd name="T2" fmla="*/ 0 w 100"/>
                  <a:gd name="T3" fmla="*/ 0 h 2387"/>
                  <a:gd name="T4" fmla="*/ 0 w 100"/>
                  <a:gd name="T5" fmla="*/ 0 h 2387"/>
                  <a:gd name="T6" fmla="*/ 0 w 100"/>
                  <a:gd name="T7" fmla="*/ 0 h 2387"/>
                  <a:gd name="T8" fmla="*/ 0 w 100"/>
                  <a:gd name="T9" fmla="*/ 1 h 2387"/>
                  <a:gd name="T10" fmla="*/ 0 60000 65536"/>
                  <a:gd name="T11" fmla="*/ 0 60000 65536"/>
                  <a:gd name="T12" fmla="*/ 0 60000 65536"/>
                  <a:gd name="T13" fmla="*/ 0 60000 65536"/>
                  <a:gd name="T14" fmla="*/ 0 60000 65536"/>
                  <a:gd name="T15" fmla="*/ 0 w 100"/>
                  <a:gd name="T16" fmla="*/ 0 h 2387"/>
                  <a:gd name="T17" fmla="*/ 100 w 100"/>
                  <a:gd name="T18" fmla="*/ 2387 h 2387"/>
                </a:gdLst>
                <a:ahLst/>
                <a:cxnLst>
                  <a:cxn ang="T10">
                    <a:pos x="T0" y="T1"/>
                  </a:cxn>
                  <a:cxn ang="T11">
                    <a:pos x="T2" y="T3"/>
                  </a:cxn>
                  <a:cxn ang="T12">
                    <a:pos x="T4" y="T5"/>
                  </a:cxn>
                  <a:cxn ang="T13">
                    <a:pos x="T6" y="T7"/>
                  </a:cxn>
                  <a:cxn ang="T14">
                    <a:pos x="T8" y="T9"/>
                  </a:cxn>
                </a:cxnLst>
                <a:rect l="T15" t="T16" r="T17" b="T18"/>
                <a:pathLst>
                  <a:path w="100" h="2387">
                    <a:moveTo>
                      <a:pt x="0" y="0"/>
                    </a:moveTo>
                    <a:lnTo>
                      <a:pt x="47" y="40"/>
                    </a:lnTo>
                    <a:lnTo>
                      <a:pt x="100" y="800"/>
                    </a:lnTo>
                    <a:lnTo>
                      <a:pt x="46" y="887"/>
                    </a:lnTo>
                    <a:lnTo>
                      <a:pt x="44" y="2387"/>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63" name="Freeform 22"/>
              <p:cNvSpPr>
                <a:spLocks/>
              </p:cNvSpPr>
              <p:nvPr/>
            </p:nvSpPr>
            <p:spPr bwMode="auto">
              <a:xfrm>
                <a:off x="362" y="1142"/>
                <a:ext cx="18" cy="477"/>
              </a:xfrm>
              <a:custGeom>
                <a:avLst/>
                <a:gdLst>
                  <a:gd name="T0" fmla="*/ 0 w 108"/>
                  <a:gd name="T1" fmla="*/ 0 h 2387"/>
                  <a:gd name="T2" fmla="*/ 0 w 108"/>
                  <a:gd name="T3" fmla="*/ 0 h 2387"/>
                  <a:gd name="T4" fmla="*/ 0 w 108"/>
                  <a:gd name="T5" fmla="*/ 0 h 2387"/>
                  <a:gd name="T6" fmla="*/ 0 w 108"/>
                  <a:gd name="T7" fmla="*/ 0 h 2387"/>
                  <a:gd name="T8" fmla="*/ 0 w 108"/>
                  <a:gd name="T9" fmla="*/ 1 h 2387"/>
                  <a:gd name="T10" fmla="*/ 0 60000 65536"/>
                  <a:gd name="T11" fmla="*/ 0 60000 65536"/>
                  <a:gd name="T12" fmla="*/ 0 60000 65536"/>
                  <a:gd name="T13" fmla="*/ 0 60000 65536"/>
                  <a:gd name="T14" fmla="*/ 0 60000 65536"/>
                  <a:gd name="T15" fmla="*/ 0 w 108"/>
                  <a:gd name="T16" fmla="*/ 0 h 2387"/>
                  <a:gd name="T17" fmla="*/ 108 w 108"/>
                  <a:gd name="T18" fmla="*/ 2387 h 2387"/>
                </a:gdLst>
                <a:ahLst/>
                <a:cxnLst>
                  <a:cxn ang="T10">
                    <a:pos x="T0" y="T1"/>
                  </a:cxn>
                  <a:cxn ang="T11">
                    <a:pos x="T2" y="T3"/>
                  </a:cxn>
                  <a:cxn ang="T12">
                    <a:pos x="T4" y="T5"/>
                  </a:cxn>
                  <a:cxn ang="T13">
                    <a:pos x="T6" y="T7"/>
                  </a:cxn>
                  <a:cxn ang="T14">
                    <a:pos x="T8" y="T9"/>
                  </a:cxn>
                </a:cxnLst>
                <a:rect l="T15" t="T16" r="T17" b="T18"/>
                <a:pathLst>
                  <a:path w="108" h="2387">
                    <a:moveTo>
                      <a:pt x="0" y="0"/>
                    </a:moveTo>
                    <a:lnTo>
                      <a:pt x="53" y="40"/>
                    </a:lnTo>
                    <a:lnTo>
                      <a:pt x="108" y="795"/>
                    </a:lnTo>
                    <a:lnTo>
                      <a:pt x="49" y="880"/>
                    </a:lnTo>
                    <a:lnTo>
                      <a:pt x="49" y="2387"/>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64" name="Freeform 23"/>
              <p:cNvSpPr>
                <a:spLocks/>
              </p:cNvSpPr>
              <p:nvPr/>
            </p:nvSpPr>
            <p:spPr bwMode="auto">
              <a:xfrm>
                <a:off x="369" y="1142"/>
                <a:ext cx="17" cy="477"/>
              </a:xfrm>
              <a:custGeom>
                <a:avLst/>
                <a:gdLst>
                  <a:gd name="T0" fmla="*/ 0 w 103"/>
                  <a:gd name="T1" fmla="*/ 0 h 2381"/>
                  <a:gd name="T2" fmla="*/ 0 w 103"/>
                  <a:gd name="T3" fmla="*/ 0 h 2381"/>
                  <a:gd name="T4" fmla="*/ 0 w 103"/>
                  <a:gd name="T5" fmla="*/ 0 h 2381"/>
                  <a:gd name="T6" fmla="*/ 0 w 103"/>
                  <a:gd name="T7" fmla="*/ 0 h 2381"/>
                  <a:gd name="T8" fmla="*/ 0 w 103"/>
                  <a:gd name="T9" fmla="*/ 1 h 2381"/>
                  <a:gd name="T10" fmla="*/ 0 60000 65536"/>
                  <a:gd name="T11" fmla="*/ 0 60000 65536"/>
                  <a:gd name="T12" fmla="*/ 0 60000 65536"/>
                  <a:gd name="T13" fmla="*/ 0 60000 65536"/>
                  <a:gd name="T14" fmla="*/ 0 60000 65536"/>
                  <a:gd name="T15" fmla="*/ 0 w 103"/>
                  <a:gd name="T16" fmla="*/ 0 h 2381"/>
                  <a:gd name="T17" fmla="*/ 103 w 103"/>
                  <a:gd name="T18" fmla="*/ 2381 h 2381"/>
                </a:gdLst>
                <a:ahLst/>
                <a:cxnLst>
                  <a:cxn ang="T10">
                    <a:pos x="T0" y="T1"/>
                  </a:cxn>
                  <a:cxn ang="T11">
                    <a:pos x="T2" y="T3"/>
                  </a:cxn>
                  <a:cxn ang="T12">
                    <a:pos x="T4" y="T5"/>
                  </a:cxn>
                  <a:cxn ang="T13">
                    <a:pos x="T6" y="T7"/>
                  </a:cxn>
                  <a:cxn ang="T14">
                    <a:pos x="T8" y="T9"/>
                  </a:cxn>
                </a:cxnLst>
                <a:rect l="T15" t="T16" r="T17" b="T18"/>
                <a:pathLst>
                  <a:path w="103" h="2381">
                    <a:moveTo>
                      <a:pt x="0" y="0"/>
                    </a:moveTo>
                    <a:lnTo>
                      <a:pt x="50" y="35"/>
                    </a:lnTo>
                    <a:lnTo>
                      <a:pt x="103" y="795"/>
                    </a:lnTo>
                    <a:lnTo>
                      <a:pt x="48" y="881"/>
                    </a:lnTo>
                    <a:lnTo>
                      <a:pt x="46" y="2381"/>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65" name="Freeform 24"/>
              <p:cNvSpPr>
                <a:spLocks/>
              </p:cNvSpPr>
              <p:nvPr/>
            </p:nvSpPr>
            <p:spPr bwMode="auto">
              <a:xfrm>
                <a:off x="375" y="1142"/>
                <a:ext cx="17" cy="475"/>
              </a:xfrm>
              <a:custGeom>
                <a:avLst/>
                <a:gdLst>
                  <a:gd name="T0" fmla="*/ 0 w 101"/>
                  <a:gd name="T1" fmla="*/ 0 h 2379"/>
                  <a:gd name="T2" fmla="*/ 0 w 101"/>
                  <a:gd name="T3" fmla="*/ 0 h 2379"/>
                  <a:gd name="T4" fmla="*/ 0 w 101"/>
                  <a:gd name="T5" fmla="*/ 0 h 2379"/>
                  <a:gd name="T6" fmla="*/ 0 w 101"/>
                  <a:gd name="T7" fmla="*/ 0 h 2379"/>
                  <a:gd name="T8" fmla="*/ 0 w 101"/>
                  <a:gd name="T9" fmla="*/ 1 h 2379"/>
                  <a:gd name="T10" fmla="*/ 0 60000 65536"/>
                  <a:gd name="T11" fmla="*/ 0 60000 65536"/>
                  <a:gd name="T12" fmla="*/ 0 60000 65536"/>
                  <a:gd name="T13" fmla="*/ 0 60000 65536"/>
                  <a:gd name="T14" fmla="*/ 0 60000 65536"/>
                  <a:gd name="T15" fmla="*/ 0 w 101"/>
                  <a:gd name="T16" fmla="*/ 0 h 2379"/>
                  <a:gd name="T17" fmla="*/ 101 w 101"/>
                  <a:gd name="T18" fmla="*/ 2379 h 2379"/>
                </a:gdLst>
                <a:ahLst/>
                <a:cxnLst>
                  <a:cxn ang="T10">
                    <a:pos x="T0" y="T1"/>
                  </a:cxn>
                  <a:cxn ang="T11">
                    <a:pos x="T2" y="T3"/>
                  </a:cxn>
                  <a:cxn ang="T12">
                    <a:pos x="T4" y="T5"/>
                  </a:cxn>
                  <a:cxn ang="T13">
                    <a:pos x="T6" y="T7"/>
                  </a:cxn>
                  <a:cxn ang="T14">
                    <a:pos x="T8" y="T9"/>
                  </a:cxn>
                </a:cxnLst>
                <a:rect l="T15" t="T16" r="T17" b="T18"/>
                <a:pathLst>
                  <a:path w="101" h="2379">
                    <a:moveTo>
                      <a:pt x="0" y="0"/>
                    </a:moveTo>
                    <a:lnTo>
                      <a:pt x="49" y="47"/>
                    </a:lnTo>
                    <a:lnTo>
                      <a:pt x="101" y="793"/>
                    </a:lnTo>
                    <a:lnTo>
                      <a:pt x="46" y="880"/>
                    </a:lnTo>
                    <a:lnTo>
                      <a:pt x="44" y="2379"/>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66" name="Freeform 25"/>
              <p:cNvSpPr>
                <a:spLocks/>
              </p:cNvSpPr>
              <p:nvPr/>
            </p:nvSpPr>
            <p:spPr bwMode="auto">
              <a:xfrm>
                <a:off x="382" y="1142"/>
                <a:ext cx="16" cy="476"/>
              </a:xfrm>
              <a:custGeom>
                <a:avLst/>
                <a:gdLst>
                  <a:gd name="T0" fmla="*/ 0 w 97"/>
                  <a:gd name="T1" fmla="*/ 0 h 2379"/>
                  <a:gd name="T2" fmla="*/ 0 w 97"/>
                  <a:gd name="T3" fmla="*/ 0 h 2379"/>
                  <a:gd name="T4" fmla="*/ 0 w 97"/>
                  <a:gd name="T5" fmla="*/ 0 h 2379"/>
                  <a:gd name="T6" fmla="*/ 0 w 97"/>
                  <a:gd name="T7" fmla="*/ 0 h 2379"/>
                  <a:gd name="T8" fmla="*/ 0 w 97"/>
                  <a:gd name="T9" fmla="*/ 1 h 2379"/>
                  <a:gd name="T10" fmla="*/ 0 60000 65536"/>
                  <a:gd name="T11" fmla="*/ 0 60000 65536"/>
                  <a:gd name="T12" fmla="*/ 0 60000 65536"/>
                  <a:gd name="T13" fmla="*/ 0 60000 65536"/>
                  <a:gd name="T14" fmla="*/ 0 60000 65536"/>
                  <a:gd name="T15" fmla="*/ 0 w 97"/>
                  <a:gd name="T16" fmla="*/ 0 h 2379"/>
                  <a:gd name="T17" fmla="*/ 97 w 97"/>
                  <a:gd name="T18" fmla="*/ 2379 h 2379"/>
                </a:gdLst>
                <a:ahLst/>
                <a:cxnLst>
                  <a:cxn ang="T10">
                    <a:pos x="T0" y="T1"/>
                  </a:cxn>
                  <a:cxn ang="T11">
                    <a:pos x="T2" y="T3"/>
                  </a:cxn>
                  <a:cxn ang="T12">
                    <a:pos x="T4" y="T5"/>
                  </a:cxn>
                  <a:cxn ang="T13">
                    <a:pos x="T6" y="T7"/>
                  </a:cxn>
                  <a:cxn ang="T14">
                    <a:pos x="T8" y="T9"/>
                  </a:cxn>
                </a:cxnLst>
                <a:rect l="T15" t="T16" r="T17" b="T18"/>
                <a:pathLst>
                  <a:path w="97" h="2379">
                    <a:moveTo>
                      <a:pt x="0" y="0"/>
                    </a:moveTo>
                    <a:lnTo>
                      <a:pt x="44" y="40"/>
                    </a:lnTo>
                    <a:lnTo>
                      <a:pt x="97" y="793"/>
                    </a:lnTo>
                    <a:lnTo>
                      <a:pt x="42" y="879"/>
                    </a:lnTo>
                    <a:lnTo>
                      <a:pt x="40" y="2379"/>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67" name="Freeform 26"/>
              <p:cNvSpPr>
                <a:spLocks/>
              </p:cNvSpPr>
              <p:nvPr/>
            </p:nvSpPr>
            <p:spPr bwMode="auto">
              <a:xfrm>
                <a:off x="388" y="1142"/>
                <a:ext cx="16" cy="477"/>
              </a:xfrm>
              <a:custGeom>
                <a:avLst/>
                <a:gdLst>
                  <a:gd name="T0" fmla="*/ 0 w 98"/>
                  <a:gd name="T1" fmla="*/ 0 h 2385"/>
                  <a:gd name="T2" fmla="*/ 0 w 98"/>
                  <a:gd name="T3" fmla="*/ 0 h 2385"/>
                  <a:gd name="T4" fmla="*/ 0 w 98"/>
                  <a:gd name="T5" fmla="*/ 0 h 2385"/>
                  <a:gd name="T6" fmla="*/ 0 w 98"/>
                  <a:gd name="T7" fmla="*/ 0 h 2385"/>
                  <a:gd name="T8" fmla="*/ 0 w 98"/>
                  <a:gd name="T9" fmla="*/ 1 h 2385"/>
                  <a:gd name="T10" fmla="*/ 0 60000 65536"/>
                  <a:gd name="T11" fmla="*/ 0 60000 65536"/>
                  <a:gd name="T12" fmla="*/ 0 60000 65536"/>
                  <a:gd name="T13" fmla="*/ 0 60000 65536"/>
                  <a:gd name="T14" fmla="*/ 0 60000 65536"/>
                  <a:gd name="T15" fmla="*/ 0 w 98"/>
                  <a:gd name="T16" fmla="*/ 0 h 2385"/>
                  <a:gd name="T17" fmla="*/ 98 w 98"/>
                  <a:gd name="T18" fmla="*/ 2385 h 2385"/>
                </a:gdLst>
                <a:ahLst/>
                <a:cxnLst>
                  <a:cxn ang="T10">
                    <a:pos x="T0" y="T1"/>
                  </a:cxn>
                  <a:cxn ang="T11">
                    <a:pos x="T2" y="T3"/>
                  </a:cxn>
                  <a:cxn ang="T12">
                    <a:pos x="T4" y="T5"/>
                  </a:cxn>
                  <a:cxn ang="T13">
                    <a:pos x="T6" y="T7"/>
                  </a:cxn>
                  <a:cxn ang="T14">
                    <a:pos x="T8" y="T9"/>
                  </a:cxn>
                </a:cxnLst>
                <a:rect l="T15" t="T16" r="T17" b="T18"/>
                <a:pathLst>
                  <a:path w="98" h="2385">
                    <a:moveTo>
                      <a:pt x="0" y="0"/>
                    </a:moveTo>
                    <a:lnTo>
                      <a:pt x="43" y="43"/>
                    </a:lnTo>
                    <a:lnTo>
                      <a:pt x="98" y="785"/>
                    </a:lnTo>
                    <a:lnTo>
                      <a:pt x="40" y="878"/>
                    </a:lnTo>
                    <a:lnTo>
                      <a:pt x="40" y="2385"/>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68" name="Freeform 27"/>
              <p:cNvSpPr>
                <a:spLocks/>
              </p:cNvSpPr>
              <p:nvPr/>
            </p:nvSpPr>
            <p:spPr bwMode="auto">
              <a:xfrm>
                <a:off x="394" y="1142"/>
                <a:ext cx="16" cy="475"/>
              </a:xfrm>
              <a:custGeom>
                <a:avLst/>
                <a:gdLst>
                  <a:gd name="T0" fmla="*/ 0 w 97"/>
                  <a:gd name="T1" fmla="*/ 0 h 2373"/>
                  <a:gd name="T2" fmla="*/ 0 w 97"/>
                  <a:gd name="T3" fmla="*/ 0 h 2373"/>
                  <a:gd name="T4" fmla="*/ 0 w 97"/>
                  <a:gd name="T5" fmla="*/ 0 h 2373"/>
                  <a:gd name="T6" fmla="*/ 0 w 97"/>
                  <a:gd name="T7" fmla="*/ 0 h 2373"/>
                  <a:gd name="T8" fmla="*/ 0 w 97"/>
                  <a:gd name="T9" fmla="*/ 1 h 2373"/>
                  <a:gd name="T10" fmla="*/ 0 60000 65536"/>
                  <a:gd name="T11" fmla="*/ 0 60000 65536"/>
                  <a:gd name="T12" fmla="*/ 0 60000 65536"/>
                  <a:gd name="T13" fmla="*/ 0 60000 65536"/>
                  <a:gd name="T14" fmla="*/ 0 60000 65536"/>
                  <a:gd name="T15" fmla="*/ 0 w 97"/>
                  <a:gd name="T16" fmla="*/ 0 h 2373"/>
                  <a:gd name="T17" fmla="*/ 97 w 97"/>
                  <a:gd name="T18" fmla="*/ 2373 h 2373"/>
                </a:gdLst>
                <a:ahLst/>
                <a:cxnLst>
                  <a:cxn ang="T10">
                    <a:pos x="T0" y="T1"/>
                  </a:cxn>
                  <a:cxn ang="T11">
                    <a:pos x="T2" y="T3"/>
                  </a:cxn>
                  <a:cxn ang="T12">
                    <a:pos x="T4" y="T5"/>
                  </a:cxn>
                  <a:cxn ang="T13">
                    <a:pos x="T6" y="T7"/>
                  </a:cxn>
                  <a:cxn ang="T14">
                    <a:pos x="T8" y="T9"/>
                  </a:cxn>
                </a:cxnLst>
                <a:rect l="T15" t="T16" r="T17" b="T18"/>
                <a:pathLst>
                  <a:path w="97" h="2373">
                    <a:moveTo>
                      <a:pt x="0" y="0"/>
                    </a:moveTo>
                    <a:lnTo>
                      <a:pt x="45" y="40"/>
                    </a:lnTo>
                    <a:lnTo>
                      <a:pt x="97" y="787"/>
                    </a:lnTo>
                    <a:lnTo>
                      <a:pt x="44" y="874"/>
                    </a:lnTo>
                    <a:lnTo>
                      <a:pt x="41" y="2373"/>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31" name="Rectangle 28"/>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1532" name="Rectangle 29"/>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1533" name="Rectangle 30"/>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1534" name="Rectangle 31"/>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1535" name="Rectangle 32"/>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1536" name="Rectangle 33"/>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1537" name="Freeform 34"/>
            <p:cNvSpPr>
              <a:spLocks/>
            </p:cNvSpPr>
            <p:nvPr/>
          </p:nvSpPr>
          <p:spPr bwMode="auto">
            <a:xfrm>
              <a:off x="489" y="1363"/>
              <a:ext cx="5" cy="30"/>
            </a:xfrm>
            <a:custGeom>
              <a:avLst/>
              <a:gdLst>
                <a:gd name="T0" fmla="*/ 0 w 34"/>
                <a:gd name="T1" fmla="*/ 0 h 152"/>
                <a:gd name="T2" fmla="*/ 0 w 34"/>
                <a:gd name="T3" fmla="*/ 0 h 152"/>
                <a:gd name="T4" fmla="*/ 0 w 34"/>
                <a:gd name="T5" fmla="*/ 0 h 152"/>
                <a:gd name="T6" fmla="*/ 0 w 34"/>
                <a:gd name="T7" fmla="*/ 0 h 152"/>
                <a:gd name="T8" fmla="*/ 0 60000 65536"/>
                <a:gd name="T9" fmla="*/ 0 60000 65536"/>
                <a:gd name="T10" fmla="*/ 0 60000 65536"/>
                <a:gd name="T11" fmla="*/ 0 60000 65536"/>
                <a:gd name="T12" fmla="*/ 0 w 34"/>
                <a:gd name="T13" fmla="*/ 0 h 152"/>
                <a:gd name="T14" fmla="*/ 34 w 34"/>
                <a:gd name="T15" fmla="*/ 152 h 152"/>
              </a:gdLst>
              <a:ahLst/>
              <a:cxnLst>
                <a:cxn ang="T8">
                  <a:pos x="T0" y="T1"/>
                </a:cxn>
                <a:cxn ang="T9">
                  <a:pos x="T2" y="T3"/>
                </a:cxn>
                <a:cxn ang="T10">
                  <a:pos x="T4" y="T5"/>
                </a:cxn>
                <a:cxn ang="T11">
                  <a:pos x="T6" y="T7"/>
                </a:cxn>
              </a:cxnLst>
              <a:rect l="T12" t="T13" r="T14" b="T15"/>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1538" name="Group 35"/>
            <p:cNvGrpSpPr>
              <a:grpSpLocks/>
            </p:cNvGrpSpPr>
            <p:nvPr/>
          </p:nvGrpSpPr>
          <p:grpSpPr bwMode="auto">
            <a:xfrm>
              <a:off x="408" y="1358"/>
              <a:ext cx="130" cy="47"/>
              <a:chOff x="408" y="1358"/>
              <a:chExt cx="130" cy="47"/>
            </a:xfrm>
          </p:grpSpPr>
          <p:sp>
            <p:nvSpPr>
              <p:cNvPr id="21549" name="Rectangle 36"/>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1550" name="Rectangle 37"/>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grpSp>
            <p:nvGrpSpPr>
              <p:cNvPr id="21551" name="Group 38"/>
              <p:cNvGrpSpPr>
                <a:grpSpLocks/>
              </p:cNvGrpSpPr>
              <p:nvPr/>
            </p:nvGrpSpPr>
            <p:grpSpPr bwMode="auto">
              <a:xfrm>
                <a:off x="417" y="1361"/>
                <a:ext cx="114" cy="37"/>
                <a:chOff x="417" y="1361"/>
                <a:chExt cx="114" cy="37"/>
              </a:xfrm>
            </p:grpSpPr>
            <p:sp>
              <p:nvSpPr>
                <p:cNvPr id="21552" name="Freeform 39"/>
                <p:cNvSpPr>
                  <a:spLocks/>
                </p:cNvSpPr>
                <p:nvPr/>
              </p:nvSpPr>
              <p:spPr bwMode="auto">
                <a:xfrm>
                  <a:off x="468" y="1363"/>
                  <a:ext cx="26" cy="13"/>
                </a:xfrm>
                <a:custGeom>
                  <a:avLst/>
                  <a:gdLst>
                    <a:gd name="T0" fmla="*/ 0 w 160"/>
                    <a:gd name="T1" fmla="*/ 0 h 69"/>
                    <a:gd name="T2" fmla="*/ 0 w 160"/>
                    <a:gd name="T3" fmla="*/ 0 h 69"/>
                    <a:gd name="T4" fmla="*/ 0 w 160"/>
                    <a:gd name="T5" fmla="*/ 0 h 69"/>
                    <a:gd name="T6" fmla="*/ 0 w 160"/>
                    <a:gd name="T7" fmla="*/ 0 h 69"/>
                    <a:gd name="T8" fmla="*/ 0 w 160"/>
                    <a:gd name="T9" fmla="*/ 0 h 69"/>
                    <a:gd name="T10" fmla="*/ 0 60000 65536"/>
                    <a:gd name="T11" fmla="*/ 0 60000 65536"/>
                    <a:gd name="T12" fmla="*/ 0 60000 65536"/>
                    <a:gd name="T13" fmla="*/ 0 60000 65536"/>
                    <a:gd name="T14" fmla="*/ 0 60000 65536"/>
                    <a:gd name="T15" fmla="*/ 0 w 160"/>
                    <a:gd name="T16" fmla="*/ 0 h 69"/>
                    <a:gd name="T17" fmla="*/ 160 w 160"/>
                    <a:gd name="T18" fmla="*/ 69 h 69"/>
                  </a:gdLst>
                  <a:ahLst/>
                  <a:cxnLst>
                    <a:cxn ang="T10">
                      <a:pos x="T0" y="T1"/>
                    </a:cxn>
                    <a:cxn ang="T11">
                      <a:pos x="T2" y="T3"/>
                    </a:cxn>
                    <a:cxn ang="T12">
                      <a:pos x="T4" y="T5"/>
                    </a:cxn>
                    <a:cxn ang="T13">
                      <a:pos x="T6" y="T7"/>
                    </a:cxn>
                    <a:cxn ang="T14">
                      <a:pos x="T8" y="T9"/>
                    </a:cxn>
                  </a:cxnLst>
                  <a:rect l="T15" t="T16" r="T17" b="T18"/>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53" name="Freeform 40"/>
                <p:cNvSpPr>
                  <a:spLocks/>
                </p:cNvSpPr>
                <p:nvPr/>
              </p:nvSpPr>
              <p:spPr bwMode="auto">
                <a:xfrm>
                  <a:off x="468" y="1380"/>
                  <a:ext cx="60" cy="14"/>
                </a:xfrm>
                <a:custGeom>
                  <a:avLst/>
                  <a:gdLst>
                    <a:gd name="T0" fmla="*/ 0 w 359"/>
                    <a:gd name="T1" fmla="*/ 0 h 67"/>
                    <a:gd name="T2" fmla="*/ 0 w 359"/>
                    <a:gd name="T3" fmla="*/ 0 h 67"/>
                    <a:gd name="T4" fmla="*/ 0 w 359"/>
                    <a:gd name="T5" fmla="*/ 0 h 67"/>
                    <a:gd name="T6" fmla="*/ 0 w 359"/>
                    <a:gd name="T7" fmla="*/ 0 h 67"/>
                    <a:gd name="T8" fmla="*/ 0 w 359"/>
                    <a:gd name="T9" fmla="*/ 0 h 67"/>
                    <a:gd name="T10" fmla="*/ 0 60000 65536"/>
                    <a:gd name="T11" fmla="*/ 0 60000 65536"/>
                    <a:gd name="T12" fmla="*/ 0 60000 65536"/>
                    <a:gd name="T13" fmla="*/ 0 60000 65536"/>
                    <a:gd name="T14" fmla="*/ 0 60000 65536"/>
                    <a:gd name="T15" fmla="*/ 0 w 359"/>
                    <a:gd name="T16" fmla="*/ 0 h 67"/>
                    <a:gd name="T17" fmla="*/ 359 w 359"/>
                    <a:gd name="T18" fmla="*/ 67 h 67"/>
                  </a:gdLst>
                  <a:ahLst/>
                  <a:cxnLst>
                    <a:cxn ang="T10">
                      <a:pos x="T0" y="T1"/>
                    </a:cxn>
                    <a:cxn ang="T11">
                      <a:pos x="T2" y="T3"/>
                    </a:cxn>
                    <a:cxn ang="T12">
                      <a:pos x="T4" y="T5"/>
                    </a:cxn>
                    <a:cxn ang="T13">
                      <a:pos x="T6" y="T7"/>
                    </a:cxn>
                    <a:cxn ang="T14">
                      <a:pos x="T8" y="T9"/>
                    </a:cxn>
                  </a:cxnLst>
                  <a:rect l="T15" t="T16" r="T17" b="T18"/>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54" name="Freeform 41"/>
                <p:cNvSpPr>
                  <a:spLocks/>
                </p:cNvSpPr>
                <p:nvPr/>
              </p:nvSpPr>
              <p:spPr bwMode="auto">
                <a:xfrm>
                  <a:off x="493" y="1369"/>
                  <a:ext cx="35" cy="7"/>
                </a:xfrm>
                <a:custGeom>
                  <a:avLst/>
                  <a:gdLst>
                    <a:gd name="T0" fmla="*/ 0 w 209"/>
                    <a:gd name="T1" fmla="*/ 0 h 36"/>
                    <a:gd name="T2" fmla="*/ 0 w 209"/>
                    <a:gd name="T3" fmla="*/ 0 h 36"/>
                    <a:gd name="T4" fmla="*/ 0 w 209"/>
                    <a:gd name="T5" fmla="*/ 0 h 36"/>
                    <a:gd name="T6" fmla="*/ 0 w 209"/>
                    <a:gd name="T7" fmla="*/ 0 h 36"/>
                    <a:gd name="T8" fmla="*/ 0 w 209"/>
                    <a:gd name="T9" fmla="*/ 0 h 36"/>
                    <a:gd name="T10" fmla="*/ 0 60000 65536"/>
                    <a:gd name="T11" fmla="*/ 0 60000 65536"/>
                    <a:gd name="T12" fmla="*/ 0 60000 65536"/>
                    <a:gd name="T13" fmla="*/ 0 60000 65536"/>
                    <a:gd name="T14" fmla="*/ 0 60000 65536"/>
                    <a:gd name="T15" fmla="*/ 0 w 209"/>
                    <a:gd name="T16" fmla="*/ 0 h 36"/>
                    <a:gd name="T17" fmla="*/ 209 w 209"/>
                    <a:gd name="T18" fmla="*/ 36 h 36"/>
                  </a:gdLst>
                  <a:ahLst/>
                  <a:cxnLst>
                    <a:cxn ang="T10">
                      <a:pos x="T0" y="T1"/>
                    </a:cxn>
                    <a:cxn ang="T11">
                      <a:pos x="T2" y="T3"/>
                    </a:cxn>
                    <a:cxn ang="T12">
                      <a:pos x="T4" y="T5"/>
                    </a:cxn>
                    <a:cxn ang="T13">
                      <a:pos x="T6" y="T7"/>
                    </a:cxn>
                    <a:cxn ang="T14">
                      <a:pos x="T8" y="T9"/>
                    </a:cxn>
                  </a:cxnLst>
                  <a:rect l="T15" t="T16" r="T17" b="T18"/>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55" name="Freeform 42"/>
                <p:cNvSpPr>
                  <a:spLocks/>
                </p:cNvSpPr>
                <p:nvPr/>
              </p:nvSpPr>
              <p:spPr bwMode="auto">
                <a:xfrm>
                  <a:off x="524" y="1368"/>
                  <a:ext cx="4" cy="25"/>
                </a:xfrm>
                <a:custGeom>
                  <a:avLst/>
                  <a:gdLst>
                    <a:gd name="T0" fmla="*/ 0 w 21"/>
                    <a:gd name="T1" fmla="*/ 0 h 123"/>
                    <a:gd name="T2" fmla="*/ 0 w 21"/>
                    <a:gd name="T3" fmla="*/ 0 h 123"/>
                    <a:gd name="T4" fmla="*/ 0 w 21"/>
                    <a:gd name="T5" fmla="*/ 0 h 123"/>
                    <a:gd name="T6" fmla="*/ 0 w 21"/>
                    <a:gd name="T7" fmla="*/ 0 h 123"/>
                    <a:gd name="T8" fmla="*/ 0 60000 65536"/>
                    <a:gd name="T9" fmla="*/ 0 60000 65536"/>
                    <a:gd name="T10" fmla="*/ 0 60000 65536"/>
                    <a:gd name="T11" fmla="*/ 0 60000 65536"/>
                    <a:gd name="T12" fmla="*/ 0 w 21"/>
                    <a:gd name="T13" fmla="*/ 0 h 123"/>
                    <a:gd name="T14" fmla="*/ 21 w 21"/>
                    <a:gd name="T15" fmla="*/ 123 h 123"/>
                  </a:gdLst>
                  <a:ahLst/>
                  <a:cxnLst>
                    <a:cxn ang="T8">
                      <a:pos x="T0" y="T1"/>
                    </a:cxn>
                    <a:cxn ang="T9">
                      <a:pos x="T2" y="T3"/>
                    </a:cxn>
                    <a:cxn ang="T10">
                      <a:pos x="T4" y="T5"/>
                    </a:cxn>
                    <a:cxn ang="T11">
                      <a:pos x="T6" y="T7"/>
                    </a:cxn>
                  </a:cxnLst>
                  <a:rect l="T12" t="T13" r="T14" b="T15"/>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56" name="Oval 43"/>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1557" name="Rectangle 44"/>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grpSp>
              <p:nvGrpSpPr>
                <p:cNvPr id="21558" name="Group 45"/>
                <p:cNvGrpSpPr>
                  <a:grpSpLocks/>
                </p:cNvGrpSpPr>
                <p:nvPr/>
              </p:nvGrpSpPr>
              <p:grpSpPr bwMode="auto">
                <a:xfrm>
                  <a:off x="492" y="1361"/>
                  <a:ext cx="12" cy="37"/>
                  <a:chOff x="492" y="1361"/>
                  <a:chExt cx="12" cy="37"/>
                </a:xfrm>
              </p:grpSpPr>
              <p:sp>
                <p:nvSpPr>
                  <p:cNvPr id="21559" name="Freeform 46"/>
                  <p:cNvSpPr>
                    <a:spLocks/>
                  </p:cNvSpPr>
                  <p:nvPr/>
                </p:nvSpPr>
                <p:spPr bwMode="auto">
                  <a:xfrm>
                    <a:off x="492" y="1361"/>
                    <a:ext cx="11" cy="37"/>
                  </a:xfrm>
                  <a:custGeom>
                    <a:avLst/>
                    <a:gdLst>
                      <a:gd name="T0" fmla="*/ 0 w 69"/>
                      <a:gd name="T1" fmla="*/ 0 h 183"/>
                      <a:gd name="T2" fmla="*/ 0 w 69"/>
                      <a:gd name="T3" fmla="*/ 0 h 183"/>
                      <a:gd name="T4" fmla="*/ 0 w 69"/>
                      <a:gd name="T5" fmla="*/ 0 h 183"/>
                      <a:gd name="T6" fmla="*/ 0 w 69"/>
                      <a:gd name="T7" fmla="*/ 0 h 183"/>
                      <a:gd name="T8" fmla="*/ 0 w 69"/>
                      <a:gd name="T9" fmla="*/ 0 h 183"/>
                      <a:gd name="T10" fmla="*/ 0 w 69"/>
                      <a:gd name="T11" fmla="*/ 0 h 183"/>
                      <a:gd name="T12" fmla="*/ 0 w 69"/>
                      <a:gd name="T13" fmla="*/ 0 h 183"/>
                      <a:gd name="T14" fmla="*/ 0 w 69"/>
                      <a:gd name="T15" fmla="*/ 0 h 183"/>
                      <a:gd name="T16" fmla="*/ 0 w 69"/>
                      <a:gd name="T17" fmla="*/ 0 h 183"/>
                      <a:gd name="T18" fmla="*/ 0 w 69"/>
                      <a:gd name="T19" fmla="*/ 0 h 183"/>
                      <a:gd name="T20" fmla="*/ 0 w 69"/>
                      <a:gd name="T21" fmla="*/ 0 h 183"/>
                      <a:gd name="T22" fmla="*/ 0 w 69"/>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
                      <a:gd name="T37" fmla="*/ 0 h 183"/>
                      <a:gd name="T38" fmla="*/ 69 w 69"/>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60" name="Freeform 47"/>
                  <p:cNvSpPr>
                    <a:spLocks/>
                  </p:cNvSpPr>
                  <p:nvPr/>
                </p:nvSpPr>
                <p:spPr bwMode="auto">
                  <a:xfrm>
                    <a:off x="493" y="1361"/>
                    <a:ext cx="11" cy="36"/>
                  </a:xfrm>
                  <a:custGeom>
                    <a:avLst/>
                    <a:gdLst>
                      <a:gd name="T0" fmla="*/ 0 w 70"/>
                      <a:gd name="T1" fmla="*/ 0 h 183"/>
                      <a:gd name="T2" fmla="*/ 0 w 70"/>
                      <a:gd name="T3" fmla="*/ 0 h 183"/>
                      <a:gd name="T4" fmla="*/ 0 w 70"/>
                      <a:gd name="T5" fmla="*/ 0 h 183"/>
                      <a:gd name="T6" fmla="*/ 0 w 70"/>
                      <a:gd name="T7" fmla="*/ 0 h 183"/>
                      <a:gd name="T8" fmla="*/ 0 w 70"/>
                      <a:gd name="T9" fmla="*/ 0 h 183"/>
                      <a:gd name="T10" fmla="*/ 0 w 70"/>
                      <a:gd name="T11" fmla="*/ 0 h 183"/>
                      <a:gd name="T12" fmla="*/ 0 w 70"/>
                      <a:gd name="T13" fmla="*/ 0 h 183"/>
                      <a:gd name="T14" fmla="*/ 0 w 70"/>
                      <a:gd name="T15" fmla="*/ 0 h 183"/>
                      <a:gd name="T16" fmla="*/ 0 w 70"/>
                      <a:gd name="T17" fmla="*/ 0 h 183"/>
                      <a:gd name="T18" fmla="*/ 0 w 70"/>
                      <a:gd name="T19" fmla="*/ 0 h 183"/>
                      <a:gd name="T20" fmla="*/ 0 w 70"/>
                      <a:gd name="T21" fmla="*/ 0 h 183"/>
                      <a:gd name="T22" fmla="*/ 0 w 70"/>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183"/>
                      <a:gd name="T38" fmla="*/ 70 w 70"/>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21539" name="Rectangle 48"/>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1540" name="Freeform 49"/>
            <p:cNvSpPr>
              <a:spLocks/>
            </p:cNvSpPr>
            <p:nvPr/>
          </p:nvSpPr>
          <p:spPr bwMode="auto">
            <a:xfrm>
              <a:off x="458" y="1430"/>
              <a:ext cx="33" cy="8"/>
            </a:xfrm>
            <a:custGeom>
              <a:avLst/>
              <a:gdLst>
                <a:gd name="T0" fmla="*/ 0 w 200"/>
                <a:gd name="T1" fmla="*/ 0 h 36"/>
                <a:gd name="T2" fmla="*/ 0 w 200"/>
                <a:gd name="T3" fmla="*/ 0 h 36"/>
                <a:gd name="T4" fmla="*/ 0 w 200"/>
                <a:gd name="T5" fmla="*/ 0 h 36"/>
                <a:gd name="T6" fmla="*/ 0 w 200"/>
                <a:gd name="T7" fmla="*/ 0 h 36"/>
                <a:gd name="T8" fmla="*/ 0 60000 65536"/>
                <a:gd name="T9" fmla="*/ 0 60000 65536"/>
                <a:gd name="T10" fmla="*/ 0 60000 65536"/>
                <a:gd name="T11" fmla="*/ 0 60000 65536"/>
                <a:gd name="T12" fmla="*/ 0 w 200"/>
                <a:gd name="T13" fmla="*/ 0 h 36"/>
                <a:gd name="T14" fmla="*/ 200 w 200"/>
                <a:gd name="T15" fmla="*/ 36 h 36"/>
              </a:gdLst>
              <a:ahLst/>
              <a:cxnLst>
                <a:cxn ang="T8">
                  <a:pos x="T0" y="T1"/>
                </a:cxn>
                <a:cxn ang="T9">
                  <a:pos x="T2" y="T3"/>
                </a:cxn>
                <a:cxn ang="T10">
                  <a:pos x="T4" y="T5"/>
                </a:cxn>
                <a:cxn ang="T11">
                  <a:pos x="T6" y="T7"/>
                </a:cxn>
              </a:cxnLst>
              <a:rect l="T12" t="T13" r="T14" b="T15"/>
              <a:pathLst>
                <a:path w="200" h="36">
                  <a:moveTo>
                    <a:pt x="5" y="36"/>
                  </a:moveTo>
                  <a:lnTo>
                    <a:pt x="0" y="0"/>
                  </a:lnTo>
                  <a:lnTo>
                    <a:pt x="194" y="0"/>
                  </a:lnTo>
                  <a:lnTo>
                    <a:pt x="200" y="35"/>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1" name="Freeform 50"/>
            <p:cNvSpPr>
              <a:spLocks/>
            </p:cNvSpPr>
            <p:nvPr/>
          </p:nvSpPr>
          <p:spPr bwMode="auto">
            <a:xfrm>
              <a:off x="368" y="1173"/>
              <a:ext cx="29" cy="36"/>
            </a:xfrm>
            <a:custGeom>
              <a:avLst/>
              <a:gdLst>
                <a:gd name="T0" fmla="*/ 0 w 177"/>
                <a:gd name="T1" fmla="*/ 0 h 180"/>
                <a:gd name="T2" fmla="*/ 0 w 177"/>
                <a:gd name="T3" fmla="*/ 0 h 180"/>
                <a:gd name="T4" fmla="*/ 0 w 177"/>
                <a:gd name="T5" fmla="*/ 0 h 180"/>
                <a:gd name="T6" fmla="*/ 0 w 177"/>
                <a:gd name="T7" fmla="*/ 0 h 180"/>
                <a:gd name="T8" fmla="*/ 0 w 177"/>
                <a:gd name="T9" fmla="*/ 0 h 180"/>
                <a:gd name="T10" fmla="*/ 0 60000 65536"/>
                <a:gd name="T11" fmla="*/ 0 60000 65536"/>
                <a:gd name="T12" fmla="*/ 0 60000 65536"/>
                <a:gd name="T13" fmla="*/ 0 60000 65536"/>
                <a:gd name="T14" fmla="*/ 0 60000 65536"/>
                <a:gd name="T15" fmla="*/ 0 w 177"/>
                <a:gd name="T16" fmla="*/ 0 h 180"/>
                <a:gd name="T17" fmla="*/ 177 w 177"/>
                <a:gd name="T18" fmla="*/ 180 h 180"/>
              </a:gdLst>
              <a:ahLst/>
              <a:cxnLst>
                <a:cxn ang="T10">
                  <a:pos x="T0" y="T1"/>
                </a:cxn>
                <a:cxn ang="T11">
                  <a:pos x="T2" y="T3"/>
                </a:cxn>
                <a:cxn ang="T12">
                  <a:pos x="T4" y="T5"/>
                </a:cxn>
                <a:cxn ang="T13">
                  <a:pos x="T6" y="T7"/>
                </a:cxn>
                <a:cxn ang="T14">
                  <a:pos x="T8" y="T9"/>
                </a:cxn>
              </a:cxnLst>
              <a:rect l="T15" t="T16" r="T17" b="T18"/>
              <a:pathLst>
                <a:path w="177" h="180">
                  <a:moveTo>
                    <a:pt x="163" y="0"/>
                  </a:moveTo>
                  <a:lnTo>
                    <a:pt x="0" y="0"/>
                  </a:lnTo>
                  <a:lnTo>
                    <a:pt x="12" y="180"/>
                  </a:lnTo>
                  <a:lnTo>
                    <a:pt x="177" y="180"/>
                  </a:lnTo>
                  <a:lnTo>
                    <a:pt x="163" y="0"/>
                  </a:lnTo>
                  <a:close/>
                </a:path>
              </a:pathLst>
            </a:custGeom>
            <a:solidFill>
              <a:srgbClr val="C0C0C0"/>
            </a:solidFill>
            <a:ln w="4763">
              <a:solidFill>
                <a:srgbClr val="808080"/>
              </a:solidFill>
              <a:round/>
              <a:headEnd/>
              <a:tailEnd/>
            </a:ln>
          </p:spPr>
          <p:txBody>
            <a:bodyPr/>
            <a:lstStyle/>
            <a:p>
              <a:endParaRPr lang="zh-CN" altLang="en-US"/>
            </a:p>
          </p:txBody>
        </p:sp>
        <p:sp>
          <p:nvSpPr>
            <p:cNvPr id="21542" name="Freeform 51"/>
            <p:cNvSpPr>
              <a:spLocks/>
            </p:cNvSpPr>
            <p:nvPr/>
          </p:nvSpPr>
          <p:spPr bwMode="auto">
            <a:xfrm>
              <a:off x="371" y="1234"/>
              <a:ext cx="31" cy="37"/>
            </a:xfrm>
            <a:custGeom>
              <a:avLst/>
              <a:gdLst>
                <a:gd name="T0" fmla="*/ 0 w 183"/>
                <a:gd name="T1" fmla="*/ 0 h 182"/>
                <a:gd name="T2" fmla="*/ 0 w 183"/>
                <a:gd name="T3" fmla="*/ 0 h 182"/>
                <a:gd name="T4" fmla="*/ 0 w 183"/>
                <a:gd name="T5" fmla="*/ 0 h 182"/>
                <a:gd name="T6" fmla="*/ 0 w 183"/>
                <a:gd name="T7" fmla="*/ 0 h 182"/>
                <a:gd name="T8" fmla="*/ 0 w 183"/>
                <a:gd name="T9" fmla="*/ 0 h 182"/>
                <a:gd name="T10" fmla="*/ 0 60000 65536"/>
                <a:gd name="T11" fmla="*/ 0 60000 65536"/>
                <a:gd name="T12" fmla="*/ 0 60000 65536"/>
                <a:gd name="T13" fmla="*/ 0 60000 65536"/>
                <a:gd name="T14" fmla="*/ 0 60000 65536"/>
                <a:gd name="T15" fmla="*/ 0 w 183"/>
                <a:gd name="T16" fmla="*/ 0 h 182"/>
                <a:gd name="T17" fmla="*/ 183 w 183"/>
                <a:gd name="T18" fmla="*/ 182 h 182"/>
              </a:gdLst>
              <a:ahLst/>
              <a:cxnLst>
                <a:cxn ang="T10">
                  <a:pos x="T0" y="T1"/>
                </a:cxn>
                <a:cxn ang="T11">
                  <a:pos x="T2" y="T3"/>
                </a:cxn>
                <a:cxn ang="T12">
                  <a:pos x="T4" y="T5"/>
                </a:cxn>
                <a:cxn ang="T13">
                  <a:pos x="T6" y="T7"/>
                </a:cxn>
                <a:cxn ang="T14">
                  <a:pos x="T8" y="T9"/>
                </a:cxn>
              </a:cxnLst>
              <a:rect l="T15" t="T16" r="T17" b="T18"/>
              <a:pathLst>
                <a:path w="183" h="182">
                  <a:moveTo>
                    <a:pt x="170" y="0"/>
                  </a:moveTo>
                  <a:lnTo>
                    <a:pt x="0" y="0"/>
                  </a:lnTo>
                  <a:lnTo>
                    <a:pt x="12" y="182"/>
                  </a:lnTo>
                  <a:lnTo>
                    <a:pt x="183" y="181"/>
                  </a:lnTo>
                  <a:lnTo>
                    <a:pt x="170" y="0"/>
                  </a:lnTo>
                  <a:close/>
                </a:path>
              </a:pathLst>
            </a:custGeom>
            <a:solidFill>
              <a:srgbClr val="C0C0C0"/>
            </a:solidFill>
            <a:ln w="4763">
              <a:solidFill>
                <a:srgbClr val="808080"/>
              </a:solidFill>
              <a:round/>
              <a:headEnd/>
              <a:tailEnd/>
            </a:ln>
          </p:spPr>
          <p:txBody>
            <a:bodyPr/>
            <a:lstStyle/>
            <a:p>
              <a:endParaRPr lang="zh-CN" altLang="en-US"/>
            </a:p>
          </p:txBody>
        </p:sp>
        <p:grpSp>
          <p:nvGrpSpPr>
            <p:cNvPr id="21543" name="Group 52"/>
            <p:cNvGrpSpPr>
              <a:grpSpLocks/>
            </p:cNvGrpSpPr>
            <p:nvPr/>
          </p:nvGrpSpPr>
          <p:grpSpPr bwMode="auto">
            <a:xfrm>
              <a:off x="415" y="1231"/>
              <a:ext cx="130" cy="39"/>
              <a:chOff x="415" y="1231"/>
              <a:chExt cx="130" cy="39"/>
            </a:xfrm>
          </p:grpSpPr>
          <p:sp>
            <p:nvSpPr>
              <p:cNvPr id="21544" name="Rectangle 53"/>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1545" name="Rectangle 54"/>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1546" name="Rectangle 55"/>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1547" name="Rectangle 56"/>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1548" name="Oval 57"/>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grpSp>
      </p:grpSp>
      <p:sp>
        <p:nvSpPr>
          <p:cNvPr id="21514" name="Rectangle 58"/>
          <p:cNvSpPr>
            <a:spLocks noChangeArrowheads="1"/>
          </p:cNvSpPr>
          <p:nvPr/>
        </p:nvSpPr>
        <p:spPr bwMode="auto">
          <a:xfrm>
            <a:off x="2162175" y="4294188"/>
            <a:ext cx="908050" cy="884237"/>
          </a:xfrm>
          <a:prstGeom prst="rect">
            <a:avLst/>
          </a:prstGeom>
          <a:solidFill>
            <a:srgbClr val="99FF66"/>
          </a:solidFill>
          <a:ln w="9525">
            <a:solidFill>
              <a:schemeClr val="tx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r>
              <a:rPr lang="zh-CN" altLang="en-US" sz="2000">
                <a:solidFill>
                  <a:schemeClr val="folHlink"/>
                </a:solidFill>
                <a:latin typeface="Arial" charset="0"/>
                <a:ea typeface="黑体" pitchFamily="2" charset="-122"/>
              </a:rPr>
              <a:t>媒体</a:t>
            </a:r>
          </a:p>
          <a:p>
            <a:pPr algn="ctr" eaLnBrk="1" hangingPunct="1"/>
            <a:r>
              <a:rPr lang="zh-CN" altLang="en-US" sz="2000">
                <a:solidFill>
                  <a:schemeClr val="folHlink"/>
                </a:solidFill>
                <a:latin typeface="Arial" charset="0"/>
                <a:ea typeface="黑体" pitchFamily="2" charset="-122"/>
              </a:rPr>
              <a:t>播放器</a:t>
            </a:r>
          </a:p>
        </p:txBody>
      </p:sp>
      <p:grpSp>
        <p:nvGrpSpPr>
          <p:cNvPr id="9" name="Group 72"/>
          <p:cNvGrpSpPr>
            <a:grpSpLocks/>
          </p:cNvGrpSpPr>
          <p:nvPr/>
        </p:nvGrpSpPr>
        <p:grpSpPr bwMode="auto">
          <a:xfrm>
            <a:off x="3067050" y="2203450"/>
            <a:ext cx="3409950" cy="577850"/>
            <a:chOff x="1932" y="2159"/>
            <a:chExt cx="2148" cy="364"/>
          </a:xfrm>
        </p:grpSpPr>
        <p:sp>
          <p:nvSpPr>
            <p:cNvPr id="21525" name="Line 60"/>
            <p:cNvSpPr>
              <a:spLocks noChangeShapeType="1"/>
            </p:cNvSpPr>
            <p:nvPr/>
          </p:nvSpPr>
          <p:spPr bwMode="auto">
            <a:xfrm rot="-5400000">
              <a:off x="3006" y="1410"/>
              <a:ext cx="0" cy="2148"/>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1526" name="Text Box 62"/>
            <p:cNvSpPr txBox="1">
              <a:spLocks noChangeArrowheads="1"/>
            </p:cNvSpPr>
            <p:nvPr/>
          </p:nvSpPr>
          <p:spPr bwMode="auto">
            <a:xfrm>
              <a:off x="2057" y="2159"/>
              <a:ext cx="415"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3200">
                  <a:solidFill>
                    <a:schemeClr val="folHlink"/>
                  </a:solidFill>
                  <a:latin typeface="Arial" charset="0"/>
                  <a:ea typeface="黑体" pitchFamily="2" charset="-122"/>
                  <a:sym typeface="Wingdings 2" pitchFamily="18" charset="2"/>
                </a:rPr>
                <a:t></a:t>
              </a:r>
              <a:r>
                <a:rPr lang="en-US" altLang="zh-CN" sz="3200">
                  <a:solidFill>
                    <a:schemeClr val="folHlink"/>
                  </a:solidFill>
                  <a:latin typeface="Arial" charset="0"/>
                  <a:ea typeface="黑体" pitchFamily="2" charset="-122"/>
                </a:rPr>
                <a:t> </a:t>
              </a:r>
            </a:p>
          </p:txBody>
        </p:sp>
        <p:sp>
          <p:nvSpPr>
            <p:cNvPr id="21527" name="Text Box 64"/>
            <p:cNvSpPr txBox="1">
              <a:spLocks noChangeArrowheads="1"/>
            </p:cNvSpPr>
            <p:nvPr/>
          </p:nvSpPr>
          <p:spPr bwMode="auto">
            <a:xfrm>
              <a:off x="2386" y="2228"/>
              <a:ext cx="15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2000">
                  <a:solidFill>
                    <a:schemeClr val="folHlink"/>
                  </a:solidFill>
                  <a:latin typeface="Arial" charset="0"/>
                  <a:ea typeface="黑体" pitchFamily="2" charset="-122"/>
                </a:rPr>
                <a:t>GET: </a:t>
              </a:r>
              <a:r>
                <a:rPr lang="zh-CN" altLang="en-US" sz="2000">
                  <a:solidFill>
                    <a:schemeClr val="folHlink"/>
                  </a:solidFill>
                  <a:latin typeface="Arial" charset="0"/>
                  <a:ea typeface="黑体" pitchFamily="2" charset="-122"/>
                </a:rPr>
                <a:t>音频</a:t>
              </a:r>
              <a:r>
                <a:rPr lang="en-US" altLang="zh-CN" sz="2000">
                  <a:solidFill>
                    <a:schemeClr val="folHlink"/>
                  </a:solidFill>
                  <a:latin typeface="Arial" charset="0"/>
                  <a:ea typeface="黑体" pitchFamily="2" charset="-122"/>
                </a:rPr>
                <a:t>/</a:t>
              </a:r>
              <a:r>
                <a:rPr lang="zh-CN" altLang="en-US" sz="2000">
                  <a:solidFill>
                    <a:schemeClr val="folHlink"/>
                  </a:solidFill>
                  <a:latin typeface="Arial" charset="0"/>
                  <a:ea typeface="黑体" pitchFamily="2" charset="-122"/>
                </a:rPr>
                <a:t>视频文件</a:t>
              </a:r>
            </a:p>
          </p:txBody>
        </p:sp>
      </p:grpSp>
      <p:grpSp>
        <p:nvGrpSpPr>
          <p:cNvPr id="10" name="Group 73"/>
          <p:cNvGrpSpPr>
            <a:grpSpLocks/>
          </p:cNvGrpSpPr>
          <p:nvPr/>
        </p:nvGrpSpPr>
        <p:grpSpPr bwMode="auto">
          <a:xfrm>
            <a:off x="3067050" y="2703513"/>
            <a:ext cx="3665538" cy="581025"/>
            <a:chOff x="1932" y="2474"/>
            <a:chExt cx="2309" cy="366"/>
          </a:xfrm>
        </p:grpSpPr>
        <p:sp>
          <p:nvSpPr>
            <p:cNvPr id="21522" name="Line 61"/>
            <p:cNvSpPr>
              <a:spLocks noChangeShapeType="1"/>
            </p:cNvSpPr>
            <p:nvPr/>
          </p:nvSpPr>
          <p:spPr bwMode="auto">
            <a:xfrm rot="-5400000" flipH="1" flipV="1">
              <a:off x="3010" y="1685"/>
              <a:ext cx="10" cy="216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1523" name="Text Box 63"/>
            <p:cNvSpPr txBox="1">
              <a:spLocks noChangeArrowheads="1"/>
            </p:cNvSpPr>
            <p:nvPr/>
          </p:nvSpPr>
          <p:spPr bwMode="auto">
            <a:xfrm>
              <a:off x="3826" y="2474"/>
              <a:ext cx="41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3200">
                  <a:solidFill>
                    <a:schemeClr val="folHlink"/>
                  </a:solidFill>
                  <a:latin typeface="Arial" charset="0"/>
                  <a:ea typeface="黑体" pitchFamily="2" charset="-122"/>
                  <a:sym typeface="Wingdings 2" pitchFamily="18" charset="2"/>
                </a:rPr>
                <a:t></a:t>
              </a:r>
              <a:r>
                <a:rPr lang="en-US" altLang="zh-CN" sz="3200">
                  <a:solidFill>
                    <a:schemeClr val="folHlink"/>
                  </a:solidFill>
                  <a:latin typeface="Arial" charset="0"/>
                  <a:ea typeface="黑体" pitchFamily="2" charset="-122"/>
                </a:rPr>
                <a:t> </a:t>
              </a:r>
            </a:p>
          </p:txBody>
        </p:sp>
        <p:sp>
          <p:nvSpPr>
            <p:cNvPr id="21524" name="Text Box 65"/>
            <p:cNvSpPr txBox="1">
              <a:spLocks noChangeArrowheads="1"/>
            </p:cNvSpPr>
            <p:nvPr/>
          </p:nvSpPr>
          <p:spPr bwMode="auto">
            <a:xfrm>
              <a:off x="2871" y="2523"/>
              <a:ext cx="10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2000">
                  <a:solidFill>
                    <a:schemeClr val="folHlink"/>
                  </a:solidFill>
                  <a:latin typeface="Arial" charset="0"/>
                  <a:ea typeface="黑体" pitchFamily="2" charset="-122"/>
                </a:rPr>
                <a:t>RESPONSE</a:t>
              </a:r>
            </a:p>
          </p:txBody>
        </p:sp>
      </p:grpSp>
      <p:grpSp>
        <p:nvGrpSpPr>
          <p:cNvPr id="11" name="Group 71"/>
          <p:cNvGrpSpPr>
            <a:grpSpLocks/>
          </p:cNvGrpSpPr>
          <p:nvPr/>
        </p:nvGrpSpPr>
        <p:grpSpPr bwMode="auto">
          <a:xfrm>
            <a:off x="2524125" y="3209925"/>
            <a:ext cx="1843088" cy="1082675"/>
            <a:chOff x="1590" y="2793"/>
            <a:chExt cx="1161" cy="682"/>
          </a:xfrm>
        </p:grpSpPr>
        <p:sp>
          <p:nvSpPr>
            <p:cNvPr id="21519" name="Line 59"/>
            <p:cNvSpPr>
              <a:spLocks noChangeShapeType="1"/>
            </p:cNvSpPr>
            <p:nvPr/>
          </p:nvSpPr>
          <p:spPr bwMode="auto">
            <a:xfrm>
              <a:off x="1648" y="2793"/>
              <a:ext cx="0" cy="68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1520" name="Text Box 66"/>
            <p:cNvSpPr txBox="1">
              <a:spLocks noChangeArrowheads="1"/>
            </p:cNvSpPr>
            <p:nvPr/>
          </p:nvSpPr>
          <p:spPr bwMode="auto">
            <a:xfrm>
              <a:off x="1590" y="2854"/>
              <a:ext cx="4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3200">
                  <a:solidFill>
                    <a:schemeClr val="folHlink"/>
                  </a:solidFill>
                  <a:latin typeface="Arial" charset="0"/>
                  <a:ea typeface="黑体" pitchFamily="2" charset="-122"/>
                  <a:sym typeface="Wingdings 2" pitchFamily="18" charset="2"/>
                </a:rPr>
                <a:t></a:t>
              </a:r>
              <a:r>
                <a:rPr lang="en-US" altLang="zh-CN" sz="3200">
                  <a:solidFill>
                    <a:schemeClr val="folHlink"/>
                  </a:solidFill>
                  <a:latin typeface="Arial" charset="0"/>
                  <a:ea typeface="黑体" pitchFamily="2" charset="-122"/>
                </a:rPr>
                <a:t> </a:t>
              </a:r>
            </a:p>
          </p:txBody>
        </p:sp>
        <p:sp>
          <p:nvSpPr>
            <p:cNvPr id="21521" name="Text Box 67"/>
            <p:cNvSpPr txBox="1">
              <a:spLocks noChangeArrowheads="1"/>
            </p:cNvSpPr>
            <p:nvPr/>
          </p:nvSpPr>
          <p:spPr bwMode="auto">
            <a:xfrm>
              <a:off x="1631" y="3154"/>
              <a:ext cx="112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sz="2000">
                  <a:solidFill>
                    <a:schemeClr val="folHlink"/>
                  </a:solidFill>
                  <a:latin typeface="Arial" charset="0"/>
                  <a:ea typeface="黑体" pitchFamily="2" charset="-122"/>
                </a:rPr>
                <a:t>音频</a:t>
              </a:r>
              <a:r>
                <a:rPr lang="en-US" altLang="zh-CN" sz="2000">
                  <a:solidFill>
                    <a:schemeClr val="folHlink"/>
                  </a:solidFill>
                  <a:latin typeface="Arial" charset="0"/>
                  <a:ea typeface="黑体" pitchFamily="2" charset="-122"/>
                </a:rPr>
                <a:t>/</a:t>
              </a:r>
              <a:r>
                <a:rPr lang="zh-CN" altLang="en-US" sz="2000">
                  <a:solidFill>
                    <a:schemeClr val="folHlink"/>
                  </a:solidFill>
                  <a:latin typeface="Arial" charset="0"/>
                  <a:ea typeface="黑体" pitchFamily="2" charset="-122"/>
                </a:rPr>
                <a:t>视频文件</a:t>
              </a:r>
            </a:p>
          </p:txBody>
        </p:sp>
      </p:grpSp>
      <p:sp>
        <p:nvSpPr>
          <p:cNvPr id="21518" name="Rectangle 68"/>
          <p:cNvSpPr>
            <a:spLocks noChangeArrowheads="1"/>
          </p:cNvSpPr>
          <p:nvPr/>
        </p:nvSpPr>
        <p:spPr bwMode="auto">
          <a:xfrm>
            <a:off x="2162175" y="2522538"/>
            <a:ext cx="908050" cy="884237"/>
          </a:xfrm>
          <a:prstGeom prst="rect">
            <a:avLst/>
          </a:prstGeom>
          <a:solidFill>
            <a:srgbClr val="FFFF66"/>
          </a:solidFill>
          <a:ln w="9525">
            <a:solidFill>
              <a:schemeClr val="tx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r>
              <a:rPr lang="zh-CN" altLang="en-US" sz="2000">
                <a:solidFill>
                  <a:schemeClr val="folHlink"/>
                </a:solidFill>
                <a:latin typeface="Arial" charset="0"/>
                <a:ea typeface="黑体" pitchFamily="2" charset="-122"/>
              </a:rPr>
              <a:t>浏览器</a:t>
            </a:r>
          </a:p>
        </p:txBody>
      </p:sp>
    </p:spTree>
    <p:extLst>
      <p:ext uri="{BB962C8B-B14F-4D97-AF65-F5344CB8AC3E}">
        <p14:creationId xmlns:p14="http://schemas.microsoft.com/office/powerpoint/2010/main" val="25713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2000"/>
                                        <p:tgtEl>
                                          <p:spTgt spid="10"/>
                                        </p:tgtEl>
                                      </p:cBhvr>
                                    </p:animEffect>
                                  </p:childTnLst>
                                </p:cTn>
                              </p:par>
                            </p:childTnLst>
                          </p:cTn>
                        </p:par>
                        <p:par>
                          <p:cTn id="12" fill="hold" nodeType="afterGroup">
                            <p:stCondLst>
                              <p:cond delay="4500"/>
                            </p:stCondLst>
                            <p:childTnLst>
                              <p:par>
                                <p:cTn id="13" presetID="22" presetClass="entr" presetSubtype="1" fill="hold" nodeType="afterEffect">
                                  <p:stCondLst>
                                    <p:cond delay="50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4" name="标题 81"/>
          <p:cNvSpPr>
            <a:spLocks noGrp="1"/>
          </p:cNvSpPr>
          <p:nvPr>
            <p:ph type="title"/>
          </p:nvPr>
        </p:nvSpPr>
        <p:spPr/>
        <p:txBody>
          <a:bodyPr/>
          <a:lstStyle/>
          <a:p>
            <a:pPr eaLnBrk="1" hangingPunct="1"/>
            <a:r>
              <a:rPr lang="zh-CN" altLang="en-US" smtClean="0"/>
              <a:t>具有元文件的万维网服务器</a:t>
            </a:r>
          </a:p>
        </p:txBody>
      </p:sp>
      <p:sp>
        <p:nvSpPr>
          <p:cNvPr id="22530" name="Rectangle 3"/>
          <p:cNvSpPr>
            <a:spLocks noGrp="1" noChangeArrowheads="1"/>
          </p:cNvSpPr>
          <p:nvPr>
            <p:ph idx="1"/>
          </p:nvPr>
        </p:nvSpPr>
        <p:spPr/>
        <p:txBody>
          <a:bodyPr/>
          <a:lstStyle/>
          <a:p>
            <a:pPr eaLnBrk="1" hangingPunct="1">
              <a:buFont typeface="Wingdings" pitchFamily="2" charset="2"/>
              <a:buNone/>
            </a:pPr>
            <a:r>
              <a:rPr lang="zh-CN" altLang="en-US" sz="1800" smtClean="0">
                <a:solidFill>
                  <a:schemeClr val="hlink"/>
                </a:solidFill>
              </a:rPr>
              <a:t>元文件</a:t>
            </a:r>
            <a:r>
              <a:rPr lang="zh-CN" altLang="en-US" sz="1800" smtClean="0"/>
              <a:t>就是一种非常小的文件，它描述或指明其他文件的一些重要信息。 </a:t>
            </a:r>
          </a:p>
        </p:txBody>
      </p:sp>
      <p:sp>
        <p:nvSpPr>
          <p:cNvPr id="22531" name="Rectangle 4"/>
          <p:cNvSpPr>
            <a:spLocks noChangeArrowheads="1"/>
          </p:cNvSpPr>
          <p:nvPr/>
        </p:nvSpPr>
        <p:spPr bwMode="auto">
          <a:xfrm>
            <a:off x="1547813" y="2209800"/>
            <a:ext cx="1363662" cy="326072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endParaRPr lang="zh-CN" altLang="zh-CN" sz="2000">
              <a:solidFill>
                <a:schemeClr val="folHlink"/>
              </a:solidFill>
              <a:latin typeface="Arial" charset="0"/>
              <a:ea typeface="黑体" pitchFamily="2" charset="-122"/>
            </a:endParaRPr>
          </a:p>
        </p:txBody>
      </p:sp>
      <p:sp>
        <p:nvSpPr>
          <p:cNvPr id="22532" name="Rectangle 5"/>
          <p:cNvSpPr>
            <a:spLocks noChangeArrowheads="1"/>
          </p:cNvSpPr>
          <p:nvPr/>
        </p:nvSpPr>
        <p:spPr bwMode="auto">
          <a:xfrm>
            <a:off x="6445250" y="2311400"/>
            <a:ext cx="1069975" cy="3159125"/>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r>
              <a:rPr lang="zh-CN" altLang="en-US" sz="2000">
                <a:solidFill>
                  <a:schemeClr val="folHlink"/>
                </a:solidFill>
                <a:latin typeface="Arial" charset="0"/>
                <a:ea typeface="黑体" pitchFamily="2" charset="-122"/>
              </a:rPr>
              <a:t>万维网</a:t>
            </a:r>
          </a:p>
          <a:p>
            <a:pPr algn="ctr" eaLnBrk="1" hangingPunct="1"/>
            <a:r>
              <a:rPr lang="zh-CN" altLang="en-US" sz="2000">
                <a:solidFill>
                  <a:schemeClr val="folHlink"/>
                </a:solidFill>
                <a:latin typeface="Arial" charset="0"/>
                <a:ea typeface="黑体" pitchFamily="2" charset="-122"/>
              </a:rPr>
              <a:t>服务器</a:t>
            </a:r>
          </a:p>
        </p:txBody>
      </p:sp>
      <p:pic>
        <p:nvPicPr>
          <p:cNvPr id="22533"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8338" y="1700213"/>
            <a:ext cx="5445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7"/>
          <p:cNvSpPr txBox="1">
            <a:spLocks noChangeArrowheads="1"/>
          </p:cNvSpPr>
          <p:nvPr/>
        </p:nvSpPr>
        <p:spPr bwMode="auto">
          <a:xfrm>
            <a:off x="1116013" y="17002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sz="2000">
                <a:solidFill>
                  <a:schemeClr val="folHlink"/>
                </a:solidFill>
                <a:latin typeface="Arial" charset="0"/>
                <a:ea typeface="黑体" pitchFamily="2" charset="-122"/>
              </a:rPr>
              <a:t>客户机</a:t>
            </a:r>
          </a:p>
        </p:txBody>
      </p:sp>
      <p:sp>
        <p:nvSpPr>
          <p:cNvPr id="22535" name="Text Box 8"/>
          <p:cNvSpPr txBox="1">
            <a:spLocks noChangeArrowheads="1"/>
          </p:cNvSpPr>
          <p:nvPr/>
        </p:nvSpPr>
        <p:spPr bwMode="auto">
          <a:xfrm>
            <a:off x="7226300" y="18446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sz="2000">
                <a:solidFill>
                  <a:schemeClr val="folHlink"/>
                </a:solidFill>
                <a:latin typeface="Arial" charset="0"/>
                <a:ea typeface="黑体" pitchFamily="2" charset="-122"/>
              </a:rPr>
              <a:t>服务器</a:t>
            </a:r>
          </a:p>
        </p:txBody>
      </p:sp>
      <p:grpSp>
        <p:nvGrpSpPr>
          <p:cNvPr id="22536" name="Group 9"/>
          <p:cNvGrpSpPr>
            <a:grpSpLocks/>
          </p:cNvGrpSpPr>
          <p:nvPr/>
        </p:nvGrpSpPr>
        <p:grpSpPr bwMode="auto">
          <a:xfrm flipH="1">
            <a:off x="6737350" y="1801813"/>
            <a:ext cx="487363" cy="815975"/>
            <a:chOff x="240" y="1104"/>
            <a:chExt cx="327" cy="521"/>
          </a:xfrm>
        </p:grpSpPr>
        <p:sp>
          <p:nvSpPr>
            <p:cNvPr id="22560" name="AutoShape 10"/>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2561" name="Group 11"/>
            <p:cNvGrpSpPr>
              <a:grpSpLocks/>
            </p:cNvGrpSpPr>
            <p:nvPr/>
          </p:nvGrpSpPr>
          <p:grpSpPr bwMode="auto">
            <a:xfrm>
              <a:off x="243" y="1108"/>
              <a:ext cx="319" cy="511"/>
              <a:chOff x="243" y="1108"/>
              <a:chExt cx="319" cy="511"/>
            </a:xfrm>
          </p:grpSpPr>
          <p:sp>
            <p:nvSpPr>
              <p:cNvPr id="22601" name="Freeform 12"/>
              <p:cNvSpPr>
                <a:spLocks/>
              </p:cNvSpPr>
              <p:nvPr/>
            </p:nvSpPr>
            <p:spPr bwMode="auto">
              <a:xfrm>
                <a:off x="337" y="1142"/>
                <a:ext cx="215" cy="9"/>
              </a:xfrm>
              <a:custGeom>
                <a:avLst/>
                <a:gdLst>
                  <a:gd name="T0" fmla="*/ 0 w 1292"/>
                  <a:gd name="T1" fmla="*/ 0 h 47"/>
                  <a:gd name="T2" fmla="*/ 0 w 1292"/>
                  <a:gd name="T3" fmla="*/ 0 h 47"/>
                  <a:gd name="T4" fmla="*/ 0 w 1292"/>
                  <a:gd name="T5" fmla="*/ 0 h 47"/>
                  <a:gd name="T6" fmla="*/ 0 w 1292"/>
                  <a:gd name="T7" fmla="*/ 0 h 47"/>
                  <a:gd name="T8" fmla="*/ 0 w 1292"/>
                  <a:gd name="T9" fmla="*/ 0 h 47"/>
                  <a:gd name="T10" fmla="*/ 0 60000 65536"/>
                  <a:gd name="T11" fmla="*/ 0 60000 65536"/>
                  <a:gd name="T12" fmla="*/ 0 60000 65536"/>
                  <a:gd name="T13" fmla="*/ 0 60000 65536"/>
                  <a:gd name="T14" fmla="*/ 0 60000 65536"/>
                  <a:gd name="T15" fmla="*/ 0 w 1292"/>
                  <a:gd name="T16" fmla="*/ 0 h 47"/>
                  <a:gd name="T17" fmla="*/ 1292 w 1292"/>
                  <a:gd name="T18" fmla="*/ 47 h 47"/>
                </a:gdLst>
                <a:ahLst/>
                <a:cxnLst>
                  <a:cxn ang="T10">
                    <a:pos x="T0" y="T1"/>
                  </a:cxn>
                  <a:cxn ang="T11">
                    <a:pos x="T2" y="T3"/>
                  </a:cxn>
                  <a:cxn ang="T12">
                    <a:pos x="T4" y="T5"/>
                  </a:cxn>
                  <a:cxn ang="T13">
                    <a:pos x="T6" y="T7"/>
                  </a:cxn>
                  <a:cxn ang="T14">
                    <a:pos x="T8" y="T9"/>
                  </a:cxn>
                </a:cxnLst>
                <a:rect l="T15" t="T16" r="T17" b="T18"/>
                <a:pathLst>
                  <a:path w="1292" h="47">
                    <a:moveTo>
                      <a:pt x="0" y="0"/>
                    </a:moveTo>
                    <a:lnTo>
                      <a:pt x="76" y="47"/>
                    </a:lnTo>
                    <a:lnTo>
                      <a:pt x="1292" y="47"/>
                    </a:lnTo>
                    <a:lnTo>
                      <a:pt x="1254" y="0"/>
                    </a:lnTo>
                    <a:lnTo>
                      <a:pt x="0" y="0"/>
                    </a:lnTo>
                    <a:close/>
                  </a:path>
                </a:pathLst>
              </a:custGeom>
              <a:solidFill>
                <a:srgbClr val="E0E0E0"/>
              </a:solidFill>
              <a:ln w="4763">
                <a:solidFill>
                  <a:srgbClr val="808080"/>
                </a:solidFill>
                <a:round/>
                <a:headEnd/>
                <a:tailEnd/>
              </a:ln>
            </p:spPr>
            <p:txBody>
              <a:bodyPr/>
              <a:lstStyle/>
              <a:p>
                <a:endParaRPr lang="zh-CN" altLang="en-US"/>
              </a:p>
            </p:txBody>
          </p:sp>
          <p:sp>
            <p:nvSpPr>
              <p:cNvPr id="22602" name="Freeform 13"/>
              <p:cNvSpPr>
                <a:spLocks/>
              </p:cNvSpPr>
              <p:nvPr/>
            </p:nvSpPr>
            <p:spPr bwMode="auto">
              <a:xfrm>
                <a:off x="336" y="1141"/>
                <a:ext cx="55" cy="478"/>
              </a:xfrm>
              <a:custGeom>
                <a:avLst/>
                <a:gdLst>
                  <a:gd name="T0" fmla="*/ 0 w 327"/>
                  <a:gd name="T1" fmla="*/ 1 h 2392"/>
                  <a:gd name="T2" fmla="*/ 0 w 327"/>
                  <a:gd name="T3" fmla="*/ 1 h 2392"/>
                  <a:gd name="T4" fmla="*/ 0 w 327"/>
                  <a:gd name="T5" fmla="*/ 0 h 2392"/>
                  <a:gd name="T6" fmla="*/ 0 w 327"/>
                  <a:gd name="T7" fmla="*/ 0 h 2392"/>
                  <a:gd name="T8" fmla="*/ 0 w 327"/>
                  <a:gd name="T9" fmla="*/ 0 h 2392"/>
                  <a:gd name="T10" fmla="*/ 0 w 327"/>
                  <a:gd name="T11" fmla="*/ 0 h 2392"/>
                  <a:gd name="T12" fmla="*/ 0 w 327"/>
                  <a:gd name="T13" fmla="*/ 1 h 2392"/>
                  <a:gd name="T14" fmla="*/ 0 60000 65536"/>
                  <a:gd name="T15" fmla="*/ 0 60000 65536"/>
                  <a:gd name="T16" fmla="*/ 0 60000 65536"/>
                  <a:gd name="T17" fmla="*/ 0 60000 65536"/>
                  <a:gd name="T18" fmla="*/ 0 60000 65536"/>
                  <a:gd name="T19" fmla="*/ 0 60000 65536"/>
                  <a:gd name="T20" fmla="*/ 0 60000 65536"/>
                  <a:gd name="T21" fmla="*/ 0 w 327"/>
                  <a:gd name="T22" fmla="*/ 0 h 2392"/>
                  <a:gd name="T23" fmla="*/ 327 w 327"/>
                  <a:gd name="T24" fmla="*/ 2392 h 2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round/>
                <a:headEnd/>
                <a:tailEnd/>
              </a:ln>
            </p:spPr>
            <p:txBody>
              <a:bodyPr/>
              <a:lstStyle/>
              <a:p>
                <a:endParaRPr lang="zh-CN" altLang="en-US"/>
              </a:p>
            </p:txBody>
          </p:sp>
          <p:sp>
            <p:nvSpPr>
              <p:cNvPr id="22603" name="Freeform 14"/>
              <p:cNvSpPr>
                <a:spLocks/>
              </p:cNvSpPr>
              <p:nvPr/>
            </p:nvSpPr>
            <p:spPr bwMode="auto">
              <a:xfrm>
                <a:off x="243" y="1108"/>
                <a:ext cx="94" cy="495"/>
              </a:xfrm>
              <a:custGeom>
                <a:avLst/>
                <a:gdLst>
                  <a:gd name="T0" fmla="*/ 0 w 568"/>
                  <a:gd name="T1" fmla="*/ 0 h 2472"/>
                  <a:gd name="T2" fmla="*/ 0 w 568"/>
                  <a:gd name="T3" fmla="*/ 0 h 2472"/>
                  <a:gd name="T4" fmla="*/ 0 w 568"/>
                  <a:gd name="T5" fmla="*/ 1 h 2472"/>
                  <a:gd name="T6" fmla="*/ 0 w 568"/>
                  <a:gd name="T7" fmla="*/ 1 h 2472"/>
                  <a:gd name="T8" fmla="*/ 0 w 568"/>
                  <a:gd name="T9" fmla="*/ 0 h 2472"/>
                  <a:gd name="T10" fmla="*/ 0 60000 65536"/>
                  <a:gd name="T11" fmla="*/ 0 60000 65536"/>
                  <a:gd name="T12" fmla="*/ 0 60000 65536"/>
                  <a:gd name="T13" fmla="*/ 0 60000 65536"/>
                  <a:gd name="T14" fmla="*/ 0 60000 65536"/>
                  <a:gd name="T15" fmla="*/ 0 w 568"/>
                  <a:gd name="T16" fmla="*/ 0 h 2472"/>
                  <a:gd name="T17" fmla="*/ 568 w 568"/>
                  <a:gd name="T18" fmla="*/ 2472 h 2472"/>
                </a:gdLst>
                <a:ahLst/>
                <a:cxnLst>
                  <a:cxn ang="T10">
                    <a:pos x="T0" y="T1"/>
                  </a:cxn>
                  <a:cxn ang="T11">
                    <a:pos x="T2" y="T3"/>
                  </a:cxn>
                  <a:cxn ang="T12">
                    <a:pos x="T4" y="T5"/>
                  </a:cxn>
                  <a:cxn ang="T13">
                    <a:pos x="T6" y="T7"/>
                  </a:cxn>
                  <a:cxn ang="T14">
                    <a:pos x="T8" y="T9"/>
                  </a:cxn>
                </a:cxnLst>
                <a:rect l="T15" t="T16" r="T17" b="T18"/>
                <a:pathLst>
                  <a:path w="568" h="2472">
                    <a:moveTo>
                      <a:pt x="0" y="0"/>
                    </a:moveTo>
                    <a:lnTo>
                      <a:pt x="568" y="162"/>
                    </a:lnTo>
                    <a:lnTo>
                      <a:pt x="568" y="2472"/>
                    </a:lnTo>
                    <a:lnTo>
                      <a:pt x="0" y="1882"/>
                    </a:lnTo>
                    <a:lnTo>
                      <a:pt x="0" y="0"/>
                    </a:lnTo>
                    <a:close/>
                  </a:path>
                </a:pathLst>
              </a:custGeom>
              <a:solidFill>
                <a:srgbClr val="A0A0A0"/>
              </a:solidFill>
              <a:ln w="4763">
                <a:solidFill>
                  <a:srgbClr val="808080"/>
                </a:solidFill>
                <a:round/>
                <a:headEnd/>
                <a:tailEnd/>
              </a:ln>
            </p:spPr>
            <p:txBody>
              <a:bodyPr/>
              <a:lstStyle/>
              <a:p>
                <a:endParaRPr lang="zh-CN" altLang="en-US"/>
              </a:p>
            </p:txBody>
          </p:sp>
          <p:sp>
            <p:nvSpPr>
              <p:cNvPr id="22604" name="Freeform 15"/>
              <p:cNvSpPr>
                <a:spLocks/>
              </p:cNvSpPr>
              <p:nvPr/>
            </p:nvSpPr>
            <p:spPr bwMode="auto">
              <a:xfrm>
                <a:off x="243" y="1108"/>
                <a:ext cx="303" cy="34"/>
              </a:xfrm>
              <a:custGeom>
                <a:avLst/>
                <a:gdLst>
                  <a:gd name="T0" fmla="*/ 0 w 1822"/>
                  <a:gd name="T1" fmla="*/ 0 h 170"/>
                  <a:gd name="T2" fmla="*/ 0 w 1822"/>
                  <a:gd name="T3" fmla="*/ 0 h 170"/>
                  <a:gd name="T4" fmla="*/ 0 w 1822"/>
                  <a:gd name="T5" fmla="*/ 0 h 170"/>
                  <a:gd name="T6" fmla="*/ 0 w 1822"/>
                  <a:gd name="T7" fmla="*/ 0 h 170"/>
                  <a:gd name="T8" fmla="*/ 0 w 1822"/>
                  <a:gd name="T9" fmla="*/ 0 h 170"/>
                  <a:gd name="T10" fmla="*/ 0 60000 65536"/>
                  <a:gd name="T11" fmla="*/ 0 60000 65536"/>
                  <a:gd name="T12" fmla="*/ 0 60000 65536"/>
                  <a:gd name="T13" fmla="*/ 0 60000 65536"/>
                  <a:gd name="T14" fmla="*/ 0 60000 65536"/>
                  <a:gd name="T15" fmla="*/ 0 w 1822"/>
                  <a:gd name="T16" fmla="*/ 0 h 170"/>
                  <a:gd name="T17" fmla="*/ 1822 w 1822"/>
                  <a:gd name="T18" fmla="*/ 170 h 170"/>
                </a:gdLst>
                <a:ahLst/>
                <a:cxnLst>
                  <a:cxn ang="T10">
                    <a:pos x="T0" y="T1"/>
                  </a:cxn>
                  <a:cxn ang="T11">
                    <a:pos x="T2" y="T3"/>
                  </a:cxn>
                  <a:cxn ang="T12">
                    <a:pos x="T4" y="T5"/>
                  </a:cxn>
                  <a:cxn ang="T13">
                    <a:pos x="T6" y="T7"/>
                  </a:cxn>
                  <a:cxn ang="T14">
                    <a:pos x="T8" y="T9"/>
                  </a:cxn>
                </a:cxnLst>
                <a:rect l="T15" t="T16" r="T17" b="T18"/>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round/>
                <a:headEnd/>
                <a:tailEnd/>
              </a:ln>
            </p:spPr>
            <p:txBody>
              <a:bodyPr/>
              <a:lstStyle/>
              <a:p>
                <a:endParaRPr lang="zh-CN" altLang="en-US"/>
              </a:p>
            </p:txBody>
          </p:sp>
          <p:sp>
            <p:nvSpPr>
              <p:cNvPr id="22605" name="Rectangle 16"/>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2606" name="Freeform 17"/>
              <p:cNvSpPr>
                <a:spLocks/>
              </p:cNvSpPr>
              <p:nvPr/>
            </p:nvSpPr>
            <p:spPr bwMode="auto">
              <a:xfrm>
                <a:off x="350" y="1150"/>
                <a:ext cx="212" cy="151"/>
              </a:xfrm>
              <a:custGeom>
                <a:avLst/>
                <a:gdLst>
                  <a:gd name="T0" fmla="*/ 0 w 1272"/>
                  <a:gd name="T1" fmla="*/ 0 h 753"/>
                  <a:gd name="T2" fmla="*/ 0 w 1272"/>
                  <a:gd name="T3" fmla="*/ 0 h 753"/>
                  <a:gd name="T4" fmla="*/ 0 w 1272"/>
                  <a:gd name="T5" fmla="*/ 0 h 753"/>
                  <a:gd name="T6" fmla="*/ 0 w 1272"/>
                  <a:gd name="T7" fmla="*/ 0 h 753"/>
                  <a:gd name="T8" fmla="*/ 0 w 1272"/>
                  <a:gd name="T9" fmla="*/ 0 h 753"/>
                  <a:gd name="T10" fmla="*/ 0 60000 65536"/>
                  <a:gd name="T11" fmla="*/ 0 60000 65536"/>
                  <a:gd name="T12" fmla="*/ 0 60000 65536"/>
                  <a:gd name="T13" fmla="*/ 0 60000 65536"/>
                  <a:gd name="T14" fmla="*/ 0 60000 65536"/>
                  <a:gd name="T15" fmla="*/ 0 w 1272"/>
                  <a:gd name="T16" fmla="*/ 0 h 753"/>
                  <a:gd name="T17" fmla="*/ 1272 w 1272"/>
                  <a:gd name="T18" fmla="*/ 753 h 753"/>
                </a:gdLst>
                <a:ahLst/>
                <a:cxnLst>
                  <a:cxn ang="T10">
                    <a:pos x="T0" y="T1"/>
                  </a:cxn>
                  <a:cxn ang="T11">
                    <a:pos x="T2" y="T3"/>
                  </a:cxn>
                  <a:cxn ang="T12">
                    <a:pos x="T4" y="T5"/>
                  </a:cxn>
                  <a:cxn ang="T13">
                    <a:pos x="T6" y="T7"/>
                  </a:cxn>
                  <a:cxn ang="T14">
                    <a:pos x="T8" y="T9"/>
                  </a:cxn>
                </a:cxnLst>
                <a:rect l="T15" t="T16" r="T17" b="T18"/>
                <a:pathLst>
                  <a:path w="1272" h="753">
                    <a:moveTo>
                      <a:pt x="0" y="0"/>
                    </a:moveTo>
                    <a:lnTo>
                      <a:pt x="1214" y="0"/>
                    </a:lnTo>
                    <a:lnTo>
                      <a:pt x="1272" y="753"/>
                    </a:lnTo>
                    <a:lnTo>
                      <a:pt x="53" y="753"/>
                    </a:lnTo>
                    <a:lnTo>
                      <a:pt x="0" y="0"/>
                    </a:lnTo>
                    <a:close/>
                  </a:path>
                </a:pathLst>
              </a:custGeom>
              <a:solidFill>
                <a:srgbClr val="C0C0C0"/>
              </a:solidFill>
              <a:ln w="4763">
                <a:solidFill>
                  <a:srgbClr val="808080"/>
                </a:solidFill>
                <a:round/>
                <a:headEnd/>
                <a:tailEnd/>
              </a:ln>
            </p:spPr>
            <p:txBody>
              <a:bodyPr/>
              <a:lstStyle/>
              <a:p>
                <a:endParaRPr lang="zh-CN" altLang="en-US"/>
              </a:p>
            </p:txBody>
          </p:sp>
          <p:sp>
            <p:nvSpPr>
              <p:cNvPr id="22607" name="Freeform 18"/>
              <p:cNvSpPr>
                <a:spLocks/>
              </p:cNvSpPr>
              <p:nvPr/>
            </p:nvSpPr>
            <p:spPr bwMode="auto">
              <a:xfrm>
                <a:off x="348" y="1300"/>
                <a:ext cx="214" cy="18"/>
              </a:xfrm>
              <a:custGeom>
                <a:avLst/>
                <a:gdLst>
                  <a:gd name="T0" fmla="*/ 0 w 1287"/>
                  <a:gd name="T1" fmla="*/ 0 h 90"/>
                  <a:gd name="T2" fmla="*/ 0 w 1287"/>
                  <a:gd name="T3" fmla="*/ 0 h 90"/>
                  <a:gd name="T4" fmla="*/ 0 w 1287"/>
                  <a:gd name="T5" fmla="*/ 0 h 90"/>
                  <a:gd name="T6" fmla="*/ 0 w 1287"/>
                  <a:gd name="T7" fmla="*/ 0 h 90"/>
                  <a:gd name="T8" fmla="*/ 0 w 1287"/>
                  <a:gd name="T9" fmla="*/ 0 h 90"/>
                  <a:gd name="T10" fmla="*/ 0 60000 65536"/>
                  <a:gd name="T11" fmla="*/ 0 60000 65536"/>
                  <a:gd name="T12" fmla="*/ 0 60000 65536"/>
                  <a:gd name="T13" fmla="*/ 0 60000 65536"/>
                  <a:gd name="T14" fmla="*/ 0 60000 65536"/>
                  <a:gd name="T15" fmla="*/ 0 w 1287"/>
                  <a:gd name="T16" fmla="*/ 0 h 90"/>
                  <a:gd name="T17" fmla="*/ 1287 w 1287"/>
                  <a:gd name="T18" fmla="*/ 90 h 90"/>
                </a:gdLst>
                <a:ahLst/>
                <a:cxnLst>
                  <a:cxn ang="T10">
                    <a:pos x="T0" y="T1"/>
                  </a:cxn>
                  <a:cxn ang="T11">
                    <a:pos x="T2" y="T3"/>
                  </a:cxn>
                  <a:cxn ang="T12">
                    <a:pos x="T4" y="T5"/>
                  </a:cxn>
                  <a:cxn ang="T13">
                    <a:pos x="T6" y="T7"/>
                  </a:cxn>
                  <a:cxn ang="T14">
                    <a:pos x="T8" y="T9"/>
                  </a:cxn>
                </a:cxnLst>
                <a:rect l="T15" t="T16" r="T17" b="T18"/>
                <a:pathLst>
                  <a:path w="1287" h="90">
                    <a:moveTo>
                      <a:pt x="0" y="90"/>
                    </a:moveTo>
                    <a:lnTo>
                      <a:pt x="1188" y="90"/>
                    </a:lnTo>
                    <a:lnTo>
                      <a:pt x="1287" y="0"/>
                    </a:lnTo>
                    <a:lnTo>
                      <a:pt x="65" y="0"/>
                    </a:lnTo>
                    <a:lnTo>
                      <a:pt x="0" y="90"/>
                    </a:lnTo>
                    <a:close/>
                  </a:path>
                </a:pathLst>
              </a:custGeom>
              <a:solidFill>
                <a:srgbClr val="A0A0A0"/>
              </a:solidFill>
              <a:ln w="4763">
                <a:solidFill>
                  <a:srgbClr val="808080"/>
                </a:solidFill>
                <a:round/>
                <a:headEnd/>
                <a:tailEnd/>
              </a:ln>
            </p:spPr>
            <p:txBody>
              <a:bodyPr/>
              <a:lstStyle/>
              <a:p>
                <a:endParaRPr lang="zh-CN" altLang="en-US"/>
              </a:p>
            </p:txBody>
          </p:sp>
        </p:grpSp>
        <p:grpSp>
          <p:nvGrpSpPr>
            <p:cNvPr id="22562" name="Group 19"/>
            <p:cNvGrpSpPr>
              <a:grpSpLocks/>
            </p:cNvGrpSpPr>
            <p:nvPr/>
          </p:nvGrpSpPr>
          <p:grpSpPr bwMode="auto">
            <a:xfrm>
              <a:off x="350" y="1142"/>
              <a:ext cx="60" cy="478"/>
              <a:chOff x="350" y="1142"/>
              <a:chExt cx="60" cy="478"/>
            </a:xfrm>
          </p:grpSpPr>
          <p:sp>
            <p:nvSpPr>
              <p:cNvPr id="22593" name="Freeform 20"/>
              <p:cNvSpPr>
                <a:spLocks/>
              </p:cNvSpPr>
              <p:nvPr/>
            </p:nvSpPr>
            <p:spPr bwMode="auto">
              <a:xfrm>
                <a:off x="350" y="1142"/>
                <a:ext cx="18" cy="477"/>
              </a:xfrm>
              <a:custGeom>
                <a:avLst/>
                <a:gdLst>
                  <a:gd name="T0" fmla="*/ 0 w 107"/>
                  <a:gd name="T1" fmla="*/ 0 h 2387"/>
                  <a:gd name="T2" fmla="*/ 0 w 107"/>
                  <a:gd name="T3" fmla="*/ 0 h 2387"/>
                  <a:gd name="T4" fmla="*/ 0 w 107"/>
                  <a:gd name="T5" fmla="*/ 0 h 2387"/>
                  <a:gd name="T6" fmla="*/ 0 w 107"/>
                  <a:gd name="T7" fmla="*/ 0 h 2387"/>
                  <a:gd name="T8" fmla="*/ 0 w 107"/>
                  <a:gd name="T9" fmla="*/ 1 h 2387"/>
                  <a:gd name="T10" fmla="*/ 0 60000 65536"/>
                  <a:gd name="T11" fmla="*/ 0 60000 65536"/>
                  <a:gd name="T12" fmla="*/ 0 60000 65536"/>
                  <a:gd name="T13" fmla="*/ 0 60000 65536"/>
                  <a:gd name="T14" fmla="*/ 0 60000 65536"/>
                  <a:gd name="T15" fmla="*/ 0 w 107"/>
                  <a:gd name="T16" fmla="*/ 0 h 2387"/>
                  <a:gd name="T17" fmla="*/ 107 w 107"/>
                  <a:gd name="T18" fmla="*/ 2387 h 2387"/>
                </a:gdLst>
                <a:ahLst/>
                <a:cxnLst>
                  <a:cxn ang="T10">
                    <a:pos x="T0" y="T1"/>
                  </a:cxn>
                  <a:cxn ang="T11">
                    <a:pos x="T2" y="T3"/>
                  </a:cxn>
                  <a:cxn ang="T12">
                    <a:pos x="T4" y="T5"/>
                  </a:cxn>
                  <a:cxn ang="T13">
                    <a:pos x="T6" y="T7"/>
                  </a:cxn>
                  <a:cxn ang="T14">
                    <a:pos x="T8" y="T9"/>
                  </a:cxn>
                </a:cxnLst>
                <a:rect l="T15" t="T16" r="T17" b="T18"/>
                <a:pathLst>
                  <a:path w="107" h="2387">
                    <a:moveTo>
                      <a:pt x="0" y="0"/>
                    </a:moveTo>
                    <a:lnTo>
                      <a:pt x="55" y="40"/>
                    </a:lnTo>
                    <a:lnTo>
                      <a:pt x="107" y="801"/>
                    </a:lnTo>
                    <a:lnTo>
                      <a:pt x="53" y="888"/>
                    </a:lnTo>
                    <a:lnTo>
                      <a:pt x="51" y="2387"/>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94" name="Freeform 21"/>
              <p:cNvSpPr>
                <a:spLocks/>
              </p:cNvSpPr>
              <p:nvPr/>
            </p:nvSpPr>
            <p:spPr bwMode="auto">
              <a:xfrm>
                <a:off x="357" y="1142"/>
                <a:ext cx="17" cy="478"/>
              </a:xfrm>
              <a:custGeom>
                <a:avLst/>
                <a:gdLst>
                  <a:gd name="T0" fmla="*/ 0 w 100"/>
                  <a:gd name="T1" fmla="*/ 0 h 2387"/>
                  <a:gd name="T2" fmla="*/ 0 w 100"/>
                  <a:gd name="T3" fmla="*/ 0 h 2387"/>
                  <a:gd name="T4" fmla="*/ 0 w 100"/>
                  <a:gd name="T5" fmla="*/ 0 h 2387"/>
                  <a:gd name="T6" fmla="*/ 0 w 100"/>
                  <a:gd name="T7" fmla="*/ 0 h 2387"/>
                  <a:gd name="T8" fmla="*/ 0 w 100"/>
                  <a:gd name="T9" fmla="*/ 1 h 2387"/>
                  <a:gd name="T10" fmla="*/ 0 60000 65536"/>
                  <a:gd name="T11" fmla="*/ 0 60000 65536"/>
                  <a:gd name="T12" fmla="*/ 0 60000 65536"/>
                  <a:gd name="T13" fmla="*/ 0 60000 65536"/>
                  <a:gd name="T14" fmla="*/ 0 60000 65536"/>
                  <a:gd name="T15" fmla="*/ 0 w 100"/>
                  <a:gd name="T16" fmla="*/ 0 h 2387"/>
                  <a:gd name="T17" fmla="*/ 100 w 100"/>
                  <a:gd name="T18" fmla="*/ 2387 h 2387"/>
                </a:gdLst>
                <a:ahLst/>
                <a:cxnLst>
                  <a:cxn ang="T10">
                    <a:pos x="T0" y="T1"/>
                  </a:cxn>
                  <a:cxn ang="T11">
                    <a:pos x="T2" y="T3"/>
                  </a:cxn>
                  <a:cxn ang="T12">
                    <a:pos x="T4" y="T5"/>
                  </a:cxn>
                  <a:cxn ang="T13">
                    <a:pos x="T6" y="T7"/>
                  </a:cxn>
                  <a:cxn ang="T14">
                    <a:pos x="T8" y="T9"/>
                  </a:cxn>
                </a:cxnLst>
                <a:rect l="T15" t="T16" r="T17" b="T18"/>
                <a:pathLst>
                  <a:path w="100" h="2387">
                    <a:moveTo>
                      <a:pt x="0" y="0"/>
                    </a:moveTo>
                    <a:lnTo>
                      <a:pt x="47" y="40"/>
                    </a:lnTo>
                    <a:lnTo>
                      <a:pt x="100" y="800"/>
                    </a:lnTo>
                    <a:lnTo>
                      <a:pt x="46" y="887"/>
                    </a:lnTo>
                    <a:lnTo>
                      <a:pt x="44" y="2387"/>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95" name="Freeform 22"/>
              <p:cNvSpPr>
                <a:spLocks/>
              </p:cNvSpPr>
              <p:nvPr/>
            </p:nvSpPr>
            <p:spPr bwMode="auto">
              <a:xfrm>
                <a:off x="362" y="1142"/>
                <a:ext cx="18" cy="477"/>
              </a:xfrm>
              <a:custGeom>
                <a:avLst/>
                <a:gdLst>
                  <a:gd name="T0" fmla="*/ 0 w 108"/>
                  <a:gd name="T1" fmla="*/ 0 h 2387"/>
                  <a:gd name="T2" fmla="*/ 0 w 108"/>
                  <a:gd name="T3" fmla="*/ 0 h 2387"/>
                  <a:gd name="T4" fmla="*/ 0 w 108"/>
                  <a:gd name="T5" fmla="*/ 0 h 2387"/>
                  <a:gd name="T6" fmla="*/ 0 w 108"/>
                  <a:gd name="T7" fmla="*/ 0 h 2387"/>
                  <a:gd name="T8" fmla="*/ 0 w 108"/>
                  <a:gd name="T9" fmla="*/ 1 h 2387"/>
                  <a:gd name="T10" fmla="*/ 0 60000 65536"/>
                  <a:gd name="T11" fmla="*/ 0 60000 65536"/>
                  <a:gd name="T12" fmla="*/ 0 60000 65536"/>
                  <a:gd name="T13" fmla="*/ 0 60000 65536"/>
                  <a:gd name="T14" fmla="*/ 0 60000 65536"/>
                  <a:gd name="T15" fmla="*/ 0 w 108"/>
                  <a:gd name="T16" fmla="*/ 0 h 2387"/>
                  <a:gd name="T17" fmla="*/ 108 w 108"/>
                  <a:gd name="T18" fmla="*/ 2387 h 2387"/>
                </a:gdLst>
                <a:ahLst/>
                <a:cxnLst>
                  <a:cxn ang="T10">
                    <a:pos x="T0" y="T1"/>
                  </a:cxn>
                  <a:cxn ang="T11">
                    <a:pos x="T2" y="T3"/>
                  </a:cxn>
                  <a:cxn ang="T12">
                    <a:pos x="T4" y="T5"/>
                  </a:cxn>
                  <a:cxn ang="T13">
                    <a:pos x="T6" y="T7"/>
                  </a:cxn>
                  <a:cxn ang="T14">
                    <a:pos x="T8" y="T9"/>
                  </a:cxn>
                </a:cxnLst>
                <a:rect l="T15" t="T16" r="T17" b="T18"/>
                <a:pathLst>
                  <a:path w="108" h="2387">
                    <a:moveTo>
                      <a:pt x="0" y="0"/>
                    </a:moveTo>
                    <a:lnTo>
                      <a:pt x="53" y="40"/>
                    </a:lnTo>
                    <a:lnTo>
                      <a:pt x="108" y="795"/>
                    </a:lnTo>
                    <a:lnTo>
                      <a:pt x="49" y="880"/>
                    </a:lnTo>
                    <a:lnTo>
                      <a:pt x="49" y="2387"/>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96" name="Freeform 23"/>
              <p:cNvSpPr>
                <a:spLocks/>
              </p:cNvSpPr>
              <p:nvPr/>
            </p:nvSpPr>
            <p:spPr bwMode="auto">
              <a:xfrm>
                <a:off x="369" y="1142"/>
                <a:ext cx="17" cy="477"/>
              </a:xfrm>
              <a:custGeom>
                <a:avLst/>
                <a:gdLst>
                  <a:gd name="T0" fmla="*/ 0 w 103"/>
                  <a:gd name="T1" fmla="*/ 0 h 2381"/>
                  <a:gd name="T2" fmla="*/ 0 w 103"/>
                  <a:gd name="T3" fmla="*/ 0 h 2381"/>
                  <a:gd name="T4" fmla="*/ 0 w 103"/>
                  <a:gd name="T5" fmla="*/ 0 h 2381"/>
                  <a:gd name="T6" fmla="*/ 0 w 103"/>
                  <a:gd name="T7" fmla="*/ 0 h 2381"/>
                  <a:gd name="T8" fmla="*/ 0 w 103"/>
                  <a:gd name="T9" fmla="*/ 1 h 2381"/>
                  <a:gd name="T10" fmla="*/ 0 60000 65536"/>
                  <a:gd name="T11" fmla="*/ 0 60000 65536"/>
                  <a:gd name="T12" fmla="*/ 0 60000 65536"/>
                  <a:gd name="T13" fmla="*/ 0 60000 65536"/>
                  <a:gd name="T14" fmla="*/ 0 60000 65536"/>
                  <a:gd name="T15" fmla="*/ 0 w 103"/>
                  <a:gd name="T16" fmla="*/ 0 h 2381"/>
                  <a:gd name="T17" fmla="*/ 103 w 103"/>
                  <a:gd name="T18" fmla="*/ 2381 h 2381"/>
                </a:gdLst>
                <a:ahLst/>
                <a:cxnLst>
                  <a:cxn ang="T10">
                    <a:pos x="T0" y="T1"/>
                  </a:cxn>
                  <a:cxn ang="T11">
                    <a:pos x="T2" y="T3"/>
                  </a:cxn>
                  <a:cxn ang="T12">
                    <a:pos x="T4" y="T5"/>
                  </a:cxn>
                  <a:cxn ang="T13">
                    <a:pos x="T6" y="T7"/>
                  </a:cxn>
                  <a:cxn ang="T14">
                    <a:pos x="T8" y="T9"/>
                  </a:cxn>
                </a:cxnLst>
                <a:rect l="T15" t="T16" r="T17" b="T18"/>
                <a:pathLst>
                  <a:path w="103" h="2381">
                    <a:moveTo>
                      <a:pt x="0" y="0"/>
                    </a:moveTo>
                    <a:lnTo>
                      <a:pt x="50" y="35"/>
                    </a:lnTo>
                    <a:lnTo>
                      <a:pt x="103" y="795"/>
                    </a:lnTo>
                    <a:lnTo>
                      <a:pt x="48" y="881"/>
                    </a:lnTo>
                    <a:lnTo>
                      <a:pt x="46" y="2381"/>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97" name="Freeform 24"/>
              <p:cNvSpPr>
                <a:spLocks/>
              </p:cNvSpPr>
              <p:nvPr/>
            </p:nvSpPr>
            <p:spPr bwMode="auto">
              <a:xfrm>
                <a:off x="375" y="1142"/>
                <a:ext cx="17" cy="475"/>
              </a:xfrm>
              <a:custGeom>
                <a:avLst/>
                <a:gdLst>
                  <a:gd name="T0" fmla="*/ 0 w 101"/>
                  <a:gd name="T1" fmla="*/ 0 h 2379"/>
                  <a:gd name="T2" fmla="*/ 0 w 101"/>
                  <a:gd name="T3" fmla="*/ 0 h 2379"/>
                  <a:gd name="T4" fmla="*/ 0 w 101"/>
                  <a:gd name="T5" fmla="*/ 0 h 2379"/>
                  <a:gd name="T6" fmla="*/ 0 w 101"/>
                  <a:gd name="T7" fmla="*/ 0 h 2379"/>
                  <a:gd name="T8" fmla="*/ 0 w 101"/>
                  <a:gd name="T9" fmla="*/ 1 h 2379"/>
                  <a:gd name="T10" fmla="*/ 0 60000 65536"/>
                  <a:gd name="T11" fmla="*/ 0 60000 65536"/>
                  <a:gd name="T12" fmla="*/ 0 60000 65536"/>
                  <a:gd name="T13" fmla="*/ 0 60000 65536"/>
                  <a:gd name="T14" fmla="*/ 0 60000 65536"/>
                  <a:gd name="T15" fmla="*/ 0 w 101"/>
                  <a:gd name="T16" fmla="*/ 0 h 2379"/>
                  <a:gd name="T17" fmla="*/ 101 w 101"/>
                  <a:gd name="T18" fmla="*/ 2379 h 2379"/>
                </a:gdLst>
                <a:ahLst/>
                <a:cxnLst>
                  <a:cxn ang="T10">
                    <a:pos x="T0" y="T1"/>
                  </a:cxn>
                  <a:cxn ang="T11">
                    <a:pos x="T2" y="T3"/>
                  </a:cxn>
                  <a:cxn ang="T12">
                    <a:pos x="T4" y="T5"/>
                  </a:cxn>
                  <a:cxn ang="T13">
                    <a:pos x="T6" y="T7"/>
                  </a:cxn>
                  <a:cxn ang="T14">
                    <a:pos x="T8" y="T9"/>
                  </a:cxn>
                </a:cxnLst>
                <a:rect l="T15" t="T16" r="T17" b="T18"/>
                <a:pathLst>
                  <a:path w="101" h="2379">
                    <a:moveTo>
                      <a:pt x="0" y="0"/>
                    </a:moveTo>
                    <a:lnTo>
                      <a:pt x="49" y="47"/>
                    </a:lnTo>
                    <a:lnTo>
                      <a:pt x="101" y="793"/>
                    </a:lnTo>
                    <a:lnTo>
                      <a:pt x="46" y="880"/>
                    </a:lnTo>
                    <a:lnTo>
                      <a:pt x="44" y="2379"/>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98" name="Freeform 25"/>
              <p:cNvSpPr>
                <a:spLocks/>
              </p:cNvSpPr>
              <p:nvPr/>
            </p:nvSpPr>
            <p:spPr bwMode="auto">
              <a:xfrm>
                <a:off x="382" y="1142"/>
                <a:ext cx="16" cy="476"/>
              </a:xfrm>
              <a:custGeom>
                <a:avLst/>
                <a:gdLst>
                  <a:gd name="T0" fmla="*/ 0 w 97"/>
                  <a:gd name="T1" fmla="*/ 0 h 2379"/>
                  <a:gd name="T2" fmla="*/ 0 w 97"/>
                  <a:gd name="T3" fmla="*/ 0 h 2379"/>
                  <a:gd name="T4" fmla="*/ 0 w 97"/>
                  <a:gd name="T5" fmla="*/ 0 h 2379"/>
                  <a:gd name="T6" fmla="*/ 0 w 97"/>
                  <a:gd name="T7" fmla="*/ 0 h 2379"/>
                  <a:gd name="T8" fmla="*/ 0 w 97"/>
                  <a:gd name="T9" fmla="*/ 1 h 2379"/>
                  <a:gd name="T10" fmla="*/ 0 60000 65536"/>
                  <a:gd name="T11" fmla="*/ 0 60000 65536"/>
                  <a:gd name="T12" fmla="*/ 0 60000 65536"/>
                  <a:gd name="T13" fmla="*/ 0 60000 65536"/>
                  <a:gd name="T14" fmla="*/ 0 60000 65536"/>
                  <a:gd name="T15" fmla="*/ 0 w 97"/>
                  <a:gd name="T16" fmla="*/ 0 h 2379"/>
                  <a:gd name="T17" fmla="*/ 97 w 97"/>
                  <a:gd name="T18" fmla="*/ 2379 h 2379"/>
                </a:gdLst>
                <a:ahLst/>
                <a:cxnLst>
                  <a:cxn ang="T10">
                    <a:pos x="T0" y="T1"/>
                  </a:cxn>
                  <a:cxn ang="T11">
                    <a:pos x="T2" y="T3"/>
                  </a:cxn>
                  <a:cxn ang="T12">
                    <a:pos x="T4" y="T5"/>
                  </a:cxn>
                  <a:cxn ang="T13">
                    <a:pos x="T6" y="T7"/>
                  </a:cxn>
                  <a:cxn ang="T14">
                    <a:pos x="T8" y="T9"/>
                  </a:cxn>
                </a:cxnLst>
                <a:rect l="T15" t="T16" r="T17" b="T18"/>
                <a:pathLst>
                  <a:path w="97" h="2379">
                    <a:moveTo>
                      <a:pt x="0" y="0"/>
                    </a:moveTo>
                    <a:lnTo>
                      <a:pt x="44" y="40"/>
                    </a:lnTo>
                    <a:lnTo>
                      <a:pt x="97" y="793"/>
                    </a:lnTo>
                    <a:lnTo>
                      <a:pt x="42" y="879"/>
                    </a:lnTo>
                    <a:lnTo>
                      <a:pt x="40" y="2379"/>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99" name="Freeform 26"/>
              <p:cNvSpPr>
                <a:spLocks/>
              </p:cNvSpPr>
              <p:nvPr/>
            </p:nvSpPr>
            <p:spPr bwMode="auto">
              <a:xfrm>
                <a:off x="388" y="1142"/>
                <a:ext cx="16" cy="477"/>
              </a:xfrm>
              <a:custGeom>
                <a:avLst/>
                <a:gdLst>
                  <a:gd name="T0" fmla="*/ 0 w 98"/>
                  <a:gd name="T1" fmla="*/ 0 h 2385"/>
                  <a:gd name="T2" fmla="*/ 0 w 98"/>
                  <a:gd name="T3" fmla="*/ 0 h 2385"/>
                  <a:gd name="T4" fmla="*/ 0 w 98"/>
                  <a:gd name="T5" fmla="*/ 0 h 2385"/>
                  <a:gd name="T6" fmla="*/ 0 w 98"/>
                  <a:gd name="T7" fmla="*/ 0 h 2385"/>
                  <a:gd name="T8" fmla="*/ 0 w 98"/>
                  <a:gd name="T9" fmla="*/ 1 h 2385"/>
                  <a:gd name="T10" fmla="*/ 0 60000 65536"/>
                  <a:gd name="T11" fmla="*/ 0 60000 65536"/>
                  <a:gd name="T12" fmla="*/ 0 60000 65536"/>
                  <a:gd name="T13" fmla="*/ 0 60000 65536"/>
                  <a:gd name="T14" fmla="*/ 0 60000 65536"/>
                  <a:gd name="T15" fmla="*/ 0 w 98"/>
                  <a:gd name="T16" fmla="*/ 0 h 2385"/>
                  <a:gd name="T17" fmla="*/ 98 w 98"/>
                  <a:gd name="T18" fmla="*/ 2385 h 2385"/>
                </a:gdLst>
                <a:ahLst/>
                <a:cxnLst>
                  <a:cxn ang="T10">
                    <a:pos x="T0" y="T1"/>
                  </a:cxn>
                  <a:cxn ang="T11">
                    <a:pos x="T2" y="T3"/>
                  </a:cxn>
                  <a:cxn ang="T12">
                    <a:pos x="T4" y="T5"/>
                  </a:cxn>
                  <a:cxn ang="T13">
                    <a:pos x="T6" y="T7"/>
                  </a:cxn>
                  <a:cxn ang="T14">
                    <a:pos x="T8" y="T9"/>
                  </a:cxn>
                </a:cxnLst>
                <a:rect l="T15" t="T16" r="T17" b="T18"/>
                <a:pathLst>
                  <a:path w="98" h="2385">
                    <a:moveTo>
                      <a:pt x="0" y="0"/>
                    </a:moveTo>
                    <a:lnTo>
                      <a:pt x="43" y="43"/>
                    </a:lnTo>
                    <a:lnTo>
                      <a:pt x="98" y="785"/>
                    </a:lnTo>
                    <a:lnTo>
                      <a:pt x="40" y="878"/>
                    </a:lnTo>
                    <a:lnTo>
                      <a:pt x="40" y="2385"/>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00" name="Freeform 27"/>
              <p:cNvSpPr>
                <a:spLocks/>
              </p:cNvSpPr>
              <p:nvPr/>
            </p:nvSpPr>
            <p:spPr bwMode="auto">
              <a:xfrm>
                <a:off x="394" y="1142"/>
                <a:ext cx="16" cy="475"/>
              </a:xfrm>
              <a:custGeom>
                <a:avLst/>
                <a:gdLst>
                  <a:gd name="T0" fmla="*/ 0 w 97"/>
                  <a:gd name="T1" fmla="*/ 0 h 2373"/>
                  <a:gd name="T2" fmla="*/ 0 w 97"/>
                  <a:gd name="T3" fmla="*/ 0 h 2373"/>
                  <a:gd name="T4" fmla="*/ 0 w 97"/>
                  <a:gd name="T5" fmla="*/ 0 h 2373"/>
                  <a:gd name="T6" fmla="*/ 0 w 97"/>
                  <a:gd name="T7" fmla="*/ 0 h 2373"/>
                  <a:gd name="T8" fmla="*/ 0 w 97"/>
                  <a:gd name="T9" fmla="*/ 1 h 2373"/>
                  <a:gd name="T10" fmla="*/ 0 60000 65536"/>
                  <a:gd name="T11" fmla="*/ 0 60000 65536"/>
                  <a:gd name="T12" fmla="*/ 0 60000 65536"/>
                  <a:gd name="T13" fmla="*/ 0 60000 65536"/>
                  <a:gd name="T14" fmla="*/ 0 60000 65536"/>
                  <a:gd name="T15" fmla="*/ 0 w 97"/>
                  <a:gd name="T16" fmla="*/ 0 h 2373"/>
                  <a:gd name="T17" fmla="*/ 97 w 97"/>
                  <a:gd name="T18" fmla="*/ 2373 h 2373"/>
                </a:gdLst>
                <a:ahLst/>
                <a:cxnLst>
                  <a:cxn ang="T10">
                    <a:pos x="T0" y="T1"/>
                  </a:cxn>
                  <a:cxn ang="T11">
                    <a:pos x="T2" y="T3"/>
                  </a:cxn>
                  <a:cxn ang="T12">
                    <a:pos x="T4" y="T5"/>
                  </a:cxn>
                  <a:cxn ang="T13">
                    <a:pos x="T6" y="T7"/>
                  </a:cxn>
                  <a:cxn ang="T14">
                    <a:pos x="T8" y="T9"/>
                  </a:cxn>
                </a:cxnLst>
                <a:rect l="T15" t="T16" r="T17" b="T18"/>
                <a:pathLst>
                  <a:path w="97" h="2373">
                    <a:moveTo>
                      <a:pt x="0" y="0"/>
                    </a:moveTo>
                    <a:lnTo>
                      <a:pt x="45" y="40"/>
                    </a:lnTo>
                    <a:lnTo>
                      <a:pt x="97" y="787"/>
                    </a:lnTo>
                    <a:lnTo>
                      <a:pt x="44" y="874"/>
                    </a:lnTo>
                    <a:lnTo>
                      <a:pt x="41" y="2373"/>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563" name="Rectangle 28"/>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2564" name="Rectangle 29"/>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2565" name="Rectangle 30"/>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2566" name="Rectangle 31"/>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2567" name="Rectangle 32"/>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2568" name="Rectangle 33"/>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2569" name="Freeform 34"/>
            <p:cNvSpPr>
              <a:spLocks/>
            </p:cNvSpPr>
            <p:nvPr/>
          </p:nvSpPr>
          <p:spPr bwMode="auto">
            <a:xfrm>
              <a:off x="489" y="1363"/>
              <a:ext cx="5" cy="30"/>
            </a:xfrm>
            <a:custGeom>
              <a:avLst/>
              <a:gdLst>
                <a:gd name="T0" fmla="*/ 0 w 34"/>
                <a:gd name="T1" fmla="*/ 0 h 152"/>
                <a:gd name="T2" fmla="*/ 0 w 34"/>
                <a:gd name="T3" fmla="*/ 0 h 152"/>
                <a:gd name="T4" fmla="*/ 0 w 34"/>
                <a:gd name="T5" fmla="*/ 0 h 152"/>
                <a:gd name="T6" fmla="*/ 0 w 34"/>
                <a:gd name="T7" fmla="*/ 0 h 152"/>
                <a:gd name="T8" fmla="*/ 0 60000 65536"/>
                <a:gd name="T9" fmla="*/ 0 60000 65536"/>
                <a:gd name="T10" fmla="*/ 0 60000 65536"/>
                <a:gd name="T11" fmla="*/ 0 60000 65536"/>
                <a:gd name="T12" fmla="*/ 0 w 34"/>
                <a:gd name="T13" fmla="*/ 0 h 152"/>
                <a:gd name="T14" fmla="*/ 34 w 34"/>
                <a:gd name="T15" fmla="*/ 152 h 152"/>
              </a:gdLst>
              <a:ahLst/>
              <a:cxnLst>
                <a:cxn ang="T8">
                  <a:pos x="T0" y="T1"/>
                </a:cxn>
                <a:cxn ang="T9">
                  <a:pos x="T2" y="T3"/>
                </a:cxn>
                <a:cxn ang="T10">
                  <a:pos x="T4" y="T5"/>
                </a:cxn>
                <a:cxn ang="T11">
                  <a:pos x="T6" y="T7"/>
                </a:cxn>
              </a:cxnLst>
              <a:rect l="T12" t="T13" r="T14" b="T15"/>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570" name="Group 35"/>
            <p:cNvGrpSpPr>
              <a:grpSpLocks/>
            </p:cNvGrpSpPr>
            <p:nvPr/>
          </p:nvGrpSpPr>
          <p:grpSpPr bwMode="auto">
            <a:xfrm>
              <a:off x="408" y="1358"/>
              <a:ext cx="130" cy="47"/>
              <a:chOff x="408" y="1358"/>
              <a:chExt cx="130" cy="47"/>
            </a:xfrm>
          </p:grpSpPr>
          <p:sp>
            <p:nvSpPr>
              <p:cNvPr id="22581" name="Rectangle 36"/>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2582" name="Rectangle 37"/>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grpSp>
            <p:nvGrpSpPr>
              <p:cNvPr id="22583" name="Group 38"/>
              <p:cNvGrpSpPr>
                <a:grpSpLocks/>
              </p:cNvGrpSpPr>
              <p:nvPr/>
            </p:nvGrpSpPr>
            <p:grpSpPr bwMode="auto">
              <a:xfrm>
                <a:off x="417" y="1361"/>
                <a:ext cx="114" cy="37"/>
                <a:chOff x="417" y="1361"/>
                <a:chExt cx="114" cy="37"/>
              </a:xfrm>
            </p:grpSpPr>
            <p:sp>
              <p:nvSpPr>
                <p:cNvPr id="22584" name="Freeform 39"/>
                <p:cNvSpPr>
                  <a:spLocks/>
                </p:cNvSpPr>
                <p:nvPr/>
              </p:nvSpPr>
              <p:spPr bwMode="auto">
                <a:xfrm>
                  <a:off x="468" y="1363"/>
                  <a:ext cx="26" cy="13"/>
                </a:xfrm>
                <a:custGeom>
                  <a:avLst/>
                  <a:gdLst>
                    <a:gd name="T0" fmla="*/ 0 w 160"/>
                    <a:gd name="T1" fmla="*/ 0 h 69"/>
                    <a:gd name="T2" fmla="*/ 0 w 160"/>
                    <a:gd name="T3" fmla="*/ 0 h 69"/>
                    <a:gd name="T4" fmla="*/ 0 w 160"/>
                    <a:gd name="T5" fmla="*/ 0 h 69"/>
                    <a:gd name="T6" fmla="*/ 0 w 160"/>
                    <a:gd name="T7" fmla="*/ 0 h 69"/>
                    <a:gd name="T8" fmla="*/ 0 w 160"/>
                    <a:gd name="T9" fmla="*/ 0 h 69"/>
                    <a:gd name="T10" fmla="*/ 0 60000 65536"/>
                    <a:gd name="T11" fmla="*/ 0 60000 65536"/>
                    <a:gd name="T12" fmla="*/ 0 60000 65536"/>
                    <a:gd name="T13" fmla="*/ 0 60000 65536"/>
                    <a:gd name="T14" fmla="*/ 0 60000 65536"/>
                    <a:gd name="T15" fmla="*/ 0 w 160"/>
                    <a:gd name="T16" fmla="*/ 0 h 69"/>
                    <a:gd name="T17" fmla="*/ 160 w 160"/>
                    <a:gd name="T18" fmla="*/ 69 h 69"/>
                  </a:gdLst>
                  <a:ahLst/>
                  <a:cxnLst>
                    <a:cxn ang="T10">
                      <a:pos x="T0" y="T1"/>
                    </a:cxn>
                    <a:cxn ang="T11">
                      <a:pos x="T2" y="T3"/>
                    </a:cxn>
                    <a:cxn ang="T12">
                      <a:pos x="T4" y="T5"/>
                    </a:cxn>
                    <a:cxn ang="T13">
                      <a:pos x="T6" y="T7"/>
                    </a:cxn>
                    <a:cxn ang="T14">
                      <a:pos x="T8" y="T9"/>
                    </a:cxn>
                  </a:cxnLst>
                  <a:rect l="T15" t="T16" r="T17" b="T18"/>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85" name="Freeform 40"/>
                <p:cNvSpPr>
                  <a:spLocks/>
                </p:cNvSpPr>
                <p:nvPr/>
              </p:nvSpPr>
              <p:spPr bwMode="auto">
                <a:xfrm>
                  <a:off x="468" y="1380"/>
                  <a:ext cx="60" cy="14"/>
                </a:xfrm>
                <a:custGeom>
                  <a:avLst/>
                  <a:gdLst>
                    <a:gd name="T0" fmla="*/ 0 w 359"/>
                    <a:gd name="T1" fmla="*/ 0 h 67"/>
                    <a:gd name="T2" fmla="*/ 0 w 359"/>
                    <a:gd name="T3" fmla="*/ 0 h 67"/>
                    <a:gd name="T4" fmla="*/ 0 w 359"/>
                    <a:gd name="T5" fmla="*/ 0 h 67"/>
                    <a:gd name="T6" fmla="*/ 0 w 359"/>
                    <a:gd name="T7" fmla="*/ 0 h 67"/>
                    <a:gd name="T8" fmla="*/ 0 w 359"/>
                    <a:gd name="T9" fmla="*/ 0 h 67"/>
                    <a:gd name="T10" fmla="*/ 0 60000 65536"/>
                    <a:gd name="T11" fmla="*/ 0 60000 65536"/>
                    <a:gd name="T12" fmla="*/ 0 60000 65536"/>
                    <a:gd name="T13" fmla="*/ 0 60000 65536"/>
                    <a:gd name="T14" fmla="*/ 0 60000 65536"/>
                    <a:gd name="T15" fmla="*/ 0 w 359"/>
                    <a:gd name="T16" fmla="*/ 0 h 67"/>
                    <a:gd name="T17" fmla="*/ 359 w 359"/>
                    <a:gd name="T18" fmla="*/ 67 h 67"/>
                  </a:gdLst>
                  <a:ahLst/>
                  <a:cxnLst>
                    <a:cxn ang="T10">
                      <a:pos x="T0" y="T1"/>
                    </a:cxn>
                    <a:cxn ang="T11">
                      <a:pos x="T2" y="T3"/>
                    </a:cxn>
                    <a:cxn ang="T12">
                      <a:pos x="T4" y="T5"/>
                    </a:cxn>
                    <a:cxn ang="T13">
                      <a:pos x="T6" y="T7"/>
                    </a:cxn>
                    <a:cxn ang="T14">
                      <a:pos x="T8" y="T9"/>
                    </a:cxn>
                  </a:cxnLst>
                  <a:rect l="T15" t="T16" r="T17" b="T18"/>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86" name="Freeform 41"/>
                <p:cNvSpPr>
                  <a:spLocks/>
                </p:cNvSpPr>
                <p:nvPr/>
              </p:nvSpPr>
              <p:spPr bwMode="auto">
                <a:xfrm>
                  <a:off x="493" y="1369"/>
                  <a:ext cx="35" cy="7"/>
                </a:xfrm>
                <a:custGeom>
                  <a:avLst/>
                  <a:gdLst>
                    <a:gd name="T0" fmla="*/ 0 w 209"/>
                    <a:gd name="T1" fmla="*/ 0 h 36"/>
                    <a:gd name="T2" fmla="*/ 0 w 209"/>
                    <a:gd name="T3" fmla="*/ 0 h 36"/>
                    <a:gd name="T4" fmla="*/ 0 w 209"/>
                    <a:gd name="T5" fmla="*/ 0 h 36"/>
                    <a:gd name="T6" fmla="*/ 0 w 209"/>
                    <a:gd name="T7" fmla="*/ 0 h 36"/>
                    <a:gd name="T8" fmla="*/ 0 w 209"/>
                    <a:gd name="T9" fmla="*/ 0 h 36"/>
                    <a:gd name="T10" fmla="*/ 0 60000 65536"/>
                    <a:gd name="T11" fmla="*/ 0 60000 65536"/>
                    <a:gd name="T12" fmla="*/ 0 60000 65536"/>
                    <a:gd name="T13" fmla="*/ 0 60000 65536"/>
                    <a:gd name="T14" fmla="*/ 0 60000 65536"/>
                    <a:gd name="T15" fmla="*/ 0 w 209"/>
                    <a:gd name="T16" fmla="*/ 0 h 36"/>
                    <a:gd name="T17" fmla="*/ 209 w 209"/>
                    <a:gd name="T18" fmla="*/ 36 h 36"/>
                  </a:gdLst>
                  <a:ahLst/>
                  <a:cxnLst>
                    <a:cxn ang="T10">
                      <a:pos x="T0" y="T1"/>
                    </a:cxn>
                    <a:cxn ang="T11">
                      <a:pos x="T2" y="T3"/>
                    </a:cxn>
                    <a:cxn ang="T12">
                      <a:pos x="T4" y="T5"/>
                    </a:cxn>
                    <a:cxn ang="T13">
                      <a:pos x="T6" y="T7"/>
                    </a:cxn>
                    <a:cxn ang="T14">
                      <a:pos x="T8" y="T9"/>
                    </a:cxn>
                  </a:cxnLst>
                  <a:rect l="T15" t="T16" r="T17" b="T18"/>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87" name="Freeform 42"/>
                <p:cNvSpPr>
                  <a:spLocks/>
                </p:cNvSpPr>
                <p:nvPr/>
              </p:nvSpPr>
              <p:spPr bwMode="auto">
                <a:xfrm>
                  <a:off x="524" y="1368"/>
                  <a:ext cx="4" cy="25"/>
                </a:xfrm>
                <a:custGeom>
                  <a:avLst/>
                  <a:gdLst>
                    <a:gd name="T0" fmla="*/ 0 w 21"/>
                    <a:gd name="T1" fmla="*/ 0 h 123"/>
                    <a:gd name="T2" fmla="*/ 0 w 21"/>
                    <a:gd name="T3" fmla="*/ 0 h 123"/>
                    <a:gd name="T4" fmla="*/ 0 w 21"/>
                    <a:gd name="T5" fmla="*/ 0 h 123"/>
                    <a:gd name="T6" fmla="*/ 0 w 21"/>
                    <a:gd name="T7" fmla="*/ 0 h 123"/>
                    <a:gd name="T8" fmla="*/ 0 60000 65536"/>
                    <a:gd name="T9" fmla="*/ 0 60000 65536"/>
                    <a:gd name="T10" fmla="*/ 0 60000 65536"/>
                    <a:gd name="T11" fmla="*/ 0 60000 65536"/>
                    <a:gd name="T12" fmla="*/ 0 w 21"/>
                    <a:gd name="T13" fmla="*/ 0 h 123"/>
                    <a:gd name="T14" fmla="*/ 21 w 21"/>
                    <a:gd name="T15" fmla="*/ 123 h 123"/>
                  </a:gdLst>
                  <a:ahLst/>
                  <a:cxnLst>
                    <a:cxn ang="T8">
                      <a:pos x="T0" y="T1"/>
                    </a:cxn>
                    <a:cxn ang="T9">
                      <a:pos x="T2" y="T3"/>
                    </a:cxn>
                    <a:cxn ang="T10">
                      <a:pos x="T4" y="T5"/>
                    </a:cxn>
                    <a:cxn ang="T11">
                      <a:pos x="T6" y="T7"/>
                    </a:cxn>
                  </a:cxnLst>
                  <a:rect l="T12" t="T13" r="T14" b="T15"/>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88" name="Oval 43"/>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2589" name="Rectangle 44"/>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grpSp>
              <p:nvGrpSpPr>
                <p:cNvPr id="22590" name="Group 45"/>
                <p:cNvGrpSpPr>
                  <a:grpSpLocks/>
                </p:cNvGrpSpPr>
                <p:nvPr/>
              </p:nvGrpSpPr>
              <p:grpSpPr bwMode="auto">
                <a:xfrm>
                  <a:off x="492" y="1361"/>
                  <a:ext cx="12" cy="37"/>
                  <a:chOff x="492" y="1361"/>
                  <a:chExt cx="12" cy="37"/>
                </a:xfrm>
              </p:grpSpPr>
              <p:sp>
                <p:nvSpPr>
                  <p:cNvPr id="22591" name="Freeform 46"/>
                  <p:cNvSpPr>
                    <a:spLocks/>
                  </p:cNvSpPr>
                  <p:nvPr/>
                </p:nvSpPr>
                <p:spPr bwMode="auto">
                  <a:xfrm>
                    <a:off x="492" y="1361"/>
                    <a:ext cx="11" cy="37"/>
                  </a:xfrm>
                  <a:custGeom>
                    <a:avLst/>
                    <a:gdLst>
                      <a:gd name="T0" fmla="*/ 0 w 69"/>
                      <a:gd name="T1" fmla="*/ 0 h 183"/>
                      <a:gd name="T2" fmla="*/ 0 w 69"/>
                      <a:gd name="T3" fmla="*/ 0 h 183"/>
                      <a:gd name="T4" fmla="*/ 0 w 69"/>
                      <a:gd name="T5" fmla="*/ 0 h 183"/>
                      <a:gd name="T6" fmla="*/ 0 w 69"/>
                      <a:gd name="T7" fmla="*/ 0 h 183"/>
                      <a:gd name="T8" fmla="*/ 0 w 69"/>
                      <a:gd name="T9" fmla="*/ 0 h 183"/>
                      <a:gd name="T10" fmla="*/ 0 w 69"/>
                      <a:gd name="T11" fmla="*/ 0 h 183"/>
                      <a:gd name="T12" fmla="*/ 0 w 69"/>
                      <a:gd name="T13" fmla="*/ 0 h 183"/>
                      <a:gd name="T14" fmla="*/ 0 w 69"/>
                      <a:gd name="T15" fmla="*/ 0 h 183"/>
                      <a:gd name="T16" fmla="*/ 0 w 69"/>
                      <a:gd name="T17" fmla="*/ 0 h 183"/>
                      <a:gd name="T18" fmla="*/ 0 w 69"/>
                      <a:gd name="T19" fmla="*/ 0 h 183"/>
                      <a:gd name="T20" fmla="*/ 0 w 69"/>
                      <a:gd name="T21" fmla="*/ 0 h 183"/>
                      <a:gd name="T22" fmla="*/ 0 w 69"/>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
                      <a:gd name="T37" fmla="*/ 0 h 183"/>
                      <a:gd name="T38" fmla="*/ 69 w 69"/>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92" name="Freeform 47"/>
                  <p:cNvSpPr>
                    <a:spLocks/>
                  </p:cNvSpPr>
                  <p:nvPr/>
                </p:nvSpPr>
                <p:spPr bwMode="auto">
                  <a:xfrm>
                    <a:off x="493" y="1361"/>
                    <a:ext cx="11" cy="36"/>
                  </a:xfrm>
                  <a:custGeom>
                    <a:avLst/>
                    <a:gdLst>
                      <a:gd name="T0" fmla="*/ 0 w 70"/>
                      <a:gd name="T1" fmla="*/ 0 h 183"/>
                      <a:gd name="T2" fmla="*/ 0 w 70"/>
                      <a:gd name="T3" fmla="*/ 0 h 183"/>
                      <a:gd name="T4" fmla="*/ 0 w 70"/>
                      <a:gd name="T5" fmla="*/ 0 h 183"/>
                      <a:gd name="T6" fmla="*/ 0 w 70"/>
                      <a:gd name="T7" fmla="*/ 0 h 183"/>
                      <a:gd name="T8" fmla="*/ 0 w 70"/>
                      <a:gd name="T9" fmla="*/ 0 h 183"/>
                      <a:gd name="T10" fmla="*/ 0 w 70"/>
                      <a:gd name="T11" fmla="*/ 0 h 183"/>
                      <a:gd name="T12" fmla="*/ 0 w 70"/>
                      <a:gd name="T13" fmla="*/ 0 h 183"/>
                      <a:gd name="T14" fmla="*/ 0 w 70"/>
                      <a:gd name="T15" fmla="*/ 0 h 183"/>
                      <a:gd name="T16" fmla="*/ 0 w 70"/>
                      <a:gd name="T17" fmla="*/ 0 h 183"/>
                      <a:gd name="T18" fmla="*/ 0 w 70"/>
                      <a:gd name="T19" fmla="*/ 0 h 183"/>
                      <a:gd name="T20" fmla="*/ 0 w 70"/>
                      <a:gd name="T21" fmla="*/ 0 h 183"/>
                      <a:gd name="T22" fmla="*/ 0 w 70"/>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183"/>
                      <a:gd name="T38" fmla="*/ 70 w 70"/>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22571" name="Rectangle 48"/>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2572" name="Freeform 49"/>
            <p:cNvSpPr>
              <a:spLocks/>
            </p:cNvSpPr>
            <p:nvPr/>
          </p:nvSpPr>
          <p:spPr bwMode="auto">
            <a:xfrm>
              <a:off x="458" y="1430"/>
              <a:ext cx="33" cy="8"/>
            </a:xfrm>
            <a:custGeom>
              <a:avLst/>
              <a:gdLst>
                <a:gd name="T0" fmla="*/ 0 w 200"/>
                <a:gd name="T1" fmla="*/ 0 h 36"/>
                <a:gd name="T2" fmla="*/ 0 w 200"/>
                <a:gd name="T3" fmla="*/ 0 h 36"/>
                <a:gd name="T4" fmla="*/ 0 w 200"/>
                <a:gd name="T5" fmla="*/ 0 h 36"/>
                <a:gd name="T6" fmla="*/ 0 w 200"/>
                <a:gd name="T7" fmla="*/ 0 h 36"/>
                <a:gd name="T8" fmla="*/ 0 60000 65536"/>
                <a:gd name="T9" fmla="*/ 0 60000 65536"/>
                <a:gd name="T10" fmla="*/ 0 60000 65536"/>
                <a:gd name="T11" fmla="*/ 0 60000 65536"/>
                <a:gd name="T12" fmla="*/ 0 w 200"/>
                <a:gd name="T13" fmla="*/ 0 h 36"/>
                <a:gd name="T14" fmla="*/ 200 w 200"/>
                <a:gd name="T15" fmla="*/ 36 h 36"/>
              </a:gdLst>
              <a:ahLst/>
              <a:cxnLst>
                <a:cxn ang="T8">
                  <a:pos x="T0" y="T1"/>
                </a:cxn>
                <a:cxn ang="T9">
                  <a:pos x="T2" y="T3"/>
                </a:cxn>
                <a:cxn ang="T10">
                  <a:pos x="T4" y="T5"/>
                </a:cxn>
                <a:cxn ang="T11">
                  <a:pos x="T6" y="T7"/>
                </a:cxn>
              </a:cxnLst>
              <a:rect l="T12" t="T13" r="T14" b="T15"/>
              <a:pathLst>
                <a:path w="200" h="36">
                  <a:moveTo>
                    <a:pt x="5" y="36"/>
                  </a:moveTo>
                  <a:lnTo>
                    <a:pt x="0" y="0"/>
                  </a:lnTo>
                  <a:lnTo>
                    <a:pt x="194" y="0"/>
                  </a:lnTo>
                  <a:lnTo>
                    <a:pt x="200" y="35"/>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3" name="Freeform 50"/>
            <p:cNvSpPr>
              <a:spLocks/>
            </p:cNvSpPr>
            <p:nvPr/>
          </p:nvSpPr>
          <p:spPr bwMode="auto">
            <a:xfrm>
              <a:off x="368" y="1173"/>
              <a:ext cx="29" cy="36"/>
            </a:xfrm>
            <a:custGeom>
              <a:avLst/>
              <a:gdLst>
                <a:gd name="T0" fmla="*/ 0 w 177"/>
                <a:gd name="T1" fmla="*/ 0 h 180"/>
                <a:gd name="T2" fmla="*/ 0 w 177"/>
                <a:gd name="T3" fmla="*/ 0 h 180"/>
                <a:gd name="T4" fmla="*/ 0 w 177"/>
                <a:gd name="T5" fmla="*/ 0 h 180"/>
                <a:gd name="T6" fmla="*/ 0 w 177"/>
                <a:gd name="T7" fmla="*/ 0 h 180"/>
                <a:gd name="T8" fmla="*/ 0 w 177"/>
                <a:gd name="T9" fmla="*/ 0 h 180"/>
                <a:gd name="T10" fmla="*/ 0 60000 65536"/>
                <a:gd name="T11" fmla="*/ 0 60000 65536"/>
                <a:gd name="T12" fmla="*/ 0 60000 65536"/>
                <a:gd name="T13" fmla="*/ 0 60000 65536"/>
                <a:gd name="T14" fmla="*/ 0 60000 65536"/>
                <a:gd name="T15" fmla="*/ 0 w 177"/>
                <a:gd name="T16" fmla="*/ 0 h 180"/>
                <a:gd name="T17" fmla="*/ 177 w 177"/>
                <a:gd name="T18" fmla="*/ 180 h 180"/>
              </a:gdLst>
              <a:ahLst/>
              <a:cxnLst>
                <a:cxn ang="T10">
                  <a:pos x="T0" y="T1"/>
                </a:cxn>
                <a:cxn ang="T11">
                  <a:pos x="T2" y="T3"/>
                </a:cxn>
                <a:cxn ang="T12">
                  <a:pos x="T4" y="T5"/>
                </a:cxn>
                <a:cxn ang="T13">
                  <a:pos x="T6" y="T7"/>
                </a:cxn>
                <a:cxn ang="T14">
                  <a:pos x="T8" y="T9"/>
                </a:cxn>
              </a:cxnLst>
              <a:rect l="T15" t="T16" r="T17" b="T18"/>
              <a:pathLst>
                <a:path w="177" h="180">
                  <a:moveTo>
                    <a:pt x="163" y="0"/>
                  </a:moveTo>
                  <a:lnTo>
                    <a:pt x="0" y="0"/>
                  </a:lnTo>
                  <a:lnTo>
                    <a:pt x="12" y="180"/>
                  </a:lnTo>
                  <a:lnTo>
                    <a:pt x="177" y="180"/>
                  </a:lnTo>
                  <a:lnTo>
                    <a:pt x="163" y="0"/>
                  </a:lnTo>
                  <a:close/>
                </a:path>
              </a:pathLst>
            </a:custGeom>
            <a:solidFill>
              <a:srgbClr val="C0C0C0"/>
            </a:solidFill>
            <a:ln w="4763">
              <a:solidFill>
                <a:srgbClr val="808080"/>
              </a:solidFill>
              <a:round/>
              <a:headEnd/>
              <a:tailEnd/>
            </a:ln>
          </p:spPr>
          <p:txBody>
            <a:bodyPr/>
            <a:lstStyle/>
            <a:p>
              <a:endParaRPr lang="zh-CN" altLang="en-US"/>
            </a:p>
          </p:txBody>
        </p:sp>
        <p:sp>
          <p:nvSpPr>
            <p:cNvPr id="22574" name="Freeform 51"/>
            <p:cNvSpPr>
              <a:spLocks/>
            </p:cNvSpPr>
            <p:nvPr/>
          </p:nvSpPr>
          <p:spPr bwMode="auto">
            <a:xfrm>
              <a:off x="371" y="1234"/>
              <a:ext cx="31" cy="37"/>
            </a:xfrm>
            <a:custGeom>
              <a:avLst/>
              <a:gdLst>
                <a:gd name="T0" fmla="*/ 0 w 183"/>
                <a:gd name="T1" fmla="*/ 0 h 182"/>
                <a:gd name="T2" fmla="*/ 0 w 183"/>
                <a:gd name="T3" fmla="*/ 0 h 182"/>
                <a:gd name="T4" fmla="*/ 0 w 183"/>
                <a:gd name="T5" fmla="*/ 0 h 182"/>
                <a:gd name="T6" fmla="*/ 0 w 183"/>
                <a:gd name="T7" fmla="*/ 0 h 182"/>
                <a:gd name="T8" fmla="*/ 0 w 183"/>
                <a:gd name="T9" fmla="*/ 0 h 182"/>
                <a:gd name="T10" fmla="*/ 0 60000 65536"/>
                <a:gd name="T11" fmla="*/ 0 60000 65536"/>
                <a:gd name="T12" fmla="*/ 0 60000 65536"/>
                <a:gd name="T13" fmla="*/ 0 60000 65536"/>
                <a:gd name="T14" fmla="*/ 0 60000 65536"/>
                <a:gd name="T15" fmla="*/ 0 w 183"/>
                <a:gd name="T16" fmla="*/ 0 h 182"/>
                <a:gd name="T17" fmla="*/ 183 w 183"/>
                <a:gd name="T18" fmla="*/ 182 h 182"/>
              </a:gdLst>
              <a:ahLst/>
              <a:cxnLst>
                <a:cxn ang="T10">
                  <a:pos x="T0" y="T1"/>
                </a:cxn>
                <a:cxn ang="T11">
                  <a:pos x="T2" y="T3"/>
                </a:cxn>
                <a:cxn ang="T12">
                  <a:pos x="T4" y="T5"/>
                </a:cxn>
                <a:cxn ang="T13">
                  <a:pos x="T6" y="T7"/>
                </a:cxn>
                <a:cxn ang="T14">
                  <a:pos x="T8" y="T9"/>
                </a:cxn>
              </a:cxnLst>
              <a:rect l="T15" t="T16" r="T17" b="T18"/>
              <a:pathLst>
                <a:path w="183" h="182">
                  <a:moveTo>
                    <a:pt x="170" y="0"/>
                  </a:moveTo>
                  <a:lnTo>
                    <a:pt x="0" y="0"/>
                  </a:lnTo>
                  <a:lnTo>
                    <a:pt x="12" y="182"/>
                  </a:lnTo>
                  <a:lnTo>
                    <a:pt x="183" y="181"/>
                  </a:lnTo>
                  <a:lnTo>
                    <a:pt x="170" y="0"/>
                  </a:lnTo>
                  <a:close/>
                </a:path>
              </a:pathLst>
            </a:custGeom>
            <a:solidFill>
              <a:srgbClr val="C0C0C0"/>
            </a:solidFill>
            <a:ln w="4763">
              <a:solidFill>
                <a:srgbClr val="808080"/>
              </a:solidFill>
              <a:round/>
              <a:headEnd/>
              <a:tailEnd/>
            </a:ln>
          </p:spPr>
          <p:txBody>
            <a:bodyPr/>
            <a:lstStyle/>
            <a:p>
              <a:endParaRPr lang="zh-CN" altLang="en-US"/>
            </a:p>
          </p:txBody>
        </p:sp>
        <p:grpSp>
          <p:nvGrpSpPr>
            <p:cNvPr id="22575" name="Group 52"/>
            <p:cNvGrpSpPr>
              <a:grpSpLocks/>
            </p:cNvGrpSpPr>
            <p:nvPr/>
          </p:nvGrpSpPr>
          <p:grpSpPr bwMode="auto">
            <a:xfrm>
              <a:off x="415" y="1231"/>
              <a:ext cx="130" cy="39"/>
              <a:chOff x="415" y="1231"/>
              <a:chExt cx="130" cy="39"/>
            </a:xfrm>
          </p:grpSpPr>
          <p:sp>
            <p:nvSpPr>
              <p:cNvPr id="22576" name="Rectangle 53"/>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2577" name="Rectangle 54"/>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2578" name="Rectangle 55"/>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2579" name="Rectangle 56"/>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2580" name="Oval 57"/>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grpSp>
      </p:grpSp>
      <p:sp>
        <p:nvSpPr>
          <p:cNvPr id="22537" name="Rectangle 58"/>
          <p:cNvSpPr>
            <a:spLocks noChangeArrowheads="1"/>
          </p:cNvSpPr>
          <p:nvPr/>
        </p:nvSpPr>
        <p:spPr bwMode="auto">
          <a:xfrm>
            <a:off x="1743075" y="4452938"/>
            <a:ext cx="974725" cy="915987"/>
          </a:xfrm>
          <a:prstGeom prst="rect">
            <a:avLst/>
          </a:prstGeom>
          <a:solidFill>
            <a:srgbClr val="99FF66"/>
          </a:solidFill>
          <a:ln w="9525" algn="ctr">
            <a:solidFill>
              <a:schemeClr val="tx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r>
              <a:rPr lang="zh-CN" altLang="en-US" sz="2000">
                <a:solidFill>
                  <a:schemeClr val="folHlink"/>
                </a:solidFill>
                <a:latin typeface="Arial" charset="0"/>
                <a:ea typeface="黑体" pitchFamily="2" charset="-122"/>
              </a:rPr>
              <a:t>媒体</a:t>
            </a:r>
          </a:p>
          <a:p>
            <a:pPr algn="ctr" eaLnBrk="1" hangingPunct="1"/>
            <a:r>
              <a:rPr lang="zh-CN" altLang="en-US" sz="2000">
                <a:solidFill>
                  <a:schemeClr val="folHlink"/>
                </a:solidFill>
                <a:latin typeface="Arial" charset="0"/>
                <a:ea typeface="黑体" pitchFamily="2" charset="-122"/>
              </a:rPr>
              <a:t>播放器</a:t>
            </a:r>
          </a:p>
        </p:txBody>
      </p:sp>
      <p:grpSp>
        <p:nvGrpSpPr>
          <p:cNvPr id="9" name="Group 77"/>
          <p:cNvGrpSpPr>
            <a:grpSpLocks/>
          </p:cNvGrpSpPr>
          <p:nvPr/>
        </p:nvGrpSpPr>
        <p:grpSpPr bwMode="auto">
          <a:xfrm>
            <a:off x="2132013" y="3228975"/>
            <a:ext cx="1042987" cy="1223963"/>
            <a:chOff x="1343" y="2744"/>
            <a:chExt cx="657" cy="771"/>
          </a:xfrm>
        </p:grpSpPr>
        <p:sp>
          <p:nvSpPr>
            <p:cNvPr id="22557" name="Line 59"/>
            <p:cNvSpPr>
              <a:spLocks noChangeShapeType="1"/>
            </p:cNvSpPr>
            <p:nvPr/>
          </p:nvSpPr>
          <p:spPr bwMode="auto">
            <a:xfrm flipH="1">
              <a:off x="1405" y="2744"/>
              <a:ext cx="0" cy="771"/>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58" name="Text Box 66"/>
            <p:cNvSpPr txBox="1">
              <a:spLocks noChangeArrowheads="1"/>
            </p:cNvSpPr>
            <p:nvPr/>
          </p:nvSpPr>
          <p:spPr bwMode="auto">
            <a:xfrm>
              <a:off x="1343" y="2793"/>
              <a:ext cx="4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3200">
                  <a:solidFill>
                    <a:schemeClr val="folHlink"/>
                  </a:solidFill>
                  <a:latin typeface="Arial" charset="0"/>
                  <a:ea typeface="黑体" pitchFamily="2" charset="-122"/>
                  <a:sym typeface="Wingdings 2" pitchFamily="18" charset="2"/>
                </a:rPr>
                <a:t></a:t>
              </a:r>
              <a:r>
                <a:rPr lang="en-US" altLang="zh-CN" sz="3200">
                  <a:solidFill>
                    <a:schemeClr val="folHlink"/>
                  </a:solidFill>
                  <a:latin typeface="Arial" charset="0"/>
                  <a:ea typeface="黑体" pitchFamily="2" charset="-122"/>
                </a:rPr>
                <a:t> </a:t>
              </a:r>
            </a:p>
          </p:txBody>
        </p:sp>
        <p:sp>
          <p:nvSpPr>
            <p:cNvPr id="22559" name="Text Box 67"/>
            <p:cNvSpPr txBox="1">
              <a:spLocks noChangeArrowheads="1"/>
            </p:cNvSpPr>
            <p:nvPr/>
          </p:nvSpPr>
          <p:spPr bwMode="auto">
            <a:xfrm>
              <a:off x="1404" y="3053"/>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sz="2000">
                  <a:solidFill>
                    <a:schemeClr val="folHlink"/>
                  </a:solidFill>
                  <a:latin typeface="Arial" charset="0"/>
                  <a:ea typeface="黑体" pitchFamily="2" charset="-122"/>
                </a:rPr>
                <a:t>元文件</a:t>
              </a:r>
            </a:p>
          </p:txBody>
        </p:sp>
      </p:grpSp>
      <p:sp>
        <p:nvSpPr>
          <p:cNvPr id="22539" name="Rectangle 68"/>
          <p:cNvSpPr>
            <a:spLocks noChangeArrowheads="1"/>
          </p:cNvSpPr>
          <p:nvPr/>
        </p:nvSpPr>
        <p:spPr bwMode="auto">
          <a:xfrm>
            <a:off x="1743075" y="2516188"/>
            <a:ext cx="974725" cy="915987"/>
          </a:xfrm>
          <a:prstGeom prst="rect">
            <a:avLst/>
          </a:prstGeom>
          <a:solidFill>
            <a:srgbClr val="FFFF66"/>
          </a:solidFill>
          <a:ln w="9525" algn="ctr">
            <a:solidFill>
              <a:schemeClr val="tx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r>
              <a:rPr lang="zh-CN" altLang="en-US" sz="2000">
                <a:solidFill>
                  <a:schemeClr val="folHlink"/>
                </a:solidFill>
                <a:latin typeface="Arial" charset="0"/>
                <a:ea typeface="黑体" pitchFamily="2" charset="-122"/>
              </a:rPr>
              <a:t>浏览器</a:t>
            </a:r>
          </a:p>
        </p:txBody>
      </p:sp>
      <p:grpSp>
        <p:nvGrpSpPr>
          <p:cNvPr id="10" name="Group 79"/>
          <p:cNvGrpSpPr>
            <a:grpSpLocks/>
          </p:cNvGrpSpPr>
          <p:nvPr/>
        </p:nvGrpSpPr>
        <p:grpSpPr bwMode="auto">
          <a:xfrm>
            <a:off x="2716213" y="2227263"/>
            <a:ext cx="3698875" cy="579437"/>
            <a:chOff x="1711" y="2113"/>
            <a:chExt cx="2330" cy="365"/>
          </a:xfrm>
        </p:grpSpPr>
        <p:sp>
          <p:nvSpPr>
            <p:cNvPr id="22554" name="Text Box 62"/>
            <p:cNvSpPr txBox="1">
              <a:spLocks noChangeArrowheads="1"/>
            </p:cNvSpPr>
            <p:nvPr/>
          </p:nvSpPr>
          <p:spPr bwMode="auto">
            <a:xfrm>
              <a:off x="1830" y="2113"/>
              <a:ext cx="4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3200">
                  <a:solidFill>
                    <a:schemeClr val="folHlink"/>
                  </a:solidFill>
                  <a:latin typeface="Arial" charset="0"/>
                  <a:ea typeface="黑体" pitchFamily="2" charset="-122"/>
                  <a:sym typeface="Wingdings 2" pitchFamily="18" charset="2"/>
                </a:rPr>
                <a:t></a:t>
              </a:r>
              <a:r>
                <a:rPr lang="en-US" altLang="zh-CN" sz="3200">
                  <a:solidFill>
                    <a:schemeClr val="folHlink"/>
                  </a:solidFill>
                  <a:latin typeface="Arial" charset="0"/>
                  <a:ea typeface="黑体" pitchFamily="2" charset="-122"/>
                </a:rPr>
                <a:t> </a:t>
              </a:r>
            </a:p>
          </p:txBody>
        </p:sp>
        <p:sp>
          <p:nvSpPr>
            <p:cNvPr id="22555" name="Text Box 64"/>
            <p:cNvSpPr txBox="1">
              <a:spLocks noChangeArrowheads="1"/>
            </p:cNvSpPr>
            <p:nvPr/>
          </p:nvSpPr>
          <p:spPr bwMode="auto">
            <a:xfrm>
              <a:off x="2109" y="2182"/>
              <a:ext cx="10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2000">
                  <a:solidFill>
                    <a:schemeClr val="folHlink"/>
                  </a:solidFill>
                  <a:latin typeface="Arial" charset="0"/>
                  <a:ea typeface="黑体" pitchFamily="2" charset="-122"/>
                </a:rPr>
                <a:t>GET: </a:t>
              </a:r>
              <a:r>
                <a:rPr lang="zh-CN" altLang="en-US" sz="2000">
                  <a:solidFill>
                    <a:schemeClr val="folHlink"/>
                  </a:solidFill>
                  <a:latin typeface="Arial" charset="0"/>
                  <a:ea typeface="黑体" pitchFamily="2" charset="-122"/>
                </a:rPr>
                <a:t>元文件</a:t>
              </a:r>
            </a:p>
          </p:txBody>
        </p:sp>
        <p:sp>
          <p:nvSpPr>
            <p:cNvPr id="22556" name="Line 60"/>
            <p:cNvSpPr>
              <a:spLocks noChangeShapeType="1"/>
            </p:cNvSpPr>
            <p:nvPr/>
          </p:nvSpPr>
          <p:spPr bwMode="auto">
            <a:xfrm rot="-5400000">
              <a:off x="2876" y="1259"/>
              <a:ext cx="0" cy="233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80"/>
          <p:cNvGrpSpPr>
            <a:grpSpLocks/>
          </p:cNvGrpSpPr>
          <p:nvPr/>
        </p:nvGrpSpPr>
        <p:grpSpPr bwMode="auto">
          <a:xfrm>
            <a:off x="2716213" y="2730500"/>
            <a:ext cx="3871912" cy="579438"/>
            <a:chOff x="1711" y="2430"/>
            <a:chExt cx="2439" cy="365"/>
          </a:xfrm>
        </p:grpSpPr>
        <p:sp>
          <p:nvSpPr>
            <p:cNvPr id="22551" name="Text Box 63"/>
            <p:cNvSpPr txBox="1">
              <a:spLocks noChangeArrowheads="1"/>
            </p:cNvSpPr>
            <p:nvPr/>
          </p:nvSpPr>
          <p:spPr bwMode="auto">
            <a:xfrm>
              <a:off x="3735" y="2430"/>
              <a:ext cx="4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3200">
                  <a:solidFill>
                    <a:schemeClr val="folHlink"/>
                  </a:solidFill>
                  <a:latin typeface="Arial" charset="0"/>
                  <a:ea typeface="黑体" pitchFamily="2" charset="-122"/>
                  <a:sym typeface="Wingdings 2" pitchFamily="18" charset="2"/>
                </a:rPr>
                <a:t></a:t>
              </a:r>
              <a:r>
                <a:rPr lang="en-US" altLang="zh-CN" sz="3200">
                  <a:solidFill>
                    <a:schemeClr val="folHlink"/>
                  </a:solidFill>
                  <a:latin typeface="Arial" charset="0"/>
                  <a:ea typeface="黑体" pitchFamily="2" charset="-122"/>
                </a:rPr>
                <a:t> </a:t>
              </a:r>
            </a:p>
          </p:txBody>
        </p:sp>
        <p:sp>
          <p:nvSpPr>
            <p:cNvPr id="22552" name="Text Box 65"/>
            <p:cNvSpPr txBox="1">
              <a:spLocks noChangeArrowheads="1"/>
            </p:cNvSpPr>
            <p:nvPr/>
          </p:nvSpPr>
          <p:spPr bwMode="auto">
            <a:xfrm>
              <a:off x="2789" y="2500"/>
              <a:ext cx="10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2000">
                  <a:solidFill>
                    <a:schemeClr val="folHlink"/>
                  </a:solidFill>
                  <a:latin typeface="Arial" charset="0"/>
                  <a:ea typeface="黑体" pitchFamily="2" charset="-122"/>
                </a:rPr>
                <a:t>RESPONSE</a:t>
              </a:r>
            </a:p>
          </p:txBody>
        </p:sp>
        <p:sp>
          <p:nvSpPr>
            <p:cNvPr id="22553" name="Line 61"/>
            <p:cNvSpPr>
              <a:spLocks noChangeShapeType="1"/>
            </p:cNvSpPr>
            <p:nvPr/>
          </p:nvSpPr>
          <p:spPr bwMode="auto">
            <a:xfrm rot="5400000" flipH="1">
              <a:off x="2876" y="1579"/>
              <a:ext cx="0" cy="233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81"/>
          <p:cNvGrpSpPr>
            <a:grpSpLocks/>
          </p:cNvGrpSpPr>
          <p:nvPr/>
        </p:nvGrpSpPr>
        <p:grpSpPr bwMode="auto">
          <a:xfrm>
            <a:off x="2716213" y="4170363"/>
            <a:ext cx="3698875" cy="579437"/>
            <a:chOff x="1711" y="3337"/>
            <a:chExt cx="2330" cy="365"/>
          </a:xfrm>
        </p:grpSpPr>
        <p:sp>
          <p:nvSpPr>
            <p:cNvPr id="22548" name="Text Box 70"/>
            <p:cNvSpPr txBox="1">
              <a:spLocks noChangeArrowheads="1"/>
            </p:cNvSpPr>
            <p:nvPr/>
          </p:nvSpPr>
          <p:spPr bwMode="auto">
            <a:xfrm>
              <a:off x="1810" y="3337"/>
              <a:ext cx="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3200">
                  <a:solidFill>
                    <a:schemeClr val="folHlink"/>
                  </a:solidFill>
                  <a:latin typeface="Arial" charset="0"/>
                  <a:ea typeface="黑体" pitchFamily="2" charset="-122"/>
                  <a:sym typeface="Wingdings 2" pitchFamily="18" charset="2"/>
                </a:rPr>
                <a:t></a:t>
              </a:r>
              <a:endParaRPr lang="en-US" altLang="zh-CN" sz="4000">
                <a:solidFill>
                  <a:schemeClr val="folHlink"/>
                </a:solidFill>
                <a:latin typeface="Arial" charset="0"/>
                <a:ea typeface="黑体" pitchFamily="2" charset="-122"/>
              </a:endParaRPr>
            </a:p>
          </p:txBody>
        </p:sp>
        <p:sp>
          <p:nvSpPr>
            <p:cNvPr id="22549" name="Line 69"/>
            <p:cNvSpPr>
              <a:spLocks noChangeShapeType="1"/>
            </p:cNvSpPr>
            <p:nvPr/>
          </p:nvSpPr>
          <p:spPr bwMode="auto">
            <a:xfrm rot="-5400000">
              <a:off x="2876" y="2479"/>
              <a:ext cx="0" cy="233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50" name="Text Box 73"/>
            <p:cNvSpPr txBox="1">
              <a:spLocks noChangeArrowheads="1"/>
            </p:cNvSpPr>
            <p:nvPr/>
          </p:nvSpPr>
          <p:spPr bwMode="auto">
            <a:xfrm>
              <a:off x="2069" y="3407"/>
              <a:ext cx="15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2000">
                  <a:solidFill>
                    <a:schemeClr val="folHlink"/>
                  </a:solidFill>
                  <a:latin typeface="Arial" charset="0"/>
                  <a:ea typeface="黑体" pitchFamily="2" charset="-122"/>
                </a:rPr>
                <a:t>GET: </a:t>
              </a:r>
              <a:r>
                <a:rPr lang="zh-CN" altLang="en-US" sz="2000">
                  <a:solidFill>
                    <a:schemeClr val="folHlink"/>
                  </a:solidFill>
                  <a:latin typeface="Arial" charset="0"/>
                  <a:ea typeface="黑体" pitchFamily="2" charset="-122"/>
                </a:rPr>
                <a:t>音频</a:t>
              </a:r>
              <a:r>
                <a:rPr lang="en-US" altLang="zh-CN" sz="2000">
                  <a:solidFill>
                    <a:schemeClr val="folHlink"/>
                  </a:solidFill>
                  <a:latin typeface="Arial" charset="0"/>
                  <a:ea typeface="黑体" pitchFamily="2" charset="-122"/>
                </a:rPr>
                <a:t>/</a:t>
              </a:r>
              <a:r>
                <a:rPr lang="zh-CN" altLang="en-US" sz="2000">
                  <a:solidFill>
                    <a:schemeClr val="folHlink"/>
                  </a:solidFill>
                  <a:latin typeface="Arial" charset="0"/>
                  <a:ea typeface="黑体" pitchFamily="2" charset="-122"/>
                </a:rPr>
                <a:t>视频文件</a:t>
              </a:r>
            </a:p>
          </p:txBody>
        </p:sp>
      </p:grpSp>
      <p:grpSp>
        <p:nvGrpSpPr>
          <p:cNvPr id="13" name="Group 82"/>
          <p:cNvGrpSpPr>
            <a:grpSpLocks/>
          </p:cNvGrpSpPr>
          <p:nvPr/>
        </p:nvGrpSpPr>
        <p:grpSpPr bwMode="auto">
          <a:xfrm>
            <a:off x="2716213" y="4678363"/>
            <a:ext cx="3943350" cy="579437"/>
            <a:chOff x="1711" y="3657"/>
            <a:chExt cx="2484" cy="365"/>
          </a:xfrm>
        </p:grpSpPr>
        <p:sp>
          <p:nvSpPr>
            <p:cNvPr id="22545" name="Line 71"/>
            <p:cNvSpPr>
              <a:spLocks noChangeShapeType="1"/>
            </p:cNvSpPr>
            <p:nvPr/>
          </p:nvSpPr>
          <p:spPr bwMode="auto">
            <a:xfrm rot="5400000" flipH="1">
              <a:off x="2876" y="2799"/>
              <a:ext cx="0" cy="233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46" name="Text Box 72"/>
            <p:cNvSpPr txBox="1">
              <a:spLocks noChangeArrowheads="1"/>
            </p:cNvSpPr>
            <p:nvPr/>
          </p:nvSpPr>
          <p:spPr bwMode="auto">
            <a:xfrm>
              <a:off x="3780" y="3657"/>
              <a:ext cx="4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3200">
                  <a:solidFill>
                    <a:schemeClr val="folHlink"/>
                  </a:solidFill>
                  <a:latin typeface="Arial" charset="0"/>
                  <a:ea typeface="黑体" pitchFamily="2" charset="-122"/>
                  <a:sym typeface="Wingdings 2" pitchFamily="18" charset="2"/>
                </a:rPr>
                <a:t> </a:t>
              </a:r>
              <a:endParaRPr lang="en-US" altLang="zh-CN" sz="4000">
                <a:solidFill>
                  <a:schemeClr val="folHlink"/>
                </a:solidFill>
                <a:latin typeface="Arial" charset="0"/>
                <a:ea typeface="黑体" pitchFamily="2" charset="-122"/>
              </a:endParaRPr>
            </a:p>
          </p:txBody>
        </p:sp>
        <p:sp>
          <p:nvSpPr>
            <p:cNvPr id="22547" name="Text Box 74"/>
            <p:cNvSpPr txBox="1">
              <a:spLocks noChangeArrowheads="1"/>
            </p:cNvSpPr>
            <p:nvPr/>
          </p:nvSpPr>
          <p:spPr bwMode="auto">
            <a:xfrm>
              <a:off x="2835" y="3724"/>
              <a:ext cx="10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2000">
                  <a:solidFill>
                    <a:schemeClr val="folHlink"/>
                  </a:solidFill>
                  <a:latin typeface="Arial" charset="0"/>
                  <a:ea typeface="黑体" pitchFamily="2" charset="-122"/>
                </a:rPr>
                <a:t>RESPONSE</a:t>
              </a:r>
            </a:p>
          </p:txBody>
        </p:sp>
      </p:grpSp>
    </p:spTree>
    <p:extLst>
      <p:ext uri="{BB962C8B-B14F-4D97-AF65-F5344CB8AC3E}">
        <p14:creationId xmlns:p14="http://schemas.microsoft.com/office/powerpoint/2010/main" val="1173485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nodeType="afterGroup">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2000"/>
                                        <p:tgtEl>
                                          <p:spTgt spid="9"/>
                                        </p:tgtEl>
                                      </p:cBhvr>
                                    </p:animEffect>
                                  </p:childTnLst>
                                </p:cTn>
                              </p:par>
                            </p:childTnLst>
                          </p:cTn>
                        </p:par>
                        <p:par>
                          <p:cTn id="16" fill="hold" nodeType="afterGroup">
                            <p:stCondLst>
                              <p:cond delay="5500"/>
                            </p:stCondLst>
                            <p:childTnLst>
                              <p:par>
                                <p:cTn id="17" presetID="22" presetClass="entr" presetSubtype="8" fill="hold" nodeType="afterEffect">
                                  <p:stCondLst>
                                    <p:cond delay="50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2000"/>
                                        <p:tgtEl>
                                          <p:spTgt spid="12"/>
                                        </p:tgtEl>
                                      </p:cBhvr>
                                    </p:animEffect>
                                  </p:childTnLst>
                                </p:cTn>
                              </p:par>
                            </p:childTnLst>
                          </p:cTn>
                        </p:par>
                        <p:par>
                          <p:cTn id="20" fill="hold" nodeType="afterGroup">
                            <p:stCondLst>
                              <p:cond delay="8000"/>
                            </p:stCondLst>
                            <p:childTnLst>
                              <p:par>
                                <p:cTn id="21" presetID="22" presetClass="entr" presetSubtype="2" fill="hold" nodeType="afterEffect">
                                  <p:stCondLst>
                                    <p:cond delay="50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媒体服务器 </a:t>
            </a:r>
          </a:p>
        </p:txBody>
      </p:sp>
      <p:sp>
        <p:nvSpPr>
          <p:cNvPr id="23555" name="Rectangle 3"/>
          <p:cNvSpPr>
            <a:spLocks noGrp="1" noChangeArrowheads="1"/>
          </p:cNvSpPr>
          <p:nvPr>
            <p:ph idx="1"/>
          </p:nvPr>
        </p:nvSpPr>
        <p:spPr/>
        <p:txBody>
          <a:bodyPr/>
          <a:lstStyle/>
          <a:p>
            <a:pPr eaLnBrk="1" hangingPunct="1">
              <a:buFont typeface="Wingdings" pitchFamily="2" charset="2"/>
              <a:buNone/>
            </a:pPr>
            <a:r>
              <a:rPr lang="zh-CN" altLang="en-US" sz="1800" smtClean="0">
                <a:solidFill>
                  <a:schemeClr val="hlink"/>
                </a:solidFill>
              </a:rPr>
              <a:t>媒体服务器</a:t>
            </a:r>
            <a:r>
              <a:rPr lang="zh-CN" altLang="en-US" sz="1800" smtClean="0"/>
              <a:t>也称为</a:t>
            </a:r>
            <a:r>
              <a:rPr lang="zh-CN" altLang="en-US" sz="1800" smtClean="0">
                <a:solidFill>
                  <a:schemeClr val="hlink"/>
                </a:solidFill>
              </a:rPr>
              <a:t>流式服务器</a:t>
            </a:r>
            <a:r>
              <a:rPr lang="en-US" altLang="zh-CN" sz="1800" smtClean="0"/>
              <a:t>(streaming server) </a:t>
            </a:r>
            <a:r>
              <a:rPr lang="zh-CN" altLang="en-US" sz="1800" smtClean="0"/>
              <a:t>，它支持流式音频和视频的传送。</a:t>
            </a:r>
          </a:p>
          <a:p>
            <a:pPr eaLnBrk="1" hangingPunct="1">
              <a:buFont typeface="Wingdings" pitchFamily="2" charset="2"/>
              <a:buNone/>
            </a:pPr>
            <a:r>
              <a:rPr lang="zh-CN" altLang="en-US" sz="1800" smtClean="0"/>
              <a:t>媒体播放器与媒体服务器的关系是客户与服务器的关系。 </a:t>
            </a:r>
          </a:p>
          <a:p>
            <a:pPr eaLnBrk="1" hangingPunct="1">
              <a:buFont typeface="Wingdings" pitchFamily="2" charset="2"/>
              <a:buNone/>
            </a:pPr>
            <a:r>
              <a:rPr lang="zh-CN" altLang="en-US" sz="1800" smtClean="0"/>
              <a:t>媒体播放器不是向万维网服务器而是向媒体服务器请求音频</a:t>
            </a:r>
            <a:r>
              <a:rPr lang="en-US" altLang="zh-CN" sz="1800" smtClean="0"/>
              <a:t>/</a:t>
            </a:r>
            <a:r>
              <a:rPr lang="zh-CN" altLang="en-US" sz="1800" smtClean="0"/>
              <a:t>视频文件。</a:t>
            </a:r>
          </a:p>
          <a:p>
            <a:pPr eaLnBrk="1" hangingPunct="1">
              <a:buFont typeface="Wingdings" pitchFamily="2" charset="2"/>
              <a:buNone/>
            </a:pPr>
            <a:r>
              <a:rPr lang="zh-CN" altLang="en-US" sz="1800" smtClean="0"/>
              <a:t>媒体服务器和媒体播放器之间采用另外的协议进行交互。  </a:t>
            </a:r>
          </a:p>
        </p:txBody>
      </p:sp>
    </p:spTree>
    <p:extLst>
      <p:ext uri="{BB962C8B-B14F-4D97-AF65-F5344CB8AC3E}">
        <p14:creationId xmlns:p14="http://schemas.microsoft.com/office/powerpoint/2010/main" val="451522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zh-CN" altLang="en-US" smtClean="0"/>
              <a:t>使用媒体服务器 </a:t>
            </a:r>
          </a:p>
        </p:txBody>
      </p:sp>
      <p:sp>
        <p:nvSpPr>
          <p:cNvPr id="24579" name="Rectangle 5"/>
          <p:cNvSpPr>
            <a:spLocks noChangeArrowheads="1"/>
          </p:cNvSpPr>
          <p:nvPr/>
        </p:nvSpPr>
        <p:spPr bwMode="auto">
          <a:xfrm>
            <a:off x="1116013" y="1995488"/>
            <a:ext cx="1622425" cy="3690937"/>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endParaRPr lang="zh-CN" altLang="zh-CN" sz="2000">
              <a:solidFill>
                <a:schemeClr val="folHlink"/>
              </a:solidFill>
              <a:latin typeface="Arial" charset="0"/>
              <a:ea typeface="黑体" pitchFamily="2" charset="-122"/>
            </a:endParaRPr>
          </a:p>
        </p:txBody>
      </p:sp>
      <p:sp>
        <p:nvSpPr>
          <p:cNvPr id="24580" name="Rectangle 6"/>
          <p:cNvSpPr>
            <a:spLocks noChangeArrowheads="1"/>
          </p:cNvSpPr>
          <p:nvPr/>
        </p:nvSpPr>
        <p:spPr bwMode="auto">
          <a:xfrm>
            <a:off x="6826250" y="2109788"/>
            <a:ext cx="1271588" cy="1500187"/>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r>
              <a:rPr lang="zh-CN" altLang="en-US" sz="2000">
                <a:solidFill>
                  <a:schemeClr val="folHlink"/>
                </a:solidFill>
                <a:latin typeface="Arial" charset="0"/>
                <a:ea typeface="黑体" pitchFamily="2" charset="-122"/>
              </a:rPr>
              <a:t>万维网</a:t>
            </a:r>
          </a:p>
          <a:p>
            <a:pPr algn="ctr" eaLnBrk="1" hangingPunct="1"/>
            <a:r>
              <a:rPr lang="zh-CN" altLang="en-US" sz="2000">
                <a:solidFill>
                  <a:schemeClr val="folHlink"/>
                </a:solidFill>
                <a:latin typeface="Arial" charset="0"/>
                <a:ea typeface="黑体" pitchFamily="2" charset="-122"/>
              </a:rPr>
              <a:t>服务器</a:t>
            </a:r>
          </a:p>
        </p:txBody>
      </p:sp>
      <p:pic>
        <p:nvPicPr>
          <p:cNvPr id="24581"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1150" y="1417638"/>
            <a:ext cx="6461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2" name="Group 10"/>
          <p:cNvGrpSpPr>
            <a:grpSpLocks/>
          </p:cNvGrpSpPr>
          <p:nvPr/>
        </p:nvGrpSpPr>
        <p:grpSpPr bwMode="auto">
          <a:xfrm flipH="1">
            <a:off x="7173913" y="1531938"/>
            <a:ext cx="579437" cy="923925"/>
            <a:chOff x="240" y="1104"/>
            <a:chExt cx="327" cy="521"/>
          </a:xfrm>
        </p:grpSpPr>
        <p:sp>
          <p:nvSpPr>
            <p:cNvPr id="24608" name="AutoShape 11"/>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4609" name="Group 12"/>
            <p:cNvGrpSpPr>
              <a:grpSpLocks/>
            </p:cNvGrpSpPr>
            <p:nvPr/>
          </p:nvGrpSpPr>
          <p:grpSpPr bwMode="auto">
            <a:xfrm>
              <a:off x="243" y="1108"/>
              <a:ext cx="319" cy="511"/>
              <a:chOff x="243" y="1108"/>
              <a:chExt cx="319" cy="511"/>
            </a:xfrm>
          </p:grpSpPr>
          <p:sp>
            <p:nvSpPr>
              <p:cNvPr id="24649" name="Freeform 13"/>
              <p:cNvSpPr>
                <a:spLocks/>
              </p:cNvSpPr>
              <p:nvPr/>
            </p:nvSpPr>
            <p:spPr bwMode="auto">
              <a:xfrm>
                <a:off x="337" y="1142"/>
                <a:ext cx="215" cy="9"/>
              </a:xfrm>
              <a:custGeom>
                <a:avLst/>
                <a:gdLst>
                  <a:gd name="T0" fmla="*/ 0 w 1292"/>
                  <a:gd name="T1" fmla="*/ 0 h 47"/>
                  <a:gd name="T2" fmla="*/ 0 w 1292"/>
                  <a:gd name="T3" fmla="*/ 0 h 47"/>
                  <a:gd name="T4" fmla="*/ 0 w 1292"/>
                  <a:gd name="T5" fmla="*/ 0 h 47"/>
                  <a:gd name="T6" fmla="*/ 0 w 1292"/>
                  <a:gd name="T7" fmla="*/ 0 h 47"/>
                  <a:gd name="T8" fmla="*/ 0 w 1292"/>
                  <a:gd name="T9" fmla="*/ 0 h 47"/>
                  <a:gd name="T10" fmla="*/ 0 60000 65536"/>
                  <a:gd name="T11" fmla="*/ 0 60000 65536"/>
                  <a:gd name="T12" fmla="*/ 0 60000 65536"/>
                  <a:gd name="T13" fmla="*/ 0 60000 65536"/>
                  <a:gd name="T14" fmla="*/ 0 60000 65536"/>
                  <a:gd name="T15" fmla="*/ 0 w 1292"/>
                  <a:gd name="T16" fmla="*/ 0 h 47"/>
                  <a:gd name="T17" fmla="*/ 1292 w 1292"/>
                  <a:gd name="T18" fmla="*/ 47 h 47"/>
                </a:gdLst>
                <a:ahLst/>
                <a:cxnLst>
                  <a:cxn ang="T10">
                    <a:pos x="T0" y="T1"/>
                  </a:cxn>
                  <a:cxn ang="T11">
                    <a:pos x="T2" y="T3"/>
                  </a:cxn>
                  <a:cxn ang="T12">
                    <a:pos x="T4" y="T5"/>
                  </a:cxn>
                  <a:cxn ang="T13">
                    <a:pos x="T6" y="T7"/>
                  </a:cxn>
                  <a:cxn ang="T14">
                    <a:pos x="T8" y="T9"/>
                  </a:cxn>
                </a:cxnLst>
                <a:rect l="T15" t="T16" r="T17" b="T18"/>
                <a:pathLst>
                  <a:path w="1292" h="47">
                    <a:moveTo>
                      <a:pt x="0" y="0"/>
                    </a:moveTo>
                    <a:lnTo>
                      <a:pt x="76" y="47"/>
                    </a:lnTo>
                    <a:lnTo>
                      <a:pt x="1292" y="47"/>
                    </a:lnTo>
                    <a:lnTo>
                      <a:pt x="1254" y="0"/>
                    </a:lnTo>
                    <a:lnTo>
                      <a:pt x="0" y="0"/>
                    </a:lnTo>
                    <a:close/>
                  </a:path>
                </a:pathLst>
              </a:custGeom>
              <a:solidFill>
                <a:srgbClr val="E0E0E0"/>
              </a:solidFill>
              <a:ln w="4763">
                <a:solidFill>
                  <a:srgbClr val="808080"/>
                </a:solidFill>
                <a:round/>
                <a:headEnd/>
                <a:tailEnd/>
              </a:ln>
            </p:spPr>
            <p:txBody>
              <a:bodyPr/>
              <a:lstStyle/>
              <a:p>
                <a:endParaRPr lang="zh-CN" altLang="en-US"/>
              </a:p>
            </p:txBody>
          </p:sp>
          <p:sp>
            <p:nvSpPr>
              <p:cNvPr id="24650" name="Freeform 14"/>
              <p:cNvSpPr>
                <a:spLocks/>
              </p:cNvSpPr>
              <p:nvPr/>
            </p:nvSpPr>
            <p:spPr bwMode="auto">
              <a:xfrm>
                <a:off x="336" y="1141"/>
                <a:ext cx="55" cy="478"/>
              </a:xfrm>
              <a:custGeom>
                <a:avLst/>
                <a:gdLst>
                  <a:gd name="T0" fmla="*/ 0 w 327"/>
                  <a:gd name="T1" fmla="*/ 1 h 2392"/>
                  <a:gd name="T2" fmla="*/ 0 w 327"/>
                  <a:gd name="T3" fmla="*/ 1 h 2392"/>
                  <a:gd name="T4" fmla="*/ 0 w 327"/>
                  <a:gd name="T5" fmla="*/ 0 h 2392"/>
                  <a:gd name="T6" fmla="*/ 0 w 327"/>
                  <a:gd name="T7" fmla="*/ 0 h 2392"/>
                  <a:gd name="T8" fmla="*/ 0 w 327"/>
                  <a:gd name="T9" fmla="*/ 0 h 2392"/>
                  <a:gd name="T10" fmla="*/ 0 w 327"/>
                  <a:gd name="T11" fmla="*/ 0 h 2392"/>
                  <a:gd name="T12" fmla="*/ 0 w 327"/>
                  <a:gd name="T13" fmla="*/ 1 h 2392"/>
                  <a:gd name="T14" fmla="*/ 0 60000 65536"/>
                  <a:gd name="T15" fmla="*/ 0 60000 65536"/>
                  <a:gd name="T16" fmla="*/ 0 60000 65536"/>
                  <a:gd name="T17" fmla="*/ 0 60000 65536"/>
                  <a:gd name="T18" fmla="*/ 0 60000 65536"/>
                  <a:gd name="T19" fmla="*/ 0 60000 65536"/>
                  <a:gd name="T20" fmla="*/ 0 60000 65536"/>
                  <a:gd name="T21" fmla="*/ 0 w 327"/>
                  <a:gd name="T22" fmla="*/ 0 h 2392"/>
                  <a:gd name="T23" fmla="*/ 327 w 327"/>
                  <a:gd name="T24" fmla="*/ 2392 h 2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round/>
                <a:headEnd/>
                <a:tailEnd/>
              </a:ln>
            </p:spPr>
            <p:txBody>
              <a:bodyPr/>
              <a:lstStyle/>
              <a:p>
                <a:endParaRPr lang="zh-CN" altLang="en-US"/>
              </a:p>
            </p:txBody>
          </p:sp>
          <p:sp>
            <p:nvSpPr>
              <p:cNvPr id="24651" name="Freeform 15"/>
              <p:cNvSpPr>
                <a:spLocks/>
              </p:cNvSpPr>
              <p:nvPr/>
            </p:nvSpPr>
            <p:spPr bwMode="auto">
              <a:xfrm>
                <a:off x="243" y="1108"/>
                <a:ext cx="94" cy="495"/>
              </a:xfrm>
              <a:custGeom>
                <a:avLst/>
                <a:gdLst>
                  <a:gd name="T0" fmla="*/ 0 w 568"/>
                  <a:gd name="T1" fmla="*/ 0 h 2472"/>
                  <a:gd name="T2" fmla="*/ 0 w 568"/>
                  <a:gd name="T3" fmla="*/ 0 h 2472"/>
                  <a:gd name="T4" fmla="*/ 0 w 568"/>
                  <a:gd name="T5" fmla="*/ 1 h 2472"/>
                  <a:gd name="T6" fmla="*/ 0 w 568"/>
                  <a:gd name="T7" fmla="*/ 1 h 2472"/>
                  <a:gd name="T8" fmla="*/ 0 w 568"/>
                  <a:gd name="T9" fmla="*/ 0 h 2472"/>
                  <a:gd name="T10" fmla="*/ 0 60000 65536"/>
                  <a:gd name="T11" fmla="*/ 0 60000 65536"/>
                  <a:gd name="T12" fmla="*/ 0 60000 65536"/>
                  <a:gd name="T13" fmla="*/ 0 60000 65536"/>
                  <a:gd name="T14" fmla="*/ 0 60000 65536"/>
                  <a:gd name="T15" fmla="*/ 0 w 568"/>
                  <a:gd name="T16" fmla="*/ 0 h 2472"/>
                  <a:gd name="T17" fmla="*/ 568 w 568"/>
                  <a:gd name="T18" fmla="*/ 2472 h 2472"/>
                </a:gdLst>
                <a:ahLst/>
                <a:cxnLst>
                  <a:cxn ang="T10">
                    <a:pos x="T0" y="T1"/>
                  </a:cxn>
                  <a:cxn ang="T11">
                    <a:pos x="T2" y="T3"/>
                  </a:cxn>
                  <a:cxn ang="T12">
                    <a:pos x="T4" y="T5"/>
                  </a:cxn>
                  <a:cxn ang="T13">
                    <a:pos x="T6" y="T7"/>
                  </a:cxn>
                  <a:cxn ang="T14">
                    <a:pos x="T8" y="T9"/>
                  </a:cxn>
                </a:cxnLst>
                <a:rect l="T15" t="T16" r="T17" b="T18"/>
                <a:pathLst>
                  <a:path w="568" h="2472">
                    <a:moveTo>
                      <a:pt x="0" y="0"/>
                    </a:moveTo>
                    <a:lnTo>
                      <a:pt x="568" y="162"/>
                    </a:lnTo>
                    <a:lnTo>
                      <a:pt x="568" y="2472"/>
                    </a:lnTo>
                    <a:lnTo>
                      <a:pt x="0" y="1882"/>
                    </a:lnTo>
                    <a:lnTo>
                      <a:pt x="0" y="0"/>
                    </a:lnTo>
                    <a:close/>
                  </a:path>
                </a:pathLst>
              </a:custGeom>
              <a:solidFill>
                <a:srgbClr val="A0A0A0"/>
              </a:solidFill>
              <a:ln w="4763">
                <a:solidFill>
                  <a:srgbClr val="808080"/>
                </a:solidFill>
                <a:round/>
                <a:headEnd/>
                <a:tailEnd/>
              </a:ln>
            </p:spPr>
            <p:txBody>
              <a:bodyPr/>
              <a:lstStyle/>
              <a:p>
                <a:endParaRPr lang="zh-CN" altLang="en-US"/>
              </a:p>
            </p:txBody>
          </p:sp>
          <p:sp>
            <p:nvSpPr>
              <p:cNvPr id="24652" name="Freeform 16"/>
              <p:cNvSpPr>
                <a:spLocks/>
              </p:cNvSpPr>
              <p:nvPr/>
            </p:nvSpPr>
            <p:spPr bwMode="auto">
              <a:xfrm>
                <a:off x="243" y="1108"/>
                <a:ext cx="303" cy="34"/>
              </a:xfrm>
              <a:custGeom>
                <a:avLst/>
                <a:gdLst>
                  <a:gd name="T0" fmla="*/ 0 w 1822"/>
                  <a:gd name="T1" fmla="*/ 0 h 170"/>
                  <a:gd name="T2" fmla="*/ 0 w 1822"/>
                  <a:gd name="T3" fmla="*/ 0 h 170"/>
                  <a:gd name="T4" fmla="*/ 0 w 1822"/>
                  <a:gd name="T5" fmla="*/ 0 h 170"/>
                  <a:gd name="T6" fmla="*/ 0 w 1822"/>
                  <a:gd name="T7" fmla="*/ 0 h 170"/>
                  <a:gd name="T8" fmla="*/ 0 w 1822"/>
                  <a:gd name="T9" fmla="*/ 0 h 170"/>
                  <a:gd name="T10" fmla="*/ 0 60000 65536"/>
                  <a:gd name="T11" fmla="*/ 0 60000 65536"/>
                  <a:gd name="T12" fmla="*/ 0 60000 65536"/>
                  <a:gd name="T13" fmla="*/ 0 60000 65536"/>
                  <a:gd name="T14" fmla="*/ 0 60000 65536"/>
                  <a:gd name="T15" fmla="*/ 0 w 1822"/>
                  <a:gd name="T16" fmla="*/ 0 h 170"/>
                  <a:gd name="T17" fmla="*/ 1822 w 1822"/>
                  <a:gd name="T18" fmla="*/ 170 h 170"/>
                </a:gdLst>
                <a:ahLst/>
                <a:cxnLst>
                  <a:cxn ang="T10">
                    <a:pos x="T0" y="T1"/>
                  </a:cxn>
                  <a:cxn ang="T11">
                    <a:pos x="T2" y="T3"/>
                  </a:cxn>
                  <a:cxn ang="T12">
                    <a:pos x="T4" y="T5"/>
                  </a:cxn>
                  <a:cxn ang="T13">
                    <a:pos x="T6" y="T7"/>
                  </a:cxn>
                  <a:cxn ang="T14">
                    <a:pos x="T8" y="T9"/>
                  </a:cxn>
                </a:cxnLst>
                <a:rect l="T15" t="T16" r="T17" b="T18"/>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round/>
                <a:headEnd/>
                <a:tailEnd/>
              </a:ln>
            </p:spPr>
            <p:txBody>
              <a:bodyPr/>
              <a:lstStyle/>
              <a:p>
                <a:endParaRPr lang="zh-CN" altLang="en-US"/>
              </a:p>
            </p:txBody>
          </p:sp>
          <p:sp>
            <p:nvSpPr>
              <p:cNvPr id="24653" name="Rectangle 17"/>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4654" name="Freeform 18"/>
              <p:cNvSpPr>
                <a:spLocks/>
              </p:cNvSpPr>
              <p:nvPr/>
            </p:nvSpPr>
            <p:spPr bwMode="auto">
              <a:xfrm>
                <a:off x="350" y="1150"/>
                <a:ext cx="212" cy="151"/>
              </a:xfrm>
              <a:custGeom>
                <a:avLst/>
                <a:gdLst>
                  <a:gd name="T0" fmla="*/ 0 w 1272"/>
                  <a:gd name="T1" fmla="*/ 0 h 753"/>
                  <a:gd name="T2" fmla="*/ 0 w 1272"/>
                  <a:gd name="T3" fmla="*/ 0 h 753"/>
                  <a:gd name="T4" fmla="*/ 0 w 1272"/>
                  <a:gd name="T5" fmla="*/ 0 h 753"/>
                  <a:gd name="T6" fmla="*/ 0 w 1272"/>
                  <a:gd name="T7" fmla="*/ 0 h 753"/>
                  <a:gd name="T8" fmla="*/ 0 w 1272"/>
                  <a:gd name="T9" fmla="*/ 0 h 753"/>
                  <a:gd name="T10" fmla="*/ 0 60000 65536"/>
                  <a:gd name="T11" fmla="*/ 0 60000 65536"/>
                  <a:gd name="T12" fmla="*/ 0 60000 65536"/>
                  <a:gd name="T13" fmla="*/ 0 60000 65536"/>
                  <a:gd name="T14" fmla="*/ 0 60000 65536"/>
                  <a:gd name="T15" fmla="*/ 0 w 1272"/>
                  <a:gd name="T16" fmla="*/ 0 h 753"/>
                  <a:gd name="T17" fmla="*/ 1272 w 1272"/>
                  <a:gd name="T18" fmla="*/ 753 h 753"/>
                </a:gdLst>
                <a:ahLst/>
                <a:cxnLst>
                  <a:cxn ang="T10">
                    <a:pos x="T0" y="T1"/>
                  </a:cxn>
                  <a:cxn ang="T11">
                    <a:pos x="T2" y="T3"/>
                  </a:cxn>
                  <a:cxn ang="T12">
                    <a:pos x="T4" y="T5"/>
                  </a:cxn>
                  <a:cxn ang="T13">
                    <a:pos x="T6" y="T7"/>
                  </a:cxn>
                  <a:cxn ang="T14">
                    <a:pos x="T8" y="T9"/>
                  </a:cxn>
                </a:cxnLst>
                <a:rect l="T15" t="T16" r="T17" b="T18"/>
                <a:pathLst>
                  <a:path w="1272" h="753">
                    <a:moveTo>
                      <a:pt x="0" y="0"/>
                    </a:moveTo>
                    <a:lnTo>
                      <a:pt x="1214" y="0"/>
                    </a:lnTo>
                    <a:lnTo>
                      <a:pt x="1272" y="753"/>
                    </a:lnTo>
                    <a:lnTo>
                      <a:pt x="53" y="753"/>
                    </a:lnTo>
                    <a:lnTo>
                      <a:pt x="0" y="0"/>
                    </a:lnTo>
                    <a:close/>
                  </a:path>
                </a:pathLst>
              </a:custGeom>
              <a:solidFill>
                <a:srgbClr val="C0C0C0"/>
              </a:solidFill>
              <a:ln w="4763">
                <a:solidFill>
                  <a:srgbClr val="808080"/>
                </a:solidFill>
                <a:round/>
                <a:headEnd/>
                <a:tailEnd/>
              </a:ln>
            </p:spPr>
            <p:txBody>
              <a:bodyPr/>
              <a:lstStyle/>
              <a:p>
                <a:endParaRPr lang="zh-CN" altLang="en-US"/>
              </a:p>
            </p:txBody>
          </p:sp>
          <p:sp>
            <p:nvSpPr>
              <p:cNvPr id="24655" name="Freeform 19"/>
              <p:cNvSpPr>
                <a:spLocks/>
              </p:cNvSpPr>
              <p:nvPr/>
            </p:nvSpPr>
            <p:spPr bwMode="auto">
              <a:xfrm>
                <a:off x="348" y="1300"/>
                <a:ext cx="214" cy="18"/>
              </a:xfrm>
              <a:custGeom>
                <a:avLst/>
                <a:gdLst>
                  <a:gd name="T0" fmla="*/ 0 w 1287"/>
                  <a:gd name="T1" fmla="*/ 0 h 90"/>
                  <a:gd name="T2" fmla="*/ 0 w 1287"/>
                  <a:gd name="T3" fmla="*/ 0 h 90"/>
                  <a:gd name="T4" fmla="*/ 0 w 1287"/>
                  <a:gd name="T5" fmla="*/ 0 h 90"/>
                  <a:gd name="T6" fmla="*/ 0 w 1287"/>
                  <a:gd name="T7" fmla="*/ 0 h 90"/>
                  <a:gd name="T8" fmla="*/ 0 w 1287"/>
                  <a:gd name="T9" fmla="*/ 0 h 90"/>
                  <a:gd name="T10" fmla="*/ 0 60000 65536"/>
                  <a:gd name="T11" fmla="*/ 0 60000 65536"/>
                  <a:gd name="T12" fmla="*/ 0 60000 65536"/>
                  <a:gd name="T13" fmla="*/ 0 60000 65536"/>
                  <a:gd name="T14" fmla="*/ 0 60000 65536"/>
                  <a:gd name="T15" fmla="*/ 0 w 1287"/>
                  <a:gd name="T16" fmla="*/ 0 h 90"/>
                  <a:gd name="T17" fmla="*/ 1287 w 1287"/>
                  <a:gd name="T18" fmla="*/ 90 h 90"/>
                </a:gdLst>
                <a:ahLst/>
                <a:cxnLst>
                  <a:cxn ang="T10">
                    <a:pos x="T0" y="T1"/>
                  </a:cxn>
                  <a:cxn ang="T11">
                    <a:pos x="T2" y="T3"/>
                  </a:cxn>
                  <a:cxn ang="T12">
                    <a:pos x="T4" y="T5"/>
                  </a:cxn>
                  <a:cxn ang="T13">
                    <a:pos x="T6" y="T7"/>
                  </a:cxn>
                  <a:cxn ang="T14">
                    <a:pos x="T8" y="T9"/>
                  </a:cxn>
                </a:cxnLst>
                <a:rect l="T15" t="T16" r="T17" b="T18"/>
                <a:pathLst>
                  <a:path w="1287" h="90">
                    <a:moveTo>
                      <a:pt x="0" y="90"/>
                    </a:moveTo>
                    <a:lnTo>
                      <a:pt x="1188" y="90"/>
                    </a:lnTo>
                    <a:lnTo>
                      <a:pt x="1287" y="0"/>
                    </a:lnTo>
                    <a:lnTo>
                      <a:pt x="65" y="0"/>
                    </a:lnTo>
                    <a:lnTo>
                      <a:pt x="0" y="90"/>
                    </a:lnTo>
                    <a:close/>
                  </a:path>
                </a:pathLst>
              </a:custGeom>
              <a:solidFill>
                <a:srgbClr val="A0A0A0"/>
              </a:solidFill>
              <a:ln w="4763">
                <a:solidFill>
                  <a:srgbClr val="808080"/>
                </a:solidFill>
                <a:round/>
                <a:headEnd/>
                <a:tailEnd/>
              </a:ln>
            </p:spPr>
            <p:txBody>
              <a:bodyPr/>
              <a:lstStyle/>
              <a:p>
                <a:endParaRPr lang="zh-CN" altLang="en-US"/>
              </a:p>
            </p:txBody>
          </p:sp>
        </p:grpSp>
        <p:grpSp>
          <p:nvGrpSpPr>
            <p:cNvPr id="24610" name="Group 20"/>
            <p:cNvGrpSpPr>
              <a:grpSpLocks/>
            </p:cNvGrpSpPr>
            <p:nvPr/>
          </p:nvGrpSpPr>
          <p:grpSpPr bwMode="auto">
            <a:xfrm>
              <a:off x="350" y="1142"/>
              <a:ext cx="60" cy="478"/>
              <a:chOff x="350" y="1142"/>
              <a:chExt cx="60" cy="478"/>
            </a:xfrm>
          </p:grpSpPr>
          <p:sp>
            <p:nvSpPr>
              <p:cNvPr id="24641" name="Freeform 21"/>
              <p:cNvSpPr>
                <a:spLocks/>
              </p:cNvSpPr>
              <p:nvPr/>
            </p:nvSpPr>
            <p:spPr bwMode="auto">
              <a:xfrm>
                <a:off x="350" y="1142"/>
                <a:ext cx="18" cy="477"/>
              </a:xfrm>
              <a:custGeom>
                <a:avLst/>
                <a:gdLst>
                  <a:gd name="T0" fmla="*/ 0 w 107"/>
                  <a:gd name="T1" fmla="*/ 0 h 2387"/>
                  <a:gd name="T2" fmla="*/ 0 w 107"/>
                  <a:gd name="T3" fmla="*/ 0 h 2387"/>
                  <a:gd name="T4" fmla="*/ 0 w 107"/>
                  <a:gd name="T5" fmla="*/ 0 h 2387"/>
                  <a:gd name="T6" fmla="*/ 0 w 107"/>
                  <a:gd name="T7" fmla="*/ 0 h 2387"/>
                  <a:gd name="T8" fmla="*/ 0 w 107"/>
                  <a:gd name="T9" fmla="*/ 1 h 2387"/>
                  <a:gd name="T10" fmla="*/ 0 60000 65536"/>
                  <a:gd name="T11" fmla="*/ 0 60000 65536"/>
                  <a:gd name="T12" fmla="*/ 0 60000 65536"/>
                  <a:gd name="T13" fmla="*/ 0 60000 65536"/>
                  <a:gd name="T14" fmla="*/ 0 60000 65536"/>
                  <a:gd name="T15" fmla="*/ 0 w 107"/>
                  <a:gd name="T16" fmla="*/ 0 h 2387"/>
                  <a:gd name="T17" fmla="*/ 107 w 107"/>
                  <a:gd name="T18" fmla="*/ 2387 h 2387"/>
                </a:gdLst>
                <a:ahLst/>
                <a:cxnLst>
                  <a:cxn ang="T10">
                    <a:pos x="T0" y="T1"/>
                  </a:cxn>
                  <a:cxn ang="T11">
                    <a:pos x="T2" y="T3"/>
                  </a:cxn>
                  <a:cxn ang="T12">
                    <a:pos x="T4" y="T5"/>
                  </a:cxn>
                  <a:cxn ang="T13">
                    <a:pos x="T6" y="T7"/>
                  </a:cxn>
                  <a:cxn ang="T14">
                    <a:pos x="T8" y="T9"/>
                  </a:cxn>
                </a:cxnLst>
                <a:rect l="T15" t="T16" r="T17" b="T18"/>
                <a:pathLst>
                  <a:path w="107" h="2387">
                    <a:moveTo>
                      <a:pt x="0" y="0"/>
                    </a:moveTo>
                    <a:lnTo>
                      <a:pt x="55" y="40"/>
                    </a:lnTo>
                    <a:lnTo>
                      <a:pt x="107" y="801"/>
                    </a:lnTo>
                    <a:lnTo>
                      <a:pt x="53" y="888"/>
                    </a:lnTo>
                    <a:lnTo>
                      <a:pt x="51" y="2387"/>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2" name="Freeform 22"/>
              <p:cNvSpPr>
                <a:spLocks/>
              </p:cNvSpPr>
              <p:nvPr/>
            </p:nvSpPr>
            <p:spPr bwMode="auto">
              <a:xfrm>
                <a:off x="357" y="1142"/>
                <a:ext cx="17" cy="478"/>
              </a:xfrm>
              <a:custGeom>
                <a:avLst/>
                <a:gdLst>
                  <a:gd name="T0" fmla="*/ 0 w 100"/>
                  <a:gd name="T1" fmla="*/ 0 h 2387"/>
                  <a:gd name="T2" fmla="*/ 0 w 100"/>
                  <a:gd name="T3" fmla="*/ 0 h 2387"/>
                  <a:gd name="T4" fmla="*/ 0 w 100"/>
                  <a:gd name="T5" fmla="*/ 0 h 2387"/>
                  <a:gd name="T6" fmla="*/ 0 w 100"/>
                  <a:gd name="T7" fmla="*/ 0 h 2387"/>
                  <a:gd name="T8" fmla="*/ 0 w 100"/>
                  <a:gd name="T9" fmla="*/ 1 h 2387"/>
                  <a:gd name="T10" fmla="*/ 0 60000 65536"/>
                  <a:gd name="T11" fmla="*/ 0 60000 65536"/>
                  <a:gd name="T12" fmla="*/ 0 60000 65536"/>
                  <a:gd name="T13" fmla="*/ 0 60000 65536"/>
                  <a:gd name="T14" fmla="*/ 0 60000 65536"/>
                  <a:gd name="T15" fmla="*/ 0 w 100"/>
                  <a:gd name="T16" fmla="*/ 0 h 2387"/>
                  <a:gd name="T17" fmla="*/ 100 w 100"/>
                  <a:gd name="T18" fmla="*/ 2387 h 2387"/>
                </a:gdLst>
                <a:ahLst/>
                <a:cxnLst>
                  <a:cxn ang="T10">
                    <a:pos x="T0" y="T1"/>
                  </a:cxn>
                  <a:cxn ang="T11">
                    <a:pos x="T2" y="T3"/>
                  </a:cxn>
                  <a:cxn ang="T12">
                    <a:pos x="T4" y="T5"/>
                  </a:cxn>
                  <a:cxn ang="T13">
                    <a:pos x="T6" y="T7"/>
                  </a:cxn>
                  <a:cxn ang="T14">
                    <a:pos x="T8" y="T9"/>
                  </a:cxn>
                </a:cxnLst>
                <a:rect l="T15" t="T16" r="T17" b="T18"/>
                <a:pathLst>
                  <a:path w="100" h="2387">
                    <a:moveTo>
                      <a:pt x="0" y="0"/>
                    </a:moveTo>
                    <a:lnTo>
                      <a:pt x="47" y="40"/>
                    </a:lnTo>
                    <a:lnTo>
                      <a:pt x="100" y="800"/>
                    </a:lnTo>
                    <a:lnTo>
                      <a:pt x="46" y="887"/>
                    </a:lnTo>
                    <a:lnTo>
                      <a:pt x="44" y="2387"/>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3" name="Freeform 23"/>
              <p:cNvSpPr>
                <a:spLocks/>
              </p:cNvSpPr>
              <p:nvPr/>
            </p:nvSpPr>
            <p:spPr bwMode="auto">
              <a:xfrm>
                <a:off x="362" y="1142"/>
                <a:ext cx="18" cy="477"/>
              </a:xfrm>
              <a:custGeom>
                <a:avLst/>
                <a:gdLst>
                  <a:gd name="T0" fmla="*/ 0 w 108"/>
                  <a:gd name="T1" fmla="*/ 0 h 2387"/>
                  <a:gd name="T2" fmla="*/ 0 w 108"/>
                  <a:gd name="T3" fmla="*/ 0 h 2387"/>
                  <a:gd name="T4" fmla="*/ 0 w 108"/>
                  <a:gd name="T5" fmla="*/ 0 h 2387"/>
                  <a:gd name="T6" fmla="*/ 0 w 108"/>
                  <a:gd name="T7" fmla="*/ 0 h 2387"/>
                  <a:gd name="T8" fmla="*/ 0 w 108"/>
                  <a:gd name="T9" fmla="*/ 1 h 2387"/>
                  <a:gd name="T10" fmla="*/ 0 60000 65536"/>
                  <a:gd name="T11" fmla="*/ 0 60000 65536"/>
                  <a:gd name="T12" fmla="*/ 0 60000 65536"/>
                  <a:gd name="T13" fmla="*/ 0 60000 65536"/>
                  <a:gd name="T14" fmla="*/ 0 60000 65536"/>
                  <a:gd name="T15" fmla="*/ 0 w 108"/>
                  <a:gd name="T16" fmla="*/ 0 h 2387"/>
                  <a:gd name="T17" fmla="*/ 108 w 108"/>
                  <a:gd name="T18" fmla="*/ 2387 h 2387"/>
                </a:gdLst>
                <a:ahLst/>
                <a:cxnLst>
                  <a:cxn ang="T10">
                    <a:pos x="T0" y="T1"/>
                  </a:cxn>
                  <a:cxn ang="T11">
                    <a:pos x="T2" y="T3"/>
                  </a:cxn>
                  <a:cxn ang="T12">
                    <a:pos x="T4" y="T5"/>
                  </a:cxn>
                  <a:cxn ang="T13">
                    <a:pos x="T6" y="T7"/>
                  </a:cxn>
                  <a:cxn ang="T14">
                    <a:pos x="T8" y="T9"/>
                  </a:cxn>
                </a:cxnLst>
                <a:rect l="T15" t="T16" r="T17" b="T18"/>
                <a:pathLst>
                  <a:path w="108" h="2387">
                    <a:moveTo>
                      <a:pt x="0" y="0"/>
                    </a:moveTo>
                    <a:lnTo>
                      <a:pt x="53" y="40"/>
                    </a:lnTo>
                    <a:lnTo>
                      <a:pt x="108" y="795"/>
                    </a:lnTo>
                    <a:lnTo>
                      <a:pt x="49" y="880"/>
                    </a:lnTo>
                    <a:lnTo>
                      <a:pt x="49" y="2387"/>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4" name="Freeform 24"/>
              <p:cNvSpPr>
                <a:spLocks/>
              </p:cNvSpPr>
              <p:nvPr/>
            </p:nvSpPr>
            <p:spPr bwMode="auto">
              <a:xfrm>
                <a:off x="369" y="1142"/>
                <a:ext cx="17" cy="477"/>
              </a:xfrm>
              <a:custGeom>
                <a:avLst/>
                <a:gdLst>
                  <a:gd name="T0" fmla="*/ 0 w 103"/>
                  <a:gd name="T1" fmla="*/ 0 h 2381"/>
                  <a:gd name="T2" fmla="*/ 0 w 103"/>
                  <a:gd name="T3" fmla="*/ 0 h 2381"/>
                  <a:gd name="T4" fmla="*/ 0 w 103"/>
                  <a:gd name="T5" fmla="*/ 0 h 2381"/>
                  <a:gd name="T6" fmla="*/ 0 w 103"/>
                  <a:gd name="T7" fmla="*/ 0 h 2381"/>
                  <a:gd name="T8" fmla="*/ 0 w 103"/>
                  <a:gd name="T9" fmla="*/ 1 h 2381"/>
                  <a:gd name="T10" fmla="*/ 0 60000 65536"/>
                  <a:gd name="T11" fmla="*/ 0 60000 65536"/>
                  <a:gd name="T12" fmla="*/ 0 60000 65536"/>
                  <a:gd name="T13" fmla="*/ 0 60000 65536"/>
                  <a:gd name="T14" fmla="*/ 0 60000 65536"/>
                  <a:gd name="T15" fmla="*/ 0 w 103"/>
                  <a:gd name="T16" fmla="*/ 0 h 2381"/>
                  <a:gd name="T17" fmla="*/ 103 w 103"/>
                  <a:gd name="T18" fmla="*/ 2381 h 2381"/>
                </a:gdLst>
                <a:ahLst/>
                <a:cxnLst>
                  <a:cxn ang="T10">
                    <a:pos x="T0" y="T1"/>
                  </a:cxn>
                  <a:cxn ang="T11">
                    <a:pos x="T2" y="T3"/>
                  </a:cxn>
                  <a:cxn ang="T12">
                    <a:pos x="T4" y="T5"/>
                  </a:cxn>
                  <a:cxn ang="T13">
                    <a:pos x="T6" y="T7"/>
                  </a:cxn>
                  <a:cxn ang="T14">
                    <a:pos x="T8" y="T9"/>
                  </a:cxn>
                </a:cxnLst>
                <a:rect l="T15" t="T16" r="T17" b="T18"/>
                <a:pathLst>
                  <a:path w="103" h="2381">
                    <a:moveTo>
                      <a:pt x="0" y="0"/>
                    </a:moveTo>
                    <a:lnTo>
                      <a:pt x="50" y="35"/>
                    </a:lnTo>
                    <a:lnTo>
                      <a:pt x="103" y="795"/>
                    </a:lnTo>
                    <a:lnTo>
                      <a:pt x="48" y="881"/>
                    </a:lnTo>
                    <a:lnTo>
                      <a:pt x="46" y="2381"/>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5" name="Freeform 25"/>
              <p:cNvSpPr>
                <a:spLocks/>
              </p:cNvSpPr>
              <p:nvPr/>
            </p:nvSpPr>
            <p:spPr bwMode="auto">
              <a:xfrm>
                <a:off x="375" y="1142"/>
                <a:ext cx="17" cy="475"/>
              </a:xfrm>
              <a:custGeom>
                <a:avLst/>
                <a:gdLst>
                  <a:gd name="T0" fmla="*/ 0 w 101"/>
                  <a:gd name="T1" fmla="*/ 0 h 2379"/>
                  <a:gd name="T2" fmla="*/ 0 w 101"/>
                  <a:gd name="T3" fmla="*/ 0 h 2379"/>
                  <a:gd name="T4" fmla="*/ 0 w 101"/>
                  <a:gd name="T5" fmla="*/ 0 h 2379"/>
                  <a:gd name="T6" fmla="*/ 0 w 101"/>
                  <a:gd name="T7" fmla="*/ 0 h 2379"/>
                  <a:gd name="T8" fmla="*/ 0 w 101"/>
                  <a:gd name="T9" fmla="*/ 1 h 2379"/>
                  <a:gd name="T10" fmla="*/ 0 60000 65536"/>
                  <a:gd name="T11" fmla="*/ 0 60000 65536"/>
                  <a:gd name="T12" fmla="*/ 0 60000 65536"/>
                  <a:gd name="T13" fmla="*/ 0 60000 65536"/>
                  <a:gd name="T14" fmla="*/ 0 60000 65536"/>
                  <a:gd name="T15" fmla="*/ 0 w 101"/>
                  <a:gd name="T16" fmla="*/ 0 h 2379"/>
                  <a:gd name="T17" fmla="*/ 101 w 101"/>
                  <a:gd name="T18" fmla="*/ 2379 h 2379"/>
                </a:gdLst>
                <a:ahLst/>
                <a:cxnLst>
                  <a:cxn ang="T10">
                    <a:pos x="T0" y="T1"/>
                  </a:cxn>
                  <a:cxn ang="T11">
                    <a:pos x="T2" y="T3"/>
                  </a:cxn>
                  <a:cxn ang="T12">
                    <a:pos x="T4" y="T5"/>
                  </a:cxn>
                  <a:cxn ang="T13">
                    <a:pos x="T6" y="T7"/>
                  </a:cxn>
                  <a:cxn ang="T14">
                    <a:pos x="T8" y="T9"/>
                  </a:cxn>
                </a:cxnLst>
                <a:rect l="T15" t="T16" r="T17" b="T18"/>
                <a:pathLst>
                  <a:path w="101" h="2379">
                    <a:moveTo>
                      <a:pt x="0" y="0"/>
                    </a:moveTo>
                    <a:lnTo>
                      <a:pt x="49" y="47"/>
                    </a:lnTo>
                    <a:lnTo>
                      <a:pt x="101" y="793"/>
                    </a:lnTo>
                    <a:lnTo>
                      <a:pt x="46" y="880"/>
                    </a:lnTo>
                    <a:lnTo>
                      <a:pt x="44" y="2379"/>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6" name="Freeform 26"/>
              <p:cNvSpPr>
                <a:spLocks/>
              </p:cNvSpPr>
              <p:nvPr/>
            </p:nvSpPr>
            <p:spPr bwMode="auto">
              <a:xfrm>
                <a:off x="382" y="1142"/>
                <a:ext cx="16" cy="476"/>
              </a:xfrm>
              <a:custGeom>
                <a:avLst/>
                <a:gdLst>
                  <a:gd name="T0" fmla="*/ 0 w 97"/>
                  <a:gd name="T1" fmla="*/ 0 h 2379"/>
                  <a:gd name="T2" fmla="*/ 0 w 97"/>
                  <a:gd name="T3" fmla="*/ 0 h 2379"/>
                  <a:gd name="T4" fmla="*/ 0 w 97"/>
                  <a:gd name="T5" fmla="*/ 0 h 2379"/>
                  <a:gd name="T6" fmla="*/ 0 w 97"/>
                  <a:gd name="T7" fmla="*/ 0 h 2379"/>
                  <a:gd name="T8" fmla="*/ 0 w 97"/>
                  <a:gd name="T9" fmla="*/ 1 h 2379"/>
                  <a:gd name="T10" fmla="*/ 0 60000 65536"/>
                  <a:gd name="T11" fmla="*/ 0 60000 65536"/>
                  <a:gd name="T12" fmla="*/ 0 60000 65536"/>
                  <a:gd name="T13" fmla="*/ 0 60000 65536"/>
                  <a:gd name="T14" fmla="*/ 0 60000 65536"/>
                  <a:gd name="T15" fmla="*/ 0 w 97"/>
                  <a:gd name="T16" fmla="*/ 0 h 2379"/>
                  <a:gd name="T17" fmla="*/ 97 w 97"/>
                  <a:gd name="T18" fmla="*/ 2379 h 2379"/>
                </a:gdLst>
                <a:ahLst/>
                <a:cxnLst>
                  <a:cxn ang="T10">
                    <a:pos x="T0" y="T1"/>
                  </a:cxn>
                  <a:cxn ang="T11">
                    <a:pos x="T2" y="T3"/>
                  </a:cxn>
                  <a:cxn ang="T12">
                    <a:pos x="T4" y="T5"/>
                  </a:cxn>
                  <a:cxn ang="T13">
                    <a:pos x="T6" y="T7"/>
                  </a:cxn>
                  <a:cxn ang="T14">
                    <a:pos x="T8" y="T9"/>
                  </a:cxn>
                </a:cxnLst>
                <a:rect l="T15" t="T16" r="T17" b="T18"/>
                <a:pathLst>
                  <a:path w="97" h="2379">
                    <a:moveTo>
                      <a:pt x="0" y="0"/>
                    </a:moveTo>
                    <a:lnTo>
                      <a:pt x="44" y="40"/>
                    </a:lnTo>
                    <a:lnTo>
                      <a:pt x="97" y="793"/>
                    </a:lnTo>
                    <a:lnTo>
                      <a:pt x="42" y="879"/>
                    </a:lnTo>
                    <a:lnTo>
                      <a:pt x="40" y="2379"/>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7" name="Freeform 27"/>
              <p:cNvSpPr>
                <a:spLocks/>
              </p:cNvSpPr>
              <p:nvPr/>
            </p:nvSpPr>
            <p:spPr bwMode="auto">
              <a:xfrm>
                <a:off x="388" y="1142"/>
                <a:ext cx="16" cy="477"/>
              </a:xfrm>
              <a:custGeom>
                <a:avLst/>
                <a:gdLst>
                  <a:gd name="T0" fmla="*/ 0 w 98"/>
                  <a:gd name="T1" fmla="*/ 0 h 2385"/>
                  <a:gd name="T2" fmla="*/ 0 w 98"/>
                  <a:gd name="T3" fmla="*/ 0 h 2385"/>
                  <a:gd name="T4" fmla="*/ 0 w 98"/>
                  <a:gd name="T5" fmla="*/ 0 h 2385"/>
                  <a:gd name="T6" fmla="*/ 0 w 98"/>
                  <a:gd name="T7" fmla="*/ 0 h 2385"/>
                  <a:gd name="T8" fmla="*/ 0 w 98"/>
                  <a:gd name="T9" fmla="*/ 1 h 2385"/>
                  <a:gd name="T10" fmla="*/ 0 60000 65536"/>
                  <a:gd name="T11" fmla="*/ 0 60000 65536"/>
                  <a:gd name="T12" fmla="*/ 0 60000 65536"/>
                  <a:gd name="T13" fmla="*/ 0 60000 65536"/>
                  <a:gd name="T14" fmla="*/ 0 60000 65536"/>
                  <a:gd name="T15" fmla="*/ 0 w 98"/>
                  <a:gd name="T16" fmla="*/ 0 h 2385"/>
                  <a:gd name="T17" fmla="*/ 98 w 98"/>
                  <a:gd name="T18" fmla="*/ 2385 h 2385"/>
                </a:gdLst>
                <a:ahLst/>
                <a:cxnLst>
                  <a:cxn ang="T10">
                    <a:pos x="T0" y="T1"/>
                  </a:cxn>
                  <a:cxn ang="T11">
                    <a:pos x="T2" y="T3"/>
                  </a:cxn>
                  <a:cxn ang="T12">
                    <a:pos x="T4" y="T5"/>
                  </a:cxn>
                  <a:cxn ang="T13">
                    <a:pos x="T6" y="T7"/>
                  </a:cxn>
                  <a:cxn ang="T14">
                    <a:pos x="T8" y="T9"/>
                  </a:cxn>
                </a:cxnLst>
                <a:rect l="T15" t="T16" r="T17" b="T18"/>
                <a:pathLst>
                  <a:path w="98" h="2385">
                    <a:moveTo>
                      <a:pt x="0" y="0"/>
                    </a:moveTo>
                    <a:lnTo>
                      <a:pt x="43" y="43"/>
                    </a:lnTo>
                    <a:lnTo>
                      <a:pt x="98" y="785"/>
                    </a:lnTo>
                    <a:lnTo>
                      <a:pt x="40" y="878"/>
                    </a:lnTo>
                    <a:lnTo>
                      <a:pt x="40" y="2385"/>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8" name="Freeform 28"/>
              <p:cNvSpPr>
                <a:spLocks/>
              </p:cNvSpPr>
              <p:nvPr/>
            </p:nvSpPr>
            <p:spPr bwMode="auto">
              <a:xfrm>
                <a:off x="394" y="1142"/>
                <a:ext cx="16" cy="475"/>
              </a:xfrm>
              <a:custGeom>
                <a:avLst/>
                <a:gdLst>
                  <a:gd name="T0" fmla="*/ 0 w 97"/>
                  <a:gd name="T1" fmla="*/ 0 h 2373"/>
                  <a:gd name="T2" fmla="*/ 0 w 97"/>
                  <a:gd name="T3" fmla="*/ 0 h 2373"/>
                  <a:gd name="T4" fmla="*/ 0 w 97"/>
                  <a:gd name="T5" fmla="*/ 0 h 2373"/>
                  <a:gd name="T6" fmla="*/ 0 w 97"/>
                  <a:gd name="T7" fmla="*/ 0 h 2373"/>
                  <a:gd name="T8" fmla="*/ 0 w 97"/>
                  <a:gd name="T9" fmla="*/ 1 h 2373"/>
                  <a:gd name="T10" fmla="*/ 0 60000 65536"/>
                  <a:gd name="T11" fmla="*/ 0 60000 65536"/>
                  <a:gd name="T12" fmla="*/ 0 60000 65536"/>
                  <a:gd name="T13" fmla="*/ 0 60000 65536"/>
                  <a:gd name="T14" fmla="*/ 0 60000 65536"/>
                  <a:gd name="T15" fmla="*/ 0 w 97"/>
                  <a:gd name="T16" fmla="*/ 0 h 2373"/>
                  <a:gd name="T17" fmla="*/ 97 w 97"/>
                  <a:gd name="T18" fmla="*/ 2373 h 2373"/>
                </a:gdLst>
                <a:ahLst/>
                <a:cxnLst>
                  <a:cxn ang="T10">
                    <a:pos x="T0" y="T1"/>
                  </a:cxn>
                  <a:cxn ang="T11">
                    <a:pos x="T2" y="T3"/>
                  </a:cxn>
                  <a:cxn ang="T12">
                    <a:pos x="T4" y="T5"/>
                  </a:cxn>
                  <a:cxn ang="T13">
                    <a:pos x="T6" y="T7"/>
                  </a:cxn>
                  <a:cxn ang="T14">
                    <a:pos x="T8" y="T9"/>
                  </a:cxn>
                </a:cxnLst>
                <a:rect l="T15" t="T16" r="T17" b="T18"/>
                <a:pathLst>
                  <a:path w="97" h="2373">
                    <a:moveTo>
                      <a:pt x="0" y="0"/>
                    </a:moveTo>
                    <a:lnTo>
                      <a:pt x="45" y="40"/>
                    </a:lnTo>
                    <a:lnTo>
                      <a:pt x="97" y="787"/>
                    </a:lnTo>
                    <a:lnTo>
                      <a:pt x="44" y="874"/>
                    </a:lnTo>
                    <a:lnTo>
                      <a:pt x="41" y="2373"/>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611" name="Rectangle 29"/>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4612" name="Rectangle 30"/>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4613" name="Rectangle 31"/>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4614" name="Rectangle 32"/>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4615" name="Rectangle 33"/>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4616" name="Rectangle 34"/>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4617" name="Freeform 35"/>
            <p:cNvSpPr>
              <a:spLocks/>
            </p:cNvSpPr>
            <p:nvPr/>
          </p:nvSpPr>
          <p:spPr bwMode="auto">
            <a:xfrm>
              <a:off x="489" y="1363"/>
              <a:ext cx="5" cy="30"/>
            </a:xfrm>
            <a:custGeom>
              <a:avLst/>
              <a:gdLst>
                <a:gd name="T0" fmla="*/ 0 w 34"/>
                <a:gd name="T1" fmla="*/ 0 h 152"/>
                <a:gd name="T2" fmla="*/ 0 w 34"/>
                <a:gd name="T3" fmla="*/ 0 h 152"/>
                <a:gd name="T4" fmla="*/ 0 w 34"/>
                <a:gd name="T5" fmla="*/ 0 h 152"/>
                <a:gd name="T6" fmla="*/ 0 w 34"/>
                <a:gd name="T7" fmla="*/ 0 h 152"/>
                <a:gd name="T8" fmla="*/ 0 60000 65536"/>
                <a:gd name="T9" fmla="*/ 0 60000 65536"/>
                <a:gd name="T10" fmla="*/ 0 60000 65536"/>
                <a:gd name="T11" fmla="*/ 0 60000 65536"/>
                <a:gd name="T12" fmla="*/ 0 w 34"/>
                <a:gd name="T13" fmla="*/ 0 h 152"/>
                <a:gd name="T14" fmla="*/ 34 w 34"/>
                <a:gd name="T15" fmla="*/ 152 h 152"/>
              </a:gdLst>
              <a:ahLst/>
              <a:cxnLst>
                <a:cxn ang="T8">
                  <a:pos x="T0" y="T1"/>
                </a:cxn>
                <a:cxn ang="T9">
                  <a:pos x="T2" y="T3"/>
                </a:cxn>
                <a:cxn ang="T10">
                  <a:pos x="T4" y="T5"/>
                </a:cxn>
                <a:cxn ang="T11">
                  <a:pos x="T6" y="T7"/>
                </a:cxn>
              </a:cxnLst>
              <a:rect l="T12" t="T13" r="T14" b="T15"/>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618" name="Group 36"/>
            <p:cNvGrpSpPr>
              <a:grpSpLocks/>
            </p:cNvGrpSpPr>
            <p:nvPr/>
          </p:nvGrpSpPr>
          <p:grpSpPr bwMode="auto">
            <a:xfrm>
              <a:off x="408" y="1358"/>
              <a:ext cx="130" cy="47"/>
              <a:chOff x="408" y="1358"/>
              <a:chExt cx="130" cy="47"/>
            </a:xfrm>
          </p:grpSpPr>
          <p:sp>
            <p:nvSpPr>
              <p:cNvPr id="24629" name="Rectangle 37"/>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4630" name="Rectangle 38"/>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grpSp>
            <p:nvGrpSpPr>
              <p:cNvPr id="24631" name="Group 39"/>
              <p:cNvGrpSpPr>
                <a:grpSpLocks/>
              </p:cNvGrpSpPr>
              <p:nvPr/>
            </p:nvGrpSpPr>
            <p:grpSpPr bwMode="auto">
              <a:xfrm>
                <a:off x="417" y="1361"/>
                <a:ext cx="114" cy="37"/>
                <a:chOff x="417" y="1361"/>
                <a:chExt cx="114" cy="37"/>
              </a:xfrm>
            </p:grpSpPr>
            <p:sp>
              <p:nvSpPr>
                <p:cNvPr id="24632" name="Freeform 40"/>
                <p:cNvSpPr>
                  <a:spLocks/>
                </p:cNvSpPr>
                <p:nvPr/>
              </p:nvSpPr>
              <p:spPr bwMode="auto">
                <a:xfrm>
                  <a:off x="468" y="1363"/>
                  <a:ext cx="26" cy="13"/>
                </a:xfrm>
                <a:custGeom>
                  <a:avLst/>
                  <a:gdLst>
                    <a:gd name="T0" fmla="*/ 0 w 160"/>
                    <a:gd name="T1" fmla="*/ 0 h 69"/>
                    <a:gd name="T2" fmla="*/ 0 w 160"/>
                    <a:gd name="T3" fmla="*/ 0 h 69"/>
                    <a:gd name="T4" fmla="*/ 0 w 160"/>
                    <a:gd name="T5" fmla="*/ 0 h 69"/>
                    <a:gd name="T6" fmla="*/ 0 w 160"/>
                    <a:gd name="T7" fmla="*/ 0 h 69"/>
                    <a:gd name="T8" fmla="*/ 0 w 160"/>
                    <a:gd name="T9" fmla="*/ 0 h 69"/>
                    <a:gd name="T10" fmla="*/ 0 60000 65536"/>
                    <a:gd name="T11" fmla="*/ 0 60000 65536"/>
                    <a:gd name="T12" fmla="*/ 0 60000 65536"/>
                    <a:gd name="T13" fmla="*/ 0 60000 65536"/>
                    <a:gd name="T14" fmla="*/ 0 60000 65536"/>
                    <a:gd name="T15" fmla="*/ 0 w 160"/>
                    <a:gd name="T16" fmla="*/ 0 h 69"/>
                    <a:gd name="T17" fmla="*/ 160 w 160"/>
                    <a:gd name="T18" fmla="*/ 69 h 69"/>
                  </a:gdLst>
                  <a:ahLst/>
                  <a:cxnLst>
                    <a:cxn ang="T10">
                      <a:pos x="T0" y="T1"/>
                    </a:cxn>
                    <a:cxn ang="T11">
                      <a:pos x="T2" y="T3"/>
                    </a:cxn>
                    <a:cxn ang="T12">
                      <a:pos x="T4" y="T5"/>
                    </a:cxn>
                    <a:cxn ang="T13">
                      <a:pos x="T6" y="T7"/>
                    </a:cxn>
                    <a:cxn ang="T14">
                      <a:pos x="T8" y="T9"/>
                    </a:cxn>
                  </a:cxnLst>
                  <a:rect l="T15" t="T16" r="T17" b="T18"/>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33" name="Freeform 41"/>
                <p:cNvSpPr>
                  <a:spLocks/>
                </p:cNvSpPr>
                <p:nvPr/>
              </p:nvSpPr>
              <p:spPr bwMode="auto">
                <a:xfrm>
                  <a:off x="468" y="1380"/>
                  <a:ext cx="60" cy="14"/>
                </a:xfrm>
                <a:custGeom>
                  <a:avLst/>
                  <a:gdLst>
                    <a:gd name="T0" fmla="*/ 0 w 359"/>
                    <a:gd name="T1" fmla="*/ 0 h 67"/>
                    <a:gd name="T2" fmla="*/ 0 w 359"/>
                    <a:gd name="T3" fmla="*/ 0 h 67"/>
                    <a:gd name="T4" fmla="*/ 0 w 359"/>
                    <a:gd name="T5" fmla="*/ 0 h 67"/>
                    <a:gd name="T6" fmla="*/ 0 w 359"/>
                    <a:gd name="T7" fmla="*/ 0 h 67"/>
                    <a:gd name="T8" fmla="*/ 0 w 359"/>
                    <a:gd name="T9" fmla="*/ 0 h 67"/>
                    <a:gd name="T10" fmla="*/ 0 60000 65536"/>
                    <a:gd name="T11" fmla="*/ 0 60000 65536"/>
                    <a:gd name="T12" fmla="*/ 0 60000 65536"/>
                    <a:gd name="T13" fmla="*/ 0 60000 65536"/>
                    <a:gd name="T14" fmla="*/ 0 60000 65536"/>
                    <a:gd name="T15" fmla="*/ 0 w 359"/>
                    <a:gd name="T16" fmla="*/ 0 h 67"/>
                    <a:gd name="T17" fmla="*/ 359 w 359"/>
                    <a:gd name="T18" fmla="*/ 67 h 67"/>
                  </a:gdLst>
                  <a:ahLst/>
                  <a:cxnLst>
                    <a:cxn ang="T10">
                      <a:pos x="T0" y="T1"/>
                    </a:cxn>
                    <a:cxn ang="T11">
                      <a:pos x="T2" y="T3"/>
                    </a:cxn>
                    <a:cxn ang="T12">
                      <a:pos x="T4" y="T5"/>
                    </a:cxn>
                    <a:cxn ang="T13">
                      <a:pos x="T6" y="T7"/>
                    </a:cxn>
                    <a:cxn ang="T14">
                      <a:pos x="T8" y="T9"/>
                    </a:cxn>
                  </a:cxnLst>
                  <a:rect l="T15" t="T16" r="T17" b="T18"/>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34" name="Freeform 42"/>
                <p:cNvSpPr>
                  <a:spLocks/>
                </p:cNvSpPr>
                <p:nvPr/>
              </p:nvSpPr>
              <p:spPr bwMode="auto">
                <a:xfrm>
                  <a:off x="493" y="1369"/>
                  <a:ext cx="35" cy="7"/>
                </a:xfrm>
                <a:custGeom>
                  <a:avLst/>
                  <a:gdLst>
                    <a:gd name="T0" fmla="*/ 0 w 209"/>
                    <a:gd name="T1" fmla="*/ 0 h 36"/>
                    <a:gd name="T2" fmla="*/ 0 w 209"/>
                    <a:gd name="T3" fmla="*/ 0 h 36"/>
                    <a:gd name="T4" fmla="*/ 0 w 209"/>
                    <a:gd name="T5" fmla="*/ 0 h 36"/>
                    <a:gd name="T6" fmla="*/ 0 w 209"/>
                    <a:gd name="T7" fmla="*/ 0 h 36"/>
                    <a:gd name="T8" fmla="*/ 0 w 209"/>
                    <a:gd name="T9" fmla="*/ 0 h 36"/>
                    <a:gd name="T10" fmla="*/ 0 60000 65536"/>
                    <a:gd name="T11" fmla="*/ 0 60000 65536"/>
                    <a:gd name="T12" fmla="*/ 0 60000 65536"/>
                    <a:gd name="T13" fmla="*/ 0 60000 65536"/>
                    <a:gd name="T14" fmla="*/ 0 60000 65536"/>
                    <a:gd name="T15" fmla="*/ 0 w 209"/>
                    <a:gd name="T16" fmla="*/ 0 h 36"/>
                    <a:gd name="T17" fmla="*/ 209 w 209"/>
                    <a:gd name="T18" fmla="*/ 36 h 36"/>
                  </a:gdLst>
                  <a:ahLst/>
                  <a:cxnLst>
                    <a:cxn ang="T10">
                      <a:pos x="T0" y="T1"/>
                    </a:cxn>
                    <a:cxn ang="T11">
                      <a:pos x="T2" y="T3"/>
                    </a:cxn>
                    <a:cxn ang="T12">
                      <a:pos x="T4" y="T5"/>
                    </a:cxn>
                    <a:cxn ang="T13">
                      <a:pos x="T6" y="T7"/>
                    </a:cxn>
                    <a:cxn ang="T14">
                      <a:pos x="T8" y="T9"/>
                    </a:cxn>
                  </a:cxnLst>
                  <a:rect l="T15" t="T16" r="T17" b="T18"/>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35" name="Freeform 43"/>
                <p:cNvSpPr>
                  <a:spLocks/>
                </p:cNvSpPr>
                <p:nvPr/>
              </p:nvSpPr>
              <p:spPr bwMode="auto">
                <a:xfrm>
                  <a:off x="524" y="1368"/>
                  <a:ext cx="4" cy="25"/>
                </a:xfrm>
                <a:custGeom>
                  <a:avLst/>
                  <a:gdLst>
                    <a:gd name="T0" fmla="*/ 0 w 21"/>
                    <a:gd name="T1" fmla="*/ 0 h 123"/>
                    <a:gd name="T2" fmla="*/ 0 w 21"/>
                    <a:gd name="T3" fmla="*/ 0 h 123"/>
                    <a:gd name="T4" fmla="*/ 0 w 21"/>
                    <a:gd name="T5" fmla="*/ 0 h 123"/>
                    <a:gd name="T6" fmla="*/ 0 w 21"/>
                    <a:gd name="T7" fmla="*/ 0 h 123"/>
                    <a:gd name="T8" fmla="*/ 0 60000 65536"/>
                    <a:gd name="T9" fmla="*/ 0 60000 65536"/>
                    <a:gd name="T10" fmla="*/ 0 60000 65536"/>
                    <a:gd name="T11" fmla="*/ 0 60000 65536"/>
                    <a:gd name="T12" fmla="*/ 0 w 21"/>
                    <a:gd name="T13" fmla="*/ 0 h 123"/>
                    <a:gd name="T14" fmla="*/ 21 w 21"/>
                    <a:gd name="T15" fmla="*/ 123 h 123"/>
                  </a:gdLst>
                  <a:ahLst/>
                  <a:cxnLst>
                    <a:cxn ang="T8">
                      <a:pos x="T0" y="T1"/>
                    </a:cxn>
                    <a:cxn ang="T9">
                      <a:pos x="T2" y="T3"/>
                    </a:cxn>
                    <a:cxn ang="T10">
                      <a:pos x="T4" y="T5"/>
                    </a:cxn>
                    <a:cxn ang="T11">
                      <a:pos x="T6" y="T7"/>
                    </a:cxn>
                  </a:cxnLst>
                  <a:rect l="T12" t="T13" r="T14" b="T15"/>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36" name="Oval 44"/>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4637" name="Rectangle 45"/>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grpSp>
              <p:nvGrpSpPr>
                <p:cNvPr id="24638" name="Group 46"/>
                <p:cNvGrpSpPr>
                  <a:grpSpLocks/>
                </p:cNvGrpSpPr>
                <p:nvPr/>
              </p:nvGrpSpPr>
              <p:grpSpPr bwMode="auto">
                <a:xfrm>
                  <a:off x="492" y="1361"/>
                  <a:ext cx="12" cy="37"/>
                  <a:chOff x="492" y="1361"/>
                  <a:chExt cx="12" cy="37"/>
                </a:xfrm>
              </p:grpSpPr>
              <p:sp>
                <p:nvSpPr>
                  <p:cNvPr id="24639" name="Freeform 47"/>
                  <p:cNvSpPr>
                    <a:spLocks/>
                  </p:cNvSpPr>
                  <p:nvPr/>
                </p:nvSpPr>
                <p:spPr bwMode="auto">
                  <a:xfrm>
                    <a:off x="492" y="1361"/>
                    <a:ext cx="11" cy="37"/>
                  </a:xfrm>
                  <a:custGeom>
                    <a:avLst/>
                    <a:gdLst>
                      <a:gd name="T0" fmla="*/ 0 w 69"/>
                      <a:gd name="T1" fmla="*/ 0 h 183"/>
                      <a:gd name="T2" fmla="*/ 0 w 69"/>
                      <a:gd name="T3" fmla="*/ 0 h 183"/>
                      <a:gd name="T4" fmla="*/ 0 w 69"/>
                      <a:gd name="T5" fmla="*/ 0 h 183"/>
                      <a:gd name="T6" fmla="*/ 0 w 69"/>
                      <a:gd name="T7" fmla="*/ 0 h 183"/>
                      <a:gd name="T8" fmla="*/ 0 w 69"/>
                      <a:gd name="T9" fmla="*/ 0 h 183"/>
                      <a:gd name="T10" fmla="*/ 0 w 69"/>
                      <a:gd name="T11" fmla="*/ 0 h 183"/>
                      <a:gd name="T12" fmla="*/ 0 w 69"/>
                      <a:gd name="T13" fmla="*/ 0 h 183"/>
                      <a:gd name="T14" fmla="*/ 0 w 69"/>
                      <a:gd name="T15" fmla="*/ 0 h 183"/>
                      <a:gd name="T16" fmla="*/ 0 w 69"/>
                      <a:gd name="T17" fmla="*/ 0 h 183"/>
                      <a:gd name="T18" fmla="*/ 0 w 69"/>
                      <a:gd name="T19" fmla="*/ 0 h 183"/>
                      <a:gd name="T20" fmla="*/ 0 w 69"/>
                      <a:gd name="T21" fmla="*/ 0 h 183"/>
                      <a:gd name="T22" fmla="*/ 0 w 69"/>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
                      <a:gd name="T37" fmla="*/ 0 h 183"/>
                      <a:gd name="T38" fmla="*/ 69 w 69"/>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40" name="Freeform 48"/>
                  <p:cNvSpPr>
                    <a:spLocks/>
                  </p:cNvSpPr>
                  <p:nvPr/>
                </p:nvSpPr>
                <p:spPr bwMode="auto">
                  <a:xfrm>
                    <a:off x="493" y="1361"/>
                    <a:ext cx="11" cy="36"/>
                  </a:xfrm>
                  <a:custGeom>
                    <a:avLst/>
                    <a:gdLst>
                      <a:gd name="T0" fmla="*/ 0 w 70"/>
                      <a:gd name="T1" fmla="*/ 0 h 183"/>
                      <a:gd name="T2" fmla="*/ 0 w 70"/>
                      <a:gd name="T3" fmla="*/ 0 h 183"/>
                      <a:gd name="T4" fmla="*/ 0 w 70"/>
                      <a:gd name="T5" fmla="*/ 0 h 183"/>
                      <a:gd name="T6" fmla="*/ 0 w 70"/>
                      <a:gd name="T7" fmla="*/ 0 h 183"/>
                      <a:gd name="T8" fmla="*/ 0 w 70"/>
                      <a:gd name="T9" fmla="*/ 0 h 183"/>
                      <a:gd name="T10" fmla="*/ 0 w 70"/>
                      <a:gd name="T11" fmla="*/ 0 h 183"/>
                      <a:gd name="T12" fmla="*/ 0 w 70"/>
                      <a:gd name="T13" fmla="*/ 0 h 183"/>
                      <a:gd name="T14" fmla="*/ 0 w 70"/>
                      <a:gd name="T15" fmla="*/ 0 h 183"/>
                      <a:gd name="T16" fmla="*/ 0 w 70"/>
                      <a:gd name="T17" fmla="*/ 0 h 183"/>
                      <a:gd name="T18" fmla="*/ 0 w 70"/>
                      <a:gd name="T19" fmla="*/ 0 h 183"/>
                      <a:gd name="T20" fmla="*/ 0 w 70"/>
                      <a:gd name="T21" fmla="*/ 0 h 183"/>
                      <a:gd name="T22" fmla="*/ 0 w 70"/>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183"/>
                      <a:gd name="T38" fmla="*/ 70 w 70"/>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24619" name="Rectangle 49"/>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4620" name="Freeform 50"/>
            <p:cNvSpPr>
              <a:spLocks/>
            </p:cNvSpPr>
            <p:nvPr/>
          </p:nvSpPr>
          <p:spPr bwMode="auto">
            <a:xfrm>
              <a:off x="458" y="1430"/>
              <a:ext cx="33" cy="8"/>
            </a:xfrm>
            <a:custGeom>
              <a:avLst/>
              <a:gdLst>
                <a:gd name="T0" fmla="*/ 0 w 200"/>
                <a:gd name="T1" fmla="*/ 0 h 36"/>
                <a:gd name="T2" fmla="*/ 0 w 200"/>
                <a:gd name="T3" fmla="*/ 0 h 36"/>
                <a:gd name="T4" fmla="*/ 0 w 200"/>
                <a:gd name="T5" fmla="*/ 0 h 36"/>
                <a:gd name="T6" fmla="*/ 0 w 200"/>
                <a:gd name="T7" fmla="*/ 0 h 36"/>
                <a:gd name="T8" fmla="*/ 0 60000 65536"/>
                <a:gd name="T9" fmla="*/ 0 60000 65536"/>
                <a:gd name="T10" fmla="*/ 0 60000 65536"/>
                <a:gd name="T11" fmla="*/ 0 60000 65536"/>
                <a:gd name="T12" fmla="*/ 0 w 200"/>
                <a:gd name="T13" fmla="*/ 0 h 36"/>
                <a:gd name="T14" fmla="*/ 200 w 200"/>
                <a:gd name="T15" fmla="*/ 36 h 36"/>
              </a:gdLst>
              <a:ahLst/>
              <a:cxnLst>
                <a:cxn ang="T8">
                  <a:pos x="T0" y="T1"/>
                </a:cxn>
                <a:cxn ang="T9">
                  <a:pos x="T2" y="T3"/>
                </a:cxn>
                <a:cxn ang="T10">
                  <a:pos x="T4" y="T5"/>
                </a:cxn>
                <a:cxn ang="T11">
                  <a:pos x="T6" y="T7"/>
                </a:cxn>
              </a:cxnLst>
              <a:rect l="T12" t="T13" r="T14" b="T15"/>
              <a:pathLst>
                <a:path w="200" h="36">
                  <a:moveTo>
                    <a:pt x="5" y="36"/>
                  </a:moveTo>
                  <a:lnTo>
                    <a:pt x="0" y="0"/>
                  </a:lnTo>
                  <a:lnTo>
                    <a:pt x="194" y="0"/>
                  </a:lnTo>
                  <a:lnTo>
                    <a:pt x="200" y="35"/>
                  </a:lnTo>
                </a:path>
              </a:pathLst>
            </a:custGeom>
            <a:noFill/>
            <a:ln w="4763">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1" name="Freeform 51"/>
            <p:cNvSpPr>
              <a:spLocks/>
            </p:cNvSpPr>
            <p:nvPr/>
          </p:nvSpPr>
          <p:spPr bwMode="auto">
            <a:xfrm>
              <a:off x="368" y="1173"/>
              <a:ext cx="29" cy="36"/>
            </a:xfrm>
            <a:custGeom>
              <a:avLst/>
              <a:gdLst>
                <a:gd name="T0" fmla="*/ 0 w 177"/>
                <a:gd name="T1" fmla="*/ 0 h 180"/>
                <a:gd name="T2" fmla="*/ 0 w 177"/>
                <a:gd name="T3" fmla="*/ 0 h 180"/>
                <a:gd name="T4" fmla="*/ 0 w 177"/>
                <a:gd name="T5" fmla="*/ 0 h 180"/>
                <a:gd name="T6" fmla="*/ 0 w 177"/>
                <a:gd name="T7" fmla="*/ 0 h 180"/>
                <a:gd name="T8" fmla="*/ 0 w 177"/>
                <a:gd name="T9" fmla="*/ 0 h 180"/>
                <a:gd name="T10" fmla="*/ 0 60000 65536"/>
                <a:gd name="T11" fmla="*/ 0 60000 65536"/>
                <a:gd name="T12" fmla="*/ 0 60000 65536"/>
                <a:gd name="T13" fmla="*/ 0 60000 65536"/>
                <a:gd name="T14" fmla="*/ 0 60000 65536"/>
                <a:gd name="T15" fmla="*/ 0 w 177"/>
                <a:gd name="T16" fmla="*/ 0 h 180"/>
                <a:gd name="T17" fmla="*/ 177 w 177"/>
                <a:gd name="T18" fmla="*/ 180 h 180"/>
              </a:gdLst>
              <a:ahLst/>
              <a:cxnLst>
                <a:cxn ang="T10">
                  <a:pos x="T0" y="T1"/>
                </a:cxn>
                <a:cxn ang="T11">
                  <a:pos x="T2" y="T3"/>
                </a:cxn>
                <a:cxn ang="T12">
                  <a:pos x="T4" y="T5"/>
                </a:cxn>
                <a:cxn ang="T13">
                  <a:pos x="T6" y="T7"/>
                </a:cxn>
                <a:cxn ang="T14">
                  <a:pos x="T8" y="T9"/>
                </a:cxn>
              </a:cxnLst>
              <a:rect l="T15" t="T16" r="T17" b="T18"/>
              <a:pathLst>
                <a:path w="177" h="180">
                  <a:moveTo>
                    <a:pt x="163" y="0"/>
                  </a:moveTo>
                  <a:lnTo>
                    <a:pt x="0" y="0"/>
                  </a:lnTo>
                  <a:lnTo>
                    <a:pt x="12" y="180"/>
                  </a:lnTo>
                  <a:lnTo>
                    <a:pt x="177" y="180"/>
                  </a:lnTo>
                  <a:lnTo>
                    <a:pt x="163" y="0"/>
                  </a:lnTo>
                  <a:close/>
                </a:path>
              </a:pathLst>
            </a:custGeom>
            <a:solidFill>
              <a:srgbClr val="C0C0C0"/>
            </a:solidFill>
            <a:ln w="4763">
              <a:solidFill>
                <a:srgbClr val="808080"/>
              </a:solidFill>
              <a:round/>
              <a:headEnd/>
              <a:tailEnd/>
            </a:ln>
          </p:spPr>
          <p:txBody>
            <a:bodyPr/>
            <a:lstStyle/>
            <a:p>
              <a:endParaRPr lang="zh-CN" altLang="en-US"/>
            </a:p>
          </p:txBody>
        </p:sp>
        <p:sp>
          <p:nvSpPr>
            <p:cNvPr id="24622" name="Freeform 52"/>
            <p:cNvSpPr>
              <a:spLocks/>
            </p:cNvSpPr>
            <p:nvPr/>
          </p:nvSpPr>
          <p:spPr bwMode="auto">
            <a:xfrm>
              <a:off x="371" y="1234"/>
              <a:ext cx="31" cy="37"/>
            </a:xfrm>
            <a:custGeom>
              <a:avLst/>
              <a:gdLst>
                <a:gd name="T0" fmla="*/ 0 w 183"/>
                <a:gd name="T1" fmla="*/ 0 h 182"/>
                <a:gd name="T2" fmla="*/ 0 w 183"/>
                <a:gd name="T3" fmla="*/ 0 h 182"/>
                <a:gd name="T4" fmla="*/ 0 w 183"/>
                <a:gd name="T5" fmla="*/ 0 h 182"/>
                <a:gd name="T6" fmla="*/ 0 w 183"/>
                <a:gd name="T7" fmla="*/ 0 h 182"/>
                <a:gd name="T8" fmla="*/ 0 w 183"/>
                <a:gd name="T9" fmla="*/ 0 h 182"/>
                <a:gd name="T10" fmla="*/ 0 60000 65536"/>
                <a:gd name="T11" fmla="*/ 0 60000 65536"/>
                <a:gd name="T12" fmla="*/ 0 60000 65536"/>
                <a:gd name="T13" fmla="*/ 0 60000 65536"/>
                <a:gd name="T14" fmla="*/ 0 60000 65536"/>
                <a:gd name="T15" fmla="*/ 0 w 183"/>
                <a:gd name="T16" fmla="*/ 0 h 182"/>
                <a:gd name="T17" fmla="*/ 183 w 183"/>
                <a:gd name="T18" fmla="*/ 182 h 182"/>
              </a:gdLst>
              <a:ahLst/>
              <a:cxnLst>
                <a:cxn ang="T10">
                  <a:pos x="T0" y="T1"/>
                </a:cxn>
                <a:cxn ang="T11">
                  <a:pos x="T2" y="T3"/>
                </a:cxn>
                <a:cxn ang="T12">
                  <a:pos x="T4" y="T5"/>
                </a:cxn>
                <a:cxn ang="T13">
                  <a:pos x="T6" y="T7"/>
                </a:cxn>
                <a:cxn ang="T14">
                  <a:pos x="T8" y="T9"/>
                </a:cxn>
              </a:cxnLst>
              <a:rect l="T15" t="T16" r="T17" b="T18"/>
              <a:pathLst>
                <a:path w="183" h="182">
                  <a:moveTo>
                    <a:pt x="170" y="0"/>
                  </a:moveTo>
                  <a:lnTo>
                    <a:pt x="0" y="0"/>
                  </a:lnTo>
                  <a:lnTo>
                    <a:pt x="12" y="182"/>
                  </a:lnTo>
                  <a:lnTo>
                    <a:pt x="183" y="181"/>
                  </a:lnTo>
                  <a:lnTo>
                    <a:pt x="170" y="0"/>
                  </a:lnTo>
                  <a:close/>
                </a:path>
              </a:pathLst>
            </a:custGeom>
            <a:solidFill>
              <a:srgbClr val="C0C0C0"/>
            </a:solidFill>
            <a:ln w="4763">
              <a:solidFill>
                <a:srgbClr val="808080"/>
              </a:solidFill>
              <a:round/>
              <a:headEnd/>
              <a:tailEnd/>
            </a:ln>
          </p:spPr>
          <p:txBody>
            <a:bodyPr/>
            <a:lstStyle/>
            <a:p>
              <a:endParaRPr lang="zh-CN" altLang="en-US"/>
            </a:p>
          </p:txBody>
        </p:sp>
        <p:grpSp>
          <p:nvGrpSpPr>
            <p:cNvPr id="24623" name="Group 53"/>
            <p:cNvGrpSpPr>
              <a:grpSpLocks/>
            </p:cNvGrpSpPr>
            <p:nvPr/>
          </p:nvGrpSpPr>
          <p:grpSpPr bwMode="auto">
            <a:xfrm>
              <a:off x="415" y="1231"/>
              <a:ext cx="130" cy="39"/>
              <a:chOff x="415" y="1231"/>
              <a:chExt cx="130" cy="39"/>
            </a:xfrm>
          </p:grpSpPr>
          <p:sp>
            <p:nvSpPr>
              <p:cNvPr id="24624" name="Rectangle 54"/>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4625" name="Rectangle 55"/>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4626" name="Rectangle 56"/>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4627" name="Rectangle 57"/>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4628" name="Oval 58"/>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grpSp>
      </p:grpSp>
      <p:sp>
        <p:nvSpPr>
          <p:cNvPr id="24583" name="Rectangle 59"/>
          <p:cNvSpPr>
            <a:spLocks noChangeArrowheads="1"/>
          </p:cNvSpPr>
          <p:nvPr/>
        </p:nvSpPr>
        <p:spPr bwMode="auto">
          <a:xfrm>
            <a:off x="1347788" y="4533900"/>
            <a:ext cx="1160462" cy="1038225"/>
          </a:xfrm>
          <a:prstGeom prst="rect">
            <a:avLst/>
          </a:prstGeom>
          <a:solidFill>
            <a:srgbClr val="99FF66"/>
          </a:solidFill>
          <a:ln w="9525" algn="ctr">
            <a:solidFill>
              <a:schemeClr val="tx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r>
              <a:rPr lang="zh-CN" altLang="en-US" sz="2000">
                <a:solidFill>
                  <a:schemeClr val="folHlink"/>
                </a:solidFill>
                <a:latin typeface="Arial" charset="0"/>
                <a:ea typeface="黑体" pitchFamily="2" charset="-122"/>
              </a:rPr>
              <a:t>媒体</a:t>
            </a:r>
          </a:p>
          <a:p>
            <a:pPr algn="ctr" eaLnBrk="1" hangingPunct="1"/>
            <a:r>
              <a:rPr lang="zh-CN" altLang="en-US" sz="2000">
                <a:solidFill>
                  <a:schemeClr val="folHlink"/>
                </a:solidFill>
                <a:latin typeface="Arial" charset="0"/>
                <a:ea typeface="黑体" pitchFamily="2" charset="-122"/>
              </a:rPr>
              <a:t>播放器</a:t>
            </a:r>
          </a:p>
        </p:txBody>
      </p:sp>
      <p:grpSp>
        <p:nvGrpSpPr>
          <p:cNvPr id="9" name="Group 83"/>
          <p:cNvGrpSpPr>
            <a:grpSpLocks/>
          </p:cNvGrpSpPr>
          <p:nvPr/>
        </p:nvGrpSpPr>
        <p:grpSpPr bwMode="auto">
          <a:xfrm>
            <a:off x="1906588" y="3148013"/>
            <a:ext cx="1117600" cy="1385887"/>
            <a:chOff x="1201" y="2557"/>
            <a:chExt cx="704" cy="873"/>
          </a:xfrm>
        </p:grpSpPr>
        <p:sp>
          <p:nvSpPr>
            <p:cNvPr id="24605" name="Line 60"/>
            <p:cNvSpPr>
              <a:spLocks noChangeShapeType="1"/>
            </p:cNvSpPr>
            <p:nvPr/>
          </p:nvSpPr>
          <p:spPr bwMode="auto">
            <a:xfrm flipH="1">
              <a:off x="1215" y="2557"/>
              <a:ext cx="0" cy="873"/>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06" name="Text Box 67"/>
            <p:cNvSpPr txBox="1">
              <a:spLocks noChangeArrowheads="1"/>
            </p:cNvSpPr>
            <p:nvPr/>
          </p:nvSpPr>
          <p:spPr bwMode="auto">
            <a:xfrm>
              <a:off x="1201" y="2663"/>
              <a:ext cx="45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3600">
                  <a:solidFill>
                    <a:schemeClr val="folHlink"/>
                  </a:solidFill>
                  <a:latin typeface="Arial" charset="0"/>
                  <a:ea typeface="黑体" pitchFamily="2" charset="-122"/>
                  <a:sym typeface="Wingdings 2" pitchFamily="18" charset="2"/>
                </a:rPr>
                <a:t></a:t>
              </a:r>
              <a:r>
                <a:rPr lang="en-US" altLang="zh-CN" sz="3600">
                  <a:solidFill>
                    <a:schemeClr val="folHlink"/>
                  </a:solidFill>
                  <a:latin typeface="Arial" charset="0"/>
                  <a:ea typeface="黑体" pitchFamily="2" charset="-122"/>
                </a:rPr>
                <a:t> </a:t>
              </a:r>
            </a:p>
          </p:txBody>
        </p:sp>
        <p:sp>
          <p:nvSpPr>
            <p:cNvPr id="24607" name="Text Box 68"/>
            <p:cNvSpPr txBox="1">
              <a:spLocks noChangeArrowheads="1"/>
            </p:cNvSpPr>
            <p:nvPr/>
          </p:nvSpPr>
          <p:spPr bwMode="auto">
            <a:xfrm>
              <a:off x="1213" y="3006"/>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a:solidFill>
                    <a:schemeClr val="folHlink"/>
                  </a:solidFill>
                  <a:latin typeface="Arial" charset="0"/>
                  <a:ea typeface="黑体" pitchFamily="2" charset="-122"/>
                </a:rPr>
                <a:t>元文件</a:t>
              </a:r>
            </a:p>
          </p:txBody>
        </p:sp>
      </p:grpSp>
      <p:sp>
        <p:nvSpPr>
          <p:cNvPr id="24585" name="Rectangle 69"/>
          <p:cNvSpPr>
            <a:spLocks noChangeArrowheads="1"/>
          </p:cNvSpPr>
          <p:nvPr/>
        </p:nvSpPr>
        <p:spPr bwMode="auto">
          <a:xfrm>
            <a:off x="1347788" y="2341563"/>
            <a:ext cx="1160462" cy="1036637"/>
          </a:xfrm>
          <a:prstGeom prst="rect">
            <a:avLst/>
          </a:prstGeom>
          <a:solidFill>
            <a:srgbClr val="FFFF66"/>
          </a:solidFill>
          <a:ln w="9525" algn="ctr">
            <a:solidFill>
              <a:schemeClr val="tx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r>
              <a:rPr lang="zh-CN" altLang="en-US" sz="2000">
                <a:solidFill>
                  <a:schemeClr val="folHlink"/>
                </a:solidFill>
                <a:latin typeface="Arial" charset="0"/>
                <a:ea typeface="黑体" pitchFamily="2" charset="-122"/>
              </a:rPr>
              <a:t>浏览器</a:t>
            </a:r>
          </a:p>
        </p:txBody>
      </p:sp>
      <p:grpSp>
        <p:nvGrpSpPr>
          <p:cNvPr id="10" name="Group 79"/>
          <p:cNvGrpSpPr>
            <a:grpSpLocks/>
          </p:cNvGrpSpPr>
          <p:nvPr/>
        </p:nvGrpSpPr>
        <p:grpSpPr bwMode="auto">
          <a:xfrm>
            <a:off x="2505075" y="2012950"/>
            <a:ext cx="4324350" cy="641350"/>
            <a:chOff x="1578" y="1842"/>
            <a:chExt cx="2724" cy="404"/>
          </a:xfrm>
        </p:grpSpPr>
        <p:sp>
          <p:nvSpPr>
            <p:cNvPr id="24602" name="Text Box 63"/>
            <p:cNvSpPr txBox="1">
              <a:spLocks noChangeArrowheads="1"/>
            </p:cNvSpPr>
            <p:nvPr/>
          </p:nvSpPr>
          <p:spPr bwMode="auto">
            <a:xfrm>
              <a:off x="1746" y="1842"/>
              <a:ext cx="45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3600">
                  <a:solidFill>
                    <a:schemeClr val="folHlink"/>
                  </a:solidFill>
                  <a:latin typeface="Arial" charset="0"/>
                  <a:ea typeface="黑体" pitchFamily="2" charset="-122"/>
                  <a:sym typeface="Wingdings 2" pitchFamily="18" charset="2"/>
                </a:rPr>
                <a:t></a:t>
              </a:r>
              <a:r>
                <a:rPr lang="en-US" altLang="zh-CN" sz="3600">
                  <a:solidFill>
                    <a:schemeClr val="folHlink"/>
                  </a:solidFill>
                  <a:latin typeface="Arial" charset="0"/>
                  <a:ea typeface="黑体" pitchFamily="2" charset="-122"/>
                </a:rPr>
                <a:t> </a:t>
              </a:r>
            </a:p>
          </p:txBody>
        </p:sp>
        <p:sp>
          <p:nvSpPr>
            <p:cNvPr id="24603" name="Text Box 65"/>
            <p:cNvSpPr txBox="1">
              <a:spLocks noChangeArrowheads="1"/>
            </p:cNvSpPr>
            <p:nvPr/>
          </p:nvSpPr>
          <p:spPr bwMode="auto">
            <a:xfrm>
              <a:off x="2064" y="1916"/>
              <a:ext cx="119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a:solidFill>
                    <a:schemeClr val="folHlink"/>
                  </a:solidFill>
                  <a:latin typeface="Arial" charset="0"/>
                  <a:ea typeface="黑体" pitchFamily="2" charset="-122"/>
                </a:rPr>
                <a:t>GET: </a:t>
              </a:r>
              <a:r>
                <a:rPr lang="zh-CN" altLang="en-US">
                  <a:solidFill>
                    <a:schemeClr val="folHlink"/>
                  </a:solidFill>
                  <a:latin typeface="Arial" charset="0"/>
                  <a:ea typeface="黑体" pitchFamily="2" charset="-122"/>
                </a:rPr>
                <a:t>元文件</a:t>
              </a:r>
            </a:p>
          </p:txBody>
        </p:sp>
        <p:sp>
          <p:nvSpPr>
            <p:cNvPr id="24604" name="Line 61"/>
            <p:cNvSpPr>
              <a:spLocks noChangeShapeType="1"/>
            </p:cNvSpPr>
            <p:nvPr/>
          </p:nvSpPr>
          <p:spPr bwMode="auto">
            <a:xfrm rot="-5400000">
              <a:off x="2940" y="832"/>
              <a:ext cx="0" cy="2724"/>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80"/>
          <p:cNvGrpSpPr>
            <a:grpSpLocks/>
          </p:cNvGrpSpPr>
          <p:nvPr/>
        </p:nvGrpSpPr>
        <p:grpSpPr bwMode="auto">
          <a:xfrm>
            <a:off x="2505075" y="2597150"/>
            <a:ext cx="4443413" cy="641350"/>
            <a:chOff x="1578" y="2210"/>
            <a:chExt cx="2799" cy="404"/>
          </a:xfrm>
        </p:grpSpPr>
        <p:sp>
          <p:nvSpPr>
            <p:cNvPr id="24599" name="Text Box 64"/>
            <p:cNvSpPr txBox="1">
              <a:spLocks noChangeArrowheads="1"/>
            </p:cNvSpPr>
            <p:nvPr/>
          </p:nvSpPr>
          <p:spPr bwMode="auto">
            <a:xfrm>
              <a:off x="3923" y="2210"/>
              <a:ext cx="45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3600">
                  <a:solidFill>
                    <a:schemeClr val="folHlink"/>
                  </a:solidFill>
                  <a:latin typeface="Arial" charset="0"/>
                  <a:ea typeface="黑体" pitchFamily="2" charset="-122"/>
                  <a:sym typeface="Wingdings 2" pitchFamily="18" charset="2"/>
                </a:rPr>
                <a:t></a:t>
              </a:r>
              <a:r>
                <a:rPr lang="en-US" altLang="zh-CN" sz="3600">
                  <a:solidFill>
                    <a:schemeClr val="folHlink"/>
                  </a:solidFill>
                  <a:latin typeface="Arial" charset="0"/>
                  <a:ea typeface="黑体" pitchFamily="2" charset="-122"/>
                </a:rPr>
                <a:t> </a:t>
              </a:r>
            </a:p>
          </p:txBody>
        </p:sp>
        <p:sp>
          <p:nvSpPr>
            <p:cNvPr id="24600" name="Text Box 66"/>
            <p:cNvSpPr txBox="1">
              <a:spLocks noChangeArrowheads="1"/>
            </p:cNvSpPr>
            <p:nvPr/>
          </p:nvSpPr>
          <p:spPr bwMode="auto">
            <a:xfrm>
              <a:off x="2741" y="2280"/>
              <a:ext cx="1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a:solidFill>
                    <a:schemeClr val="folHlink"/>
                  </a:solidFill>
                  <a:latin typeface="Arial" charset="0"/>
                  <a:ea typeface="黑体" pitchFamily="2" charset="-122"/>
                </a:rPr>
                <a:t>RESPONSE</a:t>
              </a:r>
            </a:p>
          </p:txBody>
        </p:sp>
        <p:sp>
          <p:nvSpPr>
            <p:cNvPr id="24601" name="Line 62"/>
            <p:cNvSpPr>
              <a:spLocks noChangeShapeType="1"/>
            </p:cNvSpPr>
            <p:nvPr/>
          </p:nvSpPr>
          <p:spPr bwMode="auto">
            <a:xfrm rot="5400000" flipH="1">
              <a:off x="2940" y="1195"/>
              <a:ext cx="0" cy="2724"/>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82"/>
          <p:cNvGrpSpPr>
            <a:grpSpLocks/>
          </p:cNvGrpSpPr>
          <p:nvPr/>
        </p:nvGrpSpPr>
        <p:grpSpPr bwMode="auto">
          <a:xfrm>
            <a:off x="2505075" y="4219575"/>
            <a:ext cx="4324350" cy="641350"/>
            <a:chOff x="1578" y="3232"/>
            <a:chExt cx="2724" cy="404"/>
          </a:xfrm>
        </p:grpSpPr>
        <p:sp>
          <p:nvSpPr>
            <p:cNvPr id="24596" name="Text Box 71"/>
            <p:cNvSpPr txBox="1">
              <a:spLocks noChangeArrowheads="1"/>
            </p:cNvSpPr>
            <p:nvPr/>
          </p:nvSpPr>
          <p:spPr bwMode="auto">
            <a:xfrm>
              <a:off x="1696" y="3232"/>
              <a:ext cx="3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3600">
                  <a:solidFill>
                    <a:schemeClr val="folHlink"/>
                  </a:solidFill>
                  <a:latin typeface="Arial" charset="0"/>
                  <a:ea typeface="黑体" pitchFamily="2" charset="-122"/>
                  <a:sym typeface="Wingdings 2" pitchFamily="18" charset="2"/>
                </a:rPr>
                <a:t></a:t>
              </a:r>
              <a:endParaRPr lang="en-US" altLang="zh-CN" sz="4400">
                <a:solidFill>
                  <a:schemeClr val="folHlink"/>
                </a:solidFill>
                <a:latin typeface="Arial" charset="0"/>
                <a:ea typeface="黑体" pitchFamily="2" charset="-122"/>
              </a:endParaRPr>
            </a:p>
          </p:txBody>
        </p:sp>
        <p:sp>
          <p:nvSpPr>
            <p:cNvPr id="24597" name="Line 70"/>
            <p:cNvSpPr>
              <a:spLocks noChangeShapeType="1"/>
            </p:cNvSpPr>
            <p:nvPr/>
          </p:nvSpPr>
          <p:spPr bwMode="auto">
            <a:xfrm rot="-5400000">
              <a:off x="2940" y="2214"/>
              <a:ext cx="0" cy="2724"/>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598" name="Text Box 74"/>
            <p:cNvSpPr txBox="1">
              <a:spLocks noChangeArrowheads="1"/>
            </p:cNvSpPr>
            <p:nvPr/>
          </p:nvSpPr>
          <p:spPr bwMode="auto">
            <a:xfrm>
              <a:off x="1973" y="3294"/>
              <a:ext cx="182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a:solidFill>
                    <a:schemeClr val="folHlink"/>
                  </a:solidFill>
                  <a:latin typeface="Arial" charset="0"/>
                  <a:ea typeface="黑体" pitchFamily="2" charset="-122"/>
                </a:rPr>
                <a:t>GET: </a:t>
              </a:r>
              <a:r>
                <a:rPr lang="zh-CN" altLang="en-US">
                  <a:solidFill>
                    <a:schemeClr val="folHlink"/>
                  </a:solidFill>
                  <a:latin typeface="Arial" charset="0"/>
                  <a:ea typeface="黑体" pitchFamily="2" charset="-122"/>
                </a:rPr>
                <a:t>音频</a:t>
              </a:r>
              <a:r>
                <a:rPr lang="en-US" altLang="zh-CN">
                  <a:solidFill>
                    <a:schemeClr val="folHlink"/>
                  </a:solidFill>
                  <a:latin typeface="Arial" charset="0"/>
                  <a:ea typeface="黑体" pitchFamily="2" charset="-122"/>
                </a:rPr>
                <a:t>/</a:t>
              </a:r>
              <a:r>
                <a:rPr lang="zh-CN" altLang="en-US">
                  <a:solidFill>
                    <a:schemeClr val="folHlink"/>
                  </a:solidFill>
                  <a:latin typeface="Arial" charset="0"/>
                  <a:ea typeface="黑体" pitchFamily="2" charset="-122"/>
                </a:rPr>
                <a:t>视频文件</a:t>
              </a:r>
            </a:p>
          </p:txBody>
        </p:sp>
      </p:grpSp>
      <p:grpSp>
        <p:nvGrpSpPr>
          <p:cNvPr id="13" name="Group 81"/>
          <p:cNvGrpSpPr>
            <a:grpSpLocks/>
          </p:cNvGrpSpPr>
          <p:nvPr/>
        </p:nvGrpSpPr>
        <p:grpSpPr bwMode="auto">
          <a:xfrm>
            <a:off x="2505075" y="4786313"/>
            <a:ext cx="4497388" cy="639762"/>
            <a:chOff x="1578" y="3589"/>
            <a:chExt cx="2833" cy="403"/>
          </a:xfrm>
        </p:grpSpPr>
        <p:sp>
          <p:nvSpPr>
            <p:cNvPr id="24593" name="Line 72"/>
            <p:cNvSpPr>
              <a:spLocks noChangeShapeType="1"/>
            </p:cNvSpPr>
            <p:nvPr/>
          </p:nvSpPr>
          <p:spPr bwMode="auto">
            <a:xfrm rot="5400000" flipH="1">
              <a:off x="2940" y="2576"/>
              <a:ext cx="0" cy="2724"/>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594" name="Text Box 73"/>
            <p:cNvSpPr txBox="1">
              <a:spLocks noChangeArrowheads="1"/>
            </p:cNvSpPr>
            <p:nvPr/>
          </p:nvSpPr>
          <p:spPr bwMode="auto">
            <a:xfrm>
              <a:off x="3958" y="3589"/>
              <a:ext cx="45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3600">
                  <a:solidFill>
                    <a:schemeClr val="folHlink"/>
                  </a:solidFill>
                  <a:latin typeface="Arial" charset="0"/>
                  <a:ea typeface="黑体" pitchFamily="2" charset="-122"/>
                  <a:sym typeface="Wingdings 2" pitchFamily="18" charset="2"/>
                </a:rPr>
                <a:t> </a:t>
              </a:r>
              <a:endParaRPr lang="en-US" altLang="zh-CN" sz="4400">
                <a:solidFill>
                  <a:schemeClr val="folHlink"/>
                </a:solidFill>
                <a:latin typeface="Arial" charset="0"/>
                <a:ea typeface="黑体" pitchFamily="2" charset="-122"/>
              </a:endParaRPr>
            </a:p>
          </p:txBody>
        </p:sp>
        <p:sp>
          <p:nvSpPr>
            <p:cNvPr id="24595" name="Text Box 75"/>
            <p:cNvSpPr txBox="1">
              <a:spLocks noChangeArrowheads="1"/>
            </p:cNvSpPr>
            <p:nvPr/>
          </p:nvSpPr>
          <p:spPr bwMode="auto">
            <a:xfrm>
              <a:off x="2786" y="3657"/>
              <a:ext cx="118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a:solidFill>
                    <a:schemeClr val="folHlink"/>
                  </a:solidFill>
                  <a:latin typeface="Arial" charset="0"/>
                  <a:ea typeface="黑体" pitchFamily="2" charset="-122"/>
                </a:rPr>
                <a:t>RESPONSE</a:t>
              </a:r>
            </a:p>
          </p:txBody>
        </p:sp>
      </p:grpSp>
      <p:sp>
        <p:nvSpPr>
          <p:cNvPr id="24590" name="Rectangle 76"/>
          <p:cNvSpPr>
            <a:spLocks noChangeArrowheads="1"/>
          </p:cNvSpPr>
          <p:nvPr/>
        </p:nvSpPr>
        <p:spPr bwMode="auto">
          <a:xfrm>
            <a:off x="6829425" y="4302125"/>
            <a:ext cx="1271588" cy="1271588"/>
          </a:xfrm>
          <a:prstGeom prst="rect">
            <a:avLst/>
          </a:prstGeom>
          <a:solidFill>
            <a:srgbClr val="CCCC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r>
              <a:rPr lang="zh-CN" altLang="en-US">
                <a:solidFill>
                  <a:schemeClr val="folHlink"/>
                </a:solidFill>
                <a:latin typeface="Arial" charset="0"/>
                <a:ea typeface="黑体" pitchFamily="2" charset="-122"/>
              </a:rPr>
              <a:t>媒体</a:t>
            </a:r>
          </a:p>
          <a:p>
            <a:pPr algn="ctr" eaLnBrk="1" hangingPunct="1"/>
            <a:r>
              <a:rPr lang="zh-CN" altLang="en-US">
                <a:solidFill>
                  <a:schemeClr val="folHlink"/>
                </a:solidFill>
                <a:latin typeface="Arial" charset="0"/>
                <a:ea typeface="黑体" pitchFamily="2" charset="-122"/>
              </a:rPr>
              <a:t>服务器</a:t>
            </a:r>
          </a:p>
        </p:txBody>
      </p:sp>
      <p:sp>
        <p:nvSpPr>
          <p:cNvPr id="24591" name="Text Box 8"/>
          <p:cNvSpPr txBox="1">
            <a:spLocks noChangeArrowheads="1"/>
          </p:cNvSpPr>
          <p:nvPr/>
        </p:nvSpPr>
        <p:spPr bwMode="auto">
          <a:xfrm>
            <a:off x="1346200" y="10525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a:solidFill>
                  <a:schemeClr val="folHlink"/>
                </a:solidFill>
                <a:latin typeface="Arial" charset="0"/>
                <a:ea typeface="黑体" pitchFamily="2" charset="-122"/>
              </a:rPr>
              <a:t>客户机</a:t>
            </a:r>
          </a:p>
        </p:txBody>
      </p:sp>
      <p:sp>
        <p:nvSpPr>
          <p:cNvPr id="24592" name="Text Box 9"/>
          <p:cNvSpPr txBox="1">
            <a:spLocks noChangeArrowheads="1"/>
          </p:cNvSpPr>
          <p:nvPr/>
        </p:nvSpPr>
        <p:spPr bwMode="auto">
          <a:xfrm>
            <a:off x="6938963" y="10525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a:solidFill>
                  <a:schemeClr val="folHlink"/>
                </a:solidFill>
                <a:latin typeface="Arial" charset="0"/>
                <a:ea typeface="黑体" pitchFamily="2" charset="-122"/>
              </a:rPr>
              <a:t>服务器</a:t>
            </a:r>
          </a:p>
        </p:txBody>
      </p:sp>
    </p:spTree>
    <p:extLst>
      <p:ext uri="{BB962C8B-B14F-4D97-AF65-F5344CB8AC3E}">
        <p14:creationId xmlns:p14="http://schemas.microsoft.com/office/powerpoint/2010/main" val="3137190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2000"/>
                                        <p:tgtEl>
                                          <p:spTgt spid="11"/>
                                        </p:tgtEl>
                                      </p:cBhvr>
                                    </p:animEffect>
                                  </p:childTnLst>
                                </p:cTn>
                              </p:par>
                            </p:childTnLst>
                          </p:cTn>
                        </p:par>
                        <p:par>
                          <p:cTn id="12" fill="hold" nodeType="afterGroup">
                            <p:stCondLst>
                              <p:cond delay="4500"/>
                            </p:stCondLst>
                            <p:childTnLst>
                              <p:par>
                                <p:cTn id="13" presetID="22" presetClass="entr" presetSubtype="1" fill="hold"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2000"/>
                                        <p:tgtEl>
                                          <p:spTgt spid="9"/>
                                        </p:tgtEl>
                                      </p:cBhvr>
                                    </p:animEffect>
                                  </p:childTnLst>
                                </p:cTn>
                              </p:par>
                            </p:childTnLst>
                          </p:cTn>
                        </p:par>
                        <p:par>
                          <p:cTn id="16" fill="hold" nodeType="afterGroup">
                            <p:stCondLst>
                              <p:cond delay="7000"/>
                            </p:stCondLst>
                            <p:childTnLst>
                              <p:par>
                                <p:cTn id="17" presetID="22" presetClass="entr" presetSubtype="8" fill="hold" nodeType="afterEffect">
                                  <p:stCondLst>
                                    <p:cond delay="50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2000"/>
                                        <p:tgtEl>
                                          <p:spTgt spid="12"/>
                                        </p:tgtEl>
                                      </p:cBhvr>
                                    </p:animEffect>
                                  </p:childTnLst>
                                </p:cTn>
                              </p:par>
                            </p:childTnLst>
                          </p:cTn>
                        </p:par>
                        <p:par>
                          <p:cTn id="20" fill="hold" nodeType="afterGroup">
                            <p:stCondLst>
                              <p:cond delay="9500"/>
                            </p:stCondLst>
                            <p:childTnLst>
                              <p:par>
                                <p:cTn id="21" presetID="22" presetClass="entr" presetSubtype="2" fill="hold" nodeType="afterEffect">
                                  <p:stCondLst>
                                    <p:cond delay="50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箭头连接符 13"/>
          <p:cNvCxnSpPr/>
          <p:nvPr/>
        </p:nvCxnSpPr>
        <p:spPr>
          <a:xfrm rot="5400000">
            <a:off x="4191000" y="3733800"/>
            <a:ext cx="1981200" cy="15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6" name="TextBox 728082"/>
          <p:cNvSpPr txBox="1">
            <a:spLocks noChangeArrowheads="1"/>
          </p:cNvSpPr>
          <p:nvPr/>
        </p:nvSpPr>
        <p:spPr bwMode="auto">
          <a:xfrm>
            <a:off x="5105400" y="5867400"/>
            <a:ext cx="1219200" cy="457200"/>
          </a:xfrm>
          <a:prstGeom prst="rect">
            <a:avLst/>
          </a:prstGeom>
          <a:solidFill>
            <a:srgbClr val="7030A0"/>
          </a:solidFill>
          <a:ln w="12700" cap="flat" cmpd="sng" algn="ctr">
            <a:noFill/>
            <a:prstDash val="solid"/>
            <a:miter lim="800000"/>
            <a:headEnd type="none" w="med" len="med"/>
            <a:tailEnd type="none" w="med" len="med"/>
          </a:ln>
          <a:effectLst/>
        </p:spPr>
        <p:txBody>
          <a:bodyPr wrap="square">
            <a:spAutoFit/>
          </a:bodyPr>
          <a:lstStyle/>
          <a:p>
            <a:pPr eaLnBrk="0" hangingPunct="0">
              <a:spcBef>
                <a:spcPct val="50000"/>
              </a:spcBef>
            </a:pPr>
            <a:r>
              <a:rPr lang="zh-CN" altLang="en-US" sz="2400" b="1" dirty="0" smtClean="0">
                <a:effectLst>
                  <a:outerShdw blurRad="38100" dist="38100" dir="2700000" algn="tl">
                    <a:srgbClr val="000000"/>
                  </a:outerShdw>
                </a:effectLst>
                <a:latin typeface="微软雅黑" pitchFamily="34" charset="-122"/>
                <a:ea typeface="微软雅黑" pitchFamily="34" charset="-122"/>
              </a:rPr>
              <a:t>客户端</a:t>
            </a:r>
            <a:endParaRPr lang="en-US" altLang="zh-TW" sz="2400" b="1" dirty="0">
              <a:effectLst>
                <a:outerShdw blurRad="38100" dist="38100" dir="2700000" algn="tl">
                  <a:srgbClr val="000000"/>
                </a:outerShdw>
              </a:effectLst>
              <a:latin typeface="微软雅黑" pitchFamily="34" charset="-122"/>
              <a:ea typeface="微软雅黑" pitchFamily="34" charset="-122"/>
            </a:endParaRPr>
          </a:p>
        </p:txBody>
      </p:sp>
      <p:sp>
        <p:nvSpPr>
          <p:cNvPr id="18" name="TextBox 728082"/>
          <p:cNvSpPr txBox="1">
            <a:spLocks noChangeArrowheads="1"/>
          </p:cNvSpPr>
          <p:nvPr/>
        </p:nvSpPr>
        <p:spPr bwMode="auto">
          <a:xfrm>
            <a:off x="4572000" y="2209800"/>
            <a:ext cx="1905000" cy="461665"/>
          </a:xfrm>
          <a:prstGeom prst="rect">
            <a:avLst/>
          </a:prstGeom>
          <a:solidFill>
            <a:srgbClr val="0070C0"/>
          </a:solidFill>
          <a:ln w="12700" cap="flat" cmpd="sng" algn="ctr">
            <a:noFill/>
            <a:prstDash val="solid"/>
            <a:miter lim="800000"/>
            <a:headEnd type="none" w="med" len="med"/>
            <a:tailEnd type="none" w="med" len="med"/>
          </a:ln>
          <a:effectLst/>
        </p:spPr>
        <p:txBody>
          <a:bodyPr wrap="square">
            <a:spAutoFit/>
          </a:bodyPr>
          <a:lstStyle/>
          <a:p>
            <a:pPr eaLnBrk="0" hangingPunct="0">
              <a:spcBef>
                <a:spcPct val="50000"/>
              </a:spcBef>
            </a:pPr>
            <a:r>
              <a:rPr lang="en-US" altLang="zh-CN" sz="2400" b="1" dirty="0" smtClean="0">
                <a:effectLst>
                  <a:outerShdw blurRad="38100" dist="38100" dir="2700000" algn="tl">
                    <a:srgbClr val="000000"/>
                  </a:outerShdw>
                </a:effectLst>
                <a:latin typeface="微软雅黑" pitchFamily="34" charset="-122"/>
                <a:ea typeface="微软雅黑" pitchFamily="34" charset="-122"/>
              </a:rPr>
              <a:t>Web</a:t>
            </a:r>
            <a:r>
              <a:rPr lang="zh-CN" altLang="en-US" sz="2400" b="1" dirty="0" smtClean="0">
                <a:effectLst>
                  <a:outerShdw blurRad="38100" dist="38100" dir="2700000" algn="tl">
                    <a:srgbClr val="000000"/>
                  </a:outerShdw>
                </a:effectLst>
                <a:latin typeface="微软雅黑" pitchFamily="34" charset="-122"/>
                <a:ea typeface="微软雅黑" pitchFamily="34" charset="-122"/>
              </a:rPr>
              <a:t>服务器</a:t>
            </a:r>
            <a:endParaRPr lang="en-US" altLang="zh-TW" sz="2400" b="1" dirty="0">
              <a:effectLst>
                <a:outerShdw blurRad="38100" dist="38100" dir="2700000" algn="tl">
                  <a:srgbClr val="000000"/>
                </a:outerShdw>
              </a:effectLst>
              <a:latin typeface="微软雅黑" pitchFamily="34" charset="-122"/>
              <a:ea typeface="微软雅黑" pitchFamily="34" charset="-122"/>
            </a:endParaRPr>
          </a:p>
        </p:txBody>
      </p:sp>
      <p:pic>
        <p:nvPicPr>
          <p:cNvPr id="19" name="Rectangle 728092"/>
          <p:cNvPicPr>
            <a:picLocks noChangeAspect="1" noChangeArrowheads="1"/>
          </p:cNvPicPr>
          <p:nvPr/>
        </p:nvPicPr>
        <p:blipFill>
          <a:blip r:embed="rId3"/>
          <a:srcRect/>
          <a:stretch>
            <a:fillRect/>
          </a:stretch>
        </p:blipFill>
        <p:spPr bwMode="auto">
          <a:xfrm>
            <a:off x="4800600" y="533400"/>
            <a:ext cx="1143000" cy="1578428"/>
          </a:xfrm>
          <a:prstGeom prst="rect">
            <a:avLst/>
          </a:prstGeom>
          <a:noFill/>
          <a:ln w="9525">
            <a:noFill/>
            <a:miter lim="800000"/>
            <a:headEnd/>
            <a:tailEnd/>
          </a:ln>
        </p:spPr>
      </p:pic>
      <p:sp>
        <p:nvSpPr>
          <p:cNvPr id="21" name="TextBox 728082"/>
          <p:cNvSpPr txBox="1">
            <a:spLocks noChangeArrowheads="1"/>
          </p:cNvSpPr>
          <p:nvPr/>
        </p:nvSpPr>
        <p:spPr bwMode="auto">
          <a:xfrm>
            <a:off x="0" y="5867400"/>
            <a:ext cx="4419600" cy="461665"/>
          </a:xfrm>
          <a:prstGeom prst="rect">
            <a:avLst/>
          </a:prstGeom>
          <a:solidFill>
            <a:srgbClr val="006600"/>
          </a:solidFill>
          <a:ln w="12700" cap="flat" cmpd="sng" algn="ctr">
            <a:noFill/>
            <a:prstDash val="solid"/>
            <a:miter lim="800000"/>
            <a:headEnd type="none" w="med" len="med"/>
            <a:tailEnd type="none" w="med" len="med"/>
          </a:ln>
          <a:effectLst/>
        </p:spPr>
        <p:txBody>
          <a:bodyPr wrap="square">
            <a:spAutoFit/>
          </a:bodyPr>
          <a:lstStyle/>
          <a:p>
            <a:pPr eaLnBrk="0" hangingPunct="0">
              <a:spcBef>
                <a:spcPct val="50000"/>
              </a:spcBef>
            </a:pPr>
            <a:r>
              <a:rPr lang="en-US" altLang="zh-CN" sz="2400" b="1" dirty="0" smtClean="0">
                <a:effectLst>
                  <a:outerShdw blurRad="38100" dist="38100" dir="2700000" algn="tl">
                    <a:srgbClr val="000000"/>
                  </a:outerShdw>
                </a:effectLst>
                <a:latin typeface="微软雅黑" pitchFamily="34" charset="-122"/>
                <a:ea typeface="微软雅黑" pitchFamily="34" charset="-122"/>
              </a:rPr>
              <a:t>Windows </a:t>
            </a:r>
            <a:r>
              <a:rPr lang="en-US" altLang="zh-TW" sz="2400" b="1" dirty="0" smtClean="0">
                <a:effectLst>
                  <a:outerShdw blurRad="38100" dist="38100" dir="2700000" algn="tl">
                    <a:srgbClr val="000000"/>
                  </a:outerShdw>
                </a:effectLst>
                <a:latin typeface="微软雅黑" pitchFamily="34" charset="-122"/>
                <a:ea typeface="微软雅黑" pitchFamily="34" charset="-122"/>
              </a:rPr>
              <a:t>Media Serv</a:t>
            </a:r>
            <a:r>
              <a:rPr lang="en-US" altLang="zh-CN" sz="2400" b="1" dirty="0" smtClean="0">
                <a:effectLst>
                  <a:outerShdw blurRad="38100" dist="38100" dir="2700000" algn="tl">
                    <a:srgbClr val="000000"/>
                  </a:outerShdw>
                </a:effectLst>
                <a:latin typeface="微软雅黑" pitchFamily="34" charset="-122"/>
                <a:ea typeface="微软雅黑" pitchFamily="34" charset="-122"/>
              </a:rPr>
              <a:t>ic</a:t>
            </a:r>
            <a:r>
              <a:rPr lang="en-US" altLang="zh-TW" sz="2400" b="1" dirty="0" smtClean="0">
                <a:effectLst>
                  <a:outerShdw blurRad="38100" dist="38100" dir="2700000" algn="tl">
                    <a:srgbClr val="000000"/>
                  </a:outerShdw>
                </a:effectLst>
                <a:latin typeface="微软雅黑" pitchFamily="34" charset="-122"/>
                <a:ea typeface="微软雅黑" pitchFamily="34" charset="-122"/>
              </a:rPr>
              <a:t>e</a:t>
            </a:r>
            <a:r>
              <a:rPr lang="en-US" altLang="zh-CN" sz="2400" b="1" dirty="0" smtClean="0">
                <a:effectLst>
                  <a:outerShdw blurRad="38100" dist="38100" dir="2700000" algn="tl">
                    <a:srgbClr val="000000"/>
                  </a:outerShdw>
                </a:effectLst>
                <a:latin typeface="微软雅黑" pitchFamily="34" charset="-122"/>
                <a:ea typeface="微软雅黑" pitchFamily="34" charset="-122"/>
              </a:rPr>
              <a:t>s</a:t>
            </a:r>
            <a:endParaRPr lang="en-US" altLang="zh-TW" sz="2400" b="1" dirty="0">
              <a:effectLst>
                <a:outerShdw blurRad="38100" dist="38100" dir="2700000" algn="tl">
                  <a:srgbClr val="000000"/>
                </a:outerShdw>
              </a:effectLst>
              <a:latin typeface="微软雅黑" pitchFamily="34" charset="-122"/>
              <a:ea typeface="微软雅黑" pitchFamily="34" charset="-122"/>
            </a:endParaRPr>
          </a:p>
        </p:txBody>
      </p:sp>
      <p:pic>
        <p:nvPicPr>
          <p:cNvPr id="22" name="Rectangle 728092"/>
          <p:cNvPicPr>
            <a:picLocks noChangeAspect="1" noChangeArrowheads="1"/>
          </p:cNvPicPr>
          <p:nvPr/>
        </p:nvPicPr>
        <p:blipFill>
          <a:blip r:embed="rId3"/>
          <a:srcRect/>
          <a:stretch>
            <a:fillRect/>
          </a:stretch>
        </p:blipFill>
        <p:spPr bwMode="auto">
          <a:xfrm>
            <a:off x="1219200" y="4267200"/>
            <a:ext cx="1124060" cy="1624255"/>
          </a:xfrm>
          <a:prstGeom prst="rect">
            <a:avLst/>
          </a:prstGeom>
          <a:noFill/>
          <a:ln w="9525">
            <a:noFill/>
            <a:miter lim="800000"/>
            <a:headEnd/>
            <a:tailEnd/>
          </a:ln>
        </p:spPr>
      </p:pic>
      <p:sp>
        <p:nvSpPr>
          <p:cNvPr id="31" name="流程图: 联系 30"/>
          <p:cNvSpPr/>
          <p:nvPr/>
        </p:nvSpPr>
        <p:spPr>
          <a:xfrm>
            <a:off x="4800600" y="3276600"/>
            <a:ext cx="609600" cy="533400"/>
          </a:xfrm>
          <a:prstGeom prst="flowChartConnector">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rPr>
              <a:t>2</a:t>
            </a:r>
            <a:endParaRPr lang="zh-CN" altLang="en-US" b="1" dirty="0">
              <a:solidFill>
                <a:schemeClr val="bg1"/>
              </a:solidFill>
            </a:endParaRPr>
          </a:p>
        </p:txBody>
      </p:sp>
      <p:cxnSp>
        <p:nvCxnSpPr>
          <p:cNvPr id="13" name="直接箭头连接符 12"/>
          <p:cNvCxnSpPr/>
          <p:nvPr/>
        </p:nvCxnSpPr>
        <p:spPr>
          <a:xfrm rot="5400000" flipH="1" flipV="1">
            <a:off x="4799806" y="3657600"/>
            <a:ext cx="1981994" cy="794"/>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0" name="流程图: 联系 29"/>
          <p:cNvSpPr/>
          <p:nvPr/>
        </p:nvSpPr>
        <p:spPr>
          <a:xfrm>
            <a:off x="5486400" y="3276600"/>
            <a:ext cx="609600" cy="533400"/>
          </a:xfrm>
          <a:prstGeom prst="flowChartConnector">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rPr>
              <a:t>1</a:t>
            </a:r>
            <a:endParaRPr lang="zh-CN" altLang="en-US" b="1" dirty="0">
              <a:solidFill>
                <a:schemeClr val="bg1"/>
              </a:solidFill>
            </a:endParaRPr>
          </a:p>
        </p:txBody>
      </p:sp>
      <p:cxnSp>
        <p:nvCxnSpPr>
          <p:cNvPr id="24" name="直接箭头连接符 23"/>
          <p:cNvCxnSpPr/>
          <p:nvPr/>
        </p:nvCxnSpPr>
        <p:spPr>
          <a:xfrm rot="10800000">
            <a:off x="2286000" y="4800600"/>
            <a:ext cx="2590800" cy="15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362200" y="5410200"/>
            <a:ext cx="2743200" cy="15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3" name="流程图: 联系 32"/>
          <p:cNvSpPr/>
          <p:nvPr/>
        </p:nvSpPr>
        <p:spPr>
          <a:xfrm>
            <a:off x="3276600" y="4495800"/>
            <a:ext cx="609600" cy="533400"/>
          </a:xfrm>
          <a:prstGeom prst="flowChartConnector">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rPr>
              <a:t>3</a:t>
            </a:r>
            <a:endParaRPr lang="zh-CN" altLang="en-US" b="1" dirty="0">
              <a:solidFill>
                <a:schemeClr val="bg1"/>
              </a:solidFill>
            </a:endParaRPr>
          </a:p>
        </p:txBody>
      </p:sp>
      <p:sp>
        <p:nvSpPr>
          <p:cNvPr id="27" name="流程图: 联系 26"/>
          <p:cNvSpPr/>
          <p:nvPr/>
        </p:nvSpPr>
        <p:spPr>
          <a:xfrm>
            <a:off x="3352800" y="5105400"/>
            <a:ext cx="609600" cy="533400"/>
          </a:xfrm>
          <a:prstGeom prst="flowChartConnector">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rPr>
              <a:t>4</a:t>
            </a:r>
            <a:endParaRPr lang="zh-CN" altLang="en-US" b="1" dirty="0">
              <a:solidFill>
                <a:schemeClr val="bg1"/>
              </a:solidFill>
            </a:endParaRPr>
          </a:p>
        </p:txBody>
      </p:sp>
      <p:pic>
        <p:nvPicPr>
          <p:cNvPr id="40" name="Picture 4" descr="D:\Aeshen\TechNet 2006\12-December\Msft-longhorn-papers\TDM Deck\Windows Illustration Icons\Laptop.png"/>
          <p:cNvPicPr>
            <a:picLocks noChangeAspect="1" noChangeArrowheads="1"/>
          </p:cNvPicPr>
          <p:nvPr/>
        </p:nvPicPr>
        <p:blipFill>
          <a:blip r:embed="rId4"/>
          <a:srcRect/>
          <a:stretch>
            <a:fillRect/>
          </a:stretch>
        </p:blipFill>
        <p:spPr bwMode="auto">
          <a:xfrm>
            <a:off x="4953000" y="4419600"/>
            <a:ext cx="1219200" cy="1221228"/>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114189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3"/>
          <p:cNvSpPr>
            <a:spLocks noGrp="1"/>
          </p:cNvSpPr>
          <p:nvPr>
            <p:ph type="title"/>
          </p:nvPr>
        </p:nvSpPr>
        <p:spPr/>
        <p:txBody>
          <a:bodyPr/>
          <a:lstStyle/>
          <a:p>
            <a:pPr eaLnBrk="1" hangingPunct="1"/>
            <a:r>
              <a:rPr lang="zh-CN" altLang="en-US" smtClean="0"/>
              <a:t>指引</a:t>
            </a:r>
          </a:p>
        </p:txBody>
      </p:sp>
      <p:sp>
        <p:nvSpPr>
          <p:cNvPr id="8194" name="内容占位符 3"/>
          <p:cNvSpPr>
            <a:spLocks noGrp="1"/>
          </p:cNvSpPr>
          <p:nvPr>
            <p:ph idx="1"/>
          </p:nvPr>
        </p:nvSpPr>
        <p:spPr/>
        <p:txBody>
          <a:bodyPr/>
          <a:lstStyle/>
          <a:p>
            <a:pPr eaLnBrk="1" hangingPunct="1">
              <a:lnSpc>
                <a:spcPct val="150000"/>
              </a:lnSpc>
              <a:buFont typeface="Wingdings 3" pitchFamily="18" charset="2"/>
              <a:buNone/>
            </a:pPr>
            <a:r>
              <a:rPr lang="zh-CN" altLang="en-US" sz="1800" smtClean="0">
                <a:solidFill>
                  <a:srgbClr val="FF0000"/>
                </a:solidFill>
                <a:latin typeface="新宋体" pitchFamily="49" charset="-122"/>
                <a:ea typeface="新宋体" pitchFamily="49" charset="-122"/>
              </a:rPr>
              <a:t>概述</a:t>
            </a:r>
            <a:endParaRPr lang="en-US" altLang="zh-CN" sz="1800" smtClean="0">
              <a:solidFill>
                <a:srgbClr val="FF0000"/>
              </a:solidFill>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流式存储音频</a:t>
            </a:r>
            <a:r>
              <a:rPr lang="en-US" altLang="zh-CN" sz="1800" smtClean="0">
                <a:latin typeface="新宋体" pitchFamily="49" charset="-122"/>
                <a:ea typeface="新宋体" pitchFamily="49" charset="-122"/>
              </a:rPr>
              <a:t>/</a:t>
            </a:r>
            <a:r>
              <a:rPr lang="zh-CN" altLang="en-US" sz="1800" smtClean="0">
                <a:latin typeface="新宋体" pitchFamily="49" charset="-122"/>
                <a:ea typeface="新宋体" pitchFamily="49" charset="-122"/>
              </a:rPr>
              <a:t>视频</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交互式音频</a:t>
            </a:r>
            <a:r>
              <a:rPr lang="en-US" altLang="zh-CN" sz="1800" smtClean="0">
                <a:latin typeface="新宋体" pitchFamily="49" charset="-122"/>
                <a:ea typeface="新宋体" pitchFamily="49" charset="-122"/>
              </a:rPr>
              <a:t>/</a:t>
            </a:r>
            <a:r>
              <a:rPr lang="zh-CN" altLang="en-US" sz="1800" smtClean="0">
                <a:latin typeface="新宋体" pitchFamily="49" charset="-122"/>
                <a:ea typeface="新宋体" pitchFamily="49" charset="-122"/>
              </a:rPr>
              <a:t>视频</a:t>
            </a:r>
            <a:endParaRPr lang="en-US" altLang="zh-CN" sz="1800" smtClean="0">
              <a:latin typeface="新宋体" pitchFamily="49" charset="-122"/>
              <a:ea typeface="新宋体" pitchFamily="49" charset="-122"/>
            </a:endParaRPr>
          </a:p>
          <a:p>
            <a:pPr eaLnBrk="1" hangingPunct="1">
              <a:lnSpc>
                <a:spcPct val="150000"/>
              </a:lnSpc>
              <a:buFont typeface="Wingdings 3" pitchFamily="18" charset="2"/>
              <a:buNone/>
            </a:pPr>
            <a:r>
              <a:rPr lang="zh-CN" altLang="en-US" sz="1800" smtClean="0">
                <a:latin typeface="新宋体" pitchFamily="49" charset="-122"/>
                <a:ea typeface="新宋体" pitchFamily="49" charset="-122"/>
              </a:rPr>
              <a:t>改进“尽最大努力交付”的服务</a:t>
            </a:r>
            <a:endParaRPr lang="en-US" altLang="zh-CN" sz="1800" smtClean="0">
              <a:latin typeface="新宋体" pitchFamily="49" charset="-122"/>
              <a:ea typeface="新宋体" pitchFamily="49" charset="-122"/>
            </a:endParaRPr>
          </a:p>
          <a:p>
            <a:pPr eaLnBrk="1" hangingPunct="1">
              <a:buFont typeface="Wingdings 3" pitchFamily="18" charset="2"/>
              <a:buNone/>
            </a:pPr>
            <a:endParaRPr lang="zh-CN" altLang="en-US" sz="1800" b="0" smtClean="0"/>
          </a:p>
        </p:txBody>
      </p:sp>
    </p:spTree>
    <p:extLst>
      <p:ext uri="{BB962C8B-B14F-4D97-AF65-F5344CB8AC3E}">
        <p14:creationId xmlns:p14="http://schemas.microsoft.com/office/powerpoint/2010/main" val="422427777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728082"/>
          <p:cNvSpPr txBox="1">
            <a:spLocks noChangeArrowheads="1"/>
          </p:cNvSpPr>
          <p:nvPr/>
        </p:nvSpPr>
        <p:spPr bwMode="auto">
          <a:xfrm>
            <a:off x="7543800" y="3429000"/>
            <a:ext cx="1219200" cy="369332"/>
          </a:xfrm>
          <a:prstGeom prst="rect">
            <a:avLst/>
          </a:prstGeom>
          <a:solidFill>
            <a:srgbClr val="7030A0"/>
          </a:solidFill>
          <a:ln w="12700" cap="flat" cmpd="sng" algn="ctr">
            <a:noFill/>
            <a:prstDash val="solid"/>
            <a:miter lim="800000"/>
            <a:headEnd type="none" w="med" len="med"/>
            <a:tailEnd type="none" w="med" len="med"/>
          </a:ln>
          <a:effectLst/>
        </p:spPr>
        <p:txBody>
          <a:bodyPr wrap="square">
            <a:spAutoFit/>
          </a:bodyPr>
          <a:lstStyle/>
          <a:p>
            <a:pPr eaLnBrk="0" hangingPunct="0">
              <a:spcBef>
                <a:spcPct val="50000"/>
              </a:spcBef>
            </a:pPr>
            <a:r>
              <a:rPr lang="zh-CN" altLang="en-US" sz="1800" b="1" dirty="0" smtClean="0">
                <a:effectLst>
                  <a:outerShdw blurRad="38100" dist="38100" dir="2700000" algn="tl">
                    <a:srgbClr val="000000"/>
                  </a:outerShdw>
                </a:effectLst>
                <a:latin typeface="微软雅黑" pitchFamily="34" charset="-122"/>
                <a:ea typeface="微软雅黑" pitchFamily="34" charset="-122"/>
              </a:rPr>
              <a:t>客户端</a:t>
            </a:r>
            <a:endParaRPr lang="en-US" altLang="zh-TW" sz="1800" b="1" dirty="0">
              <a:effectLst>
                <a:outerShdw blurRad="38100" dist="38100" dir="2700000" algn="tl">
                  <a:srgbClr val="000000"/>
                </a:outerShdw>
              </a:effectLst>
              <a:latin typeface="微软雅黑" pitchFamily="34" charset="-122"/>
              <a:ea typeface="微软雅黑" pitchFamily="34" charset="-122"/>
            </a:endParaRPr>
          </a:p>
        </p:txBody>
      </p:sp>
      <p:sp>
        <p:nvSpPr>
          <p:cNvPr id="18" name="TextBox 728082"/>
          <p:cNvSpPr txBox="1">
            <a:spLocks noChangeArrowheads="1"/>
          </p:cNvSpPr>
          <p:nvPr/>
        </p:nvSpPr>
        <p:spPr bwMode="auto">
          <a:xfrm>
            <a:off x="1981200" y="5715000"/>
            <a:ext cx="1371600" cy="369332"/>
          </a:xfrm>
          <a:prstGeom prst="rect">
            <a:avLst/>
          </a:prstGeom>
          <a:solidFill>
            <a:srgbClr val="0070C0"/>
          </a:solidFill>
          <a:ln w="12700" cap="flat" cmpd="sng" algn="ctr">
            <a:noFill/>
            <a:prstDash val="solid"/>
            <a:miter lim="800000"/>
            <a:headEnd type="none" w="med" len="med"/>
            <a:tailEnd type="none" w="med" len="med"/>
          </a:ln>
          <a:effectLst/>
        </p:spPr>
        <p:txBody>
          <a:bodyPr wrap="square">
            <a:spAutoFit/>
          </a:bodyPr>
          <a:lstStyle/>
          <a:p>
            <a:pPr eaLnBrk="0" hangingPunct="0">
              <a:spcBef>
                <a:spcPct val="50000"/>
              </a:spcBef>
            </a:pPr>
            <a:r>
              <a:rPr lang="zh-CN" altLang="en-US" sz="1800" b="1" dirty="0" smtClean="0">
                <a:effectLst>
                  <a:outerShdw blurRad="38100" dist="38100" dir="2700000" algn="tl">
                    <a:srgbClr val="000000"/>
                  </a:outerShdw>
                </a:effectLst>
                <a:latin typeface="微软雅黑" pitchFamily="34" charset="-122"/>
                <a:ea typeface="微软雅黑" pitchFamily="34" charset="-122"/>
              </a:rPr>
              <a:t>远程发布点</a:t>
            </a:r>
            <a:endParaRPr lang="en-US" altLang="zh-TW" sz="1800" b="1" dirty="0">
              <a:effectLst>
                <a:outerShdw blurRad="38100" dist="38100" dir="2700000" algn="tl">
                  <a:srgbClr val="000000"/>
                </a:outerShdw>
              </a:effectLst>
              <a:latin typeface="微软雅黑" pitchFamily="34" charset="-122"/>
              <a:ea typeface="微软雅黑" pitchFamily="34" charset="-122"/>
            </a:endParaRPr>
          </a:p>
        </p:txBody>
      </p:sp>
      <p:pic>
        <p:nvPicPr>
          <p:cNvPr id="19" name="Rectangle 728092"/>
          <p:cNvPicPr>
            <a:picLocks noChangeAspect="1" noChangeArrowheads="1"/>
          </p:cNvPicPr>
          <p:nvPr/>
        </p:nvPicPr>
        <p:blipFill>
          <a:blip r:embed="rId3" cstate="print"/>
          <a:srcRect/>
          <a:stretch>
            <a:fillRect/>
          </a:stretch>
        </p:blipFill>
        <p:spPr bwMode="auto">
          <a:xfrm>
            <a:off x="4495800" y="2438400"/>
            <a:ext cx="838200" cy="1157514"/>
          </a:xfrm>
          <a:prstGeom prst="rect">
            <a:avLst/>
          </a:prstGeom>
          <a:noFill/>
          <a:ln w="9525">
            <a:noFill/>
            <a:miter lim="800000"/>
            <a:headEnd/>
            <a:tailEnd/>
          </a:ln>
        </p:spPr>
      </p:pic>
      <p:sp>
        <p:nvSpPr>
          <p:cNvPr id="21" name="TextBox 728082"/>
          <p:cNvSpPr txBox="1">
            <a:spLocks noChangeArrowheads="1"/>
          </p:cNvSpPr>
          <p:nvPr/>
        </p:nvSpPr>
        <p:spPr bwMode="auto">
          <a:xfrm>
            <a:off x="5334000" y="3429000"/>
            <a:ext cx="1295400" cy="1077218"/>
          </a:xfrm>
          <a:prstGeom prst="rect">
            <a:avLst/>
          </a:prstGeom>
          <a:solidFill>
            <a:srgbClr val="006600"/>
          </a:solidFill>
          <a:ln w="12700" cap="flat" cmpd="sng" algn="ctr">
            <a:noFill/>
            <a:prstDash val="solid"/>
            <a:miter lim="800000"/>
            <a:headEnd type="none" w="med" len="med"/>
            <a:tailEnd type="none" w="med" len="med"/>
          </a:ln>
          <a:effectLst/>
        </p:spPr>
        <p:txBody>
          <a:bodyPr wrap="square">
            <a:spAutoFit/>
          </a:bodyPr>
          <a:lstStyle/>
          <a:p>
            <a:pPr eaLnBrk="0" hangingPunct="0">
              <a:spcBef>
                <a:spcPct val="50000"/>
              </a:spcBef>
            </a:pPr>
            <a:r>
              <a:rPr lang="en-US" altLang="zh-CN" sz="1600" b="1" dirty="0" smtClean="0">
                <a:effectLst>
                  <a:outerShdw blurRad="38100" dist="38100" dir="2700000" algn="tl">
                    <a:srgbClr val="000000"/>
                  </a:outerShdw>
                </a:effectLst>
                <a:latin typeface="微软雅黑" pitchFamily="34" charset="-122"/>
                <a:ea typeface="微软雅黑" pitchFamily="34" charset="-122"/>
              </a:rPr>
              <a:t>Windows</a:t>
            </a:r>
          </a:p>
          <a:p>
            <a:pPr eaLnBrk="0" hangingPunct="0">
              <a:spcBef>
                <a:spcPct val="50000"/>
              </a:spcBef>
            </a:pPr>
            <a:r>
              <a:rPr lang="en-US" altLang="zh-CN" sz="1600" b="1" dirty="0" smtClean="0">
                <a:effectLst>
                  <a:outerShdw blurRad="38100" dist="38100" dir="2700000" algn="tl">
                    <a:srgbClr val="000000"/>
                  </a:outerShdw>
                </a:effectLst>
                <a:latin typeface="微软雅黑" pitchFamily="34" charset="-122"/>
                <a:ea typeface="微软雅黑" pitchFamily="34" charset="-122"/>
              </a:rPr>
              <a:t> </a:t>
            </a:r>
            <a:r>
              <a:rPr lang="en-US" altLang="zh-TW" sz="1600" b="1" dirty="0" smtClean="0">
                <a:effectLst>
                  <a:outerShdw blurRad="38100" dist="38100" dir="2700000" algn="tl">
                    <a:srgbClr val="000000"/>
                  </a:outerShdw>
                </a:effectLst>
                <a:latin typeface="微软雅黑" pitchFamily="34" charset="-122"/>
                <a:ea typeface="微软雅黑" pitchFamily="34" charset="-122"/>
              </a:rPr>
              <a:t>Media </a:t>
            </a:r>
          </a:p>
          <a:p>
            <a:pPr eaLnBrk="0" hangingPunct="0">
              <a:spcBef>
                <a:spcPct val="50000"/>
              </a:spcBef>
            </a:pPr>
            <a:r>
              <a:rPr lang="zh-CN" altLang="en-US" sz="1600" b="1" dirty="0" smtClean="0">
                <a:effectLst>
                  <a:outerShdw blurRad="38100" dist="38100" dir="2700000" algn="tl">
                    <a:srgbClr val="000000"/>
                  </a:outerShdw>
                </a:effectLst>
                <a:latin typeface="微软雅黑" pitchFamily="34" charset="-122"/>
                <a:ea typeface="微软雅黑" pitchFamily="34" charset="-122"/>
              </a:rPr>
              <a:t>服务器</a:t>
            </a:r>
            <a:endParaRPr lang="en-US" altLang="zh-TW" sz="1600" b="1" dirty="0">
              <a:effectLst>
                <a:outerShdw blurRad="38100" dist="38100" dir="2700000" algn="tl">
                  <a:srgbClr val="000000"/>
                </a:outerShdw>
              </a:effectLst>
              <a:latin typeface="微软雅黑" pitchFamily="34" charset="-122"/>
              <a:ea typeface="微软雅黑" pitchFamily="34" charset="-122"/>
            </a:endParaRPr>
          </a:p>
        </p:txBody>
      </p:sp>
      <p:pic>
        <p:nvPicPr>
          <p:cNvPr id="22" name="Rectangle 728092"/>
          <p:cNvPicPr>
            <a:picLocks noChangeAspect="1" noChangeArrowheads="1"/>
          </p:cNvPicPr>
          <p:nvPr/>
        </p:nvPicPr>
        <p:blipFill>
          <a:blip r:embed="rId4" cstate="print"/>
          <a:srcRect/>
          <a:stretch>
            <a:fillRect/>
          </a:stretch>
        </p:blipFill>
        <p:spPr bwMode="auto">
          <a:xfrm>
            <a:off x="2362200" y="2514600"/>
            <a:ext cx="843743" cy="1219200"/>
          </a:xfrm>
          <a:prstGeom prst="rect">
            <a:avLst/>
          </a:prstGeom>
          <a:noFill/>
          <a:ln w="9525">
            <a:noFill/>
            <a:miter lim="800000"/>
            <a:headEnd/>
            <a:tailEnd/>
          </a:ln>
        </p:spPr>
      </p:pic>
      <p:pic>
        <p:nvPicPr>
          <p:cNvPr id="40" name="Picture 4" descr="D:\Aeshen\TechNet 2006\12-December\Msft-longhorn-papers\TDM Deck\Windows Illustration Icons\Laptop.png"/>
          <p:cNvPicPr>
            <a:picLocks noChangeAspect="1" noChangeArrowheads="1"/>
          </p:cNvPicPr>
          <p:nvPr/>
        </p:nvPicPr>
        <p:blipFill>
          <a:blip r:embed="rId5"/>
          <a:srcRect/>
          <a:stretch>
            <a:fillRect/>
          </a:stretch>
        </p:blipFill>
        <p:spPr bwMode="auto">
          <a:xfrm>
            <a:off x="6934200" y="2133600"/>
            <a:ext cx="1219200" cy="1221228"/>
          </a:xfrm>
          <a:prstGeom prst="rect">
            <a:avLst/>
          </a:prstGeom>
          <a:noFill/>
          <a:effectLst>
            <a:outerShdw blurRad="50800" dist="38100" dir="2700000" algn="tl" rotWithShape="0">
              <a:prstClr val="black">
                <a:alpha val="40000"/>
              </a:prstClr>
            </a:outerShdw>
          </a:effectLst>
        </p:spPr>
      </p:pic>
      <p:sp>
        <p:nvSpPr>
          <p:cNvPr id="17" name="TextBox 728082"/>
          <p:cNvSpPr txBox="1">
            <a:spLocks noChangeArrowheads="1"/>
          </p:cNvSpPr>
          <p:nvPr/>
        </p:nvSpPr>
        <p:spPr bwMode="auto">
          <a:xfrm>
            <a:off x="1981200" y="1752600"/>
            <a:ext cx="1371600" cy="381000"/>
          </a:xfrm>
          <a:prstGeom prst="rect">
            <a:avLst/>
          </a:prstGeom>
          <a:solidFill>
            <a:srgbClr val="0070C0"/>
          </a:solidFill>
          <a:ln w="12700" cap="flat" cmpd="sng" algn="ctr">
            <a:noFill/>
            <a:prstDash val="solid"/>
            <a:miter lim="800000"/>
            <a:headEnd type="none" w="med" len="med"/>
            <a:tailEnd type="none" w="med" len="med"/>
          </a:ln>
          <a:effectLst/>
        </p:spPr>
        <p:txBody>
          <a:bodyPr wrap="square">
            <a:spAutoFit/>
          </a:bodyPr>
          <a:lstStyle/>
          <a:p>
            <a:pPr eaLnBrk="0" hangingPunct="0">
              <a:spcBef>
                <a:spcPct val="50000"/>
              </a:spcBef>
            </a:pPr>
            <a:r>
              <a:rPr lang="zh-CN" altLang="en-US" sz="1800" b="1" dirty="0" smtClean="0">
                <a:effectLst>
                  <a:outerShdw blurRad="38100" dist="38100" dir="2700000" algn="tl">
                    <a:srgbClr val="000000"/>
                  </a:outerShdw>
                </a:effectLst>
                <a:latin typeface="微软雅黑" pitchFamily="34" charset="-122"/>
                <a:ea typeface="微软雅黑" pitchFamily="34" charset="-122"/>
              </a:rPr>
              <a:t>文件服务器</a:t>
            </a:r>
            <a:endParaRPr lang="en-US" altLang="zh-TW" sz="1800" b="1" dirty="0">
              <a:effectLst>
                <a:outerShdw blurRad="38100" dist="38100" dir="2700000" algn="tl">
                  <a:srgbClr val="000000"/>
                </a:outerShdw>
              </a:effectLst>
              <a:latin typeface="微软雅黑" pitchFamily="34" charset="-122"/>
              <a:ea typeface="微软雅黑" pitchFamily="34" charset="-122"/>
            </a:endParaRPr>
          </a:p>
        </p:txBody>
      </p:sp>
      <p:pic>
        <p:nvPicPr>
          <p:cNvPr id="20" name="Rectangle 728092"/>
          <p:cNvPicPr>
            <a:picLocks noChangeAspect="1" noChangeArrowheads="1"/>
          </p:cNvPicPr>
          <p:nvPr/>
        </p:nvPicPr>
        <p:blipFill>
          <a:blip r:embed="rId3" cstate="print"/>
          <a:srcRect/>
          <a:stretch>
            <a:fillRect/>
          </a:stretch>
        </p:blipFill>
        <p:spPr bwMode="auto">
          <a:xfrm>
            <a:off x="2286000" y="533400"/>
            <a:ext cx="838200" cy="1157514"/>
          </a:xfrm>
          <a:prstGeom prst="rect">
            <a:avLst/>
          </a:prstGeom>
          <a:noFill/>
          <a:ln w="9525">
            <a:noFill/>
            <a:miter lim="800000"/>
            <a:headEnd/>
            <a:tailEnd/>
          </a:ln>
        </p:spPr>
      </p:pic>
      <p:pic>
        <p:nvPicPr>
          <p:cNvPr id="23" name="Rectangle 728092"/>
          <p:cNvPicPr>
            <a:picLocks noChangeAspect="1" noChangeArrowheads="1"/>
          </p:cNvPicPr>
          <p:nvPr/>
        </p:nvPicPr>
        <p:blipFill>
          <a:blip r:embed="rId4" cstate="print"/>
          <a:srcRect/>
          <a:stretch>
            <a:fillRect/>
          </a:stretch>
        </p:blipFill>
        <p:spPr bwMode="auto">
          <a:xfrm>
            <a:off x="2285999" y="4419600"/>
            <a:ext cx="843743" cy="1219200"/>
          </a:xfrm>
          <a:prstGeom prst="rect">
            <a:avLst/>
          </a:prstGeom>
          <a:noFill/>
          <a:ln w="9525">
            <a:noFill/>
            <a:miter lim="800000"/>
            <a:headEnd/>
            <a:tailEnd/>
          </a:ln>
        </p:spPr>
      </p:pic>
      <p:sp>
        <p:nvSpPr>
          <p:cNvPr id="25" name="TextBox 728082"/>
          <p:cNvSpPr txBox="1">
            <a:spLocks noChangeArrowheads="1"/>
          </p:cNvSpPr>
          <p:nvPr/>
        </p:nvSpPr>
        <p:spPr bwMode="auto">
          <a:xfrm>
            <a:off x="2133600" y="3810000"/>
            <a:ext cx="914400" cy="369332"/>
          </a:xfrm>
          <a:prstGeom prst="rect">
            <a:avLst/>
          </a:prstGeom>
          <a:solidFill>
            <a:srgbClr val="0070C0"/>
          </a:solidFill>
          <a:ln w="12700" cap="flat" cmpd="sng" algn="ctr">
            <a:noFill/>
            <a:prstDash val="solid"/>
            <a:miter lim="800000"/>
            <a:headEnd type="none" w="med" len="med"/>
            <a:tailEnd type="none" w="med" len="med"/>
          </a:ln>
          <a:effectLst/>
        </p:spPr>
        <p:txBody>
          <a:bodyPr wrap="square">
            <a:spAutoFit/>
          </a:bodyPr>
          <a:lstStyle/>
          <a:p>
            <a:pPr eaLnBrk="0" hangingPunct="0">
              <a:spcBef>
                <a:spcPct val="50000"/>
              </a:spcBef>
            </a:pPr>
            <a:r>
              <a:rPr lang="zh-CN" altLang="en-US" sz="1800" b="1" dirty="0" smtClean="0">
                <a:effectLst>
                  <a:outerShdw blurRad="38100" dist="38100" dir="2700000" algn="tl">
                    <a:srgbClr val="000000"/>
                  </a:outerShdw>
                </a:effectLst>
                <a:latin typeface="微软雅黑" pitchFamily="34" charset="-122"/>
                <a:ea typeface="微软雅黑" pitchFamily="34" charset="-122"/>
              </a:rPr>
              <a:t>编码器</a:t>
            </a:r>
            <a:endParaRPr lang="en-US" altLang="zh-TW" sz="1800" b="1" dirty="0">
              <a:effectLst>
                <a:outerShdw blurRad="38100" dist="38100" dir="2700000" algn="tl">
                  <a:srgbClr val="000000"/>
                </a:outerShdw>
              </a:effectLst>
              <a:latin typeface="微软雅黑" pitchFamily="34" charset="-122"/>
              <a:ea typeface="微软雅黑" pitchFamily="34" charset="-122"/>
            </a:endParaRPr>
          </a:p>
        </p:txBody>
      </p:sp>
      <p:pic>
        <p:nvPicPr>
          <p:cNvPr id="2050" name="Picture 2" descr="http://img2.nipic.com/2008-01-03/20081311599639_1.jpg">
            <a:hlinkClick r:id="rId6"/>
          </p:cNvPr>
          <p:cNvPicPr>
            <a:picLocks noChangeAspect="1" noChangeArrowheads="1"/>
          </p:cNvPicPr>
          <p:nvPr/>
        </p:nvPicPr>
        <p:blipFill>
          <a:blip r:embed="rId7"/>
          <a:srcRect/>
          <a:stretch>
            <a:fillRect/>
          </a:stretch>
        </p:blipFill>
        <p:spPr bwMode="auto">
          <a:xfrm>
            <a:off x="-381000" y="2743200"/>
            <a:ext cx="1428750" cy="1038225"/>
          </a:xfrm>
          <a:prstGeom prst="rect">
            <a:avLst/>
          </a:prstGeom>
          <a:noFill/>
        </p:spPr>
      </p:pic>
      <p:cxnSp>
        <p:nvCxnSpPr>
          <p:cNvPr id="51" name="直接箭头连接符 50"/>
          <p:cNvCxnSpPr/>
          <p:nvPr/>
        </p:nvCxnSpPr>
        <p:spPr>
          <a:xfrm rot="16200000" flipH="1">
            <a:off x="4193006" y="1598195"/>
            <a:ext cx="1523999" cy="4010"/>
          </a:xfrm>
          <a:prstGeom prst="straightConnector1">
            <a:avLst/>
          </a:prstGeom>
          <a:ln w="88900">
            <a:tailEnd type="stealth"/>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19" idx="2"/>
          </p:cNvCxnSpPr>
          <p:nvPr/>
        </p:nvCxnSpPr>
        <p:spPr>
          <a:xfrm rot="5400000" flipH="1" flipV="1">
            <a:off x="4217307" y="4255407"/>
            <a:ext cx="1357086" cy="38100"/>
          </a:xfrm>
          <a:prstGeom prst="straightConnector1">
            <a:avLst/>
          </a:prstGeom>
          <a:ln w="88900">
            <a:tailEnd type="stealth"/>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3200400" y="3200400"/>
            <a:ext cx="1219200" cy="1588"/>
          </a:xfrm>
          <a:prstGeom prst="straightConnector1">
            <a:avLst/>
          </a:prstGeom>
          <a:ln w="88900">
            <a:tailEnd type="stealth"/>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050" idx="3"/>
          </p:cNvCxnSpPr>
          <p:nvPr/>
        </p:nvCxnSpPr>
        <p:spPr>
          <a:xfrm>
            <a:off x="1047750" y="3262313"/>
            <a:ext cx="1314450" cy="15875"/>
          </a:xfrm>
          <a:prstGeom prst="straightConnector1">
            <a:avLst/>
          </a:prstGeom>
          <a:ln w="88900">
            <a:tailEnd type="stealth"/>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5410200" y="3124200"/>
            <a:ext cx="1447800" cy="1588"/>
          </a:xfrm>
          <a:prstGeom prst="straightConnector1">
            <a:avLst/>
          </a:prstGeom>
          <a:ln w="88900">
            <a:tailEnd type="stealth"/>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3124200" y="914400"/>
            <a:ext cx="1828800" cy="1588"/>
          </a:xfrm>
          <a:prstGeom prst="straightConnector1">
            <a:avLst/>
          </a:prstGeom>
          <a:ln w="88900">
            <a:tailEnd type="non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3124200" y="4953000"/>
            <a:ext cx="1828800" cy="1588"/>
          </a:xfrm>
          <a:prstGeom prst="straightConnector1">
            <a:avLst/>
          </a:prstGeom>
          <a:ln w="88900">
            <a:tailEnd type="none"/>
          </a:ln>
        </p:spPr>
        <p:style>
          <a:lnRef idx="1">
            <a:schemeClr val="accent1"/>
          </a:lnRef>
          <a:fillRef idx="0">
            <a:schemeClr val="accent1"/>
          </a:fillRef>
          <a:effectRef idx="0">
            <a:schemeClr val="accent1"/>
          </a:effectRef>
          <a:fontRef idx="minor">
            <a:schemeClr val="tx1"/>
          </a:fontRef>
        </p:style>
      </p:cxnSp>
      <p:sp>
        <p:nvSpPr>
          <p:cNvPr id="73" name="TextBox 728082"/>
          <p:cNvSpPr txBox="1">
            <a:spLocks noChangeArrowheads="1"/>
          </p:cNvSpPr>
          <p:nvPr/>
        </p:nvSpPr>
        <p:spPr bwMode="auto">
          <a:xfrm>
            <a:off x="1143000" y="2667000"/>
            <a:ext cx="1143000" cy="369332"/>
          </a:xfrm>
          <a:prstGeom prst="rect">
            <a:avLst/>
          </a:prstGeom>
          <a:solidFill>
            <a:srgbClr val="0070C0"/>
          </a:solidFill>
          <a:ln w="12700" cap="flat" cmpd="sng" algn="ctr">
            <a:noFill/>
            <a:prstDash val="solid"/>
            <a:miter lim="800000"/>
            <a:headEnd type="none" w="med" len="med"/>
            <a:tailEnd type="none" w="med" len="med"/>
          </a:ln>
          <a:effectLst/>
        </p:spPr>
        <p:txBody>
          <a:bodyPr wrap="square">
            <a:spAutoFit/>
          </a:bodyPr>
          <a:lstStyle/>
          <a:p>
            <a:pPr eaLnBrk="0" hangingPunct="0">
              <a:spcBef>
                <a:spcPct val="50000"/>
              </a:spcBef>
            </a:pPr>
            <a:r>
              <a:rPr lang="zh-CN" altLang="en-US" sz="1800" b="1" dirty="0" smtClean="0">
                <a:effectLst>
                  <a:outerShdw blurRad="38100" dist="38100" dir="2700000" algn="tl">
                    <a:srgbClr val="000000"/>
                  </a:outerShdw>
                </a:effectLst>
                <a:latin typeface="微软雅黑" pitchFamily="34" charset="-122"/>
                <a:ea typeface="微软雅黑" pitchFamily="34" charset="-122"/>
              </a:rPr>
              <a:t>数字信号</a:t>
            </a:r>
            <a:endParaRPr lang="en-US" altLang="zh-TW" sz="1800" b="1" dirty="0">
              <a:effectLst>
                <a:outerShdw blurRad="38100" dist="38100" dir="2700000" algn="tl">
                  <a:srgbClr val="00000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237714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ctangle 728092"/>
          <p:cNvPicPr>
            <a:picLocks noChangeAspect="1" noChangeArrowheads="1"/>
          </p:cNvPicPr>
          <p:nvPr/>
        </p:nvPicPr>
        <p:blipFill>
          <a:blip r:embed="rId2" cstate="print"/>
          <a:srcRect/>
          <a:stretch>
            <a:fillRect/>
          </a:stretch>
        </p:blipFill>
        <p:spPr bwMode="auto">
          <a:xfrm>
            <a:off x="838200" y="2667000"/>
            <a:ext cx="838200" cy="1157514"/>
          </a:xfrm>
          <a:prstGeom prst="rect">
            <a:avLst/>
          </a:prstGeom>
          <a:noFill/>
          <a:ln w="9525">
            <a:noFill/>
            <a:miter lim="800000"/>
            <a:headEnd/>
            <a:tailEnd/>
          </a:ln>
        </p:spPr>
      </p:pic>
      <p:sp>
        <p:nvSpPr>
          <p:cNvPr id="5" name="TextBox 728082"/>
          <p:cNvSpPr txBox="1">
            <a:spLocks noChangeArrowheads="1"/>
          </p:cNvSpPr>
          <p:nvPr/>
        </p:nvSpPr>
        <p:spPr bwMode="auto">
          <a:xfrm>
            <a:off x="457200" y="3886200"/>
            <a:ext cx="1524000" cy="338554"/>
          </a:xfrm>
          <a:prstGeom prst="rect">
            <a:avLst/>
          </a:prstGeom>
          <a:solidFill>
            <a:srgbClr val="006600"/>
          </a:solidFill>
          <a:ln w="12700" cap="flat" cmpd="sng" algn="ctr">
            <a:noFill/>
            <a:prstDash val="solid"/>
            <a:miter lim="800000"/>
            <a:headEnd type="none" w="med" len="med"/>
            <a:tailEnd type="none" w="med" len="med"/>
          </a:ln>
          <a:effectLst/>
        </p:spPr>
        <p:txBody>
          <a:bodyPr wrap="square">
            <a:spAutoFit/>
          </a:bodyPr>
          <a:lstStyle/>
          <a:p>
            <a:pPr eaLnBrk="0" hangingPunct="0">
              <a:spcBef>
                <a:spcPct val="50000"/>
              </a:spcBef>
            </a:pPr>
            <a:r>
              <a:rPr lang="en-US" altLang="zh-CN" sz="1600" b="1" dirty="0" err="1" smtClean="0">
                <a:effectLst>
                  <a:outerShdw blurRad="38100" dist="38100" dir="2700000" algn="tl">
                    <a:srgbClr val="000000"/>
                  </a:outerShdw>
                </a:effectLst>
                <a:latin typeface="微软雅黑" pitchFamily="34" charset="-122"/>
                <a:ea typeface="微软雅黑" pitchFamily="34" charset="-122"/>
              </a:rPr>
              <a:t>MediaServer</a:t>
            </a:r>
            <a:endParaRPr lang="en-US" altLang="zh-TW" sz="1600" b="1" dirty="0">
              <a:effectLst>
                <a:outerShdw blurRad="38100" dist="38100" dir="2700000" algn="tl">
                  <a:srgbClr val="000000"/>
                </a:outerShdw>
              </a:effectLst>
              <a:latin typeface="微软雅黑" pitchFamily="34" charset="-122"/>
              <a:ea typeface="微软雅黑" pitchFamily="34" charset="-122"/>
            </a:endParaRPr>
          </a:p>
        </p:txBody>
      </p:sp>
      <p:cxnSp>
        <p:nvCxnSpPr>
          <p:cNvPr id="6" name="直接箭头连接符 5"/>
          <p:cNvCxnSpPr/>
          <p:nvPr/>
        </p:nvCxnSpPr>
        <p:spPr>
          <a:xfrm flipV="1">
            <a:off x="1905000" y="3276601"/>
            <a:ext cx="5410200" cy="76199"/>
          </a:xfrm>
          <a:prstGeom prst="straightConnector1">
            <a:avLst/>
          </a:prstGeom>
          <a:ln w="88900">
            <a:tailEnd type="stealth"/>
          </a:ln>
        </p:spPr>
        <p:style>
          <a:lnRef idx="1">
            <a:schemeClr val="accent1"/>
          </a:lnRef>
          <a:fillRef idx="0">
            <a:schemeClr val="accent1"/>
          </a:fillRef>
          <a:effectRef idx="0">
            <a:schemeClr val="accent1"/>
          </a:effectRef>
          <a:fontRef idx="minor">
            <a:schemeClr val="tx1"/>
          </a:fontRef>
        </p:style>
      </p:cxnSp>
      <p:sp>
        <p:nvSpPr>
          <p:cNvPr id="9" name="TextBox 728082"/>
          <p:cNvSpPr txBox="1">
            <a:spLocks noChangeArrowheads="1"/>
          </p:cNvSpPr>
          <p:nvPr/>
        </p:nvSpPr>
        <p:spPr bwMode="auto">
          <a:xfrm>
            <a:off x="7543800" y="3657600"/>
            <a:ext cx="990600" cy="369332"/>
          </a:xfrm>
          <a:prstGeom prst="rect">
            <a:avLst/>
          </a:prstGeom>
          <a:solidFill>
            <a:srgbClr val="7030A0"/>
          </a:solidFill>
          <a:ln w="12700" cap="flat" cmpd="sng" algn="ctr">
            <a:noFill/>
            <a:prstDash val="solid"/>
            <a:miter lim="800000"/>
            <a:headEnd type="none" w="med" len="med"/>
            <a:tailEnd type="none" w="med" len="med"/>
          </a:ln>
          <a:effectLst/>
        </p:spPr>
        <p:txBody>
          <a:bodyPr wrap="square">
            <a:spAutoFit/>
          </a:bodyPr>
          <a:lstStyle/>
          <a:p>
            <a:pPr eaLnBrk="0" hangingPunct="0">
              <a:spcBef>
                <a:spcPct val="50000"/>
              </a:spcBef>
            </a:pPr>
            <a:r>
              <a:rPr lang="zh-CN" altLang="en-US" sz="1800" b="1" dirty="0" smtClean="0">
                <a:effectLst>
                  <a:outerShdw blurRad="38100" dist="38100" dir="2700000" algn="tl">
                    <a:srgbClr val="000000"/>
                  </a:outerShdw>
                </a:effectLst>
                <a:latin typeface="微软雅黑" pitchFamily="34" charset="-122"/>
                <a:ea typeface="微软雅黑" pitchFamily="34" charset="-122"/>
              </a:rPr>
              <a:t>客户端</a:t>
            </a:r>
            <a:endParaRPr lang="en-US" altLang="zh-TW" sz="1800" b="1" dirty="0">
              <a:effectLst>
                <a:outerShdw blurRad="38100" dist="38100" dir="2700000" algn="tl">
                  <a:srgbClr val="000000"/>
                </a:outerShdw>
              </a:effectLst>
              <a:latin typeface="微软雅黑" pitchFamily="34" charset="-122"/>
              <a:ea typeface="微软雅黑" pitchFamily="34" charset="-122"/>
            </a:endParaRPr>
          </a:p>
        </p:txBody>
      </p:sp>
      <p:pic>
        <p:nvPicPr>
          <p:cNvPr id="10" name="Picture 4" descr="D:\Aeshen\TechNet 2006\12-December\Msft-longhorn-papers\TDM Deck\Windows Illustration Icons\Laptop.png"/>
          <p:cNvPicPr>
            <a:picLocks noChangeAspect="1" noChangeArrowheads="1"/>
          </p:cNvPicPr>
          <p:nvPr/>
        </p:nvPicPr>
        <p:blipFill>
          <a:blip r:embed="rId3"/>
          <a:srcRect/>
          <a:stretch>
            <a:fillRect/>
          </a:stretch>
        </p:blipFill>
        <p:spPr bwMode="auto">
          <a:xfrm>
            <a:off x="7239000" y="2438400"/>
            <a:ext cx="1219200" cy="1221228"/>
          </a:xfrm>
          <a:prstGeom prst="rect">
            <a:avLst/>
          </a:prstGeom>
          <a:noFill/>
          <a:effectLst>
            <a:outerShdw blurRad="50800" dist="38100" dir="2700000" algn="tl" rotWithShape="0">
              <a:prstClr val="black">
                <a:alpha val="40000"/>
              </a:prstClr>
            </a:outerShdw>
          </a:effectLst>
        </p:spPr>
      </p:pic>
      <p:cxnSp>
        <p:nvCxnSpPr>
          <p:cNvPr id="11" name="直接箭头连接符 10"/>
          <p:cNvCxnSpPr/>
          <p:nvPr/>
        </p:nvCxnSpPr>
        <p:spPr>
          <a:xfrm flipV="1">
            <a:off x="1828800" y="2133600"/>
            <a:ext cx="5257800" cy="959758"/>
          </a:xfrm>
          <a:prstGeom prst="straightConnector1">
            <a:avLst/>
          </a:prstGeom>
          <a:ln w="88900">
            <a:tailEnd type="stealth"/>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828800" y="3581400"/>
            <a:ext cx="5486400" cy="838200"/>
          </a:xfrm>
          <a:prstGeom prst="straightConnector1">
            <a:avLst/>
          </a:prstGeom>
          <a:ln w="88900">
            <a:tailEnd type="stealth"/>
          </a:ln>
        </p:spPr>
        <p:style>
          <a:lnRef idx="1">
            <a:schemeClr val="accent1"/>
          </a:lnRef>
          <a:fillRef idx="0">
            <a:schemeClr val="accent1"/>
          </a:fillRef>
          <a:effectRef idx="0">
            <a:schemeClr val="accent1"/>
          </a:effectRef>
          <a:fontRef idx="minor">
            <a:schemeClr val="tx1"/>
          </a:fontRef>
        </p:style>
      </p:cxnSp>
      <p:pic>
        <p:nvPicPr>
          <p:cNvPr id="19" name="Picture 4" descr="D:\Aeshen\TechNet 2006\12-December\Msft-longhorn-papers\TDM Deck\Windows Illustration Icons\Laptop.png"/>
          <p:cNvPicPr>
            <a:picLocks noChangeAspect="1" noChangeArrowheads="1"/>
          </p:cNvPicPr>
          <p:nvPr/>
        </p:nvPicPr>
        <p:blipFill>
          <a:blip r:embed="rId3"/>
          <a:srcRect/>
          <a:stretch>
            <a:fillRect/>
          </a:stretch>
        </p:blipFill>
        <p:spPr bwMode="auto">
          <a:xfrm>
            <a:off x="7162800" y="914400"/>
            <a:ext cx="1219200" cy="1221228"/>
          </a:xfrm>
          <a:prstGeom prst="rect">
            <a:avLst/>
          </a:prstGeom>
          <a:noFill/>
          <a:effectLst>
            <a:outerShdw blurRad="50800" dist="38100" dir="2700000" algn="tl" rotWithShape="0">
              <a:prstClr val="black">
                <a:alpha val="40000"/>
              </a:prstClr>
            </a:outerShdw>
          </a:effectLst>
        </p:spPr>
      </p:pic>
      <p:pic>
        <p:nvPicPr>
          <p:cNvPr id="20" name="Picture 4" descr="D:\Aeshen\TechNet 2006\12-December\Msft-longhorn-papers\TDM Deck\Windows Illustration Icons\Laptop.png"/>
          <p:cNvPicPr>
            <a:picLocks noChangeAspect="1" noChangeArrowheads="1"/>
          </p:cNvPicPr>
          <p:nvPr/>
        </p:nvPicPr>
        <p:blipFill>
          <a:blip r:embed="rId3"/>
          <a:srcRect/>
          <a:stretch>
            <a:fillRect/>
          </a:stretch>
        </p:blipFill>
        <p:spPr bwMode="auto">
          <a:xfrm>
            <a:off x="7391400" y="4038600"/>
            <a:ext cx="1219200" cy="1221228"/>
          </a:xfrm>
          <a:prstGeom prst="rect">
            <a:avLst/>
          </a:prstGeom>
          <a:noFill/>
          <a:effectLst>
            <a:outerShdw blurRad="50800" dist="38100" dir="2700000" algn="tl" rotWithShape="0">
              <a:prstClr val="black">
                <a:alpha val="40000"/>
              </a:prstClr>
            </a:outerShdw>
          </a:effectLst>
        </p:spPr>
      </p:pic>
      <p:sp>
        <p:nvSpPr>
          <p:cNvPr id="22" name="TextBox 21"/>
          <p:cNvSpPr txBox="1"/>
          <p:nvPr/>
        </p:nvSpPr>
        <p:spPr>
          <a:xfrm>
            <a:off x="685800" y="4267200"/>
            <a:ext cx="5082032" cy="707886"/>
          </a:xfrm>
          <a:prstGeom prst="rect">
            <a:avLst/>
          </a:prstGeom>
          <a:noFill/>
        </p:spPr>
        <p:txBody>
          <a:bodyPr wrap="none" rtlCol="0">
            <a:spAutoFit/>
          </a:bodyPr>
          <a:lstStyle/>
          <a:p>
            <a:r>
              <a:rPr lang="zh-CN" altLang="en-US" sz="2000" b="1" dirty="0" smtClean="0"/>
              <a:t>发布点名称 </a:t>
            </a:r>
            <a:r>
              <a:rPr lang="en-US" altLang="zh-CN" sz="2000" b="1" dirty="0" smtClean="0"/>
              <a:t>TV1</a:t>
            </a:r>
          </a:p>
          <a:p>
            <a:r>
              <a:rPr lang="zh-CN" altLang="en-US" sz="2000" b="1" dirty="0" smtClean="0"/>
              <a:t>路径 </a:t>
            </a:r>
            <a:r>
              <a:rPr lang="en-US" altLang="zh-CN" sz="2000" b="1" dirty="0" smtClean="0"/>
              <a:t>c:\WMPub\WMRoot\TVArchive.wmv</a:t>
            </a:r>
            <a:endParaRPr lang="zh-CN" altLang="en-US" sz="2000" b="1" dirty="0"/>
          </a:p>
        </p:txBody>
      </p:sp>
      <p:sp>
        <p:nvSpPr>
          <p:cNvPr id="23" name="TextBox 22"/>
          <p:cNvSpPr txBox="1"/>
          <p:nvPr/>
        </p:nvSpPr>
        <p:spPr>
          <a:xfrm>
            <a:off x="3429000" y="2895600"/>
            <a:ext cx="3684214" cy="400110"/>
          </a:xfrm>
          <a:prstGeom prst="rect">
            <a:avLst/>
          </a:prstGeom>
          <a:noFill/>
        </p:spPr>
        <p:txBody>
          <a:bodyPr wrap="none" rtlCol="0">
            <a:spAutoFit/>
          </a:bodyPr>
          <a:lstStyle/>
          <a:p>
            <a:r>
              <a:rPr lang="en-US" altLang="zh-CN" sz="2000" b="1" dirty="0" smtClean="0"/>
              <a:t>URL mms://mediaServer/TV1</a:t>
            </a:r>
            <a:endParaRPr lang="zh-CN" altLang="en-US" sz="2000" b="1" dirty="0"/>
          </a:p>
        </p:txBody>
      </p:sp>
      <p:sp>
        <p:nvSpPr>
          <p:cNvPr id="24" name="TextBox 728082"/>
          <p:cNvSpPr txBox="1">
            <a:spLocks noChangeArrowheads="1"/>
          </p:cNvSpPr>
          <p:nvPr/>
        </p:nvSpPr>
        <p:spPr bwMode="auto">
          <a:xfrm>
            <a:off x="7391400" y="2133600"/>
            <a:ext cx="990600" cy="369332"/>
          </a:xfrm>
          <a:prstGeom prst="rect">
            <a:avLst/>
          </a:prstGeom>
          <a:solidFill>
            <a:srgbClr val="7030A0"/>
          </a:solidFill>
          <a:ln w="12700" cap="flat" cmpd="sng" algn="ctr">
            <a:noFill/>
            <a:prstDash val="solid"/>
            <a:miter lim="800000"/>
            <a:headEnd type="none" w="med" len="med"/>
            <a:tailEnd type="none" w="med" len="med"/>
          </a:ln>
          <a:effectLst/>
        </p:spPr>
        <p:txBody>
          <a:bodyPr wrap="square">
            <a:spAutoFit/>
          </a:bodyPr>
          <a:lstStyle/>
          <a:p>
            <a:pPr eaLnBrk="0" hangingPunct="0">
              <a:spcBef>
                <a:spcPct val="50000"/>
              </a:spcBef>
            </a:pPr>
            <a:r>
              <a:rPr lang="zh-CN" altLang="en-US" sz="1800" b="1" dirty="0" smtClean="0">
                <a:effectLst>
                  <a:outerShdw blurRad="38100" dist="38100" dir="2700000" algn="tl">
                    <a:srgbClr val="000000"/>
                  </a:outerShdw>
                </a:effectLst>
                <a:latin typeface="微软雅黑" pitchFamily="34" charset="-122"/>
                <a:ea typeface="微软雅黑" pitchFamily="34" charset="-122"/>
              </a:rPr>
              <a:t>客户端</a:t>
            </a:r>
            <a:endParaRPr lang="en-US" altLang="zh-TW" sz="1800" b="1" dirty="0">
              <a:effectLst>
                <a:outerShdw blurRad="38100" dist="38100" dir="2700000" algn="tl">
                  <a:srgbClr val="000000"/>
                </a:outerShdw>
              </a:effectLst>
              <a:latin typeface="微软雅黑" pitchFamily="34" charset="-122"/>
              <a:ea typeface="微软雅黑" pitchFamily="34" charset="-122"/>
            </a:endParaRPr>
          </a:p>
        </p:txBody>
      </p:sp>
      <p:sp>
        <p:nvSpPr>
          <p:cNvPr id="25" name="TextBox 728082"/>
          <p:cNvSpPr txBox="1">
            <a:spLocks noChangeArrowheads="1"/>
          </p:cNvSpPr>
          <p:nvPr/>
        </p:nvSpPr>
        <p:spPr bwMode="auto">
          <a:xfrm>
            <a:off x="7696200" y="5257800"/>
            <a:ext cx="990600" cy="369332"/>
          </a:xfrm>
          <a:prstGeom prst="rect">
            <a:avLst/>
          </a:prstGeom>
          <a:solidFill>
            <a:srgbClr val="7030A0"/>
          </a:solidFill>
          <a:ln w="12700" cap="flat" cmpd="sng" algn="ctr">
            <a:noFill/>
            <a:prstDash val="solid"/>
            <a:miter lim="800000"/>
            <a:headEnd type="none" w="med" len="med"/>
            <a:tailEnd type="none" w="med" len="med"/>
          </a:ln>
          <a:effectLst/>
        </p:spPr>
        <p:txBody>
          <a:bodyPr wrap="square">
            <a:spAutoFit/>
          </a:bodyPr>
          <a:lstStyle/>
          <a:p>
            <a:pPr eaLnBrk="0" hangingPunct="0">
              <a:spcBef>
                <a:spcPct val="50000"/>
              </a:spcBef>
            </a:pPr>
            <a:r>
              <a:rPr lang="zh-CN" altLang="en-US" sz="1800" b="1" dirty="0" smtClean="0">
                <a:effectLst>
                  <a:outerShdw blurRad="38100" dist="38100" dir="2700000" algn="tl">
                    <a:srgbClr val="000000"/>
                  </a:outerShdw>
                </a:effectLst>
                <a:latin typeface="微软雅黑" pitchFamily="34" charset="-122"/>
                <a:ea typeface="微软雅黑" pitchFamily="34" charset="-122"/>
              </a:rPr>
              <a:t>客户端</a:t>
            </a:r>
            <a:endParaRPr lang="en-US" altLang="zh-TW" sz="1800" b="1" dirty="0">
              <a:effectLst>
                <a:outerShdw blurRad="38100" dist="38100" dir="2700000" algn="tl">
                  <a:srgbClr val="00000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550794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351107" y="1066800"/>
            <a:ext cx="8549101" cy="4648200"/>
          </a:xfrm>
          <a:prstGeom prst="rect">
            <a:avLst/>
          </a:prstGeom>
          <a:noFill/>
          <a:ln w="9525">
            <a:noFill/>
            <a:miter lim="800000"/>
            <a:headEnd/>
            <a:tailEnd/>
          </a:ln>
          <a:effectLst/>
        </p:spPr>
      </p:pic>
      <p:pic>
        <p:nvPicPr>
          <p:cNvPr id="5" name="Picture 2" descr="http://img2.nipic.com/2008-01-03/20081311599639_1.jpg">
            <a:hlinkClick r:id="rId3"/>
          </p:cNvPr>
          <p:cNvPicPr>
            <a:picLocks noChangeAspect="1" noChangeArrowheads="1"/>
          </p:cNvPicPr>
          <p:nvPr/>
        </p:nvPicPr>
        <p:blipFill>
          <a:blip r:embed="rId4"/>
          <a:srcRect/>
          <a:stretch>
            <a:fillRect/>
          </a:stretch>
        </p:blipFill>
        <p:spPr bwMode="auto">
          <a:xfrm>
            <a:off x="304800" y="2057400"/>
            <a:ext cx="1066800" cy="775208"/>
          </a:xfrm>
          <a:prstGeom prst="rect">
            <a:avLst/>
          </a:prstGeom>
          <a:noFill/>
        </p:spPr>
      </p:pic>
      <p:pic>
        <p:nvPicPr>
          <p:cNvPr id="6" name="Rectangle 728092"/>
          <p:cNvPicPr>
            <a:picLocks noChangeAspect="1" noChangeArrowheads="1"/>
          </p:cNvPicPr>
          <p:nvPr/>
        </p:nvPicPr>
        <p:blipFill>
          <a:blip r:embed="rId5" cstate="print"/>
          <a:srcRect/>
          <a:stretch>
            <a:fillRect/>
          </a:stretch>
        </p:blipFill>
        <p:spPr bwMode="auto">
          <a:xfrm>
            <a:off x="1981200" y="2057400"/>
            <a:ext cx="609600" cy="841828"/>
          </a:xfrm>
          <a:prstGeom prst="rect">
            <a:avLst/>
          </a:prstGeom>
          <a:noFill/>
          <a:ln w="9525">
            <a:noFill/>
            <a:miter lim="800000"/>
            <a:headEnd/>
            <a:tailEnd/>
          </a:ln>
        </p:spPr>
      </p:pic>
      <p:pic>
        <p:nvPicPr>
          <p:cNvPr id="7" name="Rectangle 728092"/>
          <p:cNvPicPr>
            <a:picLocks noChangeAspect="1" noChangeArrowheads="1"/>
          </p:cNvPicPr>
          <p:nvPr/>
        </p:nvPicPr>
        <p:blipFill>
          <a:blip r:embed="rId6" cstate="print"/>
          <a:srcRect/>
          <a:stretch>
            <a:fillRect/>
          </a:stretch>
        </p:blipFill>
        <p:spPr bwMode="auto">
          <a:xfrm>
            <a:off x="2039007" y="4038600"/>
            <a:ext cx="551793" cy="762000"/>
          </a:xfrm>
          <a:prstGeom prst="rect">
            <a:avLst/>
          </a:prstGeom>
          <a:noFill/>
          <a:ln w="9525">
            <a:noFill/>
            <a:miter lim="800000"/>
            <a:headEnd/>
            <a:tailEnd/>
          </a:ln>
        </p:spPr>
      </p:pic>
      <p:pic>
        <p:nvPicPr>
          <p:cNvPr id="8" name="Picture 152"/>
          <p:cNvPicPr>
            <a:picLocks noChangeArrowheads="1"/>
          </p:cNvPicPr>
          <p:nvPr/>
        </p:nvPicPr>
        <p:blipFill>
          <a:blip r:embed="rId7"/>
          <a:srcRect/>
          <a:stretch>
            <a:fillRect/>
          </a:stretch>
        </p:blipFill>
        <p:spPr bwMode="auto">
          <a:xfrm>
            <a:off x="5181600" y="2743200"/>
            <a:ext cx="914400" cy="609600"/>
          </a:xfrm>
          <a:prstGeom prst="rect">
            <a:avLst/>
          </a:prstGeom>
          <a:noFill/>
          <a:ln w="9525">
            <a:noFill/>
            <a:miter lim="800000"/>
            <a:headEnd/>
            <a:tailEnd/>
          </a:ln>
        </p:spPr>
      </p:pic>
      <p:pic>
        <p:nvPicPr>
          <p:cNvPr id="9" name="Picture 1" descr="D:\Aeshen\TechNet 2006\12-December\Msft-longhorn-papers\TDM Deck\Windows Illustration Icons\Computer.png"/>
          <p:cNvPicPr>
            <a:picLocks noChangeAspect="1" noChangeArrowheads="1"/>
          </p:cNvPicPr>
          <p:nvPr/>
        </p:nvPicPr>
        <p:blipFill>
          <a:blip r:embed="rId8"/>
          <a:srcRect/>
          <a:stretch>
            <a:fillRect/>
          </a:stretch>
        </p:blipFill>
        <p:spPr bwMode="auto">
          <a:xfrm>
            <a:off x="5715000" y="1066800"/>
            <a:ext cx="838201" cy="838200"/>
          </a:xfrm>
          <a:prstGeom prst="rect">
            <a:avLst/>
          </a:prstGeom>
          <a:noFill/>
          <a:effectLst>
            <a:outerShdw blurRad="50800" dist="38100" dir="2700000" algn="tl" rotWithShape="0">
              <a:prstClr val="black">
                <a:alpha val="40000"/>
              </a:prstClr>
            </a:outerShdw>
          </a:effectLst>
        </p:spPr>
      </p:pic>
      <p:pic>
        <p:nvPicPr>
          <p:cNvPr id="10" name="Picture 1" descr="D:\Aeshen\TechNet 2006\12-December\Msft-longhorn-papers\TDM Deck\Windows Illustration Icons\Computer.png"/>
          <p:cNvPicPr>
            <a:picLocks noChangeAspect="1" noChangeArrowheads="1"/>
          </p:cNvPicPr>
          <p:nvPr/>
        </p:nvPicPr>
        <p:blipFill>
          <a:blip r:embed="rId8"/>
          <a:srcRect/>
          <a:stretch>
            <a:fillRect/>
          </a:stretch>
        </p:blipFill>
        <p:spPr bwMode="auto">
          <a:xfrm>
            <a:off x="6781800" y="1981200"/>
            <a:ext cx="838201" cy="838200"/>
          </a:xfrm>
          <a:prstGeom prst="rect">
            <a:avLst/>
          </a:prstGeom>
          <a:noFill/>
          <a:effectLst>
            <a:outerShdw blurRad="50800" dist="38100" dir="2700000" algn="tl" rotWithShape="0">
              <a:prstClr val="black">
                <a:alpha val="40000"/>
              </a:prstClr>
            </a:outerShdw>
          </a:effectLst>
        </p:spPr>
      </p:pic>
      <p:pic>
        <p:nvPicPr>
          <p:cNvPr id="11" name="Picture 1" descr="D:\Aeshen\TechNet 2006\12-December\Msft-longhorn-papers\TDM Deck\Windows Illustration Icons\Computer.png"/>
          <p:cNvPicPr>
            <a:picLocks noChangeAspect="1" noChangeArrowheads="1"/>
          </p:cNvPicPr>
          <p:nvPr/>
        </p:nvPicPr>
        <p:blipFill>
          <a:blip r:embed="rId8"/>
          <a:srcRect/>
          <a:stretch>
            <a:fillRect/>
          </a:stretch>
        </p:blipFill>
        <p:spPr bwMode="auto">
          <a:xfrm>
            <a:off x="6438899" y="4038600"/>
            <a:ext cx="685801" cy="685800"/>
          </a:xfrm>
          <a:prstGeom prst="rect">
            <a:avLst/>
          </a:prstGeom>
          <a:noFill/>
          <a:effectLst>
            <a:outerShdw blurRad="50800" dist="38100" dir="2700000" algn="tl" rotWithShape="0">
              <a:prstClr val="black">
                <a:alpha val="40000"/>
              </a:prstClr>
            </a:outerShdw>
          </a:effectLst>
        </p:spPr>
      </p:pic>
      <p:pic>
        <p:nvPicPr>
          <p:cNvPr id="12" name="Picture 1" descr="D:\Aeshen\TechNet 2006\12-December\Msft-longhorn-papers\TDM Deck\Windows Illustration Icons\Computer.png"/>
          <p:cNvPicPr>
            <a:picLocks noChangeAspect="1" noChangeArrowheads="1"/>
          </p:cNvPicPr>
          <p:nvPr/>
        </p:nvPicPr>
        <p:blipFill>
          <a:blip r:embed="rId8"/>
          <a:srcRect/>
          <a:stretch>
            <a:fillRect/>
          </a:stretch>
        </p:blipFill>
        <p:spPr bwMode="auto">
          <a:xfrm>
            <a:off x="6324600" y="4800600"/>
            <a:ext cx="685801" cy="685800"/>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15888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090613"/>
            <a:ext cx="8591550" cy="467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301360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t>IP</a:t>
            </a:r>
            <a:r>
              <a:rPr lang="zh-CN" altLang="en-US" smtClean="0"/>
              <a:t>电话概述</a:t>
            </a:r>
          </a:p>
        </p:txBody>
      </p:sp>
      <p:sp>
        <p:nvSpPr>
          <p:cNvPr id="376835" name="Rectangle 3"/>
          <p:cNvSpPr>
            <a:spLocks noGrp="1" noChangeArrowheads="1"/>
          </p:cNvSpPr>
          <p:nvPr>
            <p:ph idx="1"/>
          </p:nvPr>
        </p:nvSpPr>
        <p:spPr/>
        <p:txBody>
          <a:bodyPr/>
          <a:lstStyle/>
          <a:p>
            <a:pPr eaLnBrk="1" hangingPunct="1">
              <a:buFont typeface="Wingdings" pitchFamily="2" charset="2"/>
              <a:buNone/>
            </a:pPr>
            <a:r>
              <a:rPr lang="zh-CN" altLang="en-US" sz="1800" smtClean="0">
                <a:solidFill>
                  <a:srgbClr val="FF0000"/>
                </a:solidFill>
              </a:rPr>
              <a:t>狭义的 </a:t>
            </a:r>
            <a:r>
              <a:rPr lang="en-US" altLang="zh-CN" sz="1800" smtClean="0">
                <a:solidFill>
                  <a:srgbClr val="FF0000"/>
                </a:solidFill>
              </a:rPr>
              <a:t>IP </a:t>
            </a:r>
            <a:r>
              <a:rPr lang="zh-CN" altLang="en-US" sz="1800" smtClean="0">
                <a:solidFill>
                  <a:srgbClr val="FF0000"/>
                </a:solidFill>
              </a:rPr>
              <a:t>电话</a:t>
            </a:r>
            <a:r>
              <a:rPr lang="zh-CN" altLang="en-US" sz="1800" smtClean="0"/>
              <a:t>就是指在 </a:t>
            </a:r>
            <a:r>
              <a:rPr lang="en-US" altLang="zh-CN" sz="1800" smtClean="0"/>
              <a:t>IP </a:t>
            </a:r>
            <a:r>
              <a:rPr lang="zh-CN" altLang="en-US" sz="1800" smtClean="0"/>
              <a:t>网络上打电话。所谓“</a:t>
            </a:r>
            <a:r>
              <a:rPr lang="en-US" altLang="zh-CN" sz="1800" smtClean="0"/>
              <a:t>IP </a:t>
            </a:r>
            <a:r>
              <a:rPr lang="zh-CN" altLang="en-US" sz="1800" smtClean="0"/>
              <a:t>网络”就是“使用 </a:t>
            </a:r>
            <a:r>
              <a:rPr lang="en-US" altLang="zh-CN" sz="1800" smtClean="0"/>
              <a:t>IP </a:t>
            </a:r>
            <a:r>
              <a:rPr lang="zh-CN" altLang="en-US" sz="1800" smtClean="0"/>
              <a:t>协议的分组交换网”的简称。</a:t>
            </a:r>
          </a:p>
          <a:p>
            <a:pPr eaLnBrk="1" hangingPunct="1">
              <a:buFont typeface="Wingdings" pitchFamily="2" charset="2"/>
              <a:buNone/>
            </a:pPr>
            <a:r>
              <a:rPr lang="zh-CN" altLang="en-US" sz="1800" smtClean="0">
                <a:solidFill>
                  <a:srgbClr val="FF0000"/>
                </a:solidFill>
              </a:rPr>
              <a:t>广义的 </a:t>
            </a:r>
            <a:r>
              <a:rPr lang="en-US" altLang="zh-CN" sz="1800" smtClean="0">
                <a:solidFill>
                  <a:srgbClr val="FF0000"/>
                </a:solidFill>
              </a:rPr>
              <a:t>IP </a:t>
            </a:r>
            <a:r>
              <a:rPr lang="zh-CN" altLang="en-US" sz="1800" smtClean="0">
                <a:solidFill>
                  <a:srgbClr val="FF0000"/>
                </a:solidFill>
              </a:rPr>
              <a:t>电话</a:t>
            </a:r>
            <a:r>
              <a:rPr lang="zh-CN" altLang="en-US" sz="1800" smtClean="0"/>
              <a:t>则不仅仅是电话通信，而且还可以是在</a:t>
            </a:r>
            <a:r>
              <a:rPr lang="en-US" altLang="zh-CN" sz="1800" smtClean="0"/>
              <a:t>IP</a:t>
            </a:r>
            <a:r>
              <a:rPr lang="zh-CN" altLang="en-US" sz="1800" smtClean="0"/>
              <a:t>网络上进行交互式多媒体实时通信（包括话音、视像等），甚至还包括</a:t>
            </a:r>
            <a:r>
              <a:rPr lang="zh-CN" altLang="en-US" sz="1800" smtClean="0">
                <a:solidFill>
                  <a:schemeClr val="hlink"/>
                </a:solidFill>
              </a:rPr>
              <a:t>即时传信</a:t>
            </a:r>
            <a:r>
              <a:rPr lang="en-US" altLang="zh-CN" sz="1800" smtClean="0"/>
              <a:t>IM (Instant Messaging)</a:t>
            </a:r>
            <a:r>
              <a:rPr lang="zh-CN" altLang="en-US" sz="1800" smtClean="0"/>
              <a:t>。</a:t>
            </a:r>
          </a:p>
        </p:txBody>
      </p:sp>
    </p:spTree>
    <p:extLst>
      <p:ext uri="{BB962C8B-B14F-4D97-AF65-F5344CB8AC3E}">
        <p14:creationId xmlns:p14="http://schemas.microsoft.com/office/powerpoint/2010/main" val="366805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IP </a:t>
            </a:r>
            <a:r>
              <a:rPr lang="zh-CN" altLang="en-US" smtClean="0"/>
              <a:t>电话网关的几种连接方法 </a:t>
            </a:r>
          </a:p>
        </p:txBody>
      </p:sp>
      <p:grpSp>
        <p:nvGrpSpPr>
          <p:cNvPr id="2" name="Group 297"/>
          <p:cNvGrpSpPr>
            <a:grpSpLocks/>
          </p:cNvGrpSpPr>
          <p:nvPr/>
        </p:nvGrpSpPr>
        <p:grpSpPr bwMode="auto">
          <a:xfrm>
            <a:off x="2571750" y="2890838"/>
            <a:ext cx="3978275" cy="3851275"/>
            <a:chOff x="1620" y="1322"/>
            <a:chExt cx="2506" cy="2426"/>
          </a:xfrm>
        </p:grpSpPr>
        <p:sp>
          <p:nvSpPr>
            <p:cNvPr id="28908" name="Line 84"/>
            <p:cNvSpPr>
              <a:spLocks noChangeShapeType="1"/>
            </p:cNvSpPr>
            <p:nvPr/>
          </p:nvSpPr>
          <p:spPr bwMode="auto">
            <a:xfrm>
              <a:off x="1620" y="1322"/>
              <a:ext cx="0" cy="2426"/>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909" name="Line 85"/>
            <p:cNvSpPr>
              <a:spLocks noChangeShapeType="1"/>
            </p:cNvSpPr>
            <p:nvPr/>
          </p:nvSpPr>
          <p:spPr bwMode="auto">
            <a:xfrm>
              <a:off x="4126" y="1322"/>
              <a:ext cx="0" cy="2426"/>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910" name="Line 86"/>
            <p:cNvSpPr>
              <a:spLocks noChangeShapeType="1"/>
            </p:cNvSpPr>
            <p:nvPr/>
          </p:nvSpPr>
          <p:spPr bwMode="auto">
            <a:xfrm>
              <a:off x="1620" y="3558"/>
              <a:ext cx="2506" cy="0"/>
            </a:xfrm>
            <a:prstGeom prst="line">
              <a:avLst/>
            </a:prstGeom>
            <a:noFill/>
            <a:ln w="28575">
              <a:solidFill>
                <a:schemeClr val="tx2"/>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911" name="Text Box 87"/>
            <p:cNvSpPr txBox="1">
              <a:spLocks noChangeArrowheads="1"/>
            </p:cNvSpPr>
            <p:nvPr/>
          </p:nvSpPr>
          <p:spPr bwMode="auto">
            <a:xfrm>
              <a:off x="2600" y="3387"/>
              <a:ext cx="756" cy="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分组交换</a:t>
              </a:r>
            </a:p>
          </p:txBody>
        </p:sp>
      </p:grpSp>
      <p:grpSp>
        <p:nvGrpSpPr>
          <p:cNvPr id="3" name="Group 296"/>
          <p:cNvGrpSpPr>
            <a:grpSpLocks/>
          </p:cNvGrpSpPr>
          <p:nvPr/>
        </p:nvGrpSpPr>
        <p:grpSpPr bwMode="auto">
          <a:xfrm>
            <a:off x="63500" y="6183313"/>
            <a:ext cx="8994775" cy="414337"/>
            <a:chOff x="40" y="3399"/>
            <a:chExt cx="5666" cy="261"/>
          </a:xfrm>
        </p:grpSpPr>
        <p:grpSp>
          <p:nvGrpSpPr>
            <p:cNvPr id="28902" name="Group 294"/>
            <p:cNvGrpSpPr>
              <a:grpSpLocks/>
            </p:cNvGrpSpPr>
            <p:nvPr/>
          </p:nvGrpSpPr>
          <p:grpSpPr bwMode="auto">
            <a:xfrm>
              <a:off x="40" y="3399"/>
              <a:ext cx="1580" cy="251"/>
              <a:chOff x="40" y="3399"/>
              <a:chExt cx="1580" cy="251"/>
            </a:xfrm>
          </p:grpSpPr>
          <p:sp>
            <p:nvSpPr>
              <p:cNvPr id="28906" name="Line 88"/>
              <p:cNvSpPr>
                <a:spLocks noChangeShapeType="1"/>
              </p:cNvSpPr>
              <p:nvPr/>
            </p:nvSpPr>
            <p:spPr bwMode="auto">
              <a:xfrm>
                <a:off x="40" y="3558"/>
                <a:ext cx="1580" cy="0"/>
              </a:xfrm>
              <a:prstGeom prst="line">
                <a:avLst/>
              </a:prstGeom>
              <a:noFill/>
              <a:ln w="28575">
                <a:solidFill>
                  <a:schemeClr val="tx2"/>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907" name="Text Box 89"/>
              <p:cNvSpPr txBox="1">
                <a:spLocks noChangeArrowheads="1"/>
              </p:cNvSpPr>
              <p:nvPr/>
            </p:nvSpPr>
            <p:spPr bwMode="auto">
              <a:xfrm>
                <a:off x="510" y="3399"/>
                <a:ext cx="755" cy="2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电路交换</a:t>
                </a:r>
              </a:p>
            </p:txBody>
          </p:sp>
        </p:grpSp>
        <p:grpSp>
          <p:nvGrpSpPr>
            <p:cNvPr id="28903" name="Group 295"/>
            <p:cNvGrpSpPr>
              <a:grpSpLocks/>
            </p:cNvGrpSpPr>
            <p:nvPr/>
          </p:nvGrpSpPr>
          <p:grpSpPr bwMode="auto">
            <a:xfrm>
              <a:off x="4126" y="3411"/>
              <a:ext cx="1580" cy="249"/>
              <a:chOff x="4126" y="3411"/>
              <a:chExt cx="1580" cy="249"/>
            </a:xfrm>
          </p:grpSpPr>
          <p:sp>
            <p:nvSpPr>
              <p:cNvPr id="28904" name="Line 68"/>
              <p:cNvSpPr>
                <a:spLocks noChangeShapeType="1"/>
              </p:cNvSpPr>
              <p:nvPr/>
            </p:nvSpPr>
            <p:spPr bwMode="auto">
              <a:xfrm>
                <a:off x="4126" y="3558"/>
                <a:ext cx="1580" cy="0"/>
              </a:xfrm>
              <a:prstGeom prst="line">
                <a:avLst/>
              </a:prstGeom>
              <a:noFill/>
              <a:ln w="28575">
                <a:solidFill>
                  <a:schemeClr val="tx2"/>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905" name="Text Box 90"/>
              <p:cNvSpPr txBox="1">
                <a:spLocks noChangeArrowheads="1"/>
              </p:cNvSpPr>
              <p:nvPr/>
            </p:nvSpPr>
            <p:spPr bwMode="auto">
              <a:xfrm>
                <a:off x="4448" y="3411"/>
                <a:ext cx="756" cy="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电路交换</a:t>
                </a:r>
              </a:p>
            </p:txBody>
          </p:sp>
        </p:grpSp>
      </p:grpSp>
      <p:grpSp>
        <p:nvGrpSpPr>
          <p:cNvPr id="6" name="Group 307"/>
          <p:cNvGrpSpPr>
            <a:grpSpLocks/>
          </p:cNvGrpSpPr>
          <p:nvPr/>
        </p:nvGrpSpPr>
        <p:grpSpPr bwMode="auto">
          <a:xfrm>
            <a:off x="2465388" y="836613"/>
            <a:ext cx="4105275" cy="1535112"/>
            <a:chOff x="1553" y="527"/>
            <a:chExt cx="2586" cy="967"/>
          </a:xfrm>
        </p:grpSpPr>
        <p:sp>
          <p:nvSpPr>
            <p:cNvPr id="28830" name="Line 70"/>
            <p:cNvSpPr>
              <a:spLocks noChangeShapeType="1"/>
            </p:cNvSpPr>
            <p:nvPr/>
          </p:nvSpPr>
          <p:spPr bwMode="auto">
            <a:xfrm>
              <a:off x="2110" y="1206"/>
              <a:ext cx="1689"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831" name="Picture 9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5" y="839"/>
              <a:ext cx="41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32" name="Text Box 97"/>
            <p:cNvSpPr txBox="1">
              <a:spLocks noChangeArrowheads="1"/>
            </p:cNvSpPr>
            <p:nvPr/>
          </p:nvSpPr>
          <p:spPr bwMode="auto">
            <a:xfrm rot="-1312523">
              <a:off x="1553" y="709"/>
              <a:ext cx="3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2400">
                  <a:solidFill>
                    <a:schemeClr val="tx1"/>
                  </a:solidFill>
                  <a:latin typeface="Tahoma" pitchFamily="34" charset="0"/>
                  <a:ea typeface="宋体" pitchFamily="2" charset="-122"/>
                </a:defRPr>
              </a:lvl1pPr>
              <a:lvl2pPr marL="742950" indent="-285750" defTabSz="762000" eaLnBrk="0" hangingPunct="0">
                <a:defRPr sz="2400">
                  <a:solidFill>
                    <a:schemeClr val="tx1"/>
                  </a:solidFill>
                  <a:latin typeface="Tahoma" pitchFamily="34" charset="0"/>
                  <a:ea typeface="宋体" pitchFamily="2" charset="-122"/>
                </a:defRPr>
              </a:lvl2pPr>
              <a:lvl3pPr marL="1143000" indent="-228600" defTabSz="762000" eaLnBrk="0" hangingPunct="0">
                <a:defRPr sz="2400">
                  <a:solidFill>
                    <a:schemeClr val="tx1"/>
                  </a:solidFill>
                  <a:latin typeface="Tahoma" pitchFamily="34" charset="0"/>
                  <a:ea typeface="宋体" pitchFamily="2" charset="-122"/>
                </a:defRPr>
              </a:lvl3pPr>
              <a:lvl4pPr marL="1600200" indent="-228600" defTabSz="762000" eaLnBrk="0" hangingPunct="0">
                <a:defRPr sz="2400">
                  <a:solidFill>
                    <a:schemeClr val="tx1"/>
                  </a:solidFill>
                  <a:latin typeface="Tahoma" pitchFamily="34" charset="0"/>
                  <a:ea typeface="宋体" pitchFamily="2" charset="-122"/>
                </a:defRPr>
              </a:lvl4pPr>
              <a:lvl5pPr marL="2057400" indent="-228600" defTabSz="762000" eaLnBrk="0" hangingPunct="0">
                <a:defRPr sz="2400">
                  <a:solidFill>
                    <a:schemeClr val="tx1"/>
                  </a:solidFill>
                  <a:latin typeface="Tahoma" pitchFamily="34" charset="0"/>
                  <a:ea typeface="宋体" pitchFamily="2" charset="-122"/>
                </a:defRPr>
              </a:lvl5pPr>
              <a:lvl6pPr marL="2514600" indent="-228600" defTabSz="7620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defTabSz="7620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defTabSz="7620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defTabSz="762000" eaLnBrk="0" fontAlgn="base" hangingPunct="0">
                <a:spcBef>
                  <a:spcPct val="0"/>
                </a:spcBef>
                <a:spcAft>
                  <a:spcPct val="0"/>
                </a:spcAft>
                <a:defRPr sz="2400">
                  <a:solidFill>
                    <a:schemeClr val="tx1"/>
                  </a:solidFill>
                  <a:latin typeface="Tahoma" pitchFamily="34" charset="0"/>
                  <a:ea typeface="宋体" pitchFamily="2" charset="-122"/>
                </a:defRPr>
              </a:lvl9pPr>
            </a:lstStyle>
            <a:p>
              <a:r>
                <a:rPr kumimoji="1" lang="en-US" altLang="zh-CN" sz="4800">
                  <a:solidFill>
                    <a:srgbClr val="333399"/>
                  </a:solidFill>
                  <a:latin typeface="Arial" charset="0"/>
                  <a:ea typeface="黑体" pitchFamily="2" charset="-122"/>
                  <a:sym typeface="Webdings" pitchFamily="18" charset="2"/>
                </a:rPr>
                <a:t></a:t>
              </a:r>
              <a:r>
                <a:rPr kumimoji="1" lang="en-US" altLang="zh-CN" sz="4800">
                  <a:solidFill>
                    <a:srgbClr val="333399"/>
                  </a:solidFill>
                  <a:latin typeface="Arial" charset="0"/>
                  <a:ea typeface="黑体" pitchFamily="2" charset="-122"/>
                </a:rPr>
                <a:t> </a:t>
              </a:r>
            </a:p>
          </p:txBody>
        </p:sp>
        <p:sp>
          <p:nvSpPr>
            <p:cNvPr id="28833" name="Freeform 98"/>
            <p:cNvSpPr>
              <a:spLocks/>
            </p:cNvSpPr>
            <p:nvPr/>
          </p:nvSpPr>
          <p:spPr bwMode="auto">
            <a:xfrm>
              <a:off x="1763" y="1066"/>
              <a:ext cx="78" cy="93"/>
            </a:xfrm>
            <a:custGeom>
              <a:avLst/>
              <a:gdLst>
                <a:gd name="T0" fmla="*/ 16 w 69"/>
                <a:gd name="T1" fmla="*/ 0 h 78"/>
                <a:gd name="T2" fmla="*/ 0 w 69"/>
                <a:gd name="T3" fmla="*/ 73 h 78"/>
                <a:gd name="T4" fmla="*/ 42 w 69"/>
                <a:gd name="T5" fmla="*/ 165 h 78"/>
                <a:gd name="T6" fmla="*/ 127 w 69"/>
                <a:gd name="T7" fmla="*/ 187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8834" name="Picture 10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1" y="851"/>
              <a:ext cx="4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35" name="Text Box 105"/>
            <p:cNvSpPr txBox="1">
              <a:spLocks noChangeArrowheads="1"/>
            </p:cNvSpPr>
            <p:nvPr/>
          </p:nvSpPr>
          <p:spPr bwMode="auto">
            <a:xfrm rot="-1312523">
              <a:off x="3459" y="720"/>
              <a:ext cx="38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2400">
                  <a:solidFill>
                    <a:schemeClr val="tx1"/>
                  </a:solidFill>
                  <a:latin typeface="Tahoma" pitchFamily="34" charset="0"/>
                  <a:ea typeface="宋体" pitchFamily="2" charset="-122"/>
                </a:defRPr>
              </a:lvl1pPr>
              <a:lvl2pPr marL="742950" indent="-285750" defTabSz="762000" eaLnBrk="0" hangingPunct="0">
                <a:defRPr sz="2400">
                  <a:solidFill>
                    <a:schemeClr val="tx1"/>
                  </a:solidFill>
                  <a:latin typeface="Tahoma" pitchFamily="34" charset="0"/>
                  <a:ea typeface="宋体" pitchFamily="2" charset="-122"/>
                </a:defRPr>
              </a:lvl2pPr>
              <a:lvl3pPr marL="1143000" indent="-228600" defTabSz="762000" eaLnBrk="0" hangingPunct="0">
                <a:defRPr sz="2400">
                  <a:solidFill>
                    <a:schemeClr val="tx1"/>
                  </a:solidFill>
                  <a:latin typeface="Tahoma" pitchFamily="34" charset="0"/>
                  <a:ea typeface="宋体" pitchFamily="2" charset="-122"/>
                </a:defRPr>
              </a:lvl3pPr>
              <a:lvl4pPr marL="1600200" indent="-228600" defTabSz="762000" eaLnBrk="0" hangingPunct="0">
                <a:defRPr sz="2400">
                  <a:solidFill>
                    <a:schemeClr val="tx1"/>
                  </a:solidFill>
                  <a:latin typeface="Tahoma" pitchFamily="34" charset="0"/>
                  <a:ea typeface="宋体" pitchFamily="2" charset="-122"/>
                </a:defRPr>
              </a:lvl4pPr>
              <a:lvl5pPr marL="2057400" indent="-228600" defTabSz="762000" eaLnBrk="0" hangingPunct="0">
                <a:defRPr sz="2400">
                  <a:solidFill>
                    <a:schemeClr val="tx1"/>
                  </a:solidFill>
                  <a:latin typeface="Tahoma" pitchFamily="34" charset="0"/>
                  <a:ea typeface="宋体" pitchFamily="2" charset="-122"/>
                </a:defRPr>
              </a:lvl5pPr>
              <a:lvl6pPr marL="2514600" indent="-228600" defTabSz="7620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defTabSz="7620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defTabSz="7620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defTabSz="762000" eaLnBrk="0" fontAlgn="base" hangingPunct="0">
                <a:spcBef>
                  <a:spcPct val="0"/>
                </a:spcBef>
                <a:spcAft>
                  <a:spcPct val="0"/>
                </a:spcAft>
                <a:defRPr sz="2400">
                  <a:solidFill>
                    <a:schemeClr val="tx1"/>
                  </a:solidFill>
                  <a:latin typeface="Tahoma" pitchFamily="34" charset="0"/>
                  <a:ea typeface="宋体" pitchFamily="2" charset="-122"/>
                </a:defRPr>
              </a:lvl9pPr>
            </a:lstStyle>
            <a:p>
              <a:r>
                <a:rPr kumimoji="1" lang="en-US" altLang="zh-CN" sz="4800">
                  <a:solidFill>
                    <a:srgbClr val="333399"/>
                  </a:solidFill>
                  <a:latin typeface="Arial" charset="0"/>
                  <a:ea typeface="黑体" pitchFamily="2" charset="-122"/>
                  <a:sym typeface="Webdings" pitchFamily="18" charset="2"/>
                </a:rPr>
                <a:t></a:t>
              </a:r>
              <a:r>
                <a:rPr kumimoji="1" lang="en-US" altLang="zh-CN" sz="4800">
                  <a:solidFill>
                    <a:srgbClr val="333399"/>
                  </a:solidFill>
                  <a:latin typeface="Arial" charset="0"/>
                  <a:ea typeface="黑体" pitchFamily="2" charset="-122"/>
                </a:rPr>
                <a:t> </a:t>
              </a:r>
            </a:p>
          </p:txBody>
        </p:sp>
        <p:sp>
          <p:nvSpPr>
            <p:cNvPr id="28836" name="Freeform 106"/>
            <p:cNvSpPr>
              <a:spLocks/>
            </p:cNvSpPr>
            <p:nvPr/>
          </p:nvSpPr>
          <p:spPr bwMode="auto">
            <a:xfrm>
              <a:off x="3669" y="1078"/>
              <a:ext cx="78" cy="93"/>
            </a:xfrm>
            <a:custGeom>
              <a:avLst/>
              <a:gdLst>
                <a:gd name="T0" fmla="*/ 16 w 69"/>
                <a:gd name="T1" fmla="*/ 0 h 78"/>
                <a:gd name="T2" fmla="*/ 0 w 69"/>
                <a:gd name="T3" fmla="*/ 73 h 78"/>
                <a:gd name="T4" fmla="*/ 42 w 69"/>
                <a:gd name="T5" fmla="*/ 165 h 78"/>
                <a:gd name="T6" fmla="*/ 127 w 69"/>
                <a:gd name="T7" fmla="*/ 187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8837" name="Group 107"/>
            <p:cNvGrpSpPr>
              <a:grpSpLocks/>
            </p:cNvGrpSpPr>
            <p:nvPr/>
          </p:nvGrpSpPr>
          <p:grpSpPr bwMode="auto">
            <a:xfrm>
              <a:off x="2382" y="860"/>
              <a:ext cx="1144" cy="634"/>
              <a:chOff x="2248" y="820"/>
              <a:chExt cx="2248" cy="883"/>
            </a:xfrm>
          </p:grpSpPr>
          <p:grpSp>
            <p:nvGrpSpPr>
              <p:cNvPr id="28842" name="Group 108"/>
              <p:cNvGrpSpPr>
                <a:grpSpLocks/>
              </p:cNvGrpSpPr>
              <p:nvPr/>
            </p:nvGrpSpPr>
            <p:grpSpPr bwMode="auto">
              <a:xfrm>
                <a:off x="3567" y="902"/>
                <a:ext cx="929" cy="759"/>
                <a:chOff x="3567" y="902"/>
                <a:chExt cx="929" cy="759"/>
              </a:xfrm>
            </p:grpSpPr>
            <p:grpSp>
              <p:nvGrpSpPr>
                <p:cNvPr id="28872" name="Group 109"/>
                <p:cNvGrpSpPr>
                  <a:grpSpLocks/>
                </p:cNvGrpSpPr>
                <p:nvPr/>
              </p:nvGrpSpPr>
              <p:grpSpPr bwMode="auto">
                <a:xfrm>
                  <a:off x="3926" y="902"/>
                  <a:ext cx="570" cy="611"/>
                  <a:chOff x="3926" y="902"/>
                  <a:chExt cx="570" cy="611"/>
                </a:xfrm>
              </p:grpSpPr>
              <p:grpSp>
                <p:nvGrpSpPr>
                  <p:cNvPr id="28877" name="Group 110"/>
                  <p:cNvGrpSpPr>
                    <a:grpSpLocks/>
                  </p:cNvGrpSpPr>
                  <p:nvPr/>
                </p:nvGrpSpPr>
                <p:grpSpPr bwMode="auto">
                  <a:xfrm>
                    <a:off x="4071" y="982"/>
                    <a:ext cx="425" cy="448"/>
                    <a:chOff x="4071" y="982"/>
                    <a:chExt cx="425" cy="448"/>
                  </a:xfrm>
                </p:grpSpPr>
                <p:grpSp>
                  <p:nvGrpSpPr>
                    <p:cNvPr id="28887" name="Group 111"/>
                    <p:cNvGrpSpPr>
                      <a:grpSpLocks/>
                    </p:cNvGrpSpPr>
                    <p:nvPr/>
                  </p:nvGrpSpPr>
                  <p:grpSpPr bwMode="auto">
                    <a:xfrm>
                      <a:off x="4071" y="982"/>
                      <a:ext cx="425" cy="448"/>
                      <a:chOff x="4071" y="982"/>
                      <a:chExt cx="425" cy="448"/>
                    </a:xfrm>
                  </p:grpSpPr>
                  <p:grpSp>
                    <p:nvGrpSpPr>
                      <p:cNvPr id="28889" name="Group 112"/>
                      <p:cNvGrpSpPr>
                        <a:grpSpLocks/>
                      </p:cNvGrpSpPr>
                      <p:nvPr/>
                    </p:nvGrpSpPr>
                    <p:grpSpPr bwMode="auto">
                      <a:xfrm>
                        <a:off x="4182" y="1010"/>
                        <a:ext cx="314" cy="366"/>
                        <a:chOff x="4182" y="1010"/>
                        <a:chExt cx="314" cy="366"/>
                      </a:xfrm>
                    </p:grpSpPr>
                    <p:grpSp>
                      <p:nvGrpSpPr>
                        <p:cNvPr id="28893" name="Group 113"/>
                        <p:cNvGrpSpPr>
                          <a:grpSpLocks/>
                        </p:cNvGrpSpPr>
                        <p:nvPr/>
                      </p:nvGrpSpPr>
                      <p:grpSpPr bwMode="auto">
                        <a:xfrm>
                          <a:off x="4220" y="1010"/>
                          <a:ext cx="276" cy="366"/>
                          <a:chOff x="4220" y="1010"/>
                          <a:chExt cx="276" cy="366"/>
                        </a:xfrm>
                      </p:grpSpPr>
                      <p:sp>
                        <p:nvSpPr>
                          <p:cNvPr id="28897" name="Oval 114"/>
                          <p:cNvSpPr>
                            <a:spLocks noChangeArrowheads="1"/>
                          </p:cNvSpPr>
                          <p:nvPr/>
                        </p:nvSpPr>
                        <p:spPr bwMode="auto">
                          <a:xfrm>
                            <a:off x="4365" y="1228"/>
                            <a:ext cx="131" cy="93"/>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98" name="Oval 115"/>
                          <p:cNvSpPr>
                            <a:spLocks noChangeArrowheads="1"/>
                          </p:cNvSpPr>
                          <p:nvPr/>
                        </p:nvSpPr>
                        <p:spPr bwMode="auto">
                          <a:xfrm>
                            <a:off x="4254" y="1254"/>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99" name="Oval 116"/>
                          <p:cNvSpPr>
                            <a:spLocks noChangeArrowheads="1"/>
                          </p:cNvSpPr>
                          <p:nvPr/>
                        </p:nvSpPr>
                        <p:spPr bwMode="auto">
                          <a:xfrm>
                            <a:off x="4329" y="1091"/>
                            <a:ext cx="131" cy="96"/>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900" name="Oval 117"/>
                          <p:cNvSpPr>
                            <a:spLocks noChangeArrowheads="1"/>
                          </p:cNvSpPr>
                          <p:nvPr/>
                        </p:nvSpPr>
                        <p:spPr bwMode="auto">
                          <a:xfrm>
                            <a:off x="4220" y="1010"/>
                            <a:ext cx="166"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901"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 name="T12" fmla="*/ 0 60000 65536"/>
                              <a:gd name="T13" fmla="*/ 0 60000 65536"/>
                              <a:gd name="T14" fmla="*/ 0 60000 65536"/>
                              <a:gd name="T15" fmla="*/ 0 60000 65536"/>
                              <a:gd name="T16" fmla="*/ 0 60000 65536"/>
                              <a:gd name="T17" fmla="*/ 0 60000 65536"/>
                              <a:gd name="T18" fmla="*/ 0 w 113"/>
                              <a:gd name="T19" fmla="*/ 0 h 208"/>
                              <a:gd name="T20" fmla="*/ 113 w 113"/>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113" h="208">
                                <a:moveTo>
                                  <a:pt x="112" y="205"/>
                                </a:moveTo>
                                <a:lnTo>
                                  <a:pt x="63" y="207"/>
                                </a:lnTo>
                                <a:lnTo>
                                  <a:pt x="0" y="0"/>
                                </a:lnTo>
                                <a:lnTo>
                                  <a:pt x="70" y="15"/>
                                </a:lnTo>
                                <a:lnTo>
                                  <a:pt x="71" y="117"/>
                                </a:lnTo>
                                <a:lnTo>
                                  <a:pt x="112" y="205"/>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894" name="Oval 119"/>
                        <p:cNvSpPr>
                          <a:spLocks noChangeArrowheads="1"/>
                        </p:cNvSpPr>
                        <p:nvPr/>
                      </p:nvSpPr>
                      <p:spPr bwMode="auto">
                        <a:xfrm>
                          <a:off x="4182" y="1119"/>
                          <a:ext cx="240" cy="17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95" name="Oval 120"/>
                        <p:cNvSpPr>
                          <a:spLocks noChangeArrowheads="1"/>
                        </p:cNvSpPr>
                        <p:nvPr/>
                      </p:nvSpPr>
                      <p:spPr bwMode="auto">
                        <a:xfrm>
                          <a:off x="4182" y="1228"/>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96"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 name="T14" fmla="*/ 0 60000 65536"/>
                            <a:gd name="T15" fmla="*/ 0 60000 65536"/>
                            <a:gd name="T16" fmla="*/ 0 60000 65536"/>
                            <a:gd name="T17" fmla="*/ 0 60000 65536"/>
                            <a:gd name="T18" fmla="*/ 0 60000 65536"/>
                            <a:gd name="T19" fmla="*/ 0 60000 65536"/>
                            <a:gd name="T20" fmla="*/ 0 60000 65536"/>
                            <a:gd name="T21" fmla="*/ 0 w 121"/>
                            <a:gd name="T22" fmla="*/ 0 h 224"/>
                            <a:gd name="T23" fmla="*/ 121 w 121"/>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224">
                              <a:moveTo>
                                <a:pt x="110" y="38"/>
                              </a:moveTo>
                              <a:lnTo>
                                <a:pt x="97" y="85"/>
                              </a:lnTo>
                              <a:lnTo>
                                <a:pt x="120" y="192"/>
                              </a:lnTo>
                              <a:lnTo>
                                <a:pt x="72" y="223"/>
                              </a:lnTo>
                              <a:lnTo>
                                <a:pt x="0" y="95"/>
                              </a:lnTo>
                              <a:lnTo>
                                <a:pt x="57" y="0"/>
                              </a:lnTo>
                              <a:lnTo>
                                <a:pt x="110" y="3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890" name="Oval 122"/>
                      <p:cNvSpPr>
                        <a:spLocks noChangeArrowheads="1"/>
                      </p:cNvSpPr>
                      <p:nvPr/>
                    </p:nvSpPr>
                    <p:spPr bwMode="auto">
                      <a:xfrm>
                        <a:off x="4182" y="1336"/>
                        <a:ext cx="129" cy="9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91" name="Oval 123"/>
                      <p:cNvSpPr>
                        <a:spLocks noChangeArrowheads="1"/>
                      </p:cNvSpPr>
                      <p:nvPr/>
                    </p:nvSpPr>
                    <p:spPr bwMode="auto">
                      <a:xfrm>
                        <a:off x="4071" y="982"/>
                        <a:ext cx="168" cy="12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92"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 name="T10" fmla="*/ 0 60000 65536"/>
                          <a:gd name="T11" fmla="*/ 0 60000 65536"/>
                          <a:gd name="T12" fmla="*/ 0 60000 65536"/>
                          <a:gd name="T13" fmla="*/ 0 60000 65536"/>
                          <a:gd name="T14" fmla="*/ 0 60000 65536"/>
                          <a:gd name="T15" fmla="*/ 0 w 85"/>
                          <a:gd name="T16" fmla="*/ 0 h 39"/>
                          <a:gd name="T17" fmla="*/ 85 w 85"/>
                          <a:gd name="T18" fmla="*/ 39 h 39"/>
                        </a:gdLst>
                        <a:ahLst/>
                        <a:cxnLst>
                          <a:cxn ang="T10">
                            <a:pos x="T0" y="T1"/>
                          </a:cxn>
                          <a:cxn ang="T11">
                            <a:pos x="T2" y="T3"/>
                          </a:cxn>
                          <a:cxn ang="T12">
                            <a:pos x="T4" y="T5"/>
                          </a:cxn>
                          <a:cxn ang="T13">
                            <a:pos x="T6" y="T7"/>
                          </a:cxn>
                          <a:cxn ang="T14">
                            <a:pos x="T8" y="T9"/>
                          </a:cxn>
                        </a:cxnLst>
                        <a:rect l="T15" t="T16" r="T17" b="T18"/>
                        <a:pathLst>
                          <a:path w="85" h="39">
                            <a:moveTo>
                              <a:pt x="84" y="24"/>
                            </a:moveTo>
                            <a:lnTo>
                              <a:pt x="58" y="38"/>
                            </a:lnTo>
                            <a:lnTo>
                              <a:pt x="0" y="18"/>
                            </a:lnTo>
                            <a:lnTo>
                              <a:pt x="58" y="0"/>
                            </a:lnTo>
                            <a:lnTo>
                              <a:pt x="84" y="24"/>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888"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23" y="0"/>
                          </a:moveTo>
                          <a:lnTo>
                            <a:pt x="46" y="1"/>
                          </a:lnTo>
                          <a:lnTo>
                            <a:pt x="38" y="67"/>
                          </a:lnTo>
                          <a:lnTo>
                            <a:pt x="0" y="54"/>
                          </a:lnTo>
                          <a:lnTo>
                            <a:pt x="23"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8878" name="Group 126"/>
                  <p:cNvGrpSpPr>
                    <a:grpSpLocks/>
                  </p:cNvGrpSpPr>
                  <p:nvPr/>
                </p:nvGrpSpPr>
                <p:grpSpPr bwMode="auto">
                  <a:xfrm>
                    <a:off x="3926" y="902"/>
                    <a:ext cx="385" cy="556"/>
                    <a:chOff x="3926" y="902"/>
                    <a:chExt cx="385" cy="556"/>
                  </a:xfrm>
                </p:grpSpPr>
                <p:sp>
                  <p:nvSpPr>
                    <p:cNvPr id="28881" name="Oval 127"/>
                    <p:cNvSpPr>
                      <a:spLocks noChangeArrowheads="1"/>
                    </p:cNvSpPr>
                    <p:nvPr/>
                  </p:nvSpPr>
                  <p:spPr bwMode="auto">
                    <a:xfrm>
                      <a:off x="3961" y="1228"/>
                      <a:ext cx="314" cy="23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82" name="Oval 128"/>
                    <p:cNvSpPr>
                      <a:spLocks noChangeArrowheads="1"/>
                    </p:cNvSpPr>
                    <p:nvPr/>
                  </p:nvSpPr>
                  <p:spPr bwMode="auto">
                    <a:xfrm>
                      <a:off x="3997" y="1065"/>
                      <a:ext cx="314" cy="231"/>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83" name="Oval 129"/>
                    <p:cNvSpPr>
                      <a:spLocks noChangeArrowheads="1"/>
                    </p:cNvSpPr>
                    <p:nvPr/>
                  </p:nvSpPr>
                  <p:spPr bwMode="auto">
                    <a:xfrm>
                      <a:off x="3926" y="902"/>
                      <a:ext cx="241" cy="17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84" name="Oval 130"/>
                    <p:cNvSpPr>
                      <a:spLocks noChangeArrowheads="1"/>
                    </p:cNvSpPr>
                    <p:nvPr/>
                  </p:nvSpPr>
                  <p:spPr bwMode="auto">
                    <a:xfrm>
                      <a:off x="4071" y="1010"/>
                      <a:ext cx="131" cy="9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85"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 name="T14" fmla="*/ 0 60000 65536"/>
                        <a:gd name="T15" fmla="*/ 0 60000 65536"/>
                        <a:gd name="T16" fmla="*/ 0 60000 65536"/>
                        <a:gd name="T17" fmla="*/ 0 60000 65536"/>
                        <a:gd name="T18" fmla="*/ 0 60000 65536"/>
                        <a:gd name="T19" fmla="*/ 0 60000 65536"/>
                        <a:gd name="T20" fmla="*/ 0 60000 65536"/>
                        <a:gd name="T21" fmla="*/ 0 w 208"/>
                        <a:gd name="T22" fmla="*/ 0 h 202"/>
                        <a:gd name="T23" fmla="*/ 208 w 208"/>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 h="202">
                          <a:moveTo>
                            <a:pt x="146" y="8"/>
                          </a:moveTo>
                          <a:lnTo>
                            <a:pt x="145" y="32"/>
                          </a:lnTo>
                          <a:lnTo>
                            <a:pt x="194" y="77"/>
                          </a:lnTo>
                          <a:lnTo>
                            <a:pt x="207" y="82"/>
                          </a:lnTo>
                          <a:lnTo>
                            <a:pt x="133" y="201"/>
                          </a:lnTo>
                          <a:lnTo>
                            <a:pt x="0" y="0"/>
                          </a:lnTo>
                          <a:lnTo>
                            <a:pt x="146" y="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8886"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 name="T10" fmla="*/ 0 60000 65536"/>
                        <a:gd name="T11" fmla="*/ 0 60000 65536"/>
                        <a:gd name="T12" fmla="*/ 0 60000 65536"/>
                        <a:gd name="T13" fmla="*/ 0 60000 65536"/>
                        <a:gd name="T14" fmla="*/ 0 60000 65536"/>
                        <a:gd name="T15" fmla="*/ 0 w 133"/>
                        <a:gd name="T16" fmla="*/ 0 h 54"/>
                        <a:gd name="T17" fmla="*/ 133 w 133"/>
                        <a:gd name="T18" fmla="*/ 54 h 54"/>
                      </a:gdLst>
                      <a:ahLst/>
                      <a:cxnLst>
                        <a:cxn ang="T10">
                          <a:pos x="T0" y="T1"/>
                        </a:cxn>
                        <a:cxn ang="T11">
                          <a:pos x="T2" y="T3"/>
                        </a:cxn>
                        <a:cxn ang="T12">
                          <a:pos x="T4" y="T5"/>
                        </a:cxn>
                        <a:cxn ang="T13">
                          <a:pos x="T6" y="T7"/>
                        </a:cxn>
                        <a:cxn ang="T14">
                          <a:pos x="T8" y="T9"/>
                        </a:cxn>
                      </a:cxnLst>
                      <a:rect l="T15" t="T16" r="T17" b="T18"/>
                      <a:pathLst>
                        <a:path w="133" h="54">
                          <a:moveTo>
                            <a:pt x="117" y="8"/>
                          </a:moveTo>
                          <a:lnTo>
                            <a:pt x="132" y="25"/>
                          </a:lnTo>
                          <a:lnTo>
                            <a:pt x="0" y="53"/>
                          </a:lnTo>
                          <a:lnTo>
                            <a:pt x="4" y="0"/>
                          </a:lnTo>
                          <a:lnTo>
                            <a:pt x="117" y="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879" name="Oval 133"/>
                  <p:cNvSpPr>
                    <a:spLocks noChangeArrowheads="1"/>
                  </p:cNvSpPr>
                  <p:nvPr/>
                </p:nvSpPr>
                <p:spPr bwMode="auto">
                  <a:xfrm>
                    <a:off x="3926" y="1391"/>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80"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 name="T10" fmla="*/ 0 60000 65536"/>
                      <a:gd name="T11" fmla="*/ 0 60000 65536"/>
                      <a:gd name="T12" fmla="*/ 0 60000 65536"/>
                      <a:gd name="T13" fmla="*/ 0 60000 65536"/>
                      <a:gd name="T14" fmla="*/ 0 60000 65536"/>
                      <a:gd name="T15" fmla="*/ 0 w 87"/>
                      <a:gd name="T16" fmla="*/ 0 h 65"/>
                      <a:gd name="T17" fmla="*/ 87 w 87"/>
                      <a:gd name="T18" fmla="*/ 65 h 65"/>
                    </a:gdLst>
                    <a:ahLst/>
                    <a:cxnLst>
                      <a:cxn ang="T10">
                        <a:pos x="T0" y="T1"/>
                      </a:cxn>
                      <a:cxn ang="T11">
                        <a:pos x="T2" y="T3"/>
                      </a:cxn>
                      <a:cxn ang="T12">
                        <a:pos x="T4" y="T5"/>
                      </a:cxn>
                      <a:cxn ang="T13">
                        <a:pos x="T6" y="T7"/>
                      </a:cxn>
                      <a:cxn ang="T14">
                        <a:pos x="T8" y="T9"/>
                      </a:cxn>
                    </a:cxnLst>
                    <a:rect l="T15" t="T16" r="T17" b="T18"/>
                    <a:pathLst>
                      <a:path w="87" h="65">
                        <a:moveTo>
                          <a:pt x="34" y="64"/>
                        </a:moveTo>
                        <a:lnTo>
                          <a:pt x="86" y="41"/>
                        </a:lnTo>
                        <a:lnTo>
                          <a:pt x="27" y="0"/>
                        </a:lnTo>
                        <a:lnTo>
                          <a:pt x="0" y="23"/>
                        </a:lnTo>
                        <a:lnTo>
                          <a:pt x="34" y="64"/>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873" name="Oval 135"/>
                <p:cNvSpPr>
                  <a:spLocks noChangeArrowheads="1"/>
                </p:cNvSpPr>
                <p:nvPr/>
              </p:nvSpPr>
              <p:spPr bwMode="auto">
                <a:xfrm>
                  <a:off x="3567" y="1513"/>
                  <a:ext cx="204" cy="148"/>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74" name="Oval 136"/>
                <p:cNvSpPr>
                  <a:spLocks noChangeArrowheads="1"/>
                </p:cNvSpPr>
                <p:nvPr/>
              </p:nvSpPr>
              <p:spPr bwMode="auto">
                <a:xfrm>
                  <a:off x="3742" y="1513"/>
                  <a:ext cx="168" cy="123"/>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75" name="Oval 137"/>
                <p:cNvSpPr>
                  <a:spLocks noChangeArrowheads="1"/>
                </p:cNvSpPr>
                <p:nvPr/>
              </p:nvSpPr>
              <p:spPr bwMode="auto">
                <a:xfrm>
                  <a:off x="3843" y="1469"/>
                  <a:ext cx="166" cy="123"/>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76"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5"/>
                    <a:gd name="T31" fmla="*/ 0 h 171"/>
                    <a:gd name="T32" fmla="*/ 345 w 345"/>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8843" name="Group 139"/>
              <p:cNvGrpSpPr>
                <a:grpSpLocks/>
              </p:cNvGrpSpPr>
              <p:nvPr/>
            </p:nvGrpSpPr>
            <p:grpSpPr bwMode="auto">
              <a:xfrm>
                <a:off x="2248" y="907"/>
                <a:ext cx="556" cy="525"/>
                <a:chOff x="2248" y="907"/>
                <a:chExt cx="556" cy="525"/>
              </a:xfrm>
            </p:grpSpPr>
            <p:grpSp>
              <p:nvGrpSpPr>
                <p:cNvPr id="28857" name="Group 140"/>
                <p:cNvGrpSpPr>
                  <a:grpSpLocks/>
                </p:cNvGrpSpPr>
                <p:nvPr/>
              </p:nvGrpSpPr>
              <p:grpSpPr bwMode="auto">
                <a:xfrm>
                  <a:off x="2248" y="982"/>
                  <a:ext cx="299" cy="314"/>
                  <a:chOff x="2248" y="982"/>
                  <a:chExt cx="299" cy="314"/>
                </a:xfrm>
              </p:grpSpPr>
              <p:sp>
                <p:nvSpPr>
                  <p:cNvPr id="28868" name="Oval 141"/>
                  <p:cNvSpPr>
                    <a:spLocks noChangeArrowheads="1"/>
                  </p:cNvSpPr>
                  <p:nvPr/>
                </p:nvSpPr>
                <p:spPr bwMode="auto">
                  <a:xfrm>
                    <a:off x="2248" y="1091"/>
                    <a:ext cx="129" cy="96"/>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69" name="Oval 142"/>
                  <p:cNvSpPr>
                    <a:spLocks noChangeArrowheads="1"/>
                  </p:cNvSpPr>
                  <p:nvPr/>
                </p:nvSpPr>
                <p:spPr bwMode="auto">
                  <a:xfrm>
                    <a:off x="2270" y="1174"/>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70" name="Oval 143"/>
                  <p:cNvSpPr>
                    <a:spLocks noChangeArrowheads="1"/>
                  </p:cNvSpPr>
                  <p:nvPr/>
                </p:nvSpPr>
                <p:spPr bwMode="auto">
                  <a:xfrm>
                    <a:off x="2307" y="982"/>
                    <a:ext cx="240" cy="17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71"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 name="T12" fmla="*/ 0 60000 65536"/>
                      <a:gd name="T13" fmla="*/ 0 60000 65536"/>
                      <a:gd name="T14" fmla="*/ 0 60000 65536"/>
                      <a:gd name="T15" fmla="*/ 0 60000 65536"/>
                      <a:gd name="T16" fmla="*/ 0 60000 65536"/>
                      <a:gd name="T17" fmla="*/ 0 60000 65536"/>
                      <a:gd name="T18" fmla="*/ 0 w 84"/>
                      <a:gd name="T19" fmla="*/ 0 h 95"/>
                      <a:gd name="T20" fmla="*/ 84 w 84"/>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84" h="95">
                        <a:moveTo>
                          <a:pt x="47" y="0"/>
                        </a:moveTo>
                        <a:lnTo>
                          <a:pt x="0" y="18"/>
                        </a:lnTo>
                        <a:lnTo>
                          <a:pt x="1" y="76"/>
                        </a:lnTo>
                        <a:lnTo>
                          <a:pt x="16" y="94"/>
                        </a:lnTo>
                        <a:lnTo>
                          <a:pt x="83" y="76"/>
                        </a:lnTo>
                        <a:lnTo>
                          <a:pt x="47"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8858" name="Group 145"/>
                <p:cNvGrpSpPr>
                  <a:grpSpLocks/>
                </p:cNvGrpSpPr>
                <p:nvPr/>
              </p:nvGrpSpPr>
              <p:grpSpPr bwMode="auto">
                <a:xfrm>
                  <a:off x="2344" y="907"/>
                  <a:ext cx="460" cy="525"/>
                  <a:chOff x="2344" y="907"/>
                  <a:chExt cx="460" cy="525"/>
                </a:xfrm>
              </p:grpSpPr>
              <p:sp>
                <p:nvSpPr>
                  <p:cNvPr id="28860" name="Oval 146"/>
                  <p:cNvSpPr>
                    <a:spLocks noChangeArrowheads="1"/>
                  </p:cNvSpPr>
                  <p:nvPr/>
                </p:nvSpPr>
                <p:spPr bwMode="auto">
                  <a:xfrm>
                    <a:off x="2491" y="929"/>
                    <a:ext cx="313" cy="23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61" name="Oval 147"/>
                  <p:cNvSpPr>
                    <a:spLocks noChangeArrowheads="1"/>
                  </p:cNvSpPr>
                  <p:nvPr/>
                </p:nvSpPr>
                <p:spPr bwMode="auto">
                  <a:xfrm>
                    <a:off x="2344" y="1091"/>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62" name="Oval 148"/>
                  <p:cNvSpPr>
                    <a:spLocks noChangeArrowheads="1"/>
                  </p:cNvSpPr>
                  <p:nvPr/>
                </p:nvSpPr>
                <p:spPr bwMode="auto">
                  <a:xfrm>
                    <a:off x="2380" y="1174"/>
                    <a:ext cx="242" cy="176"/>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63" name="Oval 149"/>
                  <p:cNvSpPr>
                    <a:spLocks noChangeArrowheads="1"/>
                  </p:cNvSpPr>
                  <p:nvPr/>
                </p:nvSpPr>
                <p:spPr bwMode="auto">
                  <a:xfrm>
                    <a:off x="2454" y="1254"/>
                    <a:ext cx="240" cy="178"/>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64" name="Oval 150"/>
                  <p:cNvSpPr>
                    <a:spLocks noChangeArrowheads="1"/>
                  </p:cNvSpPr>
                  <p:nvPr/>
                </p:nvSpPr>
                <p:spPr bwMode="auto">
                  <a:xfrm>
                    <a:off x="2471" y="1042"/>
                    <a:ext cx="214" cy="151"/>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65" name="Oval 151"/>
                  <p:cNvSpPr>
                    <a:spLocks noChangeArrowheads="1"/>
                  </p:cNvSpPr>
                  <p:nvPr/>
                </p:nvSpPr>
                <p:spPr bwMode="auto">
                  <a:xfrm>
                    <a:off x="2656" y="907"/>
                    <a:ext cx="129" cy="9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66"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 name="T12" fmla="*/ 0 60000 65536"/>
                      <a:gd name="T13" fmla="*/ 0 60000 65536"/>
                      <a:gd name="T14" fmla="*/ 0 60000 65536"/>
                      <a:gd name="T15" fmla="*/ 0 60000 65536"/>
                      <a:gd name="T16" fmla="*/ 0 60000 65536"/>
                      <a:gd name="T17" fmla="*/ 0 60000 65536"/>
                      <a:gd name="T18" fmla="*/ 0 w 151"/>
                      <a:gd name="T19" fmla="*/ 0 h 76"/>
                      <a:gd name="T20" fmla="*/ 151 w 151"/>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151" h="76">
                        <a:moveTo>
                          <a:pt x="0" y="20"/>
                        </a:moveTo>
                        <a:lnTo>
                          <a:pt x="19" y="56"/>
                        </a:lnTo>
                        <a:lnTo>
                          <a:pt x="150" y="75"/>
                        </a:lnTo>
                        <a:lnTo>
                          <a:pt x="150" y="28"/>
                        </a:lnTo>
                        <a:lnTo>
                          <a:pt x="9" y="0"/>
                        </a:lnTo>
                        <a:lnTo>
                          <a:pt x="0" y="2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8867"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 name="T16" fmla="*/ 0 60000 65536"/>
                      <a:gd name="T17" fmla="*/ 0 60000 65536"/>
                      <a:gd name="T18" fmla="*/ 0 60000 65536"/>
                      <a:gd name="T19" fmla="*/ 0 60000 65536"/>
                      <a:gd name="T20" fmla="*/ 0 60000 65536"/>
                      <a:gd name="T21" fmla="*/ 0 60000 65536"/>
                      <a:gd name="T22" fmla="*/ 0 60000 65536"/>
                      <a:gd name="T23" fmla="*/ 0 60000 65536"/>
                      <a:gd name="T24" fmla="*/ 0 w 172"/>
                      <a:gd name="T25" fmla="*/ 0 h 159"/>
                      <a:gd name="T26" fmla="*/ 172 w 172"/>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859"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 name="T10" fmla="*/ 0 60000 65536"/>
                    <a:gd name="T11" fmla="*/ 0 60000 65536"/>
                    <a:gd name="T12" fmla="*/ 0 60000 65536"/>
                    <a:gd name="T13" fmla="*/ 0 60000 65536"/>
                    <a:gd name="T14" fmla="*/ 0 60000 65536"/>
                    <a:gd name="T15" fmla="*/ 0 w 88"/>
                    <a:gd name="T16" fmla="*/ 0 h 75"/>
                    <a:gd name="T17" fmla="*/ 88 w 88"/>
                    <a:gd name="T18" fmla="*/ 75 h 75"/>
                  </a:gdLst>
                  <a:ahLst/>
                  <a:cxnLst>
                    <a:cxn ang="T10">
                      <a:pos x="T0" y="T1"/>
                    </a:cxn>
                    <a:cxn ang="T11">
                      <a:pos x="T2" y="T3"/>
                    </a:cxn>
                    <a:cxn ang="T12">
                      <a:pos x="T4" y="T5"/>
                    </a:cxn>
                    <a:cxn ang="T13">
                      <a:pos x="T6" y="T7"/>
                    </a:cxn>
                    <a:cxn ang="T14">
                      <a:pos x="T8" y="T9"/>
                    </a:cxn>
                  </a:cxnLst>
                  <a:rect l="T15" t="T16" r="T17" b="T18"/>
                  <a:pathLst>
                    <a:path w="88" h="75">
                      <a:moveTo>
                        <a:pt x="0" y="39"/>
                      </a:moveTo>
                      <a:lnTo>
                        <a:pt x="37" y="0"/>
                      </a:lnTo>
                      <a:lnTo>
                        <a:pt x="87" y="39"/>
                      </a:lnTo>
                      <a:lnTo>
                        <a:pt x="45" y="74"/>
                      </a:lnTo>
                      <a:lnTo>
                        <a:pt x="0" y="39"/>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8844" name="Group 155"/>
              <p:cNvGrpSpPr>
                <a:grpSpLocks/>
              </p:cNvGrpSpPr>
              <p:nvPr/>
            </p:nvGrpSpPr>
            <p:grpSpPr bwMode="auto">
              <a:xfrm>
                <a:off x="2529" y="820"/>
                <a:ext cx="1638" cy="883"/>
                <a:chOff x="2529" y="820"/>
                <a:chExt cx="1638" cy="883"/>
              </a:xfrm>
            </p:grpSpPr>
            <p:sp>
              <p:nvSpPr>
                <p:cNvPr id="28845" name="Oval 156"/>
                <p:cNvSpPr>
                  <a:spLocks noChangeArrowheads="1"/>
                </p:cNvSpPr>
                <p:nvPr/>
              </p:nvSpPr>
              <p:spPr bwMode="auto">
                <a:xfrm>
                  <a:off x="3042" y="848"/>
                  <a:ext cx="388" cy="28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46" name="Oval 157"/>
                <p:cNvSpPr>
                  <a:spLocks noChangeArrowheads="1"/>
                </p:cNvSpPr>
                <p:nvPr/>
              </p:nvSpPr>
              <p:spPr bwMode="auto">
                <a:xfrm>
                  <a:off x="3374" y="820"/>
                  <a:ext cx="313" cy="23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47" name="Oval 158"/>
                <p:cNvSpPr>
                  <a:spLocks noChangeArrowheads="1"/>
                </p:cNvSpPr>
                <p:nvPr/>
              </p:nvSpPr>
              <p:spPr bwMode="auto">
                <a:xfrm>
                  <a:off x="3668" y="1065"/>
                  <a:ext cx="499" cy="36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48" name="Oval 159"/>
                <p:cNvSpPr>
                  <a:spLocks noChangeArrowheads="1"/>
                </p:cNvSpPr>
                <p:nvPr/>
              </p:nvSpPr>
              <p:spPr bwMode="auto">
                <a:xfrm>
                  <a:off x="2712" y="1228"/>
                  <a:ext cx="570" cy="42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49" name="Oval 160"/>
                <p:cNvSpPr>
                  <a:spLocks noChangeArrowheads="1"/>
                </p:cNvSpPr>
                <p:nvPr/>
              </p:nvSpPr>
              <p:spPr bwMode="auto">
                <a:xfrm>
                  <a:off x="3521" y="1282"/>
                  <a:ext cx="422" cy="31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50" name="Oval 161"/>
                <p:cNvSpPr>
                  <a:spLocks noChangeArrowheads="1"/>
                </p:cNvSpPr>
                <p:nvPr/>
              </p:nvSpPr>
              <p:spPr bwMode="auto">
                <a:xfrm>
                  <a:off x="2564" y="1310"/>
                  <a:ext cx="315" cy="229"/>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51" name="Oval 162"/>
                <p:cNvSpPr>
                  <a:spLocks noChangeArrowheads="1"/>
                </p:cNvSpPr>
                <p:nvPr/>
              </p:nvSpPr>
              <p:spPr bwMode="auto">
                <a:xfrm>
                  <a:off x="2529" y="1119"/>
                  <a:ext cx="312" cy="23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52" name="Oval 163"/>
                <p:cNvSpPr>
                  <a:spLocks noChangeArrowheads="1"/>
                </p:cNvSpPr>
                <p:nvPr/>
              </p:nvSpPr>
              <p:spPr bwMode="auto">
                <a:xfrm>
                  <a:off x="2675" y="902"/>
                  <a:ext cx="498" cy="366"/>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53" name="Oval 164"/>
                <p:cNvSpPr>
                  <a:spLocks noChangeArrowheads="1"/>
                </p:cNvSpPr>
                <p:nvPr/>
              </p:nvSpPr>
              <p:spPr bwMode="auto">
                <a:xfrm>
                  <a:off x="3115" y="1336"/>
                  <a:ext cx="500" cy="36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54" name="Oval 165"/>
                <p:cNvSpPr>
                  <a:spLocks noChangeArrowheads="1"/>
                </p:cNvSpPr>
                <p:nvPr/>
              </p:nvSpPr>
              <p:spPr bwMode="auto">
                <a:xfrm>
                  <a:off x="3742" y="929"/>
                  <a:ext cx="386" cy="28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55" name="Oval 166"/>
                <p:cNvSpPr>
                  <a:spLocks noChangeArrowheads="1"/>
                </p:cNvSpPr>
                <p:nvPr/>
              </p:nvSpPr>
              <p:spPr bwMode="auto">
                <a:xfrm>
                  <a:off x="3631" y="820"/>
                  <a:ext cx="351" cy="258"/>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56"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15"/>
                    <a:gd name="T58" fmla="*/ 0 h 700"/>
                    <a:gd name="T59" fmla="*/ 1415 w 1415"/>
                    <a:gd name="T60" fmla="*/ 700 h 7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sp>
          <p:nvSpPr>
            <p:cNvPr id="28838" name="Text Box 168"/>
            <p:cNvSpPr txBox="1">
              <a:spLocks noChangeArrowheads="1"/>
            </p:cNvSpPr>
            <p:nvPr/>
          </p:nvSpPr>
          <p:spPr bwMode="auto">
            <a:xfrm>
              <a:off x="2655" y="1034"/>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因特网</a:t>
              </a:r>
            </a:p>
          </p:txBody>
        </p:sp>
        <p:sp>
          <p:nvSpPr>
            <p:cNvPr id="28839" name="Text Box 298"/>
            <p:cNvSpPr txBox="1">
              <a:spLocks noChangeArrowheads="1"/>
            </p:cNvSpPr>
            <p:nvPr/>
          </p:nvSpPr>
          <p:spPr bwMode="auto">
            <a:xfrm>
              <a:off x="2426" y="527"/>
              <a:ext cx="10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2800">
                  <a:solidFill>
                    <a:srgbClr val="333399"/>
                  </a:solidFill>
                  <a:latin typeface="Arial" charset="0"/>
                  <a:ea typeface="黑体" pitchFamily="2" charset="-122"/>
                </a:rPr>
                <a:t>PC </a:t>
              </a:r>
              <a:r>
                <a:rPr lang="zh-CN" altLang="en-US" sz="2800">
                  <a:solidFill>
                    <a:srgbClr val="333399"/>
                  </a:solidFill>
                  <a:latin typeface="Arial" charset="0"/>
                  <a:ea typeface="黑体" pitchFamily="2" charset="-122"/>
                </a:rPr>
                <a:t>到 </a:t>
              </a:r>
              <a:r>
                <a:rPr lang="en-US" altLang="zh-CN" sz="2800">
                  <a:solidFill>
                    <a:srgbClr val="333399"/>
                  </a:solidFill>
                  <a:latin typeface="Arial" charset="0"/>
                  <a:ea typeface="黑体" pitchFamily="2" charset="-122"/>
                </a:rPr>
                <a:t>PC</a:t>
              </a:r>
            </a:p>
          </p:txBody>
        </p:sp>
        <p:sp>
          <p:nvSpPr>
            <p:cNvPr id="28840" name="Line 301"/>
            <p:cNvSpPr>
              <a:spLocks noChangeShapeType="1"/>
            </p:cNvSpPr>
            <p:nvPr/>
          </p:nvSpPr>
          <p:spPr bwMode="auto">
            <a:xfrm flipH="1">
              <a:off x="2064" y="709"/>
              <a:ext cx="408" cy="13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841" name="Line 302"/>
            <p:cNvSpPr>
              <a:spLocks noChangeShapeType="1"/>
            </p:cNvSpPr>
            <p:nvPr/>
          </p:nvSpPr>
          <p:spPr bwMode="auto">
            <a:xfrm>
              <a:off x="3470" y="709"/>
              <a:ext cx="362" cy="13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308"/>
          <p:cNvGrpSpPr>
            <a:grpSpLocks/>
          </p:cNvGrpSpPr>
          <p:nvPr/>
        </p:nvGrpSpPr>
        <p:grpSpPr bwMode="auto">
          <a:xfrm>
            <a:off x="2465388" y="2420938"/>
            <a:ext cx="6678612" cy="1673225"/>
            <a:chOff x="1553" y="1525"/>
            <a:chExt cx="4207" cy="1054"/>
          </a:xfrm>
        </p:grpSpPr>
        <p:sp>
          <p:nvSpPr>
            <p:cNvPr id="28756" name="Line 78"/>
            <p:cNvSpPr>
              <a:spLocks noChangeShapeType="1"/>
            </p:cNvSpPr>
            <p:nvPr/>
          </p:nvSpPr>
          <p:spPr bwMode="auto">
            <a:xfrm>
              <a:off x="2004" y="2262"/>
              <a:ext cx="3538" cy="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757" name="Picture 7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 y="2025"/>
              <a:ext cx="49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58" name="Picture 8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5" y="1836"/>
              <a:ext cx="980" cy="691"/>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59" name="Text Box 81"/>
            <p:cNvSpPr txBox="1">
              <a:spLocks noChangeArrowheads="1"/>
            </p:cNvSpPr>
            <p:nvPr/>
          </p:nvSpPr>
          <p:spPr bwMode="auto">
            <a:xfrm>
              <a:off x="4289" y="2005"/>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公用电话网</a:t>
              </a:r>
            </a:p>
          </p:txBody>
        </p:sp>
        <p:sp>
          <p:nvSpPr>
            <p:cNvPr id="28760" name="Text Box 82"/>
            <p:cNvSpPr txBox="1">
              <a:spLocks noChangeArrowheads="1"/>
            </p:cNvSpPr>
            <p:nvPr/>
          </p:nvSpPr>
          <p:spPr bwMode="auto">
            <a:xfrm>
              <a:off x="3485" y="1862"/>
              <a:ext cx="60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lnSpc>
                  <a:spcPct val="85000"/>
                </a:lnSpc>
              </a:pPr>
              <a:r>
                <a:rPr kumimoji="1" lang="en-US" altLang="zh-CN" sz="2000">
                  <a:solidFill>
                    <a:srgbClr val="333399"/>
                  </a:solidFill>
                  <a:latin typeface="Arial" charset="0"/>
                  <a:ea typeface="黑体" pitchFamily="2" charset="-122"/>
                </a:rPr>
                <a:t>IP</a:t>
              </a:r>
              <a:r>
                <a:rPr kumimoji="1" lang="en-US" altLang="zh-CN" sz="8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电话</a:t>
              </a:r>
            </a:p>
            <a:p>
              <a:pPr algn="ctr" eaLnBrk="1" hangingPunct="1">
                <a:lnSpc>
                  <a:spcPct val="85000"/>
                </a:lnSpc>
              </a:pPr>
              <a:r>
                <a:rPr kumimoji="1" lang="zh-CN" altLang="en-US" sz="2000">
                  <a:solidFill>
                    <a:srgbClr val="333399"/>
                  </a:solidFill>
                  <a:latin typeface="Arial" charset="0"/>
                  <a:ea typeface="黑体" pitchFamily="2" charset="-122"/>
                </a:rPr>
                <a:t>网关</a:t>
              </a:r>
            </a:p>
          </p:txBody>
        </p:sp>
        <p:graphicFrame>
          <p:nvGraphicFramePr>
            <p:cNvPr id="28761" name="Object 94"/>
            <p:cNvGraphicFramePr>
              <a:graphicFrameLocks/>
            </p:cNvGraphicFramePr>
            <p:nvPr/>
          </p:nvGraphicFramePr>
          <p:xfrm>
            <a:off x="3472" y="2208"/>
            <a:ext cx="583" cy="256"/>
          </p:xfrm>
          <a:graphic>
            <a:graphicData uri="http://schemas.openxmlformats.org/presentationml/2006/ole">
              <mc:AlternateContent xmlns:mc="http://schemas.openxmlformats.org/markup-compatibility/2006">
                <mc:Choice xmlns:v="urn:schemas-microsoft-com:vml" Requires="v">
                  <p:oleObj spid="_x0000_s45076" name="ClipArt" r:id="rId6" imgW="1730375" imgH="561975" progId="MS_ClipArt_Gallery.2">
                    <p:embed/>
                  </p:oleObj>
                </mc:Choice>
                <mc:Fallback>
                  <p:oleObj name="ClipArt" r:id="rId6" imgW="1730375" imgH="561975"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2" y="2208"/>
                          <a:ext cx="583"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8762" name="Picture 10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5" y="1899"/>
              <a:ext cx="41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63" name="Text Box 101"/>
            <p:cNvSpPr txBox="1">
              <a:spLocks noChangeArrowheads="1"/>
            </p:cNvSpPr>
            <p:nvPr/>
          </p:nvSpPr>
          <p:spPr bwMode="auto">
            <a:xfrm rot="-1312523">
              <a:off x="1553" y="1777"/>
              <a:ext cx="38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2400">
                  <a:solidFill>
                    <a:schemeClr val="tx1"/>
                  </a:solidFill>
                  <a:latin typeface="Tahoma" pitchFamily="34" charset="0"/>
                  <a:ea typeface="宋体" pitchFamily="2" charset="-122"/>
                </a:defRPr>
              </a:lvl1pPr>
              <a:lvl2pPr marL="742950" indent="-285750" defTabSz="762000" eaLnBrk="0" hangingPunct="0">
                <a:defRPr sz="2400">
                  <a:solidFill>
                    <a:schemeClr val="tx1"/>
                  </a:solidFill>
                  <a:latin typeface="Tahoma" pitchFamily="34" charset="0"/>
                  <a:ea typeface="宋体" pitchFamily="2" charset="-122"/>
                </a:defRPr>
              </a:lvl2pPr>
              <a:lvl3pPr marL="1143000" indent="-228600" defTabSz="762000" eaLnBrk="0" hangingPunct="0">
                <a:defRPr sz="2400">
                  <a:solidFill>
                    <a:schemeClr val="tx1"/>
                  </a:solidFill>
                  <a:latin typeface="Tahoma" pitchFamily="34" charset="0"/>
                  <a:ea typeface="宋体" pitchFamily="2" charset="-122"/>
                </a:defRPr>
              </a:lvl3pPr>
              <a:lvl4pPr marL="1600200" indent="-228600" defTabSz="762000" eaLnBrk="0" hangingPunct="0">
                <a:defRPr sz="2400">
                  <a:solidFill>
                    <a:schemeClr val="tx1"/>
                  </a:solidFill>
                  <a:latin typeface="Tahoma" pitchFamily="34" charset="0"/>
                  <a:ea typeface="宋体" pitchFamily="2" charset="-122"/>
                </a:defRPr>
              </a:lvl4pPr>
              <a:lvl5pPr marL="2057400" indent="-228600" defTabSz="762000" eaLnBrk="0" hangingPunct="0">
                <a:defRPr sz="2400">
                  <a:solidFill>
                    <a:schemeClr val="tx1"/>
                  </a:solidFill>
                  <a:latin typeface="Tahoma" pitchFamily="34" charset="0"/>
                  <a:ea typeface="宋体" pitchFamily="2" charset="-122"/>
                </a:defRPr>
              </a:lvl5pPr>
              <a:lvl6pPr marL="2514600" indent="-228600" defTabSz="7620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defTabSz="7620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defTabSz="7620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defTabSz="762000" eaLnBrk="0" fontAlgn="base" hangingPunct="0">
                <a:spcBef>
                  <a:spcPct val="0"/>
                </a:spcBef>
                <a:spcAft>
                  <a:spcPct val="0"/>
                </a:spcAft>
                <a:defRPr sz="2400">
                  <a:solidFill>
                    <a:schemeClr val="tx1"/>
                  </a:solidFill>
                  <a:latin typeface="Tahoma" pitchFamily="34" charset="0"/>
                  <a:ea typeface="宋体" pitchFamily="2" charset="-122"/>
                </a:defRPr>
              </a:lvl9pPr>
            </a:lstStyle>
            <a:p>
              <a:r>
                <a:rPr kumimoji="1" lang="en-US" altLang="zh-CN" sz="4800">
                  <a:solidFill>
                    <a:srgbClr val="333399"/>
                  </a:solidFill>
                  <a:latin typeface="Arial" charset="0"/>
                  <a:ea typeface="黑体" pitchFamily="2" charset="-122"/>
                  <a:sym typeface="Webdings" pitchFamily="18" charset="2"/>
                </a:rPr>
                <a:t></a:t>
              </a:r>
              <a:r>
                <a:rPr kumimoji="1" lang="en-US" altLang="zh-CN" sz="4800">
                  <a:solidFill>
                    <a:srgbClr val="333399"/>
                  </a:solidFill>
                  <a:latin typeface="Arial" charset="0"/>
                  <a:ea typeface="黑体" pitchFamily="2" charset="-122"/>
                </a:rPr>
                <a:t> </a:t>
              </a:r>
            </a:p>
          </p:txBody>
        </p:sp>
        <p:sp>
          <p:nvSpPr>
            <p:cNvPr id="28764" name="Freeform 102"/>
            <p:cNvSpPr>
              <a:spLocks/>
            </p:cNvSpPr>
            <p:nvPr/>
          </p:nvSpPr>
          <p:spPr bwMode="auto">
            <a:xfrm>
              <a:off x="1763" y="2126"/>
              <a:ext cx="78" cy="94"/>
            </a:xfrm>
            <a:custGeom>
              <a:avLst/>
              <a:gdLst>
                <a:gd name="T0" fmla="*/ 16 w 69"/>
                <a:gd name="T1" fmla="*/ 0 h 78"/>
                <a:gd name="T2" fmla="*/ 0 w 69"/>
                <a:gd name="T3" fmla="*/ 76 h 78"/>
                <a:gd name="T4" fmla="*/ 42 w 69"/>
                <a:gd name="T5" fmla="*/ 172 h 78"/>
                <a:gd name="T6" fmla="*/ 127 w 69"/>
                <a:gd name="T7" fmla="*/ 198 h 78"/>
                <a:gd name="T8" fmla="*/ 0 60000 65536"/>
                <a:gd name="T9" fmla="*/ 0 60000 65536"/>
                <a:gd name="T10" fmla="*/ 0 60000 65536"/>
                <a:gd name="T11" fmla="*/ 0 60000 65536"/>
                <a:gd name="T12" fmla="*/ 0 w 69"/>
                <a:gd name="T13" fmla="*/ 0 h 78"/>
                <a:gd name="T14" fmla="*/ 69 w 69"/>
                <a:gd name="T15" fmla="*/ 78 h 78"/>
              </a:gdLst>
              <a:ahLst/>
              <a:cxnLst>
                <a:cxn ang="T8">
                  <a:pos x="T0" y="T1"/>
                </a:cxn>
                <a:cxn ang="T9">
                  <a:pos x="T2" y="T3"/>
                </a:cxn>
                <a:cxn ang="T10">
                  <a:pos x="T4" y="T5"/>
                </a:cxn>
                <a:cxn ang="T11">
                  <a:pos x="T6" y="T7"/>
                </a:cxn>
              </a:cxnLst>
              <a:rect l="T12" t="T13" r="T14" b="T15"/>
              <a:pathLst>
                <a:path w="69" h="78">
                  <a:moveTo>
                    <a:pt x="9" y="0"/>
                  </a:moveTo>
                  <a:cubicBezTo>
                    <a:pt x="5" y="11"/>
                    <a:pt x="7" y="20"/>
                    <a:pt x="0" y="30"/>
                  </a:cubicBezTo>
                  <a:cubicBezTo>
                    <a:pt x="0" y="44"/>
                    <a:pt x="12" y="60"/>
                    <a:pt x="23" y="68"/>
                  </a:cubicBezTo>
                  <a:cubicBezTo>
                    <a:pt x="34" y="76"/>
                    <a:pt x="60" y="76"/>
                    <a:pt x="69" y="78"/>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8765" name="Group 169"/>
            <p:cNvGrpSpPr>
              <a:grpSpLocks/>
            </p:cNvGrpSpPr>
            <p:nvPr/>
          </p:nvGrpSpPr>
          <p:grpSpPr bwMode="auto">
            <a:xfrm>
              <a:off x="2273" y="1945"/>
              <a:ext cx="1144" cy="634"/>
              <a:chOff x="2248" y="820"/>
              <a:chExt cx="2248" cy="883"/>
            </a:xfrm>
          </p:grpSpPr>
          <p:grpSp>
            <p:nvGrpSpPr>
              <p:cNvPr id="28770" name="Group 170"/>
              <p:cNvGrpSpPr>
                <a:grpSpLocks/>
              </p:cNvGrpSpPr>
              <p:nvPr/>
            </p:nvGrpSpPr>
            <p:grpSpPr bwMode="auto">
              <a:xfrm>
                <a:off x="3567" y="902"/>
                <a:ext cx="929" cy="759"/>
                <a:chOff x="3567" y="902"/>
                <a:chExt cx="929" cy="759"/>
              </a:xfrm>
            </p:grpSpPr>
            <p:grpSp>
              <p:nvGrpSpPr>
                <p:cNvPr id="28800" name="Group 171"/>
                <p:cNvGrpSpPr>
                  <a:grpSpLocks/>
                </p:cNvGrpSpPr>
                <p:nvPr/>
              </p:nvGrpSpPr>
              <p:grpSpPr bwMode="auto">
                <a:xfrm>
                  <a:off x="3926" y="902"/>
                  <a:ext cx="570" cy="611"/>
                  <a:chOff x="3926" y="902"/>
                  <a:chExt cx="570" cy="611"/>
                </a:xfrm>
              </p:grpSpPr>
              <p:grpSp>
                <p:nvGrpSpPr>
                  <p:cNvPr id="28805" name="Group 172"/>
                  <p:cNvGrpSpPr>
                    <a:grpSpLocks/>
                  </p:cNvGrpSpPr>
                  <p:nvPr/>
                </p:nvGrpSpPr>
                <p:grpSpPr bwMode="auto">
                  <a:xfrm>
                    <a:off x="4071" y="982"/>
                    <a:ext cx="425" cy="448"/>
                    <a:chOff x="4071" y="982"/>
                    <a:chExt cx="425" cy="448"/>
                  </a:xfrm>
                </p:grpSpPr>
                <p:grpSp>
                  <p:nvGrpSpPr>
                    <p:cNvPr id="28815" name="Group 173"/>
                    <p:cNvGrpSpPr>
                      <a:grpSpLocks/>
                    </p:cNvGrpSpPr>
                    <p:nvPr/>
                  </p:nvGrpSpPr>
                  <p:grpSpPr bwMode="auto">
                    <a:xfrm>
                      <a:off x="4071" y="982"/>
                      <a:ext cx="425" cy="448"/>
                      <a:chOff x="4071" y="982"/>
                      <a:chExt cx="425" cy="448"/>
                    </a:xfrm>
                  </p:grpSpPr>
                  <p:grpSp>
                    <p:nvGrpSpPr>
                      <p:cNvPr id="28817" name="Group 174"/>
                      <p:cNvGrpSpPr>
                        <a:grpSpLocks/>
                      </p:cNvGrpSpPr>
                      <p:nvPr/>
                    </p:nvGrpSpPr>
                    <p:grpSpPr bwMode="auto">
                      <a:xfrm>
                        <a:off x="4182" y="1010"/>
                        <a:ext cx="314" cy="366"/>
                        <a:chOff x="4182" y="1010"/>
                        <a:chExt cx="314" cy="366"/>
                      </a:xfrm>
                    </p:grpSpPr>
                    <p:grpSp>
                      <p:nvGrpSpPr>
                        <p:cNvPr id="28821" name="Group 175"/>
                        <p:cNvGrpSpPr>
                          <a:grpSpLocks/>
                        </p:cNvGrpSpPr>
                        <p:nvPr/>
                      </p:nvGrpSpPr>
                      <p:grpSpPr bwMode="auto">
                        <a:xfrm>
                          <a:off x="4220" y="1010"/>
                          <a:ext cx="276" cy="366"/>
                          <a:chOff x="4220" y="1010"/>
                          <a:chExt cx="276" cy="366"/>
                        </a:xfrm>
                      </p:grpSpPr>
                      <p:sp>
                        <p:nvSpPr>
                          <p:cNvPr id="28825" name="Oval 176"/>
                          <p:cNvSpPr>
                            <a:spLocks noChangeArrowheads="1"/>
                          </p:cNvSpPr>
                          <p:nvPr/>
                        </p:nvSpPr>
                        <p:spPr bwMode="auto">
                          <a:xfrm>
                            <a:off x="4365" y="1228"/>
                            <a:ext cx="131" cy="93"/>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26" name="Oval 177"/>
                          <p:cNvSpPr>
                            <a:spLocks noChangeArrowheads="1"/>
                          </p:cNvSpPr>
                          <p:nvPr/>
                        </p:nvSpPr>
                        <p:spPr bwMode="auto">
                          <a:xfrm>
                            <a:off x="4254" y="1254"/>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27" name="Oval 178"/>
                          <p:cNvSpPr>
                            <a:spLocks noChangeArrowheads="1"/>
                          </p:cNvSpPr>
                          <p:nvPr/>
                        </p:nvSpPr>
                        <p:spPr bwMode="auto">
                          <a:xfrm>
                            <a:off x="4329" y="1091"/>
                            <a:ext cx="131" cy="96"/>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28" name="Oval 179"/>
                          <p:cNvSpPr>
                            <a:spLocks noChangeArrowheads="1"/>
                          </p:cNvSpPr>
                          <p:nvPr/>
                        </p:nvSpPr>
                        <p:spPr bwMode="auto">
                          <a:xfrm>
                            <a:off x="4220" y="1010"/>
                            <a:ext cx="166"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29" name="Freeform 180"/>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 name="T12" fmla="*/ 0 60000 65536"/>
                              <a:gd name="T13" fmla="*/ 0 60000 65536"/>
                              <a:gd name="T14" fmla="*/ 0 60000 65536"/>
                              <a:gd name="T15" fmla="*/ 0 60000 65536"/>
                              <a:gd name="T16" fmla="*/ 0 60000 65536"/>
                              <a:gd name="T17" fmla="*/ 0 60000 65536"/>
                              <a:gd name="T18" fmla="*/ 0 w 113"/>
                              <a:gd name="T19" fmla="*/ 0 h 208"/>
                              <a:gd name="T20" fmla="*/ 113 w 113"/>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113" h="208">
                                <a:moveTo>
                                  <a:pt x="112" y="205"/>
                                </a:moveTo>
                                <a:lnTo>
                                  <a:pt x="63" y="207"/>
                                </a:lnTo>
                                <a:lnTo>
                                  <a:pt x="0" y="0"/>
                                </a:lnTo>
                                <a:lnTo>
                                  <a:pt x="70" y="15"/>
                                </a:lnTo>
                                <a:lnTo>
                                  <a:pt x="71" y="117"/>
                                </a:lnTo>
                                <a:lnTo>
                                  <a:pt x="112" y="205"/>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822" name="Oval 181"/>
                        <p:cNvSpPr>
                          <a:spLocks noChangeArrowheads="1"/>
                        </p:cNvSpPr>
                        <p:nvPr/>
                      </p:nvSpPr>
                      <p:spPr bwMode="auto">
                        <a:xfrm>
                          <a:off x="4182" y="1119"/>
                          <a:ext cx="240" cy="17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23" name="Oval 182"/>
                        <p:cNvSpPr>
                          <a:spLocks noChangeArrowheads="1"/>
                        </p:cNvSpPr>
                        <p:nvPr/>
                      </p:nvSpPr>
                      <p:spPr bwMode="auto">
                        <a:xfrm>
                          <a:off x="4182" y="1228"/>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24" name="Freeform 183"/>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 name="T14" fmla="*/ 0 60000 65536"/>
                            <a:gd name="T15" fmla="*/ 0 60000 65536"/>
                            <a:gd name="T16" fmla="*/ 0 60000 65536"/>
                            <a:gd name="T17" fmla="*/ 0 60000 65536"/>
                            <a:gd name="T18" fmla="*/ 0 60000 65536"/>
                            <a:gd name="T19" fmla="*/ 0 60000 65536"/>
                            <a:gd name="T20" fmla="*/ 0 60000 65536"/>
                            <a:gd name="T21" fmla="*/ 0 w 121"/>
                            <a:gd name="T22" fmla="*/ 0 h 224"/>
                            <a:gd name="T23" fmla="*/ 121 w 121"/>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224">
                              <a:moveTo>
                                <a:pt x="110" y="38"/>
                              </a:moveTo>
                              <a:lnTo>
                                <a:pt x="97" y="85"/>
                              </a:lnTo>
                              <a:lnTo>
                                <a:pt x="120" y="192"/>
                              </a:lnTo>
                              <a:lnTo>
                                <a:pt x="72" y="223"/>
                              </a:lnTo>
                              <a:lnTo>
                                <a:pt x="0" y="95"/>
                              </a:lnTo>
                              <a:lnTo>
                                <a:pt x="57" y="0"/>
                              </a:lnTo>
                              <a:lnTo>
                                <a:pt x="110" y="3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818" name="Oval 184"/>
                      <p:cNvSpPr>
                        <a:spLocks noChangeArrowheads="1"/>
                      </p:cNvSpPr>
                      <p:nvPr/>
                    </p:nvSpPr>
                    <p:spPr bwMode="auto">
                      <a:xfrm>
                        <a:off x="4182" y="1336"/>
                        <a:ext cx="129" cy="9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19" name="Oval 185"/>
                      <p:cNvSpPr>
                        <a:spLocks noChangeArrowheads="1"/>
                      </p:cNvSpPr>
                      <p:nvPr/>
                    </p:nvSpPr>
                    <p:spPr bwMode="auto">
                      <a:xfrm>
                        <a:off x="4071" y="982"/>
                        <a:ext cx="168" cy="12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20" name="Freeform 186"/>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 name="T10" fmla="*/ 0 60000 65536"/>
                          <a:gd name="T11" fmla="*/ 0 60000 65536"/>
                          <a:gd name="T12" fmla="*/ 0 60000 65536"/>
                          <a:gd name="T13" fmla="*/ 0 60000 65536"/>
                          <a:gd name="T14" fmla="*/ 0 60000 65536"/>
                          <a:gd name="T15" fmla="*/ 0 w 85"/>
                          <a:gd name="T16" fmla="*/ 0 h 39"/>
                          <a:gd name="T17" fmla="*/ 85 w 85"/>
                          <a:gd name="T18" fmla="*/ 39 h 39"/>
                        </a:gdLst>
                        <a:ahLst/>
                        <a:cxnLst>
                          <a:cxn ang="T10">
                            <a:pos x="T0" y="T1"/>
                          </a:cxn>
                          <a:cxn ang="T11">
                            <a:pos x="T2" y="T3"/>
                          </a:cxn>
                          <a:cxn ang="T12">
                            <a:pos x="T4" y="T5"/>
                          </a:cxn>
                          <a:cxn ang="T13">
                            <a:pos x="T6" y="T7"/>
                          </a:cxn>
                          <a:cxn ang="T14">
                            <a:pos x="T8" y="T9"/>
                          </a:cxn>
                        </a:cxnLst>
                        <a:rect l="T15" t="T16" r="T17" b="T18"/>
                        <a:pathLst>
                          <a:path w="85" h="39">
                            <a:moveTo>
                              <a:pt x="84" y="24"/>
                            </a:moveTo>
                            <a:lnTo>
                              <a:pt x="58" y="38"/>
                            </a:lnTo>
                            <a:lnTo>
                              <a:pt x="0" y="18"/>
                            </a:lnTo>
                            <a:lnTo>
                              <a:pt x="58" y="0"/>
                            </a:lnTo>
                            <a:lnTo>
                              <a:pt x="84" y="24"/>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816" name="Freeform 187"/>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23" y="0"/>
                          </a:moveTo>
                          <a:lnTo>
                            <a:pt x="46" y="1"/>
                          </a:lnTo>
                          <a:lnTo>
                            <a:pt x="38" y="67"/>
                          </a:lnTo>
                          <a:lnTo>
                            <a:pt x="0" y="54"/>
                          </a:lnTo>
                          <a:lnTo>
                            <a:pt x="23"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8806" name="Group 188"/>
                  <p:cNvGrpSpPr>
                    <a:grpSpLocks/>
                  </p:cNvGrpSpPr>
                  <p:nvPr/>
                </p:nvGrpSpPr>
                <p:grpSpPr bwMode="auto">
                  <a:xfrm>
                    <a:off x="3926" y="902"/>
                    <a:ext cx="385" cy="556"/>
                    <a:chOff x="3926" y="902"/>
                    <a:chExt cx="385" cy="556"/>
                  </a:xfrm>
                </p:grpSpPr>
                <p:sp>
                  <p:nvSpPr>
                    <p:cNvPr id="28809" name="Oval 189"/>
                    <p:cNvSpPr>
                      <a:spLocks noChangeArrowheads="1"/>
                    </p:cNvSpPr>
                    <p:nvPr/>
                  </p:nvSpPr>
                  <p:spPr bwMode="auto">
                    <a:xfrm>
                      <a:off x="3961" y="1228"/>
                      <a:ext cx="314" cy="23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10" name="Oval 190"/>
                    <p:cNvSpPr>
                      <a:spLocks noChangeArrowheads="1"/>
                    </p:cNvSpPr>
                    <p:nvPr/>
                  </p:nvSpPr>
                  <p:spPr bwMode="auto">
                    <a:xfrm>
                      <a:off x="3997" y="1065"/>
                      <a:ext cx="314" cy="231"/>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11" name="Oval 191"/>
                    <p:cNvSpPr>
                      <a:spLocks noChangeArrowheads="1"/>
                    </p:cNvSpPr>
                    <p:nvPr/>
                  </p:nvSpPr>
                  <p:spPr bwMode="auto">
                    <a:xfrm>
                      <a:off x="3926" y="902"/>
                      <a:ext cx="241" cy="17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12" name="Oval 192"/>
                    <p:cNvSpPr>
                      <a:spLocks noChangeArrowheads="1"/>
                    </p:cNvSpPr>
                    <p:nvPr/>
                  </p:nvSpPr>
                  <p:spPr bwMode="auto">
                    <a:xfrm>
                      <a:off x="4071" y="1010"/>
                      <a:ext cx="131" cy="9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13" name="Freeform 193"/>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 name="T14" fmla="*/ 0 60000 65536"/>
                        <a:gd name="T15" fmla="*/ 0 60000 65536"/>
                        <a:gd name="T16" fmla="*/ 0 60000 65536"/>
                        <a:gd name="T17" fmla="*/ 0 60000 65536"/>
                        <a:gd name="T18" fmla="*/ 0 60000 65536"/>
                        <a:gd name="T19" fmla="*/ 0 60000 65536"/>
                        <a:gd name="T20" fmla="*/ 0 60000 65536"/>
                        <a:gd name="T21" fmla="*/ 0 w 208"/>
                        <a:gd name="T22" fmla="*/ 0 h 202"/>
                        <a:gd name="T23" fmla="*/ 208 w 208"/>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 h="202">
                          <a:moveTo>
                            <a:pt x="146" y="8"/>
                          </a:moveTo>
                          <a:lnTo>
                            <a:pt x="145" y="32"/>
                          </a:lnTo>
                          <a:lnTo>
                            <a:pt x="194" y="77"/>
                          </a:lnTo>
                          <a:lnTo>
                            <a:pt x="207" y="82"/>
                          </a:lnTo>
                          <a:lnTo>
                            <a:pt x="133" y="201"/>
                          </a:lnTo>
                          <a:lnTo>
                            <a:pt x="0" y="0"/>
                          </a:lnTo>
                          <a:lnTo>
                            <a:pt x="146" y="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8814" name="Freeform 194"/>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 name="T10" fmla="*/ 0 60000 65536"/>
                        <a:gd name="T11" fmla="*/ 0 60000 65536"/>
                        <a:gd name="T12" fmla="*/ 0 60000 65536"/>
                        <a:gd name="T13" fmla="*/ 0 60000 65536"/>
                        <a:gd name="T14" fmla="*/ 0 60000 65536"/>
                        <a:gd name="T15" fmla="*/ 0 w 133"/>
                        <a:gd name="T16" fmla="*/ 0 h 54"/>
                        <a:gd name="T17" fmla="*/ 133 w 133"/>
                        <a:gd name="T18" fmla="*/ 54 h 54"/>
                      </a:gdLst>
                      <a:ahLst/>
                      <a:cxnLst>
                        <a:cxn ang="T10">
                          <a:pos x="T0" y="T1"/>
                        </a:cxn>
                        <a:cxn ang="T11">
                          <a:pos x="T2" y="T3"/>
                        </a:cxn>
                        <a:cxn ang="T12">
                          <a:pos x="T4" y="T5"/>
                        </a:cxn>
                        <a:cxn ang="T13">
                          <a:pos x="T6" y="T7"/>
                        </a:cxn>
                        <a:cxn ang="T14">
                          <a:pos x="T8" y="T9"/>
                        </a:cxn>
                      </a:cxnLst>
                      <a:rect l="T15" t="T16" r="T17" b="T18"/>
                      <a:pathLst>
                        <a:path w="133" h="54">
                          <a:moveTo>
                            <a:pt x="117" y="8"/>
                          </a:moveTo>
                          <a:lnTo>
                            <a:pt x="132" y="25"/>
                          </a:lnTo>
                          <a:lnTo>
                            <a:pt x="0" y="53"/>
                          </a:lnTo>
                          <a:lnTo>
                            <a:pt x="4" y="0"/>
                          </a:lnTo>
                          <a:lnTo>
                            <a:pt x="117" y="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807" name="Oval 195"/>
                  <p:cNvSpPr>
                    <a:spLocks noChangeArrowheads="1"/>
                  </p:cNvSpPr>
                  <p:nvPr/>
                </p:nvSpPr>
                <p:spPr bwMode="auto">
                  <a:xfrm>
                    <a:off x="3926" y="1391"/>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08" name="Freeform 196"/>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 name="T10" fmla="*/ 0 60000 65536"/>
                      <a:gd name="T11" fmla="*/ 0 60000 65536"/>
                      <a:gd name="T12" fmla="*/ 0 60000 65536"/>
                      <a:gd name="T13" fmla="*/ 0 60000 65536"/>
                      <a:gd name="T14" fmla="*/ 0 60000 65536"/>
                      <a:gd name="T15" fmla="*/ 0 w 87"/>
                      <a:gd name="T16" fmla="*/ 0 h 65"/>
                      <a:gd name="T17" fmla="*/ 87 w 87"/>
                      <a:gd name="T18" fmla="*/ 65 h 65"/>
                    </a:gdLst>
                    <a:ahLst/>
                    <a:cxnLst>
                      <a:cxn ang="T10">
                        <a:pos x="T0" y="T1"/>
                      </a:cxn>
                      <a:cxn ang="T11">
                        <a:pos x="T2" y="T3"/>
                      </a:cxn>
                      <a:cxn ang="T12">
                        <a:pos x="T4" y="T5"/>
                      </a:cxn>
                      <a:cxn ang="T13">
                        <a:pos x="T6" y="T7"/>
                      </a:cxn>
                      <a:cxn ang="T14">
                        <a:pos x="T8" y="T9"/>
                      </a:cxn>
                    </a:cxnLst>
                    <a:rect l="T15" t="T16" r="T17" b="T18"/>
                    <a:pathLst>
                      <a:path w="87" h="65">
                        <a:moveTo>
                          <a:pt x="34" y="64"/>
                        </a:moveTo>
                        <a:lnTo>
                          <a:pt x="86" y="41"/>
                        </a:lnTo>
                        <a:lnTo>
                          <a:pt x="27" y="0"/>
                        </a:lnTo>
                        <a:lnTo>
                          <a:pt x="0" y="23"/>
                        </a:lnTo>
                        <a:lnTo>
                          <a:pt x="34" y="64"/>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801" name="Oval 197"/>
                <p:cNvSpPr>
                  <a:spLocks noChangeArrowheads="1"/>
                </p:cNvSpPr>
                <p:nvPr/>
              </p:nvSpPr>
              <p:spPr bwMode="auto">
                <a:xfrm>
                  <a:off x="3567" y="1513"/>
                  <a:ext cx="204" cy="148"/>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02" name="Oval 198"/>
                <p:cNvSpPr>
                  <a:spLocks noChangeArrowheads="1"/>
                </p:cNvSpPr>
                <p:nvPr/>
              </p:nvSpPr>
              <p:spPr bwMode="auto">
                <a:xfrm>
                  <a:off x="3742" y="1513"/>
                  <a:ext cx="168" cy="123"/>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03" name="Oval 199"/>
                <p:cNvSpPr>
                  <a:spLocks noChangeArrowheads="1"/>
                </p:cNvSpPr>
                <p:nvPr/>
              </p:nvSpPr>
              <p:spPr bwMode="auto">
                <a:xfrm>
                  <a:off x="3843" y="1469"/>
                  <a:ext cx="166" cy="123"/>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804" name="Freeform 200"/>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5"/>
                    <a:gd name="T31" fmla="*/ 0 h 171"/>
                    <a:gd name="T32" fmla="*/ 345 w 345"/>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8771" name="Group 201"/>
              <p:cNvGrpSpPr>
                <a:grpSpLocks/>
              </p:cNvGrpSpPr>
              <p:nvPr/>
            </p:nvGrpSpPr>
            <p:grpSpPr bwMode="auto">
              <a:xfrm>
                <a:off x="2248" y="907"/>
                <a:ext cx="556" cy="525"/>
                <a:chOff x="2248" y="907"/>
                <a:chExt cx="556" cy="525"/>
              </a:xfrm>
            </p:grpSpPr>
            <p:grpSp>
              <p:nvGrpSpPr>
                <p:cNvPr id="28785" name="Group 202"/>
                <p:cNvGrpSpPr>
                  <a:grpSpLocks/>
                </p:cNvGrpSpPr>
                <p:nvPr/>
              </p:nvGrpSpPr>
              <p:grpSpPr bwMode="auto">
                <a:xfrm>
                  <a:off x="2248" y="982"/>
                  <a:ext cx="299" cy="314"/>
                  <a:chOff x="2248" y="982"/>
                  <a:chExt cx="299" cy="314"/>
                </a:xfrm>
              </p:grpSpPr>
              <p:sp>
                <p:nvSpPr>
                  <p:cNvPr id="28796" name="Oval 203"/>
                  <p:cNvSpPr>
                    <a:spLocks noChangeArrowheads="1"/>
                  </p:cNvSpPr>
                  <p:nvPr/>
                </p:nvSpPr>
                <p:spPr bwMode="auto">
                  <a:xfrm>
                    <a:off x="2248" y="1091"/>
                    <a:ext cx="129" cy="96"/>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97" name="Oval 204"/>
                  <p:cNvSpPr>
                    <a:spLocks noChangeArrowheads="1"/>
                  </p:cNvSpPr>
                  <p:nvPr/>
                </p:nvSpPr>
                <p:spPr bwMode="auto">
                  <a:xfrm>
                    <a:off x="2270" y="1174"/>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98" name="Oval 205"/>
                  <p:cNvSpPr>
                    <a:spLocks noChangeArrowheads="1"/>
                  </p:cNvSpPr>
                  <p:nvPr/>
                </p:nvSpPr>
                <p:spPr bwMode="auto">
                  <a:xfrm>
                    <a:off x="2307" y="982"/>
                    <a:ext cx="240" cy="17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99" name="Freeform 206"/>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 name="T12" fmla="*/ 0 60000 65536"/>
                      <a:gd name="T13" fmla="*/ 0 60000 65536"/>
                      <a:gd name="T14" fmla="*/ 0 60000 65536"/>
                      <a:gd name="T15" fmla="*/ 0 60000 65536"/>
                      <a:gd name="T16" fmla="*/ 0 60000 65536"/>
                      <a:gd name="T17" fmla="*/ 0 60000 65536"/>
                      <a:gd name="T18" fmla="*/ 0 w 84"/>
                      <a:gd name="T19" fmla="*/ 0 h 95"/>
                      <a:gd name="T20" fmla="*/ 84 w 84"/>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84" h="95">
                        <a:moveTo>
                          <a:pt x="47" y="0"/>
                        </a:moveTo>
                        <a:lnTo>
                          <a:pt x="0" y="18"/>
                        </a:lnTo>
                        <a:lnTo>
                          <a:pt x="1" y="76"/>
                        </a:lnTo>
                        <a:lnTo>
                          <a:pt x="16" y="94"/>
                        </a:lnTo>
                        <a:lnTo>
                          <a:pt x="83" y="76"/>
                        </a:lnTo>
                        <a:lnTo>
                          <a:pt x="47"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8786" name="Group 207"/>
                <p:cNvGrpSpPr>
                  <a:grpSpLocks/>
                </p:cNvGrpSpPr>
                <p:nvPr/>
              </p:nvGrpSpPr>
              <p:grpSpPr bwMode="auto">
                <a:xfrm>
                  <a:off x="2344" y="907"/>
                  <a:ext cx="460" cy="525"/>
                  <a:chOff x="2344" y="907"/>
                  <a:chExt cx="460" cy="525"/>
                </a:xfrm>
              </p:grpSpPr>
              <p:sp>
                <p:nvSpPr>
                  <p:cNvPr id="28788" name="Oval 208"/>
                  <p:cNvSpPr>
                    <a:spLocks noChangeArrowheads="1"/>
                  </p:cNvSpPr>
                  <p:nvPr/>
                </p:nvSpPr>
                <p:spPr bwMode="auto">
                  <a:xfrm>
                    <a:off x="2491" y="929"/>
                    <a:ext cx="313" cy="23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89" name="Oval 209"/>
                  <p:cNvSpPr>
                    <a:spLocks noChangeArrowheads="1"/>
                  </p:cNvSpPr>
                  <p:nvPr/>
                </p:nvSpPr>
                <p:spPr bwMode="auto">
                  <a:xfrm>
                    <a:off x="2344" y="1091"/>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90" name="Oval 210"/>
                  <p:cNvSpPr>
                    <a:spLocks noChangeArrowheads="1"/>
                  </p:cNvSpPr>
                  <p:nvPr/>
                </p:nvSpPr>
                <p:spPr bwMode="auto">
                  <a:xfrm>
                    <a:off x="2380" y="1174"/>
                    <a:ext cx="242" cy="176"/>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91" name="Oval 211"/>
                  <p:cNvSpPr>
                    <a:spLocks noChangeArrowheads="1"/>
                  </p:cNvSpPr>
                  <p:nvPr/>
                </p:nvSpPr>
                <p:spPr bwMode="auto">
                  <a:xfrm>
                    <a:off x="2454" y="1254"/>
                    <a:ext cx="240" cy="178"/>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92" name="Oval 212"/>
                  <p:cNvSpPr>
                    <a:spLocks noChangeArrowheads="1"/>
                  </p:cNvSpPr>
                  <p:nvPr/>
                </p:nvSpPr>
                <p:spPr bwMode="auto">
                  <a:xfrm>
                    <a:off x="2471" y="1042"/>
                    <a:ext cx="214" cy="151"/>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93" name="Oval 213"/>
                  <p:cNvSpPr>
                    <a:spLocks noChangeArrowheads="1"/>
                  </p:cNvSpPr>
                  <p:nvPr/>
                </p:nvSpPr>
                <p:spPr bwMode="auto">
                  <a:xfrm>
                    <a:off x="2656" y="907"/>
                    <a:ext cx="129" cy="9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94" name="Freeform 214"/>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 name="T12" fmla="*/ 0 60000 65536"/>
                      <a:gd name="T13" fmla="*/ 0 60000 65536"/>
                      <a:gd name="T14" fmla="*/ 0 60000 65536"/>
                      <a:gd name="T15" fmla="*/ 0 60000 65536"/>
                      <a:gd name="T16" fmla="*/ 0 60000 65536"/>
                      <a:gd name="T17" fmla="*/ 0 60000 65536"/>
                      <a:gd name="T18" fmla="*/ 0 w 151"/>
                      <a:gd name="T19" fmla="*/ 0 h 76"/>
                      <a:gd name="T20" fmla="*/ 151 w 151"/>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151" h="76">
                        <a:moveTo>
                          <a:pt x="0" y="20"/>
                        </a:moveTo>
                        <a:lnTo>
                          <a:pt x="19" y="56"/>
                        </a:lnTo>
                        <a:lnTo>
                          <a:pt x="150" y="75"/>
                        </a:lnTo>
                        <a:lnTo>
                          <a:pt x="150" y="28"/>
                        </a:lnTo>
                        <a:lnTo>
                          <a:pt x="9" y="0"/>
                        </a:lnTo>
                        <a:lnTo>
                          <a:pt x="0" y="2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8795" name="Freeform 215"/>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 name="T16" fmla="*/ 0 60000 65536"/>
                      <a:gd name="T17" fmla="*/ 0 60000 65536"/>
                      <a:gd name="T18" fmla="*/ 0 60000 65536"/>
                      <a:gd name="T19" fmla="*/ 0 60000 65536"/>
                      <a:gd name="T20" fmla="*/ 0 60000 65536"/>
                      <a:gd name="T21" fmla="*/ 0 60000 65536"/>
                      <a:gd name="T22" fmla="*/ 0 60000 65536"/>
                      <a:gd name="T23" fmla="*/ 0 60000 65536"/>
                      <a:gd name="T24" fmla="*/ 0 w 172"/>
                      <a:gd name="T25" fmla="*/ 0 h 159"/>
                      <a:gd name="T26" fmla="*/ 172 w 172"/>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787" name="Freeform 216"/>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 name="T10" fmla="*/ 0 60000 65536"/>
                    <a:gd name="T11" fmla="*/ 0 60000 65536"/>
                    <a:gd name="T12" fmla="*/ 0 60000 65536"/>
                    <a:gd name="T13" fmla="*/ 0 60000 65536"/>
                    <a:gd name="T14" fmla="*/ 0 60000 65536"/>
                    <a:gd name="T15" fmla="*/ 0 w 88"/>
                    <a:gd name="T16" fmla="*/ 0 h 75"/>
                    <a:gd name="T17" fmla="*/ 88 w 88"/>
                    <a:gd name="T18" fmla="*/ 75 h 75"/>
                  </a:gdLst>
                  <a:ahLst/>
                  <a:cxnLst>
                    <a:cxn ang="T10">
                      <a:pos x="T0" y="T1"/>
                    </a:cxn>
                    <a:cxn ang="T11">
                      <a:pos x="T2" y="T3"/>
                    </a:cxn>
                    <a:cxn ang="T12">
                      <a:pos x="T4" y="T5"/>
                    </a:cxn>
                    <a:cxn ang="T13">
                      <a:pos x="T6" y="T7"/>
                    </a:cxn>
                    <a:cxn ang="T14">
                      <a:pos x="T8" y="T9"/>
                    </a:cxn>
                  </a:cxnLst>
                  <a:rect l="T15" t="T16" r="T17" b="T18"/>
                  <a:pathLst>
                    <a:path w="88" h="75">
                      <a:moveTo>
                        <a:pt x="0" y="39"/>
                      </a:moveTo>
                      <a:lnTo>
                        <a:pt x="37" y="0"/>
                      </a:lnTo>
                      <a:lnTo>
                        <a:pt x="87" y="39"/>
                      </a:lnTo>
                      <a:lnTo>
                        <a:pt x="45" y="74"/>
                      </a:lnTo>
                      <a:lnTo>
                        <a:pt x="0" y="39"/>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8772" name="Group 217"/>
              <p:cNvGrpSpPr>
                <a:grpSpLocks/>
              </p:cNvGrpSpPr>
              <p:nvPr/>
            </p:nvGrpSpPr>
            <p:grpSpPr bwMode="auto">
              <a:xfrm>
                <a:off x="2529" y="820"/>
                <a:ext cx="1638" cy="883"/>
                <a:chOff x="2529" y="820"/>
                <a:chExt cx="1638" cy="883"/>
              </a:xfrm>
            </p:grpSpPr>
            <p:sp>
              <p:nvSpPr>
                <p:cNvPr id="28773" name="Oval 218"/>
                <p:cNvSpPr>
                  <a:spLocks noChangeArrowheads="1"/>
                </p:cNvSpPr>
                <p:nvPr/>
              </p:nvSpPr>
              <p:spPr bwMode="auto">
                <a:xfrm>
                  <a:off x="3042" y="848"/>
                  <a:ext cx="388" cy="28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74" name="Oval 219"/>
                <p:cNvSpPr>
                  <a:spLocks noChangeArrowheads="1"/>
                </p:cNvSpPr>
                <p:nvPr/>
              </p:nvSpPr>
              <p:spPr bwMode="auto">
                <a:xfrm>
                  <a:off x="3374" y="820"/>
                  <a:ext cx="313" cy="23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75" name="Oval 220"/>
                <p:cNvSpPr>
                  <a:spLocks noChangeArrowheads="1"/>
                </p:cNvSpPr>
                <p:nvPr/>
              </p:nvSpPr>
              <p:spPr bwMode="auto">
                <a:xfrm>
                  <a:off x="3668" y="1065"/>
                  <a:ext cx="499" cy="36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76" name="Oval 221"/>
                <p:cNvSpPr>
                  <a:spLocks noChangeArrowheads="1"/>
                </p:cNvSpPr>
                <p:nvPr/>
              </p:nvSpPr>
              <p:spPr bwMode="auto">
                <a:xfrm>
                  <a:off x="2712" y="1228"/>
                  <a:ext cx="570" cy="42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77" name="Oval 222"/>
                <p:cNvSpPr>
                  <a:spLocks noChangeArrowheads="1"/>
                </p:cNvSpPr>
                <p:nvPr/>
              </p:nvSpPr>
              <p:spPr bwMode="auto">
                <a:xfrm>
                  <a:off x="3521" y="1282"/>
                  <a:ext cx="422" cy="31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78" name="Oval 223"/>
                <p:cNvSpPr>
                  <a:spLocks noChangeArrowheads="1"/>
                </p:cNvSpPr>
                <p:nvPr/>
              </p:nvSpPr>
              <p:spPr bwMode="auto">
                <a:xfrm>
                  <a:off x="2564" y="1310"/>
                  <a:ext cx="315" cy="229"/>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79" name="Oval 224"/>
                <p:cNvSpPr>
                  <a:spLocks noChangeArrowheads="1"/>
                </p:cNvSpPr>
                <p:nvPr/>
              </p:nvSpPr>
              <p:spPr bwMode="auto">
                <a:xfrm>
                  <a:off x="2529" y="1119"/>
                  <a:ext cx="312" cy="23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80" name="Oval 225"/>
                <p:cNvSpPr>
                  <a:spLocks noChangeArrowheads="1"/>
                </p:cNvSpPr>
                <p:nvPr/>
              </p:nvSpPr>
              <p:spPr bwMode="auto">
                <a:xfrm>
                  <a:off x="2675" y="902"/>
                  <a:ext cx="498" cy="366"/>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81" name="Oval 226"/>
                <p:cNvSpPr>
                  <a:spLocks noChangeArrowheads="1"/>
                </p:cNvSpPr>
                <p:nvPr/>
              </p:nvSpPr>
              <p:spPr bwMode="auto">
                <a:xfrm>
                  <a:off x="3115" y="1336"/>
                  <a:ext cx="500" cy="36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82" name="Oval 227"/>
                <p:cNvSpPr>
                  <a:spLocks noChangeArrowheads="1"/>
                </p:cNvSpPr>
                <p:nvPr/>
              </p:nvSpPr>
              <p:spPr bwMode="auto">
                <a:xfrm>
                  <a:off x="3742" y="929"/>
                  <a:ext cx="386" cy="28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83" name="Oval 228"/>
                <p:cNvSpPr>
                  <a:spLocks noChangeArrowheads="1"/>
                </p:cNvSpPr>
                <p:nvPr/>
              </p:nvSpPr>
              <p:spPr bwMode="auto">
                <a:xfrm>
                  <a:off x="3631" y="820"/>
                  <a:ext cx="351" cy="258"/>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84" name="Freeform 229"/>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15"/>
                    <a:gd name="T58" fmla="*/ 0 h 700"/>
                    <a:gd name="T59" fmla="*/ 1415 w 1415"/>
                    <a:gd name="T60" fmla="*/ 700 h 7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sp>
          <p:nvSpPr>
            <p:cNvPr id="28766" name="Text Box 291"/>
            <p:cNvSpPr txBox="1">
              <a:spLocks noChangeArrowheads="1"/>
            </p:cNvSpPr>
            <p:nvPr/>
          </p:nvSpPr>
          <p:spPr bwMode="auto">
            <a:xfrm>
              <a:off x="2532" y="2121"/>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因特网</a:t>
              </a:r>
            </a:p>
          </p:txBody>
        </p:sp>
        <p:sp>
          <p:nvSpPr>
            <p:cNvPr id="28767" name="Text Box 299"/>
            <p:cNvSpPr txBox="1">
              <a:spLocks noChangeArrowheads="1"/>
            </p:cNvSpPr>
            <p:nvPr/>
          </p:nvSpPr>
          <p:spPr bwMode="auto">
            <a:xfrm>
              <a:off x="2997" y="1525"/>
              <a:ext cx="18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2800">
                  <a:solidFill>
                    <a:srgbClr val="333399"/>
                  </a:solidFill>
                  <a:latin typeface="Arial" charset="0"/>
                  <a:ea typeface="黑体" pitchFamily="2" charset="-122"/>
                </a:rPr>
                <a:t>PC </a:t>
              </a:r>
              <a:r>
                <a:rPr lang="zh-CN" altLang="en-US" sz="2800">
                  <a:solidFill>
                    <a:srgbClr val="333399"/>
                  </a:solidFill>
                  <a:latin typeface="Arial" charset="0"/>
                  <a:ea typeface="黑体" pitchFamily="2" charset="-122"/>
                </a:rPr>
                <a:t>到固定电话机</a:t>
              </a:r>
            </a:p>
          </p:txBody>
        </p:sp>
        <p:sp>
          <p:nvSpPr>
            <p:cNvPr id="28768" name="Line 303"/>
            <p:cNvSpPr>
              <a:spLocks noChangeShapeType="1"/>
            </p:cNvSpPr>
            <p:nvPr/>
          </p:nvSpPr>
          <p:spPr bwMode="auto">
            <a:xfrm flipH="1">
              <a:off x="2154" y="1706"/>
              <a:ext cx="907" cy="227"/>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69" name="Line 304"/>
            <p:cNvSpPr>
              <a:spLocks noChangeShapeType="1"/>
            </p:cNvSpPr>
            <p:nvPr/>
          </p:nvSpPr>
          <p:spPr bwMode="auto">
            <a:xfrm>
              <a:off x="4830" y="1752"/>
              <a:ext cx="590" cy="27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213" name="Group 309"/>
          <p:cNvGrpSpPr>
            <a:grpSpLocks/>
          </p:cNvGrpSpPr>
          <p:nvPr/>
        </p:nvGrpSpPr>
        <p:grpSpPr bwMode="auto">
          <a:xfrm>
            <a:off x="0" y="4365625"/>
            <a:ext cx="9144000" cy="1892300"/>
            <a:chOff x="0" y="2750"/>
            <a:chExt cx="5760" cy="1192"/>
          </a:xfrm>
        </p:grpSpPr>
        <p:sp>
          <p:nvSpPr>
            <p:cNvPr id="28680" name="Line 69"/>
            <p:cNvSpPr>
              <a:spLocks noChangeShapeType="1"/>
            </p:cNvSpPr>
            <p:nvPr/>
          </p:nvSpPr>
          <p:spPr bwMode="auto">
            <a:xfrm flipV="1">
              <a:off x="203" y="3625"/>
              <a:ext cx="5339"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681" name="Picture 7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 y="3193"/>
              <a:ext cx="980" cy="691"/>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Text Box 72"/>
            <p:cNvSpPr txBox="1">
              <a:spLocks noChangeArrowheads="1"/>
            </p:cNvSpPr>
            <p:nvPr/>
          </p:nvSpPr>
          <p:spPr bwMode="auto">
            <a:xfrm>
              <a:off x="631" y="3388"/>
              <a:ext cx="91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公用电话网</a:t>
              </a:r>
            </a:p>
          </p:txBody>
        </p:sp>
        <p:sp>
          <p:nvSpPr>
            <p:cNvPr id="28683" name="Text Box 73"/>
            <p:cNvSpPr txBox="1">
              <a:spLocks noChangeArrowheads="1"/>
            </p:cNvSpPr>
            <p:nvPr/>
          </p:nvSpPr>
          <p:spPr bwMode="auto">
            <a:xfrm>
              <a:off x="1628" y="3211"/>
              <a:ext cx="61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lnSpc>
                  <a:spcPct val="85000"/>
                </a:lnSpc>
              </a:pPr>
              <a:r>
                <a:rPr kumimoji="1" lang="en-US" altLang="zh-CN" sz="2000">
                  <a:solidFill>
                    <a:srgbClr val="333399"/>
                  </a:solidFill>
                  <a:latin typeface="Arial" charset="0"/>
                  <a:ea typeface="黑体" pitchFamily="2" charset="-122"/>
                </a:rPr>
                <a:t>IP</a:t>
              </a:r>
              <a:r>
                <a:rPr kumimoji="1" lang="en-US" altLang="zh-CN" sz="12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电话</a:t>
              </a:r>
            </a:p>
            <a:p>
              <a:pPr algn="ctr" eaLnBrk="1" hangingPunct="1">
                <a:lnSpc>
                  <a:spcPct val="85000"/>
                </a:lnSpc>
              </a:pPr>
              <a:r>
                <a:rPr kumimoji="1" lang="zh-CN" altLang="en-US" sz="2000">
                  <a:solidFill>
                    <a:srgbClr val="333399"/>
                  </a:solidFill>
                  <a:latin typeface="Arial" charset="0"/>
                  <a:ea typeface="黑体" pitchFamily="2" charset="-122"/>
                </a:rPr>
                <a:t> 网关</a:t>
              </a:r>
            </a:p>
          </p:txBody>
        </p:sp>
        <p:pic>
          <p:nvPicPr>
            <p:cNvPr id="28684" name="Picture 7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 y="3383"/>
              <a:ext cx="49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7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95"/>
              <a:ext cx="476"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6" name="Picture 7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5" y="3193"/>
              <a:ext cx="980" cy="691"/>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 name="Text Box 77"/>
            <p:cNvSpPr txBox="1">
              <a:spLocks noChangeArrowheads="1"/>
            </p:cNvSpPr>
            <p:nvPr/>
          </p:nvSpPr>
          <p:spPr bwMode="auto">
            <a:xfrm>
              <a:off x="4289" y="3361"/>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公用电话网</a:t>
              </a:r>
            </a:p>
          </p:txBody>
        </p:sp>
        <p:sp>
          <p:nvSpPr>
            <p:cNvPr id="28688" name="Text Box 91"/>
            <p:cNvSpPr txBox="1">
              <a:spLocks noChangeArrowheads="1"/>
            </p:cNvSpPr>
            <p:nvPr/>
          </p:nvSpPr>
          <p:spPr bwMode="auto">
            <a:xfrm>
              <a:off x="3458" y="3215"/>
              <a:ext cx="6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lnSpc>
                  <a:spcPct val="85000"/>
                </a:lnSpc>
              </a:pPr>
              <a:r>
                <a:rPr kumimoji="1" lang="en-US" altLang="zh-CN" sz="2000">
                  <a:solidFill>
                    <a:srgbClr val="333399"/>
                  </a:solidFill>
                  <a:latin typeface="Arial" charset="0"/>
                  <a:ea typeface="黑体" pitchFamily="2" charset="-122"/>
                </a:rPr>
                <a:t>IP</a:t>
              </a:r>
              <a:r>
                <a:rPr kumimoji="1" lang="en-US" altLang="zh-CN" sz="10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电话</a:t>
              </a:r>
            </a:p>
            <a:p>
              <a:pPr algn="ctr" eaLnBrk="1" hangingPunct="1">
                <a:lnSpc>
                  <a:spcPct val="85000"/>
                </a:lnSpc>
              </a:pPr>
              <a:r>
                <a:rPr kumimoji="1" lang="zh-CN" altLang="en-US" sz="2000">
                  <a:solidFill>
                    <a:srgbClr val="333399"/>
                  </a:solidFill>
                  <a:latin typeface="Arial" charset="0"/>
                  <a:ea typeface="黑体" pitchFamily="2" charset="-122"/>
                </a:rPr>
                <a:t> 网关</a:t>
              </a:r>
            </a:p>
          </p:txBody>
        </p:sp>
        <p:graphicFrame>
          <p:nvGraphicFramePr>
            <p:cNvPr id="28689" name="Object 92"/>
            <p:cNvGraphicFramePr>
              <a:graphicFrameLocks/>
            </p:cNvGraphicFramePr>
            <p:nvPr/>
          </p:nvGraphicFramePr>
          <p:xfrm>
            <a:off x="1635" y="3571"/>
            <a:ext cx="584" cy="256"/>
          </p:xfrm>
          <a:graphic>
            <a:graphicData uri="http://schemas.openxmlformats.org/presentationml/2006/ole">
              <mc:AlternateContent xmlns:mc="http://schemas.openxmlformats.org/markup-compatibility/2006">
                <mc:Choice xmlns:v="urn:schemas-microsoft-com:vml" Requires="v">
                  <p:oleObj spid="_x0000_s45077" name="ClipArt" r:id="rId8" imgW="1730375" imgH="561975" progId="MS_ClipArt_Gallery.2">
                    <p:embed/>
                  </p:oleObj>
                </mc:Choice>
                <mc:Fallback>
                  <p:oleObj name="ClipArt" r:id="rId8" imgW="1730375" imgH="561975"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5" y="3571"/>
                          <a:ext cx="584"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90" name="Object 93"/>
            <p:cNvGraphicFramePr>
              <a:graphicFrameLocks/>
            </p:cNvGraphicFramePr>
            <p:nvPr/>
          </p:nvGraphicFramePr>
          <p:xfrm>
            <a:off x="3472" y="3571"/>
            <a:ext cx="583" cy="256"/>
          </p:xfrm>
          <a:graphic>
            <a:graphicData uri="http://schemas.openxmlformats.org/presentationml/2006/ole">
              <mc:AlternateContent xmlns:mc="http://schemas.openxmlformats.org/markup-compatibility/2006">
                <mc:Choice xmlns:v="urn:schemas-microsoft-com:vml" Requires="v">
                  <p:oleObj spid="_x0000_s45078" name="ClipArt" r:id="rId9" imgW="1730375" imgH="561975" progId="MS_ClipArt_Gallery.2">
                    <p:embed/>
                  </p:oleObj>
                </mc:Choice>
                <mc:Fallback>
                  <p:oleObj name="ClipArt" r:id="rId9" imgW="1730375" imgH="561975"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2" y="3571"/>
                          <a:ext cx="583"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691" name="Group 230"/>
            <p:cNvGrpSpPr>
              <a:grpSpLocks/>
            </p:cNvGrpSpPr>
            <p:nvPr/>
          </p:nvGrpSpPr>
          <p:grpSpPr bwMode="auto">
            <a:xfrm>
              <a:off x="2273" y="3308"/>
              <a:ext cx="1144" cy="634"/>
              <a:chOff x="2248" y="820"/>
              <a:chExt cx="2248" cy="883"/>
            </a:xfrm>
          </p:grpSpPr>
          <p:grpSp>
            <p:nvGrpSpPr>
              <p:cNvPr id="28696" name="Group 231"/>
              <p:cNvGrpSpPr>
                <a:grpSpLocks/>
              </p:cNvGrpSpPr>
              <p:nvPr/>
            </p:nvGrpSpPr>
            <p:grpSpPr bwMode="auto">
              <a:xfrm>
                <a:off x="3567" y="902"/>
                <a:ext cx="929" cy="759"/>
                <a:chOff x="3567" y="902"/>
                <a:chExt cx="929" cy="759"/>
              </a:xfrm>
            </p:grpSpPr>
            <p:grpSp>
              <p:nvGrpSpPr>
                <p:cNvPr id="28726" name="Group 232"/>
                <p:cNvGrpSpPr>
                  <a:grpSpLocks/>
                </p:cNvGrpSpPr>
                <p:nvPr/>
              </p:nvGrpSpPr>
              <p:grpSpPr bwMode="auto">
                <a:xfrm>
                  <a:off x="3926" y="902"/>
                  <a:ext cx="570" cy="611"/>
                  <a:chOff x="3926" y="902"/>
                  <a:chExt cx="570" cy="611"/>
                </a:xfrm>
              </p:grpSpPr>
              <p:grpSp>
                <p:nvGrpSpPr>
                  <p:cNvPr id="28731" name="Group 233"/>
                  <p:cNvGrpSpPr>
                    <a:grpSpLocks/>
                  </p:cNvGrpSpPr>
                  <p:nvPr/>
                </p:nvGrpSpPr>
                <p:grpSpPr bwMode="auto">
                  <a:xfrm>
                    <a:off x="4071" y="982"/>
                    <a:ext cx="425" cy="448"/>
                    <a:chOff x="4071" y="982"/>
                    <a:chExt cx="425" cy="448"/>
                  </a:xfrm>
                </p:grpSpPr>
                <p:grpSp>
                  <p:nvGrpSpPr>
                    <p:cNvPr id="28741" name="Group 234"/>
                    <p:cNvGrpSpPr>
                      <a:grpSpLocks/>
                    </p:cNvGrpSpPr>
                    <p:nvPr/>
                  </p:nvGrpSpPr>
                  <p:grpSpPr bwMode="auto">
                    <a:xfrm>
                      <a:off x="4071" y="982"/>
                      <a:ext cx="425" cy="448"/>
                      <a:chOff x="4071" y="982"/>
                      <a:chExt cx="425" cy="448"/>
                    </a:xfrm>
                  </p:grpSpPr>
                  <p:grpSp>
                    <p:nvGrpSpPr>
                      <p:cNvPr id="28743" name="Group 235"/>
                      <p:cNvGrpSpPr>
                        <a:grpSpLocks/>
                      </p:cNvGrpSpPr>
                      <p:nvPr/>
                    </p:nvGrpSpPr>
                    <p:grpSpPr bwMode="auto">
                      <a:xfrm>
                        <a:off x="4182" y="1010"/>
                        <a:ext cx="314" cy="366"/>
                        <a:chOff x="4182" y="1010"/>
                        <a:chExt cx="314" cy="366"/>
                      </a:xfrm>
                    </p:grpSpPr>
                    <p:grpSp>
                      <p:nvGrpSpPr>
                        <p:cNvPr id="28747" name="Group 236"/>
                        <p:cNvGrpSpPr>
                          <a:grpSpLocks/>
                        </p:cNvGrpSpPr>
                        <p:nvPr/>
                      </p:nvGrpSpPr>
                      <p:grpSpPr bwMode="auto">
                        <a:xfrm>
                          <a:off x="4220" y="1010"/>
                          <a:ext cx="276" cy="366"/>
                          <a:chOff x="4220" y="1010"/>
                          <a:chExt cx="276" cy="366"/>
                        </a:xfrm>
                      </p:grpSpPr>
                      <p:sp>
                        <p:nvSpPr>
                          <p:cNvPr id="28751" name="Oval 237"/>
                          <p:cNvSpPr>
                            <a:spLocks noChangeArrowheads="1"/>
                          </p:cNvSpPr>
                          <p:nvPr/>
                        </p:nvSpPr>
                        <p:spPr bwMode="auto">
                          <a:xfrm>
                            <a:off x="4365" y="1228"/>
                            <a:ext cx="131" cy="93"/>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52" name="Oval 238"/>
                          <p:cNvSpPr>
                            <a:spLocks noChangeArrowheads="1"/>
                          </p:cNvSpPr>
                          <p:nvPr/>
                        </p:nvSpPr>
                        <p:spPr bwMode="auto">
                          <a:xfrm>
                            <a:off x="4254" y="1254"/>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53" name="Oval 239"/>
                          <p:cNvSpPr>
                            <a:spLocks noChangeArrowheads="1"/>
                          </p:cNvSpPr>
                          <p:nvPr/>
                        </p:nvSpPr>
                        <p:spPr bwMode="auto">
                          <a:xfrm>
                            <a:off x="4329" y="1091"/>
                            <a:ext cx="131" cy="96"/>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54" name="Oval 240"/>
                          <p:cNvSpPr>
                            <a:spLocks noChangeArrowheads="1"/>
                          </p:cNvSpPr>
                          <p:nvPr/>
                        </p:nvSpPr>
                        <p:spPr bwMode="auto">
                          <a:xfrm>
                            <a:off x="4220" y="1010"/>
                            <a:ext cx="166"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55" name="Freeform 241"/>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 name="T12" fmla="*/ 0 60000 65536"/>
                              <a:gd name="T13" fmla="*/ 0 60000 65536"/>
                              <a:gd name="T14" fmla="*/ 0 60000 65536"/>
                              <a:gd name="T15" fmla="*/ 0 60000 65536"/>
                              <a:gd name="T16" fmla="*/ 0 60000 65536"/>
                              <a:gd name="T17" fmla="*/ 0 60000 65536"/>
                              <a:gd name="T18" fmla="*/ 0 w 113"/>
                              <a:gd name="T19" fmla="*/ 0 h 208"/>
                              <a:gd name="T20" fmla="*/ 113 w 113"/>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113" h="208">
                                <a:moveTo>
                                  <a:pt x="112" y="205"/>
                                </a:moveTo>
                                <a:lnTo>
                                  <a:pt x="63" y="207"/>
                                </a:lnTo>
                                <a:lnTo>
                                  <a:pt x="0" y="0"/>
                                </a:lnTo>
                                <a:lnTo>
                                  <a:pt x="70" y="15"/>
                                </a:lnTo>
                                <a:lnTo>
                                  <a:pt x="71" y="117"/>
                                </a:lnTo>
                                <a:lnTo>
                                  <a:pt x="112" y="205"/>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748" name="Oval 242"/>
                        <p:cNvSpPr>
                          <a:spLocks noChangeArrowheads="1"/>
                        </p:cNvSpPr>
                        <p:nvPr/>
                      </p:nvSpPr>
                      <p:spPr bwMode="auto">
                        <a:xfrm>
                          <a:off x="4182" y="1119"/>
                          <a:ext cx="240" cy="17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49" name="Oval 243"/>
                        <p:cNvSpPr>
                          <a:spLocks noChangeArrowheads="1"/>
                        </p:cNvSpPr>
                        <p:nvPr/>
                      </p:nvSpPr>
                      <p:spPr bwMode="auto">
                        <a:xfrm>
                          <a:off x="4182" y="1228"/>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50" name="Freeform 244"/>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 name="T14" fmla="*/ 0 60000 65536"/>
                            <a:gd name="T15" fmla="*/ 0 60000 65536"/>
                            <a:gd name="T16" fmla="*/ 0 60000 65536"/>
                            <a:gd name="T17" fmla="*/ 0 60000 65536"/>
                            <a:gd name="T18" fmla="*/ 0 60000 65536"/>
                            <a:gd name="T19" fmla="*/ 0 60000 65536"/>
                            <a:gd name="T20" fmla="*/ 0 60000 65536"/>
                            <a:gd name="T21" fmla="*/ 0 w 121"/>
                            <a:gd name="T22" fmla="*/ 0 h 224"/>
                            <a:gd name="T23" fmla="*/ 121 w 121"/>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224">
                              <a:moveTo>
                                <a:pt x="110" y="38"/>
                              </a:moveTo>
                              <a:lnTo>
                                <a:pt x="97" y="85"/>
                              </a:lnTo>
                              <a:lnTo>
                                <a:pt x="120" y="192"/>
                              </a:lnTo>
                              <a:lnTo>
                                <a:pt x="72" y="223"/>
                              </a:lnTo>
                              <a:lnTo>
                                <a:pt x="0" y="95"/>
                              </a:lnTo>
                              <a:lnTo>
                                <a:pt x="57" y="0"/>
                              </a:lnTo>
                              <a:lnTo>
                                <a:pt x="110" y="3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744" name="Oval 245"/>
                      <p:cNvSpPr>
                        <a:spLocks noChangeArrowheads="1"/>
                      </p:cNvSpPr>
                      <p:nvPr/>
                    </p:nvSpPr>
                    <p:spPr bwMode="auto">
                      <a:xfrm>
                        <a:off x="4182" y="1336"/>
                        <a:ext cx="129" cy="9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45" name="Oval 246"/>
                      <p:cNvSpPr>
                        <a:spLocks noChangeArrowheads="1"/>
                      </p:cNvSpPr>
                      <p:nvPr/>
                    </p:nvSpPr>
                    <p:spPr bwMode="auto">
                      <a:xfrm>
                        <a:off x="4071" y="982"/>
                        <a:ext cx="168" cy="12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46" name="Freeform 247"/>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 name="T10" fmla="*/ 0 60000 65536"/>
                          <a:gd name="T11" fmla="*/ 0 60000 65536"/>
                          <a:gd name="T12" fmla="*/ 0 60000 65536"/>
                          <a:gd name="T13" fmla="*/ 0 60000 65536"/>
                          <a:gd name="T14" fmla="*/ 0 60000 65536"/>
                          <a:gd name="T15" fmla="*/ 0 w 85"/>
                          <a:gd name="T16" fmla="*/ 0 h 39"/>
                          <a:gd name="T17" fmla="*/ 85 w 85"/>
                          <a:gd name="T18" fmla="*/ 39 h 39"/>
                        </a:gdLst>
                        <a:ahLst/>
                        <a:cxnLst>
                          <a:cxn ang="T10">
                            <a:pos x="T0" y="T1"/>
                          </a:cxn>
                          <a:cxn ang="T11">
                            <a:pos x="T2" y="T3"/>
                          </a:cxn>
                          <a:cxn ang="T12">
                            <a:pos x="T4" y="T5"/>
                          </a:cxn>
                          <a:cxn ang="T13">
                            <a:pos x="T6" y="T7"/>
                          </a:cxn>
                          <a:cxn ang="T14">
                            <a:pos x="T8" y="T9"/>
                          </a:cxn>
                        </a:cxnLst>
                        <a:rect l="T15" t="T16" r="T17" b="T18"/>
                        <a:pathLst>
                          <a:path w="85" h="39">
                            <a:moveTo>
                              <a:pt x="84" y="24"/>
                            </a:moveTo>
                            <a:lnTo>
                              <a:pt x="58" y="38"/>
                            </a:lnTo>
                            <a:lnTo>
                              <a:pt x="0" y="18"/>
                            </a:lnTo>
                            <a:lnTo>
                              <a:pt x="58" y="0"/>
                            </a:lnTo>
                            <a:lnTo>
                              <a:pt x="84" y="24"/>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742" name="Freeform 248"/>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23" y="0"/>
                          </a:moveTo>
                          <a:lnTo>
                            <a:pt x="46" y="1"/>
                          </a:lnTo>
                          <a:lnTo>
                            <a:pt x="38" y="67"/>
                          </a:lnTo>
                          <a:lnTo>
                            <a:pt x="0" y="54"/>
                          </a:lnTo>
                          <a:lnTo>
                            <a:pt x="23"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8732" name="Group 249"/>
                  <p:cNvGrpSpPr>
                    <a:grpSpLocks/>
                  </p:cNvGrpSpPr>
                  <p:nvPr/>
                </p:nvGrpSpPr>
                <p:grpSpPr bwMode="auto">
                  <a:xfrm>
                    <a:off x="3926" y="902"/>
                    <a:ext cx="385" cy="556"/>
                    <a:chOff x="3926" y="902"/>
                    <a:chExt cx="385" cy="556"/>
                  </a:xfrm>
                </p:grpSpPr>
                <p:sp>
                  <p:nvSpPr>
                    <p:cNvPr id="28735" name="Oval 250"/>
                    <p:cNvSpPr>
                      <a:spLocks noChangeArrowheads="1"/>
                    </p:cNvSpPr>
                    <p:nvPr/>
                  </p:nvSpPr>
                  <p:spPr bwMode="auto">
                    <a:xfrm>
                      <a:off x="3961" y="1228"/>
                      <a:ext cx="314" cy="23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36" name="Oval 251"/>
                    <p:cNvSpPr>
                      <a:spLocks noChangeArrowheads="1"/>
                    </p:cNvSpPr>
                    <p:nvPr/>
                  </p:nvSpPr>
                  <p:spPr bwMode="auto">
                    <a:xfrm>
                      <a:off x="3997" y="1065"/>
                      <a:ext cx="314" cy="231"/>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37" name="Oval 252"/>
                    <p:cNvSpPr>
                      <a:spLocks noChangeArrowheads="1"/>
                    </p:cNvSpPr>
                    <p:nvPr/>
                  </p:nvSpPr>
                  <p:spPr bwMode="auto">
                    <a:xfrm>
                      <a:off x="3926" y="902"/>
                      <a:ext cx="241" cy="17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38" name="Oval 253"/>
                    <p:cNvSpPr>
                      <a:spLocks noChangeArrowheads="1"/>
                    </p:cNvSpPr>
                    <p:nvPr/>
                  </p:nvSpPr>
                  <p:spPr bwMode="auto">
                    <a:xfrm>
                      <a:off x="4071" y="1010"/>
                      <a:ext cx="131" cy="9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39" name="Freeform 254"/>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 name="T14" fmla="*/ 0 60000 65536"/>
                        <a:gd name="T15" fmla="*/ 0 60000 65536"/>
                        <a:gd name="T16" fmla="*/ 0 60000 65536"/>
                        <a:gd name="T17" fmla="*/ 0 60000 65536"/>
                        <a:gd name="T18" fmla="*/ 0 60000 65536"/>
                        <a:gd name="T19" fmla="*/ 0 60000 65536"/>
                        <a:gd name="T20" fmla="*/ 0 60000 65536"/>
                        <a:gd name="T21" fmla="*/ 0 w 208"/>
                        <a:gd name="T22" fmla="*/ 0 h 202"/>
                        <a:gd name="T23" fmla="*/ 208 w 208"/>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 h="202">
                          <a:moveTo>
                            <a:pt x="146" y="8"/>
                          </a:moveTo>
                          <a:lnTo>
                            <a:pt x="145" y="32"/>
                          </a:lnTo>
                          <a:lnTo>
                            <a:pt x="194" y="77"/>
                          </a:lnTo>
                          <a:lnTo>
                            <a:pt x="207" y="82"/>
                          </a:lnTo>
                          <a:lnTo>
                            <a:pt x="133" y="201"/>
                          </a:lnTo>
                          <a:lnTo>
                            <a:pt x="0" y="0"/>
                          </a:lnTo>
                          <a:lnTo>
                            <a:pt x="146" y="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8740" name="Freeform 255"/>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 name="T10" fmla="*/ 0 60000 65536"/>
                        <a:gd name="T11" fmla="*/ 0 60000 65536"/>
                        <a:gd name="T12" fmla="*/ 0 60000 65536"/>
                        <a:gd name="T13" fmla="*/ 0 60000 65536"/>
                        <a:gd name="T14" fmla="*/ 0 60000 65536"/>
                        <a:gd name="T15" fmla="*/ 0 w 133"/>
                        <a:gd name="T16" fmla="*/ 0 h 54"/>
                        <a:gd name="T17" fmla="*/ 133 w 133"/>
                        <a:gd name="T18" fmla="*/ 54 h 54"/>
                      </a:gdLst>
                      <a:ahLst/>
                      <a:cxnLst>
                        <a:cxn ang="T10">
                          <a:pos x="T0" y="T1"/>
                        </a:cxn>
                        <a:cxn ang="T11">
                          <a:pos x="T2" y="T3"/>
                        </a:cxn>
                        <a:cxn ang="T12">
                          <a:pos x="T4" y="T5"/>
                        </a:cxn>
                        <a:cxn ang="T13">
                          <a:pos x="T6" y="T7"/>
                        </a:cxn>
                        <a:cxn ang="T14">
                          <a:pos x="T8" y="T9"/>
                        </a:cxn>
                      </a:cxnLst>
                      <a:rect l="T15" t="T16" r="T17" b="T18"/>
                      <a:pathLst>
                        <a:path w="133" h="54">
                          <a:moveTo>
                            <a:pt x="117" y="8"/>
                          </a:moveTo>
                          <a:lnTo>
                            <a:pt x="132" y="25"/>
                          </a:lnTo>
                          <a:lnTo>
                            <a:pt x="0" y="53"/>
                          </a:lnTo>
                          <a:lnTo>
                            <a:pt x="4" y="0"/>
                          </a:lnTo>
                          <a:lnTo>
                            <a:pt x="117" y="8"/>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733" name="Oval 256"/>
                  <p:cNvSpPr>
                    <a:spLocks noChangeArrowheads="1"/>
                  </p:cNvSpPr>
                  <p:nvPr/>
                </p:nvSpPr>
                <p:spPr bwMode="auto">
                  <a:xfrm>
                    <a:off x="3926" y="1391"/>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34" name="Freeform 257"/>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 name="T10" fmla="*/ 0 60000 65536"/>
                      <a:gd name="T11" fmla="*/ 0 60000 65536"/>
                      <a:gd name="T12" fmla="*/ 0 60000 65536"/>
                      <a:gd name="T13" fmla="*/ 0 60000 65536"/>
                      <a:gd name="T14" fmla="*/ 0 60000 65536"/>
                      <a:gd name="T15" fmla="*/ 0 w 87"/>
                      <a:gd name="T16" fmla="*/ 0 h 65"/>
                      <a:gd name="T17" fmla="*/ 87 w 87"/>
                      <a:gd name="T18" fmla="*/ 65 h 65"/>
                    </a:gdLst>
                    <a:ahLst/>
                    <a:cxnLst>
                      <a:cxn ang="T10">
                        <a:pos x="T0" y="T1"/>
                      </a:cxn>
                      <a:cxn ang="T11">
                        <a:pos x="T2" y="T3"/>
                      </a:cxn>
                      <a:cxn ang="T12">
                        <a:pos x="T4" y="T5"/>
                      </a:cxn>
                      <a:cxn ang="T13">
                        <a:pos x="T6" y="T7"/>
                      </a:cxn>
                      <a:cxn ang="T14">
                        <a:pos x="T8" y="T9"/>
                      </a:cxn>
                    </a:cxnLst>
                    <a:rect l="T15" t="T16" r="T17" b="T18"/>
                    <a:pathLst>
                      <a:path w="87" h="65">
                        <a:moveTo>
                          <a:pt x="34" y="64"/>
                        </a:moveTo>
                        <a:lnTo>
                          <a:pt x="86" y="41"/>
                        </a:lnTo>
                        <a:lnTo>
                          <a:pt x="27" y="0"/>
                        </a:lnTo>
                        <a:lnTo>
                          <a:pt x="0" y="23"/>
                        </a:lnTo>
                        <a:lnTo>
                          <a:pt x="34" y="64"/>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727" name="Oval 258"/>
                <p:cNvSpPr>
                  <a:spLocks noChangeArrowheads="1"/>
                </p:cNvSpPr>
                <p:nvPr/>
              </p:nvSpPr>
              <p:spPr bwMode="auto">
                <a:xfrm>
                  <a:off x="3567" y="1513"/>
                  <a:ext cx="204" cy="148"/>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28" name="Oval 259"/>
                <p:cNvSpPr>
                  <a:spLocks noChangeArrowheads="1"/>
                </p:cNvSpPr>
                <p:nvPr/>
              </p:nvSpPr>
              <p:spPr bwMode="auto">
                <a:xfrm>
                  <a:off x="3742" y="1513"/>
                  <a:ext cx="168" cy="123"/>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29" name="Oval 260"/>
                <p:cNvSpPr>
                  <a:spLocks noChangeArrowheads="1"/>
                </p:cNvSpPr>
                <p:nvPr/>
              </p:nvSpPr>
              <p:spPr bwMode="auto">
                <a:xfrm>
                  <a:off x="3843" y="1469"/>
                  <a:ext cx="166" cy="123"/>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30" name="Freeform 261"/>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5"/>
                    <a:gd name="T31" fmla="*/ 0 h 171"/>
                    <a:gd name="T32" fmla="*/ 345 w 345"/>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8697" name="Group 262"/>
              <p:cNvGrpSpPr>
                <a:grpSpLocks/>
              </p:cNvGrpSpPr>
              <p:nvPr/>
            </p:nvGrpSpPr>
            <p:grpSpPr bwMode="auto">
              <a:xfrm>
                <a:off x="2248" y="907"/>
                <a:ext cx="556" cy="525"/>
                <a:chOff x="2248" y="907"/>
                <a:chExt cx="556" cy="525"/>
              </a:xfrm>
            </p:grpSpPr>
            <p:grpSp>
              <p:nvGrpSpPr>
                <p:cNvPr id="28711" name="Group 263"/>
                <p:cNvGrpSpPr>
                  <a:grpSpLocks/>
                </p:cNvGrpSpPr>
                <p:nvPr/>
              </p:nvGrpSpPr>
              <p:grpSpPr bwMode="auto">
                <a:xfrm>
                  <a:off x="2248" y="982"/>
                  <a:ext cx="299" cy="314"/>
                  <a:chOff x="2248" y="982"/>
                  <a:chExt cx="299" cy="314"/>
                </a:xfrm>
              </p:grpSpPr>
              <p:sp>
                <p:nvSpPr>
                  <p:cNvPr id="28722" name="Oval 264"/>
                  <p:cNvSpPr>
                    <a:spLocks noChangeArrowheads="1"/>
                  </p:cNvSpPr>
                  <p:nvPr/>
                </p:nvSpPr>
                <p:spPr bwMode="auto">
                  <a:xfrm>
                    <a:off x="2248" y="1091"/>
                    <a:ext cx="129" cy="96"/>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23" name="Oval 265"/>
                  <p:cNvSpPr>
                    <a:spLocks noChangeArrowheads="1"/>
                  </p:cNvSpPr>
                  <p:nvPr/>
                </p:nvSpPr>
                <p:spPr bwMode="auto">
                  <a:xfrm>
                    <a:off x="2270" y="1174"/>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24" name="Oval 266"/>
                  <p:cNvSpPr>
                    <a:spLocks noChangeArrowheads="1"/>
                  </p:cNvSpPr>
                  <p:nvPr/>
                </p:nvSpPr>
                <p:spPr bwMode="auto">
                  <a:xfrm>
                    <a:off x="2307" y="982"/>
                    <a:ext cx="240" cy="17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25" name="Freeform 267"/>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 name="T12" fmla="*/ 0 60000 65536"/>
                      <a:gd name="T13" fmla="*/ 0 60000 65536"/>
                      <a:gd name="T14" fmla="*/ 0 60000 65536"/>
                      <a:gd name="T15" fmla="*/ 0 60000 65536"/>
                      <a:gd name="T16" fmla="*/ 0 60000 65536"/>
                      <a:gd name="T17" fmla="*/ 0 60000 65536"/>
                      <a:gd name="T18" fmla="*/ 0 w 84"/>
                      <a:gd name="T19" fmla="*/ 0 h 95"/>
                      <a:gd name="T20" fmla="*/ 84 w 84"/>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84" h="95">
                        <a:moveTo>
                          <a:pt x="47" y="0"/>
                        </a:moveTo>
                        <a:lnTo>
                          <a:pt x="0" y="18"/>
                        </a:lnTo>
                        <a:lnTo>
                          <a:pt x="1" y="76"/>
                        </a:lnTo>
                        <a:lnTo>
                          <a:pt x="16" y="94"/>
                        </a:lnTo>
                        <a:lnTo>
                          <a:pt x="83" y="76"/>
                        </a:lnTo>
                        <a:lnTo>
                          <a:pt x="47"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8712" name="Group 268"/>
                <p:cNvGrpSpPr>
                  <a:grpSpLocks/>
                </p:cNvGrpSpPr>
                <p:nvPr/>
              </p:nvGrpSpPr>
              <p:grpSpPr bwMode="auto">
                <a:xfrm>
                  <a:off x="2344" y="907"/>
                  <a:ext cx="460" cy="525"/>
                  <a:chOff x="2344" y="907"/>
                  <a:chExt cx="460" cy="525"/>
                </a:xfrm>
              </p:grpSpPr>
              <p:sp>
                <p:nvSpPr>
                  <p:cNvPr id="28714" name="Oval 269"/>
                  <p:cNvSpPr>
                    <a:spLocks noChangeArrowheads="1"/>
                  </p:cNvSpPr>
                  <p:nvPr/>
                </p:nvSpPr>
                <p:spPr bwMode="auto">
                  <a:xfrm>
                    <a:off x="2491" y="929"/>
                    <a:ext cx="313" cy="23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15" name="Oval 270"/>
                  <p:cNvSpPr>
                    <a:spLocks noChangeArrowheads="1"/>
                  </p:cNvSpPr>
                  <p:nvPr/>
                </p:nvSpPr>
                <p:spPr bwMode="auto">
                  <a:xfrm>
                    <a:off x="2344" y="1091"/>
                    <a:ext cx="167" cy="12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16" name="Oval 271"/>
                  <p:cNvSpPr>
                    <a:spLocks noChangeArrowheads="1"/>
                  </p:cNvSpPr>
                  <p:nvPr/>
                </p:nvSpPr>
                <p:spPr bwMode="auto">
                  <a:xfrm>
                    <a:off x="2380" y="1174"/>
                    <a:ext cx="242" cy="176"/>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17" name="Oval 272"/>
                  <p:cNvSpPr>
                    <a:spLocks noChangeArrowheads="1"/>
                  </p:cNvSpPr>
                  <p:nvPr/>
                </p:nvSpPr>
                <p:spPr bwMode="auto">
                  <a:xfrm>
                    <a:off x="2454" y="1254"/>
                    <a:ext cx="240" cy="178"/>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18" name="Oval 273"/>
                  <p:cNvSpPr>
                    <a:spLocks noChangeArrowheads="1"/>
                  </p:cNvSpPr>
                  <p:nvPr/>
                </p:nvSpPr>
                <p:spPr bwMode="auto">
                  <a:xfrm>
                    <a:off x="2471" y="1042"/>
                    <a:ext cx="214" cy="151"/>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19" name="Oval 274"/>
                  <p:cNvSpPr>
                    <a:spLocks noChangeArrowheads="1"/>
                  </p:cNvSpPr>
                  <p:nvPr/>
                </p:nvSpPr>
                <p:spPr bwMode="auto">
                  <a:xfrm>
                    <a:off x="2656" y="907"/>
                    <a:ext cx="129" cy="9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20" name="Freeform 275"/>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 name="T12" fmla="*/ 0 60000 65536"/>
                      <a:gd name="T13" fmla="*/ 0 60000 65536"/>
                      <a:gd name="T14" fmla="*/ 0 60000 65536"/>
                      <a:gd name="T15" fmla="*/ 0 60000 65536"/>
                      <a:gd name="T16" fmla="*/ 0 60000 65536"/>
                      <a:gd name="T17" fmla="*/ 0 60000 65536"/>
                      <a:gd name="T18" fmla="*/ 0 w 151"/>
                      <a:gd name="T19" fmla="*/ 0 h 76"/>
                      <a:gd name="T20" fmla="*/ 151 w 151"/>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151" h="76">
                        <a:moveTo>
                          <a:pt x="0" y="20"/>
                        </a:moveTo>
                        <a:lnTo>
                          <a:pt x="19" y="56"/>
                        </a:lnTo>
                        <a:lnTo>
                          <a:pt x="150" y="75"/>
                        </a:lnTo>
                        <a:lnTo>
                          <a:pt x="150" y="28"/>
                        </a:lnTo>
                        <a:lnTo>
                          <a:pt x="9" y="0"/>
                        </a:lnTo>
                        <a:lnTo>
                          <a:pt x="0" y="2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8721" name="Freeform 276"/>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 name="T16" fmla="*/ 0 60000 65536"/>
                      <a:gd name="T17" fmla="*/ 0 60000 65536"/>
                      <a:gd name="T18" fmla="*/ 0 60000 65536"/>
                      <a:gd name="T19" fmla="*/ 0 60000 65536"/>
                      <a:gd name="T20" fmla="*/ 0 60000 65536"/>
                      <a:gd name="T21" fmla="*/ 0 60000 65536"/>
                      <a:gd name="T22" fmla="*/ 0 60000 65536"/>
                      <a:gd name="T23" fmla="*/ 0 60000 65536"/>
                      <a:gd name="T24" fmla="*/ 0 w 172"/>
                      <a:gd name="T25" fmla="*/ 0 h 159"/>
                      <a:gd name="T26" fmla="*/ 172 w 172"/>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sp>
              <p:nvSpPr>
                <p:cNvPr id="28713" name="Freeform 277"/>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 name="T10" fmla="*/ 0 60000 65536"/>
                    <a:gd name="T11" fmla="*/ 0 60000 65536"/>
                    <a:gd name="T12" fmla="*/ 0 60000 65536"/>
                    <a:gd name="T13" fmla="*/ 0 60000 65536"/>
                    <a:gd name="T14" fmla="*/ 0 60000 65536"/>
                    <a:gd name="T15" fmla="*/ 0 w 88"/>
                    <a:gd name="T16" fmla="*/ 0 h 75"/>
                    <a:gd name="T17" fmla="*/ 88 w 88"/>
                    <a:gd name="T18" fmla="*/ 75 h 75"/>
                  </a:gdLst>
                  <a:ahLst/>
                  <a:cxnLst>
                    <a:cxn ang="T10">
                      <a:pos x="T0" y="T1"/>
                    </a:cxn>
                    <a:cxn ang="T11">
                      <a:pos x="T2" y="T3"/>
                    </a:cxn>
                    <a:cxn ang="T12">
                      <a:pos x="T4" y="T5"/>
                    </a:cxn>
                    <a:cxn ang="T13">
                      <a:pos x="T6" y="T7"/>
                    </a:cxn>
                    <a:cxn ang="T14">
                      <a:pos x="T8" y="T9"/>
                    </a:cxn>
                  </a:cxnLst>
                  <a:rect l="T15" t="T16" r="T17" b="T18"/>
                  <a:pathLst>
                    <a:path w="88" h="75">
                      <a:moveTo>
                        <a:pt x="0" y="39"/>
                      </a:moveTo>
                      <a:lnTo>
                        <a:pt x="37" y="0"/>
                      </a:lnTo>
                      <a:lnTo>
                        <a:pt x="87" y="39"/>
                      </a:lnTo>
                      <a:lnTo>
                        <a:pt x="45" y="74"/>
                      </a:lnTo>
                      <a:lnTo>
                        <a:pt x="0" y="39"/>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8698" name="Group 278"/>
              <p:cNvGrpSpPr>
                <a:grpSpLocks/>
              </p:cNvGrpSpPr>
              <p:nvPr/>
            </p:nvGrpSpPr>
            <p:grpSpPr bwMode="auto">
              <a:xfrm>
                <a:off x="2529" y="820"/>
                <a:ext cx="1638" cy="883"/>
                <a:chOff x="2529" y="820"/>
                <a:chExt cx="1638" cy="883"/>
              </a:xfrm>
            </p:grpSpPr>
            <p:sp>
              <p:nvSpPr>
                <p:cNvPr id="28699" name="Oval 279"/>
                <p:cNvSpPr>
                  <a:spLocks noChangeArrowheads="1"/>
                </p:cNvSpPr>
                <p:nvPr/>
              </p:nvSpPr>
              <p:spPr bwMode="auto">
                <a:xfrm>
                  <a:off x="3042" y="848"/>
                  <a:ext cx="388" cy="28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00" name="Oval 280"/>
                <p:cNvSpPr>
                  <a:spLocks noChangeArrowheads="1"/>
                </p:cNvSpPr>
                <p:nvPr/>
              </p:nvSpPr>
              <p:spPr bwMode="auto">
                <a:xfrm>
                  <a:off x="3374" y="820"/>
                  <a:ext cx="313" cy="23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01" name="Oval 281"/>
                <p:cNvSpPr>
                  <a:spLocks noChangeArrowheads="1"/>
                </p:cNvSpPr>
                <p:nvPr/>
              </p:nvSpPr>
              <p:spPr bwMode="auto">
                <a:xfrm>
                  <a:off x="3668" y="1065"/>
                  <a:ext cx="499" cy="36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02" name="Oval 282"/>
                <p:cNvSpPr>
                  <a:spLocks noChangeArrowheads="1"/>
                </p:cNvSpPr>
                <p:nvPr/>
              </p:nvSpPr>
              <p:spPr bwMode="auto">
                <a:xfrm>
                  <a:off x="2712" y="1228"/>
                  <a:ext cx="570" cy="42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03" name="Oval 283"/>
                <p:cNvSpPr>
                  <a:spLocks noChangeArrowheads="1"/>
                </p:cNvSpPr>
                <p:nvPr/>
              </p:nvSpPr>
              <p:spPr bwMode="auto">
                <a:xfrm>
                  <a:off x="3521" y="1282"/>
                  <a:ext cx="422" cy="312"/>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04" name="Oval 284"/>
                <p:cNvSpPr>
                  <a:spLocks noChangeArrowheads="1"/>
                </p:cNvSpPr>
                <p:nvPr/>
              </p:nvSpPr>
              <p:spPr bwMode="auto">
                <a:xfrm>
                  <a:off x="2564" y="1310"/>
                  <a:ext cx="315" cy="229"/>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05" name="Oval 285"/>
                <p:cNvSpPr>
                  <a:spLocks noChangeArrowheads="1"/>
                </p:cNvSpPr>
                <p:nvPr/>
              </p:nvSpPr>
              <p:spPr bwMode="auto">
                <a:xfrm>
                  <a:off x="2529" y="1119"/>
                  <a:ext cx="312" cy="230"/>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06" name="Oval 286"/>
                <p:cNvSpPr>
                  <a:spLocks noChangeArrowheads="1"/>
                </p:cNvSpPr>
                <p:nvPr/>
              </p:nvSpPr>
              <p:spPr bwMode="auto">
                <a:xfrm>
                  <a:off x="2675" y="902"/>
                  <a:ext cx="498" cy="366"/>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07" name="Oval 287"/>
                <p:cNvSpPr>
                  <a:spLocks noChangeArrowheads="1"/>
                </p:cNvSpPr>
                <p:nvPr/>
              </p:nvSpPr>
              <p:spPr bwMode="auto">
                <a:xfrm>
                  <a:off x="3115" y="1336"/>
                  <a:ext cx="500" cy="367"/>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08" name="Oval 288"/>
                <p:cNvSpPr>
                  <a:spLocks noChangeArrowheads="1"/>
                </p:cNvSpPr>
                <p:nvPr/>
              </p:nvSpPr>
              <p:spPr bwMode="auto">
                <a:xfrm>
                  <a:off x="3742" y="929"/>
                  <a:ext cx="386" cy="284"/>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09" name="Oval 289"/>
                <p:cNvSpPr>
                  <a:spLocks noChangeArrowheads="1"/>
                </p:cNvSpPr>
                <p:nvPr/>
              </p:nvSpPr>
              <p:spPr bwMode="auto">
                <a:xfrm>
                  <a:off x="3631" y="820"/>
                  <a:ext cx="351" cy="258"/>
                </a:xfrm>
                <a:prstGeom prst="ellipse">
                  <a:avLst/>
                </a:prstGeom>
                <a:solidFill>
                  <a:srgbClr val="FFFFFF"/>
                </a:solidFill>
                <a:ln w="12700">
                  <a:solidFill>
                    <a:srgbClr val="0000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28710" name="Freeform 290"/>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15"/>
                    <a:gd name="T58" fmla="*/ 0 h 700"/>
                    <a:gd name="T59" fmla="*/ 1415 w 1415"/>
                    <a:gd name="T60" fmla="*/ 700 h 7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sp>
          <p:nvSpPr>
            <p:cNvPr id="28692" name="Text Box 292"/>
            <p:cNvSpPr txBox="1">
              <a:spLocks noChangeArrowheads="1"/>
            </p:cNvSpPr>
            <p:nvPr/>
          </p:nvSpPr>
          <p:spPr bwMode="auto">
            <a:xfrm>
              <a:off x="2532" y="3499"/>
              <a:ext cx="59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因特网</a:t>
              </a:r>
            </a:p>
          </p:txBody>
        </p:sp>
        <p:sp>
          <p:nvSpPr>
            <p:cNvPr id="28693" name="Text Box 300"/>
            <p:cNvSpPr txBox="1">
              <a:spLocks noChangeArrowheads="1"/>
            </p:cNvSpPr>
            <p:nvPr/>
          </p:nvSpPr>
          <p:spPr bwMode="auto">
            <a:xfrm>
              <a:off x="1565" y="2750"/>
              <a:ext cx="25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sz="2800">
                  <a:solidFill>
                    <a:srgbClr val="333399"/>
                  </a:solidFill>
                  <a:latin typeface="Arial" charset="0"/>
                  <a:ea typeface="黑体" pitchFamily="2" charset="-122"/>
                </a:rPr>
                <a:t>固定电话机到固定电话机</a:t>
              </a:r>
            </a:p>
          </p:txBody>
        </p:sp>
        <p:sp>
          <p:nvSpPr>
            <p:cNvPr id="28694" name="Line 305"/>
            <p:cNvSpPr>
              <a:spLocks noChangeShapeType="1"/>
            </p:cNvSpPr>
            <p:nvPr/>
          </p:nvSpPr>
          <p:spPr bwMode="auto">
            <a:xfrm flipH="1">
              <a:off x="295" y="2931"/>
              <a:ext cx="1270" cy="454"/>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5" name="Line 306"/>
            <p:cNvSpPr>
              <a:spLocks noChangeShapeType="1"/>
            </p:cNvSpPr>
            <p:nvPr/>
          </p:nvSpPr>
          <p:spPr bwMode="auto">
            <a:xfrm>
              <a:off x="4150" y="3022"/>
              <a:ext cx="1270" cy="454"/>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656705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标题 5"/>
          <p:cNvSpPr>
            <a:spLocks noGrp="1"/>
          </p:cNvSpPr>
          <p:nvPr>
            <p:ph type="title"/>
          </p:nvPr>
        </p:nvSpPr>
        <p:spPr/>
        <p:txBody>
          <a:bodyPr/>
          <a:lstStyle/>
          <a:p>
            <a:pPr eaLnBrk="1" hangingPunct="1"/>
            <a:r>
              <a:rPr lang="en-US" altLang="zh-CN" smtClean="0"/>
              <a:t>IP</a:t>
            </a:r>
            <a:r>
              <a:rPr lang="zh-CN" altLang="en-US" smtClean="0"/>
              <a:t>电话通话质量</a:t>
            </a:r>
          </a:p>
        </p:txBody>
      </p:sp>
      <p:sp>
        <p:nvSpPr>
          <p:cNvPr id="547843" name="Rectangle 3"/>
          <p:cNvSpPr>
            <a:spLocks noGrp="1" noChangeArrowheads="1"/>
          </p:cNvSpPr>
          <p:nvPr>
            <p:ph idx="1"/>
          </p:nvPr>
        </p:nvSpPr>
        <p:spPr/>
        <p:txBody>
          <a:bodyPr/>
          <a:lstStyle/>
          <a:p>
            <a:pPr eaLnBrk="1" hangingPunct="1">
              <a:buFont typeface="Wingdings" pitchFamily="2" charset="2"/>
              <a:buNone/>
            </a:pPr>
            <a:r>
              <a:rPr lang="en-US" altLang="zh-CN" sz="1800" smtClean="0"/>
              <a:t>IP </a:t>
            </a:r>
            <a:r>
              <a:rPr lang="zh-CN" altLang="en-US" sz="1800" smtClean="0"/>
              <a:t>电话的通话质量主要由两个因素决定。一个是通话双方端到端的时延和时延抖动，另一个是话音分组的丢失率。但这两个因素是不确定的，是取决于当时网络上的通信量。</a:t>
            </a:r>
          </a:p>
          <a:p>
            <a:pPr eaLnBrk="1" hangingPunct="1">
              <a:buFont typeface="Wingdings" pitchFamily="2" charset="2"/>
              <a:buNone/>
            </a:pPr>
            <a:r>
              <a:rPr lang="zh-CN" altLang="en-US" sz="1800" smtClean="0"/>
              <a:t>经验证明，在电话交谈中，端到端的时延不应超过 </a:t>
            </a:r>
            <a:r>
              <a:rPr lang="en-US" altLang="zh-CN" sz="1800" smtClean="0"/>
              <a:t>250 ms</a:t>
            </a:r>
            <a:r>
              <a:rPr lang="zh-CN" altLang="en-US" sz="1800" smtClean="0"/>
              <a:t>，否则交谈者就能感到不自然。  </a:t>
            </a:r>
          </a:p>
        </p:txBody>
      </p:sp>
    </p:spTree>
    <p:extLst>
      <p:ext uri="{BB962C8B-B14F-4D97-AF65-F5344CB8AC3E}">
        <p14:creationId xmlns:p14="http://schemas.microsoft.com/office/powerpoint/2010/main" val="1208833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标题 3"/>
          <p:cNvSpPr>
            <a:spLocks noGrp="1"/>
          </p:cNvSpPr>
          <p:nvPr>
            <p:ph type="title"/>
          </p:nvPr>
        </p:nvSpPr>
        <p:spPr/>
        <p:txBody>
          <a:bodyPr/>
          <a:lstStyle/>
          <a:p>
            <a:pPr eaLnBrk="1" hangingPunct="1"/>
            <a:r>
              <a:rPr lang="zh-CN" altLang="en-US" smtClean="0"/>
              <a:t>指引</a:t>
            </a:r>
          </a:p>
        </p:txBody>
      </p:sp>
      <p:sp>
        <p:nvSpPr>
          <p:cNvPr id="16386" name="内容占位符 3"/>
          <p:cNvSpPr>
            <a:spLocks noGrp="1"/>
          </p:cNvSpPr>
          <p:nvPr>
            <p:ph idx="1"/>
          </p:nvPr>
        </p:nvSpPr>
        <p:spPr/>
        <p:txBody>
          <a:bodyPr/>
          <a:lstStyle/>
          <a:p>
            <a:pPr eaLnBrk="1" hangingPunct="1">
              <a:lnSpc>
                <a:spcPct val="150000"/>
              </a:lnSpc>
              <a:buFont typeface="Wingdings 3" pitchFamily="18" charset="2"/>
              <a:buNone/>
              <a:defRPr/>
            </a:pPr>
            <a:r>
              <a:rPr lang="zh-CN" altLang="en-US" sz="1800" dirty="0" smtClean="0">
                <a:solidFill>
                  <a:schemeClr val="tx2">
                    <a:lumMod val="75000"/>
                  </a:schemeClr>
                </a:solidFill>
                <a:latin typeface="新宋体" pitchFamily="49" charset="-122"/>
                <a:ea typeface="新宋体" pitchFamily="49" charset="-122"/>
              </a:rPr>
              <a:t>概述</a:t>
            </a:r>
            <a:endParaRPr lang="en-US" altLang="zh-CN" sz="1800" dirty="0" smtClean="0">
              <a:solidFill>
                <a:schemeClr val="tx2">
                  <a:lumMod val="75000"/>
                </a:schemeClr>
              </a:solidFill>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solidFill>
                  <a:schemeClr val="tx2">
                    <a:lumMod val="75000"/>
                  </a:schemeClr>
                </a:solidFill>
                <a:latin typeface="新宋体" pitchFamily="49" charset="-122"/>
                <a:ea typeface="新宋体" pitchFamily="49" charset="-122"/>
              </a:rPr>
              <a:t>流式存储音频</a:t>
            </a:r>
            <a:r>
              <a:rPr lang="en-US" altLang="zh-CN" sz="1800" dirty="0" smtClean="0">
                <a:solidFill>
                  <a:schemeClr val="tx2">
                    <a:lumMod val="75000"/>
                  </a:schemeClr>
                </a:solidFill>
                <a:latin typeface="新宋体" pitchFamily="49" charset="-122"/>
                <a:ea typeface="新宋体" pitchFamily="49" charset="-122"/>
              </a:rPr>
              <a:t>/</a:t>
            </a:r>
            <a:r>
              <a:rPr lang="zh-CN" altLang="en-US" sz="1800" dirty="0" smtClean="0">
                <a:solidFill>
                  <a:schemeClr val="tx2">
                    <a:lumMod val="75000"/>
                  </a:schemeClr>
                </a:solidFill>
                <a:latin typeface="新宋体" pitchFamily="49" charset="-122"/>
                <a:ea typeface="新宋体" pitchFamily="49" charset="-122"/>
              </a:rPr>
              <a:t>视频</a:t>
            </a:r>
            <a:endParaRPr lang="en-US" altLang="zh-CN" sz="1800" dirty="0" smtClean="0">
              <a:solidFill>
                <a:schemeClr val="tx2">
                  <a:lumMod val="75000"/>
                </a:schemeClr>
              </a:solidFill>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solidFill>
                  <a:schemeClr val="tx2">
                    <a:lumMod val="75000"/>
                  </a:schemeClr>
                </a:solidFill>
                <a:latin typeface="新宋体" pitchFamily="49" charset="-122"/>
                <a:ea typeface="新宋体" pitchFamily="49" charset="-122"/>
              </a:rPr>
              <a:t>交互式音频</a:t>
            </a:r>
            <a:r>
              <a:rPr lang="en-US" altLang="zh-CN" sz="1800" dirty="0" smtClean="0">
                <a:solidFill>
                  <a:schemeClr val="tx2">
                    <a:lumMod val="75000"/>
                  </a:schemeClr>
                </a:solidFill>
                <a:latin typeface="新宋体" pitchFamily="49" charset="-122"/>
                <a:ea typeface="新宋体" pitchFamily="49" charset="-122"/>
              </a:rPr>
              <a:t>/</a:t>
            </a:r>
            <a:r>
              <a:rPr lang="zh-CN" altLang="en-US" sz="1800" dirty="0" smtClean="0">
                <a:solidFill>
                  <a:schemeClr val="tx2">
                    <a:lumMod val="75000"/>
                  </a:schemeClr>
                </a:solidFill>
                <a:latin typeface="新宋体" pitchFamily="49" charset="-122"/>
                <a:ea typeface="新宋体" pitchFamily="49" charset="-122"/>
              </a:rPr>
              <a:t>视频</a:t>
            </a:r>
            <a:endParaRPr lang="en-US" altLang="zh-CN" sz="1800" dirty="0" smtClean="0">
              <a:solidFill>
                <a:schemeClr val="tx2">
                  <a:lumMod val="75000"/>
                </a:schemeClr>
              </a:solidFill>
              <a:latin typeface="新宋体" pitchFamily="49" charset="-122"/>
              <a:ea typeface="新宋体" pitchFamily="49" charset="-122"/>
            </a:endParaRPr>
          </a:p>
          <a:p>
            <a:pPr eaLnBrk="1" hangingPunct="1">
              <a:lnSpc>
                <a:spcPct val="150000"/>
              </a:lnSpc>
              <a:buFont typeface="Wingdings 3" pitchFamily="18" charset="2"/>
              <a:buNone/>
              <a:defRPr/>
            </a:pPr>
            <a:r>
              <a:rPr lang="zh-CN" altLang="en-US" sz="1800" dirty="0" smtClean="0">
                <a:solidFill>
                  <a:srgbClr val="FF0000"/>
                </a:solidFill>
                <a:latin typeface="新宋体" pitchFamily="49" charset="-122"/>
                <a:ea typeface="新宋体" pitchFamily="49" charset="-122"/>
              </a:rPr>
              <a:t>改进“尽最大努力交付”的服务</a:t>
            </a:r>
            <a:endParaRPr lang="en-US" altLang="zh-CN" sz="1800" dirty="0" smtClean="0">
              <a:solidFill>
                <a:srgbClr val="FF0000"/>
              </a:solidFill>
              <a:latin typeface="新宋体" pitchFamily="49" charset="-122"/>
              <a:ea typeface="新宋体" pitchFamily="49" charset="-122"/>
            </a:endParaRPr>
          </a:p>
          <a:p>
            <a:pPr eaLnBrk="1" hangingPunct="1">
              <a:buFont typeface="Wingdings 3" pitchFamily="18" charset="2"/>
              <a:buNone/>
              <a:defRPr/>
            </a:pPr>
            <a:endParaRPr lang="zh-CN" altLang="en-US" sz="1800" b="0" dirty="0" smtClean="0"/>
          </a:p>
        </p:txBody>
      </p:sp>
    </p:spTree>
    <p:extLst>
      <p:ext uri="{BB962C8B-B14F-4D97-AF65-F5344CB8AC3E}">
        <p14:creationId xmlns:p14="http://schemas.microsoft.com/office/powerpoint/2010/main" val="390800332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标题 5"/>
          <p:cNvSpPr>
            <a:spLocks noGrp="1"/>
          </p:cNvSpPr>
          <p:nvPr>
            <p:ph type="title"/>
          </p:nvPr>
        </p:nvSpPr>
        <p:spPr/>
        <p:txBody>
          <a:bodyPr/>
          <a:lstStyle/>
          <a:p>
            <a:pPr eaLnBrk="1" hangingPunct="1"/>
            <a:r>
              <a:rPr lang="zh-CN" altLang="en-US" smtClean="0"/>
              <a:t>改进“尽最大努力交付”的服务</a:t>
            </a:r>
          </a:p>
        </p:txBody>
      </p:sp>
      <p:sp>
        <p:nvSpPr>
          <p:cNvPr id="562179" name="Rectangle 3"/>
          <p:cNvSpPr>
            <a:spLocks noGrp="1" noChangeArrowheads="1"/>
          </p:cNvSpPr>
          <p:nvPr>
            <p:ph idx="1"/>
          </p:nvPr>
        </p:nvSpPr>
        <p:spPr/>
        <p:txBody>
          <a:bodyPr/>
          <a:lstStyle/>
          <a:p>
            <a:pPr eaLnBrk="1" hangingPunct="1">
              <a:buFont typeface="Wingdings" pitchFamily="2" charset="2"/>
              <a:buNone/>
            </a:pPr>
            <a:r>
              <a:rPr lang="zh-CN" altLang="en-US" sz="1800" smtClean="0">
                <a:solidFill>
                  <a:srgbClr val="FF0000"/>
                </a:solidFill>
              </a:rPr>
              <a:t>服务质量 </a:t>
            </a:r>
            <a:r>
              <a:rPr lang="en-US" altLang="zh-CN" sz="1800" smtClean="0">
                <a:solidFill>
                  <a:srgbClr val="FF0000"/>
                </a:solidFill>
              </a:rPr>
              <a:t>QoS </a:t>
            </a:r>
            <a:r>
              <a:rPr lang="zh-CN" altLang="en-US" sz="1800" smtClean="0"/>
              <a:t>是服务性能的总效果，此效果决定了一个用户对服务的满意程度。因此在最简单的意义上，有服务质量的服务就是能够满足用户的应用需求的服务。</a:t>
            </a:r>
          </a:p>
          <a:p>
            <a:pPr eaLnBrk="1" hangingPunct="1">
              <a:buFont typeface="Wingdings" pitchFamily="2" charset="2"/>
              <a:buNone/>
            </a:pPr>
            <a:r>
              <a:rPr lang="zh-CN" altLang="en-US" sz="1800" smtClean="0"/>
              <a:t>服务质量可用若干基本的性能指标来描述，包括可用性、差错率、响应时间、吞吐量、分组丢失率、连接建立时间、故障检测和改正时间等。服务提供者可向其用户保证某一种等级的服务质量。  </a:t>
            </a:r>
          </a:p>
        </p:txBody>
      </p:sp>
    </p:spTree>
    <p:extLst>
      <p:ext uri="{BB962C8B-B14F-4D97-AF65-F5344CB8AC3E}">
        <p14:creationId xmlns:p14="http://schemas.microsoft.com/office/powerpoint/2010/main" val="586324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96887" y="0"/>
            <a:ext cx="8229600" cy="634082"/>
          </a:xfrm>
        </p:spPr>
        <p:txBody>
          <a:bodyPr/>
          <a:lstStyle/>
          <a:p>
            <a:pPr eaLnBrk="1" hangingPunct="1"/>
            <a:r>
              <a:rPr lang="zh-CN" altLang="en-US" sz="3200" smtClean="0"/>
              <a:t>主机 </a:t>
            </a:r>
            <a:r>
              <a:rPr lang="en-US" altLang="zh-CN" sz="3200" smtClean="0"/>
              <a:t>H</a:t>
            </a:r>
            <a:r>
              <a:rPr lang="en-US" altLang="zh-CN" sz="3200" baseline="-25000" smtClean="0"/>
              <a:t>1 </a:t>
            </a:r>
            <a:r>
              <a:rPr lang="zh-CN" altLang="en-US" sz="3200" smtClean="0"/>
              <a:t>和 </a:t>
            </a:r>
            <a:r>
              <a:rPr lang="en-US" altLang="zh-CN" sz="3200" smtClean="0"/>
              <a:t>H</a:t>
            </a:r>
            <a:r>
              <a:rPr lang="en-US" altLang="zh-CN" sz="3200" baseline="-25000" smtClean="0"/>
              <a:t>2 </a:t>
            </a:r>
            <a:r>
              <a:rPr lang="zh-CN" altLang="en-US" sz="3200" smtClean="0"/>
              <a:t>分别向主机 </a:t>
            </a:r>
            <a:r>
              <a:rPr lang="en-US" altLang="zh-CN" sz="3200" smtClean="0"/>
              <a:t>H</a:t>
            </a:r>
            <a:r>
              <a:rPr lang="en-US" altLang="zh-CN" sz="3200" baseline="-25000" smtClean="0"/>
              <a:t>3 </a:t>
            </a:r>
            <a:r>
              <a:rPr lang="zh-CN" altLang="en-US" sz="3200" smtClean="0"/>
              <a:t>和 </a:t>
            </a:r>
            <a:r>
              <a:rPr lang="en-US" altLang="zh-CN" sz="3200" smtClean="0"/>
              <a:t>H</a:t>
            </a:r>
            <a:r>
              <a:rPr lang="en-US" altLang="zh-CN" sz="3200" baseline="-25000" smtClean="0"/>
              <a:t>4 </a:t>
            </a:r>
            <a:r>
              <a:rPr lang="zh-CN" altLang="en-US" sz="3200" smtClean="0"/>
              <a:t>发送数据</a:t>
            </a:r>
            <a:r>
              <a:rPr lang="zh-CN" altLang="en-US" sz="2000" smtClean="0"/>
              <a:t> </a:t>
            </a:r>
          </a:p>
        </p:txBody>
      </p:sp>
      <p:sp>
        <p:nvSpPr>
          <p:cNvPr id="34819" name="Line 4"/>
          <p:cNvSpPr>
            <a:spLocks noChangeShapeType="1"/>
          </p:cNvSpPr>
          <p:nvPr/>
        </p:nvSpPr>
        <p:spPr bwMode="auto">
          <a:xfrm rot="16200000" flipH="1">
            <a:off x="4660107" y="-721519"/>
            <a:ext cx="0" cy="60848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0" name="Line 5"/>
          <p:cNvSpPr>
            <a:spLocks noChangeShapeType="1"/>
          </p:cNvSpPr>
          <p:nvPr/>
        </p:nvSpPr>
        <p:spPr bwMode="auto">
          <a:xfrm flipH="1">
            <a:off x="7715250"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1" name="Line 6"/>
          <p:cNvSpPr>
            <a:spLocks noChangeShapeType="1"/>
          </p:cNvSpPr>
          <p:nvPr/>
        </p:nvSpPr>
        <p:spPr bwMode="auto">
          <a:xfrm rot="5400000" flipH="1">
            <a:off x="8006557" y="1048543"/>
            <a:ext cx="0" cy="5826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2" name="Line 7"/>
          <p:cNvSpPr>
            <a:spLocks noChangeShapeType="1"/>
          </p:cNvSpPr>
          <p:nvPr/>
        </p:nvSpPr>
        <p:spPr bwMode="auto">
          <a:xfrm rot="5400000" flipH="1">
            <a:off x="7942263"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3" name="Text Box 8"/>
          <p:cNvSpPr txBox="1">
            <a:spLocks noChangeArrowheads="1"/>
          </p:cNvSpPr>
          <p:nvPr/>
        </p:nvSpPr>
        <p:spPr bwMode="auto">
          <a:xfrm>
            <a:off x="3770313" y="1844675"/>
            <a:ext cx="17319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1.5 Mb/s </a:t>
            </a:r>
            <a:r>
              <a:rPr kumimoji="1" lang="zh-CN" altLang="en-US" sz="2000">
                <a:solidFill>
                  <a:srgbClr val="333399"/>
                </a:solidFill>
                <a:latin typeface="Arial" charset="0"/>
                <a:ea typeface="黑体" pitchFamily="2" charset="-122"/>
              </a:rPr>
              <a:t>链路</a:t>
            </a:r>
          </a:p>
        </p:txBody>
      </p:sp>
      <p:graphicFrame>
        <p:nvGraphicFramePr>
          <p:cNvPr id="34824" name="Object 9">
            <a:hlinkClick r:id="" action="ppaction://ole?verb=0"/>
          </p:cNvPr>
          <p:cNvGraphicFramePr>
            <a:graphicFrameLocks/>
          </p:cNvGraphicFramePr>
          <p:nvPr/>
        </p:nvGraphicFramePr>
        <p:xfrm>
          <a:off x="8059738" y="2611438"/>
          <a:ext cx="546100" cy="1031875"/>
        </p:xfrm>
        <a:graphic>
          <a:graphicData uri="http://schemas.openxmlformats.org/presentationml/2006/ole">
            <mc:AlternateContent xmlns:mc="http://schemas.openxmlformats.org/markup-compatibility/2006">
              <mc:Choice xmlns:v="urn:schemas-microsoft-com:vml" Requires="v">
                <p:oleObj spid="_x0000_s46094" name="Clip" r:id="rId3" imgW="2735263" imgH="3825875" progId="MS_ClipArt_Gallery.5">
                  <p:embed/>
                </p:oleObj>
              </mc:Choice>
              <mc:Fallback>
                <p:oleObj name="Clip" r:id="rId3" imgW="2735263" imgH="3825875"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2611438"/>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5" name="Line 10"/>
          <p:cNvSpPr>
            <a:spLocks noChangeShapeType="1"/>
          </p:cNvSpPr>
          <p:nvPr/>
        </p:nvSpPr>
        <p:spPr bwMode="auto">
          <a:xfrm>
            <a:off x="1617663"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6" name="Line 11"/>
          <p:cNvSpPr>
            <a:spLocks noChangeShapeType="1"/>
          </p:cNvSpPr>
          <p:nvPr/>
        </p:nvSpPr>
        <p:spPr bwMode="auto">
          <a:xfrm rot="-5400000">
            <a:off x="1390651" y="1112837"/>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7" name="Line 12"/>
          <p:cNvSpPr>
            <a:spLocks noChangeShapeType="1"/>
          </p:cNvSpPr>
          <p:nvPr/>
        </p:nvSpPr>
        <p:spPr bwMode="auto">
          <a:xfrm rot="-5400000">
            <a:off x="1390651"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28" name="Object 13">
            <a:hlinkClick r:id="" action="ppaction://ole?verb=0"/>
          </p:cNvPr>
          <p:cNvGraphicFramePr>
            <a:graphicFrameLocks/>
          </p:cNvGraphicFramePr>
          <p:nvPr/>
        </p:nvGraphicFramePr>
        <p:xfrm>
          <a:off x="708025" y="2506663"/>
          <a:ext cx="546100" cy="1031875"/>
        </p:xfrm>
        <a:graphic>
          <a:graphicData uri="http://schemas.openxmlformats.org/presentationml/2006/ole">
            <mc:AlternateContent xmlns:mc="http://schemas.openxmlformats.org/markup-compatibility/2006">
              <mc:Choice xmlns:v="urn:schemas-microsoft-com:vml" Requires="v">
                <p:oleObj spid="_x0000_s46095" name="Clip" r:id="rId5" imgW="2735263" imgH="3825875" progId="MS_ClipArt_Gallery.5">
                  <p:embed/>
                </p:oleObj>
              </mc:Choice>
              <mc:Fallback>
                <p:oleObj name="Clip" r:id="rId5" imgW="2735263" imgH="3825875"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2506663"/>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9" name="Text Box 14"/>
          <p:cNvSpPr txBox="1">
            <a:spLocks noChangeArrowheads="1"/>
          </p:cNvSpPr>
          <p:nvPr/>
        </p:nvSpPr>
        <p:spPr bwMode="auto">
          <a:xfrm>
            <a:off x="300038" y="765175"/>
            <a:ext cx="460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1</a:t>
            </a:r>
          </a:p>
        </p:txBody>
      </p:sp>
      <p:sp>
        <p:nvSpPr>
          <p:cNvPr id="34830" name="Text Box 15"/>
          <p:cNvSpPr txBox="1">
            <a:spLocks noChangeArrowheads="1"/>
          </p:cNvSpPr>
          <p:nvPr/>
        </p:nvSpPr>
        <p:spPr bwMode="auto">
          <a:xfrm>
            <a:off x="230188" y="23971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2</a:t>
            </a:r>
          </a:p>
        </p:txBody>
      </p:sp>
      <p:sp>
        <p:nvSpPr>
          <p:cNvPr id="34831" name="Text Box 16"/>
          <p:cNvSpPr txBox="1">
            <a:spLocks noChangeArrowheads="1"/>
          </p:cNvSpPr>
          <p:nvPr/>
        </p:nvSpPr>
        <p:spPr bwMode="auto">
          <a:xfrm>
            <a:off x="8420100" y="8112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3</a:t>
            </a:r>
          </a:p>
        </p:txBody>
      </p:sp>
      <p:sp>
        <p:nvSpPr>
          <p:cNvPr id="34832" name="Text Box 17"/>
          <p:cNvSpPr txBox="1">
            <a:spLocks noChangeArrowheads="1"/>
          </p:cNvSpPr>
          <p:nvPr/>
        </p:nvSpPr>
        <p:spPr bwMode="auto">
          <a:xfrm>
            <a:off x="8575675" y="25463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4</a:t>
            </a:r>
          </a:p>
        </p:txBody>
      </p:sp>
      <p:sp>
        <p:nvSpPr>
          <p:cNvPr id="34833" name="Freeform 18"/>
          <p:cNvSpPr>
            <a:spLocks/>
          </p:cNvSpPr>
          <p:nvPr/>
        </p:nvSpPr>
        <p:spPr bwMode="auto">
          <a:xfrm flipV="1">
            <a:off x="6986588" y="1444625"/>
            <a:ext cx="1092200" cy="766763"/>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4" name="Freeform 19"/>
          <p:cNvSpPr>
            <a:spLocks/>
          </p:cNvSpPr>
          <p:nvPr/>
        </p:nvSpPr>
        <p:spPr bwMode="auto">
          <a:xfrm>
            <a:off x="6986588" y="2455863"/>
            <a:ext cx="1092200" cy="768350"/>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rgbClr val="33CC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5" name="Text Box 20"/>
          <p:cNvSpPr txBox="1">
            <a:spLocks noChangeArrowheads="1"/>
          </p:cNvSpPr>
          <p:nvPr/>
        </p:nvSpPr>
        <p:spPr bwMode="auto">
          <a:xfrm>
            <a:off x="6343650" y="17367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2</a:t>
            </a:r>
          </a:p>
        </p:txBody>
      </p:sp>
      <p:sp>
        <p:nvSpPr>
          <p:cNvPr id="34836" name="Text Box 21"/>
          <p:cNvSpPr txBox="1">
            <a:spLocks noChangeArrowheads="1"/>
          </p:cNvSpPr>
          <p:nvPr/>
        </p:nvSpPr>
        <p:spPr bwMode="auto">
          <a:xfrm>
            <a:off x="2425700" y="1735138"/>
            <a:ext cx="460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1</a:t>
            </a:r>
          </a:p>
        </p:txBody>
      </p:sp>
      <p:sp>
        <p:nvSpPr>
          <p:cNvPr id="34837" name="Freeform 22"/>
          <p:cNvSpPr>
            <a:spLocks/>
          </p:cNvSpPr>
          <p:nvPr/>
        </p:nvSpPr>
        <p:spPr bwMode="auto">
          <a:xfrm>
            <a:off x="2619375" y="3433763"/>
            <a:ext cx="1092200" cy="419100"/>
          </a:xfrm>
          <a:custGeom>
            <a:avLst/>
            <a:gdLst>
              <a:gd name="T0" fmla="*/ 0 w 576"/>
              <a:gd name="T1" fmla="*/ 0 h 192"/>
              <a:gd name="T2" fmla="*/ 2147483647 w 576"/>
              <a:gd name="T3" fmla="*/ 0 h 192"/>
              <a:gd name="T4" fmla="*/ 2147483647 w 576"/>
              <a:gd name="T5" fmla="*/ 2147483647 h 192"/>
              <a:gd name="T6" fmla="*/ 0 w 576"/>
              <a:gd name="T7" fmla="*/ 2147483647 h 192"/>
              <a:gd name="T8" fmla="*/ 0 60000 65536"/>
              <a:gd name="T9" fmla="*/ 0 60000 65536"/>
              <a:gd name="T10" fmla="*/ 0 60000 65536"/>
              <a:gd name="T11" fmla="*/ 0 60000 65536"/>
              <a:gd name="T12" fmla="*/ 0 w 576"/>
              <a:gd name="T13" fmla="*/ 0 h 192"/>
              <a:gd name="T14" fmla="*/ 576 w 576"/>
              <a:gd name="T15" fmla="*/ 192 h 192"/>
            </a:gdLst>
            <a:ahLst/>
            <a:cxnLst>
              <a:cxn ang="T8">
                <a:pos x="T0" y="T1"/>
              </a:cxn>
              <a:cxn ang="T9">
                <a:pos x="T2" y="T3"/>
              </a:cxn>
              <a:cxn ang="T10">
                <a:pos x="T4" y="T5"/>
              </a:cxn>
              <a:cxn ang="T11">
                <a:pos x="T6" y="T7"/>
              </a:cxn>
            </a:cxnLst>
            <a:rect l="T12" t="T13" r="T14" b="T15"/>
            <a:pathLst>
              <a:path w="576" h="192">
                <a:moveTo>
                  <a:pt x="0" y="0"/>
                </a:moveTo>
                <a:lnTo>
                  <a:pt x="576" y="0"/>
                </a:lnTo>
                <a:lnTo>
                  <a:pt x="576" y="192"/>
                </a:lnTo>
                <a:lnTo>
                  <a:pt x="0" y="192"/>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8" name="Line 23"/>
          <p:cNvSpPr>
            <a:spLocks noChangeShapeType="1"/>
          </p:cNvSpPr>
          <p:nvPr/>
        </p:nvSpPr>
        <p:spPr bwMode="auto">
          <a:xfrm>
            <a:off x="36195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Line 24"/>
          <p:cNvSpPr>
            <a:spLocks noChangeShapeType="1"/>
          </p:cNvSpPr>
          <p:nvPr/>
        </p:nvSpPr>
        <p:spPr bwMode="auto">
          <a:xfrm>
            <a:off x="352901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25"/>
          <p:cNvSpPr>
            <a:spLocks noChangeShapeType="1"/>
          </p:cNvSpPr>
          <p:nvPr/>
        </p:nvSpPr>
        <p:spPr bwMode="auto">
          <a:xfrm>
            <a:off x="343852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Line 26"/>
          <p:cNvSpPr>
            <a:spLocks noChangeShapeType="1"/>
          </p:cNvSpPr>
          <p:nvPr/>
        </p:nvSpPr>
        <p:spPr bwMode="auto">
          <a:xfrm>
            <a:off x="334645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27"/>
          <p:cNvSpPr>
            <a:spLocks noChangeShapeType="1"/>
          </p:cNvSpPr>
          <p:nvPr/>
        </p:nvSpPr>
        <p:spPr bwMode="auto">
          <a:xfrm>
            <a:off x="325596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Line 28"/>
          <p:cNvSpPr>
            <a:spLocks noChangeShapeType="1"/>
          </p:cNvSpPr>
          <p:nvPr/>
        </p:nvSpPr>
        <p:spPr bwMode="auto">
          <a:xfrm>
            <a:off x="316547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Line 29"/>
          <p:cNvSpPr>
            <a:spLocks noChangeShapeType="1"/>
          </p:cNvSpPr>
          <p:nvPr/>
        </p:nvSpPr>
        <p:spPr bwMode="auto">
          <a:xfrm>
            <a:off x="30734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Text Box 30"/>
          <p:cNvSpPr txBox="1">
            <a:spLocks noChangeArrowheads="1"/>
          </p:cNvSpPr>
          <p:nvPr/>
        </p:nvSpPr>
        <p:spPr bwMode="auto">
          <a:xfrm>
            <a:off x="1763713" y="3248025"/>
            <a:ext cx="46196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1</a:t>
            </a:r>
            <a:endParaRPr kumimoji="1" lang="en-US" altLang="zh-CN" sz="2000">
              <a:solidFill>
                <a:srgbClr val="333399"/>
              </a:solidFill>
              <a:latin typeface="Arial" charset="0"/>
              <a:ea typeface="黑体" pitchFamily="2" charset="-122"/>
            </a:endParaRPr>
          </a:p>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2</a:t>
            </a:r>
          </a:p>
        </p:txBody>
      </p:sp>
      <p:sp>
        <p:nvSpPr>
          <p:cNvPr id="34846" name="Line 31"/>
          <p:cNvSpPr>
            <a:spLocks noChangeShapeType="1"/>
          </p:cNvSpPr>
          <p:nvPr/>
        </p:nvSpPr>
        <p:spPr bwMode="auto">
          <a:xfrm flipV="1">
            <a:off x="2224088" y="3713163"/>
            <a:ext cx="531812" cy="87312"/>
          </a:xfrm>
          <a:prstGeom prst="line">
            <a:avLst/>
          </a:prstGeom>
          <a:noFill/>
          <a:ln w="38100">
            <a:solidFill>
              <a:srgbClr val="33CC33"/>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4847" name="Line 32"/>
          <p:cNvSpPr>
            <a:spLocks noChangeShapeType="1"/>
          </p:cNvSpPr>
          <p:nvPr/>
        </p:nvSpPr>
        <p:spPr bwMode="auto">
          <a:xfrm>
            <a:off x="2224088" y="3503613"/>
            <a:ext cx="531812" cy="8731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4848" name="Line 33"/>
          <p:cNvSpPr>
            <a:spLocks noChangeShapeType="1"/>
          </p:cNvSpPr>
          <p:nvPr/>
        </p:nvSpPr>
        <p:spPr bwMode="auto">
          <a:xfrm>
            <a:off x="3711575" y="3643313"/>
            <a:ext cx="1022350" cy="14287"/>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4849" name="Text Box 34"/>
          <p:cNvSpPr txBox="1">
            <a:spLocks noChangeArrowheads="1"/>
          </p:cNvSpPr>
          <p:nvPr/>
        </p:nvSpPr>
        <p:spPr bwMode="auto">
          <a:xfrm>
            <a:off x="3840163" y="3225800"/>
            <a:ext cx="173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1.5 Mb/s </a:t>
            </a:r>
            <a:r>
              <a:rPr kumimoji="1" lang="zh-CN" altLang="en-US" sz="2000">
                <a:solidFill>
                  <a:srgbClr val="333399"/>
                </a:solidFill>
                <a:latin typeface="Arial" charset="0"/>
                <a:ea typeface="黑体" pitchFamily="2" charset="-122"/>
              </a:rPr>
              <a:t>链路</a:t>
            </a:r>
          </a:p>
        </p:txBody>
      </p:sp>
      <p:sp>
        <p:nvSpPr>
          <p:cNvPr id="34850" name="Rectangle 35"/>
          <p:cNvSpPr>
            <a:spLocks noChangeArrowheads="1"/>
          </p:cNvSpPr>
          <p:nvPr/>
        </p:nvSpPr>
        <p:spPr bwMode="auto">
          <a:xfrm>
            <a:off x="2767013" y="2295525"/>
            <a:ext cx="180975" cy="104775"/>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34851" name="Line 36"/>
          <p:cNvSpPr>
            <a:spLocks noChangeShapeType="1"/>
          </p:cNvSpPr>
          <p:nvPr/>
        </p:nvSpPr>
        <p:spPr bwMode="auto">
          <a:xfrm>
            <a:off x="2936875" y="2400300"/>
            <a:ext cx="785813" cy="10461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2" name="Line 37"/>
          <p:cNvSpPr>
            <a:spLocks noChangeShapeType="1"/>
          </p:cNvSpPr>
          <p:nvPr/>
        </p:nvSpPr>
        <p:spPr bwMode="auto">
          <a:xfrm flipH="1">
            <a:off x="2630488" y="2413000"/>
            <a:ext cx="136525" cy="10334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4853" name="Picture 3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6075" y="815975"/>
            <a:ext cx="506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54" name="Picture 3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388" y="920750"/>
            <a:ext cx="5064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5" name="Text Box 40"/>
          <p:cNvSpPr txBox="1">
            <a:spLocks noChangeArrowheads="1"/>
          </p:cNvSpPr>
          <p:nvPr/>
        </p:nvSpPr>
        <p:spPr bwMode="auto">
          <a:xfrm>
            <a:off x="2608263" y="3787775"/>
            <a:ext cx="1198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输出队列</a:t>
            </a:r>
          </a:p>
        </p:txBody>
      </p:sp>
      <p:sp>
        <p:nvSpPr>
          <p:cNvPr id="34856" name="AutoShape 41"/>
          <p:cNvSpPr>
            <a:spLocks noChangeArrowheads="1"/>
          </p:cNvSpPr>
          <p:nvPr/>
        </p:nvSpPr>
        <p:spPr bwMode="auto">
          <a:xfrm rot="-5400000">
            <a:off x="4529138" y="365125"/>
            <a:ext cx="209550" cy="3911600"/>
          </a:xfrm>
          <a:prstGeom prst="can">
            <a:avLst>
              <a:gd name="adj" fmla="val 60580"/>
            </a:avLst>
          </a:prstGeom>
          <a:gradFill rotWithShape="0">
            <a:gsLst>
              <a:gs pos="0">
                <a:srgbClr val="393939"/>
              </a:gs>
              <a:gs pos="50000">
                <a:srgbClr val="C0C0C0"/>
              </a:gs>
              <a:gs pos="100000">
                <a:srgbClr val="393939"/>
              </a:gs>
            </a:gsLst>
            <a:lin ang="5400000" scaled="1"/>
          </a:gradFill>
          <a:ln w="9525">
            <a:solidFill>
              <a:schemeClr val="tx1"/>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pic>
        <p:nvPicPr>
          <p:cNvPr id="34857" name="Picture 4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3475" y="2071688"/>
            <a:ext cx="72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858" name="Picture 4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4250" y="2071688"/>
            <a:ext cx="728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4859" name="Freeform 44"/>
          <p:cNvSpPr>
            <a:spLocks/>
          </p:cNvSpPr>
          <p:nvPr/>
        </p:nvSpPr>
        <p:spPr bwMode="auto">
          <a:xfrm>
            <a:off x="1254125" y="1427163"/>
            <a:ext cx="1092200" cy="766762"/>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0" name="Freeform 45"/>
          <p:cNvSpPr>
            <a:spLocks/>
          </p:cNvSpPr>
          <p:nvPr/>
        </p:nvSpPr>
        <p:spPr bwMode="auto">
          <a:xfrm flipV="1">
            <a:off x="1254125" y="2455863"/>
            <a:ext cx="1092200" cy="768350"/>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rgbClr val="33CC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1" name="Text Box 47"/>
          <p:cNvSpPr txBox="1">
            <a:spLocks noChangeArrowheads="1"/>
          </p:cNvSpPr>
          <p:nvPr/>
        </p:nvSpPr>
        <p:spPr bwMode="auto">
          <a:xfrm>
            <a:off x="2247900" y="768350"/>
            <a:ext cx="3840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2800">
                <a:solidFill>
                  <a:srgbClr val="333399"/>
                </a:solidFill>
                <a:latin typeface="Arial" charset="0"/>
                <a:ea typeface="黑体" pitchFamily="2" charset="-122"/>
              </a:rPr>
              <a:t>1 Mb/s</a:t>
            </a:r>
            <a:r>
              <a:rPr lang="zh-CN" altLang="en-US" sz="2800">
                <a:solidFill>
                  <a:srgbClr val="333399"/>
                </a:solidFill>
                <a:latin typeface="Arial" charset="0"/>
                <a:ea typeface="黑体" pitchFamily="2" charset="-122"/>
              </a:rPr>
              <a:t>的实时音频数据 </a:t>
            </a:r>
          </a:p>
        </p:txBody>
      </p:sp>
      <p:sp>
        <p:nvSpPr>
          <p:cNvPr id="34862" name="Line 48"/>
          <p:cNvSpPr>
            <a:spLocks noChangeShapeType="1"/>
          </p:cNvSpPr>
          <p:nvPr/>
        </p:nvSpPr>
        <p:spPr bwMode="auto">
          <a:xfrm flipH="1">
            <a:off x="1835150" y="1231900"/>
            <a:ext cx="720725"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3" name="Text Box 49"/>
          <p:cNvSpPr txBox="1">
            <a:spLocks noChangeArrowheads="1"/>
          </p:cNvSpPr>
          <p:nvPr/>
        </p:nvSpPr>
        <p:spPr bwMode="auto">
          <a:xfrm>
            <a:off x="207963" y="4017963"/>
            <a:ext cx="2474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2800">
                <a:solidFill>
                  <a:srgbClr val="333399"/>
                </a:solidFill>
                <a:latin typeface="Arial" charset="0"/>
                <a:ea typeface="黑体" pitchFamily="2" charset="-122"/>
              </a:rPr>
              <a:t>FTP </a:t>
            </a:r>
            <a:r>
              <a:rPr lang="zh-CN" altLang="en-US" sz="2800">
                <a:solidFill>
                  <a:srgbClr val="333399"/>
                </a:solidFill>
                <a:latin typeface="Arial" charset="0"/>
                <a:ea typeface="黑体" pitchFamily="2" charset="-122"/>
              </a:rPr>
              <a:t>文件数据 </a:t>
            </a:r>
          </a:p>
        </p:txBody>
      </p:sp>
      <p:sp>
        <p:nvSpPr>
          <p:cNvPr id="34864" name="Line 50"/>
          <p:cNvSpPr>
            <a:spLocks noChangeShapeType="1"/>
          </p:cNvSpPr>
          <p:nvPr/>
        </p:nvSpPr>
        <p:spPr bwMode="auto">
          <a:xfrm flipV="1">
            <a:off x="1331913" y="3248025"/>
            <a:ext cx="144462" cy="792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5" name="Rectangle 51"/>
          <p:cNvSpPr>
            <a:spLocks noChangeArrowheads="1"/>
          </p:cNvSpPr>
          <p:nvPr/>
        </p:nvSpPr>
        <p:spPr bwMode="auto">
          <a:xfrm>
            <a:off x="0" y="4695825"/>
            <a:ext cx="9144000" cy="21621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3122" name="Text Box 52"/>
          <p:cNvSpPr txBox="1">
            <a:spLocks noChangeArrowheads="1"/>
          </p:cNvSpPr>
          <p:nvPr/>
        </p:nvSpPr>
        <p:spPr bwMode="auto">
          <a:xfrm>
            <a:off x="215900" y="4868863"/>
            <a:ext cx="8791575" cy="1800225"/>
          </a:xfrm>
          <a:prstGeom prst="rect">
            <a:avLst/>
          </a:prstGeom>
          <a:noFill/>
          <a:ln w="9525">
            <a:noFill/>
            <a:miter lim="800000"/>
            <a:headEnd/>
            <a:tailEnd/>
          </a:ln>
        </p:spPr>
        <p:txBody>
          <a:bodyPr>
            <a:spAutoFit/>
          </a:bodyPr>
          <a:lstStyle/>
          <a:p>
            <a:pPr>
              <a:defRPr/>
            </a:pPr>
            <a:r>
              <a:rPr lang="zh-CN" altLang="en-US" sz="2800" dirty="0">
                <a:solidFill>
                  <a:srgbClr val="333399"/>
                </a:solidFill>
                <a:latin typeface="Arial" charset="0"/>
                <a:ea typeface="黑体" pitchFamily="2" charset="-122"/>
              </a:rPr>
              <a:t>需要给不同性质的分组打上不同的</a:t>
            </a:r>
            <a:r>
              <a:rPr lang="zh-CN" altLang="en-US" sz="2800" dirty="0">
                <a:solidFill>
                  <a:srgbClr val="FF0000"/>
                </a:solidFill>
                <a:latin typeface="Arial" charset="0"/>
                <a:ea typeface="黑体" pitchFamily="2" charset="-122"/>
              </a:rPr>
              <a:t>标记</a:t>
            </a:r>
            <a:r>
              <a:rPr lang="zh-CN" altLang="en-US" sz="2800" dirty="0">
                <a:solidFill>
                  <a:srgbClr val="333399"/>
                </a:solidFill>
                <a:latin typeface="Arial" charset="0"/>
                <a:ea typeface="黑体" pitchFamily="2" charset="-122"/>
              </a:rPr>
              <a:t>。当 </a:t>
            </a:r>
            <a:r>
              <a:rPr lang="en-US" altLang="zh-CN" sz="2800" dirty="0">
                <a:solidFill>
                  <a:srgbClr val="333399"/>
                </a:solidFill>
                <a:latin typeface="Arial" charset="0"/>
                <a:ea typeface="黑体" pitchFamily="2" charset="-122"/>
              </a:rPr>
              <a:t>H</a:t>
            </a:r>
            <a:r>
              <a:rPr lang="en-US" altLang="zh-CN" sz="2800" baseline="-25000" dirty="0">
                <a:solidFill>
                  <a:srgbClr val="333399"/>
                </a:solidFill>
                <a:latin typeface="Arial" charset="0"/>
                <a:ea typeface="黑体" pitchFamily="2" charset="-122"/>
              </a:rPr>
              <a:t>1 </a:t>
            </a:r>
            <a:r>
              <a:rPr lang="zh-CN" altLang="en-US" sz="2800" dirty="0">
                <a:solidFill>
                  <a:srgbClr val="333399"/>
                </a:solidFill>
                <a:latin typeface="Arial" charset="0"/>
                <a:ea typeface="黑体" pitchFamily="2" charset="-122"/>
              </a:rPr>
              <a:t>和 </a:t>
            </a:r>
            <a:r>
              <a:rPr lang="en-US" altLang="zh-CN" sz="2800" dirty="0">
                <a:solidFill>
                  <a:srgbClr val="333399"/>
                </a:solidFill>
                <a:latin typeface="Arial" charset="0"/>
                <a:ea typeface="黑体" pitchFamily="2" charset="-122"/>
              </a:rPr>
              <a:t>H</a:t>
            </a:r>
            <a:r>
              <a:rPr lang="en-US" altLang="zh-CN" sz="2800" baseline="-25000" dirty="0">
                <a:solidFill>
                  <a:srgbClr val="333399"/>
                </a:solidFill>
                <a:latin typeface="Arial" charset="0"/>
                <a:ea typeface="黑体" pitchFamily="2" charset="-122"/>
              </a:rPr>
              <a:t>2 </a:t>
            </a:r>
            <a:r>
              <a:rPr lang="zh-CN" altLang="en-US" sz="2800" dirty="0">
                <a:solidFill>
                  <a:srgbClr val="333399"/>
                </a:solidFill>
                <a:latin typeface="Arial" charset="0"/>
                <a:ea typeface="黑体" pitchFamily="2" charset="-122"/>
              </a:rPr>
              <a:t>的分组进入 </a:t>
            </a:r>
            <a:r>
              <a:rPr lang="en-US" altLang="zh-CN" sz="2800" dirty="0">
                <a:solidFill>
                  <a:srgbClr val="333399"/>
                </a:solidFill>
                <a:latin typeface="Arial" charset="0"/>
                <a:ea typeface="黑体" pitchFamily="2" charset="-122"/>
              </a:rPr>
              <a:t>R</a:t>
            </a:r>
            <a:r>
              <a:rPr lang="en-US" altLang="zh-CN" sz="2800" baseline="-25000" dirty="0">
                <a:solidFill>
                  <a:srgbClr val="333399"/>
                </a:solidFill>
                <a:latin typeface="Arial" charset="0"/>
                <a:ea typeface="黑体" pitchFamily="2" charset="-122"/>
              </a:rPr>
              <a:t>1 </a:t>
            </a:r>
            <a:r>
              <a:rPr lang="zh-CN" altLang="en-US" sz="2800" dirty="0">
                <a:solidFill>
                  <a:srgbClr val="333399"/>
                </a:solidFill>
                <a:latin typeface="Arial" charset="0"/>
                <a:ea typeface="黑体" pitchFamily="2" charset="-122"/>
              </a:rPr>
              <a:t>时， </a:t>
            </a:r>
            <a:r>
              <a:rPr lang="en-US" altLang="zh-CN" sz="2800" dirty="0">
                <a:solidFill>
                  <a:srgbClr val="333399"/>
                </a:solidFill>
                <a:latin typeface="Arial" charset="0"/>
                <a:ea typeface="黑体" pitchFamily="2" charset="-122"/>
              </a:rPr>
              <a:t>R</a:t>
            </a:r>
            <a:r>
              <a:rPr lang="en-US" altLang="zh-CN" sz="2800" baseline="-25000" dirty="0">
                <a:solidFill>
                  <a:srgbClr val="333399"/>
                </a:solidFill>
                <a:latin typeface="Arial" charset="0"/>
                <a:ea typeface="黑体" pitchFamily="2" charset="-122"/>
              </a:rPr>
              <a:t>1 </a:t>
            </a:r>
            <a:r>
              <a:rPr lang="zh-CN" altLang="en-US" sz="2800" dirty="0">
                <a:solidFill>
                  <a:srgbClr val="333399"/>
                </a:solidFill>
                <a:latin typeface="Arial" charset="0"/>
                <a:ea typeface="黑体" pitchFamily="2" charset="-122"/>
              </a:rPr>
              <a:t>应能识别实时数据分组，并使这些分组以</a:t>
            </a:r>
            <a:r>
              <a:rPr lang="zh-CN" altLang="en-US" sz="2800" dirty="0">
                <a:solidFill>
                  <a:srgbClr val="CC3399"/>
                </a:solidFill>
                <a:effectLst>
                  <a:outerShdw blurRad="38100" dist="38100" dir="2700000" algn="tl">
                    <a:srgbClr val="000000">
                      <a:alpha val="43137"/>
                    </a:srgbClr>
                  </a:outerShdw>
                </a:effectLst>
                <a:latin typeface="Arial" charset="0"/>
                <a:ea typeface="黑体" pitchFamily="2" charset="-122"/>
              </a:rPr>
              <a:t>高</a:t>
            </a:r>
            <a:r>
              <a:rPr lang="zh-CN" altLang="en-US" sz="2800" dirty="0">
                <a:solidFill>
                  <a:srgbClr val="FF0000"/>
                </a:solidFill>
                <a:latin typeface="Arial" charset="0"/>
                <a:ea typeface="黑体" pitchFamily="2" charset="-122"/>
              </a:rPr>
              <a:t>优先级</a:t>
            </a:r>
            <a:r>
              <a:rPr lang="zh-CN" altLang="en-US" sz="2800" dirty="0">
                <a:solidFill>
                  <a:srgbClr val="333399"/>
                </a:solidFill>
                <a:latin typeface="Arial" charset="0"/>
                <a:ea typeface="黑体" pitchFamily="2" charset="-122"/>
              </a:rPr>
              <a:t>进入输出队列，而仅在队列有多余空间时才准许</a:t>
            </a:r>
            <a:r>
              <a:rPr lang="zh-CN" altLang="en-US" sz="2800" dirty="0">
                <a:solidFill>
                  <a:srgbClr val="CC3399"/>
                </a:solidFill>
                <a:effectLst>
                  <a:outerShdw blurRad="38100" dist="38100" dir="2700000" algn="tl">
                    <a:srgbClr val="000000">
                      <a:alpha val="43137"/>
                    </a:srgbClr>
                  </a:outerShdw>
                </a:effectLst>
                <a:latin typeface="Arial" charset="0"/>
                <a:ea typeface="黑体" pitchFamily="2" charset="-122"/>
              </a:rPr>
              <a:t>低</a:t>
            </a:r>
            <a:r>
              <a:rPr lang="zh-CN" altLang="en-US" sz="2800" dirty="0">
                <a:solidFill>
                  <a:srgbClr val="FF0000"/>
                </a:solidFill>
                <a:latin typeface="Arial" charset="0"/>
                <a:ea typeface="黑体" pitchFamily="2" charset="-122"/>
              </a:rPr>
              <a:t>优先级</a:t>
            </a:r>
            <a:r>
              <a:rPr lang="zh-CN" altLang="en-US" sz="2800" dirty="0">
                <a:solidFill>
                  <a:srgbClr val="333399"/>
                </a:solidFill>
                <a:latin typeface="Arial" charset="0"/>
                <a:ea typeface="黑体" pitchFamily="2" charset="-122"/>
              </a:rPr>
              <a:t>的 </a:t>
            </a:r>
            <a:r>
              <a:rPr lang="en-US" altLang="zh-CN" sz="2800" dirty="0">
                <a:solidFill>
                  <a:srgbClr val="333399"/>
                </a:solidFill>
                <a:latin typeface="Arial" charset="0"/>
                <a:ea typeface="黑体" pitchFamily="2" charset="-122"/>
              </a:rPr>
              <a:t>FTP </a:t>
            </a:r>
            <a:r>
              <a:rPr lang="zh-CN" altLang="en-US" sz="2800" dirty="0">
                <a:solidFill>
                  <a:srgbClr val="333399"/>
                </a:solidFill>
                <a:latin typeface="Arial" charset="0"/>
                <a:ea typeface="黑体" pitchFamily="2" charset="-122"/>
              </a:rPr>
              <a:t>数据分组进入。 </a:t>
            </a:r>
          </a:p>
        </p:txBody>
      </p:sp>
    </p:spTree>
    <p:extLst>
      <p:ext uri="{BB962C8B-B14F-4D97-AF65-F5344CB8AC3E}">
        <p14:creationId xmlns:p14="http://schemas.microsoft.com/office/powerpoint/2010/main" val="3761976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5"/>
          <p:cNvSpPr>
            <a:spLocks noGrp="1"/>
          </p:cNvSpPr>
          <p:nvPr>
            <p:ph type="title"/>
          </p:nvPr>
        </p:nvSpPr>
        <p:spPr/>
        <p:txBody>
          <a:bodyPr/>
          <a:lstStyle/>
          <a:p>
            <a:pPr eaLnBrk="1" hangingPunct="1"/>
            <a:r>
              <a:rPr lang="zh-CN" altLang="en-US" smtClean="0"/>
              <a:t>概述</a:t>
            </a:r>
          </a:p>
        </p:txBody>
      </p:sp>
      <p:sp>
        <p:nvSpPr>
          <p:cNvPr id="123907" name="Rectangle 3"/>
          <p:cNvSpPr>
            <a:spLocks noGrp="1" noChangeArrowheads="1"/>
          </p:cNvSpPr>
          <p:nvPr>
            <p:ph idx="1"/>
          </p:nvPr>
        </p:nvSpPr>
        <p:spPr/>
        <p:txBody>
          <a:bodyPr/>
          <a:lstStyle/>
          <a:p>
            <a:pPr algn="just" eaLnBrk="1" hangingPunct="1">
              <a:buFont typeface="Wingdings" pitchFamily="2" charset="2"/>
              <a:buNone/>
            </a:pPr>
            <a:r>
              <a:rPr lang="zh-CN" altLang="en-US" sz="2400" smtClean="0"/>
              <a:t>计算机网络最初是为传送</a:t>
            </a:r>
            <a:r>
              <a:rPr lang="zh-CN" altLang="en-US" sz="2400" smtClean="0">
                <a:solidFill>
                  <a:srgbClr val="FF0000"/>
                </a:solidFill>
              </a:rPr>
              <a:t>数据信息</a:t>
            </a:r>
            <a:r>
              <a:rPr lang="zh-CN" altLang="en-US" sz="2400" smtClean="0"/>
              <a:t>设计的。因特网 </a:t>
            </a:r>
            <a:r>
              <a:rPr lang="en-US" altLang="zh-CN" sz="2400" smtClean="0"/>
              <a:t>IP </a:t>
            </a:r>
            <a:r>
              <a:rPr lang="zh-CN" altLang="en-US" sz="2400" smtClean="0"/>
              <a:t>层提供的“尽最大努力交付”服务，以及每一个分组独立交付的策略，对传送数据信息也是很合适的。</a:t>
            </a:r>
          </a:p>
          <a:p>
            <a:pPr algn="just" eaLnBrk="1" hangingPunct="1">
              <a:buFont typeface="Wingdings" pitchFamily="2" charset="2"/>
              <a:buNone/>
            </a:pPr>
            <a:r>
              <a:rPr lang="zh-CN" altLang="en-US" sz="2400" smtClean="0"/>
              <a:t>因特网使用的 </a:t>
            </a:r>
            <a:r>
              <a:rPr lang="en-US" altLang="zh-CN" sz="2400" smtClean="0"/>
              <a:t>TCP </a:t>
            </a:r>
            <a:r>
              <a:rPr lang="zh-CN" altLang="en-US" sz="2400" smtClean="0"/>
              <a:t>协议可以很好地解决网络不能提供可靠交付这一问题。</a:t>
            </a:r>
          </a:p>
        </p:txBody>
      </p:sp>
    </p:spTree>
    <p:extLst>
      <p:ext uri="{BB962C8B-B14F-4D97-AF65-F5344CB8AC3E}">
        <p14:creationId xmlns:p14="http://schemas.microsoft.com/office/powerpoint/2010/main" val="1268352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z="3200" smtClean="0"/>
              <a:t>主机 </a:t>
            </a:r>
            <a:r>
              <a:rPr lang="en-US" altLang="zh-CN" sz="3200" smtClean="0"/>
              <a:t>H</a:t>
            </a:r>
            <a:r>
              <a:rPr lang="en-US" altLang="zh-CN" sz="3200" baseline="-25000" smtClean="0"/>
              <a:t>1 </a:t>
            </a:r>
            <a:r>
              <a:rPr lang="zh-CN" altLang="en-US" sz="3200" smtClean="0"/>
              <a:t>和 </a:t>
            </a:r>
            <a:r>
              <a:rPr lang="en-US" altLang="zh-CN" sz="3200" smtClean="0"/>
              <a:t>H</a:t>
            </a:r>
            <a:r>
              <a:rPr lang="en-US" altLang="zh-CN" sz="3200" baseline="-25000" smtClean="0"/>
              <a:t>2 </a:t>
            </a:r>
            <a:r>
              <a:rPr lang="zh-CN" altLang="en-US" sz="3200" smtClean="0"/>
              <a:t>分别向主机 </a:t>
            </a:r>
            <a:r>
              <a:rPr lang="en-US" altLang="zh-CN" sz="3200" smtClean="0"/>
              <a:t>H</a:t>
            </a:r>
            <a:r>
              <a:rPr lang="en-US" altLang="zh-CN" sz="3200" baseline="-25000" smtClean="0"/>
              <a:t>3 </a:t>
            </a:r>
            <a:r>
              <a:rPr lang="zh-CN" altLang="en-US" sz="3200" smtClean="0"/>
              <a:t>和 </a:t>
            </a:r>
            <a:r>
              <a:rPr lang="en-US" altLang="zh-CN" sz="3200" smtClean="0"/>
              <a:t>H</a:t>
            </a:r>
            <a:r>
              <a:rPr lang="en-US" altLang="zh-CN" sz="3200" baseline="-25000" smtClean="0"/>
              <a:t>4 </a:t>
            </a:r>
            <a:r>
              <a:rPr lang="zh-CN" altLang="en-US" sz="3200" smtClean="0"/>
              <a:t>发送数据 </a:t>
            </a:r>
          </a:p>
        </p:txBody>
      </p:sp>
      <p:sp>
        <p:nvSpPr>
          <p:cNvPr id="35843" name="Line 3"/>
          <p:cNvSpPr>
            <a:spLocks noChangeShapeType="1"/>
          </p:cNvSpPr>
          <p:nvPr/>
        </p:nvSpPr>
        <p:spPr bwMode="auto">
          <a:xfrm rot="16200000" flipH="1">
            <a:off x="4660107" y="-721519"/>
            <a:ext cx="0" cy="60848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4" name="Line 4"/>
          <p:cNvSpPr>
            <a:spLocks noChangeShapeType="1"/>
          </p:cNvSpPr>
          <p:nvPr/>
        </p:nvSpPr>
        <p:spPr bwMode="auto">
          <a:xfrm flipH="1">
            <a:off x="7715250"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5" name="Line 5"/>
          <p:cNvSpPr>
            <a:spLocks noChangeShapeType="1"/>
          </p:cNvSpPr>
          <p:nvPr/>
        </p:nvSpPr>
        <p:spPr bwMode="auto">
          <a:xfrm rot="5400000" flipH="1">
            <a:off x="8006557" y="1048543"/>
            <a:ext cx="0" cy="5826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6" name="Line 6"/>
          <p:cNvSpPr>
            <a:spLocks noChangeShapeType="1"/>
          </p:cNvSpPr>
          <p:nvPr/>
        </p:nvSpPr>
        <p:spPr bwMode="auto">
          <a:xfrm rot="5400000" flipH="1">
            <a:off x="7942263"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7" name="Text Box 7"/>
          <p:cNvSpPr txBox="1">
            <a:spLocks noChangeArrowheads="1"/>
          </p:cNvSpPr>
          <p:nvPr/>
        </p:nvSpPr>
        <p:spPr bwMode="auto">
          <a:xfrm>
            <a:off x="3770313" y="1844675"/>
            <a:ext cx="17319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1.5 Mb/s </a:t>
            </a:r>
            <a:r>
              <a:rPr kumimoji="1" lang="zh-CN" altLang="en-US" sz="2000">
                <a:solidFill>
                  <a:srgbClr val="333399"/>
                </a:solidFill>
                <a:latin typeface="Arial" charset="0"/>
                <a:ea typeface="黑体" pitchFamily="2" charset="-122"/>
              </a:rPr>
              <a:t>链路</a:t>
            </a:r>
          </a:p>
        </p:txBody>
      </p:sp>
      <p:graphicFrame>
        <p:nvGraphicFramePr>
          <p:cNvPr id="35848" name="Object 8">
            <a:hlinkClick r:id="" action="ppaction://ole?verb=0"/>
          </p:cNvPr>
          <p:cNvGraphicFramePr>
            <a:graphicFrameLocks/>
          </p:cNvGraphicFramePr>
          <p:nvPr/>
        </p:nvGraphicFramePr>
        <p:xfrm>
          <a:off x="8059738" y="2611438"/>
          <a:ext cx="546100" cy="1031875"/>
        </p:xfrm>
        <a:graphic>
          <a:graphicData uri="http://schemas.openxmlformats.org/presentationml/2006/ole">
            <mc:AlternateContent xmlns:mc="http://schemas.openxmlformats.org/markup-compatibility/2006">
              <mc:Choice xmlns:v="urn:schemas-microsoft-com:vml" Requires="v">
                <p:oleObj spid="_x0000_s47118" name="Clip" r:id="rId3" imgW="2735263" imgH="3825875" progId="MS_ClipArt_Gallery.5">
                  <p:embed/>
                </p:oleObj>
              </mc:Choice>
              <mc:Fallback>
                <p:oleObj name="Clip" r:id="rId3" imgW="2735263" imgH="3825875"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2611438"/>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9" name="Line 9"/>
          <p:cNvSpPr>
            <a:spLocks noChangeShapeType="1"/>
          </p:cNvSpPr>
          <p:nvPr/>
        </p:nvSpPr>
        <p:spPr bwMode="auto">
          <a:xfrm>
            <a:off x="1617663"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Line 10"/>
          <p:cNvSpPr>
            <a:spLocks noChangeShapeType="1"/>
          </p:cNvSpPr>
          <p:nvPr/>
        </p:nvSpPr>
        <p:spPr bwMode="auto">
          <a:xfrm rot="-5400000">
            <a:off x="1390651" y="1112837"/>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Line 11"/>
          <p:cNvSpPr>
            <a:spLocks noChangeShapeType="1"/>
          </p:cNvSpPr>
          <p:nvPr/>
        </p:nvSpPr>
        <p:spPr bwMode="auto">
          <a:xfrm rot="-5400000">
            <a:off x="1390651"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52" name="Object 12">
            <a:hlinkClick r:id="" action="ppaction://ole?verb=0"/>
          </p:cNvPr>
          <p:cNvGraphicFramePr>
            <a:graphicFrameLocks/>
          </p:cNvGraphicFramePr>
          <p:nvPr/>
        </p:nvGraphicFramePr>
        <p:xfrm>
          <a:off x="708025" y="2506663"/>
          <a:ext cx="546100" cy="1031875"/>
        </p:xfrm>
        <a:graphic>
          <a:graphicData uri="http://schemas.openxmlformats.org/presentationml/2006/ole">
            <mc:AlternateContent xmlns:mc="http://schemas.openxmlformats.org/markup-compatibility/2006">
              <mc:Choice xmlns:v="urn:schemas-microsoft-com:vml" Requires="v">
                <p:oleObj spid="_x0000_s47119" name="Clip" r:id="rId5" imgW="2735263" imgH="3825875" progId="MS_ClipArt_Gallery.5">
                  <p:embed/>
                </p:oleObj>
              </mc:Choice>
              <mc:Fallback>
                <p:oleObj name="Clip" r:id="rId5" imgW="2735263" imgH="3825875"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2506663"/>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53" name="Text Box 13"/>
          <p:cNvSpPr txBox="1">
            <a:spLocks noChangeArrowheads="1"/>
          </p:cNvSpPr>
          <p:nvPr/>
        </p:nvSpPr>
        <p:spPr bwMode="auto">
          <a:xfrm>
            <a:off x="300038" y="765175"/>
            <a:ext cx="460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1</a:t>
            </a:r>
          </a:p>
        </p:txBody>
      </p:sp>
      <p:sp>
        <p:nvSpPr>
          <p:cNvPr id="35854" name="Text Box 14"/>
          <p:cNvSpPr txBox="1">
            <a:spLocks noChangeArrowheads="1"/>
          </p:cNvSpPr>
          <p:nvPr/>
        </p:nvSpPr>
        <p:spPr bwMode="auto">
          <a:xfrm>
            <a:off x="230188" y="23971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2</a:t>
            </a:r>
          </a:p>
        </p:txBody>
      </p:sp>
      <p:sp>
        <p:nvSpPr>
          <p:cNvPr id="35855" name="Text Box 15"/>
          <p:cNvSpPr txBox="1">
            <a:spLocks noChangeArrowheads="1"/>
          </p:cNvSpPr>
          <p:nvPr/>
        </p:nvSpPr>
        <p:spPr bwMode="auto">
          <a:xfrm>
            <a:off x="8420100" y="8112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3</a:t>
            </a:r>
          </a:p>
        </p:txBody>
      </p:sp>
      <p:sp>
        <p:nvSpPr>
          <p:cNvPr id="35856" name="Text Box 16"/>
          <p:cNvSpPr txBox="1">
            <a:spLocks noChangeArrowheads="1"/>
          </p:cNvSpPr>
          <p:nvPr/>
        </p:nvSpPr>
        <p:spPr bwMode="auto">
          <a:xfrm>
            <a:off x="8575675" y="25463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4</a:t>
            </a:r>
          </a:p>
        </p:txBody>
      </p:sp>
      <p:sp>
        <p:nvSpPr>
          <p:cNvPr id="35857" name="Freeform 17"/>
          <p:cNvSpPr>
            <a:spLocks/>
          </p:cNvSpPr>
          <p:nvPr/>
        </p:nvSpPr>
        <p:spPr bwMode="auto">
          <a:xfrm flipV="1">
            <a:off x="6986588" y="1444625"/>
            <a:ext cx="1092200" cy="766763"/>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8" name="Freeform 18"/>
          <p:cNvSpPr>
            <a:spLocks/>
          </p:cNvSpPr>
          <p:nvPr/>
        </p:nvSpPr>
        <p:spPr bwMode="auto">
          <a:xfrm>
            <a:off x="6986588" y="2455863"/>
            <a:ext cx="1092200" cy="768350"/>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rgbClr val="33CC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9" name="Text Box 19"/>
          <p:cNvSpPr txBox="1">
            <a:spLocks noChangeArrowheads="1"/>
          </p:cNvSpPr>
          <p:nvPr/>
        </p:nvSpPr>
        <p:spPr bwMode="auto">
          <a:xfrm>
            <a:off x="6343650" y="17367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2</a:t>
            </a:r>
          </a:p>
        </p:txBody>
      </p:sp>
      <p:sp>
        <p:nvSpPr>
          <p:cNvPr id="35860" name="Text Box 20"/>
          <p:cNvSpPr txBox="1">
            <a:spLocks noChangeArrowheads="1"/>
          </p:cNvSpPr>
          <p:nvPr/>
        </p:nvSpPr>
        <p:spPr bwMode="auto">
          <a:xfrm>
            <a:off x="2425700" y="1735138"/>
            <a:ext cx="460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1</a:t>
            </a:r>
          </a:p>
        </p:txBody>
      </p:sp>
      <p:sp>
        <p:nvSpPr>
          <p:cNvPr id="35861" name="Freeform 21"/>
          <p:cNvSpPr>
            <a:spLocks/>
          </p:cNvSpPr>
          <p:nvPr/>
        </p:nvSpPr>
        <p:spPr bwMode="auto">
          <a:xfrm>
            <a:off x="2619375" y="3433763"/>
            <a:ext cx="1092200" cy="419100"/>
          </a:xfrm>
          <a:custGeom>
            <a:avLst/>
            <a:gdLst>
              <a:gd name="T0" fmla="*/ 0 w 576"/>
              <a:gd name="T1" fmla="*/ 0 h 192"/>
              <a:gd name="T2" fmla="*/ 2147483647 w 576"/>
              <a:gd name="T3" fmla="*/ 0 h 192"/>
              <a:gd name="T4" fmla="*/ 2147483647 w 576"/>
              <a:gd name="T5" fmla="*/ 2147483647 h 192"/>
              <a:gd name="T6" fmla="*/ 0 w 576"/>
              <a:gd name="T7" fmla="*/ 2147483647 h 192"/>
              <a:gd name="T8" fmla="*/ 0 60000 65536"/>
              <a:gd name="T9" fmla="*/ 0 60000 65536"/>
              <a:gd name="T10" fmla="*/ 0 60000 65536"/>
              <a:gd name="T11" fmla="*/ 0 60000 65536"/>
              <a:gd name="T12" fmla="*/ 0 w 576"/>
              <a:gd name="T13" fmla="*/ 0 h 192"/>
              <a:gd name="T14" fmla="*/ 576 w 576"/>
              <a:gd name="T15" fmla="*/ 192 h 192"/>
            </a:gdLst>
            <a:ahLst/>
            <a:cxnLst>
              <a:cxn ang="T8">
                <a:pos x="T0" y="T1"/>
              </a:cxn>
              <a:cxn ang="T9">
                <a:pos x="T2" y="T3"/>
              </a:cxn>
              <a:cxn ang="T10">
                <a:pos x="T4" y="T5"/>
              </a:cxn>
              <a:cxn ang="T11">
                <a:pos x="T6" y="T7"/>
              </a:cxn>
            </a:cxnLst>
            <a:rect l="T12" t="T13" r="T14" b="T15"/>
            <a:pathLst>
              <a:path w="576" h="192">
                <a:moveTo>
                  <a:pt x="0" y="0"/>
                </a:moveTo>
                <a:lnTo>
                  <a:pt x="576" y="0"/>
                </a:lnTo>
                <a:lnTo>
                  <a:pt x="576" y="192"/>
                </a:lnTo>
                <a:lnTo>
                  <a:pt x="0" y="192"/>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2" name="Line 22"/>
          <p:cNvSpPr>
            <a:spLocks noChangeShapeType="1"/>
          </p:cNvSpPr>
          <p:nvPr/>
        </p:nvSpPr>
        <p:spPr bwMode="auto">
          <a:xfrm>
            <a:off x="36195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3" name="Line 23"/>
          <p:cNvSpPr>
            <a:spLocks noChangeShapeType="1"/>
          </p:cNvSpPr>
          <p:nvPr/>
        </p:nvSpPr>
        <p:spPr bwMode="auto">
          <a:xfrm>
            <a:off x="352901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Line 24"/>
          <p:cNvSpPr>
            <a:spLocks noChangeShapeType="1"/>
          </p:cNvSpPr>
          <p:nvPr/>
        </p:nvSpPr>
        <p:spPr bwMode="auto">
          <a:xfrm>
            <a:off x="343852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 name="Line 25"/>
          <p:cNvSpPr>
            <a:spLocks noChangeShapeType="1"/>
          </p:cNvSpPr>
          <p:nvPr/>
        </p:nvSpPr>
        <p:spPr bwMode="auto">
          <a:xfrm>
            <a:off x="334645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Line 26"/>
          <p:cNvSpPr>
            <a:spLocks noChangeShapeType="1"/>
          </p:cNvSpPr>
          <p:nvPr/>
        </p:nvSpPr>
        <p:spPr bwMode="auto">
          <a:xfrm>
            <a:off x="325596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7" name="Line 27"/>
          <p:cNvSpPr>
            <a:spLocks noChangeShapeType="1"/>
          </p:cNvSpPr>
          <p:nvPr/>
        </p:nvSpPr>
        <p:spPr bwMode="auto">
          <a:xfrm>
            <a:off x="316547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8" name="Line 28"/>
          <p:cNvSpPr>
            <a:spLocks noChangeShapeType="1"/>
          </p:cNvSpPr>
          <p:nvPr/>
        </p:nvSpPr>
        <p:spPr bwMode="auto">
          <a:xfrm>
            <a:off x="30734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9" name="Text Box 29"/>
          <p:cNvSpPr txBox="1">
            <a:spLocks noChangeArrowheads="1"/>
          </p:cNvSpPr>
          <p:nvPr/>
        </p:nvSpPr>
        <p:spPr bwMode="auto">
          <a:xfrm>
            <a:off x="1763713" y="3248025"/>
            <a:ext cx="46196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1</a:t>
            </a:r>
            <a:endParaRPr kumimoji="1" lang="en-US" altLang="zh-CN" sz="2000">
              <a:solidFill>
                <a:srgbClr val="333399"/>
              </a:solidFill>
              <a:latin typeface="Arial" charset="0"/>
              <a:ea typeface="黑体" pitchFamily="2" charset="-122"/>
            </a:endParaRPr>
          </a:p>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2</a:t>
            </a:r>
          </a:p>
        </p:txBody>
      </p:sp>
      <p:sp>
        <p:nvSpPr>
          <p:cNvPr id="35870" name="Line 30"/>
          <p:cNvSpPr>
            <a:spLocks noChangeShapeType="1"/>
          </p:cNvSpPr>
          <p:nvPr/>
        </p:nvSpPr>
        <p:spPr bwMode="auto">
          <a:xfrm flipV="1">
            <a:off x="2224088" y="3713163"/>
            <a:ext cx="531812" cy="87312"/>
          </a:xfrm>
          <a:prstGeom prst="line">
            <a:avLst/>
          </a:prstGeom>
          <a:noFill/>
          <a:ln w="38100">
            <a:solidFill>
              <a:srgbClr val="33CC33"/>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5871" name="Line 31"/>
          <p:cNvSpPr>
            <a:spLocks noChangeShapeType="1"/>
          </p:cNvSpPr>
          <p:nvPr/>
        </p:nvSpPr>
        <p:spPr bwMode="auto">
          <a:xfrm>
            <a:off x="2224088" y="3503613"/>
            <a:ext cx="531812" cy="8731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5872" name="Line 32"/>
          <p:cNvSpPr>
            <a:spLocks noChangeShapeType="1"/>
          </p:cNvSpPr>
          <p:nvPr/>
        </p:nvSpPr>
        <p:spPr bwMode="auto">
          <a:xfrm>
            <a:off x="3711575" y="3643313"/>
            <a:ext cx="1022350" cy="14287"/>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5873" name="Text Box 33"/>
          <p:cNvSpPr txBox="1">
            <a:spLocks noChangeArrowheads="1"/>
          </p:cNvSpPr>
          <p:nvPr/>
        </p:nvSpPr>
        <p:spPr bwMode="auto">
          <a:xfrm>
            <a:off x="3840163" y="3225800"/>
            <a:ext cx="173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1.5 Mb/s </a:t>
            </a:r>
            <a:r>
              <a:rPr kumimoji="1" lang="zh-CN" altLang="en-US" sz="2000">
                <a:solidFill>
                  <a:srgbClr val="333399"/>
                </a:solidFill>
                <a:latin typeface="Arial" charset="0"/>
                <a:ea typeface="黑体" pitchFamily="2" charset="-122"/>
              </a:rPr>
              <a:t>链路</a:t>
            </a:r>
          </a:p>
        </p:txBody>
      </p:sp>
      <p:sp>
        <p:nvSpPr>
          <p:cNvPr id="35874" name="Rectangle 34"/>
          <p:cNvSpPr>
            <a:spLocks noChangeArrowheads="1"/>
          </p:cNvSpPr>
          <p:nvPr/>
        </p:nvSpPr>
        <p:spPr bwMode="auto">
          <a:xfrm>
            <a:off x="2767013" y="2295525"/>
            <a:ext cx="180975" cy="104775"/>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35875" name="Line 35"/>
          <p:cNvSpPr>
            <a:spLocks noChangeShapeType="1"/>
          </p:cNvSpPr>
          <p:nvPr/>
        </p:nvSpPr>
        <p:spPr bwMode="auto">
          <a:xfrm>
            <a:off x="2936875" y="2400300"/>
            <a:ext cx="785813" cy="10461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6" name="Line 36"/>
          <p:cNvSpPr>
            <a:spLocks noChangeShapeType="1"/>
          </p:cNvSpPr>
          <p:nvPr/>
        </p:nvSpPr>
        <p:spPr bwMode="auto">
          <a:xfrm flipH="1">
            <a:off x="2630488" y="2413000"/>
            <a:ext cx="136525" cy="10334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5877"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6075" y="815975"/>
            <a:ext cx="506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78" name="Picture 3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388" y="920750"/>
            <a:ext cx="5064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79" name="Text Box 39"/>
          <p:cNvSpPr txBox="1">
            <a:spLocks noChangeArrowheads="1"/>
          </p:cNvSpPr>
          <p:nvPr/>
        </p:nvSpPr>
        <p:spPr bwMode="auto">
          <a:xfrm>
            <a:off x="2608263" y="3787775"/>
            <a:ext cx="1198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输出队列</a:t>
            </a:r>
          </a:p>
        </p:txBody>
      </p:sp>
      <p:sp>
        <p:nvSpPr>
          <p:cNvPr id="35880" name="AutoShape 40"/>
          <p:cNvSpPr>
            <a:spLocks noChangeArrowheads="1"/>
          </p:cNvSpPr>
          <p:nvPr/>
        </p:nvSpPr>
        <p:spPr bwMode="auto">
          <a:xfrm rot="-5400000">
            <a:off x="4529138" y="365125"/>
            <a:ext cx="209550" cy="3911600"/>
          </a:xfrm>
          <a:prstGeom prst="can">
            <a:avLst>
              <a:gd name="adj" fmla="val 60580"/>
            </a:avLst>
          </a:prstGeom>
          <a:gradFill rotWithShape="0">
            <a:gsLst>
              <a:gs pos="0">
                <a:srgbClr val="393939"/>
              </a:gs>
              <a:gs pos="50000">
                <a:srgbClr val="C0C0C0"/>
              </a:gs>
              <a:gs pos="100000">
                <a:srgbClr val="393939"/>
              </a:gs>
            </a:gsLst>
            <a:lin ang="5400000" scaled="1"/>
          </a:gradFill>
          <a:ln w="9525">
            <a:solidFill>
              <a:schemeClr val="tx1"/>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pic>
        <p:nvPicPr>
          <p:cNvPr id="35881" name="Picture 4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3475" y="2071688"/>
            <a:ext cx="72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882" name="Picture 4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4250" y="2071688"/>
            <a:ext cx="728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5883" name="Freeform 43"/>
          <p:cNvSpPr>
            <a:spLocks/>
          </p:cNvSpPr>
          <p:nvPr/>
        </p:nvSpPr>
        <p:spPr bwMode="auto">
          <a:xfrm>
            <a:off x="1254125" y="1427163"/>
            <a:ext cx="1092200" cy="766762"/>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84" name="Freeform 44"/>
          <p:cNvSpPr>
            <a:spLocks/>
          </p:cNvSpPr>
          <p:nvPr/>
        </p:nvSpPr>
        <p:spPr bwMode="auto">
          <a:xfrm flipV="1">
            <a:off x="1254125" y="2455863"/>
            <a:ext cx="1092200" cy="768350"/>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rgbClr val="33CC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85" name="Text Box 45"/>
          <p:cNvSpPr txBox="1">
            <a:spLocks noChangeArrowheads="1"/>
          </p:cNvSpPr>
          <p:nvPr/>
        </p:nvSpPr>
        <p:spPr bwMode="auto">
          <a:xfrm>
            <a:off x="2247900" y="768350"/>
            <a:ext cx="3840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2800">
                <a:solidFill>
                  <a:srgbClr val="333399"/>
                </a:solidFill>
                <a:latin typeface="Arial" charset="0"/>
                <a:ea typeface="黑体" pitchFamily="2" charset="-122"/>
              </a:rPr>
              <a:t>1 Mb/s</a:t>
            </a:r>
            <a:r>
              <a:rPr lang="zh-CN" altLang="en-US" sz="2800">
                <a:solidFill>
                  <a:srgbClr val="333399"/>
                </a:solidFill>
                <a:latin typeface="Arial" charset="0"/>
                <a:ea typeface="黑体" pitchFamily="2" charset="-122"/>
              </a:rPr>
              <a:t>的实时音频数据 </a:t>
            </a:r>
          </a:p>
        </p:txBody>
      </p:sp>
      <p:sp>
        <p:nvSpPr>
          <p:cNvPr id="35886" name="Line 46"/>
          <p:cNvSpPr>
            <a:spLocks noChangeShapeType="1"/>
          </p:cNvSpPr>
          <p:nvPr/>
        </p:nvSpPr>
        <p:spPr bwMode="auto">
          <a:xfrm flipH="1">
            <a:off x="1835150" y="1231900"/>
            <a:ext cx="720725"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7" name="Text Box 47"/>
          <p:cNvSpPr txBox="1">
            <a:spLocks noChangeArrowheads="1"/>
          </p:cNvSpPr>
          <p:nvPr/>
        </p:nvSpPr>
        <p:spPr bwMode="auto">
          <a:xfrm>
            <a:off x="207963" y="4143375"/>
            <a:ext cx="435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sz="2800">
                <a:solidFill>
                  <a:schemeClr val="hlink"/>
                </a:solidFill>
                <a:latin typeface="Arial" charset="0"/>
                <a:ea typeface="黑体" pitchFamily="2" charset="-122"/>
              </a:rPr>
              <a:t>高优先级</a:t>
            </a:r>
            <a:r>
              <a:rPr lang="zh-CN" altLang="en-US" sz="2800">
                <a:solidFill>
                  <a:srgbClr val="333399"/>
                </a:solidFill>
                <a:latin typeface="Arial" charset="0"/>
                <a:ea typeface="黑体" pitchFamily="2" charset="-122"/>
              </a:rPr>
              <a:t>的 </a:t>
            </a:r>
            <a:r>
              <a:rPr lang="en-US" altLang="zh-CN" sz="2800">
                <a:solidFill>
                  <a:srgbClr val="333399"/>
                </a:solidFill>
                <a:latin typeface="Arial" charset="0"/>
                <a:ea typeface="黑体" pitchFamily="2" charset="-122"/>
              </a:rPr>
              <a:t>FTP </a:t>
            </a:r>
            <a:r>
              <a:rPr lang="zh-CN" altLang="en-US" sz="2800">
                <a:solidFill>
                  <a:srgbClr val="333399"/>
                </a:solidFill>
                <a:latin typeface="Arial" charset="0"/>
                <a:ea typeface="黑体" pitchFamily="2" charset="-122"/>
              </a:rPr>
              <a:t>文件数据 </a:t>
            </a:r>
          </a:p>
        </p:txBody>
      </p:sp>
      <p:sp>
        <p:nvSpPr>
          <p:cNvPr id="35888" name="Line 48"/>
          <p:cNvSpPr>
            <a:spLocks noChangeShapeType="1"/>
          </p:cNvSpPr>
          <p:nvPr/>
        </p:nvSpPr>
        <p:spPr bwMode="auto">
          <a:xfrm flipV="1">
            <a:off x="1331913" y="3248025"/>
            <a:ext cx="144462" cy="792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9" name="Rectangle 49"/>
          <p:cNvSpPr>
            <a:spLocks noChangeArrowheads="1"/>
          </p:cNvSpPr>
          <p:nvPr/>
        </p:nvSpPr>
        <p:spPr bwMode="auto">
          <a:xfrm>
            <a:off x="0" y="4695825"/>
            <a:ext cx="9144000" cy="21621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35890" name="Text Box 50"/>
          <p:cNvSpPr txBox="1">
            <a:spLocks noChangeArrowheads="1"/>
          </p:cNvSpPr>
          <p:nvPr/>
        </p:nvSpPr>
        <p:spPr bwMode="auto">
          <a:xfrm>
            <a:off x="215900" y="4868863"/>
            <a:ext cx="87915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sz="2800">
                <a:solidFill>
                  <a:srgbClr val="333399"/>
                </a:solidFill>
                <a:latin typeface="Arial" charset="0"/>
                <a:ea typeface="黑体" pitchFamily="2" charset="-122"/>
              </a:rPr>
              <a:t>应当使路由器增加</a:t>
            </a:r>
            <a:r>
              <a:rPr lang="zh-CN" altLang="en-US" sz="2800">
                <a:solidFill>
                  <a:srgbClr val="FF0000"/>
                </a:solidFill>
                <a:latin typeface="Arial" charset="0"/>
                <a:ea typeface="黑体" pitchFamily="2" charset="-122"/>
              </a:rPr>
              <a:t>分类</a:t>
            </a:r>
            <a:r>
              <a:rPr lang="en-US" altLang="zh-CN" sz="2800">
                <a:solidFill>
                  <a:srgbClr val="333399"/>
                </a:solidFill>
                <a:latin typeface="Arial" charset="0"/>
                <a:ea typeface="黑体" pitchFamily="2" charset="-122"/>
              </a:rPr>
              <a:t>(classification)</a:t>
            </a:r>
            <a:r>
              <a:rPr lang="zh-CN" altLang="en-US" sz="2800">
                <a:solidFill>
                  <a:srgbClr val="333399"/>
                </a:solidFill>
                <a:latin typeface="Arial" charset="0"/>
                <a:ea typeface="黑体" pitchFamily="2" charset="-122"/>
              </a:rPr>
              <a:t>机制，即路由器根据某些准则（例如，根据发送数据的地址）对输入分组进行分类，然后对不同类别的通信量给予不同的</a:t>
            </a:r>
            <a:r>
              <a:rPr lang="zh-CN" altLang="en-US" sz="2800">
                <a:solidFill>
                  <a:srgbClr val="FF0000"/>
                </a:solidFill>
                <a:latin typeface="Arial" charset="0"/>
                <a:ea typeface="黑体" pitchFamily="2" charset="-122"/>
              </a:rPr>
              <a:t>优先级</a:t>
            </a:r>
            <a:r>
              <a:rPr lang="zh-CN" altLang="en-US" sz="2800">
                <a:solidFill>
                  <a:srgbClr val="333399"/>
                </a:solidFill>
                <a:latin typeface="Arial" charset="0"/>
                <a:ea typeface="黑体" pitchFamily="2" charset="-122"/>
              </a:rPr>
              <a:t>。 </a:t>
            </a:r>
          </a:p>
        </p:txBody>
      </p:sp>
    </p:spTree>
    <p:extLst>
      <p:ext uri="{BB962C8B-B14F-4D97-AF65-F5344CB8AC3E}">
        <p14:creationId xmlns:p14="http://schemas.microsoft.com/office/powerpoint/2010/main" val="2273408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z="3200" smtClean="0"/>
              <a:t>主机 </a:t>
            </a:r>
            <a:r>
              <a:rPr lang="en-US" altLang="zh-CN" sz="3200" smtClean="0"/>
              <a:t>H</a:t>
            </a:r>
            <a:r>
              <a:rPr lang="en-US" altLang="zh-CN" sz="3200" baseline="-25000" smtClean="0"/>
              <a:t>1 </a:t>
            </a:r>
            <a:r>
              <a:rPr lang="zh-CN" altLang="en-US" sz="3200" smtClean="0"/>
              <a:t>和 </a:t>
            </a:r>
            <a:r>
              <a:rPr lang="en-US" altLang="zh-CN" sz="3200" smtClean="0"/>
              <a:t>H</a:t>
            </a:r>
            <a:r>
              <a:rPr lang="en-US" altLang="zh-CN" sz="3200" baseline="-25000" smtClean="0"/>
              <a:t>2 </a:t>
            </a:r>
            <a:r>
              <a:rPr lang="zh-CN" altLang="en-US" sz="3200" smtClean="0"/>
              <a:t>分别向主机 </a:t>
            </a:r>
            <a:r>
              <a:rPr lang="en-US" altLang="zh-CN" sz="3200" smtClean="0"/>
              <a:t>H</a:t>
            </a:r>
            <a:r>
              <a:rPr lang="en-US" altLang="zh-CN" sz="3200" baseline="-25000" smtClean="0"/>
              <a:t>3 </a:t>
            </a:r>
            <a:r>
              <a:rPr lang="zh-CN" altLang="en-US" sz="3200" smtClean="0"/>
              <a:t>和 </a:t>
            </a:r>
            <a:r>
              <a:rPr lang="en-US" altLang="zh-CN" sz="3200" smtClean="0"/>
              <a:t>H</a:t>
            </a:r>
            <a:r>
              <a:rPr lang="en-US" altLang="zh-CN" sz="3200" baseline="-25000" smtClean="0"/>
              <a:t>4 </a:t>
            </a:r>
            <a:r>
              <a:rPr lang="zh-CN" altLang="en-US" sz="3200" smtClean="0"/>
              <a:t>发送数据 </a:t>
            </a:r>
          </a:p>
        </p:txBody>
      </p:sp>
      <p:sp>
        <p:nvSpPr>
          <p:cNvPr id="36867" name="Line 3"/>
          <p:cNvSpPr>
            <a:spLocks noChangeShapeType="1"/>
          </p:cNvSpPr>
          <p:nvPr/>
        </p:nvSpPr>
        <p:spPr bwMode="auto">
          <a:xfrm rot="16200000" flipH="1">
            <a:off x="4660107" y="-721519"/>
            <a:ext cx="0" cy="60848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68" name="Line 4"/>
          <p:cNvSpPr>
            <a:spLocks noChangeShapeType="1"/>
          </p:cNvSpPr>
          <p:nvPr/>
        </p:nvSpPr>
        <p:spPr bwMode="auto">
          <a:xfrm flipH="1">
            <a:off x="7715250"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69" name="Line 5"/>
          <p:cNvSpPr>
            <a:spLocks noChangeShapeType="1"/>
          </p:cNvSpPr>
          <p:nvPr/>
        </p:nvSpPr>
        <p:spPr bwMode="auto">
          <a:xfrm rot="5400000" flipH="1">
            <a:off x="8006557" y="1048543"/>
            <a:ext cx="0" cy="5826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0" name="Line 6"/>
          <p:cNvSpPr>
            <a:spLocks noChangeShapeType="1"/>
          </p:cNvSpPr>
          <p:nvPr/>
        </p:nvSpPr>
        <p:spPr bwMode="auto">
          <a:xfrm rot="5400000" flipH="1">
            <a:off x="7942263"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1" name="Text Box 7"/>
          <p:cNvSpPr txBox="1">
            <a:spLocks noChangeArrowheads="1"/>
          </p:cNvSpPr>
          <p:nvPr/>
        </p:nvSpPr>
        <p:spPr bwMode="auto">
          <a:xfrm>
            <a:off x="3770313" y="1844675"/>
            <a:ext cx="17319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1.5 Mb/s </a:t>
            </a:r>
            <a:r>
              <a:rPr kumimoji="1" lang="zh-CN" altLang="en-US" sz="2000">
                <a:solidFill>
                  <a:srgbClr val="333399"/>
                </a:solidFill>
                <a:latin typeface="Arial" charset="0"/>
                <a:ea typeface="黑体" pitchFamily="2" charset="-122"/>
              </a:rPr>
              <a:t>链路</a:t>
            </a:r>
          </a:p>
        </p:txBody>
      </p:sp>
      <p:graphicFrame>
        <p:nvGraphicFramePr>
          <p:cNvPr id="36872" name="Object 8">
            <a:hlinkClick r:id="" action="ppaction://ole?verb=0"/>
          </p:cNvPr>
          <p:cNvGraphicFramePr>
            <a:graphicFrameLocks/>
          </p:cNvGraphicFramePr>
          <p:nvPr/>
        </p:nvGraphicFramePr>
        <p:xfrm>
          <a:off x="8059738" y="2611438"/>
          <a:ext cx="546100" cy="1031875"/>
        </p:xfrm>
        <a:graphic>
          <a:graphicData uri="http://schemas.openxmlformats.org/presentationml/2006/ole">
            <mc:AlternateContent xmlns:mc="http://schemas.openxmlformats.org/markup-compatibility/2006">
              <mc:Choice xmlns:v="urn:schemas-microsoft-com:vml" Requires="v">
                <p:oleObj spid="_x0000_s48142" name="Clip" r:id="rId3" imgW="2735263" imgH="3825875" progId="MS_ClipArt_Gallery.5">
                  <p:embed/>
                </p:oleObj>
              </mc:Choice>
              <mc:Fallback>
                <p:oleObj name="Clip" r:id="rId3" imgW="2735263" imgH="3825875"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2611438"/>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3" name="Line 9"/>
          <p:cNvSpPr>
            <a:spLocks noChangeShapeType="1"/>
          </p:cNvSpPr>
          <p:nvPr/>
        </p:nvSpPr>
        <p:spPr bwMode="auto">
          <a:xfrm>
            <a:off x="1617663"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4" name="Line 10"/>
          <p:cNvSpPr>
            <a:spLocks noChangeShapeType="1"/>
          </p:cNvSpPr>
          <p:nvPr/>
        </p:nvSpPr>
        <p:spPr bwMode="auto">
          <a:xfrm rot="-5400000">
            <a:off x="1390651" y="1112837"/>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11"/>
          <p:cNvSpPr>
            <a:spLocks noChangeShapeType="1"/>
          </p:cNvSpPr>
          <p:nvPr/>
        </p:nvSpPr>
        <p:spPr bwMode="auto">
          <a:xfrm rot="-5400000">
            <a:off x="1390651"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876" name="Object 12">
            <a:hlinkClick r:id="" action="ppaction://ole?verb=0"/>
          </p:cNvPr>
          <p:cNvGraphicFramePr>
            <a:graphicFrameLocks/>
          </p:cNvGraphicFramePr>
          <p:nvPr/>
        </p:nvGraphicFramePr>
        <p:xfrm>
          <a:off x="708025" y="2506663"/>
          <a:ext cx="546100" cy="1031875"/>
        </p:xfrm>
        <a:graphic>
          <a:graphicData uri="http://schemas.openxmlformats.org/presentationml/2006/ole">
            <mc:AlternateContent xmlns:mc="http://schemas.openxmlformats.org/markup-compatibility/2006">
              <mc:Choice xmlns:v="urn:schemas-microsoft-com:vml" Requires="v">
                <p:oleObj spid="_x0000_s48143" name="Clip" r:id="rId5" imgW="2735263" imgH="3825875" progId="MS_ClipArt_Gallery.5">
                  <p:embed/>
                </p:oleObj>
              </mc:Choice>
              <mc:Fallback>
                <p:oleObj name="Clip" r:id="rId5" imgW="2735263" imgH="3825875"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2506663"/>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7" name="Text Box 13"/>
          <p:cNvSpPr txBox="1">
            <a:spLocks noChangeArrowheads="1"/>
          </p:cNvSpPr>
          <p:nvPr/>
        </p:nvSpPr>
        <p:spPr bwMode="auto">
          <a:xfrm>
            <a:off x="300038" y="765175"/>
            <a:ext cx="460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1</a:t>
            </a:r>
          </a:p>
        </p:txBody>
      </p:sp>
      <p:sp>
        <p:nvSpPr>
          <p:cNvPr id="36878" name="Text Box 14"/>
          <p:cNvSpPr txBox="1">
            <a:spLocks noChangeArrowheads="1"/>
          </p:cNvSpPr>
          <p:nvPr/>
        </p:nvSpPr>
        <p:spPr bwMode="auto">
          <a:xfrm>
            <a:off x="230188" y="23971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2</a:t>
            </a:r>
          </a:p>
        </p:txBody>
      </p:sp>
      <p:sp>
        <p:nvSpPr>
          <p:cNvPr id="36879" name="Text Box 15"/>
          <p:cNvSpPr txBox="1">
            <a:spLocks noChangeArrowheads="1"/>
          </p:cNvSpPr>
          <p:nvPr/>
        </p:nvSpPr>
        <p:spPr bwMode="auto">
          <a:xfrm>
            <a:off x="8420100" y="8112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3</a:t>
            </a:r>
          </a:p>
        </p:txBody>
      </p:sp>
      <p:sp>
        <p:nvSpPr>
          <p:cNvPr id="36880" name="Text Box 16"/>
          <p:cNvSpPr txBox="1">
            <a:spLocks noChangeArrowheads="1"/>
          </p:cNvSpPr>
          <p:nvPr/>
        </p:nvSpPr>
        <p:spPr bwMode="auto">
          <a:xfrm>
            <a:off x="8575675" y="25463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4</a:t>
            </a:r>
          </a:p>
        </p:txBody>
      </p:sp>
      <p:sp>
        <p:nvSpPr>
          <p:cNvPr id="36881" name="Freeform 17"/>
          <p:cNvSpPr>
            <a:spLocks/>
          </p:cNvSpPr>
          <p:nvPr/>
        </p:nvSpPr>
        <p:spPr bwMode="auto">
          <a:xfrm flipV="1">
            <a:off x="6986588" y="1444625"/>
            <a:ext cx="1092200" cy="766763"/>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2" name="Freeform 18"/>
          <p:cNvSpPr>
            <a:spLocks/>
          </p:cNvSpPr>
          <p:nvPr/>
        </p:nvSpPr>
        <p:spPr bwMode="auto">
          <a:xfrm>
            <a:off x="6986588" y="2455863"/>
            <a:ext cx="1092200" cy="768350"/>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rgbClr val="33CC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3" name="Text Box 19"/>
          <p:cNvSpPr txBox="1">
            <a:spLocks noChangeArrowheads="1"/>
          </p:cNvSpPr>
          <p:nvPr/>
        </p:nvSpPr>
        <p:spPr bwMode="auto">
          <a:xfrm>
            <a:off x="6343650" y="17367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2</a:t>
            </a:r>
          </a:p>
        </p:txBody>
      </p:sp>
      <p:sp>
        <p:nvSpPr>
          <p:cNvPr id="36884" name="Text Box 20"/>
          <p:cNvSpPr txBox="1">
            <a:spLocks noChangeArrowheads="1"/>
          </p:cNvSpPr>
          <p:nvPr/>
        </p:nvSpPr>
        <p:spPr bwMode="auto">
          <a:xfrm>
            <a:off x="2425700" y="1735138"/>
            <a:ext cx="460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1</a:t>
            </a:r>
          </a:p>
        </p:txBody>
      </p:sp>
      <p:sp>
        <p:nvSpPr>
          <p:cNvPr id="36885" name="Freeform 21"/>
          <p:cNvSpPr>
            <a:spLocks/>
          </p:cNvSpPr>
          <p:nvPr/>
        </p:nvSpPr>
        <p:spPr bwMode="auto">
          <a:xfrm>
            <a:off x="2619375" y="3433763"/>
            <a:ext cx="1092200" cy="419100"/>
          </a:xfrm>
          <a:custGeom>
            <a:avLst/>
            <a:gdLst>
              <a:gd name="T0" fmla="*/ 0 w 576"/>
              <a:gd name="T1" fmla="*/ 0 h 192"/>
              <a:gd name="T2" fmla="*/ 2147483647 w 576"/>
              <a:gd name="T3" fmla="*/ 0 h 192"/>
              <a:gd name="T4" fmla="*/ 2147483647 w 576"/>
              <a:gd name="T5" fmla="*/ 2147483647 h 192"/>
              <a:gd name="T6" fmla="*/ 0 w 576"/>
              <a:gd name="T7" fmla="*/ 2147483647 h 192"/>
              <a:gd name="T8" fmla="*/ 0 60000 65536"/>
              <a:gd name="T9" fmla="*/ 0 60000 65536"/>
              <a:gd name="T10" fmla="*/ 0 60000 65536"/>
              <a:gd name="T11" fmla="*/ 0 60000 65536"/>
              <a:gd name="T12" fmla="*/ 0 w 576"/>
              <a:gd name="T13" fmla="*/ 0 h 192"/>
              <a:gd name="T14" fmla="*/ 576 w 576"/>
              <a:gd name="T15" fmla="*/ 192 h 192"/>
            </a:gdLst>
            <a:ahLst/>
            <a:cxnLst>
              <a:cxn ang="T8">
                <a:pos x="T0" y="T1"/>
              </a:cxn>
              <a:cxn ang="T9">
                <a:pos x="T2" y="T3"/>
              </a:cxn>
              <a:cxn ang="T10">
                <a:pos x="T4" y="T5"/>
              </a:cxn>
              <a:cxn ang="T11">
                <a:pos x="T6" y="T7"/>
              </a:cxn>
            </a:cxnLst>
            <a:rect l="T12" t="T13" r="T14" b="T15"/>
            <a:pathLst>
              <a:path w="576" h="192">
                <a:moveTo>
                  <a:pt x="0" y="0"/>
                </a:moveTo>
                <a:lnTo>
                  <a:pt x="576" y="0"/>
                </a:lnTo>
                <a:lnTo>
                  <a:pt x="576" y="192"/>
                </a:lnTo>
                <a:lnTo>
                  <a:pt x="0" y="192"/>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6" name="Line 22"/>
          <p:cNvSpPr>
            <a:spLocks noChangeShapeType="1"/>
          </p:cNvSpPr>
          <p:nvPr/>
        </p:nvSpPr>
        <p:spPr bwMode="auto">
          <a:xfrm>
            <a:off x="36195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Line 23"/>
          <p:cNvSpPr>
            <a:spLocks noChangeShapeType="1"/>
          </p:cNvSpPr>
          <p:nvPr/>
        </p:nvSpPr>
        <p:spPr bwMode="auto">
          <a:xfrm>
            <a:off x="352901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8" name="Line 24"/>
          <p:cNvSpPr>
            <a:spLocks noChangeShapeType="1"/>
          </p:cNvSpPr>
          <p:nvPr/>
        </p:nvSpPr>
        <p:spPr bwMode="auto">
          <a:xfrm>
            <a:off x="343852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9" name="Line 25"/>
          <p:cNvSpPr>
            <a:spLocks noChangeShapeType="1"/>
          </p:cNvSpPr>
          <p:nvPr/>
        </p:nvSpPr>
        <p:spPr bwMode="auto">
          <a:xfrm>
            <a:off x="334645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0" name="Line 26"/>
          <p:cNvSpPr>
            <a:spLocks noChangeShapeType="1"/>
          </p:cNvSpPr>
          <p:nvPr/>
        </p:nvSpPr>
        <p:spPr bwMode="auto">
          <a:xfrm>
            <a:off x="325596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1" name="Line 27"/>
          <p:cNvSpPr>
            <a:spLocks noChangeShapeType="1"/>
          </p:cNvSpPr>
          <p:nvPr/>
        </p:nvSpPr>
        <p:spPr bwMode="auto">
          <a:xfrm>
            <a:off x="316547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2" name="Line 28"/>
          <p:cNvSpPr>
            <a:spLocks noChangeShapeType="1"/>
          </p:cNvSpPr>
          <p:nvPr/>
        </p:nvSpPr>
        <p:spPr bwMode="auto">
          <a:xfrm>
            <a:off x="30734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3" name="Text Box 29"/>
          <p:cNvSpPr txBox="1">
            <a:spLocks noChangeArrowheads="1"/>
          </p:cNvSpPr>
          <p:nvPr/>
        </p:nvSpPr>
        <p:spPr bwMode="auto">
          <a:xfrm>
            <a:off x="1763713" y="3248025"/>
            <a:ext cx="46196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1</a:t>
            </a:r>
            <a:endParaRPr kumimoji="1" lang="en-US" altLang="zh-CN" sz="2000">
              <a:solidFill>
                <a:srgbClr val="333399"/>
              </a:solidFill>
              <a:latin typeface="Arial" charset="0"/>
              <a:ea typeface="黑体" pitchFamily="2" charset="-122"/>
            </a:endParaRPr>
          </a:p>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2</a:t>
            </a:r>
          </a:p>
        </p:txBody>
      </p:sp>
      <p:sp>
        <p:nvSpPr>
          <p:cNvPr id="36894" name="Line 30"/>
          <p:cNvSpPr>
            <a:spLocks noChangeShapeType="1"/>
          </p:cNvSpPr>
          <p:nvPr/>
        </p:nvSpPr>
        <p:spPr bwMode="auto">
          <a:xfrm flipV="1">
            <a:off x="2224088" y="3713163"/>
            <a:ext cx="531812" cy="87312"/>
          </a:xfrm>
          <a:prstGeom prst="line">
            <a:avLst/>
          </a:prstGeom>
          <a:noFill/>
          <a:ln w="38100">
            <a:solidFill>
              <a:srgbClr val="33CC33"/>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6895" name="Line 31"/>
          <p:cNvSpPr>
            <a:spLocks noChangeShapeType="1"/>
          </p:cNvSpPr>
          <p:nvPr/>
        </p:nvSpPr>
        <p:spPr bwMode="auto">
          <a:xfrm>
            <a:off x="2224088" y="3503613"/>
            <a:ext cx="531812" cy="8731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6896" name="Line 32"/>
          <p:cNvSpPr>
            <a:spLocks noChangeShapeType="1"/>
          </p:cNvSpPr>
          <p:nvPr/>
        </p:nvSpPr>
        <p:spPr bwMode="auto">
          <a:xfrm>
            <a:off x="3711575" y="3643313"/>
            <a:ext cx="1022350" cy="14287"/>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6897" name="Text Box 33"/>
          <p:cNvSpPr txBox="1">
            <a:spLocks noChangeArrowheads="1"/>
          </p:cNvSpPr>
          <p:nvPr/>
        </p:nvSpPr>
        <p:spPr bwMode="auto">
          <a:xfrm>
            <a:off x="3840163" y="3225800"/>
            <a:ext cx="173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1.5 Mb/s </a:t>
            </a:r>
            <a:r>
              <a:rPr kumimoji="1" lang="zh-CN" altLang="en-US" sz="2000">
                <a:solidFill>
                  <a:srgbClr val="333399"/>
                </a:solidFill>
                <a:latin typeface="Arial" charset="0"/>
                <a:ea typeface="黑体" pitchFamily="2" charset="-122"/>
              </a:rPr>
              <a:t>链路</a:t>
            </a:r>
          </a:p>
        </p:txBody>
      </p:sp>
      <p:sp>
        <p:nvSpPr>
          <p:cNvPr id="36898" name="Rectangle 34"/>
          <p:cNvSpPr>
            <a:spLocks noChangeArrowheads="1"/>
          </p:cNvSpPr>
          <p:nvPr/>
        </p:nvSpPr>
        <p:spPr bwMode="auto">
          <a:xfrm>
            <a:off x="2767013" y="2295525"/>
            <a:ext cx="180975" cy="104775"/>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36899" name="Line 35"/>
          <p:cNvSpPr>
            <a:spLocks noChangeShapeType="1"/>
          </p:cNvSpPr>
          <p:nvPr/>
        </p:nvSpPr>
        <p:spPr bwMode="auto">
          <a:xfrm>
            <a:off x="2936875" y="2400300"/>
            <a:ext cx="785813" cy="10461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0" name="Line 36"/>
          <p:cNvSpPr>
            <a:spLocks noChangeShapeType="1"/>
          </p:cNvSpPr>
          <p:nvPr/>
        </p:nvSpPr>
        <p:spPr bwMode="auto">
          <a:xfrm flipH="1">
            <a:off x="2630488" y="2413000"/>
            <a:ext cx="136525" cy="10334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6901"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6075" y="815975"/>
            <a:ext cx="506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2" name="Picture 3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388" y="920750"/>
            <a:ext cx="5064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03" name="Text Box 39"/>
          <p:cNvSpPr txBox="1">
            <a:spLocks noChangeArrowheads="1"/>
          </p:cNvSpPr>
          <p:nvPr/>
        </p:nvSpPr>
        <p:spPr bwMode="auto">
          <a:xfrm>
            <a:off x="2608263" y="3787775"/>
            <a:ext cx="1198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输出队列</a:t>
            </a:r>
          </a:p>
        </p:txBody>
      </p:sp>
      <p:sp>
        <p:nvSpPr>
          <p:cNvPr id="36904" name="AutoShape 40"/>
          <p:cNvSpPr>
            <a:spLocks noChangeArrowheads="1"/>
          </p:cNvSpPr>
          <p:nvPr/>
        </p:nvSpPr>
        <p:spPr bwMode="auto">
          <a:xfrm rot="-5400000">
            <a:off x="4529138" y="365125"/>
            <a:ext cx="209550" cy="3911600"/>
          </a:xfrm>
          <a:prstGeom prst="can">
            <a:avLst>
              <a:gd name="adj" fmla="val 60580"/>
            </a:avLst>
          </a:prstGeom>
          <a:gradFill rotWithShape="0">
            <a:gsLst>
              <a:gs pos="0">
                <a:srgbClr val="393939"/>
              </a:gs>
              <a:gs pos="50000">
                <a:srgbClr val="C0C0C0"/>
              </a:gs>
              <a:gs pos="100000">
                <a:srgbClr val="393939"/>
              </a:gs>
            </a:gsLst>
            <a:lin ang="5400000" scaled="1"/>
          </a:gradFill>
          <a:ln w="9525">
            <a:solidFill>
              <a:schemeClr val="tx1"/>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pic>
        <p:nvPicPr>
          <p:cNvPr id="36905" name="Picture 4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3475" y="2071688"/>
            <a:ext cx="72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906" name="Picture 4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4250" y="2071688"/>
            <a:ext cx="728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6907" name="Freeform 43"/>
          <p:cNvSpPr>
            <a:spLocks/>
          </p:cNvSpPr>
          <p:nvPr/>
        </p:nvSpPr>
        <p:spPr bwMode="auto">
          <a:xfrm>
            <a:off x="1254125" y="1427163"/>
            <a:ext cx="1092200" cy="766762"/>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08" name="Freeform 44"/>
          <p:cNvSpPr>
            <a:spLocks/>
          </p:cNvSpPr>
          <p:nvPr/>
        </p:nvSpPr>
        <p:spPr bwMode="auto">
          <a:xfrm flipV="1">
            <a:off x="1254125" y="2455863"/>
            <a:ext cx="1092200" cy="768350"/>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rgbClr val="33CC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909" name="Text Box 45"/>
          <p:cNvSpPr txBox="1">
            <a:spLocks noChangeArrowheads="1"/>
          </p:cNvSpPr>
          <p:nvPr/>
        </p:nvSpPr>
        <p:spPr bwMode="auto">
          <a:xfrm>
            <a:off x="2247900" y="768350"/>
            <a:ext cx="4549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sz="2800">
                <a:solidFill>
                  <a:srgbClr val="333399"/>
                </a:solidFill>
                <a:latin typeface="Arial" charset="0"/>
                <a:ea typeface="黑体" pitchFamily="2" charset="-122"/>
              </a:rPr>
              <a:t>数据率异常的实时音频数据 </a:t>
            </a:r>
          </a:p>
        </p:txBody>
      </p:sp>
      <p:sp>
        <p:nvSpPr>
          <p:cNvPr id="36910" name="Line 46"/>
          <p:cNvSpPr>
            <a:spLocks noChangeShapeType="1"/>
          </p:cNvSpPr>
          <p:nvPr/>
        </p:nvSpPr>
        <p:spPr bwMode="auto">
          <a:xfrm flipH="1">
            <a:off x="1835150" y="1231900"/>
            <a:ext cx="720725"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1" name="Text Box 47"/>
          <p:cNvSpPr txBox="1">
            <a:spLocks noChangeArrowheads="1"/>
          </p:cNvSpPr>
          <p:nvPr/>
        </p:nvSpPr>
        <p:spPr bwMode="auto">
          <a:xfrm>
            <a:off x="0" y="3860800"/>
            <a:ext cx="2474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2800">
                <a:solidFill>
                  <a:srgbClr val="333399"/>
                </a:solidFill>
                <a:latin typeface="Arial" charset="0"/>
                <a:ea typeface="黑体" pitchFamily="2" charset="-122"/>
              </a:rPr>
              <a:t>FTP </a:t>
            </a:r>
            <a:r>
              <a:rPr lang="zh-CN" altLang="en-US" sz="2800">
                <a:solidFill>
                  <a:srgbClr val="333399"/>
                </a:solidFill>
                <a:latin typeface="Arial" charset="0"/>
                <a:ea typeface="黑体" pitchFamily="2" charset="-122"/>
              </a:rPr>
              <a:t>文件数据 </a:t>
            </a:r>
          </a:p>
        </p:txBody>
      </p:sp>
      <p:sp>
        <p:nvSpPr>
          <p:cNvPr id="36912" name="Line 48"/>
          <p:cNvSpPr>
            <a:spLocks noChangeShapeType="1"/>
          </p:cNvSpPr>
          <p:nvPr/>
        </p:nvSpPr>
        <p:spPr bwMode="auto">
          <a:xfrm flipV="1">
            <a:off x="1331913" y="3248025"/>
            <a:ext cx="144462" cy="61277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3" name="Rectangle 49"/>
          <p:cNvSpPr>
            <a:spLocks noChangeArrowheads="1"/>
          </p:cNvSpPr>
          <p:nvPr/>
        </p:nvSpPr>
        <p:spPr bwMode="auto">
          <a:xfrm>
            <a:off x="0" y="4508500"/>
            <a:ext cx="9144000" cy="23495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36914" name="Text Box 50"/>
          <p:cNvSpPr txBox="1">
            <a:spLocks noChangeArrowheads="1"/>
          </p:cNvSpPr>
          <p:nvPr/>
        </p:nvSpPr>
        <p:spPr bwMode="auto">
          <a:xfrm>
            <a:off x="185738" y="4581525"/>
            <a:ext cx="8707437"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just" eaLnBrk="1" hangingPunct="1"/>
            <a:r>
              <a:rPr lang="zh-CN" altLang="en-US" sz="2800">
                <a:solidFill>
                  <a:srgbClr val="333399"/>
                </a:solidFill>
                <a:latin typeface="Arial" charset="0"/>
                <a:ea typeface="黑体" pitchFamily="2" charset="-122"/>
              </a:rPr>
              <a:t>路由器应能将对数据流进行通信量的</a:t>
            </a:r>
            <a:r>
              <a:rPr lang="zh-CN" altLang="en-US" sz="2800">
                <a:solidFill>
                  <a:srgbClr val="FF0000"/>
                </a:solidFill>
                <a:latin typeface="Arial" charset="0"/>
                <a:ea typeface="黑体" pitchFamily="2" charset="-122"/>
              </a:rPr>
              <a:t>管制</a:t>
            </a:r>
            <a:r>
              <a:rPr lang="en-US" altLang="zh-CN" sz="2800">
                <a:solidFill>
                  <a:srgbClr val="333399"/>
                </a:solidFill>
                <a:latin typeface="Arial" charset="0"/>
                <a:ea typeface="黑体" pitchFamily="2" charset="-122"/>
              </a:rPr>
              <a:t>(policing)</a:t>
            </a:r>
            <a:r>
              <a:rPr lang="zh-CN" altLang="en-US" sz="2800">
                <a:solidFill>
                  <a:srgbClr val="333399"/>
                </a:solidFill>
                <a:latin typeface="Arial" charset="0"/>
                <a:ea typeface="黑体" pitchFamily="2" charset="-122"/>
              </a:rPr>
              <a:t>，使该数据流不影响其他正常数据流在网络中通过。例如，可将 </a:t>
            </a:r>
            <a:r>
              <a:rPr lang="en-US" altLang="zh-CN" sz="2800">
                <a:solidFill>
                  <a:srgbClr val="333399"/>
                </a:solidFill>
                <a:latin typeface="Arial" charset="0"/>
                <a:ea typeface="黑体" pitchFamily="2" charset="-122"/>
              </a:rPr>
              <a:t>H</a:t>
            </a:r>
            <a:r>
              <a:rPr lang="en-US" altLang="zh-CN" sz="2800" baseline="-25000">
                <a:solidFill>
                  <a:srgbClr val="333399"/>
                </a:solidFill>
                <a:latin typeface="Arial" charset="0"/>
                <a:ea typeface="黑体" pitchFamily="2" charset="-122"/>
              </a:rPr>
              <a:t>1 </a:t>
            </a:r>
            <a:r>
              <a:rPr lang="zh-CN" altLang="en-US" sz="2800">
                <a:solidFill>
                  <a:srgbClr val="333399"/>
                </a:solidFill>
                <a:latin typeface="Arial" charset="0"/>
                <a:ea typeface="黑体" pitchFamily="2" charset="-122"/>
              </a:rPr>
              <a:t>的数据率限定为 </a:t>
            </a:r>
            <a:r>
              <a:rPr lang="en-US" altLang="zh-CN" sz="2800">
                <a:solidFill>
                  <a:srgbClr val="333399"/>
                </a:solidFill>
                <a:latin typeface="Arial" charset="0"/>
                <a:ea typeface="黑体" pitchFamily="2" charset="-122"/>
              </a:rPr>
              <a:t>1 Mb/s</a:t>
            </a:r>
            <a:r>
              <a:rPr lang="zh-CN" altLang="en-US" sz="2800">
                <a:solidFill>
                  <a:srgbClr val="333399"/>
                </a:solidFill>
                <a:latin typeface="Arial" charset="0"/>
                <a:ea typeface="黑体" pitchFamily="2" charset="-122"/>
              </a:rPr>
              <a:t>。</a:t>
            </a:r>
            <a:r>
              <a:rPr lang="en-US" altLang="zh-CN" sz="2800">
                <a:solidFill>
                  <a:srgbClr val="333399"/>
                </a:solidFill>
                <a:latin typeface="Arial" charset="0"/>
                <a:ea typeface="黑体" pitchFamily="2" charset="-122"/>
              </a:rPr>
              <a:t>R</a:t>
            </a:r>
            <a:r>
              <a:rPr lang="en-US" altLang="zh-CN" sz="2800" baseline="-25000">
                <a:solidFill>
                  <a:srgbClr val="333399"/>
                </a:solidFill>
                <a:latin typeface="Arial" charset="0"/>
                <a:ea typeface="黑体" pitchFamily="2" charset="-122"/>
              </a:rPr>
              <a:t>1 </a:t>
            </a:r>
            <a:r>
              <a:rPr lang="zh-CN" altLang="en-US" sz="2800">
                <a:solidFill>
                  <a:srgbClr val="333399"/>
                </a:solidFill>
                <a:latin typeface="Arial" charset="0"/>
                <a:ea typeface="黑体" pitchFamily="2" charset="-122"/>
              </a:rPr>
              <a:t>不停地监视 </a:t>
            </a:r>
            <a:r>
              <a:rPr lang="en-US" altLang="zh-CN" sz="2800">
                <a:solidFill>
                  <a:srgbClr val="333399"/>
                </a:solidFill>
                <a:latin typeface="Arial" charset="0"/>
                <a:ea typeface="黑体" pitchFamily="2" charset="-122"/>
              </a:rPr>
              <a:t>H</a:t>
            </a:r>
            <a:r>
              <a:rPr lang="en-US" altLang="zh-CN" sz="2800" baseline="-25000">
                <a:solidFill>
                  <a:srgbClr val="333399"/>
                </a:solidFill>
                <a:latin typeface="Arial" charset="0"/>
                <a:ea typeface="黑体" pitchFamily="2" charset="-122"/>
              </a:rPr>
              <a:t>1 </a:t>
            </a:r>
            <a:r>
              <a:rPr lang="zh-CN" altLang="en-US" sz="2800">
                <a:solidFill>
                  <a:srgbClr val="333399"/>
                </a:solidFill>
                <a:latin typeface="Arial" charset="0"/>
                <a:ea typeface="黑体" pitchFamily="2" charset="-122"/>
              </a:rPr>
              <a:t>的数据率。只要其数据率超过规定的 </a:t>
            </a:r>
            <a:r>
              <a:rPr lang="en-US" altLang="zh-CN" sz="2800">
                <a:solidFill>
                  <a:srgbClr val="333399"/>
                </a:solidFill>
                <a:latin typeface="Arial" charset="0"/>
                <a:ea typeface="黑体" pitchFamily="2" charset="-122"/>
              </a:rPr>
              <a:t>1 Mb/s</a:t>
            </a:r>
            <a:r>
              <a:rPr lang="zh-CN" altLang="en-US" sz="2800">
                <a:solidFill>
                  <a:srgbClr val="333399"/>
                </a:solidFill>
                <a:latin typeface="Arial" charset="0"/>
                <a:ea typeface="黑体" pitchFamily="2" charset="-122"/>
              </a:rPr>
              <a:t>，</a:t>
            </a:r>
            <a:r>
              <a:rPr lang="en-US" altLang="zh-CN" sz="2800">
                <a:solidFill>
                  <a:srgbClr val="333399"/>
                </a:solidFill>
                <a:latin typeface="Arial" charset="0"/>
                <a:ea typeface="黑体" pitchFamily="2" charset="-122"/>
              </a:rPr>
              <a:t>R</a:t>
            </a:r>
            <a:r>
              <a:rPr lang="en-US" altLang="zh-CN" sz="2800" baseline="-25000">
                <a:solidFill>
                  <a:srgbClr val="333399"/>
                </a:solidFill>
                <a:latin typeface="Arial" charset="0"/>
                <a:ea typeface="黑体" pitchFamily="2" charset="-122"/>
              </a:rPr>
              <a:t>1 </a:t>
            </a:r>
            <a:r>
              <a:rPr lang="zh-CN" altLang="en-US" sz="2800">
                <a:solidFill>
                  <a:srgbClr val="333399"/>
                </a:solidFill>
                <a:latin typeface="Arial" charset="0"/>
                <a:ea typeface="黑体" pitchFamily="2" charset="-122"/>
              </a:rPr>
              <a:t>就将其中的某些分组丢弃。 </a:t>
            </a:r>
          </a:p>
        </p:txBody>
      </p:sp>
    </p:spTree>
    <p:extLst>
      <p:ext uri="{BB962C8B-B14F-4D97-AF65-F5344CB8AC3E}">
        <p14:creationId xmlns:p14="http://schemas.microsoft.com/office/powerpoint/2010/main" val="7885537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62209" y="0"/>
            <a:ext cx="8229600" cy="634082"/>
          </a:xfrm>
        </p:spPr>
        <p:txBody>
          <a:bodyPr/>
          <a:lstStyle/>
          <a:p>
            <a:pPr eaLnBrk="1" hangingPunct="1"/>
            <a:r>
              <a:rPr lang="zh-CN" altLang="en-US" sz="3200" smtClean="0"/>
              <a:t>主机 </a:t>
            </a:r>
            <a:r>
              <a:rPr lang="en-US" altLang="zh-CN" sz="3200" smtClean="0"/>
              <a:t>H</a:t>
            </a:r>
            <a:r>
              <a:rPr lang="en-US" altLang="zh-CN" sz="3200" baseline="-25000" smtClean="0"/>
              <a:t>1 </a:t>
            </a:r>
            <a:r>
              <a:rPr lang="zh-CN" altLang="en-US" sz="3200" smtClean="0"/>
              <a:t>和 </a:t>
            </a:r>
            <a:r>
              <a:rPr lang="en-US" altLang="zh-CN" sz="3200" smtClean="0"/>
              <a:t>H</a:t>
            </a:r>
            <a:r>
              <a:rPr lang="en-US" altLang="zh-CN" sz="3200" baseline="-25000" smtClean="0"/>
              <a:t>2 </a:t>
            </a:r>
            <a:r>
              <a:rPr lang="zh-CN" altLang="en-US" sz="3200" smtClean="0"/>
              <a:t>分别向主机 </a:t>
            </a:r>
            <a:r>
              <a:rPr lang="en-US" altLang="zh-CN" sz="3200" smtClean="0"/>
              <a:t>H</a:t>
            </a:r>
            <a:r>
              <a:rPr lang="en-US" altLang="zh-CN" sz="3200" baseline="-25000" smtClean="0"/>
              <a:t>3 </a:t>
            </a:r>
            <a:r>
              <a:rPr lang="zh-CN" altLang="en-US" sz="3200" smtClean="0"/>
              <a:t>和 </a:t>
            </a:r>
            <a:r>
              <a:rPr lang="en-US" altLang="zh-CN" sz="3200" smtClean="0"/>
              <a:t>H</a:t>
            </a:r>
            <a:r>
              <a:rPr lang="en-US" altLang="zh-CN" sz="3200" baseline="-25000" smtClean="0"/>
              <a:t>4 </a:t>
            </a:r>
            <a:r>
              <a:rPr lang="zh-CN" altLang="en-US" sz="3200" smtClean="0"/>
              <a:t>发送数据 </a:t>
            </a:r>
          </a:p>
        </p:txBody>
      </p:sp>
      <p:sp>
        <p:nvSpPr>
          <p:cNvPr id="37891" name="Line 3"/>
          <p:cNvSpPr>
            <a:spLocks noChangeShapeType="1"/>
          </p:cNvSpPr>
          <p:nvPr/>
        </p:nvSpPr>
        <p:spPr bwMode="auto">
          <a:xfrm rot="16200000" flipH="1">
            <a:off x="4660107" y="-721519"/>
            <a:ext cx="0" cy="60848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 name="Line 4"/>
          <p:cNvSpPr>
            <a:spLocks noChangeShapeType="1"/>
          </p:cNvSpPr>
          <p:nvPr/>
        </p:nvSpPr>
        <p:spPr bwMode="auto">
          <a:xfrm flipH="1">
            <a:off x="7715250"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 name="Line 5"/>
          <p:cNvSpPr>
            <a:spLocks noChangeShapeType="1"/>
          </p:cNvSpPr>
          <p:nvPr/>
        </p:nvSpPr>
        <p:spPr bwMode="auto">
          <a:xfrm rot="5400000" flipH="1">
            <a:off x="8006557" y="1048543"/>
            <a:ext cx="0" cy="5826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4" name="Line 6"/>
          <p:cNvSpPr>
            <a:spLocks noChangeShapeType="1"/>
          </p:cNvSpPr>
          <p:nvPr/>
        </p:nvSpPr>
        <p:spPr bwMode="auto">
          <a:xfrm rot="5400000" flipH="1">
            <a:off x="7942263"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5" name="Text Box 7"/>
          <p:cNvSpPr txBox="1">
            <a:spLocks noChangeArrowheads="1"/>
          </p:cNvSpPr>
          <p:nvPr/>
        </p:nvSpPr>
        <p:spPr bwMode="auto">
          <a:xfrm>
            <a:off x="3770313" y="1844675"/>
            <a:ext cx="17319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1.5 Mb/s </a:t>
            </a:r>
            <a:r>
              <a:rPr kumimoji="1" lang="zh-CN" altLang="en-US" sz="2000">
                <a:solidFill>
                  <a:srgbClr val="333399"/>
                </a:solidFill>
                <a:latin typeface="Arial" charset="0"/>
                <a:ea typeface="黑体" pitchFamily="2" charset="-122"/>
              </a:rPr>
              <a:t>链路</a:t>
            </a:r>
          </a:p>
        </p:txBody>
      </p:sp>
      <p:graphicFrame>
        <p:nvGraphicFramePr>
          <p:cNvPr id="37896" name="Object 8">
            <a:hlinkClick r:id="" action="ppaction://ole?verb=0"/>
          </p:cNvPr>
          <p:cNvGraphicFramePr>
            <a:graphicFrameLocks/>
          </p:cNvGraphicFramePr>
          <p:nvPr/>
        </p:nvGraphicFramePr>
        <p:xfrm>
          <a:off x="8059738" y="2611438"/>
          <a:ext cx="546100" cy="1031875"/>
        </p:xfrm>
        <a:graphic>
          <a:graphicData uri="http://schemas.openxmlformats.org/presentationml/2006/ole">
            <mc:AlternateContent xmlns:mc="http://schemas.openxmlformats.org/markup-compatibility/2006">
              <mc:Choice xmlns:v="urn:schemas-microsoft-com:vml" Requires="v">
                <p:oleObj spid="_x0000_s49166" name="Clip" r:id="rId3" imgW="2735263" imgH="3825875" progId="MS_ClipArt_Gallery.5">
                  <p:embed/>
                </p:oleObj>
              </mc:Choice>
              <mc:Fallback>
                <p:oleObj name="Clip" r:id="rId3" imgW="2735263" imgH="3825875"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2611438"/>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7" name="Line 9"/>
          <p:cNvSpPr>
            <a:spLocks noChangeShapeType="1"/>
          </p:cNvSpPr>
          <p:nvPr/>
        </p:nvSpPr>
        <p:spPr bwMode="auto">
          <a:xfrm>
            <a:off x="1617663"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8" name="Line 10"/>
          <p:cNvSpPr>
            <a:spLocks noChangeShapeType="1"/>
          </p:cNvSpPr>
          <p:nvPr/>
        </p:nvSpPr>
        <p:spPr bwMode="auto">
          <a:xfrm rot="-5400000">
            <a:off x="1390651" y="1112837"/>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9" name="Line 11"/>
          <p:cNvSpPr>
            <a:spLocks noChangeShapeType="1"/>
          </p:cNvSpPr>
          <p:nvPr/>
        </p:nvSpPr>
        <p:spPr bwMode="auto">
          <a:xfrm rot="-5400000">
            <a:off x="1390651"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7900" name="Object 12">
            <a:hlinkClick r:id="" action="ppaction://ole?verb=0"/>
          </p:cNvPr>
          <p:cNvGraphicFramePr>
            <a:graphicFrameLocks/>
          </p:cNvGraphicFramePr>
          <p:nvPr/>
        </p:nvGraphicFramePr>
        <p:xfrm>
          <a:off x="708025" y="2506663"/>
          <a:ext cx="546100" cy="1031875"/>
        </p:xfrm>
        <a:graphic>
          <a:graphicData uri="http://schemas.openxmlformats.org/presentationml/2006/ole">
            <mc:AlternateContent xmlns:mc="http://schemas.openxmlformats.org/markup-compatibility/2006">
              <mc:Choice xmlns:v="urn:schemas-microsoft-com:vml" Requires="v">
                <p:oleObj spid="_x0000_s49167" name="Clip" r:id="rId5" imgW="2735263" imgH="3825875" progId="MS_ClipArt_Gallery.5">
                  <p:embed/>
                </p:oleObj>
              </mc:Choice>
              <mc:Fallback>
                <p:oleObj name="Clip" r:id="rId5" imgW="2735263" imgH="3825875"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2506663"/>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1" name="Text Box 13"/>
          <p:cNvSpPr txBox="1">
            <a:spLocks noChangeArrowheads="1"/>
          </p:cNvSpPr>
          <p:nvPr/>
        </p:nvSpPr>
        <p:spPr bwMode="auto">
          <a:xfrm>
            <a:off x="300038" y="765175"/>
            <a:ext cx="460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1</a:t>
            </a:r>
          </a:p>
        </p:txBody>
      </p:sp>
      <p:sp>
        <p:nvSpPr>
          <p:cNvPr id="37902" name="Text Box 14"/>
          <p:cNvSpPr txBox="1">
            <a:spLocks noChangeArrowheads="1"/>
          </p:cNvSpPr>
          <p:nvPr/>
        </p:nvSpPr>
        <p:spPr bwMode="auto">
          <a:xfrm>
            <a:off x="230188" y="23971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2</a:t>
            </a:r>
          </a:p>
        </p:txBody>
      </p:sp>
      <p:sp>
        <p:nvSpPr>
          <p:cNvPr id="37903" name="Text Box 15"/>
          <p:cNvSpPr txBox="1">
            <a:spLocks noChangeArrowheads="1"/>
          </p:cNvSpPr>
          <p:nvPr/>
        </p:nvSpPr>
        <p:spPr bwMode="auto">
          <a:xfrm>
            <a:off x="8420100" y="8112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3</a:t>
            </a:r>
          </a:p>
        </p:txBody>
      </p:sp>
      <p:sp>
        <p:nvSpPr>
          <p:cNvPr id="37904" name="Text Box 16"/>
          <p:cNvSpPr txBox="1">
            <a:spLocks noChangeArrowheads="1"/>
          </p:cNvSpPr>
          <p:nvPr/>
        </p:nvSpPr>
        <p:spPr bwMode="auto">
          <a:xfrm>
            <a:off x="8575675" y="25463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4</a:t>
            </a:r>
          </a:p>
        </p:txBody>
      </p:sp>
      <p:sp>
        <p:nvSpPr>
          <p:cNvPr id="37905" name="Freeform 17"/>
          <p:cNvSpPr>
            <a:spLocks/>
          </p:cNvSpPr>
          <p:nvPr/>
        </p:nvSpPr>
        <p:spPr bwMode="auto">
          <a:xfrm flipV="1">
            <a:off x="6986588" y="1444625"/>
            <a:ext cx="1092200" cy="766763"/>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6" name="Freeform 18"/>
          <p:cNvSpPr>
            <a:spLocks/>
          </p:cNvSpPr>
          <p:nvPr/>
        </p:nvSpPr>
        <p:spPr bwMode="auto">
          <a:xfrm>
            <a:off x="6986588" y="2455863"/>
            <a:ext cx="1092200" cy="768350"/>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rgbClr val="33CC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7" name="Text Box 19"/>
          <p:cNvSpPr txBox="1">
            <a:spLocks noChangeArrowheads="1"/>
          </p:cNvSpPr>
          <p:nvPr/>
        </p:nvSpPr>
        <p:spPr bwMode="auto">
          <a:xfrm>
            <a:off x="6343650" y="17367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2</a:t>
            </a:r>
          </a:p>
        </p:txBody>
      </p:sp>
      <p:sp>
        <p:nvSpPr>
          <p:cNvPr id="37908" name="Text Box 20"/>
          <p:cNvSpPr txBox="1">
            <a:spLocks noChangeArrowheads="1"/>
          </p:cNvSpPr>
          <p:nvPr/>
        </p:nvSpPr>
        <p:spPr bwMode="auto">
          <a:xfrm>
            <a:off x="2425700" y="1735138"/>
            <a:ext cx="460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1</a:t>
            </a:r>
          </a:p>
        </p:txBody>
      </p:sp>
      <p:sp>
        <p:nvSpPr>
          <p:cNvPr id="37909" name="Freeform 21"/>
          <p:cNvSpPr>
            <a:spLocks/>
          </p:cNvSpPr>
          <p:nvPr/>
        </p:nvSpPr>
        <p:spPr bwMode="auto">
          <a:xfrm>
            <a:off x="2619375" y="3433763"/>
            <a:ext cx="1092200" cy="419100"/>
          </a:xfrm>
          <a:custGeom>
            <a:avLst/>
            <a:gdLst>
              <a:gd name="T0" fmla="*/ 0 w 576"/>
              <a:gd name="T1" fmla="*/ 0 h 192"/>
              <a:gd name="T2" fmla="*/ 2147483647 w 576"/>
              <a:gd name="T3" fmla="*/ 0 h 192"/>
              <a:gd name="T4" fmla="*/ 2147483647 w 576"/>
              <a:gd name="T5" fmla="*/ 2147483647 h 192"/>
              <a:gd name="T6" fmla="*/ 0 w 576"/>
              <a:gd name="T7" fmla="*/ 2147483647 h 192"/>
              <a:gd name="T8" fmla="*/ 0 60000 65536"/>
              <a:gd name="T9" fmla="*/ 0 60000 65536"/>
              <a:gd name="T10" fmla="*/ 0 60000 65536"/>
              <a:gd name="T11" fmla="*/ 0 60000 65536"/>
              <a:gd name="T12" fmla="*/ 0 w 576"/>
              <a:gd name="T13" fmla="*/ 0 h 192"/>
              <a:gd name="T14" fmla="*/ 576 w 576"/>
              <a:gd name="T15" fmla="*/ 192 h 192"/>
            </a:gdLst>
            <a:ahLst/>
            <a:cxnLst>
              <a:cxn ang="T8">
                <a:pos x="T0" y="T1"/>
              </a:cxn>
              <a:cxn ang="T9">
                <a:pos x="T2" y="T3"/>
              </a:cxn>
              <a:cxn ang="T10">
                <a:pos x="T4" y="T5"/>
              </a:cxn>
              <a:cxn ang="T11">
                <a:pos x="T6" y="T7"/>
              </a:cxn>
            </a:cxnLst>
            <a:rect l="T12" t="T13" r="T14" b="T15"/>
            <a:pathLst>
              <a:path w="576" h="192">
                <a:moveTo>
                  <a:pt x="0" y="0"/>
                </a:moveTo>
                <a:lnTo>
                  <a:pt x="576" y="0"/>
                </a:lnTo>
                <a:lnTo>
                  <a:pt x="576" y="192"/>
                </a:lnTo>
                <a:lnTo>
                  <a:pt x="0" y="192"/>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0" name="Line 22"/>
          <p:cNvSpPr>
            <a:spLocks noChangeShapeType="1"/>
          </p:cNvSpPr>
          <p:nvPr/>
        </p:nvSpPr>
        <p:spPr bwMode="auto">
          <a:xfrm>
            <a:off x="36195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Line 23"/>
          <p:cNvSpPr>
            <a:spLocks noChangeShapeType="1"/>
          </p:cNvSpPr>
          <p:nvPr/>
        </p:nvSpPr>
        <p:spPr bwMode="auto">
          <a:xfrm>
            <a:off x="352901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2" name="Line 24"/>
          <p:cNvSpPr>
            <a:spLocks noChangeShapeType="1"/>
          </p:cNvSpPr>
          <p:nvPr/>
        </p:nvSpPr>
        <p:spPr bwMode="auto">
          <a:xfrm>
            <a:off x="343852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3" name="Line 25"/>
          <p:cNvSpPr>
            <a:spLocks noChangeShapeType="1"/>
          </p:cNvSpPr>
          <p:nvPr/>
        </p:nvSpPr>
        <p:spPr bwMode="auto">
          <a:xfrm>
            <a:off x="334645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4" name="Line 26"/>
          <p:cNvSpPr>
            <a:spLocks noChangeShapeType="1"/>
          </p:cNvSpPr>
          <p:nvPr/>
        </p:nvSpPr>
        <p:spPr bwMode="auto">
          <a:xfrm>
            <a:off x="325596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5" name="Line 27"/>
          <p:cNvSpPr>
            <a:spLocks noChangeShapeType="1"/>
          </p:cNvSpPr>
          <p:nvPr/>
        </p:nvSpPr>
        <p:spPr bwMode="auto">
          <a:xfrm>
            <a:off x="316547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6" name="Line 28"/>
          <p:cNvSpPr>
            <a:spLocks noChangeShapeType="1"/>
          </p:cNvSpPr>
          <p:nvPr/>
        </p:nvSpPr>
        <p:spPr bwMode="auto">
          <a:xfrm>
            <a:off x="30734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7" name="Text Box 29"/>
          <p:cNvSpPr txBox="1">
            <a:spLocks noChangeArrowheads="1"/>
          </p:cNvSpPr>
          <p:nvPr/>
        </p:nvSpPr>
        <p:spPr bwMode="auto">
          <a:xfrm>
            <a:off x="1763713" y="3248025"/>
            <a:ext cx="46196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1</a:t>
            </a:r>
            <a:endParaRPr kumimoji="1" lang="en-US" altLang="zh-CN" sz="2000">
              <a:solidFill>
                <a:srgbClr val="333399"/>
              </a:solidFill>
              <a:latin typeface="Arial" charset="0"/>
              <a:ea typeface="黑体" pitchFamily="2" charset="-122"/>
            </a:endParaRPr>
          </a:p>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2</a:t>
            </a:r>
          </a:p>
        </p:txBody>
      </p:sp>
      <p:sp>
        <p:nvSpPr>
          <p:cNvPr id="37918" name="Line 30"/>
          <p:cNvSpPr>
            <a:spLocks noChangeShapeType="1"/>
          </p:cNvSpPr>
          <p:nvPr/>
        </p:nvSpPr>
        <p:spPr bwMode="auto">
          <a:xfrm flipV="1">
            <a:off x="2224088" y="3713163"/>
            <a:ext cx="531812" cy="87312"/>
          </a:xfrm>
          <a:prstGeom prst="line">
            <a:avLst/>
          </a:prstGeom>
          <a:noFill/>
          <a:ln w="38100">
            <a:solidFill>
              <a:srgbClr val="33CC33"/>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7919" name="Line 31"/>
          <p:cNvSpPr>
            <a:spLocks noChangeShapeType="1"/>
          </p:cNvSpPr>
          <p:nvPr/>
        </p:nvSpPr>
        <p:spPr bwMode="auto">
          <a:xfrm>
            <a:off x="2224088" y="3503613"/>
            <a:ext cx="531812" cy="8731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7920" name="Line 32"/>
          <p:cNvSpPr>
            <a:spLocks noChangeShapeType="1"/>
          </p:cNvSpPr>
          <p:nvPr/>
        </p:nvSpPr>
        <p:spPr bwMode="auto">
          <a:xfrm>
            <a:off x="3711575" y="3643313"/>
            <a:ext cx="1022350" cy="14287"/>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7921" name="Text Box 33"/>
          <p:cNvSpPr txBox="1">
            <a:spLocks noChangeArrowheads="1"/>
          </p:cNvSpPr>
          <p:nvPr/>
        </p:nvSpPr>
        <p:spPr bwMode="auto">
          <a:xfrm>
            <a:off x="3840163" y="3225800"/>
            <a:ext cx="173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1.5 Mb/s </a:t>
            </a:r>
            <a:r>
              <a:rPr kumimoji="1" lang="zh-CN" altLang="en-US" sz="2000">
                <a:solidFill>
                  <a:srgbClr val="333399"/>
                </a:solidFill>
                <a:latin typeface="Arial" charset="0"/>
                <a:ea typeface="黑体" pitchFamily="2" charset="-122"/>
              </a:rPr>
              <a:t>链路</a:t>
            </a:r>
          </a:p>
        </p:txBody>
      </p:sp>
      <p:sp>
        <p:nvSpPr>
          <p:cNvPr id="37922" name="Rectangle 34"/>
          <p:cNvSpPr>
            <a:spLocks noChangeArrowheads="1"/>
          </p:cNvSpPr>
          <p:nvPr/>
        </p:nvSpPr>
        <p:spPr bwMode="auto">
          <a:xfrm>
            <a:off x="2767013" y="2295525"/>
            <a:ext cx="180975" cy="104775"/>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37923" name="Line 35"/>
          <p:cNvSpPr>
            <a:spLocks noChangeShapeType="1"/>
          </p:cNvSpPr>
          <p:nvPr/>
        </p:nvSpPr>
        <p:spPr bwMode="auto">
          <a:xfrm>
            <a:off x="2936875" y="2400300"/>
            <a:ext cx="785813" cy="10461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4" name="Line 36"/>
          <p:cNvSpPr>
            <a:spLocks noChangeShapeType="1"/>
          </p:cNvSpPr>
          <p:nvPr/>
        </p:nvSpPr>
        <p:spPr bwMode="auto">
          <a:xfrm flipH="1">
            <a:off x="2630488" y="2413000"/>
            <a:ext cx="136525" cy="10334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7925"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6075" y="815975"/>
            <a:ext cx="506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6" name="Picture 3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388" y="920750"/>
            <a:ext cx="5064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7" name="Text Box 39"/>
          <p:cNvSpPr txBox="1">
            <a:spLocks noChangeArrowheads="1"/>
          </p:cNvSpPr>
          <p:nvPr/>
        </p:nvSpPr>
        <p:spPr bwMode="auto">
          <a:xfrm>
            <a:off x="2608263" y="3787775"/>
            <a:ext cx="1198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输出队列</a:t>
            </a:r>
          </a:p>
        </p:txBody>
      </p:sp>
      <p:sp>
        <p:nvSpPr>
          <p:cNvPr id="37928" name="AutoShape 40"/>
          <p:cNvSpPr>
            <a:spLocks noChangeArrowheads="1"/>
          </p:cNvSpPr>
          <p:nvPr/>
        </p:nvSpPr>
        <p:spPr bwMode="auto">
          <a:xfrm rot="-5400000">
            <a:off x="4529138" y="365125"/>
            <a:ext cx="209550" cy="3911600"/>
          </a:xfrm>
          <a:prstGeom prst="can">
            <a:avLst>
              <a:gd name="adj" fmla="val 60580"/>
            </a:avLst>
          </a:prstGeom>
          <a:gradFill rotWithShape="0">
            <a:gsLst>
              <a:gs pos="0">
                <a:srgbClr val="393939"/>
              </a:gs>
              <a:gs pos="50000">
                <a:srgbClr val="C0C0C0"/>
              </a:gs>
              <a:gs pos="100000">
                <a:srgbClr val="393939"/>
              </a:gs>
            </a:gsLst>
            <a:lin ang="5400000" scaled="1"/>
          </a:gradFill>
          <a:ln w="9525">
            <a:solidFill>
              <a:schemeClr val="tx1"/>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pic>
        <p:nvPicPr>
          <p:cNvPr id="37929" name="Picture 4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3475" y="2071688"/>
            <a:ext cx="72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930" name="Picture 4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4250" y="2071688"/>
            <a:ext cx="728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7931" name="Freeform 43"/>
          <p:cNvSpPr>
            <a:spLocks/>
          </p:cNvSpPr>
          <p:nvPr/>
        </p:nvSpPr>
        <p:spPr bwMode="auto">
          <a:xfrm>
            <a:off x="1254125" y="1427163"/>
            <a:ext cx="1092200" cy="766762"/>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2" name="Freeform 44"/>
          <p:cNvSpPr>
            <a:spLocks/>
          </p:cNvSpPr>
          <p:nvPr/>
        </p:nvSpPr>
        <p:spPr bwMode="auto">
          <a:xfrm flipV="1">
            <a:off x="1254125" y="2455863"/>
            <a:ext cx="1092200" cy="768350"/>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rgbClr val="33CC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33" name="Text Box 45"/>
          <p:cNvSpPr txBox="1">
            <a:spLocks noChangeArrowheads="1"/>
          </p:cNvSpPr>
          <p:nvPr/>
        </p:nvSpPr>
        <p:spPr bwMode="auto">
          <a:xfrm>
            <a:off x="2247900" y="768350"/>
            <a:ext cx="4549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zh-CN" altLang="en-US" sz="2800">
                <a:solidFill>
                  <a:srgbClr val="333399"/>
                </a:solidFill>
                <a:latin typeface="Arial" charset="0"/>
                <a:ea typeface="黑体" pitchFamily="2" charset="-122"/>
              </a:rPr>
              <a:t>数据率异常的实时音频数据 </a:t>
            </a:r>
          </a:p>
        </p:txBody>
      </p:sp>
      <p:sp>
        <p:nvSpPr>
          <p:cNvPr id="37934" name="Line 46"/>
          <p:cNvSpPr>
            <a:spLocks noChangeShapeType="1"/>
          </p:cNvSpPr>
          <p:nvPr/>
        </p:nvSpPr>
        <p:spPr bwMode="auto">
          <a:xfrm flipH="1">
            <a:off x="1835150" y="1231900"/>
            <a:ext cx="720725"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35" name="Text Box 47"/>
          <p:cNvSpPr txBox="1">
            <a:spLocks noChangeArrowheads="1"/>
          </p:cNvSpPr>
          <p:nvPr/>
        </p:nvSpPr>
        <p:spPr bwMode="auto">
          <a:xfrm>
            <a:off x="0" y="3860800"/>
            <a:ext cx="2474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2800">
                <a:solidFill>
                  <a:srgbClr val="333399"/>
                </a:solidFill>
                <a:latin typeface="Arial" charset="0"/>
                <a:ea typeface="黑体" pitchFamily="2" charset="-122"/>
              </a:rPr>
              <a:t>FTP </a:t>
            </a:r>
            <a:r>
              <a:rPr lang="zh-CN" altLang="en-US" sz="2800">
                <a:solidFill>
                  <a:srgbClr val="333399"/>
                </a:solidFill>
                <a:latin typeface="Arial" charset="0"/>
                <a:ea typeface="黑体" pitchFamily="2" charset="-122"/>
              </a:rPr>
              <a:t>文件数据 </a:t>
            </a:r>
          </a:p>
        </p:txBody>
      </p:sp>
      <p:sp>
        <p:nvSpPr>
          <p:cNvPr id="37936" name="Line 48"/>
          <p:cNvSpPr>
            <a:spLocks noChangeShapeType="1"/>
          </p:cNvSpPr>
          <p:nvPr/>
        </p:nvSpPr>
        <p:spPr bwMode="auto">
          <a:xfrm flipV="1">
            <a:off x="1331913" y="3248025"/>
            <a:ext cx="144462" cy="61277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37" name="Rectangle 49"/>
          <p:cNvSpPr>
            <a:spLocks noChangeArrowheads="1"/>
          </p:cNvSpPr>
          <p:nvPr/>
        </p:nvSpPr>
        <p:spPr bwMode="auto">
          <a:xfrm>
            <a:off x="0" y="4508500"/>
            <a:ext cx="9144000" cy="23495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37938" name="Text Box 50"/>
          <p:cNvSpPr txBox="1">
            <a:spLocks noChangeArrowheads="1"/>
          </p:cNvSpPr>
          <p:nvPr/>
        </p:nvSpPr>
        <p:spPr bwMode="auto">
          <a:xfrm>
            <a:off x="185738" y="4581525"/>
            <a:ext cx="8707437"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just" eaLnBrk="1" hangingPunct="1"/>
            <a:r>
              <a:rPr lang="zh-CN" altLang="en-US" sz="2800">
                <a:solidFill>
                  <a:srgbClr val="333399"/>
                </a:solidFill>
                <a:latin typeface="Arial" charset="0"/>
                <a:ea typeface="黑体" pitchFamily="2" charset="-122"/>
              </a:rPr>
              <a:t>应在路由器中再增加</a:t>
            </a:r>
            <a:r>
              <a:rPr lang="zh-CN" altLang="en-US" sz="2800">
                <a:solidFill>
                  <a:srgbClr val="FF0000"/>
                </a:solidFill>
                <a:latin typeface="Arial" charset="0"/>
                <a:ea typeface="黑体" pitchFamily="2" charset="-122"/>
              </a:rPr>
              <a:t>调度</a:t>
            </a:r>
            <a:r>
              <a:rPr lang="en-US" altLang="zh-CN" sz="2800">
                <a:solidFill>
                  <a:srgbClr val="333399"/>
                </a:solidFill>
                <a:latin typeface="Arial" charset="0"/>
                <a:ea typeface="黑体" pitchFamily="2" charset="-122"/>
              </a:rPr>
              <a:t>(scheduling)</a:t>
            </a:r>
            <a:r>
              <a:rPr lang="zh-CN" altLang="en-US" sz="2800">
                <a:solidFill>
                  <a:srgbClr val="333399"/>
                </a:solidFill>
                <a:latin typeface="Arial" charset="0"/>
                <a:ea typeface="黑体" pitchFamily="2" charset="-122"/>
              </a:rPr>
              <a:t>机制。利用调度功能给实时音频分配 </a:t>
            </a:r>
            <a:r>
              <a:rPr lang="en-US" altLang="zh-CN" sz="2800">
                <a:solidFill>
                  <a:srgbClr val="333399"/>
                </a:solidFill>
                <a:latin typeface="Arial" charset="0"/>
                <a:ea typeface="黑体" pitchFamily="2" charset="-122"/>
              </a:rPr>
              <a:t>1.0 Mb/s </a:t>
            </a:r>
            <a:r>
              <a:rPr lang="zh-CN" altLang="en-US" sz="2800">
                <a:solidFill>
                  <a:srgbClr val="333399"/>
                </a:solidFill>
                <a:latin typeface="Arial" charset="0"/>
                <a:ea typeface="黑体" pitchFamily="2" charset="-122"/>
              </a:rPr>
              <a:t>的带宽，给文件传送分配 </a:t>
            </a:r>
            <a:r>
              <a:rPr lang="en-US" altLang="zh-CN" sz="2800">
                <a:solidFill>
                  <a:srgbClr val="333399"/>
                </a:solidFill>
                <a:latin typeface="Arial" charset="0"/>
                <a:ea typeface="黑体" pitchFamily="2" charset="-122"/>
              </a:rPr>
              <a:t>0.5 Mb/s </a:t>
            </a:r>
            <a:r>
              <a:rPr lang="zh-CN" altLang="en-US" sz="2800">
                <a:solidFill>
                  <a:srgbClr val="333399"/>
                </a:solidFill>
                <a:latin typeface="Arial" charset="0"/>
                <a:ea typeface="黑体" pitchFamily="2" charset="-122"/>
              </a:rPr>
              <a:t>的带宽（相当于在带宽为 </a:t>
            </a:r>
            <a:r>
              <a:rPr lang="en-US" altLang="zh-CN" sz="2800">
                <a:solidFill>
                  <a:srgbClr val="333399"/>
                </a:solidFill>
                <a:latin typeface="Arial" charset="0"/>
                <a:ea typeface="黑体" pitchFamily="2" charset="-122"/>
              </a:rPr>
              <a:t>1.5 Mb/s </a:t>
            </a:r>
            <a:r>
              <a:rPr lang="zh-CN" altLang="en-US" sz="2800">
                <a:solidFill>
                  <a:srgbClr val="333399"/>
                </a:solidFill>
                <a:latin typeface="Arial" charset="0"/>
                <a:ea typeface="黑体" pitchFamily="2" charset="-122"/>
              </a:rPr>
              <a:t>的链路中划分出两个逻辑链路），因而对这两种应用都有相应的服务质量保证。 </a:t>
            </a:r>
          </a:p>
        </p:txBody>
      </p:sp>
    </p:spTree>
    <p:extLst>
      <p:ext uri="{BB962C8B-B14F-4D97-AF65-F5344CB8AC3E}">
        <p14:creationId xmlns:p14="http://schemas.microsoft.com/office/powerpoint/2010/main" val="30537323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z="2800" smtClean="0"/>
              <a:t>主机 </a:t>
            </a:r>
            <a:r>
              <a:rPr lang="en-US" altLang="zh-CN" sz="2800" smtClean="0"/>
              <a:t>H</a:t>
            </a:r>
            <a:r>
              <a:rPr lang="en-US" altLang="zh-CN" sz="2800" baseline="-25000" smtClean="0"/>
              <a:t>1 </a:t>
            </a:r>
            <a:r>
              <a:rPr lang="zh-CN" altLang="en-US" sz="2800" smtClean="0"/>
              <a:t>和 </a:t>
            </a:r>
            <a:r>
              <a:rPr lang="en-US" altLang="zh-CN" sz="2800" smtClean="0"/>
              <a:t>H</a:t>
            </a:r>
            <a:r>
              <a:rPr lang="en-US" altLang="zh-CN" sz="2800" baseline="-25000" smtClean="0"/>
              <a:t>2 </a:t>
            </a:r>
            <a:r>
              <a:rPr lang="zh-CN" altLang="en-US" sz="2800" smtClean="0"/>
              <a:t>分别向主机 </a:t>
            </a:r>
            <a:r>
              <a:rPr lang="en-US" altLang="zh-CN" sz="2800" smtClean="0"/>
              <a:t>H</a:t>
            </a:r>
            <a:r>
              <a:rPr lang="en-US" altLang="zh-CN" sz="2800" baseline="-25000" smtClean="0"/>
              <a:t>3 </a:t>
            </a:r>
            <a:r>
              <a:rPr lang="zh-CN" altLang="en-US" sz="2800" smtClean="0"/>
              <a:t>和 </a:t>
            </a:r>
            <a:r>
              <a:rPr lang="en-US" altLang="zh-CN" sz="2800" smtClean="0"/>
              <a:t>H</a:t>
            </a:r>
            <a:r>
              <a:rPr lang="en-US" altLang="zh-CN" sz="2800" baseline="-25000" smtClean="0"/>
              <a:t>4 </a:t>
            </a:r>
            <a:r>
              <a:rPr lang="zh-CN" altLang="en-US" sz="2800" smtClean="0"/>
              <a:t>发送数据 </a:t>
            </a:r>
          </a:p>
        </p:txBody>
      </p:sp>
      <p:sp>
        <p:nvSpPr>
          <p:cNvPr id="38915" name="Line 3"/>
          <p:cNvSpPr>
            <a:spLocks noChangeShapeType="1"/>
          </p:cNvSpPr>
          <p:nvPr/>
        </p:nvSpPr>
        <p:spPr bwMode="auto">
          <a:xfrm rot="16200000" flipH="1">
            <a:off x="4660107" y="-721519"/>
            <a:ext cx="0" cy="60848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6" name="Line 4"/>
          <p:cNvSpPr>
            <a:spLocks noChangeShapeType="1"/>
          </p:cNvSpPr>
          <p:nvPr/>
        </p:nvSpPr>
        <p:spPr bwMode="auto">
          <a:xfrm flipH="1">
            <a:off x="7715250"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7" name="Line 5"/>
          <p:cNvSpPr>
            <a:spLocks noChangeShapeType="1"/>
          </p:cNvSpPr>
          <p:nvPr/>
        </p:nvSpPr>
        <p:spPr bwMode="auto">
          <a:xfrm rot="5400000" flipH="1">
            <a:off x="8006557" y="1048543"/>
            <a:ext cx="0" cy="5826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8" name="Line 6"/>
          <p:cNvSpPr>
            <a:spLocks noChangeShapeType="1"/>
          </p:cNvSpPr>
          <p:nvPr/>
        </p:nvSpPr>
        <p:spPr bwMode="auto">
          <a:xfrm rot="5400000" flipH="1">
            <a:off x="7942263"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9" name="Text Box 7"/>
          <p:cNvSpPr txBox="1">
            <a:spLocks noChangeArrowheads="1"/>
          </p:cNvSpPr>
          <p:nvPr/>
        </p:nvSpPr>
        <p:spPr bwMode="auto">
          <a:xfrm>
            <a:off x="3770313" y="1844675"/>
            <a:ext cx="17319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1.5 Mb/s </a:t>
            </a:r>
            <a:r>
              <a:rPr kumimoji="1" lang="zh-CN" altLang="en-US" sz="2000">
                <a:solidFill>
                  <a:srgbClr val="333399"/>
                </a:solidFill>
                <a:latin typeface="Arial" charset="0"/>
                <a:ea typeface="黑体" pitchFamily="2" charset="-122"/>
              </a:rPr>
              <a:t>链路</a:t>
            </a:r>
          </a:p>
        </p:txBody>
      </p:sp>
      <p:graphicFrame>
        <p:nvGraphicFramePr>
          <p:cNvPr id="38920" name="Object 8">
            <a:hlinkClick r:id="" action="ppaction://ole?verb=0"/>
          </p:cNvPr>
          <p:cNvGraphicFramePr>
            <a:graphicFrameLocks/>
          </p:cNvGraphicFramePr>
          <p:nvPr/>
        </p:nvGraphicFramePr>
        <p:xfrm>
          <a:off x="8059738" y="2611438"/>
          <a:ext cx="546100" cy="1031875"/>
        </p:xfrm>
        <a:graphic>
          <a:graphicData uri="http://schemas.openxmlformats.org/presentationml/2006/ole">
            <mc:AlternateContent xmlns:mc="http://schemas.openxmlformats.org/markup-compatibility/2006">
              <mc:Choice xmlns:v="urn:schemas-microsoft-com:vml" Requires="v">
                <p:oleObj spid="_x0000_s50190" name="Clip" r:id="rId3" imgW="2735263" imgH="3825875" progId="MS_ClipArt_Gallery.5">
                  <p:embed/>
                </p:oleObj>
              </mc:Choice>
              <mc:Fallback>
                <p:oleObj name="Clip" r:id="rId3" imgW="2735263" imgH="3825875"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2611438"/>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1" name="Line 9"/>
          <p:cNvSpPr>
            <a:spLocks noChangeShapeType="1"/>
          </p:cNvSpPr>
          <p:nvPr/>
        </p:nvSpPr>
        <p:spPr bwMode="auto">
          <a:xfrm>
            <a:off x="1617663" y="1130300"/>
            <a:ext cx="0" cy="23034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2" name="Line 10"/>
          <p:cNvSpPr>
            <a:spLocks noChangeShapeType="1"/>
          </p:cNvSpPr>
          <p:nvPr/>
        </p:nvSpPr>
        <p:spPr bwMode="auto">
          <a:xfrm rot="-5400000">
            <a:off x="1390651" y="1112837"/>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3" name="Line 11"/>
          <p:cNvSpPr>
            <a:spLocks noChangeShapeType="1"/>
          </p:cNvSpPr>
          <p:nvPr/>
        </p:nvSpPr>
        <p:spPr bwMode="auto">
          <a:xfrm rot="-5400000">
            <a:off x="1390651" y="3101975"/>
            <a:ext cx="0" cy="4540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924" name="Object 12">
            <a:hlinkClick r:id="" action="ppaction://ole?verb=0"/>
          </p:cNvPr>
          <p:cNvGraphicFramePr>
            <a:graphicFrameLocks/>
          </p:cNvGraphicFramePr>
          <p:nvPr/>
        </p:nvGraphicFramePr>
        <p:xfrm>
          <a:off x="708025" y="2506663"/>
          <a:ext cx="546100" cy="1031875"/>
        </p:xfrm>
        <a:graphic>
          <a:graphicData uri="http://schemas.openxmlformats.org/presentationml/2006/ole">
            <mc:AlternateContent xmlns:mc="http://schemas.openxmlformats.org/markup-compatibility/2006">
              <mc:Choice xmlns:v="urn:schemas-microsoft-com:vml" Requires="v">
                <p:oleObj spid="_x0000_s50191" name="Clip" r:id="rId5" imgW="2735263" imgH="3825875" progId="MS_ClipArt_Gallery.5">
                  <p:embed/>
                </p:oleObj>
              </mc:Choice>
              <mc:Fallback>
                <p:oleObj name="Clip" r:id="rId5" imgW="2735263" imgH="3825875"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2506663"/>
                        <a:ext cx="5461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5" name="Text Box 13"/>
          <p:cNvSpPr txBox="1">
            <a:spLocks noChangeArrowheads="1"/>
          </p:cNvSpPr>
          <p:nvPr/>
        </p:nvSpPr>
        <p:spPr bwMode="auto">
          <a:xfrm>
            <a:off x="300038" y="765175"/>
            <a:ext cx="460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1</a:t>
            </a:r>
          </a:p>
        </p:txBody>
      </p:sp>
      <p:sp>
        <p:nvSpPr>
          <p:cNvPr id="38926" name="Text Box 14"/>
          <p:cNvSpPr txBox="1">
            <a:spLocks noChangeArrowheads="1"/>
          </p:cNvSpPr>
          <p:nvPr/>
        </p:nvSpPr>
        <p:spPr bwMode="auto">
          <a:xfrm>
            <a:off x="230188" y="23971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2</a:t>
            </a:r>
          </a:p>
        </p:txBody>
      </p:sp>
      <p:sp>
        <p:nvSpPr>
          <p:cNvPr id="38927" name="Text Box 15"/>
          <p:cNvSpPr txBox="1">
            <a:spLocks noChangeArrowheads="1"/>
          </p:cNvSpPr>
          <p:nvPr/>
        </p:nvSpPr>
        <p:spPr bwMode="auto">
          <a:xfrm>
            <a:off x="8420100" y="8112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3</a:t>
            </a:r>
          </a:p>
        </p:txBody>
      </p:sp>
      <p:sp>
        <p:nvSpPr>
          <p:cNvPr id="38928" name="Text Box 16"/>
          <p:cNvSpPr txBox="1">
            <a:spLocks noChangeArrowheads="1"/>
          </p:cNvSpPr>
          <p:nvPr/>
        </p:nvSpPr>
        <p:spPr bwMode="auto">
          <a:xfrm>
            <a:off x="8575675" y="25463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4</a:t>
            </a:r>
          </a:p>
        </p:txBody>
      </p:sp>
      <p:sp>
        <p:nvSpPr>
          <p:cNvPr id="38929" name="Freeform 17"/>
          <p:cNvSpPr>
            <a:spLocks/>
          </p:cNvSpPr>
          <p:nvPr/>
        </p:nvSpPr>
        <p:spPr bwMode="auto">
          <a:xfrm flipV="1">
            <a:off x="6986588" y="1444625"/>
            <a:ext cx="1092200" cy="766763"/>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30" name="Freeform 18"/>
          <p:cNvSpPr>
            <a:spLocks/>
          </p:cNvSpPr>
          <p:nvPr/>
        </p:nvSpPr>
        <p:spPr bwMode="auto">
          <a:xfrm>
            <a:off x="6986588" y="2455863"/>
            <a:ext cx="1092200" cy="768350"/>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rgbClr val="33CC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31" name="Text Box 19"/>
          <p:cNvSpPr txBox="1">
            <a:spLocks noChangeArrowheads="1"/>
          </p:cNvSpPr>
          <p:nvPr/>
        </p:nvSpPr>
        <p:spPr bwMode="auto">
          <a:xfrm>
            <a:off x="6343650" y="17367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2</a:t>
            </a:r>
          </a:p>
        </p:txBody>
      </p:sp>
      <p:sp>
        <p:nvSpPr>
          <p:cNvPr id="38932" name="Text Box 20"/>
          <p:cNvSpPr txBox="1">
            <a:spLocks noChangeArrowheads="1"/>
          </p:cNvSpPr>
          <p:nvPr/>
        </p:nvSpPr>
        <p:spPr bwMode="auto">
          <a:xfrm>
            <a:off x="2425700" y="1735138"/>
            <a:ext cx="460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R</a:t>
            </a:r>
            <a:r>
              <a:rPr kumimoji="1" lang="en-US" altLang="zh-CN" sz="2000" baseline="-25000">
                <a:solidFill>
                  <a:srgbClr val="333399"/>
                </a:solidFill>
                <a:latin typeface="Arial" charset="0"/>
                <a:ea typeface="黑体" pitchFamily="2" charset="-122"/>
              </a:rPr>
              <a:t>1</a:t>
            </a:r>
          </a:p>
        </p:txBody>
      </p:sp>
      <p:sp>
        <p:nvSpPr>
          <p:cNvPr id="38933" name="Freeform 21"/>
          <p:cNvSpPr>
            <a:spLocks/>
          </p:cNvSpPr>
          <p:nvPr/>
        </p:nvSpPr>
        <p:spPr bwMode="auto">
          <a:xfrm>
            <a:off x="2619375" y="3433763"/>
            <a:ext cx="1092200" cy="419100"/>
          </a:xfrm>
          <a:custGeom>
            <a:avLst/>
            <a:gdLst>
              <a:gd name="T0" fmla="*/ 0 w 576"/>
              <a:gd name="T1" fmla="*/ 0 h 192"/>
              <a:gd name="T2" fmla="*/ 2147483647 w 576"/>
              <a:gd name="T3" fmla="*/ 0 h 192"/>
              <a:gd name="T4" fmla="*/ 2147483647 w 576"/>
              <a:gd name="T5" fmla="*/ 2147483647 h 192"/>
              <a:gd name="T6" fmla="*/ 0 w 576"/>
              <a:gd name="T7" fmla="*/ 2147483647 h 192"/>
              <a:gd name="T8" fmla="*/ 0 60000 65536"/>
              <a:gd name="T9" fmla="*/ 0 60000 65536"/>
              <a:gd name="T10" fmla="*/ 0 60000 65536"/>
              <a:gd name="T11" fmla="*/ 0 60000 65536"/>
              <a:gd name="T12" fmla="*/ 0 w 576"/>
              <a:gd name="T13" fmla="*/ 0 h 192"/>
              <a:gd name="T14" fmla="*/ 576 w 576"/>
              <a:gd name="T15" fmla="*/ 192 h 192"/>
            </a:gdLst>
            <a:ahLst/>
            <a:cxnLst>
              <a:cxn ang="T8">
                <a:pos x="T0" y="T1"/>
              </a:cxn>
              <a:cxn ang="T9">
                <a:pos x="T2" y="T3"/>
              </a:cxn>
              <a:cxn ang="T10">
                <a:pos x="T4" y="T5"/>
              </a:cxn>
              <a:cxn ang="T11">
                <a:pos x="T6" y="T7"/>
              </a:cxn>
            </a:cxnLst>
            <a:rect l="T12" t="T13" r="T14" b="T15"/>
            <a:pathLst>
              <a:path w="576" h="192">
                <a:moveTo>
                  <a:pt x="0" y="0"/>
                </a:moveTo>
                <a:lnTo>
                  <a:pt x="576" y="0"/>
                </a:lnTo>
                <a:lnTo>
                  <a:pt x="576" y="192"/>
                </a:lnTo>
                <a:lnTo>
                  <a:pt x="0" y="192"/>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34" name="Line 22"/>
          <p:cNvSpPr>
            <a:spLocks noChangeShapeType="1"/>
          </p:cNvSpPr>
          <p:nvPr/>
        </p:nvSpPr>
        <p:spPr bwMode="auto">
          <a:xfrm>
            <a:off x="36195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23"/>
          <p:cNvSpPr>
            <a:spLocks noChangeShapeType="1"/>
          </p:cNvSpPr>
          <p:nvPr/>
        </p:nvSpPr>
        <p:spPr bwMode="auto">
          <a:xfrm>
            <a:off x="352901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Line 24"/>
          <p:cNvSpPr>
            <a:spLocks noChangeShapeType="1"/>
          </p:cNvSpPr>
          <p:nvPr/>
        </p:nvSpPr>
        <p:spPr bwMode="auto">
          <a:xfrm>
            <a:off x="343852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25"/>
          <p:cNvSpPr>
            <a:spLocks noChangeShapeType="1"/>
          </p:cNvSpPr>
          <p:nvPr/>
        </p:nvSpPr>
        <p:spPr bwMode="auto">
          <a:xfrm>
            <a:off x="334645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6"/>
          <p:cNvSpPr>
            <a:spLocks noChangeShapeType="1"/>
          </p:cNvSpPr>
          <p:nvPr/>
        </p:nvSpPr>
        <p:spPr bwMode="auto">
          <a:xfrm>
            <a:off x="3255963"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27"/>
          <p:cNvSpPr>
            <a:spLocks noChangeShapeType="1"/>
          </p:cNvSpPr>
          <p:nvPr/>
        </p:nvSpPr>
        <p:spPr bwMode="auto">
          <a:xfrm>
            <a:off x="3165475"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28"/>
          <p:cNvSpPr>
            <a:spLocks noChangeShapeType="1"/>
          </p:cNvSpPr>
          <p:nvPr/>
        </p:nvSpPr>
        <p:spPr bwMode="auto">
          <a:xfrm>
            <a:off x="3073400" y="3433763"/>
            <a:ext cx="0" cy="4191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Text Box 29"/>
          <p:cNvSpPr txBox="1">
            <a:spLocks noChangeArrowheads="1"/>
          </p:cNvSpPr>
          <p:nvPr/>
        </p:nvSpPr>
        <p:spPr bwMode="auto">
          <a:xfrm>
            <a:off x="1763713" y="3248025"/>
            <a:ext cx="46196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1</a:t>
            </a:r>
            <a:endParaRPr kumimoji="1" lang="en-US" altLang="zh-CN" sz="2000">
              <a:solidFill>
                <a:srgbClr val="333399"/>
              </a:solidFill>
              <a:latin typeface="Arial" charset="0"/>
              <a:ea typeface="黑体" pitchFamily="2" charset="-122"/>
            </a:endParaRPr>
          </a:p>
          <a:p>
            <a:pPr eaLnBrk="1" hangingPunct="1"/>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2</a:t>
            </a:r>
          </a:p>
        </p:txBody>
      </p:sp>
      <p:sp>
        <p:nvSpPr>
          <p:cNvPr id="38942" name="Line 30"/>
          <p:cNvSpPr>
            <a:spLocks noChangeShapeType="1"/>
          </p:cNvSpPr>
          <p:nvPr/>
        </p:nvSpPr>
        <p:spPr bwMode="auto">
          <a:xfrm flipV="1">
            <a:off x="2224088" y="3713163"/>
            <a:ext cx="531812" cy="87312"/>
          </a:xfrm>
          <a:prstGeom prst="line">
            <a:avLst/>
          </a:prstGeom>
          <a:noFill/>
          <a:ln w="38100">
            <a:solidFill>
              <a:srgbClr val="33CC33"/>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8943" name="Line 31"/>
          <p:cNvSpPr>
            <a:spLocks noChangeShapeType="1"/>
          </p:cNvSpPr>
          <p:nvPr/>
        </p:nvSpPr>
        <p:spPr bwMode="auto">
          <a:xfrm>
            <a:off x="2224088" y="3503613"/>
            <a:ext cx="531812" cy="8731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8944" name="Line 32"/>
          <p:cNvSpPr>
            <a:spLocks noChangeShapeType="1"/>
          </p:cNvSpPr>
          <p:nvPr/>
        </p:nvSpPr>
        <p:spPr bwMode="auto">
          <a:xfrm>
            <a:off x="3711575" y="3643313"/>
            <a:ext cx="1022350" cy="14287"/>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8945" name="Text Box 33"/>
          <p:cNvSpPr txBox="1">
            <a:spLocks noChangeArrowheads="1"/>
          </p:cNvSpPr>
          <p:nvPr/>
        </p:nvSpPr>
        <p:spPr bwMode="auto">
          <a:xfrm>
            <a:off x="3840163" y="3225800"/>
            <a:ext cx="173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1.5 Mb/s </a:t>
            </a:r>
            <a:r>
              <a:rPr kumimoji="1" lang="zh-CN" altLang="en-US" sz="2000">
                <a:solidFill>
                  <a:srgbClr val="333399"/>
                </a:solidFill>
                <a:latin typeface="Arial" charset="0"/>
                <a:ea typeface="黑体" pitchFamily="2" charset="-122"/>
              </a:rPr>
              <a:t>链路</a:t>
            </a:r>
          </a:p>
        </p:txBody>
      </p:sp>
      <p:sp>
        <p:nvSpPr>
          <p:cNvPr id="38946" name="Rectangle 34"/>
          <p:cNvSpPr>
            <a:spLocks noChangeArrowheads="1"/>
          </p:cNvSpPr>
          <p:nvPr/>
        </p:nvSpPr>
        <p:spPr bwMode="auto">
          <a:xfrm>
            <a:off x="2767013" y="2295525"/>
            <a:ext cx="180975" cy="104775"/>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38947" name="Line 35"/>
          <p:cNvSpPr>
            <a:spLocks noChangeShapeType="1"/>
          </p:cNvSpPr>
          <p:nvPr/>
        </p:nvSpPr>
        <p:spPr bwMode="auto">
          <a:xfrm>
            <a:off x="2936875" y="2400300"/>
            <a:ext cx="785813" cy="10461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8" name="Line 36"/>
          <p:cNvSpPr>
            <a:spLocks noChangeShapeType="1"/>
          </p:cNvSpPr>
          <p:nvPr/>
        </p:nvSpPr>
        <p:spPr bwMode="auto">
          <a:xfrm flipH="1">
            <a:off x="2630488" y="2413000"/>
            <a:ext cx="136525" cy="1033463"/>
          </a:xfrm>
          <a:prstGeom prst="line">
            <a:avLst/>
          </a:prstGeom>
          <a:noFill/>
          <a:ln w="2857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949" name="Picture 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6075" y="815975"/>
            <a:ext cx="506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0" name="Picture 3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388" y="920750"/>
            <a:ext cx="5064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1" name="Text Box 39"/>
          <p:cNvSpPr txBox="1">
            <a:spLocks noChangeArrowheads="1"/>
          </p:cNvSpPr>
          <p:nvPr/>
        </p:nvSpPr>
        <p:spPr bwMode="auto">
          <a:xfrm>
            <a:off x="2608263" y="3787775"/>
            <a:ext cx="1198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输出队列</a:t>
            </a:r>
          </a:p>
        </p:txBody>
      </p:sp>
      <p:sp>
        <p:nvSpPr>
          <p:cNvPr id="38952" name="AutoShape 40"/>
          <p:cNvSpPr>
            <a:spLocks noChangeArrowheads="1"/>
          </p:cNvSpPr>
          <p:nvPr/>
        </p:nvSpPr>
        <p:spPr bwMode="auto">
          <a:xfrm rot="-5400000">
            <a:off x="4529138" y="365125"/>
            <a:ext cx="209550" cy="3911600"/>
          </a:xfrm>
          <a:prstGeom prst="can">
            <a:avLst>
              <a:gd name="adj" fmla="val 60580"/>
            </a:avLst>
          </a:prstGeom>
          <a:gradFill rotWithShape="0">
            <a:gsLst>
              <a:gs pos="0">
                <a:srgbClr val="393939"/>
              </a:gs>
              <a:gs pos="50000">
                <a:srgbClr val="C0C0C0"/>
              </a:gs>
              <a:gs pos="100000">
                <a:srgbClr val="393939"/>
              </a:gs>
            </a:gsLst>
            <a:lin ang="5400000" scaled="1"/>
          </a:gradFill>
          <a:ln w="9525">
            <a:solidFill>
              <a:schemeClr val="tx1"/>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pic>
        <p:nvPicPr>
          <p:cNvPr id="38953" name="Picture 4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3475" y="2071688"/>
            <a:ext cx="72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8954" name="Picture 4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4250" y="2071688"/>
            <a:ext cx="728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8955" name="Freeform 43"/>
          <p:cNvSpPr>
            <a:spLocks/>
          </p:cNvSpPr>
          <p:nvPr/>
        </p:nvSpPr>
        <p:spPr bwMode="auto">
          <a:xfrm>
            <a:off x="1254125" y="1427163"/>
            <a:ext cx="1092200" cy="766762"/>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6" name="Freeform 44"/>
          <p:cNvSpPr>
            <a:spLocks/>
          </p:cNvSpPr>
          <p:nvPr/>
        </p:nvSpPr>
        <p:spPr bwMode="auto">
          <a:xfrm flipV="1">
            <a:off x="1254125" y="2455863"/>
            <a:ext cx="1092200" cy="768350"/>
          </a:xfrm>
          <a:custGeom>
            <a:avLst/>
            <a:gdLst>
              <a:gd name="T0" fmla="*/ 0 w 576"/>
              <a:gd name="T1" fmla="*/ 2147483647 h 352"/>
              <a:gd name="T2" fmla="*/ 2147483647 w 576"/>
              <a:gd name="T3" fmla="*/ 2147483647 h 352"/>
              <a:gd name="T4" fmla="*/ 2147483647 w 576"/>
              <a:gd name="T5" fmla="*/ 2147483647 h 352"/>
              <a:gd name="T6" fmla="*/ 2147483647 w 576"/>
              <a:gd name="T7" fmla="*/ 2147483647 h 352"/>
              <a:gd name="T8" fmla="*/ 2147483647 w 576"/>
              <a:gd name="T9" fmla="*/ 2147483647 h 352"/>
              <a:gd name="T10" fmla="*/ 2147483647 w 576"/>
              <a:gd name="T11" fmla="*/ 2147483647 h 352"/>
              <a:gd name="T12" fmla="*/ 2147483647 w 576"/>
              <a:gd name="T13" fmla="*/ 2147483647 h 352"/>
              <a:gd name="T14" fmla="*/ 0 60000 65536"/>
              <a:gd name="T15" fmla="*/ 0 60000 65536"/>
              <a:gd name="T16" fmla="*/ 0 60000 65536"/>
              <a:gd name="T17" fmla="*/ 0 60000 65536"/>
              <a:gd name="T18" fmla="*/ 0 60000 65536"/>
              <a:gd name="T19" fmla="*/ 0 60000 65536"/>
              <a:gd name="T20" fmla="*/ 0 60000 65536"/>
              <a:gd name="T21" fmla="*/ 0 w 576"/>
              <a:gd name="T22" fmla="*/ 0 h 352"/>
              <a:gd name="T23" fmla="*/ 576 w 576"/>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a:solidFill>
              <a:srgbClr val="33CC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7" name="Text Box 45"/>
          <p:cNvSpPr txBox="1">
            <a:spLocks noChangeArrowheads="1"/>
          </p:cNvSpPr>
          <p:nvPr/>
        </p:nvSpPr>
        <p:spPr bwMode="auto">
          <a:xfrm>
            <a:off x="2247900" y="768350"/>
            <a:ext cx="3227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lang="en-US" altLang="zh-CN" sz="2800">
                <a:solidFill>
                  <a:srgbClr val="333399"/>
                </a:solidFill>
                <a:latin typeface="Arial" charset="0"/>
                <a:ea typeface="黑体" pitchFamily="2" charset="-122"/>
              </a:rPr>
              <a:t>1 Mb/s </a:t>
            </a:r>
            <a:r>
              <a:rPr lang="zh-CN" altLang="en-US" sz="2800">
                <a:solidFill>
                  <a:srgbClr val="333399"/>
                </a:solidFill>
                <a:latin typeface="Arial" charset="0"/>
                <a:ea typeface="黑体" pitchFamily="2" charset="-122"/>
              </a:rPr>
              <a:t>的实时数据 </a:t>
            </a:r>
          </a:p>
        </p:txBody>
      </p:sp>
      <p:sp>
        <p:nvSpPr>
          <p:cNvPr id="38958" name="Line 46"/>
          <p:cNvSpPr>
            <a:spLocks noChangeShapeType="1"/>
          </p:cNvSpPr>
          <p:nvPr/>
        </p:nvSpPr>
        <p:spPr bwMode="auto">
          <a:xfrm flipH="1">
            <a:off x="1835150" y="1268413"/>
            <a:ext cx="504825" cy="468312"/>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9" name="Line 48"/>
          <p:cNvSpPr>
            <a:spLocks noChangeShapeType="1"/>
          </p:cNvSpPr>
          <p:nvPr/>
        </p:nvSpPr>
        <p:spPr bwMode="auto">
          <a:xfrm flipH="1">
            <a:off x="2124075" y="1341438"/>
            <a:ext cx="360363" cy="1079500"/>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0" name="Rectangle 49"/>
          <p:cNvSpPr>
            <a:spLocks noChangeArrowheads="1"/>
          </p:cNvSpPr>
          <p:nvPr/>
        </p:nvSpPr>
        <p:spPr bwMode="auto">
          <a:xfrm>
            <a:off x="0" y="4292600"/>
            <a:ext cx="9144000" cy="25654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38961" name="Text Box 50"/>
          <p:cNvSpPr txBox="1">
            <a:spLocks noChangeArrowheads="1"/>
          </p:cNvSpPr>
          <p:nvPr/>
        </p:nvSpPr>
        <p:spPr bwMode="auto">
          <a:xfrm>
            <a:off x="185738" y="4370388"/>
            <a:ext cx="8707437"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just" eaLnBrk="1" hangingPunct="1"/>
            <a:r>
              <a:rPr lang="zh-CN" altLang="en-US" sz="2800">
                <a:solidFill>
                  <a:srgbClr val="333399"/>
                </a:solidFill>
                <a:latin typeface="Arial" charset="0"/>
                <a:ea typeface="黑体" pitchFamily="2" charset="-122"/>
              </a:rPr>
              <a:t>总数据率已超过了 </a:t>
            </a:r>
            <a:r>
              <a:rPr lang="en-US" altLang="zh-CN" sz="2800">
                <a:solidFill>
                  <a:srgbClr val="333399"/>
                </a:solidFill>
                <a:latin typeface="Arial" charset="0"/>
                <a:ea typeface="黑体" pitchFamily="2" charset="-122"/>
              </a:rPr>
              <a:t>1.5 Mb/s </a:t>
            </a:r>
            <a:r>
              <a:rPr lang="zh-CN" altLang="en-US" sz="2800">
                <a:solidFill>
                  <a:srgbClr val="333399"/>
                </a:solidFill>
                <a:latin typeface="Arial" charset="0"/>
                <a:ea typeface="黑体" pitchFamily="2" charset="-122"/>
              </a:rPr>
              <a:t>链路的带宽。比较合理的做法是让一个数据流通过 </a:t>
            </a:r>
            <a:r>
              <a:rPr lang="en-US" altLang="zh-CN" sz="2800">
                <a:solidFill>
                  <a:srgbClr val="333399"/>
                </a:solidFill>
                <a:latin typeface="Arial" charset="0"/>
                <a:ea typeface="黑体" pitchFamily="2" charset="-122"/>
              </a:rPr>
              <a:t>1.5 Mb/s </a:t>
            </a:r>
            <a:r>
              <a:rPr lang="zh-CN" altLang="en-US" sz="2800">
                <a:solidFill>
                  <a:srgbClr val="333399"/>
                </a:solidFill>
                <a:latin typeface="Arial" charset="0"/>
                <a:ea typeface="黑体" pitchFamily="2" charset="-122"/>
              </a:rPr>
              <a:t>的链路，而阻止另一个数据流的通过。这就需要</a:t>
            </a:r>
            <a:r>
              <a:rPr lang="zh-CN" altLang="en-US" sz="2800">
                <a:solidFill>
                  <a:srgbClr val="FF0000"/>
                </a:solidFill>
                <a:latin typeface="Arial" charset="0"/>
                <a:ea typeface="黑体" pitchFamily="2" charset="-122"/>
              </a:rPr>
              <a:t>呼叫接纳</a:t>
            </a:r>
            <a:r>
              <a:rPr lang="en-US" altLang="zh-CN" sz="2800">
                <a:solidFill>
                  <a:srgbClr val="333399"/>
                </a:solidFill>
                <a:latin typeface="Arial" charset="0"/>
                <a:ea typeface="黑体" pitchFamily="2" charset="-122"/>
              </a:rPr>
              <a:t>(call admission)</a:t>
            </a:r>
            <a:r>
              <a:rPr lang="zh-CN" altLang="en-US" sz="2800">
                <a:solidFill>
                  <a:srgbClr val="333399"/>
                </a:solidFill>
                <a:latin typeface="Arial" charset="0"/>
                <a:ea typeface="黑体" pitchFamily="2" charset="-122"/>
              </a:rPr>
              <a:t>机制。数据流要</a:t>
            </a:r>
            <a:r>
              <a:rPr lang="zh-CN" altLang="en-US" sz="2800">
                <a:solidFill>
                  <a:srgbClr val="CC3399"/>
                </a:solidFill>
                <a:latin typeface="Arial" charset="0"/>
                <a:ea typeface="黑体" pitchFamily="2" charset="-122"/>
              </a:rPr>
              <a:t>预先声明</a:t>
            </a:r>
            <a:r>
              <a:rPr lang="zh-CN" altLang="en-US" sz="2800">
                <a:solidFill>
                  <a:srgbClr val="333399"/>
                </a:solidFill>
                <a:latin typeface="Arial" charset="0"/>
                <a:ea typeface="黑体" pitchFamily="2" charset="-122"/>
              </a:rPr>
              <a:t>所需的服务质量，然后或者被准许进入网络，或者被拒绝进入网络。 </a:t>
            </a:r>
          </a:p>
        </p:txBody>
      </p:sp>
    </p:spTree>
    <p:extLst>
      <p:ext uri="{BB962C8B-B14F-4D97-AF65-F5344CB8AC3E}">
        <p14:creationId xmlns:p14="http://schemas.microsoft.com/office/powerpoint/2010/main" val="3387659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调度机制 </a:t>
            </a:r>
          </a:p>
        </p:txBody>
      </p:sp>
      <p:sp>
        <p:nvSpPr>
          <p:cNvPr id="578563" name="Rectangle 3"/>
          <p:cNvSpPr>
            <a:spLocks noGrp="1" noChangeArrowheads="1"/>
          </p:cNvSpPr>
          <p:nvPr>
            <p:ph idx="1"/>
          </p:nvPr>
        </p:nvSpPr>
        <p:spPr/>
        <p:txBody>
          <a:bodyPr/>
          <a:lstStyle/>
          <a:p>
            <a:pPr eaLnBrk="1" hangingPunct="1">
              <a:buFont typeface="Wingdings" pitchFamily="2" charset="2"/>
              <a:buNone/>
            </a:pPr>
            <a:r>
              <a:rPr lang="en-US" altLang="zh-CN" sz="1800" smtClean="0"/>
              <a:t>“</a:t>
            </a:r>
            <a:r>
              <a:rPr lang="zh-CN" altLang="en-US" sz="1800" smtClean="0">
                <a:solidFill>
                  <a:schemeClr val="hlink"/>
                </a:solidFill>
              </a:rPr>
              <a:t>调度</a:t>
            </a:r>
            <a:r>
              <a:rPr lang="zh-CN" altLang="en-US" sz="1800" smtClean="0"/>
              <a:t>”就是指排队的规则。</a:t>
            </a:r>
          </a:p>
          <a:p>
            <a:pPr eaLnBrk="1" hangingPunct="1">
              <a:buFont typeface="Wingdings" pitchFamily="2" charset="2"/>
              <a:buNone/>
            </a:pPr>
            <a:r>
              <a:rPr lang="zh-CN" altLang="en-US" sz="1800" smtClean="0"/>
              <a:t>如不采用专门的调度机制，则默认排队规则就是</a:t>
            </a:r>
            <a:r>
              <a:rPr lang="zh-CN" altLang="en-US" sz="1800" smtClean="0">
                <a:solidFill>
                  <a:schemeClr val="hlink"/>
                </a:solidFill>
              </a:rPr>
              <a:t>先进先出 </a:t>
            </a:r>
            <a:r>
              <a:rPr lang="en-US" altLang="zh-CN" sz="1800" smtClean="0"/>
              <a:t>FIFO (First In First Out)</a:t>
            </a:r>
            <a:r>
              <a:rPr lang="zh-CN" altLang="en-US" sz="1800" smtClean="0"/>
              <a:t>。当队列已满时，后到达的分组就被丢弃。</a:t>
            </a:r>
          </a:p>
          <a:p>
            <a:pPr eaLnBrk="1" hangingPunct="1">
              <a:buFont typeface="Wingdings" pitchFamily="2" charset="2"/>
              <a:buNone/>
            </a:pPr>
            <a:r>
              <a:rPr lang="zh-CN" altLang="en-US" sz="1800" smtClean="0"/>
              <a:t>先进先出的最大缺点就是不能区分时间敏感分组和一般数据分组，并且也不公平。</a:t>
            </a:r>
          </a:p>
          <a:p>
            <a:pPr eaLnBrk="1" hangingPunct="1">
              <a:buFont typeface="Wingdings" pitchFamily="2" charset="2"/>
              <a:buNone/>
            </a:pPr>
            <a:r>
              <a:rPr lang="zh-CN" altLang="en-US" sz="1800" smtClean="0"/>
              <a:t>在先进先出的基础上增加按优先级排队，就能使优先级高的分组优先得到服务。  </a:t>
            </a:r>
          </a:p>
        </p:txBody>
      </p:sp>
    </p:spTree>
    <p:extLst>
      <p:ext uri="{BB962C8B-B14F-4D97-AF65-F5344CB8AC3E}">
        <p14:creationId xmlns:p14="http://schemas.microsoft.com/office/powerpoint/2010/main" val="1140898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85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85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8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本章小结</a:t>
            </a:r>
          </a:p>
        </p:txBody>
      </p:sp>
      <p:sp>
        <p:nvSpPr>
          <p:cNvPr id="41987" name="Rectangle 3"/>
          <p:cNvSpPr>
            <a:spLocks noGrp="1" noChangeArrowheads="1"/>
          </p:cNvSpPr>
          <p:nvPr>
            <p:ph idx="1"/>
          </p:nvPr>
        </p:nvSpPr>
        <p:spPr/>
        <p:txBody>
          <a:bodyPr/>
          <a:lstStyle/>
          <a:p>
            <a:pPr eaLnBrk="1" hangingPunct="1">
              <a:buFont typeface="Wingdings" pitchFamily="2" charset="2"/>
              <a:buNone/>
            </a:pPr>
            <a:r>
              <a:rPr lang="zh-CN" altLang="en-US" sz="1800" smtClean="0">
                <a:latin typeface="华文楷体" pitchFamily="2" charset="-122"/>
                <a:ea typeface="华文楷体" pitchFamily="2" charset="-122"/>
              </a:rPr>
              <a:t>流媒体</a:t>
            </a:r>
            <a:endParaRPr lang="en-US" altLang="zh-CN" sz="1800" smtClean="0">
              <a:latin typeface="华文楷体" pitchFamily="2" charset="-122"/>
              <a:ea typeface="华文楷体" pitchFamily="2" charset="-122"/>
            </a:endParaRPr>
          </a:p>
          <a:p>
            <a:pPr eaLnBrk="1" hangingPunct="1">
              <a:buFont typeface="Wingdings" pitchFamily="2" charset="2"/>
              <a:buNone/>
            </a:pPr>
            <a:r>
              <a:rPr lang="zh-CN" altLang="en-US" sz="1800" smtClean="0">
                <a:latin typeface="华文楷体" pitchFamily="2" charset="-122"/>
                <a:ea typeface="华文楷体" pitchFamily="2" charset="-122"/>
              </a:rPr>
              <a:t>改进“尽最大努力交付”</a:t>
            </a:r>
            <a:endParaRPr lang="en-US" altLang="zh-CN" sz="1800" smtClean="0">
              <a:latin typeface="华文楷体" pitchFamily="2" charset="-122"/>
              <a:ea typeface="华文楷体" pitchFamily="2" charset="-122"/>
            </a:endParaRPr>
          </a:p>
          <a:p>
            <a:pPr eaLnBrk="1" hangingPunct="1">
              <a:buFont typeface="Wingdings" pitchFamily="2" charset="2"/>
              <a:buNone/>
            </a:pPr>
            <a:endParaRPr lang="en-US" altLang="zh-CN" sz="1800" smtClean="0">
              <a:latin typeface="华文楷体" pitchFamily="2" charset="-122"/>
              <a:ea typeface="华文楷体" pitchFamily="2" charset="-122"/>
            </a:endParaRPr>
          </a:p>
        </p:txBody>
      </p:sp>
    </p:spTree>
    <p:extLst>
      <p:ext uri="{BB962C8B-B14F-4D97-AF65-F5344CB8AC3E}">
        <p14:creationId xmlns:p14="http://schemas.microsoft.com/office/powerpoint/2010/main" val="124086385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5"/>
          <p:cNvSpPr>
            <a:spLocks noGrp="1"/>
          </p:cNvSpPr>
          <p:nvPr>
            <p:ph type="title"/>
          </p:nvPr>
        </p:nvSpPr>
        <p:spPr/>
        <p:txBody>
          <a:bodyPr/>
          <a:lstStyle/>
          <a:p>
            <a:pPr eaLnBrk="1" hangingPunct="1"/>
            <a:r>
              <a:rPr lang="zh-CN" altLang="en-US" smtClean="0"/>
              <a:t>多媒体信息的特点</a:t>
            </a:r>
          </a:p>
        </p:txBody>
      </p:sp>
      <p:sp>
        <p:nvSpPr>
          <p:cNvPr id="131136" name="Rectangle 64"/>
          <p:cNvSpPr>
            <a:spLocks noGrp="1" noChangeArrowheads="1"/>
          </p:cNvSpPr>
          <p:nvPr>
            <p:ph idx="1"/>
          </p:nvPr>
        </p:nvSpPr>
        <p:spPr/>
        <p:txBody>
          <a:bodyPr/>
          <a:lstStyle/>
          <a:p>
            <a:pPr algn="just" eaLnBrk="1" hangingPunct="1">
              <a:lnSpc>
                <a:spcPct val="90000"/>
              </a:lnSpc>
              <a:buFont typeface="Wingdings" pitchFamily="2" charset="2"/>
              <a:buNone/>
            </a:pPr>
            <a:r>
              <a:rPr lang="zh-CN" altLang="en-US" sz="2400" smtClean="0">
                <a:solidFill>
                  <a:srgbClr val="FF0000"/>
                </a:solidFill>
              </a:rPr>
              <a:t>多媒体信息</a:t>
            </a:r>
            <a:r>
              <a:rPr lang="zh-CN" altLang="en-US" sz="2400" smtClean="0"/>
              <a:t>（包括声音和图像信息）与不包括声音和图像的数据信息有很大的区别。</a:t>
            </a:r>
          </a:p>
          <a:p>
            <a:pPr algn="just" eaLnBrk="1" hangingPunct="1">
              <a:lnSpc>
                <a:spcPct val="90000"/>
              </a:lnSpc>
              <a:buFont typeface="Wingdings" pitchFamily="2" charset="2"/>
              <a:buNone/>
            </a:pPr>
            <a:r>
              <a:rPr lang="zh-CN" altLang="en-US" sz="2400" smtClean="0"/>
              <a:t>多媒体信息的信息量往往很大。</a:t>
            </a:r>
          </a:p>
          <a:p>
            <a:pPr algn="just" eaLnBrk="1" hangingPunct="1">
              <a:lnSpc>
                <a:spcPct val="90000"/>
              </a:lnSpc>
              <a:buFont typeface="Wingdings" pitchFamily="2" charset="2"/>
              <a:buNone/>
            </a:pPr>
            <a:r>
              <a:rPr lang="zh-CN" altLang="en-US" sz="2400" smtClean="0"/>
              <a:t>在传输多媒体数据时，对时延和时延抖动均有较高的要求。</a:t>
            </a:r>
          </a:p>
          <a:p>
            <a:pPr algn="just" eaLnBrk="1" hangingPunct="1">
              <a:lnSpc>
                <a:spcPct val="90000"/>
              </a:lnSpc>
              <a:buFont typeface="Wingdings" pitchFamily="2" charset="2"/>
              <a:buNone/>
            </a:pPr>
            <a:r>
              <a:rPr lang="zh-CN" altLang="en-US" sz="2400" smtClean="0"/>
              <a:t>多媒体数据往往是</a:t>
            </a:r>
            <a:r>
              <a:rPr lang="zh-CN" altLang="en-US" sz="2400" smtClean="0">
                <a:solidFill>
                  <a:schemeClr val="hlink"/>
                </a:solidFill>
              </a:rPr>
              <a:t>实时数据</a:t>
            </a:r>
            <a:r>
              <a:rPr lang="en-US" altLang="zh-CN" sz="2400" smtClean="0"/>
              <a:t>(real time data)</a:t>
            </a:r>
            <a:r>
              <a:rPr lang="zh-CN" altLang="en-US" sz="2400" smtClean="0"/>
              <a:t>，它的含义是：在发送实时数据的同时，在接收端边接收边播放。 </a:t>
            </a:r>
          </a:p>
        </p:txBody>
      </p:sp>
    </p:spTree>
    <p:extLst>
      <p:ext uri="{BB962C8B-B14F-4D97-AF65-F5344CB8AC3E}">
        <p14:creationId xmlns:p14="http://schemas.microsoft.com/office/powerpoint/2010/main" val="2737940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3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13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1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3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54"/>
          <p:cNvSpPr>
            <a:spLocks noGrp="1"/>
          </p:cNvSpPr>
          <p:nvPr>
            <p:ph type="title"/>
          </p:nvPr>
        </p:nvSpPr>
        <p:spPr/>
        <p:txBody>
          <a:bodyPr/>
          <a:lstStyle/>
          <a:p>
            <a:pPr eaLnBrk="1" hangingPunct="1"/>
            <a:r>
              <a:rPr lang="zh-CN" altLang="en-US" smtClean="0"/>
              <a:t>因特网是非等时的</a:t>
            </a:r>
          </a:p>
        </p:txBody>
      </p:sp>
      <p:sp>
        <p:nvSpPr>
          <p:cNvPr id="435203" name="Rectangle 3"/>
          <p:cNvSpPr>
            <a:spLocks noGrp="1" noChangeArrowheads="1"/>
          </p:cNvSpPr>
          <p:nvPr>
            <p:ph idx="1"/>
          </p:nvPr>
        </p:nvSpPr>
        <p:spPr/>
        <p:txBody>
          <a:bodyPr/>
          <a:lstStyle/>
          <a:p>
            <a:pPr algn="just" eaLnBrk="1" hangingPunct="1">
              <a:buFont typeface="Wingdings" pitchFamily="2" charset="2"/>
              <a:buNone/>
            </a:pPr>
            <a:r>
              <a:rPr lang="zh-CN" altLang="en-US" sz="1800" smtClean="0"/>
              <a:t>模拟的多媒体信号经过采样和模数转换变为数字信号，再组装成分组。这些分组的发送速率是</a:t>
            </a:r>
            <a:r>
              <a:rPr lang="zh-CN" altLang="en-US" sz="1800" smtClean="0">
                <a:solidFill>
                  <a:srgbClr val="FF0000"/>
                </a:solidFill>
              </a:rPr>
              <a:t>恒定的（等时的）</a:t>
            </a:r>
            <a:r>
              <a:rPr lang="zh-CN" altLang="en-US" sz="1800" smtClean="0"/>
              <a:t>。</a:t>
            </a:r>
          </a:p>
          <a:p>
            <a:pPr algn="just" eaLnBrk="1" hangingPunct="1">
              <a:buFont typeface="Wingdings" pitchFamily="2" charset="2"/>
              <a:buNone/>
            </a:pPr>
            <a:r>
              <a:rPr lang="zh-CN" altLang="en-US" sz="1800" smtClean="0"/>
              <a:t>传统的因特网本身</a:t>
            </a:r>
            <a:r>
              <a:rPr lang="zh-CN" altLang="en-US" sz="1800" smtClean="0">
                <a:solidFill>
                  <a:srgbClr val="FF0000"/>
                </a:solidFill>
              </a:rPr>
              <a:t>是非等时</a:t>
            </a:r>
            <a:r>
              <a:rPr lang="zh-CN" altLang="en-US" sz="1800" smtClean="0">
                <a:solidFill>
                  <a:schemeClr val="hlink"/>
                </a:solidFill>
              </a:rPr>
              <a:t>的</a:t>
            </a:r>
            <a:r>
              <a:rPr lang="zh-CN" altLang="en-US" sz="1800" smtClean="0"/>
              <a:t>。因此经过因特网的分组变成了</a:t>
            </a:r>
            <a:r>
              <a:rPr lang="zh-CN" altLang="en-US" sz="1800" smtClean="0">
                <a:solidFill>
                  <a:schemeClr val="hlink"/>
                </a:solidFill>
              </a:rPr>
              <a:t>非恒定速率</a:t>
            </a:r>
            <a:r>
              <a:rPr lang="zh-CN" altLang="en-US" sz="1800" smtClean="0"/>
              <a:t>的分组。  </a:t>
            </a:r>
          </a:p>
        </p:txBody>
      </p:sp>
      <p:grpSp>
        <p:nvGrpSpPr>
          <p:cNvPr id="2" name="Group 97"/>
          <p:cNvGrpSpPr>
            <a:grpSpLocks/>
          </p:cNvGrpSpPr>
          <p:nvPr/>
        </p:nvGrpSpPr>
        <p:grpSpPr bwMode="auto">
          <a:xfrm>
            <a:off x="76200" y="2924175"/>
            <a:ext cx="9134475" cy="1174750"/>
            <a:chOff x="48" y="3098"/>
            <a:chExt cx="5754" cy="740"/>
          </a:xfrm>
        </p:grpSpPr>
        <p:graphicFrame>
          <p:nvGraphicFramePr>
            <p:cNvPr id="11269" name="Object 49"/>
            <p:cNvGraphicFramePr>
              <a:graphicFrameLocks noChangeAspect="1"/>
            </p:cNvGraphicFramePr>
            <p:nvPr/>
          </p:nvGraphicFramePr>
          <p:xfrm>
            <a:off x="3582" y="3166"/>
            <a:ext cx="916" cy="625"/>
          </p:xfrm>
          <a:graphic>
            <a:graphicData uri="http://schemas.openxmlformats.org/presentationml/2006/ole">
              <mc:AlternateContent xmlns:mc="http://schemas.openxmlformats.org/markup-compatibility/2006">
                <mc:Choice xmlns:v="urn:schemas-microsoft-com:vml" Requires="v">
                  <p:oleObj spid="_x0000_s44040" name="VISIO" r:id="rId3" imgW="1687068" imgH="964692" progId="Visio.Drawing.6">
                    <p:embed/>
                  </p:oleObj>
                </mc:Choice>
                <mc:Fallback>
                  <p:oleObj name="VISIO" r:id="rId3" imgW="1687068" imgH="96469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2" y="3166"/>
                          <a:ext cx="916" cy="6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270" name="Line 50"/>
            <p:cNvSpPr>
              <a:spLocks noChangeShapeType="1"/>
            </p:cNvSpPr>
            <p:nvPr/>
          </p:nvSpPr>
          <p:spPr bwMode="auto">
            <a:xfrm>
              <a:off x="2448" y="3598"/>
              <a:ext cx="100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271" name="Freeform 51"/>
            <p:cNvSpPr>
              <a:spLocks/>
            </p:cNvSpPr>
            <p:nvPr/>
          </p:nvSpPr>
          <p:spPr bwMode="auto">
            <a:xfrm>
              <a:off x="2623" y="3406"/>
              <a:ext cx="43" cy="192"/>
            </a:xfrm>
            <a:custGeom>
              <a:avLst/>
              <a:gdLst>
                <a:gd name="T0" fmla="*/ 0 w 48"/>
                <a:gd name="T1" fmla="*/ 192 h 192"/>
                <a:gd name="T2" fmla="*/ 0 w 48"/>
                <a:gd name="T3" fmla="*/ 0 h 192"/>
                <a:gd name="T4" fmla="*/ 28 w 48"/>
                <a:gd name="T5" fmla="*/ 0 h 192"/>
                <a:gd name="T6" fmla="*/ 2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272" name="Freeform 52"/>
            <p:cNvSpPr>
              <a:spLocks/>
            </p:cNvSpPr>
            <p:nvPr/>
          </p:nvSpPr>
          <p:spPr bwMode="auto">
            <a:xfrm>
              <a:off x="2841" y="3406"/>
              <a:ext cx="43" cy="192"/>
            </a:xfrm>
            <a:custGeom>
              <a:avLst/>
              <a:gdLst>
                <a:gd name="T0" fmla="*/ 0 w 48"/>
                <a:gd name="T1" fmla="*/ 192 h 192"/>
                <a:gd name="T2" fmla="*/ 0 w 48"/>
                <a:gd name="T3" fmla="*/ 0 h 192"/>
                <a:gd name="T4" fmla="*/ 28 w 48"/>
                <a:gd name="T5" fmla="*/ 0 h 192"/>
                <a:gd name="T6" fmla="*/ 2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273" name="Freeform 53"/>
            <p:cNvSpPr>
              <a:spLocks/>
            </p:cNvSpPr>
            <p:nvPr/>
          </p:nvSpPr>
          <p:spPr bwMode="auto">
            <a:xfrm>
              <a:off x="3059" y="3406"/>
              <a:ext cx="43" cy="192"/>
            </a:xfrm>
            <a:custGeom>
              <a:avLst/>
              <a:gdLst>
                <a:gd name="T0" fmla="*/ 0 w 48"/>
                <a:gd name="T1" fmla="*/ 192 h 192"/>
                <a:gd name="T2" fmla="*/ 0 w 48"/>
                <a:gd name="T3" fmla="*/ 0 h 192"/>
                <a:gd name="T4" fmla="*/ 28 w 48"/>
                <a:gd name="T5" fmla="*/ 0 h 192"/>
                <a:gd name="T6" fmla="*/ 2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274" name="Freeform 54"/>
            <p:cNvSpPr>
              <a:spLocks/>
            </p:cNvSpPr>
            <p:nvPr/>
          </p:nvSpPr>
          <p:spPr bwMode="auto">
            <a:xfrm>
              <a:off x="3277" y="3406"/>
              <a:ext cx="43" cy="192"/>
            </a:xfrm>
            <a:custGeom>
              <a:avLst/>
              <a:gdLst>
                <a:gd name="T0" fmla="*/ 0 w 48"/>
                <a:gd name="T1" fmla="*/ 192 h 192"/>
                <a:gd name="T2" fmla="*/ 0 w 48"/>
                <a:gd name="T3" fmla="*/ 0 h 192"/>
                <a:gd name="T4" fmla="*/ 28 w 48"/>
                <a:gd name="T5" fmla="*/ 0 h 192"/>
                <a:gd name="T6" fmla="*/ 2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275" name="Text Box 55"/>
            <p:cNvSpPr txBox="1">
              <a:spLocks noChangeArrowheads="1"/>
            </p:cNvSpPr>
            <p:nvPr/>
          </p:nvSpPr>
          <p:spPr bwMode="auto">
            <a:xfrm>
              <a:off x="3442" y="347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1600">
                  <a:solidFill>
                    <a:srgbClr val="333399"/>
                  </a:solidFill>
                  <a:latin typeface="黑体" pitchFamily="2" charset="-122"/>
                  <a:ea typeface="黑体" pitchFamily="2" charset="-122"/>
                </a:rPr>
                <a:t>t</a:t>
              </a:r>
            </a:p>
          </p:txBody>
        </p:sp>
        <p:sp>
          <p:nvSpPr>
            <p:cNvPr id="11276" name="Freeform 56"/>
            <p:cNvSpPr>
              <a:spLocks/>
            </p:cNvSpPr>
            <p:nvPr/>
          </p:nvSpPr>
          <p:spPr bwMode="auto">
            <a:xfrm>
              <a:off x="4845" y="3406"/>
              <a:ext cx="43" cy="192"/>
            </a:xfrm>
            <a:custGeom>
              <a:avLst/>
              <a:gdLst>
                <a:gd name="T0" fmla="*/ 0 w 48"/>
                <a:gd name="T1" fmla="*/ 192 h 192"/>
                <a:gd name="T2" fmla="*/ 0 w 48"/>
                <a:gd name="T3" fmla="*/ 0 h 192"/>
                <a:gd name="T4" fmla="*/ 28 w 48"/>
                <a:gd name="T5" fmla="*/ 0 h 192"/>
                <a:gd name="T6" fmla="*/ 2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277" name="Freeform 57"/>
            <p:cNvSpPr>
              <a:spLocks/>
            </p:cNvSpPr>
            <p:nvPr/>
          </p:nvSpPr>
          <p:spPr bwMode="auto">
            <a:xfrm>
              <a:off x="5019" y="3406"/>
              <a:ext cx="44" cy="192"/>
            </a:xfrm>
            <a:custGeom>
              <a:avLst/>
              <a:gdLst>
                <a:gd name="T0" fmla="*/ 0 w 48"/>
                <a:gd name="T1" fmla="*/ 192 h 192"/>
                <a:gd name="T2" fmla="*/ 0 w 48"/>
                <a:gd name="T3" fmla="*/ 0 h 192"/>
                <a:gd name="T4" fmla="*/ 31 w 48"/>
                <a:gd name="T5" fmla="*/ 0 h 192"/>
                <a:gd name="T6" fmla="*/ 31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278" name="Freeform 58"/>
            <p:cNvSpPr>
              <a:spLocks/>
            </p:cNvSpPr>
            <p:nvPr/>
          </p:nvSpPr>
          <p:spPr bwMode="auto">
            <a:xfrm>
              <a:off x="5368" y="3406"/>
              <a:ext cx="44" cy="192"/>
            </a:xfrm>
            <a:custGeom>
              <a:avLst/>
              <a:gdLst>
                <a:gd name="T0" fmla="*/ 0 w 48"/>
                <a:gd name="T1" fmla="*/ 192 h 192"/>
                <a:gd name="T2" fmla="*/ 0 w 48"/>
                <a:gd name="T3" fmla="*/ 0 h 192"/>
                <a:gd name="T4" fmla="*/ 31 w 48"/>
                <a:gd name="T5" fmla="*/ 0 h 192"/>
                <a:gd name="T6" fmla="*/ 31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279" name="Freeform 59"/>
            <p:cNvSpPr>
              <a:spLocks/>
            </p:cNvSpPr>
            <p:nvPr/>
          </p:nvSpPr>
          <p:spPr bwMode="auto">
            <a:xfrm>
              <a:off x="5466" y="3404"/>
              <a:ext cx="44" cy="192"/>
            </a:xfrm>
            <a:custGeom>
              <a:avLst/>
              <a:gdLst>
                <a:gd name="T0" fmla="*/ 0 w 48"/>
                <a:gd name="T1" fmla="*/ 192 h 192"/>
                <a:gd name="T2" fmla="*/ 0 w 48"/>
                <a:gd name="T3" fmla="*/ 0 h 192"/>
                <a:gd name="T4" fmla="*/ 31 w 48"/>
                <a:gd name="T5" fmla="*/ 0 h 192"/>
                <a:gd name="T6" fmla="*/ 31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1280" name="Text Box 60"/>
            <p:cNvSpPr txBox="1">
              <a:spLocks noChangeArrowheads="1"/>
            </p:cNvSpPr>
            <p:nvPr/>
          </p:nvSpPr>
          <p:spPr bwMode="auto">
            <a:xfrm>
              <a:off x="5622" y="347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1600">
                  <a:solidFill>
                    <a:srgbClr val="333399"/>
                  </a:solidFill>
                  <a:latin typeface="黑体" pitchFamily="2" charset="-122"/>
                  <a:ea typeface="黑体" pitchFamily="2" charset="-122"/>
                </a:rPr>
                <a:t>t</a:t>
              </a:r>
            </a:p>
          </p:txBody>
        </p:sp>
        <p:sp>
          <p:nvSpPr>
            <p:cNvPr id="11281" name="Line 61"/>
            <p:cNvSpPr>
              <a:spLocks noChangeShapeType="1"/>
            </p:cNvSpPr>
            <p:nvPr/>
          </p:nvSpPr>
          <p:spPr bwMode="auto">
            <a:xfrm>
              <a:off x="4541" y="3598"/>
              <a:ext cx="1089"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282" name="Text Box 62"/>
            <p:cNvSpPr txBox="1">
              <a:spLocks noChangeArrowheads="1"/>
            </p:cNvSpPr>
            <p:nvPr/>
          </p:nvSpPr>
          <p:spPr bwMode="auto">
            <a:xfrm>
              <a:off x="3805" y="3357"/>
              <a:ext cx="5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1600">
                  <a:solidFill>
                    <a:srgbClr val="333399"/>
                  </a:solidFill>
                  <a:latin typeface="黑体" pitchFamily="2" charset="-122"/>
                  <a:ea typeface="黑体" pitchFamily="2" charset="-122"/>
                </a:rPr>
                <a:t>因特网</a:t>
              </a:r>
            </a:p>
          </p:txBody>
        </p:sp>
        <p:sp>
          <p:nvSpPr>
            <p:cNvPr id="11283" name="AutoShape 63"/>
            <p:cNvSpPr>
              <a:spLocks noChangeArrowheads="1"/>
            </p:cNvSpPr>
            <p:nvPr/>
          </p:nvSpPr>
          <p:spPr bwMode="auto">
            <a:xfrm>
              <a:off x="3549" y="3454"/>
              <a:ext cx="251" cy="96"/>
            </a:xfrm>
            <a:prstGeom prst="rightArrow">
              <a:avLst>
                <a:gd name="adj1" fmla="val 50000"/>
                <a:gd name="adj2" fmla="val 65365"/>
              </a:avLst>
            </a:prstGeom>
            <a:solidFill>
              <a:srgbClr val="00FF00"/>
            </a:solidFill>
            <a:ln w="9525">
              <a:solidFill>
                <a:schemeClr val="tx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1284" name="AutoShape 64"/>
            <p:cNvSpPr>
              <a:spLocks noChangeArrowheads="1"/>
            </p:cNvSpPr>
            <p:nvPr/>
          </p:nvSpPr>
          <p:spPr bwMode="auto">
            <a:xfrm>
              <a:off x="4421" y="3454"/>
              <a:ext cx="251" cy="96"/>
            </a:xfrm>
            <a:prstGeom prst="rightArrow">
              <a:avLst>
                <a:gd name="adj1" fmla="val 50000"/>
                <a:gd name="adj2" fmla="val 65365"/>
              </a:avLst>
            </a:prstGeom>
            <a:solidFill>
              <a:srgbClr val="00FF00"/>
            </a:solidFill>
            <a:ln w="9525">
              <a:solidFill>
                <a:schemeClr val="tx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grpSp>
          <p:nvGrpSpPr>
            <p:cNvPr id="11285" name="Group 65"/>
            <p:cNvGrpSpPr>
              <a:grpSpLocks/>
            </p:cNvGrpSpPr>
            <p:nvPr/>
          </p:nvGrpSpPr>
          <p:grpSpPr bwMode="auto">
            <a:xfrm>
              <a:off x="48" y="3098"/>
              <a:ext cx="1173" cy="564"/>
              <a:chOff x="-480" y="1728"/>
              <a:chExt cx="1292" cy="564"/>
            </a:xfrm>
          </p:grpSpPr>
          <p:sp>
            <p:nvSpPr>
              <p:cNvPr id="11313" name="Line 66"/>
              <p:cNvSpPr>
                <a:spLocks noChangeShapeType="1"/>
              </p:cNvSpPr>
              <p:nvPr/>
            </p:nvSpPr>
            <p:spPr bwMode="auto">
              <a:xfrm>
                <a:off x="-480" y="2217"/>
                <a:ext cx="1104"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314" name="Freeform 67"/>
              <p:cNvSpPr>
                <a:spLocks/>
              </p:cNvSpPr>
              <p:nvPr/>
            </p:nvSpPr>
            <p:spPr bwMode="auto">
              <a:xfrm>
                <a:off x="-472" y="1968"/>
                <a:ext cx="901" cy="192"/>
              </a:xfrm>
              <a:custGeom>
                <a:avLst/>
                <a:gdLst>
                  <a:gd name="T0" fmla="*/ 0 w 901"/>
                  <a:gd name="T1" fmla="*/ 132 h 192"/>
                  <a:gd name="T2" fmla="*/ 52 w 901"/>
                  <a:gd name="T3" fmla="*/ 117 h 192"/>
                  <a:gd name="T4" fmla="*/ 60 w 901"/>
                  <a:gd name="T5" fmla="*/ 94 h 192"/>
                  <a:gd name="T6" fmla="*/ 75 w 901"/>
                  <a:gd name="T7" fmla="*/ 72 h 192"/>
                  <a:gd name="T8" fmla="*/ 142 w 901"/>
                  <a:gd name="T9" fmla="*/ 50 h 192"/>
                  <a:gd name="T10" fmla="*/ 217 w 901"/>
                  <a:gd name="T11" fmla="*/ 109 h 192"/>
                  <a:gd name="T12" fmla="*/ 269 w 901"/>
                  <a:gd name="T13" fmla="*/ 109 h 192"/>
                  <a:gd name="T14" fmla="*/ 284 w 901"/>
                  <a:gd name="T15" fmla="*/ 87 h 192"/>
                  <a:gd name="T16" fmla="*/ 307 w 901"/>
                  <a:gd name="T17" fmla="*/ 72 h 192"/>
                  <a:gd name="T18" fmla="*/ 359 w 901"/>
                  <a:gd name="T19" fmla="*/ 12 h 192"/>
                  <a:gd name="T20" fmla="*/ 419 w 901"/>
                  <a:gd name="T21" fmla="*/ 57 h 192"/>
                  <a:gd name="T22" fmla="*/ 479 w 901"/>
                  <a:gd name="T23" fmla="*/ 139 h 192"/>
                  <a:gd name="T24" fmla="*/ 539 w 901"/>
                  <a:gd name="T25" fmla="*/ 177 h 192"/>
                  <a:gd name="T26" fmla="*/ 584 w 901"/>
                  <a:gd name="T27" fmla="*/ 192 h 192"/>
                  <a:gd name="T28" fmla="*/ 673 w 901"/>
                  <a:gd name="T29" fmla="*/ 154 h 192"/>
                  <a:gd name="T30" fmla="*/ 718 w 901"/>
                  <a:gd name="T31" fmla="*/ 64 h 192"/>
                  <a:gd name="T32" fmla="*/ 741 w 901"/>
                  <a:gd name="T33" fmla="*/ 57 h 192"/>
                  <a:gd name="T34" fmla="*/ 838 w 901"/>
                  <a:gd name="T35" fmla="*/ 94 h 192"/>
                  <a:gd name="T36" fmla="*/ 856 w 901"/>
                  <a:gd name="T37" fmla="*/ 111 h 192"/>
                  <a:gd name="T38" fmla="*/ 870 w 901"/>
                  <a:gd name="T39" fmla="*/ 116 h 192"/>
                  <a:gd name="T40" fmla="*/ 901 w 901"/>
                  <a:gd name="T41" fmla="*/ 123 h 1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1"/>
                  <a:gd name="T64" fmla="*/ 0 h 192"/>
                  <a:gd name="T65" fmla="*/ 901 w 901"/>
                  <a:gd name="T66" fmla="*/ 192 h 1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1" h="192">
                    <a:moveTo>
                      <a:pt x="0" y="132"/>
                    </a:moveTo>
                    <a:cubicBezTo>
                      <a:pt x="17" y="127"/>
                      <a:pt x="39" y="130"/>
                      <a:pt x="52" y="117"/>
                    </a:cubicBezTo>
                    <a:cubicBezTo>
                      <a:pt x="58" y="111"/>
                      <a:pt x="56" y="101"/>
                      <a:pt x="60" y="94"/>
                    </a:cubicBezTo>
                    <a:cubicBezTo>
                      <a:pt x="64" y="86"/>
                      <a:pt x="68" y="78"/>
                      <a:pt x="75" y="72"/>
                    </a:cubicBezTo>
                    <a:cubicBezTo>
                      <a:pt x="93" y="57"/>
                      <a:pt x="142" y="50"/>
                      <a:pt x="142" y="50"/>
                    </a:cubicBezTo>
                    <a:cubicBezTo>
                      <a:pt x="195" y="66"/>
                      <a:pt x="178" y="83"/>
                      <a:pt x="217" y="109"/>
                    </a:cubicBezTo>
                    <a:cubicBezTo>
                      <a:pt x="231" y="150"/>
                      <a:pt x="240" y="129"/>
                      <a:pt x="269" y="109"/>
                    </a:cubicBezTo>
                    <a:cubicBezTo>
                      <a:pt x="274" y="102"/>
                      <a:pt x="278" y="93"/>
                      <a:pt x="284" y="87"/>
                    </a:cubicBezTo>
                    <a:cubicBezTo>
                      <a:pt x="291" y="81"/>
                      <a:pt x="301" y="79"/>
                      <a:pt x="307" y="72"/>
                    </a:cubicBezTo>
                    <a:cubicBezTo>
                      <a:pt x="370" y="0"/>
                      <a:pt x="308" y="47"/>
                      <a:pt x="359" y="12"/>
                    </a:cubicBezTo>
                    <a:cubicBezTo>
                      <a:pt x="387" y="22"/>
                      <a:pt x="394" y="40"/>
                      <a:pt x="419" y="57"/>
                    </a:cubicBezTo>
                    <a:cubicBezTo>
                      <a:pt x="431" y="94"/>
                      <a:pt x="448" y="118"/>
                      <a:pt x="479" y="139"/>
                    </a:cubicBezTo>
                    <a:cubicBezTo>
                      <a:pt x="503" y="175"/>
                      <a:pt x="486" y="159"/>
                      <a:pt x="539" y="177"/>
                    </a:cubicBezTo>
                    <a:cubicBezTo>
                      <a:pt x="554" y="182"/>
                      <a:pt x="584" y="192"/>
                      <a:pt x="584" y="192"/>
                    </a:cubicBezTo>
                    <a:cubicBezTo>
                      <a:pt x="615" y="181"/>
                      <a:pt x="642" y="165"/>
                      <a:pt x="673" y="154"/>
                    </a:cubicBezTo>
                    <a:cubicBezTo>
                      <a:pt x="679" y="137"/>
                      <a:pt x="705" y="75"/>
                      <a:pt x="718" y="64"/>
                    </a:cubicBezTo>
                    <a:cubicBezTo>
                      <a:pt x="724" y="59"/>
                      <a:pt x="733" y="59"/>
                      <a:pt x="741" y="57"/>
                    </a:cubicBezTo>
                    <a:cubicBezTo>
                      <a:pt x="791" y="63"/>
                      <a:pt x="812" y="55"/>
                      <a:pt x="838" y="94"/>
                    </a:cubicBezTo>
                    <a:cubicBezTo>
                      <a:pt x="856" y="101"/>
                      <a:pt x="851" y="107"/>
                      <a:pt x="856" y="111"/>
                    </a:cubicBezTo>
                    <a:cubicBezTo>
                      <a:pt x="861" y="115"/>
                      <a:pt x="863" y="114"/>
                      <a:pt x="870" y="116"/>
                    </a:cubicBezTo>
                    <a:cubicBezTo>
                      <a:pt x="877" y="118"/>
                      <a:pt x="896" y="122"/>
                      <a:pt x="901" y="12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15" name="Text Box 68"/>
              <p:cNvSpPr txBox="1">
                <a:spLocks noChangeArrowheads="1"/>
              </p:cNvSpPr>
              <p:nvPr/>
            </p:nvSpPr>
            <p:spPr bwMode="auto">
              <a:xfrm>
                <a:off x="614" y="2080"/>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1600">
                    <a:solidFill>
                      <a:srgbClr val="333399"/>
                    </a:solidFill>
                    <a:latin typeface="黑体" pitchFamily="2" charset="-122"/>
                    <a:ea typeface="黑体" pitchFamily="2" charset="-122"/>
                  </a:rPr>
                  <a:t>t</a:t>
                </a:r>
              </a:p>
            </p:txBody>
          </p:sp>
          <p:sp>
            <p:nvSpPr>
              <p:cNvPr id="11316" name="Text Box 69"/>
              <p:cNvSpPr txBox="1">
                <a:spLocks noChangeArrowheads="1"/>
              </p:cNvSpPr>
              <p:nvPr/>
            </p:nvSpPr>
            <p:spPr bwMode="auto">
              <a:xfrm>
                <a:off x="-292" y="1728"/>
                <a:ext cx="6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1600">
                    <a:solidFill>
                      <a:srgbClr val="333399"/>
                    </a:solidFill>
                    <a:latin typeface="黑体" pitchFamily="2" charset="-122"/>
                    <a:ea typeface="黑体" pitchFamily="2" charset="-122"/>
                  </a:rPr>
                  <a:t>模拟信号</a:t>
                </a:r>
              </a:p>
            </p:txBody>
          </p:sp>
        </p:grpSp>
        <p:grpSp>
          <p:nvGrpSpPr>
            <p:cNvPr id="11286" name="Group 70"/>
            <p:cNvGrpSpPr>
              <a:grpSpLocks/>
            </p:cNvGrpSpPr>
            <p:nvPr/>
          </p:nvGrpSpPr>
          <p:grpSpPr bwMode="auto">
            <a:xfrm>
              <a:off x="1314" y="3157"/>
              <a:ext cx="1174" cy="529"/>
              <a:chOff x="914" y="1767"/>
              <a:chExt cx="1292" cy="529"/>
            </a:xfrm>
          </p:grpSpPr>
          <p:sp>
            <p:nvSpPr>
              <p:cNvPr id="11292" name="Line 71"/>
              <p:cNvSpPr>
                <a:spLocks noChangeShapeType="1"/>
              </p:cNvSpPr>
              <p:nvPr/>
            </p:nvSpPr>
            <p:spPr bwMode="auto">
              <a:xfrm>
                <a:off x="914" y="2207"/>
                <a:ext cx="1104"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293" name="Freeform 72"/>
              <p:cNvSpPr>
                <a:spLocks/>
              </p:cNvSpPr>
              <p:nvPr/>
            </p:nvSpPr>
            <p:spPr bwMode="auto">
              <a:xfrm>
                <a:off x="963" y="2080"/>
                <a:ext cx="1" cy="128"/>
              </a:xfrm>
              <a:custGeom>
                <a:avLst/>
                <a:gdLst>
                  <a:gd name="T0" fmla="*/ 0 w 1"/>
                  <a:gd name="T1" fmla="*/ 128 h 128"/>
                  <a:gd name="T2" fmla="*/ 1 w 1"/>
                  <a:gd name="T3" fmla="*/ 0 h 128"/>
                  <a:gd name="T4" fmla="*/ 0 60000 65536"/>
                  <a:gd name="T5" fmla="*/ 0 60000 65536"/>
                  <a:gd name="T6" fmla="*/ 0 w 1"/>
                  <a:gd name="T7" fmla="*/ 0 h 128"/>
                  <a:gd name="T8" fmla="*/ 1 w 1"/>
                  <a:gd name="T9" fmla="*/ 128 h 128"/>
                </a:gdLst>
                <a:ahLst/>
                <a:cxnLst>
                  <a:cxn ang="T4">
                    <a:pos x="T0" y="T1"/>
                  </a:cxn>
                  <a:cxn ang="T5">
                    <a:pos x="T2" y="T3"/>
                  </a:cxn>
                </a:cxnLst>
                <a:rect l="T6" t="T7" r="T8" b="T9"/>
                <a:pathLst>
                  <a:path w="1" h="128">
                    <a:moveTo>
                      <a:pt x="0" y="128"/>
                    </a:moveTo>
                    <a:lnTo>
                      <a:pt x="1" y="0"/>
                    </a:lnTo>
                  </a:path>
                </a:pathLst>
              </a:custGeom>
              <a:noFill/>
              <a:ln w="1905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94" name="Freeform 73"/>
              <p:cNvSpPr>
                <a:spLocks/>
              </p:cNvSpPr>
              <p:nvPr/>
            </p:nvSpPr>
            <p:spPr bwMode="auto">
              <a:xfrm>
                <a:off x="1011" y="2023"/>
                <a:ext cx="1" cy="185"/>
              </a:xfrm>
              <a:custGeom>
                <a:avLst/>
                <a:gdLst>
                  <a:gd name="T0" fmla="*/ 0 w 1"/>
                  <a:gd name="T1" fmla="*/ 185 h 185"/>
                  <a:gd name="T2" fmla="*/ 1 w 1"/>
                  <a:gd name="T3" fmla="*/ 0 h 185"/>
                  <a:gd name="T4" fmla="*/ 0 60000 65536"/>
                  <a:gd name="T5" fmla="*/ 0 60000 65536"/>
                  <a:gd name="T6" fmla="*/ 0 w 1"/>
                  <a:gd name="T7" fmla="*/ 0 h 185"/>
                  <a:gd name="T8" fmla="*/ 1 w 1"/>
                  <a:gd name="T9" fmla="*/ 185 h 185"/>
                </a:gdLst>
                <a:ahLst/>
                <a:cxnLst>
                  <a:cxn ang="T4">
                    <a:pos x="T0" y="T1"/>
                  </a:cxn>
                  <a:cxn ang="T5">
                    <a:pos x="T2" y="T3"/>
                  </a:cxn>
                </a:cxnLst>
                <a:rect l="T6" t="T7" r="T8" b="T9"/>
                <a:pathLst>
                  <a:path w="1" h="185">
                    <a:moveTo>
                      <a:pt x="0" y="185"/>
                    </a:moveTo>
                    <a:lnTo>
                      <a:pt x="1" y="0"/>
                    </a:lnTo>
                  </a:path>
                </a:pathLst>
              </a:custGeom>
              <a:noFill/>
              <a:ln w="1905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95" name="Line 74"/>
              <p:cNvSpPr>
                <a:spLocks noChangeShapeType="1"/>
              </p:cNvSpPr>
              <p:nvPr/>
            </p:nvSpPr>
            <p:spPr bwMode="auto">
              <a:xfrm flipH="1" flipV="1">
                <a:off x="1058" y="2010"/>
                <a:ext cx="0" cy="197"/>
              </a:xfrm>
              <a:prstGeom prst="line">
                <a:avLst/>
              </a:prstGeom>
              <a:noFill/>
              <a:ln w="1905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1296" name="Line 75"/>
              <p:cNvSpPr>
                <a:spLocks noChangeShapeType="1"/>
              </p:cNvSpPr>
              <p:nvPr/>
            </p:nvSpPr>
            <p:spPr bwMode="auto">
              <a:xfrm flipV="1">
                <a:off x="1106" y="2032"/>
                <a:ext cx="0" cy="175"/>
              </a:xfrm>
              <a:prstGeom prst="line">
                <a:avLst/>
              </a:prstGeom>
              <a:noFill/>
              <a:ln w="1905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1297" name="Line 76"/>
              <p:cNvSpPr>
                <a:spLocks noChangeShapeType="1"/>
              </p:cNvSpPr>
              <p:nvPr/>
            </p:nvSpPr>
            <p:spPr bwMode="auto">
              <a:xfrm flipV="1">
                <a:off x="1154" y="2092"/>
                <a:ext cx="0" cy="115"/>
              </a:xfrm>
              <a:prstGeom prst="line">
                <a:avLst/>
              </a:prstGeom>
              <a:noFill/>
              <a:ln w="1905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1298" name="Freeform 77"/>
              <p:cNvSpPr>
                <a:spLocks/>
              </p:cNvSpPr>
              <p:nvPr/>
            </p:nvSpPr>
            <p:spPr bwMode="auto">
              <a:xfrm>
                <a:off x="1202" y="2053"/>
                <a:ext cx="1" cy="155"/>
              </a:xfrm>
              <a:custGeom>
                <a:avLst/>
                <a:gdLst>
                  <a:gd name="T0" fmla="*/ 0 w 1"/>
                  <a:gd name="T1" fmla="*/ 155 h 155"/>
                  <a:gd name="T2" fmla="*/ 0 w 1"/>
                  <a:gd name="T3" fmla="*/ 0 h 155"/>
                  <a:gd name="T4" fmla="*/ 0 60000 65536"/>
                  <a:gd name="T5" fmla="*/ 0 60000 65536"/>
                  <a:gd name="T6" fmla="*/ 0 w 1"/>
                  <a:gd name="T7" fmla="*/ 0 h 155"/>
                  <a:gd name="T8" fmla="*/ 1 w 1"/>
                  <a:gd name="T9" fmla="*/ 155 h 155"/>
                </a:gdLst>
                <a:ahLst/>
                <a:cxnLst>
                  <a:cxn ang="T4">
                    <a:pos x="T0" y="T1"/>
                  </a:cxn>
                  <a:cxn ang="T5">
                    <a:pos x="T2" y="T3"/>
                  </a:cxn>
                </a:cxnLst>
                <a:rect l="T6" t="T7" r="T8" b="T9"/>
                <a:pathLst>
                  <a:path w="1" h="155">
                    <a:moveTo>
                      <a:pt x="0" y="155"/>
                    </a:moveTo>
                    <a:lnTo>
                      <a:pt x="0" y="0"/>
                    </a:lnTo>
                  </a:path>
                </a:pathLst>
              </a:custGeom>
              <a:noFill/>
              <a:ln w="1905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99" name="Freeform 78"/>
              <p:cNvSpPr>
                <a:spLocks/>
              </p:cNvSpPr>
              <p:nvPr/>
            </p:nvSpPr>
            <p:spPr bwMode="auto">
              <a:xfrm>
                <a:off x="1251" y="2003"/>
                <a:ext cx="1" cy="205"/>
              </a:xfrm>
              <a:custGeom>
                <a:avLst/>
                <a:gdLst>
                  <a:gd name="T0" fmla="*/ 0 w 1"/>
                  <a:gd name="T1" fmla="*/ 205 h 205"/>
                  <a:gd name="T2" fmla="*/ 1 w 1"/>
                  <a:gd name="T3" fmla="*/ 0 h 205"/>
                  <a:gd name="T4" fmla="*/ 0 60000 65536"/>
                  <a:gd name="T5" fmla="*/ 0 60000 65536"/>
                  <a:gd name="T6" fmla="*/ 0 w 1"/>
                  <a:gd name="T7" fmla="*/ 0 h 205"/>
                  <a:gd name="T8" fmla="*/ 1 w 1"/>
                  <a:gd name="T9" fmla="*/ 205 h 205"/>
                </a:gdLst>
                <a:ahLst/>
                <a:cxnLst>
                  <a:cxn ang="T4">
                    <a:pos x="T0" y="T1"/>
                  </a:cxn>
                  <a:cxn ang="T5">
                    <a:pos x="T2" y="T3"/>
                  </a:cxn>
                </a:cxnLst>
                <a:rect l="T6" t="T7" r="T8" b="T9"/>
                <a:pathLst>
                  <a:path w="1" h="205">
                    <a:moveTo>
                      <a:pt x="0" y="205"/>
                    </a:moveTo>
                    <a:lnTo>
                      <a:pt x="1" y="0"/>
                    </a:lnTo>
                  </a:path>
                </a:pathLst>
              </a:custGeom>
              <a:noFill/>
              <a:ln w="1905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0" name="Freeform 79"/>
              <p:cNvSpPr>
                <a:spLocks/>
              </p:cNvSpPr>
              <p:nvPr/>
            </p:nvSpPr>
            <p:spPr bwMode="auto">
              <a:xfrm>
                <a:off x="1298" y="1979"/>
                <a:ext cx="1" cy="228"/>
              </a:xfrm>
              <a:custGeom>
                <a:avLst/>
                <a:gdLst>
                  <a:gd name="T0" fmla="*/ 0 w 1"/>
                  <a:gd name="T1" fmla="*/ 228 h 228"/>
                  <a:gd name="T2" fmla="*/ 0 w 1"/>
                  <a:gd name="T3" fmla="*/ 0 h 228"/>
                  <a:gd name="T4" fmla="*/ 0 60000 65536"/>
                  <a:gd name="T5" fmla="*/ 0 60000 65536"/>
                  <a:gd name="T6" fmla="*/ 0 w 1"/>
                  <a:gd name="T7" fmla="*/ 0 h 228"/>
                  <a:gd name="T8" fmla="*/ 1 w 1"/>
                  <a:gd name="T9" fmla="*/ 228 h 228"/>
                </a:gdLst>
                <a:ahLst/>
                <a:cxnLst>
                  <a:cxn ang="T4">
                    <a:pos x="T0" y="T1"/>
                  </a:cxn>
                  <a:cxn ang="T5">
                    <a:pos x="T2" y="T3"/>
                  </a:cxn>
                </a:cxnLst>
                <a:rect l="T6" t="T7" r="T8" b="T9"/>
                <a:pathLst>
                  <a:path w="1" h="228">
                    <a:moveTo>
                      <a:pt x="0" y="228"/>
                    </a:moveTo>
                    <a:lnTo>
                      <a:pt x="0" y="0"/>
                    </a:lnTo>
                  </a:path>
                </a:pathLst>
              </a:custGeom>
              <a:noFill/>
              <a:ln w="1905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1" name="Freeform 80"/>
              <p:cNvSpPr>
                <a:spLocks/>
              </p:cNvSpPr>
              <p:nvPr/>
            </p:nvSpPr>
            <p:spPr bwMode="auto">
              <a:xfrm>
                <a:off x="1346" y="2026"/>
                <a:ext cx="1" cy="181"/>
              </a:xfrm>
              <a:custGeom>
                <a:avLst/>
                <a:gdLst>
                  <a:gd name="T0" fmla="*/ 0 w 1"/>
                  <a:gd name="T1" fmla="*/ 181 h 181"/>
                  <a:gd name="T2" fmla="*/ 0 w 1"/>
                  <a:gd name="T3" fmla="*/ 0 h 181"/>
                  <a:gd name="T4" fmla="*/ 0 60000 65536"/>
                  <a:gd name="T5" fmla="*/ 0 60000 65536"/>
                  <a:gd name="T6" fmla="*/ 0 w 1"/>
                  <a:gd name="T7" fmla="*/ 0 h 181"/>
                  <a:gd name="T8" fmla="*/ 1 w 1"/>
                  <a:gd name="T9" fmla="*/ 181 h 181"/>
                </a:gdLst>
                <a:ahLst/>
                <a:cxnLst>
                  <a:cxn ang="T4">
                    <a:pos x="T0" y="T1"/>
                  </a:cxn>
                  <a:cxn ang="T5">
                    <a:pos x="T2" y="T3"/>
                  </a:cxn>
                </a:cxnLst>
                <a:rect l="T6" t="T7" r="T8" b="T9"/>
                <a:pathLst>
                  <a:path w="1" h="181">
                    <a:moveTo>
                      <a:pt x="0" y="181"/>
                    </a:moveTo>
                    <a:lnTo>
                      <a:pt x="0" y="0"/>
                    </a:lnTo>
                  </a:path>
                </a:pathLst>
              </a:custGeom>
              <a:noFill/>
              <a:ln w="1905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2" name="Freeform 81"/>
              <p:cNvSpPr>
                <a:spLocks/>
              </p:cNvSpPr>
              <p:nvPr/>
            </p:nvSpPr>
            <p:spPr bwMode="auto">
              <a:xfrm>
                <a:off x="1394" y="2092"/>
                <a:ext cx="1" cy="115"/>
              </a:xfrm>
              <a:custGeom>
                <a:avLst/>
                <a:gdLst>
                  <a:gd name="T0" fmla="*/ 0 w 1"/>
                  <a:gd name="T1" fmla="*/ 115 h 115"/>
                  <a:gd name="T2" fmla="*/ 0 w 1"/>
                  <a:gd name="T3" fmla="*/ 0 h 115"/>
                  <a:gd name="T4" fmla="*/ 0 60000 65536"/>
                  <a:gd name="T5" fmla="*/ 0 60000 65536"/>
                  <a:gd name="T6" fmla="*/ 0 w 1"/>
                  <a:gd name="T7" fmla="*/ 0 h 115"/>
                  <a:gd name="T8" fmla="*/ 1 w 1"/>
                  <a:gd name="T9" fmla="*/ 115 h 115"/>
                </a:gdLst>
                <a:ahLst/>
                <a:cxnLst>
                  <a:cxn ang="T4">
                    <a:pos x="T0" y="T1"/>
                  </a:cxn>
                  <a:cxn ang="T5">
                    <a:pos x="T2" y="T3"/>
                  </a:cxn>
                </a:cxnLst>
                <a:rect l="T6" t="T7" r="T8" b="T9"/>
                <a:pathLst>
                  <a:path w="1" h="115">
                    <a:moveTo>
                      <a:pt x="0" y="115"/>
                    </a:moveTo>
                    <a:lnTo>
                      <a:pt x="0" y="0"/>
                    </a:lnTo>
                  </a:path>
                </a:pathLst>
              </a:custGeom>
              <a:noFill/>
              <a:ln w="1905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3" name="Freeform 82"/>
              <p:cNvSpPr>
                <a:spLocks/>
              </p:cNvSpPr>
              <p:nvPr/>
            </p:nvSpPr>
            <p:spPr bwMode="auto">
              <a:xfrm>
                <a:off x="1442" y="2129"/>
                <a:ext cx="1" cy="78"/>
              </a:xfrm>
              <a:custGeom>
                <a:avLst/>
                <a:gdLst>
                  <a:gd name="T0" fmla="*/ 0 w 1"/>
                  <a:gd name="T1" fmla="*/ 78 h 78"/>
                  <a:gd name="T2" fmla="*/ 0 w 1"/>
                  <a:gd name="T3" fmla="*/ 0 h 78"/>
                  <a:gd name="T4" fmla="*/ 0 60000 65536"/>
                  <a:gd name="T5" fmla="*/ 0 60000 65536"/>
                  <a:gd name="T6" fmla="*/ 0 w 1"/>
                  <a:gd name="T7" fmla="*/ 0 h 78"/>
                  <a:gd name="T8" fmla="*/ 1 w 1"/>
                  <a:gd name="T9" fmla="*/ 78 h 78"/>
                </a:gdLst>
                <a:ahLst/>
                <a:cxnLst>
                  <a:cxn ang="T4">
                    <a:pos x="T0" y="T1"/>
                  </a:cxn>
                  <a:cxn ang="T5">
                    <a:pos x="T2" y="T3"/>
                  </a:cxn>
                </a:cxnLst>
                <a:rect l="T6" t="T7" r="T8" b="T9"/>
                <a:pathLst>
                  <a:path w="1" h="78">
                    <a:moveTo>
                      <a:pt x="0" y="78"/>
                    </a:moveTo>
                    <a:lnTo>
                      <a:pt x="0" y="0"/>
                    </a:lnTo>
                  </a:path>
                </a:pathLst>
              </a:custGeom>
              <a:noFill/>
              <a:ln w="1905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4" name="Freeform 83"/>
              <p:cNvSpPr>
                <a:spLocks/>
              </p:cNvSpPr>
              <p:nvPr/>
            </p:nvSpPr>
            <p:spPr bwMode="auto">
              <a:xfrm>
                <a:off x="1490" y="2146"/>
                <a:ext cx="1" cy="61"/>
              </a:xfrm>
              <a:custGeom>
                <a:avLst/>
                <a:gdLst>
                  <a:gd name="T0" fmla="*/ 0 w 1"/>
                  <a:gd name="T1" fmla="*/ 61 h 61"/>
                  <a:gd name="T2" fmla="*/ 0 w 1"/>
                  <a:gd name="T3" fmla="*/ 0 h 61"/>
                  <a:gd name="T4" fmla="*/ 0 60000 65536"/>
                  <a:gd name="T5" fmla="*/ 0 60000 65536"/>
                  <a:gd name="T6" fmla="*/ 0 w 1"/>
                  <a:gd name="T7" fmla="*/ 0 h 61"/>
                  <a:gd name="T8" fmla="*/ 1 w 1"/>
                  <a:gd name="T9" fmla="*/ 61 h 61"/>
                </a:gdLst>
                <a:ahLst/>
                <a:cxnLst>
                  <a:cxn ang="T4">
                    <a:pos x="T0" y="T1"/>
                  </a:cxn>
                  <a:cxn ang="T5">
                    <a:pos x="T2" y="T3"/>
                  </a:cxn>
                </a:cxnLst>
                <a:rect l="T6" t="T7" r="T8" b="T9"/>
                <a:pathLst>
                  <a:path w="1" h="61">
                    <a:moveTo>
                      <a:pt x="0" y="61"/>
                    </a:moveTo>
                    <a:lnTo>
                      <a:pt x="0" y="0"/>
                    </a:lnTo>
                  </a:path>
                </a:pathLst>
              </a:custGeom>
              <a:noFill/>
              <a:ln w="1905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5" name="Freeform 84"/>
              <p:cNvSpPr>
                <a:spLocks/>
              </p:cNvSpPr>
              <p:nvPr/>
            </p:nvSpPr>
            <p:spPr bwMode="auto">
              <a:xfrm>
                <a:off x="1538" y="2138"/>
                <a:ext cx="1" cy="69"/>
              </a:xfrm>
              <a:custGeom>
                <a:avLst/>
                <a:gdLst>
                  <a:gd name="T0" fmla="*/ 0 w 1"/>
                  <a:gd name="T1" fmla="*/ 69 h 69"/>
                  <a:gd name="T2" fmla="*/ 0 w 1"/>
                  <a:gd name="T3" fmla="*/ 0 h 69"/>
                  <a:gd name="T4" fmla="*/ 0 60000 65536"/>
                  <a:gd name="T5" fmla="*/ 0 60000 65536"/>
                  <a:gd name="T6" fmla="*/ 0 w 1"/>
                  <a:gd name="T7" fmla="*/ 0 h 69"/>
                  <a:gd name="T8" fmla="*/ 1 w 1"/>
                  <a:gd name="T9" fmla="*/ 69 h 69"/>
                </a:gdLst>
                <a:ahLst/>
                <a:cxnLst>
                  <a:cxn ang="T4">
                    <a:pos x="T0" y="T1"/>
                  </a:cxn>
                  <a:cxn ang="T5">
                    <a:pos x="T2" y="T3"/>
                  </a:cxn>
                </a:cxnLst>
                <a:rect l="T6" t="T7" r="T8" b="T9"/>
                <a:pathLst>
                  <a:path w="1" h="69">
                    <a:moveTo>
                      <a:pt x="0" y="69"/>
                    </a:moveTo>
                    <a:lnTo>
                      <a:pt x="0" y="0"/>
                    </a:lnTo>
                  </a:path>
                </a:pathLst>
              </a:custGeom>
              <a:noFill/>
              <a:ln w="1905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6" name="Freeform 85"/>
              <p:cNvSpPr>
                <a:spLocks/>
              </p:cNvSpPr>
              <p:nvPr/>
            </p:nvSpPr>
            <p:spPr bwMode="auto">
              <a:xfrm>
                <a:off x="1586" y="2117"/>
                <a:ext cx="1" cy="90"/>
              </a:xfrm>
              <a:custGeom>
                <a:avLst/>
                <a:gdLst>
                  <a:gd name="T0" fmla="*/ 0 w 1"/>
                  <a:gd name="T1" fmla="*/ 90 h 90"/>
                  <a:gd name="T2" fmla="*/ 0 w 1"/>
                  <a:gd name="T3" fmla="*/ 0 h 90"/>
                  <a:gd name="T4" fmla="*/ 0 60000 65536"/>
                  <a:gd name="T5" fmla="*/ 0 60000 65536"/>
                  <a:gd name="T6" fmla="*/ 0 w 1"/>
                  <a:gd name="T7" fmla="*/ 0 h 90"/>
                  <a:gd name="T8" fmla="*/ 1 w 1"/>
                  <a:gd name="T9" fmla="*/ 90 h 90"/>
                </a:gdLst>
                <a:ahLst/>
                <a:cxnLst>
                  <a:cxn ang="T4">
                    <a:pos x="T0" y="T1"/>
                  </a:cxn>
                  <a:cxn ang="T5">
                    <a:pos x="T2" y="T3"/>
                  </a:cxn>
                </a:cxnLst>
                <a:rect l="T6" t="T7" r="T8" b="T9"/>
                <a:pathLst>
                  <a:path w="1" h="90">
                    <a:moveTo>
                      <a:pt x="0" y="90"/>
                    </a:moveTo>
                    <a:lnTo>
                      <a:pt x="0" y="0"/>
                    </a:lnTo>
                  </a:path>
                </a:pathLst>
              </a:custGeom>
              <a:noFill/>
              <a:ln w="1905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7" name="Freeform 86"/>
              <p:cNvSpPr>
                <a:spLocks/>
              </p:cNvSpPr>
              <p:nvPr/>
            </p:nvSpPr>
            <p:spPr bwMode="auto">
              <a:xfrm>
                <a:off x="1634" y="2030"/>
                <a:ext cx="1" cy="177"/>
              </a:xfrm>
              <a:custGeom>
                <a:avLst/>
                <a:gdLst>
                  <a:gd name="T0" fmla="*/ 0 w 1"/>
                  <a:gd name="T1" fmla="*/ 177 h 177"/>
                  <a:gd name="T2" fmla="*/ 0 w 1"/>
                  <a:gd name="T3" fmla="*/ 0 h 177"/>
                  <a:gd name="T4" fmla="*/ 0 60000 65536"/>
                  <a:gd name="T5" fmla="*/ 0 60000 65536"/>
                  <a:gd name="T6" fmla="*/ 0 w 1"/>
                  <a:gd name="T7" fmla="*/ 0 h 177"/>
                  <a:gd name="T8" fmla="*/ 1 w 1"/>
                  <a:gd name="T9" fmla="*/ 177 h 177"/>
                </a:gdLst>
                <a:ahLst/>
                <a:cxnLst>
                  <a:cxn ang="T4">
                    <a:pos x="T0" y="T1"/>
                  </a:cxn>
                  <a:cxn ang="T5">
                    <a:pos x="T2" y="T3"/>
                  </a:cxn>
                </a:cxnLst>
                <a:rect l="T6" t="T7" r="T8" b="T9"/>
                <a:pathLst>
                  <a:path w="1" h="177">
                    <a:moveTo>
                      <a:pt x="0" y="177"/>
                    </a:moveTo>
                    <a:lnTo>
                      <a:pt x="0" y="0"/>
                    </a:lnTo>
                  </a:path>
                </a:pathLst>
              </a:custGeom>
              <a:noFill/>
              <a:ln w="1905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8" name="Freeform 87"/>
              <p:cNvSpPr>
                <a:spLocks/>
              </p:cNvSpPr>
              <p:nvPr/>
            </p:nvSpPr>
            <p:spPr bwMode="auto">
              <a:xfrm>
                <a:off x="1682" y="2020"/>
                <a:ext cx="1" cy="187"/>
              </a:xfrm>
              <a:custGeom>
                <a:avLst/>
                <a:gdLst>
                  <a:gd name="T0" fmla="*/ 0 w 1"/>
                  <a:gd name="T1" fmla="*/ 187 h 187"/>
                  <a:gd name="T2" fmla="*/ 0 w 1"/>
                  <a:gd name="T3" fmla="*/ 0 h 187"/>
                  <a:gd name="T4" fmla="*/ 0 60000 65536"/>
                  <a:gd name="T5" fmla="*/ 0 60000 65536"/>
                  <a:gd name="T6" fmla="*/ 0 w 1"/>
                  <a:gd name="T7" fmla="*/ 0 h 187"/>
                  <a:gd name="T8" fmla="*/ 1 w 1"/>
                  <a:gd name="T9" fmla="*/ 187 h 187"/>
                </a:gdLst>
                <a:ahLst/>
                <a:cxnLst>
                  <a:cxn ang="T4">
                    <a:pos x="T0" y="T1"/>
                  </a:cxn>
                  <a:cxn ang="T5">
                    <a:pos x="T2" y="T3"/>
                  </a:cxn>
                </a:cxnLst>
                <a:rect l="T6" t="T7" r="T8" b="T9"/>
                <a:pathLst>
                  <a:path w="1" h="187">
                    <a:moveTo>
                      <a:pt x="0" y="187"/>
                    </a:moveTo>
                    <a:lnTo>
                      <a:pt x="0" y="0"/>
                    </a:lnTo>
                  </a:path>
                </a:pathLst>
              </a:custGeom>
              <a:noFill/>
              <a:ln w="1905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9" name="Line 88"/>
              <p:cNvSpPr>
                <a:spLocks noChangeShapeType="1"/>
              </p:cNvSpPr>
              <p:nvPr/>
            </p:nvSpPr>
            <p:spPr bwMode="auto">
              <a:xfrm flipV="1">
                <a:off x="1730" y="2024"/>
                <a:ext cx="0" cy="183"/>
              </a:xfrm>
              <a:prstGeom prst="line">
                <a:avLst/>
              </a:prstGeom>
              <a:noFill/>
              <a:ln w="1905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1310" name="Freeform 89"/>
              <p:cNvSpPr>
                <a:spLocks/>
              </p:cNvSpPr>
              <p:nvPr/>
            </p:nvSpPr>
            <p:spPr bwMode="auto">
              <a:xfrm>
                <a:off x="1778" y="2066"/>
                <a:ext cx="1" cy="142"/>
              </a:xfrm>
              <a:custGeom>
                <a:avLst/>
                <a:gdLst>
                  <a:gd name="T0" fmla="*/ 0 w 1"/>
                  <a:gd name="T1" fmla="*/ 142 h 142"/>
                  <a:gd name="T2" fmla="*/ 0 w 1"/>
                  <a:gd name="T3" fmla="*/ 0 h 142"/>
                  <a:gd name="T4" fmla="*/ 0 60000 65536"/>
                  <a:gd name="T5" fmla="*/ 0 60000 65536"/>
                  <a:gd name="T6" fmla="*/ 0 w 1"/>
                  <a:gd name="T7" fmla="*/ 0 h 142"/>
                  <a:gd name="T8" fmla="*/ 1 w 1"/>
                  <a:gd name="T9" fmla="*/ 142 h 142"/>
                </a:gdLst>
                <a:ahLst/>
                <a:cxnLst>
                  <a:cxn ang="T4">
                    <a:pos x="T0" y="T1"/>
                  </a:cxn>
                  <a:cxn ang="T5">
                    <a:pos x="T2" y="T3"/>
                  </a:cxn>
                </a:cxnLst>
                <a:rect l="T6" t="T7" r="T8" b="T9"/>
                <a:pathLst>
                  <a:path w="1" h="142">
                    <a:moveTo>
                      <a:pt x="0" y="142"/>
                    </a:moveTo>
                    <a:lnTo>
                      <a:pt x="0" y="0"/>
                    </a:lnTo>
                  </a:path>
                </a:pathLst>
              </a:custGeom>
              <a:noFill/>
              <a:ln w="19050">
                <a:solidFill>
                  <a:schemeClr val="tx1"/>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11" name="Text Box 90"/>
              <p:cNvSpPr txBox="1">
                <a:spLocks noChangeArrowheads="1"/>
              </p:cNvSpPr>
              <p:nvPr/>
            </p:nvSpPr>
            <p:spPr bwMode="auto">
              <a:xfrm>
                <a:off x="2008" y="2084"/>
                <a:ext cx="1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1600">
                    <a:solidFill>
                      <a:srgbClr val="333399"/>
                    </a:solidFill>
                    <a:latin typeface="黑体" pitchFamily="2" charset="-122"/>
                    <a:ea typeface="黑体" pitchFamily="2" charset="-122"/>
                  </a:rPr>
                  <a:t>t</a:t>
                </a:r>
              </a:p>
            </p:txBody>
          </p:sp>
          <p:sp>
            <p:nvSpPr>
              <p:cNvPr id="11312" name="Text Box 91"/>
              <p:cNvSpPr txBox="1">
                <a:spLocks noChangeArrowheads="1"/>
              </p:cNvSpPr>
              <p:nvPr/>
            </p:nvSpPr>
            <p:spPr bwMode="auto">
              <a:xfrm>
                <a:off x="990" y="1767"/>
                <a:ext cx="9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1600">
                    <a:solidFill>
                      <a:srgbClr val="333399"/>
                    </a:solidFill>
                    <a:latin typeface="黑体" pitchFamily="2" charset="-122"/>
                    <a:ea typeface="黑体" pitchFamily="2" charset="-122"/>
                  </a:rPr>
                  <a:t>采样后的信号</a:t>
                </a:r>
              </a:p>
            </p:txBody>
          </p:sp>
        </p:grpSp>
        <p:sp>
          <p:nvSpPr>
            <p:cNvPr id="11287" name="Text Box 92"/>
            <p:cNvSpPr txBox="1">
              <a:spLocks noChangeArrowheads="1"/>
            </p:cNvSpPr>
            <p:nvPr/>
          </p:nvSpPr>
          <p:spPr bwMode="auto">
            <a:xfrm>
              <a:off x="2663" y="3194"/>
              <a:ext cx="6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1600">
                  <a:solidFill>
                    <a:srgbClr val="333399"/>
                  </a:solidFill>
                  <a:latin typeface="黑体" pitchFamily="2" charset="-122"/>
                  <a:ea typeface="黑体" pitchFamily="2" charset="-122"/>
                </a:rPr>
                <a:t>构成分组</a:t>
              </a:r>
            </a:p>
          </p:txBody>
        </p:sp>
        <p:sp>
          <p:nvSpPr>
            <p:cNvPr id="11288" name="Text Box 93"/>
            <p:cNvSpPr txBox="1">
              <a:spLocks noChangeArrowheads="1"/>
            </p:cNvSpPr>
            <p:nvPr/>
          </p:nvSpPr>
          <p:spPr bwMode="auto">
            <a:xfrm>
              <a:off x="2666" y="3626"/>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1600">
                  <a:solidFill>
                    <a:srgbClr val="333399"/>
                  </a:solidFill>
                  <a:latin typeface="黑体" pitchFamily="2" charset="-122"/>
                  <a:ea typeface="黑体" pitchFamily="2" charset="-122"/>
                </a:rPr>
                <a:t>恒定速率</a:t>
              </a:r>
            </a:p>
          </p:txBody>
        </p:sp>
        <p:sp>
          <p:nvSpPr>
            <p:cNvPr id="11289" name="Text Box 94"/>
            <p:cNvSpPr txBox="1">
              <a:spLocks noChangeArrowheads="1"/>
            </p:cNvSpPr>
            <p:nvPr/>
          </p:nvSpPr>
          <p:spPr bwMode="auto">
            <a:xfrm>
              <a:off x="4803" y="3626"/>
              <a:ext cx="75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1600">
                  <a:solidFill>
                    <a:srgbClr val="333399"/>
                  </a:solidFill>
                  <a:latin typeface="黑体" pitchFamily="2" charset="-122"/>
                  <a:ea typeface="黑体" pitchFamily="2" charset="-122"/>
                </a:rPr>
                <a:t>非恒定速率</a:t>
              </a:r>
            </a:p>
          </p:txBody>
        </p:sp>
        <p:sp>
          <p:nvSpPr>
            <p:cNvPr id="11290" name="AutoShape 95"/>
            <p:cNvSpPr>
              <a:spLocks noChangeArrowheads="1"/>
            </p:cNvSpPr>
            <p:nvPr/>
          </p:nvSpPr>
          <p:spPr bwMode="auto">
            <a:xfrm>
              <a:off x="2283" y="3454"/>
              <a:ext cx="251" cy="96"/>
            </a:xfrm>
            <a:prstGeom prst="rightArrow">
              <a:avLst>
                <a:gd name="adj1" fmla="val 50000"/>
                <a:gd name="adj2" fmla="val 65365"/>
              </a:avLst>
            </a:prstGeom>
            <a:solidFill>
              <a:srgbClr val="00FF00"/>
            </a:solidFill>
            <a:ln w="9525">
              <a:solidFill>
                <a:schemeClr val="tx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1291" name="AutoShape 96"/>
            <p:cNvSpPr>
              <a:spLocks noChangeArrowheads="1"/>
            </p:cNvSpPr>
            <p:nvPr/>
          </p:nvSpPr>
          <p:spPr bwMode="auto">
            <a:xfrm>
              <a:off x="1044" y="3430"/>
              <a:ext cx="250" cy="96"/>
            </a:xfrm>
            <a:prstGeom prst="rightArrow">
              <a:avLst>
                <a:gd name="adj1" fmla="val 50000"/>
                <a:gd name="adj2" fmla="val 65104"/>
              </a:avLst>
            </a:prstGeom>
            <a:solidFill>
              <a:srgbClr val="00FF00"/>
            </a:solidFill>
            <a:ln w="9525">
              <a:solidFill>
                <a:schemeClr val="tx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grpSp>
    </p:spTree>
    <p:extLst>
      <p:ext uri="{BB962C8B-B14F-4D97-AF65-F5344CB8AC3E}">
        <p14:creationId xmlns:p14="http://schemas.microsoft.com/office/powerpoint/2010/main" val="284876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在接收端设置缓存 </a:t>
            </a:r>
          </a:p>
        </p:txBody>
      </p:sp>
      <p:sp>
        <p:nvSpPr>
          <p:cNvPr id="140291" name="Rectangle 3"/>
          <p:cNvSpPr>
            <a:spLocks noGrp="1" noChangeArrowheads="1"/>
          </p:cNvSpPr>
          <p:nvPr>
            <p:ph idx="1"/>
          </p:nvPr>
        </p:nvSpPr>
        <p:spPr/>
        <p:txBody>
          <a:bodyPr/>
          <a:lstStyle/>
          <a:p>
            <a:pPr eaLnBrk="1" hangingPunct="1">
              <a:buFont typeface="Wingdings" pitchFamily="2" charset="2"/>
              <a:buNone/>
            </a:pPr>
            <a:r>
              <a:rPr lang="zh-CN" altLang="en-US" smtClean="0"/>
              <a:t>接收端需设置适当大小的</a:t>
            </a:r>
            <a:r>
              <a:rPr lang="zh-CN" altLang="en-US" smtClean="0">
                <a:solidFill>
                  <a:srgbClr val="FF0000"/>
                </a:solidFill>
              </a:rPr>
              <a:t>缓存</a:t>
            </a:r>
            <a:r>
              <a:rPr lang="zh-CN" altLang="en-US" smtClean="0"/>
              <a:t>。当缓存中的分组数达到一定的数量后再以恒定速率按顺序把分组读出进行还原播放。</a:t>
            </a:r>
          </a:p>
          <a:p>
            <a:pPr eaLnBrk="1" hangingPunct="1">
              <a:buFont typeface="Wingdings" pitchFamily="2" charset="2"/>
              <a:buNone/>
            </a:pPr>
            <a:r>
              <a:rPr lang="zh-CN" altLang="en-US" smtClean="0"/>
              <a:t>缓存实际上就是一个先进先出的队列。图中标明的 </a:t>
            </a:r>
            <a:r>
              <a:rPr lang="en-US" altLang="zh-CN" i="1" smtClean="0"/>
              <a:t>T </a:t>
            </a:r>
            <a:r>
              <a:rPr lang="zh-CN" altLang="en-US" smtClean="0"/>
              <a:t>叫做</a:t>
            </a:r>
            <a:r>
              <a:rPr lang="zh-CN" altLang="en-US" smtClean="0">
                <a:solidFill>
                  <a:schemeClr val="hlink"/>
                </a:solidFill>
              </a:rPr>
              <a:t>播放时延</a:t>
            </a:r>
            <a:r>
              <a:rPr lang="zh-CN" altLang="en-US" smtClean="0"/>
              <a:t>。  </a:t>
            </a:r>
          </a:p>
        </p:txBody>
      </p:sp>
      <p:grpSp>
        <p:nvGrpSpPr>
          <p:cNvPr id="2" name="Group 121"/>
          <p:cNvGrpSpPr>
            <a:grpSpLocks/>
          </p:cNvGrpSpPr>
          <p:nvPr/>
        </p:nvGrpSpPr>
        <p:grpSpPr bwMode="auto">
          <a:xfrm>
            <a:off x="374650" y="4167088"/>
            <a:ext cx="8518525" cy="1854200"/>
            <a:chOff x="236" y="2580"/>
            <a:chExt cx="5366" cy="1168"/>
          </a:xfrm>
        </p:grpSpPr>
        <p:sp>
          <p:nvSpPr>
            <p:cNvPr id="12293" name="Rectangle 120"/>
            <p:cNvSpPr>
              <a:spLocks noChangeArrowheads="1"/>
            </p:cNvSpPr>
            <p:nvPr/>
          </p:nvSpPr>
          <p:spPr bwMode="auto">
            <a:xfrm>
              <a:off x="2442" y="3152"/>
              <a:ext cx="954" cy="32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2294" name="Line 86"/>
            <p:cNvSpPr>
              <a:spLocks noChangeShapeType="1"/>
            </p:cNvSpPr>
            <p:nvPr/>
          </p:nvSpPr>
          <p:spPr bwMode="auto">
            <a:xfrm>
              <a:off x="3998" y="3451"/>
              <a:ext cx="1454"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295" name="Freeform 87"/>
            <p:cNvSpPr>
              <a:spLocks/>
            </p:cNvSpPr>
            <p:nvPr/>
          </p:nvSpPr>
          <p:spPr bwMode="auto">
            <a:xfrm>
              <a:off x="4431" y="3177"/>
              <a:ext cx="53" cy="274"/>
            </a:xfrm>
            <a:custGeom>
              <a:avLst/>
              <a:gdLst>
                <a:gd name="T0" fmla="*/ 0 w 48"/>
                <a:gd name="T1" fmla="*/ 1136 h 192"/>
                <a:gd name="T2" fmla="*/ 0 w 48"/>
                <a:gd name="T3" fmla="*/ 0 h 192"/>
                <a:gd name="T4" fmla="*/ 80 w 48"/>
                <a:gd name="T5" fmla="*/ 0 h 192"/>
                <a:gd name="T6" fmla="*/ 80 w 48"/>
                <a:gd name="T7" fmla="*/ 1136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FFFF99"/>
            </a:solidFill>
            <a:ln w="9525">
              <a:solidFill>
                <a:schemeClr val="tx1"/>
              </a:solidFill>
              <a:prstDash val="dash"/>
              <a:round/>
              <a:headEnd/>
              <a:tailEnd/>
            </a:ln>
          </p:spPr>
          <p:txBody>
            <a:bodyPr/>
            <a:lstStyle/>
            <a:p>
              <a:endParaRPr lang="zh-CN" altLang="en-US"/>
            </a:p>
          </p:txBody>
        </p:sp>
        <p:sp>
          <p:nvSpPr>
            <p:cNvPr id="12296" name="Freeform 88"/>
            <p:cNvSpPr>
              <a:spLocks/>
            </p:cNvSpPr>
            <p:nvPr/>
          </p:nvSpPr>
          <p:spPr bwMode="auto">
            <a:xfrm>
              <a:off x="4699" y="3177"/>
              <a:ext cx="54" cy="274"/>
            </a:xfrm>
            <a:custGeom>
              <a:avLst/>
              <a:gdLst>
                <a:gd name="T0" fmla="*/ 0 w 48"/>
                <a:gd name="T1" fmla="*/ 1136 h 192"/>
                <a:gd name="T2" fmla="*/ 0 w 48"/>
                <a:gd name="T3" fmla="*/ 0 h 192"/>
                <a:gd name="T4" fmla="*/ 88 w 48"/>
                <a:gd name="T5" fmla="*/ 0 h 192"/>
                <a:gd name="T6" fmla="*/ 88 w 48"/>
                <a:gd name="T7" fmla="*/ 1136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2297" name="Freeform 89"/>
            <p:cNvSpPr>
              <a:spLocks/>
            </p:cNvSpPr>
            <p:nvPr/>
          </p:nvSpPr>
          <p:spPr bwMode="auto">
            <a:xfrm>
              <a:off x="4968" y="3177"/>
              <a:ext cx="54" cy="274"/>
            </a:xfrm>
            <a:custGeom>
              <a:avLst/>
              <a:gdLst>
                <a:gd name="T0" fmla="*/ 0 w 48"/>
                <a:gd name="T1" fmla="*/ 1136 h 192"/>
                <a:gd name="T2" fmla="*/ 0 w 48"/>
                <a:gd name="T3" fmla="*/ 0 h 192"/>
                <a:gd name="T4" fmla="*/ 88 w 48"/>
                <a:gd name="T5" fmla="*/ 0 h 192"/>
                <a:gd name="T6" fmla="*/ 88 w 48"/>
                <a:gd name="T7" fmla="*/ 1136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2298" name="Freeform 90"/>
            <p:cNvSpPr>
              <a:spLocks/>
            </p:cNvSpPr>
            <p:nvPr/>
          </p:nvSpPr>
          <p:spPr bwMode="auto">
            <a:xfrm>
              <a:off x="5237" y="3177"/>
              <a:ext cx="54" cy="274"/>
            </a:xfrm>
            <a:custGeom>
              <a:avLst/>
              <a:gdLst>
                <a:gd name="T0" fmla="*/ 0 w 48"/>
                <a:gd name="T1" fmla="*/ 1136 h 192"/>
                <a:gd name="T2" fmla="*/ 0 w 48"/>
                <a:gd name="T3" fmla="*/ 0 h 192"/>
                <a:gd name="T4" fmla="*/ 88 w 48"/>
                <a:gd name="T5" fmla="*/ 0 h 192"/>
                <a:gd name="T6" fmla="*/ 88 w 48"/>
                <a:gd name="T7" fmla="*/ 1136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2299" name="Text Box 91"/>
            <p:cNvSpPr txBox="1">
              <a:spLocks noChangeArrowheads="1"/>
            </p:cNvSpPr>
            <p:nvPr/>
          </p:nvSpPr>
          <p:spPr bwMode="auto">
            <a:xfrm>
              <a:off x="5442" y="3254"/>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t</a:t>
              </a:r>
            </a:p>
          </p:txBody>
        </p:sp>
        <p:sp>
          <p:nvSpPr>
            <p:cNvPr id="12300" name="Line 92"/>
            <p:cNvSpPr>
              <a:spLocks noChangeShapeType="1"/>
            </p:cNvSpPr>
            <p:nvPr/>
          </p:nvSpPr>
          <p:spPr bwMode="auto">
            <a:xfrm>
              <a:off x="2440" y="3612"/>
              <a:ext cx="967"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301" name="Text Box 93"/>
            <p:cNvSpPr txBox="1">
              <a:spLocks noChangeArrowheads="1"/>
            </p:cNvSpPr>
            <p:nvPr/>
          </p:nvSpPr>
          <p:spPr bwMode="auto">
            <a:xfrm>
              <a:off x="2816" y="3499"/>
              <a:ext cx="214" cy="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i="1">
                  <a:solidFill>
                    <a:srgbClr val="333399"/>
                  </a:solidFill>
                  <a:latin typeface="Arial" charset="0"/>
                  <a:ea typeface="黑体" pitchFamily="2" charset="-122"/>
                </a:rPr>
                <a:t>T</a:t>
              </a:r>
            </a:p>
          </p:txBody>
        </p:sp>
        <p:sp>
          <p:nvSpPr>
            <p:cNvPr id="12302" name="Freeform 94"/>
            <p:cNvSpPr>
              <a:spLocks/>
            </p:cNvSpPr>
            <p:nvPr/>
          </p:nvSpPr>
          <p:spPr bwMode="auto">
            <a:xfrm>
              <a:off x="2063" y="3146"/>
              <a:ext cx="1344" cy="339"/>
            </a:xfrm>
            <a:custGeom>
              <a:avLst/>
              <a:gdLst>
                <a:gd name="T0" fmla="*/ 0 w 1200"/>
                <a:gd name="T1" fmla="*/ 0 h 240"/>
                <a:gd name="T2" fmla="*/ 2115 w 1200"/>
                <a:gd name="T3" fmla="*/ 0 h 240"/>
                <a:gd name="T4" fmla="*/ 2115 w 1200"/>
                <a:gd name="T5" fmla="*/ 1350 h 240"/>
                <a:gd name="T6" fmla="*/ 0 w 1200"/>
                <a:gd name="T7" fmla="*/ 1350 h 240"/>
                <a:gd name="T8" fmla="*/ 0 60000 65536"/>
                <a:gd name="T9" fmla="*/ 0 60000 65536"/>
                <a:gd name="T10" fmla="*/ 0 60000 65536"/>
                <a:gd name="T11" fmla="*/ 0 60000 65536"/>
                <a:gd name="T12" fmla="*/ 0 w 1200"/>
                <a:gd name="T13" fmla="*/ 0 h 240"/>
                <a:gd name="T14" fmla="*/ 1200 w 1200"/>
                <a:gd name="T15" fmla="*/ 240 h 240"/>
              </a:gdLst>
              <a:ahLst/>
              <a:cxnLst>
                <a:cxn ang="T8">
                  <a:pos x="T0" y="T1"/>
                </a:cxn>
                <a:cxn ang="T9">
                  <a:pos x="T2" y="T3"/>
                </a:cxn>
                <a:cxn ang="T10">
                  <a:pos x="T4" y="T5"/>
                </a:cxn>
                <a:cxn ang="T11">
                  <a:pos x="T6" y="T7"/>
                </a:cxn>
              </a:cxnLst>
              <a:rect l="T12" t="T13" r="T14" b="T15"/>
              <a:pathLst>
                <a:path w="1200" h="240">
                  <a:moveTo>
                    <a:pt x="0" y="0"/>
                  </a:moveTo>
                  <a:lnTo>
                    <a:pt x="1200" y="0"/>
                  </a:lnTo>
                  <a:lnTo>
                    <a:pt x="1200" y="240"/>
                  </a:lnTo>
                  <a:lnTo>
                    <a:pt x="0" y="240"/>
                  </a:ln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03" name="Line 95"/>
            <p:cNvSpPr>
              <a:spLocks noChangeShapeType="1"/>
            </p:cNvSpPr>
            <p:nvPr/>
          </p:nvSpPr>
          <p:spPr bwMode="auto">
            <a:xfrm>
              <a:off x="3300"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4" name="Line 96"/>
            <p:cNvSpPr>
              <a:spLocks noChangeShapeType="1"/>
            </p:cNvSpPr>
            <p:nvPr/>
          </p:nvSpPr>
          <p:spPr bwMode="auto">
            <a:xfrm>
              <a:off x="3192"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 name="Line 97"/>
            <p:cNvSpPr>
              <a:spLocks noChangeShapeType="1"/>
            </p:cNvSpPr>
            <p:nvPr/>
          </p:nvSpPr>
          <p:spPr bwMode="auto">
            <a:xfrm>
              <a:off x="3085"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 name="Line 98"/>
            <p:cNvSpPr>
              <a:spLocks noChangeShapeType="1"/>
            </p:cNvSpPr>
            <p:nvPr/>
          </p:nvSpPr>
          <p:spPr bwMode="auto">
            <a:xfrm>
              <a:off x="2977"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7" name="Line 99"/>
            <p:cNvSpPr>
              <a:spLocks noChangeShapeType="1"/>
            </p:cNvSpPr>
            <p:nvPr/>
          </p:nvSpPr>
          <p:spPr bwMode="auto">
            <a:xfrm>
              <a:off x="2870"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8" name="Line 100"/>
            <p:cNvSpPr>
              <a:spLocks noChangeShapeType="1"/>
            </p:cNvSpPr>
            <p:nvPr/>
          </p:nvSpPr>
          <p:spPr bwMode="auto">
            <a:xfrm>
              <a:off x="2762"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 name="Line 101"/>
            <p:cNvSpPr>
              <a:spLocks noChangeShapeType="1"/>
            </p:cNvSpPr>
            <p:nvPr/>
          </p:nvSpPr>
          <p:spPr bwMode="auto">
            <a:xfrm>
              <a:off x="2655"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 name="Line 102"/>
            <p:cNvSpPr>
              <a:spLocks noChangeShapeType="1"/>
            </p:cNvSpPr>
            <p:nvPr/>
          </p:nvSpPr>
          <p:spPr bwMode="auto">
            <a:xfrm>
              <a:off x="2547"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 name="Line 103"/>
            <p:cNvSpPr>
              <a:spLocks noChangeShapeType="1"/>
            </p:cNvSpPr>
            <p:nvPr/>
          </p:nvSpPr>
          <p:spPr bwMode="auto">
            <a:xfrm>
              <a:off x="2440" y="3146"/>
              <a:ext cx="0" cy="33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2" name="Text Box 104"/>
            <p:cNvSpPr txBox="1">
              <a:spLocks noChangeArrowheads="1"/>
            </p:cNvSpPr>
            <p:nvPr/>
          </p:nvSpPr>
          <p:spPr bwMode="auto">
            <a:xfrm>
              <a:off x="2368" y="2864"/>
              <a:ext cx="107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缓存（队列）</a:t>
              </a:r>
            </a:p>
          </p:txBody>
        </p:sp>
        <p:sp>
          <p:nvSpPr>
            <p:cNvPr id="12313" name="AutoShape 105"/>
            <p:cNvSpPr>
              <a:spLocks noChangeArrowheads="1"/>
            </p:cNvSpPr>
            <p:nvPr/>
          </p:nvSpPr>
          <p:spPr bwMode="auto">
            <a:xfrm>
              <a:off x="1808" y="3246"/>
              <a:ext cx="309" cy="137"/>
            </a:xfrm>
            <a:prstGeom prst="rightArrow">
              <a:avLst>
                <a:gd name="adj1" fmla="val 50000"/>
                <a:gd name="adj2" fmla="val 56387"/>
              </a:avLst>
            </a:prstGeom>
            <a:solidFill>
              <a:srgbClr val="66CCFF"/>
            </a:solidFill>
            <a:ln w="9525">
              <a:solidFill>
                <a:schemeClr val="tx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2314" name="AutoShape 106"/>
            <p:cNvSpPr>
              <a:spLocks noChangeArrowheads="1"/>
            </p:cNvSpPr>
            <p:nvPr/>
          </p:nvSpPr>
          <p:spPr bwMode="auto">
            <a:xfrm>
              <a:off x="3568" y="3246"/>
              <a:ext cx="310" cy="137"/>
            </a:xfrm>
            <a:prstGeom prst="rightArrow">
              <a:avLst>
                <a:gd name="adj1" fmla="val 50000"/>
                <a:gd name="adj2" fmla="val 56569"/>
              </a:avLst>
            </a:prstGeom>
            <a:solidFill>
              <a:srgbClr val="66CCFF"/>
            </a:solidFill>
            <a:ln w="9525">
              <a:solidFill>
                <a:schemeClr val="tx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2315" name="Text Box 107"/>
            <p:cNvSpPr txBox="1">
              <a:spLocks noChangeArrowheads="1"/>
            </p:cNvSpPr>
            <p:nvPr/>
          </p:nvSpPr>
          <p:spPr bwMode="auto">
            <a:xfrm>
              <a:off x="4376" y="3458"/>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恒定速率</a:t>
              </a:r>
            </a:p>
          </p:txBody>
        </p:sp>
        <p:sp>
          <p:nvSpPr>
            <p:cNvPr id="12316" name="Freeform 108"/>
            <p:cNvSpPr>
              <a:spLocks/>
            </p:cNvSpPr>
            <p:nvPr/>
          </p:nvSpPr>
          <p:spPr bwMode="auto">
            <a:xfrm>
              <a:off x="610" y="3177"/>
              <a:ext cx="54" cy="274"/>
            </a:xfrm>
            <a:custGeom>
              <a:avLst/>
              <a:gdLst>
                <a:gd name="T0" fmla="*/ 0 w 48"/>
                <a:gd name="T1" fmla="*/ 1136 h 192"/>
                <a:gd name="T2" fmla="*/ 0 w 48"/>
                <a:gd name="T3" fmla="*/ 0 h 192"/>
                <a:gd name="T4" fmla="*/ 88 w 48"/>
                <a:gd name="T5" fmla="*/ 0 h 192"/>
                <a:gd name="T6" fmla="*/ 88 w 48"/>
                <a:gd name="T7" fmla="*/ 1136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2317" name="Freeform 109"/>
            <p:cNvSpPr>
              <a:spLocks/>
            </p:cNvSpPr>
            <p:nvPr/>
          </p:nvSpPr>
          <p:spPr bwMode="auto">
            <a:xfrm>
              <a:off x="825" y="3177"/>
              <a:ext cx="54" cy="274"/>
            </a:xfrm>
            <a:custGeom>
              <a:avLst/>
              <a:gdLst>
                <a:gd name="T0" fmla="*/ 0 w 48"/>
                <a:gd name="T1" fmla="*/ 1136 h 192"/>
                <a:gd name="T2" fmla="*/ 0 w 48"/>
                <a:gd name="T3" fmla="*/ 0 h 192"/>
                <a:gd name="T4" fmla="*/ 88 w 48"/>
                <a:gd name="T5" fmla="*/ 0 h 192"/>
                <a:gd name="T6" fmla="*/ 88 w 48"/>
                <a:gd name="T7" fmla="*/ 1136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2318" name="Freeform 110"/>
            <p:cNvSpPr>
              <a:spLocks/>
            </p:cNvSpPr>
            <p:nvPr/>
          </p:nvSpPr>
          <p:spPr bwMode="auto">
            <a:xfrm>
              <a:off x="1255" y="3177"/>
              <a:ext cx="54" cy="274"/>
            </a:xfrm>
            <a:custGeom>
              <a:avLst/>
              <a:gdLst>
                <a:gd name="T0" fmla="*/ 0 w 48"/>
                <a:gd name="T1" fmla="*/ 1136 h 192"/>
                <a:gd name="T2" fmla="*/ 0 w 48"/>
                <a:gd name="T3" fmla="*/ 0 h 192"/>
                <a:gd name="T4" fmla="*/ 88 w 48"/>
                <a:gd name="T5" fmla="*/ 0 h 192"/>
                <a:gd name="T6" fmla="*/ 88 w 48"/>
                <a:gd name="T7" fmla="*/ 1136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2319" name="Freeform 111"/>
            <p:cNvSpPr>
              <a:spLocks/>
            </p:cNvSpPr>
            <p:nvPr/>
          </p:nvSpPr>
          <p:spPr bwMode="auto">
            <a:xfrm>
              <a:off x="1376" y="3175"/>
              <a:ext cx="54" cy="273"/>
            </a:xfrm>
            <a:custGeom>
              <a:avLst/>
              <a:gdLst>
                <a:gd name="T0" fmla="*/ 0 w 48"/>
                <a:gd name="T1" fmla="*/ 1116 h 192"/>
                <a:gd name="T2" fmla="*/ 0 w 48"/>
                <a:gd name="T3" fmla="*/ 0 h 192"/>
                <a:gd name="T4" fmla="*/ 88 w 48"/>
                <a:gd name="T5" fmla="*/ 0 h 192"/>
                <a:gd name="T6" fmla="*/ 88 w 48"/>
                <a:gd name="T7" fmla="*/ 1116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2320" name="Text Box 112"/>
            <p:cNvSpPr txBox="1">
              <a:spLocks noChangeArrowheads="1"/>
            </p:cNvSpPr>
            <p:nvPr/>
          </p:nvSpPr>
          <p:spPr bwMode="auto">
            <a:xfrm>
              <a:off x="1580" y="3254"/>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2000">
                  <a:solidFill>
                    <a:srgbClr val="333399"/>
                  </a:solidFill>
                  <a:latin typeface="Arial" charset="0"/>
                  <a:ea typeface="黑体" pitchFamily="2" charset="-122"/>
                </a:rPr>
                <a:t>t</a:t>
              </a:r>
            </a:p>
          </p:txBody>
        </p:sp>
        <p:sp>
          <p:nvSpPr>
            <p:cNvPr id="12321" name="Line 113"/>
            <p:cNvSpPr>
              <a:spLocks noChangeShapeType="1"/>
            </p:cNvSpPr>
            <p:nvPr/>
          </p:nvSpPr>
          <p:spPr bwMode="auto">
            <a:xfrm>
              <a:off x="236" y="3451"/>
              <a:ext cx="134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322" name="Text Box 114"/>
            <p:cNvSpPr txBox="1">
              <a:spLocks noChangeArrowheads="1"/>
            </p:cNvSpPr>
            <p:nvPr/>
          </p:nvSpPr>
          <p:spPr bwMode="auto">
            <a:xfrm>
              <a:off x="451" y="3458"/>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a:solidFill>
                    <a:srgbClr val="333399"/>
                  </a:solidFill>
                  <a:latin typeface="Arial" charset="0"/>
                  <a:ea typeface="黑体" pitchFamily="2" charset="-122"/>
                </a:rPr>
                <a:t>非恒定速率</a:t>
              </a:r>
            </a:p>
          </p:txBody>
        </p:sp>
        <p:sp>
          <p:nvSpPr>
            <p:cNvPr id="12323" name="Freeform 115"/>
            <p:cNvSpPr>
              <a:spLocks/>
            </p:cNvSpPr>
            <p:nvPr/>
          </p:nvSpPr>
          <p:spPr bwMode="auto">
            <a:xfrm>
              <a:off x="343" y="3177"/>
              <a:ext cx="54" cy="274"/>
            </a:xfrm>
            <a:custGeom>
              <a:avLst/>
              <a:gdLst>
                <a:gd name="T0" fmla="*/ 0 w 48"/>
                <a:gd name="T1" fmla="*/ 1136 h 192"/>
                <a:gd name="T2" fmla="*/ 0 w 48"/>
                <a:gd name="T3" fmla="*/ 0 h 192"/>
                <a:gd name="T4" fmla="*/ 88 w 48"/>
                <a:gd name="T5" fmla="*/ 0 h 192"/>
                <a:gd name="T6" fmla="*/ 88 w 48"/>
                <a:gd name="T7" fmla="*/ 1136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2324" name="Freeform 116"/>
            <p:cNvSpPr>
              <a:spLocks/>
            </p:cNvSpPr>
            <p:nvPr/>
          </p:nvSpPr>
          <p:spPr bwMode="auto">
            <a:xfrm>
              <a:off x="4160" y="3177"/>
              <a:ext cx="53" cy="274"/>
            </a:xfrm>
            <a:custGeom>
              <a:avLst/>
              <a:gdLst>
                <a:gd name="T0" fmla="*/ 0 w 48"/>
                <a:gd name="T1" fmla="*/ 1136 h 192"/>
                <a:gd name="T2" fmla="*/ 0 w 48"/>
                <a:gd name="T3" fmla="*/ 0 h 192"/>
                <a:gd name="T4" fmla="*/ 80 w 48"/>
                <a:gd name="T5" fmla="*/ 0 h 192"/>
                <a:gd name="T6" fmla="*/ 80 w 48"/>
                <a:gd name="T7" fmla="*/ 1136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solidFill>
              <a:srgbClr val="CCECFF"/>
            </a:solidFill>
            <a:ln w="9525">
              <a:solidFill>
                <a:schemeClr val="tx1"/>
              </a:solidFill>
              <a:round/>
              <a:headEnd/>
              <a:tailEnd/>
            </a:ln>
          </p:spPr>
          <p:txBody>
            <a:bodyPr/>
            <a:lstStyle/>
            <a:p>
              <a:endParaRPr lang="zh-CN" altLang="en-US"/>
            </a:p>
          </p:txBody>
        </p:sp>
        <p:sp>
          <p:nvSpPr>
            <p:cNvPr id="12325" name="Text Box 117"/>
            <p:cNvSpPr txBox="1">
              <a:spLocks noChangeArrowheads="1"/>
            </p:cNvSpPr>
            <p:nvPr/>
          </p:nvSpPr>
          <p:spPr bwMode="auto">
            <a:xfrm>
              <a:off x="4502" y="2580"/>
              <a:ext cx="91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r>
                <a:rPr kumimoji="1" lang="zh-CN" altLang="en-US" sz="2000">
                  <a:solidFill>
                    <a:srgbClr val="333399"/>
                  </a:solidFill>
                  <a:latin typeface="Arial" charset="0"/>
                  <a:ea typeface="黑体" pitchFamily="2" charset="-122"/>
                </a:rPr>
                <a:t>有可能发生</a:t>
              </a:r>
            </a:p>
            <a:p>
              <a:pPr algn="ctr" eaLnBrk="1" hangingPunct="1"/>
              <a:r>
                <a:rPr kumimoji="1" lang="zh-CN" altLang="en-US" sz="2000">
                  <a:solidFill>
                    <a:srgbClr val="333399"/>
                  </a:solidFill>
                  <a:latin typeface="Arial" charset="0"/>
                  <a:ea typeface="黑体" pitchFamily="2" charset="-122"/>
                </a:rPr>
                <a:t>分组丢失</a:t>
              </a:r>
            </a:p>
          </p:txBody>
        </p:sp>
        <p:sp>
          <p:nvSpPr>
            <p:cNvPr id="12326" name="Line 118"/>
            <p:cNvSpPr>
              <a:spLocks noChangeShapeType="1"/>
            </p:cNvSpPr>
            <p:nvPr/>
          </p:nvSpPr>
          <p:spPr bwMode="auto">
            <a:xfrm flipH="1">
              <a:off x="4474" y="2904"/>
              <a:ext cx="169" cy="273"/>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511168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zh-CN" altLang="en-US" smtClean="0"/>
              <a:t>缓存的影响 </a:t>
            </a:r>
          </a:p>
        </p:txBody>
      </p:sp>
      <p:sp>
        <p:nvSpPr>
          <p:cNvPr id="351234" name="Rectangle 2"/>
          <p:cNvSpPr>
            <a:spLocks noGrp="1" noChangeArrowheads="1"/>
          </p:cNvSpPr>
          <p:nvPr>
            <p:ph idx="1"/>
          </p:nvPr>
        </p:nvSpPr>
        <p:spPr/>
        <p:txBody>
          <a:bodyPr/>
          <a:lstStyle/>
          <a:p>
            <a:pPr eaLnBrk="1" hangingPunct="1">
              <a:spcBef>
                <a:spcPct val="15000"/>
              </a:spcBef>
              <a:buFont typeface="Wingdings" pitchFamily="2" charset="2"/>
              <a:buNone/>
            </a:pPr>
            <a:r>
              <a:rPr lang="zh-CN" altLang="en-US" sz="2800" smtClean="0"/>
              <a:t>缓存使所有到达的分组都经受了迟延。</a:t>
            </a:r>
          </a:p>
          <a:p>
            <a:pPr eaLnBrk="1" hangingPunct="1">
              <a:spcBef>
                <a:spcPct val="15000"/>
              </a:spcBef>
              <a:buFont typeface="Wingdings" pitchFamily="2" charset="2"/>
              <a:buNone/>
            </a:pPr>
            <a:r>
              <a:rPr lang="zh-CN" altLang="en-US" sz="2800" smtClean="0"/>
              <a:t>早到达的分组在缓存中停留的时间较长，而晚到达的分组在缓存中停留的时间则较短。</a:t>
            </a:r>
          </a:p>
          <a:p>
            <a:pPr eaLnBrk="1" hangingPunct="1">
              <a:spcBef>
                <a:spcPct val="15000"/>
              </a:spcBef>
              <a:buFont typeface="Wingdings" pitchFamily="2" charset="2"/>
              <a:buNone/>
            </a:pPr>
            <a:r>
              <a:rPr lang="zh-CN" altLang="en-US" sz="2800" smtClean="0"/>
              <a:t>以非恒定速率到达的分组，经过缓存后再以恒定速率读出，就能够在一定程度上消除了时延的抖动。但我们付出的代价是增加了时延。 </a:t>
            </a:r>
          </a:p>
        </p:txBody>
      </p:sp>
    </p:spTree>
    <p:extLst>
      <p:ext uri="{BB962C8B-B14F-4D97-AF65-F5344CB8AC3E}">
        <p14:creationId xmlns:p14="http://schemas.microsoft.com/office/powerpoint/2010/main" val="1581831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609600" y="764704"/>
            <a:ext cx="8020050" cy="923925"/>
            <a:chOff x="384" y="312"/>
            <a:chExt cx="5052" cy="582"/>
          </a:xfrm>
        </p:grpSpPr>
        <p:sp>
          <p:nvSpPr>
            <p:cNvPr id="21603" name="Line 5"/>
            <p:cNvSpPr>
              <a:spLocks noChangeShapeType="1"/>
            </p:cNvSpPr>
            <p:nvPr/>
          </p:nvSpPr>
          <p:spPr bwMode="auto">
            <a:xfrm>
              <a:off x="384" y="672"/>
              <a:ext cx="4944" cy="0"/>
            </a:xfrm>
            <a:prstGeom prst="line">
              <a:avLst/>
            </a:prstGeom>
            <a:ln>
              <a:headEnd/>
              <a:tailEnd type="triangle" w="sm"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zh-CN" altLang="en-US">
                <a:solidFill>
                  <a:srgbClr val="000000"/>
                </a:solidFill>
              </a:endParaRPr>
            </a:p>
          </p:txBody>
        </p:sp>
        <p:sp>
          <p:nvSpPr>
            <p:cNvPr id="14436" name="Line 6"/>
            <p:cNvSpPr>
              <a:spLocks noChangeShapeType="1"/>
            </p:cNvSpPr>
            <p:nvPr/>
          </p:nvSpPr>
          <p:spPr bwMode="auto">
            <a:xfrm flipV="1">
              <a:off x="960" y="480"/>
              <a:ext cx="0" cy="19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7" name="Line 7"/>
            <p:cNvSpPr>
              <a:spLocks noChangeShapeType="1"/>
            </p:cNvSpPr>
            <p:nvPr/>
          </p:nvSpPr>
          <p:spPr bwMode="auto">
            <a:xfrm flipV="1">
              <a:off x="1296" y="480"/>
              <a:ext cx="0" cy="19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8" name="Line 8"/>
            <p:cNvSpPr>
              <a:spLocks noChangeShapeType="1"/>
            </p:cNvSpPr>
            <p:nvPr/>
          </p:nvSpPr>
          <p:spPr bwMode="auto">
            <a:xfrm flipV="1">
              <a:off x="1632" y="480"/>
              <a:ext cx="0" cy="19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9" name="Line 9"/>
            <p:cNvSpPr>
              <a:spLocks noChangeShapeType="1"/>
            </p:cNvSpPr>
            <p:nvPr/>
          </p:nvSpPr>
          <p:spPr bwMode="auto">
            <a:xfrm flipV="1">
              <a:off x="1968" y="480"/>
              <a:ext cx="0" cy="19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0" name="Line 10"/>
            <p:cNvSpPr>
              <a:spLocks noChangeShapeType="1"/>
            </p:cNvSpPr>
            <p:nvPr/>
          </p:nvSpPr>
          <p:spPr bwMode="auto">
            <a:xfrm flipV="1">
              <a:off x="2304" y="480"/>
              <a:ext cx="0" cy="19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1" name="Line 11"/>
            <p:cNvSpPr>
              <a:spLocks noChangeShapeType="1"/>
            </p:cNvSpPr>
            <p:nvPr/>
          </p:nvSpPr>
          <p:spPr bwMode="auto">
            <a:xfrm flipV="1">
              <a:off x="2640" y="480"/>
              <a:ext cx="0" cy="19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2" name="Text Box 12"/>
            <p:cNvSpPr txBox="1">
              <a:spLocks noChangeArrowheads="1"/>
            </p:cNvSpPr>
            <p:nvPr/>
          </p:nvSpPr>
          <p:spPr bwMode="auto">
            <a:xfrm>
              <a:off x="421" y="312"/>
              <a:ext cx="40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90000"/>
                </a:lnSpc>
              </a:pPr>
              <a:r>
                <a:rPr kumimoji="1" lang="zh-CN" altLang="en-US" sz="1800">
                  <a:solidFill>
                    <a:srgbClr val="000000"/>
                  </a:solidFill>
                  <a:latin typeface="Arial" charset="0"/>
                  <a:ea typeface="黑体" pitchFamily="2" charset="-122"/>
                </a:rPr>
                <a:t>分组</a:t>
              </a:r>
            </a:p>
            <a:p>
              <a:pPr eaLnBrk="1" hangingPunct="1">
                <a:lnSpc>
                  <a:spcPct val="90000"/>
                </a:lnSpc>
              </a:pPr>
              <a:r>
                <a:rPr kumimoji="1" lang="zh-CN" altLang="en-US" sz="1800">
                  <a:solidFill>
                    <a:srgbClr val="000000"/>
                  </a:solidFill>
                  <a:latin typeface="Arial" charset="0"/>
                  <a:ea typeface="黑体" pitchFamily="2" charset="-122"/>
                </a:rPr>
                <a:t>发出</a:t>
              </a:r>
            </a:p>
          </p:txBody>
        </p:sp>
        <p:sp>
          <p:nvSpPr>
            <p:cNvPr id="14443" name="Text Box 13"/>
            <p:cNvSpPr txBox="1">
              <a:spLocks noChangeArrowheads="1"/>
            </p:cNvSpPr>
            <p:nvPr/>
          </p:nvSpPr>
          <p:spPr bwMode="auto">
            <a:xfrm>
              <a:off x="839" y="663"/>
              <a:ext cx="18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1800">
                  <a:solidFill>
                    <a:srgbClr val="000000"/>
                  </a:solidFill>
                  <a:latin typeface="Arial" charset="0"/>
                  <a:ea typeface="黑体" pitchFamily="2" charset="-122"/>
                </a:rPr>
                <a:t>1 </a:t>
              </a:r>
              <a:r>
                <a:rPr kumimoji="1" lang="en-US" altLang="zh-CN" sz="800">
                  <a:solidFill>
                    <a:srgbClr val="000000"/>
                  </a:solidFill>
                  <a:latin typeface="Arial" charset="0"/>
                  <a:ea typeface="黑体" pitchFamily="2" charset="-122"/>
                </a:rPr>
                <a:t> </a:t>
              </a:r>
              <a:r>
                <a:rPr kumimoji="1" lang="en-US" altLang="zh-CN" sz="1800">
                  <a:solidFill>
                    <a:srgbClr val="000000"/>
                  </a:solidFill>
                  <a:latin typeface="Arial" charset="0"/>
                  <a:ea typeface="黑体" pitchFamily="2" charset="-122"/>
                </a:rPr>
                <a:t>     2  </a:t>
              </a:r>
              <a:r>
                <a:rPr kumimoji="1" lang="en-US" altLang="zh-CN" sz="900">
                  <a:solidFill>
                    <a:srgbClr val="000000"/>
                  </a:solidFill>
                  <a:latin typeface="Arial" charset="0"/>
                  <a:ea typeface="黑体" pitchFamily="2" charset="-122"/>
                </a:rPr>
                <a:t>     </a:t>
              </a:r>
              <a:r>
                <a:rPr kumimoji="1" lang="en-US" altLang="zh-CN" sz="1800">
                  <a:solidFill>
                    <a:srgbClr val="000000"/>
                  </a:solidFill>
                  <a:latin typeface="Arial" charset="0"/>
                  <a:ea typeface="黑体" pitchFamily="2" charset="-122"/>
                </a:rPr>
                <a:t>  3</a:t>
              </a:r>
              <a:r>
                <a:rPr kumimoji="1" lang="en-US" altLang="zh-CN" sz="800">
                  <a:solidFill>
                    <a:srgbClr val="000000"/>
                  </a:solidFill>
                  <a:latin typeface="Arial" charset="0"/>
                  <a:ea typeface="黑体" pitchFamily="2" charset="-122"/>
                </a:rPr>
                <a:t>  </a:t>
              </a:r>
              <a:r>
                <a:rPr kumimoji="1" lang="en-US" altLang="zh-CN" sz="900">
                  <a:solidFill>
                    <a:srgbClr val="000000"/>
                  </a:solidFill>
                  <a:latin typeface="Arial" charset="0"/>
                  <a:ea typeface="黑体" pitchFamily="2" charset="-122"/>
                </a:rPr>
                <a:t>     </a:t>
              </a:r>
              <a:r>
                <a:rPr kumimoji="1" lang="en-US" altLang="zh-CN" sz="1800">
                  <a:solidFill>
                    <a:srgbClr val="000000"/>
                  </a:solidFill>
                  <a:latin typeface="Arial" charset="0"/>
                  <a:ea typeface="黑体" pitchFamily="2" charset="-122"/>
                </a:rPr>
                <a:t>   4 </a:t>
              </a:r>
              <a:r>
                <a:rPr kumimoji="1" lang="en-US" altLang="zh-CN" sz="900">
                  <a:solidFill>
                    <a:srgbClr val="000000"/>
                  </a:solidFill>
                  <a:latin typeface="Arial" charset="0"/>
                  <a:ea typeface="黑体" pitchFamily="2" charset="-122"/>
                </a:rPr>
                <a:t> </a:t>
              </a:r>
              <a:r>
                <a:rPr kumimoji="1" lang="en-US" altLang="zh-CN" sz="1800">
                  <a:solidFill>
                    <a:srgbClr val="000000"/>
                  </a:solidFill>
                  <a:latin typeface="Arial" charset="0"/>
                  <a:ea typeface="黑体" pitchFamily="2" charset="-122"/>
                </a:rPr>
                <a:t>     5 </a:t>
              </a:r>
              <a:r>
                <a:rPr kumimoji="1" lang="en-US" altLang="zh-CN" sz="900">
                  <a:solidFill>
                    <a:srgbClr val="000000"/>
                  </a:solidFill>
                  <a:latin typeface="Arial" charset="0"/>
                  <a:ea typeface="黑体" pitchFamily="2" charset="-122"/>
                </a:rPr>
                <a:t>       </a:t>
              </a:r>
              <a:r>
                <a:rPr kumimoji="1" lang="en-US" altLang="zh-CN" sz="1800">
                  <a:solidFill>
                    <a:srgbClr val="000000"/>
                  </a:solidFill>
                  <a:latin typeface="Arial" charset="0"/>
                  <a:ea typeface="黑体" pitchFamily="2" charset="-122"/>
                </a:rPr>
                <a:t>  6</a:t>
              </a:r>
            </a:p>
          </p:txBody>
        </p:sp>
        <p:sp>
          <p:nvSpPr>
            <p:cNvPr id="14444" name="Text Box 14"/>
            <p:cNvSpPr txBox="1">
              <a:spLocks noChangeArrowheads="1"/>
            </p:cNvSpPr>
            <p:nvPr/>
          </p:nvSpPr>
          <p:spPr bwMode="auto">
            <a:xfrm>
              <a:off x="5280" y="525"/>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1800" i="1">
                  <a:solidFill>
                    <a:srgbClr val="000000"/>
                  </a:solidFill>
                  <a:latin typeface="Arial" charset="0"/>
                  <a:ea typeface="黑体" pitchFamily="2" charset="-122"/>
                </a:rPr>
                <a:t>t</a:t>
              </a:r>
            </a:p>
          </p:txBody>
        </p:sp>
      </p:grpSp>
      <p:grpSp>
        <p:nvGrpSpPr>
          <p:cNvPr id="3" name="Group 103"/>
          <p:cNvGrpSpPr>
            <a:grpSpLocks/>
          </p:cNvGrpSpPr>
          <p:nvPr/>
        </p:nvGrpSpPr>
        <p:grpSpPr bwMode="auto">
          <a:xfrm>
            <a:off x="395288" y="1563216"/>
            <a:ext cx="8005762" cy="4291013"/>
            <a:chOff x="249" y="905"/>
            <a:chExt cx="5043" cy="2703"/>
          </a:xfrm>
        </p:grpSpPr>
        <p:sp>
          <p:nvSpPr>
            <p:cNvPr id="14406" name="Text Box 34"/>
            <p:cNvSpPr txBox="1">
              <a:spLocks noChangeArrowheads="1"/>
            </p:cNvSpPr>
            <p:nvPr/>
          </p:nvSpPr>
          <p:spPr bwMode="auto">
            <a:xfrm>
              <a:off x="249" y="905"/>
              <a:ext cx="8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90000"/>
                </a:lnSpc>
              </a:pPr>
              <a:r>
                <a:rPr kumimoji="1" lang="zh-CN" altLang="en-US" sz="1800">
                  <a:solidFill>
                    <a:schemeClr val="folHlink"/>
                  </a:solidFill>
                  <a:latin typeface="Arial" charset="0"/>
                  <a:ea typeface="黑体" pitchFamily="2" charset="-122"/>
                </a:rPr>
                <a:t>到达分组数</a:t>
              </a:r>
            </a:p>
          </p:txBody>
        </p:sp>
        <p:grpSp>
          <p:nvGrpSpPr>
            <p:cNvPr id="14407" name="Group 102"/>
            <p:cNvGrpSpPr>
              <a:grpSpLocks/>
            </p:cNvGrpSpPr>
            <p:nvPr/>
          </p:nvGrpSpPr>
          <p:grpSpPr bwMode="auto">
            <a:xfrm>
              <a:off x="416" y="1071"/>
              <a:ext cx="256" cy="2289"/>
              <a:chOff x="416" y="1071"/>
              <a:chExt cx="256" cy="2289"/>
            </a:xfrm>
          </p:grpSpPr>
          <p:sp>
            <p:nvSpPr>
              <p:cNvPr id="14427" name="Line 25"/>
              <p:cNvSpPr>
                <a:spLocks noChangeShapeType="1"/>
              </p:cNvSpPr>
              <p:nvPr/>
            </p:nvSpPr>
            <p:spPr bwMode="auto">
              <a:xfrm>
                <a:off x="624" y="1104"/>
                <a:ext cx="0" cy="2256"/>
              </a:xfrm>
              <a:prstGeom prst="line">
                <a:avLst/>
              </a:prstGeom>
              <a:noFill/>
              <a:ln w="9525">
                <a:solidFill>
                  <a:srgbClr val="333399"/>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8" name="Line 27"/>
              <p:cNvSpPr>
                <a:spLocks noChangeShapeType="1"/>
              </p:cNvSpPr>
              <p:nvPr/>
            </p:nvSpPr>
            <p:spPr bwMode="auto">
              <a:xfrm rot="5400000" flipV="1">
                <a:off x="624" y="2976"/>
                <a:ext cx="0" cy="96"/>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9" name="Line 28"/>
              <p:cNvSpPr>
                <a:spLocks noChangeShapeType="1"/>
              </p:cNvSpPr>
              <p:nvPr/>
            </p:nvSpPr>
            <p:spPr bwMode="auto">
              <a:xfrm rot="5400000" flipV="1">
                <a:off x="624" y="2640"/>
                <a:ext cx="0" cy="96"/>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0" name="Line 29"/>
              <p:cNvSpPr>
                <a:spLocks noChangeShapeType="1"/>
              </p:cNvSpPr>
              <p:nvPr/>
            </p:nvSpPr>
            <p:spPr bwMode="auto">
              <a:xfrm rot="5400000" flipV="1">
                <a:off x="624" y="2304"/>
                <a:ext cx="0" cy="96"/>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1" name="Line 30"/>
              <p:cNvSpPr>
                <a:spLocks noChangeShapeType="1"/>
              </p:cNvSpPr>
              <p:nvPr/>
            </p:nvSpPr>
            <p:spPr bwMode="auto">
              <a:xfrm rot="5400000" flipV="1">
                <a:off x="624" y="1968"/>
                <a:ext cx="0" cy="96"/>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2" name="Line 31"/>
              <p:cNvSpPr>
                <a:spLocks noChangeShapeType="1"/>
              </p:cNvSpPr>
              <p:nvPr/>
            </p:nvSpPr>
            <p:spPr bwMode="auto">
              <a:xfrm rot="5400000" flipV="1">
                <a:off x="624" y="1632"/>
                <a:ext cx="0" cy="96"/>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3" name="Line 32"/>
              <p:cNvSpPr>
                <a:spLocks noChangeShapeType="1"/>
              </p:cNvSpPr>
              <p:nvPr/>
            </p:nvSpPr>
            <p:spPr bwMode="auto">
              <a:xfrm rot="5400000" flipV="1">
                <a:off x="624" y="1296"/>
                <a:ext cx="0" cy="96"/>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4" name="Text Box 35"/>
              <p:cNvSpPr txBox="1">
                <a:spLocks noChangeArrowheads="1"/>
              </p:cNvSpPr>
              <p:nvPr/>
            </p:nvSpPr>
            <p:spPr bwMode="auto">
              <a:xfrm>
                <a:off x="416" y="1071"/>
                <a:ext cx="196" cy="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195000"/>
                  </a:lnSpc>
                </a:pPr>
                <a:r>
                  <a:rPr kumimoji="1" lang="en-US" altLang="zh-CN" sz="1800">
                    <a:solidFill>
                      <a:schemeClr val="folHlink"/>
                    </a:solidFill>
                    <a:latin typeface="Arial" charset="0"/>
                    <a:ea typeface="黑体" pitchFamily="2" charset="-122"/>
                  </a:rPr>
                  <a:t>6</a:t>
                </a:r>
              </a:p>
              <a:p>
                <a:pPr eaLnBrk="1" hangingPunct="1">
                  <a:lnSpc>
                    <a:spcPct val="195000"/>
                  </a:lnSpc>
                </a:pPr>
                <a:r>
                  <a:rPr kumimoji="1" lang="en-US" altLang="zh-CN" sz="1800">
                    <a:solidFill>
                      <a:schemeClr val="folHlink"/>
                    </a:solidFill>
                    <a:latin typeface="Arial" charset="0"/>
                    <a:ea typeface="黑体" pitchFamily="2" charset="-122"/>
                  </a:rPr>
                  <a:t>5</a:t>
                </a:r>
              </a:p>
              <a:p>
                <a:pPr eaLnBrk="1" hangingPunct="1">
                  <a:lnSpc>
                    <a:spcPct val="195000"/>
                  </a:lnSpc>
                </a:pPr>
                <a:r>
                  <a:rPr kumimoji="1" lang="en-US" altLang="zh-CN" sz="1800">
                    <a:solidFill>
                      <a:schemeClr val="folHlink"/>
                    </a:solidFill>
                    <a:latin typeface="Arial" charset="0"/>
                    <a:ea typeface="黑体" pitchFamily="2" charset="-122"/>
                  </a:rPr>
                  <a:t>4</a:t>
                </a:r>
              </a:p>
              <a:p>
                <a:pPr eaLnBrk="1" hangingPunct="1">
                  <a:lnSpc>
                    <a:spcPct val="195000"/>
                  </a:lnSpc>
                </a:pPr>
                <a:r>
                  <a:rPr kumimoji="1" lang="en-US" altLang="zh-CN" sz="1800">
                    <a:solidFill>
                      <a:schemeClr val="folHlink"/>
                    </a:solidFill>
                    <a:latin typeface="Arial" charset="0"/>
                    <a:ea typeface="黑体" pitchFamily="2" charset="-122"/>
                  </a:rPr>
                  <a:t>3</a:t>
                </a:r>
              </a:p>
              <a:p>
                <a:pPr eaLnBrk="1" hangingPunct="1">
                  <a:lnSpc>
                    <a:spcPct val="195000"/>
                  </a:lnSpc>
                </a:pPr>
                <a:r>
                  <a:rPr kumimoji="1" lang="en-US" altLang="zh-CN" sz="1800">
                    <a:solidFill>
                      <a:schemeClr val="folHlink"/>
                    </a:solidFill>
                    <a:latin typeface="Arial" charset="0"/>
                    <a:ea typeface="黑体" pitchFamily="2" charset="-122"/>
                  </a:rPr>
                  <a:t>2</a:t>
                </a:r>
              </a:p>
              <a:p>
                <a:pPr eaLnBrk="1" hangingPunct="1">
                  <a:lnSpc>
                    <a:spcPct val="195000"/>
                  </a:lnSpc>
                </a:pPr>
                <a:r>
                  <a:rPr kumimoji="1" lang="en-US" altLang="zh-CN" sz="1800">
                    <a:solidFill>
                      <a:schemeClr val="folHlink"/>
                    </a:solidFill>
                    <a:latin typeface="Arial" charset="0"/>
                    <a:ea typeface="黑体" pitchFamily="2" charset="-122"/>
                  </a:rPr>
                  <a:t>1</a:t>
                </a:r>
              </a:p>
            </p:txBody>
          </p:sp>
        </p:grpSp>
        <p:grpSp>
          <p:nvGrpSpPr>
            <p:cNvPr id="14408" name="Group 101"/>
            <p:cNvGrpSpPr>
              <a:grpSpLocks/>
            </p:cNvGrpSpPr>
            <p:nvPr/>
          </p:nvGrpSpPr>
          <p:grpSpPr bwMode="auto">
            <a:xfrm>
              <a:off x="576" y="3213"/>
              <a:ext cx="4716" cy="395"/>
              <a:chOff x="576" y="3213"/>
              <a:chExt cx="4716" cy="395"/>
            </a:xfrm>
          </p:grpSpPr>
          <p:sp>
            <p:nvSpPr>
              <p:cNvPr id="14409" name="Text Box 84"/>
              <p:cNvSpPr txBox="1">
                <a:spLocks noChangeArrowheads="1"/>
              </p:cNvSpPr>
              <p:nvPr/>
            </p:nvSpPr>
            <p:spPr bwMode="auto">
              <a:xfrm>
                <a:off x="839" y="3377"/>
                <a:ext cx="1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1800">
                    <a:solidFill>
                      <a:schemeClr val="folHlink"/>
                    </a:solidFill>
                    <a:latin typeface="Arial" charset="0"/>
                    <a:ea typeface="黑体" pitchFamily="2" charset="-122"/>
                  </a:rPr>
                  <a:t>1</a:t>
                </a:r>
                <a:r>
                  <a:rPr kumimoji="1" lang="en-US" altLang="zh-CN" sz="900">
                    <a:solidFill>
                      <a:schemeClr val="folHlink"/>
                    </a:solidFill>
                    <a:latin typeface="Arial" charset="0"/>
                    <a:ea typeface="黑体" pitchFamily="2" charset="-122"/>
                  </a:rPr>
                  <a:t>           </a:t>
                </a:r>
                <a:r>
                  <a:rPr kumimoji="1" lang="en-US" altLang="zh-CN" sz="1800">
                    <a:solidFill>
                      <a:schemeClr val="folHlink"/>
                    </a:solidFill>
                    <a:latin typeface="Arial" charset="0"/>
                    <a:ea typeface="黑体" pitchFamily="2" charset="-122"/>
                  </a:rPr>
                  <a:t> 2</a:t>
                </a:r>
                <a:r>
                  <a:rPr kumimoji="1" lang="en-US" altLang="zh-CN" sz="900">
                    <a:solidFill>
                      <a:schemeClr val="folHlink"/>
                    </a:solidFill>
                    <a:latin typeface="Arial" charset="0"/>
                    <a:ea typeface="黑体" pitchFamily="2" charset="-122"/>
                  </a:rPr>
                  <a:t>             </a:t>
                </a:r>
                <a:r>
                  <a:rPr kumimoji="1" lang="en-US" altLang="zh-CN" sz="1800">
                    <a:solidFill>
                      <a:schemeClr val="folHlink"/>
                    </a:solidFill>
                    <a:latin typeface="Arial" charset="0"/>
                    <a:ea typeface="黑体" pitchFamily="2" charset="-122"/>
                  </a:rPr>
                  <a:t>3 </a:t>
                </a:r>
                <a:r>
                  <a:rPr kumimoji="1" lang="en-US" altLang="zh-CN" sz="900">
                    <a:solidFill>
                      <a:schemeClr val="folHlink"/>
                    </a:solidFill>
                    <a:latin typeface="Arial" charset="0"/>
                    <a:ea typeface="黑体" pitchFamily="2" charset="-122"/>
                  </a:rPr>
                  <a:t>     </a:t>
                </a:r>
                <a:r>
                  <a:rPr kumimoji="1" lang="en-US" altLang="zh-CN" sz="1800">
                    <a:solidFill>
                      <a:schemeClr val="folHlink"/>
                    </a:solidFill>
                    <a:latin typeface="Arial" charset="0"/>
                    <a:ea typeface="黑体" pitchFamily="2" charset="-122"/>
                  </a:rPr>
                  <a:t>   4</a:t>
                </a:r>
                <a:r>
                  <a:rPr kumimoji="1" lang="en-US" altLang="zh-CN" sz="900">
                    <a:solidFill>
                      <a:schemeClr val="folHlink"/>
                    </a:solidFill>
                    <a:latin typeface="Arial" charset="0"/>
                    <a:ea typeface="黑体" pitchFamily="2" charset="-122"/>
                  </a:rPr>
                  <a:t>             </a:t>
                </a:r>
                <a:r>
                  <a:rPr kumimoji="1" lang="en-US" altLang="zh-CN" sz="1800">
                    <a:solidFill>
                      <a:schemeClr val="folHlink"/>
                    </a:solidFill>
                    <a:latin typeface="Arial" charset="0"/>
                    <a:ea typeface="黑体" pitchFamily="2" charset="-122"/>
                  </a:rPr>
                  <a:t>5</a:t>
                </a:r>
                <a:r>
                  <a:rPr kumimoji="1" lang="en-US" altLang="zh-CN" sz="900">
                    <a:solidFill>
                      <a:schemeClr val="folHlink"/>
                    </a:solidFill>
                    <a:latin typeface="Arial" charset="0"/>
                    <a:ea typeface="黑体" pitchFamily="2" charset="-122"/>
                  </a:rPr>
                  <a:t>           </a:t>
                </a:r>
                <a:r>
                  <a:rPr kumimoji="1" lang="en-US" altLang="zh-CN" sz="1800">
                    <a:solidFill>
                      <a:schemeClr val="folHlink"/>
                    </a:solidFill>
                    <a:latin typeface="Arial" charset="0"/>
                    <a:ea typeface="黑体" pitchFamily="2" charset="-122"/>
                  </a:rPr>
                  <a:t> 6</a:t>
                </a:r>
              </a:p>
            </p:txBody>
          </p:sp>
          <p:sp>
            <p:nvSpPr>
              <p:cNvPr id="14410" name="Line 26"/>
              <p:cNvSpPr>
                <a:spLocks noChangeShapeType="1"/>
              </p:cNvSpPr>
              <p:nvPr/>
            </p:nvSpPr>
            <p:spPr bwMode="auto">
              <a:xfrm rot="5400000" flipV="1">
                <a:off x="624"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1" name="Line 33"/>
              <p:cNvSpPr>
                <a:spLocks noChangeShapeType="1"/>
              </p:cNvSpPr>
              <p:nvPr/>
            </p:nvSpPr>
            <p:spPr bwMode="auto">
              <a:xfrm rot="10800000" flipV="1">
                <a:off x="624"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2" name="Line 36"/>
              <p:cNvSpPr>
                <a:spLocks noChangeShapeType="1"/>
              </p:cNvSpPr>
              <p:nvPr/>
            </p:nvSpPr>
            <p:spPr bwMode="auto">
              <a:xfrm>
                <a:off x="624" y="3360"/>
                <a:ext cx="4512" cy="0"/>
              </a:xfrm>
              <a:prstGeom prst="line">
                <a:avLst/>
              </a:prstGeom>
              <a:noFill/>
              <a:ln w="952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3" name="Line 37"/>
              <p:cNvSpPr>
                <a:spLocks noChangeShapeType="1"/>
              </p:cNvSpPr>
              <p:nvPr/>
            </p:nvSpPr>
            <p:spPr bwMode="auto">
              <a:xfrm rot="10800000" flipV="1">
                <a:off x="960"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4" name="Line 38"/>
              <p:cNvSpPr>
                <a:spLocks noChangeShapeType="1"/>
              </p:cNvSpPr>
              <p:nvPr/>
            </p:nvSpPr>
            <p:spPr bwMode="auto">
              <a:xfrm rot="10800000" flipV="1">
                <a:off x="1296"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5" name="Line 39"/>
              <p:cNvSpPr>
                <a:spLocks noChangeShapeType="1"/>
              </p:cNvSpPr>
              <p:nvPr/>
            </p:nvSpPr>
            <p:spPr bwMode="auto">
              <a:xfrm rot="10800000" flipV="1">
                <a:off x="1632"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6" name="Line 40"/>
              <p:cNvSpPr>
                <a:spLocks noChangeShapeType="1"/>
              </p:cNvSpPr>
              <p:nvPr/>
            </p:nvSpPr>
            <p:spPr bwMode="auto">
              <a:xfrm rot="10800000" flipV="1">
                <a:off x="1968"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7" name="Line 41"/>
              <p:cNvSpPr>
                <a:spLocks noChangeShapeType="1"/>
              </p:cNvSpPr>
              <p:nvPr/>
            </p:nvSpPr>
            <p:spPr bwMode="auto">
              <a:xfrm rot="10800000" flipV="1">
                <a:off x="2304"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8" name="Line 42"/>
              <p:cNvSpPr>
                <a:spLocks noChangeShapeType="1"/>
              </p:cNvSpPr>
              <p:nvPr/>
            </p:nvSpPr>
            <p:spPr bwMode="auto">
              <a:xfrm rot="10800000" flipV="1">
                <a:off x="2640"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9" name="Line 43"/>
              <p:cNvSpPr>
                <a:spLocks noChangeShapeType="1"/>
              </p:cNvSpPr>
              <p:nvPr/>
            </p:nvSpPr>
            <p:spPr bwMode="auto">
              <a:xfrm rot="10800000" flipV="1">
                <a:off x="2976"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0" name="Line 44"/>
              <p:cNvSpPr>
                <a:spLocks noChangeShapeType="1"/>
              </p:cNvSpPr>
              <p:nvPr/>
            </p:nvSpPr>
            <p:spPr bwMode="auto">
              <a:xfrm rot="10800000" flipV="1">
                <a:off x="3312"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1" name="Line 45"/>
              <p:cNvSpPr>
                <a:spLocks noChangeShapeType="1"/>
              </p:cNvSpPr>
              <p:nvPr/>
            </p:nvSpPr>
            <p:spPr bwMode="auto">
              <a:xfrm rot="10800000" flipV="1">
                <a:off x="3648"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2" name="Line 46"/>
              <p:cNvSpPr>
                <a:spLocks noChangeShapeType="1"/>
              </p:cNvSpPr>
              <p:nvPr/>
            </p:nvSpPr>
            <p:spPr bwMode="auto">
              <a:xfrm rot="10800000" flipV="1">
                <a:off x="3984"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3" name="Line 47"/>
              <p:cNvSpPr>
                <a:spLocks noChangeShapeType="1"/>
              </p:cNvSpPr>
              <p:nvPr/>
            </p:nvSpPr>
            <p:spPr bwMode="auto">
              <a:xfrm rot="10800000" flipV="1">
                <a:off x="4320"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4" name="Line 48"/>
              <p:cNvSpPr>
                <a:spLocks noChangeShapeType="1"/>
              </p:cNvSpPr>
              <p:nvPr/>
            </p:nvSpPr>
            <p:spPr bwMode="auto">
              <a:xfrm rot="10800000" flipV="1">
                <a:off x="4656"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5" name="Line 49"/>
              <p:cNvSpPr>
                <a:spLocks noChangeShapeType="1"/>
              </p:cNvSpPr>
              <p:nvPr/>
            </p:nvSpPr>
            <p:spPr bwMode="auto">
              <a:xfrm rot="10800000" flipV="1">
                <a:off x="4992"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6" name="Text Box 50"/>
              <p:cNvSpPr txBox="1">
                <a:spLocks noChangeArrowheads="1"/>
              </p:cNvSpPr>
              <p:nvPr/>
            </p:nvSpPr>
            <p:spPr bwMode="auto">
              <a:xfrm>
                <a:off x="5136" y="3213"/>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1800" i="1">
                    <a:solidFill>
                      <a:schemeClr val="folHlink"/>
                    </a:solidFill>
                    <a:latin typeface="Arial" charset="0"/>
                    <a:ea typeface="黑体" pitchFamily="2" charset="-122"/>
                  </a:rPr>
                  <a:t>t</a:t>
                </a:r>
              </a:p>
            </p:txBody>
          </p:sp>
        </p:grpSp>
      </p:grpSp>
      <p:grpSp>
        <p:nvGrpSpPr>
          <p:cNvPr id="6" name="Group 95"/>
          <p:cNvGrpSpPr>
            <a:grpSpLocks/>
          </p:cNvGrpSpPr>
          <p:nvPr/>
        </p:nvGrpSpPr>
        <p:grpSpPr bwMode="auto">
          <a:xfrm>
            <a:off x="3810000" y="2812579"/>
            <a:ext cx="2552700" cy="3190875"/>
            <a:chOff x="2400" y="1692"/>
            <a:chExt cx="1608" cy="2010"/>
          </a:xfrm>
        </p:grpSpPr>
        <p:sp>
          <p:nvSpPr>
            <p:cNvPr id="14400" name="Line 52"/>
            <p:cNvSpPr>
              <a:spLocks noChangeShapeType="1"/>
            </p:cNvSpPr>
            <p:nvPr/>
          </p:nvSpPr>
          <p:spPr bwMode="auto">
            <a:xfrm>
              <a:off x="2400" y="3360"/>
              <a:ext cx="0" cy="336"/>
            </a:xfrm>
            <a:prstGeom prst="line">
              <a:avLst/>
            </a:prstGeom>
            <a:noFill/>
            <a:ln w="19050">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1" name="Line 53"/>
            <p:cNvSpPr>
              <a:spLocks noChangeShapeType="1"/>
            </p:cNvSpPr>
            <p:nvPr/>
          </p:nvSpPr>
          <p:spPr bwMode="auto">
            <a:xfrm>
              <a:off x="2784" y="3024"/>
              <a:ext cx="0" cy="678"/>
            </a:xfrm>
            <a:prstGeom prst="line">
              <a:avLst/>
            </a:prstGeom>
            <a:noFill/>
            <a:ln w="19050">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2" name="Line 54"/>
            <p:cNvSpPr>
              <a:spLocks noChangeShapeType="1"/>
            </p:cNvSpPr>
            <p:nvPr/>
          </p:nvSpPr>
          <p:spPr bwMode="auto">
            <a:xfrm>
              <a:off x="2952" y="2682"/>
              <a:ext cx="0" cy="1008"/>
            </a:xfrm>
            <a:prstGeom prst="line">
              <a:avLst/>
            </a:prstGeom>
            <a:noFill/>
            <a:ln w="19050">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3" name="Line 55"/>
            <p:cNvSpPr>
              <a:spLocks noChangeShapeType="1"/>
            </p:cNvSpPr>
            <p:nvPr/>
          </p:nvSpPr>
          <p:spPr bwMode="auto">
            <a:xfrm>
              <a:off x="3660" y="2365"/>
              <a:ext cx="0" cy="1331"/>
            </a:xfrm>
            <a:prstGeom prst="line">
              <a:avLst/>
            </a:prstGeom>
            <a:noFill/>
            <a:ln w="19050">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4" name="Line 56"/>
            <p:cNvSpPr>
              <a:spLocks noChangeShapeType="1"/>
            </p:cNvSpPr>
            <p:nvPr/>
          </p:nvSpPr>
          <p:spPr bwMode="auto">
            <a:xfrm flipH="1">
              <a:off x="3792" y="2034"/>
              <a:ext cx="6" cy="1662"/>
            </a:xfrm>
            <a:prstGeom prst="line">
              <a:avLst/>
            </a:prstGeom>
            <a:noFill/>
            <a:ln w="19050">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5" name="Line 57"/>
            <p:cNvSpPr>
              <a:spLocks noChangeShapeType="1"/>
            </p:cNvSpPr>
            <p:nvPr/>
          </p:nvSpPr>
          <p:spPr bwMode="auto">
            <a:xfrm flipH="1">
              <a:off x="4008" y="1692"/>
              <a:ext cx="0" cy="1968"/>
            </a:xfrm>
            <a:prstGeom prst="line">
              <a:avLst/>
            </a:prstGeom>
            <a:noFill/>
            <a:ln w="19050">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107"/>
          <p:cNvGrpSpPr>
            <a:grpSpLocks/>
          </p:cNvGrpSpPr>
          <p:nvPr/>
        </p:nvGrpSpPr>
        <p:grpSpPr bwMode="auto">
          <a:xfrm>
            <a:off x="2998788" y="3930179"/>
            <a:ext cx="1098550" cy="920750"/>
            <a:chOff x="1889" y="2396"/>
            <a:chExt cx="692" cy="580"/>
          </a:xfrm>
        </p:grpSpPr>
        <p:sp>
          <p:nvSpPr>
            <p:cNvPr id="14394" name="Text Box 67"/>
            <p:cNvSpPr txBox="1">
              <a:spLocks noChangeArrowheads="1"/>
            </p:cNvSpPr>
            <p:nvPr/>
          </p:nvSpPr>
          <p:spPr bwMode="auto">
            <a:xfrm>
              <a:off x="1889" y="2396"/>
              <a:ext cx="69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90000"/>
                </a:lnSpc>
              </a:pPr>
              <a:r>
                <a:rPr kumimoji="1" lang="zh-CN" altLang="en-US" sz="1800">
                  <a:solidFill>
                    <a:schemeClr val="folHlink"/>
                  </a:solidFill>
                  <a:latin typeface="Arial" charset="0"/>
                  <a:ea typeface="黑体" pitchFamily="2" charset="-122"/>
                </a:rPr>
                <a:t>缓存时间</a:t>
              </a:r>
            </a:p>
          </p:txBody>
        </p:sp>
        <p:sp>
          <p:nvSpPr>
            <p:cNvPr id="14395" name="Line 68"/>
            <p:cNvSpPr>
              <a:spLocks noChangeShapeType="1"/>
            </p:cNvSpPr>
            <p:nvPr/>
          </p:nvSpPr>
          <p:spPr bwMode="auto">
            <a:xfrm>
              <a:off x="2304" y="2592"/>
              <a:ext cx="174" cy="264"/>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96" name="Group 93"/>
            <p:cNvGrpSpPr>
              <a:grpSpLocks/>
            </p:cNvGrpSpPr>
            <p:nvPr/>
          </p:nvGrpSpPr>
          <p:grpSpPr bwMode="auto">
            <a:xfrm>
              <a:off x="2400" y="2772"/>
              <a:ext cx="157" cy="204"/>
              <a:chOff x="2400" y="2772"/>
              <a:chExt cx="157" cy="204"/>
            </a:xfrm>
          </p:grpSpPr>
          <p:sp>
            <p:nvSpPr>
              <p:cNvPr id="14397" name="Line 58"/>
              <p:cNvSpPr>
                <a:spLocks noChangeShapeType="1"/>
              </p:cNvSpPr>
              <p:nvPr/>
            </p:nvSpPr>
            <p:spPr bwMode="auto">
              <a:xfrm>
                <a:off x="2556" y="2772"/>
                <a:ext cx="1" cy="19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8" name="Line 59"/>
              <p:cNvSpPr>
                <a:spLocks noChangeShapeType="1"/>
              </p:cNvSpPr>
              <p:nvPr/>
            </p:nvSpPr>
            <p:spPr bwMode="auto">
              <a:xfrm>
                <a:off x="2400" y="2868"/>
                <a:ext cx="144" cy="1"/>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9" name="Line 69"/>
              <p:cNvSpPr>
                <a:spLocks noChangeShapeType="1"/>
              </p:cNvSpPr>
              <p:nvPr/>
            </p:nvSpPr>
            <p:spPr bwMode="auto">
              <a:xfrm>
                <a:off x="2400" y="2784"/>
                <a:ext cx="0" cy="19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9" name="Group 112"/>
          <p:cNvGrpSpPr>
            <a:grpSpLocks/>
          </p:cNvGrpSpPr>
          <p:nvPr/>
        </p:nvGrpSpPr>
        <p:grpSpPr bwMode="auto">
          <a:xfrm>
            <a:off x="3800475" y="2136304"/>
            <a:ext cx="5059363" cy="3271837"/>
            <a:chOff x="2394" y="1266"/>
            <a:chExt cx="3187" cy="2061"/>
          </a:xfrm>
        </p:grpSpPr>
        <p:sp>
          <p:nvSpPr>
            <p:cNvPr id="14380" name="Line 70"/>
            <p:cNvSpPr>
              <a:spLocks noChangeShapeType="1"/>
            </p:cNvSpPr>
            <p:nvPr/>
          </p:nvSpPr>
          <p:spPr bwMode="auto">
            <a:xfrm flipV="1">
              <a:off x="3144" y="1266"/>
              <a:ext cx="1752" cy="175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1" name="Oval 71"/>
            <p:cNvSpPr>
              <a:spLocks noChangeArrowheads="1"/>
            </p:cNvSpPr>
            <p:nvPr/>
          </p:nvSpPr>
          <p:spPr bwMode="auto">
            <a:xfrm>
              <a:off x="3114" y="2976"/>
              <a:ext cx="72" cy="72"/>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4382" name="Oval 72"/>
            <p:cNvSpPr>
              <a:spLocks noChangeArrowheads="1"/>
            </p:cNvSpPr>
            <p:nvPr/>
          </p:nvSpPr>
          <p:spPr bwMode="auto">
            <a:xfrm>
              <a:off x="4789" y="1305"/>
              <a:ext cx="72" cy="72"/>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4383" name="Oval 73"/>
            <p:cNvSpPr>
              <a:spLocks noChangeArrowheads="1"/>
            </p:cNvSpPr>
            <p:nvPr/>
          </p:nvSpPr>
          <p:spPr bwMode="auto">
            <a:xfrm>
              <a:off x="4446" y="1632"/>
              <a:ext cx="72" cy="72"/>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4384" name="Oval 74"/>
            <p:cNvSpPr>
              <a:spLocks noChangeArrowheads="1"/>
            </p:cNvSpPr>
            <p:nvPr/>
          </p:nvSpPr>
          <p:spPr bwMode="auto">
            <a:xfrm>
              <a:off x="3450" y="2646"/>
              <a:ext cx="72" cy="72"/>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4385" name="Oval 75"/>
            <p:cNvSpPr>
              <a:spLocks noChangeArrowheads="1"/>
            </p:cNvSpPr>
            <p:nvPr/>
          </p:nvSpPr>
          <p:spPr bwMode="auto">
            <a:xfrm>
              <a:off x="3780" y="2310"/>
              <a:ext cx="72" cy="72"/>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4386" name="Oval 76"/>
            <p:cNvSpPr>
              <a:spLocks noChangeArrowheads="1"/>
            </p:cNvSpPr>
            <p:nvPr/>
          </p:nvSpPr>
          <p:spPr bwMode="auto">
            <a:xfrm>
              <a:off x="4104" y="1974"/>
              <a:ext cx="72" cy="72"/>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grpSp>
          <p:nvGrpSpPr>
            <p:cNvPr id="14387" name="Group 111"/>
            <p:cNvGrpSpPr>
              <a:grpSpLocks/>
            </p:cNvGrpSpPr>
            <p:nvPr/>
          </p:nvGrpSpPr>
          <p:grpSpPr bwMode="auto">
            <a:xfrm>
              <a:off x="2394" y="3012"/>
              <a:ext cx="756" cy="315"/>
              <a:chOff x="2394" y="3012"/>
              <a:chExt cx="756" cy="315"/>
            </a:xfrm>
          </p:grpSpPr>
          <p:sp>
            <p:nvSpPr>
              <p:cNvPr id="14390" name="Line 77"/>
              <p:cNvSpPr>
                <a:spLocks noChangeShapeType="1"/>
              </p:cNvSpPr>
              <p:nvPr/>
            </p:nvSpPr>
            <p:spPr bwMode="auto">
              <a:xfrm>
                <a:off x="3150" y="3012"/>
                <a:ext cx="0" cy="1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91" name="Group 94"/>
              <p:cNvGrpSpPr>
                <a:grpSpLocks/>
              </p:cNvGrpSpPr>
              <p:nvPr/>
            </p:nvGrpSpPr>
            <p:grpSpPr bwMode="auto">
              <a:xfrm>
                <a:off x="2394" y="3108"/>
                <a:ext cx="750" cy="219"/>
                <a:chOff x="2394" y="3108"/>
                <a:chExt cx="750" cy="219"/>
              </a:xfrm>
            </p:grpSpPr>
            <p:sp>
              <p:nvSpPr>
                <p:cNvPr id="14392" name="Text Box 83"/>
                <p:cNvSpPr txBox="1">
                  <a:spLocks noChangeArrowheads="1"/>
                </p:cNvSpPr>
                <p:nvPr/>
              </p:nvSpPr>
              <p:spPr bwMode="auto">
                <a:xfrm>
                  <a:off x="2433" y="3113"/>
                  <a:ext cx="69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90000"/>
                    </a:lnSpc>
                  </a:pPr>
                  <a:r>
                    <a:rPr kumimoji="1" lang="zh-CN" altLang="en-US" sz="1800">
                      <a:solidFill>
                        <a:schemeClr val="folHlink"/>
                      </a:solidFill>
                      <a:latin typeface="Arial" charset="0"/>
                      <a:ea typeface="黑体" pitchFamily="2" charset="-122"/>
                    </a:rPr>
                    <a:t>缓存时间</a:t>
                  </a:r>
                </a:p>
              </p:txBody>
            </p:sp>
            <p:sp>
              <p:nvSpPr>
                <p:cNvPr id="14393" name="Line 78"/>
                <p:cNvSpPr>
                  <a:spLocks noChangeShapeType="1"/>
                </p:cNvSpPr>
                <p:nvPr/>
              </p:nvSpPr>
              <p:spPr bwMode="auto">
                <a:xfrm>
                  <a:off x="2394" y="3108"/>
                  <a:ext cx="750" cy="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4388" name="Text Box 81"/>
            <p:cNvSpPr txBox="1">
              <a:spLocks noChangeArrowheads="1"/>
            </p:cNvSpPr>
            <p:nvPr/>
          </p:nvSpPr>
          <p:spPr bwMode="auto">
            <a:xfrm>
              <a:off x="4286" y="2021"/>
              <a:ext cx="129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90000"/>
                </a:lnSpc>
              </a:pPr>
              <a:r>
                <a:rPr kumimoji="1" lang="en-US" altLang="zh-CN">
                  <a:solidFill>
                    <a:schemeClr val="folHlink"/>
                  </a:solidFill>
                  <a:latin typeface="Arial" charset="0"/>
                  <a:ea typeface="黑体" pitchFamily="2" charset="-122"/>
                  <a:sym typeface="Wingdings" pitchFamily="2" charset="2"/>
                </a:rPr>
                <a:t></a:t>
              </a:r>
              <a:r>
                <a:rPr kumimoji="1" lang="zh-CN" altLang="en-US" sz="1800">
                  <a:solidFill>
                    <a:schemeClr val="folHlink"/>
                  </a:solidFill>
                  <a:latin typeface="Arial" charset="0"/>
                  <a:ea typeface="黑体" pitchFamily="2" charset="-122"/>
                </a:rPr>
                <a:t>再推迟播放时间</a:t>
              </a:r>
            </a:p>
          </p:txBody>
        </p:sp>
        <p:sp>
          <p:nvSpPr>
            <p:cNvPr id="14389" name="Line 82"/>
            <p:cNvSpPr>
              <a:spLocks noChangeShapeType="1"/>
            </p:cNvSpPr>
            <p:nvPr/>
          </p:nvSpPr>
          <p:spPr bwMode="auto">
            <a:xfrm rot="10800000">
              <a:off x="4332" y="1843"/>
              <a:ext cx="226" cy="226"/>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104"/>
          <p:cNvGrpSpPr>
            <a:grpSpLocks/>
          </p:cNvGrpSpPr>
          <p:nvPr/>
        </p:nvGrpSpPr>
        <p:grpSpPr bwMode="auto">
          <a:xfrm>
            <a:off x="1524000" y="2260129"/>
            <a:ext cx="3200400" cy="3200400"/>
            <a:chOff x="960" y="1344"/>
            <a:chExt cx="2016" cy="2016"/>
          </a:xfrm>
        </p:grpSpPr>
        <p:sp>
          <p:nvSpPr>
            <p:cNvPr id="14377" name="Freeform 4"/>
            <p:cNvSpPr>
              <a:spLocks/>
            </p:cNvSpPr>
            <p:nvPr/>
          </p:nvSpPr>
          <p:spPr bwMode="auto">
            <a:xfrm>
              <a:off x="960" y="1344"/>
              <a:ext cx="2016" cy="2016"/>
            </a:xfrm>
            <a:custGeom>
              <a:avLst/>
              <a:gdLst>
                <a:gd name="T0" fmla="*/ 0 w 2016"/>
                <a:gd name="T1" fmla="*/ 2016 h 2016"/>
                <a:gd name="T2" fmla="*/ 0 w 2016"/>
                <a:gd name="T3" fmla="*/ 1680 h 2016"/>
                <a:gd name="T4" fmla="*/ 336 w 2016"/>
                <a:gd name="T5" fmla="*/ 1680 h 2016"/>
                <a:gd name="T6" fmla="*/ 336 w 2016"/>
                <a:gd name="T7" fmla="*/ 1344 h 2016"/>
                <a:gd name="T8" fmla="*/ 672 w 2016"/>
                <a:gd name="T9" fmla="*/ 1344 h 2016"/>
                <a:gd name="T10" fmla="*/ 672 w 2016"/>
                <a:gd name="T11" fmla="*/ 1008 h 2016"/>
                <a:gd name="T12" fmla="*/ 1008 w 2016"/>
                <a:gd name="T13" fmla="*/ 1008 h 2016"/>
                <a:gd name="T14" fmla="*/ 1008 w 2016"/>
                <a:gd name="T15" fmla="*/ 672 h 2016"/>
                <a:gd name="T16" fmla="*/ 1344 w 2016"/>
                <a:gd name="T17" fmla="*/ 672 h 2016"/>
                <a:gd name="T18" fmla="*/ 1344 w 2016"/>
                <a:gd name="T19" fmla="*/ 336 h 2016"/>
                <a:gd name="T20" fmla="*/ 1680 w 2016"/>
                <a:gd name="T21" fmla="*/ 336 h 2016"/>
                <a:gd name="T22" fmla="*/ 1680 w 2016"/>
                <a:gd name="T23" fmla="*/ 0 h 2016"/>
                <a:gd name="T24" fmla="*/ 2016 w 2016"/>
                <a:gd name="T25" fmla="*/ 0 h 20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16"/>
                <a:gd name="T40" fmla="*/ 0 h 2016"/>
                <a:gd name="T41" fmla="*/ 2016 w 2016"/>
                <a:gd name="T42" fmla="*/ 2016 h 20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16" h="2016">
                  <a:moveTo>
                    <a:pt x="0" y="2016"/>
                  </a:moveTo>
                  <a:lnTo>
                    <a:pt x="0" y="1680"/>
                  </a:lnTo>
                  <a:lnTo>
                    <a:pt x="336" y="1680"/>
                  </a:lnTo>
                  <a:lnTo>
                    <a:pt x="336" y="1344"/>
                  </a:lnTo>
                  <a:lnTo>
                    <a:pt x="672" y="1344"/>
                  </a:lnTo>
                  <a:lnTo>
                    <a:pt x="672" y="1008"/>
                  </a:lnTo>
                  <a:lnTo>
                    <a:pt x="1008" y="1008"/>
                  </a:lnTo>
                  <a:lnTo>
                    <a:pt x="1008" y="672"/>
                  </a:lnTo>
                  <a:lnTo>
                    <a:pt x="1344" y="672"/>
                  </a:lnTo>
                  <a:lnTo>
                    <a:pt x="1344" y="336"/>
                  </a:lnTo>
                  <a:lnTo>
                    <a:pt x="1680" y="336"/>
                  </a:lnTo>
                  <a:lnTo>
                    <a:pt x="1680" y="0"/>
                  </a:lnTo>
                  <a:lnTo>
                    <a:pt x="2016"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8" name="Text Box 85"/>
            <p:cNvSpPr txBox="1">
              <a:spLocks noChangeArrowheads="1"/>
            </p:cNvSpPr>
            <p:nvPr/>
          </p:nvSpPr>
          <p:spPr bwMode="auto">
            <a:xfrm>
              <a:off x="1052" y="1676"/>
              <a:ext cx="112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90000"/>
                </a:lnSpc>
              </a:pPr>
              <a:r>
                <a:rPr kumimoji="1" lang="zh-CN" altLang="en-US" sz="1800">
                  <a:solidFill>
                    <a:schemeClr val="folHlink"/>
                  </a:solidFill>
                  <a:latin typeface="Arial" charset="0"/>
                  <a:ea typeface="黑体" pitchFamily="2" charset="-122"/>
                </a:rPr>
                <a:t>如果网络无时延</a:t>
              </a:r>
            </a:p>
          </p:txBody>
        </p:sp>
        <p:sp>
          <p:nvSpPr>
            <p:cNvPr id="14379" name="Line 86"/>
            <p:cNvSpPr>
              <a:spLocks noChangeShapeType="1"/>
            </p:cNvSpPr>
            <p:nvPr/>
          </p:nvSpPr>
          <p:spPr bwMode="auto">
            <a:xfrm>
              <a:off x="1592" y="1888"/>
              <a:ext cx="381" cy="272"/>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110"/>
          <p:cNvGrpSpPr>
            <a:grpSpLocks/>
          </p:cNvGrpSpPr>
          <p:nvPr/>
        </p:nvGrpSpPr>
        <p:grpSpPr bwMode="auto">
          <a:xfrm>
            <a:off x="3990975" y="1798166"/>
            <a:ext cx="2809875" cy="3176588"/>
            <a:chOff x="2514" y="1053"/>
            <a:chExt cx="1770" cy="2001"/>
          </a:xfrm>
        </p:grpSpPr>
        <p:sp>
          <p:nvSpPr>
            <p:cNvPr id="14365" name="Line 60"/>
            <p:cNvSpPr>
              <a:spLocks noChangeShapeType="1"/>
            </p:cNvSpPr>
            <p:nvPr/>
          </p:nvSpPr>
          <p:spPr bwMode="auto">
            <a:xfrm flipV="1">
              <a:off x="2544" y="1272"/>
              <a:ext cx="1740" cy="175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6" name="Oval 61"/>
            <p:cNvSpPr>
              <a:spLocks noChangeArrowheads="1"/>
            </p:cNvSpPr>
            <p:nvPr/>
          </p:nvSpPr>
          <p:spPr bwMode="auto">
            <a:xfrm>
              <a:off x="2514" y="2982"/>
              <a:ext cx="72" cy="72"/>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4367" name="Oval 62"/>
            <p:cNvSpPr>
              <a:spLocks noChangeArrowheads="1"/>
            </p:cNvSpPr>
            <p:nvPr/>
          </p:nvSpPr>
          <p:spPr bwMode="auto">
            <a:xfrm>
              <a:off x="4176" y="1302"/>
              <a:ext cx="72" cy="72"/>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4368" name="Oval 63"/>
            <p:cNvSpPr>
              <a:spLocks noChangeArrowheads="1"/>
            </p:cNvSpPr>
            <p:nvPr/>
          </p:nvSpPr>
          <p:spPr bwMode="auto">
            <a:xfrm>
              <a:off x="3846" y="1638"/>
              <a:ext cx="72" cy="72"/>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4369" name="Oval 64"/>
            <p:cNvSpPr>
              <a:spLocks noChangeArrowheads="1"/>
            </p:cNvSpPr>
            <p:nvPr/>
          </p:nvSpPr>
          <p:spPr bwMode="auto">
            <a:xfrm>
              <a:off x="2850" y="2652"/>
              <a:ext cx="72" cy="72"/>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4370" name="Oval 65"/>
            <p:cNvSpPr>
              <a:spLocks noChangeArrowheads="1"/>
            </p:cNvSpPr>
            <p:nvPr/>
          </p:nvSpPr>
          <p:spPr bwMode="auto">
            <a:xfrm>
              <a:off x="3180" y="2316"/>
              <a:ext cx="72" cy="72"/>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4371" name="Text Box 79"/>
            <p:cNvSpPr txBox="1">
              <a:spLocks noChangeArrowheads="1"/>
            </p:cNvSpPr>
            <p:nvPr/>
          </p:nvSpPr>
          <p:spPr bwMode="auto">
            <a:xfrm>
              <a:off x="3122" y="1053"/>
              <a:ext cx="86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90000"/>
                </a:lnSpc>
              </a:pPr>
              <a:r>
                <a:rPr kumimoji="1" lang="en-US" altLang="zh-CN">
                  <a:solidFill>
                    <a:schemeClr val="folHlink"/>
                  </a:solidFill>
                  <a:latin typeface="Arial" charset="0"/>
                  <a:ea typeface="黑体" pitchFamily="2" charset="-122"/>
                  <a:sym typeface="Wingdings" pitchFamily="2" charset="2"/>
                </a:rPr>
                <a:t></a:t>
              </a:r>
              <a:r>
                <a:rPr kumimoji="1" lang="zh-CN" altLang="en-US" sz="1800">
                  <a:solidFill>
                    <a:schemeClr val="folHlink"/>
                  </a:solidFill>
                  <a:latin typeface="Arial" charset="0"/>
                  <a:ea typeface="黑体" pitchFamily="2" charset="-122"/>
                </a:rPr>
                <a:t>推迟播放</a:t>
              </a:r>
            </a:p>
          </p:txBody>
        </p:sp>
        <p:sp>
          <p:nvSpPr>
            <p:cNvPr id="14372" name="Line 80"/>
            <p:cNvSpPr>
              <a:spLocks noChangeShapeType="1"/>
            </p:cNvSpPr>
            <p:nvPr/>
          </p:nvSpPr>
          <p:spPr bwMode="auto">
            <a:xfrm>
              <a:off x="3606" y="1298"/>
              <a:ext cx="354" cy="302"/>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73" name="Group 109"/>
            <p:cNvGrpSpPr>
              <a:grpSpLocks/>
            </p:cNvGrpSpPr>
            <p:nvPr/>
          </p:nvGrpSpPr>
          <p:grpSpPr bwMode="auto">
            <a:xfrm>
              <a:off x="2932" y="1555"/>
              <a:ext cx="692" cy="497"/>
              <a:chOff x="2932" y="1555"/>
              <a:chExt cx="692" cy="497"/>
            </a:xfrm>
          </p:grpSpPr>
          <p:sp>
            <p:nvSpPr>
              <p:cNvPr id="14374" name="Oval 66"/>
              <p:cNvSpPr>
                <a:spLocks noChangeArrowheads="1"/>
              </p:cNvSpPr>
              <p:nvPr/>
            </p:nvSpPr>
            <p:spPr bwMode="auto">
              <a:xfrm>
                <a:off x="3504" y="1980"/>
                <a:ext cx="72" cy="72"/>
              </a:xfrm>
              <a:prstGeom prst="ellipse">
                <a:avLst/>
              </a:prstGeom>
              <a:solidFill>
                <a:srgbClr val="00CC00"/>
              </a:solidFill>
              <a:ln w="9525">
                <a:solidFill>
                  <a:srgbClr val="00CC00"/>
                </a:solidFill>
                <a:round/>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p>
            </p:txBody>
          </p:sp>
          <p:sp>
            <p:nvSpPr>
              <p:cNvPr id="14375" name="Line 87"/>
              <p:cNvSpPr>
                <a:spLocks noChangeShapeType="1"/>
              </p:cNvSpPr>
              <p:nvPr/>
            </p:nvSpPr>
            <p:spPr bwMode="auto">
              <a:xfrm>
                <a:off x="3243" y="1752"/>
                <a:ext cx="276" cy="251"/>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6" name="Text Box 88"/>
              <p:cNvSpPr txBox="1">
                <a:spLocks noChangeArrowheads="1"/>
              </p:cNvSpPr>
              <p:nvPr/>
            </p:nvSpPr>
            <p:spPr bwMode="auto">
              <a:xfrm>
                <a:off x="2932" y="1555"/>
                <a:ext cx="69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90000"/>
                  </a:lnSpc>
                </a:pPr>
                <a:r>
                  <a:rPr kumimoji="1" lang="zh-CN" altLang="en-US" sz="1800">
                    <a:solidFill>
                      <a:schemeClr val="folHlink"/>
                    </a:solidFill>
                    <a:latin typeface="Arial" charset="0"/>
                    <a:ea typeface="黑体" pitchFamily="2" charset="-122"/>
                  </a:rPr>
                  <a:t>分组迟到</a:t>
                </a:r>
              </a:p>
            </p:txBody>
          </p:sp>
        </p:grpSp>
      </p:grpSp>
      <p:grpSp>
        <p:nvGrpSpPr>
          <p:cNvPr id="15" name="Group 108"/>
          <p:cNvGrpSpPr>
            <a:grpSpLocks/>
          </p:cNvGrpSpPr>
          <p:nvPr/>
        </p:nvGrpSpPr>
        <p:grpSpPr bwMode="auto">
          <a:xfrm>
            <a:off x="3810000" y="2260129"/>
            <a:ext cx="3200400" cy="3200400"/>
            <a:chOff x="2400" y="1344"/>
            <a:chExt cx="2016" cy="2016"/>
          </a:xfrm>
        </p:grpSpPr>
        <p:sp>
          <p:nvSpPr>
            <p:cNvPr id="14362" name="Freeform 51"/>
            <p:cNvSpPr>
              <a:spLocks/>
            </p:cNvSpPr>
            <p:nvPr/>
          </p:nvSpPr>
          <p:spPr bwMode="auto">
            <a:xfrm>
              <a:off x="2400" y="1344"/>
              <a:ext cx="2016" cy="2016"/>
            </a:xfrm>
            <a:custGeom>
              <a:avLst/>
              <a:gdLst>
                <a:gd name="T0" fmla="*/ 0 w 2016"/>
                <a:gd name="T1" fmla="*/ 2016 h 2016"/>
                <a:gd name="T2" fmla="*/ 0 w 2016"/>
                <a:gd name="T3" fmla="*/ 1680 h 2016"/>
                <a:gd name="T4" fmla="*/ 396 w 2016"/>
                <a:gd name="T5" fmla="*/ 1680 h 2016"/>
                <a:gd name="T6" fmla="*/ 396 w 2016"/>
                <a:gd name="T7" fmla="*/ 1338 h 2016"/>
                <a:gd name="T8" fmla="*/ 552 w 2016"/>
                <a:gd name="T9" fmla="*/ 1344 h 2016"/>
                <a:gd name="T10" fmla="*/ 552 w 2016"/>
                <a:gd name="T11" fmla="*/ 1014 h 2016"/>
                <a:gd name="T12" fmla="*/ 1266 w 2016"/>
                <a:gd name="T13" fmla="*/ 1014 h 2016"/>
                <a:gd name="T14" fmla="*/ 1266 w 2016"/>
                <a:gd name="T15" fmla="*/ 672 h 2016"/>
                <a:gd name="T16" fmla="*/ 1398 w 2016"/>
                <a:gd name="T17" fmla="*/ 672 h 2016"/>
                <a:gd name="T18" fmla="*/ 1398 w 2016"/>
                <a:gd name="T19" fmla="*/ 336 h 2016"/>
                <a:gd name="T20" fmla="*/ 1614 w 2016"/>
                <a:gd name="T21" fmla="*/ 330 h 2016"/>
                <a:gd name="T22" fmla="*/ 1614 w 2016"/>
                <a:gd name="T23" fmla="*/ 0 h 2016"/>
                <a:gd name="T24" fmla="*/ 2016 w 2016"/>
                <a:gd name="T25" fmla="*/ 0 h 20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16"/>
                <a:gd name="T40" fmla="*/ 0 h 2016"/>
                <a:gd name="T41" fmla="*/ 2016 w 2016"/>
                <a:gd name="T42" fmla="*/ 2016 h 20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16" h="2016">
                  <a:moveTo>
                    <a:pt x="0" y="2016"/>
                  </a:moveTo>
                  <a:lnTo>
                    <a:pt x="0" y="1680"/>
                  </a:lnTo>
                  <a:lnTo>
                    <a:pt x="396" y="1680"/>
                  </a:lnTo>
                  <a:lnTo>
                    <a:pt x="396" y="1338"/>
                  </a:lnTo>
                  <a:lnTo>
                    <a:pt x="552" y="1344"/>
                  </a:lnTo>
                  <a:lnTo>
                    <a:pt x="552" y="1014"/>
                  </a:lnTo>
                  <a:lnTo>
                    <a:pt x="1266" y="1014"/>
                  </a:lnTo>
                  <a:lnTo>
                    <a:pt x="1266" y="672"/>
                  </a:lnTo>
                  <a:lnTo>
                    <a:pt x="1398" y="672"/>
                  </a:lnTo>
                  <a:lnTo>
                    <a:pt x="1398" y="336"/>
                  </a:lnTo>
                  <a:lnTo>
                    <a:pt x="1614" y="330"/>
                  </a:lnTo>
                  <a:lnTo>
                    <a:pt x="1614" y="0"/>
                  </a:lnTo>
                  <a:lnTo>
                    <a:pt x="2016"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3" name="Text Box 89"/>
            <p:cNvSpPr txBox="1">
              <a:spLocks noChangeArrowheads="1"/>
            </p:cNvSpPr>
            <p:nvPr/>
          </p:nvSpPr>
          <p:spPr bwMode="auto">
            <a:xfrm>
              <a:off x="2462" y="1897"/>
              <a:ext cx="98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90000"/>
                </a:lnSpc>
              </a:pPr>
              <a:r>
                <a:rPr kumimoji="1" lang="zh-CN" altLang="en-US" sz="1800">
                  <a:solidFill>
                    <a:schemeClr val="folHlink"/>
                  </a:solidFill>
                  <a:latin typeface="Arial" charset="0"/>
                  <a:ea typeface="黑体" pitchFamily="2" charset="-122"/>
                </a:rPr>
                <a:t>网络出现时延</a:t>
              </a:r>
            </a:p>
          </p:txBody>
        </p:sp>
        <p:sp>
          <p:nvSpPr>
            <p:cNvPr id="14364" name="Line 90"/>
            <p:cNvSpPr>
              <a:spLocks noChangeShapeType="1"/>
            </p:cNvSpPr>
            <p:nvPr/>
          </p:nvSpPr>
          <p:spPr bwMode="auto">
            <a:xfrm>
              <a:off x="3107" y="2115"/>
              <a:ext cx="383" cy="245"/>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 name="Group 105"/>
          <p:cNvGrpSpPr>
            <a:grpSpLocks/>
          </p:cNvGrpSpPr>
          <p:nvPr/>
        </p:nvGrpSpPr>
        <p:grpSpPr bwMode="auto">
          <a:xfrm>
            <a:off x="1552575" y="4887441"/>
            <a:ext cx="2257425" cy="339725"/>
            <a:chOff x="978" y="2999"/>
            <a:chExt cx="1422" cy="214"/>
          </a:xfrm>
        </p:grpSpPr>
        <p:sp>
          <p:nvSpPr>
            <p:cNvPr id="14360" name="Line 91"/>
            <p:cNvSpPr>
              <a:spLocks noChangeShapeType="1"/>
            </p:cNvSpPr>
            <p:nvPr/>
          </p:nvSpPr>
          <p:spPr bwMode="auto">
            <a:xfrm>
              <a:off x="978" y="3203"/>
              <a:ext cx="1422" cy="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Text Box 92"/>
            <p:cNvSpPr txBox="1">
              <a:spLocks noChangeArrowheads="1"/>
            </p:cNvSpPr>
            <p:nvPr/>
          </p:nvSpPr>
          <p:spPr bwMode="auto">
            <a:xfrm>
              <a:off x="1292" y="2999"/>
              <a:ext cx="9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90000"/>
                </a:lnSpc>
              </a:pPr>
              <a:r>
                <a:rPr kumimoji="1" lang="zh-CN" altLang="en-US" sz="1800">
                  <a:solidFill>
                    <a:schemeClr val="folHlink"/>
                  </a:solidFill>
                  <a:latin typeface="Arial" charset="0"/>
                  <a:ea typeface="黑体" pitchFamily="2" charset="-122"/>
                </a:rPr>
                <a:t>分组 </a:t>
              </a:r>
              <a:r>
                <a:rPr kumimoji="1" lang="en-US" altLang="zh-CN" sz="1800">
                  <a:solidFill>
                    <a:schemeClr val="folHlink"/>
                  </a:solidFill>
                  <a:latin typeface="Arial" charset="0"/>
                  <a:ea typeface="黑体" pitchFamily="2" charset="-122"/>
                </a:rPr>
                <a:t>1 </a:t>
              </a:r>
              <a:r>
                <a:rPr kumimoji="1" lang="zh-CN" altLang="en-US" sz="1800">
                  <a:solidFill>
                    <a:schemeClr val="folHlink"/>
                  </a:solidFill>
                  <a:latin typeface="Arial" charset="0"/>
                  <a:ea typeface="黑体" pitchFamily="2" charset="-122"/>
                </a:rPr>
                <a:t>的时延</a:t>
              </a:r>
            </a:p>
          </p:txBody>
        </p:sp>
      </p:grpSp>
      <p:grpSp>
        <p:nvGrpSpPr>
          <p:cNvPr id="17" name="Group 100"/>
          <p:cNvGrpSpPr>
            <a:grpSpLocks/>
          </p:cNvGrpSpPr>
          <p:nvPr/>
        </p:nvGrpSpPr>
        <p:grpSpPr bwMode="auto">
          <a:xfrm>
            <a:off x="468313" y="5763741"/>
            <a:ext cx="8008937" cy="857250"/>
            <a:chOff x="295" y="3551"/>
            <a:chExt cx="5045" cy="540"/>
          </a:xfrm>
        </p:grpSpPr>
        <p:sp>
          <p:nvSpPr>
            <p:cNvPr id="14348" name="AutoShape 99"/>
            <p:cNvSpPr>
              <a:spLocks noChangeArrowheads="1"/>
            </p:cNvSpPr>
            <p:nvPr/>
          </p:nvSpPr>
          <p:spPr bwMode="auto">
            <a:xfrm>
              <a:off x="1111" y="3679"/>
              <a:ext cx="453" cy="91"/>
            </a:xfrm>
            <a:prstGeom prst="rightArrow">
              <a:avLst>
                <a:gd name="adj1" fmla="val 50000"/>
                <a:gd name="adj2" fmla="val 124451"/>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endParaRPr lang="zh-CN" altLang="en-US">
                <a:solidFill>
                  <a:srgbClr val="000000"/>
                </a:solidFill>
              </a:endParaRPr>
            </a:p>
          </p:txBody>
        </p:sp>
        <p:sp>
          <p:nvSpPr>
            <p:cNvPr id="21517" name="Line 15"/>
            <p:cNvSpPr>
              <a:spLocks noChangeShapeType="1"/>
            </p:cNvSpPr>
            <p:nvPr/>
          </p:nvSpPr>
          <p:spPr bwMode="auto">
            <a:xfrm>
              <a:off x="1632" y="3888"/>
              <a:ext cx="3600" cy="0"/>
            </a:xfrm>
            <a:prstGeom prst="line">
              <a:avLst/>
            </a:prstGeom>
            <a:ln>
              <a:headEnd/>
              <a:tailEnd type="triangle" w="sm"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zh-CN" altLang="en-US">
                <a:solidFill>
                  <a:srgbClr val="000000"/>
                </a:solidFill>
              </a:endParaRPr>
            </a:p>
          </p:txBody>
        </p:sp>
        <p:sp>
          <p:nvSpPr>
            <p:cNvPr id="14350" name="Line 16"/>
            <p:cNvSpPr>
              <a:spLocks noChangeShapeType="1"/>
            </p:cNvSpPr>
            <p:nvPr/>
          </p:nvSpPr>
          <p:spPr bwMode="auto">
            <a:xfrm flipV="1">
              <a:off x="2400" y="3696"/>
              <a:ext cx="0" cy="192"/>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1" name="Line 17"/>
            <p:cNvSpPr>
              <a:spLocks noChangeShapeType="1"/>
            </p:cNvSpPr>
            <p:nvPr/>
          </p:nvSpPr>
          <p:spPr bwMode="auto">
            <a:xfrm flipV="1">
              <a:off x="2775" y="3696"/>
              <a:ext cx="0" cy="192"/>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Line 18"/>
            <p:cNvSpPr>
              <a:spLocks noChangeShapeType="1"/>
            </p:cNvSpPr>
            <p:nvPr/>
          </p:nvSpPr>
          <p:spPr bwMode="auto">
            <a:xfrm flipV="1">
              <a:off x="2949" y="3690"/>
              <a:ext cx="0" cy="192"/>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3" name="Line 19"/>
            <p:cNvSpPr>
              <a:spLocks noChangeShapeType="1"/>
            </p:cNvSpPr>
            <p:nvPr/>
          </p:nvSpPr>
          <p:spPr bwMode="auto">
            <a:xfrm flipV="1">
              <a:off x="3660" y="3690"/>
              <a:ext cx="0" cy="192"/>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Line 20"/>
            <p:cNvSpPr>
              <a:spLocks noChangeShapeType="1"/>
            </p:cNvSpPr>
            <p:nvPr/>
          </p:nvSpPr>
          <p:spPr bwMode="auto">
            <a:xfrm flipV="1">
              <a:off x="3792" y="3696"/>
              <a:ext cx="0" cy="192"/>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5" name="Line 21"/>
            <p:cNvSpPr>
              <a:spLocks noChangeShapeType="1"/>
            </p:cNvSpPr>
            <p:nvPr/>
          </p:nvSpPr>
          <p:spPr bwMode="auto">
            <a:xfrm flipH="1" flipV="1">
              <a:off x="4008" y="3690"/>
              <a:ext cx="3" cy="192"/>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Text Box 22"/>
            <p:cNvSpPr txBox="1">
              <a:spLocks noChangeArrowheads="1"/>
            </p:cNvSpPr>
            <p:nvPr/>
          </p:nvSpPr>
          <p:spPr bwMode="auto">
            <a:xfrm>
              <a:off x="1791" y="3551"/>
              <a:ext cx="40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90000"/>
                </a:lnSpc>
              </a:pPr>
              <a:r>
                <a:rPr kumimoji="1" lang="zh-CN" altLang="en-US" sz="1800">
                  <a:solidFill>
                    <a:srgbClr val="000000"/>
                  </a:solidFill>
                  <a:latin typeface="Arial" charset="0"/>
                  <a:ea typeface="黑体" pitchFamily="2" charset="-122"/>
                </a:rPr>
                <a:t>分组</a:t>
              </a:r>
            </a:p>
            <a:p>
              <a:pPr eaLnBrk="1" hangingPunct="1">
                <a:lnSpc>
                  <a:spcPct val="90000"/>
                </a:lnSpc>
              </a:pPr>
              <a:r>
                <a:rPr kumimoji="1" lang="zh-CN" altLang="en-US" sz="1800">
                  <a:solidFill>
                    <a:srgbClr val="000000"/>
                  </a:solidFill>
                  <a:latin typeface="Arial" charset="0"/>
                  <a:ea typeface="黑体" pitchFamily="2" charset="-122"/>
                </a:rPr>
                <a:t>到达</a:t>
              </a:r>
            </a:p>
          </p:txBody>
        </p:sp>
        <p:sp>
          <p:nvSpPr>
            <p:cNvPr id="14357" name="Text Box 23"/>
            <p:cNvSpPr txBox="1">
              <a:spLocks noChangeArrowheads="1"/>
            </p:cNvSpPr>
            <p:nvPr/>
          </p:nvSpPr>
          <p:spPr bwMode="auto">
            <a:xfrm>
              <a:off x="2292" y="3860"/>
              <a:ext cx="1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1800">
                  <a:solidFill>
                    <a:srgbClr val="000000"/>
                  </a:solidFill>
                  <a:latin typeface="Arial" charset="0"/>
                  <a:ea typeface="黑体" pitchFamily="2" charset="-122"/>
                </a:rPr>
                <a:t>1</a:t>
              </a:r>
              <a:r>
                <a:rPr kumimoji="1" lang="en-US" altLang="zh-CN" sz="900">
                  <a:solidFill>
                    <a:srgbClr val="000000"/>
                  </a:solidFill>
                  <a:latin typeface="Arial" charset="0"/>
                  <a:ea typeface="黑体" pitchFamily="2" charset="-122"/>
                </a:rPr>
                <a:t>             </a:t>
              </a:r>
              <a:r>
                <a:rPr kumimoji="1" lang="en-US" altLang="zh-CN" sz="1800">
                  <a:solidFill>
                    <a:srgbClr val="000000"/>
                  </a:solidFill>
                  <a:latin typeface="Arial" charset="0"/>
                  <a:ea typeface="黑体" pitchFamily="2" charset="-122"/>
                </a:rPr>
                <a:t> 2</a:t>
              </a:r>
              <a:r>
                <a:rPr kumimoji="1" lang="en-US" altLang="zh-CN" sz="900">
                  <a:solidFill>
                    <a:srgbClr val="000000"/>
                  </a:solidFill>
                  <a:latin typeface="Arial" charset="0"/>
                  <a:ea typeface="黑体" pitchFamily="2" charset="-122"/>
                </a:rPr>
                <a:t>     </a:t>
              </a:r>
              <a:r>
                <a:rPr kumimoji="1" lang="en-US" altLang="zh-CN" sz="1800">
                  <a:solidFill>
                    <a:srgbClr val="000000"/>
                  </a:solidFill>
                  <a:latin typeface="Arial" charset="0"/>
                  <a:ea typeface="黑体" pitchFamily="2" charset="-122"/>
                </a:rPr>
                <a:t>3               4</a:t>
              </a:r>
              <a:r>
                <a:rPr kumimoji="1" lang="en-US" altLang="zh-CN" sz="900">
                  <a:solidFill>
                    <a:srgbClr val="000000"/>
                  </a:solidFill>
                  <a:latin typeface="Arial" charset="0"/>
                  <a:ea typeface="黑体" pitchFamily="2" charset="-122"/>
                </a:rPr>
                <a:t>    </a:t>
              </a:r>
              <a:r>
                <a:rPr kumimoji="1" lang="en-US" altLang="zh-CN" sz="1800">
                  <a:solidFill>
                    <a:srgbClr val="000000"/>
                  </a:solidFill>
                  <a:latin typeface="Arial" charset="0"/>
                  <a:ea typeface="黑体" pitchFamily="2" charset="-122"/>
                </a:rPr>
                <a:t>5</a:t>
              </a:r>
              <a:r>
                <a:rPr kumimoji="1" lang="en-US" altLang="zh-CN" sz="800">
                  <a:solidFill>
                    <a:srgbClr val="000000"/>
                  </a:solidFill>
                  <a:latin typeface="Arial" charset="0"/>
                  <a:ea typeface="黑体" pitchFamily="2" charset="-122"/>
                </a:rPr>
                <a:t>   </a:t>
              </a:r>
              <a:r>
                <a:rPr kumimoji="1" lang="en-US" altLang="zh-CN" sz="1800">
                  <a:solidFill>
                    <a:srgbClr val="000000"/>
                  </a:solidFill>
                  <a:latin typeface="Arial" charset="0"/>
                  <a:ea typeface="黑体" pitchFamily="2" charset="-122"/>
                </a:rPr>
                <a:t>  6</a:t>
              </a:r>
            </a:p>
          </p:txBody>
        </p:sp>
        <p:sp>
          <p:nvSpPr>
            <p:cNvPr id="14358" name="Text Box 24"/>
            <p:cNvSpPr txBox="1">
              <a:spLocks noChangeArrowheads="1"/>
            </p:cNvSpPr>
            <p:nvPr/>
          </p:nvSpPr>
          <p:spPr bwMode="auto">
            <a:xfrm>
              <a:off x="5184" y="3693"/>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1800" i="1">
                  <a:solidFill>
                    <a:srgbClr val="000000"/>
                  </a:solidFill>
                  <a:latin typeface="Arial" charset="0"/>
                  <a:ea typeface="黑体" pitchFamily="2" charset="-122"/>
                </a:rPr>
                <a:t>t</a:t>
              </a:r>
            </a:p>
          </p:txBody>
        </p:sp>
        <p:sp>
          <p:nvSpPr>
            <p:cNvPr id="14359" name="Text Box 97"/>
            <p:cNvSpPr txBox="1">
              <a:spLocks noChangeArrowheads="1"/>
            </p:cNvSpPr>
            <p:nvPr/>
          </p:nvSpPr>
          <p:spPr bwMode="auto">
            <a:xfrm>
              <a:off x="295" y="3612"/>
              <a:ext cx="836" cy="214"/>
            </a:xfrm>
            <a:prstGeom prst="rect">
              <a:avLst/>
            </a:prstGeom>
            <a:solidFill>
              <a:srgbClr val="FFFF66"/>
            </a:solidFill>
            <a:ln>
              <a:noFill/>
            </a:ln>
            <a:effectLst>
              <a:outerShdw dist="35921" dir="2700000" algn="ctr" rotWithShape="0">
                <a:schemeClr val="folHlink"/>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90000"/>
                </a:lnSpc>
              </a:pPr>
              <a:r>
                <a:rPr kumimoji="1" lang="zh-CN" altLang="en-US" sz="1800">
                  <a:solidFill>
                    <a:srgbClr val="000000"/>
                  </a:solidFill>
                  <a:latin typeface="Arial" charset="0"/>
                  <a:ea typeface="黑体" pitchFamily="2" charset="-122"/>
                </a:rPr>
                <a:t>实际的网络</a:t>
              </a:r>
            </a:p>
          </p:txBody>
        </p:sp>
      </p:grpSp>
    </p:spTree>
    <p:extLst>
      <p:ext uri="{BB962C8B-B14F-4D97-AF65-F5344CB8AC3E}">
        <p14:creationId xmlns:p14="http://schemas.microsoft.com/office/powerpoint/2010/main" val="3888205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nodeType="afterGroup">
                            <p:stCondLst>
                              <p:cond delay="2000"/>
                            </p:stCondLst>
                            <p:childTnLst>
                              <p:par>
                                <p:cTn id="9" presetID="22" presetClass="entr" presetSubtype="8" fill="hold"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par>
                          <p:cTn id="12" fill="hold" nodeType="afterGroup">
                            <p:stCondLst>
                              <p:cond delay="3500"/>
                            </p:stCondLst>
                            <p:childTnLst>
                              <p:par>
                                <p:cTn id="13" presetID="22" presetClass="entr" presetSubtype="4" fill="hold" nodeType="after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2000"/>
                                        <p:tgtEl>
                                          <p:spTgt spid="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2000"/>
                                        <p:tgtEl>
                                          <p:spTgt spid="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2000"/>
                                        <p:tgtEl>
                                          <p:spTgt spid="16"/>
                                        </p:tgtEl>
                                      </p:cBhvr>
                                    </p:animEffect>
                                  </p:childTnLst>
                                </p:cTn>
                              </p:par>
                            </p:childTnLst>
                          </p:cTn>
                        </p:par>
                        <p:par>
                          <p:cTn id="26" fill="hold" nodeType="afterGroup">
                            <p:stCondLst>
                              <p:cond delay="2000"/>
                            </p:stCondLst>
                            <p:childTnLst>
                              <p:par>
                                <p:cTn id="27" presetID="22" presetClass="entr" presetSubtype="8" fill="hold" nodeType="after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2000"/>
                                        <p:tgtEl>
                                          <p:spTgt spid="15"/>
                                        </p:tgtEl>
                                      </p:cBhvr>
                                    </p:animEffect>
                                  </p:childTnLst>
                                </p:cTn>
                              </p:par>
                            </p:childTnLst>
                          </p:cTn>
                        </p:par>
                        <p:par>
                          <p:cTn id="30" fill="hold" nodeType="afterGroup">
                            <p:stCondLst>
                              <p:cond delay="4500"/>
                            </p:stCondLst>
                            <p:childTnLst>
                              <p:par>
                                <p:cTn id="31" presetID="22" presetClass="entr" presetSubtype="4"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20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2000"/>
                                        <p:tgtEl>
                                          <p:spTgt spid="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2000"/>
                                        <p:tgtEl>
                                          <p:spTgt spid="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down)">
                                      <p:cBhvr>
                                        <p:cTn id="4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p>
            <a:pPr eaLnBrk="1" hangingPunct="1"/>
            <a:r>
              <a:rPr lang="zh-CN" altLang="en-US" smtClean="0"/>
              <a:t>需要解决的问题 </a:t>
            </a:r>
          </a:p>
        </p:txBody>
      </p:sp>
      <p:sp>
        <p:nvSpPr>
          <p:cNvPr id="352280" name="Rectangle 24"/>
          <p:cNvSpPr>
            <a:spLocks noGrp="1" noChangeArrowheads="1"/>
          </p:cNvSpPr>
          <p:nvPr>
            <p:ph idx="1"/>
          </p:nvPr>
        </p:nvSpPr>
        <p:spPr/>
        <p:txBody>
          <a:bodyPr/>
          <a:lstStyle/>
          <a:p>
            <a:pPr eaLnBrk="1" hangingPunct="1">
              <a:buFont typeface="Wingdings" pitchFamily="2" charset="2"/>
              <a:buNone/>
            </a:pPr>
            <a:r>
              <a:rPr lang="zh-CN" altLang="en-US" sz="1800" smtClean="0"/>
              <a:t>在传送</a:t>
            </a:r>
            <a:r>
              <a:rPr lang="zh-CN" altLang="en-US" sz="1800" smtClean="0">
                <a:solidFill>
                  <a:srgbClr val="FF0000"/>
                </a:solidFill>
              </a:rPr>
              <a:t>时延敏感</a:t>
            </a:r>
            <a:r>
              <a:rPr lang="en-US" altLang="zh-CN" sz="1800" smtClean="0"/>
              <a:t>(delay sensitive)</a:t>
            </a:r>
            <a:r>
              <a:rPr lang="zh-CN" altLang="en-US" sz="1800" smtClean="0"/>
              <a:t>的实时数据时，不仅传输时延不能太大，而且时延抖动也必须受到限制。</a:t>
            </a:r>
          </a:p>
          <a:p>
            <a:pPr eaLnBrk="1" hangingPunct="1">
              <a:buFont typeface="Wingdings" pitchFamily="2" charset="2"/>
              <a:buNone/>
            </a:pPr>
            <a:r>
              <a:rPr lang="zh-CN" altLang="en-US" sz="1800" smtClean="0"/>
              <a:t>对于传送实时数据，很少量分组的丢失对播放效果的影响并不大（因为这是由人来进行主观评价的），因而是可以容忍的。</a:t>
            </a:r>
            <a:r>
              <a:rPr lang="zh-CN" altLang="en-US" sz="1800" smtClean="0">
                <a:solidFill>
                  <a:srgbClr val="FF0000"/>
                </a:solidFill>
              </a:rPr>
              <a:t>丢失容忍</a:t>
            </a:r>
            <a:r>
              <a:rPr lang="en-US" altLang="zh-CN" sz="1800" smtClean="0"/>
              <a:t>(loss tolerant)</a:t>
            </a:r>
            <a:r>
              <a:rPr lang="zh-CN" altLang="en-US" sz="1800" smtClean="0"/>
              <a:t>也是实时数据的另一个重要特点。  </a:t>
            </a:r>
          </a:p>
        </p:txBody>
      </p:sp>
    </p:spTree>
    <p:extLst>
      <p:ext uri="{BB962C8B-B14F-4D97-AF65-F5344CB8AC3E}">
        <p14:creationId xmlns:p14="http://schemas.microsoft.com/office/powerpoint/2010/main" val="4030442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22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25483</TotalTime>
  <Words>2211</Words>
  <Application>Microsoft Office PowerPoint</Application>
  <PresentationFormat>全屏显示(4:3)</PresentationFormat>
  <Paragraphs>311</Paragraphs>
  <Slides>35</Slides>
  <Notes>6</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35</vt:i4>
      </vt:variant>
    </vt:vector>
  </HeadingPairs>
  <TitlesOfParts>
    <vt:vector size="39" baseType="lpstr">
      <vt:lpstr>Office 主题</vt:lpstr>
      <vt:lpstr>VISIO</vt:lpstr>
      <vt:lpstr>ClipArt</vt:lpstr>
      <vt:lpstr>Clip</vt:lpstr>
      <vt:lpstr>PowerPoint 演示文稿</vt:lpstr>
      <vt:lpstr>指引</vt:lpstr>
      <vt:lpstr>概述</vt:lpstr>
      <vt:lpstr>多媒体信息的特点</vt:lpstr>
      <vt:lpstr>因特网是非等时的</vt:lpstr>
      <vt:lpstr>在接收端设置缓存 </vt:lpstr>
      <vt:lpstr>缓存的影响 </vt:lpstr>
      <vt:lpstr>PowerPoint 演示文稿</vt:lpstr>
      <vt:lpstr>需要解决的问题 </vt:lpstr>
      <vt:lpstr>需要解决的问题</vt:lpstr>
      <vt:lpstr>必须改造现有的因特网 </vt:lpstr>
      <vt:lpstr>目前因特网提供的音频/视频服务大体上可分为三种类型 </vt:lpstr>
      <vt:lpstr>“边下载边播放”中的“下载” </vt:lpstr>
      <vt:lpstr>指引</vt:lpstr>
      <vt:lpstr>流式存储音频/视频 </vt:lpstr>
      <vt:lpstr>具有元文件的万维网服务器</vt:lpstr>
      <vt:lpstr>媒体服务器 </vt:lpstr>
      <vt:lpstr>使用媒体服务器 </vt:lpstr>
      <vt:lpstr>PowerPoint 演示文稿</vt:lpstr>
      <vt:lpstr>PowerPoint 演示文稿</vt:lpstr>
      <vt:lpstr>PowerPoint 演示文稿</vt:lpstr>
      <vt:lpstr>PowerPoint 演示文稿</vt:lpstr>
      <vt:lpstr>PowerPoint 演示文稿</vt:lpstr>
      <vt:lpstr>IP电话概述</vt:lpstr>
      <vt:lpstr>IP 电话网关的几种连接方法 </vt:lpstr>
      <vt:lpstr>IP电话通话质量</vt:lpstr>
      <vt:lpstr>指引</vt:lpstr>
      <vt:lpstr>改进“尽最大努力交付”的服务</vt:lpstr>
      <vt:lpstr>主机 H1 和 H2 分别向主机 H3 和 H4 发送数据 </vt:lpstr>
      <vt:lpstr>主机 H1 和 H2 分别向主机 H3 和 H4 发送数据 </vt:lpstr>
      <vt:lpstr>主机 H1 和 H2 分别向主机 H3 和 H4 发送数据 </vt:lpstr>
      <vt:lpstr>主机 H1 和 H2 分别向主机 H3 和 H4 发送数据 </vt:lpstr>
      <vt:lpstr>主机 H1 和 H2 分别向主机 H3 和 H4 发送数据 </vt:lpstr>
      <vt:lpstr>调度机制 </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han</cp:lastModifiedBy>
  <cp:revision>846</cp:revision>
  <dcterms:created xsi:type="dcterms:W3CDTF">2010-12-10T07:47:22Z</dcterms:created>
  <dcterms:modified xsi:type="dcterms:W3CDTF">2014-07-07T04:18:20Z</dcterms:modified>
</cp:coreProperties>
</file>