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Howard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5bb9f616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5bb9f616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bb9f616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bb9f616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Kim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1524ca8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1524ca8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5bb9f616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5bb9f616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Kim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5bb9f616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5bb9f616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Kim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5bb9f616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5bb9f616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5bb9f616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5bb9f616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1524ca8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1524ca8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bb9f6163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bb9f6163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5bb9f6163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5bb9f6163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5bb9f616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5bb9f6163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Steph</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Howard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hyperlink" Target="https://github.com/UCF-Data-Project-2/nba-visualization/blob/main/static/css/style.css" TargetMode="External"/><Relationship Id="rId5" Type="http://schemas.openxmlformats.org/officeDocument/2006/relationships/hyperlink" Target="https://github.com/UCF-Data-Project-2/nba-visualization/blob/main/static/css/style.css" TargetMode="External"/><Relationship Id="rId6"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hyperlink" Target="https://github.com/UCF-Data-Project-2/nba-visualization/blob/main/templates/index.html" TargetMode="External"/><Relationship Id="rId6" Type="http://schemas.openxmlformats.org/officeDocument/2006/relationships/image" Target="../media/image9.jpg"/><Relationship Id="rId7"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hyperlink" Target="https://github.com/UCF-Data-Project-2/nba-visualization/blob/main/static/data.json" TargetMode="External"/><Relationship Id="rId6" Type="http://schemas.openxmlformats.org/officeDocument/2006/relationships/image" Target="../media/image19.jpg"/><Relationship Id="rId7"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hyperlink" Target="https://github.com/UCF-Data-Project-2/nba-visualization/blob/main/static/js/plots.js" TargetMode="External"/><Relationship Id="rId6" Type="http://schemas.openxmlformats.org/officeDocument/2006/relationships/image" Target="../media/image18.png"/><Relationship Id="rId7" Type="http://schemas.openxmlformats.org/officeDocument/2006/relationships/image" Target="../media/image12.png"/><Relationship Id="rId8"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UCF-Data-Project-2/nba-visualization/blob/main/apptest3.py" TargetMode="Externa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1.png"/><Relationship Id="rId5" Type="http://schemas.openxmlformats.org/officeDocument/2006/relationships/image" Target="../media/image22.png"/><Relationship Id="rId6"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hyperlink" Target="https://rapidapi.com/theapiguy/api/free-nba?endpoint=apiendpoint_0c94f219-1d0f-4fc1-8bbb-c5ee6b8327cc" TargetMode="External"/></Relationships>
</file>

<file path=ppt/slides/_rels/slide8.xml.rels><?xml version="1.0" encoding="UTF-8" standalone="yes"?><Relationships xmlns="http://schemas.openxmlformats.org/package/2006/relationships"><Relationship Id="rId11" Type="http://schemas.openxmlformats.org/officeDocument/2006/relationships/hyperlink" Target="https://github.com/UCF-Data-Project-2/nba-visualization/blob/main/static/data/teams.csv" TargetMode="External"/><Relationship Id="rId10" Type="http://schemas.openxmlformats.org/officeDocument/2006/relationships/hyperlink" Target="https://github.com/UCF-Data-Project-2/nba-visualization/blob/main/static/data/team_data.csv" TargetMode="External"/><Relationship Id="rId13" Type="http://schemas.openxmlformats.org/officeDocument/2006/relationships/image" Target="../media/image10.jpg"/><Relationship Id="rId12" Type="http://schemas.openxmlformats.org/officeDocument/2006/relationships/image" Target="../media/image7.jpg"/><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hyperlink" Target="https://github.com/UCF-Data-Project-2/nba-visualization/blob/main/static/data/lebron_data.csv" TargetMode="External"/><Relationship Id="rId5" Type="http://schemas.openxmlformats.org/officeDocument/2006/relationships/hyperlink" Target="https://github.com/UCF-Data-Project-2/nba-visualization/blob/main/static/data/players.csv" TargetMode="External"/><Relationship Id="rId6" Type="http://schemas.openxmlformats.org/officeDocument/2006/relationships/hyperlink" Target="https://github.com/UCF-Data-Project-2/nba-visualization/blob/main/static/data/games.csv" TargetMode="External"/><Relationship Id="rId7" Type="http://schemas.openxmlformats.org/officeDocument/2006/relationships/hyperlink" Target="https://github.com/UCF-Data-Project-2/nba-visualization/blob/main/static/data/games_details.csv" TargetMode="External"/><Relationship Id="rId8" Type="http://schemas.openxmlformats.org/officeDocument/2006/relationships/hyperlink" Target="https://github.com/UCF-Data-Project-2/nba-visualization/blob/main/static/data/kobe_data.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81775" y="3690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A Tale of Two Basketball Legends</a:t>
            </a:r>
            <a:endParaRPr>
              <a:solidFill>
                <a:srgbClr val="BF9000"/>
              </a:solidFill>
            </a:endParaRPr>
          </a:p>
        </p:txBody>
      </p:sp>
      <p:sp>
        <p:nvSpPr>
          <p:cNvPr id="73" name="Google Shape;73;p13"/>
          <p:cNvSpPr txBox="1"/>
          <p:nvPr>
            <p:ph idx="1" type="subTitle"/>
          </p:nvPr>
        </p:nvSpPr>
        <p:spPr>
          <a:xfrm>
            <a:off x="2429100" y="4741800"/>
            <a:ext cx="6714900" cy="40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BF9000"/>
                </a:solidFill>
              </a:rPr>
              <a:t>B</a:t>
            </a:r>
            <a:r>
              <a:rPr lang="en" sz="1600">
                <a:solidFill>
                  <a:srgbClr val="BF9000"/>
                </a:solidFill>
              </a:rPr>
              <a:t>y: Howard Mayorga, Kim Sommer, Ian Castro,  &amp; Stephanie Rivas </a:t>
            </a:r>
            <a:endParaRPr b="1" sz="1600">
              <a:solidFill>
                <a:srgbClr val="BF9000"/>
              </a:solidFill>
            </a:endParaRPr>
          </a:p>
        </p:txBody>
      </p:sp>
      <p:pic>
        <p:nvPicPr>
          <p:cNvPr id="74" name="Google Shape;74;p13"/>
          <p:cNvPicPr preferRelativeResize="0"/>
          <p:nvPr/>
        </p:nvPicPr>
        <p:blipFill>
          <a:blip r:embed="rId3">
            <a:alphaModFix/>
          </a:blip>
          <a:stretch>
            <a:fillRect/>
          </a:stretch>
        </p:blipFill>
        <p:spPr>
          <a:xfrm>
            <a:off x="3165600" y="1987226"/>
            <a:ext cx="4155850" cy="2597374"/>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137" name="Shape 137"/>
        <p:cNvGrpSpPr/>
        <p:nvPr/>
      </p:nvGrpSpPr>
      <p:grpSpPr>
        <a:xfrm>
          <a:off x="0" y="0"/>
          <a:ext cx="0" cy="0"/>
          <a:chOff x="0" y="0"/>
          <a:chExt cx="0" cy="0"/>
        </a:xfrm>
      </p:grpSpPr>
      <p:sp>
        <p:nvSpPr>
          <p:cNvPr id="138" name="Google Shape;138;p22"/>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BF9000"/>
                </a:solidFill>
              </a:rPr>
              <a:t>Loads of data</a:t>
            </a:r>
            <a:endParaRPr sz="4400">
              <a:solidFill>
                <a:srgbClr val="BF9000"/>
              </a:solidFill>
            </a:endParaRPr>
          </a:p>
        </p:txBody>
      </p:sp>
      <p:pic>
        <p:nvPicPr>
          <p:cNvPr id="139" name="Google Shape;139;p22"/>
          <p:cNvPicPr preferRelativeResize="0"/>
          <p:nvPr/>
        </p:nvPicPr>
        <p:blipFill rotWithShape="1">
          <a:blip r:embed="rId3">
            <a:alphaModFix/>
          </a:blip>
          <a:srcRect b="45115" l="0" r="53494" t="0"/>
          <a:stretch/>
        </p:blipFill>
        <p:spPr>
          <a:xfrm>
            <a:off x="283100" y="1918775"/>
            <a:ext cx="3571699" cy="2812850"/>
          </a:xfrm>
          <a:prstGeom prst="rect">
            <a:avLst/>
          </a:prstGeom>
          <a:noFill/>
          <a:ln>
            <a:noFill/>
          </a:ln>
        </p:spPr>
      </p:pic>
      <p:pic>
        <p:nvPicPr>
          <p:cNvPr id="140" name="Google Shape;140;p22"/>
          <p:cNvPicPr preferRelativeResize="0"/>
          <p:nvPr/>
        </p:nvPicPr>
        <p:blipFill rotWithShape="1">
          <a:blip r:embed="rId4">
            <a:alphaModFix/>
          </a:blip>
          <a:srcRect b="7287" l="0" r="42522" t="0"/>
          <a:stretch/>
        </p:blipFill>
        <p:spPr>
          <a:xfrm>
            <a:off x="4225888" y="104925"/>
            <a:ext cx="4547025" cy="4933650"/>
          </a:xfrm>
          <a:prstGeom prst="rect">
            <a:avLst/>
          </a:prstGeom>
          <a:noFill/>
          <a:ln>
            <a:noFill/>
          </a:ln>
        </p:spPr>
      </p:pic>
    </p:spTree>
  </p:cSld>
  <p:clrMapOvr>
    <a:masterClrMapping/>
  </p:clrMapOvr>
  <mc:AlternateContent>
    <mc:Choice Requires="p14">
      <p:transition spd="slow" p14:dur="25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3"/>
          <p:cNvSpPr txBox="1"/>
          <p:nvPr>
            <p:ph type="ctrTitle"/>
          </p:nvPr>
        </p:nvSpPr>
        <p:spPr>
          <a:xfrm>
            <a:off x="2056125" y="558150"/>
            <a:ext cx="6331500" cy="10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BF9000"/>
                </a:solidFill>
                <a:hlinkClick r:id="rId4">
                  <a:extLst>
                    <a:ext uri="{A12FA001-AC4F-418D-AE19-62706E023703}">
                      <ahyp:hlinkClr val="tx"/>
                    </a:ext>
                  </a:extLst>
                </a:hlinkClick>
              </a:rPr>
              <a:t>Style.Css</a:t>
            </a:r>
            <a:r>
              <a:rPr lang="en" u="sng">
                <a:solidFill>
                  <a:schemeClr val="hlink"/>
                </a:solidFill>
                <a:hlinkClick r:id="rId5"/>
              </a:rPr>
              <a:t> </a:t>
            </a:r>
            <a:endParaRPr/>
          </a:p>
        </p:txBody>
      </p:sp>
      <p:sp>
        <p:nvSpPr>
          <p:cNvPr id="146" name="Google Shape;146;p23"/>
          <p:cNvSpPr txBox="1"/>
          <p:nvPr>
            <p:ph idx="1" type="subTitle"/>
          </p:nvPr>
        </p:nvSpPr>
        <p:spPr>
          <a:xfrm>
            <a:off x="136300" y="1419875"/>
            <a:ext cx="9007800" cy="306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3"/>
          <p:cNvPicPr preferRelativeResize="0"/>
          <p:nvPr/>
        </p:nvPicPr>
        <p:blipFill>
          <a:blip r:embed="rId6">
            <a:alphaModFix/>
          </a:blip>
          <a:stretch>
            <a:fillRect/>
          </a:stretch>
        </p:blipFill>
        <p:spPr>
          <a:xfrm>
            <a:off x="136300" y="1419875"/>
            <a:ext cx="8894099" cy="3282749"/>
          </a:xfrm>
          <a:prstGeom prst="rect">
            <a:avLst/>
          </a:prstGeom>
          <a:noFill/>
          <a:ln>
            <a:noFill/>
          </a:ln>
        </p:spPr>
      </p:pic>
    </p:spTree>
  </p:cSld>
  <p:clrMapOvr>
    <a:masterClrMapping/>
  </p:clrMapOvr>
  <mc:AlternateContent>
    <mc:Choice Requires="p14">
      <p:transition spd="slow" p14:dur="25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9000"/>
        </a:solidFill>
      </p:bgPr>
    </p:bg>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681550" y="162725"/>
            <a:ext cx="7935300" cy="4818049"/>
          </a:xfrm>
          <a:prstGeom prst="rect">
            <a:avLst/>
          </a:prstGeom>
          <a:noFill/>
          <a:ln>
            <a:noFill/>
          </a:ln>
        </p:spPr>
      </p:pic>
      <p:pic>
        <p:nvPicPr>
          <p:cNvPr descr="Piece of duct tape sticking a note to the slide" id="153" name="Google Shape;153;p2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4" name="Google Shape;154;p2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u="sng">
                <a:solidFill>
                  <a:srgbClr val="BF9000"/>
                </a:solidFill>
                <a:latin typeface="Raleway"/>
                <a:ea typeface="Raleway"/>
                <a:cs typeface="Raleway"/>
                <a:sym typeface="Raleway"/>
                <a:hlinkClick r:id="rId5">
                  <a:extLst>
                    <a:ext uri="{A12FA001-AC4F-418D-AE19-62706E023703}">
                      <ahyp:hlinkClr val="tx"/>
                    </a:ext>
                  </a:extLst>
                </a:hlinkClick>
              </a:rPr>
              <a:t>index.html</a:t>
            </a:r>
            <a:endParaRPr b="1" sz="3000">
              <a:solidFill>
                <a:srgbClr val="BF9000"/>
              </a:solidFill>
              <a:latin typeface="Raleway"/>
              <a:ea typeface="Raleway"/>
              <a:cs typeface="Raleway"/>
              <a:sym typeface="Raleway"/>
            </a:endParaRPr>
          </a:p>
        </p:txBody>
      </p:sp>
      <p:sp>
        <p:nvSpPr>
          <p:cNvPr id="155" name="Google Shape;155;p24"/>
          <p:cNvSpPr txBox="1"/>
          <p:nvPr>
            <p:ph idx="4294967295" type="body"/>
          </p:nvPr>
        </p:nvSpPr>
        <p:spPr>
          <a:xfrm>
            <a:off x="2991850" y="1450000"/>
            <a:ext cx="3432900" cy="332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1000"/>
              </a:spcAft>
              <a:buClr>
                <a:schemeClr val="dk1"/>
              </a:buClr>
              <a:buSzPts val="1200"/>
              <a:buFont typeface="Raleway"/>
              <a:buChar char="➔"/>
            </a:pPr>
            <a:r>
              <a:t/>
            </a:r>
            <a:endParaRPr sz="1200">
              <a:latin typeface="Raleway"/>
              <a:ea typeface="Raleway"/>
              <a:cs typeface="Raleway"/>
              <a:sym typeface="Raleway"/>
            </a:endParaRPr>
          </a:p>
        </p:txBody>
      </p:sp>
      <p:pic>
        <p:nvPicPr>
          <p:cNvPr id="156" name="Google Shape;156;p24"/>
          <p:cNvPicPr preferRelativeResize="0"/>
          <p:nvPr/>
        </p:nvPicPr>
        <p:blipFill>
          <a:blip r:embed="rId6">
            <a:alphaModFix/>
          </a:blip>
          <a:stretch>
            <a:fillRect/>
          </a:stretch>
        </p:blipFill>
        <p:spPr>
          <a:xfrm>
            <a:off x="942800" y="1450000"/>
            <a:ext cx="7416276" cy="3693501"/>
          </a:xfrm>
          <a:prstGeom prst="rect">
            <a:avLst/>
          </a:prstGeom>
          <a:noFill/>
          <a:ln>
            <a:noFill/>
          </a:ln>
        </p:spPr>
      </p:pic>
      <p:pic>
        <p:nvPicPr>
          <p:cNvPr id="157" name="Google Shape;157;p24"/>
          <p:cNvPicPr preferRelativeResize="0"/>
          <p:nvPr/>
        </p:nvPicPr>
        <p:blipFill>
          <a:blip r:embed="rId7">
            <a:alphaModFix/>
          </a:blip>
          <a:stretch>
            <a:fillRect/>
          </a:stretch>
        </p:blipFill>
        <p:spPr>
          <a:xfrm>
            <a:off x="6968625" y="182788"/>
            <a:ext cx="1771825" cy="1771825"/>
          </a:xfrm>
          <a:prstGeom prst="rect">
            <a:avLst/>
          </a:prstGeom>
          <a:noFill/>
          <a:ln>
            <a:noFill/>
          </a:ln>
        </p:spPr>
      </p:pic>
    </p:spTree>
  </p:cSld>
  <p:clrMapOvr>
    <a:masterClrMapping/>
  </p:clrMapOvr>
  <mc:AlternateContent>
    <mc:Choice Requires="p14">
      <p:transition spd="slow" p14:dur="25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161" name="Shape 161"/>
        <p:cNvGrpSpPr/>
        <p:nvPr/>
      </p:nvGrpSpPr>
      <p:grpSpPr>
        <a:xfrm>
          <a:off x="0" y="0"/>
          <a:ext cx="0" cy="0"/>
          <a:chOff x="0" y="0"/>
          <a:chExt cx="0" cy="0"/>
        </a:xfrm>
      </p:grpSpPr>
      <p:sp>
        <p:nvSpPr>
          <p:cNvPr id="162" name="Google Shape;162;p25"/>
          <p:cNvSpPr txBox="1"/>
          <p:nvPr>
            <p:ph type="ctrTitle"/>
          </p:nvPr>
        </p:nvSpPr>
        <p:spPr>
          <a:xfrm>
            <a:off x="583650" y="286525"/>
            <a:ext cx="7976700" cy="7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HTML Result</a:t>
            </a:r>
            <a:endParaRPr>
              <a:solidFill>
                <a:srgbClr val="BF9000"/>
              </a:solidFill>
            </a:endParaRPr>
          </a:p>
        </p:txBody>
      </p:sp>
      <p:sp>
        <p:nvSpPr>
          <p:cNvPr id="163" name="Google Shape;163;p25"/>
          <p:cNvSpPr txBox="1"/>
          <p:nvPr>
            <p:ph idx="1" type="subTitle"/>
          </p:nvPr>
        </p:nvSpPr>
        <p:spPr>
          <a:xfrm>
            <a:off x="492100" y="1382525"/>
            <a:ext cx="8211000" cy="337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5"/>
          <p:cNvPicPr preferRelativeResize="0"/>
          <p:nvPr/>
        </p:nvPicPr>
        <p:blipFill>
          <a:blip r:embed="rId3">
            <a:alphaModFix/>
          </a:blip>
          <a:stretch>
            <a:fillRect/>
          </a:stretch>
        </p:blipFill>
        <p:spPr>
          <a:xfrm>
            <a:off x="2612125" y="1121462"/>
            <a:ext cx="3919751" cy="389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9000"/>
        </a:solidFill>
      </p:bgPr>
    </p:bg>
    <p:spTree>
      <p:nvGrpSpPr>
        <p:cNvPr id="168" name="Shape 168"/>
        <p:cNvGrpSpPr/>
        <p:nvPr/>
      </p:nvGrpSpPr>
      <p:grpSpPr>
        <a:xfrm>
          <a:off x="0" y="0"/>
          <a:ext cx="0" cy="0"/>
          <a:chOff x="0" y="0"/>
          <a:chExt cx="0" cy="0"/>
        </a:xfrm>
      </p:grpSpPr>
      <p:sp>
        <p:nvSpPr>
          <p:cNvPr id="169" name="Google Shape;169;p26"/>
          <p:cNvSpPr txBox="1"/>
          <p:nvPr>
            <p:ph type="title"/>
          </p:nvPr>
        </p:nvSpPr>
        <p:spPr>
          <a:xfrm>
            <a:off x="5703101" y="1349350"/>
            <a:ext cx="3441000" cy="181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51C75"/>
                </a:solidFill>
              </a:rPr>
              <a:t>Javascript files </a:t>
            </a:r>
            <a:endParaRPr>
              <a:solidFill>
                <a:srgbClr val="351C75"/>
              </a:solidFill>
            </a:endParaRPr>
          </a:p>
        </p:txBody>
      </p:sp>
      <p:pic>
        <p:nvPicPr>
          <p:cNvPr id="170" name="Google Shape;170;p26"/>
          <p:cNvPicPr preferRelativeResize="0"/>
          <p:nvPr/>
        </p:nvPicPr>
        <p:blipFill>
          <a:blip r:embed="rId3">
            <a:alphaModFix/>
          </a:blip>
          <a:stretch>
            <a:fillRect/>
          </a:stretch>
        </p:blipFill>
        <p:spPr>
          <a:xfrm>
            <a:off x="242800" y="674775"/>
            <a:ext cx="5163525" cy="3444026"/>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76" name="Google Shape;176;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77" name="Google Shape;177;p2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u="sng">
                <a:solidFill>
                  <a:srgbClr val="351C75"/>
                </a:solidFill>
                <a:latin typeface="Raleway"/>
                <a:ea typeface="Raleway"/>
                <a:cs typeface="Raleway"/>
                <a:sym typeface="Raleway"/>
                <a:hlinkClick r:id="rId5">
                  <a:extLst>
                    <a:ext uri="{A12FA001-AC4F-418D-AE19-62706E023703}">
                      <ahyp:hlinkClr val="tx"/>
                    </a:ext>
                  </a:extLst>
                </a:hlinkClick>
              </a:rPr>
              <a:t>data.json</a:t>
            </a:r>
            <a:endParaRPr b="1" sz="3000">
              <a:solidFill>
                <a:srgbClr val="351C75"/>
              </a:solidFill>
              <a:latin typeface="Raleway"/>
              <a:ea typeface="Raleway"/>
              <a:cs typeface="Raleway"/>
              <a:sym typeface="Raleway"/>
            </a:endParaRPr>
          </a:p>
        </p:txBody>
      </p:sp>
      <p:sp>
        <p:nvSpPr>
          <p:cNvPr id="178" name="Google Shape;178;p27"/>
          <p:cNvSpPr txBox="1"/>
          <p:nvPr>
            <p:ph idx="4294967295" type="body"/>
          </p:nvPr>
        </p:nvSpPr>
        <p:spPr>
          <a:xfrm>
            <a:off x="2991850" y="1450000"/>
            <a:ext cx="3432900" cy="332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1000"/>
              </a:spcAft>
              <a:buClr>
                <a:schemeClr val="dk1"/>
              </a:buClr>
              <a:buSzPts val="1200"/>
              <a:buFont typeface="Raleway"/>
              <a:buChar char="➔"/>
            </a:pPr>
            <a:r>
              <a:t/>
            </a:r>
            <a:endParaRPr sz="1200">
              <a:latin typeface="Raleway"/>
              <a:ea typeface="Raleway"/>
              <a:cs typeface="Raleway"/>
              <a:sym typeface="Raleway"/>
            </a:endParaRPr>
          </a:p>
        </p:txBody>
      </p:sp>
      <p:pic>
        <p:nvPicPr>
          <p:cNvPr id="179" name="Google Shape;179;p27"/>
          <p:cNvPicPr preferRelativeResize="0"/>
          <p:nvPr/>
        </p:nvPicPr>
        <p:blipFill>
          <a:blip r:embed="rId6">
            <a:alphaModFix/>
          </a:blip>
          <a:stretch>
            <a:fillRect/>
          </a:stretch>
        </p:blipFill>
        <p:spPr>
          <a:xfrm>
            <a:off x="2991850" y="1450000"/>
            <a:ext cx="3432900" cy="3252624"/>
          </a:xfrm>
          <a:prstGeom prst="rect">
            <a:avLst/>
          </a:prstGeom>
          <a:noFill/>
          <a:ln>
            <a:noFill/>
          </a:ln>
        </p:spPr>
      </p:pic>
      <p:pic>
        <p:nvPicPr>
          <p:cNvPr id="180" name="Google Shape;180;p27"/>
          <p:cNvPicPr preferRelativeResize="0"/>
          <p:nvPr/>
        </p:nvPicPr>
        <p:blipFill rotWithShape="1">
          <a:blip r:embed="rId7">
            <a:alphaModFix/>
          </a:blip>
          <a:srcRect b="0" l="15002" r="21319" t="-3530"/>
          <a:stretch/>
        </p:blipFill>
        <p:spPr>
          <a:xfrm>
            <a:off x="6288450" y="101025"/>
            <a:ext cx="2786850" cy="2542650"/>
          </a:xfrm>
          <a:prstGeom prst="rect">
            <a:avLst/>
          </a:prstGeom>
          <a:noFill/>
          <a:ln>
            <a:noFill/>
          </a:ln>
        </p:spPr>
      </p:pic>
    </p:spTree>
  </p:cSld>
  <p:clrMapOvr>
    <a:masterClrMapping/>
  </p:clrMapOvr>
  <mc:AlternateContent>
    <mc:Choice Requires="p14">
      <p:transition spd="slow" p14:dur="25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184" name="Shape 184"/>
        <p:cNvGrpSpPr/>
        <p:nvPr/>
      </p:nvGrpSpPr>
      <p:grpSpPr>
        <a:xfrm>
          <a:off x="0" y="0"/>
          <a:ext cx="0" cy="0"/>
          <a:chOff x="0" y="0"/>
          <a:chExt cx="0" cy="0"/>
        </a:xfrm>
      </p:grpSpPr>
      <p:pic>
        <p:nvPicPr>
          <p:cNvPr id="185" name="Google Shape;185;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86" name="Google Shape;186;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87" name="Google Shape;187;p2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u="sng">
                <a:solidFill>
                  <a:srgbClr val="351C75"/>
                </a:solidFill>
                <a:latin typeface="Raleway"/>
                <a:ea typeface="Raleway"/>
                <a:cs typeface="Raleway"/>
                <a:sym typeface="Raleway"/>
                <a:hlinkClick r:id="rId5">
                  <a:extLst>
                    <a:ext uri="{A12FA001-AC4F-418D-AE19-62706E023703}">
                      <ahyp:hlinkClr val="tx"/>
                    </a:ext>
                  </a:extLst>
                </a:hlinkClick>
              </a:rPr>
              <a:t>Plot.js</a:t>
            </a:r>
            <a:endParaRPr b="1" sz="3000">
              <a:solidFill>
                <a:srgbClr val="351C75"/>
              </a:solidFill>
              <a:latin typeface="Raleway"/>
              <a:ea typeface="Raleway"/>
              <a:cs typeface="Raleway"/>
              <a:sym typeface="Raleway"/>
            </a:endParaRPr>
          </a:p>
        </p:txBody>
      </p:sp>
      <p:sp>
        <p:nvSpPr>
          <p:cNvPr id="188" name="Google Shape;188;p28"/>
          <p:cNvSpPr txBox="1"/>
          <p:nvPr>
            <p:ph idx="4294967295" type="body"/>
          </p:nvPr>
        </p:nvSpPr>
        <p:spPr>
          <a:xfrm>
            <a:off x="2991850" y="1450000"/>
            <a:ext cx="3432900" cy="332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1000"/>
              </a:spcAft>
              <a:buClr>
                <a:schemeClr val="dk1"/>
              </a:buClr>
              <a:buSzPts val="1200"/>
              <a:buFont typeface="Raleway"/>
              <a:buChar char="➔"/>
            </a:pPr>
            <a:r>
              <a:t/>
            </a:r>
            <a:endParaRPr sz="1200">
              <a:latin typeface="Raleway"/>
              <a:ea typeface="Raleway"/>
              <a:cs typeface="Raleway"/>
              <a:sym typeface="Raleway"/>
            </a:endParaRPr>
          </a:p>
        </p:txBody>
      </p:sp>
      <p:pic>
        <p:nvPicPr>
          <p:cNvPr id="189" name="Google Shape;189;p28"/>
          <p:cNvPicPr preferRelativeResize="0"/>
          <p:nvPr/>
        </p:nvPicPr>
        <p:blipFill>
          <a:blip r:embed="rId6">
            <a:alphaModFix/>
          </a:blip>
          <a:stretch>
            <a:fillRect/>
          </a:stretch>
        </p:blipFill>
        <p:spPr>
          <a:xfrm>
            <a:off x="3066925" y="1450000"/>
            <a:ext cx="3305475" cy="3008050"/>
          </a:xfrm>
          <a:prstGeom prst="rect">
            <a:avLst/>
          </a:prstGeom>
          <a:noFill/>
          <a:ln>
            <a:noFill/>
          </a:ln>
        </p:spPr>
      </p:pic>
      <p:pic>
        <p:nvPicPr>
          <p:cNvPr id="190" name="Google Shape;190;p28"/>
          <p:cNvPicPr preferRelativeResize="0"/>
          <p:nvPr/>
        </p:nvPicPr>
        <p:blipFill>
          <a:blip r:embed="rId7">
            <a:alphaModFix/>
          </a:blip>
          <a:stretch>
            <a:fillRect/>
          </a:stretch>
        </p:blipFill>
        <p:spPr>
          <a:xfrm>
            <a:off x="6699300" y="897663"/>
            <a:ext cx="2139900" cy="4112720"/>
          </a:xfrm>
          <a:prstGeom prst="rect">
            <a:avLst/>
          </a:prstGeom>
          <a:noFill/>
          <a:ln>
            <a:noFill/>
          </a:ln>
        </p:spPr>
      </p:pic>
      <p:pic>
        <p:nvPicPr>
          <p:cNvPr id="191" name="Google Shape;191;p28"/>
          <p:cNvPicPr preferRelativeResize="0"/>
          <p:nvPr/>
        </p:nvPicPr>
        <p:blipFill rotWithShape="1">
          <a:blip r:embed="rId8">
            <a:alphaModFix/>
          </a:blip>
          <a:srcRect b="-13859" l="0" r="0" t="13860"/>
          <a:stretch/>
        </p:blipFill>
        <p:spPr>
          <a:xfrm>
            <a:off x="2653050" y="1450000"/>
            <a:ext cx="3837900" cy="3972324"/>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9000"/>
        </a:solidFill>
      </p:bgPr>
    </p:bg>
    <p:spTree>
      <p:nvGrpSpPr>
        <p:cNvPr id="195" name="Shape 195"/>
        <p:cNvGrpSpPr/>
        <p:nvPr/>
      </p:nvGrpSpPr>
      <p:grpSpPr>
        <a:xfrm>
          <a:off x="0" y="0"/>
          <a:ext cx="0" cy="0"/>
          <a:chOff x="0" y="0"/>
          <a:chExt cx="0" cy="0"/>
        </a:xfrm>
      </p:grpSpPr>
      <p:sp>
        <p:nvSpPr>
          <p:cNvPr id="196" name="Google Shape;196;p29"/>
          <p:cNvSpPr txBox="1"/>
          <p:nvPr>
            <p:ph type="ctrTitle"/>
          </p:nvPr>
        </p:nvSpPr>
        <p:spPr>
          <a:xfrm>
            <a:off x="772400" y="630225"/>
            <a:ext cx="7930800" cy="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Points x 20 years graph</a:t>
            </a:r>
            <a:r>
              <a:rPr lang="en"/>
              <a:t> </a:t>
            </a:r>
            <a:endParaRPr/>
          </a:p>
        </p:txBody>
      </p:sp>
      <p:sp>
        <p:nvSpPr>
          <p:cNvPr id="197" name="Google Shape;197;p29"/>
          <p:cNvSpPr txBox="1"/>
          <p:nvPr>
            <p:ph idx="1" type="subTitle"/>
          </p:nvPr>
        </p:nvSpPr>
        <p:spPr>
          <a:xfrm>
            <a:off x="772400" y="1840150"/>
            <a:ext cx="7949400" cy="294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9"/>
          <p:cNvPicPr preferRelativeResize="0"/>
          <p:nvPr/>
        </p:nvPicPr>
        <p:blipFill>
          <a:blip r:embed="rId3">
            <a:alphaModFix/>
          </a:blip>
          <a:stretch>
            <a:fillRect/>
          </a:stretch>
        </p:blipFill>
        <p:spPr>
          <a:xfrm>
            <a:off x="431650" y="318025"/>
            <a:ext cx="8439750" cy="4405176"/>
          </a:xfrm>
          <a:prstGeom prst="rect">
            <a:avLst/>
          </a:prstGeom>
          <a:noFill/>
          <a:ln>
            <a:noFill/>
          </a:ln>
        </p:spPr>
      </p:pic>
    </p:spTree>
  </p:cSld>
  <p:clrMapOvr>
    <a:masterClrMapping/>
  </p:clrMapOvr>
  <mc:AlternateContent>
    <mc:Choice Requires="p14">
      <p:transition spd="slow" p14:dur="25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202" name="Shape 202"/>
        <p:cNvGrpSpPr/>
        <p:nvPr/>
      </p:nvGrpSpPr>
      <p:grpSpPr>
        <a:xfrm>
          <a:off x="0" y="0"/>
          <a:ext cx="0" cy="0"/>
          <a:chOff x="0" y="0"/>
          <a:chExt cx="0" cy="0"/>
        </a:xfrm>
      </p:grpSpPr>
      <p:sp>
        <p:nvSpPr>
          <p:cNvPr id="203" name="Google Shape;203;p30"/>
          <p:cNvSpPr txBox="1"/>
          <p:nvPr>
            <p:ph type="title"/>
          </p:nvPr>
        </p:nvSpPr>
        <p:spPr>
          <a:xfrm>
            <a:off x="660825" y="689550"/>
            <a:ext cx="815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BF9000"/>
                </a:solidFill>
                <a:hlinkClick r:id="rId3">
                  <a:extLst>
                    <a:ext uri="{A12FA001-AC4F-418D-AE19-62706E023703}">
                      <ahyp:hlinkClr val="tx"/>
                    </a:ext>
                  </a:extLst>
                </a:hlinkClick>
              </a:rPr>
              <a:t>apptest3.py</a:t>
            </a:r>
            <a:endParaRPr>
              <a:solidFill>
                <a:srgbClr val="BF9000"/>
              </a:solidFill>
            </a:endParaRPr>
          </a:p>
        </p:txBody>
      </p:sp>
      <p:sp>
        <p:nvSpPr>
          <p:cNvPr id="204" name="Google Shape;204;p30"/>
          <p:cNvSpPr txBox="1"/>
          <p:nvPr>
            <p:ph idx="1" type="body"/>
          </p:nvPr>
        </p:nvSpPr>
        <p:spPr>
          <a:xfrm>
            <a:off x="1806075" y="1324950"/>
            <a:ext cx="5088900" cy="376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0"/>
          <p:cNvPicPr preferRelativeResize="0"/>
          <p:nvPr/>
        </p:nvPicPr>
        <p:blipFill>
          <a:blip r:embed="rId4">
            <a:alphaModFix/>
          </a:blip>
          <a:stretch>
            <a:fillRect/>
          </a:stretch>
        </p:blipFill>
        <p:spPr>
          <a:xfrm>
            <a:off x="1806075" y="1324950"/>
            <a:ext cx="5035125" cy="3818550"/>
          </a:xfrm>
          <a:prstGeom prst="rect">
            <a:avLst/>
          </a:prstGeom>
          <a:noFill/>
          <a:ln>
            <a:noFill/>
          </a:ln>
        </p:spPr>
      </p:pic>
    </p:spTree>
  </p:cSld>
  <p:clrMapOvr>
    <a:masterClrMapping/>
  </p:clrMapOvr>
  <mc:AlternateContent>
    <mc:Choice Requires="p14">
      <p:transition spd="slow" p14:dur="25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209" name="Shape 209"/>
        <p:cNvGrpSpPr/>
        <p:nvPr/>
      </p:nvGrpSpPr>
      <p:grpSpPr>
        <a:xfrm>
          <a:off x="0" y="0"/>
          <a:ext cx="0" cy="0"/>
          <a:chOff x="0" y="0"/>
          <a:chExt cx="0" cy="0"/>
        </a:xfrm>
      </p:grpSpPr>
      <p:sp>
        <p:nvSpPr>
          <p:cNvPr id="210" name="Google Shape;210;p31"/>
          <p:cNvSpPr txBox="1"/>
          <p:nvPr>
            <p:ph type="title"/>
          </p:nvPr>
        </p:nvSpPr>
        <p:spPr>
          <a:xfrm>
            <a:off x="1353550" y="4971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Query Result </a:t>
            </a:r>
            <a:endParaRPr>
              <a:solidFill>
                <a:srgbClr val="BF9000"/>
              </a:solidFill>
            </a:endParaRPr>
          </a:p>
        </p:txBody>
      </p:sp>
      <p:sp>
        <p:nvSpPr>
          <p:cNvPr id="211" name="Google Shape;211;p31"/>
          <p:cNvSpPr txBox="1"/>
          <p:nvPr>
            <p:ph idx="1" type="body"/>
          </p:nvPr>
        </p:nvSpPr>
        <p:spPr>
          <a:xfrm>
            <a:off x="1125500" y="1328075"/>
            <a:ext cx="7167300" cy="337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1"/>
          <p:cNvPicPr preferRelativeResize="0"/>
          <p:nvPr/>
        </p:nvPicPr>
        <p:blipFill>
          <a:blip r:embed="rId3">
            <a:alphaModFix/>
          </a:blip>
          <a:stretch>
            <a:fillRect/>
          </a:stretch>
        </p:blipFill>
        <p:spPr>
          <a:xfrm>
            <a:off x="1125500" y="1328075"/>
            <a:ext cx="7167301" cy="370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351C75"/>
                </a:solidFill>
              </a:rPr>
              <a:t>G.O.A.T. ?</a:t>
            </a:r>
            <a:endParaRPr sz="2400">
              <a:solidFill>
                <a:srgbClr val="351C75"/>
              </a:solidFill>
            </a:endParaRPr>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BF9000"/>
                </a:solidFill>
                <a:highlight>
                  <a:srgbClr val="351C75"/>
                </a:highlight>
                <a:latin typeface="Lato"/>
                <a:ea typeface="Lato"/>
                <a:cs typeface="Lato"/>
                <a:sym typeface="Lato"/>
              </a:rPr>
              <a:t>Kobe Bryant and LeBron James</a:t>
            </a:r>
            <a:r>
              <a:rPr b="0" lang="en" sz="1800">
                <a:solidFill>
                  <a:srgbClr val="BF9000"/>
                </a:solidFill>
                <a:highlight>
                  <a:srgbClr val="351C75"/>
                </a:highlight>
                <a:latin typeface="Lato"/>
                <a:ea typeface="Lato"/>
                <a:cs typeface="Lato"/>
                <a:sym typeface="Lato"/>
              </a:rPr>
              <a:t> </a:t>
            </a:r>
            <a:r>
              <a:rPr b="0" lang="en" sz="1200">
                <a:solidFill>
                  <a:srgbClr val="BF9000"/>
                </a:solidFill>
                <a:highlight>
                  <a:srgbClr val="351C75"/>
                </a:highlight>
                <a:latin typeface="Lato"/>
                <a:ea typeface="Lato"/>
                <a:cs typeface="Lato"/>
                <a:sym typeface="Lato"/>
              </a:rPr>
              <a:t>are both considered NBA legends. They were both drafted out of high school and went on to win numerous championships for their respective teams. But did one live up to the high expectations placed on him more than the other? </a:t>
            </a:r>
            <a:endParaRPr b="0" sz="1200">
              <a:solidFill>
                <a:srgbClr val="BF9000"/>
              </a:solidFill>
              <a:highlight>
                <a:srgbClr val="351C75"/>
              </a:highlight>
              <a:latin typeface="Lato"/>
              <a:ea typeface="Lato"/>
              <a:cs typeface="Lato"/>
              <a:sym typeface="Lato"/>
            </a:endParaRPr>
          </a:p>
          <a:p>
            <a:pPr indent="0" lvl="0" marL="0" rtl="0" algn="l">
              <a:lnSpc>
                <a:spcPct val="115000"/>
              </a:lnSpc>
              <a:spcBef>
                <a:spcPts val="1600"/>
              </a:spcBef>
              <a:spcAft>
                <a:spcPts val="1600"/>
              </a:spcAft>
              <a:buNone/>
            </a:pPr>
            <a:r>
              <a:rPr b="0" lang="en" sz="1200">
                <a:solidFill>
                  <a:srgbClr val="BF9000"/>
                </a:solidFill>
                <a:highlight>
                  <a:srgbClr val="351C75"/>
                </a:highlight>
                <a:latin typeface="Lato"/>
                <a:ea typeface="Lato"/>
                <a:cs typeface="Lato"/>
                <a:sym typeface="Lato"/>
              </a:rPr>
              <a:t>We will examine this question by comparing the statistics from the two players' first twenty years in the league. We want to see whether either player improved from year one to year 18, who improved more and in what areas (i.e., points scored, rebounds, assists) and whose overall stats were more impressive. </a:t>
            </a:r>
            <a:endParaRPr sz="1700">
              <a:solidFill>
                <a:srgbClr val="BF9000"/>
              </a:solidFill>
              <a:highlight>
                <a:srgbClr val="351C75"/>
              </a:highlight>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5955700" y="1910425"/>
            <a:ext cx="3106225" cy="3106225"/>
          </a:xfrm>
          <a:prstGeom prst="rect">
            <a:avLst/>
          </a:prstGeom>
          <a:noFill/>
          <a:ln>
            <a:noFill/>
          </a:ln>
        </p:spPr>
      </p:pic>
    </p:spTree>
  </p:cSld>
  <p:clrMapOvr>
    <a:masterClrMapping/>
  </p:clrMapOvr>
  <mc:AlternateContent>
    <mc:Choice Requires="p14">
      <p:transition spd="slow" p14:dur="25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pic>
        <p:nvPicPr>
          <p:cNvPr id="217" name="Google Shape;217;p32"/>
          <p:cNvPicPr preferRelativeResize="0"/>
          <p:nvPr/>
        </p:nvPicPr>
        <p:blipFill>
          <a:blip r:embed="rId4">
            <a:alphaModFix/>
          </a:blip>
          <a:stretch>
            <a:fillRect/>
          </a:stretch>
        </p:blipFill>
        <p:spPr>
          <a:xfrm>
            <a:off x="2444700" y="162737"/>
            <a:ext cx="4254600" cy="4818038"/>
          </a:xfrm>
          <a:prstGeom prst="rect">
            <a:avLst/>
          </a:prstGeom>
          <a:noFill/>
          <a:ln>
            <a:noFill/>
          </a:ln>
        </p:spPr>
      </p:pic>
      <p:pic>
        <p:nvPicPr>
          <p:cNvPr descr="Piece of duct tape sticking a note to the slide" id="218" name="Google Shape;218;p32"/>
          <p:cNvPicPr preferRelativeResize="0"/>
          <p:nvPr/>
        </p:nvPicPr>
        <p:blipFill rotWithShape="1">
          <a:blip r:embed="rId5">
            <a:alphaModFix/>
          </a:blip>
          <a:srcRect b="10011" l="9244" r="2118" t="5926"/>
          <a:stretch/>
        </p:blipFill>
        <p:spPr>
          <a:xfrm rot="154828">
            <a:off x="3536000" y="147301"/>
            <a:ext cx="2072000" cy="736050"/>
          </a:xfrm>
          <a:prstGeom prst="rect">
            <a:avLst/>
          </a:prstGeom>
          <a:noFill/>
          <a:ln>
            <a:noFill/>
          </a:ln>
        </p:spPr>
      </p:pic>
      <p:sp>
        <p:nvSpPr>
          <p:cNvPr id="219" name="Google Shape;219;p3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Winner Is...</a:t>
            </a:r>
            <a:endParaRPr b="1" sz="3000">
              <a:solidFill>
                <a:schemeClr val="lt2"/>
              </a:solidFill>
              <a:latin typeface="Raleway"/>
              <a:ea typeface="Raleway"/>
              <a:cs typeface="Raleway"/>
              <a:sym typeface="Raleway"/>
            </a:endParaRPr>
          </a:p>
        </p:txBody>
      </p:sp>
      <p:sp>
        <p:nvSpPr>
          <p:cNvPr id="220" name="Google Shape;220;p32"/>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2"/>
              </a:buClr>
              <a:buSzPts val="1100"/>
              <a:buFont typeface="Arial"/>
              <a:buNone/>
            </a:pPr>
            <a:r>
              <a:rPr lang="en" sz="1200">
                <a:latin typeface="Raleway"/>
                <a:ea typeface="Raleway"/>
                <a:cs typeface="Raleway"/>
                <a:sym typeface="Raleway"/>
              </a:rPr>
              <a:t>Kobe or LeBron??</a:t>
            </a:r>
            <a:br>
              <a:rPr lang="en" sz="1200">
                <a:latin typeface="Raleway"/>
                <a:ea typeface="Raleway"/>
                <a:cs typeface="Raleway"/>
                <a:sym typeface="Raleway"/>
              </a:rPr>
            </a:br>
            <a:endParaRPr sz="1200" u="sng">
              <a:solidFill>
                <a:schemeClr val="dk1"/>
              </a:solidFill>
              <a:latin typeface="Raleway"/>
              <a:ea typeface="Raleway"/>
              <a:cs typeface="Raleway"/>
              <a:sym typeface="Raleway"/>
            </a:endParaRPr>
          </a:p>
        </p:txBody>
      </p:sp>
      <p:sp>
        <p:nvSpPr>
          <p:cNvPr id="221" name="Google Shape;221;p32"/>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pic>
        <p:nvPicPr>
          <p:cNvPr id="222" name="Google Shape;222;p32"/>
          <p:cNvPicPr preferRelativeResize="0"/>
          <p:nvPr/>
        </p:nvPicPr>
        <p:blipFill>
          <a:blip r:embed="rId6">
            <a:alphaModFix/>
          </a:blip>
          <a:stretch>
            <a:fillRect/>
          </a:stretch>
        </p:blipFill>
        <p:spPr>
          <a:xfrm>
            <a:off x="4853875" y="1948900"/>
            <a:ext cx="1386525" cy="2699925"/>
          </a:xfrm>
          <a:prstGeom prst="rect">
            <a:avLst/>
          </a:prstGeom>
          <a:noFill/>
          <a:ln>
            <a:noFill/>
          </a:ln>
        </p:spPr>
      </p:pic>
    </p:spTree>
  </p:cSld>
  <p:clrMapOvr>
    <a:masterClrMapping/>
  </p:clrMapOvr>
  <mc:AlternateContent>
    <mc:Choice Requires="p14">
      <p:transition spd="slow" p14:dur="25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Dream Team</a:t>
            </a:r>
            <a:endParaRPr/>
          </a:p>
        </p:txBody>
      </p:sp>
      <p:sp>
        <p:nvSpPr>
          <p:cNvPr id="87" name="Google Shape;87;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BF9000"/>
                </a:solidFill>
              </a:rPr>
              <a:t>Lebron James and Kobe Bryant both played in the same Basketball </a:t>
            </a:r>
            <a:r>
              <a:rPr lang="en">
                <a:solidFill>
                  <a:srgbClr val="BF9000"/>
                </a:solidFill>
              </a:rPr>
              <a:t>Olympic</a:t>
            </a:r>
            <a:r>
              <a:rPr lang="en">
                <a:solidFill>
                  <a:srgbClr val="BF9000"/>
                </a:solidFill>
              </a:rPr>
              <a:t> Team and won 2 Olympic Gold medals (2008 &amp; 2012)</a:t>
            </a:r>
            <a:endParaRPr>
              <a:solidFill>
                <a:srgbClr val="BF9000"/>
              </a:solidFill>
            </a:endParaRPr>
          </a:p>
        </p:txBody>
      </p:sp>
    </p:spTree>
  </p:cSld>
  <p:clrMapOvr>
    <a:masterClrMapping/>
  </p:clrMapOvr>
  <mc:AlternateContent>
    <mc:Choice Requires="p14">
      <p:transition spd="slow" p14:dur="25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9000"/>
        </a:solidFill>
      </p:bgPr>
    </p:bg>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Champions On and Off-Court</a:t>
            </a:r>
            <a:endParaRPr>
              <a:solidFill>
                <a:srgbClr val="351C75"/>
              </a:solidFill>
            </a:endParaRPr>
          </a:p>
        </p:txBody>
      </p:sp>
      <p:sp>
        <p:nvSpPr>
          <p:cNvPr id="93" name="Google Shape;93;p1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a:solidFill>
                  <a:srgbClr val="351C75"/>
                </a:solidFill>
                <a:highlight>
                  <a:srgbClr val="BF9000"/>
                </a:highlight>
              </a:rPr>
              <a:t>LeBron</a:t>
            </a:r>
            <a:endParaRPr>
              <a:solidFill>
                <a:srgbClr val="351C75"/>
              </a:solidFill>
              <a:highlight>
                <a:srgbClr val="BF9000"/>
              </a:highlight>
            </a:endParaRPr>
          </a:p>
          <a:p>
            <a:pPr indent="-317500" lvl="0" marL="457200" rtl="0" algn="l">
              <a:lnSpc>
                <a:spcPct val="100000"/>
              </a:lnSpc>
              <a:spcBef>
                <a:spcPts val="1100"/>
              </a:spcBef>
              <a:spcAft>
                <a:spcPts val="0"/>
              </a:spcAft>
              <a:buClr>
                <a:srgbClr val="351C75"/>
              </a:buClr>
              <a:buSzPts val="1400"/>
              <a:buChar char="●"/>
            </a:pPr>
            <a:r>
              <a:rPr lang="en">
                <a:solidFill>
                  <a:srgbClr val="351C75"/>
                </a:solidFill>
                <a:highlight>
                  <a:srgbClr val="BF9000"/>
                </a:highlight>
              </a:rPr>
              <a:t>I Promise Foundation  (20 million per Year is donated to the public school system in Ohio)</a:t>
            </a:r>
            <a:endParaRPr>
              <a:solidFill>
                <a:srgbClr val="351C75"/>
              </a:solidFill>
              <a:highlight>
                <a:srgbClr val="BF9000"/>
              </a:highlight>
            </a:endParaRPr>
          </a:p>
          <a:p>
            <a:pPr indent="-317500" lvl="0" marL="457200" rtl="0" algn="l">
              <a:lnSpc>
                <a:spcPct val="100000"/>
              </a:lnSpc>
              <a:spcBef>
                <a:spcPts val="0"/>
              </a:spcBef>
              <a:spcAft>
                <a:spcPts val="0"/>
              </a:spcAft>
              <a:buClr>
                <a:srgbClr val="351C75"/>
              </a:buClr>
              <a:buSzPts val="1400"/>
              <a:buChar char="●"/>
            </a:pPr>
            <a:r>
              <a:rPr lang="en">
                <a:solidFill>
                  <a:srgbClr val="351C75"/>
                </a:solidFill>
                <a:highlight>
                  <a:srgbClr val="BF9000"/>
                </a:highlight>
              </a:rPr>
              <a:t>The Boys and Girls Club of America in which he donates yearly 2.5 million</a:t>
            </a:r>
            <a:endParaRPr>
              <a:solidFill>
                <a:srgbClr val="351C75"/>
              </a:solidFill>
              <a:highlight>
                <a:srgbClr val="BF9000"/>
              </a:highlight>
            </a:endParaRPr>
          </a:p>
          <a:p>
            <a:pPr indent="0" lvl="0" marL="0" rtl="0" algn="l">
              <a:lnSpc>
                <a:spcPct val="170000"/>
              </a:lnSpc>
              <a:spcBef>
                <a:spcPts val="1100"/>
              </a:spcBef>
              <a:spcAft>
                <a:spcPts val="0"/>
              </a:spcAft>
              <a:buClr>
                <a:schemeClr val="dk2"/>
              </a:buClr>
              <a:buSzPts val="1100"/>
              <a:buFont typeface="Arial"/>
              <a:buNone/>
            </a:pPr>
            <a:r>
              <a:rPr lang="en">
                <a:solidFill>
                  <a:srgbClr val="BF9000"/>
                </a:solidFill>
                <a:highlight>
                  <a:srgbClr val="FFFFFF"/>
                </a:highlight>
              </a:rPr>
              <a:t> </a:t>
            </a:r>
            <a:endParaRPr>
              <a:solidFill>
                <a:srgbClr val="BF9000"/>
              </a:solidFill>
              <a:highlight>
                <a:srgbClr val="FFFFFF"/>
              </a:highlight>
            </a:endParaRPr>
          </a:p>
          <a:p>
            <a:pPr indent="0" lvl="0" marL="0" rtl="0" algn="l">
              <a:spcBef>
                <a:spcPts val="110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0"/>
              </a:spcBef>
              <a:spcAft>
                <a:spcPts val="1600"/>
              </a:spcAft>
              <a:buNone/>
            </a:pPr>
            <a:r>
              <a:t/>
            </a:r>
            <a:endParaRPr/>
          </a:p>
        </p:txBody>
      </p:sp>
      <p:sp>
        <p:nvSpPr>
          <p:cNvPr id="94" name="Google Shape;94;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highlight>
                  <a:srgbClr val="BF9000"/>
                </a:highlight>
              </a:rPr>
              <a:t>Kobe</a:t>
            </a:r>
            <a:endParaRPr>
              <a:solidFill>
                <a:srgbClr val="351C75"/>
              </a:solidFill>
              <a:highlight>
                <a:srgbClr val="BF9000"/>
              </a:highlight>
            </a:endParaRPr>
          </a:p>
          <a:p>
            <a:pPr indent="-317500" lvl="0" marL="457200" rtl="0" algn="l">
              <a:spcBef>
                <a:spcPts val="1600"/>
              </a:spcBef>
              <a:spcAft>
                <a:spcPts val="0"/>
              </a:spcAft>
              <a:buClr>
                <a:srgbClr val="351C75"/>
              </a:buClr>
              <a:buSzPts val="1400"/>
              <a:buChar char="●"/>
            </a:pPr>
            <a:r>
              <a:rPr lang="en">
                <a:solidFill>
                  <a:srgbClr val="351C75"/>
                </a:solidFill>
                <a:highlight>
                  <a:srgbClr val="BF9000"/>
                </a:highlight>
              </a:rPr>
              <a:t>After School All-Stars</a:t>
            </a:r>
            <a:endParaRPr>
              <a:solidFill>
                <a:srgbClr val="351C75"/>
              </a:solidFill>
              <a:highlight>
                <a:srgbClr val="BF9000"/>
              </a:highlight>
            </a:endParaRPr>
          </a:p>
          <a:p>
            <a:pPr indent="-317500" lvl="0" marL="457200" rtl="0" algn="l">
              <a:spcBef>
                <a:spcPts val="0"/>
              </a:spcBef>
              <a:spcAft>
                <a:spcPts val="0"/>
              </a:spcAft>
              <a:buClr>
                <a:srgbClr val="351C75"/>
              </a:buClr>
              <a:buSzPts val="1400"/>
              <a:buFont typeface="Arial"/>
              <a:buChar char="●"/>
            </a:pPr>
            <a:r>
              <a:rPr lang="en">
                <a:solidFill>
                  <a:srgbClr val="351C75"/>
                </a:solidFill>
                <a:highlight>
                  <a:srgbClr val="BF9000"/>
                </a:highlight>
                <a:latin typeface="Arial"/>
                <a:ea typeface="Arial"/>
                <a:cs typeface="Arial"/>
                <a:sym typeface="Arial"/>
              </a:rPr>
              <a:t>Advocate For Children Fighting Terminal Illness</a:t>
            </a:r>
            <a:endParaRPr>
              <a:solidFill>
                <a:srgbClr val="351C75"/>
              </a:solidFill>
              <a:highlight>
                <a:srgbClr val="BF9000"/>
              </a:highlight>
              <a:latin typeface="Arial"/>
              <a:ea typeface="Arial"/>
              <a:cs typeface="Arial"/>
              <a:sym typeface="Arial"/>
            </a:endParaRPr>
          </a:p>
          <a:p>
            <a:pPr indent="-317500" lvl="0" marL="457200" rtl="0" algn="l">
              <a:spcBef>
                <a:spcPts val="0"/>
              </a:spcBef>
              <a:spcAft>
                <a:spcPts val="0"/>
              </a:spcAft>
              <a:buClr>
                <a:srgbClr val="351C75"/>
              </a:buClr>
              <a:buSzPts val="1400"/>
              <a:buFont typeface="Arial"/>
              <a:buChar char="●"/>
            </a:pPr>
            <a:r>
              <a:rPr lang="en">
                <a:solidFill>
                  <a:srgbClr val="351C75"/>
                </a:solidFill>
                <a:highlight>
                  <a:srgbClr val="BF9000"/>
                </a:highlight>
                <a:latin typeface="Arial"/>
                <a:ea typeface="Arial"/>
                <a:cs typeface="Arial"/>
                <a:sym typeface="Arial"/>
              </a:rPr>
              <a:t>The Kobe And Vanessa Bryant Family Foundation</a:t>
            </a:r>
            <a:endParaRPr>
              <a:solidFill>
                <a:srgbClr val="351C75"/>
              </a:solidFill>
              <a:highlight>
                <a:srgbClr val="BF9000"/>
              </a:highlight>
              <a:latin typeface="Arial"/>
              <a:ea typeface="Arial"/>
              <a:cs typeface="Arial"/>
              <a:sym typeface="Arial"/>
            </a:endParaRPr>
          </a:p>
          <a:p>
            <a:pPr indent="0" lvl="0" marL="0" rtl="0" algn="l">
              <a:spcBef>
                <a:spcPts val="2000"/>
              </a:spcBef>
              <a:spcAft>
                <a:spcPts val="1600"/>
              </a:spcAft>
              <a:buNone/>
            </a:pPr>
            <a:r>
              <a:t/>
            </a:r>
            <a:endParaRPr/>
          </a:p>
        </p:txBody>
      </p:sp>
    </p:spTree>
  </p:cSld>
  <p:clrMapOvr>
    <a:masterClrMapping/>
  </p:clrMapOvr>
  <mc:AlternateContent>
    <mc:Choice Requires="p14">
      <p:transition spd="slow" p14:dur="25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98" name="Shape 98"/>
        <p:cNvGrpSpPr/>
        <p:nvPr/>
      </p:nvGrpSpPr>
      <p:grpSpPr>
        <a:xfrm>
          <a:off x="0" y="0"/>
          <a:ext cx="0" cy="0"/>
          <a:chOff x="0" y="0"/>
          <a:chExt cx="0" cy="0"/>
        </a:xfrm>
      </p:grpSpPr>
      <p:sp>
        <p:nvSpPr>
          <p:cNvPr id="99" name="Google Shape;9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Fun Facts</a:t>
            </a:r>
            <a:endParaRPr>
              <a:solidFill>
                <a:srgbClr val="BF9000"/>
              </a:solidFill>
            </a:endParaRPr>
          </a:p>
        </p:txBody>
      </p:sp>
      <p:sp>
        <p:nvSpPr>
          <p:cNvPr id="100" name="Google Shape;100;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Kobe Bryant has 5 NBA championships and is fourth NBA All-Time Scorer.</a:t>
            </a:r>
            <a:endParaRPr>
              <a:solidFill>
                <a:srgbClr val="BF9000"/>
              </a:solidFill>
            </a:endParaRPr>
          </a:p>
          <a:p>
            <a:pPr indent="0" lvl="0" marL="0" rtl="0" algn="l">
              <a:spcBef>
                <a:spcPts val="1600"/>
              </a:spcBef>
              <a:spcAft>
                <a:spcPts val="0"/>
              </a:spcAft>
              <a:buNone/>
            </a:pPr>
            <a:r>
              <a:t/>
            </a:r>
            <a:endParaRPr>
              <a:solidFill>
                <a:srgbClr val="BF9000"/>
              </a:solidFill>
            </a:endParaRPr>
          </a:p>
          <a:p>
            <a:pPr indent="0" lvl="0" marL="0" rtl="0" algn="l">
              <a:spcBef>
                <a:spcPts val="1600"/>
              </a:spcBef>
              <a:spcAft>
                <a:spcPts val="1600"/>
              </a:spcAft>
              <a:buNone/>
            </a:pPr>
            <a:r>
              <a:rPr lang="en">
                <a:solidFill>
                  <a:srgbClr val="BF9000"/>
                </a:solidFill>
                <a:highlight>
                  <a:srgbClr val="351C75"/>
                </a:highlight>
              </a:rPr>
              <a:t>His parents named him after a type of steak. The beef is from a species of cattle, Wagyu, raised in the Kobe region of Japan. </a:t>
            </a:r>
            <a:endParaRPr sz="1600">
              <a:solidFill>
                <a:srgbClr val="BF9000"/>
              </a:solidFill>
              <a:highlight>
                <a:srgbClr val="351C75"/>
              </a:highlight>
            </a:endParaRPr>
          </a:p>
        </p:txBody>
      </p:sp>
      <p:sp>
        <p:nvSpPr>
          <p:cNvPr id="101" name="Google Shape;101;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Lebron James has 4 NBA championships and is third NBA All-Time Scorer.</a:t>
            </a:r>
            <a:endParaRPr>
              <a:solidFill>
                <a:srgbClr val="BF9000"/>
              </a:solidFill>
            </a:endParaRPr>
          </a:p>
          <a:p>
            <a:pPr indent="0" lvl="0" marL="0" rtl="0" algn="l">
              <a:spcBef>
                <a:spcPts val="1600"/>
              </a:spcBef>
              <a:spcAft>
                <a:spcPts val="0"/>
              </a:spcAft>
              <a:buNone/>
            </a:pPr>
            <a:r>
              <a:t/>
            </a:r>
            <a:endParaRPr sz="1500">
              <a:solidFill>
                <a:srgbClr val="1A1A1A"/>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a:solidFill>
                  <a:srgbClr val="BF9000"/>
                </a:solidFill>
                <a:highlight>
                  <a:srgbClr val="351C75"/>
                </a:highlight>
                <a:latin typeface="Roboto"/>
                <a:ea typeface="Roboto"/>
                <a:cs typeface="Roboto"/>
                <a:sym typeface="Roboto"/>
              </a:rPr>
              <a:t>All of the </a:t>
            </a:r>
            <a:r>
              <a:rPr b="1" lang="en">
                <a:solidFill>
                  <a:srgbClr val="BF9000"/>
                </a:solidFill>
                <a:highlight>
                  <a:srgbClr val="351C75"/>
                </a:highlight>
                <a:latin typeface="Roboto"/>
                <a:ea typeface="Roboto"/>
                <a:cs typeface="Roboto"/>
                <a:sym typeface="Roboto"/>
              </a:rPr>
              <a:t>LeBron James</a:t>
            </a:r>
            <a:r>
              <a:rPr lang="en">
                <a:solidFill>
                  <a:srgbClr val="BF9000"/>
                </a:solidFill>
                <a:highlight>
                  <a:srgbClr val="351C75"/>
                </a:highlight>
                <a:latin typeface="Roboto"/>
                <a:ea typeface="Roboto"/>
                <a:cs typeface="Roboto"/>
                <a:sym typeface="Roboto"/>
              </a:rPr>
              <a:t> Family Foundation's work is rolled into the I </a:t>
            </a:r>
            <a:r>
              <a:rPr b="1" lang="en">
                <a:solidFill>
                  <a:srgbClr val="BF9000"/>
                </a:solidFill>
                <a:highlight>
                  <a:srgbClr val="351C75"/>
                </a:highlight>
                <a:latin typeface="Roboto"/>
                <a:ea typeface="Roboto"/>
                <a:cs typeface="Roboto"/>
                <a:sym typeface="Roboto"/>
              </a:rPr>
              <a:t>PROMISE School</a:t>
            </a:r>
            <a:r>
              <a:rPr lang="en">
                <a:solidFill>
                  <a:srgbClr val="BF9000"/>
                </a:solidFill>
                <a:highlight>
                  <a:srgbClr val="351C75"/>
                </a:highlight>
                <a:latin typeface="Roboto"/>
                <a:ea typeface="Roboto"/>
                <a:cs typeface="Roboto"/>
                <a:sym typeface="Roboto"/>
              </a:rPr>
              <a:t>, an Akron Public </a:t>
            </a:r>
            <a:r>
              <a:rPr b="1" lang="en">
                <a:solidFill>
                  <a:srgbClr val="BF9000"/>
                </a:solidFill>
                <a:highlight>
                  <a:srgbClr val="351C75"/>
                </a:highlight>
                <a:latin typeface="Roboto"/>
                <a:ea typeface="Roboto"/>
                <a:cs typeface="Roboto"/>
                <a:sym typeface="Roboto"/>
              </a:rPr>
              <a:t>School</a:t>
            </a:r>
            <a:r>
              <a:rPr lang="en">
                <a:solidFill>
                  <a:srgbClr val="BF9000"/>
                </a:solidFill>
                <a:highlight>
                  <a:srgbClr val="351C75"/>
                </a:highlight>
                <a:latin typeface="Roboto"/>
                <a:ea typeface="Roboto"/>
                <a:cs typeface="Roboto"/>
                <a:sym typeface="Roboto"/>
              </a:rPr>
              <a:t> dedicated to those students who are already falling behind and in danger of falling through the cracks.</a:t>
            </a:r>
            <a:endParaRPr sz="1700">
              <a:solidFill>
                <a:srgbClr val="BF9000"/>
              </a:solidFill>
              <a:highlight>
                <a:srgbClr val="351C75"/>
              </a:highlight>
              <a:latin typeface="Georgia"/>
              <a:ea typeface="Georgia"/>
              <a:cs typeface="Georgia"/>
              <a:sym typeface="Georgia"/>
            </a:endParaRPr>
          </a:p>
        </p:txBody>
      </p:sp>
    </p:spTree>
  </p:cSld>
  <p:clrMapOvr>
    <a:masterClrMapping/>
  </p:clrMapOvr>
  <mc:AlternateContent>
    <mc:Choice Requires="p14">
      <p:transition spd="slow" p14:dur="25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303100" y="7421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NBA - Visualization </a:t>
            </a:r>
            <a:r>
              <a:rPr lang="en">
                <a:solidFill>
                  <a:srgbClr val="BF9000"/>
                </a:solidFill>
              </a:rPr>
              <a:t>structure</a:t>
            </a:r>
            <a:r>
              <a:rPr lang="en">
                <a:solidFill>
                  <a:srgbClr val="BF9000"/>
                </a:solidFill>
              </a:rPr>
              <a:t> </a:t>
            </a:r>
            <a:endParaRPr>
              <a:solidFill>
                <a:srgbClr val="BF9000"/>
              </a:solidFill>
            </a:endParaRPr>
          </a:p>
          <a:p>
            <a:pPr indent="0" lvl="0" marL="0" rtl="0" algn="l">
              <a:spcBef>
                <a:spcPts val="0"/>
              </a:spcBef>
              <a:spcAft>
                <a:spcPts val="0"/>
              </a:spcAft>
              <a:buNone/>
            </a:pPr>
            <a:r>
              <a:rPr lang="en">
                <a:solidFill>
                  <a:srgbClr val="BF9000"/>
                </a:solidFill>
              </a:rPr>
              <a:t>Static folder :</a:t>
            </a:r>
            <a:endParaRPr>
              <a:solidFill>
                <a:srgbClr val="BF9000"/>
              </a:solidFill>
            </a:endParaRPr>
          </a:p>
          <a:p>
            <a:pPr indent="0" lvl="0" marL="0" rtl="0" algn="l">
              <a:spcBef>
                <a:spcPts val="0"/>
              </a:spcBef>
              <a:spcAft>
                <a:spcPts val="0"/>
              </a:spcAft>
              <a:buNone/>
            </a:pPr>
            <a:r>
              <a:rPr lang="en">
                <a:solidFill>
                  <a:srgbClr val="BF9000"/>
                </a:solidFill>
              </a:rPr>
              <a:t>css, </a:t>
            </a:r>
            <a:endParaRPr>
              <a:solidFill>
                <a:srgbClr val="BF9000"/>
              </a:solidFill>
            </a:endParaRPr>
          </a:p>
          <a:p>
            <a:pPr indent="0" lvl="0" marL="0" rtl="0" algn="l">
              <a:spcBef>
                <a:spcPts val="0"/>
              </a:spcBef>
              <a:spcAft>
                <a:spcPts val="0"/>
              </a:spcAft>
              <a:buNone/>
            </a:pPr>
            <a:r>
              <a:rPr lang="en">
                <a:solidFill>
                  <a:srgbClr val="BF9000"/>
                </a:solidFill>
              </a:rPr>
              <a:t>images,</a:t>
            </a:r>
            <a:endParaRPr>
              <a:solidFill>
                <a:srgbClr val="BF9000"/>
              </a:solidFill>
            </a:endParaRPr>
          </a:p>
          <a:p>
            <a:pPr indent="0" lvl="0" marL="0" rtl="0" algn="l">
              <a:spcBef>
                <a:spcPts val="0"/>
              </a:spcBef>
              <a:spcAft>
                <a:spcPts val="0"/>
              </a:spcAft>
              <a:buNone/>
            </a:pPr>
            <a:r>
              <a:rPr lang="en">
                <a:solidFill>
                  <a:srgbClr val="BF9000"/>
                </a:solidFill>
              </a:rPr>
              <a:t>Data and js. </a:t>
            </a:r>
            <a:endParaRPr>
              <a:solidFill>
                <a:srgbClr val="BF9000"/>
              </a:solidFill>
            </a:endParaRPr>
          </a:p>
        </p:txBody>
      </p:sp>
      <p:sp>
        <p:nvSpPr>
          <p:cNvPr id="107" name="Google Shape;107;p18"/>
          <p:cNvSpPr txBox="1"/>
          <p:nvPr/>
        </p:nvSpPr>
        <p:spPr>
          <a:xfrm>
            <a:off x="6922904" y="2752916"/>
            <a:ext cx="1929300" cy="2004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pic>
        <p:nvPicPr>
          <p:cNvPr id="108" name="Google Shape;108;p18"/>
          <p:cNvPicPr preferRelativeResize="0"/>
          <p:nvPr/>
        </p:nvPicPr>
        <p:blipFill>
          <a:blip r:embed="rId3">
            <a:alphaModFix/>
          </a:blip>
          <a:stretch>
            <a:fillRect/>
          </a:stretch>
        </p:blipFill>
        <p:spPr>
          <a:xfrm>
            <a:off x="7353600" y="3308325"/>
            <a:ext cx="1708325" cy="1708325"/>
          </a:xfrm>
          <a:prstGeom prst="rect">
            <a:avLst/>
          </a:prstGeom>
          <a:noFill/>
          <a:ln>
            <a:noFill/>
          </a:ln>
        </p:spPr>
      </p:pic>
    </p:spTree>
  </p:cSld>
  <p:clrMapOvr>
    <a:masterClrMapping/>
  </p:clrMapOvr>
  <mc:AlternateContent>
    <mc:Choice Requires="p14">
      <p:transition spd="slow" p14:dur="25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9000"/>
        </a:solidFill>
      </p:bgPr>
    </p:bg>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4" name="Google Shape;114;p19"/>
          <p:cNvPicPr preferRelativeResize="0"/>
          <p:nvPr/>
        </p:nvPicPr>
        <p:blipFill rotWithShape="1">
          <a:blip r:embed="rId4">
            <a:alphaModFix/>
          </a:blip>
          <a:srcRect b="10011" l="9244" r="2118" t="5926"/>
          <a:stretch/>
        </p:blipFill>
        <p:spPr>
          <a:xfrm rot="154828">
            <a:off x="3475725" y="117151"/>
            <a:ext cx="2072000" cy="736050"/>
          </a:xfrm>
          <a:prstGeom prst="rect">
            <a:avLst/>
          </a:prstGeom>
          <a:noFill/>
          <a:ln>
            <a:noFill/>
          </a:ln>
        </p:spPr>
      </p:pic>
      <p:sp>
        <p:nvSpPr>
          <p:cNvPr id="115" name="Google Shape;115;p19"/>
          <p:cNvSpPr txBox="1"/>
          <p:nvPr/>
        </p:nvSpPr>
        <p:spPr>
          <a:xfrm>
            <a:off x="2795275" y="7978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351C75"/>
                </a:solidFill>
                <a:latin typeface="Raleway"/>
                <a:ea typeface="Raleway"/>
                <a:cs typeface="Raleway"/>
                <a:sym typeface="Raleway"/>
              </a:rPr>
              <a:t>Stats, Stats, Stats… everybody!</a:t>
            </a:r>
            <a:endParaRPr b="1" sz="2000">
              <a:solidFill>
                <a:srgbClr val="351C75"/>
              </a:solidFill>
              <a:latin typeface="Raleway"/>
              <a:ea typeface="Raleway"/>
              <a:cs typeface="Raleway"/>
              <a:sym typeface="Raleway"/>
            </a:endParaRPr>
          </a:p>
        </p:txBody>
      </p:sp>
      <p:sp>
        <p:nvSpPr>
          <p:cNvPr id="116" name="Google Shape;116;p19"/>
          <p:cNvSpPr txBox="1"/>
          <p:nvPr>
            <p:ph idx="4294967295" type="body"/>
          </p:nvPr>
        </p:nvSpPr>
        <p:spPr>
          <a:xfrm>
            <a:off x="2855550" y="1647525"/>
            <a:ext cx="3432900" cy="305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API</a:t>
            </a:r>
            <a:br>
              <a:rPr lang="en" sz="1400">
                <a:latin typeface="Raleway"/>
                <a:ea typeface="Raleway"/>
                <a:cs typeface="Raleway"/>
                <a:sym typeface="Raleway"/>
              </a:rPr>
            </a:br>
            <a:r>
              <a:rPr lang="en" sz="1200">
                <a:solidFill>
                  <a:srgbClr val="24292E"/>
                </a:solidFill>
                <a:highlight>
                  <a:srgbClr val="FFFFFF"/>
                </a:highlight>
                <a:latin typeface="Arial"/>
                <a:ea typeface="Arial"/>
                <a:cs typeface="Arial"/>
                <a:sym typeface="Arial"/>
              </a:rPr>
              <a:t>Datasets: </a:t>
            </a:r>
            <a:r>
              <a:rPr lang="en" sz="1200">
                <a:solidFill>
                  <a:schemeClr val="hlink"/>
                </a:solidFill>
                <a:highlight>
                  <a:srgbClr val="FFFFFF"/>
                </a:highlight>
                <a:uFill>
                  <a:noFill/>
                </a:uFill>
                <a:latin typeface="Arial"/>
                <a:ea typeface="Arial"/>
                <a:cs typeface="Arial"/>
                <a:sym typeface="Arial"/>
                <a:hlinkClick r:id="rId5"/>
              </a:rPr>
              <a:t>https://rapidapi.com/theapiguy/api/free-nba?endpoint=apiendpoint_0c94f219-1d0f-4fc1-8bbb-c5ee6b8327cc</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400">
                <a:latin typeface="Raleway"/>
                <a:ea typeface="Raleway"/>
                <a:cs typeface="Raleway"/>
                <a:sym typeface="Raleway"/>
              </a:rPr>
              <a:t>CSV</a:t>
            </a:r>
            <a:br>
              <a:rPr lang="en" sz="1400">
                <a:latin typeface="Raleway"/>
                <a:ea typeface="Raleway"/>
                <a:cs typeface="Raleway"/>
                <a:sym typeface="Raleway"/>
              </a:rPr>
            </a:br>
            <a:r>
              <a:rPr lang="en" sz="1200">
                <a:latin typeface="Raleway"/>
                <a:ea typeface="Raleway"/>
                <a:cs typeface="Raleway"/>
                <a:sym typeface="Raleway"/>
              </a:rPr>
              <a:t>Located next slide</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lang="en" sz="1400">
                <a:latin typeface="Raleway"/>
                <a:ea typeface="Raleway"/>
                <a:cs typeface="Raleway"/>
                <a:sym typeface="Raleway"/>
              </a:rPr>
              <a:t>Database</a:t>
            </a:r>
            <a:br>
              <a:rPr lang="en" sz="1400">
                <a:latin typeface="Raleway"/>
                <a:ea typeface="Raleway"/>
                <a:cs typeface="Raleway"/>
                <a:sym typeface="Raleway"/>
              </a:rPr>
            </a:br>
            <a:r>
              <a:rPr lang="en" sz="1200">
                <a:latin typeface="Raleway"/>
                <a:ea typeface="Raleway"/>
                <a:cs typeface="Raleway"/>
                <a:sym typeface="Raleway"/>
              </a:rPr>
              <a:t>Mongo, then SQLite, then back to API</a:t>
            </a:r>
            <a:endParaRPr sz="1200">
              <a:solidFill>
                <a:schemeClr val="dk2"/>
              </a:solidFill>
              <a:latin typeface="Raleway"/>
              <a:ea typeface="Raleway"/>
              <a:cs typeface="Raleway"/>
              <a:sym typeface="Raleway"/>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120"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2" name="Google Shape;122;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3" name="Google Shape;123;p20"/>
          <p:cNvSpPr txBox="1"/>
          <p:nvPr/>
        </p:nvSpPr>
        <p:spPr>
          <a:xfrm>
            <a:off x="2834250" y="1164852"/>
            <a:ext cx="3475500" cy="610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a:p>
            <a:pPr indent="0" lvl="0" marL="0" rtl="0" algn="l">
              <a:spcBef>
                <a:spcPts val="0"/>
              </a:spcBef>
              <a:spcAft>
                <a:spcPts val="0"/>
              </a:spcAft>
              <a:buNone/>
            </a:pPr>
            <a:r>
              <a:rPr b="1" lang="en" sz="3000">
                <a:solidFill>
                  <a:srgbClr val="351C75"/>
                </a:solidFill>
                <a:highlight>
                  <a:schemeClr val="lt1"/>
                </a:highlight>
                <a:latin typeface="Raleway"/>
                <a:ea typeface="Raleway"/>
                <a:cs typeface="Raleway"/>
                <a:sym typeface="Raleway"/>
              </a:rPr>
              <a:t>Csv. files</a:t>
            </a:r>
            <a:r>
              <a:rPr b="1" lang="en" sz="3000">
                <a:solidFill>
                  <a:srgbClr val="BF9000"/>
                </a:solidFill>
                <a:highlight>
                  <a:schemeClr val="lt1"/>
                </a:highlight>
                <a:latin typeface="Raleway"/>
                <a:ea typeface="Raleway"/>
                <a:cs typeface="Raleway"/>
                <a:sym typeface="Raleway"/>
              </a:rPr>
              <a:t> </a:t>
            </a:r>
            <a:endParaRPr b="1" sz="3000">
              <a:solidFill>
                <a:srgbClr val="BF9000"/>
              </a:solidFill>
              <a:highlight>
                <a:schemeClr val="lt1"/>
              </a:highlight>
              <a:latin typeface="Raleway"/>
              <a:ea typeface="Raleway"/>
              <a:cs typeface="Raleway"/>
              <a:sym typeface="Raleway"/>
            </a:endParaRPr>
          </a:p>
        </p:txBody>
      </p:sp>
      <p:sp>
        <p:nvSpPr>
          <p:cNvPr id="124" name="Google Shape;124;p20"/>
          <p:cNvSpPr txBox="1"/>
          <p:nvPr>
            <p:ph idx="4294967295" type="body"/>
          </p:nvPr>
        </p:nvSpPr>
        <p:spPr>
          <a:xfrm>
            <a:off x="2855550" y="1901300"/>
            <a:ext cx="34329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u="sng">
                <a:solidFill>
                  <a:schemeClr val="hlink"/>
                </a:solidFill>
                <a:latin typeface="Raleway"/>
                <a:ea typeface="Raleway"/>
                <a:cs typeface="Raleway"/>
                <a:sym typeface="Raleway"/>
                <a:hlinkClick r:id="rId5"/>
              </a:rPr>
              <a:t>players.csv</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u="sng">
                <a:solidFill>
                  <a:schemeClr val="hlink"/>
                </a:solidFill>
                <a:latin typeface="Raleway"/>
                <a:ea typeface="Raleway"/>
                <a:cs typeface="Raleway"/>
                <a:sym typeface="Raleway"/>
                <a:hlinkClick r:id="rId6"/>
              </a:rPr>
              <a:t>Games.csv</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u="sng">
                <a:solidFill>
                  <a:schemeClr val="hlink"/>
                </a:solidFill>
                <a:latin typeface="Raleway"/>
                <a:ea typeface="Raleway"/>
                <a:cs typeface="Raleway"/>
                <a:sym typeface="Raleway"/>
                <a:hlinkClick r:id="rId7"/>
              </a:rPr>
              <a:t>Games_details.csv </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u="sng">
                <a:solidFill>
                  <a:schemeClr val="hlink"/>
                </a:solidFill>
                <a:latin typeface="Raleway"/>
                <a:ea typeface="Raleway"/>
                <a:cs typeface="Raleway"/>
                <a:sym typeface="Raleway"/>
                <a:hlinkClick r:id="rId8"/>
              </a:rPr>
              <a:t>kobe_data.csv</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u="sng">
                <a:solidFill>
                  <a:schemeClr val="hlink"/>
                </a:solidFill>
                <a:latin typeface="Raleway"/>
                <a:ea typeface="Raleway"/>
                <a:cs typeface="Raleway"/>
                <a:sym typeface="Raleway"/>
                <a:hlinkClick r:id="rId9"/>
              </a:rPr>
              <a:t>Lebron_data.csv </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u="sng">
                <a:solidFill>
                  <a:schemeClr val="hlink"/>
                </a:solidFill>
                <a:latin typeface="Raleway"/>
                <a:ea typeface="Raleway"/>
                <a:cs typeface="Raleway"/>
                <a:sym typeface="Raleway"/>
                <a:hlinkClick r:id="rId10"/>
              </a:rPr>
              <a:t>Teams_data.csv </a:t>
            </a:r>
            <a:endParaRPr sz="1200">
              <a:latin typeface="Raleway"/>
              <a:ea typeface="Raleway"/>
              <a:cs typeface="Raleway"/>
              <a:sym typeface="Raleway"/>
            </a:endParaRPr>
          </a:p>
          <a:p>
            <a:pPr indent="0" lvl="0" marL="0" rtl="0" algn="l">
              <a:spcBef>
                <a:spcPts val="1600"/>
              </a:spcBef>
              <a:spcAft>
                <a:spcPts val="1600"/>
              </a:spcAft>
              <a:buClr>
                <a:schemeClr val="dk2"/>
              </a:buClr>
              <a:buSzPts val="1100"/>
              <a:buFont typeface="Arial"/>
              <a:buNone/>
            </a:pPr>
            <a:r>
              <a:rPr lang="en" sz="1200" u="sng">
                <a:solidFill>
                  <a:schemeClr val="hlink"/>
                </a:solidFill>
                <a:latin typeface="Raleway"/>
                <a:ea typeface="Raleway"/>
                <a:cs typeface="Raleway"/>
                <a:sym typeface="Raleway"/>
                <a:hlinkClick r:id="rId11"/>
              </a:rPr>
              <a:t>teams.csv</a:t>
            </a:r>
            <a:endParaRPr sz="1200">
              <a:latin typeface="Raleway"/>
              <a:ea typeface="Raleway"/>
              <a:cs typeface="Raleway"/>
              <a:sym typeface="Raleway"/>
            </a:endParaRPr>
          </a:p>
        </p:txBody>
      </p:sp>
      <p:pic>
        <p:nvPicPr>
          <p:cNvPr id="125" name="Google Shape;125;p20"/>
          <p:cNvPicPr preferRelativeResize="0"/>
          <p:nvPr/>
        </p:nvPicPr>
        <p:blipFill>
          <a:blip r:embed="rId12">
            <a:alphaModFix/>
          </a:blip>
          <a:stretch>
            <a:fillRect/>
          </a:stretch>
        </p:blipFill>
        <p:spPr>
          <a:xfrm>
            <a:off x="6309750" y="473350"/>
            <a:ext cx="2540726" cy="1905551"/>
          </a:xfrm>
          <a:prstGeom prst="rect">
            <a:avLst/>
          </a:prstGeom>
          <a:noFill/>
          <a:ln>
            <a:noFill/>
          </a:ln>
        </p:spPr>
      </p:pic>
      <p:pic>
        <p:nvPicPr>
          <p:cNvPr id="126" name="Google Shape;126;p20"/>
          <p:cNvPicPr preferRelativeResize="0"/>
          <p:nvPr/>
        </p:nvPicPr>
        <p:blipFill>
          <a:blip r:embed="rId13">
            <a:alphaModFix/>
          </a:blip>
          <a:stretch>
            <a:fillRect/>
          </a:stretch>
        </p:blipFill>
        <p:spPr>
          <a:xfrm>
            <a:off x="73600" y="3270950"/>
            <a:ext cx="2681600" cy="1655075"/>
          </a:xfrm>
          <a:prstGeom prst="rect">
            <a:avLst/>
          </a:prstGeom>
          <a:noFill/>
          <a:ln>
            <a:noFill/>
          </a:ln>
        </p:spPr>
      </p:pic>
    </p:spTree>
  </p:cSld>
  <p:clrMapOvr>
    <a:masterClrMapping/>
  </p:clrMapOvr>
  <mc:AlternateContent>
    <mc:Choice Requires="p14">
      <p:transition spd="slow" p14:dur="2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9000"/>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260849" y="53132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51C75"/>
                </a:solidFill>
              </a:rPr>
              <a:t>csv + json + pandas = Data!</a:t>
            </a:r>
            <a:endParaRPr>
              <a:solidFill>
                <a:srgbClr val="351C75"/>
              </a:solidFill>
            </a:endParaRPr>
          </a:p>
          <a:p>
            <a:pPr indent="0" lvl="0" marL="0" rtl="0" algn="l">
              <a:spcBef>
                <a:spcPts val="1000"/>
              </a:spcBef>
              <a:spcAft>
                <a:spcPts val="0"/>
              </a:spcAft>
              <a:buNone/>
            </a:pPr>
            <a:r>
              <a:t/>
            </a:r>
            <a:endParaRPr b="0" sz="2400"/>
          </a:p>
          <a:p>
            <a:pPr indent="0" lvl="0" marL="0" rtl="0" algn="l">
              <a:spcBef>
                <a:spcPts val="1000"/>
              </a:spcBef>
              <a:spcAft>
                <a:spcPts val="0"/>
              </a:spcAft>
              <a:buNone/>
            </a:pPr>
            <a:r>
              <a:rPr b="0" lang="en" sz="2400"/>
              <a:t>Time</a:t>
            </a:r>
            <a:endParaRPr b="0" sz="2400"/>
          </a:p>
          <a:p>
            <a:pPr indent="0" lvl="0" marL="0" rtl="0" algn="l">
              <a:spcBef>
                <a:spcPts val="1000"/>
              </a:spcBef>
              <a:spcAft>
                <a:spcPts val="0"/>
              </a:spcAft>
              <a:buNone/>
            </a:pPr>
            <a:r>
              <a:rPr b="0" lang="en" sz="2400"/>
              <a:t>To </a:t>
            </a:r>
            <a:endParaRPr b="0" sz="2400"/>
          </a:p>
          <a:p>
            <a:pPr indent="0" lvl="0" marL="0" rtl="0" algn="l">
              <a:spcBef>
                <a:spcPts val="1000"/>
              </a:spcBef>
              <a:spcAft>
                <a:spcPts val="0"/>
              </a:spcAft>
              <a:buNone/>
            </a:pPr>
            <a:r>
              <a:rPr b="0" lang="en" sz="2400"/>
              <a:t>Clean</a:t>
            </a:r>
            <a:endParaRPr b="0" sz="2400"/>
          </a:p>
          <a:p>
            <a:pPr indent="0" lvl="0" marL="0" rtl="0" algn="l">
              <a:spcBef>
                <a:spcPts val="1000"/>
              </a:spcBef>
              <a:spcAft>
                <a:spcPts val="0"/>
              </a:spcAft>
              <a:buNone/>
            </a:pPr>
            <a:r>
              <a:rPr b="0" lang="en" sz="2400"/>
              <a:t>This</a:t>
            </a:r>
            <a:endParaRPr b="0" sz="2400"/>
          </a:p>
          <a:p>
            <a:pPr indent="0" lvl="0" marL="0" rtl="0" algn="l">
              <a:spcBef>
                <a:spcPts val="1000"/>
              </a:spcBef>
              <a:spcAft>
                <a:spcPts val="1000"/>
              </a:spcAft>
              <a:buNone/>
            </a:pPr>
            <a:r>
              <a:rPr b="0" lang="en" sz="2400"/>
              <a:t>Up!</a:t>
            </a:r>
            <a:endParaRPr b="0" sz="2400"/>
          </a:p>
        </p:txBody>
      </p:sp>
      <p:pic>
        <p:nvPicPr>
          <p:cNvPr id="132" name="Google Shape;132;p21"/>
          <p:cNvPicPr preferRelativeResize="0"/>
          <p:nvPr/>
        </p:nvPicPr>
        <p:blipFill rotWithShape="1">
          <a:blip r:embed="rId3">
            <a:alphaModFix/>
          </a:blip>
          <a:srcRect b="27804" l="0" r="0" t="-802"/>
          <a:stretch/>
        </p:blipFill>
        <p:spPr>
          <a:xfrm>
            <a:off x="1717850" y="1404675"/>
            <a:ext cx="7288899" cy="3666750"/>
          </a:xfrm>
          <a:prstGeom prst="rect">
            <a:avLst/>
          </a:prstGeom>
          <a:noFill/>
          <a:ln>
            <a:noFill/>
          </a:ln>
        </p:spPr>
      </p:pic>
      <p:pic>
        <p:nvPicPr>
          <p:cNvPr id="133" name="Google Shape;133;p21"/>
          <p:cNvPicPr preferRelativeResize="0"/>
          <p:nvPr/>
        </p:nvPicPr>
        <p:blipFill>
          <a:blip r:embed="rId4">
            <a:alphaModFix/>
          </a:blip>
          <a:stretch>
            <a:fillRect/>
          </a:stretch>
        </p:blipFill>
        <p:spPr>
          <a:xfrm rot="-592585">
            <a:off x="449700" y="3646650"/>
            <a:ext cx="1191100" cy="1424775"/>
          </a:xfrm>
          <a:prstGeom prst="rect">
            <a:avLst/>
          </a:prstGeom>
          <a:noFill/>
          <a:ln>
            <a:noFill/>
          </a:ln>
        </p:spPr>
      </p:pic>
    </p:spTree>
  </p:cSld>
  <p:clrMapOvr>
    <a:masterClrMapping/>
  </p:clrMapOvr>
  <mc:AlternateContent>
    <mc:Choice Requires="p14">
      <p:transition spd="slow" p14:dur="2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