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71" r:id="rId9"/>
    <p:sldId id="262" r:id="rId10"/>
    <p:sldId id="264" r:id="rId11"/>
    <p:sldId id="265" r:id="rId12"/>
    <p:sldId id="266" r:id="rId13"/>
    <p:sldId id="267" r:id="rId14"/>
    <p:sldId id="268" r:id="rId15"/>
    <p:sldId id="269"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88" d="100"/>
          <a:sy n="88" d="100"/>
        </p:scale>
        <p:origin x="485" y="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02CD9B8-9BC0-4D30-AA5D-C9D1D0E94546}" type="datetimeFigureOut">
              <a:rPr lang="en-US" smtClean="0"/>
              <a:t>6/6/2021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FB0D146F-C3C2-4D51-AE0D-BD5B75A1C5F4}" type="slidenum">
              <a:rPr lang="en-US" smtClean="0"/>
              <a:t>‹#›</a:t>
            </a:fld>
            <a:endParaRPr lang="en-US"/>
          </a:p>
        </p:txBody>
      </p:sp>
    </p:spTree>
    <p:extLst>
      <p:ext uri="{BB962C8B-B14F-4D97-AF65-F5344CB8AC3E}">
        <p14:creationId xmlns:p14="http://schemas.microsoft.com/office/powerpoint/2010/main" val="1864540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2CD9B8-9BC0-4D30-AA5D-C9D1D0E94546}" type="datetimeFigureOut">
              <a:rPr lang="en-US" smtClean="0"/>
              <a:t>6/6/2021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B0D146F-C3C2-4D51-AE0D-BD5B75A1C5F4}" type="slidenum">
              <a:rPr lang="en-US" smtClean="0"/>
              <a:t>‹#›</a:t>
            </a:fld>
            <a:endParaRPr lang="en-US"/>
          </a:p>
        </p:txBody>
      </p:sp>
    </p:spTree>
    <p:extLst>
      <p:ext uri="{BB962C8B-B14F-4D97-AF65-F5344CB8AC3E}">
        <p14:creationId xmlns:p14="http://schemas.microsoft.com/office/powerpoint/2010/main" val="3691874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02CD9B8-9BC0-4D30-AA5D-C9D1D0E94546}"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B0D146F-C3C2-4D51-AE0D-BD5B75A1C5F4}" type="slidenum">
              <a:rPr lang="en-US" smtClean="0"/>
              <a:t>‹#›</a:t>
            </a:fld>
            <a:endParaRPr lang="en-US"/>
          </a:p>
        </p:txBody>
      </p:sp>
    </p:spTree>
    <p:extLst>
      <p:ext uri="{BB962C8B-B14F-4D97-AF65-F5344CB8AC3E}">
        <p14:creationId xmlns:p14="http://schemas.microsoft.com/office/powerpoint/2010/main" val="7161915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02CD9B8-9BC0-4D30-AA5D-C9D1D0E94546}"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B0D146F-C3C2-4D51-AE0D-BD5B75A1C5F4}" type="slidenum">
              <a:rPr lang="en-US" smtClean="0"/>
              <a:t>‹#›</a:t>
            </a:fld>
            <a:endParaRPr lang="en-US"/>
          </a:p>
        </p:txBody>
      </p:sp>
    </p:spTree>
    <p:extLst>
      <p:ext uri="{BB962C8B-B14F-4D97-AF65-F5344CB8AC3E}">
        <p14:creationId xmlns:p14="http://schemas.microsoft.com/office/powerpoint/2010/main" val="7067400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2CD9B8-9BC0-4D30-AA5D-C9D1D0E94546}"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B0D146F-C3C2-4D51-AE0D-BD5B75A1C5F4}" type="slidenum">
              <a:rPr lang="en-US" smtClean="0"/>
              <a:t>‹#›</a:t>
            </a:fld>
            <a:endParaRPr lang="en-US"/>
          </a:p>
        </p:txBody>
      </p:sp>
    </p:spTree>
    <p:extLst>
      <p:ext uri="{BB962C8B-B14F-4D97-AF65-F5344CB8AC3E}">
        <p14:creationId xmlns:p14="http://schemas.microsoft.com/office/powerpoint/2010/main" val="6939720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02CD9B8-9BC0-4D30-AA5D-C9D1D0E94546}" type="datetimeFigureOut">
              <a:rPr lang="en-US" smtClean="0"/>
              <a:t>6/6/2021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0D146F-C3C2-4D51-AE0D-BD5B75A1C5F4}" type="slidenum">
              <a:rPr lang="en-US" smtClean="0"/>
              <a:t>‹#›</a:t>
            </a:fld>
            <a:endParaRPr lang="en-US"/>
          </a:p>
        </p:txBody>
      </p:sp>
    </p:spTree>
    <p:extLst>
      <p:ext uri="{BB962C8B-B14F-4D97-AF65-F5344CB8AC3E}">
        <p14:creationId xmlns:p14="http://schemas.microsoft.com/office/powerpoint/2010/main" val="36780736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02CD9B8-9BC0-4D30-AA5D-C9D1D0E94546}" type="datetimeFigureOut">
              <a:rPr lang="en-US" smtClean="0"/>
              <a:t>6/6/2021</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FB0D146F-C3C2-4D51-AE0D-BD5B75A1C5F4}" type="slidenum">
              <a:rPr lang="en-US" smtClean="0"/>
              <a:t>‹#›</a:t>
            </a:fld>
            <a:endParaRPr lang="en-US"/>
          </a:p>
        </p:txBody>
      </p:sp>
    </p:spTree>
    <p:extLst>
      <p:ext uri="{BB962C8B-B14F-4D97-AF65-F5344CB8AC3E}">
        <p14:creationId xmlns:p14="http://schemas.microsoft.com/office/powerpoint/2010/main" val="2543316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02CD9B8-9BC0-4D30-AA5D-C9D1D0E94546}"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0D146F-C3C2-4D51-AE0D-BD5B75A1C5F4}" type="slidenum">
              <a:rPr lang="en-US" smtClean="0"/>
              <a:t>‹#›</a:t>
            </a:fld>
            <a:endParaRPr lang="en-US"/>
          </a:p>
        </p:txBody>
      </p:sp>
    </p:spTree>
    <p:extLst>
      <p:ext uri="{BB962C8B-B14F-4D97-AF65-F5344CB8AC3E}">
        <p14:creationId xmlns:p14="http://schemas.microsoft.com/office/powerpoint/2010/main" val="7030888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02CD9B8-9BC0-4D30-AA5D-C9D1D0E94546}"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B0D146F-C3C2-4D51-AE0D-BD5B75A1C5F4}" type="slidenum">
              <a:rPr lang="en-US" smtClean="0"/>
              <a:t>‹#›</a:t>
            </a:fld>
            <a:endParaRPr lang="en-US"/>
          </a:p>
        </p:txBody>
      </p:sp>
    </p:spTree>
    <p:extLst>
      <p:ext uri="{BB962C8B-B14F-4D97-AF65-F5344CB8AC3E}">
        <p14:creationId xmlns:p14="http://schemas.microsoft.com/office/powerpoint/2010/main" val="2207828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2CD9B8-9BC0-4D30-AA5D-C9D1D0E94546}"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0D146F-C3C2-4D51-AE0D-BD5B75A1C5F4}" type="slidenum">
              <a:rPr lang="en-US" smtClean="0"/>
              <a:t>‹#›</a:t>
            </a:fld>
            <a:endParaRPr lang="en-US"/>
          </a:p>
        </p:txBody>
      </p:sp>
    </p:spTree>
    <p:extLst>
      <p:ext uri="{BB962C8B-B14F-4D97-AF65-F5344CB8AC3E}">
        <p14:creationId xmlns:p14="http://schemas.microsoft.com/office/powerpoint/2010/main" val="311480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2CD9B8-9BC0-4D30-AA5D-C9D1D0E94546}"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B0D146F-C3C2-4D51-AE0D-BD5B75A1C5F4}" type="slidenum">
              <a:rPr lang="en-US" smtClean="0"/>
              <a:t>‹#›</a:t>
            </a:fld>
            <a:endParaRPr lang="en-US"/>
          </a:p>
        </p:txBody>
      </p:sp>
    </p:spTree>
    <p:extLst>
      <p:ext uri="{BB962C8B-B14F-4D97-AF65-F5344CB8AC3E}">
        <p14:creationId xmlns:p14="http://schemas.microsoft.com/office/powerpoint/2010/main" val="1523678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2CD9B8-9BC0-4D30-AA5D-C9D1D0E94546}" type="datetimeFigureOut">
              <a:rPr lang="en-US" smtClean="0"/>
              <a:t>6/6/2021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0D146F-C3C2-4D51-AE0D-BD5B75A1C5F4}" type="slidenum">
              <a:rPr lang="en-US" smtClean="0"/>
              <a:t>‹#›</a:t>
            </a:fld>
            <a:endParaRPr lang="en-US"/>
          </a:p>
        </p:txBody>
      </p:sp>
    </p:spTree>
    <p:extLst>
      <p:ext uri="{BB962C8B-B14F-4D97-AF65-F5344CB8AC3E}">
        <p14:creationId xmlns:p14="http://schemas.microsoft.com/office/powerpoint/2010/main" val="3693393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2CD9B8-9BC0-4D30-AA5D-C9D1D0E94546}" type="datetimeFigureOut">
              <a:rPr lang="en-US" smtClean="0"/>
              <a:t>6/6/2021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0D146F-C3C2-4D51-AE0D-BD5B75A1C5F4}" type="slidenum">
              <a:rPr lang="en-US" smtClean="0"/>
              <a:t>‹#›</a:t>
            </a:fld>
            <a:endParaRPr lang="en-US"/>
          </a:p>
        </p:txBody>
      </p:sp>
    </p:spTree>
    <p:extLst>
      <p:ext uri="{BB962C8B-B14F-4D97-AF65-F5344CB8AC3E}">
        <p14:creationId xmlns:p14="http://schemas.microsoft.com/office/powerpoint/2010/main" val="4229542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2CD9B8-9BC0-4D30-AA5D-C9D1D0E94546}" type="datetimeFigureOut">
              <a:rPr lang="en-US" smtClean="0"/>
              <a:t>6/6/2021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0D146F-C3C2-4D51-AE0D-BD5B75A1C5F4}" type="slidenum">
              <a:rPr lang="en-US" smtClean="0"/>
              <a:t>‹#›</a:t>
            </a:fld>
            <a:endParaRPr lang="en-US"/>
          </a:p>
        </p:txBody>
      </p:sp>
    </p:spTree>
    <p:extLst>
      <p:ext uri="{BB962C8B-B14F-4D97-AF65-F5344CB8AC3E}">
        <p14:creationId xmlns:p14="http://schemas.microsoft.com/office/powerpoint/2010/main" val="2747465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2CD9B8-9BC0-4D30-AA5D-C9D1D0E94546}" type="datetimeFigureOut">
              <a:rPr lang="en-US" smtClean="0"/>
              <a:t>6/6/2021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FB0D146F-C3C2-4D51-AE0D-BD5B75A1C5F4}" type="slidenum">
              <a:rPr lang="en-US" smtClean="0"/>
              <a:t>‹#›</a:t>
            </a:fld>
            <a:endParaRPr lang="en-US"/>
          </a:p>
        </p:txBody>
      </p:sp>
    </p:spTree>
    <p:extLst>
      <p:ext uri="{BB962C8B-B14F-4D97-AF65-F5344CB8AC3E}">
        <p14:creationId xmlns:p14="http://schemas.microsoft.com/office/powerpoint/2010/main" val="2407523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2CD9B8-9BC0-4D30-AA5D-C9D1D0E94546}" type="datetimeFigureOut">
              <a:rPr lang="en-US" smtClean="0"/>
              <a:t>6/6/2021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B0D146F-C3C2-4D51-AE0D-BD5B75A1C5F4}" type="slidenum">
              <a:rPr lang="en-US" smtClean="0"/>
              <a:t>‹#›</a:t>
            </a:fld>
            <a:endParaRPr lang="en-US"/>
          </a:p>
        </p:txBody>
      </p:sp>
    </p:spTree>
    <p:extLst>
      <p:ext uri="{BB962C8B-B14F-4D97-AF65-F5344CB8AC3E}">
        <p14:creationId xmlns:p14="http://schemas.microsoft.com/office/powerpoint/2010/main" val="1805984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2CD9B8-9BC0-4D30-AA5D-C9D1D0E94546}" type="datetimeFigureOut">
              <a:rPr lang="en-US" smtClean="0"/>
              <a:t>6/6/2021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B0D146F-C3C2-4D51-AE0D-BD5B75A1C5F4}" type="slidenum">
              <a:rPr lang="en-US" smtClean="0"/>
              <a:t>‹#›</a:t>
            </a:fld>
            <a:endParaRPr lang="en-US"/>
          </a:p>
        </p:txBody>
      </p:sp>
    </p:spTree>
    <p:extLst>
      <p:ext uri="{BB962C8B-B14F-4D97-AF65-F5344CB8AC3E}">
        <p14:creationId xmlns:p14="http://schemas.microsoft.com/office/powerpoint/2010/main" val="17804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02CD9B8-9BC0-4D30-AA5D-C9D1D0E94546}" type="datetimeFigureOut">
              <a:rPr lang="en-US" smtClean="0"/>
              <a:t>6/6/2021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FB0D146F-C3C2-4D51-AE0D-BD5B75A1C5F4}" type="slidenum">
              <a:rPr lang="en-US" smtClean="0"/>
              <a:t>‹#›</a:t>
            </a:fld>
            <a:endParaRPr lang="en-US"/>
          </a:p>
        </p:txBody>
      </p:sp>
    </p:spTree>
    <p:extLst>
      <p:ext uri="{BB962C8B-B14F-4D97-AF65-F5344CB8AC3E}">
        <p14:creationId xmlns:p14="http://schemas.microsoft.com/office/powerpoint/2010/main" val="11557287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66F26-4989-4C42-A540-1E73C002A0A1}"/>
              </a:ext>
            </a:extLst>
          </p:cNvPr>
          <p:cNvSpPr>
            <a:spLocks noGrp="1"/>
          </p:cNvSpPr>
          <p:nvPr>
            <p:ph type="ctrTitle"/>
          </p:nvPr>
        </p:nvSpPr>
        <p:spPr/>
        <p:txBody>
          <a:bodyPr/>
          <a:lstStyle/>
          <a:p>
            <a:r>
              <a:rPr lang="en-US" dirty="0"/>
              <a:t>Heart Disease Prediction</a:t>
            </a:r>
          </a:p>
        </p:txBody>
      </p:sp>
      <p:sp>
        <p:nvSpPr>
          <p:cNvPr id="3" name="Subtitle 2">
            <a:extLst>
              <a:ext uri="{FF2B5EF4-FFF2-40B4-BE49-F238E27FC236}">
                <a16:creationId xmlns:a16="http://schemas.microsoft.com/office/drawing/2014/main" id="{ECDE2B12-CE0E-480A-AB64-4632AAA86EBA}"/>
              </a:ext>
            </a:extLst>
          </p:cNvPr>
          <p:cNvSpPr>
            <a:spLocks noGrp="1"/>
          </p:cNvSpPr>
          <p:nvPr>
            <p:ph type="subTitle" idx="1"/>
          </p:nvPr>
        </p:nvSpPr>
        <p:spPr>
          <a:xfrm>
            <a:off x="1154955" y="4777380"/>
            <a:ext cx="8825658" cy="1480410"/>
          </a:xfrm>
        </p:spPr>
        <p:txBody>
          <a:bodyPr>
            <a:normAutofit/>
          </a:bodyPr>
          <a:lstStyle/>
          <a:p>
            <a:r>
              <a:rPr lang="en-US" dirty="0"/>
              <a:t>Members:</a:t>
            </a:r>
          </a:p>
          <a:p>
            <a:r>
              <a:rPr lang="en-US" dirty="0"/>
              <a:t>Vidhi moteria 19BCE0525</a:t>
            </a:r>
          </a:p>
          <a:p>
            <a:r>
              <a:rPr lang="en-US" dirty="0"/>
              <a:t>Soham Faldu 19BCI0024</a:t>
            </a:r>
          </a:p>
        </p:txBody>
      </p:sp>
    </p:spTree>
    <p:extLst>
      <p:ext uri="{BB962C8B-B14F-4D97-AF65-F5344CB8AC3E}">
        <p14:creationId xmlns:p14="http://schemas.microsoft.com/office/powerpoint/2010/main" val="810118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EC3C2-AD9A-487A-802C-263DBCB9B795}"/>
              </a:ext>
            </a:extLst>
          </p:cNvPr>
          <p:cNvSpPr>
            <a:spLocks noGrp="1"/>
          </p:cNvSpPr>
          <p:nvPr>
            <p:ph type="title"/>
          </p:nvPr>
        </p:nvSpPr>
        <p:spPr/>
        <p:txBody>
          <a:bodyPr/>
          <a:lstStyle/>
          <a:p>
            <a:r>
              <a:rPr lang="en-US" dirty="0"/>
              <a:t>K – Nearest Neighbors</a:t>
            </a:r>
          </a:p>
        </p:txBody>
      </p:sp>
      <p:sp>
        <p:nvSpPr>
          <p:cNvPr id="3" name="Content Placeholder 2">
            <a:extLst>
              <a:ext uri="{FF2B5EF4-FFF2-40B4-BE49-F238E27FC236}">
                <a16:creationId xmlns:a16="http://schemas.microsoft.com/office/drawing/2014/main" id="{53269371-2CB0-4BA5-8F57-CA8E9F64DFC9}"/>
              </a:ext>
            </a:extLst>
          </p:cNvPr>
          <p:cNvSpPr>
            <a:spLocks noGrp="1"/>
          </p:cNvSpPr>
          <p:nvPr>
            <p:ph idx="1"/>
          </p:nvPr>
        </p:nvSpPr>
        <p:spPr>
          <a:xfrm>
            <a:off x="585043" y="2557685"/>
            <a:ext cx="4836351" cy="4129136"/>
          </a:xfrm>
        </p:spPr>
        <p:txBody>
          <a:bodyPr>
            <a:normAutofit/>
          </a:bodyPr>
          <a:lstStyle/>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Highest score: 87% at k =8</a:t>
            </a:r>
          </a:p>
          <a:p>
            <a:pPr marL="0" indent="0">
              <a:buNone/>
            </a:pPr>
            <a:r>
              <a:rPr lang="en-US" sz="1800" dirty="0">
                <a:effectLst/>
                <a:latin typeface="+mj-lt"/>
                <a:ea typeface="Calibri" panose="020F0502020204030204" pitchFamily="34" charset="0"/>
                <a:cs typeface="Times New Roman" panose="02020603050405020304" pitchFamily="18" charset="0"/>
              </a:rPr>
              <a:t>K-Nearest Neighbors is one of the most basic yet essential classification algorithms in Machine Learning. It belongs to the supervised learning domain and finds intense application in pattern recognition, data mining and intrusion detection. In this the model structure determined from the dataset. This will be very helpful in practice where most of the real-world datasets do not follow mathematical theoretical assumptions. </a:t>
            </a: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FBF0E798-57D8-4B46-8542-A951D55A877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535660" y="2387596"/>
            <a:ext cx="5860898" cy="4470404"/>
          </a:xfrm>
          <a:prstGeom prst="rect">
            <a:avLst/>
          </a:prstGeom>
          <a:noFill/>
          <a:ln>
            <a:noFill/>
          </a:ln>
        </p:spPr>
      </p:pic>
    </p:spTree>
    <p:extLst>
      <p:ext uri="{BB962C8B-B14F-4D97-AF65-F5344CB8AC3E}">
        <p14:creationId xmlns:p14="http://schemas.microsoft.com/office/powerpoint/2010/main" val="1607036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833ED-CD44-4319-A075-FC57DF41FA3E}"/>
              </a:ext>
            </a:extLst>
          </p:cNvPr>
          <p:cNvSpPr>
            <a:spLocks noGrp="1"/>
          </p:cNvSpPr>
          <p:nvPr>
            <p:ph type="title"/>
          </p:nvPr>
        </p:nvSpPr>
        <p:spPr/>
        <p:txBody>
          <a:bodyPr/>
          <a:lstStyle/>
          <a:p>
            <a:r>
              <a:rPr lang="en-US" dirty="0"/>
              <a:t>Support Vector Machine </a:t>
            </a:r>
          </a:p>
        </p:txBody>
      </p:sp>
      <p:sp>
        <p:nvSpPr>
          <p:cNvPr id="3" name="Content Placeholder 2">
            <a:extLst>
              <a:ext uri="{FF2B5EF4-FFF2-40B4-BE49-F238E27FC236}">
                <a16:creationId xmlns:a16="http://schemas.microsoft.com/office/drawing/2014/main" id="{2E9ADD72-8D52-453A-896C-F22677E6D10F}"/>
              </a:ext>
            </a:extLst>
          </p:cNvPr>
          <p:cNvSpPr>
            <a:spLocks noGrp="1"/>
          </p:cNvSpPr>
          <p:nvPr>
            <p:ph idx="1"/>
          </p:nvPr>
        </p:nvSpPr>
        <p:spPr>
          <a:xfrm>
            <a:off x="6504475" y="2408485"/>
            <a:ext cx="5231047" cy="4261002"/>
          </a:xfrm>
        </p:spPr>
        <p:txBody>
          <a:bodyPr>
            <a:normAutofit/>
          </a:bodyPr>
          <a:lstStyle/>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Highest Score: 81%  Kernel: Linear</a:t>
            </a:r>
          </a:p>
          <a:p>
            <a:pPr marL="0" marR="0" indent="0">
              <a:lnSpc>
                <a:spcPct val="107000"/>
              </a:lnSpc>
              <a:spcBef>
                <a:spcPts val="0"/>
              </a:spcBef>
              <a:spcAft>
                <a:spcPts val="800"/>
              </a:spcAft>
              <a:buNone/>
            </a:pPr>
            <a:r>
              <a:rPr lang="en-US" dirty="0"/>
              <a:t>Support Vector Machine” (SVM) is a supervised machine learning algorithm which can be used for both classification and regression challenges. However, it is mostly used in classification problems. In this algorithm, we plot each data item as a point in n-dimensional space (where n is number of features you have) with the value of each feature being the value of a particular coordinate. Then, we perform classification by finding the hyper-plane that differentiate the two classes very well.</a:t>
            </a:r>
          </a:p>
        </p:txBody>
      </p:sp>
      <p:pic>
        <p:nvPicPr>
          <p:cNvPr id="4" name="Picture 3">
            <a:extLst>
              <a:ext uri="{FF2B5EF4-FFF2-40B4-BE49-F238E27FC236}">
                <a16:creationId xmlns:a16="http://schemas.microsoft.com/office/drawing/2014/main" id="{CD4E357F-1698-412E-AA54-083E6B6CADD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32379" y="2694821"/>
            <a:ext cx="5231048" cy="3974666"/>
          </a:xfrm>
          <a:prstGeom prst="rect">
            <a:avLst/>
          </a:prstGeom>
          <a:noFill/>
          <a:ln>
            <a:noFill/>
          </a:ln>
        </p:spPr>
      </p:pic>
    </p:spTree>
    <p:extLst>
      <p:ext uri="{BB962C8B-B14F-4D97-AF65-F5344CB8AC3E}">
        <p14:creationId xmlns:p14="http://schemas.microsoft.com/office/powerpoint/2010/main" val="3101410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3F7CE-2E89-4555-8E27-CEB55CB0D0CF}"/>
              </a:ext>
            </a:extLst>
          </p:cNvPr>
          <p:cNvSpPr>
            <a:spLocks noGrp="1"/>
          </p:cNvSpPr>
          <p:nvPr>
            <p:ph type="title"/>
          </p:nvPr>
        </p:nvSpPr>
        <p:spPr/>
        <p:txBody>
          <a:bodyPr/>
          <a:lstStyle/>
          <a:p>
            <a:r>
              <a:rPr lang="en-US" dirty="0"/>
              <a:t>Decision Tree Classifier</a:t>
            </a:r>
          </a:p>
        </p:txBody>
      </p:sp>
      <p:sp>
        <p:nvSpPr>
          <p:cNvPr id="3" name="Content Placeholder 2">
            <a:extLst>
              <a:ext uri="{FF2B5EF4-FFF2-40B4-BE49-F238E27FC236}">
                <a16:creationId xmlns:a16="http://schemas.microsoft.com/office/drawing/2014/main" id="{354079AA-C673-4039-97F7-29E77011E4A3}"/>
              </a:ext>
            </a:extLst>
          </p:cNvPr>
          <p:cNvSpPr>
            <a:spLocks noGrp="1"/>
          </p:cNvSpPr>
          <p:nvPr>
            <p:ph idx="1"/>
          </p:nvPr>
        </p:nvSpPr>
        <p:spPr>
          <a:xfrm>
            <a:off x="680383" y="2405175"/>
            <a:ext cx="4866689" cy="4359651"/>
          </a:xfrm>
        </p:spPr>
        <p:txBody>
          <a:bodyPr>
            <a:normAutofit/>
          </a:bodyPr>
          <a:lstStyle/>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Highest Score: 83%  Features: 10</a:t>
            </a:r>
            <a:endParaRPr lang="en-US" dirty="0"/>
          </a:p>
          <a:p>
            <a:pPr marL="0" indent="0">
              <a:buNone/>
            </a:pPr>
            <a:r>
              <a:rPr lang="en-US" dirty="0"/>
              <a:t>Decision tree is the most powerful and popular tool for classification and prediction. A Decision tree is a flowchart like tree structure, where each internal node denotes a test on an attribute, each branch represents an outcome of the test, and each leaf node (terminal node) holds a class label. This classifier creates a decision tree based on which, it assigns the class values to each data point. Here, we can vary the maximum number of features to be considered while creating the model.</a:t>
            </a:r>
          </a:p>
          <a:p>
            <a:pPr marL="0" indent="0">
              <a:buNone/>
            </a:pPr>
            <a:endParaRPr lang="en-US" dirty="0"/>
          </a:p>
        </p:txBody>
      </p:sp>
      <p:pic>
        <p:nvPicPr>
          <p:cNvPr id="4" name="Picture 3">
            <a:extLst>
              <a:ext uri="{FF2B5EF4-FFF2-40B4-BE49-F238E27FC236}">
                <a16:creationId xmlns:a16="http://schemas.microsoft.com/office/drawing/2014/main" id="{6E705FAD-3C63-4F04-B094-839FE5BB47E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772060" y="2316900"/>
            <a:ext cx="5943600" cy="4391025"/>
          </a:xfrm>
          <a:prstGeom prst="rect">
            <a:avLst/>
          </a:prstGeom>
          <a:noFill/>
          <a:ln>
            <a:noFill/>
          </a:ln>
        </p:spPr>
      </p:pic>
    </p:spTree>
    <p:extLst>
      <p:ext uri="{BB962C8B-B14F-4D97-AF65-F5344CB8AC3E}">
        <p14:creationId xmlns:p14="http://schemas.microsoft.com/office/powerpoint/2010/main" val="1026249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7C61E-08EF-4A63-A068-788E84B4EE6C}"/>
              </a:ext>
            </a:extLst>
          </p:cNvPr>
          <p:cNvSpPr>
            <a:spLocks noGrp="1"/>
          </p:cNvSpPr>
          <p:nvPr>
            <p:ph type="title"/>
          </p:nvPr>
        </p:nvSpPr>
        <p:spPr/>
        <p:txBody>
          <a:bodyPr/>
          <a:lstStyle/>
          <a:p>
            <a:r>
              <a:rPr lang="en-US" dirty="0"/>
              <a:t>Random Forest Algorithm:</a:t>
            </a:r>
          </a:p>
        </p:txBody>
      </p:sp>
      <p:sp>
        <p:nvSpPr>
          <p:cNvPr id="3" name="Content Placeholder 2">
            <a:extLst>
              <a:ext uri="{FF2B5EF4-FFF2-40B4-BE49-F238E27FC236}">
                <a16:creationId xmlns:a16="http://schemas.microsoft.com/office/drawing/2014/main" id="{DACE0AF1-AF99-4C57-B0BC-DCD2B301C2AA}"/>
              </a:ext>
            </a:extLst>
          </p:cNvPr>
          <p:cNvSpPr>
            <a:spLocks noGrp="1"/>
          </p:cNvSpPr>
          <p:nvPr>
            <p:ph idx="1"/>
          </p:nvPr>
        </p:nvSpPr>
        <p:spPr>
          <a:xfrm>
            <a:off x="6608815" y="2603499"/>
            <a:ext cx="5542738" cy="4213331"/>
          </a:xfrm>
        </p:spPr>
        <p:txBody>
          <a:bodyPr>
            <a:normAutofit fontScale="85000" lnSpcReduction="10000"/>
          </a:bodyPr>
          <a:lstStyle/>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Highest Score: 85%  Minimum Estimators: 500</a:t>
            </a:r>
          </a:p>
          <a:p>
            <a:pPr marL="0" marR="0" indent="0">
              <a:lnSpc>
                <a:spcPct val="107000"/>
              </a:lnSpc>
              <a:spcBef>
                <a:spcPts val="0"/>
              </a:spcBef>
              <a:spcAft>
                <a:spcPts val="800"/>
              </a:spcAft>
              <a:buNone/>
            </a:pPr>
            <a:r>
              <a:rPr lang="en-US" sz="1800" dirty="0">
                <a:effectLst/>
                <a:latin typeface="+mj-lt"/>
                <a:ea typeface="Calibri" panose="020F0502020204030204" pitchFamily="34" charset="0"/>
                <a:cs typeface="Times New Roman" panose="02020603050405020304" pitchFamily="18" charset="0"/>
              </a:rPr>
              <a:t>Random forest is a supervised learning algorithm which is used for both classification as well as regression. But however, it is mainly used for classification problems. As we know that a forest is made up of trees and more trees means more robust forest. Similarly, random forest algorithm creates decision trees on data samples and then gets the prediction from each of them and finally selects the best solution by means of voting. It is an ensemble method which is better than a single decision tree because it reduces the over-fitting by averaging the result Random forest, like its name implies, consists of a large number of individual decision trees that operate as an ensemble. Each individual tree in the random forest spits out a class prediction and the class with the most votes becomes our model’s prediction.</a:t>
            </a: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1DEB9458-CB4D-4BE0-943A-DA7E9D9FB24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07037" y="2603498"/>
            <a:ext cx="5851085" cy="3597953"/>
          </a:xfrm>
          <a:prstGeom prst="rect">
            <a:avLst/>
          </a:prstGeom>
          <a:noFill/>
          <a:ln>
            <a:noFill/>
          </a:ln>
        </p:spPr>
      </p:pic>
    </p:spTree>
    <p:extLst>
      <p:ext uri="{BB962C8B-B14F-4D97-AF65-F5344CB8AC3E}">
        <p14:creationId xmlns:p14="http://schemas.microsoft.com/office/powerpoint/2010/main" val="1115892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76051-37DD-4522-BB44-5F2BF799C6A9}"/>
              </a:ext>
            </a:extLst>
          </p:cNvPr>
          <p:cNvSpPr>
            <a:spLocks noGrp="1"/>
          </p:cNvSpPr>
          <p:nvPr>
            <p:ph type="title"/>
          </p:nvPr>
        </p:nvSpPr>
        <p:spPr/>
        <p:txBody>
          <a:bodyPr/>
          <a:lstStyle/>
          <a:p>
            <a:r>
              <a:rPr lang="en-US" dirty="0"/>
              <a:t>Neural Net Classifier</a:t>
            </a:r>
          </a:p>
        </p:txBody>
      </p:sp>
      <p:sp>
        <p:nvSpPr>
          <p:cNvPr id="3" name="Content Placeholder 2">
            <a:extLst>
              <a:ext uri="{FF2B5EF4-FFF2-40B4-BE49-F238E27FC236}">
                <a16:creationId xmlns:a16="http://schemas.microsoft.com/office/drawing/2014/main" id="{24E34C71-7B72-4DC2-AE30-4E64FD963EC4}"/>
              </a:ext>
            </a:extLst>
          </p:cNvPr>
          <p:cNvSpPr>
            <a:spLocks noGrp="1"/>
          </p:cNvSpPr>
          <p:nvPr>
            <p:ph idx="1"/>
          </p:nvPr>
        </p:nvSpPr>
        <p:spPr>
          <a:xfrm>
            <a:off x="472368" y="2603500"/>
            <a:ext cx="5534071" cy="4070320"/>
          </a:xfrm>
        </p:spPr>
        <p:txBody>
          <a:bodyPr>
            <a:normAutofit fontScale="92500" lnSpcReduction="20000"/>
          </a:bodyPr>
          <a:lstStyle/>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Accuracy: 90.16%  Epochs: 50</a:t>
            </a:r>
            <a:endParaRPr lang="en-US" dirty="0"/>
          </a:p>
          <a:p>
            <a:pPr marL="0" indent="0">
              <a:buNone/>
            </a:pPr>
            <a:r>
              <a:rPr lang="en-US" dirty="0"/>
              <a:t>Neural nets take inspiration from the learning process occurring in human brains. They consists of an artificial network of functions, called parameters, which allows the computer to learn, and to fine tune itself, by analyzing new data. Each parameter, sometimes also referred to as neurons, is a function which produces an output, after receiving one or multiple inputs. Those outputs are then passed to the next layer of neurons, which use them as inputs of their own function, and produce further outputs. Those outputs are then passed on to the next layer of neurons, and so it continues until every layer of neurons have been considered, and the terminal neurons have received their input. Those terminal neurons then output the final result for the model.</a:t>
            </a:r>
          </a:p>
          <a:p>
            <a:pPr marL="0" indent="0">
              <a:buNone/>
            </a:pPr>
            <a:endParaRPr lang="en-US" dirty="0"/>
          </a:p>
        </p:txBody>
      </p:sp>
      <p:pic>
        <p:nvPicPr>
          <p:cNvPr id="4" name="Picture 3">
            <a:extLst>
              <a:ext uri="{FF2B5EF4-FFF2-40B4-BE49-F238E27FC236}">
                <a16:creationId xmlns:a16="http://schemas.microsoft.com/office/drawing/2014/main" id="{DA7000D7-AC1B-43E3-A95A-C79E48BD4C63}"/>
              </a:ext>
            </a:extLst>
          </p:cNvPr>
          <p:cNvPicPr/>
          <p:nvPr/>
        </p:nvPicPr>
        <p:blipFill rotWithShape="1">
          <a:blip r:embed="rId2"/>
          <a:srcRect r="25689"/>
          <a:stretch/>
        </p:blipFill>
        <p:spPr>
          <a:xfrm>
            <a:off x="6006439" y="2716174"/>
            <a:ext cx="5534070" cy="2583997"/>
          </a:xfrm>
          <a:prstGeom prst="rect">
            <a:avLst/>
          </a:prstGeom>
        </p:spPr>
      </p:pic>
      <p:pic>
        <p:nvPicPr>
          <p:cNvPr id="5" name="Picture 4">
            <a:extLst>
              <a:ext uri="{FF2B5EF4-FFF2-40B4-BE49-F238E27FC236}">
                <a16:creationId xmlns:a16="http://schemas.microsoft.com/office/drawing/2014/main" id="{5BA7F6E9-D7B7-42B1-997D-2B4BC8E1FC6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185563" y="5290538"/>
            <a:ext cx="2743977" cy="1187588"/>
          </a:xfrm>
          <a:prstGeom prst="rect">
            <a:avLst/>
          </a:prstGeom>
          <a:noFill/>
          <a:ln>
            <a:noFill/>
          </a:ln>
        </p:spPr>
      </p:pic>
    </p:spTree>
    <p:extLst>
      <p:ext uri="{BB962C8B-B14F-4D97-AF65-F5344CB8AC3E}">
        <p14:creationId xmlns:p14="http://schemas.microsoft.com/office/powerpoint/2010/main" val="4072169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10E2E-E5A1-4010-A57A-B69188487B8B}"/>
              </a:ext>
            </a:extLst>
          </p:cNvPr>
          <p:cNvSpPr>
            <a:spLocks noGrp="1"/>
          </p:cNvSpPr>
          <p:nvPr>
            <p:ph type="title"/>
          </p:nvPr>
        </p:nvSpPr>
        <p:spPr/>
        <p:txBody>
          <a:bodyPr/>
          <a:lstStyle/>
          <a:p>
            <a:r>
              <a:rPr lang="en-US" dirty="0"/>
              <a:t>Results </a:t>
            </a:r>
          </a:p>
        </p:txBody>
      </p:sp>
      <p:graphicFrame>
        <p:nvGraphicFramePr>
          <p:cNvPr id="7" name="Table 7">
            <a:extLst>
              <a:ext uri="{FF2B5EF4-FFF2-40B4-BE49-F238E27FC236}">
                <a16:creationId xmlns:a16="http://schemas.microsoft.com/office/drawing/2014/main" id="{E51BF8CE-6B90-42E9-9D7C-F35926A578BA}"/>
              </a:ext>
            </a:extLst>
          </p:cNvPr>
          <p:cNvGraphicFramePr>
            <a:graphicFrameLocks noGrp="1"/>
          </p:cNvGraphicFramePr>
          <p:nvPr>
            <p:ph idx="1"/>
            <p:extLst>
              <p:ext uri="{D42A27DB-BD31-4B8C-83A1-F6EECF244321}">
                <p14:modId xmlns:p14="http://schemas.microsoft.com/office/powerpoint/2010/main" val="4279756486"/>
              </p:ext>
            </p:extLst>
          </p:nvPr>
        </p:nvGraphicFramePr>
        <p:xfrm>
          <a:off x="1274122" y="2551495"/>
          <a:ext cx="9643756" cy="3983645"/>
        </p:xfrm>
        <a:graphic>
          <a:graphicData uri="http://schemas.openxmlformats.org/drawingml/2006/table">
            <a:tbl>
              <a:tblPr firstRow="1" bandRow="1">
                <a:tableStyleId>{5C22544A-7EE6-4342-B048-85BDC9FD1C3A}</a:tableStyleId>
              </a:tblPr>
              <a:tblGrid>
                <a:gridCol w="1180137">
                  <a:extLst>
                    <a:ext uri="{9D8B030D-6E8A-4147-A177-3AD203B41FA5}">
                      <a16:colId xmlns:a16="http://schemas.microsoft.com/office/drawing/2014/main" val="1744356191"/>
                    </a:ext>
                  </a:extLst>
                </a:gridCol>
                <a:gridCol w="3641741">
                  <a:extLst>
                    <a:ext uri="{9D8B030D-6E8A-4147-A177-3AD203B41FA5}">
                      <a16:colId xmlns:a16="http://schemas.microsoft.com/office/drawing/2014/main" val="1855771015"/>
                    </a:ext>
                  </a:extLst>
                </a:gridCol>
                <a:gridCol w="2880401">
                  <a:extLst>
                    <a:ext uri="{9D8B030D-6E8A-4147-A177-3AD203B41FA5}">
                      <a16:colId xmlns:a16="http://schemas.microsoft.com/office/drawing/2014/main" val="2167631075"/>
                    </a:ext>
                  </a:extLst>
                </a:gridCol>
                <a:gridCol w="1941477">
                  <a:extLst>
                    <a:ext uri="{9D8B030D-6E8A-4147-A177-3AD203B41FA5}">
                      <a16:colId xmlns:a16="http://schemas.microsoft.com/office/drawing/2014/main" val="3080747484"/>
                    </a:ext>
                  </a:extLst>
                </a:gridCol>
              </a:tblGrid>
              <a:tr h="413665">
                <a:tc>
                  <a:txBody>
                    <a:bodyPr/>
                    <a:lstStyle/>
                    <a:p>
                      <a:pPr algn="ctr"/>
                      <a:r>
                        <a:rPr lang="en-US" dirty="0"/>
                        <a:t>Sr No.</a:t>
                      </a:r>
                    </a:p>
                  </a:txBody>
                  <a:tcPr anchor="ctr"/>
                </a:tc>
                <a:tc>
                  <a:txBody>
                    <a:bodyPr/>
                    <a:lstStyle/>
                    <a:p>
                      <a:pPr algn="ctr"/>
                      <a:r>
                        <a:rPr lang="en-US" dirty="0"/>
                        <a:t>Model Used</a:t>
                      </a:r>
                    </a:p>
                  </a:txBody>
                  <a:tcPr anchor="ctr"/>
                </a:tc>
                <a:tc>
                  <a:txBody>
                    <a:bodyPr/>
                    <a:lstStyle/>
                    <a:p>
                      <a:pPr algn="ctr"/>
                      <a:r>
                        <a:rPr lang="en-US" dirty="0"/>
                        <a:t>Description</a:t>
                      </a:r>
                    </a:p>
                  </a:txBody>
                  <a:tcPr anchor="ctr"/>
                </a:tc>
                <a:tc>
                  <a:txBody>
                    <a:bodyPr/>
                    <a:lstStyle/>
                    <a:p>
                      <a:pPr algn="ctr"/>
                      <a:r>
                        <a:rPr lang="en-US" dirty="0"/>
                        <a:t>Performance</a:t>
                      </a:r>
                    </a:p>
                  </a:txBody>
                  <a:tcPr anchor="ctr"/>
                </a:tc>
                <a:extLst>
                  <a:ext uri="{0D108BD9-81ED-4DB2-BD59-A6C34878D82A}">
                    <a16:rowId xmlns:a16="http://schemas.microsoft.com/office/drawing/2014/main" val="2462214839"/>
                  </a:ext>
                </a:extLst>
              </a:tr>
              <a:tr h="713996">
                <a:tc>
                  <a:txBody>
                    <a:bodyPr/>
                    <a:lstStyle/>
                    <a:p>
                      <a:pPr algn="ctr"/>
                      <a:r>
                        <a:rPr lang="en-US" dirty="0"/>
                        <a:t>1.</a:t>
                      </a:r>
                    </a:p>
                  </a:txBody>
                  <a:tcPr anchor="ctr"/>
                </a:tc>
                <a:tc>
                  <a:txBody>
                    <a:bodyPr/>
                    <a:lstStyle/>
                    <a:p>
                      <a:pPr algn="ctr"/>
                      <a:r>
                        <a:rPr lang="en-US" dirty="0"/>
                        <a:t>K – Neighbors Classifier</a:t>
                      </a:r>
                    </a:p>
                  </a:txBody>
                  <a:tcPr anchor="ctr"/>
                </a:tc>
                <a:tc>
                  <a:txBody>
                    <a:bodyPr/>
                    <a:lstStyle/>
                    <a:p>
                      <a:pPr algn="ctr"/>
                      <a:r>
                        <a:rPr lang="en-US" dirty="0"/>
                        <a:t>K = 8</a:t>
                      </a:r>
                    </a:p>
                  </a:txBody>
                  <a:tcPr anchor="ctr"/>
                </a:tc>
                <a:tc>
                  <a:txBody>
                    <a:bodyPr/>
                    <a:lstStyle/>
                    <a:p>
                      <a:pPr algn="ctr"/>
                      <a:r>
                        <a:rPr lang="en-US" dirty="0"/>
                        <a:t>87%</a:t>
                      </a:r>
                    </a:p>
                  </a:txBody>
                  <a:tcPr anchor="ctr"/>
                </a:tc>
                <a:extLst>
                  <a:ext uri="{0D108BD9-81ED-4DB2-BD59-A6C34878D82A}">
                    <a16:rowId xmlns:a16="http://schemas.microsoft.com/office/drawing/2014/main" val="2072169385"/>
                  </a:ext>
                </a:extLst>
              </a:tr>
              <a:tr h="713996">
                <a:tc>
                  <a:txBody>
                    <a:bodyPr/>
                    <a:lstStyle/>
                    <a:p>
                      <a:pPr algn="ctr"/>
                      <a:r>
                        <a:rPr lang="en-US" dirty="0"/>
                        <a:t>2.</a:t>
                      </a:r>
                    </a:p>
                  </a:txBody>
                  <a:tcPr anchor="ctr"/>
                </a:tc>
                <a:tc>
                  <a:txBody>
                    <a:bodyPr/>
                    <a:lstStyle/>
                    <a:p>
                      <a:pPr algn="ctr"/>
                      <a:r>
                        <a:rPr lang="en-US" dirty="0"/>
                        <a:t>Support vector Classifier</a:t>
                      </a:r>
                    </a:p>
                  </a:txBody>
                  <a:tcPr anchor="ctr"/>
                </a:tc>
                <a:tc>
                  <a:txBody>
                    <a:bodyPr/>
                    <a:lstStyle/>
                    <a:p>
                      <a:pPr algn="ctr"/>
                      <a:r>
                        <a:rPr lang="en-US" dirty="0"/>
                        <a:t>Linear Mode</a:t>
                      </a:r>
                    </a:p>
                  </a:txBody>
                  <a:tcPr anchor="ctr"/>
                </a:tc>
                <a:tc>
                  <a:txBody>
                    <a:bodyPr/>
                    <a:lstStyle/>
                    <a:p>
                      <a:pPr algn="ctr"/>
                      <a:r>
                        <a:rPr lang="en-US" dirty="0"/>
                        <a:t>81%</a:t>
                      </a:r>
                    </a:p>
                  </a:txBody>
                  <a:tcPr anchor="ctr"/>
                </a:tc>
                <a:extLst>
                  <a:ext uri="{0D108BD9-81ED-4DB2-BD59-A6C34878D82A}">
                    <a16:rowId xmlns:a16="http://schemas.microsoft.com/office/drawing/2014/main" val="2824862611"/>
                  </a:ext>
                </a:extLst>
              </a:tr>
              <a:tr h="713996">
                <a:tc>
                  <a:txBody>
                    <a:bodyPr/>
                    <a:lstStyle/>
                    <a:p>
                      <a:pPr algn="ctr"/>
                      <a:r>
                        <a:rPr lang="en-US" dirty="0"/>
                        <a:t>3. </a:t>
                      </a:r>
                    </a:p>
                  </a:txBody>
                  <a:tcPr anchor="ctr"/>
                </a:tc>
                <a:tc>
                  <a:txBody>
                    <a:bodyPr/>
                    <a:lstStyle/>
                    <a:p>
                      <a:pPr algn="ctr"/>
                      <a:r>
                        <a:rPr lang="en-US" dirty="0"/>
                        <a:t>Decision Tree Classifier</a:t>
                      </a:r>
                    </a:p>
                  </a:txBody>
                  <a:tcPr anchor="ctr"/>
                </a:tc>
                <a:tc>
                  <a:txBody>
                    <a:bodyPr/>
                    <a:lstStyle/>
                    <a:p>
                      <a:pPr algn="ctr"/>
                      <a:r>
                        <a:rPr lang="en-US" dirty="0"/>
                        <a:t>Features = 10</a:t>
                      </a:r>
                    </a:p>
                  </a:txBody>
                  <a:tcPr anchor="ctr"/>
                </a:tc>
                <a:tc>
                  <a:txBody>
                    <a:bodyPr/>
                    <a:lstStyle/>
                    <a:p>
                      <a:pPr algn="ctr"/>
                      <a:r>
                        <a:rPr lang="en-US" dirty="0"/>
                        <a:t>83%</a:t>
                      </a:r>
                    </a:p>
                  </a:txBody>
                  <a:tcPr anchor="ctr"/>
                </a:tc>
                <a:extLst>
                  <a:ext uri="{0D108BD9-81ED-4DB2-BD59-A6C34878D82A}">
                    <a16:rowId xmlns:a16="http://schemas.microsoft.com/office/drawing/2014/main" val="3321791572"/>
                  </a:ext>
                </a:extLst>
              </a:tr>
              <a:tr h="713996">
                <a:tc>
                  <a:txBody>
                    <a:bodyPr/>
                    <a:lstStyle/>
                    <a:p>
                      <a:pPr algn="ctr"/>
                      <a:r>
                        <a:rPr lang="en-US" dirty="0"/>
                        <a:t>4. </a:t>
                      </a:r>
                    </a:p>
                  </a:txBody>
                  <a:tcPr anchor="ctr"/>
                </a:tc>
                <a:tc>
                  <a:txBody>
                    <a:bodyPr/>
                    <a:lstStyle/>
                    <a:p>
                      <a:pPr algn="ctr"/>
                      <a:r>
                        <a:rPr lang="en-US" dirty="0"/>
                        <a:t>Random Forest Tree</a:t>
                      </a:r>
                    </a:p>
                  </a:txBody>
                  <a:tcPr anchor="ctr"/>
                </a:tc>
                <a:tc>
                  <a:txBody>
                    <a:bodyPr/>
                    <a:lstStyle/>
                    <a:p>
                      <a:pPr algn="ctr"/>
                      <a:r>
                        <a:rPr lang="en-US" dirty="0"/>
                        <a:t>Estimators = 500</a:t>
                      </a:r>
                    </a:p>
                  </a:txBody>
                  <a:tcPr anchor="ctr"/>
                </a:tc>
                <a:tc>
                  <a:txBody>
                    <a:bodyPr/>
                    <a:lstStyle/>
                    <a:p>
                      <a:pPr algn="ctr"/>
                      <a:r>
                        <a:rPr lang="en-US" dirty="0"/>
                        <a:t>85%</a:t>
                      </a:r>
                    </a:p>
                  </a:txBody>
                  <a:tcPr anchor="ctr"/>
                </a:tc>
                <a:extLst>
                  <a:ext uri="{0D108BD9-81ED-4DB2-BD59-A6C34878D82A}">
                    <a16:rowId xmlns:a16="http://schemas.microsoft.com/office/drawing/2014/main" val="1015364499"/>
                  </a:ext>
                </a:extLst>
              </a:tr>
              <a:tr h="713996">
                <a:tc>
                  <a:txBody>
                    <a:bodyPr/>
                    <a:lstStyle/>
                    <a:p>
                      <a:pPr algn="ctr"/>
                      <a:r>
                        <a:rPr lang="en-US" dirty="0"/>
                        <a:t>5. </a:t>
                      </a:r>
                    </a:p>
                  </a:txBody>
                  <a:tcPr anchor="ctr"/>
                </a:tc>
                <a:tc>
                  <a:txBody>
                    <a:bodyPr/>
                    <a:lstStyle/>
                    <a:p>
                      <a:pPr algn="ctr"/>
                      <a:r>
                        <a:rPr lang="en-US" dirty="0"/>
                        <a:t>Neural Networks</a:t>
                      </a:r>
                    </a:p>
                  </a:txBody>
                  <a:tcPr anchor="ctr"/>
                </a:tc>
                <a:tc>
                  <a:txBody>
                    <a:bodyPr/>
                    <a:lstStyle/>
                    <a:p>
                      <a:pPr algn="ctr"/>
                      <a:r>
                        <a:rPr lang="en-US" dirty="0"/>
                        <a:t>50 epochs &amp; 2 hidden layers</a:t>
                      </a:r>
                    </a:p>
                  </a:txBody>
                  <a:tcPr anchor="ctr"/>
                </a:tc>
                <a:tc>
                  <a:txBody>
                    <a:bodyPr/>
                    <a:lstStyle/>
                    <a:p>
                      <a:pPr algn="ctr"/>
                      <a:r>
                        <a:rPr lang="en-US" dirty="0"/>
                        <a:t>90%</a:t>
                      </a:r>
                    </a:p>
                  </a:txBody>
                  <a:tcPr anchor="ctr"/>
                </a:tc>
                <a:extLst>
                  <a:ext uri="{0D108BD9-81ED-4DB2-BD59-A6C34878D82A}">
                    <a16:rowId xmlns:a16="http://schemas.microsoft.com/office/drawing/2014/main" val="2121924148"/>
                  </a:ext>
                </a:extLst>
              </a:tr>
            </a:tbl>
          </a:graphicData>
        </a:graphic>
      </p:graphicFrame>
    </p:spTree>
    <p:extLst>
      <p:ext uri="{BB962C8B-B14F-4D97-AF65-F5344CB8AC3E}">
        <p14:creationId xmlns:p14="http://schemas.microsoft.com/office/powerpoint/2010/main" val="1433049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98BE2-02C2-403A-8E6F-3B5333F895B3}"/>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E01E333B-AFD4-4749-B746-DCEB83A4B584}"/>
              </a:ext>
            </a:extLst>
          </p:cNvPr>
          <p:cNvSpPr>
            <a:spLocks noGrp="1"/>
          </p:cNvSpPr>
          <p:nvPr>
            <p:ph idx="1"/>
          </p:nvPr>
        </p:nvSpPr>
        <p:spPr/>
        <p:txBody>
          <a:bodyPr/>
          <a:lstStyle/>
          <a:p>
            <a:r>
              <a:rPr lang="en-US" dirty="0"/>
              <a:t>We can make a public website where we can launch this algorithm. So that the patients can check themselves by entering the 13 aspects. By doing this we can create a huge data base for our algorithm.</a:t>
            </a:r>
          </a:p>
          <a:p>
            <a:pPr marL="0" indent="0">
              <a:buNone/>
            </a:pPr>
            <a:endParaRPr lang="en-US" dirty="0"/>
          </a:p>
        </p:txBody>
      </p:sp>
    </p:spTree>
    <p:extLst>
      <p:ext uri="{BB962C8B-B14F-4D97-AF65-F5344CB8AC3E}">
        <p14:creationId xmlns:p14="http://schemas.microsoft.com/office/powerpoint/2010/main" val="3097527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87AA4-F975-4DC0-8F27-56860B2E118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FC3F16F-DD58-4893-B852-0F2878E78D70}"/>
              </a:ext>
            </a:extLst>
          </p:cNvPr>
          <p:cNvSpPr>
            <a:spLocks noGrp="1"/>
          </p:cNvSpPr>
          <p:nvPr>
            <p:ph idx="1"/>
          </p:nvPr>
        </p:nvSpPr>
        <p:spPr>
          <a:xfrm>
            <a:off x="1154954" y="2603499"/>
            <a:ext cx="8825659" cy="3862305"/>
          </a:xfrm>
        </p:spPr>
        <p:txBody>
          <a:bodyPr>
            <a:normAutofit/>
          </a:bodyPr>
          <a:lstStyle/>
          <a:p>
            <a:r>
              <a:rPr lang="en-US" dirty="0"/>
              <a:t>In this pandemic situation, trying to help people recovering from any medical condition is the most important task for every human. </a:t>
            </a:r>
          </a:p>
          <a:p>
            <a:r>
              <a:rPr lang="en-US" dirty="0"/>
              <a:t>So, it’s our responsibility to use the knowledge we have to help them. So we decided to use different machine learning algorithms and see which will make the best prediction accuracy. By using this algorithm further we can help doctors warn the patient in advance to change their diets or increase medication.</a:t>
            </a:r>
          </a:p>
          <a:p>
            <a:r>
              <a:rPr lang="en-US" dirty="0"/>
              <a:t>As per our survey, </a:t>
            </a:r>
          </a:p>
          <a:p>
            <a:pPr lvl="1"/>
            <a:r>
              <a:rPr lang="en-US" dirty="0"/>
              <a:t>1.3 million died in 1990</a:t>
            </a:r>
          </a:p>
          <a:p>
            <a:pPr lvl="1"/>
            <a:r>
              <a:rPr lang="en-US" dirty="0"/>
              <a:t>2.8 million died in 2016</a:t>
            </a:r>
          </a:p>
          <a:p>
            <a:pPr lvl="1"/>
            <a:r>
              <a:rPr lang="en-US" dirty="0"/>
              <a:t>Assumption by Indian heart association: 23 million by 2030.</a:t>
            </a:r>
          </a:p>
          <a:p>
            <a:pPr lvl="1"/>
            <a:endParaRPr lang="en-US" dirty="0"/>
          </a:p>
          <a:p>
            <a:pPr marL="457200" lvl="1" indent="0">
              <a:buNone/>
            </a:pPr>
            <a:endParaRPr lang="en-US" dirty="0"/>
          </a:p>
        </p:txBody>
      </p:sp>
    </p:spTree>
    <p:extLst>
      <p:ext uri="{BB962C8B-B14F-4D97-AF65-F5344CB8AC3E}">
        <p14:creationId xmlns:p14="http://schemas.microsoft.com/office/powerpoint/2010/main" val="2755644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E802E-FF9B-40CA-8770-8EB2E76EE340}"/>
              </a:ext>
            </a:extLst>
          </p:cNvPr>
          <p:cNvSpPr>
            <a:spLocks noGrp="1"/>
          </p:cNvSpPr>
          <p:nvPr>
            <p:ph type="title"/>
          </p:nvPr>
        </p:nvSpPr>
        <p:spPr/>
        <p:txBody>
          <a:bodyPr/>
          <a:lstStyle/>
          <a:p>
            <a:r>
              <a:rPr lang="en-US" dirty="0"/>
              <a:t>Algorithms Used</a:t>
            </a:r>
          </a:p>
        </p:txBody>
      </p:sp>
      <p:sp>
        <p:nvSpPr>
          <p:cNvPr id="3" name="Content Placeholder 2">
            <a:extLst>
              <a:ext uri="{FF2B5EF4-FFF2-40B4-BE49-F238E27FC236}">
                <a16:creationId xmlns:a16="http://schemas.microsoft.com/office/drawing/2014/main" id="{2BFDACFA-62E0-4EC7-9075-1FC131D99436}"/>
              </a:ext>
            </a:extLst>
          </p:cNvPr>
          <p:cNvSpPr>
            <a:spLocks noGrp="1"/>
          </p:cNvSpPr>
          <p:nvPr>
            <p:ph idx="1"/>
          </p:nvPr>
        </p:nvSpPr>
        <p:spPr/>
        <p:txBody>
          <a:bodyPr/>
          <a:lstStyle/>
          <a:p>
            <a:r>
              <a:rPr lang="en-US" dirty="0"/>
              <a:t>K-Nearest Neighbors</a:t>
            </a:r>
          </a:p>
          <a:p>
            <a:r>
              <a:rPr lang="en-US" dirty="0"/>
              <a:t>Support Vector Machine (Linear, </a:t>
            </a:r>
            <a:r>
              <a:rPr lang="en-US" dirty="0" err="1"/>
              <a:t>rbf</a:t>
            </a:r>
            <a:r>
              <a:rPr lang="en-US" dirty="0"/>
              <a:t>, sigmoid poly)</a:t>
            </a:r>
          </a:p>
          <a:p>
            <a:r>
              <a:rPr lang="en-US" dirty="0"/>
              <a:t>Decision Tree Classifier</a:t>
            </a:r>
          </a:p>
          <a:p>
            <a:r>
              <a:rPr lang="en-US" dirty="0"/>
              <a:t>Random Forest Algorithm</a:t>
            </a:r>
          </a:p>
          <a:p>
            <a:r>
              <a:rPr lang="en-US" dirty="0"/>
              <a:t>Neural Net Classifier</a:t>
            </a:r>
          </a:p>
        </p:txBody>
      </p:sp>
    </p:spTree>
    <p:extLst>
      <p:ext uri="{BB962C8B-B14F-4D97-AF65-F5344CB8AC3E}">
        <p14:creationId xmlns:p14="http://schemas.microsoft.com/office/powerpoint/2010/main" val="1410712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6E9CC-647F-413C-9721-BBACC5B809AA}"/>
              </a:ext>
            </a:extLst>
          </p:cNvPr>
          <p:cNvSpPr>
            <a:spLocks noGrp="1"/>
          </p:cNvSpPr>
          <p:nvPr>
            <p:ph type="title"/>
          </p:nvPr>
        </p:nvSpPr>
        <p:spPr/>
        <p:txBody>
          <a:bodyPr/>
          <a:lstStyle/>
          <a:p>
            <a:r>
              <a:rPr lang="en-US" dirty="0"/>
              <a:t>Design</a:t>
            </a:r>
          </a:p>
        </p:txBody>
      </p:sp>
      <p:sp>
        <p:nvSpPr>
          <p:cNvPr id="3" name="Content Placeholder 2">
            <a:extLst>
              <a:ext uri="{FF2B5EF4-FFF2-40B4-BE49-F238E27FC236}">
                <a16:creationId xmlns:a16="http://schemas.microsoft.com/office/drawing/2014/main" id="{052976CB-012A-4D0F-91D9-93B88A16D722}"/>
              </a:ext>
            </a:extLst>
          </p:cNvPr>
          <p:cNvSpPr>
            <a:spLocks noGrp="1"/>
          </p:cNvSpPr>
          <p:nvPr>
            <p:ph idx="1"/>
          </p:nvPr>
        </p:nvSpPr>
        <p:spPr/>
        <p:txBody>
          <a:bodyPr/>
          <a:lstStyle/>
          <a:p>
            <a:r>
              <a:rPr lang="en-US" dirty="0"/>
              <a:t>DATASET and EXTERN LIBRARIES: We have used the ‘</a:t>
            </a:r>
            <a:r>
              <a:rPr lang="en-US" dirty="0" err="1"/>
              <a:t>sklearn</a:t>
            </a:r>
            <a:r>
              <a:rPr lang="en-US" dirty="0"/>
              <a:t>’ machine learning library along with ‘</a:t>
            </a:r>
            <a:r>
              <a:rPr lang="en-US" dirty="0" err="1"/>
              <a:t>Keras</a:t>
            </a:r>
            <a:r>
              <a:rPr lang="en-US" dirty="0"/>
              <a:t>’ with ‘TensorFlow’ as backend for all our computations. </a:t>
            </a:r>
          </a:p>
          <a:p>
            <a:r>
              <a:rPr lang="en-US" dirty="0"/>
              <a:t>Data source: Downloaded from Kaggle (.csv file).</a:t>
            </a:r>
          </a:p>
          <a:p>
            <a:r>
              <a:rPr lang="en-US" dirty="0"/>
              <a:t>IMPORTING THE DATASET AND UNDERSTANDING IT: we used </a:t>
            </a:r>
            <a:r>
              <a:rPr lang="en-US" dirty="0" err="1"/>
              <a:t>read_csv</a:t>
            </a:r>
            <a:r>
              <a:rPr lang="en-US" dirty="0"/>
              <a:t>() to read the dataset and save it to the dataset variable. Before any analysis, we just wanted to take a look at the data. So, we used the info () method.</a:t>
            </a:r>
          </a:p>
          <a:p>
            <a:r>
              <a:rPr lang="en-US" dirty="0"/>
              <a:t>Observation: There are a total of 13 features and 1 target variable. Also, there are no missing values so we don’t need to take care of any null values.</a:t>
            </a:r>
          </a:p>
          <a:p>
            <a:endParaRPr lang="en-US" dirty="0"/>
          </a:p>
          <a:p>
            <a:pPr marL="0" indent="0">
              <a:buNone/>
            </a:pPr>
            <a:endParaRPr lang="en-US" dirty="0"/>
          </a:p>
        </p:txBody>
      </p:sp>
    </p:spTree>
    <p:extLst>
      <p:ext uri="{BB962C8B-B14F-4D97-AF65-F5344CB8AC3E}">
        <p14:creationId xmlns:p14="http://schemas.microsoft.com/office/powerpoint/2010/main" val="2778056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F2835-1914-4E8F-82D2-0557471111D1}"/>
              </a:ext>
            </a:extLst>
          </p:cNvPr>
          <p:cNvSpPr>
            <a:spLocks noGrp="1"/>
          </p:cNvSpPr>
          <p:nvPr>
            <p:ph type="title"/>
          </p:nvPr>
        </p:nvSpPr>
        <p:spPr/>
        <p:txBody>
          <a:bodyPr/>
          <a:lstStyle/>
          <a:p>
            <a:r>
              <a:rPr lang="en-US" dirty="0"/>
              <a:t>Dataset</a:t>
            </a:r>
          </a:p>
        </p:txBody>
      </p:sp>
      <p:pic>
        <p:nvPicPr>
          <p:cNvPr id="4" name="Content Placeholder 3">
            <a:extLst>
              <a:ext uri="{FF2B5EF4-FFF2-40B4-BE49-F238E27FC236}">
                <a16:creationId xmlns:a16="http://schemas.microsoft.com/office/drawing/2014/main" id="{881C499F-BC25-4D2E-8993-9D0D94873388}"/>
              </a:ext>
            </a:extLst>
          </p:cNvPr>
          <p:cNvPicPr>
            <a:picLocks noGrp="1"/>
          </p:cNvPicPr>
          <p:nvPr>
            <p:ph idx="1"/>
          </p:nvPr>
        </p:nvPicPr>
        <p:blipFill rotWithShape="1">
          <a:blip r:embed="rId2"/>
          <a:srcRect t="3076" b="1666"/>
          <a:stretch/>
        </p:blipFill>
        <p:spPr>
          <a:xfrm>
            <a:off x="3138284" y="1680632"/>
            <a:ext cx="5915431" cy="4990197"/>
          </a:xfrm>
          <a:prstGeom prst="rect">
            <a:avLst/>
          </a:prstGeom>
        </p:spPr>
      </p:pic>
    </p:spTree>
    <p:extLst>
      <p:ext uri="{BB962C8B-B14F-4D97-AF65-F5344CB8AC3E}">
        <p14:creationId xmlns:p14="http://schemas.microsoft.com/office/powerpoint/2010/main" val="1884314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3C00E-F6C5-445F-87BA-5056B176C864}"/>
              </a:ext>
            </a:extLst>
          </p:cNvPr>
          <p:cNvSpPr>
            <a:spLocks noGrp="1"/>
          </p:cNvSpPr>
          <p:nvPr>
            <p:ph type="title"/>
          </p:nvPr>
        </p:nvSpPr>
        <p:spPr/>
        <p:txBody>
          <a:bodyPr/>
          <a:lstStyle/>
          <a:p>
            <a:r>
              <a:rPr lang="en-US" dirty="0"/>
              <a:t>Info() method</a:t>
            </a:r>
          </a:p>
        </p:txBody>
      </p:sp>
      <p:pic>
        <p:nvPicPr>
          <p:cNvPr id="4" name="Content Placeholder 3">
            <a:extLst>
              <a:ext uri="{FF2B5EF4-FFF2-40B4-BE49-F238E27FC236}">
                <a16:creationId xmlns:a16="http://schemas.microsoft.com/office/drawing/2014/main" id="{737894EF-F01D-4CA9-A1BE-BAD8578CC944}"/>
              </a:ext>
            </a:extLst>
          </p:cNvPr>
          <p:cNvPicPr>
            <a:picLocks noGrp="1" noChangeAspect="1"/>
          </p:cNvPicPr>
          <p:nvPr>
            <p:ph idx="1"/>
          </p:nvPr>
        </p:nvPicPr>
        <p:blipFill>
          <a:blip r:embed="rId2"/>
          <a:stretch>
            <a:fillRect/>
          </a:stretch>
        </p:blipFill>
        <p:spPr>
          <a:xfrm>
            <a:off x="4065685" y="2003484"/>
            <a:ext cx="4060629" cy="4794077"/>
          </a:xfrm>
          <a:prstGeom prst="rect">
            <a:avLst/>
          </a:prstGeom>
        </p:spPr>
      </p:pic>
    </p:spTree>
    <p:extLst>
      <p:ext uri="{BB962C8B-B14F-4D97-AF65-F5344CB8AC3E}">
        <p14:creationId xmlns:p14="http://schemas.microsoft.com/office/powerpoint/2010/main" val="992458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6E9CC-647F-413C-9721-BBACC5B809AA}"/>
              </a:ext>
            </a:extLst>
          </p:cNvPr>
          <p:cNvSpPr>
            <a:spLocks noGrp="1"/>
          </p:cNvSpPr>
          <p:nvPr>
            <p:ph type="title"/>
          </p:nvPr>
        </p:nvSpPr>
        <p:spPr/>
        <p:txBody>
          <a:bodyPr/>
          <a:lstStyle/>
          <a:p>
            <a:r>
              <a:rPr lang="en-US" dirty="0"/>
              <a:t>Design</a:t>
            </a:r>
          </a:p>
        </p:txBody>
      </p:sp>
      <p:sp>
        <p:nvSpPr>
          <p:cNvPr id="3" name="Content Placeholder 2">
            <a:extLst>
              <a:ext uri="{FF2B5EF4-FFF2-40B4-BE49-F238E27FC236}">
                <a16:creationId xmlns:a16="http://schemas.microsoft.com/office/drawing/2014/main" id="{052976CB-012A-4D0F-91D9-93B88A16D722}"/>
              </a:ext>
            </a:extLst>
          </p:cNvPr>
          <p:cNvSpPr>
            <a:spLocks noGrp="1"/>
          </p:cNvSpPr>
          <p:nvPr>
            <p:ph idx="1"/>
          </p:nvPr>
        </p:nvSpPr>
        <p:spPr>
          <a:xfrm>
            <a:off x="1154954" y="2603500"/>
            <a:ext cx="8825659" cy="4013982"/>
          </a:xfrm>
        </p:spPr>
        <p:txBody>
          <a:bodyPr>
            <a:normAutofit lnSpcReduction="10000"/>
          </a:bodyPr>
          <a:lstStyle/>
          <a:p>
            <a:r>
              <a:rPr lang="en-US" dirty="0"/>
              <a:t>USE OF A CORRELATION MATRIX TO UNDERSTAND THE DATA</a:t>
            </a:r>
          </a:p>
          <a:p>
            <a:r>
              <a:rPr lang="en-US" dirty="0"/>
              <a:t>It’s easy to see if there is any single feature that has a very high correlation with our target value. Also, some of the features might have a negative correlation with the target value and some have positive.</a:t>
            </a:r>
          </a:p>
          <a:p>
            <a:r>
              <a:rPr lang="en-US" dirty="0"/>
              <a:t>It’s really essential that the dataset we are working on should be approximately balanced. An extremely imbalanced dataset can render the whole model training useless and thus, will be of no use.</a:t>
            </a:r>
          </a:p>
          <a:p>
            <a:r>
              <a:rPr lang="en-US" dirty="0"/>
              <a:t>For example we have a dataset of 100 people with 99 non-patients and 1 patient. Without even training and learning anything, the model can always say that any new person would be a non-patient and have an accuracy of 99%. However, as we are more interested in identifying the 1 person who is a patient, we need balanced datasets so that our model actually learns.</a:t>
            </a:r>
          </a:p>
          <a:p>
            <a:pPr marL="0" indent="0">
              <a:buNone/>
            </a:pPr>
            <a:endParaRPr lang="en-US" dirty="0"/>
          </a:p>
        </p:txBody>
      </p:sp>
    </p:spTree>
    <p:extLst>
      <p:ext uri="{BB962C8B-B14F-4D97-AF65-F5344CB8AC3E}">
        <p14:creationId xmlns:p14="http://schemas.microsoft.com/office/powerpoint/2010/main" val="2788721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A8BB6-B35D-440C-BA03-588901F6030B}"/>
              </a:ext>
            </a:extLst>
          </p:cNvPr>
          <p:cNvSpPr>
            <a:spLocks noGrp="1"/>
          </p:cNvSpPr>
          <p:nvPr>
            <p:ph type="title"/>
          </p:nvPr>
        </p:nvSpPr>
        <p:spPr/>
        <p:txBody>
          <a:bodyPr/>
          <a:lstStyle/>
          <a:p>
            <a:r>
              <a:rPr lang="en-US" dirty="0"/>
              <a:t>Correlation matrix</a:t>
            </a:r>
          </a:p>
        </p:txBody>
      </p:sp>
      <p:pic>
        <p:nvPicPr>
          <p:cNvPr id="1026" name="Picture 2">
            <a:extLst>
              <a:ext uri="{FF2B5EF4-FFF2-40B4-BE49-F238E27FC236}">
                <a16:creationId xmlns:a16="http://schemas.microsoft.com/office/drawing/2014/main" id="{0748885A-6348-4343-93BF-761D7C3C8BE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95423" y="2027125"/>
            <a:ext cx="4801153" cy="4745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8823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A8678-5672-4124-A640-F060F4B837AD}"/>
              </a:ext>
            </a:extLst>
          </p:cNvPr>
          <p:cNvSpPr>
            <a:spLocks noGrp="1"/>
          </p:cNvSpPr>
          <p:nvPr>
            <p:ph type="title"/>
          </p:nvPr>
        </p:nvSpPr>
        <p:spPr/>
        <p:txBody>
          <a:bodyPr/>
          <a:lstStyle/>
          <a:p>
            <a:r>
              <a:rPr lang="en-US" dirty="0"/>
              <a:t>Understanding the Data</a:t>
            </a:r>
          </a:p>
        </p:txBody>
      </p:sp>
      <p:pic>
        <p:nvPicPr>
          <p:cNvPr id="4" name="Content Placeholder 3">
            <a:extLst>
              <a:ext uri="{FF2B5EF4-FFF2-40B4-BE49-F238E27FC236}">
                <a16:creationId xmlns:a16="http://schemas.microsoft.com/office/drawing/2014/main" id="{7EC43C54-0741-46DE-9A8B-91076B184A7C}"/>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44504" y="1680633"/>
            <a:ext cx="6708489" cy="5123196"/>
          </a:xfrm>
          <a:prstGeom prst="rect">
            <a:avLst/>
          </a:prstGeom>
          <a:noFill/>
          <a:ln>
            <a:noFill/>
          </a:ln>
        </p:spPr>
      </p:pic>
    </p:spTree>
    <p:extLst>
      <p:ext uri="{BB962C8B-B14F-4D97-AF65-F5344CB8AC3E}">
        <p14:creationId xmlns:p14="http://schemas.microsoft.com/office/powerpoint/2010/main" val="24815710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248</TotalTime>
  <Words>1133</Words>
  <Application>Microsoft Office PowerPoint</Application>
  <PresentationFormat>Widescreen</PresentationFormat>
  <Paragraphs>73</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Century Gothic</vt:lpstr>
      <vt:lpstr>Wingdings 3</vt:lpstr>
      <vt:lpstr>Ion Boardroom</vt:lpstr>
      <vt:lpstr>Heart Disease Prediction</vt:lpstr>
      <vt:lpstr>Introduction</vt:lpstr>
      <vt:lpstr>Algorithms Used</vt:lpstr>
      <vt:lpstr>Design</vt:lpstr>
      <vt:lpstr>Dataset</vt:lpstr>
      <vt:lpstr>Info() method</vt:lpstr>
      <vt:lpstr>Design</vt:lpstr>
      <vt:lpstr>Correlation matrix</vt:lpstr>
      <vt:lpstr>Understanding the Data</vt:lpstr>
      <vt:lpstr>K – Nearest Neighbors</vt:lpstr>
      <vt:lpstr>Support Vector Machine </vt:lpstr>
      <vt:lpstr>Decision Tree Classifier</vt:lpstr>
      <vt:lpstr>Random Forest Algorithm:</vt:lpstr>
      <vt:lpstr>Neural Net Classifier</vt:lpstr>
      <vt:lpstr>Results </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Prediction</dc:title>
  <dc:creator>FALDU SOHAM VIJAYKUMAR</dc:creator>
  <cp:lastModifiedBy>FALDU SOHAM VIJAYKUMAR</cp:lastModifiedBy>
  <cp:revision>16</cp:revision>
  <dcterms:created xsi:type="dcterms:W3CDTF">2021-06-05T04:48:00Z</dcterms:created>
  <dcterms:modified xsi:type="dcterms:W3CDTF">2021-06-06T10:31:27Z</dcterms:modified>
</cp:coreProperties>
</file>