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6E0-F539-6F38-4850-8ACA38300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EEE2-5EC5-0DCA-22A5-502E05EB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46C-FE38-F922-CDB9-D4F1A493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C586-8F59-8CA8-F7C4-8B3637E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4170-EDBC-C9F2-15B7-B0CADA0D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71D7-3EBC-B177-ECBD-0DDA69F7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97BF3-5D28-0A5F-C360-01480363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99B1-4A0C-06D4-CD22-9A272B50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1A74-165D-1D4E-E6CB-9F07591E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EDD4-BF1E-F16B-8035-79215236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C1BC0-23AA-CAD0-27F6-9A71B2DC7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40ED-D3A7-EC31-0E92-9950D0364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88A8-49AF-4257-8588-09D478A2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39B7-7643-87D0-441F-5006895F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F8F3-B6CF-AF6D-DC31-D7EBB55A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6504-724C-A460-2D1D-269BFE8D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E93B-7966-44F2-8B26-B3301282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33DD-152B-9CCA-FE78-4C5BC0E7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54A3-A120-EF87-7187-D29A2AB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629D-6A91-9D1E-20E7-11ABC6C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CA39-326A-9D03-D20E-873210D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CD41-8EFA-E11B-02AF-3960D8E9B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165C-75F9-47AB-39E2-DDD22FC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3CB0-B4A0-0F80-0217-4A1A5903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2C60-6C57-6842-11E8-D343C781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12CB-04AE-1249-5EC1-4FF5ADDE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34C0-AB3E-68D7-E950-540A574A2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47440-C6FC-79CB-B9BA-6FAC292D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9541-91C0-9ED0-9154-21EFB599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9002-55AA-AB44-EF7A-CE976DA2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E405-BF18-0C3D-E6F1-79359434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F80-9FED-4A67-E20E-DE9EB720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CDB22-9962-A75A-A13F-EF87FA87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ADDA-95C6-E69C-3834-35ED6776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A3EFB-5E59-9712-A198-A5DBE31A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FA773-FC43-CDD8-049D-5572758C9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D6A40-583B-EEAF-C86E-7B6CDD25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B15B7-AD7D-DF30-B352-CF602E37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B046-52B7-2348-ACDF-D082B99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3C78-0E24-605D-36C0-885130E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D5F36-E0E0-DC61-E587-E343ABEA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15B2E-41E8-308E-9A37-38248FB8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D302B-B2EB-C39A-34B9-F5C30D42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F6C77-3721-90AF-8F93-BC94EC5E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24ABD-B8E3-7955-6014-ABFB2393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E7B3-B15D-26EC-89C5-5EA3F44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44D7-EBBF-4DB1-92B9-F97893DF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BBCB-9D28-3D85-22F8-3FF67DCBD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22E8-3EFF-9667-9A6D-E4FB2B09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0730-C78E-5C44-D345-807971B9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9309D-7F1D-DBD3-32A4-0F62015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7085-08BF-5069-4298-2639A278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B2D2-1A4F-9CFC-784E-7A94ED3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C967B-3841-98B9-E618-6BE675BBD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2A5E1-98E9-7FE3-4F05-BDDADFBF5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D6DE-4F9C-D875-E30D-7A9736EC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8E72-5A78-04BB-AB39-29BE69B0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C979-AE32-2836-FB3D-7651A23B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A62E7-D1F6-ED7E-500E-61B5287A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3C14-1EEC-8A49-6704-4345384E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A86E-4F5E-75E8-63BD-992EBEEAA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C4E3-5DD2-42E5-8FCC-78ED5A5252F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CC1E-EA0D-912A-8C46-90BD5DF2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A95C-C6EC-B070-3145-16F2BFE1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01C8-5E2C-4C87-88F9-B6AB7BF1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8A4CD-00F5-BF71-2578-95050EC148FC}"/>
              </a:ext>
            </a:extLst>
          </p:cNvPr>
          <p:cNvSpPr txBox="1"/>
          <p:nvPr/>
        </p:nvSpPr>
        <p:spPr>
          <a:xfrm>
            <a:off x="2333962" y="2027816"/>
            <a:ext cx="776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UK Road Accidents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F1587-9690-26B1-3401-C54DC0DF5178}"/>
              </a:ext>
            </a:extLst>
          </p:cNvPr>
          <p:cNvSpPr txBox="1"/>
          <p:nvPr/>
        </p:nvSpPr>
        <p:spPr>
          <a:xfrm>
            <a:off x="4977205" y="3167390"/>
            <a:ext cx="223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Inter"/>
              </a:rPr>
              <a:t>(2005-2017)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F5FA7-9795-7A4C-82A8-DFC766D2751C}"/>
              </a:ext>
            </a:extLst>
          </p:cNvPr>
          <p:cNvCxnSpPr/>
          <p:nvPr/>
        </p:nvCxnSpPr>
        <p:spPr>
          <a:xfrm>
            <a:off x="2501153" y="2837329"/>
            <a:ext cx="7194176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351E6-B94E-49B0-BDD1-5B9DEF9B1CB5}"/>
              </a:ext>
            </a:extLst>
          </p:cNvPr>
          <p:cNvSpPr/>
          <p:nvPr/>
        </p:nvSpPr>
        <p:spPr>
          <a:xfrm>
            <a:off x="0" y="6145306"/>
            <a:ext cx="12192000" cy="71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Car">
            <a:extLst>
              <a:ext uri="{FF2B5EF4-FFF2-40B4-BE49-F238E27FC236}">
                <a16:creationId xmlns:a16="http://schemas.microsoft.com/office/drawing/2014/main" id="{1D0B4DEA-FA38-3742-1BBC-A1ECB29D0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9562" y="5502660"/>
            <a:ext cx="914400" cy="914400"/>
          </a:xfrm>
          <a:prstGeom prst="rect">
            <a:avLst/>
          </a:prstGeom>
        </p:spPr>
      </p:pic>
      <p:pic>
        <p:nvPicPr>
          <p:cNvPr id="21" name="Graphic 20" descr="Signpost">
            <a:extLst>
              <a:ext uri="{FF2B5EF4-FFF2-40B4-BE49-F238E27FC236}">
                <a16:creationId xmlns:a16="http://schemas.microsoft.com/office/drawing/2014/main" id="{393BA39F-E4BB-6B26-A53F-C401D60BA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69" y="53129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24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85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80BDD-C87F-1A4D-5F7B-4ECA9DDA5ED9}"/>
              </a:ext>
            </a:extLst>
          </p:cNvPr>
          <p:cNvSpPr txBox="1"/>
          <p:nvPr/>
        </p:nvSpPr>
        <p:spPr>
          <a:xfrm>
            <a:off x="228600" y="147918"/>
            <a:ext cx="259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7962F-5E60-ACF7-C3C1-539519F4B0D4}"/>
              </a:ext>
            </a:extLst>
          </p:cNvPr>
          <p:cNvSpPr txBox="1"/>
          <p:nvPr/>
        </p:nvSpPr>
        <p:spPr>
          <a:xfrm>
            <a:off x="188259" y="999983"/>
            <a:ext cx="9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 Timeframe of Accidents and possible reason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4F999-49E3-121F-1EFD-1630B7103FBD}"/>
              </a:ext>
            </a:extLst>
          </p:cNvPr>
          <p:cNvSpPr txBox="1"/>
          <p:nvPr/>
        </p:nvSpPr>
        <p:spPr>
          <a:xfrm>
            <a:off x="228600" y="1707493"/>
            <a:ext cx="8081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Presence of Police Officer with respect to Urban or Rural Area and Districts where police came 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304BB-8DD9-C590-57C2-F1C36DC3DAEA}"/>
              </a:ext>
            </a:extLst>
          </p:cNvPr>
          <p:cNvSpPr txBox="1"/>
          <p:nvPr/>
        </p:nvSpPr>
        <p:spPr>
          <a:xfrm>
            <a:off x="228600" y="2749952"/>
            <a:ext cx="887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Effect of Light Condition and Weather Condition on Number of Accidents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72A4F-D0AB-1CC0-C80B-CB3B7F2C03F6}"/>
              </a:ext>
            </a:extLst>
          </p:cNvPr>
          <p:cNvSpPr txBox="1"/>
          <p:nvPr/>
        </p:nvSpPr>
        <p:spPr>
          <a:xfrm>
            <a:off x="228600" y="3773289"/>
            <a:ext cx="823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 Highest Number of Accidents in Day of Week and Possible                 Reason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35803-A9C9-762A-CEA7-329A38F0A211}"/>
              </a:ext>
            </a:extLst>
          </p:cNvPr>
          <p:cNvSpPr txBox="1"/>
          <p:nvPr/>
        </p:nvSpPr>
        <p:spPr>
          <a:xfrm>
            <a:off x="228600" y="4826474"/>
            <a:ext cx="860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5. Relation of Number of Casualties with Speed Limit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E16-0A76-5903-1357-8708EF68D217}"/>
              </a:ext>
            </a:extLst>
          </p:cNvPr>
          <p:cNvSpPr/>
          <p:nvPr/>
        </p:nvSpPr>
        <p:spPr>
          <a:xfrm>
            <a:off x="11161059" y="0"/>
            <a:ext cx="10309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3772A2-485F-E7A6-0181-6F8998F431AD}"/>
              </a:ext>
            </a:extLst>
          </p:cNvPr>
          <p:cNvCxnSpPr>
            <a:cxnSpLocks/>
          </p:cNvCxnSpPr>
          <p:nvPr/>
        </p:nvCxnSpPr>
        <p:spPr>
          <a:xfrm>
            <a:off x="322729" y="669923"/>
            <a:ext cx="149262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F6243-39CA-945C-9CAC-D756F6FDF34D}"/>
              </a:ext>
            </a:extLst>
          </p:cNvPr>
          <p:cNvSpPr txBox="1"/>
          <p:nvPr/>
        </p:nvSpPr>
        <p:spPr>
          <a:xfrm>
            <a:off x="228600" y="5637007"/>
            <a:ext cx="887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6. Relation of Number of Vehicles with Number of Casualties </a:t>
            </a:r>
          </a:p>
        </p:txBody>
      </p:sp>
    </p:spTree>
    <p:extLst>
      <p:ext uri="{BB962C8B-B14F-4D97-AF65-F5344CB8AC3E}">
        <p14:creationId xmlns:p14="http://schemas.microsoft.com/office/powerpoint/2010/main" val="51359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5950E-1E26-D1D8-2BB6-1CAB23447B4C}"/>
              </a:ext>
            </a:extLst>
          </p:cNvPr>
          <p:cNvSpPr txBox="1"/>
          <p:nvPr/>
        </p:nvSpPr>
        <p:spPr>
          <a:xfrm>
            <a:off x="0" y="147046"/>
            <a:ext cx="9767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1.  Timeframe of Accidents and possible reason 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B8AD8-E0FB-43B1-7459-EF3D08A0B5F2}"/>
              </a:ext>
            </a:extLst>
          </p:cNvPr>
          <p:cNvSpPr txBox="1"/>
          <p:nvPr/>
        </p:nvSpPr>
        <p:spPr>
          <a:xfrm>
            <a:off x="7293684" y="2631520"/>
            <a:ext cx="4491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From 8-10AM and 15-17PM, there is a higher Number of Accidents than rest of the day. Reason may be there is a hurry to leave for workplace and getting back from workplace.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10334-D9E0-21FC-242F-951812272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410"/>
            <a:ext cx="7058396" cy="49272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29E2D9-3704-20E4-7A5B-BD8E7303C76A}"/>
              </a:ext>
            </a:extLst>
          </p:cNvPr>
          <p:cNvCxnSpPr/>
          <p:nvPr/>
        </p:nvCxnSpPr>
        <p:spPr>
          <a:xfrm>
            <a:off x="129092" y="559398"/>
            <a:ext cx="692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5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0925E-36FB-F15B-E83C-A931903826F6}"/>
              </a:ext>
            </a:extLst>
          </p:cNvPr>
          <p:cNvSpPr txBox="1"/>
          <p:nvPr/>
        </p:nvSpPr>
        <p:spPr>
          <a:xfrm>
            <a:off x="0" y="147918"/>
            <a:ext cx="907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Presence of Police Officer with respect to Urban or Rural Area and Districts where police came 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B7F94-DAE9-9270-0DC0-B016C37390D4}"/>
              </a:ext>
            </a:extLst>
          </p:cNvPr>
          <p:cNvSpPr txBox="1"/>
          <p:nvPr/>
        </p:nvSpPr>
        <p:spPr>
          <a:xfrm>
            <a:off x="107575" y="5418917"/>
            <a:ext cx="1198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It is evident that in Urban areas , the Number of Police came late to the Accident spot is less  than Rural areas. The top 5 </a:t>
            </a:r>
            <a:r>
              <a:rPr lang="en-US" sz="2000" b="1" i="0" dirty="0" err="1">
                <a:solidFill>
                  <a:schemeClr val="bg1"/>
                </a:solidFill>
                <a:effectLst/>
                <a:latin typeface="Helvetica Neue"/>
              </a:rPr>
              <a:t>Local_Authority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_(District), where Police came late are Birmingham, Leeds, Liverpool, Glasgow City and Bristol.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78D66-6688-2E52-4A3E-BE4DE97C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3282"/>
            <a:ext cx="6095999" cy="411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154C5A-34C5-9124-4C3D-4A1B73483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4" y="1043282"/>
            <a:ext cx="5954485" cy="41165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865525-63EC-C721-5810-3891E2E00D1F}"/>
              </a:ext>
            </a:extLst>
          </p:cNvPr>
          <p:cNvCxnSpPr/>
          <p:nvPr/>
        </p:nvCxnSpPr>
        <p:spPr>
          <a:xfrm>
            <a:off x="107575" y="968127"/>
            <a:ext cx="4012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026AA6-544C-53B0-7760-2FC7C36713B0}"/>
              </a:ext>
            </a:extLst>
          </p:cNvPr>
          <p:cNvCxnSpPr/>
          <p:nvPr/>
        </p:nvCxnSpPr>
        <p:spPr>
          <a:xfrm>
            <a:off x="107575" y="527125"/>
            <a:ext cx="8659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3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7C6CFE-E379-1FE5-B308-2F4376AC7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758"/>
            <a:ext cx="6574971" cy="4779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E9BDDE-14F3-959C-7854-3B6A326D8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769759"/>
            <a:ext cx="5617029" cy="47794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0577E3-720C-8550-9AF3-D2F6A94073F9}"/>
              </a:ext>
            </a:extLst>
          </p:cNvPr>
          <p:cNvCxnSpPr>
            <a:cxnSpLocks/>
          </p:cNvCxnSpPr>
          <p:nvPr/>
        </p:nvCxnSpPr>
        <p:spPr>
          <a:xfrm>
            <a:off x="6574971" y="769758"/>
            <a:ext cx="0" cy="4880491"/>
          </a:xfrm>
          <a:prstGeom prst="line">
            <a:avLst/>
          </a:prstGeom>
          <a:ln w="476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9CE9E5-4DC0-08D6-A164-40520E5A6965}"/>
              </a:ext>
            </a:extLst>
          </p:cNvPr>
          <p:cNvSpPr txBox="1"/>
          <p:nvPr/>
        </p:nvSpPr>
        <p:spPr>
          <a:xfrm>
            <a:off x="-1" y="0"/>
            <a:ext cx="967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Effect of Light Condition and Weather Condition on Number of Accidents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EF63E-F314-B0D9-2C1B-755518AD6F65}"/>
              </a:ext>
            </a:extLst>
          </p:cNvPr>
          <p:cNvSpPr txBox="1"/>
          <p:nvPr/>
        </p:nvSpPr>
        <p:spPr>
          <a:xfrm>
            <a:off x="2" y="5650249"/>
            <a:ext cx="1219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Highest number of accidents happened in Fine no high winds-Daylight conditions. Second highest number accidents happened in Raining no high winds-Darkness light lit conditions. So it is evident that more than 70% of the accidents haven't affected by adverse conditions of Light and Weather.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C7B447-EE02-826F-FC64-438AF579A080}"/>
              </a:ext>
            </a:extLst>
          </p:cNvPr>
          <p:cNvCxnSpPr/>
          <p:nvPr/>
        </p:nvCxnSpPr>
        <p:spPr>
          <a:xfrm>
            <a:off x="-1" y="427565"/>
            <a:ext cx="9574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A1C6E-0D08-D3A3-5B56-D2CDA790B1FC}"/>
              </a:ext>
            </a:extLst>
          </p:cNvPr>
          <p:cNvSpPr txBox="1"/>
          <p:nvPr/>
        </p:nvSpPr>
        <p:spPr>
          <a:xfrm>
            <a:off x="0" y="0"/>
            <a:ext cx="10273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4. Highest Number of Accidents in Day of Week and Possible  Reason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27913-F46B-B676-C3F6-31236CCD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001"/>
            <a:ext cx="6683188" cy="4744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3FE08-9278-EA44-AC1D-26ABAE4DC955}"/>
              </a:ext>
            </a:extLst>
          </p:cNvPr>
          <p:cNvSpPr txBox="1"/>
          <p:nvPr/>
        </p:nvSpPr>
        <p:spPr>
          <a:xfrm>
            <a:off x="7070721" y="2567080"/>
            <a:ext cx="4693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Helvetica Neue"/>
              </a:rPr>
              <a:t>Highest number of accidents happened in Friday and Lowest Number of accidents happened in Sunday. Friday being the last day of work and Sunday being  Holiday in a week .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B60D1-1B7C-0CD2-3C45-AD34D0A9CECC}"/>
              </a:ext>
            </a:extLst>
          </p:cNvPr>
          <p:cNvCxnSpPr/>
          <p:nvPr/>
        </p:nvCxnSpPr>
        <p:spPr>
          <a:xfrm>
            <a:off x="96819" y="839096"/>
            <a:ext cx="1065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774F-E2B9-BC6F-B9B9-FA2ADFED9785}"/>
              </a:ext>
            </a:extLst>
          </p:cNvPr>
          <p:cNvCxnSpPr/>
          <p:nvPr/>
        </p:nvCxnSpPr>
        <p:spPr>
          <a:xfrm>
            <a:off x="96819" y="462579"/>
            <a:ext cx="8875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9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9554B-D0F6-224B-6F97-6D48AC81FA9B}"/>
              </a:ext>
            </a:extLst>
          </p:cNvPr>
          <p:cNvSpPr txBox="1"/>
          <p:nvPr/>
        </p:nvSpPr>
        <p:spPr>
          <a:xfrm>
            <a:off x="0" y="134471"/>
            <a:ext cx="921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5. Relation of Number of Casualties with Speed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D68C-63F8-512B-E38D-6E49AE750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995"/>
            <a:ext cx="6096001" cy="4502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A9EF03-FBA8-D795-0D2C-101FA9D28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3995"/>
            <a:ext cx="6096000" cy="4502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277BC-D40A-1A79-CC7F-A43F9C400967}"/>
              </a:ext>
            </a:extLst>
          </p:cNvPr>
          <p:cNvSpPr txBox="1"/>
          <p:nvPr/>
        </p:nvSpPr>
        <p:spPr>
          <a:xfrm>
            <a:off x="66340" y="5578478"/>
            <a:ext cx="1205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Number of accidents below 20 Speed Limit is very low i.e. &lt;30 accidents. More than 63% accidents happened with Speed Limit of 30Kmph and more than 77% of accidents caused casualties of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9B2F0F-C774-CE40-3315-E50CCF2B2667}"/>
              </a:ext>
            </a:extLst>
          </p:cNvPr>
          <p:cNvCxnSpPr>
            <a:cxnSpLocks/>
          </p:cNvCxnSpPr>
          <p:nvPr/>
        </p:nvCxnSpPr>
        <p:spPr>
          <a:xfrm>
            <a:off x="6014677" y="719246"/>
            <a:ext cx="0" cy="4604483"/>
          </a:xfrm>
          <a:prstGeom prst="line">
            <a:avLst/>
          </a:prstGeom>
          <a:ln w="793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5FBC8A-F047-AFE4-F933-41D63B14B48A}"/>
              </a:ext>
            </a:extLst>
          </p:cNvPr>
          <p:cNvCxnSpPr/>
          <p:nvPr/>
        </p:nvCxnSpPr>
        <p:spPr>
          <a:xfrm>
            <a:off x="66340" y="614661"/>
            <a:ext cx="7819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5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AC3A5-17C8-929D-154D-FCF82BFFC82F}"/>
              </a:ext>
            </a:extLst>
          </p:cNvPr>
          <p:cNvSpPr txBox="1"/>
          <p:nvPr/>
        </p:nvSpPr>
        <p:spPr>
          <a:xfrm>
            <a:off x="139849" y="193638"/>
            <a:ext cx="7949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6. Relation of Number of Vehicles with Number of Casualties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400E4-960F-A1B0-73F4-C055FB67DD07}"/>
              </a:ext>
            </a:extLst>
          </p:cNvPr>
          <p:cNvSpPr txBox="1"/>
          <p:nvPr/>
        </p:nvSpPr>
        <p:spPr>
          <a:xfrm>
            <a:off x="248705" y="5342872"/>
            <a:ext cx="1089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Highest number of accidents happened with Two Vehicles and One Casualty. Second Highest Number of Casualties happened with One Vehicles and Two Casualty.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E4931-7459-7CC8-5561-CCE684D5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40" y="1232098"/>
            <a:ext cx="5307936" cy="34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CCD21-550A-7B4F-087B-397CD1B6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099"/>
            <a:ext cx="5307936" cy="34285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A9F626-B3FE-E2B3-290C-CA9ED6C462BC}"/>
              </a:ext>
            </a:extLst>
          </p:cNvPr>
          <p:cNvCxnSpPr/>
          <p:nvPr/>
        </p:nvCxnSpPr>
        <p:spPr>
          <a:xfrm>
            <a:off x="248705" y="623944"/>
            <a:ext cx="7367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BC643-5273-CB5C-1DFF-812036CD967D}"/>
              </a:ext>
            </a:extLst>
          </p:cNvPr>
          <p:cNvCxnSpPr/>
          <p:nvPr/>
        </p:nvCxnSpPr>
        <p:spPr>
          <a:xfrm>
            <a:off x="248705" y="1032734"/>
            <a:ext cx="154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4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Naskar</dc:creator>
  <cp:lastModifiedBy>Somnath Naskar</cp:lastModifiedBy>
  <cp:revision>3</cp:revision>
  <dcterms:created xsi:type="dcterms:W3CDTF">2022-09-11T15:56:20Z</dcterms:created>
  <dcterms:modified xsi:type="dcterms:W3CDTF">2022-09-12T15:46:29Z</dcterms:modified>
</cp:coreProperties>
</file>