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D6E0-F539-6F38-4850-8ACA38300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DEEE2-5EC5-0DCA-22A5-502E05EB7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46C-FE38-F922-CDB9-D4F1A493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1C586-8F59-8CA8-F7C4-8B3637E1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04170-EDBC-C9F2-15B7-B0CADA0D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8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71D7-3EBC-B177-ECBD-0DDA69F7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97BF3-5D28-0A5F-C360-014803633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599B1-4A0C-06D4-CD22-9A272B50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51A74-165D-1D4E-E6CB-9F07591E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EDD4-BF1E-F16B-8035-79215236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C1BC0-23AA-CAD0-27F6-9A71B2DC7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340ED-D3A7-EC31-0E92-9950D0364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288A8-49AF-4257-8588-09D478A2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39B7-7643-87D0-441F-5006895F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F8F3-B6CF-AF6D-DC31-D7EBB55A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6504-724C-A460-2D1D-269BFE8D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E93B-7966-44F2-8B26-B33012820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433DD-152B-9CCA-FE78-4C5BC0E7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54A3-A120-EF87-7187-D29A2AB5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8629D-6A91-9D1E-20E7-11ABC6CA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CA39-326A-9D03-D20E-873210DD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4CD41-8EFA-E11B-02AF-3960D8E9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165C-75F9-47AB-39E2-DDD22FC3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13CB0-B4A0-0F80-0217-4A1A5903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2C60-6C57-6842-11E8-D343C781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12CB-04AE-1249-5EC1-4FF5ADDE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34C0-AB3E-68D7-E950-540A574A2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47440-C6FC-79CB-B9BA-6FAC292D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D9541-91C0-9ED0-9154-21EFB599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59002-55AA-AB44-EF7A-CE976DA2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1E405-BF18-0C3D-E6F1-79359434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F80-9FED-4A67-E20E-DE9EB720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CDB22-9962-A75A-A13F-EF87FA878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8ADDA-95C6-E69C-3834-35ED67768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A3EFB-5E59-9712-A198-A5DBE31A1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FA773-FC43-CDD8-049D-5572758C9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D6A40-583B-EEAF-C86E-7B6CDD25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B15B7-AD7D-DF30-B352-CF602E37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4B046-52B7-2348-ACDF-D082B99E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6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3C78-0E24-605D-36C0-885130EB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D5F36-E0E0-DC61-E587-E343ABEA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15B2E-41E8-308E-9A37-38248FB8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D302B-B2EB-C39A-34B9-F5C30D42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F6C77-3721-90AF-8F93-BC94EC5E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24ABD-B8E3-7955-6014-ABFB2393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EE7B3-B15D-26EC-89C5-5EA3F44E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44D7-EBBF-4DB1-92B9-F97893DF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BBCB-9D28-3D85-22F8-3FF67DCB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322E8-3EFF-9667-9A6D-E4FB2B090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40730-C78E-5C44-D345-807971B9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9309D-7F1D-DBD3-32A4-0F620155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97085-08BF-5069-4298-2639A278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B2D2-1A4F-9CFC-784E-7A94ED3A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C967B-3841-98B9-E618-6BE675BBD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2A5E1-98E9-7FE3-4F05-BDDADFBF5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3D6DE-4F9C-D875-E30D-7A9736EC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C8E72-5A78-04BB-AB39-29BE69B0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C979-AE32-2836-FB3D-7651A23B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5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A62E7-D1F6-ED7E-500E-61B5287A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13C14-1EEC-8A49-6704-4345384EA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A86E-4F5E-75E8-63BD-992EBEEAA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C4E3-5DD2-42E5-8FCC-78ED5A5252F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CC1E-EA0D-912A-8C46-90BD5DF26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A95C-C6EC-B070-3145-16F2BFE13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mnathTheAnalyst/UK_Road_Accidents/blob/main/Code%20And%20Data/UK_Road_Accidents.sql" TargetMode="External"/><Relationship Id="rId2" Type="http://schemas.openxmlformats.org/officeDocument/2006/relationships/hyperlink" Target="https://www.kaggle.com/datasets/tsiaras/uk-road-safety-accidents-and-vehicles?select=Accident_Information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mnathTheAnalyst/UK_Road_Acciden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8A4CD-00F5-BF71-2578-95050EC148FC}"/>
              </a:ext>
            </a:extLst>
          </p:cNvPr>
          <p:cNvSpPr txBox="1"/>
          <p:nvPr/>
        </p:nvSpPr>
        <p:spPr>
          <a:xfrm>
            <a:off x="2333962" y="1366239"/>
            <a:ext cx="776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UK Road Accidents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F1587-9690-26B1-3401-C54DC0DF5178}"/>
              </a:ext>
            </a:extLst>
          </p:cNvPr>
          <p:cNvSpPr txBox="1"/>
          <p:nvPr/>
        </p:nvSpPr>
        <p:spPr>
          <a:xfrm>
            <a:off x="4762052" y="2860271"/>
            <a:ext cx="223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Inter"/>
              </a:rPr>
              <a:t>(2005-2017)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A351E6-B94E-49B0-BDD1-5B9DEF9B1CB5}"/>
              </a:ext>
            </a:extLst>
          </p:cNvPr>
          <p:cNvSpPr/>
          <p:nvPr/>
        </p:nvSpPr>
        <p:spPr>
          <a:xfrm>
            <a:off x="0" y="6145306"/>
            <a:ext cx="12192000" cy="71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Car">
            <a:extLst>
              <a:ext uri="{FF2B5EF4-FFF2-40B4-BE49-F238E27FC236}">
                <a16:creationId xmlns:a16="http://schemas.microsoft.com/office/drawing/2014/main" id="{1D0B4DEA-FA38-3742-1BBC-A1ECB29D0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9562" y="5502660"/>
            <a:ext cx="914400" cy="914400"/>
          </a:xfrm>
          <a:prstGeom prst="rect">
            <a:avLst/>
          </a:prstGeom>
        </p:spPr>
      </p:pic>
      <p:pic>
        <p:nvPicPr>
          <p:cNvPr id="21" name="Graphic 20" descr="Signpost">
            <a:extLst>
              <a:ext uri="{FF2B5EF4-FFF2-40B4-BE49-F238E27FC236}">
                <a16:creationId xmlns:a16="http://schemas.microsoft.com/office/drawing/2014/main" id="{393BA39F-E4BB-6B26-A53F-C401D60BA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69" y="53129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3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AC3A5-17C8-929D-154D-FCF82BFFC82F}"/>
              </a:ext>
            </a:extLst>
          </p:cNvPr>
          <p:cNvSpPr txBox="1"/>
          <p:nvPr/>
        </p:nvSpPr>
        <p:spPr>
          <a:xfrm>
            <a:off x="139849" y="193638"/>
            <a:ext cx="7949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6. Relation of Number of Vehicles with Number of Casualties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400E4-960F-A1B0-73F4-C055FB67DD07}"/>
              </a:ext>
            </a:extLst>
          </p:cNvPr>
          <p:cNvSpPr txBox="1"/>
          <p:nvPr/>
        </p:nvSpPr>
        <p:spPr>
          <a:xfrm>
            <a:off x="248705" y="5342872"/>
            <a:ext cx="10898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Highest number of accidents happened with Two Vehicles and One Casualty. Second Highest Number of Casualties happened with One Vehicles and Two Casualty.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E4931-7459-7CC8-5561-CCE684D51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40" y="1232098"/>
            <a:ext cx="5307936" cy="34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CCD21-550A-7B4F-087B-397CD1B6C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099"/>
            <a:ext cx="5307936" cy="34285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A9F626-B3FE-E2B3-290C-CA9ED6C462BC}"/>
              </a:ext>
            </a:extLst>
          </p:cNvPr>
          <p:cNvCxnSpPr/>
          <p:nvPr/>
        </p:nvCxnSpPr>
        <p:spPr>
          <a:xfrm>
            <a:off x="248705" y="623944"/>
            <a:ext cx="7367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3BC643-5273-CB5C-1DFF-812036CD967D}"/>
              </a:ext>
            </a:extLst>
          </p:cNvPr>
          <p:cNvCxnSpPr/>
          <p:nvPr/>
        </p:nvCxnSpPr>
        <p:spPr>
          <a:xfrm>
            <a:off x="248705" y="1032734"/>
            <a:ext cx="154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74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559CC-C51B-9B3D-2E9C-AA16E8BDA711}"/>
              </a:ext>
            </a:extLst>
          </p:cNvPr>
          <p:cNvCxnSpPr>
            <a:cxnSpLocks/>
          </p:cNvCxnSpPr>
          <p:nvPr/>
        </p:nvCxnSpPr>
        <p:spPr>
          <a:xfrm>
            <a:off x="4491318" y="0"/>
            <a:ext cx="0" cy="685800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621426-35FF-2341-DB00-1977790681F2}"/>
              </a:ext>
            </a:extLst>
          </p:cNvPr>
          <p:cNvSpPr txBox="1"/>
          <p:nvPr/>
        </p:nvSpPr>
        <p:spPr>
          <a:xfrm>
            <a:off x="739587" y="3053493"/>
            <a:ext cx="3751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F8767-58E0-488F-0399-52BC1A7B5C6D}"/>
              </a:ext>
            </a:extLst>
          </p:cNvPr>
          <p:cNvSpPr txBox="1"/>
          <p:nvPr/>
        </p:nvSpPr>
        <p:spPr>
          <a:xfrm>
            <a:off x="4491317" y="96968"/>
            <a:ext cx="527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1.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9A24B-C693-6C42-A1B9-880237D7636E}"/>
              </a:ext>
            </a:extLst>
          </p:cNvPr>
          <p:cNvSpPr txBox="1"/>
          <p:nvPr/>
        </p:nvSpPr>
        <p:spPr>
          <a:xfrm>
            <a:off x="4491317" y="627040"/>
            <a:ext cx="3966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2. Question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972BA-293A-7CAC-B011-DC26CFC85474}"/>
              </a:ext>
            </a:extLst>
          </p:cNvPr>
          <p:cNvSpPr txBox="1"/>
          <p:nvPr/>
        </p:nvSpPr>
        <p:spPr>
          <a:xfrm>
            <a:off x="4491317" y="1198122"/>
            <a:ext cx="4276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3. Timeframe of Accidents and possible reason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24410-F104-F609-7933-B7AE4D155B0F}"/>
              </a:ext>
            </a:extLst>
          </p:cNvPr>
          <p:cNvSpPr txBox="1"/>
          <p:nvPr/>
        </p:nvSpPr>
        <p:spPr>
          <a:xfrm>
            <a:off x="4491316" y="2100825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4. Presence of Police Officer with respect to Urban or Rural Area and Districts where police came late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1025F-C1A4-284E-D8B0-603247C2DF1B}"/>
              </a:ext>
            </a:extLst>
          </p:cNvPr>
          <p:cNvSpPr txBox="1"/>
          <p:nvPr/>
        </p:nvSpPr>
        <p:spPr>
          <a:xfrm>
            <a:off x="4491316" y="3238878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5. Effect of Light Condition and Weather Condition on Number of Accidents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B4E1F-FBC8-F43A-E640-8512E9F6A1AC}"/>
              </a:ext>
            </a:extLst>
          </p:cNvPr>
          <p:cNvSpPr txBox="1"/>
          <p:nvPr/>
        </p:nvSpPr>
        <p:spPr>
          <a:xfrm>
            <a:off x="4491316" y="4406504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6. Highest Number of Accidents in Day of Week and Possible  Reason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C73A34-9AD5-61DE-CFD8-650317EC45E5}"/>
              </a:ext>
            </a:extLst>
          </p:cNvPr>
          <p:cNvSpPr txBox="1"/>
          <p:nvPr/>
        </p:nvSpPr>
        <p:spPr>
          <a:xfrm>
            <a:off x="4491316" y="5430853"/>
            <a:ext cx="6098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7. Relation of Number of Casualties with Speed Limit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D1A134-8CE6-8027-E0BF-A83D03D7D1B0}"/>
              </a:ext>
            </a:extLst>
          </p:cNvPr>
          <p:cNvSpPr txBox="1"/>
          <p:nvPr/>
        </p:nvSpPr>
        <p:spPr>
          <a:xfrm>
            <a:off x="4491316" y="6165144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8. Relation of Number of Vehicles with Number of Casualties </a:t>
            </a:r>
          </a:p>
        </p:txBody>
      </p:sp>
    </p:spTree>
    <p:extLst>
      <p:ext uri="{BB962C8B-B14F-4D97-AF65-F5344CB8AC3E}">
        <p14:creationId xmlns:p14="http://schemas.microsoft.com/office/powerpoint/2010/main" val="209585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FCC3AC6-928B-0A05-D280-AB73CCFA9791}"/>
              </a:ext>
            </a:extLst>
          </p:cNvPr>
          <p:cNvSpPr/>
          <p:nvPr/>
        </p:nvSpPr>
        <p:spPr>
          <a:xfrm>
            <a:off x="614812" y="5396060"/>
            <a:ext cx="1458066" cy="315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DA216-E33E-AFE2-67BD-FB8397ECF1E4}"/>
              </a:ext>
            </a:extLst>
          </p:cNvPr>
          <p:cNvSpPr/>
          <p:nvPr/>
        </p:nvSpPr>
        <p:spPr>
          <a:xfrm>
            <a:off x="138847" y="6238650"/>
            <a:ext cx="1934031" cy="31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FB5C31-06CF-C794-D37D-A013745DCF6B}"/>
              </a:ext>
            </a:extLst>
          </p:cNvPr>
          <p:cNvSpPr/>
          <p:nvPr/>
        </p:nvSpPr>
        <p:spPr>
          <a:xfrm>
            <a:off x="948173" y="5817355"/>
            <a:ext cx="113205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E8778-F60B-C695-9AAE-EFF6911F7793}"/>
              </a:ext>
            </a:extLst>
          </p:cNvPr>
          <p:cNvSpPr txBox="1"/>
          <p:nvPr/>
        </p:nvSpPr>
        <p:spPr>
          <a:xfrm>
            <a:off x="242047" y="261610"/>
            <a:ext cx="369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Approach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F60DB-93A4-6248-7391-5EB5DD720D12}"/>
              </a:ext>
            </a:extLst>
          </p:cNvPr>
          <p:cNvSpPr txBox="1"/>
          <p:nvPr/>
        </p:nvSpPr>
        <p:spPr>
          <a:xfrm>
            <a:off x="242047" y="1358153"/>
            <a:ext cx="10676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1. Data tables downloaded from </a:t>
            </a:r>
            <a:r>
              <a:rPr lang="en-US" sz="24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UK Road Safety: Traffic Accidents and Vehicles | Kaggle </a:t>
            </a:r>
            <a:r>
              <a:rPr lang="en-US" sz="2400" b="1" dirty="0">
                <a:solidFill>
                  <a:schemeClr val="bg1"/>
                </a:solidFill>
              </a:rPr>
              <a:t>(primary source)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2. Formatted, compiled and cleaned in one single dataset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3. The columns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Time, Police Presence, Urban or Rural Area, Local District Authority, Light Condition, Weather Condition, Day of Week, Number of Accidents, Number of Casualties , Speed Limit and Number of Vehicles.</a:t>
            </a:r>
            <a:r>
              <a:rPr lang="en-US" sz="2400" b="1" dirty="0">
                <a:solidFill>
                  <a:schemeClr val="bg1"/>
                </a:solidFill>
              </a:rPr>
              <a:t>be considered to answer our questions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6D5660-9C98-B844-1919-E7650BD344A6}"/>
              </a:ext>
            </a:extLst>
          </p:cNvPr>
          <p:cNvCxnSpPr/>
          <p:nvPr/>
        </p:nvCxnSpPr>
        <p:spPr>
          <a:xfrm>
            <a:off x="242047" y="784830"/>
            <a:ext cx="150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A84B52-6E43-C66A-23C8-49E0B191CC45}"/>
              </a:ext>
            </a:extLst>
          </p:cNvPr>
          <p:cNvSpPr txBox="1"/>
          <p:nvPr/>
        </p:nvSpPr>
        <p:spPr>
          <a:xfrm>
            <a:off x="995082" y="5753799"/>
            <a:ext cx="137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SQl</a:t>
            </a:r>
            <a:r>
              <a:rPr lang="en-US" sz="2000" b="1" dirty="0">
                <a:solidFill>
                  <a:schemeClr val="bg1"/>
                </a:solidFill>
              </a:rPr>
              <a:t> Code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D2134-E967-273C-E33D-267CF6B3DB06}"/>
              </a:ext>
            </a:extLst>
          </p:cNvPr>
          <p:cNvSpPr txBox="1"/>
          <p:nvPr/>
        </p:nvSpPr>
        <p:spPr>
          <a:xfrm>
            <a:off x="2127136" y="5683652"/>
            <a:ext cx="1018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UK_Road_Accidents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UK_Road_Accidents.sql</a:t>
            </a:r>
            <a:r>
              <a:rPr lang="en-US" dirty="0">
                <a:hlinkClick r:id="rId3"/>
              </a:rPr>
              <a:t> at main · </a:t>
            </a:r>
            <a:r>
              <a:rPr lang="en-US" dirty="0" err="1">
                <a:hlinkClick r:id="rId3"/>
              </a:rPr>
              <a:t>SomnathTheAnalyst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UK_Road_Accidents</a:t>
            </a:r>
            <a:r>
              <a:rPr lang="en-US" dirty="0">
                <a:hlinkClick r:id="rId3"/>
              </a:rPr>
              <a:t> (github.com)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135DE-6A8E-0623-A7F7-22D427A3F340}"/>
              </a:ext>
            </a:extLst>
          </p:cNvPr>
          <p:cNvSpPr txBox="1"/>
          <p:nvPr/>
        </p:nvSpPr>
        <p:spPr>
          <a:xfrm>
            <a:off x="100772" y="6196280"/>
            <a:ext cx="234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Cleaned Datasets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B164A-90A4-F060-DBB2-36A42C9EC817}"/>
              </a:ext>
            </a:extLst>
          </p:cNvPr>
          <p:cNvSpPr txBox="1"/>
          <p:nvPr/>
        </p:nvSpPr>
        <p:spPr>
          <a:xfrm>
            <a:off x="2110953" y="6238650"/>
            <a:ext cx="909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ui-monospace"/>
              </a:rPr>
              <a:t>https://www.kaggle.com/datasets/somnathnaskar/uk-road-accidents-cleaned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FADA1-4851-D006-CB49-AF925D9EE7A5}"/>
              </a:ext>
            </a:extLst>
          </p:cNvPr>
          <p:cNvSpPr txBox="1"/>
          <p:nvPr/>
        </p:nvSpPr>
        <p:spPr>
          <a:xfrm>
            <a:off x="614812" y="5396060"/>
            <a:ext cx="1892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Github</a:t>
            </a:r>
            <a:r>
              <a:rPr lang="en-US" sz="2000" b="1" dirty="0">
                <a:solidFill>
                  <a:schemeClr val="bg1"/>
                </a:solidFill>
              </a:rPr>
              <a:t> Repo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B0577-22CE-0A30-2161-31FC6B73B2EA}"/>
              </a:ext>
            </a:extLst>
          </p:cNvPr>
          <p:cNvSpPr txBox="1"/>
          <p:nvPr/>
        </p:nvSpPr>
        <p:spPr>
          <a:xfrm>
            <a:off x="2254102" y="5396060"/>
            <a:ext cx="526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SomnathTheAnalyst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UK_Road_Accidents</a:t>
            </a:r>
            <a:r>
              <a:rPr lang="en-US" dirty="0">
                <a:hlinkClick r:id="rId4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6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780BDD-C87F-1A4D-5F7B-4ECA9DDA5ED9}"/>
              </a:ext>
            </a:extLst>
          </p:cNvPr>
          <p:cNvSpPr txBox="1"/>
          <p:nvPr/>
        </p:nvSpPr>
        <p:spPr>
          <a:xfrm>
            <a:off x="228600" y="147918"/>
            <a:ext cx="2595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7962F-5E60-ACF7-C3C1-539519F4B0D4}"/>
              </a:ext>
            </a:extLst>
          </p:cNvPr>
          <p:cNvSpPr txBox="1"/>
          <p:nvPr/>
        </p:nvSpPr>
        <p:spPr>
          <a:xfrm>
            <a:off x="188259" y="999983"/>
            <a:ext cx="954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1.  Timeframe of Accidents and possible reason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4F999-49E3-121F-1EFD-1630B7103FBD}"/>
              </a:ext>
            </a:extLst>
          </p:cNvPr>
          <p:cNvSpPr txBox="1"/>
          <p:nvPr/>
        </p:nvSpPr>
        <p:spPr>
          <a:xfrm>
            <a:off x="228600" y="1707493"/>
            <a:ext cx="8081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2. Presence of Police Officer with respect to Urban or Rural Area and Districts where police came 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304BB-8DD9-C590-57C2-F1C36DC3DAEA}"/>
              </a:ext>
            </a:extLst>
          </p:cNvPr>
          <p:cNvSpPr txBox="1"/>
          <p:nvPr/>
        </p:nvSpPr>
        <p:spPr>
          <a:xfrm>
            <a:off x="228600" y="2749952"/>
            <a:ext cx="8875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3. Effect of Light Condition and Weather Condition on Number of Accidents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72A4F-D0AB-1CC0-C80B-CB3B7F2C03F6}"/>
              </a:ext>
            </a:extLst>
          </p:cNvPr>
          <p:cNvSpPr txBox="1"/>
          <p:nvPr/>
        </p:nvSpPr>
        <p:spPr>
          <a:xfrm>
            <a:off x="228600" y="3773289"/>
            <a:ext cx="823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4. Highest Number of Accidents in Day of Week and Possible                 Reason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35803-A9C9-762A-CEA7-329A38F0A211}"/>
              </a:ext>
            </a:extLst>
          </p:cNvPr>
          <p:cNvSpPr txBox="1"/>
          <p:nvPr/>
        </p:nvSpPr>
        <p:spPr>
          <a:xfrm>
            <a:off x="228600" y="4826474"/>
            <a:ext cx="860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5. Relation of Number of Casualties with Speed Limit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57E16-0A76-5903-1357-8708EF68D217}"/>
              </a:ext>
            </a:extLst>
          </p:cNvPr>
          <p:cNvSpPr/>
          <p:nvPr/>
        </p:nvSpPr>
        <p:spPr>
          <a:xfrm>
            <a:off x="11161059" y="0"/>
            <a:ext cx="10309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3772A2-485F-E7A6-0181-6F8998F431AD}"/>
              </a:ext>
            </a:extLst>
          </p:cNvPr>
          <p:cNvCxnSpPr>
            <a:cxnSpLocks/>
          </p:cNvCxnSpPr>
          <p:nvPr/>
        </p:nvCxnSpPr>
        <p:spPr>
          <a:xfrm>
            <a:off x="322729" y="669923"/>
            <a:ext cx="149262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8F6243-39CA-945C-9CAC-D756F6FDF34D}"/>
              </a:ext>
            </a:extLst>
          </p:cNvPr>
          <p:cNvSpPr txBox="1"/>
          <p:nvPr/>
        </p:nvSpPr>
        <p:spPr>
          <a:xfrm>
            <a:off x="188259" y="5627184"/>
            <a:ext cx="887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6. Relation of Number of Vehicles with Number of Casualties </a:t>
            </a:r>
          </a:p>
        </p:txBody>
      </p:sp>
    </p:spTree>
    <p:extLst>
      <p:ext uri="{BB962C8B-B14F-4D97-AF65-F5344CB8AC3E}">
        <p14:creationId xmlns:p14="http://schemas.microsoft.com/office/powerpoint/2010/main" val="51359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5950E-1E26-D1D8-2BB6-1CAB23447B4C}"/>
              </a:ext>
            </a:extLst>
          </p:cNvPr>
          <p:cNvSpPr txBox="1"/>
          <p:nvPr/>
        </p:nvSpPr>
        <p:spPr>
          <a:xfrm>
            <a:off x="0" y="147046"/>
            <a:ext cx="9767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1.  Timeframe of Accidents and possible reason </a:t>
            </a:r>
          </a:p>
          <a:p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B8AD8-E0FB-43B1-7459-EF3D08A0B5F2}"/>
              </a:ext>
            </a:extLst>
          </p:cNvPr>
          <p:cNvSpPr txBox="1"/>
          <p:nvPr/>
        </p:nvSpPr>
        <p:spPr>
          <a:xfrm>
            <a:off x="7293684" y="2631520"/>
            <a:ext cx="44913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Helvetica Neue"/>
              </a:rPr>
              <a:t>From 8-10AM and 15-17PM, there is a higher Number of Accidents than rest of the day. Reason may be there is a hurry to leave for workplace and getting back from workplace.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10334-D9E0-21FC-242F-951812272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7410"/>
            <a:ext cx="7058396" cy="492721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29E2D9-3704-20E4-7A5B-BD8E7303C76A}"/>
              </a:ext>
            </a:extLst>
          </p:cNvPr>
          <p:cNvCxnSpPr/>
          <p:nvPr/>
        </p:nvCxnSpPr>
        <p:spPr>
          <a:xfrm>
            <a:off x="129092" y="559398"/>
            <a:ext cx="6929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5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0925E-36FB-F15B-E83C-A931903826F6}"/>
              </a:ext>
            </a:extLst>
          </p:cNvPr>
          <p:cNvSpPr txBox="1"/>
          <p:nvPr/>
        </p:nvSpPr>
        <p:spPr>
          <a:xfrm>
            <a:off x="0" y="147918"/>
            <a:ext cx="9076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2. Presence of Police Officer with respect to Urban or Rural Area and Districts where police came 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B7F94-DAE9-9270-0DC0-B016C37390D4}"/>
              </a:ext>
            </a:extLst>
          </p:cNvPr>
          <p:cNvSpPr txBox="1"/>
          <p:nvPr/>
        </p:nvSpPr>
        <p:spPr>
          <a:xfrm>
            <a:off x="107575" y="5418917"/>
            <a:ext cx="11984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Helvetica Neue"/>
              </a:rPr>
              <a:t>It is evident that in Urban areas , the Number of Police came late to the Accident spot is less  than Rural areas. The top 5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Helvetica Neue"/>
              </a:rPr>
              <a:t>Local_Authority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Helvetica Neue"/>
              </a:rPr>
              <a:t>_(District), where Police came late are Birmingham, Leeds, Liverpool, Glasgow City and Bristol.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78D66-6688-2E52-4A3E-BE4DE97C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43282"/>
            <a:ext cx="6095999" cy="4116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154C5A-34C5-9124-4C3D-4A1B73483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14" y="1043282"/>
            <a:ext cx="5954485" cy="41165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865525-63EC-C721-5810-3891E2E00D1F}"/>
              </a:ext>
            </a:extLst>
          </p:cNvPr>
          <p:cNvCxnSpPr/>
          <p:nvPr/>
        </p:nvCxnSpPr>
        <p:spPr>
          <a:xfrm>
            <a:off x="107575" y="968127"/>
            <a:ext cx="4012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026AA6-544C-53B0-7760-2FC7C36713B0}"/>
              </a:ext>
            </a:extLst>
          </p:cNvPr>
          <p:cNvCxnSpPr/>
          <p:nvPr/>
        </p:nvCxnSpPr>
        <p:spPr>
          <a:xfrm>
            <a:off x="107575" y="527125"/>
            <a:ext cx="8659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3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7C6CFE-E379-1FE5-B308-2F4376AC7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758"/>
            <a:ext cx="6574971" cy="47794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E9BDDE-14F3-959C-7854-3B6A326D8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1" y="769759"/>
            <a:ext cx="5617029" cy="477946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0577E3-720C-8550-9AF3-D2F6A94073F9}"/>
              </a:ext>
            </a:extLst>
          </p:cNvPr>
          <p:cNvCxnSpPr>
            <a:cxnSpLocks/>
          </p:cNvCxnSpPr>
          <p:nvPr/>
        </p:nvCxnSpPr>
        <p:spPr>
          <a:xfrm>
            <a:off x="6574971" y="769758"/>
            <a:ext cx="0" cy="4880491"/>
          </a:xfrm>
          <a:prstGeom prst="line">
            <a:avLst/>
          </a:prstGeom>
          <a:ln w="476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9CE9E5-4DC0-08D6-A164-40520E5A6965}"/>
              </a:ext>
            </a:extLst>
          </p:cNvPr>
          <p:cNvSpPr txBox="1"/>
          <p:nvPr/>
        </p:nvSpPr>
        <p:spPr>
          <a:xfrm>
            <a:off x="-1" y="0"/>
            <a:ext cx="9671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3. Effect of Light Condition and Weather Condition on Number of Accidents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EF63E-F314-B0D9-2C1B-755518AD6F65}"/>
              </a:ext>
            </a:extLst>
          </p:cNvPr>
          <p:cNvSpPr txBox="1"/>
          <p:nvPr/>
        </p:nvSpPr>
        <p:spPr>
          <a:xfrm>
            <a:off x="2" y="5650249"/>
            <a:ext cx="12191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Helvetica Neue"/>
              </a:rPr>
              <a:t>Highest number of accidents happened in Fine no high winds-Daylight conditions. Second highest number accidents happened in Raining no high winds-Darkness light lit conditions. So it is evident that more than 70% of the accidents haven't affected by adverse conditions of Light and Weather.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C7B447-EE02-826F-FC64-438AF579A080}"/>
              </a:ext>
            </a:extLst>
          </p:cNvPr>
          <p:cNvCxnSpPr/>
          <p:nvPr/>
        </p:nvCxnSpPr>
        <p:spPr>
          <a:xfrm>
            <a:off x="-1" y="427565"/>
            <a:ext cx="9574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66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A1C6E-0D08-D3A3-5B56-D2CDA790B1FC}"/>
              </a:ext>
            </a:extLst>
          </p:cNvPr>
          <p:cNvSpPr txBox="1"/>
          <p:nvPr/>
        </p:nvSpPr>
        <p:spPr>
          <a:xfrm>
            <a:off x="0" y="0"/>
            <a:ext cx="10273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4. Highest Number of Accidents in Day of Week and Possible  Reason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27913-F46B-B676-C3F6-31236CCDD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001"/>
            <a:ext cx="6683188" cy="4744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D3FE08-9278-EA44-AC1D-26ABAE4DC955}"/>
              </a:ext>
            </a:extLst>
          </p:cNvPr>
          <p:cNvSpPr txBox="1"/>
          <p:nvPr/>
        </p:nvSpPr>
        <p:spPr>
          <a:xfrm>
            <a:off x="7070721" y="2567080"/>
            <a:ext cx="4693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Helvetica Neue"/>
              </a:rPr>
              <a:t>Highest number of accidents happened in Friday and Lowest Number of accidents happened in Sunday. Friday being the last day of work and Sunday being  Holiday in a week .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5B60D1-1B7C-0CD2-3C45-AD34D0A9CECC}"/>
              </a:ext>
            </a:extLst>
          </p:cNvPr>
          <p:cNvCxnSpPr/>
          <p:nvPr/>
        </p:nvCxnSpPr>
        <p:spPr>
          <a:xfrm>
            <a:off x="96819" y="839096"/>
            <a:ext cx="1065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C5774F-E2B9-BC6F-B9B9-FA2ADFED9785}"/>
              </a:ext>
            </a:extLst>
          </p:cNvPr>
          <p:cNvCxnSpPr/>
          <p:nvPr/>
        </p:nvCxnSpPr>
        <p:spPr>
          <a:xfrm>
            <a:off x="96819" y="462579"/>
            <a:ext cx="8875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9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9554B-D0F6-224B-6F97-6D48AC81FA9B}"/>
              </a:ext>
            </a:extLst>
          </p:cNvPr>
          <p:cNvSpPr txBox="1"/>
          <p:nvPr/>
        </p:nvSpPr>
        <p:spPr>
          <a:xfrm>
            <a:off x="0" y="134471"/>
            <a:ext cx="9219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5. Relation of Number of Casualties with Speed Limit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5D68C-63F8-512B-E38D-6E49AE750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995"/>
            <a:ext cx="6096001" cy="4502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9EF03-FBA8-D795-0D2C-101FA9D28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3995"/>
            <a:ext cx="6096000" cy="4502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E277BC-D40A-1A79-CC7F-A43F9C400967}"/>
              </a:ext>
            </a:extLst>
          </p:cNvPr>
          <p:cNvSpPr txBox="1"/>
          <p:nvPr/>
        </p:nvSpPr>
        <p:spPr>
          <a:xfrm>
            <a:off x="66340" y="5578478"/>
            <a:ext cx="12059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Number of accidents below 20 Speed Limit is very low i.e. &lt;30 accidents. More than 63% accidents happened with Speed Limit of 30Kmph and more than 77% of accidents caused casualties of 1.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9B2F0F-C774-CE40-3315-E50CCF2B2667}"/>
              </a:ext>
            </a:extLst>
          </p:cNvPr>
          <p:cNvCxnSpPr>
            <a:cxnSpLocks/>
          </p:cNvCxnSpPr>
          <p:nvPr/>
        </p:nvCxnSpPr>
        <p:spPr>
          <a:xfrm>
            <a:off x="6014677" y="719246"/>
            <a:ext cx="0" cy="4604483"/>
          </a:xfrm>
          <a:prstGeom prst="line">
            <a:avLst/>
          </a:prstGeom>
          <a:ln w="793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5FBC8A-F047-AFE4-F933-41D63B14B48A}"/>
              </a:ext>
            </a:extLst>
          </p:cNvPr>
          <p:cNvCxnSpPr/>
          <p:nvPr/>
        </p:nvCxnSpPr>
        <p:spPr>
          <a:xfrm>
            <a:off x="66340" y="614661"/>
            <a:ext cx="7819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5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609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Inter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Somnath Naskar</dc:creator>
  <cp:lastModifiedBy>Somnath Naskar</cp:lastModifiedBy>
  <cp:revision>5</cp:revision>
  <dcterms:created xsi:type="dcterms:W3CDTF">2022-09-11T15:56:20Z</dcterms:created>
  <dcterms:modified xsi:type="dcterms:W3CDTF">2022-09-18T05:53:49Z</dcterms:modified>
</cp:coreProperties>
</file>