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87" r:id="rId7"/>
    <p:sldId id="288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595848"/>
            <a:ext cx="3214307" cy="975001"/>
          </a:xfrm>
        </p:spPr>
        <p:txBody>
          <a:bodyPr anchor="b">
            <a:normAutofit/>
          </a:bodyPr>
          <a:lstStyle/>
          <a:p>
            <a:r>
              <a:rPr lang="th-TH" sz="3000" dirty="0">
                <a:solidFill>
                  <a:schemeClr val="tx1"/>
                </a:solidFill>
                <a:cs typeface="+mn-cs"/>
              </a:rPr>
              <a:t>โลโก้อันไหนทำให้คุณอยากกิน</a:t>
            </a:r>
            <a:r>
              <a:rPr lang="th-TH" sz="2800" dirty="0">
                <a:solidFill>
                  <a:schemeClr val="tx1"/>
                </a:solidFill>
                <a:cs typeface="+mn-cs"/>
              </a:rPr>
              <a:t> </a:t>
            </a:r>
            <a:r>
              <a:rPr lang="en-US" sz="2800" dirty="0">
                <a:solidFill>
                  <a:schemeClr val="tx1"/>
                </a:solidFill>
                <a:cs typeface="+mn-cs"/>
              </a:rPr>
              <a:t>Burger King?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E6AD7-27A9-4A91-91E1-574D7B0DFA04}"/>
              </a:ext>
            </a:extLst>
          </p:cNvPr>
          <p:cNvSpPr/>
          <p:nvPr/>
        </p:nvSpPr>
        <p:spPr>
          <a:xfrm>
            <a:off x="8176090" y="2752081"/>
            <a:ext cx="31616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036A87-0157-4F36-9D15-9A3BEC2F0E69}"/>
              </a:ext>
            </a:extLst>
          </p:cNvPr>
          <p:cNvSpPr/>
          <p:nvPr/>
        </p:nvSpPr>
        <p:spPr>
          <a:xfrm>
            <a:off x="8176090" y="2957595"/>
            <a:ext cx="3108960" cy="24251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3AB18-0CD8-4759-8A8D-1ECDEA6B584D}"/>
              </a:ext>
            </a:extLst>
          </p:cNvPr>
          <p:cNvSpPr txBox="1"/>
          <p:nvPr/>
        </p:nvSpPr>
        <p:spPr>
          <a:xfrm>
            <a:off x="8285107" y="3124531"/>
            <a:ext cx="288091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fontAlgn="base"/>
            <a:r>
              <a:rPr lang="th-TH" sz="2200" b="0" i="0" u="none" strike="noStrike" cap="all" dirty="0">
                <a:effectLst/>
                <a:latin typeface="Segoe UI" panose="020B0502040204020203" pitchFamily="34" charset="0"/>
              </a:rPr>
              <a:t>6220422001</a:t>
            </a:r>
            <a:r>
              <a:rPr lang="en-US" sz="2200" b="0" i="0" u="none" strike="noStrike" cap="all" dirty="0">
                <a:effectLst/>
                <a:latin typeface="Bookman Old Style" panose="02050604050505020204" pitchFamily="18" charset="0"/>
              </a:rPr>
              <a:t> </a:t>
            </a:r>
            <a:r>
              <a:rPr lang="th-TH" sz="2200" b="0" i="0" u="none" strike="noStrike" cap="all" dirty="0">
                <a:effectLst/>
                <a:latin typeface="Segoe UI" panose="020B0502040204020203" pitchFamily="34" charset="0"/>
              </a:rPr>
              <a:t>สิริธิดา กังวาฬวัฒนา</a:t>
            </a:r>
            <a:r>
              <a:rPr lang="en-US" sz="2200" b="0" i="0" dirty="0">
                <a:effectLst/>
                <a:latin typeface="Bookman Old Style" panose="02050604050505020204" pitchFamily="18" charset="0"/>
              </a:rPr>
              <a:t>​</a:t>
            </a:r>
            <a:endParaRPr lang="en-US" sz="2200" b="0" i="0" dirty="0"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th-TH" sz="2200" b="0" i="0" u="none" strike="noStrike" cap="all" dirty="0">
                <a:effectLst/>
                <a:latin typeface="Segoe UI" panose="020B0502040204020203" pitchFamily="34" charset="0"/>
              </a:rPr>
              <a:t>6220422004</a:t>
            </a:r>
            <a:r>
              <a:rPr lang="en-US" sz="2200" b="0" i="0" u="none" strike="noStrike" cap="all" dirty="0">
                <a:effectLst/>
                <a:latin typeface="Bookman Old Style" panose="02050604050505020204" pitchFamily="18" charset="0"/>
              </a:rPr>
              <a:t> </a:t>
            </a:r>
            <a:r>
              <a:rPr lang="th-TH" sz="2200" b="0" i="0" u="none" strike="noStrike" cap="all" dirty="0">
                <a:effectLst/>
                <a:latin typeface="Segoe UI" panose="020B0502040204020203" pitchFamily="34" charset="0"/>
              </a:rPr>
              <a:t>อโยธยา ศรีอินทร์</a:t>
            </a:r>
            <a:r>
              <a:rPr lang="en-US" sz="2200" b="0" i="0" dirty="0">
                <a:effectLst/>
                <a:latin typeface="Bookman Old Style" panose="02050604050505020204" pitchFamily="18" charset="0"/>
              </a:rPr>
              <a:t>​</a:t>
            </a:r>
            <a:endParaRPr lang="en-US" sz="2200" b="0" i="0" dirty="0"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th-TH" sz="2200" b="0" i="0" u="none" strike="noStrike" cap="all" dirty="0">
                <a:effectLst/>
                <a:latin typeface="Segoe UI" panose="020B0502040204020203" pitchFamily="34" charset="0"/>
              </a:rPr>
              <a:t>6220422005</a:t>
            </a:r>
            <a:r>
              <a:rPr lang="en-US" sz="2200" b="0" i="0" u="none" strike="noStrike" cap="all" dirty="0">
                <a:effectLst/>
                <a:latin typeface="Bookman Old Style" panose="02050604050505020204" pitchFamily="18" charset="0"/>
              </a:rPr>
              <a:t> </a:t>
            </a:r>
            <a:r>
              <a:rPr lang="th-TH" sz="2200" b="0" i="0" u="none" strike="noStrike" cap="all" dirty="0">
                <a:effectLst/>
                <a:latin typeface="Segoe UI" panose="020B0502040204020203" pitchFamily="34" charset="0"/>
              </a:rPr>
              <a:t>กาจน์ กุลชนะรัตน์</a:t>
            </a:r>
            <a:r>
              <a:rPr lang="en-US" sz="2200" b="0" i="0" dirty="0">
                <a:effectLst/>
                <a:latin typeface="Bookman Old Style" panose="02050604050505020204" pitchFamily="18" charset="0"/>
              </a:rPr>
              <a:t>​</a:t>
            </a:r>
            <a:br>
              <a:rPr lang="en-US" sz="2200" b="0" i="0" dirty="0">
                <a:effectLst/>
                <a:latin typeface="Bookman Old Style" panose="02050604050505020204" pitchFamily="18" charset="0"/>
              </a:rPr>
            </a:br>
            <a:r>
              <a:rPr lang="th-TH" sz="2200" b="0" i="0" dirty="0">
                <a:effectLst/>
                <a:latin typeface="Bookman Old Style" panose="02050604050505020204" pitchFamily="18" charset="0"/>
              </a:rPr>
              <a:t>6210422007 ณ</a:t>
            </a:r>
            <a:r>
              <a:rPr lang="th-TH" sz="2200" b="0" i="0" dirty="0" err="1">
                <a:effectLst/>
                <a:latin typeface="Bookman Old Style" panose="02050604050505020204" pitchFamily="18" charset="0"/>
              </a:rPr>
              <a:t>ฐโ</a:t>
            </a:r>
            <a:r>
              <a:rPr lang="th-TH" sz="2200" b="0" i="0" dirty="0">
                <a:effectLst/>
                <a:latin typeface="Bookman Old Style" panose="02050604050505020204" pitchFamily="18" charset="0"/>
              </a:rPr>
              <a:t>ชค นามวงษ์​</a:t>
            </a:r>
            <a:endParaRPr lang="en-US" sz="2200" b="0" i="0" dirty="0">
              <a:effectLst/>
              <a:latin typeface="Bookman Old Style" panose="02050604050505020204" pitchFamily="18" charset="0"/>
            </a:endParaRPr>
          </a:p>
          <a:p>
            <a:pPr algn="l" rtl="0" fontAlgn="base"/>
            <a:r>
              <a:rPr lang="th-TH" sz="2200" b="0" i="0" dirty="0">
                <a:effectLst/>
                <a:latin typeface="Bookman Old Style" panose="02050604050505020204" pitchFamily="18" charset="0"/>
              </a:rPr>
              <a:t>6220422011 วีรชัย อู๋สมบูรณ์​</a:t>
            </a:r>
          </a:p>
        </p:txBody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th-TH" sz="4800" dirty="0">
                <a:solidFill>
                  <a:schemeClr val="bg1"/>
                </a:solidFill>
                <a:cs typeface="+mn-cs"/>
              </a:rPr>
              <a:t>วิธีการเก็บข้อมูล</a:t>
            </a:r>
            <a:endParaRPr lang="en-US" sz="480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B9106-F218-4B2C-9019-A40F48FC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965" y="1018979"/>
            <a:ext cx="3706505" cy="486692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9391FA-C3A7-4722-B67C-DA967AF2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07" y="1018979"/>
            <a:ext cx="3957520" cy="486692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2F89931-7A0B-41A0-B8E9-CF1CD1769F95}"/>
              </a:ext>
            </a:extLst>
          </p:cNvPr>
          <p:cNvSpPr txBox="1">
            <a:spLocks/>
          </p:cNvSpPr>
          <p:nvPr/>
        </p:nvSpPr>
        <p:spPr>
          <a:xfrm>
            <a:off x="5476675" y="557641"/>
            <a:ext cx="5123520" cy="414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A: Original Logo 	B: New Logo</a:t>
            </a:r>
          </a:p>
        </p:txBody>
      </p: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D94F-5E4C-46FB-870D-FBEFDB57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ความบ่อยในการทาน </a:t>
            </a:r>
            <a:r>
              <a:rPr lang="en-US" dirty="0"/>
              <a:t>burger 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AAC37-234E-47CE-AE95-0897D7172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92" t="24300" r="43657" b="4056"/>
          <a:stretch/>
        </p:blipFill>
        <p:spPr>
          <a:xfrm>
            <a:off x="2099478" y="2314575"/>
            <a:ext cx="2453940" cy="2447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443857-6016-4074-A3A8-AC5223497A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47" t="27982" r="43707" b="2173"/>
          <a:stretch/>
        </p:blipFill>
        <p:spPr>
          <a:xfrm>
            <a:off x="5061753" y="2314575"/>
            <a:ext cx="2568107" cy="24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692E39-DBBD-40D8-A656-6D9A1791F3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45" t="27440" r="2118" b="55077"/>
          <a:stretch/>
        </p:blipFill>
        <p:spPr>
          <a:xfrm>
            <a:off x="8291706" y="2314575"/>
            <a:ext cx="2981325" cy="92267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6C3920C-037B-44C4-878C-B30BFB00364C}"/>
              </a:ext>
            </a:extLst>
          </p:cNvPr>
          <p:cNvSpPr txBox="1">
            <a:spLocks/>
          </p:cNvSpPr>
          <p:nvPr/>
        </p:nvSpPr>
        <p:spPr>
          <a:xfrm>
            <a:off x="2254785" y="4786741"/>
            <a:ext cx="2143325" cy="912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Original Logo</a:t>
            </a:r>
          </a:p>
          <a:p>
            <a:pPr algn="ctr"/>
            <a:r>
              <a:rPr lang="en-US" sz="1600" dirty="0"/>
              <a:t>25 response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83B8410-DCBD-479A-A88C-CC94479B061E}"/>
              </a:ext>
            </a:extLst>
          </p:cNvPr>
          <p:cNvSpPr txBox="1">
            <a:spLocks/>
          </p:cNvSpPr>
          <p:nvPr/>
        </p:nvSpPr>
        <p:spPr>
          <a:xfrm>
            <a:off x="5496945" y="4786741"/>
            <a:ext cx="1933775" cy="708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New Logo</a:t>
            </a:r>
          </a:p>
          <a:p>
            <a:pPr algn="ctr"/>
            <a:r>
              <a:rPr lang="en-US" sz="1600" dirty="0"/>
              <a:t>16 response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A7CEC1-3281-4878-B4AA-0AF2E1298DC0}"/>
              </a:ext>
            </a:extLst>
          </p:cNvPr>
          <p:cNvSpPr txBox="1">
            <a:spLocks/>
          </p:cNvSpPr>
          <p:nvPr/>
        </p:nvSpPr>
        <p:spPr>
          <a:xfrm>
            <a:off x="8291706" y="4014479"/>
            <a:ext cx="3133818" cy="1333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/>
              <a:t>จากผู้ทดสอบ พบว่า ส่วนใหญ่แล้วเป็นกลุ่มคนที่ทาน </a:t>
            </a:r>
            <a:r>
              <a:rPr lang="en-US" sz="2400" dirty="0"/>
              <a:t>burger king </a:t>
            </a:r>
            <a:r>
              <a:rPr lang="th-TH" sz="2400" dirty="0"/>
              <a:t>ไม่บ่อยนัก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787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D94F-5E4C-46FB-870D-FBEFDB57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/>
              <a:t>สรุปผล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0CEB37-222F-407B-B3E9-6E8621AD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5" y="1978242"/>
            <a:ext cx="4304149" cy="2786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1A7CCE-D149-431A-972E-5DA8847EB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150" y="1961371"/>
            <a:ext cx="4304149" cy="27861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92A679B-E504-45BF-8FDC-B93E7D148456}"/>
              </a:ext>
            </a:extLst>
          </p:cNvPr>
          <p:cNvSpPr txBox="1">
            <a:spLocks/>
          </p:cNvSpPr>
          <p:nvPr/>
        </p:nvSpPr>
        <p:spPr>
          <a:xfrm>
            <a:off x="1200146" y="5218548"/>
            <a:ext cx="9628625" cy="9226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/>
              <a:t>จะเห็นว่ากลุ่มคนที่ทาน </a:t>
            </a:r>
            <a:r>
              <a:rPr lang="en-US" sz="2400" dirty="0"/>
              <a:t>burger king </a:t>
            </a:r>
            <a:r>
              <a:rPr lang="th-TH" sz="2400" dirty="0"/>
              <a:t>ไม่บ่อยจะให้คะแนนในความอยากกินมากกว่ากลุ่มคนที่ทานบ่อย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/>
              <a:t>จาก </a:t>
            </a:r>
            <a:r>
              <a:rPr lang="en-US" sz="2400" dirty="0"/>
              <a:t>score </a:t>
            </a:r>
            <a:r>
              <a:rPr lang="th-TH" sz="2400" dirty="0"/>
              <a:t>ของความอยากกินพบว่า โลโก้ใหม่ได้ </a:t>
            </a:r>
            <a:r>
              <a:rPr lang="en-US" sz="2400" dirty="0"/>
              <a:t>score </a:t>
            </a:r>
            <a:r>
              <a:rPr lang="th-TH" sz="2400" dirty="0"/>
              <a:t>ในความอยากกินสูงกว่า โลโก้เก่า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90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0FC6-297C-4F91-ADCD-FED196F6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significant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BDE60-9448-4DDA-94F2-00AF74F0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2350419"/>
            <a:ext cx="11000014" cy="2297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028BF-C6BC-4483-B709-9CF530E6B7DC}"/>
              </a:ext>
            </a:extLst>
          </p:cNvPr>
          <p:cNvSpPr txBox="1"/>
          <p:nvPr/>
        </p:nvSpPr>
        <p:spPr>
          <a:xfrm>
            <a:off x="1382486" y="4749475"/>
            <a:ext cx="8940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Levene’s</a:t>
            </a:r>
            <a:r>
              <a:rPr lang="en-US" dirty="0"/>
              <a:t> test :</a:t>
            </a:r>
            <a:r>
              <a:rPr lang="th-TH" dirty="0"/>
              <a:t> </a:t>
            </a:r>
            <a:r>
              <a:rPr lang="en-US" dirty="0"/>
              <a:t>We do not reject null that Variance are equal</a:t>
            </a:r>
          </a:p>
          <a:p>
            <a:r>
              <a:rPr lang="en-US" dirty="0"/>
              <a:t>With 95% CI we have no evidence to reject null, therefore the mean score of new logo and </a:t>
            </a:r>
            <a:br>
              <a:rPr lang="en-US" dirty="0"/>
            </a:br>
            <a:r>
              <a:rPr lang="en-US" dirty="0"/>
              <a:t>original logo are not significantly different (P-value =0.056)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42026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29AFC54228BB644B88085DE89773D991" ma:contentTypeVersion="8" ma:contentTypeDescription="สร้างเอกสารใหม่" ma:contentTypeScope="" ma:versionID="ee0fcebf90491b1eb29707a0c6cde0a2">
  <xsd:schema xmlns:xsd="http://www.w3.org/2001/XMLSchema" xmlns:xs="http://www.w3.org/2001/XMLSchema" xmlns:p="http://schemas.microsoft.com/office/2006/metadata/properties" xmlns:ns2="37ca40dd-0408-4bca-ab60-ac7e17dba21f" targetNamespace="http://schemas.microsoft.com/office/2006/metadata/properties" ma:root="true" ma:fieldsID="ab8030211cdac8f4386b98f339065783" ns2:_="">
    <xsd:import namespace="37ca40dd-0408-4bca-ab60-ac7e17dba2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a40dd-0408-4bca-ab60-ac7e17dba2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46E6C9-2481-45F8-AB93-323D5EE7A2B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180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Segoe UI</vt:lpstr>
      <vt:lpstr>1_RetrospectVTI</vt:lpstr>
      <vt:lpstr>โลโก้อันไหนทำให้คุณอยากกิน Burger King?</vt:lpstr>
      <vt:lpstr>วิธีการเก็บข้อมูล</vt:lpstr>
      <vt:lpstr>ความบ่อยในการทาน burger king</vt:lpstr>
      <vt:lpstr>สรุปผล</vt:lpstr>
      <vt:lpstr>Statistical significant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โลโก้อันไหนทำให้คุณอยากกิน Burger King?</dc:title>
  <dc:creator>อโยธยา ศรีอินทร์</dc:creator>
  <cp:lastModifiedBy>กาจน์ กุลชนะรัตน์</cp:lastModifiedBy>
  <cp:revision>7</cp:revision>
  <dcterms:created xsi:type="dcterms:W3CDTF">2021-04-17T03:46:33Z</dcterms:created>
  <dcterms:modified xsi:type="dcterms:W3CDTF">2021-04-17T05:09:39Z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0x01010029AFC54228BB644B88085DE89773D991</vt:lpwstr>
  </property>
</Properties>
</file>