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51" r:id="rId2"/>
    <p:sldId id="2982" r:id="rId3"/>
    <p:sldId id="2983" r:id="rId4"/>
    <p:sldId id="2984" r:id="rId5"/>
    <p:sldId id="2985" r:id="rId6"/>
    <p:sldId id="2986" r:id="rId7"/>
    <p:sldId id="2987" r:id="rId8"/>
    <p:sldId id="2988" r:id="rId9"/>
    <p:sldId id="2989" r:id="rId10"/>
    <p:sldId id="299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5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77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20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5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9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46B031-CF78-435E-8904-02BA7C1DA0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431D-24DF-46D1-9093-C200BCCC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0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65BB-E089-4DBE-BD6D-8DC755C2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9805E9-78D4-4C04-9962-5D4602CA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71" y="1548876"/>
            <a:ext cx="4572000" cy="25593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3C50A-59F4-4518-BF5C-E162379A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1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7F4CDCB-0E18-4F39-9906-35176606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12" y="1664180"/>
            <a:ext cx="1112100" cy="3899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41FE3B-BC20-49CB-B4C4-EBBF3BB53811}"/>
              </a:ext>
            </a:extLst>
          </p:cNvPr>
          <p:cNvSpPr/>
          <p:nvPr/>
        </p:nvSpPr>
        <p:spPr>
          <a:xfrm>
            <a:off x="1229497" y="4708959"/>
            <a:ext cx="6685005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 </a:t>
            </a:r>
            <a:r>
              <a:rPr lang="en-US" sz="36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T-PAD</a:t>
            </a:r>
            <a:r>
              <a:rPr lang="en-US" sz="36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to Teachers, so is </a:t>
            </a:r>
            <a:r>
              <a:rPr lang="en-US" sz="36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S-PAD </a:t>
            </a:r>
            <a:r>
              <a:rPr lang="en-US" sz="36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Students</a:t>
            </a:r>
          </a:p>
        </p:txBody>
      </p:sp>
    </p:spTree>
    <p:extLst>
      <p:ext uri="{BB962C8B-B14F-4D97-AF65-F5344CB8AC3E}">
        <p14:creationId xmlns:p14="http://schemas.microsoft.com/office/powerpoint/2010/main" val="43468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BAD5-A81F-40C5-BE62-64AE375C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8159228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Chapter 7: </a:t>
            </a:r>
            <a:br>
              <a:rPr lang="en-US" sz="3200" b="1" dirty="0"/>
            </a:br>
            <a:r>
              <a:rPr lang="en-US" sz="3200" b="1" dirty="0"/>
              <a:t>COLLABORATION WITH PARENTS AND STAKEHOLDERS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3420-1621-4A8A-AC11-337845A9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2052925"/>
            <a:ext cx="8358187" cy="4195481"/>
          </a:xfrm>
        </p:spPr>
        <p:txBody>
          <a:bodyPr>
            <a:normAutofit/>
          </a:bodyPr>
          <a:lstStyle/>
          <a:p>
            <a:pPr lvl="1"/>
            <a:r>
              <a:rPr lang="en-US" sz="2800" i="1" dirty="0"/>
              <a:t>Children right with responsibility </a:t>
            </a:r>
            <a:endParaRPr lang="en-US" sz="2800" dirty="0"/>
          </a:p>
          <a:p>
            <a:pPr lvl="1"/>
            <a:r>
              <a:rPr lang="en-US" sz="2800" i="1" dirty="0"/>
              <a:t>WHAT IS A MILLENNIUM QUESTION?</a:t>
            </a:r>
            <a:endParaRPr lang="en-US" sz="2800" dirty="0"/>
          </a:p>
          <a:p>
            <a:pPr lvl="1"/>
            <a:r>
              <a:rPr lang="en-US" sz="2800" i="1" dirty="0"/>
              <a:t>Student Performance Contracting </a:t>
            </a:r>
            <a:endParaRPr lang="en-US" sz="2800" dirty="0"/>
          </a:p>
          <a:p>
            <a:pPr lvl="1"/>
            <a:r>
              <a:rPr lang="en-US" sz="2800" i="1" dirty="0"/>
              <a:t>Student SWOT analysis tool</a:t>
            </a:r>
            <a:endParaRPr lang="en-US" sz="2800" dirty="0"/>
          </a:p>
          <a:p>
            <a:pPr lvl="1"/>
            <a:r>
              <a:rPr lang="en-US" sz="2800" i="1" dirty="0"/>
              <a:t>Study Methods</a:t>
            </a:r>
            <a:endParaRPr lang="en-US" sz="2800" dirty="0"/>
          </a:p>
          <a:p>
            <a:pPr lvl="1"/>
            <a:r>
              <a:rPr lang="en-US" sz="2800" i="1" dirty="0"/>
              <a:t>Academic Clinic and Preparedness tool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D7565-4E4B-4017-BE19-20B8439C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28D72B0-4DFF-4CDE-B942-8DE3AA8DE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1" r="24576"/>
          <a:stretch/>
        </p:blipFill>
        <p:spPr>
          <a:xfrm rot="5400000">
            <a:off x="4152235" y="1908284"/>
            <a:ext cx="1058778" cy="86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22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752C-0D5E-48D5-8A69-11D1EFED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SPAD Table of Contents.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C09E-D101-43B3-AC33-52030BD4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1589"/>
            <a:ext cx="7843838" cy="5300662"/>
          </a:xfrm>
        </p:spPr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sz="3200" b="1" dirty="0"/>
              <a:t>PREAMBLE</a:t>
            </a:r>
            <a:endParaRPr lang="en-US" sz="1400" dirty="0"/>
          </a:p>
          <a:p>
            <a:r>
              <a:rPr lang="en-US" dirty="0"/>
              <a:t> </a:t>
            </a:r>
            <a:r>
              <a:rPr lang="en-US" sz="2400" i="1" dirty="0"/>
              <a:t>Where Are These Results Hiding?</a:t>
            </a:r>
            <a:endParaRPr lang="en-US" sz="2400" dirty="0"/>
          </a:p>
          <a:p>
            <a:r>
              <a:rPr lang="en-US" sz="2400" i="1" dirty="0"/>
              <a:t>What Is Generation Change Effects on Education?</a:t>
            </a:r>
          </a:p>
          <a:p>
            <a:r>
              <a:rPr lang="en-US" sz="2400" i="1" dirty="0"/>
              <a:t>Characteristics of Generation Z</a:t>
            </a:r>
            <a:endParaRPr lang="en-US" sz="5400" b="1" dirty="0"/>
          </a:p>
          <a:p>
            <a:r>
              <a:rPr lang="en-US" sz="2400" i="1" dirty="0"/>
              <a:t>What Should You Know About Bipolar Disorder?</a:t>
            </a:r>
            <a:endParaRPr lang="en-US" sz="2400" dirty="0"/>
          </a:p>
          <a:p>
            <a:r>
              <a:rPr lang="en-US" sz="2400" i="1" dirty="0"/>
              <a:t>The Confession of a Student Who Attempted to Burn a School Dorm</a:t>
            </a:r>
            <a:endParaRPr lang="en-US" sz="2400" dirty="0"/>
          </a:p>
          <a:p>
            <a:r>
              <a:rPr lang="en-US" sz="2400" i="1" dirty="0"/>
              <a:t>Professor Seymour Papert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C2CCA-B74A-4BDE-8252-C8A3C5D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8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F30D-1275-4F08-BCA2-1B9C587F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B6A1-FE2D-444C-B5D5-2ECED4F2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314450"/>
            <a:ext cx="8215311" cy="524781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b="1" dirty="0"/>
              <a:t>PREFACE</a:t>
            </a:r>
            <a:endParaRPr lang="en-US" sz="3600" dirty="0"/>
          </a:p>
          <a:p>
            <a:pPr lvl="1"/>
            <a:r>
              <a:rPr lang="en-US" sz="3200" i="1" dirty="0"/>
              <a:t>The Law of Diminishing Returns</a:t>
            </a:r>
            <a:endParaRPr lang="en-US" sz="3200" dirty="0"/>
          </a:p>
          <a:p>
            <a:pPr lvl="1"/>
            <a:r>
              <a:rPr lang="en-US" sz="3200" i="1" dirty="0"/>
              <a:t>Challenges Facing Education System in Kenya.</a:t>
            </a:r>
          </a:p>
          <a:p>
            <a:pPr lvl="1"/>
            <a:endParaRPr lang="en-US" sz="3200" i="1" dirty="0"/>
          </a:p>
          <a:p>
            <a:pPr lvl="0"/>
            <a:r>
              <a:rPr lang="en-US" sz="3600" b="1" dirty="0"/>
              <a:t>FOREWORD</a:t>
            </a:r>
            <a:endParaRPr lang="en-US" sz="3600" dirty="0"/>
          </a:p>
          <a:p>
            <a:pPr lvl="0"/>
            <a:r>
              <a:rPr lang="en-US" sz="3600" b="1" dirty="0"/>
              <a:t>ACKNOWLEDGEMENT</a:t>
            </a:r>
            <a:endParaRPr lang="en-US" sz="3600" dirty="0"/>
          </a:p>
          <a:p>
            <a:pPr lvl="0"/>
            <a:r>
              <a:rPr lang="en-US" sz="3600" b="1" dirty="0"/>
              <a:t>EDITORIAL REFLECTIONS</a:t>
            </a:r>
            <a:endParaRPr lang="en-US" sz="3600" dirty="0"/>
          </a:p>
          <a:p>
            <a:pPr lvl="0"/>
            <a:r>
              <a:rPr lang="en-US" sz="3600" i="1" dirty="0"/>
              <a:t>References</a:t>
            </a:r>
            <a:endParaRPr lang="en-US" sz="3600" dirty="0"/>
          </a:p>
          <a:p>
            <a:pPr lvl="1"/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A5EE7-0655-4ECB-A78C-3C82D0A3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4421DF4-B147-4EA5-BD97-58CA7221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2" t="8517" r="19180" b="5914"/>
          <a:stretch/>
        </p:blipFill>
        <p:spPr>
          <a:xfrm>
            <a:off x="6034156" y="3743145"/>
            <a:ext cx="3052694" cy="28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7835-8F66-48A2-942E-F0337117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8173515" cy="14005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1: </a:t>
            </a:r>
            <a:br>
              <a:rPr lang="en-US" b="1" dirty="0"/>
            </a:br>
            <a:r>
              <a:rPr lang="en-US" b="1" dirty="0"/>
              <a:t>LEARNERS’ KNOWLEDGE AND VALUE ADDITION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809A-0EC1-429D-93FA-BE09E3E8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71750"/>
            <a:ext cx="9001214" cy="3676656"/>
          </a:xfrm>
        </p:spPr>
        <p:txBody>
          <a:bodyPr>
            <a:normAutofit/>
          </a:bodyPr>
          <a:lstStyle/>
          <a:p>
            <a:pPr lvl="1"/>
            <a:r>
              <a:rPr lang="en-US" sz="3200" i="1" dirty="0"/>
              <a:t>What is Knowledge</a:t>
            </a:r>
            <a:endParaRPr lang="en-US" sz="3200" dirty="0"/>
          </a:p>
          <a:p>
            <a:pPr lvl="1"/>
            <a:r>
              <a:rPr lang="en-US" sz="3200" i="1" dirty="0"/>
              <a:t>The strategies of students’ involvements</a:t>
            </a:r>
            <a:endParaRPr lang="en-US" sz="3200" dirty="0"/>
          </a:p>
          <a:p>
            <a:pPr lvl="1"/>
            <a:r>
              <a:rPr lang="en-US" sz="3200" i="1" dirty="0"/>
              <a:t>Benefits of students’ involvements</a:t>
            </a:r>
            <a:endParaRPr lang="en-US" sz="3200" dirty="0"/>
          </a:p>
          <a:p>
            <a:pPr lvl="1"/>
            <a:r>
              <a:rPr lang="en-US" sz="3200" i="1" dirty="0"/>
              <a:t>S-PAD learning standard reporting tool</a:t>
            </a:r>
            <a:endParaRPr lang="en-US" sz="3200" dirty="0"/>
          </a:p>
          <a:p>
            <a:pPr lvl="1"/>
            <a:r>
              <a:rPr lang="en-US" sz="3200" i="1" dirty="0"/>
              <a:t>·Hawthorne effect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D89C0-315B-4510-A2AC-8D7EEE2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1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FE74-DF40-48DA-9CA5-96ADDCB5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452718"/>
            <a:ext cx="8315324" cy="1400530"/>
          </a:xfrm>
        </p:spPr>
        <p:txBody>
          <a:bodyPr/>
          <a:lstStyle/>
          <a:p>
            <a:r>
              <a:rPr lang="en-US" b="1" dirty="0"/>
              <a:t>Chapter 2: TIME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DB0C-D712-406C-977D-4DE74E3B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35" y="1643063"/>
            <a:ext cx="8144939" cy="4605343"/>
          </a:xfrm>
        </p:spPr>
        <p:txBody>
          <a:bodyPr/>
          <a:lstStyle/>
          <a:p>
            <a:pPr lvl="1"/>
            <a:r>
              <a:rPr lang="en-US" sz="3600" dirty="0"/>
              <a:t>Definition</a:t>
            </a:r>
          </a:p>
          <a:p>
            <a:pPr lvl="1"/>
            <a:r>
              <a:rPr lang="en-US" sz="3600" i="1" dirty="0"/>
              <a:t>Biblical causes of poverty</a:t>
            </a:r>
            <a:endParaRPr lang="en-US" sz="3600" dirty="0"/>
          </a:p>
          <a:p>
            <a:pPr lvl="1"/>
            <a:r>
              <a:rPr lang="en-US" sz="3600" i="1" dirty="0"/>
              <a:t>Time management matrix</a:t>
            </a:r>
            <a:endParaRPr lang="en-US" sz="3600" dirty="0"/>
          </a:p>
          <a:p>
            <a:pPr lvl="1"/>
            <a:r>
              <a:rPr lang="en-US" sz="3600" i="1" dirty="0"/>
              <a:t>Students effective time management indicator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2C397-1639-4A9F-8056-859AA537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ED7010D-C6D4-4BD4-B9C7-795D0489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36" y="1643063"/>
            <a:ext cx="119644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80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4A6B-790E-4F4A-BBE2-DACC81DB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7"/>
            <a:ext cx="8359253" cy="1933295"/>
          </a:xfrm>
        </p:spPr>
        <p:txBody>
          <a:bodyPr/>
          <a:lstStyle/>
          <a:p>
            <a:pPr algn="ctr"/>
            <a:r>
              <a:rPr lang="en-US" sz="3200" b="1" dirty="0"/>
              <a:t>Chapter 3 </a:t>
            </a:r>
            <a:br>
              <a:rPr lang="en-US" sz="3200" b="1" dirty="0"/>
            </a:br>
            <a:r>
              <a:rPr lang="en-US" sz="3200" b="1" dirty="0"/>
              <a:t>LEARNING CREATIVITY, INNOVATION AND ICT INTEGRATION.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E77-D2B2-424B-BD03-1ADF8506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2143125"/>
            <a:ext cx="8701088" cy="4105281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Students using computers as instruments for learning</a:t>
            </a:r>
          </a:p>
          <a:p>
            <a:pPr lvl="1"/>
            <a:r>
              <a:rPr lang="en-US" sz="3200" dirty="0"/>
              <a:t>How Generation Z Relates Learning.</a:t>
            </a:r>
          </a:p>
          <a:p>
            <a:pPr lvl="1"/>
            <a:r>
              <a:rPr lang="en-US" sz="3200" dirty="0"/>
              <a:t>ICT Integration in Learning Process</a:t>
            </a:r>
          </a:p>
          <a:p>
            <a:pPr lvl="1"/>
            <a:r>
              <a:rPr lang="en-US" sz="3200" dirty="0"/>
              <a:t>Referencing and Citations System - Zotero Program</a:t>
            </a:r>
          </a:p>
          <a:p>
            <a:pPr lvl="1"/>
            <a:r>
              <a:rPr lang="en-US" sz="3200" dirty="0"/>
              <a:t>Reference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A1042-F961-4BFB-85A4-5BF2D987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8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516B-93A2-48D8-91C1-C2647AEF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2" y="236082"/>
            <a:ext cx="8630138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Chapter 4: </a:t>
            </a:r>
            <a:br>
              <a:rPr lang="en-US" sz="3200" b="1" dirty="0"/>
            </a:br>
            <a:r>
              <a:rPr lang="en-US" sz="3200" b="1" dirty="0"/>
              <a:t>PERSONAL SAFETY, DISCIPLINE AND STUDENT </a:t>
            </a:r>
            <a:r>
              <a:rPr lang="en-US" sz="3200" b="1" i="1" dirty="0"/>
              <a:t>CONDUCT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3A91-3B22-45AA-A933-03AB56F9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62" y="2209801"/>
            <a:ext cx="8444401" cy="4195481"/>
          </a:xfrm>
        </p:spPr>
        <p:txBody>
          <a:bodyPr>
            <a:normAutofit/>
          </a:bodyPr>
          <a:lstStyle/>
          <a:p>
            <a:pPr lvl="1"/>
            <a:r>
              <a:rPr lang="en-US" sz="3600" i="1" dirty="0"/>
              <a:t>Safety Threats and Challenges</a:t>
            </a:r>
            <a:endParaRPr lang="en-US" sz="3600" dirty="0"/>
          </a:p>
          <a:p>
            <a:pPr lvl="1"/>
            <a:r>
              <a:rPr lang="en-US" sz="3600" i="1" dirty="0"/>
              <a:t>Ways of Practicing Everyday Cleaning Habits</a:t>
            </a:r>
            <a:endParaRPr lang="en-US" sz="3600" dirty="0"/>
          </a:p>
          <a:p>
            <a:pPr lvl="1"/>
            <a:r>
              <a:rPr lang="en-US" sz="3600" i="1" dirty="0"/>
              <a:t>Students’ Personal Strategic Plan</a:t>
            </a:r>
            <a:endParaRPr lang="en-US" sz="3600" dirty="0"/>
          </a:p>
          <a:p>
            <a:pPr lvl="1"/>
            <a:r>
              <a:rPr lang="en-US" sz="3600" i="1" dirty="0"/>
              <a:t>Effects of Drug in Schools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A6005-71C9-461B-98ED-98507550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1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3A01-7FC8-4C43-8201-78F4F500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295736"/>
            <a:ext cx="8873603" cy="1557512"/>
          </a:xfrm>
        </p:spPr>
        <p:txBody>
          <a:bodyPr/>
          <a:lstStyle/>
          <a:p>
            <a:pPr algn="ctr"/>
            <a:r>
              <a:rPr lang="en-US" sz="3200" b="1" dirty="0"/>
              <a:t>Chapter 5: </a:t>
            </a:r>
            <a:br>
              <a:rPr lang="en-US" sz="3200" b="1" dirty="0"/>
            </a:br>
            <a:r>
              <a:rPr lang="en-US" sz="3200" b="1" dirty="0"/>
              <a:t>PROMOTION OF CO-CURRICULAR ACTIVITIES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8508-D2BA-4EB2-9808-8D8D28808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1485901"/>
            <a:ext cx="9015412" cy="5186362"/>
          </a:xfrm>
        </p:spPr>
        <p:txBody>
          <a:bodyPr>
            <a:normAutofit/>
          </a:bodyPr>
          <a:lstStyle/>
          <a:p>
            <a:pPr lvl="1"/>
            <a:r>
              <a:rPr lang="en-US" sz="3600" i="1" dirty="0"/>
              <a:t>The Difference Between Co-Curricular and Extra-Curricular Activities</a:t>
            </a:r>
            <a:endParaRPr lang="en-US" sz="3600" dirty="0"/>
          </a:p>
          <a:p>
            <a:pPr lvl="1"/>
            <a:r>
              <a:rPr lang="en-US" sz="3600" i="1" dirty="0"/>
              <a:t>Games and Sports</a:t>
            </a:r>
            <a:endParaRPr lang="en-US" sz="3600" dirty="0"/>
          </a:p>
          <a:p>
            <a:pPr lvl="1"/>
            <a:r>
              <a:rPr lang="en-US" sz="3600" i="1" dirty="0"/>
              <a:t>Reinforcement of Learning in cocurricular activities</a:t>
            </a:r>
            <a:endParaRPr lang="en-US" sz="3600" dirty="0"/>
          </a:p>
          <a:p>
            <a:pPr lvl="1"/>
            <a:r>
              <a:rPr lang="en-US" sz="3600" i="1" dirty="0"/>
              <a:t>Co Curricula Activities Improves the Student’s Intelligence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8AC6-5F36-4796-9D33-E7A8968A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2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EB76-6CF3-4CF6-B859-B69A55FE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295736"/>
            <a:ext cx="8287815" cy="155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Chapter 6:</a:t>
            </a:r>
            <a:br>
              <a:rPr lang="en-US" sz="3200" b="1" dirty="0"/>
            </a:br>
            <a:r>
              <a:rPr lang="en-US" sz="3200" b="1" dirty="0"/>
              <a:t> STRATEGIES OF ACADEMIC IMPROVEMENT AND DEVELOPMENT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75A4-3FE9-4459-96EE-A56C23E5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3" y="2052925"/>
            <a:ext cx="8672511" cy="4609818"/>
          </a:xfrm>
        </p:spPr>
        <p:txBody>
          <a:bodyPr>
            <a:normAutofit/>
          </a:bodyPr>
          <a:lstStyle/>
          <a:p>
            <a:pPr lvl="1"/>
            <a:r>
              <a:rPr lang="en-US" sz="3000" i="1" dirty="0"/>
              <a:t>Education Is A Phenomenally Transformative</a:t>
            </a:r>
            <a:endParaRPr lang="en-US" sz="3000" dirty="0"/>
          </a:p>
          <a:p>
            <a:pPr lvl="1"/>
            <a:r>
              <a:rPr lang="en-US" sz="3000" i="1" dirty="0"/>
              <a:t>The Student Organizational Structure</a:t>
            </a:r>
            <a:endParaRPr lang="en-US" sz="3000" dirty="0"/>
          </a:p>
          <a:p>
            <a:pPr lvl="1"/>
            <a:r>
              <a:rPr lang="en-US" sz="3000" i="1" dirty="0"/>
              <a:t>PEER CAT INSTRUCTIONS</a:t>
            </a:r>
            <a:endParaRPr lang="en-US" sz="3000" dirty="0"/>
          </a:p>
          <a:p>
            <a:pPr lvl="1"/>
            <a:r>
              <a:rPr lang="en-US" sz="3000" i="1" dirty="0"/>
              <a:t>Guidelines to Effective Preparation for Examinations</a:t>
            </a:r>
            <a:endParaRPr lang="en-US" sz="3000" dirty="0"/>
          </a:p>
          <a:p>
            <a:pPr lvl="1"/>
            <a:r>
              <a:rPr lang="en-US" sz="3000" i="1" dirty="0"/>
              <a:t>Tips to Improve Studying Results</a:t>
            </a:r>
            <a:endParaRPr lang="en-US" sz="3000" dirty="0"/>
          </a:p>
          <a:p>
            <a:pPr lvl="1"/>
            <a:r>
              <a:rPr lang="en-US" sz="3000" i="1" dirty="0"/>
              <a:t>Ranking of Students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28EAF-4405-47BF-AFB8-FB4DFAAF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9FC1-FFDC-4ACC-8C90-9BC1A97C67CF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BBC8B3F-30F1-409E-8951-04A7AAE5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14" y="4028491"/>
            <a:ext cx="1864624" cy="26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43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320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Century Gothic</vt:lpstr>
      <vt:lpstr>Wingdings 3</vt:lpstr>
      <vt:lpstr>Ion</vt:lpstr>
      <vt:lpstr>WHAT IS </vt:lpstr>
      <vt:lpstr>SPAD Table of Contents.</vt:lpstr>
      <vt:lpstr>Table of Contents.</vt:lpstr>
      <vt:lpstr>Chapter 1:  LEARNERS’ KNOWLEDGE AND VALUE ADDITION </vt:lpstr>
      <vt:lpstr>Chapter 2: TIME MANAGEMENT </vt:lpstr>
      <vt:lpstr>Chapter 3  LEARNING CREATIVITY, INNOVATION AND ICT INTEGRATION. </vt:lpstr>
      <vt:lpstr>Chapter 4:  PERSONAL SAFETY, DISCIPLINE AND STUDENT CONDUCT </vt:lpstr>
      <vt:lpstr>Chapter 5:  PROMOTION OF CO-CURRICULAR ACTIVITIES </vt:lpstr>
      <vt:lpstr>Chapter 6:  STRATEGIES OF ACADEMIC IMPROVEMENT AND DEVELOPMENT </vt:lpstr>
      <vt:lpstr>Chapter 7:  COLLABORATION WITH PARENTS AND STAKEHOLDERS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</dc:title>
  <dc:creator>pc</dc:creator>
  <cp:lastModifiedBy>pc</cp:lastModifiedBy>
  <cp:revision>1</cp:revision>
  <dcterms:created xsi:type="dcterms:W3CDTF">2020-05-26T20:22:33Z</dcterms:created>
  <dcterms:modified xsi:type="dcterms:W3CDTF">2020-05-26T20:24:43Z</dcterms:modified>
</cp:coreProperties>
</file>