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FBB49F-BB05-4B5F-912D-742A6151D4C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C18185-8FAF-47E6-9AF5-3F086B957B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848F69-9416-4E5E-AFBF-4B62FAA5CF6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288249-FC9F-4986-B2B2-C19890E17FF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DA25-5CA8-48F1-E6AA-567A7493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899F-24A4-ABE9-1405-C77647CE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F5D3-647F-8934-3308-2DCDFD22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DF3-47C5-421A-A347-AD18BE49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6A8F-ACCF-972E-2CC5-A64187DC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50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B0F7-BBD2-E625-7BD4-52FCF3E7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B317-CB86-17A3-E3CE-FAE2BBD8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8BFC-ED44-8901-69DA-3BE0B79D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D3C8-A244-E684-34A7-D09485A0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6323-DA25-8BF5-F9F8-2AE0319C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54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389A-8557-FAE1-258D-78ADA07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1763-CF7A-A5C2-3024-70E7734C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7D43-E724-2E36-4AF1-A933DD87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6E86-995C-421F-C45A-A9682844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6330-B0E6-8826-2335-9E6734CB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46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D32D-A229-7EA6-9B8D-B75E0E7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732B-F6B2-61E2-02A0-5A9B5180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57AE-4CDA-13BC-EDAA-07729B7A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ACF7-1F1A-379A-76DF-886D118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73BF-35C1-982F-6A1E-B542F365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5059-1575-FC20-0908-19C1440E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337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8E3B-3246-469E-6478-D7D5A761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310-7B98-D2DC-A820-D3754E79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12583-DD6C-9ABD-945A-82B5E79E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1AA2E-A997-B6C9-059F-0DA45D14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A1DE0-FF9C-F40A-5361-7B0C796E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DD9D9-C0C9-2F99-A08C-747E21EA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A9317-B23D-7D20-9C19-1734F131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7293E-15C2-6AD1-3E1D-46E4CC81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588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7E71-1EE6-6DDB-BFEC-9FFDF84D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6E61-F4A4-E610-5C96-837DC2B4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A929F-3946-D6CB-4F26-AD3F019F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F84C-65E1-F63F-156E-11EA422A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4290-A316-41A5-B0F6-80549103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09934-5D38-0B1E-7DD6-EB0D36A6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FAB24-29E9-5D94-DF49-3DDF6556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7FD9-56B6-51F4-E310-B5619122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3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EA1E39-9F27-4B4F-8AC0-C0073D0EDA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03D0-81C5-536A-98C4-0CF9158A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C6C8-6AC0-1F3B-239E-EE386FD3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74AC-A607-7696-D1A4-E3EFA488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79DC-E63B-8F25-4615-679D9946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1B49-FE41-7ED7-0676-BBA605E5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7F43-C19E-A45A-A8E1-B3CEAFB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487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9FD-FBF1-0F2E-A063-A21D723A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ADE04-A8DA-F2C3-3C35-D34FF7054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4708-67A9-A278-61C8-22654133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1A05-B0AE-24BC-1EB5-41182806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4E0D-8611-A943-C034-B1C0A59F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2CEC-DC11-29C0-D3E2-3D7B7F3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121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3BE-8CF9-2868-AC09-4085ADB8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0907-BD7D-6BBE-5484-0E97F681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616D-C027-244D-9EDE-FFF929E7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01DC-2113-2782-55CF-5BBAAF94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5F66-1F8F-EDA4-40CF-68A9A4AD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734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34947-9C4F-E0DE-732C-1817CA1A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082B-7904-A683-E2B4-FE716D9B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FB6B-B872-7625-D813-1A5FC510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D0DC-CBD6-4012-8396-4BD3B914992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1D41-DAA2-5E96-C258-17C9B73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BDEE-0BE4-1122-BE3C-9BD4F78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B4894-6EBE-4B1E-AF5F-757A974DEDE8}" type="slidenum">
              <a:rPr lang="en" sz="1000" b="0" strike="noStrike" spc="-1" smtClean="0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69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AFBC174-6FB5-4B4C-B7EE-23EAF9FA8845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825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439E1D5-2419-4394-AF89-437F3A7877FF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49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638C31-0378-4005-9BB6-3E0C4AA4CA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FB4056-5CA7-4404-A5D0-F06AD74A9A3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85C8A3-0A3D-4BBB-ACB8-2CBC7B8484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5B0044-D246-4BDD-B163-EA812351A5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104E06-325D-4315-A485-48B3353491B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F9F30F-C8DC-4568-8551-9E00CFC739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028CD1-DA9B-4B69-BB6A-3C21ECAF67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08263-938B-415D-81F9-BEE386EDF0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FE421-1922-F101-9646-1AB3618F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15D86-D858-486E-986E-54559916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9BD1-47F6-980B-638F-EEA45FF21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F1FA-50F7-D2A1-18C6-674D9A78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28EE-2888-E8EA-1EEC-53A68E11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08263-938B-415D-81F9-BEE386EDF03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2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nlp.ai4bharat.org/corpora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wav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audio" Target="../media/media5.wav"/><Relationship Id="rId5" Type="http://schemas.microsoft.com/office/2007/relationships/media" Target="../media/media5.wav"/><Relationship Id="rId4" Type="http://schemas.openxmlformats.org/officeDocument/2006/relationships/audio" Target="../media/media4.wav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-387400" y="1030286"/>
            <a:ext cx="5813671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b="0" strike="noStrike" kern="1200" spc="-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DLSprint</a:t>
            </a:r>
            <a:r>
              <a:rPr lang="en-US" sz="20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BUET CSE FEST 2022</a:t>
            </a:r>
            <a:br>
              <a:rPr lang="en-US" sz="38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Applying wav2vec2 for Speech Recognition on Bengali Common Voices Dataset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641959" y="3170140"/>
            <a:ext cx="4776711" cy="314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latin typeface="+mn-lt"/>
                <a:ea typeface="+mn-ea"/>
                <a:cs typeface="+mn-cs"/>
              </a:rPr>
              <a:t>Team </a:t>
            </a:r>
            <a:r>
              <a:rPr lang="en-US" sz="2400" b="1" strike="noStrike" spc="-1" dirty="0" err="1">
                <a:latin typeface="+mn-lt"/>
                <a:ea typeface="+mn-ea"/>
                <a:cs typeface="+mn-cs"/>
              </a:rPr>
              <a:t>YellowKing</a:t>
            </a:r>
            <a:endParaRPr lang="en-US" sz="2400" b="0" strike="noStrike" spc="-1" dirty="0"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latin typeface="+mn-lt"/>
                <a:ea typeface="+mn-ea"/>
                <a:cs typeface="+mn-cs"/>
              </a:rPr>
              <a:t>H.A.Z Sameen Shahgir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 err="1">
                <a:latin typeface="+mn-lt"/>
                <a:ea typeface="+mn-ea"/>
                <a:cs typeface="+mn-cs"/>
              </a:rPr>
              <a:t>Khondker</a:t>
            </a:r>
            <a:r>
              <a:rPr lang="en-US" sz="2400" b="0" strike="noStrike" spc="-1" dirty="0">
                <a:latin typeface="+mn-lt"/>
                <a:ea typeface="+mn-ea"/>
                <a:cs typeface="+mn-cs"/>
              </a:rPr>
              <a:t> Salman Sayeed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latin typeface="+mn-lt"/>
                <a:ea typeface="+mn-ea"/>
                <a:cs typeface="+mn-cs"/>
              </a:rPr>
              <a:t>Abdullah Al Fahad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 err="1">
                <a:latin typeface="+mn-lt"/>
                <a:ea typeface="+mn-ea"/>
                <a:cs typeface="+mn-cs"/>
              </a:rPr>
              <a:t>Somonindro</a:t>
            </a:r>
            <a:r>
              <a:rPr lang="en-US" sz="2400" b="0" strike="noStrike" spc="-1" dirty="0">
                <a:latin typeface="+mn-lt"/>
                <a:ea typeface="+mn-ea"/>
                <a:cs typeface="+mn-cs"/>
              </a:rPr>
              <a:t> Roy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This pre-trained “speech unit” learned model needs to be trained specifically in the language to transcribe. This is called “fine-tuning” the pre-trained model.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fine-tuned </a:t>
            </a:r>
            <a:r>
              <a:rPr lang="en" sz="2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wav2vec 2.0 </a:t>
            </a: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Bengali Common Voice Speech Dataset.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C82D4-4DB6-E8B5-5C46-9662EBBD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</a:t>
            </a:r>
            <a:r>
              <a:rPr lang="en-US" i="1" dirty="0"/>
              <a:t>wav2vec2: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About the Dataset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Dataset Basic Features: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Train Split: 206,951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Validation Split: 7747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Test Split: 7747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Headers: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</a:rPr>
              <a:t>client_id,path,sentence,up_votes,down_votes,age,gender,accents,locale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Practical Analysis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8" name="Table 13"/>
          <p:cNvGraphicFramePr/>
          <p:nvPr/>
        </p:nvGraphicFramePr>
        <p:xfrm>
          <a:off x="1971720" y="1690560"/>
          <a:ext cx="8247960" cy="1854000"/>
        </p:xfrm>
        <a:graphic>
          <a:graphicData uri="http://schemas.openxmlformats.org/drawingml/2006/table">
            <a:tbl>
              <a:tblPr/>
              <a:tblGrid>
                <a:gridCol w="659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Count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upvotes &gt; downvotes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37405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upvotes &lt; downvotes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5536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upvotes = downvotes = 0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161380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upvotes &gt; downvotes and 1s ≤ duration ≤ 10s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36919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TextBox 13"/>
          <p:cNvSpPr/>
          <p:nvPr/>
        </p:nvSpPr>
        <p:spPr>
          <a:xfrm>
            <a:off x="838080" y="4007520"/>
            <a:ext cx="106009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Voted Data Count: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42941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Percentage of Voted Data that were downvoted: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12.89%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Remark: Downvoted data mostly comprised of cases where the reader misspoke and started again from the start.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Selection of Data for Training and Validation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Training Phase 1 (Epochs 71):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Training:	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36919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train samples with upvotes &gt; downvotes and 1s ≤ duration ≤ 10s.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Testing: 	7747 validation samples.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Remarks: We sacrificed 486 samples outside the desired duration threshold for faster training.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Training Phase 2 (Epochs 7): 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Roboto Mono"/>
              </a:rPr>
              <a:t>37405 training samples and 7747 validation samples were combined, shuffled and split into 85:15 ratio.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Training: 	38379 samples.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Testing: 	6773 samples.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Remarks: This data was used for a final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7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 epochs with low learning rate and weight decay.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Preprocessing 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Starting and trailing silence removed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Unicode normalization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Tokenization of labels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Training Phase 1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Training done using the Transformers library maintained by huggingface.co (pytorch pipeline)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started with the following metrics: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learning_rate: 5e-05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weight_decay=0.0035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optimizer: Adam with betas=(0.9,0.999) and epsilon=1e-08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lr_scheduler_warmup_steps: 2000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Epochs: 71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Outcome of Training Phase 1:</a:t>
            </a:r>
            <a:br>
              <a:rPr sz="4400"/>
            </a:b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Training Loss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71 epochs</a:t>
            </a: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2827080" y="2309040"/>
            <a:ext cx="6686640" cy="400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Outcome of Training Phase 1:</a:t>
            </a:r>
            <a:br>
              <a:rPr sz="4400"/>
            </a:b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WER on Evaluation Set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Content Placeholder 4"/>
          <p:cNvPicPr/>
          <p:nvPr/>
        </p:nvPicPr>
        <p:blipFill>
          <a:blip r:embed="rId2"/>
          <a:stretch/>
        </p:blipFill>
        <p:spPr>
          <a:xfrm>
            <a:off x="2161800" y="1690560"/>
            <a:ext cx="7616160" cy="447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Training Phase - 2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Evaluation WER plateaued about 0.25-0.26 around epoch 55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16 more epochs of training didn’t help (WER 0.2524)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We decided to use Training Data – 2 with the following parameters: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learning_rate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: 5e-07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weight_decay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=0.0000025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gradient_accumulation_steps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: 2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optimizer: Adam with betas=(0.9,0.999) and epsilon=1e-08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lr_scheduler_warmup_steps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: 500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num_epochs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: 7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281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Outcome of Training Phase 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4" name="Table 4"/>
          <p:cNvGraphicFramePr/>
          <p:nvPr/>
        </p:nvGraphicFramePr>
        <p:xfrm>
          <a:off x="2325600" y="1606680"/>
          <a:ext cx="7540560" cy="2194560"/>
        </p:xfrm>
        <a:graphic>
          <a:graphicData uri="http://schemas.openxmlformats.org/drawingml/2006/table">
            <a:tbl>
              <a:tblPr/>
              <a:tblGrid>
                <a:gridCol w="251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Epoch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Training Loss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WER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1.26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0.2552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0.1497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2.51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0.2482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3.77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0.2497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0.1498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5.02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0.2474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0.1499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6.28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0.2493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52525B"/>
                          </a:solidFill>
                          <a:latin typeface="Calibri"/>
                        </a:rPr>
                        <a:t>0.1499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" name="TextBox 4"/>
          <p:cNvSpPr/>
          <p:nvPr/>
        </p:nvSpPr>
        <p:spPr>
          <a:xfrm>
            <a:off x="394920" y="4331415"/>
            <a:ext cx="1140156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Observation: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Training Loss decreased slightly. WER rate remained steady.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Paradoxically, this produced a noticeable improvement to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Levenshtein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Mean Distance Score on Competition Testing,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now 2.60753 (down from 2.6446).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3554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What we will talk about: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Khondker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Salman Sayeed: </a:t>
            </a:r>
          </a:p>
          <a:p>
            <a:pPr marL="457200" indent="-3430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Wav2vec2 Model choice justification.</a:t>
            </a:r>
          </a:p>
          <a:p>
            <a:pPr marL="457200" indent="-3430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Key features of chosen model.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H.A.Z Sameen Shahgir:</a:t>
            </a:r>
          </a:p>
          <a:p>
            <a:pPr marL="457200" indent="-3430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Preprocessing, Training and Postprocessing</a:t>
            </a:r>
          </a:p>
          <a:p>
            <a:pPr marL="457200" indent="-3430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Limitations</a:t>
            </a:r>
          </a:p>
          <a:p>
            <a:pPr marL="457200" indent="-3430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Possible Improvements</a:t>
            </a: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Post Processing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Unicode Normalization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(Slight improvement)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Appending the ”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devanagari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danda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” [Unicode#2404] 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(Slight improvement)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Use of Language Model </a:t>
            </a:r>
            <a:r>
              <a:rPr lang="en-US" sz="2800" b="0" u="sng" strike="noStrike" spc="-1" dirty="0" err="1">
                <a:solidFill>
                  <a:srgbClr val="0563C1"/>
                </a:solidFill>
                <a:uFillTx/>
                <a:latin typeface="Calibri"/>
                <a:hlinkClick r:id="rId2"/>
              </a:rPr>
              <a:t>IndicCorp</a:t>
            </a: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 | AI4Bharat </a:t>
            </a:r>
            <a:r>
              <a:rPr lang="en-US" sz="2800" b="0" u="sng" strike="noStrike" spc="-1" dirty="0" err="1">
                <a:solidFill>
                  <a:srgbClr val="0563C1"/>
                </a:solidFill>
                <a:uFillTx/>
                <a:latin typeface="Calibri"/>
                <a:hlinkClick r:id="rId2"/>
              </a:rPr>
              <a:t>IndicNLP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Major improvement,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Levenshtein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Mean Distance Score decreased from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3.30648 to 2.72243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once applied using an intermediate model. The LM was used consistently thereafter.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Limitations of Our Implementation – 1</a:t>
            </a:r>
            <a:br>
              <a:rPr sz="4400"/>
            </a:b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(Non-exhaustive)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onsolas"/>
              </a:rPr>
              <a:t>Foreign (English) Words: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onsolas"/>
              </a:rPr>
              <a:t>common_voice_bn_31576554.mp3,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bn-BD" sz="4500" b="0" strike="noStrike" spc="-1" dirty="0">
                <a:solidFill>
                  <a:srgbClr val="000000"/>
                </a:solidFill>
                <a:latin typeface="Consolas"/>
              </a:rPr>
              <a:t>তখন তিনি ফায়ার অ্যান্ড </a:t>
            </a:r>
            <a:r>
              <a:rPr lang="bn-BD" sz="45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onsolas"/>
              </a:rPr>
              <a:t>মুখ</a:t>
            </a:r>
            <a:r>
              <a:rPr lang="en-US" sz="45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500" b="0" strike="noStrike" spc="-1" dirty="0" err="1">
                <a:solidFill>
                  <a:srgbClr val="000000"/>
                </a:solidFill>
                <a:latin typeface="Consolas"/>
              </a:rPr>
              <a:t>পদ্ধতিতে</a:t>
            </a:r>
            <a:r>
              <a:rPr lang="en-US" sz="45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500" b="0" strike="noStrike" spc="-1" dirty="0" err="1">
                <a:solidFill>
                  <a:srgbClr val="000000"/>
                </a:solidFill>
                <a:latin typeface="Consolas"/>
              </a:rPr>
              <a:t>এগোতে</a:t>
            </a:r>
            <a:r>
              <a:rPr lang="en-US" sz="45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500" b="0" strike="noStrike" spc="-1" dirty="0" err="1">
                <a:solidFill>
                  <a:srgbClr val="000000"/>
                </a:solidFill>
                <a:latin typeface="Consolas"/>
              </a:rPr>
              <a:t>থাকেন</a:t>
            </a:r>
            <a:r>
              <a:rPr lang="en-US" sz="4500" b="0" strike="noStrike" spc="-1" dirty="0">
                <a:solidFill>
                  <a:srgbClr val="000000"/>
                </a:solidFill>
                <a:latin typeface="Consolas"/>
              </a:rPr>
              <a:t>।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onsolas"/>
              </a:rPr>
              <a:t>Subpar Noise Immunity: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common_voice_bn_31589928.mp3,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bn-BD" sz="4100" b="0" strike="noStrike" spc="-1" dirty="0">
                <a:solidFill>
                  <a:srgbClr val="000000"/>
                </a:solidFill>
                <a:latin typeface="Calibri"/>
              </a:rPr>
              <a:t>তার বাবা মা আলাদা হয়ে গেছে পরে গুজোব হয়েছে </a:t>
            </a:r>
            <a:r>
              <a:rPr lang="bn-BD" sz="41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এবং কার মাকে তারা কেবা জাতে খেলা </a:t>
            </a:r>
            <a:r>
              <a:rPr lang="bn-BD" sz="4100" b="0" strike="noStrike" spc="-1" dirty="0">
                <a:solidFill>
                  <a:srgbClr val="000000"/>
                </a:solidFill>
                <a:latin typeface="Calibri"/>
              </a:rPr>
              <a:t>হয়েছে।</a:t>
            </a:r>
            <a:endParaRPr lang="en-US" sz="4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16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32680" y="4227480"/>
            <a:ext cx="487080" cy="48708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70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32680" y="2047320"/>
            <a:ext cx="487080" cy="48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Limitations of Our Implementation – 2</a:t>
            </a:r>
            <a:br>
              <a:rPr sz="4400"/>
            </a:b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(Non-exhaustive)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56992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Over-enunciated pronunciation: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common_voice_bn_30992535.mp3,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bn-BD" sz="4000" b="0" strike="noStrike" spc="-1" dirty="0">
                <a:solidFill>
                  <a:srgbClr val="000000"/>
                </a:solidFill>
                <a:latin typeface="Calibri"/>
              </a:rPr>
              <a:t>যার সামনে আছে </a:t>
            </a:r>
            <a:r>
              <a:rPr lang="bn-BD" sz="40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রাই ফেনী।</a:t>
            </a:r>
            <a:endParaRPr lang="en-US" sz="4000" b="0" strike="noStrike" spc="-1" dirty="0">
              <a:solidFill>
                <a:srgbClr val="000000"/>
              </a:solidFill>
              <a:highlight>
                <a:srgbClr val="FF0000"/>
              </a:highlight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Misspelling Misspoken but Well Contextualized Words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common_voice_bn_31622782.mp3,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bn-BD" sz="4000" b="0" strike="noStrike" spc="-1" dirty="0">
                <a:solidFill>
                  <a:srgbClr val="000000"/>
                </a:solidFill>
                <a:latin typeface="Calibri"/>
              </a:rPr>
              <a:t>তবে তিনি </a:t>
            </a:r>
            <a:r>
              <a:rPr lang="bn-BD" sz="40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বুধ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দেখে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কখনোই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ভয়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পাননি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।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Under-enunciated words: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common_voice_bn_31557871.mp3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bn-BD" sz="4000" b="0" strike="noStrike" spc="-1" dirty="0">
                <a:solidFill>
                  <a:srgbClr val="000000"/>
                </a:solidFill>
                <a:latin typeface="Calibri"/>
              </a:rPr>
              <a:t>নারায়ণের </a:t>
            </a:r>
            <a:r>
              <a:rPr lang="bn-BD" sz="40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অপন্যামমুখন্দ</a:t>
            </a:r>
            <a:r>
              <a:rPr lang="bn-BD" sz="2800" b="0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।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17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04920" y="3745402"/>
            <a:ext cx="487080" cy="4870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75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04920" y="5193824"/>
            <a:ext cx="487080" cy="4870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>
            <a:hlinkClick r:id="" action="ppaction://media"/>
            <a:extLst>
              <a:ext uri="{FF2B5EF4-FFF2-40B4-BE49-F238E27FC236}">
                <a16:creationId xmlns:a16="http://schemas.microsoft.com/office/drawing/2014/main" id="{4E13975D-8792-1B93-B659-979F58FFB9B1}"/>
              </a:ext>
            </a:extLst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04920" y="1569922"/>
            <a:ext cx="487080" cy="48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7">
                  <p:stCondLst>
                    <p:cond delay="indefinite"/>
                  </p:stCondLst>
                  <p:endCondLst>
                    <p:cond evt="onStopAudio" delay="0"/>
                  </p:endCondLst>
                </p:cTn>
                <p:tgtEl>
                  <p:spTgt spid="175"/>
                </p:tgtEl>
              </p:cMediaNode>
            </p:audio>
            <p:audio>
              <p:cMediaNode>
                <p:cTn id="28">
                  <p:stCondLst>
                    <p:cond delay="indefinite"/>
                  </p:stCondLst>
                  <p:endCondLst>
                    <p:cond evt="onStopAudio" delay="0"/>
                  </p:endCondLst>
                </p:cTn>
                <p:tgtEl>
                  <p:spTgt spid="176"/>
                </p:tgtEl>
              </p:cMediaNode>
            </p:audio>
            <p:audio>
              <p:cMediaNode>
                <p:cTn id="29">
                  <p:stCondLst>
                    <p:cond delay="indefinite"/>
                  </p:stCondLst>
                  <p:endCondLst>
                    <p:cond evt="onStopAudio" delay="0"/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Possible Improvements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dedicated model pretrained on Bengali (instead of cross lingual data).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Audio Augmentation for better noise immunity.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More high-quality data!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Acknowledgements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Bengali common voice speech dataset for automatic speech recognition, 2022. Samiul Alam et al.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Wav2vec2, Alexei Baevski et al.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Attention is all you need, Ashish Vaswani et al.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Pytorch: An imperative style, high-performance deep learning library. Adam Paszke et al.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IndicNLPSuite: Monolingual Corpora, Divyanshu Kakwani et al.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Bengali Unicode Normalizer, MD. Nazmuddoha Ansary.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15440" y="1464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The natural first approach was using RNN models.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But we then considered the fact that, RNNs are purely sequential. Which makes them harder and slower to train.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They have the “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vanishing gradient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” problem.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As a result, we looked beyond RNNs, and into more recent 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Transformer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 based models.</a:t>
            </a:r>
            <a:r>
              <a:rPr lang="e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670" b="0" strike="noStrike" spc="-1">
                <a:solidFill>
                  <a:srgbClr val="595959"/>
                </a:solidFill>
                <a:latin typeface="Arial"/>
                <a:ea typeface="Arial"/>
              </a:rPr>
              <a:t>[image taken from:https://www.coursera.org/learn/attention-models-in-nlp/lecture/glNgT/transformers-vs-rnns]</a:t>
            </a: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62;p 2"/>
          <p:cNvPicPr/>
          <p:nvPr/>
        </p:nvPicPr>
        <p:blipFill>
          <a:blip r:embed="rId2"/>
          <a:srcRect l="17673" t="30632" r="17970" b="19787"/>
          <a:stretch/>
        </p:blipFill>
        <p:spPr>
          <a:xfrm>
            <a:off x="4800600" y="4257000"/>
            <a:ext cx="4232160" cy="1833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35D99FD8-8583-DDE7-6E2D-25FCCEE5DA27}"/>
              </a:ext>
            </a:extLst>
          </p:cNvPr>
          <p:cNvSpPr txBox="1">
            <a:spLocks/>
          </p:cNvSpPr>
          <p:nvPr/>
        </p:nvSpPr>
        <p:spPr>
          <a:xfrm>
            <a:off x="700428" y="1765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" dirty="0">
                <a:solidFill>
                  <a:srgbClr val="000000"/>
                </a:solidFill>
                <a:latin typeface="Calibri Light"/>
              </a:rPr>
              <a:t>Limitations of RNN: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5440" y="143496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Processes the input sequence as a whole, as opposed to traditional RNN sequential approach.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Faster training, “Forgetting” past weights solved.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Learns relationships between words using multihead attention mechanisms.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Uses positional encoding to take input sequence position into account.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7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[image from: https://ai.facebook.com/blog/wav2vec-20-learning-the-structure-of-speech-from-raw-audio/]</a:t>
            </a:r>
            <a:endParaRPr lang="en-US" sz="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69;p 2"/>
          <p:cNvPicPr/>
          <p:nvPr/>
        </p:nvPicPr>
        <p:blipFill>
          <a:blip r:embed="rId2"/>
          <a:stretch/>
        </p:blipFill>
        <p:spPr>
          <a:xfrm>
            <a:off x="4800600" y="4343400"/>
            <a:ext cx="4134960" cy="1859400"/>
          </a:xfrm>
          <a:prstGeom prst="rect">
            <a:avLst/>
          </a:prstGeom>
          <a:ln w="0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55FDD4-2147-EAA6-A7F3-3AE9C2CA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Allows a Neural Network to put more weight into considering a specific part of the input sequence more than others.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This attention weights are learned using another attention network.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This scheme is more akin to how humans recognize speech.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670" b="0" strike="noStrike" spc="-1">
                <a:solidFill>
                  <a:srgbClr val="595959"/>
                </a:solidFill>
                <a:latin typeface="Arial"/>
                <a:ea typeface="Arial"/>
              </a:rPr>
              <a:t>[image from: https://www.coursera.org/learn/nlp-sequence-models/]</a:t>
            </a:r>
            <a:endParaRPr lang="en-US" sz="67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76;p 2"/>
          <p:cNvPicPr/>
          <p:nvPr/>
        </p:nvPicPr>
        <p:blipFill>
          <a:blip r:embed="rId2"/>
          <a:srcRect l="10417" t="17893" r="14522" b="14593"/>
          <a:stretch/>
        </p:blipFill>
        <p:spPr>
          <a:xfrm>
            <a:off x="3489840" y="3693960"/>
            <a:ext cx="4739760" cy="2397600"/>
          </a:xfrm>
          <a:prstGeom prst="rect">
            <a:avLst/>
          </a:prstGeom>
          <a:ln w="0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A844CB-7117-2F30-D98A-8AE18C81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35543"/>
            <a:ext cx="10515240" cy="1325160"/>
          </a:xfrm>
        </p:spPr>
        <p:txBody>
          <a:bodyPr/>
          <a:lstStyle/>
          <a:p>
            <a:r>
              <a:rPr lang="en-US" dirty="0"/>
              <a:t>Attention: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Connectionist Temporal Classification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In speech recognition the number of input time steps is way larger than that of the output.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The CTC cost function allows the RNN to generate an output of 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repeated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 letters corresponding to the higher input time steps, that is 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condensed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 into words and sentences.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B24ED-C989-3D8F-660E-1A43C85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We came across this model in this competition’s resources.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It is a 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Transformer 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based, state-of-the-art self-supervised model.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i="1" strike="noStrike" spc="-1">
                <a:solidFill>
                  <a:srgbClr val="000000"/>
                </a:solidFill>
                <a:latin typeface="Arial"/>
                <a:ea typeface="Arial"/>
              </a:rPr>
              <a:t>wav2vec 2.0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 word-error-rate (WER) matches or surpasses the very recent supervised learning algorithms while using 100x less labeled data.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F169CD3-373B-8F86-DF9C-F562CE70FE49}"/>
              </a:ext>
            </a:extLst>
          </p:cNvPr>
          <p:cNvSpPr txBox="1">
            <a:spLocks/>
          </p:cNvSpPr>
          <p:nvPr/>
        </p:nvSpPr>
        <p:spPr>
          <a:xfrm>
            <a:off x="838080" y="30604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Meta’s </a:t>
            </a:r>
            <a:r>
              <a:rPr lang="en-US" i="1" dirty="0"/>
              <a:t>wav2vec2: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Speech is inherently continuous, and segments between words, letters is not obviously clear.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This model addresses that by being pre-trained on multiple languages to identify speech </a:t>
            </a:r>
            <a:r>
              <a:rPr lang="en" sz="2600" b="1" strike="noStrike" spc="-1">
                <a:solidFill>
                  <a:srgbClr val="000000"/>
                </a:solidFill>
                <a:latin typeface="Arial"/>
                <a:ea typeface="Arial"/>
              </a:rPr>
              <a:t>units</a:t>
            </a: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 before learning to transcript a specific language.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This approach of “pre-training” on multiple language to generalize speech unit learning is called XLSR.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93973DD-56B2-4D2A-0F78-9608D7FEBD06}"/>
              </a:ext>
            </a:extLst>
          </p:cNvPr>
          <p:cNvSpPr txBox="1">
            <a:spLocks/>
          </p:cNvSpPr>
          <p:nvPr/>
        </p:nvSpPr>
        <p:spPr>
          <a:xfrm>
            <a:off x="838080" y="30604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 of </a:t>
            </a:r>
            <a:r>
              <a:rPr lang="en-US" i="1" dirty="0"/>
              <a:t>wav2vec2: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15440" y="153612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Training on different languages allow for low resource languages to benefit from training on sibling languages.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example, identification of Bengali word units are benefitted by pre-training on Hindi, Nepali, Assamese, Urdu, Telegu etc. South Asian languages.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600" b="0" strike="noStrike" spc="-1">
                <a:solidFill>
                  <a:srgbClr val="000000"/>
                </a:solidFill>
                <a:latin typeface="Arial"/>
                <a:ea typeface="Arial"/>
              </a:rPr>
              <a:t>Pre-training in larger datasets improve performance.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600" b="0" strike="noStrike" spc="-1">
                <a:solidFill>
                  <a:srgbClr val="595959"/>
                </a:solidFill>
                <a:latin typeface="Arial"/>
                <a:ea typeface="Arial"/>
              </a:rPr>
              <a:t>[image from: https://ai.facebook.com/blog/wav2vec-20-learning-the-structure-of-speech-from-raw-audio/]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01;p 2"/>
          <p:cNvPicPr/>
          <p:nvPr/>
        </p:nvPicPr>
        <p:blipFill>
          <a:blip r:embed="rId2"/>
          <a:srcRect l="7686" t="3947" r="8284" b="5059"/>
          <a:stretch/>
        </p:blipFill>
        <p:spPr>
          <a:xfrm>
            <a:off x="4572000" y="4485600"/>
            <a:ext cx="3574800" cy="2177280"/>
          </a:xfrm>
          <a:prstGeom prst="rect">
            <a:avLst/>
          </a:prstGeom>
          <a:ln w="0">
            <a:noFill/>
          </a:ln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58DBB36-EA44-FEE6-74FD-6A56566F4A0E}"/>
              </a:ext>
            </a:extLst>
          </p:cNvPr>
          <p:cNvSpPr txBox="1">
            <a:spLocks/>
          </p:cNvSpPr>
          <p:nvPr/>
        </p:nvSpPr>
        <p:spPr>
          <a:xfrm>
            <a:off x="838080" y="30604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XLSR: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1292</Words>
  <Application>Microsoft Office PowerPoint</Application>
  <PresentationFormat>Widescreen</PresentationFormat>
  <Paragraphs>178</Paragraphs>
  <Slides>24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Roboto Mono</vt:lpstr>
      <vt:lpstr>Arial</vt:lpstr>
      <vt:lpstr>Calibri</vt:lpstr>
      <vt:lpstr>Calibri Light</vt:lpstr>
      <vt:lpstr>Consolas</vt:lpstr>
      <vt:lpstr>Source Sans Pro</vt:lpstr>
      <vt:lpstr>Times New Roman</vt:lpstr>
      <vt:lpstr>Wingdings</vt:lpstr>
      <vt:lpstr>Office Theme</vt:lpstr>
      <vt:lpstr>1_Office Theme</vt:lpstr>
      <vt:lpstr>DLSprint, BUET CSE FEST 2022  Applying wav2vec2 for Speech Recognition on Bengali Common Voices Dataset</vt:lpstr>
      <vt:lpstr>What we will talk about:</vt:lpstr>
      <vt:lpstr>PowerPoint Presentation</vt:lpstr>
      <vt:lpstr>Transformer:</vt:lpstr>
      <vt:lpstr>Attention:</vt:lpstr>
      <vt:lpstr>CTC:</vt:lpstr>
      <vt:lpstr>PowerPoint Presentation</vt:lpstr>
      <vt:lpstr>PowerPoint Presentation</vt:lpstr>
      <vt:lpstr>PowerPoint Presentation</vt:lpstr>
      <vt:lpstr>Finetuning wav2vec2:</vt:lpstr>
      <vt:lpstr>About the Dataset</vt:lpstr>
      <vt:lpstr>Practical Analysis</vt:lpstr>
      <vt:lpstr>Selection of Data for Training and Validation</vt:lpstr>
      <vt:lpstr>Preprocessing Functions</vt:lpstr>
      <vt:lpstr>Training Phase 1</vt:lpstr>
      <vt:lpstr>Outcome of Training Phase 1: Training Loss</vt:lpstr>
      <vt:lpstr>Outcome of Training Phase 1: WER on Evaluation Set</vt:lpstr>
      <vt:lpstr>Training Phase - 2</vt:lpstr>
      <vt:lpstr>Outcome of Training Phase 2</vt:lpstr>
      <vt:lpstr>Post Processing</vt:lpstr>
      <vt:lpstr>Limitations of Our Implementation – 1 (Non-exhaustive)</vt:lpstr>
      <vt:lpstr>Limitations of Our Implementation – 2 (Non-exhaustive)</vt:lpstr>
      <vt:lpstr>Possible Improvements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sameen shahgir</dc:creator>
  <dc:description/>
  <cp:lastModifiedBy>sameen shahgir</cp:lastModifiedBy>
  <cp:revision>5</cp:revision>
  <dcterms:created xsi:type="dcterms:W3CDTF">2022-09-01T12:26:13Z</dcterms:created>
  <dcterms:modified xsi:type="dcterms:W3CDTF">2022-09-01T19:00:42Z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5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