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58" r:id="rId5"/>
    <p:sldId id="257" r:id="rId6"/>
    <p:sldId id="261" r:id="rId7"/>
    <p:sldId id="265" r:id="rId8"/>
    <p:sldId id="262" r:id="rId9"/>
    <p:sldId id="266" r:id="rId10"/>
    <p:sldId id="263" r:id="rId11"/>
    <p:sldId id="267" r:id="rId12"/>
    <p:sldId id="268" r:id="rId13"/>
    <p:sldId id="269" r:id="rId14"/>
    <p:sldId id="264"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8A0C8-8F7E-4808-8672-18E645FDF3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6A1F4B-D22A-46C4-8E8E-BAF2F98D48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EB98128-D116-4053-9368-A68DDAECD1E4}"/>
              </a:ext>
            </a:extLst>
          </p:cNvPr>
          <p:cNvSpPr>
            <a:spLocks noGrp="1"/>
          </p:cNvSpPr>
          <p:nvPr>
            <p:ph type="dt" sz="half" idx="10"/>
          </p:nvPr>
        </p:nvSpPr>
        <p:spPr/>
        <p:txBody>
          <a:bodyPr/>
          <a:lstStyle/>
          <a:p>
            <a:fld id="{444E32E0-944C-4DF3-BE89-AE4EF59DCFEE}" type="datetimeFigureOut">
              <a:rPr lang="en-IN" smtClean="0"/>
              <a:t>24-03-2019</a:t>
            </a:fld>
            <a:endParaRPr lang="en-IN"/>
          </a:p>
        </p:txBody>
      </p:sp>
      <p:sp>
        <p:nvSpPr>
          <p:cNvPr id="5" name="Footer Placeholder 4">
            <a:extLst>
              <a:ext uri="{FF2B5EF4-FFF2-40B4-BE49-F238E27FC236}">
                <a16:creationId xmlns:a16="http://schemas.microsoft.com/office/drawing/2014/main" id="{85D8ACB2-0A3D-4989-AA8A-B115B93E67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159C00-BF48-49E4-ADC4-991BF24175C8}"/>
              </a:ext>
            </a:extLst>
          </p:cNvPr>
          <p:cNvSpPr>
            <a:spLocks noGrp="1"/>
          </p:cNvSpPr>
          <p:nvPr>
            <p:ph type="sldNum" sz="quarter" idx="12"/>
          </p:nvPr>
        </p:nvSpPr>
        <p:spPr/>
        <p:txBody>
          <a:bodyPr/>
          <a:lstStyle/>
          <a:p>
            <a:fld id="{099B46EE-D513-465B-8676-359D976726AE}" type="slidenum">
              <a:rPr lang="en-IN" smtClean="0"/>
              <a:t>‹#›</a:t>
            </a:fld>
            <a:endParaRPr lang="en-IN"/>
          </a:p>
        </p:txBody>
      </p:sp>
    </p:spTree>
    <p:extLst>
      <p:ext uri="{BB962C8B-B14F-4D97-AF65-F5344CB8AC3E}">
        <p14:creationId xmlns:p14="http://schemas.microsoft.com/office/powerpoint/2010/main" val="4136388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8FDA4-FF7C-4A96-907E-3B05F22439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B2D900-01EF-4FFC-AAE1-EB16DD02C6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31FEF9-8EB4-4911-8F04-0E3C02E25056}"/>
              </a:ext>
            </a:extLst>
          </p:cNvPr>
          <p:cNvSpPr>
            <a:spLocks noGrp="1"/>
          </p:cNvSpPr>
          <p:nvPr>
            <p:ph type="dt" sz="half" idx="10"/>
          </p:nvPr>
        </p:nvSpPr>
        <p:spPr/>
        <p:txBody>
          <a:bodyPr/>
          <a:lstStyle/>
          <a:p>
            <a:fld id="{444E32E0-944C-4DF3-BE89-AE4EF59DCFEE}" type="datetimeFigureOut">
              <a:rPr lang="en-IN" smtClean="0"/>
              <a:t>24-03-2019</a:t>
            </a:fld>
            <a:endParaRPr lang="en-IN"/>
          </a:p>
        </p:txBody>
      </p:sp>
      <p:sp>
        <p:nvSpPr>
          <p:cNvPr id="5" name="Footer Placeholder 4">
            <a:extLst>
              <a:ext uri="{FF2B5EF4-FFF2-40B4-BE49-F238E27FC236}">
                <a16:creationId xmlns:a16="http://schemas.microsoft.com/office/drawing/2014/main" id="{F8ED0C7C-D145-441F-82C2-DDBC4F1A9F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B109A0-65A3-4E23-99D9-D8036F074C45}"/>
              </a:ext>
            </a:extLst>
          </p:cNvPr>
          <p:cNvSpPr>
            <a:spLocks noGrp="1"/>
          </p:cNvSpPr>
          <p:nvPr>
            <p:ph type="sldNum" sz="quarter" idx="12"/>
          </p:nvPr>
        </p:nvSpPr>
        <p:spPr/>
        <p:txBody>
          <a:bodyPr/>
          <a:lstStyle/>
          <a:p>
            <a:fld id="{099B46EE-D513-465B-8676-359D976726AE}" type="slidenum">
              <a:rPr lang="en-IN" smtClean="0"/>
              <a:t>‹#›</a:t>
            </a:fld>
            <a:endParaRPr lang="en-IN"/>
          </a:p>
        </p:txBody>
      </p:sp>
    </p:spTree>
    <p:extLst>
      <p:ext uri="{BB962C8B-B14F-4D97-AF65-F5344CB8AC3E}">
        <p14:creationId xmlns:p14="http://schemas.microsoft.com/office/powerpoint/2010/main" val="3280134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CFA485-04F3-4364-A412-98904911AC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CBF9E9-97D9-496D-B13C-02FD410E0D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35EDB1-9634-4F26-BDD9-9572624F3E8B}"/>
              </a:ext>
            </a:extLst>
          </p:cNvPr>
          <p:cNvSpPr>
            <a:spLocks noGrp="1"/>
          </p:cNvSpPr>
          <p:nvPr>
            <p:ph type="dt" sz="half" idx="10"/>
          </p:nvPr>
        </p:nvSpPr>
        <p:spPr/>
        <p:txBody>
          <a:bodyPr/>
          <a:lstStyle/>
          <a:p>
            <a:fld id="{444E32E0-944C-4DF3-BE89-AE4EF59DCFEE}" type="datetimeFigureOut">
              <a:rPr lang="en-IN" smtClean="0"/>
              <a:t>24-03-2019</a:t>
            </a:fld>
            <a:endParaRPr lang="en-IN"/>
          </a:p>
        </p:txBody>
      </p:sp>
      <p:sp>
        <p:nvSpPr>
          <p:cNvPr id="5" name="Footer Placeholder 4">
            <a:extLst>
              <a:ext uri="{FF2B5EF4-FFF2-40B4-BE49-F238E27FC236}">
                <a16:creationId xmlns:a16="http://schemas.microsoft.com/office/drawing/2014/main" id="{132B9C15-F88D-4DAE-B9FB-88D0110D90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9D0ACF-CC9F-4D9A-BB12-B15E810B206D}"/>
              </a:ext>
            </a:extLst>
          </p:cNvPr>
          <p:cNvSpPr>
            <a:spLocks noGrp="1"/>
          </p:cNvSpPr>
          <p:nvPr>
            <p:ph type="sldNum" sz="quarter" idx="12"/>
          </p:nvPr>
        </p:nvSpPr>
        <p:spPr/>
        <p:txBody>
          <a:bodyPr/>
          <a:lstStyle/>
          <a:p>
            <a:fld id="{099B46EE-D513-465B-8676-359D976726AE}" type="slidenum">
              <a:rPr lang="en-IN" smtClean="0"/>
              <a:t>‹#›</a:t>
            </a:fld>
            <a:endParaRPr lang="en-IN"/>
          </a:p>
        </p:txBody>
      </p:sp>
    </p:spTree>
    <p:extLst>
      <p:ext uri="{BB962C8B-B14F-4D97-AF65-F5344CB8AC3E}">
        <p14:creationId xmlns:p14="http://schemas.microsoft.com/office/powerpoint/2010/main" val="4213816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3121D-9393-4989-A412-ED538DC70A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D9D8E7-21D0-4E52-A97F-9BE03380A8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457676-BF7D-4C61-9D45-5B0678E31687}"/>
              </a:ext>
            </a:extLst>
          </p:cNvPr>
          <p:cNvSpPr>
            <a:spLocks noGrp="1"/>
          </p:cNvSpPr>
          <p:nvPr>
            <p:ph type="dt" sz="half" idx="10"/>
          </p:nvPr>
        </p:nvSpPr>
        <p:spPr/>
        <p:txBody>
          <a:bodyPr/>
          <a:lstStyle/>
          <a:p>
            <a:fld id="{444E32E0-944C-4DF3-BE89-AE4EF59DCFEE}" type="datetimeFigureOut">
              <a:rPr lang="en-IN" smtClean="0"/>
              <a:t>24-03-2019</a:t>
            </a:fld>
            <a:endParaRPr lang="en-IN"/>
          </a:p>
        </p:txBody>
      </p:sp>
      <p:sp>
        <p:nvSpPr>
          <p:cNvPr id="5" name="Footer Placeholder 4">
            <a:extLst>
              <a:ext uri="{FF2B5EF4-FFF2-40B4-BE49-F238E27FC236}">
                <a16:creationId xmlns:a16="http://schemas.microsoft.com/office/drawing/2014/main" id="{9C5717EF-BEB8-4D6E-A0EA-3431261D6B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E287E3-4A4B-4B18-813E-8033F2A0292D}"/>
              </a:ext>
            </a:extLst>
          </p:cNvPr>
          <p:cNvSpPr>
            <a:spLocks noGrp="1"/>
          </p:cNvSpPr>
          <p:nvPr>
            <p:ph type="sldNum" sz="quarter" idx="12"/>
          </p:nvPr>
        </p:nvSpPr>
        <p:spPr/>
        <p:txBody>
          <a:bodyPr/>
          <a:lstStyle/>
          <a:p>
            <a:fld id="{099B46EE-D513-465B-8676-359D976726AE}" type="slidenum">
              <a:rPr lang="en-IN" smtClean="0"/>
              <a:t>‹#›</a:t>
            </a:fld>
            <a:endParaRPr lang="en-IN"/>
          </a:p>
        </p:txBody>
      </p:sp>
    </p:spTree>
    <p:extLst>
      <p:ext uri="{BB962C8B-B14F-4D97-AF65-F5344CB8AC3E}">
        <p14:creationId xmlns:p14="http://schemas.microsoft.com/office/powerpoint/2010/main" val="3732474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DA223-4625-4873-936F-397D718824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B22F9A2-EAC0-4897-907C-E09D900F91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506383-29A2-4696-B404-9785B20CDD1B}"/>
              </a:ext>
            </a:extLst>
          </p:cNvPr>
          <p:cNvSpPr>
            <a:spLocks noGrp="1"/>
          </p:cNvSpPr>
          <p:nvPr>
            <p:ph type="dt" sz="half" idx="10"/>
          </p:nvPr>
        </p:nvSpPr>
        <p:spPr/>
        <p:txBody>
          <a:bodyPr/>
          <a:lstStyle/>
          <a:p>
            <a:fld id="{444E32E0-944C-4DF3-BE89-AE4EF59DCFEE}" type="datetimeFigureOut">
              <a:rPr lang="en-IN" smtClean="0"/>
              <a:t>24-03-2019</a:t>
            </a:fld>
            <a:endParaRPr lang="en-IN"/>
          </a:p>
        </p:txBody>
      </p:sp>
      <p:sp>
        <p:nvSpPr>
          <p:cNvPr id="5" name="Footer Placeholder 4">
            <a:extLst>
              <a:ext uri="{FF2B5EF4-FFF2-40B4-BE49-F238E27FC236}">
                <a16:creationId xmlns:a16="http://schemas.microsoft.com/office/drawing/2014/main" id="{2BA9CD9C-9769-401E-B8A9-3E467B2370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93B75C-DAE2-42B8-A67C-63FB42084136}"/>
              </a:ext>
            </a:extLst>
          </p:cNvPr>
          <p:cNvSpPr>
            <a:spLocks noGrp="1"/>
          </p:cNvSpPr>
          <p:nvPr>
            <p:ph type="sldNum" sz="quarter" idx="12"/>
          </p:nvPr>
        </p:nvSpPr>
        <p:spPr/>
        <p:txBody>
          <a:bodyPr/>
          <a:lstStyle/>
          <a:p>
            <a:fld id="{099B46EE-D513-465B-8676-359D976726AE}" type="slidenum">
              <a:rPr lang="en-IN" smtClean="0"/>
              <a:t>‹#›</a:t>
            </a:fld>
            <a:endParaRPr lang="en-IN"/>
          </a:p>
        </p:txBody>
      </p:sp>
    </p:spTree>
    <p:extLst>
      <p:ext uri="{BB962C8B-B14F-4D97-AF65-F5344CB8AC3E}">
        <p14:creationId xmlns:p14="http://schemas.microsoft.com/office/powerpoint/2010/main" val="3208531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F47E7-F576-4B41-9009-0839CC11F7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002D36-75D7-400A-B877-9D92A01826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D0AD1E-9CF8-44D3-B222-379486312A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3C3DB2-F9C2-4E40-AF8C-93BF7C9479F8}"/>
              </a:ext>
            </a:extLst>
          </p:cNvPr>
          <p:cNvSpPr>
            <a:spLocks noGrp="1"/>
          </p:cNvSpPr>
          <p:nvPr>
            <p:ph type="dt" sz="half" idx="10"/>
          </p:nvPr>
        </p:nvSpPr>
        <p:spPr/>
        <p:txBody>
          <a:bodyPr/>
          <a:lstStyle/>
          <a:p>
            <a:fld id="{444E32E0-944C-4DF3-BE89-AE4EF59DCFEE}" type="datetimeFigureOut">
              <a:rPr lang="en-IN" smtClean="0"/>
              <a:t>24-03-2019</a:t>
            </a:fld>
            <a:endParaRPr lang="en-IN"/>
          </a:p>
        </p:txBody>
      </p:sp>
      <p:sp>
        <p:nvSpPr>
          <p:cNvPr id="6" name="Footer Placeholder 5">
            <a:extLst>
              <a:ext uri="{FF2B5EF4-FFF2-40B4-BE49-F238E27FC236}">
                <a16:creationId xmlns:a16="http://schemas.microsoft.com/office/drawing/2014/main" id="{06484B68-B8A1-4C5E-BB62-E6BFE694EF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872D37-B34A-44D6-B987-81B243D77C2E}"/>
              </a:ext>
            </a:extLst>
          </p:cNvPr>
          <p:cNvSpPr>
            <a:spLocks noGrp="1"/>
          </p:cNvSpPr>
          <p:nvPr>
            <p:ph type="sldNum" sz="quarter" idx="12"/>
          </p:nvPr>
        </p:nvSpPr>
        <p:spPr/>
        <p:txBody>
          <a:bodyPr/>
          <a:lstStyle/>
          <a:p>
            <a:fld id="{099B46EE-D513-465B-8676-359D976726AE}" type="slidenum">
              <a:rPr lang="en-IN" smtClean="0"/>
              <a:t>‹#›</a:t>
            </a:fld>
            <a:endParaRPr lang="en-IN"/>
          </a:p>
        </p:txBody>
      </p:sp>
    </p:spTree>
    <p:extLst>
      <p:ext uri="{BB962C8B-B14F-4D97-AF65-F5344CB8AC3E}">
        <p14:creationId xmlns:p14="http://schemas.microsoft.com/office/powerpoint/2010/main" val="3057542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F12A4-09C0-4ABA-8E50-3D11D254C6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E7805E-D28E-4BBA-8CE2-0E73540C0E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9EA1A2-8327-4923-B5FF-B282AD8E6F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6EEE4C-DE04-479C-8A8A-C752E55B3F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82D81E-0C6F-4167-A7D9-B08C79BAC7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B059CA-459D-4B30-80D9-03EF8D6F1DFC}"/>
              </a:ext>
            </a:extLst>
          </p:cNvPr>
          <p:cNvSpPr>
            <a:spLocks noGrp="1"/>
          </p:cNvSpPr>
          <p:nvPr>
            <p:ph type="dt" sz="half" idx="10"/>
          </p:nvPr>
        </p:nvSpPr>
        <p:spPr/>
        <p:txBody>
          <a:bodyPr/>
          <a:lstStyle/>
          <a:p>
            <a:fld id="{444E32E0-944C-4DF3-BE89-AE4EF59DCFEE}" type="datetimeFigureOut">
              <a:rPr lang="en-IN" smtClean="0"/>
              <a:t>24-03-2019</a:t>
            </a:fld>
            <a:endParaRPr lang="en-IN"/>
          </a:p>
        </p:txBody>
      </p:sp>
      <p:sp>
        <p:nvSpPr>
          <p:cNvPr id="8" name="Footer Placeholder 7">
            <a:extLst>
              <a:ext uri="{FF2B5EF4-FFF2-40B4-BE49-F238E27FC236}">
                <a16:creationId xmlns:a16="http://schemas.microsoft.com/office/drawing/2014/main" id="{11F84DD6-FB22-42BC-8DE2-0969EC6A77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5FAB805-6243-4BDB-9094-4655D227F7E8}"/>
              </a:ext>
            </a:extLst>
          </p:cNvPr>
          <p:cNvSpPr>
            <a:spLocks noGrp="1"/>
          </p:cNvSpPr>
          <p:nvPr>
            <p:ph type="sldNum" sz="quarter" idx="12"/>
          </p:nvPr>
        </p:nvSpPr>
        <p:spPr/>
        <p:txBody>
          <a:bodyPr/>
          <a:lstStyle/>
          <a:p>
            <a:fld id="{099B46EE-D513-465B-8676-359D976726AE}" type="slidenum">
              <a:rPr lang="en-IN" smtClean="0"/>
              <a:t>‹#›</a:t>
            </a:fld>
            <a:endParaRPr lang="en-IN"/>
          </a:p>
        </p:txBody>
      </p:sp>
    </p:spTree>
    <p:extLst>
      <p:ext uri="{BB962C8B-B14F-4D97-AF65-F5344CB8AC3E}">
        <p14:creationId xmlns:p14="http://schemas.microsoft.com/office/powerpoint/2010/main" val="2457259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53D35-FDE1-44F7-BE96-02834DC78C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D9F3EC-7324-4DEF-8106-0B5F0A5618CD}"/>
              </a:ext>
            </a:extLst>
          </p:cNvPr>
          <p:cNvSpPr>
            <a:spLocks noGrp="1"/>
          </p:cNvSpPr>
          <p:nvPr>
            <p:ph type="dt" sz="half" idx="10"/>
          </p:nvPr>
        </p:nvSpPr>
        <p:spPr/>
        <p:txBody>
          <a:bodyPr/>
          <a:lstStyle/>
          <a:p>
            <a:fld id="{444E32E0-944C-4DF3-BE89-AE4EF59DCFEE}" type="datetimeFigureOut">
              <a:rPr lang="en-IN" smtClean="0"/>
              <a:t>24-03-2019</a:t>
            </a:fld>
            <a:endParaRPr lang="en-IN"/>
          </a:p>
        </p:txBody>
      </p:sp>
      <p:sp>
        <p:nvSpPr>
          <p:cNvPr id="4" name="Footer Placeholder 3">
            <a:extLst>
              <a:ext uri="{FF2B5EF4-FFF2-40B4-BE49-F238E27FC236}">
                <a16:creationId xmlns:a16="http://schemas.microsoft.com/office/drawing/2014/main" id="{5CD10D1E-ADD6-47A9-932D-351B68B370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D62932-9F5D-4654-87B2-97BAE25BE3F7}"/>
              </a:ext>
            </a:extLst>
          </p:cNvPr>
          <p:cNvSpPr>
            <a:spLocks noGrp="1"/>
          </p:cNvSpPr>
          <p:nvPr>
            <p:ph type="sldNum" sz="quarter" idx="12"/>
          </p:nvPr>
        </p:nvSpPr>
        <p:spPr/>
        <p:txBody>
          <a:bodyPr/>
          <a:lstStyle/>
          <a:p>
            <a:fld id="{099B46EE-D513-465B-8676-359D976726AE}" type="slidenum">
              <a:rPr lang="en-IN" smtClean="0"/>
              <a:t>‹#›</a:t>
            </a:fld>
            <a:endParaRPr lang="en-IN"/>
          </a:p>
        </p:txBody>
      </p:sp>
    </p:spTree>
    <p:extLst>
      <p:ext uri="{BB962C8B-B14F-4D97-AF65-F5344CB8AC3E}">
        <p14:creationId xmlns:p14="http://schemas.microsoft.com/office/powerpoint/2010/main" val="3546851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5571F1-6669-4028-9D4A-162CD1A461D3}"/>
              </a:ext>
            </a:extLst>
          </p:cNvPr>
          <p:cNvSpPr>
            <a:spLocks noGrp="1"/>
          </p:cNvSpPr>
          <p:nvPr>
            <p:ph type="dt" sz="half" idx="10"/>
          </p:nvPr>
        </p:nvSpPr>
        <p:spPr/>
        <p:txBody>
          <a:bodyPr/>
          <a:lstStyle/>
          <a:p>
            <a:fld id="{444E32E0-944C-4DF3-BE89-AE4EF59DCFEE}" type="datetimeFigureOut">
              <a:rPr lang="en-IN" smtClean="0"/>
              <a:t>24-03-2019</a:t>
            </a:fld>
            <a:endParaRPr lang="en-IN"/>
          </a:p>
        </p:txBody>
      </p:sp>
      <p:sp>
        <p:nvSpPr>
          <p:cNvPr id="3" name="Footer Placeholder 2">
            <a:extLst>
              <a:ext uri="{FF2B5EF4-FFF2-40B4-BE49-F238E27FC236}">
                <a16:creationId xmlns:a16="http://schemas.microsoft.com/office/drawing/2014/main" id="{0D042890-8114-4A79-9A7D-6ABFF3B6F7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5934F02-6F84-4862-ACF2-47678C173D96}"/>
              </a:ext>
            </a:extLst>
          </p:cNvPr>
          <p:cNvSpPr>
            <a:spLocks noGrp="1"/>
          </p:cNvSpPr>
          <p:nvPr>
            <p:ph type="sldNum" sz="quarter" idx="12"/>
          </p:nvPr>
        </p:nvSpPr>
        <p:spPr/>
        <p:txBody>
          <a:bodyPr/>
          <a:lstStyle/>
          <a:p>
            <a:fld id="{099B46EE-D513-465B-8676-359D976726AE}" type="slidenum">
              <a:rPr lang="en-IN" smtClean="0"/>
              <a:t>‹#›</a:t>
            </a:fld>
            <a:endParaRPr lang="en-IN"/>
          </a:p>
        </p:txBody>
      </p:sp>
    </p:spTree>
    <p:extLst>
      <p:ext uri="{BB962C8B-B14F-4D97-AF65-F5344CB8AC3E}">
        <p14:creationId xmlns:p14="http://schemas.microsoft.com/office/powerpoint/2010/main" val="3969269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FE54-467B-42C0-A745-B9BB9A2E52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FE7716-0B3A-4F6F-AFB2-9D0D45F2B4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4ED232B-687E-4994-8670-3E1C1A60B4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0FD288-9639-4E51-A237-68F86E320944}"/>
              </a:ext>
            </a:extLst>
          </p:cNvPr>
          <p:cNvSpPr>
            <a:spLocks noGrp="1"/>
          </p:cNvSpPr>
          <p:nvPr>
            <p:ph type="dt" sz="half" idx="10"/>
          </p:nvPr>
        </p:nvSpPr>
        <p:spPr/>
        <p:txBody>
          <a:bodyPr/>
          <a:lstStyle/>
          <a:p>
            <a:fld id="{444E32E0-944C-4DF3-BE89-AE4EF59DCFEE}" type="datetimeFigureOut">
              <a:rPr lang="en-IN" smtClean="0"/>
              <a:t>24-03-2019</a:t>
            </a:fld>
            <a:endParaRPr lang="en-IN"/>
          </a:p>
        </p:txBody>
      </p:sp>
      <p:sp>
        <p:nvSpPr>
          <p:cNvPr id="6" name="Footer Placeholder 5">
            <a:extLst>
              <a:ext uri="{FF2B5EF4-FFF2-40B4-BE49-F238E27FC236}">
                <a16:creationId xmlns:a16="http://schemas.microsoft.com/office/drawing/2014/main" id="{D31F7A39-488F-45E9-A487-961E7218DB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1C767E-F223-49E6-94A4-D4DD31754F28}"/>
              </a:ext>
            </a:extLst>
          </p:cNvPr>
          <p:cNvSpPr>
            <a:spLocks noGrp="1"/>
          </p:cNvSpPr>
          <p:nvPr>
            <p:ph type="sldNum" sz="quarter" idx="12"/>
          </p:nvPr>
        </p:nvSpPr>
        <p:spPr/>
        <p:txBody>
          <a:bodyPr/>
          <a:lstStyle/>
          <a:p>
            <a:fld id="{099B46EE-D513-465B-8676-359D976726AE}" type="slidenum">
              <a:rPr lang="en-IN" smtClean="0"/>
              <a:t>‹#›</a:t>
            </a:fld>
            <a:endParaRPr lang="en-IN"/>
          </a:p>
        </p:txBody>
      </p:sp>
    </p:spTree>
    <p:extLst>
      <p:ext uri="{BB962C8B-B14F-4D97-AF65-F5344CB8AC3E}">
        <p14:creationId xmlns:p14="http://schemas.microsoft.com/office/powerpoint/2010/main" val="2733448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5666E-AF7B-44B9-9A54-A2AE0ACAD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C69B2E0-9674-41AE-BF3E-28CB27B926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07BD61-81C9-4CDC-A32E-9FEACE40B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5B6656-1FB7-4880-85B1-129661FD1491}"/>
              </a:ext>
            </a:extLst>
          </p:cNvPr>
          <p:cNvSpPr>
            <a:spLocks noGrp="1"/>
          </p:cNvSpPr>
          <p:nvPr>
            <p:ph type="dt" sz="half" idx="10"/>
          </p:nvPr>
        </p:nvSpPr>
        <p:spPr/>
        <p:txBody>
          <a:bodyPr/>
          <a:lstStyle/>
          <a:p>
            <a:fld id="{444E32E0-944C-4DF3-BE89-AE4EF59DCFEE}" type="datetimeFigureOut">
              <a:rPr lang="en-IN" smtClean="0"/>
              <a:t>24-03-2019</a:t>
            </a:fld>
            <a:endParaRPr lang="en-IN"/>
          </a:p>
        </p:txBody>
      </p:sp>
      <p:sp>
        <p:nvSpPr>
          <p:cNvPr id="6" name="Footer Placeholder 5">
            <a:extLst>
              <a:ext uri="{FF2B5EF4-FFF2-40B4-BE49-F238E27FC236}">
                <a16:creationId xmlns:a16="http://schemas.microsoft.com/office/drawing/2014/main" id="{C1B47B8E-57E7-468E-A10D-E7A66AB51C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EC56D7-3700-4650-9413-7729EFBBD5A8}"/>
              </a:ext>
            </a:extLst>
          </p:cNvPr>
          <p:cNvSpPr>
            <a:spLocks noGrp="1"/>
          </p:cNvSpPr>
          <p:nvPr>
            <p:ph type="sldNum" sz="quarter" idx="12"/>
          </p:nvPr>
        </p:nvSpPr>
        <p:spPr/>
        <p:txBody>
          <a:bodyPr/>
          <a:lstStyle/>
          <a:p>
            <a:fld id="{099B46EE-D513-465B-8676-359D976726AE}" type="slidenum">
              <a:rPr lang="en-IN" smtClean="0"/>
              <a:t>‹#›</a:t>
            </a:fld>
            <a:endParaRPr lang="en-IN"/>
          </a:p>
        </p:txBody>
      </p:sp>
    </p:spTree>
    <p:extLst>
      <p:ext uri="{BB962C8B-B14F-4D97-AF65-F5344CB8AC3E}">
        <p14:creationId xmlns:p14="http://schemas.microsoft.com/office/powerpoint/2010/main" val="812225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7EDCF6-308E-4D65-9227-1F46CC0A91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670AB3-7729-411F-802C-D9B9F7D87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4419D3-1C9A-4E9F-A8AE-B0F42033C2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4E32E0-944C-4DF3-BE89-AE4EF59DCFEE}" type="datetimeFigureOut">
              <a:rPr lang="en-IN" smtClean="0"/>
              <a:t>24-03-2019</a:t>
            </a:fld>
            <a:endParaRPr lang="en-IN"/>
          </a:p>
        </p:txBody>
      </p:sp>
      <p:sp>
        <p:nvSpPr>
          <p:cNvPr id="5" name="Footer Placeholder 4">
            <a:extLst>
              <a:ext uri="{FF2B5EF4-FFF2-40B4-BE49-F238E27FC236}">
                <a16:creationId xmlns:a16="http://schemas.microsoft.com/office/drawing/2014/main" id="{C0046224-F2D7-4329-A074-43D7603D46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604DF3C-A8D1-4379-A3A0-FE6551B0D8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9B46EE-D513-465B-8676-359D976726AE}" type="slidenum">
              <a:rPr lang="en-IN" smtClean="0"/>
              <a:t>‹#›</a:t>
            </a:fld>
            <a:endParaRPr lang="en-IN"/>
          </a:p>
        </p:txBody>
      </p:sp>
    </p:spTree>
    <p:extLst>
      <p:ext uri="{BB962C8B-B14F-4D97-AF65-F5344CB8AC3E}">
        <p14:creationId xmlns:p14="http://schemas.microsoft.com/office/powerpoint/2010/main" val="1361454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67B01-DCD6-4B84-9F26-2A552C0A4F55}"/>
              </a:ext>
            </a:extLst>
          </p:cNvPr>
          <p:cNvSpPr>
            <a:spLocks noGrp="1"/>
          </p:cNvSpPr>
          <p:nvPr>
            <p:ph type="ctrTitle"/>
          </p:nvPr>
        </p:nvSpPr>
        <p:spPr>
          <a:xfrm>
            <a:off x="1023257" y="965198"/>
            <a:ext cx="6766078" cy="4927601"/>
          </a:xfrm>
        </p:spPr>
        <p:txBody>
          <a:bodyPr anchor="ctr">
            <a:normAutofit/>
          </a:bodyPr>
          <a:lstStyle/>
          <a:p>
            <a:pPr algn="r"/>
            <a:r>
              <a:rPr lang="en-IN" dirty="0"/>
              <a:t>Accident risk analysis </a:t>
            </a:r>
            <a:endParaRPr lang="en-IN"/>
          </a:p>
        </p:txBody>
      </p:sp>
      <p:sp>
        <p:nvSpPr>
          <p:cNvPr id="8" name="Rectangle 7">
            <a:extLst>
              <a:ext uri="{FF2B5EF4-FFF2-40B4-BE49-F238E27FC236}">
                <a16:creationId xmlns:a16="http://schemas.microsoft.com/office/drawing/2014/main" id="{793EF0C2-EE57-40DD-B754-BF1477FAB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0"/>
            <a:ext cx="407213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91C3DD0-CA7C-4C83-B0FD-12BFB2847DAD}"/>
              </a:ext>
            </a:extLst>
          </p:cNvPr>
          <p:cNvSpPr>
            <a:spLocks noGrp="1"/>
          </p:cNvSpPr>
          <p:nvPr>
            <p:ph type="subTitle" idx="1"/>
          </p:nvPr>
        </p:nvSpPr>
        <p:spPr>
          <a:xfrm>
            <a:off x="8454570" y="965199"/>
            <a:ext cx="3093963" cy="4927602"/>
          </a:xfrm>
        </p:spPr>
        <p:txBody>
          <a:bodyPr anchor="ctr">
            <a:normAutofit/>
          </a:bodyPr>
          <a:lstStyle/>
          <a:p>
            <a:pPr algn="l"/>
            <a:r>
              <a:rPr lang="en-IN" sz="2000">
                <a:solidFill>
                  <a:srgbClr val="FFFFFF"/>
                </a:solidFill>
              </a:rPr>
              <a:t>By, NIKUNJ SANGHAI (17BME0712)</a:t>
            </a:r>
          </a:p>
          <a:p>
            <a:pPr algn="l"/>
            <a:r>
              <a:rPr lang="en-IN" sz="2000">
                <a:solidFill>
                  <a:srgbClr val="FFFFFF"/>
                </a:solidFill>
              </a:rPr>
              <a:t>SOMONNOY BANERJEE(18BCE2149)</a:t>
            </a:r>
          </a:p>
          <a:p>
            <a:pPr algn="l"/>
            <a:r>
              <a:rPr lang="en-IN" sz="2000">
                <a:solidFill>
                  <a:srgbClr val="FFFFFF"/>
                </a:solidFill>
              </a:rPr>
              <a:t>(All data used has been collected from Ministry of Road transport and highways)</a:t>
            </a:r>
          </a:p>
        </p:txBody>
      </p:sp>
    </p:spTree>
    <p:extLst>
      <p:ext uri="{BB962C8B-B14F-4D97-AF65-F5344CB8AC3E}">
        <p14:creationId xmlns:p14="http://schemas.microsoft.com/office/powerpoint/2010/main" val="13517742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5D354-B11A-4120-BD94-63B79E5CBD37}"/>
              </a:ext>
            </a:extLst>
          </p:cNvPr>
          <p:cNvSpPr>
            <a:spLocks noGrp="1"/>
          </p:cNvSpPr>
          <p:nvPr>
            <p:ph type="title"/>
          </p:nvPr>
        </p:nvSpPr>
        <p:spPr/>
        <p:txBody>
          <a:bodyPr/>
          <a:lstStyle/>
          <a:p>
            <a:r>
              <a:rPr lang="en-IN" dirty="0">
                <a:solidFill>
                  <a:schemeClr val="accent5">
                    <a:lumMod val="75000"/>
                  </a:schemeClr>
                </a:solidFill>
              </a:rPr>
              <a:t>ROAD TYPE RISK ANALYSIS </a:t>
            </a:r>
          </a:p>
        </p:txBody>
      </p:sp>
      <p:pic>
        <p:nvPicPr>
          <p:cNvPr id="6" name="Picture 5">
            <a:extLst>
              <a:ext uri="{FF2B5EF4-FFF2-40B4-BE49-F238E27FC236}">
                <a16:creationId xmlns:a16="http://schemas.microsoft.com/office/drawing/2014/main" id="{B17B2222-4088-4FC8-ACCE-769494EEF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7800"/>
            <a:ext cx="6172200" cy="5410200"/>
          </a:xfrm>
          <a:prstGeom prst="rect">
            <a:avLst/>
          </a:prstGeom>
        </p:spPr>
      </p:pic>
      <p:pic>
        <p:nvPicPr>
          <p:cNvPr id="8" name="Picture 7">
            <a:extLst>
              <a:ext uri="{FF2B5EF4-FFF2-40B4-BE49-F238E27FC236}">
                <a16:creationId xmlns:a16="http://schemas.microsoft.com/office/drawing/2014/main" id="{5CA90F3F-6C8E-432C-8FFE-B695DAF560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3650" y="1447800"/>
            <a:ext cx="5886450" cy="5410200"/>
          </a:xfrm>
          <a:prstGeom prst="rect">
            <a:avLst/>
          </a:prstGeom>
        </p:spPr>
      </p:pic>
      <p:sp>
        <p:nvSpPr>
          <p:cNvPr id="9" name="TextBox 8">
            <a:extLst>
              <a:ext uri="{FF2B5EF4-FFF2-40B4-BE49-F238E27FC236}">
                <a16:creationId xmlns:a16="http://schemas.microsoft.com/office/drawing/2014/main" id="{CE0D146F-ED9F-47C0-94E9-BB629FAFC541}"/>
              </a:ext>
            </a:extLst>
          </p:cNvPr>
          <p:cNvSpPr txBox="1"/>
          <p:nvPr/>
        </p:nvSpPr>
        <p:spPr>
          <a:xfrm>
            <a:off x="8948692" y="2672179"/>
            <a:ext cx="2547892" cy="923330"/>
          </a:xfrm>
          <a:prstGeom prst="rect">
            <a:avLst/>
          </a:prstGeom>
          <a:noFill/>
        </p:spPr>
        <p:txBody>
          <a:bodyPr wrap="square" rtlCol="0">
            <a:spAutoFit/>
          </a:bodyPr>
          <a:lstStyle/>
          <a:p>
            <a:r>
              <a:rPr lang="en-IN" dirty="0"/>
              <a:t>Case 1:national highways</a:t>
            </a:r>
          </a:p>
          <a:p>
            <a:r>
              <a:rPr lang="en-IN" dirty="0"/>
              <a:t>Case2:state highways</a:t>
            </a:r>
          </a:p>
          <a:p>
            <a:r>
              <a:rPr lang="en-IN" dirty="0"/>
              <a:t>Case 3:other local roads </a:t>
            </a:r>
          </a:p>
        </p:txBody>
      </p:sp>
      <p:sp>
        <p:nvSpPr>
          <p:cNvPr id="3" name="TextBox 2">
            <a:extLst>
              <a:ext uri="{FF2B5EF4-FFF2-40B4-BE49-F238E27FC236}">
                <a16:creationId xmlns:a16="http://schemas.microsoft.com/office/drawing/2014/main" id="{17E2EA7B-C258-4162-8B98-C3FEA9FAD4F5}"/>
              </a:ext>
            </a:extLst>
          </p:cNvPr>
          <p:cNvSpPr txBox="1"/>
          <p:nvPr/>
        </p:nvSpPr>
        <p:spPr>
          <a:xfrm>
            <a:off x="3231472" y="2592280"/>
            <a:ext cx="2618912" cy="923330"/>
          </a:xfrm>
          <a:prstGeom prst="rect">
            <a:avLst/>
          </a:prstGeom>
          <a:noFill/>
        </p:spPr>
        <p:txBody>
          <a:bodyPr wrap="square" rtlCol="0">
            <a:spAutoFit/>
          </a:bodyPr>
          <a:lstStyle/>
          <a:p>
            <a:r>
              <a:rPr lang="en-IN" dirty="0"/>
              <a:t>NH-1.80%</a:t>
            </a:r>
          </a:p>
          <a:p>
            <a:r>
              <a:rPr lang="en-IN" dirty="0"/>
              <a:t>SH-3.14%</a:t>
            </a:r>
          </a:p>
          <a:p>
            <a:r>
              <a:rPr lang="en-IN" dirty="0"/>
              <a:t>Side roads-95.107%</a:t>
            </a:r>
          </a:p>
        </p:txBody>
      </p:sp>
    </p:spTree>
    <p:extLst>
      <p:ext uri="{BB962C8B-B14F-4D97-AF65-F5344CB8AC3E}">
        <p14:creationId xmlns:p14="http://schemas.microsoft.com/office/powerpoint/2010/main" val="2161652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91D9A-E461-4358-863C-D5A72ED23DC7}"/>
              </a:ext>
            </a:extLst>
          </p:cNvPr>
          <p:cNvSpPr>
            <a:spLocks noGrp="1"/>
          </p:cNvSpPr>
          <p:nvPr>
            <p:ph type="title"/>
          </p:nvPr>
        </p:nvSpPr>
        <p:spPr/>
        <p:txBody>
          <a:bodyPr/>
          <a:lstStyle/>
          <a:p>
            <a:r>
              <a:rPr lang="en-IN" dirty="0">
                <a:solidFill>
                  <a:schemeClr val="accent5">
                    <a:lumMod val="75000"/>
                  </a:schemeClr>
                </a:solidFill>
              </a:rPr>
              <a:t>Reference data </a:t>
            </a:r>
          </a:p>
        </p:txBody>
      </p:sp>
      <p:pic>
        <p:nvPicPr>
          <p:cNvPr id="4" name="Picture 3">
            <a:extLst>
              <a:ext uri="{FF2B5EF4-FFF2-40B4-BE49-F238E27FC236}">
                <a16:creationId xmlns:a16="http://schemas.microsoft.com/office/drawing/2014/main" id="{1C065034-AC79-43EF-A896-D95FE6E6D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0" y="1676400"/>
            <a:ext cx="9525000" cy="3505200"/>
          </a:xfrm>
          <a:prstGeom prst="rect">
            <a:avLst/>
          </a:prstGeom>
        </p:spPr>
      </p:pic>
    </p:spTree>
    <p:extLst>
      <p:ext uri="{BB962C8B-B14F-4D97-AF65-F5344CB8AC3E}">
        <p14:creationId xmlns:p14="http://schemas.microsoft.com/office/powerpoint/2010/main" val="3610519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D930-6ABB-4A5C-9618-5532D407DA9F}"/>
              </a:ext>
            </a:extLst>
          </p:cNvPr>
          <p:cNvSpPr>
            <a:spLocks noGrp="1"/>
          </p:cNvSpPr>
          <p:nvPr>
            <p:ph type="title"/>
          </p:nvPr>
        </p:nvSpPr>
        <p:spPr/>
        <p:txBody>
          <a:bodyPr/>
          <a:lstStyle/>
          <a:p>
            <a:r>
              <a:rPr lang="en-IN" dirty="0">
                <a:solidFill>
                  <a:schemeClr val="accent5">
                    <a:lumMod val="75000"/>
                  </a:schemeClr>
                </a:solidFill>
              </a:rPr>
              <a:t>Fatality risk analysis by type of violation committed </a:t>
            </a:r>
          </a:p>
        </p:txBody>
      </p:sp>
      <p:pic>
        <p:nvPicPr>
          <p:cNvPr id="4" name="Picture 3">
            <a:extLst>
              <a:ext uri="{FF2B5EF4-FFF2-40B4-BE49-F238E27FC236}">
                <a16:creationId xmlns:a16="http://schemas.microsoft.com/office/drawing/2014/main" id="{A956DC3B-ABC0-4ED7-AD31-F890369CB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330" y="1690687"/>
            <a:ext cx="9959340" cy="4736745"/>
          </a:xfrm>
          <a:prstGeom prst="rect">
            <a:avLst/>
          </a:prstGeom>
        </p:spPr>
      </p:pic>
    </p:spTree>
    <p:extLst>
      <p:ext uri="{BB962C8B-B14F-4D97-AF65-F5344CB8AC3E}">
        <p14:creationId xmlns:p14="http://schemas.microsoft.com/office/powerpoint/2010/main" val="2103428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E69BB-61C6-4C16-BF44-9BAF59F0CE1B}"/>
              </a:ext>
            </a:extLst>
          </p:cNvPr>
          <p:cNvSpPr>
            <a:spLocks noGrp="1"/>
          </p:cNvSpPr>
          <p:nvPr>
            <p:ph type="title"/>
          </p:nvPr>
        </p:nvSpPr>
        <p:spPr/>
        <p:txBody>
          <a:bodyPr/>
          <a:lstStyle/>
          <a:p>
            <a:r>
              <a:rPr lang="en-IN" dirty="0">
                <a:solidFill>
                  <a:schemeClr val="accent5">
                    <a:lumMod val="75000"/>
                  </a:schemeClr>
                </a:solidFill>
              </a:rPr>
              <a:t>Fatality risk analysis by vehicle age </a:t>
            </a:r>
          </a:p>
        </p:txBody>
      </p:sp>
      <p:pic>
        <p:nvPicPr>
          <p:cNvPr id="4" name="Picture 3">
            <a:extLst>
              <a:ext uri="{FF2B5EF4-FFF2-40B4-BE49-F238E27FC236}">
                <a16:creationId xmlns:a16="http://schemas.microsoft.com/office/drawing/2014/main" id="{20B72B00-B205-4D72-AAD6-D0B97CB81C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290" y="1840230"/>
            <a:ext cx="9837420" cy="3177540"/>
          </a:xfrm>
          <a:prstGeom prst="rect">
            <a:avLst/>
          </a:prstGeom>
        </p:spPr>
      </p:pic>
    </p:spTree>
    <p:extLst>
      <p:ext uri="{BB962C8B-B14F-4D97-AF65-F5344CB8AC3E}">
        <p14:creationId xmlns:p14="http://schemas.microsoft.com/office/powerpoint/2010/main" val="2920913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9BBCD-A541-43F1-8015-B6D5E5E73464}"/>
              </a:ext>
            </a:extLst>
          </p:cNvPr>
          <p:cNvSpPr>
            <a:spLocks noGrp="1"/>
          </p:cNvSpPr>
          <p:nvPr>
            <p:ph type="title"/>
          </p:nvPr>
        </p:nvSpPr>
        <p:spPr/>
        <p:txBody>
          <a:bodyPr/>
          <a:lstStyle/>
          <a:p>
            <a:r>
              <a:rPr lang="en-IN" dirty="0">
                <a:solidFill>
                  <a:schemeClr val="accent5">
                    <a:lumMod val="75000"/>
                  </a:schemeClr>
                </a:solidFill>
              </a:rPr>
              <a:t>Applications</a:t>
            </a:r>
            <a:r>
              <a:rPr lang="en-IN" dirty="0"/>
              <a:t> </a:t>
            </a:r>
          </a:p>
        </p:txBody>
      </p:sp>
      <p:sp>
        <p:nvSpPr>
          <p:cNvPr id="3" name="TextBox 2">
            <a:extLst>
              <a:ext uri="{FF2B5EF4-FFF2-40B4-BE49-F238E27FC236}">
                <a16:creationId xmlns:a16="http://schemas.microsoft.com/office/drawing/2014/main" id="{515664A4-7DAA-4D56-B682-FA1723A66D9E}"/>
              </a:ext>
            </a:extLst>
          </p:cNvPr>
          <p:cNvSpPr txBox="1"/>
          <p:nvPr/>
        </p:nvSpPr>
        <p:spPr>
          <a:xfrm>
            <a:off x="834501" y="2405849"/>
            <a:ext cx="10515600" cy="4524315"/>
          </a:xfrm>
          <a:prstGeom prst="rect">
            <a:avLst/>
          </a:prstGeom>
          <a:noFill/>
        </p:spPr>
        <p:txBody>
          <a:bodyPr wrap="square" rtlCol="0">
            <a:spAutoFit/>
          </a:bodyPr>
          <a:lstStyle/>
          <a:p>
            <a:r>
              <a:rPr lang="en-IN" dirty="0"/>
              <a:t>As we know the resources in our country are limited and government spends crores on road safety initiatives, the conclusions and proofs (using z tests) can enhance the effectiveness of money and time spent on road safety initiatives saving countless more lives. </a:t>
            </a:r>
          </a:p>
          <a:p>
            <a:endParaRPr lang="en-IN" dirty="0"/>
          </a:p>
          <a:p>
            <a:r>
              <a:rPr lang="en-IN" dirty="0"/>
              <a:t>Conclusions drawn from the z tests and normalized graphs :- </a:t>
            </a:r>
          </a:p>
          <a:p>
            <a:r>
              <a:rPr lang="en-IN" dirty="0"/>
              <a:t>1.At first glance it looks as if the risk of an accident on a sunny day is greatest but considering the number of days and weather distribution it was determined that risk of an accident is greatest on an foggy day.</a:t>
            </a:r>
          </a:p>
          <a:p>
            <a:r>
              <a:rPr lang="en-IN" dirty="0"/>
              <a:t>2.It was determined that the probability of a fatal accident too is significantly greater than a normal day on a foggy day (verified using z test)</a:t>
            </a:r>
          </a:p>
          <a:p>
            <a:r>
              <a:rPr lang="en-IN" dirty="0"/>
              <a:t>3.At first glance it seems that 2-wheelers are most prone to accidents but in reality buses and goods carriers are most prone to accidents on road as proved by the normalized graph.</a:t>
            </a:r>
          </a:p>
          <a:p>
            <a:r>
              <a:rPr lang="en-IN" dirty="0"/>
              <a:t>4.It was proved using z test that the probability of a fatal accident is also significantly greater in case of both buses and good carriers than that of a normal mean fatality probability of an  accident .</a:t>
            </a:r>
          </a:p>
          <a:p>
            <a:r>
              <a:rPr lang="en-IN" dirty="0"/>
              <a:t>5.Just by focusing on 1.8% of total road length we can prevent more than 25% of the deaths on roads .</a:t>
            </a:r>
          </a:p>
          <a:p>
            <a:r>
              <a:rPr lang="en-IN" dirty="0"/>
              <a:t>6.The fatality risk of a mobile phone related accident is significantly more than other offenses.</a:t>
            </a:r>
          </a:p>
          <a:p>
            <a:r>
              <a:rPr lang="en-IN" dirty="0"/>
              <a:t>7.The fatality risk of a vehicle more than 15 years of age is significantly more than other vehicles.</a:t>
            </a:r>
          </a:p>
        </p:txBody>
      </p:sp>
    </p:spTree>
    <p:extLst>
      <p:ext uri="{BB962C8B-B14F-4D97-AF65-F5344CB8AC3E}">
        <p14:creationId xmlns:p14="http://schemas.microsoft.com/office/powerpoint/2010/main" val="1061137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A556D-F884-4C71-B08A-210A26E55E34}"/>
              </a:ext>
            </a:extLst>
          </p:cNvPr>
          <p:cNvSpPr>
            <a:spLocks noGrp="1"/>
          </p:cNvSpPr>
          <p:nvPr>
            <p:ph type="title"/>
          </p:nvPr>
        </p:nvSpPr>
        <p:spPr/>
        <p:txBody>
          <a:bodyPr/>
          <a:lstStyle/>
          <a:p>
            <a:r>
              <a:rPr lang="en-IN" dirty="0">
                <a:solidFill>
                  <a:schemeClr val="accent5">
                    <a:lumMod val="75000"/>
                  </a:schemeClr>
                </a:solidFill>
              </a:rPr>
              <a:t>Conclusion</a:t>
            </a:r>
          </a:p>
        </p:txBody>
      </p:sp>
      <p:sp>
        <p:nvSpPr>
          <p:cNvPr id="3" name="TextBox 2">
            <a:extLst>
              <a:ext uri="{FF2B5EF4-FFF2-40B4-BE49-F238E27FC236}">
                <a16:creationId xmlns:a16="http://schemas.microsoft.com/office/drawing/2014/main" id="{564FE750-9A43-4363-B92C-FD7A121D91D8}"/>
              </a:ext>
            </a:extLst>
          </p:cNvPr>
          <p:cNvSpPr txBox="1"/>
          <p:nvPr/>
        </p:nvSpPr>
        <p:spPr>
          <a:xfrm flipH="1">
            <a:off x="1022263" y="1690688"/>
            <a:ext cx="10331537" cy="1415772"/>
          </a:xfrm>
          <a:prstGeom prst="rect">
            <a:avLst/>
          </a:prstGeom>
          <a:noFill/>
        </p:spPr>
        <p:txBody>
          <a:bodyPr wrap="square" rtlCol="0">
            <a:spAutoFit/>
          </a:bodyPr>
          <a:lstStyle/>
          <a:p>
            <a:r>
              <a:rPr lang="en-IN" dirty="0"/>
              <a:t>BASED ON THE VARIOUS DATA SETS USING GIVEN GRAPHS AND Z TESTS WE HAVE FOUND ENHANCED RESULT WHICH CAN HELP THE GOVERNMENT AND OTHER CIVIC BODIES HAVE BETTER UTILIZATION OF FUNDS .</a:t>
            </a:r>
          </a:p>
          <a:p>
            <a:r>
              <a:rPr lang="en-IN" sz="3200" b="1" dirty="0"/>
              <a:t>WHICH INTURN CAN SAVE THOUSANDS OF LIVES </a:t>
            </a:r>
          </a:p>
          <a:p>
            <a:endParaRPr lang="en-IN" dirty="0"/>
          </a:p>
        </p:txBody>
      </p:sp>
    </p:spTree>
    <p:extLst>
      <p:ext uri="{BB962C8B-B14F-4D97-AF65-F5344CB8AC3E}">
        <p14:creationId xmlns:p14="http://schemas.microsoft.com/office/powerpoint/2010/main" val="3856496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EAD5E-67A5-4686-BF26-BE3665737E24}"/>
              </a:ext>
            </a:extLst>
          </p:cNvPr>
          <p:cNvSpPr>
            <a:spLocks noGrp="1"/>
          </p:cNvSpPr>
          <p:nvPr>
            <p:ph type="title"/>
          </p:nvPr>
        </p:nvSpPr>
        <p:spPr/>
        <p:txBody>
          <a:bodyPr/>
          <a:lstStyle/>
          <a:p>
            <a:r>
              <a:rPr lang="en-IN" dirty="0">
                <a:solidFill>
                  <a:schemeClr val="accent5">
                    <a:lumMod val="75000"/>
                  </a:schemeClr>
                </a:solidFill>
              </a:rPr>
              <a:t>STATISTICAL  TOOLS AND SOFTWARES USED </a:t>
            </a:r>
          </a:p>
        </p:txBody>
      </p:sp>
      <p:sp>
        <p:nvSpPr>
          <p:cNvPr id="3" name="TextBox 2">
            <a:extLst>
              <a:ext uri="{FF2B5EF4-FFF2-40B4-BE49-F238E27FC236}">
                <a16:creationId xmlns:a16="http://schemas.microsoft.com/office/drawing/2014/main" id="{E46B3D3C-81F1-4A96-BD03-BA869D236BF3}"/>
              </a:ext>
            </a:extLst>
          </p:cNvPr>
          <p:cNvSpPr txBox="1"/>
          <p:nvPr/>
        </p:nvSpPr>
        <p:spPr>
          <a:xfrm flipH="1">
            <a:off x="665823" y="2059619"/>
            <a:ext cx="10687976" cy="4524315"/>
          </a:xfrm>
          <a:prstGeom prst="rect">
            <a:avLst/>
          </a:prstGeom>
          <a:noFill/>
        </p:spPr>
        <p:txBody>
          <a:bodyPr wrap="square" rtlCol="0">
            <a:spAutoFit/>
          </a:bodyPr>
          <a:lstStyle/>
          <a:p>
            <a:r>
              <a:rPr lang="en-IN" dirty="0"/>
              <a:t>The two statistical tools used in the analysis were :</a:t>
            </a:r>
          </a:p>
          <a:p>
            <a:r>
              <a:rPr lang="en-IN" dirty="0"/>
              <a:t>1.Properties of independent events (Probability)</a:t>
            </a:r>
          </a:p>
          <a:p>
            <a:r>
              <a:rPr lang="en-IN" dirty="0"/>
              <a:t>2.Z-test (test of significance between two sample proportions</a:t>
            </a:r>
          </a:p>
          <a:p>
            <a:endParaRPr lang="en-IN" dirty="0"/>
          </a:p>
          <a:p>
            <a:endParaRPr lang="en-IN" dirty="0"/>
          </a:p>
          <a:p>
            <a:r>
              <a:rPr lang="en-IN" dirty="0"/>
              <a:t>SOFTWARE USED TO VERIFY THE RESULT WAS R  </a:t>
            </a:r>
          </a:p>
          <a:p>
            <a:endParaRPr lang="en-IN" dirty="0"/>
          </a:p>
          <a:p>
            <a:r>
              <a:rPr lang="en-IN" dirty="0"/>
              <a:t>As we know road safety is not dependent on just one factor in this analysis we have broken down road safety factors and risks and ways so that we can minimize fatalities on road .</a:t>
            </a:r>
          </a:p>
          <a:p>
            <a:r>
              <a:rPr lang="en-IN" dirty="0"/>
              <a:t>Parameters studied were:</a:t>
            </a:r>
          </a:p>
          <a:p>
            <a:r>
              <a:rPr lang="en-IN" dirty="0"/>
              <a:t>1.Weather condition </a:t>
            </a:r>
          </a:p>
          <a:p>
            <a:r>
              <a:rPr lang="en-IN" dirty="0"/>
              <a:t>2.Vehicle type </a:t>
            </a:r>
          </a:p>
          <a:p>
            <a:r>
              <a:rPr lang="en-IN" dirty="0"/>
              <a:t>3.Age group of people </a:t>
            </a:r>
          </a:p>
          <a:p>
            <a:r>
              <a:rPr lang="en-IN" dirty="0"/>
              <a:t>4.Vehicle age </a:t>
            </a:r>
          </a:p>
          <a:p>
            <a:r>
              <a:rPr lang="en-IN" dirty="0"/>
              <a:t>5.Road type </a:t>
            </a:r>
          </a:p>
          <a:p>
            <a:r>
              <a:rPr lang="en-IN" dirty="0"/>
              <a:t>6.Types of violation committed .</a:t>
            </a:r>
          </a:p>
        </p:txBody>
      </p:sp>
    </p:spTree>
    <p:extLst>
      <p:ext uri="{BB962C8B-B14F-4D97-AF65-F5344CB8AC3E}">
        <p14:creationId xmlns:p14="http://schemas.microsoft.com/office/powerpoint/2010/main" val="1504228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lowchart: Document 15">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2335BCD-852E-4436-B4FB-85F03261DD5F}"/>
              </a:ext>
            </a:extLst>
          </p:cNvPr>
          <p:cNvSpPr txBox="1"/>
          <p:nvPr/>
        </p:nvSpPr>
        <p:spPr>
          <a:xfrm>
            <a:off x="838200" y="171162"/>
            <a:ext cx="2840182" cy="237114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kern="1200">
                <a:solidFill>
                  <a:srgbClr val="FFFFFF"/>
                </a:solidFill>
                <a:latin typeface="+mj-lt"/>
                <a:ea typeface="+mj-ea"/>
                <a:cs typeface="+mj-cs"/>
              </a:rPr>
              <a:t>DATA COLLECTED ON WEATHER CONDITIONS </a:t>
            </a:r>
          </a:p>
        </p:txBody>
      </p:sp>
      <p:pic>
        <p:nvPicPr>
          <p:cNvPr id="4" name="Picture 3">
            <a:extLst>
              <a:ext uri="{FF2B5EF4-FFF2-40B4-BE49-F238E27FC236}">
                <a16:creationId xmlns:a16="http://schemas.microsoft.com/office/drawing/2014/main" id="{71B55C86-C40D-431C-B0FB-9963320BA1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7933" y="1767108"/>
            <a:ext cx="7347537" cy="3324760"/>
          </a:xfrm>
          <a:prstGeom prst="rect">
            <a:avLst/>
          </a:prstGeom>
        </p:spPr>
      </p:pic>
    </p:spTree>
    <p:extLst>
      <p:ext uri="{BB962C8B-B14F-4D97-AF65-F5344CB8AC3E}">
        <p14:creationId xmlns:p14="http://schemas.microsoft.com/office/powerpoint/2010/main" val="2113043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8AF27-40C9-4B86-8CB5-EFC412F4843D}"/>
              </a:ext>
            </a:extLst>
          </p:cNvPr>
          <p:cNvSpPr>
            <a:spLocks noGrp="1"/>
          </p:cNvSpPr>
          <p:nvPr>
            <p:ph type="title"/>
          </p:nvPr>
        </p:nvSpPr>
        <p:spPr/>
        <p:txBody>
          <a:bodyPr/>
          <a:lstStyle/>
          <a:p>
            <a:r>
              <a:rPr lang="en-IN" dirty="0">
                <a:solidFill>
                  <a:schemeClr val="accent5">
                    <a:lumMod val="75000"/>
                  </a:schemeClr>
                </a:solidFill>
              </a:rPr>
              <a:t>Explanation Of The Drastic Variations </a:t>
            </a:r>
          </a:p>
        </p:txBody>
      </p:sp>
      <p:sp>
        <p:nvSpPr>
          <p:cNvPr id="3" name="TextBox 2">
            <a:extLst>
              <a:ext uri="{FF2B5EF4-FFF2-40B4-BE49-F238E27FC236}">
                <a16:creationId xmlns:a16="http://schemas.microsoft.com/office/drawing/2014/main" id="{36DB567F-A93E-4A1F-B1BC-AE4B3724F695}"/>
              </a:ext>
            </a:extLst>
          </p:cNvPr>
          <p:cNvSpPr txBox="1"/>
          <p:nvPr/>
        </p:nvSpPr>
        <p:spPr>
          <a:xfrm>
            <a:off x="1038225" y="1847850"/>
            <a:ext cx="10315575" cy="4647426"/>
          </a:xfrm>
          <a:prstGeom prst="rect">
            <a:avLst/>
          </a:prstGeom>
          <a:noFill/>
        </p:spPr>
        <p:txBody>
          <a:bodyPr wrap="square" rtlCol="0">
            <a:spAutoFit/>
          </a:bodyPr>
          <a:lstStyle/>
          <a:p>
            <a:r>
              <a:rPr lang="en-IN" dirty="0"/>
              <a:t>The data used did not take showed most accidents occurred on a sunny day but did not take into account the proportionality of the number of sunny days in a year .</a:t>
            </a:r>
          </a:p>
          <a:p>
            <a:r>
              <a:rPr lang="en-IN" dirty="0"/>
              <a:t>Basically the probability of number of accidents occurring on a sunny day P(z)</a:t>
            </a:r>
          </a:p>
          <a:p>
            <a:r>
              <a:rPr lang="en-IN" dirty="0"/>
              <a:t>Can be represented as a product of two independent events </a:t>
            </a:r>
          </a:p>
          <a:p>
            <a:pPr marL="342900" indent="-342900">
              <a:buAutoNum type="arabicPeriod"/>
            </a:pPr>
            <a:r>
              <a:rPr lang="en-IN" dirty="0"/>
              <a:t>Proportional probability(risk) of an accident on a sunny day P(a)</a:t>
            </a:r>
          </a:p>
          <a:p>
            <a:pPr marL="342900" indent="-342900">
              <a:buAutoNum type="arabicPeriod"/>
            </a:pPr>
            <a:r>
              <a:rPr lang="en-IN" dirty="0"/>
              <a:t>Probability that a day will be sunny P(s)</a:t>
            </a:r>
          </a:p>
          <a:p>
            <a:r>
              <a:rPr lang="en-IN" dirty="0"/>
              <a:t>                                               </a:t>
            </a:r>
            <a:r>
              <a:rPr lang="en-IN" sz="4000" dirty="0"/>
              <a:t>          P(z)=P(a)*P(s)</a:t>
            </a:r>
          </a:p>
          <a:p>
            <a:endParaRPr lang="en-IN" dirty="0"/>
          </a:p>
          <a:p>
            <a:r>
              <a:rPr lang="en-IN" dirty="0"/>
              <a:t>Thus to find out the risk in case number 1: sunny day , we do </a:t>
            </a:r>
          </a:p>
          <a:p>
            <a:r>
              <a:rPr lang="en-IN" dirty="0"/>
              <a:t>                                                                       </a:t>
            </a:r>
            <a:r>
              <a:rPr lang="en-IN" sz="3600" dirty="0"/>
              <a:t>P(a)=P(z)/P(s)</a:t>
            </a:r>
          </a:p>
          <a:p>
            <a:r>
              <a:rPr lang="en-IN" sz="2000" dirty="0"/>
              <a:t>Thus the total accident probability P(z) on various days and second graph is of risk of accident on various days </a:t>
            </a:r>
          </a:p>
          <a:p>
            <a:endParaRPr lang="en-IN" dirty="0"/>
          </a:p>
          <a:p>
            <a:endParaRPr lang="en-IN" dirty="0"/>
          </a:p>
        </p:txBody>
      </p:sp>
    </p:spTree>
    <p:extLst>
      <p:ext uri="{BB962C8B-B14F-4D97-AF65-F5344CB8AC3E}">
        <p14:creationId xmlns:p14="http://schemas.microsoft.com/office/powerpoint/2010/main" val="656627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FA904-2441-45B4-9B93-61002559E075}"/>
              </a:ext>
            </a:extLst>
          </p:cNvPr>
          <p:cNvSpPr>
            <a:spLocks noGrp="1"/>
          </p:cNvSpPr>
          <p:nvPr>
            <p:ph type="title"/>
          </p:nvPr>
        </p:nvSpPr>
        <p:spPr>
          <a:xfrm>
            <a:off x="838200" y="365125"/>
            <a:ext cx="10515600" cy="1325563"/>
          </a:xfrm>
        </p:spPr>
        <p:txBody>
          <a:bodyPr/>
          <a:lstStyle/>
          <a:p>
            <a:r>
              <a:rPr lang="en-IN" dirty="0">
                <a:solidFill>
                  <a:schemeClr val="accent5">
                    <a:lumMod val="50000"/>
                  </a:schemeClr>
                </a:solidFill>
              </a:rPr>
              <a:t>Weather conditions risk  analysis </a:t>
            </a:r>
          </a:p>
        </p:txBody>
      </p:sp>
      <p:pic>
        <p:nvPicPr>
          <p:cNvPr id="6" name="Content Placeholder 5">
            <a:extLst>
              <a:ext uri="{FF2B5EF4-FFF2-40B4-BE49-F238E27FC236}">
                <a16:creationId xmlns:a16="http://schemas.microsoft.com/office/drawing/2014/main" id="{68D9C2F1-0ABB-4B03-9755-471E1FB43D5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9075" y="1485901"/>
            <a:ext cx="5800725" cy="5286374"/>
          </a:xfrm>
        </p:spPr>
      </p:pic>
      <p:pic>
        <p:nvPicPr>
          <p:cNvPr id="8" name="Content Placeholder 7">
            <a:extLst>
              <a:ext uri="{FF2B5EF4-FFF2-40B4-BE49-F238E27FC236}">
                <a16:creationId xmlns:a16="http://schemas.microsoft.com/office/drawing/2014/main" id="{DB726E1A-210E-4B60-8D1F-F5CA04FD368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9800" y="1485900"/>
            <a:ext cx="6076950" cy="5286373"/>
          </a:xfrm>
        </p:spPr>
      </p:pic>
      <p:sp>
        <p:nvSpPr>
          <p:cNvPr id="9" name="TextBox 8">
            <a:extLst>
              <a:ext uri="{FF2B5EF4-FFF2-40B4-BE49-F238E27FC236}">
                <a16:creationId xmlns:a16="http://schemas.microsoft.com/office/drawing/2014/main" id="{975C380D-73C1-410C-82D4-B8D5687BB24F}"/>
              </a:ext>
            </a:extLst>
          </p:cNvPr>
          <p:cNvSpPr txBox="1"/>
          <p:nvPr/>
        </p:nvSpPr>
        <p:spPr>
          <a:xfrm>
            <a:off x="7886700" y="2933700"/>
            <a:ext cx="3562350" cy="1477328"/>
          </a:xfrm>
          <a:prstGeom prst="rect">
            <a:avLst/>
          </a:prstGeom>
          <a:noFill/>
        </p:spPr>
        <p:txBody>
          <a:bodyPr wrap="square" rtlCol="0">
            <a:spAutoFit/>
          </a:bodyPr>
          <a:lstStyle/>
          <a:p>
            <a:r>
              <a:rPr lang="en-IN" dirty="0"/>
              <a:t>IN BOTH THE GRAPHS </a:t>
            </a:r>
          </a:p>
          <a:p>
            <a:r>
              <a:rPr lang="en-IN" dirty="0"/>
              <a:t>Case 1:sunny day </a:t>
            </a:r>
          </a:p>
          <a:p>
            <a:r>
              <a:rPr lang="en-IN" dirty="0"/>
              <a:t>Case 2:rainy day </a:t>
            </a:r>
          </a:p>
          <a:p>
            <a:r>
              <a:rPr lang="en-IN" dirty="0"/>
              <a:t>Case 3:foggy day</a:t>
            </a:r>
          </a:p>
          <a:p>
            <a:r>
              <a:rPr lang="en-IN" dirty="0"/>
              <a:t>Case 4:hailstorm </a:t>
            </a:r>
          </a:p>
        </p:txBody>
      </p:sp>
      <p:sp>
        <p:nvSpPr>
          <p:cNvPr id="4" name="TextBox 3">
            <a:extLst>
              <a:ext uri="{FF2B5EF4-FFF2-40B4-BE49-F238E27FC236}">
                <a16:creationId xmlns:a16="http://schemas.microsoft.com/office/drawing/2014/main" id="{9D5BEB06-3409-4230-AF3F-A83D7F1C5BD8}"/>
              </a:ext>
            </a:extLst>
          </p:cNvPr>
          <p:cNvSpPr txBox="1"/>
          <p:nvPr/>
        </p:nvSpPr>
        <p:spPr>
          <a:xfrm>
            <a:off x="3151573" y="2601157"/>
            <a:ext cx="2583402" cy="1200329"/>
          </a:xfrm>
          <a:prstGeom prst="rect">
            <a:avLst/>
          </a:prstGeom>
          <a:noFill/>
        </p:spPr>
        <p:txBody>
          <a:bodyPr wrap="square" rtlCol="0">
            <a:spAutoFit/>
          </a:bodyPr>
          <a:lstStyle/>
          <a:p>
            <a:r>
              <a:rPr lang="en-IN" dirty="0"/>
              <a:t>Sunny days :290 </a:t>
            </a:r>
          </a:p>
          <a:p>
            <a:r>
              <a:rPr lang="en-IN" dirty="0"/>
              <a:t>Rainy days:50 </a:t>
            </a:r>
          </a:p>
          <a:p>
            <a:r>
              <a:rPr lang="en-IN" dirty="0"/>
              <a:t>Foggy days:20</a:t>
            </a:r>
          </a:p>
          <a:p>
            <a:r>
              <a:rPr lang="en-IN" dirty="0"/>
              <a:t>Hailstorm :5</a:t>
            </a:r>
          </a:p>
        </p:txBody>
      </p:sp>
    </p:spTree>
    <p:extLst>
      <p:ext uri="{BB962C8B-B14F-4D97-AF65-F5344CB8AC3E}">
        <p14:creationId xmlns:p14="http://schemas.microsoft.com/office/powerpoint/2010/main" val="1973596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1A782-16B1-47BC-8051-998E0E243AB3}"/>
              </a:ext>
            </a:extLst>
          </p:cNvPr>
          <p:cNvSpPr>
            <a:spLocks noGrp="1"/>
          </p:cNvSpPr>
          <p:nvPr>
            <p:ph type="title"/>
          </p:nvPr>
        </p:nvSpPr>
        <p:spPr/>
        <p:txBody>
          <a:bodyPr/>
          <a:lstStyle/>
          <a:p>
            <a:r>
              <a:rPr lang="en-IN" dirty="0">
                <a:solidFill>
                  <a:schemeClr val="accent5">
                    <a:lumMod val="75000"/>
                  </a:schemeClr>
                </a:solidFill>
              </a:rPr>
              <a:t>VEHICLE TYPE RISK ANALYSIS </a:t>
            </a:r>
          </a:p>
        </p:txBody>
      </p:sp>
      <p:pic>
        <p:nvPicPr>
          <p:cNvPr id="8" name="Picture 7">
            <a:extLst>
              <a:ext uri="{FF2B5EF4-FFF2-40B4-BE49-F238E27FC236}">
                <a16:creationId xmlns:a16="http://schemas.microsoft.com/office/drawing/2014/main" id="{DA2993CF-A8C3-4903-A405-D1A1F3F03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1438276"/>
            <a:ext cx="6362700" cy="5353050"/>
          </a:xfrm>
          <a:prstGeom prst="rect">
            <a:avLst/>
          </a:prstGeom>
        </p:spPr>
      </p:pic>
      <p:pic>
        <p:nvPicPr>
          <p:cNvPr id="10" name="Picture 9">
            <a:extLst>
              <a:ext uri="{FF2B5EF4-FFF2-40B4-BE49-F238E27FC236}">
                <a16:creationId xmlns:a16="http://schemas.microsoft.com/office/drawing/2014/main" id="{E385D486-B44F-4429-9B73-2B9538423A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38276"/>
            <a:ext cx="5753100" cy="5353050"/>
          </a:xfrm>
          <a:prstGeom prst="rect">
            <a:avLst/>
          </a:prstGeom>
        </p:spPr>
      </p:pic>
      <p:sp>
        <p:nvSpPr>
          <p:cNvPr id="11" name="TextBox 10">
            <a:extLst>
              <a:ext uri="{FF2B5EF4-FFF2-40B4-BE49-F238E27FC236}">
                <a16:creationId xmlns:a16="http://schemas.microsoft.com/office/drawing/2014/main" id="{7CAC3999-AD23-4217-AB34-94D8D8D1E4BD}"/>
              </a:ext>
            </a:extLst>
          </p:cNvPr>
          <p:cNvSpPr txBox="1"/>
          <p:nvPr/>
        </p:nvSpPr>
        <p:spPr>
          <a:xfrm flipH="1">
            <a:off x="8665936" y="2663301"/>
            <a:ext cx="3203509" cy="1477328"/>
          </a:xfrm>
          <a:prstGeom prst="rect">
            <a:avLst/>
          </a:prstGeom>
          <a:noFill/>
        </p:spPr>
        <p:txBody>
          <a:bodyPr wrap="square" rtlCol="0">
            <a:spAutoFit/>
          </a:bodyPr>
          <a:lstStyle/>
          <a:p>
            <a:r>
              <a:rPr lang="en-IN" dirty="0"/>
              <a:t>Case 1: two wheelers </a:t>
            </a:r>
          </a:p>
          <a:p>
            <a:r>
              <a:rPr lang="en-IN" dirty="0"/>
              <a:t>Case 2:auto </a:t>
            </a:r>
          </a:p>
          <a:p>
            <a:r>
              <a:rPr lang="en-IN" dirty="0"/>
              <a:t>Case 3:four wheelers </a:t>
            </a:r>
          </a:p>
          <a:p>
            <a:r>
              <a:rPr lang="en-IN" dirty="0"/>
              <a:t>Case 4:buses </a:t>
            </a:r>
          </a:p>
          <a:p>
            <a:r>
              <a:rPr lang="en-IN" dirty="0"/>
              <a:t>Case 5:goods carrier </a:t>
            </a:r>
          </a:p>
        </p:txBody>
      </p:sp>
      <p:sp>
        <p:nvSpPr>
          <p:cNvPr id="4" name="TextBox 3">
            <a:extLst>
              <a:ext uri="{FF2B5EF4-FFF2-40B4-BE49-F238E27FC236}">
                <a16:creationId xmlns:a16="http://schemas.microsoft.com/office/drawing/2014/main" id="{235FA5F1-9CD8-44A9-A4F0-3FDF1955A6C0}"/>
              </a:ext>
            </a:extLst>
          </p:cNvPr>
          <p:cNvSpPr txBox="1"/>
          <p:nvPr/>
        </p:nvSpPr>
        <p:spPr>
          <a:xfrm flipH="1">
            <a:off x="2859940" y="2450237"/>
            <a:ext cx="2475540" cy="1477328"/>
          </a:xfrm>
          <a:prstGeom prst="rect">
            <a:avLst/>
          </a:prstGeom>
          <a:noFill/>
        </p:spPr>
        <p:txBody>
          <a:bodyPr wrap="square" rtlCol="0">
            <a:spAutoFit/>
          </a:bodyPr>
          <a:lstStyle/>
          <a:p>
            <a:r>
              <a:rPr lang="en-IN" dirty="0"/>
              <a:t>Two wheelers:73.5%</a:t>
            </a:r>
          </a:p>
          <a:p>
            <a:r>
              <a:rPr lang="en-IN" dirty="0"/>
              <a:t>Auto:6%</a:t>
            </a:r>
          </a:p>
          <a:p>
            <a:r>
              <a:rPr lang="en-IN" dirty="0"/>
              <a:t>Four wheelers:13.6%</a:t>
            </a:r>
          </a:p>
          <a:p>
            <a:r>
              <a:rPr lang="en-IN" dirty="0"/>
              <a:t>Buses:1%</a:t>
            </a:r>
          </a:p>
          <a:p>
            <a:r>
              <a:rPr lang="en-IN" dirty="0"/>
              <a:t>Goods carrier:4.4%</a:t>
            </a:r>
          </a:p>
        </p:txBody>
      </p:sp>
    </p:spTree>
    <p:extLst>
      <p:ext uri="{BB962C8B-B14F-4D97-AF65-F5344CB8AC3E}">
        <p14:creationId xmlns:p14="http://schemas.microsoft.com/office/powerpoint/2010/main" val="2946623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1BCCA-B544-4155-8C75-0E3FF2AD9B85}"/>
              </a:ext>
            </a:extLst>
          </p:cNvPr>
          <p:cNvSpPr>
            <a:spLocks noGrp="1"/>
          </p:cNvSpPr>
          <p:nvPr>
            <p:ph type="title"/>
          </p:nvPr>
        </p:nvSpPr>
        <p:spPr/>
        <p:txBody>
          <a:bodyPr/>
          <a:lstStyle/>
          <a:p>
            <a:r>
              <a:rPr lang="en-IN" dirty="0">
                <a:solidFill>
                  <a:schemeClr val="accent5">
                    <a:lumMod val="75000"/>
                  </a:schemeClr>
                </a:solidFill>
              </a:rPr>
              <a:t>Reference data </a:t>
            </a:r>
          </a:p>
        </p:txBody>
      </p:sp>
      <p:pic>
        <p:nvPicPr>
          <p:cNvPr id="4" name="Picture 3">
            <a:extLst>
              <a:ext uri="{FF2B5EF4-FFF2-40B4-BE49-F238E27FC236}">
                <a16:creationId xmlns:a16="http://schemas.microsoft.com/office/drawing/2014/main" id="{19001A13-C31B-4BAA-B8A5-AEC678C806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1553591"/>
            <a:ext cx="9982200" cy="4889155"/>
          </a:xfrm>
          <a:prstGeom prst="rect">
            <a:avLst/>
          </a:prstGeom>
        </p:spPr>
      </p:pic>
    </p:spTree>
    <p:extLst>
      <p:ext uri="{BB962C8B-B14F-4D97-AF65-F5344CB8AC3E}">
        <p14:creationId xmlns:p14="http://schemas.microsoft.com/office/powerpoint/2010/main" val="2893741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6CE02-98F5-4717-8EEC-301833928D99}"/>
              </a:ext>
            </a:extLst>
          </p:cNvPr>
          <p:cNvSpPr>
            <a:spLocks noGrp="1"/>
          </p:cNvSpPr>
          <p:nvPr>
            <p:ph type="title"/>
          </p:nvPr>
        </p:nvSpPr>
        <p:spPr/>
        <p:txBody>
          <a:bodyPr/>
          <a:lstStyle/>
          <a:p>
            <a:r>
              <a:rPr lang="en-IN" dirty="0">
                <a:solidFill>
                  <a:schemeClr val="accent5">
                    <a:lumMod val="75000"/>
                  </a:schemeClr>
                </a:solidFill>
              </a:rPr>
              <a:t>AGE GROUP RISK ANALYSIS </a:t>
            </a:r>
          </a:p>
        </p:txBody>
      </p:sp>
      <p:pic>
        <p:nvPicPr>
          <p:cNvPr id="4" name="Picture 3">
            <a:extLst>
              <a:ext uri="{FF2B5EF4-FFF2-40B4-BE49-F238E27FC236}">
                <a16:creationId xmlns:a16="http://schemas.microsoft.com/office/drawing/2014/main" id="{EA9AD003-A814-4CD0-AABF-B11462E1D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 y="1371600"/>
            <a:ext cx="6048375" cy="5486400"/>
          </a:xfrm>
          <a:prstGeom prst="rect">
            <a:avLst/>
          </a:prstGeom>
        </p:spPr>
      </p:pic>
      <p:pic>
        <p:nvPicPr>
          <p:cNvPr id="6" name="Picture 5">
            <a:extLst>
              <a:ext uri="{FF2B5EF4-FFF2-40B4-BE49-F238E27FC236}">
                <a16:creationId xmlns:a16="http://schemas.microsoft.com/office/drawing/2014/main" id="{456F588A-D1A7-4EA0-B592-C415E57536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4550" y="1407110"/>
            <a:ext cx="6267449" cy="5486400"/>
          </a:xfrm>
          <a:prstGeom prst="rect">
            <a:avLst/>
          </a:prstGeom>
        </p:spPr>
      </p:pic>
      <p:sp>
        <p:nvSpPr>
          <p:cNvPr id="7" name="TextBox 6">
            <a:extLst>
              <a:ext uri="{FF2B5EF4-FFF2-40B4-BE49-F238E27FC236}">
                <a16:creationId xmlns:a16="http://schemas.microsoft.com/office/drawing/2014/main" id="{E6AB0165-4881-4A76-BB31-B8B388B8D61A}"/>
              </a:ext>
            </a:extLst>
          </p:cNvPr>
          <p:cNvSpPr txBox="1"/>
          <p:nvPr/>
        </p:nvSpPr>
        <p:spPr>
          <a:xfrm>
            <a:off x="8558074" y="2467992"/>
            <a:ext cx="2911876" cy="1754326"/>
          </a:xfrm>
          <a:prstGeom prst="rect">
            <a:avLst/>
          </a:prstGeom>
          <a:noFill/>
        </p:spPr>
        <p:txBody>
          <a:bodyPr wrap="square" rtlCol="0">
            <a:spAutoFit/>
          </a:bodyPr>
          <a:lstStyle/>
          <a:p>
            <a:r>
              <a:rPr lang="en-IN" dirty="0"/>
              <a:t>Case 1: 0-18 age</a:t>
            </a:r>
          </a:p>
          <a:p>
            <a:r>
              <a:rPr lang="en-IN" dirty="0"/>
              <a:t>Case 2:18-25 age</a:t>
            </a:r>
          </a:p>
          <a:p>
            <a:r>
              <a:rPr lang="en-IN" dirty="0"/>
              <a:t>Case 3:25-35 age</a:t>
            </a:r>
          </a:p>
          <a:p>
            <a:r>
              <a:rPr lang="en-IN" dirty="0"/>
              <a:t>Case 4:35-45 age</a:t>
            </a:r>
          </a:p>
          <a:p>
            <a:r>
              <a:rPr lang="en-IN" dirty="0"/>
              <a:t>Case 5:45-60 age</a:t>
            </a:r>
          </a:p>
          <a:p>
            <a:r>
              <a:rPr lang="en-IN" dirty="0"/>
              <a:t>Case 6:60+ age </a:t>
            </a:r>
          </a:p>
        </p:txBody>
      </p:sp>
      <p:sp>
        <p:nvSpPr>
          <p:cNvPr id="3" name="TextBox 2">
            <a:extLst>
              <a:ext uri="{FF2B5EF4-FFF2-40B4-BE49-F238E27FC236}">
                <a16:creationId xmlns:a16="http://schemas.microsoft.com/office/drawing/2014/main" id="{0403CC38-C5DE-4934-8F3B-0624D6195795}"/>
              </a:ext>
            </a:extLst>
          </p:cNvPr>
          <p:cNvSpPr txBox="1"/>
          <p:nvPr/>
        </p:nvSpPr>
        <p:spPr>
          <a:xfrm>
            <a:off x="2556769" y="2422273"/>
            <a:ext cx="3142695" cy="1754326"/>
          </a:xfrm>
          <a:prstGeom prst="rect">
            <a:avLst/>
          </a:prstGeom>
          <a:noFill/>
        </p:spPr>
        <p:txBody>
          <a:bodyPr wrap="square" rtlCol="0">
            <a:spAutoFit/>
          </a:bodyPr>
          <a:lstStyle/>
          <a:p>
            <a:r>
              <a:rPr lang="en-IN" dirty="0"/>
              <a:t>0-18 age: 34.87%</a:t>
            </a:r>
          </a:p>
          <a:p>
            <a:r>
              <a:rPr lang="en-IN" dirty="0"/>
              <a:t>18-25 age:16.92%</a:t>
            </a:r>
          </a:p>
          <a:p>
            <a:r>
              <a:rPr lang="en-IN" dirty="0"/>
              <a:t>25-35 age:15.48%</a:t>
            </a:r>
          </a:p>
          <a:p>
            <a:r>
              <a:rPr lang="en-IN" dirty="0"/>
              <a:t>35-45 age:12.684%</a:t>
            </a:r>
          </a:p>
          <a:p>
            <a:r>
              <a:rPr lang="en-IN" dirty="0"/>
              <a:t>45-60 age:11.44% </a:t>
            </a:r>
          </a:p>
          <a:p>
            <a:r>
              <a:rPr lang="en-IN" dirty="0"/>
              <a:t>60+ age :8.608%</a:t>
            </a:r>
          </a:p>
        </p:txBody>
      </p:sp>
    </p:spTree>
    <p:extLst>
      <p:ext uri="{BB962C8B-B14F-4D97-AF65-F5344CB8AC3E}">
        <p14:creationId xmlns:p14="http://schemas.microsoft.com/office/powerpoint/2010/main" val="211100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E113B-72C6-4553-8353-37CE610F46D6}"/>
              </a:ext>
            </a:extLst>
          </p:cNvPr>
          <p:cNvSpPr>
            <a:spLocks noGrp="1"/>
          </p:cNvSpPr>
          <p:nvPr>
            <p:ph type="title"/>
          </p:nvPr>
        </p:nvSpPr>
        <p:spPr/>
        <p:txBody>
          <a:bodyPr/>
          <a:lstStyle/>
          <a:p>
            <a:r>
              <a:rPr lang="en-IN" dirty="0">
                <a:solidFill>
                  <a:schemeClr val="accent5">
                    <a:lumMod val="75000"/>
                  </a:schemeClr>
                </a:solidFill>
              </a:rPr>
              <a:t>Reference data </a:t>
            </a:r>
          </a:p>
        </p:txBody>
      </p:sp>
      <p:pic>
        <p:nvPicPr>
          <p:cNvPr id="4" name="Picture 3">
            <a:extLst>
              <a:ext uri="{FF2B5EF4-FFF2-40B4-BE49-F238E27FC236}">
                <a16:creationId xmlns:a16="http://schemas.microsoft.com/office/drawing/2014/main" id="{97A8A66F-3BAA-4F1B-AE33-C7F0C5A50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550" y="1420426"/>
            <a:ext cx="8724900" cy="4808923"/>
          </a:xfrm>
          <a:prstGeom prst="rect">
            <a:avLst/>
          </a:prstGeom>
        </p:spPr>
      </p:pic>
    </p:spTree>
    <p:extLst>
      <p:ext uri="{BB962C8B-B14F-4D97-AF65-F5344CB8AC3E}">
        <p14:creationId xmlns:p14="http://schemas.microsoft.com/office/powerpoint/2010/main" val="3542476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804</Words>
  <Application>Microsoft Office PowerPoint</Application>
  <PresentationFormat>Widescreen</PresentationFormat>
  <Paragraphs>92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Accident risk analysis </vt:lpstr>
      <vt:lpstr>STATISTICAL  TOOLS AND SOFTWARES USED </vt:lpstr>
      <vt:lpstr>PowerPoint Presentation</vt:lpstr>
      <vt:lpstr>Explanation Of The Drastic Variations </vt:lpstr>
      <vt:lpstr>Weather conditions risk  analysis </vt:lpstr>
      <vt:lpstr>VEHICLE TYPE RISK ANALYSIS </vt:lpstr>
      <vt:lpstr>Reference data </vt:lpstr>
      <vt:lpstr>AGE GROUP RISK ANALYSIS </vt:lpstr>
      <vt:lpstr>Reference data </vt:lpstr>
      <vt:lpstr>ROAD TYPE RISK ANALYSIS </vt:lpstr>
      <vt:lpstr>Reference data </vt:lpstr>
      <vt:lpstr>Fatality risk analysis by type of violation committed </vt:lpstr>
      <vt:lpstr>Fatality risk analysis by vehicle age </vt:lpstr>
      <vt:lpstr>Applications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 risk analysis</dc:title>
  <dc:creator>NIKUNJ SANGHAI</dc:creator>
  <cp:lastModifiedBy>NIKUNJ SANGHAI</cp:lastModifiedBy>
  <cp:revision>14</cp:revision>
  <dcterms:created xsi:type="dcterms:W3CDTF">2019-03-23T21:35:05Z</dcterms:created>
  <dcterms:modified xsi:type="dcterms:W3CDTF">2019-03-24T08:42:01Z</dcterms:modified>
</cp:coreProperties>
</file>