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sY9D8+y8jtrVYT5v+JZ1MvEwS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494E2C-834B-4741-84F7-BE25F0CAAB01}">
  <a:tblStyle styleId="{0E494E2C-834B-4741-84F7-BE25F0CAAB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c7044816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9c70448160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c70448160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c704481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c7044816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9c704481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cf4b862e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9cf4b862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cf4b862e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cf4b862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9c7044816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9c70448160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c70448160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9c70448160_3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738312" y="322263"/>
            <a:ext cx="91440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0"/>
              <a:buFont typeface="Calibri"/>
              <a:buNone/>
            </a:pPr>
            <a:r>
              <a:rPr b="1" i="1" lang="en-US">
                <a:solidFill>
                  <a:srgbClr val="FFFF00"/>
                </a:solidFill>
              </a:rPr>
              <a:t>Criteo Click Log Dataset</a:t>
            </a:r>
            <a:endParaRPr b="1" i="1">
              <a:solidFill>
                <a:srgbClr val="FFFF00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595313" y="305911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None/>
            </a:pPr>
            <a:r>
              <a:rPr b="1" lang="en-US" sz="3200" u="sng">
                <a:solidFill>
                  <a:srgbClr val="EDEDED"/>
                </a:solidFill>
              </a:rPr>
              <a:t>Team Members </a:t>
            </a:r>
            <a:r>
              <a:rPr lang="en-US" sz="3200">
                <a:solidFill>
                  <a:srgbClr val="EDEDED"/>
                </a:solidFill>
              </a:rPr>
              <a:t>–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200"/>
              <a:buAutoNum type="arabicParenR"/>
            </a:pPr>
            <a:r>
              <a:rPr lang="en-US" sz="3200">
                <a:solidFill>
                  <a:srgbClr val="EDEDED"/>
                </a:solidFill>
              </a:rPr>
              <a:t>Somonnoy Banerjee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200"/>
              <a:buAutoNum type="arabicParenR"/>
            </a:pPr>
            <a:r>
              <a:rPr lang="en-US" sz="3200">
                <a:solidFill>
                  <a:srgbClr val="EDEDED"/>
                </a:solidFill>
              </a:rPr>
              <a:t>Niranjan Ambekar</a:t>
            </a:r>
            <a:endParaRPr sz="3200">
              <a:solidFill>
                <a:srgbClr val="EDEDED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200"/>
              <a:buAutoNum type="arabicParenR"/>
            </a:pPr>
            <a:r>
              <a:rPr lang="en-US" sz="3200">
                <a:solidFill>
                  <a:srgbClr val="EDEDED"/>
                </a:solidFill>
              </a:rPr>
              <a:t>Rakshitha Gade Rozario</a:t>
            </a:r>
            <a:endParaRPr sz="3200">
              <a:solidFill>
                <a:srgbClr val="EDEDED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200"/>
              <a:buAutoNum type="arabicParenR"/>
            </a:pPr>
            <a:r>
              <a:rPr lang="en-US" sz="3200">
                <a:solidFill>
                  <a:srgbClr val="EDEDED"/>
                </a:solidFill>
              </a:rPr>
              <a:t>Rahul Kengeri</a:t>
            </a:r>
            <a:endParaRPr sz="3200">
              <a:solidFill>
                <a:srgbClr val="EDEDED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781925" y="3059113"/>
            <a:ext cx="391477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Under the Guidance of –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Dr. Nidhi Rastogi</a:t>
            </a:r>
            <a:endParaRPr sz="28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c70448160_3_10"/>
          <p:cNvSpPr txBox="1"/>
          <p:nvPr/>
        </p:nvSpPr>
        <p:spPr>
          <a:xfrm>
            <a:off x="1667825" y="676275"/>
            <a:ext cx="919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highlight>
                  <a:srgbClr val="008080"/>
                </a:highlight>
                <a:latin typeface="Calibri"/>
                <a:ea typeface="Calibri"/>
                <a:cs typeface="Calibri"/>
                <a:sym typeface="Calibri"/>
              </a:rPr>
              <a:t>Methods used to tackle this problem</a:t>
            </a:r>
            <a:endParaRPr sz="4000">
              <a:solidFill>
                <a:schemeClr val="lt1"/>
              </a:solidFill>
              <a:highlight>
                <a:srgbClr val="00808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9c70448160_3_10"/>
          <p:cNvSpPr txBox="1"/>
          <p:nvPr/>
        </p:nvSpPr>
        <p:spPr>
          <a:xfrm>
            <a:off x="1904300" y="1705175"/>
            <a:ext cx="87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9c70448160_3_10"/>
          <p:cNvSpPr txBox="1"/>
          <p:nvPr/>
        </p:nvSpPr>
        <p:spPr>
          <a:xfrm>
            <a:off x="-2414625" y="1717600"/>
            <a:ext cx="71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9c70448160_3_10"/>
          <p:cNvSpPr/>
          <p:nvPr/>
        </p:nvSpPr>
        <p:spPr>
          <a:xfrm>
            <a:off x="2353700" y="1705175"/>
            <a:ext cx="8300400" cy="3129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Oversampling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Undersampling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Synthetic Minority Oversampling Technique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Using F1-Score rather than just Accuracy as a performance measure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Using grid search for the classification threshold</a:t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g19c70448160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0134" cy="65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9c70448160_0_11"/>
          <p:cNvSpPr txBox="1"/>
          <p:nvPr/>
        </p:nvSpPr>
        <p:spPr>
          <a:xfrm>
            <a:off x="4286250" y="789200"/>
            <a:ext cx="300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highlight>
                  <a:srgbClr val="008080"/>
                </a:highlight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4800">
              <a:highlight>
                <a:srgbClr val="00808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9c70448160_0_11"/>
          <p:cNvSpPr/>
          <p:nvPr/>
        </p:nvSpPr>
        <p:spPr>
          <a:xfrm>
            <a:off x="1609600" y="2326825"/>
            <a:ext cx="8735700" cy="345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9c70448160_0_11"/>
          <p:cNvSpPr txBox="1"/>
          <p:nvPr/>
        </p:nvSpPr>
        <p:spPr>
          <a:xfrm>
            <a:off x="2085850" y="2808175"/>
            <a:ext cx="7783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SVM, Random Forest and XG Boost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algorithm seem to work most efficiently with respect to accuracy.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is highly imbalanced towards the “not clicked” class.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Hence, getting a better precision was a challenge.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AutoNum type="arabicPeriod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Oversampling method came to the rescue.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3781425" y="514350"/>
            <a:ext cx="515302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DATASET SEARCH</a:t>
            </a:r>
            <a:endParaRPr sz="4800">
              <a:solidFill>
                <a:schemeClr val="dk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1003513" y="1345350"/>
            <a:ext cx="10708848" cy="509079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2354000" y="1997450"/>
            <a:ext cx="8286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Searched for datasets on various topics on Google.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 a lot of relevant datasets but data size restriction prohibited us from choosing those as our project dataset.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 a dataset of 1 TB by Criteo AI Labs which revolves around the click-through rate.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3943350" y="510659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DATASET SUMMARY</a:t>
            </a:r>
            <a:endParaRPr sz="4000">
              <a:solidFill>
                <a:schemeClr val="dk1"/>
              </a:solidFill>
              <a:highlight>
                <a:srgbClr val="00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1809750" y="1390650"/>
            <a:ext cx="9334500" cy="5095800"/>
          </a:xfrm>
          <a:prstGeom prst="rect">
            <a:avLst/>
          </a:prstGeom>
          <a:solidFill>
            <a:srgbClr val="323F4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2228850" y="1562100"/>
            <a:ext cx="83058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This dataset basically contains features and click feedback associated with millions of display ads.</a:t>
            </a:r>
            <a:endParaRPr sz="600"/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The purpose of this dataset being made available was to benchmark algorithms in the domain of click-through rate prediction (CTR). </a:t>
            </a:r>
            <a:endParaRPr sz="600"/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This dataset consists of 24 files which each corresponds to a day of data.</a:t>
            </a:r>
            <a:endParaRPr sz="24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There are 13 features having Integer values and 26 features having categorical values.</a:t>
            </a:r>
            <a:endParaRPr sz="24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One feature represents the target variable having values - 0 and 1.</a:t>
            </a:r>
            <a:endParaRPr sz="24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EDEDED"/>
                </a:solidFill>
                <a:latin typeface="Calibri"/>
                <a:ea typeface="Calibri"/>
                <a:cs typeface="Calibri"/>
                <a:sym typeface="Calibri"/>
              </a:rPr>
              <a:t>0 represents advertisement was not clicked while 1 represents advertisement was clicked.</a:t>
            </a:r>
            <a:endParaRPr sz="2400">
              <a:solidFill>
                <a:srgbClr val="EDEDE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19c7044816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0134" cy="65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9c70448160_0_0"/>
          <p:cNvSpPr txBox="1"/>
          <p:nvPr/>
        </p:nvSpPr>
        <p:spPr>
          <a:xfrm>
            <a:off x="3360975" y="680350"/>
            <a:ext cx="50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9c70448160_0_0"/>
          <p:cNvSpPr txBox="1"/>
          <p:nvPr/>
        </p:nvSpPr>
        <p:spPr>
          <a:xfrm>
            <a:off x="3694350" y="680350"/>
            <a:ext cx="4803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rgbClr val="FFFF00"/>
                </a:solidFill>
                <a:highlight>
                  <a:srgbClr val="274E13"/>
                </a:highlight>
                <a:latin typeface="Calibri"/>
                <a:ea typeface="Calibri"/>
                <a:cs typeface="Calibri"/>
                <a:sym typeface="Calibri"/>
              </a:rPr>
              <a:t>Importance of CTR</a:t>
            </a:r>
            <a:endParaRPr sz="4300">
              <a:solidFill>
                <a:srgbClr val="FFFF00"/>
              </a:solidFill>
              <a:highlight>
                <a:srgbClr val="274E13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9c70448160_0_0"/>
          <p:cNvSpPr txBox="1"/>
          <p:nvPr/>
        </p:nvSpPr>
        <p:spPr>
          <a:xfrm>
            <a:off x="2530925" y="1755325"/>
            <a:ext cx="6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9c70448160_0_0"/>
          <p:cNvSpPr txBox="1"/>
          <p:nvPr/>
        </p:nvSpPr>
        <p:spPr>
          <a:xfrm>
            <a:off x="2068275" y="1864175"/>
            <a:ext cx="81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9c70448160_0_0"/>
          <p:cNvSpPr/>
          <p:nvPr/>
        </p:nvSpPr>
        <p:spPr>
          <a:xfrm>
            <a:off x="1755375" y="2383900"/>
            <a:ext cx="8300400" cy="3129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9c70448160_0_0"/>
          <p:cNvSpPr txBox="1"/>
          <p:nvPr/>
        </p:nvSpPr>
        <p:spPr>
          <a:xfrm>
            <a:off x="1986663" y="2830300"/>
            <a:ext cx="7837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CTR basically helps us understand our customers.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CTR tells us that when reaching our target audience, what works and what does not.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market to our target customers for better conversions.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4667250" y="585100"/>
            <a:ext cx="3267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highlight>
                  <a:srgbClr val="008080"/>
                </a:highlight>
                <a:latin typeface="Calibri"/>
                <a:ea typeface="Calibri"/>
                <a:cs typeface="Calibri"/>
                <a:sym typeface="Calibri"/>
              </a:rPr>
              <a:t>Main Analysis</a:t>
            </a:r>
            <a:endParaRPr sz="4000">
              <a:solidFill>
                <a:schemeClr val="lt1"/>
              </a:solidFill>
              <a:highlight>
                <a:srgbClr val="00808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876425" y="1384275"/>
            <a:ext cx="8848800" cy="4956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2327388" y="1593900"/>
            <a:ext cx="7946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Hypothesis: Whether a user would click the link of an advertisement or not.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tried applying several models on the dataset like –</a:t>
            </a:r>
            <a:endParaRPr sz="1600"/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arenR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1600"/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arenR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SVM Classifier</a:t>
            </a:r>
            <a:endParaRPr sz="1600"/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arenR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arenR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arenR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KNN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arenR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arenR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GD Boost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arenR"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 Boost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choice of models encompasses the above models as all of them were suitable for the dataset that we have.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g19cf4b862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0134" cy="65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9cf4b862ed_0_0"/>
          <p:cNvSpPr txBox="1"/>
          <p:nvPr/>
        </p:nvSpPr>
        <p:spPr>
          <a:xfrm>
            <a:off x="5331113" y="612300"/>
            <a:ext cx="1292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highlight>
                  <a:srgbClr val="6D9EEB"/>
                </a:highlight>
                <a:latin typeface="Calibri"/>
                <a:ea typeface="Calibri"/>
                <a:cs typeface="Calibri"/>
                <a:sym typeface="Calibri"/>
              </a:rPr>
              <a:t>KNN</a:t>
            </a:r>
            <a:endParaRPr sz="4400">
              <a:solidFill>
                <a:schemeClr val="lt1"/>
              </a:solidFill>
              <a:highlight>
                <a:srgbClr val="6D9EEB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9cf4b862ed_0_0"/>
          <p:cNvSpPr/>
          <p:nvPr/>
        </p:nvSpPr>
        <p:spPr>
          <a:xfrm>
            <a:off x="1170225" y="1387925"/>
            <a:ext cx="9756288" cy="4993812"/>
          </a:xfrm>
          <a:prstGeom prst="cloud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9cf4b862ed_0_0"/>
          <p:cNvSpPr txBox="1"/>
          <p:nvPr/>
        </p:nvSpPr>
        <p:spPr>
          <a:xfrm>
            <a:off x="2966400" y="2381250"/>
            <a:ext cx="6259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KNN classifies the new data points based on the similarity measure of the earlier stored data points.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For example, if we have a dataset of apples and bananas. KNN will store similar measures like shape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and color. When a new object comes it will check its similarity with the color (red or yellow) and shape.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9cf4b862ed_0_0"/>
          <p:cNvSpPr txBox="1"/>
          <p:nvPr/>
        </p:nvSpPr>
        <p:spPr>
          <a:xfrm>
            <a:off x="6858000" y="530675"/>
            <a:ext cx="2979900" cy="585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Somonnoy Banerjee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19cf4b862ed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0134" cy="65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9cf4b862ed_0_8"/>
          <p:cNvSpPr/>
          <p:nvPr/>
        </p:nvSpPr>
        <p:spPr>
          <a:xfrm>
            <a:off x="4340675" y="680350"/>
            <a:ext cx="2721384" cy="112935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9cf4b862ed_0_8"/>
          <p:cNvSpPr txBox="1"/>
          <p:nvPr/>
        </p:nvSpPr>
        <p:spPr>
          <a:xfrm>
            <a:off x="5034588" y="786850"/>
            <a:ext cx="1442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SVM</a:t>
            </a:r>
            <a:endParaRPr sz="4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9cf4b862ed_0_8"/>
          <p:cNvSpPr/>
          <p:nvPr/>
        </p:nvSpPr>
        <p:spPr>
          <a:xfrm>
            <a:off x="1945825" y="2408450"/>
            <a:ext cx="8178000" cy="36468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9cf4b862ed_0_8"/>
          <p:cNvSpPr txBox="1"/>
          <p:nvPr/>
        </p:nvSpPr>
        <p:spPr>
          <a:xfrm>
            <a:off x="2441063" y="2446400"/>
            <a:ext cx="7072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❖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we know, SVM is a supervised machine learning algorithm which can be used for classification or regression problems. 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❖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uses a technique called the kernel trick to transform your data and then based on these transformations 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❖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finds an optimal boundary between the possible outputs. Simply put, it does some extremely complex data 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Char char="❖"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transformations, then figures out how to separate your data based on the labels or outputs you've defined.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9cf4b862ed_0_8"/>
          <p:cNvSpPr txBox="1"/>
          <p:nvPr/>
        </p:nvSpPr>
        <p:spPr>
          <a:xfrm>
            <a:off x="7728850" y="639525"/>
            <a:ext cx="2979900" cy="5850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Somonnoy Banerjee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c70448160_4_0"/>
          <p:cNvSpPr txBox="1"/>
          <p:nvPr/>
        </p:nvSpPr>
        <p:spPr>
          <a:xfrm>
            <a:off x="1876425" y="676275"/>
            <a:ext cx="884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Comparison of different models</a:t>
            </a:r>
            <a:endParaRPr sz="40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9c70448160_4_0"/>
          <p:cNvSpPr/>
          <p:nvPr/>
        </p:nvSpPr>
        <p:spPr>
          <a:xfrm>
            <a:off x="1876425" y="1466849"/>
            <a:ext cx="8848800" cy="4714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9c70448160_4_0"/>
          <p:cNvSpPr txBox="1"/>
          <p:nvPr/>
        </p:nvSpPr>
        <p:spPr>
          <a:xfrm>
            <a:off x="2381250" y="1762125"/>
            <a:ext cx="794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" name="Google Shape;145;g19c70448160_4_0"/>
          <p:cNvGraphicFramePr/>
          <p:nvPr/>
        </p:nvGraphicFramePr>
        <p:xfrm>
          <a:off x="1876425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{0E494E2C-834B-4741-84F7-BE25F0CAAB01}</a:tableStyleId>
              </a:tblPr>
              <a:tblGrid>
                <a:gridCol w="4424400"/>
                <a:gridCol w="4424400"/>
              </a:tblGrid>
              <a:tr h="43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FF00"/>
                          </a:solidFill>
                        </a:rPr>
                        <a:t>Model</a:t>
                      </a:r>
                      <a:endParaRPr sz="2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FF00"/>
                          </a:solidFill>
                        </a:rPr>
                        <a:t>Accuracy</a:t>
                      </a:r>
                      <a:endParaRPr sz="2000"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3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</a:rPr>
                        <a:t>97.3%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2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Support Vector Machine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</a:rPr>
                        <a:t>97.33%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</a:rPr>
                        <a:t>97.33%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XGBoost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</a:rPr>
                        <a:t>97.33%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KNN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chemeClr val="lt1"/>
                          </a:solidFill>
                        </a:rPr>
                        <a:t>97.06%</a:t>
                      </a:r>
                      <a:endParaRPr sz="2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Naive Bayes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</a:rPr>
                        <a:t>93.53%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3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AdaBoost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</a:rPr>
                        <a:t>97.06%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</a:rPr>
                        <a:t>GD Boost</a:t>
                      </a:r>
                      <a:endParaRPr sz="2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1"/>
                          </a:solidFill>
                        </a:rPr>
                        <a:t>96.87%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c70448160_3_3"/>
          <p:cNvSpPr txBox="1"/>
          <p:nvPr/>
        </p:nvSpPr>
        <p:spPr>
          <a:xfrm>
            <a:off x="1667825" y="676275"/>
            <a:ext cx="919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highlight>
                  <a:srgbClr val="008080"/>
                </a:highlight>
                <a:latin typeface="Calibri"/>
                <a:ea typeface="Calibri"/>
                <a:cs typeface="Calibri"/>
                <a:sym typeface="Calibri"/>
              </a:rPr>
              <a:t>The problem of class imbalance</a:t>
            </a:r>
            <a:endParaRPr sz="4000">
              <a:solidFill>
                <a:schemeClr val="lt1"/>
              </a:solidFill>
              <a:highlight>
                <a:srgbClr val="00808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19c70448160_3_3"/>
          <p:cNvPicPr preferRelativeResize="0"/>
          <p:nvPr/>
        </p:nvPicPr>
        <p:blipFill rotWithShape="1">
          <a:blip r:embed="rId4">
            <a:alphaModFix/>
          </a:blip>
          <a:srcRect b="0" l="-13936" r="-6938" t="0"/>
          <a:stretch/>
        </p:blipFill>
        <p:spPr>
          <a:xfrm>
            <a:off x="2435675" y="1549125"/>
            <a:ext cx="7266225" cy="40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2022-11-28T16:30:37Z</dcterms:created>
  <dc:creator>somonnoy44@gmail.com</dc:creator>
</cp:coreProperties>
</file>