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Fira Code" panose="020B0809050000020004" pitchFamily="49" charset="0"/>
      <p:regular r:id="rId19"/>
      <p:bold r:id="rId20"/>
    </p:embeddedFont>
    <p:embeddedFont>
      <p:font typeface="Fira Code Light" panose="020B0809050000020004" pitchFamily="49" charset="0"/>
      <p:regular r:id="rId21"/>
      <p:bold r:id="rId22"/>
    </p:embeddedFont>
    <p:embeddedFont>
      <p:font typeface="Oswald" panose="00000500000000000000" pitchFamily="2" charset="0"/>
      <p:regular r:id="rId23"/>
      <p:bold r:id="rId24"/>
    </p:embeddedFont>
    <p:embeddedFont>
      <p:font typeface="Roboto" panose="02000000000000000000" pitchFamily="2" charset="0"/>
      <p:regular r:id="rId25"/>
      <p:bold r:id="rId26"/>
      <p:italic r:id="rId27"/>
      <p:boldItalic r:id="rId28"/>
    </p:embeddedFont>
    <p:embeddedFont>
      <p:font typeface="Roboto Condensed Light" panose="02000000000000000000" pitchFamily="2" charset="0"/>
      <p:regular r:id="rId29"/>
      <p:italic r:id="rId30"/>
    </p:embeddedFont>
    <p:embeddedFont>
      <p:font typeface="Roboto Thin" panose="02000000000000000000"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C07866-61AE-47CF-BA90-46367B37D049}">
  <a:tblStyle styleId="{4DC07866-61AE-47CF-BA90-46367B37D0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9d68ab4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9d68ab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299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72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42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017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184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28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254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9274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5088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441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5000" b="1">
                <a:solidFill>
                  <a:schemeClr val="dk2"/>
                </a:solidFill>
                <a:latin typeface="Oswald"/>
                <a:ea typeface="Oswald"/>
                <a:cs typeface="Oswald"/>
                <a:sym typeface="Oswa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 name="Google Shape;14;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 name="Google Shape;17;p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lvl1pPr marL="457200" lvl="0" indent="-298450" rtl="0">
              <a:lnSpc>
                <a:spcPct val="100000"/>
              </a:lnSpc>
              <a:spcBef>
                <a:spcPts val="0"/>
              </a:spcBef>
              <a:spcAft>
                <a:spcPts val="0"/>
              </a:spcAft>
              <a:buClr>
                <a:schemeClr val="accent1"/>
              </a:buClr>
              <a:buSzPts val="1100"/>
              <a:buAutoNum type="arabicPeriod"/>
              <a:defRPr sz="10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33" name="Google Shape;33;p4"/>
          <p:cNvGrpSpPr/>
          <p:nvPr/>
        </p:nvGrpSpPr>
        <p:grpSpPr>
          <a:xfrm>
            <a:off x="8424000" y="209250"/>
            <a:ext cx="433550" cy="78899"/>
            <a:chOff x="8424000" y="285450"/>
            <a:chExt cx="433550" cy="78899"/>
          </a:xfrm>
        </p:grpSpPr>
        <p:cxnSp>
          <p:nvCxnSpPr>
            <p:cNvPr id="34" name="Google Shape;34;p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5" name="Google Shape;35;p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a:off x="8785929" y="285450"/>
              <a:ext cx="71621" cy="78899"/>
              <a:chOff x="3621700" y="273825"/>
              <a:chExt cx="100875" cy="111125"/>
            </a:xfrm>
          </p:grpSpPr>
          <p:cxnSp>
            <p:nvCxnSpPr>
              <p:cNvPr id="37" name="Google Shape;37;p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8" name="Google Shape;38;p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82"/>
        <p:cNvGrpSpPr/>
        <p:nvPr/>
      </p:nvGrpSpPr>
      <p:grpSpPr>
        <a:xfrm>
          <a:off x="0" y="0"/>
          <a:ext cx="0" cy="0"/>
          <a:chOff x="0" y="0"/>
          <a:chExt cx="0" cy="0"/>
        </a:xfrm>
      </p:grpSpPr>
      <p:sp>
        <p:nvSpPr>
          <p:cNvPr id="283" name="Google Shape;283;p25"/>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fr-FR" sz="1000" dirty="0">
                <a:solidFill>
                  <a:schemeClr val="dk2"/>
                </a:solidFill>
                <a:latin typeface="Oswald"/>
                <a:ea typeface="Oswald"/>
                <a:cs typeface="Oswald"/>
                <a:sym typeface="Oswald"/>
              </a:rPr>
              <a:t>Batta.jpg</a:t>
            </a:r>
            <a:endParaRPr sz="1000" dirty="0">
              <a:solidFill>
                <a:schemeClr val="dk2"/>
              </a:solidFill>
              <a:latin typeface="Oswald"/>
              <a:ea typeface="Oswald"/>
              <a:cs typeface="Oswald"/>
              <a:sym typeface="Oswald"/>
            </a:endParaRPr>
          </a:p>
        </p:txBody>
      </p:sp>
      <p:grpSp>
        <p:nvGrpSpPr>
          <p:cNvPr id="284" name="Google Shape;284;p25"/>
          <p:cNvGrpSpPr/>
          <p:nvPr/>
        </p:nvGrpSpPr>
        <p:grpSpPr>
          <a:xfrm>
            <a:off x="286625" y="3999999"/>
            <a:ext cx="145867" cy="958251"/>
            <a:chOff x="286625" y="3923799"/>
            <a:chExt cx="145867" cy="958251"/>
          </a:xfrm>
        </p:grpSpPr>
        <p:sp>
          <p:nvSpPr>
            <p:cNvPr id="285" name="Google Shape;285;p2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25"/>
            <p:cNvGrpSpPr/>
            <p:nvPr/>
          </p:nvGrpSpPr>
          <p:grpSpPr>
            <a:xfrm>
              <a:off x="298112" y="4342643"/>
              <a:ext cx="110182" cy="126862"/>
              <a:chOff x="281100" y="2027800"/>
              <a:chExt cx="140700" cy="162000"/>
            </a:xfrm>
          </p:grpSpPr>
          <p:sp>
            <p:nvSpPr>
              <p:cNvPr id="287" name="Google Shape;287;p2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25"/>
              <p:cNvGrpSpPr/>
              <p:nvPr/>
            </p:nvGrpSpPr>
            <p:grpSpPr>
              <a:xfrm>
                <a:off x="308875" y="2088450"/>
                <a:ext cx="85200" cy="40700"/>
                <a:chOff x="308875" y="2087000"/>
                <a:chExt cx="85200" cy="40700"/>
              </a:xfrm>
            </p:grpSpPr>
            <p:cxnSp>
              <p:nvCxnSpPr>
                <p:cNvPr id="289" name="Google Shape;289;p2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p2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1" name="Google Shape;291;p25"/>
            <p:cNvGrpSpPr/>
            <p:nvPr/>
          </p:nvGrpSpPr>
          <p:grpSpPr>
            <a:xfrm>
              <a:off x="286625" y="3923799"/>
              <a:ext cx="133200" cy="133200"/>
              <a:chOff x="286625" y="3648899"/>
              <a:chExt cx="133200" cy="133200"/>
            </a:xfrm>
          </p:grpSpPr>
          <p:sp>
            <p:nvSpPr>
              <p:cNvPr id="292" name="Google Shape;292;p2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25">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295" name="Google Shape;295;p25"/>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25"/>
          <p:cNvGrpSpPr/>
          <p:nvPr/>
        </p:nvGrpSpPr>
        <p:grpSpPr>
          <a:xfrm>
            <a:off x="8424000" y="209250"/>
            <a:ext cx="433550" cy="78899"/>
            <a:chOff x="8424000" y="285450"/>
            <a:chExt cx="433550" cy="78899"/>
          </a:xfrm>
        </p:grpSpPr>
        <p:cxnSp>
          <p:nvCxnSpPr>
            <p:cNvPr id="297" name="Google Shape;297;p2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98" name="Google Shape;298;p2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25"/>
            <p:cNvGrpSpPr/>
            <p:nvPr/>
          </p:nvGrpSpPr>
          <p:grpSpPr>
            <a:xfrm>
              <a:off x="8785929" y="285450"/>
              <a:ext cx="71621" cy="78899"/>
              <a:chOff x="3621700" y="273825"/>
              <a:chExt cx="100875" cy="111125"/>
            </a:xfrm>
          </p:grpSpPr>
          <p:cxnSp>
            <p:nvCxnSpPr>
              <p:cNvPr id="300" name="Google Shape;300;p2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01" name="Google Shape;301;p2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02" name="Google Shape;302;p25"/>
          <p:cNvGrpSpPr/>
          <p:nvPr/>
        </p:nvGrpSpPr>
        <p:grpSpPr>
          <a:xfrm>
            <a:off x="299286" y="189025"/>
            <a:ext cx="133205" cy="119344"/>
            <a:chOff x="222150" y="185025"/>
            <a:chExt cx="170100" cy="152400"/>
          </a:xfrm>
        </p:grpSpPr>
        <p:cxnSp>
          <p:nvCxnSpPr>
            <p:cNvPr id="303" name="Google Shape;303;p2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4" name="Google Shape;304;p2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5" name="Google Shape;305;p2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06"/>
        <p:cNvGrpSpPr/>
        <p:nvPr/>
      </p:nvGrpSpPr>
      <p:grpSpPr>
        <a:xfrm>
          <a:off x="0" y="0"/>
          <a:ext cx="0" cy="0"/>
          <a:chOff x="0" y="0"/>
          <a:chExt cx="0" cy="0"/>
        </a:xfrm>
      </p:grpSpPr>
      <p:sp>
        <p:nvSpPr>
          <p:cNvPr id="307" name="Google Shape;307;p26"/>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fr-FR" sz="1000" dirty="0">
                <a:solidFill>
                  <a:schemeClr val="dk2"/>
                </a:solidFill>
                <a:latin typeface="Oswald"/>
                <a:ea typeface="Oswald"/>
                <a:cs typeface="Oswald"/>
                <a:sym typeface="Oswald"/>
              </a:rPr>
              <a:t>Batta.jpg</a:t>
            </a:r>
            <a:endParaRPr sz="1000" dirty="0">
              <a:solidFill>
                <a:schemeClr val="dk2"/>
              </a:solidFill>
              <a:latin typeface="Oswald"/>
              <a:ea typeface="Oswald"/>
              <a:cs typeface="Oswald"/>
              <a:sym typeface="Oswald"/>
            </a:endParaRPr>
          </a:p>
        </p:txBody>
      </p:sp>
      <p:grpSp>
        <p:nvGrpSpPr>
          <p:cNvPr id="308" name="Google Shape;308;p26"/>
          <p:cNvGrpSpPr/>
          <p:nvPr/>
        </p:nvGrpSpPr>
        <p:grpSpPr>
          <a:xfrm>
            <a:off x="286625" y="3999999"/>
            <a:ext cx="145867" cy="958251"/>
            <a:chOff x="286625" y="3923799"/>
            <a:chExt cx="145867" cy="958251"/>
          </a:xfrm>
        </p:grpSpPr>
        <p:sp>
          <p:nvSpPr>
            <p:cNvPr id="309" name="Google Shape;309;p2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6"/>
            <p:cNvGrpSpPr/>
            <p:nvPr/>
          </p:nvGrpSpPr>
          <p:grpSpPr>
            <a:xfrm>
              <a:off x="298112" y="4342643"/>
              <a:ext cx="110182" cy="126862"/>
              <a:chOff x="281100" y="2027800"/>
              <a:chExt cx="140700" cy="162000"/>
            </a:xfrm>
          </p:grpSpPr>
          <p:sp>
            <p:nvSpPr>
              <p:cNvPr id="311" name="Google Shape;311;p2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26"/>
              <p:cNvGrpSpPr/>
              <p:nvPr/>
            </p:nvGrpSpPr>
            <p:grpSpPr>
              <a:xfrm>
                <a:off x="308875" y="2088450"/>
                <a:ext cx="85200" cy="40700"/>
                <a:chOff x="308875" y="2087000"/>
                <a:chExt cx="85200" cy="40700"/>
              </a:xfrm>
            </p:grpSpPr>
            <p:cxnSp>
              <p:nvCxnSpPr>
                <p:cNvPr id="313" name="Google Shape;313;p2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14" name="Google Shape;314;p2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15" name="Google Shape;315;p26"/>
            <p:cNvGrpSpPr/>
            <p:nvPr/>
          </p:nvGrpSpPr>
          <p:grpSpPr>
            <a:xfrm>
              <a:off x="286625" y="3923799"/>
              <a:ext cx="133200" cy="133200"/>
              <a:chOff x="286625" y="3648899"/>
              <a:chExt cx="133200" cy="133200"/>
            </a:xfrm>
          </p:grpSpPr>
          <p:sp>
            <p:nvSpPr>
              <p:cNvPr id="316" name="Google Shape;316;p2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26">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319" name="Google Shape;319;p26"/>
          <p:cNvGrpSpPr/>
          <p:nvPr/>
        </p:nvGrpSpPr>
        <p:grpSpPr>
          <a:xfrm>
            <a:off x="8424000" y="209250"/>
            <a:ext cx="433550" cy="78899"/>
            <a:chOff x="8424000" y="285450"/>
            <a:chExt cx="433550" cy="78899"/>
          </a:xfrm>
        </p:grpSpPr>
        <p:cxnSp>
          <p:nvCxnSpPr>
            <p:cNvPr id="320" name="Google Shape;320;p2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21" name="Google Shape;321;p2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6"/>
            <p:cNvGrpSpPr/>
            <p:nvPr/>
          </p:nvGrpSpPr>
          <p:grpSpPr>
            <a:xfrm>
              <a:off x="8785929" y="285450"/>
              <a:ext cx="71621" cy="78899"/>
              <a:chOff x="3621700" y="273825"/>
              <a:chExt cx="100875" cy="111125"/>
            </a:xfrm>
          </p:grpSpPr>
          <p:cxnSp>
            <p:nvCxnSpPr>
              <p:cNvPr id="323" name="Google Shape;323;p2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24" name="Google Shape;324;p2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25" name="Google Shape;325;p26"/>
          <p:cNvGrpSpPr/>
          <p:nvPr/>
        </p:nvGrpSpPr>
        <p:grpSpPr>
          <a:xfrm>
            <a:off x="299286" y="189025"/>
            <a:ext cx="133205" cy="119344"/>
            <a:chOff x="222150" y="185025"/>
            <a:chExt cx="170100" cy="152400"/>
          </a:xfrm>
        </p:grpSpPr>
        <p:cxnSp>
          <p:nvCxnSpPr>
            <p:cNvPr id="326" name="Google Shape;326;p2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7" name="Google Shape;327;p2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8" name="Google Shape;328;p2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329"/>
        <p:cNvGrpSpPr/>
        <p:nvPr/>
      </p:nvGrpSpPr>
      <p:grpSpPr>
        <a:xfrm>
          <a:off x="0" y="0"/>
          <a:ext cx="0" cy="0"/>
          <a:chOff x="0" y="0"/>
          <a:chExt cx="0" cy="0"/>
        </a:xfrm>
      </p:grpSpPr>
      <p:sp>
        <p:nvSpPr>
          <p:cNvPr id="330" name="Google Shape;330;p27"/>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fr-FR" sz="1000" dirty="0">
                <a:solidFill>
                  <a:schemeClr val="dk2"/>
                </a:solidFill>
                <a:latin typeface="Oswald"/>
                <a:ea typeface="Oswald"/>
                <a:cs typeface="Oswald"/>
                <a:sym typeface="Oswald"/>
              </a:rPr>
              <a:t>Batta.jpg</a:t>
            </a:r>
            <a:endParaRPr sz="1000" dirty="0">
              <a:solidFill>
                <a:schemeClr val="dk2"/>
              </a:solidFill>
              <a:latin typeface="Oswald"/>
              <a:ea typeface="Oswald"/>
              <a:cs typeface="Oswald"/>
              <a:sym typeface="Oswald"/>
            </a:endParaRPr>
          </a:p>
        </p:txBody>
      </p:sp>
      <p:grpSp>
        <p:nvGrpSpPr>
          <p:cNvPr id="331" name="Google Shape;331;p27"/>
          <p:cNvGrpSpPr/>
          <p:nvPr/>
        </p:nvGrpSpPr>
        <p:grpSpPr>
          <a:xfrm>
            <a:off x="286625" y="3999999"/>
            <a:ext cx="145867" cy="958251"/>
            <a:chOff x="286625" y="3923799"/>
            <a:chExt cx="145867" cy="958251"/>
          </a:xfrm>
        </p:grpSpPr>
        <p:sp>
          <p:nvSpPr>
            <p:cNvPr id="332" name="Google Shape;332;p2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27"/>
            <p:cNvGrpSpPr/>
            <p:nvPr/>
          </p:nvGrpSpPr>
          <p:grpSpPr>
            <a:xfrm>
              <a:off x="298112" y="4342643"/>
              <a:ext cx="110182" cy="126862"/>
              <a:chOff x="281100" y="2027800"/>
              <a:chExt cx="140700" cy="162000"/>
            </a:xfrm>
          </p:grpSpPr>
          <p:sp>
            <p:nvSpPr>
              <p:cNvPr id="334" name="Google Shape;334;p2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27"/>
              <p:cNvGrpSpPr/>
              <p:nvPr/>
            </p:nvGrpSpPr>
            <p:grpSpPr>
              <a:xfrm>
                <a:off x="308875" y="2088450"/>
                <a:ext cx="85200" cy="40700"/>
                <a:chOff x="308875" y="2087000"/>
                <a:chExt cx="85200" cy="40700"/>
              </a:xfrm>
            </p:grpSpPr>
            <p:cxnSp>
              <p:nvCxnSpPr>
                <p:cNvPr id="336" name="Google Shape;336;p2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37" name="Google Shape;337;p2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38" name="Google Shape;338;p27"/>
            <p:cNvGrpSpPr/>
            <p:nvPr/>
          </p:nvGrpSpPr>
          <p:grpSpPr>
            <a:xfrm>
              <a:off x="286625" y="3923799"/>
              <a:ext cx="133200" cy="133200"/>
              <a:chOff x="286625" y="3648899"/>
              <a:chExt cx="133200" cy="133200"/>
            </a:xfrm>
          </p:grpSpPr>
          <p:sp>
            <p:nvSpPr>
              <p:cNvPr id="339" name="Google Shape;339;p2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1" name="Google Shape;341;p27">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342" name="Google Shape;342;p2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7"/>
          <p:cNvGrpSpPr/>
          <p:nvPr/>
        </p:nvGrpSpPr>
        <p:grpSpPr>
          <a:xfrm>
            <a:off x="8424000" y="209250"/>
            <a:ext cx="433550" cy="78899"/>
            <a:chOff x="8424000" y="285450"/>
            <a:chExt cx="433550" cy="78899"/>
          </a:xfrm>
        </p:grpSpPr>
        <p:cxnSp>
          <p:nvCxnSpPr>
            <p:cNvPr id="344" name="Google Shape;344;p2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45" name="Google Shape;345;p2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7"/>
            <p:cNvGrpSpPr/>
            <p:nvPr/>
          </p:nvGrpSpPr>
          <p:grpSpPr>
            <a:xfrm>
              <a:off x="8785929" y="285450"/>
              <a:ext cx="71621" cy="78899"/>
              <a:chOff x="3621700" y="273825"/>
              <a:chExt cx="100875" cy="111125"/>
            </a:xfrm>
          </p:grpSpPr>
          <p:cxnSp>
            <p:nvCxnSpPr>
              <p:cNvPr id="347" name="Google Shape;347;p2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48" name="Google Shape;348;p2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49" name="Google Shape;349;p27"/>
          <p:cNvGrpSpPr/>
          <p:nvPr/>
        </p:nvGrpSpPr>
        <p:grpSpPr>
          <a:xfrm>
            <a:off x="299286" y="189025"/>
            <a:ext cx="133205" cy="119344"/>
            <a:chOff x="222150" y="185025"/>
            <a:chExt cx="170100" cy="152400"/>
          </a:xfrm>
        </p:grpSpPr>
        <p:cxnSp>
          <p:nvCxnSpPr>
            <p:cNvPr id="350" name="Google Shape;350;p2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1" name="Google Shape;351;p2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2" name="Google Shape;352;p2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353" name="Google Shape;353;p27"/>
          <p:cNvGrpSpPr/>
          <p:nvPr/>
        </p:nvGrpSpPr>
        <p:grpSpPr>
          <a:xfrm>
            <a:off x="1028975" y="1070563"/>
            <a:ext cx="2136214" cy="3002387"/>
            <a:chOff x="5380450" y="1070563"/>
            <a:chExt cx="2136214" cy="3002387"/>
          </a:xfrm>
        </p:grpSpPr>
        <p:sp>
          <p:nvSpPr>
            <p:cNvPr id="354" name="Google Shape;354;p27"/>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6298575" y="1546875"/>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6298575" y="2078800"/>
              <a:ext cx="1066200" cy="999900"/>
            </a:xfrm>
            <a:prstGeom prst="roundRect">
              <a:avLst>
                <a:gd name="adj" fmla="val 7939"/>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6298575" y="3140800"/>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27"/>
            <p:cNvGrpSpPr/>
            <p:nvPr/>
          </p:nvGrpSpPr>
          <p:grpSpPr>
            <a:xfrm>
              <a:off x="5380450" y="1200275"/>
              <a:ext cx="1386600" cy="449700"/>
              <a:chOff x="5270675" y="1411375"/>
              <a:chExt cx="1386600" cy="449700"/>
            </a:xfrm>
          </p:grpSpPr>
          <p:sp>
            <p:nvSpPr>
              <p:cNvPr id="360" name="Google Shape;360;p27"/>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7"/>
              <p:cNvGrpSpPr/>
              <p:nvPr/>
            </p:nvGrpSpPr>
            <p:grpSpPr>
              <a:xfrm>
                <a:off x="5794626" y="1542600"/>
                <a:ext cx="706512" cy="187247"/>
                <a:chOff x="5784976" y="732725"/>
                <a:chExt cx="706512" cy="187247"/>
              </a:xfrm>
            </p:grpSpPr>
            <p:sp>
              <p:nvSpPr>
                <p:cNvPr id="364" name="Google Shape;364;p27"/>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7" name="Google Shape;367;p27"/>
            <p:cNvGrpSpPr/>
            <p:nvPr/>
          </p:nvGrpSpPr>
          <p:grpSpPr>
            <a:xfrm>
              <a:off x="5573850" y="3355500"/>
              <a:ext cx="381600" cy="356700"/>
              <a:chOff x="1062200" y="3366813"/>
              <a:chExt cx="381600" cy="356700"/>
            </a:xfrm>
          </p:grpSpPr>
          <p:sp>
            <p:nvSpPr>
              <p:cNvPr id="368" name="Google Shape;368;p27"/>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7"/>
              <p:cNvGrpSpPr/>
              <p:nvPr/>
            </p:nvGrpSpPr>
            <p:grpSpPr>
              <a:xfrm>
                <a:off x="1138484" y="3433275"/>
                <a:ext cx="229200" cy="229200"/>
                <a:chOff x="955447" y="3891500"/>
                <a:chExt cx="229200" cy="229200"/>
              </a:xfrm>
            </p:grpSpPr>
            <p:sp>
              <p:nvSpPr>
                <p:cNvPr id="370" name="Google Shape;370;p27"/>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7"/>
            <p:cNvGrpSpPr/>
            <p:nvPr/>
          </p:nvGrpSpPr>
          <p:grpSpPr>
            <a:xfrm rot="5400000">
              <a:off x="5462261" y="2839775"/>
              <a:ext cx="604800" cy="147600"/>
              <a:chOff x="7688649" y="828750"/>
              <a:chExt cx="604800" cy="147600"/>
            </a:xfrm>
          </p:grpSpPr>
          <p:sp>
            <p:nvSpPr>
              <p:cNvPr id="373" name="Google Shape;373;p27"/>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tileRect/>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7"/>
          <p:cNvGrpSpPr/>
          <p:nvPr/>
        </p:nvGrpSpPr>
        <p:grpSpPr>
          <a:xfrm>
            <a:off x="2282900" y="2966425"/>
            <a:ext cx="1710600" cy="263700"/>
            <a:chOff x="2282900" y="800475"/>
            <a:chExt cx="1710600" cy="263700"/>
          </a:xfrm>
        </p:grpSpPr>
        <p:sp>
          <p:nvSpPr>
            <p:cNvPr id="377" name="Google Shape;377;p27"/>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27"/>
          <p:cNvGrpSpPr/>
          <p:nvPr/>
        </p:nvGrpSpPr>
        <p:grpSpPr>
          <a:xfrm>
            <a:off x="2740505" y="1862116"/>
            <a:ext cx="795391" cy="626114"/>
            <a:chOff x="7760767" y="1176066"/>
            <a:chExt cx="795391" cy="626114"/>
          </a:xfrm>
        </p:grpSpPr>
        <p:sp>
          <p:nvSpPr>
            <p:cNvPr id="381" name="Google Shape;381;p27"/>
            <p:cNvSpPr/>
            <p:nvPr/>
          </p:nvSpPr>
          <p:spPr>
            <a:xfrm>
              <a:off x="7760767" y="1176066"/>
              <a:ext cx="795391" cy="626114"/>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7"/>
            <p:cNvGrpSpPr/>
            <p:nvPr/>
          </p:nvGrpSpPr>
          <p:grpSpPr>
            <a:xfrm>
              <a:off x="7815937" y="1292090"/>
              <a:ext cx="594430" cy="276787"/>
              <a:chOff x="7603656" y="1520706"/>
              <a:chExt cx="657046" cy="305943"/>
            </a:xfrm>
          </p:grpSpPr>
          <p:sp>
            <p:nvSpPr>
              <p:cNvPr id="383" name="Google Shape;383;p27"/>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71" r:id="rId3"/>
    <p:sldLayoutId id="2147483672" r:id="rId4"/>
    <p:sldLayoutId id="214748367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slide" Target="slide5.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slide" Target="slide5.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slide" Target="slide5.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96"/>
        <p:cNvGrpSpPr/>
        <p:nvPr/>
      </p:nvGrpSpPr>
      <p:grpSpPr>
        <a:xfrm>
          <a:off x="0" y="0"/>
          <a:ext cx="0" cy="0"/>
          <a:chOff x="0" y="0"/>
          <a:chExt cx="0" cy="0"/>
        </a:xfrm>
      </p:grpSpPr>
      <p:sp>
        <p:nvSpPr>
          <p:cNvPr id="397" name="Google Shape;397;p31"/>
          <p:cNvSpPr txBox="1">
            <a:spLocks noGrp="1"/>
          </p:cNvSpPr>
          <p:nvPr>
            <p:ph type="subTitle" idx="1"/>
          </p:nvPr>
        </p:nvSpPr>
        <p:spPr>
          <a:xfrm>
            <a:off x="952359" y="3076135"/>
            <a:ext cx="2966400" cy="3243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rPr>
              <a:t>Provided by :</a:t>
            </a:r>
          </a:p>
        </p:txBody>
      </p:sp>
      <p:sp>
        <p:nvSpPr>
          <p:cNvPr id="398" name="Google Shape;398;p31"/>
          <p:cNvSpPr txBox="1">
            <a:spLocks noGrp="1"/>
          </p:cNvSpPr>
          <p:nvPr>
            <p:ph type="subTitle" idx="1"/>
          </p:nvPr>
        </p:nvSpPr>
        <p:spPr>
          <a:xfrm>
            <a:off x="796200" y="109800"/>
            <a:ext cx="1066200" cy="2778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 sz="1000" dirty="0">
                <a:solidFill>
                  <a:schemeClr val="dk2"/>
                </a:solidFill>
                <a:latin typeface="Oswald"/>
                <a:ea typeface="Oswald"/>
                <a:cs typeface="Oswald"/>
                <a:sym typeface="Oswald"/>
              </a:rPr>
              <a:t>Batta.jpg</a:t>
            </a:r>
            <a:endParaRPr sz="1000" dirty="0">
              <a:solidFill>
                <a:schemeClr val="dk2"/>
              </a:solidFill>
              <a:latin typeface="Oswald"/>
              <a:ea typeface="Oswald"/>
              <a:cs typeface="Oswald"/>
              <a:sym typeface="Oswald"/>
            </a:endParaRPr>
          </a:p>
        </p:txBody>
      </p:sp>
      <p:sp>
        <p:nvSpPr>
          <p:cNvPr id="399" name="Google Shape;399;p31"/>
          <p:cNvSpPr txBox="1">
            <a:spLocks noGrp="1"/>
          </p:cNvSpPr>
          <p:nvPr>
            <p:ph type="ctrTitle"/>
          </p:nvPr>
        </p:nvSpPr>
        <p:spPr>
          <a:xfrm>
            <a:off x="952359" y="964650"/>
            <a:ext cx="4405342" cy="16071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 sz="4400" dirty="0"/>
              <a:t>/TECHNIQUE DE VEILLE </a:t>
            </a:r>
            <a:endParaRPr sz="4400" dirty="0"/>
          </a:p>
        </p:txBody>
      </p:sp>
      <p:grpSp>
        <p:nvGrpSpPr>
          <p:cNvPr id="419" name="Google Shape;419;p31"/>
          <p:cNvGrpSpPr/>
          <p:nvPr/>
        </p:nvGrpSpPr>
        <p:grpSpPr>
          <a:xfrm>
            <a:off x="299286" y="189025"/>
            <a:ext cx="133205" cy="119344"/>
            <a:chOff x="222150" y="185025"/>
            <a:chExt cx="170100" cy="152400"/>
          </a:xfrm>
        </p:grpSpPr>
        <p:cxnSp>
          <p:nvCxnSpPr>
            <p:cNvPr id="420" name="Google Shape;420;p3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1" name="Google Shape;421;p3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2" name="Google Shape;422;p3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44" name="Google Shape;444;p31"/>
          <p:cNvGrpSpPr/>
          <p:nvPr/>
        </p:nvGrpSpPr>
        <p:grpSpPr>
          <a:xfrm>
            <a:off x="286617" y="3999999"/>
            <a:ext cx="145867" cy="958251"/>
            <a:chOff x="286625" y="3923799"/>
            <a:chExt cx="145867" cy="958251"/>
          </a:xfrm>
        </p:grpSpPr>
        <p:sp>
          <p:nvSpPr>
            <p:cNvPr id="445" name="Google Shape;445;p3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a:off x="298112" y="4342643"/>
              <a:ext cx="110182" cy="126862"/>
              <a:chOff x="281100" y="2027800"/>
              <a:chExt cx="140700" cy="162000"/>
            </a:xfrm>
          </p:grpSpPr>
          <p:sp>
            <p:nvSpPr>
              <p:cNvPr id="447" name="Google Shape;447;p3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p:cNvGrpSpPr/>
              <p:nvPr/>
            </p:nvGrpSpPr>
            <p:grpSpPr>
              <a:xfrm>
                <a:off x="308875" y="2088450"/>
                <a:ext cx="85200" cy="40700"/>
                <a:chOff x="308875" y="2087000"/>
                <a:chExt cx="85200" cy="40700"/>
              </a:xfrm>
            </p:grpSpPr>
            <p:cxnSp>
              <p:nvCxnSpPr>
                <p:cNvPr id="449" name="Google Shape;449;p3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50" name="Google Shape;450;p3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51" name="Google Shape;451;p31"/>
            <p:cNvGrpSpPr/>
            <p:nvPr/>
          </p:nvGrpSpPr>
          <p:grpSpPr>
            <a:xfrm>
              <a:off x="286625" y="3923799"/>
              <a:ext cx="133200" cy="133200"/>
              <a:chOff x="286625" y="3648899"/>
              <a:chExt cx="133200" cy="133200"/>
            </a:xfrm>
          </p:grpSpPr>
          <p:sp>
            <p:nvSpPr>
              <p:cNvPr id="452" name="Google Shape;452;p3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54" name="Google Shape;454;p31">
            <a:hlinkClick r:id="" action="ppaction://hlinkshowjump?jump=nextslide"/>
          </p:cNvPr>
          <p:cNvCxnSpPr/>
          <p:nvPr/>
        </p:nvCxnSpPr>
        <p:spPr>
          <a:xfrm>
            <a:off x="1060167" y="4024409"/>
            <a:ext cx="740100" cy="0"/>
          </a:xfrm>
          <a:prstGeom prst="straightConnector1">
            <a:avLst/>
          </a:prstGeom>
          <a:noFill/>
          <a:ln w="9525" cap="flat" cmpd="sng">
            <a:solidFill>
              <a:schemeClr val="dk2"/>
            </a:solidFill>
            <a:prstDash val="solid"/>
            <a:round/>
            <a:headEnd type="none" w="med" len="med"/>
            <a:tailEnd type="stealth" w="med" len="med"/>
          </a:ln>
        </p:spPr>
      </p:cxnSp>
      <p:sp>
        <p:nvSpPr>
          <p:cNvPr id="455" name="Google Shape;455;p31"/>
          <p:cNvSpPr txBox="1">
            <a:spLocks noGrp="1"/>
          </p:cNvSpPr>
          <p:nvPr>
            <p:ph type="subTitle" idx="1"/>
          </p:nvPr>
        </p:nvSpPr>
        <p:spPr>
          <a:xfrm>
            <a:off x="7791350" y="4755900"/>
            <a:ext cx="1066200" cy="277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fr-FR" sz="1000" dirty="0">
                <a:solidFill>
                  <a:schemeClr val="dk2"/>
                </a:solidFill>
                <a:latin typeface="Oswald"/>
                <a:ea typeface="Oswald"/>
                <a:cs typeface="Oswald"/>
                <a:sym typeface="Oswald"/>
              </a:rPr>
              <a:t>INDEX.HTML</a:t>
            </a:r>
            <a:endParaRPr sz="1000" dirty="0">
              <a:solidFill>
                <a:schemeClr val="dk2"/>
              </a:solidFill>
              <a:latin typeface="Oswald"/>
              <a:ea typeface="Oswald"/>
              <a:cs typeface="Oswald"/>
              <a:sym typeface="Oswald"/>
            </a:endParaRPr>
          </a:p>
        </p:txBody>
      </p:sp>
      <p:sp>
        <p:nvSpPr>
          <p:cNvPr id="456" name="Google Shape;456;p31">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a:extLst>
              <a:ext uri="{FF2B5EF4-FFF2-40B4-BE49-F238E27FC236}">
                <a16:creationId xmlns:a16="http://schemas.microsoft.com/office/drawing/2014/main" id="{5C35A908-E05A-76DF-263C-7798C7848E6F}"/>
              </a:ext>
            </a:extLst>
          </p:cNvPr>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6C05837-EFC5-E9FB-CEC7-45A3DCEC6D71}"/>
              </a:ext>
            </a:extLst>
          </p:cNvPr>
          <p:cNvSpPr txBox="1"/>
          <p:nvPr/>
        </p:nvSpPr>
        <p:spPr>
          <a:xfrm>
            <a:off x="952359" y="3400526"/>
            <a:ext cx="2859986" cy="523220"/>
          </a:xfrm>
          <a:prstGeom prst="rect">
            <a:avLst/>
          </a:prstGeom>
          <a:noFill/>
        </p:spPr>
        <p:txBody>
          <a:bodyPr wrap="square">
            <a:spAutoFit/>
          </a:bodyPr>
          <a:lstStyle/>
          <a:p>
            <a:pPr marL="0" lvl="0" indent="0" algn="l" rtl="0">
              <a:spcBef>
                <a:spcPts val="0"/>
              </a:spcBef>
              <a:spcAft>
                <a:spcPts val="0"/>
              </a:spcAft>
              <a:buNone/>
            </a:pPr>
            <a:r>
              <a:rPr lang="fr-FR" dirty="0">
                <a:solidFill>
                  <a:schemeClr val="bg1">
                    <a:lumMod val="95000"/>
                  </a:schemeClr>
                </a:solidFill>
                <a:latin typeface="Roboto Thin" panose="02000000000000000000" pitchFamily="2" charset="0"/>
                <a:ea typeface="Roboto Thin" panose="02000000000000000000" pitchFamily="2" charset="0"/>
              </a:rPr>
              <a:t>Ameny IHKAF</a:t>
            </a:r>
          </a:p>
          <a:p>
            <a:pPr marL="0" lvl="0" indent="0" algn="l" rtl="0">
              <a:spcBef>
                <a:spcPts val="0"/>
              </a:spcBef>
              <a:spcAft>
                <a:spcPts val="0"/>
              </a:spcAft>
              <a:buNone/>
            </a:pPr>
            <a:r>
              <a:rPr lang="fr-FR" dirty="0">
                <a:solidFill>
                  <a:schemeClr val="bg1">
                    <a:lumMod val="95000"/>
                  </a:schemeClr>
                </a:solidFill>
                <a:latin typeface="Roboto Thin" panose="02000000000000000000" pitchFamily="2" charset="0"/>
                <a:ea typeface="Roboto Thin" panose="02000000000000000000" pitchFamily="2" charset="0"/>
              </a:rPr>
              <a:t>Mehdi SOMRANI</a:t>
            </a:r>
          </a:p>
        </p:txBody>
      </p:sp>
      <p:sp>
        <p:nvSpPr>
          <p:cNvPr id="2" name="Google Shape;399;p31">
            <a:extLst>
              <a:ext uri="{FF2B5EF4-FFF2-40B4-BE49-F238E27FC236}">
                <a16:creationId xmlns:a16="http://schemas.microsoft.com/office/drawing/2014/main" id="{B1D905A6-ABDC-0385-6964-A03B46B55BC3}"/>
              </a:ext>
            </a:extLst>
          </p:cNvPr>
          <p:cNvSpPr txBox="1">
            <a:spLocks/>
          </p:cNvSpPr>
          <p:nvPr/>
        </p:nvSpPr>
        <p:spPr>
          <a:xfrm>
            <a:off x="952359" y="2714685"/>
            <a:ext cx="3760748" cy="4341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Oswald"/>
              <a:buNone/>
              <a:defRPr sz="5000" b="1" i="0" u="none" strike="noStrike" cap="none">
                <a:solidFill>
                  <a:schemeClr val="dk2"/>
                </a:solidFill>
                <a:latin typeface="Oswald"/>
                <a:ea typeface="Oswald"/>
                <a:cs typeface="Oswald"/>
                <a:sym typeface="Oswald"/>
              </a:defRPr>
            </a:lvl1pPr>
            <a:lvl2pPr marR="0" lvl="1" algn="ctr" rtl="0">
              <a:lnSpc>
                <a:spcPct val="100000"/>
              </a:lnSpc>
              <a:spcBef>
                <a:spcPts val="0"/>
              </a:spcBef>
              <a:spcAft>
                <a:spcPts val="0"/>
              </a:spcAft>
              <a:buClr>
                <a:srgbClr val="191919"/>
              </a:buClr>
              <a:buSzPts val="5200"/>
              <a:buFont typeface="Oswald"/>
              <a:buNone/>
              <a:defRPr sz="5200" b="1" i="0" u="none" strike="noStrike" cap="none">
                <a:solidFill>
                  <a:srgbClr val="191919"/>
                </a:solidFill>
                <a:latin typeface="Oswald"/>
                <a:ea typeface="Oswald"/>
                <a:cs typeface="Oswald"/>
                <a:sym typeface="Oswald"/>
              </a:defRPr>
            </a:lvl2pPr>
            <a:lvl3pPr marR="0" lvl="2" algn="ctr" rtl="0">
              <a:lnSpc>
                <a:spcPct val="100000"/>
              </a:lnSpc>
              <a:spcBef>
                <a:spcPts val="0"/>
              </a:spcBef>
              <a:spcAft>
                <a:spcPts val="0"/>
              </a:spcAft>
              <a:buClr>
                <a:srgbClr val="191919"/>
              </a:buClr>
              <a:buSzPts val="5200"/>
              <a:buFont typeface="Oswald"/>
              <a:buNone/>
              <a:defRPr sz="5200" b="1" i="0" u="none" strike="noStrike" cap="none">
                <a:solidFill>
                  <a:srgbClr val="191919"/>
                </a:solidFill>
                <a:latin typeface="Oswald"/>
                <a:ea typeface="Oswald"/>
                <a:cs typeface="Oswald"/>
                <a:sym typeface="Oswald"/>
              </a:defRPr>
            </a:lvl3pPr>
            <a:lvl4pPr marR="0" lvl="3" algn="ctr" rtl="0">
              <a:lnSpc>
                <a:spcPct val="100000"/>
              </a:lnSpc>
              <a:spcBef>
                <a:spcPts val="0"/>
              </a:spcBef>
              <a:spcAft>
                <a:spcPts val="0"/>
              </a:spcAft>
              <a:buClr>
                <a:srgbClr val="191919"/>
              </a:buClr>
              <a:buSzPts val="5200"/>
              <a:buFont typeface="Oswald"/>
              <a:buNone/>
              <a:defRPr sz="5200" b="1" i="0" u="none" strike="noStrike" cap="none">
                <a:solidFill>
                  <a:srgbClr val="191919"/>
                </a:solidFill>
                <a:latin typeface="Oswald"/>
                <a:ea typeface="Oswald"/>
                <a:cs typeface="Oswald"/>
                <a:sym typeface="Oswald"/>
              </a:defRPr>
            </a:lvl4pPr>
            <a:lvl5pPr marR="0" lvl="4" algn="ctr" rtl="0">
              <a:lnSpc>
                <a:spcPct val="100000"/>
              </a:lnSpc>
              <a:spcBef>
                <a:spcPts val="0"/>
              </a:spcBef>
              <a:spcAft>
                <a:spcPts val="0"/>
              </a:spcAft>
              <a:buClr>
                <a:srgbClr val="191919"/>
              </a:buClr>
              <a:buSzPts val="5200"/>
              <a:buFont typeface="Oswald"/>
              <a:buNone/>
              <a:defRPr sz="5200" b="1" i="0" u="none" strike="noStrike" cap="none">
                <a:solidFill>
                  <a:srgbClr val="191919"/>
                </a:solidFill>
                <a:latin typeface="Oswald"/>
                <a:ea typeface="Oswald"/>
                <a:cs typeface="Oswald"/>
                <a:sym typeface="Oswald"/>
              </a:defRPr>
            </a:lvl5pPr>
            <a:lvl6pPr marR="0" lvl="5" algn="ctr" rtl="0">
              <a:lnSpc>
                <a:spcPct val="100000"/>
              </a:lnSpc>
              <a:spcBef>
                <a:spcPts val="0"/>
              </a:spcBef>
              <a:spcAft>
                <a:spcPts val="0"/>
              </a:spcAft>
              <a:buClr>
                <a:srgbClr val="191919"/>
              </a:buClr>
              <a:buSzPts val="5200"/>
              <a:buFont typeface="Oswald"/>
              <a:buNone/>
              <a:defRPr sz="5200" b="1" i="0" u="none" strike="noStrike" cap="none">
                <a:solidFill>
                  <a:srgbClr val="191919"/>
                </a:solidFill>
                <a:latin typeface="Oswald"/>
                <a:ea typeface="Oswald"/>
                <a:cs typeface="Oswald"/>
                <a:sym typeface="Oswald"/>
              </a:defRPr>
            </a:lvl6pPr>
            <a:lvl7pPr marR="0" lvl="6" algn="ctr" rtl="0">
              <a:lnSpc>
                <a:spcPct val="100000"/>
              </a:lnSpc>
              <a:spcBef>
                <a:spcPts val="0"/>
              </a:spcBef>
              <a:spcAft>
                <a:spcPts val="0"/>
              </a:spcAft>
              <a:buClr>
                <a:srgbClr val="191919"/>
              </a:buClr>
              <a:buSzPts val="5200"/>
              <a:buFont typeface="Oswald"/>
              <a:buNone/>
              <a:defRPr sz="5200" b="1" i="0" u="none" strike="noStrike" cap="none">
                <a:solidFill>
                  <a:srgbClr val="191919"/>
                </a:solidFill>
                <a:latin typeface="Oswald"/>
                <a:ea typeface="Oswald"/>
                <a:cs typeface="Oswald"/>
                <a:sym typeface="Oswald"/>
              </a:defRPr>
            </a:lvl7pPr>
            <a:lvl8pPr marR="0" lvl="7" algn="ctr" rtl="0">
              <a:lnSpc>
                <a:spcPct val="100000"/>
              </a:lnSpc>
              <a:spcBef>
                <a:spcPts val="0"/>
              </a:spcBef>
              <a:spcAft>
                <a:spcPts val="0"/>
              </a:spcAft>
              <a:buClr>
                <a:srgbClr val="191919"/>
              </a:buClr>
              <a:buSzPts val="5200"/>
              <a:buFont typeface="Oswald"/>
              <a:buNone/>
              <a:defRPr sz="5200" b="1" i="0" u="none" strike="noStrike" cap="none">
                <a:solidFill>
                  <a:srgbClr val="191919"/>
                </a:solidFill>
                <a:latin typeface="Oswald"/>
                <a:ea typeface="Oswald"/>
                <a:cs typeface="Oswald"/>
                <a:sym typeface="Oswald"/>
              </a:defRPr>
            </a:lvl8pPr>
            <a:lvl9pPr marR="0" lvl="8" algn="ctr" rtl="0">
              <a:lnSpc>
                <a:spcPct val="100000"/>
              </a:lnSpc>
              <a:spcBef>
                <a:spcPts val="0"/>
              </a:spcBef>
              <a:spcAft>
                <a:spcPts val="0"/>
              </a:spcAft>
              <a:buClr>
                <a:srgbClr val="191919"/>
              </a:buClr>
              <a:buSzPts val="5200"/>
              <a:buFont typeface="Oswald"/>
              <a:buNone/>
              <a:defRPr sz="5200" b="1" i="0" u="none" strike="noStrike" cap="none">
                <a:solidFill>
                  <a:srgbClr val="191919"/>
                </a:solidFill>
                <a:latin typeface="Oswald"/>
                <a:ea typeface="Oswald"/>
                <a:cs typeface="Oswald"/>
                <a:sym typeface="Oswald"/>
              </a:defRPr>
            </a:lvl9pPr>
          </a:lstStyle>
          <a:p>
            <a:r>
              <a:rPr lang="fr-FR" sz="1800" b="0" dirty="0"/>
              <a:t>Web Scrapping and Sentiment Analysis </a:t>
            </a:r>
          </a:p>
        </p:txBody>
      </p:sp>
      <p:pic>
        <p:nvPicPr>
          <p:cNvPr id="6" name="Picture 5" descr="Background pattern&#10;&#10;Description automatically generated">
            <a:extLst>
              <a:ext uri="{FF2B5EF4-FFF2-40B4-BE49-F238E27FC236}">
                <a16:creationId xmlns:a16="http://schemas.microsoft.com/office/drawing/2014/main" id="{9CC38608-AFF0-7758-7069-364E16C0D3A6}"/>
              </a:ext>
            </a:extLst>
          </p:cNvPr>
          <p:cNvPicPr>
            <a:picLocks noChangeAspect="1"/>
          </p:cNvPicPr>
          <p:nvPr/>
        </p:nvPicPr>
        <p:blipFill>
          <a:blip r:embed="rId4"/>
          <a:stretch>
            <a:fillRect/>
          </a:stretch>
        </p:blipFill>
        <p:spPr>
          <a:xfrm>
            <a:off x="5072908" y="1169598"/>
            <a:ext cx="3251542" cy="28043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fr-FR" sz="1000" dirty="0">
                <a:solidFill>
                  <a:schemeClr val="dk2"/>
                </a:solidFill>
                <a:latin typeface="Oswald"/>
                <a:ea typeface="Oswald"/>
                <a:cs typeface="Oswald"/>
                <a:sym typeface="Oswald"/>
              </a:rPr>
              <a:t>Batta.jpg</a:t>
            </a:r>
            <a:endParaRPr sz="1000" dirty="0">
              <a:solidFill>
                <a:schemeClr val="dk2"/>
              </a:solidFill>
              <a:latin typeface="Oswald"/>
              <a:ea typeface="Oswald"/>
              <a:cs typeface="Oswald"/>
              <a:sym typeface="Oswald"/>
            </a:endParaRPr>
          </a:p>
        </p:txBody>
      </p:sp>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dirty="0">
                <a:solidFill>
                  <a:schemeClr val="dk2"/>
                </a:solidFill>
                <a:latin typeface="Oswald"/>
                <a:ea typeface="Oswald"/>
                <a:cs typeface="Oswald"/>
                <a:sym typeface="Oswald"/>
              </a:rPr>
              <a:t>PLAN.DATL</a:t>
            </a:r>
            <a:endParaRPr sz="1000" dirty="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/Sentiment analysis </a:t>
            </a:r>
            <a:endParaRPr dirty="0"/>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824902"/>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322A60DF-3B15-4A4F-19C9-DB4C79A5B120}"/>
              </a:ext>
            </a:extLst>
          </p:cNvPr>
          <p:cNvSpPr txBox="1"/>
          <p:nvPr/>
        </p:nvSpPr>
        <p:spPr>
          <a:xfrm>
            <a:off x="939301" y="1475467"/>
            <a:ext cx="7337098" cy="954107"/>
          </a:xfrm>
          <a:prstGeom prst="rect">
            <a:avLst/>
          </a:prstGeom>
          <a:noFill/>
        </p:spPr>
        <p:txBody>
          <a:bodyPr wrap="square" rtlCol="0">
            <a:spAutoFit/>
          </a:bodyPr>
          <a:lstStyle/>
          <a:p>
            <a:pPr algn="ctr"/>
            <a:r>
              <a:rPr lang="en-US" dirty="0">
                <a:solidFill>
                  <a:schemeClr val="bg1"/>
                </a:solidFill>
              </a:rPr>
              <a:t>After importing needed libraries, we need to declare our needed variables</a:t>
            </a:r>
          </a:p>
          <a:p>
            <a:pPr algn="ctr"/>
            <a:r>
              <a:rPr lang="en-US" dirty="0">
                <a:solidFill>
                  <a:schemeClr val="bg1"/>
                </a:solidFill>
              </a:rPr>
              <a:t>We declared the </a:t>
            </a:r>
            <a:r>
              <a:rPr lang="en-US" b="1" dirty="0">
                <a:solidFill>
                  <a:schemeClr val="bg1"/>
                </a:solidFill>
              </a:rPr>
              <a:t>Sentiment analyzer </a:t>
            </a:r>
            <a:r>
              <a:rPr lang="en-US" dirty="0">
                <a:solidFill>
                  <a:schemeClr val="bg1"/>
                </a:solidFill>
              </a:rPr>
              <a:t>and the model we are going to use, which is </a:t>
            </a:r>
            <a:r>
              <a:rPr lang="en-US" b="1" dirty="0">
                <a:solidFill>
                  <a:schemeClr val="bg1"/>
                </a:solidFill>
              </a:rPr>
              <a:t>Roberta</a:t>
            </a:r>
            <a:r>
              <a:rPr lang="en-US" dirty="0">
                <a:solidFill>
                  <a:schemeClr val="bg1"/>
                </a:solidFill>
              </a:rPr>
              <a:t> in our case, </a:t>
            </a:r>
            <a:r>
              <a:rPr lang="en-US" b="1" dirty="0">
                <a:solidFill>
                  <a:schemeClr val="bg1"/>
                </a:solidFill>
              </a:rPr>
              <a:t>tokenizer </a:t>
            </a:r>
            <a:r>
              <a:rPr lang="en-US" dirty="0">
                <a:solidFill>
                  <a:schemeClr val="bg1"/>
                </a:solidFill>
              </a:rPr>
              <a:t>from a pretrained model to scan lexical and the model to get the </a:t>
            </a:r>
            <a:r>
              <a:rPr lang="en-US" b="1" dirty="0">
                <a:solidFill>
                  <a:schemeClr val="bg1"/>
                </a:solidFill>
              </a:rPr>
              <a:t>pretrained</a:t>
            </a:r>
            <a:r>
              <a:rPr lang="en-US" dirty="0">
                <a:solidFill>
                  <a:schemeClr val="bg1"/>
                </a:solidFill>
              </a:rPr>
              <a:t> version of our model </a:t>
            </a:r>
          </a:p>
        </p:txBody>
      </p:sp>
      <p:pic>
        <p:nvPicPr>
          <p:cNvPr id="4" name="Picture 3">
            <a:extLst>
              <a:ext uri="{FF2B5EF4-FFF2-40B4-BE49-F238E27FC236}">
                <a16:creationId xmlns:a16="http://schemas.microsoft.com/office/drawing/2014/main" id="{FD60E2DC-CC9B-222F-658D-19D65E6DD216}"/>
              </a:ext>
            </a:extLst>
          </p:cNvPr>
          <p:cNvPicPr>
            <a:picLocks noChangeAspect="1"/>
          </p:cNvPicPr>
          <p:nvPr/>
        </p:nvPicPr>
        <p:blipFill>
          <a:blip r:embed="rId5"/>
          <a:stretch>
            <a:fillRect/>
          </a:stretch>
        </p:blipFill>
        <p:spPr>
          <a:xfrm>
            <a:off x="1165800" y="2713926"/>
            <a:ext cx="6881999" cy="1596426"/>
          </a:xfrm>
          <a:prstGeom prst="rect">
            <a:avLst/>
          </a:prstGeom>
        </p:spPr>
      </p:pic>
    </p:spTree>
    <p:extLst>
      <p:ext uri="{BB962C8B-B14F-4D97-AF65-F5344CB8AC3E}">
        <p14:creationId xmlns:p14="http://schemas.microsoft.com/office/powerpoint/2010/main" val="3541705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fr-FR" sz="1000" dirty="0">
                <a:solidFill>
                  <a:schemeClr val="dk2"/>
                </a:solidFill>
                <a:latin typeface="Oswald"/>
                <a:ea typeface="Oswald"/>
                <a:cs typeface="Oswald"/>
                <a:sym typeface="Oswald"/>
              </a:rPr>
              <a:t>Batta.jpg</a:t>
            </a:r>
            <a:endParaRPr sz="1000" dirty="0">
              <a:solidFill>
                <a:schemeClr val="dk2"/>
              </a:solidFill>
              <a:latin typeface="Oswald"/>
              <a:ea typeface="Oswald"/>
              <a:cs typeface="Oswald"/>
              <a:sym typeface="Oswald"/>
            </a:endParaRPr>
          </a:p>
        </p:txBody>
      </p:sp>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dirty="0">
                <a:solidFill>
                  <a:schemeClr val="dk2"/>
                </a:solidFill>
                <a:latin typeface="Oswald"/>
                <a:ea typeface="Oswald"/>
                <a:cs typeface="Oswald"/>
                <a:sym typeface="Oswald"/>
              </a:rPr>
              <a:t>PLAN.DATL</a:t>
            </a:r>
            <a:endParaRPr sz="1000" dirty="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/Sentiment analysis </a:t>
            </a:r>
            <a:endParaRPr dirty="0"/>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824902"/>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322A60DF-3B15-4A4F-19C9-DB4C79A5B120}"/>
              </a:ext>
            </a:extLst>
          </p:cNvPr>
          <p:cNvSpPr txBox="1"/>
          <p:nvPr/>
        </p:nvSpPr>
        <p:spPr>
          <a:xfrm>
            <a:off x="939301" y="1439241"/>
            <a:ext cx="2697197" cy="2677656"/>
          </a:xfrm>
          <a:prstGeom prst="rect">
            <a:avLst/>
          </a:prstGeom>
          <a:noFill/>
        </p:spPr>
        <p:txBody>
          <a:bodyPr wrap="square" rtlCol="0">
            <a:spAutoFit/>
          </a:bodyPr>
          <a:lstStyle/>
          <a:p>
            <a:pPr algn="ctr"/>
            <a:r>
              <a:rPr lang="en-US" dirty="0">
                <a:solidFill>
                  <a:schemeClr val="bg1"/>
                </a:solidFill>
              </a:rPr>
              <a:t>Polarity scores Roberta uses the tokenizer function to scan and encode the text so the model could analyze the sentiments and saving it to output. Then, score detach the output and make it to </a:t>
            </a:r>
            <a:r>
              <a:rPr lang="en-US" dirty="0" err="1">
                <a:solidFill>
                  <a:schemeClr val="bg1"/>
                </a:solidFill>
              </a:rPr>
              <a:t>numpy</a:t>
            </a:r>
            <a:r>
              <a:rPr lang="en-US" dirty="0">
                <a:solidFill>
                  <a:schemeClr val="bg1"/>
                </a:solidFill>
              </a:rPr>
              <a:t> array, before saving the score to a dictionary we needed to decode the score we found</a:t>
            </a:r>
          </a:p>
          <a:p>
            <a:pPr algn="ctr"/>
            <a:r>
              <a:rPr lang="en-US" dirty="0">
                <a:solidFill>
                  <a:schemeClr val="bg1"/>
                </a:solidFill>
              </a:rPr>
              <a:t>And finally we return the dictionary </a:t>
            </a:r>
          </a:p>
        </p:txBody>
      </p:sp>
      <p:pic>
        <p:nvPicPr>
          <p:cNvPr id="4" name="Picture 3">
            <a:extLst>
              <a:ext uri="{FF2B5EF4-FFF2-40B4-BE49-F238E27FC236}">
                <a16:creationId xmlns:a16="http://schemas.microsoft.com/office/drawing/2014/main" id="{D105063A-EE0F-B090-654D-A49E4D7BDA76}"/>
              </a:ext>
            </a:extLst>
          </p:cNvPr>
          <p:cNvPicPr>
            <a:picLocks noChangeAspect="1"/>
          </p:cNvPicPr>
          <p:nvPr/>
        </p:nvPicPr>
        <p:blipFill>
          <a:blip r:embed="rId5"/>
          <a:stretch>
            <a:fillRect/>
          </a:stretch>
        </p:blipFill>
        <p:spPr>
          <a:xfrm>
            <a:off x="3851180" y="1430265"/>
            <a:ext cx="4425219" cy="2960685"/>
          </a:xfrm>
          <a:prstGeom prst="rect">
            <a:avLst/>
          </a:prstGeom>
        </p:spPr>
      </p:pic>
    </p:spTree>
    <p:extLst>
      <p:ext uri="{BB962C8B-B14F-4D97-AF65-F5344CB8AC3E}">
        <p14:creationId xmlns:p14="http://schemas.microsoft.com/office/powerpoint/2010/main" val="340216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fr-FR" sz="1000" dirty="0">
                <a:solidFill>
                  <a:schemeClr val="dk2"/>
                </a:solidFill>
                <a:latin typeface="Oswald"/>
                <a:ea typeface="Oswald"/>
                <a:cs typeface="Oswald"/>
                <a:sym typeface="Oswald"/>
              </a:rPr>
              <a:t>Batta.jpg</a:t>
            </a:r>
            <a:endParaRPr sz="1000" dirty="0">
              <a:solidFill>
                <a:schemeClr val="dk2"/>
              </a:solidFill>
              <a:latin typeface="Oswald"/>
              <a:ea typeface="Oswald"/>
              <a:cs typeface="Oswald"/>
              <a:sym typeface="Oswald"/>
            </a:endParaRPr>
          </a:p>
        </p:txBody>
      </p:sp>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dirty="0">
                <a:solidFill>
                  <a:schemeClr val="dk2"/>
                </a:solidFill>
                <a:latin typeface="Oswald"/>
                <a:ea typeface="Oswald"/>
                <a:cs typeface="Oswald"/>
                <a:sym typeface="Oswald"/>
              </a:rPr>
              <a:t>PLAN.DATL</a:t>
            </a:r>
            <a:endParaRPr sz="1000" dirty="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/Sentiment analysis </a:t>
            </a:r>
            <a:endParaRPr dirty="0"/>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824902"/>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322A60DF-3B15-4A4F-19C9-DB4C79A5B120}"/>
              </a:ext>
            </a:extLst>
          </p:cNvPr>
          <p:cNvSpPr txBox="1"/>
          <p:nvPr/>
        </p:nvSpPr>
        <p:spPr>
          <a:xfrm>
            <a:off x="939301" y="1439241"/>
            <a:ext cx="7337098" cy="954107"/>
          </a:xfrm>
          <a:prstGeom prst="rect">
            <a:avLst/>
          </a:prstGeom>
          <a:noFill/>
        </p:spPr>
        <p:txBody>
          <a:bodyPr wrap="square" rtlCol="0">
            <a:spAutoFit/>
          </a:bodyPr>
          <a:lstStyle/>
          <a:p>
            <a:pPr algn="ctr"/>
            <a:r>
              <a:rPr lang="en-US" dirty="0">
                <a:solidFill>
                  <a:schemeClr val="bg1"/>
                </a:solidFill>
              </a:rPr>
              <a:t>After scrapping the reviews and configuring the model we calculated the sentiment on each row in the reviews </a:t>
            </a:r>
            <a:r>
              <a:rPr lang="en-US" b="1" dirty="0" err="1">
                <a:solidFill>
                  <a:schemeClr val="bg1"/>
                </a:solidFill>
              </a:rPr>
              <a:t>dataframe</a:t>
            </a:r>
            <a:r>
              <a:rPr lang="en-US" dirty="0">
                <a:solidFill>
                  <a:schemeClr val="bg1"/>
                </a:solidFill>
              </a:rPr>
              <a:t> for 5 movies and plotted it using matplotlib and seaborn showing the accuracy between the </a:t>
            </a:r>
            <a:r>
              <a:rPr lang="en-US" b="1" dirty="0">
                <a:solidFill>
                  <a:schemeClr val="bg1"/>
                </a:solidFill>
              </a:rPr>
              <a:t>positive</a:t>
            </a:r>
            <a:r>
              <a:rPr lang="en-US" dirty="0">
                <a:solidFill>
                  <a:schemeClr val="bg1"/>
                </a:solidFill>
              </a:rPr>
              <a:t>, </a:t>
            </a:r>
            <a:r>
              <a:rPr lang="en-US" b="1" dirty="0">
                <a:solidFill>
                  <a:schemeClr val="bg1"/>
                </a:solidFill>
              </a:rPr>
              <a:t>neutral</a:t>
            </a:r>
            <a:r>
              <a:rPr lang="en-US" dirty="0">
                <a:solidFill>
                  <a:schemeClr val="bg1"/>
                </a:solidFill>
              </a:rPr>
              <a:t> and </a:t>
            </a:r>
            <a:r>
              <a:rPr lang="en-US" b="1" dirty="0">
                <a:solidFill>
                  <a:schemeClr val="bg1"/>
                </a:solidFill>
              </a:rPr>
              <a:t>negative</a:t>
            </a:r>
            <a:r>
              <a:rPr lang="en-US" dirty="0">
                <a:solidFill>
                  <a:schemeClr val="bg1"/>
                </a:solidFill>
              </a:rPr>
              <a:t> reviews and their rating of the move</a:t>
            </a:r>
          </a:p>
        </p:txBody>
      </p:sp>
      <p:pic>
        <p:nvPicPr>
          <p:cNvPr id="3" name="Picture 2">
            <a:extLst>
              <a:ext uri="{FF2B5EF4-FFF2-40B4-BE49-F238E27FC236}">
                <a16:creationId xmlns:a16="http://schemas.microsoft.com/office/drawing/2014/main" id="{176261AD-15DF-6899-DB35-FC3D61793C5C}"/>
              </a:ext>
            </a:extLst>
          </p:cNvPr>
          <p:cNvPicPr>
            <a:picLocks noChangeAspect="1"/>
          </p:cNvPicPr>
          <p:nvPr/>
        </p:nvPicPr>
        <p:blipFill>
          <a:blip r:embed="rId5"/>
          <a:stretch>
            <a:fillRect/>
          </a:stretch>
        </p:blipFill>
        <p:spPr>
          <a:xfrm>
            <a:off x="1772529" y="3067568"/>
            <a:ext cx="5411396" cy="1298019"/>
          </a:xfrm>
          <a:prstGeom prst="rect">
            <a:avLst/>
          </a:prstGeom>
        </p:spPr>
      </p:pic>
    </p:spTree>
    <p:extLst>
      <p:ext uri="{BB962C8B-B14F-4D97-AF65-F5344CB8AC3E}">
        <p14:creationId xmlns:p14="http://schemas.microsoft.com/office/powerpoint/2010/main" val="110330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fr-FR" sz="1000" dirty="0">
                <a:solidFill>
                  <a:schemeClr val="dk2"/>
                </a:solidFill>
                <a:latin typeface="Oswald"/>
                <a:ea typeface="Oswald"/>
                <a:cs typeface="Oswald"/>
                <a:sym typeface="Oswald"/>
              </a:rPr>
              <a:t>Batta.jpg</a:t>
            </a:r>
            <a:endParaRPr sz="1000" dirty="0">
              <a:solidFill>
                <a:schemeClr val="dk2"/>
              </a:solidFill>
              <a:latin typeface="Oswald"/>
              <a:ea typeface="Oswald"/>
              <a:cs typeface="Oswald"/>
              <a:sym typeface="Oswald"/>
            </a:endParaRPr>
          </a:p>
        </p:txBody>
      </p:sp>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dirty="0">
                <a:solidFill>
                  <a:schemeClr val="dk2"/>
                </a:solidFill>
                <a:latin typeface="Oswald"/>
                <a:ea typeface="Oswald"/>
                <a:cs typeface="Oswald"/>
                <a:sym typeface="Oswald"/>
              </a:rPr>
              <a:t>PLAN.DATL</a:t>
            </a:r>
            <a:endParaRPr sz="1000" dirty="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/Scrapping movies</a:t>
            </a:r>
            <a:endParaRPr dirty="0"/>
          </a:p>
        </p:txBody>
      </p:sp>
      <p:sp>
        <p:nvSpPr>
          <p:cNvPr id="481" name="Google Shape;481;p32"/>
          <p:cNvSpPr txBox="1">
            <a:spLocks noGrp="1"/>
          </p:cNvSpPr>
          <p:nvPr>
            <p:ph type="body" idx="1"/>
          </p:nvPr>
        </p:nvSpPr>
        <p:spPr>
          <a:xfrm>
            <a:off x="904514" y="1695156"/>
            <a:ext cx="3280623" cy="2803053"/>
          </a:xfrm>
          <a:prstGeom prst="rect">
            <a:avLst/>
          </a:prstGeom>
        </p:spPr>
        <p:txBody>
          <a:bodyPr spcFirstLastPara="1" wrap="square" lIns="91425" tIns="91425" rIns="91425" bIns="91425" anchor="ctr" anchorCtr="0">
            <a:noAutofit/>
          </a:bodyPr>
          <a:lstStyle/>
          <a:p>
            <a:pPr marL="330200" indent="-171450">
              <a:buFont typeface="Arial" panose="020B0604020202020204" pitchFamily="34" charset="0"/>
              <a:buChar char="•"/>
            </a:pPr>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requests</a:t>
            </a:r>
          </a:p>
          <a:p>
            <a:pPr marL="787400" lvl="1" indent="-171450">
              <a:buFont typeface="Arial" panose="020B0604020202020204" pitchFamily="34" charset="0"/>
              <a:buChar char="•"/>
            </a:pPr>
            <a:r>
              <a:rPr lang="en-US" sz="1050" dirty="0">
                <a:solidFill>
                  <a:schemeClr val="bg1"/>
                </a:solidFill>
                <a:latin typeface="Consolas" panose="020B0609020204030204" pitchFamily="49" charset="0"/>
              </a:rPr>
              <a:t>Used to get HTTP requests</a:t>
            </a:r>
          </a:p>
          <a:p>
            <a:pPr marL="787400" lvl="1" indent="-171450">
              <a:buFont typeface="Arial" panose="020B0604020202020204" pitchFamily="34" charset="0"/>
              <a:buChar char="•"/>
            </a:pPr>
            <a:endParaRPr lang="en-US" sz="1050" b="0" dirty="0">
              <a:solidFill>
                <a:schemeClr val="bg1"/>
              </a:solidFill>
              <a:effectLst/>
              <a:latin typeface="Consolas" panose="020B0609020204030204" pitchFamily="49" charset="0"/>
            </a:endParaRPr>
          </a:p>
          <a:p>
            <a:pPr marL="330200" indent="-171450">
              <a:buFont typeface="Arial" panose="020B0604020202020204" pitchFamily="34" charset="0"/>
              <a:buChar char="•"/>
            </a:pP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bs4</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BeautifulSoup</a:t>
            </a:r>
          </a:p>
          <a:p>
            <a:pPr marL="787400" lvl="1" indent="-171450">
              <a:buFont typeface="Arial" panose="020B0604020202020204" pitchFamily="34" charset="0"/>
              <a:buChar char="•"/>
            </a:pPr>
            <a:r>
              <a:rPr lang="en-US" sz="1100" dirty="0">
                <a:solidFill>
                  <a:schemeClr val="bg1"/>
                </a:solidFill>
                <a:latin typeface="Consolas" panose="020B0609020204030204" pitchFamily="49" charset="0"/>
              </a:rPr>
              <a:t>Used to scrap web page</a:t>
            </a:r>
          </a:p>
          <a:p>
            <a:pPr marL="787400" lvl="1" indent="-171450">
              <a:buFont typeface="Arial" panose="020B0604020202020204" pitchFamily="34" charset="0"/>
              <a:buChar char="•"/>
            </a:pPr>
            <a:endParaRPr lang="en-US" sz="1100" b="0" dirty="0">
              <a:solidFill>
                <a:schemeClr val="bg1"/>
              </a:solidFill>
              <a:effectLst/>
              <a:latin typeface="Consolas" panose="020B0609020204030204" pitchFamily="49" charset="0"/>
            </a:endParaRPr>
          </a:p>
          <a:p>
            <a:pPr marL="330200" indent="-171450">
              <a:buFont typeface="Arial" panose="020B0604020202020204" pitchFamily="34" charset="0"/>
              <a:buChar char="•"/>
            </a:pPr>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pandas</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pd</a:t>
            </a:r>
          </a:p>
          <a:p>
            <a:pPr marL="787400" lvl="1" indent="-171450">
              <a:buFont typeface="Arial" panose="020B0604020202020204" pitchFamily="34" charset="0"/>
              <a:buChar char="•"/>
            </a:pPr>
            <a:r>
              <a:rPr lang="en-US" sz="1100" dirty="0">
                <a:solidFill>
                  <a:schemeClr val="bg1"/>
                </a:solidFill>
                <a:latin typeface="Consolas" panose="020B0609020204030204" pitchFamily="49" charset="0"/>
              </a:rPr>
              <a:t>Used to manipulate dataframes</a:t>
            </a:r>
          </a:p>
          <a:p>
            <a:pPr marL="615950" lvl="1" indent="0">
              <a:buNone/>
            </a:pPr>
            <a:endParaRPr lang="en-US" sz="1100" b="0" dirty="0">
              <a:solidFill>
                <a:schemeClr val="bg1"/>
              </a:solidFill>
              <a:effectLst/>
              <a:latin typeface="Consolas" panose="020B0609020204030204" pitchFamily="49" charset="0"/>
            </a:endParaRPr>
          </a:p>
          <a:p>
            <a:pPr marL="330200" indent="-171450">
              <a:buFont typeface="Arial" panose="020B0604020202020204" pitchFamily="34" charset="0"/>
              <a:buChar char="•"/>
            </a:pP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tqdm</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auto</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tqdm</a:t>
            </a:r>
          </a:p>
          <a:p>
            <a:pPr marL="787400" lvl="1" indent="-171450">
              <a:buFont typeface="Arial" panose="020B0604020202020204" pitchFamily="34" charset="0"/>
              <a:buChar char="•"/>
            </a:pPr>
            <a:r>
              <a:rPr lang="en-US" sz="1100" dirty="0">
                <a:solidFill>
                  <a:schemeClr val="bg1"/>
                </a:solidFill>
                <a:latin typeface="Consolas" panose="020B0609020204030204" pitchFamily="49" charset="0"/>
              </a:rPr>
              <a:t>Used to implement progress bar in loops</a:t>
            </a:r>
            <a:endParaRPr lang="fr-FR" dirty="0"/>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480;p32">
            <a:extLst>
              <a:ext uri="{FF2B5EF4-FFF2-40B4-BE49-F238E27FC236}">
                <a16:creationId xmlns:a16="http://schemas.microsoft.com/office/drawing/2014/main" id="{F6CE6FEC-2C62-081A-2ACF-680E69C0BD38}"/>
              </a:ext>
            </a:extLst>
          </p:cNvPr>
          <p:cNvSpPr txBox="1">
            <a:spLocks/>
          </p:cNvSpPr>
          <p:nvPr/>
        </p:nvSpPr>
        <p:spPr>
          <a:xfrm>
            <a:off x="796200" y="1188900"/>
            <a:ext cx="171756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r>
              <a:rPr lang="fr-FR" sz="1800" dirty="0"/>
              <a:t>Used Libraries</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8C35A116-443D-1DB0-18B0-3CBF0BC4D17D}"/>
              </a:ext>
            </a:extLst>
          </p:cNvPr>
          <p:cNvPicPr>
            <a:picLocks noChangeAspect="1"/>
          </p:cNvPicPr>
          <p:nvPr/>
        </p:nvPicPr>
        <p:blipFill>
          <a:blip r:embed="rId5"/>
          <a:stretch>
            <a:fillRect/>
          </a:stretch>
        </p:blipFill>
        <p:spPr>
          <a:xfrm>
            <a:off x="4527914" y="1956515"/>
            <a:ext cx="3667485" cy="2194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fr-FR" sz="1000" dirty="0">
                <a:solidFill>
                  <a:schemeClr val="dk2"/>
                </a:solidFill>
                <a:latin typeface="Oswald"/>
                <a:ea typeface="Oswald"/>
                <a:cs typeface="Oswald"/>
                <a:sym typeface="Oswald"/>
              </a:rPr>
              <a:t>Batta.jpg</a:t>
            </a:r>
            <a:endParaRPr sz="1000" dirty="0">
              <a:solidFill>
                <a:schemeClr val="dk2"/>
              </a:solidFill>
              <a:latin typeface="Oswald"/>
              <a:ea typeface="Oswald"/>
              <a:cs typeface="Oswald"/>
              <a:sym typeface="Oswald"/>
            </a:endParaRPr>
          </a:p>
        </p:txBody>
      </p:sp>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dirty="0">
                <a:solidFill>
                  <a:schemeClr val="dk2"/>
                </a:solidFill>
                <a:latin typeface="Oswald"/>
                <a:ea typeface="Oswald"/>
                <a:cs typeface="Oswald"/>
                <a:sym typeface="Oswald"/>
              </a:rPr>
              <a:t>PLAN.DATL</a:t>
            </a:r>
            <a:endParaRPr sz="1000" dirty="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/Scrapping movies</a:t>
            </a:r>
            <a:endParaRPr dirty="0"/>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824902"/>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Picture 15">
            <a:extLst>
              <a:ext uri="{FF2B5EF4-FFF2-40B4-BE49-F238E27FC236}">
                <a16:creationId xmlns:a16="http://schemas.microsoft.com/office/drawing/2014/main" id="{51CA0EA5-1D48-7118-5B91-7E77F43D3A0C}"/>
              </a:ext>
            </a:extLst>
          </p:cNvPr>
          <p:cNvPicPr>
            <a:picLocks noChangeAspect="1"/>
          </p:cNvPicPr>
          <p:nvPr/>
        </p:nvPicPr>
        <p:blipFill>
          <a:blip r:embed="rId5"/>
          <a:stretch>
            <a:fillRect/>
          </a:stretch>
        </p:blipFill>
        <p:spPr>
          <a:xfrm>
            <a:off x="1171406" y="2703746"/>
            <a:ext cx="6801188" cy="1279556"/>
          </a:xfrm>
          <a:prstGeom prst="rect">
            <a:avLst/>
          </a:prstGeom>
        </p:spPr>
      </p:pic>
      <p:sp>
        <p:nvSpPr>
          <p:cNvPr id="17" name="TextBox 16">
            <a:extLst>
              <a:ext uri="{FF2B5EF4-FFF2-40B4-BE49-F238E27FC236}">
                <a16:creationId xmlns:a16="http://schemas.microsoft.com/office/drawing/2014/main" id="{E41A4D56-B57D-D596-5CCF-8B58BE4C0692}"/>
              </a:ext>
            </a:extLst>
          </p:cNvPr>
          <p:cNvSpPr txBox="1"/>
          <p:nvPr/>
        </p:nvSpPr>
        <p:spPr>
          <a:xfrm>
            <a:off x="1425136" y="1842389"/>
            <a:ext cx="6293727" cy="738664"/>
          </a:xfrm>
          <a:prstGeom prst="rect">
            <a:avLst/>
          </a:prstGeom>
          <a:noFill/>
        </p:spPr>
        <p:txBody>
          <a:bodyPr wrap="square" rtlCol="0">
            <a:spAutoFit/>
          </a:bodyPr>
          <a:lstStyle/>
          <a:p>
            <a:pPr algn="ctr"/>
            <a:r>
              <a:rPr lang="en-US" dirty="0">
                <a:solidFill>
                  <a:schemeClr val="bg1"/>
                </a:solidFill>
                <a:latin typeface="Roboto" panose="02000000000000000000" pitchFamily="2" charset="0"/>
                <a:ea typeface="Roboto" panose="02000000000000000000" pitchFamily="2" charset="0"/>
              </a:rPr>
              <a:t>Initializing variables to use late such as the </a:t>
            </a:r>
            <a:r>
              <a:rPr lang="en-US" dirty="0" err="1">
                <a:solidFill>
                  <a:schemeClr val="bg1"/>
                </a:solidFill>
                <a:latin typeface="Roboto" panose="02000000000000000000" pitchFamily="2" charset="0"/>
                <a:ea typeface="Roboto" panose="02000000000000000000" pitchFamily="2" charset="0"/>
              </a:rPr>
              <a:t>url</a:t>
            </a:r>
            <a:r>
              <a:rPr lang="en-US" dirty="0">
                <a:solidFill>
                  <a:schemeClr val="bg1"/>
                </a:solidFill>
                <a:latin typeface="Roboto" panose="02000000000000000000" pitchFamily="2" charset="0"/>
                <a:ea typeface="Roboto" panose="02000000000000000000" pitchFamily="2" charset="0"/>
              </a:rPr>
              <a:t> we are going to request data from and converting the </a:t>
            </a:r>
            <a:r>
              <a:rPr lang="en-US" b="1" dirty="0" err="1">
                <a:solidFill>
                  <a:schemeClr val="bg1"/>
                </a:solidFill>
                <a:latin typeface="Roboto" panose="02000000000000000000" pitchFamily="2" charset="0"/>
                <a:ea typeface="Roboto" panose="02000000000000000000" pitchFamily="2" charset="0"/>
              </a:rPr>
              <a:t>request.get</a:t>
            </a:r>
            <a:r>
              <a:rPr lang="en-US" b="1" dirty="0">
                <a:solidFill>
                  <a:schemeClr val="bg1"/>
                </a:solidFill>
                <a:latin typeface="Roboto" panose="02000000000000000000" pitchFamily="2" charset="0"/>
                <a:ea typeface="Roboto" panose="02000000000000000000" pitchFamily="2" charset="0"/>
              </a:rPr>
              <a:t> </a:t>
            </a:r>
            <a:r>
              <a:rPr lang="en-US" dirty="0">
                <a:solidFill>
                  <a:schemeClr val="bg1"/>
                </a:solidFill>
                <a:latin typeface="Roboto" panose="02000000000000000000" pitchFamily="2" charset="0"/>
                <a:ea typeface="Roboto" panose="02000000000000000000" pitchFamily="2" charset="0"/>
              </a:rPr>
              <a:t>response to </a:t>
            </a:r>
            <a:r>
              <a:rPr lang="en-US" b="1" dirty="0">
                <a:solidFill>
                  <a:schemeClr val="bg1"/>
                </a:solidFill>
                <a:latin typeface="Roboto" panose="02000000000000000000" pitchFamily="2" charset="0"/>
                <a:ea typeface="Roboto" panose="02000000000000000000" pitchFamily="2" charset="0"/>
              </a:rPr>
              <a:t>LXML</a:t>
            </a:r>
            <a:r>
              <a:rPr lang="en-US" dirty="0">
                <a:solidFill>
                  <a:schemeClr val="bg1"/>
                </a:solidFill>
                <a:latin typeface="Roboto" panose="02000000000000000000" pitchFamily="2" charset="0"/>
                <a:ea typeface="Roboto" panose="02000000000000000000" pitchFamily="2" charset="0"/>
              </a:rPr>
              <a:t> text type using </a:t>
            </a:r>
            <a:r>
              <a:rPr lang="en-US" b="1" dirty="0">
                <a:solidFill>
                  <a:schemeClr val="bg1"/>
                </a:solidFill>
                <a:latin typeface="Roboto" panose="02000000000000000000" pitchFamily="2" charset="0"/>
                <a:ea typeface="Roboto" panose="02000000000000000000" pitchFamily="2" charset="0"/>
              </a:rPr>
              <a:t>BeautifulSoup</a:t>
            </a:r>
          </a:p>
        </p:txBody>
      </p:sp>
    </p:spTree>
    <p:extLst>
      <p:ext uri="{BB962C8B-B14F-4D97-AF65-F5344CB8AC3E}">
        <p14:creationId xmlns:p14="http://schemas.microsoft.com/office/powerpoint/2010/main" val="168172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fr-FR" sz="1000" dirty="0">
                <a:solidFill>
                  <a:schemeClr val="dk2"/>
                </a:solidFill>
                <a:latin typeface="Oswald"/>
                <a:ea typeface="Oswald"/>
                <a:cs typeface="Oswald"/>
                <a:sym typeface="Oswald"/>
              </a:rPr>
              <a:t>Batta.jpg</a:t>
            </a:r>
            <a:endParaRPr sz="1000" dirty="0">
              <a:solidFill>
                <a:schemeClr val="dk2"/>
              </a:solidFill>
              <a:latin typeface="Oswald"/>
              <a:ea typeface="Oswald"/>
              <a:cs typeface="Oswald"/>
              <a:sym typeface="Oswald"/>
            </a:endParaRPr>
          </a:p>
        </p:txBody>
      </p:sp>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dirty="0">
                <a:solidFill>
                  <a:schemeClr val="dk2"/>
                </a:solidFill>
                <a:latin typeface="Oswald"/>
                <a:ea typeface="Oswald"/>
                <a:cs typeface="Oswald"/>
                <a:sym typeface="Oswald"/>
              </a:rPr>
              <a:t>PLAN.DATL</a:t>
            </a:r>
            <a:endParaRPr sz="1000" dirty="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/Scrapping movies</a:t>
            </a:r>
            <a:endParaRPr dirty="0"/>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3F20F3CB-2468-05C9-3475-C62DAACA54FC}"/>
              </a:ext>
            </a:extLst>
          </p:cNvPr>
          <p:cNvSpPr txBox="1"/>
          <p:nvPr/>
        </p:nvSpPr>
        <p:spPr>
          <a:xfrm>
            <a:off x="4965897" y="1260583"/>
            <a:ext cx="3458105" cy="3342917"/>
          </a:xfrm>
          <a:prstGeom prst="rect">
            <a:avLst/>
          </a:prstGeom>
          <a:noFill/>
        </p:spPr>
        <p:txBody>
          <a:bodyPr wrap="square" rtlCol="0">
            <a:spAutoFit/>
          </a:bodyPr>
          <a:lstStyle/>
          <a:p>
            <a:endParaRPr lang="fr-FR" dirty="0"/>
          </a:p>
        </p:txBody>
      </p:sp>
      <p:sp>
        <p:nvSpPr>
          <p:cNvPr id="17" name="TextBox 16">
            <a:extLst>
              <a:ext uri="{FF2B5EF4-FFF2-40B4-BE49-F238E27FC236}">
                <a16:creationId xmlns:a16="http://schemas.microsoft.com/office/drawing/2014/main" id="{E41A4D56-B57D-D596-5CCF-8B58BE4C0692}"/>
              </a:ext>
            </a:extLst>
          </p:cNvPr>
          <p:cNvSpPr txBox="1"/>
          <p:nvPr/>
        </p:nvSpPr>
        <p:spPr>
          <a:xfrm>
            <a:off x="1103738" y="1539546"/>
            <a:ext cx="3053265" cy="2893100"/>
          </a:xfrm>
          <a:prstGeom prst="rect">
            <a:avLst/>
          </a:prstGeom>
          <a:noFill/>
        </p:spPr>
        <p:txBody>
          <a:bodyPr wrap="square" rtlCol="0">
            <a:spAutoFit/>
          </a:bodyPr>
          <a:lstStyle/>
          <a:p>
            <a:r>
              <a:rPr lang="en-US" sz="1300" dirty="0">
                <a:solidFill>
                  <a:schemeClr val="bg1"/>
                </a:solidFill>
              </a:rPr>
              <a:t>Starting the scrapping process with integrating the TQDM library to track the progress  in addition to getting needed data while removing unneeded characters and spaces using </a:t>
            </a:r>
            <a:r>
              <a:rPr lang="en-US" sz="1300" b="1" dirty="0">
                <a:solidFill>
                  <a:schemeClr val="bg1"/>
                </a:solidFill>
              </a:rPr>
              <a:t>strip() </a:t>
            </a:r>
            <a:r>
              <a:rPr lang="en-US" sz="1300" dirty="0">
                <a:solidFill>
                  <a:schemeClr val="bg1"/>
                </a:solidFill>
              </a:rPr>
              <a:t>in a try exception method. Furthermore, we used a </a:t>
            </a:r>
            <a:r>
              <a:rPr lang="en-US" sz="1300" b="1" dirty="0" err="1">
                <a:solidFill>
                  <a:schemeClr val="bg1"/>
                </a:solidFill>
              </a:rPr>
              <a:t>Movie_index</a:t>
            </a:r>
            <a:r>
              <a:rPr lang="en-US" sz="1300" b="1" dirty="0">
                <a:solidFill>
                  <a:schemeClr val="bg1"/>
                </a:solidFill>
              </a:rPr>
              <a:t> </a:t>
            </a:r>
            <a:r>
              <a:rPr lang="en-US" sz="1300" dirty="0">
                <a:solidFill>
                  <a:schemeClr val="bg1"/>
                </a:solidFill>
              </a:rPr>
              <a:t>variable in the </a:t>
            </a:r>
            <a:r>
              <a:rPr lang="en-US" sz="1300" dirty="0" err="1">
                <a:solidFill>
                  <a:schemeClr val="bg1"/>
                </a:solidFill>
              </a:rPr>
              <a:t>url</a:t>
            </a:r>
            <a:r>
              <a:rPr lang="en-US" sz="1300" dirty="0">
                <a:solidFill>
                  <a:schemeClr val="bg1"/>
                </a:solidFill>
              </a:rPr>
              <a:t> to jump to next page to scrap more movies.</a:t>
            </a:r>
          </a:p>
          <a:p>
            <a:r>
              <a:rPr lang="en-US" sz="1300" dirty="0">
                <a:solidFill>
                  <a:schemeClr val="bg1"/>
                </a:solidFill>
              </a:rPr>
              <a:t>Excluding the movies that misses one or more of the needed values and appending the result to list of dictionaries named </a:t>
            </a:r>
            <a:r>
              <a:rPr lang="en-US" sz="1300" b="1" dirty="0" err="1">
                <a:solidFill>
                  <a:schemeClr val="bg1"/>
                </a:solidFill>
              </a:rPr>
              <a:t>movie_content_list</a:t>
            </a:r>
            <a:endParaRPr lang="en-US" sz="1300" b="1" dirty="0">
              <a:solidFill>
                <a:schemeClr val="bg1"/>
              </a:solidFill>
            </a:endParaRPr>
          </a:p>
        </p:txBody>
      </p:sp>
      <p:pic>
        <p:nvPicPr>
          <p:cNvPr id="3" name="Picture 2">
            <a:extLst>
              <a:ext uri="{FF2B5EF4-FFF2-40B4-BE49-F238E27FC236}">
                <a16:creationId xmlns:a16="http://schemas.microsoft.com/office/drawing/2014/main" id="{CF1E6B80-D2D3-4926-8C01-F2145FFCAA02}"/>
              </a:ext>
            </a:extLst>
          </p:cNvPr>
          <p:cNvPicPr>
            <a:picLocks noChangeAspect="1"/>
          </p:cNvPicPr>
          <p:nvPr/>
        </p:nvPicPr>
        <p:blipFill>
          <a:blip r:embed="rId5"/>
          <a:stretch>
            <a:fillRect/>
          </a:stretch>
        </p:blipFill>
        <p:spPr>
          <a:xfrm>
            <a:off x="4572000" y="1399192"/>
            <a:ext cx="3624182" cy="3070217"/>
          </a:xfrm>
          <a:prstGeom prst="rect">
            <a:avLst/>
          </a:prstGeom>
        </p:spPr>
      </p:pic>
    </p:spTree>
    <p:extLst>
      <p:ext uri="{BB962C8B-B14F-4D97-AF65-F5344CB8AC3E}">
        <p14:creationId xmlns:p14="http://schemas.microsoft.com/office/powerpoint/2010/main" val="335868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fr-FR" sz="1000" dirty="0">
                <a:solidFill>
                  <a:schemeClr val="dk2"/>
                </a:solidFill>
                <a:latin typeface="Oswald"/>
                <a:ea typeface="Oswald"/>
                <a:cs typeface="Oswald"/>
                <a:sym typeface="Oswald"/>
              </a:rPr>
              <a:t>Batta.jpg</a:t>
            </a:r>
            <a:endParaRPr sz="1000" dirty="0">
              <a:solidFill>
                <a:schemeClr val="dk2"/>
              </a:solidFill>
              <a:latin typeface="Oswald"/>
              <a:ea typeface="Oswald"/>
              <a:cs typeface="Oswald"/>
              <a:sym typeface="Oswald"/>
            </a:endParaRPr>
          </a:p>
        </p:txBody>
      </p:sp>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dirty="0">
                <a:solidFill>
                  <a:schemeClr val="dk2"/>
                </a:solidFill>
                <a:latin typeface="Oswald"/>
                <a:ea typeface="Oswald"/>
                <a:cs typeface="Oswald"/>
                <a:sym typeface="Oswald"/>
              </a:rPr>
              <a:t>PLAN.DATL</a:t>
            </a:r>
            <a:endParaRPr sz="1000" dirty="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/Cleaning DataFrame</a:t>
            </a:r>
            <a:endParaRPr dirty="0"/>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824902"/>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CDF347A-94AE-1D4C-4DBE-E0FF57FF3778}"/>
              </a:ext>
            </a:extLst>
          </p:cNvPr>
          <p:cNvPicPr>
            <a:picLocks noChangeAspect="1"/>
          </p:cNvPicPr>
          <p:nvPr/>
        </p:nvPicPr>
        <p:blipFill>
          <a:blip r:embed="rId5"/>
          <a:stretch>
            <a:fillRect/>
          </a:stretch>
        </p:blipFill>
        <p:spPr>
          <a:xfrm>
            <a:off x="4440343" y="1325249"/>
            <a:ext cx="3836056" cy="3093593"/>
          </a:xfrm>
          <a:prstGeom prst="rect">
            <a:avLst/>
          </a:prstGeom>
        </p:spPr>
      </p:pic>
      <p:sp>
        <p:nvSpPr>
          <p:cNvPr id="6" name="TextBox 5">
            <a:extLst>
              <a:ext uri="{FF2B5EF4-FFF2-40B4-BE49-F238E27FC236}">
                <a16:creationId xmlns:a16="http://schemas.microsoft.com/office/drawing/2014/main" id="{322A60DF-3B15-4A4F-19C9-DB4C79A5B120}"/>
              </a:ext>
            </a:extLst>
          </p:cNvPr>
          <p:cNvSpPr txBox="1"/>
          <p:nvPr/>
        </p:nvSpPr>
        <p:spPr>
          <a:xfrm>
            <a:off x="1009640" y="1516702"/>
            <a:ext cx="3219339" cy="1384995"/>
          </a:xfrm>
          <a:prstGeom prst="rect">
            <a:avLst/>
          </a:prstGeom>
          <a:noFill/>
        </p:spPr>
        <p:txBody>
          <a:bodyPr wrap="square" rtlCol="0">
            <a:spAutoFit/>
          </a:bodyPr>
          <a:lstStyle/>
          <a:p>
            <a:r>
              <a:rPr lang="en-US" dirty="0">
                <a:solidFill>
                  <a:schemeClr val="bg1"/>
                </a:solidFill>
              </a:rPr>
              <a:t>Using pandas, we’ve changed the types of the columns and removing the unnecessary characters. </a:t>
            </a:r>
            <a:br>
              <a:rPr lang="en-US" dirty="0">
                <a:solidFill>
                  <a:schemeClr val="bg1"/>
                </a:solidFill>
              </a:rPr>
            </a:br>
            <a:r>
              <a:rPr lang="en-US" dirty="0">
                <a:solidFill>
                  <a:schemeClr val="bg1"/>
                </a:solidFill>
              </a:rPr>
              <a:t>We didn’t check for null since we skipped every movie that have any null value  </a:t>
            </a:r>
            <a:endParaRPr lang="en-US" b="1" dirty="0">
              <a:solidFill>
                <a:schemeClr val="bg1"/>
              </a:solidFill>
            </a:endParaRPr>
          </a:p>
        </p:txBody>
      </p:sp>
    </p:spTree>
    <p:extLst>
      <p:ext uri="{BB962C8B-B14F-4D97-AF65-F5344CB8AC3E}">
        <p14:creationId xmlns:p14="http://schemas.microsoft.com/office/powerpoint/2010/main" val="4117015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fr-FR" sz="1000" dirty="0">
                <a:solidFill>
                  <a:schemeClr val="dk2"/>
                </a:solidFill>
                <a:latin typeface="Oswald"/>
                <a:ea typeface="Oswald"/>
                <a:cs typeface="Oswald"/>
                <a:sym typeface="Oswald"/>
              </a:rPr>
              <a:t>Batta.jpg</a:t>
            </a:r>
            <a:endParaRPr sz="1000" dirty="0">
              <a:solidFill>
                <a:schemeClr val="dk2"/>
              </a:solidFill>
              <a:latin typeface="Oswald"/>
              <a:ea typeface="Oswald"/>
              <a:cs typeface="Oswald"/>
              <a:sym typeface="Oswald"/>
            </a:endParaRPr>
          </a:p>
        </p:txBody>
      </p:sp>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dirty="0">
                <a:solidFill>
                  <a:schemeClr val="dk2"/>
                </a:solidFill>
                <a:latin typeface="Oswald"/>
                <a:ea typeface="Oswald"/>
                <a:cs typeface="Oswald"/>
                <a:sym typeface="Oswald"/>
              </a:rPr>
              <a:t>PLAN.DATL</a:t>
            </a:r>
            <a:endParaRPr sz="1000" dirty="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Visualization </a:t>
            </a:r>
            <a:endParaRPr dirty="0"/>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824902"/>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322A60DF-3B15-4A4F-19C9-DB4C79A5B120}"/>
              </a:ext>
            </a:extLst>
          </p:cNvPr>
          <p:cNvSpPr txBox="1"/>
          <p:nvPr/>
        </p:nvSpPr>
        <p:spPr>
          <a:xfrm>
            <a:off x="939302" y="1340856"/>
            <a:ext cx="7337098" cy="523220"/>
          </a:xfrm>
          <a:prstGeom prst="rect">
            <a:avLst/>
          </a:prstGeom>
          <a:noFill/>
        </p:spPr>
        <p:txBody>
          <a:bodyPr wrap="square" rtlCol="0">
            <a:spAutoFit/>
          </a:bodyPr>
          <a:lstStyle/>
          <a:p>
            <a:r>
              <a:rPr lang="en-US" dirty="0">
                <a:solidFill>
                  <a:schemeClr val="bg1"/>
                </a:solidFill>
              </a:rPr>
              <a:t>Using Matplotlib and Seaborn, we visualized the number of sci-movie made in each certificate rate such as PG-13 and R rated  movies</a:t>
            </a:r>
          </a:p>
        </p:txBody>
      </p:sp>
      <p:pic>
        <p:nvPicPr>
          <p:cNvPr id="4" name="Picture 3">
            <a:extLst>
              <a:ext uri="{FF2B5EF4-FFF2-40B4-BE49-F238E27FC236}">
                <a16:creationId xmlns:a16="http://schemas.microsoft.com/office/drawing/2014/main" id="{5CE503B1-CD36-6869-7616-C24D38AAAB0B}"/>
              </a:ext>
            </a:extLst>
          </p:cNvPr>
          <p:cNvPicPr>
            <a:picLocks noChangeAspect="1"/>
          </p:cNvPicPr>
          <p:nvPr/>
        </p:nvPicPr>
        <p:blipFill>
          <a:blip r:embed="rId5"/>
          <a:stretch>
            <a:fillRect/>
          </a:stretch>
        </p:blipFill>
        <p:spPr>
          <a:xfrm>
            <a:off x="1688123" y="2227416"/>
            <a:ext cx="5384878" cy="2172509"/>
          </a:xfrm>
          <a:prstGeom prst="rect">
            <a:avLst/>
          </a:prstGeom>
        </p:spPr>
      </p:pic>
      <p:sp>
        <p:nvSpPr>
          <p:cNvPr id="8" name="TextBox 7">
            <a:extLst>
              <a:ext uri="{FF2B5EF4-FFF2-40B4-BE49-F238E27FC236}">
                <a16:creationId xmlns:a16="http://schemas.microsoft.com/office/drawing/2014/main" id="{31B1233B-3E21-63DA-8210-A0B7579E7F4E}"/>
              </a:ext>
            </a:extLst>
          </p:cNvPr>
          <p:cNvSpPr txBox="1"/>
          <p:nvPr/>
        </p:nvSpPr>
        <p:spPr>
          <a:xfrm>
            <a:off x="2922165" y="1969121"/>
            <a:ext cx="7337098" cy="246221"/>
          </a:xfrm>
          <a:prstGeom prst="rect">
            <a:avLst/>
          </a:prstGeom>
          <a:noFill/>
        </p:spPr>
        <p:txBody>
          <a:bodyPr wrap="square" rtlCol="0">
            <a:spAutoFit/>
          </a:bodyPr>
          <a:lstStyle/>
          <a:p>
            <a:r>
              <a:rPr lang="en-US" sz="1000" dirty="0">
                <a:solidFill>
                  <a:schemeClr val="bg1"/>
                </a:solidFill>
              </a:rPr>
              <a:t>As we see most of sci-fi movies are PG-13 rated</a:t>
            </a:r>
          </a:p>
        </p:txBody>
      </p:sp>
    </p:spTree>
    <p:extLst>
      <p:ext uri="{BB962C8B-B14F-4D97-AF65-F5344CB8AC3E}">
        <p14:creationId xmlns:p14="http://schemas.microsoft.com/office/powerpoint/2010/main" val="381557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fr-FR" sz="1000" dirty="0">
                <a:solidFill>
                  <a:schemeClr val="dk2"/>
                </a:solidFill>
                <a:latin typeface="Oswald"/>
                <a:ea typeface="Oswald"/>
                <a:cs typeface="Oswald"/>
                <a:sym typeface="Oswald"/>
              </a:rPr>
              <a:t>Batta.jpg</a:t>
            </a:r>
            <a:endParaRPr sz="1000" dirty="0">
              <a:solidFill>
                <a:schemeClr val="dk2"/>
              </a:solidFill>
              <a:latin typeface="Oswald"/>
              <a:ea typeface="Oswald"/>
              <a:cs typeface="Oswald"/>
              <a:sym typeface="Oswald"/>
            </a:endParaRPr>
          </a:p>
        </p:txBody>
      </p:sp>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dirty="0">
                <a:solidFill>
                  <a:schemeClr val="dk2"/>
                </a:solidFill>
                <a:latin typeface="Oswald"/>
                <a:ea typeface="Oswald"/>
                <a:cs typeface="Oswald"/>
                <a:sym typeface="Oswald"/>
              </a:rPr>
              <a:t>PLAN.DATL</a:t>
            </a:r>
            <a:endParaRPr sz="1000" dirty="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Visualization </a:t>
            </a:r>
            <a:endParaRPr dirty="0"/>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824902"/>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322A60DF-3B15-4A4F-19C9-DB4C79A5B120}"/>
              </a:ext>
            </a:extLst>
          </p:cNvPr>
          <p:cNvSpPr txBox="1"/>
          <p:nvPr/>
        </p:nvSpPr>
        <p:spPr>
          <a:xfrm>
            <a:off x="939302" y="1340856"/>
            <a:ext cx="7337098" cy="523220"/>
          </a:xfrm>
          <a:prstGeom prst="rect">
            <a:avLst/>
          </a:prstGeom>
          <a:noFill/>
        </p:spPr>
        <p:txBody>
          <a:bodyPr wrap="square" rtlCol="0">
            <a:spAutoFit/>
          </a:bodyPr>
          <a:lstStyle/>
          <a:p>
            <a:r>
              <a:rPr lang="en-US" dirty="0">
                <a:solidFill>
                  <a:schemeClr val="bg1"/>
                </a:solidFill>
              </a:rPr>
              <a:t>Using Matplotlib and Seaborn again, We plotted the number of movies made each year with highlighting the peak year, which it was 2019.</a:t>
            </a:r>
          </a:p>
        </p:txBody>
      </p:sp>
      <p:sp>
        <p:nvSpPr>
          <p:cNvPr id="8" name="TextBox 7">
            <a:extLst>
              <a:ext uri="{FF2B5EF4-FFF2-40B4-BE49-F238E27FC236}">
                <a16:creationId xmlns:a16="http://schemas.microsoft.com/office/drawing/2014/main" id="{31B1233B-3E21-63DA-8210-A0B7579E7F4E}"/>
              </a:ext>
            </a:extLst>
          </p:cNvPr>
          <p:cNvSpPr txBox="1"/>
          <p:nvPr/>
        </p:nvSpPr>
        <p:spPr>
          <a:xfrm>
            <a:off x="3417173" y="1969121"/>
            <a:ext cx="2381355" cy="246221"/>
          </a:xfrm>
          <a:prstGeom prst="rect">
            <a:avLst/>
          </a:prstGeom>
          <a:noFill/>
        </p:spPr>
        <p:txBody>
          <a:bodyPr wrap="square" rtlCol="0">
            <a:spAutoFit/>
          </a:bodyPr>
          <a:lstStyle/>
          <a:p>
            <a:r>
              <a:rPr lang="en-US" sz="1000" dirty="0">
                <a:solidFill>
                  <a:schemeClr val="bg1"/>
                </a:solidFill>
              </a:rPr>
              <a:t>2019 was a year full of sci-fi movies</a:t>
            </a:r>
          </a:p>
        </p:txBody>
      </p:sp>
      <p:pic>
        <p:nvPicPr>
          <p:cNvPr id="3" name="Picture 2">
            <a:extLst>
              <a:ext uri="{FF2B5EF4-FFF2-40B4-BE49-F238E27FC236}">
                <a16:creationId xmlns:a16="http://schemas.microsoft.com/office/drawing/2014/main" id="{FC962C1B-65F1-F40F-8A94-C0DC031F3CF6}"/>
              </a:ext>
            </a:extLst>
          </p:cNvPr>
          <p:cNvPicPr>
            <a:picLocks noChangeAspect="1"/>
          </p:cNvPicPr>
          <p:nvPr/>
        </p:nvPicPr>
        <p:blipFill>
          <a:blip r:embed="rId5"/>
          <a:stretch>
            <a:fillRect/>
          </a:stretch>
        </p:blipFill>
        <p:spPr>
          <a:xfrm>
            <a:off x="1659988" y="2255741"/>
            <a:ext cx="5536197" cy="2242469"/>
          </a:xfrm>
          <a:prstGeom prst="rect">
            <a:avLst/>
          </a:prstGeom>
        </p:spPr>
      </p:pic>
    </p:spTree>
    <p:extLst>
      <p:ext uri="{BB962C8B-B14F-4D97-AF65-F5344CB8AC3E}">
        <p14:creationId xmlns:p14="http://schemas.microsoft.com/office/powerpoint/2010/main" val="1695108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fr-FR" sz="1000" dirty="0">
                <a:solidFill>
                  <a:schemeClr val="dk2"/>
                </a:solidFill>
                <a:latin typeface="Oswald"/>
                <a:ea typeface="Oswald"/>
                <a:cs typeface="Oswald"/>
                <a:sym typeface="Oswald"/>
              </a:rPr>
              <a:t>Batta.jpg</a:t>
            </a:r>
            <a:endParaRPr sz="1000" dirty="0">
              <a:solidFill>
                <a:schemeClr val="dk2"/>
              </a:solidFill>
              <a:latin typeface="Oswald"/>
              <a:ea typeface="Oswald"/>
              <a:cs typeface="Oswald"/>
              <a:sym typeface="Oswald"/>
            </a:endParaRPr>
          </a:p>
        </p:txBody>
      </p:sp>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dirty="0">
                <a:solidFill>
                  <a:schemeClr val="dk2"/>
                </a:solidFill>
                <a:latin typeface="Oswald"/>
                <a:ea typeface="Oswald"/>
                <a:cs typeface="Oswald"/>
                <a:sym typeface="Oswald"/>
              </a:rPr>
              <a:t>PLAN.DATL</a:t>
            </a:r>
            <a:endParaRPr sz="1000" dirty="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/Scrapping reviews </a:t>
            </a:r>
            <a:endParaRPr dirty="0"/>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824902"/>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322A60DF-3B15-4A4F-19C9-DB4C79A5B120}"/>
              </a:ext>
            </a:extLst>
          </p:cNvPr>
          <p:cNvSpPr txBox="1"/>
          <p:nvPr/>
        </p:nvSpPr>
        <p:spPr>
          <a:xfrm>
            <a:off x="953711" y="1732146"/>
            <a:ext cx="7337098" cy="954107"/>
          </a:xfrm>
          <a:prstGeom prst="rect">
            <a:avLst/>
          </a:prstGeom>
          <a:noFill/>
        </p:spPr>
        <p:txBody>
          <a:bodyPr wrap="square" rtlCol="0">
            <a:spAutoFit/>
          </a:bodyPr>
          <a:lstStyle/>
          <a:p>
            <a:pPr algn="ctr"/>
            <a:r>
              <a:rPr lang="en-US" dirty="0">
                <a:solidFill>
                  <a:schemeClr val="bg1"/>
                </a:solidFill>
              </a:rPr>
              <a:t>To scrap reviews, we used the same scrapping movie code but instead of changing the </a:t>
            </a:r>
            <a:r>
              <a:rPr lang="en-US" dirty="0" err="1">
                <a:solidFill>
                  <a:schemeClr val="bg1"/>
                </a:solidFill>
              </a:rPr>
              <a:t>url</a:t>
            </a:r>
            <a:r>
              <a:rPr lang="en-US" dirty="0">
                <a:solidFill>
                  <a:schemeClr val="bg1"/>
                </a:solidFill>
              </a:rPr>
              <a:t> with starting movie rank, we used the </a:t>
            </a:r>
            <a:r>
              <a:rPr lang="en-US" b="1" dirty="0">
                <a:solidFill>
                  <a:schemeClr val="bg1"/>
                </a:solidFill>
              </a:rPr>
              <a:t>ajax-</a:t>
            </a:r>
            <a:r>
              <a:rPr lang="en-US" b="1" dirty="0" err="1">
                <a:solidFill>
                  <a:schemeClr val="bg1"/>
                </a:solidFill>
              </a:rPr>
              <a:t>url</a:t>
            </a:r>
            <a:r>
              <a:rPr lang="en-US" b="1" dirty="0">
                <a:solidFill>
                  <a:schemeClr val="bg1"/>
                </a:solidFill>
              </a:rPr>
              <a:t>, </a:t>
            </a:r>
            <a:r>
              <a:rPr lang="en-US" dirty="0">
                <a:solidFill>
                  <a:schemeClr val="bg1"/>
                </a:solidFill>
              </a:rPr>
              <a:t>which is the id on the button of </a:t>
            </a:r>
            <a:r>
              <a:rPr lang="en-US" b="1" dirty="0" err="1">
                <a:solidFill>
                  <a:schemeClr val="bg1"/>
                </a:solidFill>
              </a:rPr>
              <a:t>loadmore</a:t>
            </a:r>
            <a:r>
              <a:rPr lang="en-US" b="1" dirty="0">
                <a:solidFill>
                  <a:schemeClr val="bg1"/>
                </a:solidFill>
              </a:rPr>
              <a:t>.</a:t>
            </a:r>
          </a:p>
          <a:p>
            <a:pPr algn="ctr"/>
            <a:r>
              <a:rPr lang="en-US" dirty="0">
                <a:solidFill>
                  <a:schemeClr val="bg1"/>
                </a:solidFill>
              </a:rPr>
              <a:t>And the </a:t>
            </a:r>
            <a:r>
              <a:rPr lang="en-US" b="1" dirty="0" err="1">
                <a:solidFill>
                  <a:schemeClr val="bg1"/>
                </a:solidFill>
              </a:rPr>
              <a:t>paginationkey</a:t>
            </a:r>
            <a:r>
              <a:rPr lang="en-US" b="1" dirty="0">
                <a:solidFill>
                  <a:schemeClr val="bg1"/>
                </a:solidFill>
              </a:rPr>
              <a:t>, </a:t>
            </a:r>
            <a:r>
              <a:rPr lang="en-US" dirty="0">
                <a:solidFill>
                  <a:schemeClr val="bg1"/>
                </a:solidFill>
              </a:rPr>
              <a:t>which is the key that takes us to load more data.</a:t>
            </a:r>
          </a:p>
          <a:p>
            <a:pPr algn="ctr"/>
            <a:r>
              <a:rPr lang="en-US" dirty="0">
                <a:solidFill>
                  <a:schemeClr val="bg1"/>
                </a:solidFill>
              </a:rPr>
              <a:t>We used a while true loop to scrap all the reviews of the movie.</a:t>
            </a:r>
          </a:p>
        </p:txBody>
      </p:sp>
      <p:pic>
        <p:nvPicPr>
          <p:cNvPr id="4" name="Picture 3">
            <a:extLst>
              <a:ext uri="{FF2B5EF4-FFF2-40B4-BE49-F238E27FC236}">
                <a16:creationId xmlns:a16="http://schemas.microsoft.com/office/drawing/2014/main" id="{2339868A-0A61-9D0D-CFB3-48BE3E2AFFAE}"/>
              </a:ext>
            </a:extLst>
          </p:cNvPr>
          <p:cNvPicPr>
            <a:picLocks noChangeAspect="1"/>
          </p:cNvPicPr>
          <p:nvPr/>
        </p:nvPicPr>
        <p:blipFill>
          <a:blip r:embed="rId5"/>
          <a:stretch>
            <a:fillRect/>
          </a:stretch>
        </p:blipFill>
        <p:spPr>
          <a:xfrm>
            <a:off x="894322" y="2848537"/>
            <a:ext cx="7455877" cy="1084888"/>
          </a:xfrm>
          <a:prstGeom prst="rect">
            <a:avLst/>
          </a:prstGeom>
        </p:spPr>
      </p:pic>
    </p:spTree>
    <p:extLst>
      <p:ext uri="{BB962C8B-B14F-4D97-AF65-F5344CB8AC3E}">
        <p14:creationId xmlns:p14="http://schemas.microsoft.com/office/powerpoint/2010/main" val="374079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fr-FR" sz="1000" dirty="0">
                <a:solidFill>
                  <a:schemeClr val="dk2"/>
                </a:solidFill>
                <a:latin typeface="Oswald"/>
                <a:ea typeface="Oswald"/>
                <a:cs typeface="Oswald"/>
                <a:sym typeface="Oswald"/>
              </a:rPr>
              <a:t>Batta.jpg</a:t>
            </a:r>
            <a:endParaRPr sz="1000" dirty="0">
              <a:solidFill>
                <a:schemeClr val="dk2"/>
              </a:solidFill>
              <a:latin typeface="Oswald"/>
              <a:ea typeface="Oswald"/>
              <a:cs typeface="Oswald"/>
              <a:sym typeface="Oswald"/>
            </a:endParaRPr>
          </a:p>
        </p:txBody>
      </p:sp>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dirty="0">
                <a:solidFill>
                  <a:schemeClr val="dk2"/>
                </a:solidFill>
                <a:latin typeface="Oswald"/>
                <a:ea typeface="Oswald"/>
                <a:cs typeface="Oswald"/>
                <a:sym typeface="Oswald"/>
              </a:rPr>
              <a:t>PLAN.DATL</a:t>
            </a:r>
            <a:endParaRPr sz="1000" dirty="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/Sentiment analysis </a:t>
            </a:r>
            <a:endParaRPr dirty="0"/>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824902"/>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322A60DF-3B15-4A4F-19C9-DB4C79A5B120}"/>
              </a:ext>
            </a:extLst>
          </p:cNvPr>
          <p:cNvSpPr txBox="1"/>
          <p:nvPr/>
        </p:nvSpPr>
        <p:spPr>
          <a:xfrm>
            <a:off x="939301" y="1439241"/>
            <a:ext cx="7337098" cy="954107"/>
          </a:xfrm>
          <a:prstGeom prst="rect">
            <a:avLst/>
          </a:prstGeom>
          <a:noFill/>
        </p:spPr>
        <p:txBody>
          <a:bodyPr wrap="square" rtlCol="0">
            <a:spAutoFit/>
          </a:bodyPr>
          <a:lstStyle/>
          <a:p>
            <a:pPr algn="ctr"/>
            <a:r>
              <a:rPr lang="en-US" dirty="0">
                <a:solidFill>
                  <a:schemeClr val="bg1"/>
                </a:solidFill>
              </a:rPr>
              <a:t>In our sentiment analysis mission, we used the </a:t>
            </a:r>
            <a:r>
              <a:rPr lang="en-US" b="1" dirty="0">
                <a:solidFill>
                  <a:schemeClr val="bg1"/>
                </a:solidFill>
              </a:rPr>
              <a:t>Roberta model</a:t>
            </a:r>
            <a:r>
              <a:rPr lang="en-US" dirty="0">
                <a:solidFill>
                  <a:schemeClr val="bg1"/>
                </a:solidFill>
              </a:rPr>
              <a:t> to get the positive, </a:t>
            </a:r>
            <a:r>
              <a:rPr lang="en-US" dirty="0" err="1">
                <a:solidFill>
                  <a:schemeClr val="bg1"/>
                </a:solidFill>
              </a:rPr>
              <a:t>negateive</a:t>
            </a:r>
            <a:r>
              <a:rPr lang="en-US" dirty="0">
                <a:solidFill>
                  <a:schemeClr val="bg1"/>
                </a:solidFill>
              </a:rPr>
              <a:t> and </a:t>
            </a:r>
            <a:r>
              <a:rPr lang="en-US" dirty="0" err="1">
                <a:solidFill>
                  <a:schemeClr val="bg1"/>
                </a:solidFill>
              </a:rPr>
              <a:t>neuteral</a:t>
            </a:r>
            <a:r>
              <a:rPr lang="en-US" dirty="0">
                <a:solidFill>
                  <a:schemeClr val="bg1"/>
                </a:solidFill>
              </a:rPr>
              <a:t> score of each review. This model requires </a:t>
            </a:r>
            <a:r>
              <a:rPr lang="en-US" b="1" dirty="0" err="1">
                <a:solidFill>
                  <a:schemeClr val="bg1"/>
                </a:solidFill>
              </a:rPr>
              <a:t>NLTK,Scipy</a:t>
            </a:r>
            <a:r>
              <a:rPr lang="en-US" b="1" dirty="0">
                <a:solidFill>
                  <a:schemeClr val="bg1"/>
                </a:solidFill>
              </a:rPr>
              <a:t> </a:t>
            </a:r>
            <a:r>
              <a:rPr lang="en-US" dirty="0">
                <a:solidFill>
                  <a:schemeClr val="bg1"/>
                </a:solidFill>
              </a:rPr>
              <a:t>and</a:t>
            </a:r>
            <a:r>
              <a:rPr lang="en-US" b="1" dirty="0">
                <a:solidFill>
                  <a:schemeClr val="bg1"/>
                </a:solidFill>
              </a:rPr>
              <a:t> Transformers, </a:t>
            </a:r>
            <a:r>
              <a:rPr lang="en-US" b="1" dirty="0" err="1">
                <a:solidFill>
                  <a:schemeClr val="bg1"/>
                </a:solidFill>
              </a:rPr>
              <a:t>Pytorch</a:t>
            </a:r>
            <a:r>
              <a:rPr lang="en-US" b="1" dirty="0">
                <a:solidFill>
                  <a:schemeClr val="bg1"/>
                </a:solidFill>
              </a:rPr>
              <a:t> </a:t>
            </a:r>
            <a:r>
              <a:rPr lang="en-US" dirty="0">
                <a:solidFill>
                  <a:schemeClr val="bg1"/>
                </a:solidFill>
              </a:rPr>
              <a:t>libraries to use </a:t>
            </a:r>
            <a:r>
              <a:rPr lang="en-US" b="1" dirty="0" err="1">
                <a:solidFill>
                  <a:schemeClr val="bg1"/>
                </a:solidFill>
              </a:rPr>
              <a:t>SentimentIntensityAnalyser</a:t>
            </a:r>
            <a:r>
              <a:rPr lang="en-US" b="1" dirty="0">
                <a:solidFill>
                  <a:schemeClr val="bg1"/>
                </a:solidFill>
              </a:rPr>
              <a:t>, </a:t>
            </a:r>
            <a:r>
              <a:rPr lang="en-US" b="1" dirty="0" err="1">
                <a:solidFill>
                  <a:schemeClr val="bg1"/>
                </a:solidFill>
              </a:rPr>
              <a:t>AutoTokenizer</a:t>
            </a:r>
            <a:r>
              <a:rPr lang="en-US" b="1" dirty="0">
                <a:solidFill>
                  <a:schemeClr val="bg1"/>
                </a:solidFill>
              </a:rPr>
              <a:t>, </a:t>
            </a:r>
            <a:r>
              <a:rPr lang="en-US" b="1" dirty="0" err="1">
                <a:solidFill>
                  <a:schemeClr val="bg1"/>
                </a:solidFill>
              </a:rPr>
              <a:t>Softmax</a:t>
            </a:r>
            <a:r>
              <a:rPr lang="en-US" b="1" dirty="0">
                <a:solidFill>
                  <a:schemeClr val="bg1"/>
                </a:solidFill>
              </a:rPr>
              <a:t> </a:t>
            </a:r>
            <a:r>
              <a:rPr lang="en-US" dirty="0">
                <a:solidFill>
                  <a:schemeClr val="bg1"/>
                </a:solidFill>
              </a:rPr>
              <a:t>and we used </a:t>
            </a:r>
            <a:r>
              <a:rPr lang="en-US" b="1" dirty="0" err="1">
                <a:solidFill>
                  <a:schemeClr val="bg1"/>
                </a:solidFill>
              </a:rPr>
              <a:t>pytorch</a:t>
            </a:r>
            <a:r>
              <a:rPr lang="en-US" dirty="0">
                <a:solidFill>
                  <a:schemeClr val="bg1"/>
                </a:solidFill>
              </a:rPr>
              <a:t> library since </a:t>
            </a:r>
            <a:r>
              <a:rPr lang="en-US" dirty="0" err="1">
                <a:solidFill>
                  <a:schemeClr val="bg1"/>
                </a:solidFill>
              </a:rPr>
              <a:t>softmax</a:t>
            </a:r>
            <a:r>
              <a:rPr lang="en-US" dirty="0">
                <a:solidFill>
                  <a:schemeClr val="bg1"/>
                </a:solidFill>
              </a:rPr>
              <a:t> depends on it </a:t>
            </a:r>
          </a:p>
        </p:txBody>
      </p:sp>
      <p:pic>
        <p:nvPicPr>
          <p:cNvPr id="3" name="Picture 2">
            <a:extLst>
              <a:ext uri="{FF2B5EF4-FFF2-40B4-BE49-F238E27FC236}">
                <a16:creationId xmlns:a16="http://schemas.microsoft.com/office/drawing/2014/main" id="{224EC67B-1F0B-31CF-F4AD-C3795EC9D77F}"/>
              </a:ext>
            </a:extLst>
          </p:cNvPr>
          <p:cNvPicPr>
            <a:picLocks noChangeAspect="1"/>
          </p:cNvPicPr>
          <p:nvPr/>
        </p:nvPicPr>
        <p:blipFill>
          <a:blip r:embed="rId5"/>
          <a:stretch>
            <a:fillRect/>
          </a:stretch>
        </p:blipFill>
        <p:spPr>
          <a:xfrm>
            <a:off x="1596683" y="2672395"/>
            <a:ext cx="5556881" cy="1746448"/>
          </a:xfrm>
          <a:prstGeom prst="rect">
            <a:avLst/>
          </a:prstGeom>
        </p:spPr>
      </p:pic>
    </p:spTree>
    <p:extLst>
      <p:ext uri="{BB962C8B-B14F-4D97-AF65-F5344CB8AC3E}">
        <p14:creationId xmlns:p14="http://schemas.microsoft.com/office/powerpoint/2010/main" val="1584874020"/>
      </p:ext>
    </p:extLst>
  </p:cSld>
  <p:clrMapOvr>
    <a:masterClrMapping/>
  </p:clrMapOvr>
</p:sld>
</file>

<file path=ppt/theme/theme1.xml><?xml version="1.0" encoding="utf-8"?>
<a:theme xmlns:a="http://schemas.openxmlformats.org/drawingml/2006/main" name="How to Code Workshop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648</Words>
  <Application>Microsoft Office PowerPoint</Application>
  <PresentationFormat>On-screen Show (16:9)</PresentationFormat>
  <Paragraphs>69</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Fira Code</vt:lpstr>
      <vt:lpstr>Roboto Condensed Light</vt:lpstr>
      <vt:lpstr>Oswald</vt:lpstr>
      <vt:lpstr>Roboto</vt:lpstr>
      <vt:lpstr>Fira Code Light</vt:lpstr>
      <vt:lpstr>Consolas</vt:lpstr>
      <vt:lpstr>Arial</vt:lpstr>
      <vt:lpstr>Roboto Thin</vt:lpstr>
      <vt:lpstr>How to Code Workshop by Slidesgo</vt:lpstr>
      <vt:lpstr>/TECHNIQUE DE VEILLE </vt:lpstr>
      <vt:lpstr>/Scrapping movies</vt:lpstr>
      <vt:lpstr>/Scrapping movies</vt:lpstr>
      <vt:lpstr>/Scrapping movies</vt:lpstr>
      <vt:lpstr>/Cleaning DataFrame</vt:lpstr>
      <vt:lpstr>/Data Visualization </vt:lpstr>
      <vt:lpstr>/Data Visualization </vt:lpstr>
      <vt:lpstr>/Scrapping reviews </vt:lpstr>
      <vt:lpstr>/Sentiment analysis </vt:lpstr>
      <vt:lpstr>/Sentiment analysis </vt:lpstr>
      <vt:lpstr>/Sentiment analysis </vt:lpstr>
      <vt:lpstr>/Sentiment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COST OF AN ERP ?</dc:title>
  <dc:creator>Mehdi Somrani</dc:creator>
  <cp:lastModifiedBy>somranimahdi</cp:lastModifiedBy>
  <cp:revision>4</cp:revision>
  <dcterms:modified xsi:type="dcterms:W3CDTF">2022-11-23T17:42:24Z</dcterms:modified>
</cp:coreProperties>
</file>