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33"/>
  </p:notesMasterIdLst>
  <p:sldIdLst>
    <p:sldId id="257" r:id="rId2"/>
    <p:sldId id="305" r:id="rId3"/>
    <p:sldId id="383" r:id="rId4"/>
    <p:sldId id="385" r:id="rId5"/>
    <p:sldId id="382" r:id="rId6"/>
    <p:sldId id="404" r:id="rId7"/>
    <p:sldId id="380" r:id="rId8"/>
    <p:sldId id="388" r:id="rId9"/>
    <p:sldId id="390" r:id="rId10"/>
    <p:sldId id="306" r:id="rId11"/>
    <p:sldId id="395" r:id="rId12"/>
    <p:sldId id="394" r:id="rId13"/>
    <p:sldId id="389" r:id="rId14"/>
    <p:sldId id="403" r:id="rId15"/>
    <p:sldId id="397" r:id="rId16"/>
    <p:sldId id="398" r:id="rId17"/>
    <p:sldId id="399" r:id="rId18"/>
    <p:sldId id="400" r:id="rId19"/>
    <p:sldId id="311" r:id="rId20"/>
    <p:sldId id="391" r:id="rId21"/>
    <p:sldId id="409" r:id="rId22"/>
    <p:sldId id="410" r:id="rId23"/>
    <p:sldId id="406" r:id="rId24"/>
    <p:sldId id="411" r:id="rId25"/>
    <p:sldId id="413" r:id="rId26"/>
    <p:sldId id="408" r:id="rId27"/>
    <p:sldId id="414" r:id="rId28"/>
    <p:sldId id="344" r:id="rId29"/>
    <p:sldId id="345" r:id="rId30"/>
    <p:sldId id="341" r:id="rId31"/>
    <p:sldId id="4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9" autoAdjust="0"/>
    <p:restoredTop sz="94627"/>
  </p:normalViewPr>
  <p:slideViewPr>
    <p:cSldViewPr>
      <p:cViewPr varScale="1">
        <p:scale>
          <a:sx n="88" d="100"/>
          <a:sy n="88" d="100"/>
        </p:scale>
        <p:origin x="1200"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E659CB-641C-4451-827B-16C13A191CA8}" type="datetimeFigureOut">
              <a:rPr lang="en-US" smtClean="0"/>
              <a:pPr/>
              <a:t>12/7/2021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1B3278-5A15-4CA0-ADB8-270756502065}" type="slidenum">
              <a:rPr lang="en-US" smtClean="0"/>
              <a:pPr/>
              <a:t>‹#›</a:t>
            </a:fld>
            <a:endParaRPr lang="en-US"/>
          </a:p>
        </p:txBody>
      </p:sp>
    </p:spTree>
    <p:extLst>
      <p:ext uri="{BB962C8B-B14F-4D97-AF65-F5344CB8AC3E}">
        <p14:creationId xmlns:p14="http://schemas.microsoft.com/office/powerpoint/2010/main" val="287038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56628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29</a:t>
            </a:fld>
            <a:endParaRPr lang="en-US"/>
          </a:p>
        </p:txBody>
      </p:sp>
    </p:spTree>
    <p:extLst>
      <p:ext uri="{BB962C8B-B14F-4D97-AF65-F5344CB8AC3E}">
        <p14:creationId xmlns:p14="http://schemas.microsoft.com/office/powerpoint/2010/main" val="3952538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30</a:t>
            </a:fld>
            <a:endParaRPr lang="en-US"/>
          </a:p>
        </p:txBody>
      </p:sp>
    </p:spTree>
    <p:extLst>
      <p:ext uri="{BB962C8B-B14F-4D97-AF65-F5344CB8AC3E}">
        <p14:creationId xmlns:p14="http://schemas.microsoft.com/office/powerpoint/2010/main" val="1182074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31</a:t>
            </a:fld>
            <a:endParaRPr lang="en-US"/>
          </a:p>
        </p:txBody>
      </p:sp>
    </p:spTree>
    <p:extLst>
      <p:ext uri="{BB962C8B-B14F-4D97-AF65-F5344CB8AC3E}">
        <p14:creationId xmlns:p14="http://schemas.microsoft.com/office/powerpoint/2010/main" val="11820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2</a:t>
            </a:fld>
            <a:endParaRPr lang="en-US"/>
          </a:p>
        </p:txBody>
      </p:sp>
    </p:spTree>
    <p:extLst>
      <p:ext uri="{BB962C8B-B14F-4D97-AF65-F5344CB8AC3E}">
        <p14:creationId xmlns:p14="http://schemas.microsoft.com/office/powerpoint/2010/main" val="201346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10</a:t>
            </a:fld>
            <a:endParaRPr lang="en-US"/>
          </a:p>
        </p:txBody>
      </p:sp>
    </p:spTree>
    <p:extLst>
      <p:ext uri="{BB962C8B-B14F-4D97-AF65-F5344CB8AC3E}">
        <p14:creationId xmlns:p14="http://schemas.microsoft.com/office/powerpoint/2010/main" val="141457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14</a:t>
            </a:fld>
            <a:endParaRPr lang="en-US"/>
          </a:p>
        </p:txBody>
      </p:sp>
    </p:spTree>
    <p:extLst>
      <p:ext uri="{BB962C8B-B14F-4D97-AF65-F5344CB8AC3E}">
        <p14:creationId xmlns:p14="http://schemas.microsoft.com/office/powerpoint/2010/main" val="2745581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23</a:t>
            </a:fld>
            <a:endParaRPr lang="en-US"/>
          </a:p>
        </p:txBody>
      </p:sp>
    </p:spTree>
    <p:extLst>
      <p:ext uri="{BB962C8B-B14F-4D97-AF65-F5344CB8AC3E}">
        <p14:creationId xmlns:p14="http://schemas.microsoft.com/office/powerpoint/2010/main" val="118207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24</a:t>
            </a:fld>
            <a:endParaRPr lang="en-US"/>
          </a:p>
        </p:txBody>
      </p:sp>
    </p:spTree>
    <p:extLst>
      <p:ext uri="{BB962C8B-B14F-4D97-AF65-F5344CB8AC3E}">
        <p14:creationId xmlns:p14="http://schemas.microsoft.com/office/powerpoint/2010/main" val="355636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25</a:t>
            </a:fld>
            <a:endParaRPr lang="en-US"/>
          </a:p>
        </p:txBody>
      </p:sp>
    </p:spTree>
    <p:extLst>
      <p:ext uri="{BB962C8B-B14F-4D97-AF65-F5344CB8AC3E}">
        <p14:creationId xmlns:p14="http://schemas.microsoft.com/office/powerpoint/2010/main" val="1727212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26</a:t>
            </a:fld>
            <a:endParaRPr lang="en-US"/>
          </a:p>
        </p:txBody>
      </p:sp>
    </p:spTree>
    <p:extLst>
      <p:ext uri="{BB962C8B-B14F-4D97-AF65-F5344CB8AC3E}">
        <p14:creationId xmlns:p14="http://schemas.microsoft.com/office/powerpoint/2010/main" val="118207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1B3278-5A15-4CA0-ADB8-270756502065}" type="slidenum">
              <a:rPr lang="en-US" smtClean="0"/>
              <a:pPr/>
              <a:t>28</a:t>
            </a:fld>
            <a:endParaRPr lang="en-US"/>
          </a:p>
        </p:txBody>
      </p:sp>
    </p:spTree>
    <p:extLst>
      <p:ext uri="{BB962C8B-B14F-4D97-AF65-F5344CB8AC3E}">
        <p14:creationId xmlns:p14="http://schemas.microsoft.com/office/powerpoint/2010/main" val="193029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28AC-9483-49D0-B464-19B23ACD714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859CBE9-1935-4AC3-AD29-72E920B69A8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47ADEA-53C4-41BE-9B03-6852034679EB}"/>
              </a:ext>
            </a:extLst>
          </p:cNvPr>
          <p:cNvSpPr>
            <a:spLocks noGrp="1"/>
          </p:cNvSpPr>
          <p:nvPr>
            <p:ph type="dt" sz="half" idx="10"/>
          </p:nvPr>
        </p:nvSpPr>
        <p:spPr/>
        <p:txBody>
          <a:bodyPr/>
          <a:lstStyle/>
          <a:p>
            <a:fld id="{552EA120-B145-43BE-8D74-5320000CCCEB}" type="datetime1">
              <a:rPr lang="en-US" smtClean="0"/>
              <a:pPr/>
              <a:t>12/7/2021</a:t>
            </a:fld>
            <a:endParaRPr lang="en-US"/>
          </a:p>
        </p:txBody>
      </p:sp>
      <p:sp>
        <p:nvSpPr>
          <p:cNvPr id="5" name="Footer Placeholder 4">
            <a:extLst>
              <a:ext uri="{FF2B5EF4-FFF2-40B4-BE49-F238E27FC236}">
                <a16:creationId xmlns:a16="http://schemas.microsoft.com/office/drawing/2014/main" id="{F19B7412-24F0-484D-8A05-CED8427AF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48AEC-13B2-4FEB-9EF4-D72819771C2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900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3C2E-D41A-4E45-9BAE-56D21E3F4D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FC3D6C-74C6-4CC8-8D92-C24E709F1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B7D051-302C-49DE-82D2-3B7685B2D76E}"/>
              </a:ext>
            </a:extLst>
          </p:cNvPr>
          <p:cNvSpPr>
            <a:spLocks noGrp="1"/>
          </p:cNvSpPr>
          <p:nvPr>
            <p:ph type="dt" sz="half" idx="10"/>
          </p:nvPr>
        </p:nvSpPr>
        <p:spPr/>
        <p:txBody>
          <a:bodyPr/>
          <a:lstStyle/>
          <a:p>
            <a:fld id="{A5581E6D-7722-478D-8759-881751234019}" type="datetime1">
              <a:rPr lang="en-US" smtClean="0"/>
              <a:pPr/>
              <a:t>12/7/2021</a:t>
            </a:fld>
            <a:endParaRPr lang="en-US"/>
          </a:p>
        </p:txBody>
      </p:sp>
      <p:sp>
        <p:nvSpPr>
          <p:cNvPr id="5" name="Footer Placeholder 4">
            <a:extLst>
              <a:ext uri="{FF2B5EF4-FFF2-40B4-BE49-F238E27FC236}">
                <a16:creationId xmlns:a16="http://schemas.microsoft.com/office/drawing/2014/main" id="{8AC41BEC-C480-4B60-9750-FD0FB1242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AA9FE-F925-487D-982C-24B1C91EE7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926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5A097-6272-446B-8949-4F87D44BD0F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A2410-11A9-4269-96BF-7600A58B9D8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729AA4-BED4-49D0-B1C4-434C4297BB2C}"/>
              </a:ext>
            </a:extLst>
          </p:cNvPr>
          <p:cNvSpPr>
            <a:spLocks noGrp="1"/>
          </p:cNvSpPr>
          <p:nvPr>
            <p:ph type="dt" sz="half" idx="10"/>
          </p:nvPr>
        </p:nvSpPr>
        <p:spPr/>
        <p:txBody>
          <a:bodyPr/>
          <a:lstStyle/>
          <a:p>
            <a:fld id="{42AED63E-9073-4A14-A29B-D0994B84A4A3}" type="datetime1">
              <a:rPr lang="en-US" smtClean="0"/>
              <a:pPr/>
              <a:t>12/7/2021</a:t>
            </a:fld>
            <a:endParaRPr lang="en-US"/>
          </a:p>
        </p:txBody>
      </p:sp>
      <p:sp>
        <p:nvSpPr>
          <p:cNvPr id="5" name="Footer Placeholder 4">
            <a:extLst>
              <a:ext uri="{FF2B5EF4-FFF2-40B4-BE49-F238E27FC236}">
                <a16:creationId xmlns:a16="http://schemas.microsoft.com/office/drawing/2014/main" id="{FE65A728-4289-40D3-8108-AFF41DB75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FB64-A1ED-4539-9392-36F1362F979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3871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149CEF-C9D0-4978-AC37-459F9FCDF856}" type="datetime1">
              <a:rPr lang="en-US" smtClean="0"/>
              <a:pPr/>
              <a:t>12/7/2021</a:t>
            </a:fld>
            <a:endParaRPr lang="en-US"/>
          </a:p>
        </p:txBody>
      </p:sp>
      <p:sp>
        <p:nvSpPr>
          <p:cNvPr id="5" name="Footer Placeholder 4"/>
          <p:cNvSpPr>
            <a:spLocks noGrp="1"/>
          </p:cNvSpPr>
          <p:nvPr>
            <p:ph type="ftr" sz="quarter" idx="11"/>
          </p:nvPr>
        </p:nvSpPr>
        <p:spPr/>
        <p:txBody>
          <a:bodyPr/>
          <a:lstStyle/>
          <a:p>
            <a:r>
              <a:rPr lang="en-US"/>
              <a:t>Mini Project- 2019</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742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74FF-13E6-4CBC-A65B-765FE8E8A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3CEA0-DC87-49FC-AADD-98B32F3BC3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99DC1D-1C75-457C-96B2-EF9A9A7AD391}"/>
              </a:ext>
            </a:extLst>
          </p:cNvPr>
          <p:cNvSpPr>
            <a:spLocks noGrp="1"/>
          </p:cNvSpPr>
          <p:nvPr>
            <p:ph type="dt" sz="half" idx="10"/>
          </p:nvPr>
        </p:nvSpPr>
        <p:spPr/>
        <p:txBody>
          <a:bodyPr/>
          <a:lstStyle/>
          <a:p>
            <a:fld id="{D240EAC3-545E-432D-A3A5-8EC1F317680F}" type="datetime1">
              <a:rPr lang="en-US" smtClean="0"/>
              <a:pPr/>
              <a:t>12/7/2021</a:t>
            </a:fld>
            <a:endParaRPr lang="en-US"/>
          </a:p>
        </p:txBody>
      </p:sp>
      <p:sp>
        <p:nvSpPr>
          <p:cNvPr id="5" name="Footer Placeholder 4">
            <a:extLst>
              <a:ext uri="{FF2B5EF4-FFF2-40B4-BE49-F238E27FC236}">
                <a16:creationId xmlns:a16="http://schemas.microsoft.com/office/drawing/2014/main" id="{EF49949C-49B7-4F1A-BE91-34E26ED13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8C95C-794D-49A4-ABAB-BAB5E9E0131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430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F83-D31A-4B27-834E-CA496182FE4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F9E6E9-B3B1-4BDF-A5FB-A529BD20A22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039FB-5BFF-4D3A-9C80-BC50424EAA0A}"/>
              </a:ext>
            </a:extLst>
          </p:cNvPr>
          <p:cNvSpPr>
            <a:spLocks noGrp="1"/>
          </p:cNvSpPr>
          <p:nvPr>
            <p:ph type="dt" sz="half" idx="10"/>
          </p:nvPr>
        </p:nvSpPr>
        <p:spPr/>
        <p:txBody>
          <a:bodyPr/>
          <a:lstStyle/>
          <a:p>
            <a:fld id="{33F4595A-C27E-4B86-8367-8FC61E8ACD16}" type="datetime1">
              <a:rPr lang="en-US" smtClean="0"/>
              <a:pPr/>
              <a:t>12/7/2021</a:t>
            </a:fld>
            <a:endParaRPr lang="en-US"/>
          </a:p>
        </p:txBody>
      </p:sp>
      <p:sp>
        <p:nvSpPr>
          <p:cNvPr id="5" name="Footer Placeholder 4">
            <a:extLst>
              <a:ext uri="{FF2B5EF4-FFF2-40B4-BE49-F238E27FC236}">
                <a16:creationId xmlns:a16="http://schemas.microsoft.com/office/drawing/2014/main" id="{E943DBDC-FF9F-4506-95D5-C12C7B699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022E1-58F8-4275-ACE9-D1746CBCE68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796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FE7-1D42-44C5-83C3-19E287411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A6A3A7-79E2-46FE-98D6-6DD10B5A2E1E}"/>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FE64B6-56AE-4652-8080-AECE6EA4D95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F7F4A8-8795-45C4-86E6-2C340267B377}"/>
              </a:ext>
            </a:extLst>
          </p:cNvPr>
          <p:cNvSpPr>
            <a:spLocks noGrp="1"/>
          </p:cNvSpPr>
          <p:nvPr>
            <p:ph type="dt" sz="half" idx="10"/>
          </p:nvPr>
        </p:nvSpPr>
        <p:spPr/>
        <p:txBody>
          <a:bodyPr/>
          <a:lstStyle/>
          <a:p>
            <a:fld id="{1D45699E-1B7B-486D-9E8D-719C8402D487}" type="datetime1">
              <a:rPr lang="en-US" smtClean="0"/>
              <a:pPr/>
              <a:t>12/7/2021</a:t>
            </a:fld>
            <a:endParaRPr lang="en-US"/>
          </a:p>
        </p:txBody>
      </p:sp>
      <p:sp>
        <p:nvSpPr>
          <p:cNvPr id="6" name="Footer Placeholder 5">
            <a:extLst>
              <a:ext uri="{FF2B5EF4-FFF2-40B4-BE49-F238E27FC236}">
                <a16:creationId xmlns:a16="http://schemas.microsoft.com/office/drawing/2014/main" id="{5EE36BBB-E0D7-4BE2-BE10-CAE06A582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DE8EB-0900-494B-B744-938CC7F5E3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288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118D-A3D4-4A3D-8E42-9401150ADFC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550C56-0195-4E67-A349-77BA805F6D6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ED4E9-4B69-4868-BC41-816E9F267E1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D62D2A-80FE-4D41-B5FA-0FCC8E6FF45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3DCF0E7-F0FF-44D3-88D2-88AFD443C2A7}"/>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AA5956-259B-47A2-91C9-A4E2A98D1FBE}"/>
              </a:ext>
            </a:extLst>
          </p:cNvPr>
          <p:cNvSpPr>
            <a:spLocks noGrp="1"/>
          </p:cNvSpPr>
          <p:nvPr>
            <p:ph type="dt" sz="half" idx="10"/>
          </p:nvPr>
        </p:nvSpPr>
        <p:spPr/>
        <p:txBody>
          <a:bodyPr/>
          <a:lstStyle/>
          <a:p>
            <a:fld id="{D8244835-549C-4A1D-8E9A-AE20BFB04D5F}" type="datetime1">
              <a:rPr lang="en-US" smtClean="0"/>
              <a:pPr/>
              <a:t>12/7/2021</a:t>
            </a:fld>
            <a:endParaRPr lang="en-US"/>
          </a:p>
        </p:txBody>
      </p:sp>
      <p:sp>
        <p:nvSpPr>
          <p:cNvPr id="8" name="Footer Placeholder 7">
            <a:extLst>
              <a:ext uri="{FF2B5EF4-FFF2-40B4-BE49-F238E27FC236}">
                <a16:creationId xmlns:a16="http://schemas.microsoft.com/office/drawing/2014/main" id="{65E0241D-7DA4-4145-92C9-3C4EB4D947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94F3EC-B4BA-42D8-93F7-8365B41F03A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79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C1C59-1C5D-4729-8724-8111C49EA3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8EAC13-70A5-4199-B485-05A11351BAF5}"/>
              </a:ext>
            </a:extLst>
          </p:cNvPr>
          <p:cNvSpPr>
            <a:spLocks noGrp="1"/>
          </p:cNvSpPr>
          <p:nvPr>
            <p:ph type="dt" sz="half" idx="10"/>
          </p:nvPr>
        </p:nvSpPr>
        <p:spPr/>
        <p:txBody>
          <a:bodyPr/>
          <a:lstStyle/>
          <a:p>
            <a:fld id="{CDD067DD-3FDB-4CFD-BE6C-12799055D32D}" type="datetime1">
              <a:rPr lang="en-US" smtClean="0"/>
              <a:pPr/>
              <a:t>12/7/2021</a:t>
            </a:fld>
            <a:endParaRPr lang="en-US"/>
          </a:p>
        </p:txBody>
      </p:sp>
      <p:sp>
        <p:nvSpPr>
          <p:cNvPr id="4" name="Footer Placeholder 3">
            <a:extLst>
              <a:ext uri="{FF2B5EF4-FFF2-40B4-BE49-F238E27FC236}">
                <a16:creationId xmlns:a16="http://schemas.microsoft.com/office/drawing/2014/main" id="{8081B706-D85A-469B-8626-23B7174EDB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7201BD-9110-4EAA-A9DD-61A2B947BC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514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23158D-66DE-41C1-941E-5F36ED894BE7}"/>
              </a:ext>
            </a:extLst>
          </p:cNvPr>
          <p:cNvSpPr>
            <a:spLocks noGrp="1"/>
          </p:cNvSpPr>
          <p:nvPr>
            <p:ph type="dt" sz="half" idx="10"/>
          </p:nvPr>
        </p:nvSpPr>
        <p:spPr/>
        <p:txBody>
          <a:bodyPr/>
          <a:lstStyle/>
          <a:p>
            <a:fld id="{7B1428F4-0927-4813-963F-FB6A864E3F2A}" type="datetime1">
              <a:rPr lang="en-US" smtClean="0"/>
              <a:pPr/>
              <a:t>12/7/2021</a:t>
            </a:fld>
            <a:endParaRPr lang="en-US"/>
          </a:p>
        </p:txBody>
      </p:sp>
      <p:sp>
        <p:nvSpPr>
          <p:cNvPr id="3" name="Footer Placeholder 2">
            <a:extLst>
              <a:ext uri="{FF2B5EF4-FFF2-40B4-BE49-F238E27FC236}">
                <a16:creationId xmlns:a16="http://schemas.microsoft.com/office/drawing/2014/main" id="{9A0D6024-8E6D-487F-B86E-3EDA3A2F9A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8CB4A-630A-4383-B03F-E252003A639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84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B38A-B13A-4C12-884E-071DF9EAC0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E4682D-D3BE-4E17-BC0D-7DB73199F5A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C1B36D-FA43-400B-8262-C20D159B7CA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CD62454-B15E-42EC-BB9B-7542D53E5037}"/>
              </a:ext>
            </a:extLst>
          </p:cNvPr>
          <p:cNvSpPr>
            <a:spLocks noGrp="1"/>
          </p:cNvSpPr>
          <p:nvPr>
            <p:ph type="dt" sz="half" idx="10"/>
          </p:nvPr>
        </p:nvSpPr>
        <p:spPr/>
        <p:txBody>
          <a:bodyPr/>
          <a:lstStyle/>
          <a:p>
            <a:fld id="{62DC5283-7ED5-4EF4-A7F7-9FF08531DE23}" type="datetime1">
              <a:rPr lang="en-US" smtClean="0"/>
              <a:pPr/>
              <a:t>12/7/2021</a:t>
            </a:fld>
            <a:endParaRPr lang="en-US"/>
          </a:p>
        </p:txBody>
      </p:sp>
      <p:sp>
        <p:nvSpPr>
          <p:cNvPr id="6" name="Footer Placeholder 5">
            <a:extLst>
              <a:ext uri="{FF2B5EF4-FFF2-40B4-BE49-F238E27FC236}">
                <a16:creationId xmlns:a16="http://schemas.microsoft.com/office/drawing/2014/main" id="{94E32A5F-ADB8-4564-BA07-E86C7732D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7BC6DB-1EC5-4EB4-B6B1-5BA379A3CC1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6996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3CEB-9604-460E-97DB-C7F320EC006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0098FA-0E28-4DBE-9D66-8B6B019E303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502B2C5-6814-4DCC-A150-99DA972609E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2A4626A-44D9-4703-AFEF-C3EF76646DE3}"/>
              </a:ext>
            </a:extLst>
          </p:cNvPr>
          <p:cNvSpPr>
            <a:spLocks noGrp="1"/>
          </p:cNvSpPr>
          <p:nvPr>
            <p:ph type="dt" sz="half" idx="10"/>
          </p:nvPr>
        </p:nvSpPr>
        <p:spPr/>
        <p:txBody>
          <a:bodyPr/>
          <a:lstStyle/>
          <a:p>
            <a:fld id="{723E50B0-4616-446F-A881-D5155FEE3824}" type="datetime1">
              <a:rPr lang="en-US" smtClean="0"/>
              <a:pPr/>
              <a:t>12/7/2021</a:t>
            </a:fld>
            <a:endParaRPr lang="en-US"/>
          </a:p>
        </p:txBody>
      </p:sp>
      <p:sp>
        <p:nvSpPr>
          <p:cNvPr id="6" name="Footer Placeholder 5">
            <a:extLst>
              <a:ext uri="{FF2B5EF4-FFF2-40B4-BE49-F238E27FC236}">
                <a16:creationId xmlns:a16="http://schemas.microsoft.com/office/drawing/2014/main" id="{F8AA3A72-58BB-4B07-BBE7-B844CF38F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B523C-5CE7-4C97-BC8F-37EBEA4F226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575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ADC87-806C-4B8D-BCCB-D81C43FECB7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4F271F-1A77-4386-9B26-6778D40BF5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3A2EFD-0F60-47B9-ADC3-46F25E982FA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8913E4-616A-4433-A708-818E85FE6781}" type="datetime1">
              <a:rPr lang="en-US" smtClean="0"/>
              <a:pPr/>
              <a:t>12/7/2021</a:t>
            </a:fld>
            <a:endParaRPr lang="en-US"/>
          </a:p>
        </p:txBody>
      </p:sp>
      <p:sp>
        <p:nvSpPr>
          <p:cNvPr id="5" name="Footer Placeholder 4">
            <a:extLst>
              <a:ext uri="{FF2B5EF4-FFF2-40B4-BE49-F238E27FC236}">
                <a16:creationId xmlns:a16="http://schemas.microsoft.com/office/drawing/2014/main" id="{FEC46E79-E1FE-4A96-80E7-D241E8B3C11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9F775A-6EF2-4226-B664-3409D29539B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38997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pic>
        <p:nvPicPr>
          <p:cNvPr id="5" name="Picture 4" descr="kle tech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304800"/>
            <a:ext cx="2590800" cy="685800"/>
          </a:xfrm>
          <a:prstGeom prst="rect">
            <a:avLst/>
          </a:prstGeom>
          <a:noFill/>
          <a:ln>
            <a:noFill/>
          </a:ln>
        </p:spPr>
      </p:pic>
      <p:sp>
        <p:nvSpPr>
          <p:cNvPr id="6" name="Text Box 2"/>
          <p:cNvSpPr txBox="1">
            <a:spLocks noChangeArrowheads="1"/>
          </p:cNvSpPr>
          <p:nvPr/>
        </p:nvSpPr>
        <p:spPr bwMode="auto">
          <a:xfrm>
            <a:off x="4800600" y="290454"/>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r>
              <a:rPr lang="en-US" sz="1100" dirty="0">
                <a:solidFill>
                  <a:srgbClr val="C00000"/>
                </a:solidFill>
                <a:effectLst/>
                <a:latin typeface="Calibri Light"/>
                <a:ea typeface="Calibri"/>
                <a:cs typeface="Lato Light"/>
              </a:rPr>
              <a:t> </a:t>
            </a:r>
            <a:endParaRPr lang="en-US" sz="1100" dirty="0">
              <a:effectLst/>
              <a:latin typeface="Calibri"/>
              <a:ea typeface="Calibri"/>
              <a:cs typeface="Times New Roman"/>
            </a:endParaRPr>
          </a:p>
        </p:txBody>
      </p:sp>
      <p:sp>
        <p:nvSpPr>
          <p:cNvPr id="9" name="TextBox 8"/>
          <p:cNvSpPr txBox="1"/>
          <p:nvPr/>
        </p:nvSpPr>
        <p:spPr>
          <a:xfrm>
            <a:off x="172547" y="5352703"/>
            <a:ext cx="6019800" cy="2339102"/>
          </a:xfrm>
          <a:prstGeom prst="rect">
            <a:avLst/>
          </a:prstGeom>
          <a:noFill/>
        </p:spPr>
        <p:txBody>
          <a:bodyPr wrap="square" rtlCol="0">
            <a:spAutoFit/>
          </a:bodyPr>
          <a:lstStyle/>
          <a:p>
            <a:r>
              <a:rPr lang="en-US" sz="2000" b="1" dirty="0"/>
              <a:t>Students Details:</a:t>
            </a:r>
          </a:p>
          <a:p>
            <a:r>
              <a:rPr lang="en-IN" dirty="0">
                <a:latin typeface="Times New Roman" pitchFamily="18" charset="0"/>
                <a:cs typeface="Times New Roman" pitchFamily="18" charset="0"/>
              </a:rPr>
              <a:t>1. </a:t>
            </a:r>
            <a:r>
              <a:rPr lang="en-IN" dirty="0" err="1">
                <a:latin typeface="Times New Roman" pitchFamily="18" charset="0"/>
                <a:cs typeface="Times New Roman" pitchFamily="18" charset="0"/>
              </a:rPr>
              <a:t>Soumya</a:t>
            </a:r>
            <a:r>
              <a:rPr lang="en-IN" dirty="0">
                <a:latin typeface="Times New Roman" pitchFamily="18" charset="0"/>
                <a:cs typeface="Times New Roman" pitchFamily="18" charset="0"/>
              </a:rPr>
              <a:t> D                    USN: 01FE18BEC181</a:t>
            </a:r>
          </a:p>
          <a:p>
            <a:pPr lvl="0"/>
            <a:r>
              <a:rPr lang="en-IN" dirty="0">
                <a:latin typeface="Times New Roman" pitchFamily="18" charset="0"/>
                <a:cs typeface="Times New Roman" pitchFamily="18" charset="0"/>
              </a:rPr>
              <a:t>2. </a:t>
            </a:r>
            <a:r>
              <a:rPr lang="en-IN" dirty="0" err="1">
                <a:latin typeface="Times New Roman" pitchFamily="18" charset="0"/>
                <a:cs typeface="Times New Roman" pitchFamily="18" charset="0"/>
              </a:rPr>
              <a:t>Veena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Kabadi</a:t>
            </a:r>
            <a:r>
              <a:rPr lang="en-IN" dirty="0">
                <a:latin typeface="Times New Roman" pitchFamily="18" charset="0"/>
                <a:cs typeface="Times New Roman" pitchFamily="18" charset="0"/>
              </a:rPr>
              <a:t>               USN: 01FE18BEC202</a:t>
            </a:r>
          </a:p>
          <a:p>
            <a:pPr lvl="0"/>
            <a:r>
              <a:rPr lang="en-IN" dirty="0">
                <a:latin typeface="Times New Roman" pitchFamily="18" charset="0"/>
                <a:cs typeface="Times New Roman" pitchFamily="18" charset="0"/>
              </a:rPr>
              <a:t>3. </a:t>
            </a:r>
            <a:r>
              <a:rPr lang="en-IN" dirty="0" err="1">
                <a:latin typeface="Times New Roman" pitchFamily="18" charset="0"/>
                <a:cs typeface="Times New Roman" pitchFamily="18" charset="0"/>
              </a:rPr>
              <a:t>Ameena</a:t>
            </a:r>
            <a:r>
              <a:rPr lang="en-IN" dirty="0">
                <a:latin typeface="Times New Roman" pitchFamily="18" charset="0"/>
                <a:cs typeface="Times New Roman" pitchFamily="18" charset="0"/>
              </a:rPr>
              <a:t> Khadri            USN: 01FE18BEC217</a:t>
            </a:r>
          </a:p>
          <a:p>
            <a:r>
              <a:rPr lang="en-US" dirty="0">
                <a:latin typeface="Times New Roman" pitchFamily="18" charset="0"/>
                <a:cs typeface="Times New Roman" pitchFamily="18" charset="0"/>
              </a:rPr>
              <a:t>4.</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Somashekar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Swamy</a:t>
            </a:r>
            <a:r>
              <a:rPr lang="en-IN" dirty="0">
                <a:latin typeface="Times New Roman" pitchFamily="18" charset="0"/>
                <a:cs typeface="Times New Roman" pitchFamily="18" charset="0"/>
              </a:rPr>
              <a:t>     USN: 01FE18BEC225 </a:t>
            </a:r>
          </a:p>
          <a:p>
            <a:pPr lvl="0"/>
            <a:endParaRPr lang="en-IN" dirty="0"/>
          </a:p>
          <a:p>
            <a:pPr lvl="0"/>
            <a:endParaRPr lang="en-US" dirty="0"/>
          </a:p>
          <a:p>
            <a:endParaRPr lang="en-US" dirty="0"/>
          </a:p>
        </p:txBody>
      </p:sp>
      <p:sp>
        <p:nvSpPr>
          <p:cNvPr id="13" name="TextBox 12"/>
          <p:cNvSpPr txBox="1"/>
          <p:nvPr/>
        </p:nvSpPr>
        <p:spPr>
          <a:xfrm>
            <a:off x="6318973" y="5491202"/>
            <a:ext cx="2743200" cy="1538883"/>
          </a:xfrm>
          <a:prstGeom prst="rect">
            <a:avLst/>
          </a:prstGeom>
          <a:noFill/>
        </p:spPr>
        <p:txBody>
          <a:bodyPr wrap="square" rtlCol="0">
            <a:spAutoFit/>
          </a:bodyPr>
          <a:lstStyle/>
          <a:p>
            <a:r>
              <a:rPr lang="en-US" sz="2000" b="1" dirty="0"/>
              <a:t>Guide Details:</a:t>
            </a:r>
          </a:p>
          <a:p>
            <a:pPr lvl="0"/>
            <a:r>
              <a:rPr lang="en-IN" u="sng" dirty="0">
                <a:latin typeface="Times New Roman" panose="02020603050405020304" pitchFamily="18" charset="0"/>
                <a:cs typeface="Times New Roman" panose="02020603050405020304" pitchFamily="18" charset="0"/>
              </a:rPr>
              <a:t>Prof. </a:t>
            </a:r>
            <a:r>
              <a:rPr lang="en-US" dirty="0"/>
              <a:t> </a:t>
            </a:r>
            <a:r>
              <a:rPr lang="en-US" dirty="0" err="1"/>
              <a:t>Prabha</a:t>
            </a:r>
            <a:r>
              <a:rPr lang="en-US" dirty="0"/>
              <a:t> N</a:t>
            </a:r>
          </a:p>
          <a:p>
            <a:endParaRPr lang="en-US" dirty="0"/>
          </a:p>
          <a:p>
            <a:endParaRPr lang="en-US" dirty="0"/>
          </a:p>
          <a:p>
            <a:endParaRPr lang="en-US" dirty="0"/>
          </a:p>
        </p:txBody>
      </p:sp>
      <p:sp>
        <p:nvSpPr>
          <p:cNvPr id="15" name="Rectangle 14"/>
          <p:cNvSpPr/>
          <p:nvPr/>
        </p:nvSpPr>
        <p:spPr>
          <a:xfrm>
            <a:off x="1981200" y="914400"/>
            <a:ext cx="4337773" cy="954107"/>
          </a:xfrm>
          <a:prstGeom prst="rect">
            <a:avLst/>
          </a:prstGeom>
          <a:noFill/>
        </p:spPr>
        <p:txBody>
          <a:bodyPr wrap="square" lIns="91440" tIns="45720" rIns="91440" bIns="45720">
            <a:spAutoFit/>
            <a:scene3d>
              <a:camera prst="orthographicFront"/>
              <a:lightRig rig="soft" dir="tl">
                <a:rot lat="0" lon="0" rev="0"/>
              </a:lightRig>
            </a:scene3d>
            <a:sp3d extrusionH="57150" contourW="25400" prstMaterial="matte">
              <a:bevelT w="25400" h="55880"/>
              <a:contourClr>
                <a:schemeClr val="accent2">
                  <a:tint val="20000"/>
                </a:schemeClr>
              </a:contourClr>
            </a:sp3d>
          </a:bodyPr>
          <a:lstStyle/>
          <a:p>
            <a:pPr algn="ctr"/>
            <a:r>
              <a:rPr lang="en-US" sz="2800" b="1" spc="50" dirty="0">
                <a:ln w="11430"/>
                <a:solidFill>
                  <a:srgbClr val="002060"/>
                </a:solidFill>
                <a:effectLst>
                  <a:outerShdw blurRad="76200" dist="50800" dir="5400000" algn="tl" rotWithShape="0">
                    <a:srgbClr val="000000">
                      <a:alpha val="65000"/>
                    </a:srgbClr>
                  </a:outerShdw>
                </a:effectLst>
              </a:rPr>
              <a:t>Senior Design Project </a:t>
            </a:r>
          </a:p>
          <a:p>
            <a:pPr algn="ctr"/>
            <a:r>
              <a:rPr lang="en-US" sz="2800" b="1" spc="50" dirty="0">
                <a:ln w="11430"/>
                <a:solidFill>
                  <a:srgbClr val="002060"/>
                </a:solidFill>
                <a:effectLst>
                  <a:outerShdw blurRad="76200" dist="50800" dir="5400000" algn="tl" rotWithShape="0">
                    <a:srgbClr val="000000">
                      <a:alpha val="65000"/>
                    </a:srgbClr>
                  </a:outerShdw>
                </a:effectLst>
              </a:rPr>
              <a:t>Review-4</a:t>
            </a:r>
          </a:p>
        </p:txBody>
      </p:sp>
      <p:sp>
        <p:nvSpPr>
          <p:cNvPr id="21" name="TextBox 20"/>
          <p:cNvSpPr txBox="1"/>
          <p:nvPr/>
        </p:nvSpPr>
        <p:spPr>
          <a:xfrm>
            <a:off x="3429000" y="1828800"/>
            <a:ext cx="1828800" cy="430887"/>
          </a:xfrm>
          <a:prstGeom prst="rect">
            <a:avLst/>
          </a:prstGeom>
          <a:noFill/>
        </p:spPr>
        <p:txBody>
          <a:bodyPr wrap="square" rtlCol="0">
            <a:spAutoFit/>
          </a:bodyPr>
          <a:lstStyle/>
          <a:p>
            <a:r>
              <a:rPr lang="en-US" sz="2200" b="1" dirty="0">
                <a:solidFill>
                  <a:srgbClr val="002060"/>
                </a:solidFill>
              </a:rPr>
              <a:t>Team No: 08</a:t>
            </a:r>
          </a:p>
        </p:txBody>
      </p:sp>
    </p:spTree>
    <p:extLst>
      <p:ext uri="{BB962C8B-B14F-4D97-AF65-F5344CB8AC3E}">
        <p14:creationId xmlns:p14="http://schemas.microsoft.com/office/powerpoint/2010/main" val="246221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Title 5"/>
          <p:cNvSpPr>
            <a:spLocks noGrp="1"/>
          </p:cNvSpPr>
          <p:nvPr>
            <p:ph type="title"/>
          </p:nvPr>
        </p:nvSpPr>
        <p:spPr>
          <a:xfrm>
            <a:off x="609600" y="762000"/>
            <a:ext cx="7886700" cy="1676400"/>
          </a:xfrm>
        </p:spPr>
        <p:txBody>
          <a:bodyPr>
            <a:normAutofit fontScale="90000"/>
          </a:bodyPr>
          <a:lstStyle/>
          <a:p>
            <a:br>
              <a:rPr lang="en-US" sz="28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PROBLEM STATEMENT</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“Multi – Object tracking for Autonomous Vehicles using Deep Sort Algorithm”</a:t>
            </a:r>
          </a:p>
        </p:txBody>
      </p:sp>
      <p:sp>
        <p:nvSpPr>
          <p:cNvPr id="10" name="Content Placeholder 9"/>
          <p:cNvSpPr>
            <a:spLocks noGrp="1"/>
          </p:cNvSpPr>
          <p:nvPr>
            <p:ph idx="1"/>
          </p:nvPr>
        </p:nvSpPr>
        <p:spPr>
          <a:xfrm>
            <a:off x="628650" y="2743200"/>
            <a:ext cx="7886700" cy="3657600"/>
          </a:xfrm>
        </p:spPr>
        <p:txBody>
          <a:bodyPr>
            <a:normAutofit fontScale="70000" lnSpcReduction="20000"/>
          </a:bodyPr>
          <a:lstStyle/>
          <a:p>
            <a:pPr>
              <a:buNone/>
            </a:pPr>
            <a:endParaRPr lang="en-US" sz="4000" b="1" dirty="0">
              <a:latin typeface="Times New Roman" panose="02020603050405020304" pitchFamily="18" charset="0"/>
              <a:cs typeface="Times New Roman" panose="02020603050405020304" pitchFamily="18" charset="0"/>
            </a:endParaRPr>
          </a:p>
          <a:p>
            <a:pPr>
              <a:buNone/>
            </a:pPr>
            <a:r>
              <a:rPr lang="en-US" sz="4000" b="1" dirty="0">
                <a:latin typeface="Times New Roman" panose="02020603050405020304" pitchFamily="18" charset="0"/>
                <a:cs typeface="Times New Roman" panose="02020603050405020304" pitchFamily="18" charset="0"/>
              </a:rPr>
              <a:t>OBJECTIVES</a:t>
            </a:r>
          </a:p>
          <a:p>
            <a:pPr>
              <a:buNone/>
            </a:pP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To locate all object instances belonging to one or more specified object classes, regardless of scale, position, pose, camera view, partial occlusions, or lighting conditions.</a:t>
            </a:r>
          </a:p>
          <a:p>
            <a:r>
              <a:rPr lang="en-US" sz="2800" dirty="0">
                <a:latin typeface="Times New Roman" panose="02020603050405020304" pitchFamily="18" charset="0"/>
                <a:cs typeface="Times New Roman" panose="02020603050405020304" pitchFamily="18" charset="0"/>
              </a:rPr>
              <a:t>To obtain the mathematical model description of Deep Sort Algorithm. </a:t>
            </a:r>
          </a:p>
          <a:p>
            <a:r>
              <a:rPr lang="en-US" sz="2800" dirty="0">
                <a:latin typeface="Times New Roman" panose="02020603050405020304" pitchFamily="18" charset="0"/>
                <a:cs typeface="Times New Roman" panose="02020603050405020304" pitchFamily="18" charset="0"/>
              </a:rPr>
              <a:t>To learn extraction of features from the image using base network </a:t>
            </a:r>
            <a:r>
              <a:rPr lang="en-US" sz="2800" dirty="0" err="1">
                <a:latin typeface="Times New Roman" panose="02020603050405020304" pitchFamily="18" charset="0"/>
                <a:cs typeface="Times New Roman" panose="02020603050405020304" pitchFamily="18" charset="0"/>
              </a:rPr>
              <a:t>Kalman</a:t>
            </a:r>
            <a:r>
              <a:rPr lang="en-US" sz="2800" dirty="0">
                <a:latin typeface="Times New Roman" panose="02020603050405020304" pitchFamily="18" charset="0"/>
                <a:cs typeface="Times New Roman" panose="02020603050405020304" pitchFamily="18" charset="0"/>
              </a:rPr>
              <a:t> filter and Hungarian algorithm .</a:t>
            </a:r>
          </a:p>
          <a:p>
            <a:r>
              <a:rPr lang="en-US" sz="2800" dirty="0">
                <a:latin typeface="Times New Roman" panose="02020603050405020304" pitchFamily="18" charset="0"/>
                <a:cs typeface="Times New Roman" panose="02020603050405020304" pitchFamily="18" charset="0"/>
              </a:rPr>
              <a:t>To verify and validate the model for different real-time test conditions. </a:t>
            </a:r>
          </a:p>
          <a:p>
            <a:r>
              <a:rPr lang="en-US" sz="2800" dirty="0">
                <a:latin typeface="Times New Roman" panose="02020603050405020304" pitchFamily="18" charset="0"/>
                <a:cs typeface="Times New Roman" panose="02020603050405020304" pitchFamily="18" charset="0"/>
              </a:rPr>
              <a:t>To calculate the algorithm's performance based on many performance metrics.</a:t>
            </a:r>
          </a:p>
          <a:p>
            <a:pPr>
              <a:buNone/>
            </a:pPr>
            <a:endParaRPr lang="en-US" sz="2800" b="1" dirty="0">
              <a:latin typeface="Times New Roman" panose="02020603050405020304" pitchFamily="18" charset="0"/>
              <a:cs typeface="Times New Roman" panose="02020603050405020304" pitchFamily="18" charset="0"/>
            </a:endParaRPr>
          </a:p>
          <a:p>
            <a:pPr>
              <a:buNone/>
            </a:pPr>
            <a:endParaRPr lang="en-US" sz="2400" b="1" dirty="0">
              <a:latin typeface="Times New Roman" panose="02020603050405020304" pitchFamily="18" charset="0"/>
              <a:cs typeface="Times New Roman" panose="02020603050405020304" pitchFamily="18" charset="0"/>
            </a:endParaRPr>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Content Placeholder 13"/>
          <p:cNvSpPr>
            <a:spLocks noGrp="1"/>
          </p:cNvSpPr>
          <p:nvPr>
            <p:ph idx="1"/>
          </p:nvPr>
        </p:nvSpPr>
        <p:spPr>
          <a:xfrm>
            <a:off x="152400" y="914402"/>
            <a:ext cx="8915400" cy="5262562"/>
          </a:xfrm>
        </p:spPr>
        <p:txBody>
          <a:bodyPr>
            <a:normAutofit/>
          </a:bodyPr>
          <a:lstStyle/>
          <a:p>
            <a:pPr>
              <a:buNone/>
            </a:pPr>
            <a:r>
              <a:rPr lang="en-US" sz="2400" b="1" dirty="0">
                <a:latin typeface="Times New Roman" pitchFamily="18" charset="0"/>
                <a:cs typeface="Times New Roman" pitchFamily="18" charset="0"/>
              </a:rPr>
              <a:t>Why do we need Tracking?</a:t>
            </a:r>
          </a:p>
          <a:p>
            <a:pPr>
              <a:buNone/>
            </a:pPr>
            <a:endParaRPr lang="en-US" sz="2400" dirty="0"/>
          </a:p>
          <a:p>
            <a:pPr>
              <a:buNone/>
            </a:pPr>
            <a:r>
              <a:rPr lang="en-US" sz="2000" dirty="0">
                <a:latin typeface="Times New Roman" pitchFamily="18" charset="0"/>
                <a:cs typeface="Times New Roman" pitchFamily="18" charset="0"/>
              </a:rPr>
              <a:t>1.To model object when detection fails :</a:t>
            </a:r>
          </a:p>
          <a:p>
            <a:pPr>
              <a:buNone/>
            </a:pPr>
            <a:r>
              <a:rPr lang="en-US" sz="2000" dirty="0">
                <a:latin typeface="Times New Roman" pitchFamily="18" charset="0"/>
                <a:cs typeface="Times New Roman" pitchFamily="18" charset="0"/>
              </a:rPr>
              <a:t>  Occlusions</a:t>
            </a:r>
          </a:p>
          <a:p>
            <a:pPr>
              <a:buNone/>
            </a:pPr>
            <a:r>
              <a:rPr lang="en-US" sz="2000" dirty="0">
                <a:latin typeface="Times New Roman" pitchFamily="18" charset="0"/>
                <a:cs typeface="Times New Roman" pitchFamily="18" charset="0"/>
              </a:rPr>
              <a:t>  Viewpoint/pose/blur/illumination variation (in few frames of sequence)</a:t>
            </a:r>
          </a:p>
          <a:p>
            <a:pPr>
              <a:buNone/>
            </a:pPr>
            <a:r>
              <a:rPr lang="en-US" sz="2000" dirty="0">
                <a:latin typeface="Times New Roman" pitchFamily="18" charset="0"/>
                <a:cs typeface="Times New Roman" pitchFamily="18" charset="0"/>
              </a:rPr>
              <a:t>  Background clutter </a:t>
            </a:r>
          </a:p>
          <a:p>
            <a:pPr>
              <a:buNone/>
            </a:pPr>
            <a:r>
              <a:rPr lang="en-US" sz="2000" dirty="0">
                <a:latin typeface="Times New Roman" pitchFamily="18" charset="0"/>
                <a:cs typeface="Times New Roman" pitchFamily="18" charset="0"/>
              </a:rPr>
              <a:t>2. To reason about dynamic world ,e.g. trajectory prediction (is Person is going to cross the street ?) </a:t>
            </a:r>
          </a:p>
          <a:p>
            <a:pPr>
              <a:buNone/>
            </a:pPr>
            <a:endParaRPr lang="en-US" sz="2000" dirty="0">
              <a:latin typeface="Times New Roman" pitchFamily="18" charset="0"/>
              <a:cs typeface="Times New Roman" pitchFamily="18" charset="0"/>
            </a:endParaRPr>
          </a:p>
          <a:p>
            <a:pPr>
              <a:buNone/>
            </a:pPr>
            <a:endParaRPr lang="en-US" sz="2400" dirty="0"/>
          </a:p>
          <a:p>
            <a:pPr>
              <a:buNone/>
            </a:pPr>
            <a:endParaRPr lang="en-US" sz="2400" dirty="0"/>
          </a:p>
          <a:p>
            <a:pPr>
              <a:buNone/>
            </a:pPr>
            <a:endParaRPr lang="en-US" dirty="0"/>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427916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Content Placeholder 13"/>
          <p:cNvSpPr>
            <a:spLocks noGrp="1"/>
          </p:cNvSpPr>
          <p:nvPr>
            <p:ph idx="1"/>
          </p:nvPr>
        </p:nvSpPr>
        <p:spPr>
          <a:xfrm>
            <a:off x="152400" y="914402"/>
            <a:ext cx="8915400" cy="5262562"/>
          </a:xfrm>
        </p:spPr>
        <p:txBody>
          <a:bodyPr>
            <a:normAutofit/>
          </a:bodyPr>
          <a:lstStyle/>
          <a:p>
            <a:pPr>
              <a:buNone/>
            </a:pPr>
            <a:r>
              <a:rPr lang="en-US" sz="2400" b="1" dirty="0">
                <a:latin typeface="Times New Roman" pitchFamily="18" charset="0"/>
                <a:cs typeface="Times New Roman" pitchFamily="18" charset="0"/>
              </a:rPr>
              <a:t>Different Type of Tracking:-</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1.Point Object Tracking </a:t>
            </a:r>
          </a:p>
          <a:p>
            <a:pPr>
              <a:buNone/>
            </a:pPr>
            <a:r>
              <a:rPr lang="en-US" sz="2000" dirty="0">
                <a:latin typeface="Times New Roman" pitchFamily="18" charset="0"/>
                <a:cs typeface="Times New Roman" pitchFamily="18" charset="0"/>
              </a:rPr>
              <a:t>At most one detection per object ,per time .</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2.Group Object Tracking </a:t>
            </a:r>
          </a:p>
          <a:p>
            <a:pPr>
              <a:buNone/>
            </a:pPr>
            <a:r>
              <a:rPr lang="en-US" sz="2000" dirty="0">
                <a:latin typeface="Times New Roman" pitchFamily="18" charset="0"/>
                <a:cs typeface="Times New Roman" pitchFamily="18" charset="0"/>
              </a:rPr>
              <a:t>Several object treated as single ,a group possible more than one detection per group, per time step.</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3.Tracking with Multipath </a:t>
            </a:r>
          </a:p>
          <a:p>
            <a:pPr>
              <a:buNone/>
            </a:pPr>
            <a:r>
              <a:rPr lang="en-US" sz="2000" dirty="0">
                <a:latin typeface="Times New Roman" pitchFamily="18" charset="0"/>
                <a:cs typeface="Times New Roman" pitchFamily="18" charset="0"/>
              </a:rPr>
              <a:t>Possible more than detection per object ,per time </a:t>
            </a:r>
          </a:p>
          <a:p>
            <a:pPr>
              <a:buNone/>
            </a:pPr>
            <a:endParaRPr lang="en-US" sz="2400" dirty="0"/>
          </a:p>
          <a:p>
            <a:pPr>
              <a:buNone/>
            </a:pPr>
            <a:endParaRPr lang="en-US" dirty="0"/>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57030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Content Placeholder 13"/>
          <p:cNvSpPr>
            <a:spLocks noGrp="1"/>
          </p:cNvSpPr>
          <p:nvPr>
            <p:ph idx="1"/>
          </p:nvPr>
        </p:nvSpPr>
        <p:spPr>
          <a:xfrm>
            <a:off x="628650" y="990600"/>
            <a:ext cx="7886700" cy="5186363"/>
          </a:xfrm>
        </p:spPr>
        <p:txBody>
          <a:bodyPr>
            <a:normAutofit/>
          </a:bodyPr>
          <a:lstStyle/>
          <a:p>
            <a:pPr marL="257175" indent="-257175">
              <a:buNone/>
            </a:pPr>
            <a:endParaRPr lang="en-US" sz="2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MULTIPLE OBJECT DETECTION</a:t>
            </a:r>
          </a:p>
          <a:p>
            <a:pPr marL="0" indent="0">
              <a:buNone/>
            </a:pPr>
            <a:r>
              <a:rPr lang="en-US" sz="1800" b="1" dirty="0">
                <a:latin typeface="Times New Roman" pitchFamily="18" charset="0"/>
                <a:cs typeface="Times New Roman" pitchFamily="18" charset="0"/>
              </a:rPr>
              <a:t>Yolo V4</a:t>
            </a:r>
          </a:p>
          <a:p>
            <a:pPr marL="0" indent="0">
              <a:buNone/>
            </a:pPr>
            <a:r>
              <a:rPr lang="en-US" sz="1800" dirty="0">
                <a:solidFill>
                  <a:srgbClr val="202124"/>
                </a:solidFill>
                <a:latin typeface="Times New Roman" panose="02020603050405020304" pitchFamily="18" charset="0"/>
                <a:cs typeface="Times New Roman" panose="02020603050405020304" pitchFamily="18" charset="0"/>
              </a:rPr>
              <a:t>YOLOv4 is an object detection algorithm that is an evolution of the YOLOv3 model. </a:t>
            </a:r>
          </a:p>
          <a:p>
            <a:pPr marL="0" indent="0">
              <a:buNone/>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7000"/>
              </a:lnSpc>
              <a:spcAft>
                <a:spcPts val="600"/>
              </a:spcAft>
              <a:buNone/>
              <a:tabLst>
                <a:tab pos="435769" algn="l"/>
              </a:tabLst>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MULTIPLE OBJECT TRACKING</a:t>
            </a:r>
          </a:p>
          <a:p>
            <a:pPr marL="0" indent="0" algn="just">
              <a:lnSpc>
                <a:spcPct val="107000"/>
              </a:lnSpc>
              <a:spcAft>
                <a:spcPts val="600"/>
              </a:spcAft>
              <a:buNone/>
              <a:tabLst>
                <a:tab pos="435769" algn="l"/>
              </a:tabLst>
            </a:pPr>
            <a:r>
              <a:rPr lang="en-US" sz="1800" b="1" dirty="0">
                <a:latin typeface="Times New Roman" pitchFamily="18" charset="0"/>
                <a:cs typeface="Times New Roman" pitchFamily="18" charset="0"/>
              </a:rPr>
              <a:t>Deep Sort Algorithm</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600"/>
              </a:spcAft>
              <a:tabLst>
                <a:tab pos="435769" algn="l"/>
              </a:tabLst>
            </a:pPr>
            <a:r>
              <a:rPr lang="en-IN" sz="18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Kalman Filtering  </a:t>
            </a:r>
            <a:r>
              <a:rPr lang="en-IN" sz="1800" dirty="0">
                <a:latin typeface="Calibri" panose="020F0502020204030204" pitchFamily="34" charset="0"/>
                <a:ea typeface="Times New Roman" panose="02020603050405020304" pitchFamily="18" charset="0"/>
                <a:cs typeface="Times New Roman" panose="02020603050405020304" pitchFamily="18" charset="0"/>
              </a:rPr>
              <a:t>to process the correlation of frame-by-frame data</a:t>
            </a:r>
            <a:endParaRPr lang="en-IN" sz="18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07000"/>
              </a:lnSpc>
              <a:spcAft>
                <a:spcPts val="600"/>
              </a:spcAft>
              <a:tabLst>
                <a:tab pos="435769" algn="l"/>
              </a:tabLst>
            </a:pPr>
            <a:r>
              <a:rPr lang="en-IN" sz="18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Hungarian algorithm </a:t>
            </a:r>
            <a:r>
              <a:rPr lang="en-IN" sz="1800" dirty="0">
                <a:latin typeface="Calibri" panose="020F0502020204030204" pitchFamily="34" charset="0"/>
                <a:ea typeface="Times New Roman" panose="02020603050405020304" pitchFamily="18" charset="0"/>
                <a:cs typeface="Times New Roman" panose="02020603050405020304" pitchFamily="18" charset="0"/>
              </a:rPr>
              <a:t>for correlation measurement </a:t>
            </a:r>
          </a:p>
          <a:p>
            <a:pPr algn="just">
              <a:lnSpc>
                <a:spcPct val="107000"/>
              </a:lnSpc>
              <a:spcAft>
                <a:spcPts val="600"/>
              </a:spcAft>
              <a:tabLst>
                <a:tab pos="435769" algn="l"/>
              </a:tabLst>
            </a:pPr>
            <a:r>
              <a:rPr lang="en-IN" sz="18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CNN Network  </a:t>
            </a:r>
            <a:r>
              <a:rPr lang="en-IN" sz="1800" dirty="0">
                <a:latin typeface="Calibri" panose="020F0502020204030204" pitchFamily="34" charset="0"/>
                <a:ea typeface="Times New Roman" panose="02020603050405020304" pitchFamily="18" charset="0"/>
                <a:cs typeface="Times New Roman" panose="02020603050405020304" pitchFamily="18" charset="0"/>
              </a:rPr>
              <a:t>for training and feature </a:t>
            </a:r>
          </a:p>
          <a:p>
            <a:pPr>
              <a:buNone/>
            </a:pPr>
            <a:endParaRPr lang="en-US" dirty="0">
              <a:latin typeface="Times New Roman" pitchFamily="18" charset="0"/>
              <a:cs typeface="Times New Roman" pitchFamily="18" charset="0"/>
            </a:endParaRPr>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30511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Footer Placeholder 2"/>
          <p:cNvSpPr>
            <a:spLocks noGrp="1"/>
          </p:cNvSpPr>
          <p:nvPr>
            <p:ph type="ftr" sz="quarter" idx="11"/>
          </p:nvPr>
        </p:nvSpPr>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
        <p:nvSpPr>
          <p:cNvPr id="6" name="Title 5"/>
          <p:cNvSpPr>
            <a:spLocks noGrp="1"/>
          </p:cNvSpPr>
          <p:nvPr>
            <p:ph type="title" idx="4294967295"/>
          </p:nvPr>
        </p:nvSpPr>
        <p:spPr>
          <a:xfrm>
            <a:off x="0" y="365125"/>
            <a:ext cx="7886700" cy="930275"/>
          </a:xfrm>
        </p:spPr>
        <p:txBody>
          <a:bodyPr>
            <a:normAutofit/>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FUNCTIONAL BLOCK DIAGRAM</a:t>
            </a:r>
          </a:p>
        </p:txBody>
      </p:sp>
      <p:sp>
        <p:nvSpPr>
          <p:cNvPr id="13" name="Rectangle 12"/>
          <p:cNvSpPr/>
          <p:nvPr/>
        </p:nvSpPr>
        <p:spPr>
          <a:xfrm>
            <a:off x="304800" y="1828800"/>
            <a:ext cx="1447800" cy="914400"/>
          </a:xfrm>
          <a:prstGeom prst="rect">
            <a:avLst/>
          </a:prstGeom>
          <a:solidFill>
            <a:schemeClr val="bg1"/>
          </a:solidFill>
          <a:ln w="25400">
            <a:solidFill>
              <a:schemeClr val="tx1">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err="1">
                <a:solidFill>
                  <a:schemeClr val="tx1"/>
                </a:solidFill>
              </a:rPr>
              <a:t>Input</a:t>
            </a:r>
            <a:r>
              <a:rPr lang="en-US" dirty="0">
                <a:solidFill>
                  <a:schemeClr val="tx1"/>
                </a:solidFill>
              </a:rPr>
              <a:t> Video Sequence</a:t>
            </a:r>
            <a:endParaRPr lang="en-US" dirty="0"/>
          </a:p>
        </p:txBody>
      </p:sp>
      <p:sp>
        <p:nvSpPr>
          <p:cNvPr id="14" name="Rectangle 13"/>
          <p:cNvSpPr/>
          <p:nvPr/>
        </p:nvSpPr>
        <p:spPr>
          <a:xfrm>
            <a:off x="4343400" y="2438400"/>
            <a:ext cx="1447800" cy="685800"/>
          </a:xfrm>
          <a:prstGeom prst="rect">
            <a:avLst/>
          </a:prstGeom>
          <a:solidFill>
            <a:schemeClr val="bg1"/>
          </a:solidFill>
          <a:ln w="25400">
            <a:solidFill>
              <a:schemeClr val="tx1">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Detection</a:t>
            </a:r>
          </a:p>
        </p:txBody>
      </p:sp>
      <p:sp>
        <p:nvSpPr>
          <p:cNvPr id="16" name="Flowchart: Delay 15"/>
          <p:cNvSpPr/>
          <p:nvPr/>
        </p:nvSpPr>
        <p:spPr>
          <a:xfrm>
            <a:off x="2590800" y="2514600"/>
            <a:ext cx="1066800" cy="533400"/>
          </a:xfrm>
          <a:prstGeom prst="flowChartDelay">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YOLOv4</a:t>
            </a:r>
          </a:p>
        </p:txBody>
      </p:sp>
      <p:sp>
        <p:nvSpPr>
          <p:cNvPr id="17" name="Rectangle 16"/>
          <p:cNvSpPr/>
          <p:nvPr/>
        </p:nvSpPr>
        <p:spPr>
          <a:xfrm>
            <a:off x="1524000" y="4572000"/>
            <a:ext cx="1447800" cy="914400"/>
          </a:xfrm>
          <a:prstGeom prst="rect">
            <a:avLst/>
          </a:prstGeom>
          <a:solidFill>
            <a:schemeClr val="bg1"/>
          </a:solidFill>
          <a:ln w="25400">
            <a:solidFill>
              <a:schemeClr val="tx1">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Kalman Predict</a:t>
            </a:r>
          </a:p>
        </p:txBody>
      </p:sp>
      <p:sp>
        <p:nvSpPr>
          <p:cNvPr id="19" name="Rectangle 18"/>
          <p:cNvSpPr/>
          <p:nvPr/>
        </p:nvSpPr>
        <p:spPr>
          <a:xfrm>
            <a:off x="3486694" y="4520120"/>
            <a:ext cx="1447800" cy="963102"/>
          </a:xfrm>
          <a:prstGeom prst="rect">
            <a:avLst/>
          </a:prstGeom>
          <a:solidFill>
            <a:schemeClr val="bg1"/>
          </a:solidFill>
          <a:ln w="25400">
            <a:solidFill>
              <a:schemeClr val="tx1">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Hungarian </a:t>
            </a:r>
          </a:p>
          <a:p>
            <a:pPr algn="ctr"/>
            <a:r>
              <a:rPr lang="en-US" dirty="0">
                <a:solidFill>
                  <a:schemeClr val="tx1"/>
                </a:solidFill>
              </a:rPr>
              <a:t>Algorithm</a:t>
            </a:r>
          </a:p>
        </p:txBody>
      </p:sp>
      <p:sp>
        <p:nvSpPr>
          <p:cNvPr id="20" name="Rectangle 19"/>
          <p:cNvSpPr/>
          <p:nvPr/>
        </p:nvSpPr>
        <p:spPr>
          <a:xfrm>
            <a:off x="5374277" y="4545330"/>
            <a:ext cx="1447800" cy="914400"/>
          </a:xfrm>
          <a:prstGeom prst="rect">
            <a:avLst/>
          </a:prstGeom>
          <a:solidFill>
            <a:schemeClr val="bg1"/>
          </a:solidFill>
          <a:ln w="25400">
            <a:solidFill>
              <a:schemeClr val="tx1">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CNN</a:t>
            </a:r>
          </a:p>
          <a:p>
            <a:pPr algn="ctr"/>
            <a:r>
              <a:rPr lang="en-US" dirty="0">
                <a:solidFill>
                  <a:schemeClr val="tx1"/>
                </a:solidFill>
              </a:rPr>
              <a:t>Extraction</a:t>
            </a:r>
          </a:p>
        </p:txBody>
      </p:sp>
      <p:cxnSp>
        <p:nvCxnSpPr>
          <p:cNvPr id="28" name="Straight Connector 27"/>
          <p:cNvCxnSpPr/>
          <p:nvPr/>
        </p:nvCxnSpPr>
        <p:spPr>
          <a:xfrm rot="5400000">
            <a:off x="7277894" y="41521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277894" y="46855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181894" y="45331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181894" y="50665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1181894" y="55999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1181894" y="61333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1181894" y="40759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7277894" y="51427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7277894" y="55999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7277894" y="60571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514600" y="1676400"/>
            <a:ext cx="1143000" cy="457200"/>
          </a:xfrm>
          <a:prstGeom prst="rect">
            <a:avLst/>
          </a:prstGeom>
          <a:solidFill>
            <a:schemeClr val="bg1"/>
          </a:solidFill>
          <a:ln w="25400">
            <a:solidFill>
              <a:schemeClr val="tx1">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a:t>
            </a:r>
          </a:p>
        </p:txBody>
      </p:sp>
      <p:cxnSp>
        <p:nvCxnSpPr>
          <p:cNvPr id="43" name="Straight Connector 42"/>
          <p:cNvCxnSpPr/>
          <p:nvPr/>
        </p:nvCxnSpPr>
        <p:spPr>
          <a:xfrm rot="5400000">
            <a:off x="2172494" y="17899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172494" y="23233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2172494" y="27805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2172494" y="32377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830094" y="17899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5830094" y="22471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5830094" y="27043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5830094" y="3161506"/>
            <a:ext cx="380206" cy="794"/>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0800000">
            <a:off x="2438400" y="3429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10800000">
            <a:off x="3048000" y="3429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0800000">
            <a:off x="3657600" y="3429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0800000">
            <a:off x="4267200" y="3429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4876800" y="3429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a:off x="5486400" y="3429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0800000">
            <a:off x="14478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0800000">
            <a:off x="21336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10800000">
            <a:off x="28194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35052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0800000">
            <a:off x="41148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0800000">
            <a:off x="48006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0800000">
            <a:off x="54864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61722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0800000">
            <a:off x="6858000" y="38862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0800000">
            <a:off x="14478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0800000">
            <a:off x="20574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0800000">
            <a:off x="26670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a:off x="32766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a:off x="38862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a:off x="44958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0800000">
            <a:off x="51816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10800000">
            <a:off x="58674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0800000">
            <a:off x="6477000" y="63246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0800000">
            <a:off x="7086600" y="6324600"/>
            <a:ext cx="3810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2362200" y="1524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a:off x="2971800" y="1524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0800000">
            <a:off x="3581400" y="1524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0800000">
            <a:off x="4191000" y="1524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10800000">
            <a:off x="4800600" y="1524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0800000">
            <a:off x="5410200" y="1524000"/>
            <a:ext cx="5334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6172200" y="1524000"/>
            <a:ext cx="1981200" cy="609600"/>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Object </a:t>
            </a:r>
          </a:p>
          <a:p>
            <a:pPr algn="ctr"/>
            <a:r>
              <a:rPr lang="en-US" sz="2000" b="1" dirty="0">
                <a:solidFill>
                  <a:schemeClr val="tx1"/>
                </a:solidFill>
              </a:rPr>
              <a:t>Detection</a:t>
            </a:r>
          </a:p>
        </p:txBody>
      </p:sp>
      <p:sp>
        <p:nvSpPr>
          <p:cNvPr id="94" name="Rectangle 93"/>
          <p:cNvSpPr/>
          <p:nvPr/>
        </p:nvSpPr>
        <p:spPr>
          <a:xfrm>
            <a:off x="7543800" y="4343400"/>
            <a:ext cx="1371600" cy="685800"/>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Object </a:t>
            </a:r>
          </a:p>
          <a:p>
            <a:pPr algn="ctr"/>
            <a:r>
              <a:rPr lang="en-US" sz="2000" b="1" dirty="0">
                <a:solidFill>
                  <a:schemeClr val="tx1"/>
                </a:solidFill>
              </a:rPr>
              <a:t>Tracking</a:t>
            </a:r>
          </a:p>
        </p:txBody>
      </p:sp>
      <p:sp>
        <p:nvSpPr>
          <p:cNvPr id="95" name="Right Arrow 94"/>
          <p:cNvSpPr/>
          <p:nvPr/>
        </p:nvSpPr>
        <p:spPr>
          <a:xfrm>
            <a:off x="1752600" y="2133600"/>
            <a:ext cx="609600" cy="484632"/>
          </a:xfrm>
          <a:prstGeom prst="right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Down Arrow 96"/>
          <p:cNvSpPr/>
          <p:nvPr/>
        </p:nvSpPr>
        <p:spPr>
          <a:xfrm>
            <a:off x="4114800" y="3429000"/>
            <a:ext cx="484632" cy="445008"/>
          </a:xfrm>
          <a:prstGeom prst="down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Arrow Connector 98"/>
          <p:cNvCxnSpPr/>
          <p:nvPr/>
        </p:nvCxnSpPr>
        <p:spPr>
          <a:xfrm rot="5400000">
            <a:off x="2858294" y="2323306"/>
            <a:ext cx="3810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2971800" y="5029200"/>
            <a:ext cx="457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a:off x="4938848" y="5029200"/>
            <a:ext cx="4572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6" idx="3"/>
            <a:endCxn id="14" idx="1"/>
          </p:cNvCxnSpPr>
          <p:nvPr/>
        </p:nvCxnSpPr>
        <p:spPr>
          <a:xfrm>
            <a:off x="3657600" y="2781300"/>
            <a:ext cx="6858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28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6B0F2D87-DF53-4643-9A71-AB30B4462B1F}"/>
              </a:ext>
            </a:extLst>
          </p:cNvPr>
          <p:cNvSpPr>
            <a:spLocks noGrp="1"/>
          </p:cNvSpPr>
          <p:nvPr>
            <p:ph type="title"/>
          </p:nvPr>
        </p:nvSpPr>
        <p:spPr>
          <a:xfrm>
            <a:off x="457200" y="985837"/>
            <a:ext cx="6050973" cy="409978"/>
          </a:xfrm>
        </p:spPr>
        <p:txBody>
          <a:bodyPr>
            <a:normAutofit fontScale="90000"/>
          </a:bodyPr>
          <a:lstStyle/>
          <a:p>
            <a:r>
              <a:rPr lang="en-IN" sz="3600" b="1" dirty="0">
                <a:latin typeface="Times New Roman" pitchFamily="18" charset="0"/>
                <a:cs typeface="Times New Roman" pitchFamily="18" charset="0"/>
              </a:rPr>
              <a:t>Mathematical Model</a:t>
            </a:r>
            <a:br>
              <a:rPr lang="en-US" sz="3600"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FCF5ACB9-0101-44A6-B77C-AD64BE3287BC}"/>
              </a:ext>
            </a:extLst>
          </p:cNvPr>
          <p:cNvSpPr>
            <a:spLocks noGrp="1"/>
          </p:cNvSpPr>
          <p:nvPr>
            <p:ph idx="1"/>
          </p:nvPr>
        </p:nvSpPr>
        <p:spPr>
          <a:xfrm>
            <a:off x="304800" y="1219201"/>
            <a:ext cx="8686800" cy="5277671"/>
          </a:xfrm>
        </p:spPr>
        <p:txBody>
          <a:bodyPr>
            <a:normAutofit/>
          </a:bodyPr>
          <a:lstStyle/>
          <a:p>
            <a:r>
              <a:rPr lang="en-US" sz="1500" b="1" dirty="0">
                <a:latin typeface="Times New Roman" pitchFamily="18" charset="0"/>
                <a:cs typeface="Times New Roman" pitchFamily="18" charset="0"/>
              </a:rPr>
              <a:t>YOLOV4</a:t>
            </a:r>
          </a:p>
          <a:p>
            <a:pPr marL="0" indent="0">
              <a:buNone/>
            </a:pPr>
            <a:r>
              <a:rPr lang="en-US" sz="1500" b="0" i="0" dirty="0">
                <a:solidFill>
                  <a:srgbClr val="222222"/>
                </a:solidFill>
                <a:effectLst/>
                <a:latin typeface="Times New Roman" pitchFamily="18" charset="0"/>
                <a:cs typeface="Times New Roman" pitchFamily="18" charset="0"/>
              </a:rPr>
              <a:t>YOLO first takes an input image:</a:t>
            </a:r>
          </a:p>
          <a:p>
            <a:pPr marL="0" indent="0">
              <a:buNone/>
            </a:pPr>
            <a:endParaRPr lang="en-US" sz="1800" b="0" i="0" dirty="0">
              <a:solidFill>
                <a:srgbClr val="222222"/>
              </a:solidFill>
              <a:effectLst/>
              <a:latin typeface="Lato" panose="020B0604020202020204" pitchFamily="34" charset="0"/>
            </a:endParaRPr>
          </a:p>
          <a:p>
            <a:pPr marL="0" indent="0">
              <a:buNone/>
            </a:pPr>
            <a:endParaRPr lang="en-US" sz="2600" b="1" dirty="0"/>
          </a:p>
          <a:p>
            <a:pPr marL="0" indent="0">
              <a:buNone/>
            </a:pPr>
            <a:endParaRPr lang="en-IN" sz="1800" dirty="0"/>
          </a:p>
          <a:p>
            <a:pPr marL="0" indent="0">
              <a:buNone/>
            </a:pPr>
            <a:endParaRPr lang="en-IN" sz="1800" dirty="0"/>
          </a:p>
          <a:p>
            <a:pPr marL="0" indent="0">
              <a:buNone/>
            </a:pPr>
            <a:endParaRPr lang="en-IN" sz="1500" dirty="0">
              <a:latin typeface="Times New Roman" pitchFamily="18" charset="0"/>
              <a:cs typeface="Times New Roman" pitchFamily="18" charset="0"/>
            </a:endParaRPr>
          </a:p>
          <a:p>
            <a:pPr marL="0" indent="0">
              <a:buNone/>
            </a:pPr>
            <a:endParaRPr lang="en-IN" sz="1500" dirty="0">
              <a:latin typeface="Times New Roman" pitchFamily="18" charset="0"/>
              <a:cs typeface="Times New Roman" pitchFamily="18" charset="0"/>
            </a:endParaRPr>
          </a:p>
          <a:p>
            <a:pPr marL="0" indent="0">
              <a:buNone/>
            </a:pPr>
            <a:r>
              <a:rPr lang="en-US" sz="1500" b="0" i="0" dirty="0">
                <a:solidFill>
                  <a:srgbClr val="222222"/>
                </a:solidFill>
                <a:effectLst/>
                <a:latin typeface="Times New Roman" pitchFamily="18" charset="0"/>
                <a:cs typeface="Times New Roman" pitchFamily="18" charset="0"/>
              </a:rPr>
              <a:t>The framework then divides the input image into grids (say a 3 X 3 grid):</a:t>
            </a:r>
          </a:p>
          <a:p>
            <a:pPr marL="0" indent="0">
              <a:buNone/>
            </a:pPr>
            <a:endParaRPr lang="en-IN" sz="1800" dirty="0"/>
          </a:p>
        </p:txBody>
      </p:sp>
      <p:pic>
        <p:nvPicPr>
          <p:cNvPr id="9" name="Picture 8" descr="A picture containing text, way, road, highway&#10;&#10;Description automatically generated">
            <a:extLst>
              <a:ext uri="{FF2B5EF4-FFF2-40B4-BE49-F238E27FC236}">
                <a16:creationId xmlns:a16="http://schemas.microsoft.com/office/drawing/2014/main" id="{7ED4D8E9-0E7F-4486-8052-0CEB5F53B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72099"/>
            <a:ext cx="1905000" cy="1785937"/>
          </a:xfrm>
          <a:prstGeom prst="rect">
            <a:avLst/>
          </a:prstGeom>
        </p:spPr>
      </p:pic>
      <p:pic>
        <p:nvPicPr>
          <p:cNvPr id="12" name="Picture 11" descr="Graphical user interface, application, website&#10;&#10;Description automatically generated">
            <a:extLst>
              <a:ext uri="{FF2B5EF4-FFF2-40B4-BE49-F238E27FC236}">
                <a16:creationId xmlns:a16="http://schemas.microsoft.com/office/drawing/2014/main" id="{BB628B3A-34BD-4AC7-B450-D0602A822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295904"/>
            <a:ext cx="1959231" cy="1770523"/>
          </a:xfrm>
          <a:prstGeom prst="rect">
            <a:avLst/>
          </a:prstGeom>
        </p:spPr>
      </p:pic>
      <p:sp>
        <p:nvSpPr>
          <p:cNvPr id="13"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27531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6B0F2D87-DF53-4643-9A71-AB30B4462B1F}"/>
              </a:ext>
            </a:extLst>
          </p:cNvPr>
          <p:cNvSpPr>
            <a:spLocks noGrp="1"/>
          </p:cNvSpPr>
          <p:nvPr>
            <p:ph type="title"/>
          </p:nvPr>
        </p:nvSpPr>
        <p:spPr>
          <a:xfrm>
            <a:off x="457200" y="985837"/>
            <a:ext cx="6050973" cy="409978"/>
          </a:xfrm>
        </p:spPr>
        <p:txBody>
          <a:bodyPr>
            <a:normAutofit fontScale="90000"/>
          </a:bodyPr>
          <a:lstStyle/>
          <a:p>
            <a:r>
              <a:rPr lang="en-IN" sz="3600" b="1" dirty="0">
                <a:latin typeface="Times New Roman" pitchFamily="18" charset="0"/>
                <a:cs typeface="Times New Roman" pitchFamily="18" charset="0"/>
              </a:rPr>
              <a:t>Mathematical Model</a:t>
            </a:r>
            <a:br>
              <a:rPr lang="en-US" sz="3600"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FCF5ACB9-0101-44A6-B77C-AD64BE3287BC}"/>
              </a:ext>
            </a:extLst>
          </p:cNvPr>
          <p:cNvSpPr>
            <a:spLocks noGrp="1"/>
          </p:cNvSpPr>
          <p:nvPr>
            <p:ph idx="1"/>
          </p:nvPr>
        </p:nvSpPr>
        <p:spPr>
          <a:xfrm>
            <a:off x="228600" y="1143001"/>
            <a:ext cx="8763000" cy="5353872"/>
          </a:xfrm>
        </p:spPr>
        <p:txBody>
          <a:bodyPr>
            <a:normAutofit/>
          </a:bodyPr>
          <a:lstStyle/>
          <a:p>
            <a:pPr marL="0" indent="0">
              <a:buNone/>
            </a:pPr>
            <a:r>
              <a:rPr lang="en-US" sz="2000" b="0" i="0" dirty="0">
                <a:solidFill>
                  <a:srgbClr val="222222"/>
                </a:solidFill>
                <a:effectLst/>
                <a:latin typeface="Times New Roman" pitchFamily="18" charset="0"/>
                <a:cs typeface="Times New Roman" pitchFamily="18" charset="0"/>
              </a:rPr>
              <a:t>Image classification and localization are applied on each grid. YOLO then predicts the bounding boxes and their corresponding class probabilities for objects </a:t>
            </a:r>
            <a:r>
              <a:rPr lang="en-US" sz="2000" b="0" i="0" dirty="0">
                <a:solidFill>
                  <a:srgbClr val="222222"/>
                </a:solidFill>
                <a:effectLst/>
                <a:latin typeface="Lato" panose="020F0502020204030203" pitchFamily="34" charset="0"/>
              </a:rPr>
              <a:t>.</a:t>
            </a:r>
          </a:p>
          <a:p>
            <a:pPr marL="0" indent="0">
              <a:buNone/>
            </a:pPr>
            <a:endParaRPr lang="en-US" sz="2000" b="0" i="0" dirty="0">
              <a:solidFill>
                <a:srgbClr val="222222"/>
              </a:solidFill>
              <a:effectLst/>
              <a:latin typeface="Lato" panose="020F0502020204030203" pitchFamily="34" charset="0"/>
            </a:endParaRPr>
          </a:p>
          <a:p>
            <a:pPr algn="l">
              <a:buFont typeface="Arial" panose="020B0604020202020204" pitchFamily="34" charset="0"/>
              <a:buChar char="•"/>
            </a:pPr>
            <a:r>
              <a:rPr lang="en-US" sz="1500" b="0" i="0" dirty="0">
                <a:solidFill>
                  <a:srgbClr val="222222"/>
                </a:solidFill>
                <a:effectLst/>
                <a:latin typeface="Times New Roman" pitchFamily="18" charset="0"/>
                <a:cs typeface="Times New Roman" pitchFamily="18" charset="0"/>
              </a:rPr>
              <a:t>p</a:t>
            </a:r>
            <a:r>
              <a:rPr lang="en-US" sz="1500" b="0" i="0" baseline="-25000" dirty="0">
                <a:solidFill>
                  <a:srgbClr val="222222"/>
                </a:solidFill>
                <a:effectLst/>
                <a:latin typeface="Times New Roman" pitchFamily="18" charset="0"/>
                <a:cs typeface="Times New Roman" pitchFamily="18" charset="0"/>
              </a:rPr>
              <a:t>c</a:t>
            </a:r>
            <a:r>
              <a:rPr lang="en-US" sz="1500" b="0" i="0" dirty="0">
                <a:solidFill>
                  <a:srgbClr val="222222"/>
                </a:solidFill>
                <a:effectLst/>
                <a:latin typeface="Times New Roman" pitchFamily="18" charset="0"/>
                <a:cs typeface="Times New Roman" pitchFamily="18" charset="0"/>
              </a:rPr>
              <a:t> defines whether an object is present in the grid or not (it is the probability)</a:t>
            </a:r>
          </a:p>
          <a:p>
            <a:pPr algn="l">
              <a:buFont typeface="Arial" panose="020B0604020202020204" pitchFamily="34" charset="0"/>
              <a:buChar char="•"/>
            </a:pPr>
            <a:r>
              <a:rPr lang="en-US" sz="1500" b="0" i="0" dirty="0">
                <a:solidFill>
                  <a:srgbClr val="222222"/>
                </a:solidFill>
                <a:effectLst/>
                <a:latin typeface="Times New Roman" pitchFamily="18" charset="0"/>
                <a:cs typeface="Times New Roman" pitchFamily="18" charset="0"/>
              </a:rPr>
              <a:t>b</a:t>
            </a:r>
            <a:r>
              <a:rPr lang="en-US" sz="1500" b="0" i="0" baseline="-25000" dirty="0">
                <a:solidFill>
                  <a:srgbClr val="222222"/>
                </a:solidFill>
                <a:effectLst/>
                <a:latin typeface="Times New Roman" pitchFamily="18" charset="0"/>
                <a:cs typeface="Times New Roman" pitchFamily="18" charset="0"/>
              </a:rPr>
              <a:t>x</a:t>
            </a:r>
            <a:r>
              <a:rPr lang="en-US" sz="1500" b="0" i="0" dirty="0">
                <a:solidFill>
                  <a:srgbClr val="222222"/>
                </a:solidFill>
                <a:effectLst/>
                <a:latin typeface="Times New Roman" pitchFamily="18" charset="0"/>
                <a:cs typeface="Times New Roman" pitchFamily="18" charset="0"/>
              </a:rPr>
              <a:t>, b</a:t>
            </a:r>
            <a:r>
              <a:rPr lang="en-US" sz="1500" b="0" i="0" baseline="-25000" dirty="0">
                <a:solidFill>
                  <a:srgbClr val="222222"/>
                </a:solidFill>
                <a:effectLst/>
                <a:latin typeface="Times New Roman" pitchFamily="18" charset="0"/>
                <a:cs typeface="Times New Roman" pitchFamily="18" charset="0"/>
              </a:rPr>
              <a:t>y</a:t>
            </a:r>
            <a:r>
              <a:rPr lang="en-US" sz="1500" b="0" i="0" dirty="0">
                <a:solidFill>
                  <a:srgbClr val="222222"/>
                </a:solidFill>
                <a:effectLst/>
                <a:latin typeface="Times New Roman" pitchFamily="18" charset="0"/>
                <a:cs typeface="Times New Roman" pitchFamily="18" charset="0"/>
              </a:rPr>
              <a:t>, b</a:t>
            </a:r>
            <a:r>
              <a:rPr lang="en-US" sz="1500" b="0" i="0" baseline="-25000" dirty="0">
                <a:solidFill>
                  <a:srgbClr val="222222"/>
                </a:solidFill>
                <a:effectLst/>
                <a:latin typeface="Times New Roman" pitchFamily="18" charset="0"/>
                <a:cs typeface="Times New Roman" pitchFamily="18" charset="0"/>
              </a:rPr>
              <a:t>h</a:t>
            </a:r>
            <a:r>
              <a:rPr lang="en-US" sz="1500" b="0" i="0" dirty="0">
                <a:solidFill>
                  <a:srgbClr val="222222"/>
                </a:solidFill>
                <a:effectLst/>
                <a:latin typeface="Times New Roman" pitchFamily="18" charset="0"/>
                <a:cs typeface="Times New Roman" pitchFamily="18" charset="0"/>
              </a:rPr>
              <a:t>, b</a:t>
            </a:r>
            <a:r>
              <a:rPr lang="en-US" sz="1500" b="0" i="0" baseline="-25000" dirty="0">
                <a:solidFill>
                  <a:srgbClr val="222222"/>
                </a:solidFill>
                <a:effectLst/>
                <a:latin typeface="Times New Roman" pitchFamily="18" charset="0"/>
                <a:cs typeface="Times New Roman" pitchFamily="18" charset="0"/>
              </a:rPr>
              <a:t>w</a:t>
            </a:r>
            <a:r>
              <a:rPr lang="en-US" sz="1500" b="0" i="0" dirty="0">
                <a:solidFill>
                  <a:srgbClr val="222222"/>
                </a:solidFill>
                <a:effectLst/>
                <a:latin typeface="Times New Roman" pitchFamily="18" charset="0"/>
                <a:cs typeface="Times New Roman" pitchFamily="18" charset="0"/>
              </a:rPr>
              <a:t> specify the bounding box if there is an object</a:t>
            </a:r>
          </a:p>
          <a:p>
            <a:pPr algn="l">
              <a:buFont typeface="Arial" panose="020B0604020202020204" pitchFamily="34" charset="0"/>
              <a:buChar char="•"/>
            </a:pPr>
            <a:r>
              <a:rPr lang="en-US" sz="1500" b="0" i="0" dirty="0">
                <a:solidFill>
                  <a:srgbClr val="222222"/>
                </a:solidFill>
                <a:effectLst/>
                <a:latin typeface="Times New Roman" pitchFamily="18" charset="0"/>
                <a:cs typeface="Times New Roman" pitchFamily="18" charset="0"/>
              </a:rPr>
              <a:t>c</a:t>
            </a:r>
            <a:r>
              <a:rPr lang="en-US" sz="1500" b="0" i="0" baseline="-25000" dirty="0">
                <a:solidFill>
                  <a:srgbClr val="222222"/>
                </a:solidFill>
                <a:effectLst/>
                <a:latin typeface="Times New Roman" pitchFamily="18" charset="0"/>
                <a:cs typeface="Times New Roman" pitchFamily="18" charset="0"/>
              </a:rPr>
              <a:t>1</a:t>
            </a:r>
            <a:r>
              <a:rPr lang="en-US" sz="1500" b="0" i="0" dirty="0">
                <a:solidFill>
                  <a:srgbClr val="222222"/>
                </a:solidFill>
                <a:effectLst/>
                <a:latin typeface="Times New Roman" pitchFamily="18" charset="0"/>
                <a:cs typeface="Times New Roman" pitchFamily="18" charset="0"/>
              </a:rPr>
              <a:t>, c</a:t>
            </a:r>
            <a:r>
              <a:rPr lang="en-US" sz="1500" b="0" i="0" baseline="-25000" dirty="0">
                <a:solidFill>
                  <a:srgbClr val="222222"/>
                </a:solidFill>
                <a:effectLst/>
                <a:latin typeface="Times New Roman" pitchFamily="18" charset="0"/>
                <a:cs typeface="Times New Roman" pitchFamily="18" charset="0"/>
              </a:rPr>
              <a:t>2</a:t>
            </a:r>
            <a:r>
              <a:rPr lang="en-US" sz="1500" b="0" i="0" dirty="0">
                <a:solidFill>
                  <a:srgbClr val="222222"/>
                </a:solidFill>
                <a:effectLst/>
                <a:latin typeface="Times New Roman" pitchFamily="18" charset="0"/>
                <a:cs typeface="Times New Roman" pitchFamily="18" charset="0"/>
              </a:rPr>
              <a:t>, c</a:t>
            </a:r>
            <a:r>
              <a:rPr lang="en-US" sz="1500" b="0" i="0" baseline="-25000" dirty="0">
                <a:solidFill>
                  <a:srgbClr val="222222"/>
                </a:solidFill>
                <a:effectLst/>
                <a:latin typeface="Times New Roman" pitchFamily="18" charset="0"/>
                <a:cs typeface="Times New Roman" pitchFamily="18" charset="0"/>
              </a:rPr>
              <a:t>3</a:t>
            </a:r>
            <a:r>
              <a:rPr lang="en-US" sz="1500" b="0" i="0" dirty="0">
                <a:solidFill>
                  <a:srgbClr val="222222"/>
                </a:solidFill>
                <a:effectLst/>
                <a:latin typeface="Times New Roman" pitchFamily="18" charset="0"/>
                <a:cs typeface="Times New Roman" pitchFamily="18" charset="0"/>
              </a:rPr>
              <a:t> represent the classes. So, if the object is a car, c</a:t>
            </a:r>
            <a:r>
              <a:rPr lang="en-US" sz="1500" b="0" i="0" baseline="-25000" dirty="0">
                <a:solidFill>
                  <a:srgbClr val="222222"/>
                </a:solidFill>
                <a:effectLst/>
                <a:latin typeface="Times New Roman" pitchFamily="18" charset="0"/>
                <a:cs typeface="Times New Roman" pitchFamily="18" charset="0"/>
              </a:rPr>
              <a:t>2</a:t>
            </a:r>
            <a:r>
              <a:rPr lang="en-US" sz="1500" b="0" i="0" dirty="0">
                <a:solidFill>
                  <a:srgbClr val="222222"/>
                </a:solidFill>
                <a:effectLst/>
                <a:latin typeface="Times New Roman" pitchFamily="18" charset="0"/>
                <a:cs typeface="Times New Roman" pitchFamily="18" charset="0"/>
              </a:rPr>
              <a:t> will be 1 and c</a:t>
            </a:r>
            <a:r>
              <a:rPr lang="en-US" sz="1500" b="0" i="0" baseline="-25000" dirty="0">
                <a:solidFill>
                  <a:srgbClr val="222222"/>
                </a:solidFill>
                <a:effectLst/>
                <a:latin typeface="Times New Roman" pitchFamily="18" charset="0"/>
                <a:cs typeface="Times New Roman" pitchFamily="18" charset="0"/>
              </a:rPr>
              <a:t>1 &amp;</a:t>
            </a:r>
            <a:r>
              <a:rPr lang="en-US" sz="1500" b="0" i="0" dirty="0">
                <a:solidFill>
                  <a:srgbClr val="222222"/>
                </a:solidFill>
                <a:effectLst/>
                <a:latin typeface="Times New Roman" pitchFamily="18" charset="0"/>
                <a:cs typeface="Times New Roman" pitchFamily="18" charset="0"/>
              </a:rPr>
              <a:t> c</a:t>
            </a:r>
            <a:r>
              <a:rPr lang="en-US" sz="1500" b="0" i="0" baseline="-25000" dirty="0">
                <a:solidFill>
                  <a:srgbClr val="222222"/>
                </a:solidFill>
                <a:effectLst/>
                <a:latin typeface="Times New Roman" pitchFamily="18" charset="0"/>
                <a:cs typeface="Times New Roman" pitchFamily="18" charset="0"/>
              </a:rPr>
              <a:t>3</a:t>
            </a:r>
            <a:r>
              <a:rPr lang="en-US" sz="1500" b="0" i="0" dirty="0">
                <a:solidFill>
                  <a:srgbClr val="222222"/>
                </a:solidFill>
                <a:effectLst/>
                <a:latin typeface="Times New Roman" pitchFamily="18" charset="0"/>
                <a:cs typeface="Times New Roman" pitchFamily="18" charset="0"/>
              </a:rPr>
              <a:t> will be 0, and so on</a:t>
            </a:r>
          </a:p>
          <a:p>
            <a:pPr marL="0" indent="0">
              <a:buNone/>
            </a:pPr>
            <a:endParaRPr lang="en-US" sz="1400" b="0" i="0" dirty="0">
              <a:solidFill>
                <a:srgbClr val="222222"/>
              </a:solidFill>
              <a:effectLst/>
              <a:latin typeface="Times New Roman" pitchFamily="18" charset="0"/>
              <a:cs typeface="Times New Roman" pitchFamily="18" charset="0"/>
            </a:endParaRPr>
          </a:p>
          <a:p>
            <a:pPr marL="0" indent="0">
              <a:buNone/>
            </a:pPr>
            <a:r>
              <a:rPr lang="en-US" sz="1500" b="0" i="0" dirty="0">
                <a:solidFill>
                  <a:srgbClr val="222222"/>
                </a:solidFill>
                <a:effectLst/>
                <a:latin typeface="Times New Roman" pitchFamily="18" charset="0"/>
                <a:cs typeface="Times New Roman" pitchFamily="18" charset="0"/>
              </a:rPr>
              <a:t>we select the first grid from the above example:1</a:t>
            </a:r>
          </a:p>
          <a:p>
            <a:pPr marL="0" indent="0">
              <a:buNone/>
            </a:pPr>
            <a:r>
              <a:rPr lang="en-US" sz="1500" b="0" i="0" dirty="0">
                <a:solidFill>
                  <a:srgbClr val="222222"/>
                </a:solidFill>
                <a:effectLst/>
                <a:latin typeface="Times New Roman" pitchFamily="18" charset="0"/>
                <a:cs typeface="Times New Roman" pitchFamily="18" charset="0"/>
              </a:rPr>
              <a:t>Since there is no object in this grid, pc will be zero and the y label for this grid will be</a:t>
            </a:r>
            <a:r>
              <a:rPr lang="en-US" sz="1400" b="0" i="0" dirty="0">
                <a:solidFill>
                  <a:srgbClr val="222222"/>
                </a:solidFill>
                <a:effectLst/>
                <a:latin typeface="Times New Roman" pitchFamily="18" charset="0"/>
                <a:cs typeface="Times New Roman" pitchFamily="18" charset="0"/>
              </a:rPr>
              <a:t>:</a:t>
            </a:r>
          </a:p>
          <a:p>
            <a:pPr marL="0" indent="0">
              <a:buNone/>
            </a:pPr>
            <a:endParaRPr lang="en-IN" sz="1800" dirty="0"/>
          </a:p>
        </p:txBody>
      </p:sp>
      <p:pic>
        <p:nvPicPr>
          <p:cNvPr id="10" name="Picture 9" descr="Table&#10;&#10;Description automatically generated">
            <a:extLst>
              <a:ext uri="{FF2B5EF4-FFF2-40B4-BE49-F238E27FC236}">
                <a16:creationId xmlns:a16="http://schemas.microsoft.com/office/drawing/2014/main" id="{F7F0D5CE-9384-4E9B-A7F7-F4535AD8E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8939" y="2057400"/>
            <a:ext cx="1575159" cy="1600200"/>
          </a:xfrm>
          <a:prstGeom prst="rect">
            <a:avLst/>
          </a:prstGeom>
        </p:spPr>
      </p:pic>
      <p:pic>
        <p:nvPicPr>
          <p:cNvPr id="14" name="Picture 13">
            <a:extLst>
              <a:ext uri="{FF2B5EF4-FFF2-40B4-BE49-F238E27FC236}">
                <a16:creationId xmlns:a16="http://schemas.microsoft.com/office/drawing/2014/main" id="{E039DB1E-367F-4922-A460-6A828C3E2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164" y="4343400"/>
            <a:ext cx="1194072" cy="1168666"/>
          </a:xfrm>
          <a:prstGeom prst="rect">
            <a:avLst/>
          </a:prstGeom>
        </p:spPr>
      </p:pic>
      <p:pic>
        <p:nvPicPr>
          <p:cNvPr id="19" name="Picture 18" descr="Table&#10;&#10;Description automatically generated">
            <a:extLst>
              <a:ext uri="{FF2B5EF4-FFF2-40B4-BE49-F238E27FC236}">
                <a16:creationId xmlns:a16="http://schemas.microsoft.com/office/drawing/2014/main" id="{7C02570C-6EAA-4A51-9850-67386A7B31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4277274"/>
            <a:ext cx="1194072" cy="1300917"/>
          </a:xfrm>
          <a:prstGeom prst="rect">
            <a:avLst/>
          </a:prstGeom>
        </p:spPr>
      </p:pic>
      <p:sp>
        <p:nvSpPr>
          <p:cNvPr id="12"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4211683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FCF5ACB9-0101-44A6-B77C-AD64BE3287BC}"/>
              </a:ext>
            </a:extLst>
          </p:cNvPr>
          <p:cNvSpPr>
            <a:spLocks noGrp="1"/>
          </p:cNvSpPr>
          <p:nvPr>
            <p:ph idx="1"/>
          </p:nvPr>
        </p:nvSpPr>
        <p:spPr>
          <a:xfrm>
            <a:off x="304800" y="1219201"/>
            <a:ext cx="8686800" cy="5277671"/>
          </a:xfrm>
        </p:spPr>
        <p:txBody>
          <a:bodyPr>
            <a:normAutofit/>
          </a:bodyPr>
          <a:lstStyle/>
          <a:p>
            <a:pPr marL="0" indent="0">
              <a:buNone/>
            </a:pPr>
            <a:endParaRPr lang="en-US" sz="2000" dirty="0">
              <a:latin typeface="Times New Roman" pitchFamily="18" charset="0"/>
              <a:cs typeface="Times New Roman" pitchFamily="18" charset="0"/>
            </a:endParaRPr>
          </a:p>
          <a:p>
            <a:pPr marL="0" indent="0">
              <a:buNone/>
            </a:pPr>
            <a:r>
              <a:rPr lang="en-US" sz="1600" b="0" i="0" dirty="0">
                <a:solidFill>
                  <a:srgbClr val="222222"/>
                </a:solidFill>
                <a:effectLst/>
                <a:latin typeface="Times New Roman" pitchFamily="18" charset="0"/>
                <a:cs typeface="Times New Roman" pitchFamily="18" charset="0"/>
              </a:rPr>
              <a:t>Let’s take another grid in which we have a car (c</a:t>
            </a:r>
            <a:r>
              <a:rPr lang="en-US" sz="1600" b="0" i="0" baseline="-25000" dirty="0">
                <a:solidFill>
                  <a:srgbClr val="222222"/>
                </a:solidFill>
                <a:effectLst/>
                <a:latin typeface="Times New Roman" pitchFamily="18" charset="0"/>
                <a:cs typeface="Times New Roman" pitchFamily="18" charset="0"/>
              </a:rPr>
              <a:t>2</a:t>
            </a:r>
            <a:r>
              <a:rPr lang="en-US" sz="1600" b="0" i="0" dirty="0">
                <a:solidFill>
                  <a:srgbClr val="222222"/>
                </a:solidFill>
                <a:effectLst/>
                <a:latin typeface="Times New Roman" pitchFamily="18" charset="0"/>
                <a:cs typeface="Times New Roman" pitchFamily="18" charset="0"/>
              </a:rPr>
              <a:t> = 1):</a:t>
            </a:r>
          </a:p>
          <a:p>
            <a:pPr marL="0" indent="0">
              <a:buNone/>
            </a:pPr>
            <a:r>
              <a:rPr lang="en-US" sz="1600" b="0" i="0" dirty="0">
                <a:solidFill>
                  <a:srgbClr val="222222"/>
                </a:solidFill>
                <a:effectLst/>
                <a:latin typeface="Times New Roman" pitchFamily="18" charset="0"/>
                <a:cs typeface="Times New Roman" pitchFamily="18" charset="0"/>
              </a:rPr>
              <a:t>Since there is an object in this grid, p</a:t>
            </a:r>
            <a:r>
              <a:rPr lang="en-US" sz="1600" b="0" i="0" baseline="-25000" dirty="0">
                <a:solidFill>
                  <a:srgbClr val="222222"/>
                </a:solidFill>
                <a:effectLst/>
                <a:latin typeface="Times New Roman" pitchFamily="18" charset="0"/>
                <a:cs typeface="Times New Roman" pitchFamily="18" charset="0"/>
              </a:rPr>
              <a:t>c</a:t>
            </a:r>
            <a:r>
              <a:rPr lang="en-US" sz="1600" b="0" i="0" dirty="0">
                <a:solidFill>
                  <a:srgbClr val="222222"/>
                </a:solidFill>
                <a:effectLst/>
                <a:latin typeface="Times New Roman" pitchFamily="18" charset="0"/>
                <a:cs typeface="Times New Roman" pitchFamily="18" charset="0"/>
              </a:rPr>
              <a:t> will be equal to 1</a:t>
            </a:r>
            <a:endParaRPr lang="en-US" sz="1600" dirty="0">
              <a:solidFill>
                <a:srgbClr val="222222"/>
              </a:solidFill>
              <a:latin typeface="Times New Roman" pitchFamily="18" charset="0"/>
              <a:cs typeface="Times New Roman" pitchFamily="18" charset="0"/>
            </a:endParaRPr>
          </a:p>
          <a:p>
            <a:pPr marL="0" indent="0">
              <a:buNone/>
            </a:pPr>
            <a:r>
              <a:rPr lang="en-US" sz="1600" b="0" i="0" dirty="0">
                <a:solidFill>
                  <a:srgbClr val="222222"/>
                </a:solidFill>
                <a:effectLst/>
                <a:latin typeface="Times New Roman" pitchFamily="18" charset="0"/>
                <a:cs typeface="Times New Roman" pitchFamily="18" charset="0"/>
              </a:rPr>
              <a:t>b</a:t>
            </a:r>
            <a:r>
              <a:rPr lang="en-US" sz="1600" b="0" i="0" baseline="-25000" dirty="0">
                <a:solidFill>
                  <a:srgbClr val="222222"/>
                </a:solidFill>
                <a:effectLst/>
                <a:latin typeface="Times New Roman" pitchFamily="18" charset="0"/>
                <a:cs typeface="Times New Roman" pitchFamily="18" charset="0"/>
              </a:rPr>
              <a:t>x</a:t>
            </a:r>
            <a:r>
              <a:rPr lang="en-US" sz="1600" b="0" i="0" dirty="0">
                <a:solidFill>
                  <a:srgbClr val="222222"/>
                </a:solidFill>
                <a:effectLst/>
                <a:latin typeface="Times New Roman" pitchFamily="18" charset="0"/>
                <a:cs typeface="Times New Roman" pitchFamily="18" charset="0"/>
              </a:rPr>
              <a:t>, b</a:t>
            </a:r>
            <a:r>
              <a:rPr lang="en-US" sz="1600" b="0" i="0" baseline="-25000" dirty="0">
                <a:solidFill>
                  <a:srgbClr val="222222"/>
                </a:solidFill>
                <a:effectLst/>
                <a:latin typeface="Times New Roman" pitchFamily="18" charset="0"/>
                <a:cs typeface="Times New Roman" pitchFamily="18" charset="0"/>
              </a:rPr>
              <a:t>y</a:t>
            </a:r>
            <a:r>
              <a:rPr lang="en-US" sz="1600" b="0" i="0" dirty="0">
                <a:solidFill>
                  <a:srgbClr val="222222"/>
                </a:solidFill>
                <a:effectLst/>
                <a:latin typeface="Times New Roman" pitchFamily="18" charset="0"/>
                <a:cs typeface="Times New Roman" pitchFamily="18" charset="0"/>
              </a:rPr>
              <a:t>, </a:t>
            </a:r>
            <a:r>
              <a:rPr lang="en-US" sz="1600" b="0" i="0" dirty="0" err="1">
                <a:solidFill>
                  <a:srgbClr val="222222"/>
                </a:solidFill>
                <a:effectLst/>
                <a:latin typeface="Times New Roman" pitchFamily="18" charset="0"/>
                <a:cs typeface="Times New Roman" pitchFamily="18" charset="0"/>
              </a:rPr>
              <a:t>b</a:t>
            </a:r>
            <a:r>
              <a:rPr lang="en-US" sz="1600" b="0" i="0" baseline="-25000" dirty="0" err="1">
                <a:solidFill>
                  <a:srgbClr val="222222"/>
                </a:solidFill>
                <a:effectLst/>
                <a:latin typeface="Times New Roman" pitchFamily="18" charset="0"/>
                <a:cs typeface="Times New Roman" pitchFamily="18" charset="0"/>
              </a:rPr>
              <a:t>h</a:t>
            </a:r>
            <a:r>
              <a:rPr lang="en-US" sz="1600" b="0" i="0" dirty="0">
                <a:solidFill>
                  <a:srgbClr val="222222"/>
                </a:solidFill>
                <a:effectLst/>
                <a:latin typeface="Times New Roman" pitchFamily="18" charset="0"/>
                <a:cs typeface="Times New Roman" pitchFamily="18" charset="0"/>
              </a:rPr>
              <a:t>, </a:t>
            </a:r>
            <a:r>
              <a:rPr lang="en-US" sz="1600" b="0" i="0" dirty="0" err="1">
                <a:solidFill>
                  <a:srgbClr val="222222"/>
                </a:solidFill>
                <a:effectLst/>
                <a:latin typeface="Times New Roman" pitchFamily="18" charset="0"/>
                <a:cs typeface="Times New Roman" pitchFamily="18" charset="0"/>
              </a:rPr>
              <a:t>b</a:t>
            </a:r>
            <a:r>
              <a:rPr lang="en-US" sz="1600" b="0" i="0" baseline="-25000" dirty="0" err="1">
                <a:solidFill>
                  <a:srgbClr val="222222"/>
                </a:solidFill>
                <a:effectLst/>
                <a:latin typeface="Times New Roman" pitchFamily="18" charset="0"/>
                <a:cs typeface="Times New Roman" pitchFamily="18" charset="0"/>
              </a:rPr>
              <a:t>w</a:t>
            </a:r>
            <a:r>
              <a:rPr lang="en-US" sz="1600" b="0" i="0" dirty="0">
                <a:solidFill>
                  <a:srgbClr val="222222"/>
                </a:solidFill>
                <a:effectLst/>
                <a:latin typeface="Times New Roman" pitchFamily="18" charset="0"/>
                <a:cs typeface="Times New Roman" pitchFamily="18" charset="0"/>
              </a:rPr>
              <a:t> will be calculated relative to the grid cell we are dealing with.</a:t>
            </a:r>
          </a:p>
          <a:p>
            <a:pPr marL="0" indent="0">
              <a:buNone/>
            </a:pPr>
            <a:r>
              <a:rPr lang="en-US" sz="1600" b="0" i="0" dirty="0">
                <a:solidFill>
                  <a:srgbClr val="222222"/>
                </a:solidFill>
                <a:effectLst/>
                <a:latin typeface="Times New Roman" pitchFamily="18" charset="0"/>
                <a:cs typeface="Times New Roman" pitchFamily="18" charset="0"/>
              </a:rPr>
              <a:t>Since car is the second class, c</a:t>
            </a:r>
            <a:r>
              <a:rPr lang="en-US" sz="1600" b="0" i="0" baseline="-25000" dirty="0">
                <a:solidFill>
                  <a:srgbClr val="222222"/>
                </a:solidFill>
                <a:effectLst/>
                <a:latin typeface="Times New Roman" pitchFamily="18" charset="0"/>
                <a:cs typeface="Times New Roman" pitchFamily="18" charset="0"/>
              </a:rPr>
              <a:t>2</a:t>
            </a:r>
            <a:r>
              <a:rPr lang="en-US" sz="1600" b="0" i="0" dirty="0">
                <a:solidFill>
                  <a:srgbClr val="222222"/>
                </a:solidFill>
                <a:effectLst/>
                <a:latin typeface="Times New Roman" pitchFamily="18" charset="0"/>
                <a:cs typeface="Times New Roman" pitchFamily="18" charset="0"/>
              </a:rPr>
              <a:t> = 1 and c</a:t>
            </a:r>
            <a:r>
              <a:rPr lang="en-US" sz="1600" b="0" i="0" baseline="-25000" dirty="0">
                <a:solidFill>
                  <a:srgbClr val="222222"/>
                </a:solidFill>
                <a:effectLst/>
                <a:latin typeface="Times New Roman" pitchFamily="18" charset="0"/>
                <a:cs typeface="Times New Roman" pitchFamily="18" charset="0"/>
              </a:rPr>
              <a:t>1</a:t>
            </a:r>
            <a:r>
              <a:rPr lang="en-US" sz="1600" b="0" i="0" dirty="0">
                <a:solidFill>
                  <a:srgbClr val="222222"/>
                </a:solidFill>
                <a:effectLst/>
                <a:latin typeface="Times New Roman" pitchFamily="18" charset="0"/>
                <a:cs typeface="Times New Roman" pitchFamily="18" charset="0"/>
              </a:rPr>
              <a:t> and c</a:t>
            </a:r>
            <a:r>
              <a:rPr lang="en-US" sz="1600" b="0" i="0" baseline="-25000" dirty="0">
                <a:solidFill>
                  <a:srgbClr val="222222"/>
                </a:solidFill>
                <a:effectLst/>
                <a:latin typeface="Times New Roman" pitchFamily="18" charset="0"/>
                <a:cs typeface="Times New Roman" pitchFamily="18" charset="0"/>
              </a:rPr>
              <a:t>3</a:t>
            </a:r>
            <a:r>
              <a:rPr lang="en-US" sz="1600" b="0" i="0" dirty="0">
                <a:solidFill>
                  <a:srgbClr val="222222"/>
                </a:solidFill>
                <a:effectLst/>
                <a:latin typeface="Times New Roman" pitchFamily="18" charset="0"/>
                <a:cs typeface="Times New Roman" pitchFamily="18" charset="0"/>
              </a:rPr>
              <a:t> = 0.So, for each of the 9 grids, we will have an eight-dimensional output vector. This output will have a shape of 3 X 3 X 8</a:t>
            </a:r>
          </a:p>
          <a:p>
            <a:pPr marL="0" indent="0">
              <a:buNone/>
            </a:pPr>
            <a:endParaRPr lang="en-US" sz="1600" dirty="0">
              <a:solidFill>
                <a:srgbClr val="222222"/>
              </a:solidFill>
              <a:latin typeface="Times New Roman" pitchFamily="18" charset="0"/>
              <a:cs typeface="Times New Roman" pitchFamily="18" charset="0"/>
            </a:endParaRPr>
          </a:p>
          <a:p>
            <a:pPr marL="0" indent="0">
              <a:buNone/>
            </a:pPr>
            <a:endParaRPr lang="en-US" sz="1600" b="0" i="0" dirty="0">
              <a:solidFill>
                <a:srgbClr val="222222"/>
              </a:solidFill>
              <a:effectLst/>
              <a:latin typeface="Times New Roman" pitchFamily="18" charset="0"/>
              <a:cs typeface="Times New Roman" pitchFamily="18" charset="0"/>
            </a:endParaRPr>
          </a:p>
          <a:p>
            <a:pPr marL="0" indent="0">
              <a:buNone/>
            </a:pPr>
            <a:r>
              <a:rPr lang="en-US" sz="1600" b="0" i="0" dirty="0">
                <a:solidFill>
                  <a:srgbClr val="222222"/>
                </a:solidFill>
                <a:effectLst/>
                <a:latin typeface="Times New Roman" pitchFamily="18" charset="0"/>
                <a:cs typeface="Times New Roman" pitchFamily="18" charset="0"/>
              </a:rPr>
              <a:t>Input image – 100 X 100 X 3, output – 3 X 3 X 8, our model will be trained as follows:</a:t>
            </a:r>
          </a:p>
          <a:p>
            <a:pPr marL="0" indent="0">
              <a:buNone/>
            </a:pPr>
            <a:endParaRPr lang="en-US" sz="2000" dirty="0"/>
          </a:p>
        </p:txBody>
      </p:sp>
      <p:pic>
        <p:nvPicPr>
          <p:cNvPr id="10" name="Picture 9" descr="A car in a parking lot&#10;&#10;Description automatically generated with low confidence">
            <a:extLst>
              <a:ext uri="{FF2B5EF4-FFF2-40B4-BE49-F238E27FC236}">
                <a16:creationId xmlns:a16="http://schemas.microsoft.com/office/drawing/2014/main" id="{8BFC1121-D86D-4F7C-A689-041193EF9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985837"/>
            <a:ext cx="1168666" cy="114326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C80A5EC7-BFAC-49BA-A250-AC2CC20F6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4264769"/>
            <a:ext cx="7162800" cy="1755031"/>
          </a:xfrm>
          <a:prstGeom prst="rect">
            <a:avLst/>
          </a:prstGeom>
        </p:spPr>
      </p:pic>
      <p:sp>
        <p:nvSpPr>
          <p:cNvPr id="12"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
        <p:nvSpPr>
          <p:cNvPr id="13" name="Title 12"/>
          <p:cNvSpPr>
            <a:spLocks noGrp="1"/>
          </p:cNvSpPr>
          <p:nvPr>
            <p:ph type="title"/>
          </p:nvPr>
        </p:nvSpPr>
        <p:spPr>
          <a:xfrm>
            <a:off x="628650" y="365127"/>
            <a:ext cx="7886700" cy="930274"/>
          </a:xfrm>
        </p:spPr>
        <p:txBody>
          <a:bodyPr/>
          <a:lstStyle/>
          <a:p>
            <a:endParaRPr lang="en-US" dirty="0"/>
          </a:p>
        </p:txBody>
      </p:sp>
    </p:spTree>
    <p:extLst>
      <p:ext uri="{BB962C8B-B14F-4D97-AF65-F5344CB8AC3E}">
        <p14:creationId xmlns:p14="http://schemas.microsoft.com/office/powerpoint/2010/main" val="195214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FCF5ACB9-0101-44A6-B77C-AD64BE3287BC}"/>
              </a:ext>
            </a:extLst>
          </p:cNvPr>
          <p:cNvSpPr>
            <a:spLocks noGrp="1"/>
          </p:cNvSpPr>
          <p:nvPr>
            <p:ph idx="1"/>
          </p:nvPr>
        </p:nvSpPr>
        <p:spPr>
          <a:xfrm>
            <a:off x="228600" y="911513"/>
            <a:ext cx="8763000" cy="5585359"/>
          </a:xfrm>
        </p:spPr>
        <p:txBody>
          <a:bodyPr>
            <a:normAutofit/>
          </a:bodyPr>
          <a:lstStyle/>
          <a:p>
            <a:pPr marL="0" indent="0">
              <a:buNone/>
            </a:pPr>
            <a:r>
              <a:rPr lang="en-US" sz="1600" b="0" i="0" dirty="0">
                <a:solidFill>
                  <a:srgbClr val="222222"/>
                </a:solidFill>
                <a:effectLst/>
                <a:latin typeface="Lato" panose="020F0502020204030203" pitchFamily="34" charset="0"/>
              </a:rPr>
              <a:t>b</a:t>
            </a:r>
            <a:r>
              <a:rPr lang="en-US" sz="1600" b="0" i="0" baseline="-25000" dirty="0">
                <a:solidFill>
                  <a:srgbClr val="222222"/>
                </a:solidFill>
                <a:effectLst/>
                <a:latin typeface="Lato" panose="020F0502020204030203" pitchFamily="34" charset="0"/>
              </a:rPr>
              <a:t>x</a:t>
            </a:r>
            <a:r>
              <a:rPr lang="en-US" sz="1600" b="0" i="0" dirty="0">
                <a:solidFill>
                  <a:srgbClr val="222222"/>
                </a:solidFill>
                <a:effectLst/>
                <a:latin typeface="Lato" panose="020F0502020204030203" pitchFamily="34" charset="0"/>
              </a:rPr>
              <a:t>, b</a:t>
            </a:r>
            <a:r>
              <a:rPr lang="en-US" sz="1600" b="0" i="0" baseline="-25000" dirty="0">
                <a:solidFill>
                  <a:srgbClr val="222222"/>
                </a:solidFill>
                <a:effectLst/>
                <a:latin typeface="Lato" panose="020F0502020204030203" pitchFamily="34" charset="0"/>
              </a:rPr>
              <a:t>y</a:t>
            </a:r>
            <a:r>
              <a:rPr lang="en-US" sz="1600" b="0" i="0" dirty="0">
                <a:solidFill>
                  <a:srgbClr val="222222"/>
                </a:solidFill>
                <a:effectLst/>
                <a:latin typeface="Lato" panose="020F0502020204030203" pitchFamily="34" charset="0"/>
              </a:rPr>
              <a:t> are the x and y coordinates of the midpoint of the object with respect to this grid.</a:t>
            </a:r>
          </a:p>
          <a:p>
            <a:pPr marL="0" indent="0">
              <a:buNone/>
            </a:pPr>
            <a:r>
              <a:rPr lang="en-US" sz="1600" b="0" i="0" dirty="0">
                <a:solidFill>
                  <a:srgbClr val="222222"/>
                </a:solidFill>
                <a:effectLst/>
                <a:latin typeface="Lato" panose="020F0502020204030203" pitchFamily="34" charset="0"/>
              </a:rPr>
              <a:t> In this case, it will be b</a:t>
            </a:r>
            <a:r>
              <a:rPr lang="en-US" sz="1600" b="0" i="0" baseline="-25000" dirty="0">
                <a:solidFill>
                  <a:srgbClr val="222222"/>
                </a:solidFill>
                <a:effectLst/>
                <a:latin typeface="Lato" panose="020F0502020204030203" pitchFamily="34" charset="0"/>
              </a:rPr>
              <a:t>x</a:t>
            </a:r>
            <a:r>
              <a:rPr lang="en-US" sz="1600" b="0" i="0" dirty="0">
                <a:solidFill>
                  <a:srgbClr val="222222"/>
                </a:solidFill>
                <a:effectLst/>
                <a:latin typeface="Lato" panose="020F0502020204030203" pitchFamily="34" charset="0"/>
              </a:rPr>
              <a:t> = 0.4 and b</a:t>
            </a:r>
            <a:r>
              <a:rPr lang="en-US" sz="1600" b="0" i="0" baseline="-25000" dirty="0">
                <a:solidFill>
                  <a:srgbClr val="222222"/>
                </a:solidFill>
                <a:effectLst/>
                <a:latin typeface="Lato" panose="020F0502020204030203" pitchFamily="34" charset="0"/>
              </a:rPr>
              <a:t>y</a:t>
            </a:r>
            <a:r>
              <a:rPr lang="en-US" sz="1600" b="0" i="0" dirty="0">
                <a:solidFill>
                  <a:srgbClr val="222222"/>
                </a:solidFill>
                <a:effectLst/>
                <a:latin typeface="Lato" panose="020F0502020204030203" pitchFamily="34" charset="0"/>
              </a:rPr>
              <a:t> = 0.3</a:t>
            </a:r>
          </a:p>
          <a:p>
            <a:pPr marL="0" indent="0">
              <a:buNone/>
            </a:pPr>
            <a:r>
              <a:rPr lang="en-US" sz="1600" b="0" i="0" dirty="0" err="1">
                <a:solidFill>
                  <a:srgbClr val="222222"/>
                </a:solidFill>
                <a:effectLst/>
                <a:latin typeface="Lato" panose="020F0502020204030203" pitchFamily="34" charset="0"/>
              </a:rPr>
              <a:t>b</a:t>
            </a:r>
            <a:r>
              <a:rPr lang="en-US" sz="1600" b="0" i="0" baseline="-25000" dirty="0" err="1">
                <a:solidFill>
                  <a:srgbClr val="222222"/>
                </a:solidFill>
                <a:effectLst/>
                <a:latin typeface="Lato" panose="020F0502020204030203" pitchFamily="34" charset="0"/>
              </a:rPr>
              <a:t>h</a:t>
            </a:r>
            <a:r>
              <a:rPr lang="en-US" sz="1600" b="0" i="0" dirty="0">
                <a:solidFill>
                  <a:srgbClr val="222222"/>
                </a:solidFill>
                <a:effectLst/>
                <a:latin typeface="Lato" panose="020F0502020204030203" pitchFamily="34" charset="0"/>
              </a:rPr>
              <a:t> is the ratio of the height of the bounding box</a:t>
            </a:r>
          </a:p>
          <a:p>
            <a:pPr marL="0" indent="0">
              <a:buNone/>
            </a:pPr>
            <a:r>
              <a:rPr lang="en-IN" sz="1600" b="0" i="0" dirty="0" err="1">
                <a:solidFill>
                  <a:srgbClr val="222222"/>
                </a:solidFill>
                <a:effectLst/>
                <a:latin typeface="Lato" panose="020F0502020204030203" pitchFamily="34" charset="0"/>
              </a:rPr>
              <a:t>b</a:t>
            </a:r>
            <a:r>
              <a:rPr lang="en-IN" sz="1600" b="0" i="0" baseline="-25000" dirty="0" err="1">
                <a:solidFill>
                  <a:srgbClr val="222222"/>
                </a:solidFill>
                <a:effectLst/>
                <a:latin typeface="Lato" panose="020F0502020204030203" pitchFamily="34" charset="0"/>
              </a:rPr>
              <a:t>h</a:t>
            </a:r>
            <a:r>
              <a:rPr lang="en-IN" sz="1600" b="0" i="0" dirty="0">
                <a:solidFill>
                  <a:srgbClr val="222222"/>
                </a:solidFill>
                <a:effectLst/>
                <a:latin typeface="Lato" panose="020F0502020204030203" pitchFamily="34" charset="0"/>
              </a:rPr>
              <a:t> = 0.9</a:t>
            </a:r>
          </a:p>
          <a:p>
            <a:pPr marL="0" indent="0">
              <a:buNone/>
            </a:pPr>
            <a:r>
              <a:rPr lang="en-US" sz="1600" b="0" i="0" dirty="0">
                <a:solidFill>
                  <a:srgbClr val="222222"/>
                </a:solidFill>
                <a:effectLst/>
                <a:latin typeface="Lato" panose="020F0502020204030203" pitchFamily="34" charset="0"/>
              </a:rPr>
              <a:t> </a:t>
            </a:r>
            <a:r>
              <a:rPr lang="en-US" sz="1600" b="0" i="0" dirty="0" err="1">
                <a:solidFill>
                  <a:srgbClr val="222222"/>
                </a:solidFill>
                <a:effectLst/>
                <a:latin typeface="Lato" panose="020F0502020204030203" pitchFamily="34" charset="0"/>
              </a:rPr>
              <a:t>b</a:t>
            </a:r>
            <a:r>
              <a:rPr lang="en-US" sz="1600" b="0" i="0" baseline="-25000" dirty="0" err="1">
                <a:solidFill>
                  <a:srgbClr val="222222"/>
                </a:solidFill>
                <a:effectLst/>
                <a:latin typeface="Lato" panose="020F0502020204030203" pitchFamily="34" charset="0"/>
              </a:rPr>
              <a:t>w</a:t>
            </a:r>
            <a:r>
              <a:rPr lang="en-US" sz="1600" b="0" i="0" dirty="0">
                <a:solidFill>
                  <a:srgbClr val="222222"/>
                </a:solidFill>
                <a:effectLst/>
                <a:latin typeface="Lato" panose="020F0502020204030203" pitchFamily="34" charset="0"/>
              </a:rPr>
              <a:t> is the ratio of the width of the bounding box to the width of the grid cell</a:t>
            </a:r>
          </a:p>
          <a:p>
            <a:pPr marL="0" indent="0">
              <a:buNone/>
            </a:pPr>
            <a:r>
              <a:rPr lang="en-IN" sz="1600" b="0" i="0" dirty="0">
                <a:solidFill>
                  <a:srgbClr val="222222"/>
                </a:solidFill>
                <a:effectLst/>
                <a:latin typeface="Lato" panose="020F0502020204030203" pitchFamily="34" charset="0"/>
              </a:rPr>
              <a:t> </a:t>
            </a:r>
            <a:r>
              <a:rPr lang="en-IN" sz="1600" b="0" i="0" dirty="0" err="1">
                <a:solidFill>
                  <a:srgbClr val="222222"/>
                </a:solidFill>
                <a:effectLst/>
                <a:latin typeface="Lato" panose="020F0502020204030203" pitchFamily="34" charset="0"/>
              </a:rPr>
              <a:t>b</a:t>
            </a:r>
            <a:r>
              <a:rPr lang="en-IN" sz="1600" b="0" i="0" baseline="-25000" dirty="0" err="1">
                <a:solidFill>
                  <a:srgbClr val="222222"/>
                </a:solidFill>
                <a:effectLst/>
                <a:latin typeface="Lato" panose="020F0502020204030203" pitchFamily="34" charset="0"/>
              </a:rPr>
              <a:t>w</a:t>
            </a:r>
            <a:r>
              <a:rPr lang="en-IN" sz="1600" b="0" i="0" dirty="0">
                <a:solidFill>
                  <a:srgbClr val="222222"/>
                </a:solidFill>
                <a:effectLst/>
                <a:latin typeface="Lato" panose="020F0502020204030203" pitchFamily="34" charset="0"/>
              </a:rPr>
              <a:t> = 0.5 </a:t>
            </a:r>
            <a:endParaRPr lang="en-US" sz="2000" dirty="0"/>
          </a:p>
        </p:txBody>
      </p:sp>
      <p:pic>
        <p:nvPicPr>
          <p:cNvPr id="16" name="Picture 15" descr="Graphical user interface&#10;&#10;Description automatically generated">
            <a:extLst>
              <a:ext uri="{FF2B5EF4-FFF2-40B4-BE49-F238E27FC236}">
                <a16:creationId xmlns:a16="http://schemas.microsoft.com/office/drawing/2014/main" id="{8EB2767E-AF90-49E8-86E2-E3AF135F6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804" y="1219200"/>
            <a:ext cx="1814196" cy="1235988"/>
          </a:xfrm>
          <a:prstGeom prst="rect">
            <a:avLst/>
          </a:prstGeom>
        </p:spPr>
      </p:pic>
      <p:pic>
        <p:nvPicPr>
          <p:cNvPr id="18" name="Picture 17" descr="Table&#10;&#10;Description automatically generated">
            <a:extLst>
              <a:ext uri="{FF2B5EF4-FFF2-40B4-BE49-F238E27FC236}">
                <a16:creationId xmlns:a16="http://schemas.microsoft.com/office/drawing/2014/main" id="{FB87C85A-C78F-418D-B731-3805DCBB5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776880"/>
            <a:ext cx="1562456" cy="1854623"/>
          </a:xfrm>
          <a:prstGeom prst="rect">
            <a:avLst/>
          </a:prstGeom>
        </p:spPr>
      </p:pic>
      <p:pic>
        <p:nvPicPr>
          <p:cNvPr id="10" name="Picture 9" descr="kle tech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12"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3182778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90DDE1B-190C-47F5-8255-C9D25E31C697}"/>
              </a:ext>
            </a:extLst>
          </p:cNvPr>
          <p:cNvSpPr txBox="1"/>
          <p:nvPr/>
        </p:nvSpPr>
        <p:spPr>
          <a:xfrm>
            <a:off x="685800" y="813454"/>
            <a:ext cx="5886450" cy="392415"/>
          </a:xfrm>
          <a:prstGeom prst="rect">
            <a:avLst/>
          </a:prstGeom>
          <a:noFill/>
        </p:spPr>
        <p:txBody>
          <a:bodyPr wrap="square">
            <a:spAutoFit/>
          </a:bodyPr>
          <a:lstStyle/>
          <a:p>
            <a:r>
              <a:rPr lang="en-IN" sz="1950" b="1" dirty="0">
                <a:latin typeface="Times New Roman" panose="02020603050405020304" pitchFamily="18" charset="0"/>
                <a:cs typeface="Times New Roman" panose="02020603050405020304" pitchFamily="18" charset="0"/>
              </a:rPr>
              <a:t>Matching strategy</a:t>
            </a:r>
          </a:p>
        </p:txBody>
      </p:sp>
      <p:pic>
        <p:nvPicPr>
          <p:cNvPr id="15" name="Picture 14">
            <a:extLst>
              <a:ext uri="{FF2B5EF4-FFF2-40B4-BE49-F238E27FC236}">
                <a16:creationId xmlns:a16="http://schemas.microsoft.com/office/drawing/2014/main" id="{5051CB52-411F-459F-B676-B1269D5B2F4A}"/>
              </a:ext>
            </a:extLst>
          </p:cNvPr>
          <p:cNvPicPr>
            <a:picLocks noChangeAspect="1"/>
          </p:cNvPicPr>
          <p:nvPr/>
        </p:nvPicPr>
        <p:blipFill>
          <a:blip r:embed="rId2"/>
          <a:stretch>
            <a:fillRect/>
          </a:stretch>
        </p:blipFill>
        <p:spPr>
          <a:xfrm>
            <a:off x="1981200" y="2133600"/>
            <a:ext cx="3016270" cy="853574"/>
          </a:xfrm>
          <a:prstGeom prst="rect">
            <a:avLst/>
          </a:prstGeom>
        </p:spPr>
      </p:pic>
      <p:pic>
        <p:nvPicPr>
          <p:cNvPr id="19" name="Picture 18">
            <a:extLst>
              <a:ext uri="{FF2B5EF4-FFF2-40B4-BE49-F238E27FC236}">
                <a16:creationId xmlns:a16="http://schemas.microsoft.com/office/drawing/2014/main" id="{4EE08615-C099-4D9C-8208-1BA8F74A1BDD}"/>
              </a:ext>
            </a:extLst>
          </p:cNvPr>
          <p:cNvPicPr>
            <a:picLocks noChangeAspect="1"/>
          </p:cNvPicPr>
          <p:nvPr/>
        </p:nvPicPr>
        <p:blipFill>
          <a:blip r:embed="rId3"/>
          <a:stretch>
            <a:fillRect/>
          </a:stretch>
        </p:blipFill>
        <p:spPr>
          <a:xfrm>
            <a:off x="990600" y="2895600"/>
            <a:ext cx="5486400" cy="1111138"/>
          </a:xfrm>
          <a:prstGeom prst="rect">
            <a:avLst/>
          </a:prstGeom>
        </p:spPr>
      </p:pic>
      <p:sp>
        <p:nvSpPr>
          <p:cNvPr id="16" name="TextBox 15">
            <a:extLst>
              <a:ext uri="{FF2B5EF4-FFF2-40B4-BE49-F238E27FC236}">
                <a16:creationId xmlns:a16="http://schemas.microsoft.com/office/drawing/2014/main" id="{A3E34FA7-7663-470B-900D-74CE2F4F6019}"/>
              </a:ext>
            </a:extLst>
          </p:cNvPr>
          <p:cNvSpPr txBox="1"/>
          <p:nvPr/>
        </p:nvSpPr>
        <p:spPr>
          <a:xfrm>
            <a:off x="152401" y="1284041"/>
            <a:ext cx="8839200" cy="1015663"/>
          </a:xfrm>
          <a:prstGeom prst="rect">
            <a:avLst/>
          </a:prstGeom>
          <a:noFill/>
        </p:spPr>
        <p:txBody>
          <a:bodyPr wrap="square">
            <a:spAutoFit/>
          </a:bodyPr>
          <a:lstStyle/>
          <a:p>
            <a:r>
              <a:rPr lang="en-US" sz="1500" dirty="0">
                <a:latin typeface="Times New Roman" pitchFamily="18" charset="0"/>
                <a:cs typeface="Times New Roman" pitchFamily="18" charset="0"/>
              </a:rPr>
              <a:t>During training we need to determine which default boxes correspond to a ground truth detection and train the network accordingly. For each ground truth box, we are selecting from default boxes that vary over location, aspect ratio, and scale. We begin by matching each ground truth box to the default box with the best Jaccard overlap </a:t>
            </a:r>
            <a:r>
              <a:rPr lang="en-US" sz="1500" dirty="0"/>
              <a:t>.</a:t>
            </a:r>
            <a:endParaRPr lang="en-IN" sz="1500" dirty="0"/>
          </a:p>
        </p:txBody>
      </p:sp>
      <p:sp>
        <p:nvSpPr>
          <p:cNvPr id="17" name="TextBox 16">
            <a:extLst>
              <a:ext uri="{FF2B5EF4-FFF2-40B4-BE49-F238E27FC236}">
                <a16:creationId xmlns:a16="http://schemas.microsoft.com/office/drawing/2014/main" id="{376D8990-65DE-4325-86F8-AC5FEF035CCF}"/>
              </a:ext>
            </a:extLst>
          </p:cNvPr>
          <p:cNvSpPr txBox="1"/>
          <p:nvPr/>
        </p:nvSpPr>
        <p:spPr>
          <a:xfrm>
            <a:off x="609600" y="4114800"/>
            <a:ext cx="2571750" cy="323165"/>
          </a:xfrm>
          <a:prstGeom prst="rect">
            <a:avLst/>
          </a:prstGeom>
          <a:noFill/>
        </p:spPr>
        <p:txBody>
          <a:bodyPr wrap="square" rtlCol="0">
            <a:spAutoFit/>
          </a:bodyPr>
          <a:lstStyle/>
          <a:p>
            <a:r>
              <a:rPr lang="en-IN" sz="1500" b="1" dirty="0">
                <a:latin typeface="Times New Roman" pitchFamily="18" charset="0"/>
                <a:cs typeface="Times New Roman" pitchFamily="18" charset="0"/>
              </a:rPr>
              <a:t>Non Max Suppression:</a:t>
            </a:r>
          </a:p>
        </p:txBody>
      </p:sp>
      <p:pic>
        <p:nvPicPr>
          <p:cNvPr id="18" name="Picture 17">
            <a:extLst>
              <a:ext uri="{FF2B5EF4-FFF2-40B4-BE49-F238E27FC236}">
                <a16:creationId xmlns:a16="http://schemas.microsoft.com/office/drawing/2014/main" id="{19FD2ECA-447C-4633-9C57-932174BCBAA9}"/>
              </a:ext>
            </a:extLst>
          </p:cNvPr>
          <p:cNvPicPr>
            <a:picLocks noChangeAspect="1"/>
          </p:cNvPicPr>
          <p:nvPr/>
        </p:nvPicPr>
        <p:blipFill rotWithShape="1">
          <a:blip r:embed="rId4"/>
          <a:srcRect r="28378"/>
          <a:stretch/>
        </p:blipFill>
        <p:spPr>
          <a:xfrm>
            <a:off x="1047750" y="4613910"/>
            <a:ext cx="1295400" cy="1482063"/>
          </a:xfrm>
          <a:prstGeom prst="rect">
            <a:avLst/>
          </a:prstGeom>
        </p:spPr>
      </p:pic>
      <p:sp>
        <p:nvSpPr>
          <p:cNvPr id="20" name="Arrow: Right 19">
            <a:extLst>
              <a:ext uri="{FF2B5EF4-FFF2-40B4-BE49-F238E27FC236}">
                <a16:creationId xmlns:a16="http://schemas.microsoft.com/office/drawing/2014/main" id="{BABE9476-7572-4798-8C13-64EEC83F8C1F}"/>
              </a:ext>
            </a:extLst>
          </p:cNvPr>
          <p:cNvSpPr/>
          <p:nvPr/>
        </p:nvSpPr>
        <p:spPr>
          <a:xfrm>
            <a:off x="2858399" y="5153479"/>
            <a:ext cx="1200150" cy="300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1" name="Picture 20">
            <a:extLst>
              <a:ext uri="{FF2B5EF4-FFF2-40B4-BE49-F238E27FC236}">
                <a16:creationId xmlns:a16="http://schemas.microsoft.com/office/drawing/2014/main" id="{B0462BE8-F3DC-4C36-A7A2-85ED450169E5}"/>
              </a:ext>
            </a:extLst>
          </p:cNvPr>
          <p:cNvPicPr>
            <a:picLocks noChangeAspect="1"/>
          </p:cNvPicPr>
          <p:nvPr/>
        </p:nvPicPr>
        <p:blipFill>
          <a:blip r:embed="rId5"/>
          <a:stretch>
            <a:fillRect/>
          </a:stretch>
        </p:blipFill>
        <p:spPr>
          <a:xfrm>
            <a:off x="4318908" y="4570349"/>
            <a:ext cx="1295401" cy="1655250"/>
          </a:xfrm>
          <a:prstGeom prst="rect">
            <a:avLst/>
          </a:prstGeom>
        </p:spPr>
      </p:pic>
      <p:sp>
        <p:nvSpPr>
          <p:cNvPr id="22" name="TextBox 21">
            <a:extLst>
              <a:ext uri="{FF2B5EF4-FFF2-40B4-BE49-F238E27FC236}">
                <a16:creationId xmlns:a16="http://schemas.microsoft.com/office/drawing/2014/main" id="{18FF97B5-3E09-489D-A2CE-AB29B881A348}"/>
              </a:ext>
            </a:extLst>
          </p:cNvPr>
          <p:cNvSpPr txBox="1"/>
          <p:nvPr/>
        </p:nvSpPr>
        <p:spPr>
          <a:xfrm>
            <a:off x="2989889" y="4853397"/>
            <a:ext cx="605789" cy="300082"/>
          </a:xfrm>
          <a:prstGeom prst="rect">
            <a:avLst/>
          </a:prstGeom>
          <a:noFill/>
        </p:spPr>
        <p:txBody>
          <a:bodyPr wrap="square" rtlCol="0">
            <a:spAutoFit/>
          </a:bodyPr>
          <a:lstStyle/>
          <a:p>
            <a:r>
              <a:rPr lang="en-IN" sz="1350" dirty="0"/>
              <a:t>NMS</a:t>
            </a:r>
          </a:p>
        </p:txBody>
      </p:sp>
      <p:sp>
        <p:nvSpPr>
          <p:cNvPr id="23" name="TextBox 22">
            <a:extLst>
              <a:ext uri="{FF2B5EF4-FFF2-40B4-BE49-F238E27FC236}">
                <a16:creationId xmlns:a16="http://schemas.microsoft.com/office/drawing/2014/main" id="{E6D0F463-DC34-41EC-9836-D9D36DE79D6B}"/>
              </a:ext>
            </a:extLst>
          </p:cNvPr>
          <p:cNvSpPr txBox="1"/>
          <p:nvPr/>
        </p:nvSpPr>
        <p:spPr>
          <a:xfrm>
            <a:off x="998532" y="6225599"/>
            <a:ext cx="914400" cy="300082"/>
          </a:xfrm>
          <a:prstGeom prst="rect">
            <a:avLst/>
          </a:prstGeom>
          <a:noFill/>
        </p:spPr>
        <p:txBody>
          <a:bodyPr wrap="square" rtlCol="0">
            <a:spAutoFit/>
          </a:bodyPr>
          <a:lstStyle/>
          <a:p>
            <a:r>
              <a:rPr lang="en-IN" sz="1350" dirty="0"/>
              <a:t>BEFORE</a:t>
            </a:r>
          </a:p>
        </p:txBody>
      </p:sp>
      <p:sp>
        <p:nvSpPr>
          <p:cNvPr id="24" name="Rectangle 2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pic>
        <p:nvPicPr>
          <p:cNvPr id="26" name="Picture 25" descr="kle tech logo"/>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cxnSp>
        <p:nvCxnSpPr>
          <p:cNvPr id="27" name="Straight Connector 26"/>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2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sp>
        <p:nvSpPr>
          <p:cNvPr id="2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387824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
        <p:nvSpPr>
          <p:cNvPr id="14" name="Rectangle 13"/>
          <p:cNvSpPr/>
          <p:nvPr/>
        </p:nvSpPr>
        <p:spPr>
          <a:xfrm>
            <a:off x="381000" y="838201"/>
            <a:ext cx="7972890" cy="5047536"/>
          </a:xfrm>
          <a:prstGeom prst="rect">
            <a:avLst/>
          </a:prstGeom>
        </p:spPr>
        <p:txBody>
          <a:bodyPr wrap="square">
            <a:spAutoFit/>
          </a:bodyPr>
          <a:lstStyle/>
          <a:p>
            <a:pPr algn="ctr"/>
            <a:r>
              <a:rPr lang="en-IN" sz="2600" b="1" dirty="0">
                <a:latin typeface="Times New Roman" panose="02020603050405020304" pitchFamily="18" charset="0"/>
                <a:cs typeface="Times New Roman" panose="02020603050405020304" pitchFamily="18" charset="0"/>
              </a:rPr>
              <a:t>Contents</a:t>
            </a:r>
          </a:p>
          <a:p>
            <a:pPr algn="ctr"/>
            <a:endParaRPr lang="en-IN" sz="2600" b="1" dirty="0">
              <a:latin typeface="Times New Roman" panose="02020603050405020304" pitchFamily="18" charset="0"/>
              <a:cs typeface="Times New Roman" panose="02020603050405020304" pitchFamily="18" charset="0"/>
            </a:endParaRP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Introduction</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Need Statement</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Literature Survey</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Problem Statement </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Objectives</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Functional Block Diagram</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Project Planning : Tasks</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Project Planning : Gantt Chart</a:t>
            </a:r>
          </a:p>
          <a:p>
            <a:pPr marL="571500" indent="-571500">
              <a:lnSpc>
                <a:spcPct val="150000"/>
              </a:lnSpc>
              <a:buFont typeface="+mj-lt"/>
              <a:buAutoNum type="romanLcPeriod"/>
            </a:pPr>
            <a:r>
              <a:rPr lang="en-US" sz="2000" dirty="0">
                <a:latin typeface="Times New Roman" panose="02020603050405020304" pitchFamily="18" charset="0"/>
                <a:cs typeface="Times New Roman" panose="02020603050405020304" pitchFamily="18" charset="0"/>
              </a:rPr>
              <a:t>Project Planning : Work Breakdown Structure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7CED07-7772-4F60-A490-16A5D54C6856}"/>
              </a:ext>
            </a:extLst>
          </p:cNvPr>
          <p:cNvSpPr txBox="1"/>
          <p:nvPr/>
        </p:nvSpPr>
        <p:spPr>
          <a:xfrm>
            <a:off x="228600" y="762001"/>
            <a:ext cx="8099807" cy="6478697"/>
          </a:xfrm>
          <a:prstGeom prst="rect">
            <a:avLst/>
          </a:prstGeom>
          <a:noFill/>
        </p:spPr>
        <p:txBody>
          <a:bodyPr wrap="square" rtlCol="0">
            <a:spAutoFit/>
          </a:bodyPr>
          <a:lstStyle/>
          <a:p>
            <a:r>
              <a:rPr lang="en-IN" sz="1600" b="1" i="0" dirty="0">
                <a:solidFill>
                  <a:srgbClr val="222222"/>
                </a:solidFill>
                <a:effectLst/>
                <a:latin typeface="Times New Roman" pitchFamily="18" charset="0"/>
                <a:cs typeface="Times New Roman" pitchFamily="18" charset="0"/>
              </a:rPr>
              <a:t>Anchor Boxes:-</a:t>
            </a:r>
          </a:p>
          <a:p>
            <a:r>
              <a:rPr lang="en-US" sz="1600" b="0" i="0" dirty="0">
                <a:solidFill>
                  <a:srgbClr val="222222"/>
                </a:solidFill>
                <a:effectLst/>
                <a:latin typeface="Times New Roman" pitchFamily="18" charset="0"/>
                <a:cs typeface="Times New Roman" pitchFamily="18" charset="0"/>
              </a:rPr>
              <a:t>Consider the following image, divided into a 3 X 3 grid:</a:t>
            </a:r>
            <a:endParaRPr lang="en-IN" sz="1600" b="0" i="0" dirty="0">
              <a:solidFill>
                <a:srgbClr val="222222"/>
              </a:solidFill>
              <a:effectLst/>
              <a:latin typeface="Times New Roman" pitchFamily="18" charset="0"/>
              <a:cs typeface="Times New Roman" pitchFamily="18"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r>
              <a:rPr lang="en-US" sz="1600" b="0" i="0" dirty="0">
                <a:solidFill>
                  <a:srgbClr val="222222"/>
                </a:solidFill>
                <a:effectLst/>
                <a:latin typeface="Times New Roman" pitchFamily="18" charset="0"/>
                <a:cs typeface="Times New Roman" pitchFamily="18" charset="0"/>
              </a:rPr>
              <a:t>The first 8 rows belong to anchor box 1 and the remaining 8 belongs to anchor box 2.</a:t>
            </a:r>
            <a:endParaRPr lang="en-IN" sz="1600" b="0" i="0" dirty="0">
              <a:solidFill>
                <a:srgbClr val="222222"/>
              </a:solidFill>
              <a:effectLst/>
              <a:latin typeface="Times New Roman" pitchFamily="18" charset="0"/>
              <a:cs typeface="Times New Roman" pitchFamily="18" charset="0"/>
            </a:endParaRPr>
          </a:p>
          <a:p>
            <a:r>
              <a:rPr lang="en-US" sz="1600" b="0" i="0" dirty="0">
                <a:solidFill>
                  <a:srgbClr val="222222"/>
                </a:solidFill>
                <a:effectLst/>
                <a:latin typeface="Times New Roman" pitchFamily="18" charset="0"/>
                <a:cs typeface="Times New Roman" pitchFamily="18" charset="0"/>
              </a:rPr>
              <a:t>The output in this case, instead of 3 X 3 X 8 (using a 3 X 3 grid and 3 classes), will be 3 X 3 X 16 (since we are using 2 anchors).</a:t>
            </a:r>
            <a:endParaRPr lang="en-IN" sz="1600" dirty="0">
              <a:solidFill>
                <a:srgbClr val="222222"/>
              </a:solidFill>
              <a:latin typeface="Times New Roman" pitchFamily="18" charset="0"/>
              <a:cs typeface="Times New Roman" pitchFamily="18"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500" b="1" dirty="0">
              <a:latin typeface="Times New Roman" pitchFamily="18" charset="0"/>
              <a:cs typeface="Times New Roman" pitchFamily="18" charset="0"/>
            </a:endParaRPr>
          </a:p>
        </p:txBody>
      </p:sp>
      <p:pic>
        <p:nvPicPr>
          <p:cNvPr id="9" name="Picture 8" descr="A picture containing building, purple, window, colorful&#10;&#10;Description automatically generated">
            <a:extLst>
              <a:ext uri="{FF2B5EF4-FFF2-40B4-BE49-F238E27FC236}">
                <a16:creationId xmlns:a16="http://schemas.microsoft.com/office/drawing/2014/main" id="{04CBB15B-87FE-4D05-9C0A-0881C9182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390996"/>
            <a:ext cx="2712556" cy="2038004"/>
          </a:xfrm>
          <a:prstGeom prst="rect">
            <a:avLst/>
          </a:prstGeom>
        </p:spPr>
      </p:pic>
      <p:pic>
        <p:nvPicPr>
          <p:cNvPr id="19" name="Picture 18" descr="Table&#10;&#10;Description automatically generated with medium confidence">
            <a:extLst>
              <a:ext uri="{FF2B5EF4-FFF2-40B4-BE49-F238E27FC236}">
                <a16:creationId xmlns:a16="http://schemas.microsoft.com/office/drawing/2014/main" id="{01C3F79B-B2F7-4827-BCEC-BF71AAF9C8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846" y="1390996"/>
            <a:ext cx="1569554" cy="2114204"/>
          </a:xfrm>
          <a:prstGeom prst="rect">
            <a:avLst/>
          </a:prstGeom>
        </p:spPr>
      </p:pic>
      <p:sp>
        <p:nvSpPr>
          <p:cNvPr id="10" name="Rectangle 9"/>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3" name="Straight Connector 12"/>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pic>
        <p:nvPicPr>
          <p:cNvPr id="14" name="Picture 13" descr="kle tech logo"/>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15"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1661894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48AFEE90-D12F-4CF5-A416-E30B867A96EC}"/>
              </a:ext>
            </a:extLst>
          </p:cNvPr>
          <p:cNvSpPr txBox="1">
            <a:spLocks noChangeArrowheads="1"/>
          </p:cNvSpPr>
          <p:nvPr/>
        </p:nvSpPr>
        <p:spPr bwMode="auto">
          <a:xfrm>
            <a:off x="6400800" y="50035"/>
            <a:ext cx="2857500" cy="47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ctr">
              <a:tabLst>
                <a:tab pos="2149316" algn="ctr"/>
                <a:tab pos="4298633" algn="r"/>
              </a:tabLst>
            </a:pPr>
            <a:r>
              <a:rPr lang="en-US" sz="1350" b="1" dirty="0">
                <a:solidFill>
                  <a:srgbClr val="C00000"/>
                </a:solidFill>
                <a:latin typeface="Times New Roman"/>
                <a:ea typeface="Calibri"/>
                <a:cs typeface="Times New Roman"/>
              </a:rPr>
              <a:t>Automotive Electronics Group</a:t>
            </a:r>
            <a:endParaRPr lang="en-US" sz="1050" dirty="0">
              <a:latin typeface="Calibri"/>
              <a:ea typeface="Calibri"/>
              <a:cs typeface="Times New Roman"/>
            </a:endParaRPr>
          </a:p>
          <a:p>
            <a:pPr algn="ctr">
              <a:tabLst>
                <a:tab pos="2149316" algn="ctr"/>
                <a:tab pos="4298633" algn="r"/>
              </a:tabLst>
            </a:pPr>
            <a:r>
              <a:rPr lang="en-US" sz="1350" b="1" dirty="0">
                <a:solidFill>
                  <a:srgbClr val="C00000"/>
                </a:solidFill>
                <a:latin typeface="Times New Roman"/>
                <a:ea typeface="Calibri"/>
                <a:cs typeface="Times New Roman"/>
              </a:rPr>
              <a:t>       School of  ECE</a:t>
            </a:r>
            <a:endParaRPr lang="en-US" sz="1050" dirty="0">
              <a:latin typeface="Calibri"/>
              <a:ea typeface="Calibri"/>
              <a:cs typeface="Times New Roman"/>
            </a:endParaRPr>
          </a:p>
          <a:p>
            <a:pPr algn="r">
              <a:lnSpc>
                <a:spcPct val="115000"/>
              </a:lnSpc>
              <a:spcAft>
                <a:spcPts val="750"/>
              </a:spcAft>
            </a:pPr>
            <a:endParaRPr lang="en-US" sz="825" dirty="0">
              <a:latin typeface="Calibri"/>
              <a:ea typeface="Calibri"/>
              <a:cs typeface="Times New Roman"/>
            </a:endParaRPr>
          </a:p>
          <a:p>
            <a:pPr algn="r">
              <a:lnSpc>
                <a:spcPct val="115000"/>
              </a:lnSpc>
              <a:spcAft>
                <a:spcPts val="750"/>
              </a:spcAft>
            </a:pPr>
            <a:endParaRPr lang="en-US" sz="825" dirty="0">
              <a:latin typeface="Calibri"/>
              <a:ea typeface="Calibri"/>
              <a:cs typeface="Times New Roman"/>
            </a:endParaRPr>
          </a:p>
          <a:p>
            <a:pPr algn="r">
              <a:lnSpc>
                <a:spcPct val="115000"/>
              </a:lnSpc>
              <a:spcAft>
                <a:spcPts val="750"/>
              </a:spcAft>
            </a:pPr>
            <a:endParaRPr lang="en-US" sz="825" dirty="0">
              <a:latin typeface="Calibri"/>
              <a:ea typeface="Calibri"/>
              <a:cs typeface="Times New Roman"/>
            </a:endParaRPr>
          </a:p>
        </p:txBody>
      </p:sp>
      <p:pic>
        <p:nvPicPr>
          <p:cNvPr id="6" name="Picture 5" descr="kle tech logo">
            <a:extLst>
              <a:ext uri="{FF2B5EF4-FFF2-40B4-BE49-F238E27FC236}">
                <a16:creationId xmlns:a16="http://schemas.microsoft.com/office/drawing/2014/main" id="{0ED9E218-D74B-494F-B0CC-86456D5033F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3140"/>
            <a:ext cx="1943100" cy="400050"/>
          </a:xfrm>
          <a:prstGeom prst="rect">
            <a:avLst/>
          </a:prstGeom>
          <a:noFill/>
          <a:ln>
            <a:noFill/>
          </a:ln>
        </p:spPr>
      </p:pic>
      <p:cxnSp>
        <p:nvCxnSpPr>
          <p:cNvPr id="7" name="Straight Connector 6">
            <a:extLst>
              <a:ext uri="{FF2B5EF4-FFF2-40B4-BE49-F238E27FC236}">
                <a16:creationId xmlns:a16="http://schemas.microsoft.com/office/drawing/2014/main" id="{C6B8C39E-0CC3-4A4A-95C5-2F2B6D350C34}"/>
              </a:ext>
            </a:extLst>
          </p:cNvPr>
          <p:cNvCxnSpPr/>
          <p:nvPr/>
        </p:nvCxnSpPr>
        <p:spPr>
          <a:xfrm>
            <a:off x="1543050" y="685800"/>
            <a:ext cx="59436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27CED07-7772-4F60-A490-16A5D54C6856}"/>
              </a:ext>
            </a:extLst>
          </p:cNvPr>
          <p:cNvSpPr txBox="1"/>
          <p:nvPr/>
        </p:nvSpPr>
        <p:spPr>
          <a:xfrm>
            <a:off x="464946" y="990600"/>
            <a:ext cx="8099807" cy="5986254"/>
          </a:xfrm>
          <a:prstGeom prst="rect">
            <a:avLst/>
          </a:prstGeom>
          <a:noFill/>
        </p:spPr>
        <p:txBody>
          <a:bodyPr wrap="square" rtlCol="0">
            <a:spAutoFit/>
          </a:bodyPr>
          <a:lstStyle/>
          <a:p>
            <a:r>
              <a:rPr lang="en-IN" sz="2000" b="1" dirty="0">
                <a:solidFill>
                  <a:srgbClr val="222222"/>
                </a:solidFill>
                <a:latin typeface="Lato" panose="020F0502020204030203" pitchFamily="34" charset="0"/>
              </a:rPr>
              <a:t>Deep </a:t>
            </a:r>
            <a:r>
              <a:rPr lang="en-IN" sz="2000" b="1" dirty="0">
                <a:latin typeface="Lato" panose="020F0502020204030203" pitchFamily="34" charset="0"/>
              </a:rPr>
              <a:t>Sort-</a:t>
            </a:r>
            <a:r>
              <a:rPr lang="en-IN" sz="2000" b="1" dirty="0">
                <a:latin typeface="Calibri" panose="020F0502020204030204" pitchFamily="34" charset="0"/>
                <a:cs typeface="Times New Roman" panose="02020603050405020304" pitchFamily="18" charset="0"/>
              </a:rPr>
              <a:t>Kalman filter </a:t>
            </a:r>
            <a:r>
              <a:rPr lang="en-IN" sz="2000" b="1" dirty="0">
                <a:latin typeface="Calibri" panose="020F0502020204030204" pitchFamily="34" charset="0"/>
                <a:ea typeface="Times New Roman" panose="02020603050405020304" pitchFamily="18" charset="0"/>
                <a:cs typeface="Times New Roman" panose="02020603050405020304" pitchFamily="18" charset="0"/>
              </a:rPr>
              <a:t>algorithm</a:t>
            </a:r>
          </a:p>
          <a:p>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r>
              <a:rPr lang="en-IN" sz="2000" dirty="0">
                <a:latin typeface="Calibri" panose="020F0502020204030204" pitchFamily="34" charset="0"/>
                <a:ea typeface="Times New Roman" panose="02020603050405020304" pitchFamily="18" charset="0"/>
                <a:cs typeface="Times New Roman" panose="02020603050405020304" pitchFamily="18" charset="0"/>
              </a:rPr>
              <a:t> </a:t>
            </a:r>
            <a:endParaRPr lang="en-IN" sz="2000" dirty="0">
              <a:latin typeface="Lato" panose="020F0502020204030203" pitchFamily="34" charset="0"/>
            </a:endParaRPr>
          </a:p>
          <a:p>
            <a:endParaRPr lang="en-IN" sz="2000" b="1" i="0" dirty="0">
              <a:solidFill>
                <a:srgbClr val="222222"/>
              </a:solidFill>
              <a:effectLst/>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dirty="0">
              <a:solidFill>
                <a:srgbClr val="222222"/>
              </a:solidFill>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600" b="0" i="0" dirty="0">
              <a:solidFill>
                <a:srgbClr val="222222"/>
              </a:solidFill>
              <a:effectLst/>
              <a:latin typeface="Lato" panose="020F0502020204030203" pitchFamily="34" charset="0"/>
            </a:endParaRPr>
          </a:p>
          <a:p>
            <a:endParaRPr lang="en-IN" sz="1500" b="1" dirty="0">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CA619C11-7396-4706-BE4F-B0CB8D80153B}"/>
              </a:ext>
            </a:extLst>
          </p:cNvPr>
          <p:cNvSpPr/>
          <p:nvPr/>
        </p:nvSpPr>
        <p:spPr>
          <a:xfrm>
            <a:off x="1066800" y="2221701"/>
            <a:ext cx="1626997"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Error Estimate</a:t>
            </a:r>
            <a:endParaRPr lang="en-IN" dirty="0"/>
          </a:p>
        </p:txBody>
      </p:sp>
      <p:sp>
        <p:nvSpPr>
          <p:cNvPr id="3" name="Rectangle 2">
            <a:extLst>
              <a:ext uri="{FF2B5EF4-FFF2-40B4-BE49-F238E27FC236}">
                <a16:creationId xmlns:a16="http://schemas.microsoft.com/office/drawing/2014/main" id="{42F59CC7-6C2B-4E9F-9F9D-4F2670ED7BE7}"/>
              </a:ext>
            </a:extLst>
          </p:cNvPr>
          <p:cNvSpPr/>
          <p:nvPr/>
        </p:nvSpPr>
        <p:spPr>
          <a:xfrm>
            <a:off x="962158" y="3699981"/>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in</a:t>
            </a:r>
          </a:p>
          <a:p>
            <a:pPr algn="ctr"/>
            <a:r>
              <a:rPr lang="en-US" dirty="0"/>
              <a:t>Estimate </a:t>
            </a:r>
            <a:endParaRPr lang="en-IN" dirty="0"/>
          </a:p>
        </p:txBody>
      </p:sp>
      <p:sp>
        <p:nvSpPr>
          <p:cNvPr id="4" name="Rectangle 3">
            <a:extLst>
              <a:ext uri="{FF2B5EF4-FFF2-40B4-BE49-F238E27FC236}">
                <a16:creationId xmlns:a16="http://schemas.microsoft.com/office/drawing/2014/main" id="{083D6B6C-7EFB-4091-990F-8B94255242C6}"/>
              </a:ext>
            </a:extLst>
          </p:cNvPr>
          <p:cNvSpPr/>
          <p:nvPr/>
        </p:nvSpPr>
        <p:spPr>
          <a:xfrm>
            <a:off x="2743200" y="3717027"/>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in Data</a:t>
            </a:r>
            <a:endParaRPr lang="en-IN" dirty="0"/>
          </a:p>
        </p:txBody>
      </p:sp>
      <p:sp>
        <p:nvSpPr>
          <p:cNvPr id="9" name="Rectangle 8">
            <a:extLst>
              <a:ext uri="{FF2B5EF4-FFF2-40B4-BE49-F238E27FC236}">
                <a16:creationId xmlns:a16="http://schemas.microsoft.com/office/drawing/2014/main" id="{232F5688-5E54-4D46-BEE1-51B6ABB75155}"/>
              </a:ext>
            </a:extLst>
          </p:cNvPr>
          <p:cNvSpPr/>
          <p:nvPr/>
        </p:nvSpPr>
        <p:spPr>
          <a:xfrm>
            <a:off x="1295400" y="5029200"/>
            <a:ext cx="2286000" cy="685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1.Calculate the Kalman Gain</a:t>
            </a:r>
            <a:endParaRPr lang="en-IN" dirty="0"/>
          </a:p>
        </p:txBody>
      </p:sp>
      <p:sp>
        <p:nvSpPr>
          <p:cNvPr id="10" name="Rectangle 9">
            <a:extLst>
              <a:ext uri="{FF2B5EF4-FFF2-40B4-BE49-F238E27FC236}">
                <a16:creationId xmlns:a16="http://schemas.microsoft.com/office/drawing/2014/main" id="{C61F99F5-024E-4C6F-8037-8F70BE8C1548}"/>
              </a:ext>
            </a:extLst>
          </p:cNvPr>
          <p:cNvSpPr/>
          <p:nvPr/>
        </p:nvSpPr>
        <p:spPr>
          <a:xfrm>
            <a:off x="3962400" y="5029199"/>
            <a:ext cx="2362200" cy="6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2.Calculate Current Estimate</a:t>
            </a:r>
            <a:endParaRPr lang="en-IN" dirty="0"/>
          </a:p>
        </p:txBody>
      </p:sp>
      <p:sp>
        <p:nvSpPr>
          <p:cNvPr id="11" name="Rectangle 10">
            <a:extLst>
              <a:ext uri="{FF2B5EF4-FFF2-40B4-BE49-F238E27FC236}">
                <a16:creationId xmlns:a16="http://schemas.microsoft.com/office/drawing/2014/main" id="{DE59A5E3-9692-46EC-A1E2-17BE7786563A}"/>
              </a:ext>
            </a:extLst>
          </p:cNvPr>
          <p:cNvSpPr/>
          <p:nvPr/>
        </p:nvSpPr>
        <p:spPr>
          <a:xfrm>
            <a:off x="6705600" y="5029199"/>
            <a:ext cx="2163953" cy="685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3.Calculate new Error</a:t>
            </a:r>
            <a:endParaRPr lang="en-IN" dirty="0"/>
          </a:p>
        </p:txBody>
      </p:sp>
      <p:sp>
        <p:nvSpPr>
          <p:cNvPr id="12" name="Rectangle 11">
            <a:extLst>
              <a:ext uri="{FF2B5EF4-FFF2-40B4-BE49-F238E27FC236}">
                <a16:creationId xmlns:a16="http://schemas.microsoft.com/office/drawing/2014/main" id="{328C0BCE-0DCF-452E-B52D-23FAE2499AD3}"/>
              </a:ext>
            </a:extLst>
          </p:cNvPr>
          <p:cNvSpPr/>
          <p:nvPr/>
        </p:nvSpPr>
        <p:spPr>
          <a:xfrm>
            <a:off x="4343400" y="2262812"/>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Estimate</a:t>
            </a:r>
            <a:endParaRPr lang="en-IN" dirty="0"/>
          </a:p>
        </p:txBody>
      </p:sp>
      <p:sp>
        <p:nvSpPr>
          <p:cNvPr id="13" name="Rectangle 12">
            <a:extLst>
              <a:ext uri="{FF2B5EF4-FFF2-40B4-BE49-F238E27FC236}">
                <a16:creationId xmlns:a16="http://schemas.microsoft.com/office/drawing/2014/main" id="{BA07D88F-0351-4636-A27D-5CB94ECBEAA9}"/>
              </a:ext>
            </a:extLst>
          </p:cNvPr>
          <p:cNvSpPr/>
          <p:nvPr/>
        </p:nvSpPr>
        <p:spPr>
          <a:xfrm>
            <a:off x="6076761" y="3717027"/>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Measured Value</a:t>
            </a:r>
            <a:endParaRPr lang="en-IN" dirty="0"/>
          </a:p>
        </p:txBody>
      </p:sp>
      <p:sp>
        <p:nvSpPr>
          <p:cNvPr id="15" name="Rectangle 14">
            <a:extLst>
              <a:ext uri="{FF2B5EF4-FFF2-40B4-BE49-F238E27FC236}">
                <a16:creationId xmlns:a16="http://schemas.microsoft.com/office/drawing/2014/main" id="{11C58060-3D17-4418-8B8A-59C14B70D0F8}"/>
              </a:ext>
            </a:extLst>
          </p:cNvPr>
          <p:cNvSpPr/>
          <p:nvPr/>
        </p:nvSpPr>
        <p:spPr>
          <a:xfrm>
            <a:off x="4423379" y="3736811"/>
            <a:ext cx="1066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Estimate</a:t>
            </a:r>
            <a:endParaRPr lang="en-IN" dirty="0"/>
          </a:p>
        </p:txBody>
      </p:sp>
      <p:sp>
        <p:nvSpPr>
          <p:cNvPr id="16" name="Rectangle 15">
            <a:extLst>
              <a:ext uri="{FF2B5EF4-FFF2-40B4-BE49-F238E27FC236}">
                <a16:creationId xmlns:a16="http://schemas.microsoft.com/office/drawing/2014/main" id="{3DFD4447-BCFE-4976-A39C-80F81428916F}"/>
              </a:ext>
            </a:extLst>
          </p:cNvPr>
          <p:cNvSpPr/>
          <p:nvPr/>
        </p:nvSpPr>
        <p:spPr>
          <a:xfrm>
            <a:off x="4057650" y="6304238"/>
            <a:ext cx="2171700" cy="394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Updates Estimate</a:t>
            </a:r>
            <a:endParaRPr lang="en-IN" dirty="0"/>
          </a:p>
        </p:txBody>
      </p:sp>
      <p:sp>
        <p:nvSpPr>
          <p:cNvPr id="17" name="Oval 16">
            <a:extLst>
              <a:ext uri="{FF2B5EF4-FFF2-40B4-BE49-F238E27FC236}">
                <a16:creationId xmlns:a16="http://schemas.microsoft.com/office/drawing/2014/main" id="{7015604B-050A-4799-A8C6-4C4BECB1EAA3}"/>
              </a:ext>
            </a:extLst>
          </p:cNvPr>
          <p:cNvSpPr/>
          <p:nvPr/>
        </p:nvSpPr>
        <p:spPr>
          <a:xfrm>
            <a:off x="6153150" y="1949661"/>
            <a:ext cx="1085850" cy="10602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Input</a:t>
            </a:r>
            <a:endParaRPr lang="en-IN" dirty="0"/>
          </a:p>
        </p:txBody>
      </p:sp>
      <p:cxnSp>
        <p:nvCxnSpPr>
          <p:cNvPr id="19" name="Straight Arrow Connector 18">
            <a:extLst>
              <a:ext uri="{FF2B5EF4-FFF2-40B4-BE49-F238E27FC236}">
                <a16:creationId xmlns:a16="http://schemas.microsoft.com/office/drawing/2014/main" id="{1661BE80-0595-4F42-A7E6-4B63162D97D8}"/>
              </a:ext>
            </a:extLst>
          </p:cNvPr>
          <p:cNvCxnSpPr>
            <a:cxnSpLocks/>
          </p:cNvCxnSpPr>
          <p:nvPr/>
        </p:nvCxnSpPr>
        <p:spPr>
          <a:xfrm>
            <a:off x="1371600" y="2755101"/>
            <a:ext cx="0" cy="94488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126149A-B9F1-4384-ADB5-41A4FA276090}"/>
              </a:ext>
            </a:extLst>
          </p:cNvPr>
          <p:cNvCxnSpPr>
            <a:cxnSpLocks/>
          </p:cNvCxnSpPr>
          <p:nvPr/>
        </p:nvCxnSpPr>
        <p:spPr>
          <a:xfrm>
            <a:off x="4876800" y="2791931"/>
            <a:ext cx="0" cy="94488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60952B-936D-4F4A-B751-B478121F921E}"/>
              </a:ext>
            </a:extLst>
          </p:cNvPr>
          <p:cNvCxnSpPr>
            <a:cxnSpLocks/>
          </p:cNvCxnSpPr>
          <p:nvPr/>
        </p:nvCxnSpPr>
        <p:spPr>
          <a:xfrm>
            <a:off x="6686361" y="2791931"/>
            <a:ext cx="0" cy="94488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401CB7A-A4F6-4DE8-8F9A-57E55739D1E6}"/>
              </a:ext>
            </a:extLst>
          </p:cNvPr>
          <p:cNvCxnSpPr>
            <a:cxnSpLocks/>
          </p:cNvCxnSpPr>
          <p:nvPr/>
        </p:nvCxnSpPr>
        <p:spPr>
          <a:xfrm>
            <a:off x="1533658" y="4250427"/>
            <a:ext cx="0" cy="7589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88729C6-F620-4410-A0DA-83F7D4D899A5}"/>
              </a:ext>
            </a:extLst>
          </p:cNvPr>
          <p:cNvCxnSpPr>
            <a:cxnSpLocks/>
          </p:cNvCxnSpPr>
          <p:nvPr/>
        </p:nvCxnSpPr>
        <p:spPr>
          <a:xfrm>
            <a:off x="2971800" y="4270211"/>
            <a:ext cx="0" cy="7589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879943-D0A5-4A1D-96FB-16EF0FBDF04F}"/>
              </a:ext>
            </a:extLst>
          </p:cNvPr>
          <p:cNvCxnSpPr>
            <a:cxnSpLocks/>
          </p:cNvCxnSpPr>
          <p:nvPr/>
        </p:nvCxnSpPr>
        <p:spPr>
          <a:xfrm>
            <a:off x="4956779" y="4270211"/>
            <a:ext cx="0" cy="7589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9E72A3-7880-424E-A493-3B1A44FFC87C}"/>
              </a:ext>
            </a:extLst>
          </p:cNvPr>
          <p:cNvCxnSpPr>
            <a:cxnSpLocks/>
          </p:cNvCxnSpPr>
          <p:nvPr/>
        </p:nvCxnSpPr>
        <p:spPr>
          <a:xfrm>
            <a:off x="6153150" y="4251436"/>
            <a:ext cx="0" cy="7777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507A00-C1C3-4CF6-BB7F-927DBBCDF554}"/>
              </a:ext>
            </a:extLst>
          </p:cNvPr>
          <p:cNvCxnSpPr>
            <a:cxnSpLocks/>
          </p:cNvCxnSpPr>
          <p:nvPr/>
        </p:nvCxnSpPr>
        <p:spPr>
          <a:xfrm>
            <a:off x="6324600" y="5334000"/>
            <a:ext cx="36176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C170DD6-36C4-407A-9B47-130AFF11ACF8}"/>
              </a:ext>
            </a:extLst>
          </p:cNvPr>
          <p:cNvCxnSpPr>
            <a:cxnSpLocks/>
          </p:cNvCxnSpPr>
          <p:nvPr/>
        </p:nvCxnSpPr>
        <p:spPr>
          <a:xfrm flipV="1">
            <a:off x="1066800" y="4233381"/>
            <a:ext cx="0" cy="18717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64FEFB9-DC94-4FC9-982C-2C464FA208F2}"/>
              </a:ext>
            </a:extLst>
          </p:cNvPr>
          <p:cNvCxnSpPr>
            <a:cxnSpLocks/>
          </p:cNvCxnSpPr>
          <p:nvPr/>
        </p:nvCxnSpPr>
        <p:spPr>
          <a:xfrm flipH="1" flipV="1">
            <a:off x="6934201" y="5714946"/>
            <a:ext cx="20052" cy="24997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B893028-6DBE-4BB4-9C2A-1D0FB5F4F10A}"/>
              </a:ext>
            </a:extLst>
          </p:cNvPr>
          <p:cNvCxnSpPr>
            <a:cxnSpLocks/>
            <a:stCxn id="10" idx="2"/>
          </p:cNvCxnSpPr>
          <p:nvPr/>
        </p:nvCxnSpPr>
        <p:spPr>
          <a:xfrm>
            <a:off x="5143500" y="5714944"/>
            <a:ext cx="0" cy="58929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F776F0E-6EB8-4E7D-9CDA-AC5DC856F760}"/>
              </a:ext>
            </a:extLst>
          </p:cNvPr>
          <p:cNvCxnSpPr>
            <a:cxnSpLocks/>
          </p:cNvCxnSpPr>
          <p:nvPr/>
        </p:nvCxnSpPr>
        <p:spPr>
          <a:xfrm>
            <a:off x="1067803" y="6105145"/>
            <a:ext cx="7726553" cy="5487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22DBCC-E818-4018-A594-09E1246C6E7D}"/>
              </a:ext>
            </a:extLst>
          </p:cNvPr>
          <p:cNvCxnSpPr>
            <a:cxnSpLocks/>
          </p:cNvCxnSpPr>
          <p:nvPr/>
        </p:nvCxnSpPr>
        <p:spPr>
          <a:xfrm>
            <a:off x="1533658" y="5942361"/>
            <a:ext cx="5420595" cy="27437"/>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F028282-7188-4FA3-8CC0-C60180FB2CA0}"/>
              </a:ext>
            </a:extLst>
          </p:cNvPr>
          <p:cNvCxnSpPr>
            <a:cxnSpLocks/>
          </p:cNvCxnSpPr>
          <p:nvPr/>
        </p:nvCxnSpPr>
        <p:spPr>
          <a:xfrm flipH="1">
            <a:off x="8794356" y="5728700"/>
            <a:ext cx="1" cy="44350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77D53EA-1515-48BE-BDDE-46C84CA35367}"/>
              </a:ext>
            </a:extLst>
          </p:cNvPr>
          <p:cNvCxnSpPr>
            <a:cxnSpLocks/>
          </p:cNvCxnSpPr>
          <p:nvPr/>
        </p:nvCxnSpPr>
        <p:spPr>
          <a:xfrm>
            <a:off x="1524038" y="5728700"/>
            <a:ext cx="1" cy="223279"/>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50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BD09-7D05-4F88-8F58-E37E4C97B46B}"/>
              </a:ext>
            </a:extLst>
          </p:cNvPr>
          <p:cNvSpPr>
            <a:spLocks noGrp="1"/>
          </p:cNvSpPr>
          <p:nvPr>
            <p:ph type="title"/>
          </p:nvPr>
        </p:nvSpPr>
        <p:spPr/>
        <p:txBody>
          <a:bodyPr>
            <a:normAutofit/>
          </a:bodyPr>
          <a:lstStyle/>
          <a:p>
            <a:r>
              <a:rPr lang="en-US" sz="2800" b="1" dirty="0"/>
              <a:t>Mathematical model:</a:t>
            </a:r>
            <a:endParaRPr lang="en-IN" sz="2800" b="1" dirty="0"/>
          </a:p>
        </p:txBody>
      </p:sp>
      <p:sp>
        <p:nvSpPr>
          <p:cNvPr id="4" name="Footer Placeholder 3">
            <a:extLst>
              <a:ext uri="{FF2B5EF4-FFF2-40B4-BE49-F238E27FC236}">
                <a16:creationId xmlns:a16="http://schemas.microsoft.com/office/drawing/2014/main" id="{AC8E0F53-0F99-4520-8ABE-5C3064EBAB2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996E13EC-0F30-45C8-84F9-E7A6E33F2CB8}"/>
              </a:ext>
            </a:extLst>
          </p:cNvPr>
          <p:cNvSpPr>
            <a:spLocks noGrp="1"/>
          </p:cNvSpPr>
          <p:nvPr>
            <p:ph idx="1"/>
          </p:nvPr>
        </p:nvSpPr>
        <p:spPr>
          <a:xfrm>
            <a:off x="228599" y="1293412"/>
            <a:ext cx="8741229" cy="4954988"/>
          </a:xfrm>
        </p:spPr>
        <p:txBody>
          <a:bodyPr/>
          <a:lstStyle/>
          <a:p>
            <a:pPr marL="0" indent="0">
              <a:buNone/>
            </a:pPr>
            <a:r>
              <a:rPr lang="en-US" dirty="0"/>
              <a:t>Kalman gain=kg</a:t>
            </a:r>
          </a:p>
          <a:p>
            <a:pPr marL="0" indent="0">
              <a:buNone/>
            </a:pPr>
            <a:r>
              <a:rPr lang="en-US" dirty="0"/>
              <a:t>Error in estimate=</a:t>
            </a:r>
            <a:r>
              <a:rPr lang="en-US" dirty="0" err="1"/>
              <a:t>Eest</a:t>
            </a:r>
            <a:endParaRPr lang="en-US" dirty="0"/>
          </a:p>
          <a:p>
            <a:pPr marL="0" indent="0">
              <a:buNone/>
            </a:pPr>
            <a:r>
              <a:rPr lang="en-US" dirty="0"/>
              <a:t>Error in measurement=</a:t>
            </a:r>
            <a:r>
              <a:rPr lang="en-US" dirty="0" err="1"/>
              <a:t>Emea</a:t>
            </a:r>
            <a:endParaRPr lang="en-US" dirty="0"/>
          </a:p>
          <a:p>
            <a:pPr marL="0" indent="0">
              <a:buNone/>
            </a:pPr>
            <a:r>
              <a:rPr lang="en-US" dirty="0">
                <a:solidFill>
                  <a:schemeClr val="accent2">
                    <a:lumMod val="75000"/>
                  </a:schemeClr>
                </a:solidFill>
              </a:rPr>
              <a:t>Kg=</a:t>
            </a:r>
            <a:r>
              <a:rPr lang="en-US" dirty="0" err="1">
                <a:solidFill>
                  <a:schemeClr val="accent2">
                    <a:lumMod val="75000"/>
                  </a:schemeClr>
                </a:solidFill>
              </a:rPr>
              <a:t>Eest</a:t>
            </a:r>
            <a:r>
              <a:rPr lang="en-US" dirty="0">
                <a:solidFill>
                  <a:schemeClr val="accent2">
                    <a:lumMod val="75000"/>
                  </a:schemeClr>
                </a:solidFill>
              </a:rPr>
              <a:t>/</a:t>
            </a:r>
            <a:r>
              <a:rPr lang="en-US" dirty="0" err="1">
                <a:solidFill>
                  <a:schemeClr val="accent2">
                    <a:lumMod val="75000"/>
                  </a:schemeClr>
                </a:solidFill>
              </a:rPr>
              <a:t>Eest+Emea</a:t>
            </a:r>
            <a:endParaRPr lang="en-US" dirty="0">
              <a:solidFill>
                <a:schemeClr val="accent2">
                  <a:lumMod val="75000"/>
                </a:schemeClr>
              </a:solidFill>
            </a:endParaRPr>
          </a:p>
          <a:p>
            <a:pPr marL="0" indent="0">
              <a:buNone/>
            </a:pPr>
            <a:r>
              <a:rPr lang="en-US" dirty="0"/>
              <a:t>0&lt;=Kg&lt;=1</a:t>
            </a:r>
          </a:p>
          <a:p>
            <a:pPr marL="0" indent="0">
              <a:buNone/>
            </a:pPr>
            <a:r>
              <a:rPr lang="en-US" dirty="0"/>
              <a:t>Current estimate=</a:t>
            </a:r>
            <a:r>
              <a:rPr lang="en-US" dirty="0" err="1"/>
              <a:t>ESTt</a:t>
            </a:r>
            <a:endParaRPr lang="en-US" dirty="0"/>
          </a:p>
          <a:p>
            <a:pPr marL="0" indent="0">
              <a:buNone/>
            </a:pPr>
            <a:r>
              <a:rPr lang="en-US" dirty="0"/>
              <a:t>Previous estimate=ESTt-1</a:t>
            </a:r>
          </a:p>
          <a:p>
            <a:pPr marL="0" indent="0">
              <a:buNone/>
            </a:pPr>
            <a:r>
              <a:rPr lang="en-US" dirty="0" err="1">
                <a:solidFill>
                  <a:schemeClr val="accent2">
                    <a:lumMod val="75000"/>
                  </a:schemeClr>
                </a:solidFill>
              </a:rPr>
              <a:t>ESTt</a:t>
            </a:r>
            <a:r>
              <a:rPr lang="en-US" dirty="0">
                <a:solidFill>
                  <a:schemeClr val="accent2">
                    <a:lumMod val="75000"/>
                  </a:schemeClr>
                </a:solidFill>
              </a:rPr>
              <a:t>=ESTt-1+Kg[MEA-ESTt-1]</a:t>
            </a:r>
          </a:p>
          <a:p>
            <a:pPr marL="0" indent="0">
              <a:buNone/>
            </a:pPr>
            <a:r>
              <a:rPr lang="en-US" dirty="0"/>
              <a:t>Where MEA=measurement</a:t>
            </a:r>
          </a:p>
          <a:p>
            <a:pPr marL="0" indent="0">
              <a:buNone/>
            </a:pPr>
            <a:r>
              <a:rPr lang="en-US" dirty="0"/>
              <a:t>Calculate new Error</a:t>
            </a:r>
          </a:p>
          <a:p>
            <a:pPr marL="0" indent="0">
              <a:buNone/>
            </a:pPr>
            <a:r>
              <a:rPr lang="en-US" dirty="0" err="1">
                <a:solidFill>
                  <a:schemeClr val="accent2">
                    <a:lumMod val="75000"/>
                  </a:schemeClr>
                </a:solidFill>
              </a:rPr>
              <a:t>Eest</a:t>
            </a:r>
            <a:r>
              <a:rPr lang="en-US" dirty="0">
                <a:solidFill>
                  <a:schemeClr val="accent2">
                    <a:lumMod val="75000"/>
                  </a:schemeClr>
                </a:solidFill>
              </a:rPr>
              <a:t>(t)=[1-KG] </a:t>
            </a:r>
            <a:r>
              <a:rPr lang="en-US" dirty="0" err="1">
                <a:solidFill>
                  <a:schemeClr val="accent2">
                    <a:lumMod val="75000"/>
                  </a:schemeClr>
                </a:solidFill>
              </a:rPr>
              <a:t>Eest</a:t>
            </a:r>
            <a:r>
              <a:rPr lang="en-US" dirty="0">
                <a:solidFill>
                  <a:schemeClr val="accent2">
                    <a:lumMod val="75000"/>
                  </a:schemeClr>
                </a:solidFill>
              </a:rPr>
              <a:t>(t-1)</a:t>
            </a:r>
          </a:p>
          <a:p>
            <a:pPr marL="0" indent="0">
              <a:buNone/>
            </a:pPr>
            <a:endParaRPr lang="en-IN" dirty="0"/>
          </a:p>
        </p:txBody>
      </p:sp>
      <p:sp>
        <p:nvSpPr>
          <p:cNvPr id="11" name="Rectangle 10">
            <a:extLst>
              <a:ext uri="{FF2B5EF4-FFF2-40B4-BE49-F238E27FC236}">
                <a16:creationId xmlns:a16="http://schemas.microsoft.com/office/drawing/2014/main" id="{ED1D12F5-373D-4216-BA53-09EF2C002B06}"/>
              </a:ext>
            </a:extLst>
          </p:cNvPr>
          <p:cNvSpPr/>
          <p:nvPr/>
        </p:nvSpPr>
        <p:spPr>
          <a:xfrm>
            <a:off x="5746509" y="2095500"/>
            <a:ext cx="1143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in</a:t>
            </a:r>
          </a:p>
          <a:p>
            <a:pPr algn="ctr"/>
            <a:r>
              <a:rPr lang="en-US" dirty="0"/>
              <a:t>Estimate </a:t>
            </a:r>
            <a:endParaRPr lang="en-IN" dirty="0"/>
          </a:p>
        </p:txBody>
      </p:sp>
      <p:sp>
        <p:nvSpPr>
          <p:cNvPr id="12" name="Rectangle 11">
            <a:extLst>
              <a:ext uri="{FF2B5EF4-FFF2-40B4-BE49-F238E27FC236}">
                <a16:creationId xmlns:a16="http://schemas.microsoft.com/office/drawing/2014/main" id="{DA9BF771-1728-49B2-84C1-92437990AAE9}"/>
              </a:ext>
            </a:extLst>
          </p:cNvPr>
          <p:cNvSpPr/>
          <p:nvPr/>
        </p:nvSpPr>
        <p:spPr>
          <a:xfrm>
            <a:off x="7214363" y="1932675"/>
            <a:ext cx="1755466" cy="734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Error in Data(MEASURMENT)</a:t>
            </a:r>
            <a:endParaRPr lang="en-IN" dirty="0"/>
          </a:p>
        </p:txBody>
      </p:sp>
      <p:sp>
        <p:nvSpPr>
          <p:cNvPr id="13" name="Rectangle 12">
            <a:extLst>
              <a:ext uri="{FF2B5EF4-FFF2-40B4-BE49-F238E27FC236}">
                <a16:creationId xmlns:a16="http://schemas.microsoft.com/office/drawing/2014/main" id="{C949BCC6-42D0-4E79-B37A-B8DCA5C2C172}"/>
              </a:ext>
            </a:extLst>
          </p:cNvPr>
          <p:cNvSpPr/>
          <p:nvPr/>
        </p:nvSpPr>
        <p:spPr>
          <a:xfrm>
            <a:off x="6152147" y="3469081"/>
            <a:ext cx="2286000" cy="685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Calculate the Kalman Gain</a:t>
            </a:r>
            <a:endParaRPr lang="en-IN" dirty="0"/>
          </a:p>
        </p:txBody>
      </p:sp>
      <p:cxnSp>
        <p:nvCxnSpPr>
          <p:cNvPr id="14" name="Straight Arrow Connector 13">
            <a:extLst>
              <a:ext uri="{FF2B5EF4-FFF2-40B4-BE49-F238E27FC236}">
                <a16:creationId xmlns:a16="http://schemas.microsoft.com/office/drawing/2014/main" id="{76597477-75D2-464F-ABC3-23149D8E1225}"/>
              </a:ext>
            </a:extLst>
          </p:cNvPr>
          <p:cNvCxnSpPr>
            <a:cxnSpLocks/>
          </p:cNvCxnSpPr>
          <p:nvPr/>
        </p:nvCxnSpPr>
        <p:spPr>
          <a:xfrm>
            <a:off x="6477000" y="2628900"/>
            <a:ext cx="0" cy="8401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E623E17-3D92-42C3-AE3A-6BDBE68C41F9}"/>
              </a:ext>
            </a:extLst>
          </p:cNvPr>
          <p:cNvCxnSpPr>
            <a:cxnSpLocks/>
          </p:cNvCxnSpPr>
          <p:nvPr/>
        </p:nvCxnSpPr>
        <p:spPr>
          <a:xfrm>
            <a:off x="7848600" y="2628900"/>
            <a:ext cx="0" cy="8401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17" name="Picture 16" descr="kle tech logo">
            <a:extLst>
              <a:ext uri="{FF2B5EF4-FFF2-40B4-BE49-F238E27FC236}">
                <a16:creationId xmlns:a16="http://schemas.microsoft.com/office/drawing/2014/main" id="{9ABC543F-93EF-43B1-AF4B-2022B5DB26A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23140"/>
            <a:ext cx="1943100" cy="400050"/>
          </a:xfrm>
          <a:prstGeom prst="rect">
            <a:avLst/>
          </a:prstGeom>
          <a:noFill/>
          <a:ln>
            <a:noFill/>
          </a:ln>
        </p:spPr>
      </p:pic>
      <p:sp>
        <p:nvSpPr>
          <p:cNvPr id="18" name="Text Box 2">
            <a:extLst>
              <a:ext uri="{FF2B5EF4-FFF2-40B4-BE49-F238E27FC236}">
                <a16:creationId xmlns:a16="http://schemas.microsoft.com/office/drawing/2014/main" id="{6BA4CDEC-A2E4-4A22-B973-691BF1D13166}"/>
              </a:ext>
            </a:extLst>
          </p:cNvPr>
          <p:cNvSpPr txBox="1">
            <a:spLocks noChangeArrowheads="1"/>
          </p:cNvSpPr>
          <p:nvPr/>
        </p:nvSpPr>
        <p:spPr bwMode="auto">
          <a:xfrm>
            <a:off x="6400800" y="50035"/>
            <a:ext cx="2857500" cy="47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68580" tIns="34290" rIns="68580" bIns="34290" anchor="t" anchorCtr="0" upright="1">
            <a:noAutofit/>
          </a:bodyPr>
          <a:lstStyle/>
          <a:p>
            <a:pPr algn="ctr">
              <a:tabLst>
                <a:tab pos="2149316" algn="ctr"/>
                <a:tab pos="4298633" algn="r"/>
              </a:tabLst>
            </a:pPr>
            <a:r>
              <a:rPr lang="en-US" sz="1350" b="1" dirty="0">
                <a:solidFill>
                  <a:srgbClr val="C00000"/>
                </a:solidFill>
                <a:latin typeface="Times New Roman"/>
                <a:ea typeface="Calibri"/>
                <a:cs typeface="Times New Roman"/>
              </a:rPr>
              <a:t>Automotive Electronics Group</a:t>
            </a:r>
            <a:endParaRPr lang="en-US" sz="1050" dirty="0">
              <a:latin typeface="Calibri"/>
              <a:ea typeface="Calibri"/>
              <a:cs typeface="Times New Roman"/>
            </a:endParaRPr>
          </a:p>
          <a:p>
            <a:pPr algn="ctr">
              <a:tabLst>
                <a:tab pos="2149316" algn="ctr"/>
                <a:tab pos="4298633" algn="r"/>
              </a:tabLst>
            </a:pPr>
            <a:r>
              <a:rPr lang="en-US" sz="1350" b="1" dirty="0">
                <a:solidFill>
                  <a:srgbClr val="C00000"/>
                </a:solidFill>
                <a:latin typeface="Times New Roman"/>
                <a:ea typeface="Calibri"/>
                <a:cs typeface="Times New Roman"/>
              </a:rPr>
              <a:t>       School of  ECE</a:t>
            </a:r>
            <a:endParaRPr lang="en-US" sz="1050" dirty="0">
              <a:latin typeface="Calibri"/>
              <a:ea typeface="Calibri"/>
              <a:cs typeface="Times New Roman"/>
            </a:endParaRPr>
          </a:p>
          <a:p>
            <a:pPr algn="r">
              <a:lnSpc>
                <a:spcPct val="115000"/>
              </a:lnSpc>
              <a:spcAft>
                <a:spcPts val="750"/>
              </a:spcAft>
            </a:pPr>
            <a:endParaRPr lang="en-US" sz="825" dirty="0">
              <a:latin typeface="Calibri"/>
              <a:ea typeface="Calibri"/>
              <a:cs typeface="Times New Roman"/>
            </a:endParaRPr>
          </a:p>
          <a:p>
            <a:pPr algn="r">
              <a:lnSpc>
                <a:spcPct val="115000"/>
              </a:lnSpc>
              <a:spcAft>
                <a:spcPts val="750"/>
              </a:spcAft>
            </a:pPr>
            <a:endParaRPr lang="en-US" sz="825" dirty="0">
              <a:latin typeface="Calibri"/>
              <a:ea typeface="Calibri"/>
              <a:cs typeface="Times New Roman"/>
            </a:endParaRPr>
          </a:p>
          <a:p>
            <a:pPr algn="r">
              <a:lnSpc>
                <a:spcPct val="115000"/>
              </a:lnSpc>
              <a:spcAft>
                <a:spcPts val="750"/>
              </a:spcAft>
            </a:pPr>
            <a:endParaRPr lang="en-US" sz="825" dirty="0">
              <a:latin typeface="Calibri"/>
              <a:ea typeface="Calibri"/>
              <a:cs typeface="Times New Roman"/>
            </a:endParaRPr>
          </a:p>
        </p:txBody>
      </p:sp>
      <p:cxnSp>
        <p:nvCxnSpPr>
          <p:cNvPr id="19" name="Straight Connector 18">
            <a:extLst>
              <a:ext uri="{FF2B5EF4-FFF2-40B4-BE49-F238E27FC236}">
                <a16:creationId xmlns:a16="http://schemas.microsoft.com/office/drawing/2014/main" id="{1BD0357D-46DC-4AD1-91DD-44987986FA1B}"/>
              </a:ext>
            </a:extLst>
          </p:cNvPr>
          <p:cNvCxnSpPr/>
          <p:nvPr/>
        </p:nvCxnSpPr>
        <p:spPr>
          <a:xfrm>
            <a:off x="1543050" y="685800"/>
            <a:ext cx="59436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0490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292662"/>
          </a:xfrm>
          <a:prstGeom prst="rect">
            <a:avLst/>
          </a:prstGeom>
        </p:spPr>
        <p:txBody>
          <a:bodyPr wrap="square">
            <a:spAutoFit/>
          </a:bodyPr>
          <a:lstStyle/>
          <a:p>
            <a:pPr algn="ct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sp>
        <p:nvSpPr>
          <p:cNvPr id="10" name="Title 9"/>
          <p:cNvSpPr>
            <a:spLocks noGrp="1"/>
          </p:cNvSpPr>
          <p:nvPr>
            <p:ph type="title"/>
          </p:nvPr>
        </p:nvSpPr>
        <p:spPr>
          <a:xfrm>
            <a:off x="593816" y="862638"/>
            <a:ext cx="6229350" cy="930274"/>
          </a:xfrm>
        </p:spPr>
        <p:txBody>
          <a:bodyPr>
            <a:normAutofit/>
          </a:bodyPr>
          <a:lstStyle/>
          <a:p>
            <a:r>
              <a:rPr lang="en-IN" sz="2400" b="1" i="0" dirty="0">
                <a:solidFill>
                  <a:srgbClr val="000000"/>
                </a:solidFill>
                <a:effectLst/>
                <a:latin typeface="merriweather" panose="00000500000000000000" pitchFamily="2" charset="0"/>
              </a:rPr>
              <a:t>Hungarian Algorithm</a:t>
            </a:r>
            <a:br>
              <a:rPr lang="en-IN" b="1" i="0" dirty="0">
                <a:solidFill>
                  <a:srgbClr val="000000"/>
                </a:solidFill>
                <a:effectLst/>
                <a:latin typeface="merriweather" panose="00000500000000000000" pitchFamily="2" charset="0"/>
              </a:rPr>
            </a:br>
            <a:endParaRPr lang="en-US" dirty="0"/>
          </a:p>
        </p:txBody>
      </p:sp>
      <p:graphicFrame>
        <p:nvGraphicFramePr>
          <p:cNvPr id="2" name="Table 2">
            <a:extLst>
              <a:ext uri="{FF2B5EF4-FFF2-40B4-BE49-F238E27FC236}">
                <a16:creationId xmlns:a16="http://schemas.microsoft.com/office/drawing/2014/main" id="{9EF17D14-E202-4B38-942E-9819D88EEB58}"/>
              </a:ext>
            </a:extLst>
          </p:cNvPr>
          <p:cNvGraphicFramePr>
            <a:graphicFrameLocks noGrp="1"/>
          </p:cNvGraphicFramePr>
          <p:nvPr>
            <p:ph idx="1"/>
            <p:extLst>
              <p:ext uri="{D42A27DB-BD31-4B8C-83A1-F6EECF244321}">
                <p14:modId xmlns:p14="http://schemas.microsoft.com/office/powerpoint/2010/main" val="3355428021"/>
              </p:ext>
            </p:extLst>
          </p:nvPr>
        </p:nvGraphicFramePr>
        <p:xfrm>
          <a:off x="608240" y="1344138"/>
          <a:ext cx="3124200" cy="174752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3310377352"/>
                    </a:ext>
                  </a:extLst>
                </a:gridCol>
                <a:gridCol w="781050">
                  <a:extLst>
                    <a:ext uri="{9D8B030D-6E8A-4147-A177-3AD203B41FA5}">
                      <a16:colId xmlns:a16="http://schemas.microsoft.com/office/drawing/2014/main" val="2762146140"/>
                    </a:ext>
                  </a:extLst>
                </a:gridCol>
                <a:gridCol w="781050">
                  <a:extLst>
                    <a:ext uri="{9D8B030D-6E8A-4147-A177-3AD203B41FA5}">
                      <a16:colId xmlns:a16="http://schemas.microsoft.com/office/drawing/2014/main" val="1435173480"/>
                    </a:ext>
                  </a:extLst>
                </a:gridCol>
                <a:gridCol w="781050">
                  <a:extLst>
                    <a:ext uri="{9D8B030D-6E8A-4147-A177-3AD203B41FA5}">
                      <a16:colId xmlns:a16="http://schemas.microsoft.com/office/drawing/2014/main" val="2517578398"/>
                    </a:ext>
                  </a:extLst>
                </a:gridCol>
              </a:tblGrid>
              <a:tr h="370840">
                <a:tc>
                  <a:txBody>
                    <a:bodyPr/>
                    <a:lstStyle/>
                    <a:p>
                      <a:endParaRPr lang="en-IN" dirty="0"/>
                    </a:p>
                  </a:txBody>
                  <a:tcPr/>
                </a:tc>
                <a:tc>
                  <a:txBody>
                    <a:bodyPr/>
                    <a:lstStyle/>
                    <a:p>
                      <a:r>
                        <a:rPr lang="en-US" dirty="0"/>
                        <a:t>Tracking 1</a:t>
                      </a:r>
                      <a:endParaRPr lang="en-IN" dirty="0"/>
                    </a:p>
                  </a:txBody>
                  <a:tcPr/>
                </a:tc>
                <a:tc>
                  <a:txBody>
                    <a:bodyPr/>
                    <a:lstStyle/>
                    <a:p>
                      <a:r>
                        <a:rPr lang="en-US" dirty="0"/>
                        <a:t>Tracking 2 </a:t>
                      </a:r>
                      <a:endParaRPr lang="en-IN" dirty="0"/>
                    </a:p>
                  </a:txBody>
                  <a:tcPr/>
                </a:tc>
                <a:tc>
                  <a:txBody>
                    <a:bodyPr/>
                    <a:lstStyle/>
                    <a:p>
                      <a:r>
                        <a:rPr lang="en-US" dirty="0"/>
                        <a:t>Tracking 3</a:t>
                      </a:r>
                      <a:endParaRPr lang="en-IN" dirty="0"/>
                    </a:p>
                  </a:txBody>
                  <a:tcPr/>
                </a:tc>
                <a:extLst>
                  <a:ext uri="{0D108BD9-81ED-4DB2-BD59-A6C34878D82A}">
                    <a16:rowId xmlns:a16="http://schemas.microsoft.com/office/drawing/2014/main" val="2484507810"/>
                  </a:ext>
                </a:extLst>
              </a:tr>
              <a:tr h="370840">
                <a:tc>
                  <a:txBody>
                    <a:bodyPr/>
                    <a:lstStyle/>
                    <a:p>
                      <a:r>
                        <a:rPr lang="en-US" dirty="0"/>
                        <a:t>Object A </a:t>
                      </a:r>
                      <a:endParaRPr lang="en-IN" dirty="0"/>
                    </a:p>
                  </a:txBody>
                  <a:tcPr/>
                </a:tc>
                <a:tc>
                  <a:txBody>
                    <a:bodyPr/>
                    <a:lstStyle/>
                    <a:p>
                      <a:r>
                        <a:rPr lang="en-US" dirty="0"/>
                        <a:t>10</a:t>
                      </a:r>
                      <a:endParaRPr lang="en-IN" dirty="0"/>
                    </a:p>
                  </a:txBody>
                  <a:tcPr/>
                </a:tc>
                <a:tc>
                  <a:txBody>
                    <a:bodyPr/>
                    <a:lstStyle/>
                    <a:p>
                      <a:r>
                        <a:rPr lang="en-US" dirty="0"/>
                        <a:t>15</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1646830837"/>
                  </a:ext>
                </a:extLst>
              </a:tr>
              <a:tr h="370840">
                <a:tc>
                  <a:txBody>
                    <a:bodyPr/>
                    <a:lstStyle/>
                    <a:p>
                      <a:r>
                        <a:rPr lang="en-US" dirty="0"/>
                        <a:t>Object B </a:t>
                      </a:r>
                      <a:endParaRPr lang="en-IN" dirty="0"/>
                    </a:p>
                  </a:txBody>
                  <a:tcPr/>
                </a:tc>
                <a:tc>
                  <a:txBody>
                    <a:bodyPr/>
                    <a:lstStyle/>
                    <a:p>
                      <a:r>
                        <a:rPr lang="en-US" dirty="0"/>
                        <a:t>9</a:t>
                      </a:r>
                      <a:endParaRPr lang="en-IN" dirty="0"/>
                    </a:p>
                  </a:txBody>
                  <a:tcPr/>
                </a:tc>
                <a:tc>
                  <a:txBody>
                    <a:bodyPr/>
                    <a:lstStyle/>
                    <a:p>
                      <a:r>
                        <a:rPr lang="en-US" dirty="0"/>
                        <a:t>18</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4071752749"/>
                  </a:ext>
                </a:extLst>
              </a:tr>
              <a:tr h="370840">
                <a:tc>
                  <a:txBody>
                    <a:bodyPr/>
                    <a:lstStyle/>
                    <a:p>
                      <a:r>
                        <a:rPr lang="en-US" dirty="0"/>
                        <a:t>Object C </a:t>
                      </a:r>
                      <a:endParaRPr lang="en-IN" dirty="0"/>
                    </a:p>
                  </a:txBody>
                  <a:tcPr/>
                </a:tc>
                <a:tc>
                  <a:txBody>
                    <a:bodyPr/>
                    <a:lstStyle/>
                    <a:p>
                      <a:r>
                        <a:rPr lang="en-US" dirty="0"/>
                        <a:t>6</a:t>
                      </a:r>
                      <a:endParaRPr lang="en-IN" dirty="0"/>
                    </a:p>
                  </a:txBody>
                  <a:tcPr/>
                </a:tc>
                <a:tc>
                  <a:txBody>
                    <a:bodyPr/>
                    <a:lstStyle/>
                    <a:p>
                      <a:r>
                        <a:rPr lang="en-US" dirty="0"/>
                        <a:t>14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3912678624"/>
                  </a:ext>
                </a:extLst>
              </a:tr>
            </a:tbl>
          </a:graphicData>
        </a:graphic>
      </p:graphicFrame>
      <p:sp>
        <p:nvSpPr>
          <p:cNvPr id="14"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
        <p:nvSpPr>
          <p:cNvPr id="13" name="TextBox 12">
            <a:extLst>
              <a:ext uri="{FF2B5EF4-FFF2-40B4-BE49-F238E27FC236}">
                <a16:creationId xmlns:a16="http://schemas.microsoft.com/office/drawing/2014/main" id="{06EA5454-1EA4-4922-B7AA-88BE9B31B72A}"/>
              </a:ext>
            </a:extLst>
          </p:cNvPr>
          <p:cNvSpPr txBox="1"/>
          <p:nvPr/>
        </p:nvSpPr>
        <p:spPr>
          <a:xfrm>
            <a:off x="152400" y="3151983"/>
            <a:ext cx="8305799" cy="3077766"/>
          </a:xfrm>
          <a:prstGeom prst="rect">
            <a:avLst/>
          </a:prstGeom>
          <a:noFill/>
        </p:spPr>
        <p:txBody>
          <a:bodyPr wrap="square">
            <a:spAutoFit/>
          </a:bodyPr>
          <a:lstStyle/>
          <a:p>
            <a:r>
              <a:rPr lang="en-US" b="1" i="0" dirty="0">
                <a:solidFill>
                  <a:srgbClr val="000000"/>
                </a:solidFill>
                <a:effectLst/>
                <a:latin typeface="merriweather" panose="00000500000000000000" pitchFamily="2" charset="0"/>
              </a:rPr>
              <a:t>Step 1 — Subtract the minimum from each row</a:t>
            </a:r>
          </a:p>
          <a:p>
            <a:r>
              <a:rPr lang="en-US" sz="1700" dirty="0">
                <a:latin typeface="merriweather" panose="00000500000000000000" pitchFamily="2" charset="0"/>
              </a:rPr>
              <a:t>Remove minimum from the row </a:t>
            </a:r>
          </a:p>
          <a:p>
            <a:endParaRPr lang="en-US" sz="1500"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IN" dirty="0"/>
          </a:p>
        </p:txBody>
      </p:sp>
      <p:graphicFrame>
        <p:nvGraphicFramePr>
          <p:cNvPr id="6" name="Table 8">
            <a:extLst>
              <a:ext uri="{FF2B5EF4-FFF2-40B4-BE49-F238E27FC236}">
                <a16:creationId xmlns:a16="http://schemas.microsoft.com/office/drawing/2014/main" id="{17C2FA73-BF5D-4E0D-B4ED-39D9085FFBBD}"/>
              </a:ext>
            </a:extLst>
          </p:cNvPr>
          <p:cNvGraphicFramePr>
            <a:graphicFrameLocks noGrp="1"/>
          </p:cNvGraphicFramePr>
          <p:nvPr>
            <p:extLst>
              <p:ext uri="{D42A27DB-BD31-4B8C-83A1-F6EECF244321}">
                <p14:modId xmlns:p14="http://schemas.microsoft.com/office/powerpoint/2010/main" val="1447716338"/>
              </p:ext>
            </p:extLst>
          </p:nvPr>
        </p:nvGraphicFramePr>
        <p:xfrm>
          <a:off x="417740" y="3919386"/>
          <a:ext cx="3505200" cy="221742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239615654"/>
                    </a:ext>
                  </a:extLst>
                </a:gridCol>
                <a:gridCol w="876300">
                  <a:extLst>
                    <a:ext uri="{9D8B030D-6E8A-4147-A177-3AD203B41FA5}">
                      <a16:colId xmlns:a16="http://schemas.microsoft.com/office/drawing/2014/main" val="2267851921"/>
                    </a:ext>
                  </a:extLst>
                </a:gridCol>
                <a:gridCol w="876300">
                  <a:extLst>
                    <a:ext uri="{9D8B030D-6E8A-4147-A177-3AD203B41FA5}">
                      <a16:colId xmlns:a16="http://schemas.microsoft.com/office/drawing/2014/main" val="155022334"/>
                    </a:ext>
                  </a:extLst>
                </a:gridCol>
                <a:gridCol w="876300">
                  <a:extLst>
                    <a:ext uri="{9D8B030D-6E8A-4147-A177-3AD203B41FA5}">
                      <a16:colId xmlns:a16="http://schemas.microsoft.com/office/drawing/2014/main" val="1332919288"/>
                    </a:ext>
                  </a:extLst>
                </a:gridCol>
              </a:tblGrid>
              <a:tr h="633167">
                <a:tc>
                  <a:txBody>
                    <a:bodyPr/>
                    <a:lstStyle/>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1</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2</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3</a:t>
                      </a:r>
                      <a:endParaRPr lang="en-IN" dirty="0"/>
                    </a:p>
                    <a:p>
                      <a:endParaRPr lang="en-IN" dirty="0"/>
                    </a:p>
                  </a:txBody>
                  <a:tcPr/>
                </a:tc>
                <a:extLst>
                  <a:ext uri="{0D108BD9-81ED-4DB2-BD59-A6C34878D82A}">
                    <a16:rowId xmlns:a16="http://schemas.microsoft.com/office/drawing/2014/main" val="173687276"/>
                  </a:ext>
                </a:extLst>
              </a:tr>
              <a:tr h="44934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A </a:t>
                      </a:r>
                      <a:endParaRPr lang="en-IN" dirty="0"/>
                    </a:p>
                    <a:p>
                      <a:endParaRPr lang="en-IN" dirty="0"/>
                    </a:p>
                  </a:txBody>
                  <a:tcPr/>
                </a:tc>
                <a:tc>
                  <a:txBody>
                    <a:bodyPr/>
                    <a:lstStyle/>
                    <a:p>
                      <a:r>
                        <a:rPr lang="en-US" dirty="0"/>
                        <a:t>1</a:t>
                      </a:r>
                      <a:endParaRPr lang="en-IN" dirty="0"/>
                    </a:p>
                  </a:txBody>
                  <a:tcPr/>
                </a:tc>
                <a:tc>
                  <a:txBody>
                    <a:bodyPr/>
                    <a:lstStyle/>
                    <a:p>
                      <a:r>
                        <a:rPr lang="en-US" dirty="0"/>
                        <a:t>6</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637679452"/>
                  </a:ext>
                </a:extLst>
              </a:tr>
              <a:tr h="44934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B </a:t>
                      </a:r>
                      <a:endParaRPr lang="en-IN" dirty="0"/>
                    </a:p>
                    <a:p>
                      <a:endParaRPr lang="en-IN" dirty="0"/>
                    </a:p>
                  </a:txBody>
                  <a:tcPr/>
                </a:tc>
                <a:tc>
                  <a:txBody>
                    <a:bodyPr/>
                    <a:lstStyle/>
                    <a:p>
                      <a:r>
                        <a:rPr lang="en-US" dirty="0"/>
                        <a:t>4</a:t>
                      </a:r>
                      <a:endParaRPr lang="en-IN" dirty="0"/>
                    </a:p>
                  </a:txBody>
                  <a:tcPr/>
                </a:tc>
                <a:tc>
                  <a:txBody>
                    <a:bodyPr/>
                    <a:lstStyle/>
                    <a:p>
                      <a:r>
                        <a:rPr lang="en-US" dirty="0"/>
                        <a:t>13</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588967238"/>
                  </a:ext>
                </a:extLst>
              </a:tr>
              <a:tr h="44934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C</a:t>
                      </a:r>
                      <a:endParaRPr lang="en-IN" dirty="0"/>
                    </a:p>
                    <a:p>
                      <a:endParaRPr lang="en-IN" dirty="0"/>
                    </a:p>
                  </a:txBody>
                  <a:tcPr/>
                </a:tc>
                <a:tc>
                  <a:txBody>
                    <a:bodyPr/>
                    <a:lstStyle/>
                    <a:p>
                      <a:r>
                        <a:rPr lang="en-US" dirty="0"/>
                        <a:t>3</a:t>
                      </a:r>
                      <a:endParaRPr lang="en-IN" dirty="0"/>
                    </a:p>
                  </a:txBody>
                  <a:tcPr/>
                </a:tc>
                <a:tc>
                  <a:txBody>
                    <a:bodyPr/>
                    <a:lstStyle/>
                    <a:p>
                      <a:r>
                        <a:rPr lang="en-US" dirty="0"/>
                        <a:t>11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480450754"/>
                  </a:ext>
                </a:extLst>
              </a:tr>
            </a:tbl>
          </a:graphicData>
        </a:graphic>
      </p:graphicFrame>
    </p:spTree>
    <p:extLst>
      <p:ext uri="{BB962C8B-B14F-4D97-AF65-F5344CB8AC3E}">
        <p14:creationId xmlns:p14="http://schemas.microsoft.com/office/powerpoint/2010/main" val="3740575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292662"/>
          </a:xfrm>
          <a:prstGeom prst="rect">
            <a:avLst/>
          </a:prstGeom>
        </p:spPr>
        <p:txBody>
          <a:bodyPr wrap="square">
            <a:spAutoFit/>
          </a:bodyPr>
          <a:lstStyle/>
          <a:p>
            <a:pPr algn="ct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sp>
        <p:nvSpPr>
          <p:cNvPr id="10" name="Title 9"/>
          <p:cNvSpPr>
            <a:spLocks noGrp="1"/>
          </p:cNvSpPr>
          <p:nvPr>
            <p:ph type="title"/>
          </p:nvPr>
        </p:nvSpPr>
        <p:spPr>
          <a:xfrm>
            <a:off x="593816" y="862638"/>
            <a:ext cx="6229350" cy="930274"/>
          </a:xfrm>
        </p:spPr>
        <p:txBody>
          <a:bodyPr>
            <a:normAutofit/>
          </a:bodyPr>
          <a:lstStyle/>
          <a:p>
            <a:r>
              <a:rPr lang="en-US" sz="1700" b="1" i="0" dirty="0">
                <a:solidFill>
                  <a:srgbClr val="000000"/>
                </a:solidFill>
                <a:effectLst/>
                <a:latin typeface="merriweather" panose="00000500000000000000" pitchFamily="2" charset="0"/>
              </a:rPr>
              <a:t>Step 2 — Subtract the minimum from each column</a:t>
            </a:r>
            <a:br>
              <a:rPr lang="en-IN" b="1" i="0" dirty="0">
                <a:solidFill>
                  <a:srgbClr val="000000"/>
                </a:solidFill>
                <a:effectLst/>
                <a:latin typeface="merriweather" panose="00000500000000000000" pitchFamily="2" charset="0"/>
              </a:rPr>
            </a:br>
            <a:endParaRPr lang="en-US" dirty="0"/>
          </a:p>
        </p:txBody>
      </p:sp>
      <p:graphicFrame>
        <p:nvGraphicFramePr>
          <p:cNvPr id="2" name="Table 2">
            <a:extLst>
              <a:ext uri="{FF2B5EF4-FFF2-40B4-BE49-F238E27FC236}">
                <a16:creationId xmlns:a16="http://schemas.microsoft.com/office/drawing/2014/main" id="{9EF17D14-E202-4B38-942E-9819D88EEB58}"/>
              </a:ext>
            </a:extLst>
          </p:cNvPr>
          <p:cNvGraphicFramePr>
            <a:graphicFrameLocks noGrp="1"/>
          </p:cNvGraphicFramePr>
          <p:nvPr>
            <p:ph idx="1"/>
            <p:extLst>
              <p:ext uri="{D42A27DB-BD31-4B8C-83A1-F6EECF244321}">
                <p14:modId xmlns:p14="http://schemas.microsoft.com/office/powerpoint/2010/main" val="1385518589"/>
              </p:ext>
            </p:extLst>
          </p:nvPr>
        </p:nvGraphicFramePr>
        <p:xfrm>
          <a:off x="608240" y="1344138"/>
          <a:ext cx="3124200" cy="174752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3310377352"/>
                    </a:ext>
                  </a:extLst>
                </a:gridCol>
                <a:gridCol w="781050">
                  <a:extLst>
                    <a:ext uri="{9D8B030D-6E8A-4147-A177-3AD203B41FA5}">
                      <a16:colId xmlns:a16="http://schemas.microsoft.com/office/drawing/2014/main" val="2762146140"/>
                    </a:ext>
                  </a:extLst>
                </a:gridCol>
                <a:gridCol w="781050">
                  <a:extLst>
                    <a:ext uri="{9D8B030D-6E8A-4147-A177-3AD203B41FA5}">
                      <a16:colId xmlns:a16="http://schemas.microsoft.com/office/drawing/2014/main" val="1435173480"/>
                    </a:ext>
                  </a:extLst>
                </a:gridCol>
                <a:gridCol w="781050">
                  <a:extLst>
                    <a:ext uri="{9D8B030D-6E8A-4147-A177-3AD203B41FA5}">
                      <a16:colId xmlns:a16="http://schemas.microsoft.com/office/drawing/2014/main" val="2517578398"/>
                    </a:ext>
                  </a:extLst>
                </a:gridCol>
              </a:tblGrid>
              <a:tr h="370840">
                <a:tc>
                  <a:txBody>
                    <a:bodyPr/>
                    <a:lstStyle/>
                    <a:p>
                      <a:endParaRPr lang="en-IN" dirty="0"/>
                    </a:p>
                  </a:txBody>
                  <a:tcPr/>
                </a:tc>
                <a:tc>
                  <a:txBody>
                    <a:bodyPr/>
                    <a:lstStyle/>
                    <a:p>
                      <a:r>
                        <a:rPr lang="en-US" dirty="0"/>
                        <a:t>Tracking 1</a:t>
                      </a:r>
                      <a:endParaRPr lang="en-IN" dirty="0"/>
                    </a:p>
                  </a:txBody>
                  <a:tcPr/>
                </a:tc>
                <a:tc>
                  <a:txBody>
                    <a:bodyPr/>
                    <a:lstStyle/>
                    <a:p>
                      <a:r>
                        <a:rPr lang="en-US" dirty="0"/>
                        <a:t>Tracking 2 </a:t>
                      </a:r>
                      <a:endParaRPr lang="en-IN" dirty="0"/>
                    </a:p>
                  </a:txBody>
                  <a:tcPr/>
                </a:tc>
                <a:tc>
                  <a:txBody>
                    <a:bodyPr/>
                    <a:lstStyle/>
                    <a:p>
                      <a:r>
                        <a:rPr lang="en-US" dirty="0"/>
                        <a:t>Tracking 3</a:t>
                      </a:r>
                      <a:endParaRPr lang="en-IN" dirty="0"/>
                    </a:p>
                  </a:txBody>
                  <a:tcPr/>
                </a:tc>
                <a:extLst>
                  <a:ext uri="{0D108BD9-81ED-4DB2-BD59-A6C34878D82A}">
                    <a16:rowId xmlns:a16="http://schemas.microsoft.com/office/drawing/2014/main" val="2484507810"/>
                  </a:ext>
                </a:extLst>
              </a:tr>
              <a:tr h="370840">
                <a:tc>
                  <a:txBody>
                    <a:bodyPr/>
                    <a:lstStyle/>
                    <a:p>
                      <a:r>
                        <a:rPr lang="en-US" dirty="0"/>
                        <a:t>Object A </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646830837"/>
                  </a:ext>
                </a:extLst>
              </a:tr>
              <a:tr h="370840">
                <a:tc>
                  <a:txBody>
                    <a:bodyPr/>
                    <a:lstStyle/>
                    <a:p>
                      <a:r>
                        <a:rPr lang="en-US" dirty="0"/>
                        <a:t>Object B </a:t>
                      </a:r>
                      <a:endParaRPr lang="en-IN" dirty="0"/>
                    </a:p>
                  </a:txBody>
                  <a:tcPr/>
                </a:tc>
                <a:tc>
                  <a:txBody>
                    <a:bodyPr/>
                    <a:lstStyle/>
                    <a:p>
                      <a:r>
                        <a:rPr lang="en-US" dirty="0"/>
                        <a:t>3</a:t>
                      </a:r>
                      <a:endParaRPr lang="en-IN" dirty="0"/>
                    </a:p>
                  </a:txBody>
                  <a:tcPr/>
                </a:tc>
                <a:tc>
                  <a:txBody>
                    <a:bodyPr/>
                    <a:lstStyle/>
                    <a:p>
                      <a:r>
                        <a:rPr lang="en-US" dirty="0"/>
                        <a:t>7</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071752749"/>
                  </a:ext>
                </a:extLst>
              </a:tr>
              <a:tr h="370840">
                <a:tc>
                  <a:txBody>
                    <a:bodyPr/>
                    <a:lstStyle/>
                    <a:p>
                      <a:r>
                        <a:rPr lang="en-US" dirty="0"/>
                        <a:t>Object C </a:t>
                      </a:r>
                      <a:endParaRPr lang="en-IN" dirty="0"/>
                    </a:p>
                  </a:txBody>
                  <a:tcPr/>
                </a:tc>
                <a:tc>
                  <a:txBody>
                    <a:bodyPr/>
                    <a:lstStyle/>
                    <a:p>
                      <a:r>
                        <a:rPr lang="en-US" dirty="0"/>
                        <a:t>2</a:t>
                      </a:r>
                      <a:endParaRPr lang="en-IN" dirty="0"/>
                    </a:p>
                  </a:txBody>
                  <a:tcPr/>
                </a:tc>
                <a:tc>
                  <a:txBody>
                    <a:bodyPr/>
                    <a:lstStyle/>
                    <a:p>
                      <a:r>
                        <a:rPr lang="en-US" dirty="0"/>
                        <a:t>5</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912678624"/>
                  </a:ext>
                </a:extLst>
              </a:tr>
            </a:tbl>
          </a:graphicData>
        </a:graphic>
      </p:graphicFrame>
      <p:sp>
        <p:nvSpPr>
          <p:cNvPr id="14"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
        <p:nvSpPr>
          <p:cNvPr id="13" name="TextBox 12">
            <a:extLst>
              <a:ext uri="{FF2B5EF4-FFF2-40B4-BE49-F238E27FC236}">
                <a16:creationId xmlns:a16="http://schemas.microsoft.com/office/drawing/2014/main" id="{06EA5454-1EA4-4922-B7AA-88BE9B31B72A}"/>
              </a:ext>
            </a:extLst>
          </p:cNvPr>
          <p:cNvSpPr txBox="1"/>
          <p:nvPr/>
        </p:nvSpPr>
        <p:spPr>
          <a:xfrm>
            <a:off x="76200" y="3200402"/>
            <a:ext cx="8839200" cy="4447371"/>
          </a:xfrm>
          <a:prstGeom prst="rect">
            <a:avLst/>
          </a:prstGeom>
          <a:noFill/>
        </p:spPr>
        <p:txBody>
          <a:bodyPr wrap="square">
            <a:spAutoFit/>
          </a:bodyPr>
          <a:lstStyle/>
          <a:p>
            <a:r>
              <a:rPr lang="en-US" sz="1600" b="1" i="0" dirty="0">
                <a:solidFill>
                  <a:srgbClr val="000000"/>
                </a:solidFill>
                <a:effectLst/>
                <a:latin typeface="merriweather" panose="00000500000000000000" pitchFamily="2" charset="0"/>
              </a:rPr>
              <a:t>Step 3 — Cross 0s with the minimum number of lines, then check the number of lines needed.</a:t>
            </a:r>
            <a:endParaRPr lang="en-US" sz="1700" dirty="0">
              <a:latin typeface="merriweather" panose="00000500000000000000" pitchFamily="2" charset="0"/>
            </a:endParaRPr>
          </a:p>
          <a:p>
            <a:endParaRPr lang="en-US" sz="1500" dirty="0">
              <a:solidFill>
                <a:srgbClr val="000000"/>
              </a:solidFill>
              <a:latin typeface="merriweather" panose="00000500000000000000" pitchFamily="2" charset="0"/>
            </a:endParaRPr>
          </a:p>
          <a:p>
            <a:r>
              <a:rPr lang="en-US" sz="1000" b="1" dirty="0">
                <a:solidFill>
                  <a:srgbClr val="000000"/>
                </a:solidFill>
                <a:latin typeface="merriweather" panose="00000500000000000000" pitchFamily="2" charset="0"/>
              </a:rPr>
              <a:t>                                                                                           </a:t>
            </a: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IN" dirty="0"/>
          </a:p>
        </p:txBody>
      </p:sp>
      <p:graphicFrame>
        <p:nvGraphicFramePr>
          <p:cNvPr id="6" name="Table 8">
            <a:extLst>
              <a:ext uri="{FF2B5EF4-FFF2-40B4-BE49-F238E27FC236}">
                <a16:creationId xmlns:a16="http://schemas.microsoft.com/office/drawing/2014/main" id="{17C2FA73-BF5D-4E0D-B4ED-39D9085FFBBD}"/>
              </a:ext>
            </a:extLst>
          </p:cNvPr>
          <p:cNvGraphicFramePr>
            <a:graphicFrameLocks noGrp="1"/>
          </p:cNvGraphicFramePr>
          <p:nvPr>
            <p:extLst>
              <p:ext uri="{D42A27DB-BD31-4B8C-83A1-F6EECF244321}">
                <p14:modId xmlns:p14="http://schemas.microsoft.com/office/powerpoint/2010/main" val="1819740224"/>
              </p:ext>
            </p:extLst>
          </p:nvPr>
        </p:nvGraphicFramePr>
        <p:xfrm>
          <a:off x="593816" y="3902073"/>
          <a:ext cx="3276604" cy="2217420"/>
        </p:xfrm>
        <a:graphic>
          <a:graphicData uri="http://schemas.openxmlformats.org/drawingml/2006/table">
            <a:tbl>
              <a:tblPr firstRow="1" bandRow="1">
                <a:tableStyleId>{5C22544A-7EE6-4342-B048-85BDC9FD1C3A}</a:tableStyleId>
              </a:tblPr>
              <a:tblGrid>
                <a:gridCol w="819151">
                  <a:extLst>
                    <a:ext uri="{9D8B030D-6E8A-4147-A177-3AD203B41FA5}">
                      <a16:colId xmlns:a16="http://schemas.microsoft.com/office/drawing/2014/main" val="3239615654"/>
                    </a:ext>
                  </a:extLst>
                </a:gridCol>
                <a:gridCol w="819151">
                  <a:extLst>
                    <a:ext uri="{9D8B030D-6E8A-4147-A177-3AD203B41FA5}">
                      <a16:colId xmlns:a16="http://schemas.microsoft.com/office/drawing/2014/main" val="2267851921"/>
                    </a:ext>
                  </a:extLst>
                </a:gridCol>
                <a:gridCol w="819151">
                  <a:extLst>
                    <a:ext uri="{9D8B030D-6E8A-4147-A177-3AD203B41FA5}">
                      <a16:colId xmlns:a16="http://schemas.microsoft.com/office/drawing/2014/main" val="155022334"/>
                    </a:ext>
                  </a:extLst>
                </a:gridCol>
                <a:gridCol w="819151">
                  <a:extLst>
                    <a:ext uri="{9D8B030D-6E8A-4147-A177-3AD203B41FA5}">
                      <a16:colId xmlns:a16="http://schemas.microsoft.com/office/drawing/2014/main" val="1332919288"/>
                    </a:ext>
                  </a:extLst>
                </a:gridCol>
              </a:tblGrid>
              <a:tr h="610751">
                <a:tc>
                  <a:txBody>
                    <a:bodyPr/>
                    <a:lstStyle/>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1</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2</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3</a:t>
                      </a:r>
                      <a:endParaRPr lang="en-IN" dirty="0"/>
                    </a:p>
                    <a:p>
                      <a:endParaRPr lang="en-IN" dirty="0"/>
                    </a:p>
                  </a:txBody>
                  <a:tcPr/>
                </a:tc>
                <a:extLst>
                  <a:ext uri="{0D108BD9-81ED-4DB2-BD59-A6C34878D82A}">
                    <a16:rowId xmlns:a16="http://schemas.microsoft.com/office/drawing/2014/main" val="173687276"/>
                  </a:ext>
                </a:extLst>
              </a:tr>
              <a:tr h="44559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A </a:t>
                      </a:r>
                      <a:endParaRPr lang="en-IN" dirty="0"/>
                    </a:p>
                    <a:p>
                      <a:endParaRPr lang="en-IN" dirty="0"/>
                    </a:p>
                  </a:txBody>
                  <a:tcPr/>
                </a:tc>
                <a:tc>
                  <a:txBody>
                    <a:bodyPr/>
                    <a:lstStyle/>
                    <a:p>
                      <a:r>
                        <a:rPr lang="en-US" dirty="0">
                          <a:solidFill>
                            <a:srgbClr val="FF0000"/>
                          </a:solidFill>
                        </a:rPr>
                        <a:t>0</a:t>
                      </a:r>
                      <a:endParaRPr lang="en-IN" dirty="0">
                        <a:solidFill>
                          <a:srgbClr val="FF0000"/>
                        </a:solidFill>
                      </a:endParaRPr>
                    </a:p>
                  </a:txBody>
                  <a:tcPr/>
                </a:tc>
                <a:tc>
                  <a:txBody>
                    <a:bodyPr/>
                    <a:lstStyle/>
                    <a:p>
                      <a:r>
                        <a:rPr lang="en-US" dirty="0">
                          <a:solidFill>
                            <a:srgbClr val="FF0000"/>
                          </a:solidFill>
                        </a:rPr>
                        <a:t>0</a:t>
                      </a:r>
                      <a:endParaRPr lang="en-IN" dirty="0">
                        <a:solidFill>
                          <a:srgbClr val="FF0000"/>
                        </a:solidFill>
                      </a:endParaRPr>
                    </a:p>
                  </a:txBody>
                  <a:tcPr/>
                </a:tc>
                <a:tc>
                  <a:txBody>
                    <a:bodyPr/>
                    <a:lstStyle/>
                    <a:p>
                      <a:r>
                        <a:rPr lang="en-US" dirty="0">
                          <a:solidFill>
                            <a:srgbClr val="FF0000"/>
                          </a:solidFill>
                        </a:rPr>
                        <a:t>0</a:t>
                      </a:r>
                      <a:endParaRPr lang="en-IN" dirty="0">
                        <a:solidFill>
                          <a:srgbClr val="FF0000"/>
                        </a:solidFill>
                      </a:endParaRPr>
                    </a:p>
                  </a:txBody>
                  <a:tcPr/>
                </a:tc>
                <a:extLst>
                  <a:ext uri="{0D108BD9-81ED-4DB2-BD59-A6C34878D82A}">
                    <a16:rowId xmlns:a16="http://schemas.microsoft.com/office/drawing/2014/main" val="1637679452"/>
                  </a:ext>
                </a:extLst>
              </a:tr>
              <a:tr h="4778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B </a:t>
                      </a:r>
                      <a:endParaRPr lang="en-IN" dirty="0"/>
                    </a:p>
                    <a:p>
                      <a:endParaRPr lang="en-IN" dirty="0"/>
                    </a:p>
                  </a:txBody>
                  <a:tcPr/>
                </a:tc>
                <a:tc>
                  <a:txBody>
                    <a:bodyPr/>
                    <a:lstStyle/>
                    <a:p>
                      <a:r>
                        <a:rPr lang="en-US" dirty="0"/>
                        <a:t>3</a:t>
                      </a:r>
                      <a:endParaRPr lang="en-IN" dirty="0"/>
                    </a:p>
                  </a:txBody>
                  <a:tcPr/>
                </a:tc>
                <a:tc>
                  <a:txBody>
                    <a:bodyPr/>
                    <a:lstStyle/>
                    <a:p>
                      <a:r>
                        <a:rPr lang="en-US" dirty="0"/>
                        <a:t>7</a:t>
                      </a:r>
                      <a:endParaRPr lang="en-IN" dirty="0"/>
                    </a:p>
                  </a:txBody>
                  <a:tcPr/>
                </a:tc>
                <a:tc>
                  <a:txBody>
                    <a:bodyPr/>
                    <a:lstStyle/>
                    <a:p>
                      <a:r>
                        <a:rPr lang="en-US" dirty="0">
                          <a:solidFill>
                            <a:srgbClr val="FF0000"/>
                          </a:solidFill>
                        </a:rPr>
                        <a:t>0</a:t>
                      </a:r>
                      <a:endParaRPr lang="en-IN" dirty="0">
                        <a:solidFill>
                          <a:srgbClr val="FF0000"/>
                        </a:solidFill>
                      </a:endParaRPr>
                    </a:p>
                  </a:txBody>
                  <a:tcPr/>
                </a:tc>
                <a:extLst>
                  <a:ext uri="{0D108BD9-81ED-4DB2-BD59-A6C34878D82A}">
                    <a16:rowId xmlns:a16="http://schemas.microsoft.com/office/drawing/2014/main" val="3588967238"/>
                  </a:ext>
                </a:extLst>
              </a:tr>
              <a:tr h="4778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C</a:t>
                      </a:r>
                      <a:endParaRPr lang="en-IN" dirty="0"/>
                    </a:p>
                    <a:p>
                      <a:endParaRPr lang="en-IN" dirty="0"/>
                    </a:p>
                  </a:txBody>
                  <a:tcPr/>
                </a:tc>
                <a:tc>
                  <a:txBody>
                    <a:bodyPr/>
                    <a:lstStyle/>
                    <a:p>
                      <a:r>
                        <a:rPr lang="en-US" dirty="0"/>
                        <a:t>2</a:t>
                      </a:r>
                      <a:endParaRPr lang="en-IN" dirty="0"/>
                    </a:p>
                  </a:txBody>
                  <a:tcPr/>
                </a:tc>
                <a:tc>
                  <a:txBody>
                    <a:bodyPr/>
                    <a:lstStyle/>
                    <a:p>
                      <a:r>
                        <a:rPr lang="en-US" dirty="0"/>
                        <a:t>5</a:t>
                      </a:r>
                      <a:endParaRPr lang="en-IN" dirty="0"/>
                    </a:p>
                  </a:txBody>
                  <a:tcPr/>
                </a:tc>
                <a:tc>
                  <a:txBody>
                    <a:bodyPr/>
                    <a:lstStyle/>
                    <a:p>
                      <a:r>
                        <a:rPr lang="en-US" dirty="0">
                          <a:solidFill>
                            <a:srgbClr val="FF0000"/>
                          </a:solidFill>
                        </a:rPr>
                        <a:t>0</a:t>
                      </a:r>
                      <a:endParaRPr lang="en-IN" dirty="0">
                        <a:solidFill>
                          <a:srgbClr val="FF0000"/>
                        </a:solidFill>
                      </a:endParaRPr>
                    </a:p>
                  </a:txBody>
                  <a:tcPr/>
                </a:tc>
                <a:extLst>
                  <a:ext uri="{0D108BD9-81ED-4DB2-BD59-A6C34878D82A}">
                    <a16:rowId xmlns:a16="http://schemas.microsoft.com/office/drawing/2014/main" val="1480450754"/>
                  </a:ext>
                </a:extLst>
              </a:tr>
            </a:tbl>
          </a:graphicData>
        </a:graphic>
      </p:graphicFrame>
    </p:spTree>
    <p:extLst>
      <p:ext uri="{BB962C8B-B14F-4D97-AF65-F5344CB8AC3E}">
        <p14:creationId xmlns:p14="http://schemas.microsoft.com/office/powerpoint/2010/main" val="615624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292662"/>
          </a:xfrm>
          <a:prstGeom prst="rect">
            <a:avLst/>
          </a:prstGeom>
        </p:spPr>
        <p:txBody>
          <a:bodyPr wrap="square">
            <a:spAutoFit/>
          </a:bodyPr>
          <a:lstStyle/>
          <a:p>
            <a:pPr algn="ct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sp>
        <p:nvSpPr>
          <p:cNvPr id="10" name="Title 9"/>
          <p:cNvSpPr>
            <a:spLocks noGrp="1"/>
          </p:cNvSpPr>
          <p:nvPr>
            <p:ph type="title"/>
          </p:nvPr>
        </p:nvSpPr>
        <p:spPr>
          <a:xfrm>
            <a:off x="593816" y="862638"/>
            <a:ext cx="7940584" cy="930274"/>
          </a:xfrm>
        </p:spPr>
        <p:txBody>
          <a:bodyPr>
            <a:normAutofit fontScale="90000"/>
          </a:bodyPr>
          <a:lstStyle/>
          <a:p>
            <a:r>
              <a:rPr lang="en-US" sz="1700" b="1" i="0" dirty="0">
                <a:solidFill>
                  <a:srgbClr val="000000"/>
                </a:solidFill>
                <a:effectLst/>
                <a:latin typeface="merriweather" panose="00000500000000000000" pitchFamily="2" charset="0"/>
              </a:rPr>
              <a:t>Step 4 —Subtract the Smallest Element of the Entire Matrix. If an element has been crossed twice, add it to the place where it’s double crossed.</a:t>
            </a:r>
            <a:br>
              <a:rPr lang="en-IN" b="1" i="0" dirty="0">
                <a:solidFill>
                  <a:srgbClr val="000000"/>
                </a:solidFill>
                <a:effectLst/>
                <a:latin typeface="merriweather" panose="00000500000000000000" pitchFamily="2" charset="0"/>
              </a:rPr>
            </a:br>
            <a:endParaRPr lang="en-US" dirty="0"/>
          </a:p>
        </p:txBody>
      </p:sp>
      <p:graphicFrame>
        <p:nvGraphicFramePr>
          <p:cNvPr id="2" name="Table 2">
            <a:extLst>
              <a:ext uri="{FF2B5EF4-FFF2-40B4-BE49-F238E27FC236}">
                <a16:creationId xmlns:a16="http://schemas.microsoft.com/office/drawing/2014/main" id="{9EF17D14-E202-4B38-942E-9819D88EEB58}"/>
              </a:ext>
            </a:extLst>
          </p:cNvPr>
          <p:cNvGraphicFramePr>
            <a:graphicFrameLocks noGrp="1"/>
          </p:cNvGraphicFramePr>
          <p:nvPr>
            <p:ph idx="1"/>
            <p:extLst>
              <p:ext uri="{D42A27DB-BD31-4B8C-83A1-F6EECF244321}">
                <p14:modId xmlns:p14="http://schemas.microsoft.com/office/powerpoint/2010/main" val="3993437019"/>
              </p:ext>
            </p:extLst>
          </p:nvPr>
        </p:nvGraphicFramePr>
        <p:xfrm>
          <a:off x="685800" y="1452882"/>
          <a:ext cx="3124200" cy="174752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3310377352"/>
                    </a:ext>
                  </a:extLst>
                </a:gridCol>
                <a:gridCol w="781050">
                  <a:extLst>
                    <a:ext uri="{9D8B030D-6E8A-4147-A177-3AD203B41FA5}">
                      <a16:colId xmlns:a16="http://schemas.microsoft.com/office/drawing/2014/main" val="2762146140"/>
                    </a:ext>
                  </a:extLst>
                </a:gridCol>
                <a:gridCol w="781050">
                  <a:extLst>
                    <a:ext uri="{9D8B030D-6E8A-4147-A177-3AD203B41FA5}">
                      <a16:colId xmlns:a16="http://schemas.microsoft.com/office/drawing/2014/main" val="1435173480"/>
                    </a:ext>
                  </a:extLst>
                </a:gridCol>
                <a:gridCol w="781050">
                  <a:extLst>
                    <a:ext uri="{9D8B030D-6E8A-4147-A177-3AD203B41FA5}">
                      <a16:colId xmlns:a16="http://schemas.microsoft.com/office/drawing/2014/main" val="2517578398"/>
                    </a:ext>
                  </a:extLst>
                </a:gridCol>
              </a:tblGrid>
              <a:tr h="370840">
                <a:tc>
                  <a:txBody>
                    <a:bodyPr/>
                    <a:lstStyle/>
                    <a:p>
                      <a:endParaRPr lang="en-IN" dirty="0"/>
                    </a:p>
                  </a:txBody>
                  <a:tcPr/>
                </a:tc>
                <a:tc>
                  <a:txBody>
                    <a:bodyPr/>
                    <a:lstStyle/>
                    <a:p>
                      <a:r>
                        <a:rPr lang="en-US" dirty="0"/>
                        <a:t>Tracking 1</a:t>
                      </a:r>
                      <a:endParaRPr lang="en-IN" dirty="0"/>
                    </a:p>
                  </a:txBody>
                  <a:tcPr/>
                </a:tc>
                <a:tc>
                  <a:txBody>
                    <a:bodyPr/>
                    <a:lstStyle/>
                    <a:p>
                      <a:r>
                        <a:rPr lang="en-US" dirty="0"/>
                        <a:t>Tracking 2 </a:t>
                      </a:r>
                      <a:endParaRPr lang="en-IN" dirty="0"/>
                    </a:p>
                  </a:txBody>
                  <a:tcPr/>
                </a:tc>
                <a:tc>
                  <a:txBody>
                    <a:bodyPr/>
                    <a:lstStyle/>
                    <a:p>
                      <a:r>
                        <a:rPr lang="en-US" dirty="0"/>
                        <a:t>Tracking 3</a:t>
                      </a:r>
                      <a:endParaRPr lang="en-IN" dirty="0"/>
                    </a:p>
                  </a:txBody>
                  <a:tcPr/>
                </a:tc>
                <a:extLst>
                  <a:ext uri="{0D108BD9-81ED-4DB2-BD59-A6C34878D82A}">
                    <a16:rowId xmlns:a16="http://schemas.microsoft.com/office/drawing/2014/main" val="2484507810"/>
                  </a:ext>
                </a:extLst>
              </a:tr>
              <a:tr h="370840">
                <a:tc>
                  <a:txBody>
                    <a:bodyPr/>
                    <a:lstStyle/>
                    <a:p>
                      <a:r>
                        <a:rPr lang="en-US" dirty="0"/>
                        <a:t>Object A </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646830837"/>
                  </a:ext>
                </a:extLst>
              </a:tr>
              <a:tr h="370840">
                <a:tc>
                  <a:txBody>
                    <a:bodyPr/>
                    <a:lstStyle/>
                    <a:p>
                      <a:r>
                        <a:rPr lang="en-US" dirty="0"/>
                        <a:t>Object B </a:t>
                      </a:r>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071752749"/>
                  </a:ext>
                </a:extLst>
              </a:tr>
              <a:tr h="370840">
                <a:tc>
                  <a:txBody>
                    <a:bodyPr/>
                    <a:lstStyle/>
                    <a:p>
                      <a:r>
                        <a:rPr lang="en-US" dirty="0"/>
                        <a:t>Object C </a:t>
                      </a:r>
                      <a:endParaRPr lang="en-IN" dirty="0"/>
                    </a:p>
                  </a:txBody>
                  <a:tcPr/>
                </a:tc>
                <a:tc>
                  <a:txBody>
                    <a:bodyPr/>
                    <a:lstStyle/>
                    <a:p>
                      <a:r>
                        <a:rPr lang="en-US" dirty="0"/>
                        <a:t>0</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912678624"/>
                  </a:ext>
                </a:extLst>
              </a:tr>
            </a:tbl>
          </a:graphicData>
        </a:graphic>
      </p:graphicFrame>
      <p:sp>
        <p:nvSpPr>
          <p:cNvPr id="14"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
        <p:nvSpPr>
          <p:cNvPr id="13" name="TextBox 12">
            <a:extLst>
              <a:ext uri="{FF2B5EF4-FFF2-40B4-BE49-F238E27FC236}">
                <a16:creationId xmlns:a16="http://schemas.microsoft.com/office/drawing/2014/main" id="{06EA5454-1EA4-4922-B7AA-88BE9B31B72A}"/>
              </a:ext>
            </a:extLst>
          </p:cNvPr>
          <p:cNvSpPr txBox="1"/>
          <p:nvPr/>
        </p:nvSpPr>
        <p:spPr>
          <a:xfrm>
            <a:off x="76200" y="3200402"/>
            <a:ext cx="8839200" cy="4462760"/>
          </a:xfrm>
          <a:prstGeom prst="rect">
            <a:avLst/>
          </a:prstGeom>
          <a:noFill/>
        </p:spPr>
        <p:txBody>
          <a:bodyPr wrap="square">
            <a:spAutoFit/>
          </a:bodyPr>
          <a:lstStyle/>
          <a:p>
            <a:r>
              <a:rPr lang="en-US" sz="1600" b="1" i="0" dirty="0">
                <a:solidFill>
                  <a:srgbClr val="000000"/>
                </a:solidFill>
                <a:effectLst/>
                <a:latin typeface="merriweather" panose="00000500000000000000" pitchFamily="2" charset="0"/>
              </a:rPr>
              <a:t>Step 5 — Assign Tracking and Objects starting with the line with only one </a:t>
            </a:r>
            <a:r>
              <a:rPr lang="en-US" sz="1600" b="1" i="0" dirty="0" err="1">
                <a:solidFill>
                  <a:srgbClr val="000000"/>
                </a:solidFill>
                <a:effectLst/>
                <a:latin typeface="merriweather" panose="00000500000000000000" pitchFamily="2" charset="0"/>
              </a:rPr>
              <a:t>zero,Every</a:t>
            </a:r>
            <a:r>
              <a:rPr lang="en-US" sz="1600" b="1" i="0" dirty="0">
                <a:solidFill>
                  <a:srgbClr val="000000"/>
                </a:solidFill>
                <a:effectLst/>
                <a:latin typeface="merriweather" panose="00000500000000000000" pitchFamily="2" charset="0"/>
              </a:rPr>
              <a:t> time we assign a Tracking and Objects, cross its row and column to make it unavailable.</a:t>
            </a:r>
            <a:endParaRPr lang="en-US" sz="1500" dirty="0">
              <a:solidFill>
                <a:srgbClr val="000000"/>
              </a:solidFill>
              <a:latin typeface="merriweather" panose="00000500000000000000" pitchFamily="2" charset="0"/>
            </a:endParaRPr>
          </a:p>
          <a:p>
            <a:r>
              <a:rPr lang="en-US" sz="1000" b="1" dirty="0">
                <a:solidFill>
                  <a:srgbClr val="000000"/>
                </a:solidFill>
                <a:latin typeface="merriweather" panose="00000500000000000000" pitchFamily="2" charset="0"/>
              </a:rPr>
              <a:t>                                                                                           </a:t>
            </a: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sz="1000"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US" b="1" dirty="0">
              <a:solidFill>
                <a:srgbClr val="000000"/>
              </a:solidFill>
              <a:latin typeface="merriweather" panose="00000500000000000000" pitchFamily="2" charset="0"/>
            </a:endParaRPr>
          </a:p>
          <a:p>
            <a:endParaRPr lang="en-IN" dirty="0"/>
          </a:p>
        </p:txBody>
      </p:sp>
      <p:graphicFrame>
        <p:nvGraphicFramePr>
          <p:cNvPr id="6" name="Table 8">
            <a:extLst>
              <a:ext uri="{FF2B5EF4-FFF2-40B4-BE49-F238E27FC236}">
                <a16:creationId xmlns:a16="http://schemas.microsoft.com/office/drawing/2014/main" id="{17C2FA73-BF5D-4E0D-B4ED-39D9085FFBBD}"/>
              </a:ext>
            </a:extLst>
          </p:cNvPr>
          <p:cNvGraphicFramePr>
            <a:graphicFrameLocks noGrp="1"/>
          </p:cNvGraphicFramePr>
          <p:nvPr>
            <p:extLst>
              <p:ext uri="{D42A27DB-BD31-4B8C-83A1-F6EECF244321}">
                <p14:modId xmlns:p14="http://schemas.microsoft.com/office/powerpoint/2010/main" val="2692023602"/>
              </p:ext>
            </p:extLst>
          </p:nvPr>
        </p:nvGraphicFramePr>
        <p:xfrm>
          <a:off x="685800" y="4007137"/>
          <a:ext cx="3276604" cy="2217420"/>
        </p:xfrm>
        <a:graphic>
          <a:graphicData uri="http://schemas.openxmlformats.org/drawingml/2006/table">
            <a:tbl>
              <a:tblPr firstRow="1" bandRow="1">
                <a:tableStyleId>{5C22544A-7EE6-4342-B048-85BDC9FD1C3A}</a:tableStyleId>
              </a:tblPr>
              <a:tblGrid>
                <a:gridCol w="819151">
                  <a:extLst>
                    <a:ext uri="{9D8B030D-6E8A-4147-A177-3AD203B41FA5}">
                      <a16:colId xmlns:a16="http://schemas.microsoft.com/office/drawing/2014/main" val="3239615654"/>
                    </a:ext>
                  </a:extLst>
                </a:gridCol>
                <a:gridCol w="819151">
                  <a:extLst>
                    <a:ext uri="{9D8B030D-6E8A-4147-A177-3AD203B41FA5}">
                      <a16:colId xmlns:a16="http://schemas.microsoft.com/office/drawing/2014/main" val="2267851921"/>
                    </a:ext>
                  </a:extLst>
                </a:gridCol>
                <a:gridCol w="819151">
                  <a:extLst>
                    <a:ext uri="{9D8B030D-6E8A-4147-A177-3AD203B41FA5}">
                      <a16:colId xmlns:a16="http://schemas.microsoft.com/office/drawing/2014/main" val="155022334"/>
                    </a:ext>
                  </a:extLst>
                </a:gridCol>
                <a:gridCol w="819151">
                  <a:extLst>
                    <a:ext uri="{9D8B030D-6E8A-4147-A177-3AD203B41FA5}">
                      <a16:colId xmlns:a16="http://schemas.microsoft.com/office/drawing/2014/main" val="1332919288"/>
                    </a:ext>
                  </a:extLst>
                </a:gridCol>
              </a:tblGrid>
              <a:tr h="610751">
                <a:tc>
                  <a:txBody>
                    <a:bodyPr/>
                    <a:lstStyle/>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1</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2</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3</a:t>
                      </a:r>
                      <a:endParaRPr lang="en-IN" dirty="0"/>
                    </a:p>
                    <a:p>
                      <a:endParaRPr lang="en-IN" dirty="0"/>
                    </a:p>
                  </a:txBody>
                  <a:tcPr/>
                </a:tc>
                <a:extLst>
                  <a:ext uri="{0D108BD9-81ED-4DB2-BD59-A6C34878D82A}">
                    <a16:rowId xmlns:a16="http://schemas.microsoft.com/office/drawing/2014/main" val="173687276"/>
                  </a:ext>
                </a:extLst>
              </a:tr>
              <a:tr h="44559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A </a:t>
                      </a:r>
                      <a:endParaRPr lang="en-IN" dirty="0"/>
                    </a:p>
                    <a:p>
                      <a:endParaRPr lang="en-IN" dirty="0"/>
                    </a:p>
                  </a:txBody>
                  <a:tcPr/>
                </a:tc>
                <a:tc>
                  <a:txBody>
                    <a:bodyPr/>
                    <a:lstStyle/>
                    <a:p>
                      <a:r>
                        <a:rPr lang="en-US" dirty="0">
                          <a:solidFill>
                            <a:srgbClr val="FF0000"/>
                          </a:solidFill>
                        </a:rPr>
                        <a:t>0</a:t>
                      </a:r>
                      <a:endParaRPr lang="en-IN" dirty="0">
                        <a:solidFill>
                          <a:srgbClr val="FF0000"/>
                        </a:solidFill>
                      </a:endParaRPr>
                    </a:p>
                  </a:txBody>
                  <a:tcPr/>
                </a:tc>
                <a:tc>
                  <a:txBody>
                    <a:bodyPr/>
                    <a:lstStyle/>
                    <a:p>
                      <a:r>
                        <a:rPr lang="en-US" dirty="0">
                          <a:solidFill>
                            <a:srgbClr val="FF0000"/>
                          </a:solidFill>
                        </a:rPr>
                        <a:t>0</a:t>
                      </a:r>
                      <a:endParaRPr lang="en-IN" dirty="0">
                        <a:solidFill>
                          <a:srgbClr val="FF0000"/>
                        </a:solidFill>
                      </a:endParaRPr>
                    </a:p>
                  </a:txBody>
                  <a:tcPr/>
                </a:tc>
                <a:tc>
                  <a:txBody>
                    <a:bodyPr/>
                    <a:lstStyle/>
                    <a:p>
                      <a:r>
                        <a:rPr lang="en-US" dirty="0">
                          <a:solidFill>
                            <a:schemeClr val="tx1"/>
                          </a:solidFill>
                        </a:rPr>
                        <a:t>2</a:t>
                      </a:r>
                      <a:endParaRPr lang="en-IN" dirty="0">
                        <a:solidFill>
                          <a:schemeClr val="tx1"/>
                        </a:solidFill>
                      </a:endParaRPr>
                    </a:p>
                  </a:txBody>
                  <a:tcPr/>
                </a:tc>
                <a:extLst>
                  <a:ext uri="{0D108BD9-81ED-4DB2-BD59-A6C34878D82A}">
                    <a16:rowId xmlns:a16="http://schemas.microsoft.com/office/drawing/2014/main" val="1637679452"/>
                  </a:ext>
                </a:extLst>
              </a:tr>
              <a:tr h="4778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B </a:t>
                      </a:r>
                      <a:endParaRPr lang="en-IN" dirty="0"/>
                    </a:p>
                    <a:p>
                      <a:endParaRPr lang="en-IN" dirty="0"/>
                    </a:p>
                  </a:txBody>
                  <a:tcPr/>
                </a:tc>
                <a:tc>
                  <a:txBody>
                    <a:bodyPr/>
                    <a:lstStyle/>
                    <a:p>
                      <a:r>
                        <a:rPr lang="en-US" dirty="0"/>
                        <a:t>1</a:t>
                      </a:r>
                      <a:endParaRPr lang="en-IN" dirty="0"/>
                    </a:p>
                  </a:txBody>
                  <a:tcPr/>
                </a:tc>
                <a:tc>
                  <a:txBody>
                    <a:bodyPr/>
                    <a:lstStyle/>
                    <a:p>
                      <a:r>
                        <a:rPr lang="en-US" dirty="0"/>
                        <a:t>5</a:t>
                      </a:r>
                      <a:endParaRPr lang="en-IN" dirty="0"/>
                    </a:p>
                  </a:txBody>
                  <a:tcPr/>
                </a:tc>
                <a:tc>
                  <a:txBody>
                    <a:bodyPr/>
                    <a:lstStyle/>
                    <a:p>
                      <a:r>
                        <a:rPr lang="en-US" dirty="0">
                          <a:solidFill>
                            <a:srgbClr val="FF0000"/>
                          </a:solidFill>
                        </a:rPr>
                        <a:t>0</a:t>
                      </a:r>
                      <a:endParaRPr lang="en-IN" dirty="0">
                        <a:solidFill>
                          <a:srgbClr val="FF0000"/>
                        </a:solidFill>
                      </a:endParaRPr>
                    </a:p>
                  </a:txBody>
                  <a:tcPr/>
                </a:tc>
                <a:extLst>
                  <a:ext uri="{0D108BD9-81ED-4DB2-BD59-A6C34878D82A}">
                    <a16:rowId xmlns:a16="http://schemas.microsoft.com/office/drawing/2014/main" val="3588967238"/>
                  </a:ext>
                </a:extLst>
              </a:tr>
              <a:tr h="47789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Object C</a:t>
                      </a:r>
                      <a:endParaRPr lang="en-IN" dirty="0"/>
                    </a:p>
                    <a:p>
                      <a:endParaRPr lang="en-IN" dirty="0"/>
                    </a:p>
                  </a:txBody>
                  <a:tcPr/>
                </a:tc>
                <a:tc>
                  <a:txBody>
                    <a:bodyPr/>
                    <a:lstStyle/>
                    <a:p>
                      <a:r>
                        <a:rPr lang="en-US" dirty="0">
                          <a:solidFill>
                            <a:srgbClr val="FF0000"/>
                          </a:solidFill>
                        </a:rPr>
                        <a:t>0</a:t>
                      </a:r>
                      <a:endParaRPr lang="en-IN" dirty="0">
                        <a:solidFill>
                          <a:srgbClr val="FF0000"/>
                        </a:solidFill>
                      </a:endParaRPr>
                    </a:p>
                  </a:txBody>
                  <a:tcPr/>
                </a:tc>
                <a:tc>
                  <a:txBody>
                    <a:bodyPr/>
                    <a:lstStyle/>
                    <a:p>
                      <a:r>
                        <a:rPr lang="en-US" dirty="0"/>
                        <a:t>3</a:t>
                      </a:r>
                      <a:endParaRPr lang="en-IN" dirty="0"/>
                    </a:p>
                  </a:txBody>
                  <a:tcPr/>
                </a:tc>
                <a:tc>
                  <a:txBody>
                    <a:bodyPr/>
                    <a:lstStyle/>
                    <a:p>
                      <a:r>
                        <a:rPr lang="en-US" dirty="0">
                          <a:solidFill>
                            <a:srgbClr val="FF0000"/>
                          </a:solidFill>
                        </a:rPr>
                        <a:t>0</a:t>
                      </a:r>
                      <a:endParaRPr lang="en-IN" dirty="0">
                        <a:solidFill>
                          <a:srgbClr val="FF0000"/>
                        </a:solidFill>
                      </a:endParaRPr>
                    </a:p>
                  </a:txBody>
                  <a:tcPr/>
                </a:tc>
                <a:extLst>
                  <a:ext uri="{0D108BD9-81ED-4DB2-BD59-A6C34878D82A}">
                    <a16:rowId xmlns:a16="http://schemas.microsoft.com/office/drawing/2014/main" val="1480450754"/>
                  </a:ext>
                </a:extLst>
              </a:tr>
            </a:tbl>
          </a:graphicData>
        </a:graphic>
      </p:graphicFrame>
    </p:spTree>
    <p:extLst>
      <p:ext uri="{BB962C8B-B14F-4D97-AF65-F5344CB8AC3E}">
        <p14:creationId xmlns:p14="http://schemas.microsoft.com/office/powerpoint/2010/main" val="1063436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292662"/>
          </a:xfrm>
          <a:prstGeom prst="rect">
            <a:avLst/>
          </a:prstGeom>
        </p:spPr>
        <p:txBody>
          <a:bodyPr wrap="square">
            <a:spAutoFit/>
          </a:bodyPr>
          <a:lstStyle/>
          <a:p>
            <a:pPr algn="ct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sp>
        <p:nvSpPr>
          <p:cNvPr id="10" name="Title 9"/>
          <p:cNvSpPr>
            <a:spLocks noGrp="1"/>
          </p:cNvSpPr>
          <p:nvPr>
            <p:ph type="title"/>
          </p:nvPr>
        </p:nvSpPr>
        <p:spPr/>
        <p:txBody>
          <a:bodyPr/>
          <a:lstStyle/>
          <a:p>
            <a:endParaRPr lang="en-US" dirty="0"/>
          </a:p>
        </p:txBody>
      </p:sp>
      <p:sp>
        <p:nvSpPr>
          <p:cNvPr id="12" name="Content Placeholder 11"/>
          <p:cNvSpPr>
            <a:spLocks noGrp="1"/>
          </p:cNvSpPr>
          <p:nvPr>
            <p:ph idx="1"/>
          </p:nvPr>
        </p:nvSpPr>
        <p:spPr/>
        <p:txBody>
          <a:bodyPr>
            <a:normAutofit/>
          </a:bodyPr>
          <a:lstStyle/>
          <a:p>
            <a:r>
              <a:rPr lang="en-US" sz="1500" b="0" i="0" dirty="0">
                <a:solidFill>
                  <a:srgbClr val="000000"/>
                </a:solidFill>
                <a:effectLst/>
                <a:latin typeface="merriweather" panose="00000500000000000000" pitchFamily="2" charset="0"/>
              </a:rPr>
              <a:t>Now, we have  an optimal assignment</a:t>
            </a: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Tracking 1</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Tracking 2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Tracking 3</a:t>
            </a:r>
            <a:endParaRPr lang="en-IN" sz="18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Tracking 1</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Tracking 2 </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Tracking</a:t>
            </a:r>
            <a:endParaRPr lang="en-IN" sz="1800" b="0" i="0" u="none" strike="noStrike" dirty="0">
              <a:effectLst/>
              <a:latin typeface="Arial" panose="020B0604020202020204" pitchFamily="34" charset="0"/>
            </a:endParaRPr>
          </a:p>
        </p:txBody>
      </p:sp>
      <p:sp>
        <p:nvSpPr>
          <p:cNvPr id="14"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graphicFrame>
        <p:nvGraphicFramePr>
          <p:cNvPr id="2" name="Table 2">
            <a:extLst>
              <a:ext uri="{FF2B5EF4-FFF2-40B4-BE49-F238E27FC236}">
                <a16:creationId xmlns:a16="http://schemas.microsoft.com/office/drawing/2014/main" id="{E605BC3B-6240-4C8D-BEF6-6EFC20872688}"/>
              </a:ext>
            </a:extLst>
          </p:cNvPr>
          <p:cNvGraphicFramePr>
            <a:graphicFrameLocks noGrp="1"/>
          </p:cNvGraphicFramePr>
          <p:nvPr>
            <p:extLst>
              <p:ext uri="{D42A27DB-BD31-4B8C-83A1-F6EECF244321}">
                <p14:modId xmlns:p14="http://schemas.microsoft.com/office/powerpoint/2010/main" val="3460971500"/>
              </p:ext>
            </p:extLst>
          </p:nvPr>
        </p:nvGraphicFramePr>
        <p:xfrm>
          <a:off x="676547" y="2265798"/>
          <a:ext cx="3438252" cy="1775595"/>
        </p:xfrm>
        <a:graphic>
          <a:graphicData uri="http://schemas.openxmlformats.org/drawingml/2006/table">
            <a:tbl>
              <a:tblPr firstRow="1" bandRow="1">
                <a:tableStyleId>{5C22544A-7EE6-4342-B048-85BDC9FD1C3A}</a:tableStyleId>
              </a:tblPr>
              <a:tblGrid>
                <a:gridCol w="859563">
                  <a:extLst>
                    <a:ext uri="{9D8B030D-6E8A-4147-A177-3AD203B41FA5}">
                      <a16:colId xmlns:a16="http://schemas.microsoft.com/office/drawing/2014/main" val="2404343763"/>
                    </a:ext>
                  </a:extLst>
                </a:gridCol>
                <a:gridCol w="859563">
                  <a:extLst>
                    <a:ext uri="{9D8B030D-6E8A-4147-A177-3AD203B41FA5}">
                      <a16:colId xmlns:a16="http://schemas.microsoft.com/office/drawing/2014/main" val="2379240774"/>
                    </a:ext>
                  </a:extLst>
                </a:gridCol>
                <a:gridCol w="859563">
                  <a:extLst>
                    <a:ext uri="{9D8B030D-6E8A-4147-A177-3AD203B41FA5}">
                      <a16:colId xmlns:a16="http://schemas.microsoft.com/office/drawing/2014/main" val="614465275"/>
                    </a:ext>
                  </a:extLst>
                </a:gridCol>
                <a:gridCol w="859563">
                  <a:extLst>
                    <a:ext uri="{9D8B030D-6E8A-4147-A177-3AD203B41FA5}">
                      <a16:colId xmlns:a16="http://schemas.microsoft.com/office/drawing/2014/main" val="3969411531"/>
                    </a:ext>
                  </a:extLst>
                </a:gridCol>
              </a:tblGrid>
              <a:tr h="553466">
                <a:tc>
                  <a:txBody>
                    <a:bodyPr/>
                    <a:lstStyle/>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1</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2</a:t>
                      </a:r>
                      <a:endParaRPr lang="en-IN"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3</a:t>
                      </a:r>
                      <a:endParaRPr lang="en-IN" dirty="0"/>
                    </a:p>
                    <a:p>
                      <a:endParaRPr lang="en-IN" dirty="0"/>
                    </a:p>
                  </a:txBody>
                  <a:tcPr/>
                </a:tc>
                <a:extLst>
                  <a:ext uri="{0D108BD9-81ED-4DB2-BD59-A6C34878D82A}">
                    <a16:rowId xmlns:a16="http://schemas.microsoft.com/office/drawing/2014/main" val="2316651675"/>
                  </a:ext>
                </a:extLst>
              </a:tr>
              <a:tr h="355645">
                <a:tc>
                  <a:txBody>
                    <a:bodyPr/>
                    <a:lstStyle/>
                    <a:p>
                      <a:r>
                        <a:rPr lang="en-US" dirty="0"/>
                        <a:t>Object A </a:t>
                      </a:r>
                      <a:endParaRPr lang="en-IN" dirty="0"/>
                    </a:p>
                  </a:txBody>
                  <a:tcPr/>
                </a:tc>
                <a:tc>
                  <a:txBody>
                    <a:bodyPr/>
                    <a:lstStyle/>
                    <a:p>
                      <a:r>
                        <a:rPr lang="en-US" dirty="0"/>
                        <a:t>10</a:t>
                      </a:r>
                      <a:endParaRPr lang="en-IN" dirty="0"/>
                    </a:p>
                  </a:txBody>
                  <a:tcPr/>
                </a:tc>
                <a:tc>
                  <a:txBody>
                    <a:bodyPr/>
                    <a:lstStyle/>
                    <a:p>
                      <a:r>
                        <a:rPr lang="en-US" dirty="0"/>
                        <a:t>15</a:t>
                      </a:r>
                      <a:endParaRPr lang="en-IN" dirty="0"/>
                    </a:p>
                  </a:txBody>
                  <a:tcPr/>
                </a:tc>
                <a:tc>
                  <a:txBody>
                    <a:bodyPr/>
                    <a:lstStyle/>
                    <a:p>
                      <a:r>
                        <a:rPr lang="en-US" dirty="0"/>
                        <a:t>9</a:t>
                      </a:r>
                      <a:endParaRPr lang="en-IN" dirty="0"/>
                    </a:p>
                  </a:txBody>
                  <a:tcPr/>
                </a:tc>
                <a:extLst>
                  <a:ext uri="{0D108BD9-81ED-4DB2-BD59-A6C34878D82A}">
                    <a16:rowId xmlns:a16="http://schemas.microsoft.com/office/drawing/2014/main" val="207650740"/>
                  </a:ext>
                </a:extLst>
              </a:tr>
              <a:tr h="355645">
                <a:tc>
                  <a:txBody>
                    <a:bodyPr/>
                    <a:lstStyle/>
                    <a:p>
                      <a:r>
                        <a:rPr lang="en-US" dirty="0"/>
                        <a:t>Object B</a:t>
                      </a:r>
                      <a:endParaRPr lang="en-IN" dirty="0"/>
                    </a:p>
                  </a:txBody>
                  <a:tcPr/>
                </a:tc>
                <a:tc>
                  <a:txBody>
                    <a:bodyPr/>
                    <a:lstStyle/>
                    <a:p>
                      <a:r>
                        <a:rPr lang="en-US" dirty="0"/>
                        <a:t>9</a:t>
                      </a:r>
                      <a:endParaRPr lang="en-IN" dirty="0"/>
                    </a:p>
                  </a:txBody>
                  <a:tcPr/>
                </a:tc>
                <a:tc>
                  <a:txBody>
                    <a:bodyPr/>
                    <a:lstStyle/>
                    <a:p>
                      <a:r>
                        <a:rPr lang="en-US" dirty="0"/>
                        <a:t>18</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3912981709"/>
                  </a:ext>
                </a:extLst>
              </a:tr>
              <a:tr h="355645">
                <a:tc>
                  <a:txBody>
                    <a:bodyPr/>
                    <a:lstStyle/>
                    <a:p>
                      <a:r>
                        <a:rPr lang="en-US" dirty="0"/>
                        <a:t>Object C </a:t>
                      </a:r>
                      <a:endParaRPr lang="en-IN" dirty="0"/>
                    </a:p>
                  </a:txBody>
                  <a:tcPr/>
                </a:tc>
                <a:tc>
                  <a:txBody>
                    <a:bodyPr/>
                    <a:lstStyle/>
                    <a:p>
                      <a:r>
                        <a:rPr lang="en-US" dirty="0"/>
                        <a:t>6</a:t>
                      </a:r>
                      <a:endParaRPr lang="en-IN" dirty="0"/>
                    </a:p>
                  </a:txBody>
                  <a:tcPr/>
                </a:tc>
                <a:tc>
                  <a:txBody>
                    <a:bodyPr/>
                    <a:lstStyle/>
                    <a:p>
                      <a:r>
                        <a:rPr lang="en-US" dirty="0"/>
                        <a:t>14</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3127511130"/>
                  </a:ext>
                </a:extLst>
              </a:tr>
            </a:tbl>
          </a:graphicData>
        </a:graphic>
      </p:graphicFrame>
      <p:sp>
        <p:nvSpPr>
          <p:cNvPr id="3" name="Arrow: Right 2">
            <a:extLst>
              <a:ext uri="{FF2B5EF4-FFF2-40B4-BE49-F238E27FC236}">
                <a16:creationId xmlns:a16="http://schemas.microsoft.com/office/drawing/2014/main" id="{6CDC406F-D271-400D-AB98-3EACD7BA548E}"/>
              </a:ext>
            </a:extLst>
          </p:cNvPr>
          <p:cNvSpPr/>
          <p:nvPr/>
        </p:nvSpPr>
        <p:spPr>
          <a:xfrm>
            <a:off x="4267200" y="29718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8">
            <a:extLst>
              <a:ext uri="{FF2B5EF4-FFF2-40B4-BE49-F238E27FC236}">
                <a16:creationId xmlns:a16="http://schemas.microsoft.com/office/drawing/2014/main" id="{94D5A2C4-301F-4700-84D6-D6CF66B4E006}"/>
              </a:ext>
            </a:extLst>
          </p:cNvPr>
          <p:cNvGraphicFramePr>
            <a:graphicFrameLocks noGrp="1"/>
          </p:cNvGraphicFramePr>
          <p:nvPr>
            <p:extLst>
              <p:ext uri="{D42A27DB-BD31-4B8C-83A1-F6EECF244321}">
                <p14:modId xmlns:p14="http://schemas.microsoft.com/office/powerpoint/2010/main" val="245053216"/>
              </p:ext>
            </p:extLst>
          </p:nvPr>
        </p:nvGraphicFramePr>
        <p:xfrm>
          <a:off x="5584651" y="2362200"/>
          <a:ext cx="3115492" cy="1449739"/>
        </p:xfrm>
        <a:graphic>
          <a:graphicData uri="http://schemas.openxmlformats.org/drawingml/2006/table">
            <a:tbl>
              <a:tblPr firstRow="1" bandRow="1">
                <a:tableStyleId>{5C22544A-7EE6-4342-B048-85BDC9FD1C3A}</a:tableStyleId>
              </a:tblPr>
              <a:tblGrid>
                <a:gridCol w="1557746">
                  <a:extLst>
                    <a:ext uri="{9D8B030D-6E8A-4147-A177-3AD203B41FA5}">
                      <a16:colId xmlns:a16="http://schemas.microsoft.com/office/drawing/2014/main" val="1399450194"/>
                    </a:ext>
                  </a:extLst>
                </a:gridCol>
                <a:gridCol w="1557746">
                  <a:extLst>
                    <a:ext uri="{9D8B030D-6E8A-4147-A177-3AD203B41FA5}">
                      <a16:colId xmlns:a16="http://schemas.microsoft.com/office/drawing/2014/main" val="109847148"/>
                    </a:ext>
                  </a:extLst>
                </a:gridCol>
              </a:tblGrid>
              <a:tr h="443899">
                <a:tc>
                  <a:txBody>
                    <a:bodyPr/>
                    <a:lstStyle/>
                    <a:p>
                      <a:r>
                        <a:rPr lang="en-US" dirty="0"/>
                        <a:t>Tracking 1 </a:t>
                      </a:r>
                      <a:endParaRPr lang="en-IN" dirty="0"/>
                    </a:p>
                  </a:txBody>
                  <a:tcPr/>
                </a:tc>
                <a:tc>
                  <a:txBody>
                    <a:bodyPr/>
                    <a:lstStyle/>
                    <a:p>
                      <a:r>
                        <a:rPr lang="en-US" dirty="0"/>
                        <a:t>Object C</a:t>
                      </a:r>
                      <a:endParaRPr lang="en-IN" dirty="0"/>
                    </a:p>
                  </a:txBody>
                  <a:tcPr/>
                </a:tc>
                <a:extLst>
                  <a:ext uri="{0D108BD9-81ED-4DB2-BD59-A6C34878D82A}">
                    <a16:rowId xmlns:a16="http://schemas.microsoft.com/office/drawing/2014/main" val="3092442585"/>
                  </a:ext>
                </a:extLst>
              </a:tr>
              <a:tr h="4438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2</a:t>
                      </a:r>
                      <a:endParaRPr lang="en-IN" dirty="0"/>
                    </a:p>
                    <a:p>
                      <a:endParaRPr lang="en-IN" dirty="0"/>
                    </a:p>
                  </a:txBody>
                  <a:tcPr/>
                </a:tc>
                <a:tc>
                  <a:txBody>
                    <a:bodyPr/>
                    <a:lstStyle/>
                    <a:p>
                      <a:r>
                        <a:rPr lang="en-US" dirty="0"/>
                        <a:t>Object A</a:t>
                      </a:r>
                      <a:endParaRPr lang="en-IN" dirty="0"/>
                    </a:p>
                  </a:txBody>
                  <a:tcPr/>
                </a:tc>
                <a:extLst>
                  <a:ext uri="{0D108BD9-81ED-4DB2-BD59-A6C34878D82A}">
                    <a16:rowId xmlns:a16="http://schemas.microsoft.com/office/drawing/2014/main" val="1465051166"/>
                  </a:ext>
                </a:extLst>
              </a:tr>
              <a:tr h="4438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Tracking 3 </a:t>
                      </a:r>
                      <a:endParaRPr lang="en-IN" dirty="0"/>
                    </a:p>
                    <a:p>
                      <a:endParaRPr lang="en-IN" dirty="0"/>
                    </a:p>
                  </a:txBody>
                  <a:tcPr/>
                </a:tc>
                <a:tc>
                  <a:txBody>
                    <a:bodyPr/>
                    <a:lstStyle/>
                    <a:p>
                      <a:r>
                        <a:rPr lang="en-US" dirty="0"/>
                        <a:t>Object B</a:t>
                      </a:r>
                      <a:endParaRPr lang="en-IN" dirty="0"/>
                    </a:p>
                  </a:txBody>
                  <a:tcPr/>
                </a:tc>
                <a:extLst>
                  <a:ext uri="{0D108BD9-81ED-4DB2-BD59-A6C34878D82A}">
                    <a16:rowId xmlns:a16="http://schemas.microsoft.com/office/drawing/2014/main" val="29924415"/>
                  </a:ext>
                </a:extLst>
              </a:tr>
            </a:tbl>
          </a:graphicData>
        </a:graphic>
      </p:graphicFrame>
    </p:spTree>
    <p:extLst>
      <p:ext uri="{BB962C8B-B14F-4D97-AF65-F5344CB8AC3E}">
        <p14:creationId xmlns:p14="http://schemas.microsoft.com/office/powerpoint/2010/main" val="3740575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8C19-947C-464F-8C83-9D5F3712F2F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441EAD0-A478-4B7B-A25B-9F6F645EB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 y="330292"/>
            <a:ext cx="8610600" cy="5991225"/>
          </a:xfrm>
        </p:spPr>
      </p:pic>
      <p:sp>
        <p:nvSpPr>
          <p:cNvPr id="4" name="Footer Placeholder 3">
            <a:extLst>
              <a:ext uri="{FF2B5EF4-FFF2-40B4-BE49-F238E27FC236}">
                <a16:creationId xmlns:a16="http://schemas.microsoft.com/office/drawing/2014/main" id="{67C7E2FC-58C9-449B-821E-97263E892CE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46833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291590"/>
          </a:xfrm>
          <a:prstGeom prst="rect">
            <a:avLst/>
          </a:prstGeom>
        </p:spPr>
        <p:txBody>
          <a:bodyPr wrap="square">
            <a:spAutoFit/>
          </a:bodyPr>
          <a:lstStyle/>
          <a:p>
            <a:pPr algn="ctr"/>
            <a:r>
              <a:rPr lang="en-IN" sz="26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Project Planning:Tasks from August to December</a:t>
            </a: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383945208"/>
              </p:ext>
            </p:extLst>
          </p:nvPr>
        </p:nvGraphicFramePr>
        <p:xfrm>
          <a:off x="228599" y="1397000"/>
          <a:ext cx="8610600" cy="4870542"/>
        </p:xfrm>
        <a:graphic>
          <a:graphicData uri="http://schemas.openxmlformats.org/drawingml/2006/table">
            <a:tbl>
              <a:tblPr firstRow="1" bandRow="1">
                <a:tableStyleId>{93296810-A885-4BE3-A3E7-6D5BEEA58F35}</a:tableStyleId>
              </a:tblPr>
              <a:tblGrid>
                <a:gridCol w="1143001">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2285999">
                  <a:extLst>
                    <a:ext uri="{9D8B030D-6E8A-4147-A177-3AD203B41FA5}">
                      <a16:colId xmlns:a16="http://schemas.microsoft.com/office/drawing/2014/main" val="20002"/>
                    </a:ext>
                  </a:extLst>
                </a:gridCol>
              </a:tblGrid>
              <a:tr h="486229">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IN" sz="1800" dirty="0">
                          <a:solidFill>
                            <a:schemeClr val="tx1"/>
                          </a:solidFill>
                          <a:latin typeface="Times New Roman" panose="02020603050405020304" pitchFamily="18" charset="0"/>
                          <a:cs typeface="Times New Roman" panose="02020603050405020304" pitchFamily="18" charset="0"/>
                        </a:rPr>
                        <a:t>Task No. </a:t>
                      </a: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IN" sz="1800" dirty="0">
                          <a:solidFill>
                            <a:schemeClr val="tx1"/>
                          </a:solidFill>
                          <a:latin typeface="Times New Roman" panose="02020603050405020304" pitchFamily="18" charset="0"/>
                          <a:cs typeface="Times New Roman" panose="02020603050405020304" pitchFamily="18" charset="0"/>
                        </a:rPr>
                        <a:t>Task</a:t>
                      </a:r>
                    </a:p>
                    <a:p>
                      <a:endParaRPr lang="en-US" sz="1800" dirty="0">
                        <a:latin typeface="Times New Roman" panose="02020603050405020304" pitchFamily="18" charset="0"/>
                        <a:cs typeface="Times New Roman" panose="02020603050405020304" pitchFamily="18" charset="0"/>
                      </a:endParaRP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defRPr/>
                      </a:pPr>
                      <a:r>
                        <a:rPr lang="en-IN" sz="1800" dirty="0">
                          <a:solidFill>
                            <a:schemeClr val="tx1"/>
                          </a:solidFill>
                          <a:latin typeface="Times New Roman" panose="02020603050405020304" pitchFamily="18" charset="0"/>
                          <a:cs typeface="Times New Roman" panose="02020603050405020304" pitchFamily="18" charset="0"/>
                        </a:rPr>
                        <a:t>Objectives mapping to tasks</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86229">
                <a:tc>
                  <a:txBody>
                    <a:bodyPr/>
                    <a:lstStyle/>
                    <a:p>
                      <a:pPr algn="ctr"/>
                      <a:r>
                        <a:rPr lang="en-US" sz="1800" dirty="0">
                          <a:latin typeface="Times New Roman" panose="02020603050405020304" pitchFamily="18" charset="0"/>
                          <a:cs typeface="Times New Roman" panose="02020603050405020304" pitchFamily="18" charset="0"/>
                        </a:rPr>
                        <a:t>1</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rPr>
                        <a:t>Understanding and Converting the Need Statement to Problem Statement</a:t>
                      </a:r>
                    </a:p>
                  </a:txBody>
                  <a:tcPr/>
                </a:tc>
                <a:tc rowSpan="3">
                  <a:txBody>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Objective 1</a:t>
                      </a:r>
                    </a:p>
                  </a:txBody>
                  <a:tcPr/>
                </a:tc>
                <a:extLst>
                  <a:ext uri="{0D108BD9-81ED-4DB2-BD59-A6C34878D82A}">
                    <a16:rowId xmlns:a16="http://schemas.microsoft.com/office/drawing/2014/main" val="10001"/>
                  </a:ext>
                </a:extLst>
              </a:tr>
              <a:tr h="486229">
                <a:tc>
                  <a:txBody>
                    <a:bodyPr/>
                    <a:lstStyle/>
                    <a:p>
                      <a:pPr algn="ctr"/>
                      <a:r>
                        <a:rPr lang="en-US" sz="1800" dirty="0">
                          <a:latin typeface="Times New Roman" panose="02020603050405020304" pitchFamily="18" charset="0"/>
                          <a:cs typeface="Times New Roman" panose="02020603050405020304" pitchFamily="18" charset="0"/>
                        </a:rPr>
                        <a:t>2</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rPr>
                        <a:t>Reading and Understanding Technical and Non-Technical Information</a:t>
                      </a:r>
                    </a:p>
                  </a:txBody>
                  <a:tcPr/>
                </a:tc>
                <a:tc vMerge="1">
                  <a:txBody>
                    <a:bodyPr/>
                    <a:lstStyle/>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577215">
                <a:tc>
                  <a:txBody>
                    <a:bodyPr/>
                    <a:lstStyle/>
                    <a:p>
                      <a:pPr algn="ctr"/>
                      <a:r>
                        <a:rPr lang="en-US" sz="1800" dirty="0">
                          <a:latin typeface="Times New Roman" panose="02020603050405020304" pitchFamily="18" charset="0"/>
                          <a:cs typeface="Times New Roman" panose="02020603050405020304" pitchFamily="18" charset="0"/>
                        </a:rPr>
                        <a:t>3</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sym typeface="+mn-ea"/>
                        </a:rPr>
                        <a:t>Literature survey on object tracking </a:t>
                      </a:r>
                      <a:endParaRPr lang="en-IN" sz="1800" dirty="0">
                        <a:latin typeface="Times New Roman" panose="02020603050405020304" pitchFamily="18" charset="0"/>
                        <a:cs typeface="Times New Roman" panose="02020603050405020304" pitchFamily="18" charset="0"/>
                      </a:endParaRPr>
                    </a:p>
                  </a:txBody>
                  <a:tcPr/>
                </a:tc>
                <a:tc vMerge="1">
                  <a:txBody>
                    <a:bodyPr/>
                    <a:lstStyle/>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86229">
                <a:tc>
                  <a:txBody>
                    <a:bodyPr/>
                    <a:lstStyle/>
                    <a:p>
                      <a:pPr algn="ctr"/>
                      <a:r>
                        <a:rPr lang="en-US" sz="1800" dirty="0">
                          <a:latin typeface="Times New Roman" panose="02020603050405020304" pitchFamily="18" charset="0"/>
                          <a:cs typeface="Times New Roman" panose="02020603050405020304" pitchFamily="18" charset="0"/>
                        </a:rPr>
                        <a:t>4</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sym typeface="+mn-ea"/>
                        </a:rPr>
                        <a:t>Applying</a:t>
                      </a:r>
                      <a:r>
                        <a:rPr lang="en-IN" sz="1800" baseline="0" dirty="0">
                          <a:latin typeface="Times New Roman" panose="02020603050405020304" pitchFamily="18" charset="0"/>
                          <a:cs typeface="Times New Roman" panose="02020603050405020304" pitchFamily="18" charset="0"/>
                          <a:sym typeface="+mn-ea"/>
                        </a:rPr>
                        <a:t> YOLO for object detection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Objective 2</a:t>
                      </a:r>
                    </a:p>
                  </a:txBody>
                  <a:tcPr/>
                </a:tc>
                <a:extLst>
                  <a:ext uri="{0D108BD9-81ED-4DB2-BD59-A6C34878D82A}">
                    <a16:rowId xmlns:a16="http://schemas.microsoft.com/office/drawing/2014/main" val="10004"/>
                  </a:ext>
                </a:extLst>
              </a:tr>
              <a:tr h="486229">
                <a:tc>
                  <a:txBody>
                    <a:bodyPr/>
                    <a:lstStyle/>
                    <a:p>
                      <a:pPr algn="ctr"/>
                      <a:r>
                        <a:rPr lang="en-US" sz="1800" dirty="0">
                          <a:latin typeface="Times New Roman" panose="02020603050405020304" pitchFamily="18" charset="0"/>
                          <a:cs typeface="Times New Roman" panose="02020603050405020304" pitchFamily="18" charset="0"/>
                        </a:rPr>
                        <a:t>5</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sym typeface="+mn-ea"/>
                        </a:rPr>
                        <a:t>A</a:t>
                      </a:r>
                      <a:r>
                        <a:rPr lang="en-IN" sz="1800" dirty="0">
                          <a:latin typeface="Times New Roman" panose="02020603050405020304" pitchFamily="18" charset="0"/>
                          <a:cs typeface="Times New Roman" panose="02020603050405020304" pitchFamily="18" charset="0"/>
                          <a:sym typeface="+mn-ea"/>
                        </a:rPr>
                        <a:t>applying Deep Sort for tracking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Objective 2</a:t>
                      </a:r>
                    </a:p>
                  </a:txBody>
                  <a:tcPr/>
                </a:tc>
                <a:extLst>
                  <a:ext uri="{0D108BD9-81ED-4DB2-BD59-A6C34878D82A}">
                    <a16:rowId xmlns:a16="http://schemas.microsoft.com/office/drawing/2014/main" val="10005"/>
                  </a:ext>
                </a:extLst>
              </a:tr>
              <a:tr h="486229">
                <a:tc>
                  <a:txBody>
                    <a:bodyPr/>
                    <a:lstStyle/>
                    <a:p>
                      <a:pPr algn="ctr"/>
                      <a:r>
                        <a:rPr lang="en-US" sz="1800" dirty="0">
                          <a:latin typeface="Times New Roman" panose="02020603050405020304" pitchFamily="18" charset="0"/>
                          <a:cs typeface="Times New Roman" panose="02020603050405020304" pitchFamily="18" charset="0"/>
                        </a:rPr>
                        <a:t>6</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800" dirty="0">
                          <a:latin typeface="Times New Roman" panose="02020603050405020304" pitchFamily="18" charset="0"/>
                          <a:cs typeface="Times New Roman" panose="02020603050405020304" pitchFamily="18" charset="0"/>
                        </a:rPr>
                        <a:t>Mapping The</a:t>
                      </a:r>
                      <a:r>
                        <a:rPr lang="en-IN" sz="1800" baseline="0" dirty="0">
                          <a:latin typeface="Times New Roman" panose="02020603050405020304" pitchFamily="18" charset="0"/>
                          <a:cs typeface="Times New Roman" panose="02020603050405020304" pitchFamily="18" charset="0"/>
                        </a:rPr>
                        <a:t> Results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Objective 2</a:t>
                      </a:r>
                    </a:p>
                  </a:txBody>
                  <a:tcPr/>
                </a:tc>
                <a:extLst>
                  <a:ext uri="{0D108BD9-81ED-4DB2-BD59-A6C34878D82A}">
                    <a16:rowId xmlns:a16="http://schemas.microsoft.com/office/drawing/2014/main" val="10006"/>
                  </a:ext>
                </a:extLst>
              </a:tr>
              <a:tr h="486229">
                <a:tc>
                  <a:txBody>
                    <a:bodyPr/>
                    <a:lstStyle/>
                    <a:p>
                      <a:pPr algn="ctr"/>
                      <a:r>
                        <a:rPr lang="en-US" sz="1800" dirty="0">
                          <a:latin typeface="Times New Roman" panose="02020603050405020304" pitchFamily="18" charset="0"/>
                          <a:cs typeface="Times New Roman" panose="02020603050405020304" pitchFamily="18" charset="0"/>
                        </a:rPr>
                        <a:t>7</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Extracting YOLO and Deep Sort and tracking the objects  </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Objective 3</a:t>
                      </a:r>
                    </a:p>
                  </a:txBody>
                  <a:tcPr/>
                </a:tc>
                <a:extLst>
                  <a:ext uri="{0D108BD9-81ED-4DB2-BD59-A6C34878D82A}">
                    <a16:rowId xmlns:a16="http://schemas.microsoft.com/office/drawing/2014/main" val="10007"/>
                  </a:ext>
                </a:extLst>
              </a:tr>
            </a:tbl>
          </a:graphicData>
        </a:graphic>
      </p:graphicFrame>
      <p:sp>
        <p:nvSpPr>
          <p:cNvPr id="12"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513951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6371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291590"/>
          </a:xfrm>
          <a:prstGeom prst="rect">
            <a:avLst/>
          </a:prstGeom>
        </p:spPr>
        <p:txBody>
          <a:bodyPr wrap="square">
            <a:spAutoFit/>
          </a:bodyPr>
          <a:lstStyle/>
          <a:p>
            <a:pPr algn="ctr"/>
            <a:r>
              <a:rPr lang="en-IN" sz="26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Project Planning: Gantt Chart</a:t>
            </a: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pic>
        <p:nvPicPr>
          <p:cNvPr id="12" name="Picture 11" descr="Timeline&#10;&#10;Description automatically generated">
            <a:extLst>
              <a:ext uri="{FF2B5EF4-FFF2-40B4-BE49-F238E27FC236}">
                <a16:creationId xmlns:a16="http://schemas.microsoft.com/office/drawing/2014/main" id="{CC0CD09B-D08A-4959-8107-CDF2669010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978" y="1443508"/>
            <a:ext cx="8522043" cy="4912066"/>
          </a:xfrm>
          <a:prstGeom prst="rect">
            <a:avLst/>
          </a:prstGeom>
        </p:spPr>
      </p:pic>
      <p:sp>
        <p:nvSpPr>
          <p:cNvPr id="13"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301956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3" name="Title 12"/>
          <p:cNvSpPr>
            <a:spLocks noGrp="1"/>
          </p:cNvSpPr>
          <p:nvPr>
            <p:ph type="title"/>
          </p:nvPr>
        </p:nvSpPr>
        <p:spPr/>
        <p:txBody>
          <a:bodyPr>
            <a:norm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INTRODUCTION</a:t>
            </a:r>
          </a:p>
        </p:txBody>
      </p:sp>
      <p:sp>
        <p:nvSpPr>
          <p:cNvPr id="14" name="Content Placeholder 13"/>
          <p:cNvSpPr>
            <a:spLocks noGrp="1"/>
          </p:cNvSpPr>
          <p:nvPr>
            <p:ph idx="1"/>
          </p:nvPr>
        </p:nvSpPr>
        <p:spPr/>
        <p:txBody>
          <a:bodyPr>
            <a:normAutofit/>
          </a:bodyPr>
          <a:lstStyle/>
          <a:p>
            <a:r>
              <a:rPr lang="en-US" sz="2000" dirty="0">
                <a:latin typeface="Times New Roman" pitchFamily="18" charset="0"/>
                <a:cs typeface="Times New Roman" pitchFamily="18" charset="0"/>
              </a:rPr>
              <a:t>A self-driving car also known as an </a:t>
            </a:r>
            <a:r>
              <a:rPr lang="en-US" sz="2000" b="1" dirty="0">
                <a:latin typeface="Times New Roman" pitchFamily="18" charset="0"/>
                <a:cs typeface="Times New Roman" pitchFamily="18" charset="0"/>
              </a:rPr>
              <a:t>autonomous vehicle</a:t>
            </a:r>
            <a:r>
              <a:rPr lang="en-US" sz="2000" dirty="0">
                <a:latin typeface="Times New Roman" pitchFamily="18" charset="0"/>
                <a:cs typeface="Times New Roman" pitchFamily="18" charset="0"/>
              </a:rPr>
              <a:t>, is a vehicle that is capable of sensing its environment and which operates without human involvement.</a:t>
            </a:r>
          </a:p>
          <a:p>
            <a:r>
              <a:rPr lang="en-US" sz="2000" dirty="0">
                <a:latin typeface="Times New Roman" pitchFamily="18" charset="0"/>
                <a:cs typeface="Times New Roman" pitchFamily="18" charset="0"/>
              </a:rPr>
              <a:t>Detection and Tracking of objects is one of the important features of Autonomous Vehicles.</a:t>
            </a:r>
          </a:p>
          <a:p>
            <a:r>
              <a:rPr lang="en-US" sz="2000" dirty="0">
                <a:latin typeface="Times New Roman" pitchFamily="18" charset="0"/>
                <a:cs typeface="Times New Roman" pitchFamily="18" charset="0"/>
              </a:rPr>
              <a:t>Multiple object tracking (MOT) relies on detecting and identifying targets within images or videos. </a:t>
            </a:r>
          </a:p>
          <a:p>
            <a:r>
              <a:rPr lang="en-US" sz="2000" dirty="0">
                <a:latin typeface="Times New Roman" pitchFamily="18" charset="0"/>
                <a:cs typeface="Times New Roman" pitchFamily="18" charset="0"/>
              </a:rPr>
              <a:t>The main goal of multi object tracking is to follow paths or trajectories of multiple targets in a sequence.</a:t>
            </a:r>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616022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691640"/>
          </a:xfrm>
          <a:prstGeom prst="rect">
            <a:avLst/>
          </a:prstGeom>
        </p:spPr>
        <p:txBody>
          <a:bodyPr wrap="square">
            <a:spAutoFit/>
          </a:bodyPr>
          <a:lstStyle/>
          <a:p>
            <a:pPr algn="ctr"/>
            <a:r>
              <a:rPr lang="en-IN" sz="2600" b="1" dirty="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Project Planning:Work Breakdown Structure</a:t>
            </a:r>
            <a:endParaRPr lang="en-IN" sz="2600" b="1" dirty="0">
              <a:latin typeface="Times New Roman" panose="02020603050405020304" pitchFamily="18" charset="0"/>
              <a:cs typeface="Times New Roman" panose="02020603050405020304" pitchFamily="18" charset="0"/>
            </a:endParaRPr>
          </a:p>
          <a:p>
            <a:pPr algn="ct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val="41501308"/>
              </p:ext>
            </p:extLst>
          </p:nvPr>
        </p:nvGraphicFramePr>
        <p:xfrm>
          <a:off x="685800" y="1676399"/>
          <a:ext cx="7924799" cy="4466935"/>
        </p:xfrm>
        <a:graphic>
          <a:graphicData uri="http://schemas.openxmlformats.org/drawingml/2006/table">
            <a:tbl>
              <a:tblPr firstRow="1" bandRow="1">
                <a:tableStyleId>{073A0DAA-6AF3-43AB-8588-CEC1D06C72B9}</a:tableStyleId>
              </a:tblPr>
              <a:tblGrid>
                <a:gridCol w="1981691">
                  <a:extLst>
                    <a:ext uri="{9D8B030D-6E8A-4147-A177-3AD203B41FA5}">
                      <a16:colId xmlns:a16="http://schemas.microsoft.com/office/drawing/2014/main" val="20000"/>
                    </a:ext>
                  </a:extLst>
                </a:gridCol>
                <a:gridCol w="2299207">
                  <a:extLst>
                    <a:ext uri="{9D8B030D-6E8A-4147-A177-3AD203B41FA5}">
                      <a16:colId xmlns:a16="http://schemas.microsoft.com/office/drawing/2014/main" val="20001"/>
                    </a:ext>
                  </a:extLst>
                </a:gridCol>
                <a:gridCol w="2032100">
                  <a:extLst>
                    <a:ext uri="{9D8B030D-6E8A-4147-A177-3AD203B41FA5}">
                      <a16:colId xmlns:a16="http://schemas.microsoft.com/office/drawing/2014/main" val="20002"/>
                    </a:ext>
                  </a:extLst>
                </a:gridCol>
                <a:gridCol w="1611801">
                  <a:extLst>
                    <a:ext uri="{9D8B030D-6E8A-4147-A177-3AD203B41FA5}">
                      <a16:colId xmlns:a16="http://schemas.microsoft.com/office/drawing/2014/main" val="20003"/>
                    </a:ext>
                  </a:extLst>
                </a:gridCol>
              </a:tblGrid>
              <a:tr h="480154">
                <a:tc>
                  <a:txBody>
                    <a:bodyPr/>
                    <a:lstStyle/>
                    <a:p>
                      <a:r>
                        <a:rPr lang="en-IN" baseline="0" dirty="0"/>
                        <a:t>Need Statement</a:t>
                      </a:r>
                      <a:endParaRPr lang="en-IN" dirty="0"/>
                    </a:p>
                  </a:txBody>
                  <a:tcPr/>
                </a:tc>
                <a:tc>
                  <a:txBody>
                    <a:bodyPr/>
                    <a:lstStyle/>
                    <a:p>
                      <a:pPr algn="ctr"/>
                      <a:r>
                        <a:rPr lang="en-IN" dirty="0"/>
                        <a:t>Audio</a:t>
                      </a:r>
                      <a:r>
                        <a:rPr lang="en-IN" baseline="0" dirty="0"/>
                        <a:t> Fingerprint</a:t>
                      </a:r>
                      <a:endParaRPr lang="en-IN" dirty="0"/>
                    </a:p>
                  </a:txBody>
                  <a:tcPr/>
                </a:tc>
                <a:tc>
                  <a:txBody>
                    <a:bodyPr/>
                    <a:lstStyle/>
                    <a:p>
                      <a:r>
                        <a:rPr lang="en-IN" dirty="0"/>
                        <a:t>Implementation</a:t>
                      </a:r>
                    </a:p>
                  </a:txBody>
                  <a:tcPr/>
                </a:tc>
                <a:tc>
                  <a:txBody>
                    <a:bodyPr/>
                    <a:lstStyle/>
                    <a:p>
                      <a:r>
                        <a:rPr lang="en-IN" dirty="0"/>
                        <a:t>Results</a:t>
                      </a:r>
                    </a:p>
                  </a:txBody>
                  <a:tcPr/>
                </a:tc>
                <a:extLst>
                  <a:ext uri="{0D108BD9-81ED-4DB2-BD59-A6C34878D82A}">
                    <a16:rowId xmlns:a16="http://schemas.microsoft.com/office/drawing/2014/main" val="10000"/>
                  </a:ext>
                </a:extLst>
              </a:tr>
              <a:tr h="1097602">
                <a:tc>
                  <a:txBody>
                    <a:bodyPr/>
                    <a:lstStyle/>
                    <a:p>
                      <a:pPr>
                        <a:buFont typeface="Wingdings" panose="05000000000000000000" pitchFamily="2" charset="2"/>
                        <a:buChar char="Ø"/>
                      </a:pPr>
                      <a:r>
                        <a:rPr lang="en-IN" dirty="0"/>
                        <a:t>Understanding Need statement</a:t>
                      </a:r>
                    </a:p>
                  </a:txBody>
                  <a:tcPr/>
                </a:tc>
                <a:tc>
                  <a:txBody>
                    <a:bodyPr/>
                    <a:lstStyle/>
                    <a:p>
                      <a:pPr>
                        <a:buFont typeface="Wingdings" panose="05000000000000000000" pitchFamily="2" charset="2"/>
                        <a:buChar char="Ø"/>
                      </a:pPr>
                      <a:r>
                        <a:rPr lang="en-IN" dirty="0"/>
                        <a:t>Literature Survey on Object tracking </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IN" sz="1400" dirty="0">
                          <a:latin typeface="Times New Roman" panose="02020603050405020304" pitchFamily="18" charset="0"/>
                          <a:cs typeface="Times New Roman" panose="02020603050405020304" pitchFamily="18" charset="0"/>
                          <a:sym typeface="+mn-ea"/>
                        </a:rPr>
                        <a:t>Applying</a:t>
                      </a:r>
                      <a:r>
                        <a:rPr lang="en-IN" sz="1400" baseline="0" dirty="0">
                          <a:latin typeface="Times New Roman" panose="02020603050405020304" pitchFamily="18" charset="0"/>
                          <a:cs typeface="Times New Roman" panose="02020603050405020304" pitchFamily="18" charset="0"/>
                          <a:sym typeface="+mn-ea"/>
                        </a:rPr>
                        <a:t> YOLO and Deep Sort </a:t>
                      </a:r>
                      <a:endParaRPr lang="en-IN" sz="1400" dirty="0">
                        <a:latin typeface="Times New Roman" panose="02020603050405020304" pitchFamily="18" charset="0"/>
                        <a:cs typeface="Times New Roman" panose="02020603050405020304" pitchFamily="18" charset="0"/>
                      </a:endParaRPr>
                    </a:p>
                  </a:txBody>
                  <a:tcPr/>
                </a:tc>
                <a:tc>
                  <a:txBody>
                    <a:bodyPr/>
                    <a:lstStyle/>
                    <a:p>
                      <a:pPr>
                        <a:buFont typeface="Wingdings" panose="05000000000000000000" pitchFamily="2" charset="2"/>
                        <a:buChar char="Ø"/>
                      </a:pPr>
                      <a:r>
                        <a:rPr lang="en-IN" dirty="0"/>
                        <a:t>Verification and validation of for object tracking </a:t>
                      </a:r>
                    </a:p>
                  </a:txBody>
                  <a:tcPr/>
                </a:tc>
                <a:extLst>
                  <a:ext uri="{0D108BD9-81ED-4DB2-BD59-A6C34878D82A}">
                    <a16:rowId xmlns:a16="http://schemas.microsoft.com/office/drawing/2014/main" val="10001"/>
                  </a:ext>
                </a:extLst>
              </a:tr>
              <a:tr h="1484728">
                <a:tc>
                  <a:txBody>
                    <a:bodyPr/>
                    <a:lstStyle/>
                    <a:p>
                      <a:pPr>
                        <a:buFont typeface="Wingdings" panose="05000000000000000000" pitchFamily="2" charset="2"/>
                        <a:buChar char="Ø"/>
                      </a:pPr>
                      <a:r>
                        <a:rPr lang="en-IN" dirty="0"/>
                        <a:t>Converting Need statement to problem statement</a:t>
                      </a:r>
                    </a:p>
                  </a:txBody>
                  <a:tcPr/>
                </a:tc>
                <a:tc>
                  <a:txBody>
                    <a:bodyPr/>
                    <a:lstStyle/>
                    <a:p>
                      <a:pPr>
                        <a:buFont typeface="Wingdings" panose="05000000000000000000" pitchFamily="2" charset="2"/>
                        <a:buChar char="Ø"/>
                      </a:pPr>
                      <a:r>
                        <a:rPr lang="en-IN" dirty="0"/>
                        <a:t>Understanding the need of</a:t>
                      </a:r>
                      <a:r>
                        <a:rPr lang="en-IN" baseline="0" dirty="0"/>
                        <a:t> YOLO Deep Sort to track image </a:t>
                      </a:r>
                      <a:endParaRPr lang="en-IN"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sym typeface="+mn-ea"/>
                        </a:rPr>
                        <a:t>T</a:t>
                      </a:r>
                      <a:r>
                        <a:rPr lang="en-IN" sz="1400" dirty="0">
                          <a:latin typeface="Times New Roman" panose="02020603050405020304" pitchFamily="18" charset="0"/>
                          <a:cs typeface="Times New Roman" panose="02020603050405020304" pitchFamily="18" charset="0"/>
                          <a:sym typeface="+mn-ea"/>
                        </a:rPr>
                        <a:t>raining the model and measure the accuracy </a:t>
                      </a:r>
                      <a:endParaRPr lang="en-IN" sz="1400" dirty="0">
                        <a:latin typeface="Times New Roman" panose="02020603050405020304" pitchFamily="18" charset="0"/>
                        <a:cs typeface="Times New Roman" panose="02020603050405020304" pitchFamily="18" charset="0"/>
                      </a:endParaRPr>
                    </a:p>
                  </a:txBody>
                  <a:tcPr/>
                </a:tc>
                <a:tc>
                  <a:txBody>
                    <a:bodyPr/>
                    <a:lstStyle/>
                    <a:p>
                      <a:pPr>
                        <a:buFont typeface="Wingdings" panose="05000000000000000000" pitchFamily="2" charset="2"/>
                        <a:buChar char="Ø"/>
                      </a:pPr>
                      <a:r>
                        <a:rPr lang="en-IN" dirty="0"/>
                        <a:t>Evaluating the performance measures of </a:t>
                      </a:r>
                      <a:r>
                        <a:rPr lang="en-IN" baseline="0" dirty="0"/>
                        <a:t> model </a:t>
                      </a:r>
                      <a:endParaRPr lang="en-IN" dirty="0"/>
                    </a:p>
                  </a:txBody>
                  <a:tcPr/>
                </a:tc>
                <a:extLst>
                  <a:ext uri="{0D108BD9-81ED-4DB2-BD59-A6C34878D82A}">
                    <a16:rowId xmlns:a16="http://schemas.microsoft.com/office/drawing/2014/main" val="10002"/>
                  </a:ext>
                </a:extLst>
              </a:tr>
              <a:tr h="1404451">
                <a:tc>
                  <a:txBody>
                    <a:bodyPr/>
                    <a:lstStyle/>
                    <a:p>
                      <a:pPr>
                        <a:buFont typeface="Wingdings" panose="05000000000000000000" pitchFamily="2" charset="2"/>
                        <a:buChar char="Ø"/>
                      </a:pPr>
                      <a:r>
                        <a:rPr lang="en-IN" dirty="0"/>
                        <a:t> Survey of</a:t>
                      </a:r>
                      <a:r>
                        <a:rPr lang="en-IN" baseline="0" dirty="0"/>
                        <a:t> given statement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lang="en-IN" dirty="0"/>
                        <a:t>Studying</a:t>
                      </a:r>
                      <a:r>
                        <a:rPr lang="en-IN" baseline="0" dirty="0"/>
                        <a:t> different methods to track the object </a:t>
                      </a:r>
                      <a:endParaRPr lang="en-IN" dirty="0"/>
                    </a:p>
                    <a:p>
                      <a:pPr>
                        <a:buFont typeface="Wingdings" panose="05000000000000000000" pitchFamily="2" charset="2"/>
                        <a:buChar char="Ø"/>
                      </a:pPr>
                      <a:endParaRPr lang="en-IN" dirty="0"/>
                    </a:p>
                  </a:txBody>
                  <a:tcPr/>
                </a:tc>
                <a:tc>
                  <a:txBody>
                    <a:bodyPr/>
                    <a:lstStyle/>
                    <a:p>
                      <a:pPr>
                        <a:buFont typeface="Wingdings" panose="05000000000000000000" pitchFamily="2" charset="2"/>
                        <a:buChar char="Ø"/>
                      </a:pPr>
                      <a:r>
                        <a:rPr lang="en-IN" sz="1350" dirty="0"/>
                        <a:t>Mapping</a:t>
                      </a:r>
                      <a:r>
                        <a:rPr lang="en-IN" sz="1350" baseline="0" dirty="0"/>
                        <a:t> the results</a:t>
                      </a:r>
                      <a:endParaRPr lang="en-IN" sz="1350" dirty="0"/>
                    </a:p>
                  </a:txBody>
                  <a:tcPr/>
                </a:tc>
                <a:tc>
                  <a:txBody>
                    <a:bodyPr/>
                    <a:lstStyle/>
                    <a:p>
                      <a:pPr>
                        <a:buFont typeface="Wingdings" panose="05000000000000000000" pitchFamily="2" charset="2"/>
                        <a:buChar char="Ø"/>
                      </a:pPr>
                      <a:r>
                        <a:rPr lang="en-IN" dirty="0"/>
                        <a:t>Framing the results</a:t>
                      </a:r>
                    </a:p>
                  </a:txBody>
                  <a:tcPr/>
                </a:tc>
                <a:extLst>
                  <a:ext uri="{0D108BD9-81ED-4DB2-BD59-A6C34878D82A}">
                    <a16:rowId xmlns:a16="http://schemas.microsoft.com/office/drawing/2014/main" val="10003"/>
                  </a:ext>
                </a:extLst>
              </a:tr>
            </a:tbl>
          </a:graphicData>
        </a:graphic>
      </p:graphicFrame>
      <p:sp>
        <p:nvSpPr>
          <p:cNvPr id="12"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3740575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Automotive Electronics Group</a:t>
            </a:r>
            <a:endParaRPr lang="en-US" sz="1400" dirty="0">
              <a:effectLst/>
              <a:latin typeface="Calibri" panose="020F0502020204030204"/>
              <a:ea typeface="Calibri" panose="020F0502020204030204"/>
              <a:cs typeface="Times New Roman" panose="02020603050405020304"/>
            </a:endParaRPr>
          </a:p>
          <a:p>
            <a:pPr marL="0" marR="0" algn="ctr">
              <a:spcBef>
                <a:spcPts val="0"/>
              </a:spcBef>
              <a:spcAft>
                <a:spcPts val="0"/>
              </a:spcAft>
              <a:tabLst>
                <a:tab pos="2865755" algn="ctr"/>
                <a:tab pos="5731510" algn="r"/>
              </a:tabLst>
            </a:pPr>
            <a:r>
              <a:rPr lang="en-US" b="1" dirty="0">
                <a:solidFill>
                  <a:srgbClr val="C00000"/>
                </a:solidFill>
                <a:effectLst/>
                <a:latin typeface="Times New Roman" panose="02020603050405020304"/>
                <a:ea typeface="Calibri" panose="020F0502020204030204"/>
                <a:cs typeface="Times New Roman" panose="02020603050405020304"/>
              </a:rPr>
              <a:t>       School of  ECE</a:t>
            </a:r>
            <a:endParaRPr lang="en-US" sz="14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a:p>
            <a:pPr marL="0" marR="0" algn="r">
              <a:lnSpc>
                <a:spcPct val="115000"/>
              </a:lnSpc>
              <a:spcBef>
                <a:spcPts val="0"/>
              </a:spcBef>
              <a:spcAft>
                <a:spcPts val="1000"/>
              </a:spcAft>
            </a:pPr>
            <a:endParaRPr lang="en-US" sz="1100" dirty="0">
              <a:effectLst/>
              <a:latin typeface="Calibri" panose="020F0502020204030204"/>
              <a:ea typeface="Calibri" panose="020F0502020204030204"/>
              <a:cs typeface="Times New Roman" panose="02020603050405020304"/>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Rectangle 4"/>
          <p:cNvSpPr/>
          <p:nvPr/>
        </p:nvSpPr>
        <p:spPr>
          <a:xfrm>
            <a:off x="443857" y="838200"/>
            <a:ext cx="8014343" cy="1292662"/>
          </a:xfrm>
          <a:prstGeom prst="rect">
            <a:avLst/>
          </a:prstGeom>
        </p:spPr>
        <p:txBody>
          <a:bodyPr wrap="square">
            <a:spAutoFit/>
          </a:bodyPr>
          <a:lstStyle/>
          <a:p>
            <a:pPr algn="ctr"/>
            <a:endParaRPr lang="en-IN" sz="26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endParaRPr lang="en-IN" sz="2600" b="1" dirty="0">
              <a:latin typeface="Times New Roman" panose="02020603050405020304" pitchFamily="18" charset="0"/>
              <a:cs typeface="Times New Roman" panose="02020603050405020304" pitchFamily="18" charset="0"/>
            </a:endParaRPr>
          </a:p>
          <a:p>
            <a:pPr algn="ctr"/>
            <a:endParaRPr lang="en-US" sz="2600" dirty="0">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381000" y="2971800"/>
            <a:ext cx="8115300" cy="1325563"/>
          </a:xfrm>
        </p:spPr>
        <p:txBody>
          <a:bodyPr>
            <a:noAutofit/>
          </a:bodyPr>
          <a:lstStyle/>
          <a:p>
            <a:r>
              <a:rPr lang="en-US" sz="9600" b="1" dirty="0">
                <a:latin typeface="Times New Roman" pitchFamily="18" charset="0"/>
                <a:cs typeface="Times New Roman" pitchFamily="18" charset="0"/>
              </a:rPr>
              <a:t> THANK YOU</a:t>
            </a:r>
          </a:p>
        </p:txBody>
      </p:sp>
      <p:sp>
        <p:nvSpPr>
          <p:cNvPr id="13"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374057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3" name="Title 12"/>
          <p:cNvSpPr>
            <a:spLocks noGrp="1"/>
          </p:cNvSpPr>
          <p:nvPr>
            <p:ph type="title"/>
          </p:nvPr>
        </p:nvSpPr>
        <p:spPr>
          <a:xfrm>
            <a:off x="609600" y="365126"/>
            <a:ext cx="7905750" cy="1325563"/>
          </a:xfrm>
        </p:spPr>
        <p:txBody>
          <a:bodyPr>
            <a:norm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NEED STATEMENT</a:t>
            </a:r>
          </a:p>
        </p:txBody>
      </p:sp>
      <p:sp>
        <p:nvSpPr>
          <p:cNvPr id="14" name="Content Placeholder 13"/>
          <p:cNvSpPr>
            <a:spLocks noGrp="1"/>
          </p:cNvSpPr>
          <p:nvPr>
            <p:ph idx="1"/>
          </p:nvPr>
        </p:nvSpPr>
        <p:spPr>
          <a:xfrm>
            <a:off x="152400" y="1524000"/>
            <a:ext cx="8362950" cy="4652963"/>
          </a:xfrm>
        </p:spPr>
        <p:txBody>
          <a:bodyPr/>
          <a:lstStyle/>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Multi Object Tracking for Autonomous Vehicles</a:t>
            </a:r>
            <a:r>
              <a:rPr lang="en-US" sz="2400"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r>
              <a:rPr lang="en-US" sz="2000" dirty="0">
                <a:latin typeface="Times New Roman" pitchFamily="18" charset="0"/>
                <a:cs typeface="Times New Roman" pitchFamily="18" charset="0"/>
              </a:rPr>
              <a:t>Object tracking is an algorithm that tracks the displacement of several objects.	</a:t>
            </a:r>
          </a:p>
          <a:p>
            <a:r>
              <a:rPr lang="en-US" sz="2000" dirty="0">
                <a:latin typeface="Times New Roman" pitchFamily="18" charset="0"/>
                <a:cs typeface="Times New Roman" pitchFamily="18" charset="0"/>
              </a:rPr>
              <a:t>Tracking plays an important role in obstacle avoidance, path planning and has numerous applications in traffic control.</a:t>
            </a:r>
          </a:p>
          <a:p>
            <a:r>
              <a:rPr lang="en-US" sz="2000" dirty="0">
                <a:latin typeface="Times New Roman" pitchFamily="18" charset="0"/>
                <a:cs typeface="Times New Roman" pitchFamily="18" charset="0"/>
              </a:rPr>
              <a:t> In computer vision, object detection is scanning and searching for an object in an image or a video. Whereas, object tracking is like spying on someone and following it.</a:t>
            </a:r>
          </a:p>
          <a:p>
            <a:r>
              <a:rPr lang="en-US" sz="2000" dirty="0">
                <a:latin typeface="Times New Roman" pitchFamily="18" charset="0"/>
                <a:cs typeface="Times New Roman" pitchFamily="18" charset="0"/>
              </a:rPr>
              <a:t>Developing an effective and accurate visual tracking system is very challenging due to number of problems such as Illumination variation, the overlap between objects etc. </a:t>
            </a:r>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61602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3" name="Title 12"/>
          <p:cNvSpPr>
            <a:spLocks noGrp="1"/>
          </p:cNvSpPr>
          <p:nvPr>
            <p:ph type="title"/>
          </p:nvPr>
        </p:nvSpPr>
        <p:spPr>
          <a:xfrm>
            <a:off x="609600" y="365126"/>
            <a:ext cx="7905750" cy="1325563"/>
          </a:xfrm>
        </p:spPr>
        <p:txBody>
          <a:bodyPr>
            <a:norm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LITERATURE SURVEY</a:t>
            </a:r>
          </a:p>
        </p:txBody>
      </p:sp>
      <p:sp>
        <p:nvSpPr>
          <p:cNvPr id="14" name="Content Placeholder 13"/>
          <p:cNvSpPr>
            <a:spLocks noGrp="1"/>
          </p:cNvSpPr>
          <p:nvPr>
            <p:ph idx="1"/>
          </p:nvPr>
        </p:nvSpPr>
        <p:spPr>
          <a:xfrm>
            <a:off x="628650" y="1447800"/>
            <a:ext cx="7886700" cy="4876800"/>
          </a:xfrm>
        </p:spPr>
        <p:txBody>
          <a:bodyPr>
            <a:normAutofit lnSpcReduction="10000"/>
          </a:bodyPr>
          <a:lstStyle/>
          <a:p>
            <a:pPr>
              <a:buNone/>
            </a:pPr>
            <a:r>
              <a:rPr lang="en-US" dirty="0">
                <a:latin typeface="Times New Roman" pitchFamily="18" charset="0"/>
                <a:cs typeface="Times New Roman" pitchFamily="18" charset="0"/>
              </a:rPr>
              <a:t>Paper 1: Object Tracking using Improved Deep Sort YOLOV3 Architecture</a:t>
            </a:r>
          </a:p>
          <a:p>
            <a:pPr>
              <a:buNone/>
            </a:pPr>
            <a:r>
              <a:rPr lang="en-US" dirty="0">
                <a:latin typeface="Times New Roman" pitchFamily="18" charset="0"/>
                <a:cs typeface="Times New Roman" pitchFamily="18" charset="0"/>
              </a:rPr>
              <a:t>                 (Tuan </a:t>
            </a:r>
            <a:r>
              <a:rPr lang="en-US" dirty="0" err="1">
                <a:latin typeface="Times New Roman" pitchFamily="18" charset="0"/>
                <a:cs typeface="Times New Roman" pitchFamily="18" charset="0"/>
              </a:rPr>
              <a:t>Linh</a:t>
            </a:r>
            <a:r>
              <a:rPr lang="en-US" dirty="0">
                <a:latin typeface="Times New Roman" pitchFamily="18" charset="0"/>
                <a:cs typeface="Times New Roman" pitchFamily="18" charset="0"/>
              </a:rPr>
              <a:t> Dang, </a:t>
            </a:r>
            <a:r>
              <a:rPr lang="en-US" dirty="0" err="1">
                <a:latin typeface="Times New Roman" pitchFamily="18" charset="0"/>
                <a:cs typeface="Times New Roman" pitchFamily="18" charset="0"/>
              </a:rPr>
              <a:t>Gia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Tuyen</a:t>
            </a:r>
            <a:r>
              <a:rPr lang="en-US" dirty="0">
                <a:latin typeface="Times New Roman" pitchFamily="18" charset="0"/>
                <a:cs typeface="Times New Roman" pitchFamily="18" charset="0"/>
              </a:rPr>
              <a:t> Nguyen and </a:t>
            </a:r>
            <a:r>
              <a:rPr lang="en-US" dirty="0" err="1">
                <a:latin typeface="Times New Roman" pitchFamily="18" charset="0"/>
                <a:cs typeface="Times New Roman" pitchFamily="18" charset="0"/>
              </a:rPr>
              <a:t>Thang</a:t>
            </a:r>
            <a:r>
              <a:rPr lang="en-US" dirty="0">
                <a:latin typeface="Times New Roman" pitchFamily="18" charset="0"/>
                <a:cs typeface="Times New Roman" pitchFamily="18" charset="0"/>
              </a:rPr>
              <a:t> Cao)</a:t>
            </a:r>
          </a:p>
          <a:p>
            <a:pPr>
              <a:buNone/>
            </a:pPr>
            <a:endParaRPr lang="en-US"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In this paper, the input video is divided and processed frame by frame using YOLO, </a:t>
            </a:r>
            <a:r>
              <a:rPr lang="en-US" sz="2000" dirty="0" err="1">
                <a:latin typeface="Times New Roman" pitchFamily="18" charset="0"/>
                <a:cs typeface="Times New Roman" pitchFamily="18" charset="0"/>
              </a:rPr>
              <a:t>DeepSORT</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Dlib</a:t>
            </a:r>
            <a:r>
              <a:rPr lang="en-US" sz="2000" dirty="0">
                <a:latin typeface="Times New Roman" pitchFamily="18" charset="0"/>
                <a:cs typeface="Times New Roman" pitchFamily="18" charset="0"/>
              </a:rPr>
              <a:t> components.</a:t>
            </a:r>
          </a:p>
          <a:p>
            <a:r>
              <a:rPr lang="en-US" sz="2000" dirty="0">
                <a:latin typeface="Times New Roman" pitchFamily="18" charset="0"/>
                <a:cs typeface="Times New Roman" pitchFamily="18" charset="0"/>
              </a:rPr>
              <a:t>To get the information regarding the bounding box, the class and the features of object is processed using the YOLO detection.</a:t>
            </a:r>
          </a:p>
          <a:p>
            <a:r>
              <a:rPr lang="en-US" sz="2000" dirty="0">
                <a:latin typeface="Times New Roman" pitchFamily="18" charset="0"/>
                <a:cs typeface="Times New Roman" pitchFamily="18" charset="0"/>
              </a:rPr>
              <a:t>The goal of the tracking is to assign the detected bounding boxes with the object IDs already appearing in the previous frame</a:t>
            </a:r>
          </a:p>
          <a:p>
            <a:r>
              <a:rPr lang="en-US" sz="2000" dirty="0">
                <a:latin typeface="Times New Roman" pitchFamily="18" charset="0"/>
                <a:cs typeface="Times New Roman" pitchFamily="18" charset="0"/>
              </a:rPr>
              <a:t>The Deep Sort process, tracks the detected object using the location metric (</a:t>
            </a:r>
            <a:r>
              <a:rPr lang="en-US" sz="2000" dirty="0" err="1">
                <a:latin typeface="Times New Roman" pitchFamily="18" charset="0"/>
                <a:cs typeface="Times New Roman" pitchFamily="18" charset="0"/>
              </a:rPr>
              <a:t>IoU</a:t>
            </a:r>
            <a:r>
              <a:rPr lang="en-US" sz="2000" dirty="0">
                <a:latin typeface="Times New Roman" pitchFamily="18" charset="0"/>
                <a:cs typeface="Times New Roman" pitchFamily="18" charset="0"/>
              </a:rPr>
              <a:t>) and appearance metric(feature)  and assigns object ID to the detected bounding box.</a:t>
            </a:r>
          </a:p>
          <a:p>
            <a:r>
              <a:rPr lang="en-US" sz="2000" dirty="0">
                <a:latin typeface="Times New Roman" pitchFamily="18" charset="0"/>
                <a:cs typeface="Times New Roman" pitchFamily="18" charset="0"/>
              </a:rPr>
              <a:t>The unassigned bounding boxes are sent to the </a:t>
            </a:r>
            <a:r>
              <a:rPr lang="en-US" sz="2000" dirty="0" err="1">
                <a:latin typeface="Times New Roman" pitchFamily="18" charset="0"/>
                <a:cs typeface="Times New Roman" pitchFamily="18" charset="0"/>
              </a:rPr>
              <a:t>Dlib</a:t>
            </a:r>
            <a:r>
              <a:rPr lang="en-US" sz="2000" dirty="0">
                <a:latin typeface="Times New Roman" pitchFamily="18" charset="0"/>
                <a:cs typeface="Times New Roman" pitchFamily="18" charset="0"/>
              </a:rPr>
              <a:t> process through a queue called “new object ID”.</a:t>
            </a:r>
          </a:p>
          <a:p>
            <a:pPr>
              <a:buNone/>
            </a:pPr>
            <a:endParaRPr lang="en-US" sz="2000" dirty="0"/>
          </a:p>
          <a:p>
            <a:endParaRPr lang="en-US" sz="2000" dirty="0"/>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61602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
        <p:nvSpPr>
          <p:cNvPr id="18" name="Content Placeholder 17"/>
          <p:cNvSpPr>
            <a:spLocks noGrp="1"/>
          </p:cNvSpPr>
          <p:nvPr>
            <p:ph idx="1"/>
          </p:nvPr>
        </p:nvSpPr>
        <p:spPr>
          <a:xfrm>
            <a:off x="533400" y="990601"/>
            <a:ext cx="7886700" cy="1371599"/>
          </a:xfrm>
        </p:spPr>
        <p:txBody>
          <a:bodyPr>
            <a:normAutofit/>
          </a:bodyPr>
          <a:lstStyle/>
          <a:p>
            <a:r>
              <a:rPr lang="en-US" sz="2000" dirty="0">
                <a:latin typeface="Times New Roman" pitchFamily="18" charset="0"/>
                <a:cs typeface="Times New Roman" pitchFamily="18" charset="0"/>
              </a:rPr>
              <a:t>If feature metric is used, the bounding box from </a:t>
            </a:r>
            <a:r>
              <a:rPr lang="en-US" sz="2000" dirty="0" err="1">
                <a:latin typeface="Times New Roman" pitchFamily="18" charset="0"/>
                <a:cs typeface="Times New Roman" pitchFamily="18" charset="0"/>
              </a:rPr>
              <a:t>DeepSORT</a:t>
            </a:r>
            <a:r>
              <a:rPr lang="en-US" sz="2000" dirty="0">
                <a:latin typeface="Times New Roman" pitchFamily="18" charset="0"/>
                <a:cs typeface="Times New Roman" pitchFamily="18" charset="0"/>
              </a:rPr>
              <a:t> is used for the </a:t>
            </a:r>
            <a:r>
              <a:rPr lang="en-US" sz="2000" dirty="0" err="1">
                <a:latin typeface="Times New Roman" pitchFamily="18" charset="0"/>
                <a:cs typeface="Times New Roman" pitchFamily="18" charset="0"/>
              </a:rPr>
              <a:t>objectID</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If </a:t>
            </a:r>
            <a:r>
              <a:rPr lang="en-US" sz="2000" dirty="0" err="1">
                <a:latin typeface="Times New Roman" pitchFamily="18" charset="0"/>
                <a:cs typeface="Times New Roman" pitchFamily="18" charset="0"/>
              </a:rPr>
              <a:t>IoU</a:t>
            </a:r>
            <a:r>
              <a:rPr lang="en-US" sz="2000" dirty="0">
                <a:latin typeface="Times New Roman" pitchFamily="18" charset="0"/>
                <a:cs typeface="Times New Roman" pitchFamily="18" charset="0"/>
              </a:rPr>
              <a:t> metric is used, a new </a:t>
            </a:r>
            <a:r>
              <a:rPr lang="en-US" sz="2000" dirty="0" err="1">
                <a:latin typeface="Times New Roman" pitchFamily="18" charset="0"/>
                <a:cs typeface="Times New Roman" pitchFamily="18" charset="0"/>
              </a:rPr>
              <a:t>IoU</a:t>
            </a:r>
            <a:r>
              <a:rPr lang="en-US" sz="2000" dirty="0">
                <a:latin typeface="Times New Roman" pitchFamily="18" charset="0"/>
                <a:cs typeface="Times New Roman" pitchFamily="18" charset="0"/>
              </a:rPr>
              <a:t> of bounding box tracked by </a:t>
            </a:r>
            <a:r>
              <a:rPr lang="en-US" sz="2000" dirty="0" err="1">
                <a:latin typeface="Times New Roman" pitchFamily="18" charset="0"/>
                <a:cs typeface="Times New Roman" pitchFamily="18" charset="0"/>
              </a:rPr>
              <a:t>DeepSORT</a:t>
            </a:r>
            <a:r>
              <a:rPr lang="en-US" sz="2000" dirty="0">
                <a:latin typeface="Times New Roman" pitchFamily="18" charset="0"/>
                <a:cs typeface="Times New Roman" pitchFamily="18" charset="0"/>
              </a:rPr>
              <a:t> and the bounding box tracked by </a:t>
            </a:r>
            <a:r>
              <a:rPr lang="en-US" sz="2000" dirty="0" err="1">
                <a:latin typeface="Times New Roman" pitchFamily="18" charset="0"/>
                <a:cs typeface="Times New Roman" pitchFamily="18" charset="0"/>
              </a:rPr>
              <a:t>Dlib</a:t>
            </a:r>
            <a:r>
              <a:rPr lang="en-US" sz="2000" dirty="0">
                <a:latin typeface="Times New Roman" pitchFamily="18" charset="0"/>
                <a:cs typeface="Times New Roman" pitchFamily="18" charset="0"/>
              </a:rPr>
              <a:t> is calculated </a:t>
            </a:r>
          </a:p>
        </p:txBody>
      </p:sp>
      <p:pic>
        <p:nvPicPr>
          <p:cNvPr id="19" name="Picture 18" descr="rp1.png"/>
          <p:cNvPicPr>
            <a:picLocks noChangeAspect="1"/>
          </p:cNvPicPr>
          <p:nvPr/>
        </p:nvPicPr>
        <p:blipFill>
          <a:blip r:embed="rId3"/>
          <a:stretch>
            <a:fillRect/>
          </a:stretch>
        </p:blipFill>
        <p:spPr>
          <a:xfrm>
            <a:off x="990600" y="2514600"/>
            <a:ext cx="7543800" cy="3919872"/>
          </a:xfrm>
          <a:prstGeom prst="rect">
            <a:avLst/>
          </a:prstGeom>
        </p:spPr>
      </p:pic>
    </p:spTree>
    <p:extLst>
      <p:ext uri="{BB962C8B-B14F-4D97-AF65-F5344CB8AC3E}">
        <p14:creationId xmlns:p14="http://schemas.microsoft.com/office/powerpoint/2010/main" val="61602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Content Placeholder 13"/>
          <p:cNvSpPr>
            <a:spLocks noGrp="1"/>
          </p:cNvSpPr>
          <p:nvPr>
            <p:ph idx="1"/>
          </p:nvPr>
        </p:nvSpPr>
        <p:spPr>
          <a:xfrm>
            <a:off x="628650" y="990600"/>
            <a:ext cx="7886700" cy="5186363"/>
          </a:xfrm>
        </p:spPr>
        <p:txBody>
          <a:bodyPr>
            <a:normAutofit/>
          </a:bodyPr>
          <a:lstStyle/>
          <a:p>
            <a:pPr>
              <a:buNone/>
            </a:pPr>
            <a:r>
              <a:rPr lang="en-US" dirty="0">
                <a:latin typeface="Times New Roman" pitchFamily="18" charset="0"/>
                <a:cs typeface="Times New Roman" pitchFamily="18" charset="0"/>
              </a:rPr>
              <a:t>Paper 2: Dynamic Object Tracking for Self-Driving Cars Using Monocular Camera and LIDAR </a:t>
            </a:r>
          </a:p>
          <a:p>
            <a:pPr>
              <a:buNone/>
            </a:pPr>
            <a:r>
              <a:rPr lang="en-US" dirty="0">
                <a:latin typeface="Times New Roman" pitchFamily="18" charset="0"/>
                <a:cs typeface="Times New Roman" pitchFamily="18" charset="0"/>
              </a:rPr>
              <a:t>       (Lin Zhao, </a:t>
            </a:r>
            <a:r>
              <a:rPr lang="en-US" dirty="0" err="1">
                <a:latin typeface="Times New Roman" pitchFamily="18" charset="0"/>
                <a:cs typeface="Times New Roman" pitchFamily="18" charset="0"/>
              </a:rPr>
              <a:t>Meiling</a:t>
            </a:r>
            <a:r>
              <a:rPr lang="en-US" dirty="0">
                <a:latin typeface="Times New Roman" pitchFamily="18" charset="0"/>
                <a:cs typeface="Times New Roman" pitchFamily="18" charset="0"/>
              </a:rPr>
              <a:t> Wang, </a:t>
            </a:r>
            <a:r>
              <a:rPr lang="en-US" dirty="0" err="1">
                <a:latin typeface="Times New Roman" pitchFamily="18" charset="0"/>
                <a:cs typeface="Times New Roman" pitchFamily="18" charset="0"/>
              </a:rPr>
              <a:t>Sheng</a:t>
            </a:r>
            <a:r>
              <a:rPr lang="en-US" dirty="0">
                <a:latin typeface="Times New Roman" pitchFamily="18" charset="0"/>
                <a:cs typeface="Times New Roman" pitchFamily="18" charset="0"/>
              </a:rPr>
              <a:t> Su, Tong Liu, and Yi Yang)</a:t>
            </a:r>
          </a:p>
          <a:p>
            <a:pPr>
              <a:buNone/>
            </a:pPr>
            <a:endParaRPr lang="en-US" dirty="0">
              <a:latin typeface="Times New Roman" pitchFamily="18" charset="0"/>
              <a:cs typeface="Times New Roman" pitchFamily="18" charset="0"/>
            </a:endParaRPr>
          </a:p>
          <a:p>
            <a:r>
              <a:rPr lang="en-US" sz="2000" dirty="0">
                <a:latin typeface="Times New Roman" pitchFamily="18" charset="0"/>
                <a:cs typeface="Times New Roman" pitchFamily="18" charset="0"/>
              </a:rPr>
              <a:t>In this paper, tracking system is based on the combination of a monocular camera and a LIDAR sensor proposed  to track specified targets in actual traffic scenes.</a:t>
            </a:r>
          </a:p>
          <a:p>
            <a:r>
              <a:rPr lang="en-US" sz="2000" dirty="0">
                <a:latin typeface="Times New Roman" pitchFamily="18" charset="0"/>
                <a:cs typeface="Times New Roman" pitchFamily="18" charset="0"/>
              </a:rPr>
              <a:t> The tracking system consists of three modules: mask generation, depth estimation, and re-tracking mechanism. </a:t>
            </a:r>
          </a:p>
          <a:p>
            <a:pPr>
              <a:buFont typeface="Wingdings" pitchFamily="2" charset="2"/>
              <a:buChar char="Ø"/>
            </a:pPr>
            <a:r>
              <a:rPr lang="en-US" sz="2000" dirty="0">
                <a:latin typeface="Times New Roman" pitchFamily="18" charset="0"/>
                <a:cs typeface="Times New Roman" pitchFamily="18" charset="0"/>
              </a:rPr>
              <a:t>Mask generation: ROI(region of interest) is selected where the desired object is present which is represented using bounding box.</a:t>
            </a:r>
          </a:p>
          <a:p>
            <a:pPr>
              <a:buFont typeface="Wingdings" pitchFamily="2" charset="2"/>
              <a:buChar char="Ø"/>
            </a:pPr>
            <a:r>
              <a:rPr lang="en-US" sz="2000" dirty="0">
                <a:latin typeface="Times New Roman" pitchFamily="18" charset="0"/>
                <a:cs typeface="Times New Roman" pitchFamily="18" charset="0"/>
              </a:rPr>
              <a:t>Depth estimation: The generated mask provides pixel-level information for the depth estimation </a:t>
            </a:r>
            <a:r>
              <a:rPr lang="en-US" sz="2000" dirty="0" err="1">
                <a:latin typeface="Times New Roman" pitchFamily="18" charset="0"/>
                <a:cs typeface="Times New Roman" pitchFamily="18" charset="0"/>
              </a:rPr>
              <a:t>module,Spatial</a:t>
            </a:r>
            <a:r>
              <a:rPr lang="en-US" sz="2000" dirty="0">
                <a:latin typeface="Times New Roman" pitchFamily="18" charset="0"/>
                <a:cs typeface="Times New Roman" pitchFamily="18" charset="0"/>
              </a:rPr>
              <a:t> positions are estimated.</a:t>
            </a:r>
          </a:p>
          <a:p>
            <a:pPr>
              <a:buFont typeface="Wingdings" pitchFamily="2" charset="2"/>
              <a:buChar char="Ø"/>
            </a:pPr>
            <a:r>
              <a:rPr lang="en-US" sz="2000" dirty="0">
                <a:latin typeface="Times New Roman" pitchFamily="18" charset="0"/>
                <a:cs typeface="Times New Roman" pitchFamily="18" charset="0"/>
              </a:rPr>
              <a:t>Re-tracking mechanisms: if the tracked object goes out of  track it can be restored.</a:t>
            </a:r>
          </a:p>
          <a:p>
            <a:pPr>
              <a:buFont typeface="Wingdings" panose="05000000000000000000" pitchFamily="2" charset="2"/>
              <a:buChar char="q"/>
            </a:pP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61602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Content Placeholder 13"/>
          <p:cNvSpPr>
            <a:spLocks noGrp="1"/>
          </p:cNvSpPr>
          <p:nvPr>
            <p:ph idx="1"/>
          </p:nvPr>
        </p:nvSpPr>
        <p:spPr>
          <a:xfrm>
            <a:off x="152400" y="914402"/>
            <a:ext cx="8915400" cy="5486398"/>
          </a:xfrm>
        </p:spPr>
        <p:txBody>
          <a:bodyPr>
            <a:normAutofit/>
          </a:bodyPr>
          <a:lstStyle/>
          <a:p>
            <a:pPr>
              <a:buNone/>
            </a:pPr>
            <a:r>
              <a:rPr lang="en-US" dirty="0">
                <a:latin typeface="Times New Roman" panose="02020603050405020304" pitchFamily="18" charset="0"/>
                <a:cs typeface="Times New Roman" pitchFamily="18" charset="0"/>
              </a:rPr>
              <a:t>Paper 3: A Detection-Based Multiple Object Tracking Method </a:t>
            </a:r>
          </a:p>
          <a:p>
            <a:pPr>
              <a:buNone/>
            </a:pPr>
            <a:r>
              <a:rPr lang="en-US" dirty="0">
                <a:latin typeface="Times New Roman" panose="02020603050405020304" pitchFamily="18" charset="0"/>
                <a:cs typeface="Times New Roman" pitchFamily="18" charset="0"/>
              </a:rPr>
              <a:t>                         (Mei Han Amit Sethi </a:t>
            </a:r>
            <a:r>
              <a:rPr lang="en-US" dirty="0" err="1">
                <a:latin typeface="Times New Roman" panose="02020603050405020304" pitchFamily="18" charset="0"/>
                <a:cs typeface="Times New Roman" panose="02020603050405020304" pitchFamily="18" charset="0"/>
              </a:rPr>
              <a:t>Yihong</a:t>
            </a:r>
            <a:r>
              <a:rPr lang="en-US" dirty="0">
                <a:latin typeface="Times New Roman" panose="02020603050405020304" pitchFamily="18" charset="0"/>
                <a:cs typeface="Times New Roman" panose="02020603050405020304" pitchFamily="18" charset="0"/>
              </a:rPr>
              <a:t> Gong) </a:t>
            </a:r>
          </a:p>
          <a:p>
            <a:pPr>
              <a:buNone/>
            </a:pP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paper a method for tracking multiple objects whose number is unknown and varies during tracking is described.</a:t>
            </a:r>
          </a:p>
          <a:p>
            <a:r>
              <a:rPr lang="en-US" sz="2000" dirty="0">
                <a:latin typeface="Times New Roman" panose="02020603050405020304" pitchFamily="18" charset="0"/>
                <a:cs typeface="Times New Roman" panose="02020603050405020304" pitchFamily="18" charset="0"/>
              </a:rPr>
              <a:t>The multiple object tracking method works on fixed cameras.</a:t>
            </a:r>
          </a:p>
          <a:p>
            <a:r>
              <a:rPr lang="en-US" sz="2000" dirty="0">
                <a:latin typeface="Times New Roman" panose="02020603050405020304" pitchFamily="18" charset="0"/>
                <a:cs typeface="Times New Roman" panose="02020603050405020304" pitchFamily="18" charset="0"/>
              </a:rPr>
              <a:t>Each hypothesis consists of the number of objects and their trajectories. </a:t>
            </a:r>
          </a:p>
          <a:p>
            <a:r>
              <a:rPr lang="en-US" sz="2000" dirty="0">
                <a:latin typeface="Times New Roman" panose="02020603050405020304" pitchFamily="18" charset="0"/>
                <a:cs typeface="Times New Roman" panose="02020603050405020304" pitchFamily="18" charset="0"/>
              </a:rPr>
              <a:t>The first step in tracking is to extend the graph to include the most recent object detection results, that is, to generate multiple hypotheses about the trajectories</a:t>
            </a:r>
            <a:r>
              <a:rPr lang="en-US" dirty="0"/>
              <a:t>. </a:t>
            </a:r>
          </a:p>
          <a:p>
            <a:pPr>
              <a:buNone/>
            </a:pPr>
            <a:endParaRPr lang="en-US"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DFD88A31-0A1D-47E6-91DE-DD973CBDE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114800"/>
            <a:ext cx="4368753" cy="2230075"/>
          </a:xfrm>
          <a:prstGeom prst="rect">
            <a:avLst/>
          </a:prstGeom>
        </p:spPr>
      </p:pic>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61602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kle tech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76200"/>
            <a:ext cx="2590800" cy="533400"/>
          </a:xfrm>
          <a:prstGeom prst="rect">
            <a:avLst/>
          </a:prstGeom>
          <a:noFill/>
          <a:ln>
            <a:noFill/>
          </a:ln>
        </p:spPr>
      </p:pic>
      <p:sp>
        <p:nvSpPr>
          <p:cNvPr id="8" name="Text Box 2"/>
          <p:cNvSpPr txBox="1">
            <a:spLocks noChangeArrowheads="1"/>
          </p:cNvSpPr>
          <p:nvPr/>
        </p:nvSpPr>
        <p:spPr bwMode="auto">
          <a:xfrm>
            <a:off x="4724400" y="27463"/>
            <a:ext cx="3810000" cy="63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Automotive Electronics Group</a:t>
            </a:r>
            <a:endParaRPr lang="en-US" sz="1400" dirty="0">
              <a:effectLst/>
              <a:latin typeface="Calibri"/>
              <a:ea typeface="Calibri"/>
              <a:cs typeface="Times New Roman"/>
            </a:endParaRPr>
          </a:p>
          <a:p>
            <a:pPr marL="0" marR="0" algn="ctr">
              <a:spcBef>
                <a:spcPts val="0"/>
              </a:spcBef>
              <a:spcAft>
                <a:spcPts val="0"/>
              </a:spcAft>
              <a:tabLst>
                <a:tab pos="2865755" algn="ctr"/>
                <a:tab pos="5731510" algn="r"/>
              </a:tabLst>
            </a:pPr>
            <a:r>
              <a:rPr lang="en-US" b="1" dirty="0">
                <a:solidFill>
                  <a:srgbClr val="C00000"/>
                </a:solidFill>
                <a:effectLst/>
                <a:latin typeface="Times New Roman"/>
                <a:ea typeface="Calibri"/>
                <a:cs typeface="Times New Roman"/>
              </a:rPr>
              <a:t>       School of  ECE</a:t>
            </a:r>
            <a:endParaRPr lang="en-US" sz="14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a:p>
            <a:pPr marL="0" marR="0" algn="r">
              <a:lnSpc>
                <a:spcPct val="115000"/>
              </a:lnSpc>
              <a:spcBef>
                <a:spcPts val="0"/>
              </a:spcBef>
              <a:spcAft>
                <a:spcPts val="1000"/>
              </a:spcAft>
            </a:pPr>
            <a:endParaRPr lang="en-US" sz="1100" dirty="0">
              <a:effectLst/>
              <a:latin typeface="Calibri"/>
              <a:ea typeface="Calibri"/>
              <a:cs typeface="Times New Roman"/>
            </a:endParaRPr>
          </a:p>
        </p:txBody>
      </p:sp>
      <p:cxnSp>
        <p:nvCxnSpPr>
          <p:cNvPr id="11" name="Straight Connector 10"/>
          <p:cNvCxnSpPr/>
          <p:nvPr/>
        </p:nvCxnSpPr>
        <p:spPr>
          <a:xfrm>
            <a:off x="533400" y="714663"/>
            <a:ext cx="7924800" cy="0"/>
          </a:xfrm>
          <a:prstGeom prst="line">
            <a:avLst/>
          </a:prstGeom>
          <a:ln w="38100" cmpd="thickThin">
            <a:gradFill flip="none" rotWithShape="1">
              <a:gsLst>
                <a:gs pos="73000">
                  <a:srgbClr val="0070C0"/>
                </a:gs>
                <a:gs pos="100000">
                  <a:srgbClr val="FF0000"/>
                </a:gs>
                <a:gs pos="48000">
                  <a:srgbClr val="002060"/>
                </a:gs>
                <a:gs pos="25000">
                  <a:srgbClr val="0070C0"/>
                </a:gs>
                <a:gs pos="0">
                  <a:srgbClr val="FF0000"/>
                </a:gs>
                <a:gs pos="100000">
                  <a:schemeClr val="accent1">
                    <a:tint val="44500"/>
                    <a:satMod val="160000"/>
                  </a:schemeClr>
                </a:gs>
                <a:gs pos="100000">
                  <a:srgbClr val="FF0000"/>
                </a:gs>
              </a:gsLst>
              <a:path path="circle">
                <a:fillToRect l="100000" t="100000"/>
              </a:path>
              <a:tileRect r="-100000" b="-100000"/>
            </a:gra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0" y="6553200"/>
            <a:ext cx="9144000" cy="304800"/>
          </a:xfrm>
          <a:prstGeom prst="rect">
            <a:avLst/>
          </a:prstGeom>
          <a:solidFill>
            <a:schemeClr val="bg1">
              <a:lumMod val="85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4" name="Content Placeholder 13"/>
          <p:cNvSpPr>
            <a:spLocks noGrp="1"/>
          </p:cNvSpPr>
          <p:nvPr>
            <p:ph idx="1"/>
          </p:nvPr>
        </p:nvSpPr>
        <p:spPr>
          <a:xfrm>
            <a:off x="152400" y="914402"/>
            <a:ext cx="8915400" cy="5262562"/>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In the graph structure , the graph nodes represent the object detection results. </a:t>
            </a:r>
          </a:p>
          <a:p>
            <a:r>
              <a:rPr lang="en-US" sz="2000" dirty="0">
                <a:latin typeface="Times New Roman" panose="02020603050405020304" pitchFamily="18" charset="0"/>
                <a:cs typeface="Times New Roman" panose="02020603050405020304" pitchFamily="18" charset="0"/>
              </a:rPr>
              <a:t>Each node is composed of the object detection probability, object size or scale, location and appearance. </a:t>
            </a:r>
          </a:p>
          <a:p>
            <a:r>
              <a:rPr lang="en-US" sz="2000" dirty="0">
                <a:latin typeface="Times New Roman" panose="02020603050405020304" pitchFamily="18" charset="0"/>
                <a:cs typeface="Times New Roman" panose="02020603050405020304" pitchFamily="18" charset="0"/>
              </a:rPr>
              <a:t>Each link in the graph is computed based on position closeness, size similarity and appearance similarity between two nodes (detected objects). </a:t>
            </a:r>
          </a:p>
        </p:txBody>
      </p:sp>
      <p:pic>
        <p:nvPicPr>
          <p:cNvPr id="6" name="Picture 5">
            <a:extLst>
              <a:ext uri="{FF2B5EF4-FFF2-40B4-BE49-F238E27FC236}">
                <a16:creationId xmlns:a16="http://schemas.microsoft.com/office/drawing/2014/main" id="{9BFE9619-0D89-4689-867E-AA4D9E7CC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657600"/>
            <a:ext cx="4038600" cy="2217223"/>
          </a:xfrm>
          <a:prstGeom prst="rect">
            <a:avLst/>
          </a:prstGeom>
        </p:spPr>
      </p:pic>
      <p:sp>
        <p:nvSpPr>
          <p:cNvPr id="9" name="Footer Placeholder 2"/>
          <p:cNvSpPr>
            <a:spLocks noGrp="1"/>
          </p:cNvSpPr>
          <p:nvPr>
            <p:ph type="ftr" sz="quarter" idx="11"/>
          </p:nvPr>
        </p:nvSpPr>
        <p:spPr>
          <a:xfrm>
            <a:off x="3124200" y="6492875"/>
            <a:ext cx="3352801" cy="36512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Senior Design Project 2021</a:t>
            </a:r>
          </a:p>
        </p:txBody>
      </p:sp>
    </p:spTree>
    <p:extLst>
      <p:ext uri="{BB962C8B-B14F-4D97-AF65-F5344CB8AC3E}">
        <p14:creationId xmlns:p14="http://schemas.microsoft.com/office/powerpoint/2010/main" val="1617562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1949</TotalTime>
  <Words>2419</Words>
  <Application>Microsoft Office PowerPoint</Application>
  <PresentationFormat>On-screen Show (4:3)</PresentationFormat>
  <Paragraphs>577</Paragraphs>
  <Slides>31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Lato</vt:lpstr>
      <vt:lpstr>merriweather</vt:lpstr>
      <vt:lpstr>Times New Roman</vt:lpstr>
      <vt:lpstr>Wingdings</vt:lpstr>
      <vt:lpstr>Office Theme</vt:lpstr>
      <vt:lpstr>PowerPoint Presentation</vt:lpstr>
      <vt:lpstr>PowerPoint Presentation</vt:lpstr>
      <vt:lpstr> INTRODUCTION</vt:lpstr>
      <vt:lpstr> NEED STATEMENT</vt:lpstr>
      <vt:lpstr> LITERATURE SURVEY</vt:lpstr>
      <vt:lpstr>PowerPoint Presentation</vt:lpstr>
      <vt:lpstr>PowerPoint Presentation</vt:lpstr>
      <vt:lpstr>PowerPoint Presentation</vt:lpstr>
      <vt:lpstr>PowerPoint Presentation</vt:lpstr>
      <vt:lpstr> PROBLEM STATEMENT   “Multi – Object tracking for Autonomous Vehicles using Deep Sort Algorithm”</vt:lpstr>
      <vt:lpstr>PowerPoint Presentation</vt:lpstr>
      <vt:lpstr>PowerPoint Presentation</vt:lpstr>
      <vt:lpstr>PowerPoint Presentation</vt:lpstr>
      <vt:lpstr> FUNCTIONAL BLOCK DIAGRAM</vt:lpstr>
      <vt:lpstr>Mathematical Model </vt:lpstr>
      <vt:lpstr>Mathematical Model </vt:lpstr>
      <vt:lpstr>PowerPoint Presentation</vt:lpstr>
      <vt:lpstr>PowerPoint Presentation</vt:lpstr>
      <vt:lpstr>PowerPoint Presentation</vt:lpstr>
      <vt:lpstr>PowerPoint Presentation</vt:lpstr>
      <vt:lpstr>PowerPoint Presentation</vt:lpstr>
      <vt:lpstr>Mathematical model:</vt:lpstr>
      <vt:lpstr>Hungarian Algorithm </vt:lpstr>
      <vt:lpstr>Step 2 — Subtract the minimum from each column </vt:lpstr>
      <vt:lpstr>Step 4 —Subtract the Smallest Element of the Entire Matrix. If an element has been crossed twice, add it to the place where it’s double crossed. </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 Daskonavar</dc:creator>
  <cp:lastModifiedBy>Somashekar Swamy</cp:lastModifiedBy>
  <cp:revision>177</cp:revision>
  <dcterms:created xsi:type="dcterms:W3CDTF">2020-12-28T08:05:30Z</dcterms:created>
  <dcterms:modified xsi:type="dcterms:W3CDTF">2021-12-07T10:15:33Z</dcterms:modified>
</cp:coreProperties>
</file>