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rchivo Black" panose="020B0A03020202020B04" pitchFamily="34" charset="0"/>
      <p:regular r:id="rId15"/>
    </p:embeddedFont>
    <p:embeddedFont>
      <p:font typeface="Montserrat Classic Bold" pitchFamily="2" charset="0"/>
      <p:regular r:id="rId16"/>
    </p:embeddedFont>
    <p:embeddedFont>
      <p:font typeface="Oswald Bold" pitchFamily="2" charset="0"/>
      <p:regular r:id="rId17"/>
    </p:embeddedFont>
    <p:embeddedFont>
      <p:font typeface="Poppins" panose="020B0502040504020204" pitchFamily="34" charset="0"/>
      <p:regular r:id="rId18"/>
    </p:embeddedFont>
    <p:embeddedFont>
      <p:font typeface="Poppins Bold" pitchFamily="2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sv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7" Type="http://schemas.openxmlformats.org/officeDocument/2006/relationships/image" Target="../media/image11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0.png" /><Relationship Id="rId5" Type="http://schemas.openxmlformats.org/officeDocument/2006/relationships/image" Target="../media/image5.svg" /><Relationship Id="rId4" Type="http://schemas.openxmlformats.org/officeDocument/2006/relationships/image" Target="../media/image4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5.svg" /><Relationship Id="rId4" Type="http://schemas.openxmlformats.org/officeDocument/2006/relationships/image" Target="../media/image4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4" Type="http://schemas.openxmlformats.org/officeDocument/2006/relationships/image" Target="../media/image3.sv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5.svg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5.svg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5.svg" /><Relationship Id="rId4" Type="http://schemas.openxmlformats.org/officeDocument/2006/relationships/image" Target="../media/image4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5.svg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.png" /><Relationship Id="rId5" Type="http://schemas.openxmlformats.org/officeDocument/2006/relationships/image" Target="../media/image5.svg" /><Relationship Id="rId4" Type="http://schemas.openxmlformats.org/officeDocument/2006/relationships/image" Target="../media/image4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png" /><Relationship Id="rId5" Type="http://schemas.openxmlformats.org/officeDocument/2006/relationships/image" Target="../media/image5.svg" /><Relationship Id="rId4" Type="http://schemas.openxmlformats.org/officeDocument/2006/relationships/image" Target="../media/image4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5.svg" /><Relationship Id="rId4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36347" y="4348786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b="1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DBMS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b="1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ADVANTAGES &amp; TYPES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19596" y="7482578"/>
            <a:ext cx="12848809" cy="89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SOMU P</a:t>
            </a:r>
          </a:p>
          <a:p>
            <a:pPr algn="ctr">
              <a:lnSpc>
                <a:spcPts val="3661"/>
              </a:lnSpc>
            </a:pPr>
            <a:r>
              <a:rPr lang="en-US" sz="2653" b="1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23071A7245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46218" y="2572006"/>
            <a:ext cx="14193606" cy="6459205"/>
          </a:xfrm>
          <a:custGeom>
            <a:avLst/>
            <a:gdLst/>
            <a:ahLst/>
            <a:cxnLst/>
            <a:rect l="l" t="t" r="r" b="b"/>
            <a:pathLst>
              <a:path w="14193606" h="6459205">
                <a:moveTo>
                  <a:pt x="0" y="0"/>
                </a:moveTo>
                <a:lnTo>
                  <a:pt x="14193606" y="0"/>
                </a:lnTo>
                <a:lnTo>
                  <a:pt x="14193606" y="6459206"/>
                </a:lnTo>
                <a:lnTo>
                  <a:pt x="0" y="6459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47" t="-12690" r="-19749" b="-1088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047081" y="227107"/>
            <a:ext cx="2001882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OODBMS VS RDBMS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5572936" y="769795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865411" y="446564"/>
            <a:ext cx="2001882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5.DOCUMENT-ORIENTED DBMS</a:t>
            </a:r>
          </a:p>
        </p:txBody>
      </p:sp>
      <p:sp>
        <p:nvSpPr>
          <p:cNvPr id="4" name="Freeform 4"/>
          <p:cNvSpPr/>
          <p:nvPr/>
        </p:nvSpPr>
        <p:spPr>
          <a:xfrm rot="-3690132" flipH="1">
            <a:off x="-5374732" y="-110603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10749464" y="0"/>
                </a:moveTo>
                <a:lnTo>
                  <a:pt x="0" y="0"/>
                </a:lnTo>
                <a:lnTo>
                  <a:pt x="0" y="2687366"/>
                </a:lnTo>
                <a:lnTo>
                  <a:pt x="10749464" y="2687366"/>
                </a:lnTo>
                <a:lnTo>
                  <a:pt x="1074946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442020"/>
            <a:ext cx="14859758" cy="7441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Designed for storing, retrieving, and managing document-based information, rather than traditional rows and columns.</a:t>
            </a:r>
          </a:p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Each document is a self-contained unit of data.</a:t>
            </a:r>
          </a:p>
          <a:p>
            <a:pPr algn="just">
              <a:lnSpc>
                <a:spcPts val="5190"/>
              </a:lnSpc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     Example: MongoDB</a:t>
            </a:r>
          </a:p>
          <a:p>
            <a:pPr algn="just">
              <a:lnSpc>
                <a:spcPts val="5190"/>
              </a:lnSpc>
            </a:pP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 Usage:</a:t>
            </a:r>
          </a:p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Open-source NoSQL database.</a:t>
            </a:r>
          </a:p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Popular for handling large datasets in web applications and big data environments.</a:t>
            </a:r>
          </a:p>
          <a:p>
            <a:pPr algn="just">
              <a:lnSpc>
                <a:spcPts val="5970"/>
              </a:lnSpc>
            </a:pPr>
            <a:endParaRPr lang="en-US" sz="3992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5970"/>
              </a:lnSpc>
              <a:spcBef>
                <a:spcPct val="0"/>
              </a:spcBef>
            </a:pPr>
            <a:endParaRPr lang="en-US" sz="3992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4383091" y="4301195"/>
            <a:ext cx="2238038" cy="2296494"/>
          </a:xfrm>
          <a:custGeom>
            <a:avLst/>
            <a:gdLst/>
            <a:ahLst/>
            <a:cxnLst/>
            <a:rect l="l" t="t" r="r" b="b"/>
            <a:pathLst>
              <a:path w="2238038" h="2296494">
                <a:moveTo>
                  <a:pt x="0" y="0"/>
                </a:moveTo>
                <a:lnTo>
                  <a:pt x="2238038" y="0"/>
                </a:lnTo>
                <a:lnTo>
                  <a:pt x="2238038" y="2296494"/>
                </a:lnTo>
                <a:lnTo>
                  <a:pt x="0" y="22964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5572936" y="769795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865411" y="446564"/>
            <a:ext cx="2001882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sp>
        <p:nvSpPr>
          <p:cNvPr id="4" name="Freeform 4"/>
          <p:cNvSpPr/>
          <p:nvPr/>
        </p:nvSpPr>
        <p:spPr>
          <a:xfrm rot="-3690132" flipH="1">
            <a:off x="-5374732" y="-110603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10749464" y="0"/>
                </a:moveTo>
                <a:lnTo>
                  <a:pt x="0" y="0"/>
                </a:lnTo>
                <a:lnTo>
                  <a:pt x="0" y="2687366"/>
                </a:lnTo>
                <a:lnTo>
                  <a:pt x="10749464" y="2687366"/>
                </a:lnTo>
                <a:lnTo>
                  <a:pt x="1074946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283795"/>
            <a:ext cx="16858137" cy="7255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87"/>
              </a:lnSpc>
            </a:pPr>
            <a:r>
              <a:rPr lang="en-US" sz="3990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Summary: </a:t>
            </a:r>
            <a:r>
              <a:rPr lang="en-US" sz="3990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DBMS is essential for efficient and secure data management. It offers clear advantages over file systems, such as reducing redundancy and improving data consistency and security.</a:t>
            </a:r>
          </a:p>
          <a:p>
            <a:pPr algn="just">
              <a:lnSpc>
                <a:spcPts val="5187"/>
              </a:lnSpc>
            </a:pPr>
            <a:r>
              <a:rPr lang="en-US" sz="3990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Types of DBMS:</a:t>
            </a:r>
            <a:r>
              <a:rPr lang="en-US" sz="3990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Each type of DBMS (Hierarchical, Network, Relational, Object-oriented, Document-based) has specific use cases and advantages, making them suitable for different applications.</a:t>
            </a:r>
          </a:p>
          <a:p>
            <a:pPr algn="just">
              <a:lnSpc>
                <a:spcPts val="5187"/>
              </a:lnSpc>
            </a:pPr>
            <a:r>
              <a:rPr lang="en-US" sz="3990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of DBMS: </a:t>
            </a:r>
            <a:r>
              <a:rPr lang="en-US" sz="3990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As data continues to grow, DBMS technologies will evolve to meet the demands of data-driven industries.</a:t>
            </a:r>
          </a:p>
          <a:p>
            <a:pPr algn="just">
              <a:lnSpc>
                <a:spcPts val="5187"/>
              </a:lnSpc>
              <a:spcBef>
                <a:spcPct val="0"/>
              </a:spcBef>
            </a:pPr>
            <a:endParaRPr lang="en-US" sz="3990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97232" y="2708889"/>
            <a:ext cx="12491265" cy="4329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585"/>
              </a:lnSpc>
            </a:pPr>
            <a:r>
              <a:rPr lang="en-US" sz="17098">
                <a:solidFill>
                  <a:srgbClr val="231F2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5148044" y="7003845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69273"/>
            <a:ext cx="10142003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WHAT IS DBMS?</a:t>
            </a:r>
          </a:p>
        </p:txBody>
      </p:sp>
      <p:sp>
        <p:nvSpPr>
          <p:cNvPr id="4" name="Freeform 4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55788" y="1758877"/>
            <a:ext cx="14859758" cy="7912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0"/>
              </a:lnSpc>
            </a:pPr>
            <a:endParaRPr dirty="0"/>
          </a:p>
          <a:p>
            <a:pPr algn="l">
              <a:lnSpc>
                <a:spcPts val="5190"/>
              </a:lnSpc>
            </a:pPr>
            <a:r>
              <a:rPr lang="en-US" sz="3992" dirty="0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-US" sz="3992" b="1" dirty="0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 Management System</a:t>
            </a:r>
            <a:r>
              <a:rPr lang="en-US" sz="3992" dirty="0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(DBMS) is software that allows users to define, create, and manage databases. It provides a systematic and organized way of storing, retrieving, and managing data. </a:t>
            </a:r>
          </a:p>
          <a:p>
            <a:pPr algn="l">
              <a:lnSpc>
                <a:spcPts val="5190"/>
              </a:lnSpc>
            </a:pPr>
            <a:endParaRPr lang="en-US" sz="3992" dirty="0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5190"/>
              </a:lnSpc>
            </a:pPr>
            <a:r>
              <a:rPr lang="en-US" sz="3992" b="1" dirty="0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Features: </a:t>
            </a:r>
          </a:p>
          <a:p>
            <a:pPr marL="861967" lvl="1" indent="-430984" algn="l">
              <a:lnSpc>
                <a:spcPts val="5190"/>
              </a:lnSpc>
              <a:buFont typeface="Arial"/>
              <a:buChar char="•"/>
            </a:pPr>
            <a:r>
              <a:rPr lang="en-US" sz="3992" dirty="0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Data abstraction</a:t>
            </a:r>
          </a:p>
          <a:p>
            <a:pPr marL="861967" lvl="1" indent="-430984" algn="l">
              <a:lnSpc>
                <a:spcPts val="5190"/>
              </a:lnSpc>
              <a:buFont typeface="Arial"/>
              <a:buChar char="•"/>
            </a:pPr>
            <a:r>
              <a:rPr lang="en-US" sz="3992" dirty="0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Support for concurrent access</a:t>
            </a:r>
          </a:p>
          <a:p>
            <a:pPr marL="861967" lvl="1" indent="-430984" algn="l">
              <a:lnSpc>
                <a:spcPts val="5190"/>
              </a:lnSpc>
              <a:buFont typeface="Arial"/>
              <a:buChar char="•"/>
            </a:pPr>
            <a:r>
              <a:rPr lang="en-US" sz="3992" dirty="0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Backup and recovery</a:t>
            </a:r>
          </a:p>
          <a:p>
            <a:pPr marL="861967" lvl="1" indent="-430984" algn="l">
              <a:lnSpc>
                <a:spcPts val="5190"/>
              </a:lnSpc>
              <a:buFont typeface="Arial"/>
              <a:buChar char="•"/>
            </a:pPr>
            <a:r>
              <a:rPr lang="en-US" sz="3992" dirty="0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Data integrity and security</a:t>
            </a:r>
          </a:p>
          <a:p>
            <a:pPr algn="l">
              <a:lnSpc>
                <a:spcPts val="5190"/>
              </a:lnSpc>
              <a:spcBef>
                <a:spcPct val="0"/>
              </a:spcBef>
            </a:pPr>
            <a:endParaRPr lang="en-US" sz="3992" dirty="0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84487">
            <a:off x="15060582" y="-1758668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35848" y="469273"/>
            <a:ext cx="14456683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5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IMPORTANCE OF DBMS</a:t>
            </a:r>
          </a:p>
        </p:txBody>
      </p:sp>
      <p:sp>
        <p:nvSpPr>
          <p:cNvPr id="4" name="Freeform 4"/>
          <p:cNvSpPr/>
          <p:nvPr/>
        </p:nvSpPr>
        <p:spPr>
          <a:xfrm rot="-6247785">
            <a:off x="-5624529" y="8213846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64323" y="1781586"/>
            <a:ext cx="14859758" cy="7912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0"/>
              </a:lnSpc>
            </a:pPr>
            <a:endParaRPr/>
          </a:p>
          <a:p>
            <a:pPr algn="l">
              <a:lnSpc>
                <a:spcPts val="5190"/>
              </a:lnSpc>
            </a:pP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Efficient Data Management:</a:t>
            </a: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DBMS reduces data redundancy and ensures data consistency.</a:t>
            </a:r>
          </a:p>
          <a:p>
            <a:pPr algn="l">
              <a:lnSpc>
                <a:spcPts val="5190"/>
              </a:lnSpc>
            </a:pP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Data Security:</a:t>
            </a: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Access control mechanisms restrict unauthorized users from accessing sensitive data.</a:t>
            </a:r>
          </a:p>
          <a:p>
            <a:pPr algn="l">
              <a:lnSpc>
                <a:spcPts val="5190"/>
              </a:lnSpc>
            </a:pP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Data Integrity:</a:t>
            </a: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DBMS ensures accuracy and reliability of the data by enforcing rules.</a:t>
            </a:r>
          </a:p>
          <a:p>
            <a:pPr algn="l">
              <a:lnSpc>
                <a:spcPts val="5190"/>
              </a:lnSpc>
            </a:pPr>
            <a:endParaRPr lang="en-US" sz="3992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5190"/>
              </a:lnSpc>
            </a:pP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Examples:</a:t>
            </a:r>
          </a:p>
          <a:p>
            <a:pPr algn="l">
              <a:lnSpc>
                <a:spcPts val="5190"/>
              </a:lnSpc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MySQL (Open-source, widely used), Oracle DB (Popular enterprise-level DBMS), Microsoft SQL Server</a:t>
            </a:r>
          </a:p>
          <a:p>
            <a:pPr algn="l">
              <a:lnSpc>
                <a:spcPts val="5190"/>
              </a:lnSpc>
              <a:spcBef>
                <a:spcPct val="0"/>
              </a:spcBef>
            </a:pPr>
            <a:endParaRPr lang="en-US" sz="3992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5050632" y="581595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0144" y="628235"/>
            <a:ext cx="1806586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ADVANTAGES OVER FILE SYSTEM</a:t>
            </a:r>
          </a:p>
        </p:txBody>
      </p:sp>
      <p:sp>
        <p:nvSpPr>
          <p:cNvPr id="4" name="Freeform 4"/>
          <p:cNvSpPr/>
          <p:nvPr/>
        </p:nvSpPr>
        <p:spPr>
          <a:xfrm rot="-3690132" flipH="1">
            <a:off x="-5374732" y="-110603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10749464" y="0"/>
                </a:moveTo>
                <a:lnTo>
                  <a:pt x="0" y="0"/>
                </a:lnTo>
                <a:lnTo>
                  <a:pt x="0" y="2687366"/>
                </a:lnTo>
                <a:lnTo>
                  <a:pt x="10749464" y="2687366"/>
                </a:lnTo>
                <a:lnTo>
                  <a:pt x="1074946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46624" y="2679643"/>
            <a:ext cx="14859758" cy="7254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0"/>
              </a:lnSpc>
            </a:pP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Reduced Data Redundancy:</a:t>
            </a: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Minimizes data duplication, saving storage space.</a:t>
            </a:r>
          </a:p>
          <a:p>
            <a:pPr algn="l">
              <a:lnSpc>
                <a:spcPts val="5190"/>
              </a:lnSpc>
            </a:pP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Data Integrity and Consistency:</a:t>
            </a: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Ensures data remains accurate and consistent across the system.</a:t>
            </a:r>
          </a:p>
          <a:p>
            <a:pPr algn="l">
              <a:lnSpc>
                <a:spcPts val="5190"/>
              </a:lnSpc>
            </a:pP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Data Security:</a:t>
            </a: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Implements encryption and access controls to protect data.</a:t>
            </a:r>
          </a:p>
          <a:p>
            <a:pPr algn="l">
              <a:lnSpc>
                <a:spcPts val="5190"/>
              </a:lnSpc>
            </a:pP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Backup and Recovery: </a:t>
            </a: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Provides efficient backup and quick recovery in case of system failures.</a:t>
            </a:r>
          </a:p>
          <a:p>
            <a:pPr algn="l">
              <a:lnSpc>
                <a:spcPts val="5190"/>
              </a:lnSpc>
            </a:pP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Concurrent Access:</a:t>
            </a: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Supports multiple users accessing data simultaneously without conflicts.</a:t>
            </a:r>
          </a:p>
          <a:p>
            <a:pPr algn="l">
              <a:lnSpc>
                <a:spcPts val="5190"/>
              </a:lnSpc>
              <a:spcBef>
                <a:spcPct val="0"/>
              </a:spcBef>
            </a:pPr>
            <a:endParaRPr lang="en-US" sz="3992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5050632" y="581595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3331398" y="628235"/>
            <a:ext cx="1806586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TYPES OF DBMS:</a:t>
            </a:r>
          </a:p>
        </p:txBody>
      </p:sp>
      <p:sp>
        <p:nvSpPr>
          <p:cNvPr id="4" name="Freeform 4"/>
          <p:cNvSpPr/>
          <p:nvPr/>
        </p:nvSpPr>
        <p:spPr>
          <a:xfrm rot="-3690132" flipH="1">
            <a:off x="-5374732" y="-110603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10749464" y="0"/>
                </a:moveTo>
                <a:lnTo>
                  <a:pt x="0" y="0"/>
                </a:lnTo>
                <a:lnTo>
                  <a:pt x="0" y="2687366"/>
                </a:lnTo>
                <a:lnTo>
                  <a:pt x="10749464" y="2687366"/>
                </a:lnTo>
                <a:lnTo>
                  <a:pt x="1074946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14526" y="3007812"/>
            <a:ext cx="14859758" cy="5285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1504" lvl="1" indent="-495752" algn="just">
              <a:lnSpc>
                <a:spcPts val="5970"/>
              </a:lnSpc>
              <a:buAutoNum type="arabicPeriod"/>
            </a:pPr>
            <a:r>
              <a:rPr lang="en-US" sz="45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Hierarchical DBMS</a:t>
            </a:r>
          </a:p>
          <a:p>
            <a:pPr marL="991504" lvl="1" indent="-495752" algn="just">
              <a:lnSpc>
                <a:spcPts val="5970"/>
              </a:lnSpc>
              <a:buAutoNum type="arabicPeriod"/>
            </a:pPr>
            <a:r>
              <a:rPr lang="en-US" sz="45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Network DBMS</a:t>
            </a:r>
          </a:p>
          <a:p>
            <a:pPr marL="991504" lvl="1" indent="-495752" algn="just">
              <a:lnSpc>
                <a:spcPts val="5970"/>
              </a:lnSpc>
              <a:buAutoNum type="arabicPeriod"/>
            </a:pPr>
            <a:r>
              <a:rPr lang="en-US" sz="45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Relational DBMS (RDBMS)</a:t>
            </a:r>
          </a:p>
          <a:p>
            <a:pPr marL="991504" lvl="1" indent="-495752" algn="just">
              <a:lnSpc>
                <a:spcPts val="5970"/>
              </a:lnSpc>
              <a:buAutoNum type="arabicPeriod"/>
            </a:pPr>
            <a:r>
              <a:rPr lang="en-US" sz="45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Object-Oriented DBMS (OODBMS)</a:t>
            </a:r>
          </a:p>
          <a:p>
            <a:pPr marL="991504" lvl="1" indent="-495752" algn="just">
              <a:lnSpc>
                <a:spcPts val="5970"/>
              </a:lnSpc>
              <a:buAutoNum type="arabicPeriod"/>
            </a:pPr>
            <a:r>
              <a:rPr lang="en-US" sz="45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Document-Oriented DBMS</a:t>
            </a:r>
          </a:p>
          <a:p>
            <a:pPr algn="l">
              <a:lnSpc>
                <a:spcPts val="5970"/>
              </a:lnSpc>
            </a:pPr>
            <a:endParaRPr lang="en-US" sz="4592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5970"/>
              </a:lnSpc>
              <a:spcBef>
                <a:spcPct val="0"/>
              </a:spcBef>
            </a:pPr>
            <a:endParaRPr lang="en-US" sz="4592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5300430" y="6372717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465117" y="537400"/>
            <a:ext cx="1806586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1.HIERARCHICAL DBMS</a:t>
            </a:r>
          </a:p>
        </p:txBody>
      </p:sp>
      <p:sp>
        <p:nvSpPr>
          <p:cNvPr id="4" name="Freeform 4"/>
          <p:cNvSpPr/>
          <p:nvPr/>
        </p:nvSpPr>
        <p:spPr>
          <a:xfrm rot="-3690132" flipH="1">
            <a:off x="-5374732" y="-110603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10749464" y="0"/>
                </a:moveTo>
                <a:lnTo>
                  <a:pt x="0" y="0"/>
                </a:lnTo>
                <a:lnTo>
                  <a:pt x="0" y="2687366"/>
                </a:lnTo>
                <a:lnTo>
                  <a:pt x="10749464" y="2687366"/>
                </a:lnTo>
                <a:lnTo>
                  <a:pt x="1074946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909629" y="0"/>
            <a:ext cx="3349671" cy="2936545"/>
          </a:xfrm>
          <a:custGeom>
            <a:avLst/>
            <a:gdLst/>
            <a:ahLst/>
            <a:cxnLst/>
            <a:rect l="l" t="t" r="r" b="b"/>
            <a:pathLst>
              <a:path w="3349671" h="2936545">
                <a:moveTo>
                  <a:pt x="0" y="0"/>
                </a:moveTo>
                <a:lnTo>
                  <a:pt x="3349671" y="0"/>
                </a:lnTo>
                <a:lnTo>
                  <a:pt x="3349671" y="2936545"/>
                </a:lnTo>
                <a:lnTo>
                  <a:pt x="0" y="29365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687496"/>
            <a:ext cx="14859758" cy="7441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Organizes data in a tree-like structure where each record has a single parent and multiple children.</a:t>
            </a:r>
          </a:p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Each child can have only one parent, making it a one-to-many relationship. </a:t>
            </a:r>
          </a:p>
          <a:p>
            <a:pPr algn="just">
              <a:lnSpc>
                <a:spcPts val="5190"/>
              </a:lnSpc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     Example</a:t>
            </a: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IBM Information Management System (IMS)</a:t>
            </a:r>
          </a:p>
          <a:p>
            <a:pPr algn="just">
              <a:lnSpc>
                <a:spcPts val="5190"/>
              </a:lnSpc>
            </a:pP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 Usage:</a:t>
            </a:r>
          </a:p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Used for large-scale transaction processing.</a:t>
            </a:r>
          </a:p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Commonly used in banking and telecommunications systems.</a:t>
            </a:r>
          </a:p>
          <a:p>
            <a:pPr algn="just">
              <a:lnSpc>
                <a:spcPts val="5970"/>
              </a:lnSpc>
            </a:pPr>
            <a:endParaRPr lang="en-US" sz="3992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5970"/>
              </a:lnSpc>
              <a:spcBef>
                <a:spcPct val="0"/>
              </a:spcBef>
            </a:pPr>
            <a:endParaRPr lang="en-US" sz="3992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936578" y="149959"/>
            <a:ext cx="2594780" cy="2247380"/>
          </a:xfrm>
          <a:custGeom>
            <a:avLst/>
            <a:gdLst/>
            <a:ahLst/>
            <a:cxnLst/>
            <a:rect l="l" t="t" r="r" b="b"/>
            <a:pathLst>
              <a:path w="2594780" h="2247380">
                <a:moveTo>
                  <a:pt x="0" y="0"/>
                </a:moveTo>
                <a:lnTo>
                  <a:pt x="2594780" y="0"/>
                </a:lnTo>
                <a:lnTo>
                  <a:pt x="2594780" y="2247380"/>
                </a:lnTo>
                <a:lnTo>
                  <a:pt x="0" y="2247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 rot="7659121">
            <a:off x="15300430" y="658194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3" y="0"/>
                </a:lnTo>
                <a:lnTo>
                  <a:pt x="7629293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2782230" y="537400"/>
            <a:ext cx="1806586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2.NETWORK DBMS</a:t>
            </a:r>
          </a:p>
        </p:txBody>
      </p:sp>
      <p:sp>
        <p:nvSpPr>
          <p:cNvPr id="5" name="Freeform 5"/>
          <p:cNvSpPr/>
          <p:nvPr/>
        </p:nvSpPr>
        <p:spPr>
          <a:xfrm rot="-3690132" flipH="1">
            <a:off x="-5374732" y="-110603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10749464" y="0"/>
                </a:moveTo>
                <a:lnTo>
                  <a:pt x="0" y="0"/>
                </a:lnTo>
                <a:lnTo>
                  <a:pt x="0" y="2687366"/>
                </a:lnTo>
                <a:lnTo>
                  <a:pt x="10749464" y="2687366"/>
                </a:lnTo>
                <a:lnTo>
                  <a:pt x="1074946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7662" y="2397339"/>
            <a:ext cx="14859758" cy="8098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Supports a many-to-many relationship between entities, where each record can have multiple parent and child records.</a:t>
            </a:r>
          </a:p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More flexible than hierarchical DBMS. </a:t>
            </a:r>
          </a:p>
          <a:p>
            <a:pPr algn="just">
              <a:lnSpc>
                <a:spcPts val="5190"/>
              </a:lnSpc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     Example</a:t>
            </a: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IDMS (Integrated DB Management System)</a:t>
            </a:r>
          </a:p>
          <a:p>
            <a:pPr algn="just">
              <a:lnSpc>
                <a:spcPts val="5190"/>
              </a:lnSpc>
            </a:pP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 Usage:</a:t>
            </a:r>
          </a:p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Developed by Computer Associates.</a:t>
            </a:r>
          </a:p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Often used in applications that need to manage complex relationships, such as customer and order systems.</a:t>
            </a:r>
          </a:p>
          <a:p>
            <a:pPr algn="just">
              <a:lnSpc>
                <a:spcPts val="5970"/>
              </a:lnSpc>
            </a:pPr>
            <a:endParaRPr lang="en-US" sz="3992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5970"/>
              </a:lnSpc>
              <a:spcBef>
                <a:spcPct val="0"/>
              </a:spcBef>
            </a:pPr>
            <a:endParaRPr lang="en-US" sz="3992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5572936" y="769795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0939" y="537400"/>
            <a:ext cx="1806586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3.RELATIONAL DBMS (RDBMS)</a:t>
            </a:r>
          </a:p>
        </p:txBody>
      </p:sp>
      <p:sp>
        <p:nvSpPr>
          <p:cNvPr id="4" name="Freeform 4"/>
          <p:cNvSpPr/>
          <p:nvPr/>
        </p:nvSpPr>
        <p:spPr>
          <a:xfrm rot="-3690132" flipH="1">
            <a:off x="-5374732" y="-110603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10749464" y="0"/>
                </a:moveTo>
                <a:lnTo>
                  <a:pt x="0" y="0"/>
                </a:lnTo>
                <a:lnTo>
                  <a:pt x="0" y="2687366"/>
                </a:lnTo>
                <a:lnTo>
                  <a:pt x="10749464" y="2687366"/>
                </a:lnTo>
                <a:lnTo>
                  <a:pt x="1074946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55788" y="2442020"/>
            <a:ext cx="14859758" cy="7441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Stores data in tables (rows and columns) and uses Structured Query Language (SQL) for database management.</a:t>
            </a:r>
          </a:p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Relationships between tables are established through keys (primary and foreign keys).</a:t>
            </a:r>
          </a:p>
          <a:p>
            <a:pPr algn="just">
              <a:lnSpc>
                <a:spcPts val="5190"/>
              </a:lnSpc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     Example: MySQL</a:t>
            </a:r>
          </a:p>
          <a:p>
            <a:pPr algn="just">
              <a:lnSpc>
                <a:spcPts val="5190"/>
              </a:lnSpc>
            </a:pP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 Usage:</a:t>
            </a:r>
          </a:p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Open-source and widely used for web applications.</a:t>
            </a:r>
          </a:p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Supports SQL queries for data manipulation</a:t>
            </a:r>
          </a:p>
          <a:p>
            <a:pPr algn="just">
              <a:lnSpc>
                <a:spcPts val="5970"/>
              </a:lnSpc>
            </a:pPr>
            <a:endParaRPr lang="en-US" sz="3992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5970"/>
              </a:lnSpc>
              <a:spcBef>
                <a:spcPct val="0"/>
              </a:spcBef>
            </a:pPr>
            <a:endParaRPr lang="en-US" sz="3992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1713238" y="5007247"/>
            <a:ext cx="4140502" cy="2061050"/>
          </a:xfrm>
          <a:custGeom>
            <a:avLst/>
            <a:gdLst/>
            <a:ahLst/>
            <a:cxnLst/>
            <a:rect l="l" t="t" r="r" b="b"/>
            <a:pathLst>
              <a:path w="4140502" h="2061050">
                <a:moveTo>
                  <a:pt x="0" y="0"/>
                </a:moveTo>
                <a:lnTo>
                  <a:pt x="4140502" y="0"/>
                </a:lnTo>
                <a:lnTo>
                  <a:pt x="4140502" y="2061050"/>
                </a:lnTo>
                <a:lnTo>
                  <a:pt x="0" y="20610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5572936" y="769795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479360" y="304183"/>
            <a:ext cx="2001882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4.OBJECT-ORIENTED (OODBMS)</a:t>
            </a:r>
          </a:p>
        </p:txBody>
      </p:sp>
      <p:sp>
        <p:nvSpPr>
          <p:cNvPr id="4" name="Freeform 4"/>
          <p:cNvSpPr/>
          <p:nvPr/>
        </p:nvSpPr>
        <p:spPr>
          <a:xfrm rot="-3690132" flipH="1">
            <a:off x="-5374732" y="-110603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10749464" y="0"/>
                </a:moveTo>
                <a:lnTo>
                  <a:pt x="0" y="0"/>
                </a:lnTo>
                <a:lnTo>
                  <a:pt x="0" y="2687366"/>
                </a:lnTo>
                <a:lnTo>
                  <a:pt x="10749464" y="2687366"/>
                </a:lnTo>
                <a:lnTo>
                  <a:pt x="1074946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92042" y="2113407"/>
            <a:ext cx="14859758" cy="8098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Stores data in the form of objects, similar to how it’s used in object-oriented programming.</a:t>
            </a:r>
          </a:p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Supports complex data types and relationships, making it ideal for applications that use multimedia, CAD, or simulations.</a:t>
            </a:r>
          </a:p>
          <a:p>
            <a:pPr algn="just">
              <a:lnSpc>
                <a:spcPts val="5190"/>
              </a:lnSpc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      Example: ObjectDB</a:t>
            </a:r>
          </a:p>
          <a:p>
            <a:pPr algn="just">
              <a:lnSpc>
                <a:spcPts val="5190"/>
              </a:lnSpc>
            </a:pPr>
            <a:r>
              <a:rPr lang="en-US" sz="3992" b="1">
                <a:solidFill>
                  <a:srgbClr val="231F20"/>
                </a:solidFill>
                <a:latin typeface="Poppins Bold"/>
                <a:ea typeface="Poppins Bold"/>
                <a:cs typeface="Poppins Bold"/>
                <a:sym typeface="Poppins Bold"/>
              </a:rPr>
              <a:t> Usage:</a:t>
            </a:r>
          </a:p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Pure object-oriented database for Java.</a:t>
            </a:r>
          </a:p>
          <a:p>
            <a:pPr marL="861967" lvl="1" indent="-430984" algn="just">
              <a:lnSpc>
                <a:spcPts val="5190"/>
              </a:lnSpc>
              <a:buFont typeface="Arial"/>
              <a:buChar char="•"/>
            </a:pPr>
            <a:r>
              <a:rPr lang="en-US" sz="399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Commonly used in embedded systems and real-time processing environments.</a:t>
            </a:r>
          </a:p>
          <a:p>
            <a:pPr algn="just">
              <a:lnSpc>
                <a:spcPts val="5970"/>
              </a:lnSpc>
            </a:pPr>
            <a:endParaRPr lang="en-US" sz="3992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5970"/>
              </a:lnSpc>
              <a:spcBef>
                <a:spcPct val="0"/>
              </a:spcBef>
            </a:pPr>
            <a:endParaRPr lang="en-US" sz="3992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623</Words>
  <Application>Microsoft Office PowerPoint</Application>
  <PresentationFormat>Custom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cp:lastModifiedBy>Somu P</cp:lastModifiedBy>
  <cp:revision>3</cp:revision>
  <dcterms:created xsi:type="dcterms:W3CDTF">2006-08-16T00:00:00Z</dcterms:created>
  <dcterms:modified xsi:type="dcterms:W3CDTF">2024-10-06T11:11:53Z</dcterms:modified>
  <dc:identifier>DAGSycbO6CI</dc:identifier>
</cp:coreProperties>
</file>