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68" r:id="rId4"/>
    <p:sldId id="269" r:id="rId5"/>
    <p:sldId id="259" r:id="rId6"/>
    <p:sldId id="260" r:id="rId7"/>
    <p:sldId id="262" r:id="rId8"/>
    <p:sldId id="263" r:id="rId9"/>
    <p:sldId id="264" r:id="rId10"/>
    <p:sldId id="265" r:id="rId11"/>
    <p:sldId id="275" r:id="rId12"/>
    <p:sldId id="276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pPr marL="0" marR="0" algn="ctr">
              <a:spcBef>
                <a:spcPts val="55"/>
              </a:spcBef>
            </a:pPr>
            <a: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JOB &amp; RESUME MANAGEMENT PLATFORM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746625"/>
              </p:ext>
            </p:extLst>
          </p:nvPr>
        </p:nvGraphicFramePr>
        <p:xfrm>
          <a:off x="630904" y="327414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20211CIT0084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Somu Chaitanya Kumar Reddy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algn="l"/>
            <a:r>
              <a:rPr lang="en-GB" sz="1700" dirty="0"/>
              <a:t>Dr. N. Syed Siraj Ahmed</a:t>
            </a:r>
          </a:p>
          <a:p>
            <a:pPr algn="l"/>
            <a:r>
              <a:rPr lang="en-GB" sz="1700" dirty="0"/>
              <a:t>Associate Professor (Selection Grade)</a:t>
            </a:r>
          </a:p>
          <a:p>
            <a:pPr algn="l"/>
            <a:r>
              <a:rPr lang="en-GB" sz="1700" dirty="0"/>
              <a:t>School of Computer Science &amp; Engineering &amp; Information Science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CSE7301  University Project</a:t>
            </a:r>
          </a:p>
          <a:p>
            <a:r>
              <a:rPr lang="en-GB" dirty="0"/>
              <a:t>VIVA VOCE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C335B-CB59-8002-E4BE-569577273C04}"/>
              </a:ext>
            </a:extLst>
          </p:cNvPr>
          <p:cNvSpPr txBox="1"/>
          <p:nvPr/>
        </p:nvSpPr>
        <p:spPr>
          <a:xfrm>
            <a:off x="812798" y="1292232"/>
            <a:ext cx="10668001" cy="4601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Smith, J., et al. (2021). "Automated Resume Parsing: Enhancing Recruitment Efficiency." Journal of AI in Recruitment.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Zhang, P., &amp; White, J. (2021). "The Role of Automation in Reducing Unconscious Hiring Bias." Diversity &amp; Inclusion in Tech Journal.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Kumar, V., &amp; Li, M. (2021). "Bias in Recruitment: Addressing Algorithmic Discrimination." Ethics in AI Journal.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Kumar, S., &amp; Reynolds, J. (2021). "Mobile Recruitment: The Growing Role of Automated Job Applications." HR Mobility Journal.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Anderson, B., &amp; Lopez, F. (2020). "Predictive Analytics in Talent Acquisition: A Case Study." Data Science for HR.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AB5A5-3BB6-D631-44D9-98A356E8B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3EBD-EE1E-4612-DB10-4ECC900B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28311-C82F-747F-8165-506C98679FEE}"/>
              </a:ext>
            </a:extLst>
          </p:cNvPr>
          <p:cNvSpPr txBox="1"/>
          <p:nvPr/>
        </p:nvSpPr>
        <p:spPr>
          <a:xfrm>
            <a:off x="812798" y="1292232"/>
            <a:ext cx="10668001" cy="4601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Jones, P., &amp; Patel, K. (2020). "Automated Interview Scheduling and AI Candidate Ranking." HR Tech Review.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Brown, T., &amp; Singh, R. (2020). "Machine Learning in Resume Screening: A Comparative Study." AI &amp; Employment Review.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Patel, R., &amp; Green, T. (2020). "Blockchain for Recruitment: Enhancing Transparency in Hiring." Emerging Technologies in Employment.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Wang, L., et al. (2019). "Gamification in Job Platforms: Enhancing User Engagement and Motivation." International Journal of Digital Employment.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6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Carter, H., et al. (2019). " How Machine Learning is Transforming Recruitment." Human Resource Technology Review.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90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B5904-039C-2415-334F-8C7A30F34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A2D6-2D43-B9CE-CAB1-5332A67DC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E70B6-6661-7B7B-3010-D547B6D4C9B1}"/>
              </a:ext>
            </a:extLst>
          </p:cNvPr>
          <p:cNvSpPr txBox="1"/>
          <p:nvPr/>
        </p:nvSpPr>
        <p:spPr>
          <a:xfrm>
            <a:off x="812798" y="1292232"/>
            <a:ext cx="10668001" cy="2734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11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Davis, R., et al. (2019). "The Impact of ATS on Modern Hiring: Challenges and Solutions." Recruitment Technology Journal.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11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Williams, G., et al. (2019). "Job Market Trends and Influence on Employment Patterns." Labor Economics Review.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marR="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 startAt="11"/>
              <a:tabLst>
                <a:tab pos="457200" algn="l"/>
              </a:tabLst>
            </a:pPr>
            <a:r>
              <a:rPr lang="en-US" sz="1800" dirty="0"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Wilson, K., &amp; Martin, A. (2018). "Automated Job Recommendations: Improving Hiring Efficiency." Tech &amp; Workforce Journal.</a:t>
            </a: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838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21733-87B8-6717-A2B4-A9FD82087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1E7C-9F9E-8AA7-1541-C52039E9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51592-B588-BCD6-6EE1-0CFA8DA42329}"/>
              </a:ext>
            </a:extLst>
          </p:cNvPr>
          <p:cNvSpPr txBox="1"/>
          <p:nvPr/>
        </p:nvSpPr>
        <p:spPr>
          <a:xfrm>
            <a:off x="812800" y="1156960"/>
            <a:ext cx="1066800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spcAft>
                <a:spcPts val="1200"/>
              </a:spcAft>
              <a:buAutoNum type="arabicPeriod"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Online Recruitment Platforms: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Online recruitment platforms have increased hiring efficiency by reducing recruitment time and expanding the talent pool.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Traditional recruitment methods like walk-in interviews and newspaper ads are less effective due to limited reach and high costs.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Features such as keyword-based search, resume parsing, and automated candidate tracking have improved the hiring process significantly.</a:t>
            </a:r>
          </a:p>
          <a:p>
            <a:pPr algn="l">
              <a:spcAft>
                <a:spcPts val="1200"/>
              </a:spcAft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2. Applicant Tracking Systems (ATS):</a:t>
            </a:r>
            <a:endParaRPr lang="en-IN" dirty="0">
              <a:solidFill>
                <a:srgbClr val="0D0D0D"/>
              </a:solidFill>
              <a:latin typeface="ui-sans-serif"/>
            </a:endParaRP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ATS compatibility is crucial for increasing the chances of resume shortlisting by automating the screening process.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More than 75% of resumes are rejected by ATS due to formatting issues or a lack of relevant keywords.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ATS-optimized resumes see a 30% higher response rate from recruiters, according to studies.</a:t>
            </a:r>
          </a:p>
          <a:p>
            <a:pPr algn="l">
              <a:spcAft>
                <a:spcPts val="1200"/>
              </a:spcAft>
            </a:pP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342900" indent="-342900" algn="l">
              <a:spcAft>
                <a:spcPts val="1200"/>
              </a:spcAft>
              <a:buAutoNum type="arabicPeriod"/>
            </a:pP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82387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9117E-7966-0848-44F6-0299A1E49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33E7-C16A-C74F-BAE4-7BCA7FFD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BC0103-22B7-CEF0-4E06-176B33F2672E}"/>
              </a:ext>
            </a:extLst>
          </p:cNvPr>
          <p:cNvSpPr txBox="1"/>
          <p:nvPr/>
        </p:nvSpPr>
        <p:spPr>
          <a:xfrm>
            <a:off x="812800" y="1156960"/>
            <a:ext cx="106680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3. Data-Driven Insights:</a:t>
            </a: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Predictive analysis and machine learning models help reduce hiring time by 20% and improve candidate retention by 15%.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Predictive hiring tools use historical data and market trends to suggest the most suitable candidates.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Machine learning algorithms in platforms like LinkedIn and Indeed focus on skills over demographics, improving diversity and reducing bias.</a:t>
            </a:r>
          </a:p>
          <a:p>
            <a:pPr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4. Platform Integration:</a:t>
            </a: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Job platform integration with LinkedIn and external job boards improves visibility and candidate profiling.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Platforms with integration show a 30% higher application rate and a 20% improvement in job-to-candidate matching accuracy.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Direct access to candidate profiles from integrated platforms reduces manual data entry and streamlines recruitment.</a:t>
            </a:r>
          </a:p>
          <a:p>
            <a:pPr>
              <a:buNone/>
            </a:pPr>
            <a:br>
              <a:rPr lang="en-IN" dirty="0"/>
            </a:b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128501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A338D-AC74-5204-174A-30795AC24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250F-623C-97CD-7714-887C4EBD5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9DC31-C26C-439F-2D64-C84D2788A2B2}"/>
              </a:ext>
            </a:extLst>
          </p:cNvPr>
          <p:cNvSpPr txBox="1"/>
          <p:nvPr/>
        </p:nvSpPr>
        <p:spPr>
          <a:xfrm>
            <a:off x="812800" y="951051"/>
            <a:ext cx="10668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ui-sans-serif"/>
              </a:rPr>
              <a:t>5. Role-Based Access in Recruitment Platforms:</a:t>
            </a: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Role-based access controls ensure that sensitive data is only accessible to authorized personnel, improving security and operational efficiency.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This system prevents unauthorized access and ensures secure recruitment data management.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D0D0D"/>
                </a:solidFill>
                <a:effectLst/>
                <a:latin typeface="ui-sans-serif"/>
              </a:rPr>
              <a:t>Role-based access resulted in a 35% reduction in security incidents and a 20% improvement in data accuracy.</a:t>
            </a:r>
          </a:p>
          <a:p>
            <a:pPr algn="l">
              <a:buNone/>
            </a:pPr>
            <a:br>
              <a:rPr lang="en-IN" dirty="0"/>
            </a:br>
            <a:r>
              <a:rPr lang="en-IN" sz="1600" b="1" i="0" dirty="0">
                <a:solidFill>
                  <a:srgbClr val="0D0D0D"/>
                </a:solidFill>
                <a:effectLst/>
                <a:latin typeface="ui-sans-serif"/>
              </a:rPr>
              <a:t>6. Multilingual Support:</a:t>
            </a:r>
            <a:endParaRPr lang="en-IN" sz="1600" b="0" i="0" dirty="0">
              <a:solidFill>
                <a:srgbClr val="0D0D0D"/>
              </a:solidFill>
              <a:effectLst/>
              <a:latin typeface="ui-sans-serif"/>
            </a:endParaRP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0D0D0D"/>
                </a:solidFill>
                <a:effectLst/>
                <a:latin typeface="ui-sans-serif"/>
              </a:rPr>
              <a:t>Multilingual support in recruitment platforms boosts user retention by 25%, enhancing accessibility for non-English speakers.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0D0D0D"/>
                </a:solidFill>
                <a:effectLst/>
                <a:latin typeface="ui-sans-serif"/>
              </a:rPr>
              <a:t>Maintaining accurate and consistent translations remains a challenge across regions, affecting platform performance.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600" b="0" i="0" dirty="0">
                <a:solidFill>
                  <a:srgbClr val="0D0D0D"/>
                </a:solidFill>
                <a:effectLst/>
                <a:latin typeface="ui-sans-serif"/>
              </a:rPr>
              <a:t>Platforms like Glassdoor and Monster address these issues with region-specific language support.</a:t>
            </a:r>
          </a:p>
          <a:p>
            <a:pPr algn="l">
              <a:buNone/>
            </a:pPr>
            <a:br>
              <a:rPr lang="en-IN" sz="1600" dirty="0"/>
            </a:br>
            <a:endParaRPr lang="en-IN" sz="1600" dirty="0"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92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233C5B-6C94-D737-615F-C609625E6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145012"/>
              </p:ext>
            </p:extLst>
          </p:nvPr>
        </p:nvGraphicFramePr>
        <p:xfrm>
          <a:off x="812800" y="1118501"/>
          <a:ext cx="10566399" cy="568045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22133">
                  <a:extLst>
                    <a:ext uri="{9D8B030D-6E8A-4147-A177-3AD203B41FA5}">
                      <a16:colId xmlns:a16="http://schemas.microsoft.com/office/drawing/2014/main" val="1679129035"/>
                    </a:ext>
                  </a:extLst>
                </a:gridCol>
                <a:gridCol w="3522133">
                  <a:extLst>
                    <a:ext uri="{9D8B030D-6E8A-4147-A177-3AD203B41FA5}">
                      <a16:colId xmlns:a16="http://schemas.microsoft.com/office/drawing/2014/main" val="3911854808"/>
                    </a:ext>
                  </a:extLst>
                </a:gridCol>
                <a:gridCol w="3522133">
                  <a:extLst>
                    <a:ext uri="{9D8B030D-6E8A-4147-A177-3AD203B41FA5}">
                      <a16:colId xmlns:a16="http://schemas.microsoft.com/office/drawing/2014/main" val="3505923858"/>
                    </a:ext>
                  </a:extLst>
                </a:gridCol>
              </a:tblGrid>
              <a:tr h="367399">
                <a:tc>
                  <a:txBody>
                    <a:bodyPr/>
                    <a:lstStyle/>
                    <a:p>
                      <a:pPr fontAlgn="b">
                        <a:lnSpc>
                          <a:spcPts val="1200"/>
                        </a:lnSpc>
                      </a:pPr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Step</a:t>
                      </a:r>
                    </a:p>
                  </a:txBody>
                  <a:tcPr marL="62042" marR="62042" marT="31021" marB="31021" anchor="b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200"/>
                        </a:lnSpc>
                      </a:pPr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Feature</a:t>
                      </a:r>
                    </a:p>
                  </a:txBody>
                  <a:tcPr marL="62042" marR="62042" marT="31021" marB="31021" anchor="b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200"/>
                        </a:lnSpc>
                      </a:pPr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Details</a:t>
                      </a:r>
                    </a:p>
                  </a:txBody>
                  <a:tcPr marL="62042" marR="62042" marT="31021" marB="31021" anchor="b"/>
                </a:tc>
                <a:extLst>
                  <a:ext uri="{0D108BD9-81ED-4DB2-BD59-A6C34878D82A}">
                    <a16:rowId xmlns:a16="http://schemas.microsoft.com/office/drawing/2014/main" val="446393897"/>
                  </a:ext>
                </a:extLst>
              </a:tr>
              <a:tr h="823071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User Data Input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Job seekers add personal info, skills, resumes, LinkedIn; HR posts jobs, uploads resumes</a:t>
                      </a:r>
                    </a:p>
                  </a:txBody>
                  <a:tcPr marL="62042" marR="62042" marT="31021" marB="31021" anchor="ctr"/>
                </a:tc>
                <a:extLst>
                  <a:ext uri="{0D108BD9-81ED-4DB2-BD59-A6C34878D82A}">
                    <a16:rowId xmlns:a16="http://schemas.microsoft.com/office/drawing/2014/main" val="737768713"/>
                  </a:ext>
                </a:extLst>
              </a:tr>
              <a:tr h="823071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Resume &amp; Job Matching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AI improves resumes (ATS-friendly), matches users to jobs based on skills and preferences</a:t>
                      </a:r>
                    </a:p>
                  </a:txBody>
                  <a:tcPr marL="62042" marR="62042" marT="31021" marB="31021" anchor="ctr"/>
                </a:tc>
                <a:extLst>
                  <a:ext uri="{0D108BD9-81ED-4DB2-BD59-A6C34878D82A}">
                    <a16:rowId xmlns:a16="http://schemas.microsoft.com/office/drawing/2014/main" val="340168628"/>
                  </a:ext>
                </a:extLst>
              </a:tr>
              <a:tr h="633131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 dirty="0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Candidate Shortlisting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HR gets ranked resumes; users track applications and get job alerts</a:t>
                      </a:r>
                    </a:p>
                  </a:txBody>
                  <a:tcPr marL="62042" marR="62042" marT="31021" marB="31021" anchor="ctr"/>
                </a:tc>
                <a:extLst>
                  <a:ext uri="{0D108BD9-81ED-4DB2-BD59-A6C34878D82A}">
                    <a16:rowId xmlns:a16="http://schemas.microsoft.com/office/drawing/2014/main" val="3559257373"/>
                  </a:ext>
                </a:extLst>
              </a:tr>
              <a:tr h="823071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 dirty="0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Interview Scheduling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HR schedules interviews, gives feedback; users get questions, tips, and track progress</a:t>
                      </a:r>
                    </a:p>
                  </a:txBody>
                  <a:tcPr marL="62042" marR="62042" marT="31021" marB="31021" anchor="ctr"/>
                </a:tc>
                <a:extLst>
                  <a:ext uri="{0D108BD9-81ED-4DB2-BD59-A6C34878D82A}">
                    <a16:rowId xmlns:a16="http://schemas.microsoft.com/office/drawing/2014/main" val="2364935656"/>
                  </a:ext>
                </a:extLst>
              </a:tr>
              <a:tr h="633131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Automation &amp; Integrations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Gamification, LinkedIn/job board sync, supports multiple languages</a:t>
                      </a:r>
                    </a:p>
                  </a:txBody>
                  <a:tcPr marL="62042" marR="62042" marT="31021" marB="31021" anchor="ctr"/>
                </a:tc>
                <a:extLst>
                  <a:ext uri="{0D108BD9-81ED-4DB2-BD59-A6C34878D82A}">
                    <a16:rowId xmlns:a16="http://schemas.microsoft.com/office/drawing/2014/main" val="3934020087"/>
                  </a:ext>
                </a:extLst>
              </a:tr>
              <a:tr h="443191"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Security &amp; Privacy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2042" marR="62042" marT="31021" marB="31021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Role-based access, encrypted data, activity logs</a:t>
                      </a:r>
                    </a:p>
                  </a:txBody>
                  <a:tcPr marL="62042" marR="62042" marT="31021" marB="31021" anchor="ctr"/>
                </a:tc>
                <a:extLst>
                  <a:ext uri="{0D108BD9-81ED-4DB2-BD59-A6C34878D82A}">
                    <a16:rowId xmlns:a16="http://schemas.microsoft.com/office/drawing/2014/main" val="4037890686"/>
                  </a:ext>
                </a:extLst>
              </a:tr>
              <a:tr h="706997"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7</a:t>
                      </a:r>
                    </a:p>
                  </a:txBody>
                  <a:tcPr marL="62042" marR="62042" marT="31021" marB="10340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Mobile &amp; Web Access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62042" marR="62042" marT="31021" marB="103403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App and website access with responsive, easy-to-use design</a:t>
                      </a:r>
                    </a:p>
                  </a:txBody>
                  <a:tcPr marL="62042" marR="62042" marT="31021" marB="103403" anchor="ctr"/>
                </a:tc>
                <a:extLst>
                  <a:ext uri="{0D108BD9-81ED-4DB2-BD59-A6C34878D82A}">
                    <a16:rowId xmlns:a16="http://schemas.microsoft.com/office/drawing/2014/main" val="4232681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2075B5-FABB-20FE-D3BB-544B9DAD5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19717"/>
              </p:ext>
            </p:extLst>
          </p:nvPr>
        </p:nvGraphicFramePr>
        <p:xfrm>
          <a:off x="812800" y="1134649"/>
          <a:ext cx="10668000" cy="496970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56000">
                  <a:extLst>
                    <a:ext uri="{9D8B030D-6E8A-4147-A177-3AD203B41FA5}">
                      <a16:colId xmlns:a16="http://schemas.microsoft.com/office/drawing/2014/main" val="1531474710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3134792994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781069421"/>
                    </a:ext>
                  </a:extLst>
                </a:gridCol>
              </a:tblGrid>
              <a:tr h="217118">
                <a:tc>
                  <a:txBody>
                    <a:bodyPr/>
                    <a:lstStyle/>
                    <a:p>
                      <a:pPr fontAlgn="b">
                        <a:lnSpc>
                          <a:spcPts val="1200"/>
                        </a:lnSpc>
                      </a:pPr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Part</a:t>
                      </a:r>
                    </a:p>
                  </a:txBody>
                  <a:tcPr marL="81419" marR="81419" marT="40710" marB="40710" anchor="b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200"/>
                        </a:lnSpc>
                      </a:pPr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Goal</a:t>
                      </a:r>
                    </a:p>
                  </a:txBody>
                  <a:tcPr marL="81419" marR="81419" marT="40710" marB="40710" anchor="b"/>
                </a:tc>
                <a:tc>
                  <a:txBody>
                    <a:bodyPr/>
                    <a:lstStyle/>
                    <a:p>
                      <a:pPr fontAlgn="b">
                        <a:lnSpc>
                          <a:spcPts val="1200"/>
                        </a:lnSpc>
                      </a:pPr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What It Does</a:t>
                      </a:r>
                    </a:p>
                  </a:txBody>
                  <a:tcPr marL="81419" marR="81419" marT="40710" marB="40710" anchor="b"/>
                </a:tc>
                <a:extLst>
                  <a:ext uri="{0D108BD9-81ED-4DB2-BD59-A6C34878D82A}">
                    <a16:rowId xmlns:a16="http://schemas.microsoft.com/office/drawing/2014/main" val="4156685312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fontAlgn="base"/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1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Better Job Matching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AI suggests jobs that fit the user and sends alerts for new openings</a:t>
                      </a:r>
                    </a:p>
                  </a:txBody>
                  <a:tcPr marL="81419" marR="81419" marT="40710" marB="40710" anchor="ctr"/>
                </a:tc>
                <a:extLst>
                  <a:ext uri="{0D108BD9-81ED-4DB2-BD59-A6C34878D82A}">
                    <a16:rowId xmlns:a16="http://schemas.microsoft.com/office/drawing/2014/main" val="3549300322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2</a:t>
                      </a: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Improve Resumes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Makes resumes ATS-friendly and gives tips to improve them</a:t>
                      </a:r>
                    </a:p>
                  </a:txBody>
                  <a:tcPr marL="81419" marR="81419" marT="40710" marB="40710" anchor="ctr"/>
                </a:tc>
                <a:extLst>
                  <a:ext uri="{0D108BD9-81ED-4DB2-BD59-A6C34878D82A}">
                    <a16:rowId xmlns:a16="http://schemas.microsoft.com/office/drawing/2014/main" val="2312927484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3</a:t>
                      </a: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 dirty="0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Faster Hiring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AI ranks candidates; HR can download resumes and track applicants easily</a:t>
                      </a:r>
                    </a:p>
                  </a:txBody>
                  <a:tcPr marL="81419" marR="81419" marT="40710" marB="40710" anchor="ctr"/>
                </a:tc>
                <a:extLst>
                  <a:ext uri="{0D108BD9-81ED-4DB2-BD59-A6C34878D82A}">
                    <a16:rowId xmlns:a16="http://schemas.microsoft.com/office/drawing/2014/main" val="3024398309"/>
                  </a:ext>
                </a:extLst>
              </a:tr>
              <a:tr h="814192"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4</a:t>
                      </a: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More User Engagement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Adds badges, supports many languages, and works well on phones</a:t>
                      </a:r>
                    </a:p>
                  </a:txBody>
                  <a:tcPr marL="81419" marR="81419" marT="40710" marB="40710" anchor="ctr"/>
                </a:tc>
                <a:extLst>
                  <a:ext uri="{0D108BD9-81ED-4DB2-BD59-A6C34878D82A}">
                    <a16:rowId xmlns:a16="http://schemas.microsoft.com/office/drawing/2014/main" val="472343179"/>
                  </a:ext>
                </a:extLst>
              </a:tr>
              <a:tr h="569934"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5</a:t>
                      </a: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Keep Data Safe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81419" marR="81419" marT="40710" marB="40710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Limits who can see data and protects it with encryption</a:t>
                      </a:r>
                    </a:p>
                  </a:txBody>
                  <a:tcPr marL="81419" marR="81419" marT="40710" marB="40710" anchor="ctr"/>
                </a:tc>
                <a:extLst>
                  <a:ext uri="{0D108BD9-81ED-4DB2-BD59-A6C34878D82A}">
                    <a16:rowId xmlns:a16="http://schemas.microsoft.com/office/drawing/2014/main" val="2663705262"/>
                  </a:ext>
                </a:extLst>
              </a:tr>
              <a:tr h="909181"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6</a:t>
                      </a:r>
                    </a:p>
                  </a:txBody>
                  <a:tcPr marL="81419" marR="81419" marT="40710" marB="13569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b="1">
                          <a:solidFill>
                            <a:srgbClr val="0D0D0D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More Job Options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81419" marR="81419" marT="40710" marB="135699" anchor="ctr"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Connects to job sites like LinkedIn and helps import resume info automatically</a:t>
                      </a:r>
                    </a:p>
                  </a:txBody>
                  <a:tcPr marL="81419" marR="81419" marT="40710" marB="135699" anchor="ctr"/>
                </a:tc>
                <a:extLst>
                  <a:ext uri="{0D108BD9-81ED-4DB2-BD59-A6C34878D82A}">
                    <a16:rowId xmlns:a16="http://schemas.microsoft.com/office/drawing/2014/main" val="589496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8E5631-ECB4-2AD8-D622-AE9C59FBE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681660"/>
              </p:ext>
            </p:extLst>
          </p:nvPr>
        </p:nvGraphicFramePr>
        <p:xfrm>
          <a:off x="812800" y="1079500"/>
          <a:ext cx="10845799" cy="525780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803295">
                  <a:extLst>
                    <a:ext uri="{9D8B030D-6E8A-4147-A177-3AD203B41FA5}">
                      <a16:colId xmlns:a16="http://schemas.microsoft.com/office/drawing/2014/main" val="3388439630"/>
                    </a:ext>
                  </a:extLst>
                </a:gridCol>
                <a:gridCol w="2670860">
                  <a:extLst>
                    <a:ext uri="{9D8B030D-6E8A-4147-A177-3AD203B41FA5}">
                      <a16:colId xmlns:a16="http://schemas.microsoft.com/office/drawing/2014/main" val="2407713970"/>
                    </a:ext>
                  </a:extLst>
                </a:gridCol>
                <a:gridCol w="1850392">
                  <a:extLst>
                    <a:ext uri="{9D8B030D-6E8A-4147-A177-3AD203B41FA5}">
                      <a16:colId xmlns:a16="http://schemas.microsoft.com/office/drawing/2014/main" val="1420830410"/>
                    </a:ext>
                  </a:extLst>
                </a:gridCol>
                <a:gridCol w="2260626">
                  <a:extLst>
                    <a:ext uri="{9D8B030D-6E8A-4147-A177-3AD203B41FA5}">
                      <a16:colId xmlns:a16="http://schemas.microsoft.com/office/drawing/2014/main" val="3156756161"/>
                    </a:ext>
                  </a:extLst>
                </a:gridCol>
                <a:gridCol w="2260626">
                  <a:extLst>
                    <a:ext uri="{9D8B030D-6E8A-4147-A177-3AD203B41FA5}">
                      <a16:colId xmlns:a16="http://schemas.microsoft.com/office/drawing/2014/main" val="3037754562"/>
                    </a:ext>
                  </a:extLst>
                </a:gridCol>
              </a:tblGrid>
              <a:tr h="304114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Task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Feb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Mar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Apr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May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29213284"/>
                  </a:ext>
                </a:extLst>
              </a:tr>
              <a:tr h="33114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1. Planning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04309828"/>
                  </a:ext>
                </a:extLst>
              </a:tr>
              <a:tr h="57443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2. Resume Generation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79475971"/>
                  </a:ext>
                </a:extLst>
              </a:tr>
              <a:tr h="57443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3. Job Matching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2282436"/>
                  </a:ext>
                </a:extLst>
              </a:tr>
              <a:tr h="57443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4. Candidate Shortlisting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92857686"/>
                  </a:ext>
                </a:extLst>
              </a:tr>
              <a:tr h="57443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5. Interview Scheduling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81297354"/>
                  </a:ext>
                </a:extLst>
              </a:tr>
              <a:tr h="57443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6. Status Tracking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79728150"/>
                  </a:ext>
                </a:extLst>
              </a:tr>
              <a:tr h="57443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7. Feedback Management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64898"/>
                  </a:ext>
                </a:extLst>
              </a:tr>
              <a:tr h="84476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8. Notification System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81631448"/>
                  </a:ext>
                </a:extLst>
              </a:tr>
              <a:tr h="33114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9. Testing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en-IN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>
                          <a:effectLst/>
                        </a:rPr>
                        <a:t>██████████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000" dirty="0">
                          <a:effectLst/>
                        </a:rPr>
                        <a:t>█████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939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6EEDE47-5E45-E44D-C257-702785594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895932"/>
              </p:ext>
            </p:extLst>
          </p:nvPr>
        </p:nvGraphicFramePr>
        <p:xfrm>
          <a:off x="812800" y="1264944"/>
          <a:ext cx="10858500" cy="454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28056">
                  <a:extLst>
                    <a:ext uri="{9D8B030D-6E8A-4147-A177-3AD203B41FA5}">
                      <a16:colId xmlns:a16="http://schemas.microsoft.com/office/drawing/2014/main" val="4129292269"/>
                    </a:ext>
                  </a:extLst>
                </a:gridCol>
                <a:gridCol w="5430444">
                  <a:extLst>
                    <a:ext uri="{9D8B030D-6E8A-4147-A177-3AD203B41FA5}">
                      <a16:colId xmlns:a16="http://schemas.microsoft.com/office/drawing/2014/main" val="688618671"/>
                    </a:ext>
                  </a:extLst>
                </a:gridCol>
              </a:tblGrid>
              <a:tr h="143285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Outcome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Description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extLst>
                  <a:ext uri="{0D108BD9-81ED-4DB2-BD59-A6C34878D82A}">
                    <a16:rowId xmlns:a16="http://schemas.microsoft.com/office/drawing/2014/main" val="3291744146"/>
                  </a:ext>
                </a:extLst>
              </a:tr>
              <a:tr h="51475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Faster Job Matching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Automated recommendations reduce job search time by instantly matching candidates with suitable jobs.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extLst>
                  <a:ext uri="{0D108BD9-81ED-4DB2-BD59-A6C34878D82A}">
                    <a16:rowId xmlns:a16="http://schemas.microsoft.com/office/drawing/2014/main" val="4006106588"/>
                  </a:ext>
                </a:extLst>
              </a:tr>
              <a:tr h="259163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Automated Candidate Shortlisting</a:t>
                      </a:r>
                    </a:p>
                    <a:p>
                      <a:pPr>
                        <a:buNone/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 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8" marR="4468" marT="4468" marB="446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HR and vendors use AI-based rankings to speed up and improve hiring decisions.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6" marR="42896" marT="21448" marB="21448"/>
                </a:tc>
                <a:extLst>
                  <a:ext uri="{0D108BD9-81ED-4DB2-BD59-A6C34878D82A}">
                    <a16:rowId xmlns:a16="http://schemas.microsoft.com/office/drawing/2014/main" val="934049187"/>
                  </a:ext>
                </a:extLst>
              </a:tr>
              <a:tr h="343168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</a:t>
                      </a:r>
                      <a:r>
                        <a:rPr lang="en-US" sz="16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mproved</a:t>
                      </a: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Resume Quality &amp; Success Rate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ATS-friendly resume generator boosts the chances of passing recruitment filters.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extLst>
                  <a:ext uri="{0D108BD9-81ED-4DB2-BD59-A6C34878D82A}">
                    <a16:rowId xmlns:a16="http://schemas.microsoft.com/office/drawing/2014/main" val="4037194449"/>
                  </a:ext>
                </a:extLst>
              </a:tr>
              <a:tr h="42896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Seamless Job Tracking &amp; Interview Scheduling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Users can track application progress, receive updates, and prepare with role-specific questions.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extLst>
                  <a:ext uri="{0D108BD9-81ED-4DB2-BD59-A6C34878D82A}">
                    <a16:rowId xmlns:a16="http://schemas.microsoft.com/office/drawing/2014/main" val="3035896623"/>
                  </a:ext>
                </a:extLst>
              </a:tr>
              <a:tr h="51475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Enhanced User Engagement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Features like gamification, alerts, and mobile responsiveness drive user retention and activity.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extLst>
                  <a:ext uri="{0D108BD9-81ED-4DB2-BD59-A6C34878D82A}">
                    <a16:rowId xmlns:a16="http://schemas.microsoft.com/office/drawing/2014/main" val="234215498"/>
                  </a:ext>
                </a:extLst>
              </a:tr>
              <a:tr h="42896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</a:t>
                      </a:r>
                      <a:r>
                        <a:rPr lang="en-US" sz="1600" dirty="0" err="1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xpanded</a:t>
                      </a: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Job Market Access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Integration with LinkedIn, Indeed, and more boosts job visibility and user opportunities.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172" marR="32172" marT="0" marB="0"/>
                </a:tc>
                <a:extLst>
                  <a:ext uri="{0D108BD9-81ED-4DB2-BD59-A6C34878D82A}">
                    <a16:rowId xmlns:a16="http://schemas.microsoft.com/office/drawing/2014/main" val="3044208511"/>
                  </a:ext>
                </a:extLst>
              </a:tr>
              <a:tr h="259163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Data Security &amp; Privacy</a:t>
                      </a:r>
                    </a:p>
                    <a:p>
                      <a:pPr>
                        <a:buNone/>
                      </a:pPr>
                      <a:r>
                        <a:rPr lang="en-IN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 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8" marR="4468" marT="4468" marB="446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Encrypted storage and RBAC ensure data protection and platform compliance.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6" marR="42896" marT="21448" marB="21448"/>
                </a:tc>
                <a:extLst>
                  <a:ext uri="{0D108BD9-81ED-4DB2-BD59-A6C34878D82A}">
                    <a16:rowId xmlns:a16="http://schemas.microsoft.com/office/drawing/2014/main" val="3951326733"/>
                  </a:ext>
                </a:extLst>
              </a:tr>
              <a:tr h="259163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Scalability &amp; Accessibility</a:t>
                      </a:r>
                    </a:p>
                    <a:p>
                      <a:pPr>
                        <a:buNone/>
                      </a:pPr>
                      <a:r>
                        <a:rPr lang="en-IN" sz="160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  </a:t>
                      </a:r>
                      <a:endParaRPr lang="en-IN" sz="160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68" marR="4468" marT="4468" marB="446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Cloud infrastructure enables growth; multilingual support caters to a global audience.</a:t>
                      </a:r>
                      <a:endParaRPr lang="en-IN" sz="1600" dirty="0"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2896" marR="42896" marT="21448" marB="21448"/>
                </a:tc>
                <a:extLst>
                  <a:ext uri="{0D108BD9-81ED-4DB2-BD59-A6C34878D82A}">
                    <a16:rowId xmlns:a16="http://schemas.microsoft.com/office/drawing/2014/main" val="348123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FD58B-B7E4-609E-411D-770BD967A2CA}"/>
              </a:ext>
            </a:extLst>
          </p:cNvPr>
          <p:cNvSpPr txBox="1"/>
          <p:nvPr/>
        </p:nvSpPr>
        <p:spPr>
          <a:xfrm>
            <a:off x="762000" y="1106944"/>
            <a:ext cx="10668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Techire</a:t>
            </a:r>
            <a:r>
              <a:rPr lang="en-IN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is an AI-powered recruitment platform that makes job searching and hiring faster and easier. It uses artificial intelligence, automation, and data to help job seekers, HR professionals, and vendors.</a:t>
            </a:r>
          </a:p>
          <a:p>
            <a:pPr algn="l">
              <a:buNone/>
            </a:pPr>
            <a:r>
              <a:rPr lang="en-IN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For job seekers</a:t>
            </a:r>
            <a:r>
              <a:rPr lang="en-IN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Techire improves resumes with AI, helps match them to the right jobs, and makes applying easier. </a:t>
            </a:r>
            <a:r>
              <a:rPr lang="en-IN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For HR and vendors</a:t>
            </a:r>
            <a:r>
              <a:rPr lang="en-IN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it automates shortlisting, allows bulk resume handling, and schedules interviews all in one place.</a:t>
            </a:r>
          </a:p>
          <a:p>
            <a:pPr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platform also keeps users engaged with features like real-time job alerts, gamification (badges and rewards), and a mobile-friendly design. Integration with job sites like LinkedIn and Indeed gives users access to more job opportunities. Multilingual support helps people from different regions use the platform easily.</a:t>
            </a:r>
          </a:p>
          <a:p>
            <a:pPr algn="l">
              <a:buNone/>
            </a:pPr>
            <a:r>
              <a:rPr lang="en-IN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Techire takes security seriously. It uses encryption, role-based access, and activity logs to protect user data. It's also built to grow and handle more users without slowing down.</a:t>
            </a:r>
          </a:p>
          <a:p>
            <a:pPr algn="l"/>
            <a:r>
              <a:rPr lang="en-IN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 short, </a:t>
            </a:r>
            <a:r>
              <a:rPr lang="en-IN" b="1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Techire aims to transform hiring</a:t>
            </a:r>
            <a:r>
              <a:rPr lang="en-IN" b="0" i="0" dirty="0">
                <a:solidFill>
                  <a:srgbClr val="0D0D0D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 by making it smarter, faster, and more user-friendly for everyone involved.</a:t>
            </a: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86</TotalTime>
  <Words>1378</Words>
  <Application>Microsoft Office PowerPoint</Application>
  <PresentationFormat>Widescreen</PresentationFormat>
  <Paragraphs>171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Times New Roman</vt:lpstr>
      <vt:lpstr>ui-sans-serif</vt:lpstr>
      <vt:lpstr>Verdana</vt:lpstr>
      <vt:lpstr>Bioinformatics</vt:lpstr>
      <vt:lpstr>JOB &amp; RESUME MANAGEMENT PLATFORM</vt:lpstr>
      <vt:lpstr>Literature Review</vt:lpstr>
      <vt:lpstr>Literature Review</vt:lpstr>
      <vt:lpstr>Literature Review</vt:lpstr>
      <vt:lpstr>Proposed Method</vt:lpstr>
      <vt:lpstr>Objectives</vt:lpstr>
      <vt:lpstr>Timeline of Project</vt:lpstr>
      <vt:lpstr>Expected Outcomes</vt:lpstr>
      <vt:lpstr>Conclusion</vt:lpstr>
      <vt:lpstr>References</vt:lpstr>
      <vt:lpstr>References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CHAITANYA KUMAR REDDY S</cp:lastModifiedBy>
  <cp:revision>14</cp:revision>
  <dcterms:created xsi:type="dcterms:W3CDTF">2023-03-16T03:26:27Z</dcterms:created>
  <dcterms:modified xsi:type="dcterms:W3CDTF">2025-05-16T06:52:49Z</dcterms:modified>
</cp:coreProperties>
</file>