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423" r:id="rId2"/>
    <p:sldId id="425" r:id="rId3"/>
    <p:sldId id="792" r:id="rId4"/>
    <p:sldId id="793" r:id="rId5"/>
    <p:sldId id="794" r:id="rId6"/>
    <p:sldId id="795" r:id="rId7"/>
    <p:sldId id="796" r:id="rId8"/>
    <p:sldId id="820" r:id="rId9"/>
    <p:sldId id="797" r:id="rId10"/>
    <p:sldId id="821" r:id="rId11"/>
    <p:sldId id="798" r:id="rId12"/>
    <p:sldId id="799" r:id="rId13"/>
    <p:sldId id="800" r:id="rId14"/>
    <p:sldId id="801" r:id="rId15"/>
    <p:sldId id="802" r:id="rId16"/>
    <p:sldId id="803" r:id="rId17"/>
    <p:sldId id="804" r:id="rId18"/>
    <p:sldId id="805" r:id="rId19"/>
    <p:sldId id="806" r:id="rId20"/>
    <p:sldId id="807" r:id="rId21"/>
    <p:sldId id="808" r:id="rId22"/>
    <p:sldId id="809" r:id="rId23"/>
    <p:sldId id="810" r:id="rId24"/>
    <p:sldId id="811" r:id="rId25"/>
    <p:sldId id="812" r:id="rId26"/>
    <p:sldId id="813" r:id="rId27"/>
    <p:sldId id="814" r:id="rId28"/>
    <p:sldId id="815" r:id="rId29"/>
    <p:sldId id="816" r:id="rId30"/>
    <p:sldId id="424" r:id="rId31"/>
    <p:sldId id="490" r:id="rId32"/>
    <p:sldId id="817" r:id="rId33"/>
    <p:sldId id="491" r:id="rId34"/>
    <p:sldId id="818" r:id="rId35"/>
    <p:sldId id="819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245" autoAdjust="0"/>
  </p:normalViewPr>
  <p:slideViewPr>
    <p:cSldViewPr snapToGrid="0">
      <p:cViewPr varScale="1">
        <p:scale>
          <a:sx n="98" d="100"/>
          <a:sy n="98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2019-08-13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842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419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5471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242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420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1830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7623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972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523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7359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0442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343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540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006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866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8824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199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onk.com/sogrady/2019/07/18/language-rankings-6-19/?utm_source=rss&amp;utm_medium=rss&amp;utm_campaign=language-rankings-6-1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redmonk.com/sogrady/2019/07/18/language-rankings-6-1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4400" b="1" dirty="0">
                <a:solidFill>
                  <a:schemeClr val="bg1"/>
                </a:solidFill>
              </a:rPr>
              <a:t> 개요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5745590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33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 개발자</a:t>
            </a:r>
            <a:r>
              <a:rPr lang="en-US" altLang="ko-KR" dirty="0"/>
              <a:t> </a:t>
            </a:r>
            <a:r>
              <a:rPr lang="ko-KR" altLang="en-US" dirty="0" err="1" smtClean="0"/>
              <a:t>활용빈도</a:t>
            </a:r>
            <a:r>
              <a:rPr lang="en-US" altLang="ko-KR" dirty="0"/>
              <a:t>(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03111"/>
              </p:ext>
            </p:extLst>
          </p:nvPr>
        </p:nvGraphicFramePr>
        <p:xfrm>
          <a:off x="628650" y="1690689"/>
          <a:ext cx="7772292" cy="4968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21012">
                  <a:extLst>
                    <a:ext uri="{9D8B030D-6E8A-4147-A177-3AD203B41FA5}">
                      <a16:colId xmlns:a16="http://schemas.microsoft.com/office/drawing/2014/main" val="1242127158"/>
                    </a:ext>
                  </a:extLst>
                </a:gridCol>
                <a:gridCol w="1597712">
                  <a:extLst>
                    <a:ext uri="{9D8B030D-6E8A-4147-A177-3AD203B41FA5}">
                      <a16:colId xmlns:a16="http://schemas.microsoft.com/office/drawing/2014/main" val="3329021151"/>
                    </a:ext>
                  </a:extLst>
                </a:gridCol>
                <a:gridCol w="1248452">
                  <a:extLst>
                    <a:ext uri="{9D8B030D-6E8A-4147-A177-3AD203B41FA5}">
                      <a16:colId xmlns:a16="http://schemas.microsoft.com/office/drawing/2014/main" val="3313606559"/>
                    </a:ext>
                  </a:extLst>
                </a:gridCol>
                <a:gridCol w="1137480">
                  <a:extLst>
                    <a:ext uri="{9D8B030D-6E8A-4147-A177-3AD203B41FA5}">
                      <a16:colId xmlns:a16="http://schemas.microsoft.com/office/drawing/2014/main" val="1073460432"/>
                    </a:ext>
                  </a:extLst>
                </a:gridCol>
                <a:gridCol w="1067636">
                  <a:extLst>
                    <a:ext uri="{9D8B030D-6E8A-4147-A177-3AD203B41FA5}">
                      <a16:colId xmlns:a16="http://schemas.microsoft.com/office/drawing/2014/main" val="3291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Programming Language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Ratings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Change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effectLst/>
                        </a:rPr>
                        <a:t>2019/8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effectLst/>
                        </a:rPr>
                        <a:t>2018/8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330403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16.028%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-0.85%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354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effectLst/>
                        </a:rPr>
                        <a:t>15.154%</a:t>
                      </a:r>
                      <a:endParaRPr lang="en-US" altLang="ko-K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effectLst/>
                        </a:rPr>
                        <a:t>+0.19%</a:t>
                      </a:r>
                      <a:endParaRPr lang="en-US" altLang="ko-KR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8492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effectLst/>
                        </a:rPr>
                        <a:t>Python</a:t>
                      </a:r>
                      <a:r>
                        <a:rPr lang="ko-KR" altLang="en-US" dirty="0" smtClean="0">
                          <a:effectLst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effectLst/>
                        </a:rPr>
                        <a:t>10.020%</a:t>
                      </a:r>
                      <a:br>
                        <a:rPr lang="en-US" altLang="ko-KR" dirty="0" smtClean="0">
                          <a:effectLst/>
                        </a:rPr>
                      </a:br>
                      <a:r>
                        <a:rPr lang="en-US" altLang="ko-KR" dirty="0" smtClean="0">
                          <a:effectLst/>
                        </a:rPr>
                        <a:t>(2017 </a:t>
                      </a:r>
                      <a:r>
                        <a:rPr lang="ko-KR" altLang="en-US" dirty="0" smtClean="0">
                          <a:effectLst/>
                        </a:rPr>
                        <a:t>대비</a:t>
                      </a:r>
                      <a:r>
                        <a:rPr lang="en-US" altLang="ko-KR" dirty="0" smtClean="0">
                          <a:effectLst/>
                        </a:rPr>
                        <a:t> 2</a:t>
                      </a:r>
                      <a:r>
                        <a:rPr lang="ko-KR" altLang="en-US" dirty="0" smtClean="0">
                          <a:effectLst/>
                        </a:rPr>
                        <a:t>배</a:t>
                      </a:r>
                      <a:r>
                        <a:rPr lang="en-US" altLang="ko-KR" dirty="0" smtClean="0">
                          <a:effectLst/>
                        </a:rPr>
                        <a:t>)</a:t>
                      </a:r>
                      <a:endParaRPr lang="en-US" altLang="ko-K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effectLst/>
                        </a:rPr>
                        <a:t>+3.03%</a:t>
                      </a:r>
                      <a:endParaRPr lang="en-US" altLang="ko-KR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097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C++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effectLst/>
                        </a:rPr>
                        <a:t>6.057%</a:t>
                      </a:r>
                      <a:endParaRPr lang="en-US" altLang="ko-K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-1.41%</a:t>
                      </a:r>
                      <a:endParaRPr lang="en-US" altLang="ko-K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0157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C#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effectLst/>
                        </a:rPr>
                        <a:t>3.842%</a:t>
                      </a:r>
                      <a:endParaRPr lang="en-US" altLang="ko-K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effectLst/>
                        </a:rPr>
                        <a:t>+0.30%</a:t>
                      </a:r>
                      <a:endParaRPr lang="en-US" altLang="ko-KR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380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Visual Basic .NET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effectLst/>
                        </a:rPr>
                        <a:t>3.695%</a:t>
                      </a:r>
                      <a:endParaRPr lang="en-US" altLang="ko-K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-1.07%</a:t>
                      </a:r>
                      <a:endParaRPr lang="en-US" altLang="ko-K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40789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JavaScript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effectLst/>
                        </a:rPr>
                        <a:t>2.258%</a:t>
                      </a:r>
                      <a:endParaRPr lang="en-US" altLang="ko-K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-0.15%</a:t>
                      </a:r>
                      <a:endParaRPr lang="en-US" altLang="ko-K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8404448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PHP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effectLst/>
                        </a:rPr>
                        <a:t>2.075%</a:t>
                      </a:r>
                      <a:endParaRPr lang="en-US" altLang="ko-K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-0.85%</a:t>
                      </a:r>
                      <a:endParaRPr lang="en-US" altLang="ko-K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346647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Objective-C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effectLst/>
                        </a:rPr>
                        <a:t>1.690%</a:t>
                      </a:r>
                      <a:endParaRPr lang="en-US" altLang="ko-K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solidFill>
                            <a:srgbClr val="C00000"/>
                          </a:solidFill>
                          <a:effectLst/>
                        </a:rPr>
                        <a:t>+0.33%</a:t>
                      </a:r>
                      <a:endParaRPr lang="en-US" altLang="ko-KR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2587406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SQL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effectLst/>
                        </a:rPr>
                        <a:t>1.625%</a:t>
                      </a:r>
                      <a:endParaRPr lang="en-US" altLang="ko-KR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-0.69%</a:t>
                      </a:r>
                      <a:endParaRPr lang="en-US" altLang="ko-K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97023180"/>
                  </a:ext>
                </a:extLst>
              </a:tr>
            </a:tbl>
          </a:graphicData>
        </a:graphic>
      </p:graphicFrame>
      <p:pic>
        <p:nvPicPr>
          <p:cNvPr id="2049" name="Picture 1" descr="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개발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개발의 시작</a:t>
            </a:r>
            <a:endParaRPr lang="en-US" altLang="ko-KR" dirty="0"/>
          </a:p>
          <a:p>
            <a:pPr lvl="1"/>
            <a:r>
              <a:rPr lang="en-US" altLang="ko-KR" dirty="0"/>
              <a:t>1989</a:t>
            </a:r>
            <a:r>
              <a:rPr lang="ko-KR" altLang="en-US" dirty="0"/>
              <a:t>년</a:t>
            </a:r>
            <a:r>
              <a:rPr lang="en-US" altLang="ko-KR" dirty="0"/>
              <a:t> 12</a:t>
            </a:r>
            <a:r>
              <a:rPr lang="ko-KR" altLang="en-US" dirty="0"/>
              <a:t>월</a:t>
            </a:r>
            <a:endParaRPr lang="en-US" altLang="ko-KR" dirty="0"/>
          </a:p>
          <a:p>
            <a:pPr lvl="1"/>
            <a:r>
              <a:rPr lang="ko-KR" altLang="en-US" dirty="0"/>
              <a:t>네덜란드의 </a:t>
            </a:r>
            <a:r>
              <a:rPr lang="en-US" altLang="ko-KR" dirty="0"/>
              <a:t>Guido van Rossum at CWI</a:t>
            </a:r>
          </a:p>
          <a:p>
            <a:pPr lvl="2"/>
            <a:r>
              <a:rPr lang="en-US" altLang="ko-KR" dirty="0"/>
              <a:t>.. Google, </a:t>
            </a:r>
            <a:r>
              <a:rPr lang="en-US" altLang="ko-KR" dirty="0" err="1"/>
              <a:t>dropbox</a:t>
            </a:r>
            <a:r>
              <a:rPr lang="en-US" altLang="ko-KR" dirty="0"/>
              <a:t>(from January, 2013)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</a:p>
          <a:p>
            <a:pPr lvl="1"/>
            <a:r>
              <a:rPr lang="en-US" altLang="ko-KR" dirty="0"/>
              <a:t>2000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</a:t>
            </a:r>
            <a:r>
              <a:rPr lang="en-US" altLang="ko-KR" dirty="0"/>
              <a:t> ~ </a:t>
            </a:r>
            <a:r>
              <a:rPr lang="ko-KR" altLang="en-US" dirty="0"/>
              <a:t>현재까지 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2.7)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3.0 </a:t>
            </a:r>
          </a:p>
          <a:p>
            <a:pPr lvl="1"/>
            <a:r>
              <a:rPr lang="en-US" altLang="ko-KR" dirty="0"/>
              <a:t>2008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</a:t>
            </a:r>
            <a:r>
              <a:rPr lang="en-US" altLang="ko-KR" dirty="0"/>
              <a:t> ~ </a:t>
            </a:r>
            <a:r>
              <a:rPr lang="ko-KR" altLang="en-US" dirty="0"/>
              <a:t>현재까지 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3.6)</a:t>
            </a:r>
          </a:p>
          <a:p>
            <a:pPr lvl="1"/>
            <a:r>
              <a:rPr lang="ko-KR" altLang="en-US" dirty="0"/>
              <a:t>하위 호환성 제공이 안됨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41" y="1825625"/>
            <a:ext cx="2062873" cy="31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2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</a:t>
            </a:r>
            <a:r>
              <a:rPr lang="en-US" altLang="ko-KR"/>
              <a:t>2.x</a:t>
            </a:r>
            <a:r>
              <a:rPr lang="ko-KR" altLang="en-US"/>
              <a:t>와 </a:t>
            </a:r>
            <a:r>
              <a:rPr lang="en-US" altLang="ko-KR"/>
              <a:t>3.x</a:t>
            </a:r>
            <a:r>
              <a:rPr lang="ko-KR" altLang="en-US"/>
              <a:t>  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3.0 </a:t>
            </a:r>
            <a:r>
              <a:rPr lang="ko-KR" altLang="en-US"/>
              <a:t>버전은 </a:t>
            </a:r>
            <a:r>
              <a:rPr lang="en-US" altLang="ko-KR"/>
              <a:t>2.x</a:t>
            </a:r>
            <a:r>
              <a:rPr lang="ko-KR" altLang="en-US"/>
              <a:t>대 버전과 하위호환성을 갖지 않는다</a:t>
            </a:r>
            <a:endParaRPr lang="en-US" altLang="ko-KR"/>
          </a:p>
          <a:p>
            <a:pPr lvl="1"/>
            <a:r>
              <a:rPr lang="en-US" altLang="ko-KR"/>
              <a:t>Python 2to3, python2</a:t>
            </a:r>
            <a:r>
              <a:rPr lang="ko-KR" altLang="en-US"/>
              <a:t>를 </a:t>
            </a:r>
            <a:r>
              <a:rPr lang="en-US" altLang="ko-KR"/>
              <a:t>python3</a:t>
            </a:r>
            <a:r>
              <a:rPr lang="ko-KR" altLang="en-US"/>
              <a:t>로 바꿔주는 컨버터</a:t>
            </a:r>
            <a:endParaRPr lang="en-US" altLang="ko-KR"/>
          </a:p>
          <a:p>
            <a:r>
              <a:rPr lang="en-US" altLang="ko-KR"/>
              <a:t>2.x</a:t>
            </a:r>
            <a:r>
              <a:rPr lang="ko-KR" altLang="en-US"/>
              <a:t>대 버전 과의 차이점</a:t>
            </a:r>
            <a:endParaRPr lang="en-US" altLang="ko-KR"/>
          </a:p>
          <a:p>
            <a:pPr lvl="1"/>
            <a:r>
              <a:rPr lang="ko-KR" altLang="en-US"/>
              <a:t>내장자료형의 내부적인 변화</a:t>
            </a:r>
            <a:endParaRPr lang="en-US" altLang="ko-KR"/>
          </a:p>
          <a:p>
            <a:pPr lvl="1"/>
            <a:r>
              <a:rPr lang="ko-KR" altLang="en-US"/>
              <a:t>일부 구형의 구성 요소 제거 또는 조정</a:t>
            </a:r>
            <a:endParaRPr lang="en-US" altLang="ko-KR"/>
          </a:p>
          <a:p>
            <a:pPr lvl="1"/>
            <a:r>
              <a:rPr lang="ko-KR" altLang="en-US"/>
              <a:t>표준 라이브러리 재배치</a:t>
            </a:r>
            <a:endParaRPr lang="en-US" altLang="ko-KR"/>
          </a:p>
          <a:p>
            <a:pPr lvl="1"/>
            <a:r>
              <a:rPr lang="ko-KR" altLang="en-US"/>
              <a:t>한글 변수명 사용 가능</a:t>
            </a:r>
            <a:endParaRPr lang="en-US" altLang="ko-KR"/>
          </a:p>
          <a:p>
            <a:r>
              <a:rPr lang="en-US" altLang="ko-KR"/>
              <a:t>Python 3.4 </a:t>
            </a:r>
            <a:r>
              <a:rPr lang="ko-KR" altLang="en-US"/>
              <a:t>부터 </a:t>
            </a:r>
            <a:r>
              <a:rPr lang="en-US" altLang="ko-KR"/>
              <a:t>Python 2</a:t>
            </a:r>
            <a:r>
              <a:rPr lang="ko-KR" altLang="en-US"/>
              <a:t>에 비해 강력한 기능 제공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92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파이썬의 특징 </a:t>
            </a:r>
            <a:r>
              <a:rPr lang="en-US" altLang="ko-KR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다양한 패러다임을 지닌 프로그래밍 언어</a:t>
            </a:r>
            <a:endParaRPr lang="en-US" altLang="ko-KR"/>
          </a:p>
          <a:p>
            <a:pPr lvl="1"/>
            <a:r>
              <a:rPr lang="ko-KR" altLang="en-US"/>
              <a:t>객체지향 프로그래밍</a:t>
            </a:r>
            <a:r>
              <a:rPr lang="en-US" altLang="ko-KR"/>
              <a:t>,</a:t>
            </a:r>
            <a:r>
              <a:rPr lang="ko-KR" altLang="en-US"/>
              <a:t> 구조적 프로그래밍 완벽 지원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고도로 확장 가능하게 설계</a:t>
            </a:r>
            <a:endParaRPr lang="en-US" altLang="ko-KR"/>
          </a:p>
          <a:p>
            <a:pPr lvl="1"/>
            <a:r>
              <a:rPr lang="ko-KR" altLang="en-US"/>
              <a:t>프로그래밍이 가능한 인터페이스를 활용하여 기존의 어플리케이션에 포함 가능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다양한 표준 라이브러리 제공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90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파이썬의 특징 </a:t>
            </a:r>
            <a:r>
              <a:rPr lang="en-US" altLang="ko-KR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언어 개발자의 핵심 목표는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C00000"/>
                </a:solidFill>
              </a:rPr>
              <a:t>파이썬을</a:t>
            </a:r>
            <a:r>
              <a:rPr lang="ko-KR" altLang="en-US" dirty="0">
                <a:solidFill>
                  <a:srgbClr val="C00000"/>
                </a:solidFill>
              </a:rPr>
              <a:t> 사용하기 재미있게 만들기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/>
              <a:t>모든 사람들을 위한 컴퓨터 프로그래밍</a:t>
            </a:r>
            <a:endParaRPr lang="en-US" altLang="ko-KR" dirty="0"/>
          </a:p>
          <a:p>
            <a:pPr lvl="1"/>
            <a:r>
              <a:rPr lang="ko-KR" altLang="en-US" dirty="0"/>
              <a:t>쉽고 직관적인 언어</a:t>
            </a:r>
            <a:endParaRPr lang="en-US" altLang="ko-KR" dirty="0"/>
          </a:p>
          <a:p>
            <a:pPr lvl="2"/>
            <a:r>
              <a:rPr lang="ko-KR" altLang="en-US" dirty="0"/>
              <a:t>다른 메이저 경쟁 프로그래밍 언어와 동일한 기능 제공</a:t>
            </a:r>
            <a:endParaRPr lang="en-US" altLang="ko-KR" dirty="0"/>
          </a:p>
          <a:p>
            <a:pPr lvl="2"/>
            <a:r>
              <a:rPr lang="ko-KR" altLang="en-US" dirty="0"/>
              <a:t>오픈소스라서 어떤 사람이라도 개발에 공헌 가능</a:t>
            </a:r>
            <a:endParaRPr lang="en-US" altLang="ko-KR" dirty="0"/>
          </a:p>
          <a:p>
            <a:pPr lvl="1"/>
            <a:r>
              <a:rPr lang="ko-KR" altLang="en-US" dirty="0"/>
              <a:t>명령어가 평이한 영어 문장과 유사</a:t>
            </a:r>
            <a:endParaRPr lang="en-US" altLang="ko-KR" dirty="0"/>
          </a:p>
          <a:p>
            <a:pPr lvl="1"/>
            <a:r>
              <a:rPr lang="ko-KR" altLang="en-US" dirty="0"/>
              <a:t>짧은 개발 시간 안에 일상업무 해결 가능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49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동작하는 플랫폼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첫 버전은 매킨토시에서 사용할 목적으로 개발</a:t>
            </a:r>
            <a:endParaRPr lang="en-US" altLang="ko-KR"/>
          </a:p>
          <a:p>
            <a:r>
              <a:rPr lang="ko-KR" altLang="en-US"/>
              <a:t>현재는 다양한 플랫폼 지원</a:t>
            </a:r>
            <a:endParaRPr lang="en-US" altLang="ko-KR"/>
          </a:p>
          <a:p>
            <a:pPr lvl="1"/>
            <a:r>
              <a:rPr lang="ko-KR" altLang="en-US"/>
              <a:t>마이크로소프트 윈도</a:t>
            </a:r>
            <a:endParaRPr lang="en-US" altLang="ko-KR"/>
          </a:p>
          <a:p>
            <a:pPr lvl="1"/>
            <a:r>
              <a:rPr lang="ko-KR" altLang="en-US"/>
              <a:t>매킨토시</a:t>
            </a:r>
            <a:r>
              <a:rPr lang="en-US" altLang="ko-KR"/>
              <a:t>(</a:t>
            </a:r>
            <a:r>
              <a:rPr lang="ko-KR" altLang="en-US"/>
              <a:t>맥 </a:t>
            </a:r>
            <a:r>
              <a:rPr lang="en-US" altLang="ko-KR"/>
              <a:t>OS 9 </a:t>
            </a:r>
            <a:r>
              <a:rPr lang="ko-KR" altLang="en-US"/>
              <a:t>이전</a:t>
            </a:r>
            <a:r>
              <a:rPr lang="en-US" altLang="ko-KR"/>
              <a:t>, </a:t>
            </a:r>
            <a:r>
              <a:rPr lang="ko-KR" altLang="en-US"/>
              <a:t>맥 </a:t>
            </a:r>
            <a:r>
              <a:rPr lang="en-US" altLang="ko-KR"/>
              <a:t>OS X </a:t>
            </a:r>
            <a:r>
              <a:rPr lang="ko-KR" altLang="en-US"/>
              <a:t>이후 포함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각종 유닉스</a:t>
            </a:r>
            <a:r>
              <a:rPr lang="en-US" altLang="ko-KR"/>
              <a:t>, </a:t>
            </a:r>
            <a:r>
              <a:rPr lang="ko-KR" altLang="en-US"/>
              <a:t>리눅스</a:t>
            </a:r>
          </a:p>
          <a:p>
            <a:pPr lvl="1"/>
            <a:r>
              <a:rPr lang="ko-KR" altLang="en-US"/>
              <a:t>팜 </a:t>
            </a:r>
            <a:r>
              <a:rPr lang="en-US" altLang="ko-KR"/>
              <a:t>OS</a:t>
            </a:r>
          </a:p>
          <a:p>
            <a:pPr lvl="1"/>
            <a:r>
              <a:rPr lang="ko-KR" altLang="en-US"/>
              <a:t>노키아 시리즈 </a:t>
            </a:r>
            <a:r>
              <a:rPr lang="en-US" altLang="ko-KR"/>
              <a:t>60</a:t>
            </a:r>
          </a:p>
          <a:p>
            <a:r>
              <a:rPr lang="ko-KR" altLang="en-US"/>
              <a:t>미 지원 플랫폼</a:t>
            </a:r>
            <a:endParaRPr lang="en-US" altLang="ko-KR"/>
          </a:p>
          <a:p>
            <a:pPr lvl="1"/>
            <a:r>
              <a:rPr lang="ko-KR" altLang="en-US"/>
              <a:t>안드로이드</a:t>
            </a:r>
            <a:r>
              <a:rPr lang="en-US" altLang="ko-KR"/>
              <a:t>, iOS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0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문법의</a:t>
            </a:r>
            <a:r>
              <a:rPr lang="en-US" altLang="ko-KR"/>
              <a:t> </a:t>
            </a:r>
            <a:r>
              <a:rPr lang="ko-KR" altLang="en-US"/>
              <a:t>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들여쓰기 이용한 블록 구조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0" y="3325708"/>
            <a:ext cx="367124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// python code</a:t>
            </a:r>
          </a:p>
          <a:p>
            <a:r>
              <a:rPr lang="en-US" altLang="ko-KR" b="1" dirty="0" err="1"/>
              <a:t>def</a:t>
            </a:r>
            <a:r>
              <a:rPr lang="en-US" altLang="ko-KR" dirty="0"/>
              <a:t>  factorial(x):</a:t>
            </a:r>
          </a:p>
          <a:p>
            <a:r>
              <a:rPr lang="en-US" altLang="ko-KR" dirty="0"/>
              <a:t>    </a:t>
            </a:r>
            <a:r>
              <a:rPr lang="en-US" altLang="ko-KR" b="1" dirty="0"/>
              <a:t> if  </a:t>
            </a:r>
            <a:r>
              <a:rPr lang="en-US" altLang="ko-KR" dirty="0"/>
              <a:t>x==0:</a:t>
            </a:r>
          </a:p>
          <a:p>
            <a:r>
              <a:rPr lang="en-US" altLang="ko-KR" dirty="0"/>
              <a:t>          </a:t>
            </a:r>
            <a:r>
              <a:rPr lang="en-US" altLang="ko-KR" b="1" dirty="0"/>
              <a:t>return</a:t>
            </a:r>
            <a:r>
              <a:rPr lang="en-US" altLang="ko-KR" dirty="0"/>
              <a:t> 1</a:t>
            </a:r>
          </a:p>
          <a:p>
            <a:r>
              <a:rPr lang="en-US" altLang="ko-KR" dirty="0"/>
              <a:t>     </a:t>
            </a:r>
            <a:r>
              <a:rPr lang="en-US" altLang="ko-KR" b="1" dirty="0"/>
              <a:t>else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</a:t>
            </a:r>
            <a:r>
              <a:rPr lang="en-US" altLang="ko-KR" b="1" dirty="0"/>
              <a:t>return</a:t>
            </a:r>
            <a:r>
              <a:rPr lang="en-US" altLang="ko-KR" dirty="0"/>
              <a:t> x * factorial(x-1)</a:t>
            </a: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0752" y="2505779"/>
            <a:ext cx="367124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// C code</a:t>
            </a:r>
          </a:p>
          <a:p>
            <a:endParaRPr lang="en-US" altLang="ko-KR" b="1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 factorial( </a:t>
            </a:r>
            <a:r>
              <a:rPr lang="en-US" altLang="ko-KR" dirty="0" err="1"/>
              <a:t>int</a:t>
            </a:r>
            <a:r>
              <a:rPr lang="en-US" altLang="ko-KR" dirty="0"/>
              <a:t> x ) {</a:t>
            </a:r>
          </a:p>
          <a:p>
            <a:r>
              <a:rPr lang="en-US" altLang="ko-KR" dirty="0"/>
              <a:t>     if  (x==0)   return 1;</a:t>
            </a:r>
          </a:p>
          <a:p>
            <a:r>
              <a:rPr lang="en-US" altLang="ko-KR" dirty="0"/>
              <a:t>     else           return x * factorial(x-1);</a:t>
            </a:r>
          </a:p>
          <a:p>
            <a:r>
              <a:rPr lang="en-US" altLang="ko-KR" dirty="0"/>
              <a:t>} </a:t>
            </a:r>
          </a:p>
          <a:p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631194" y="4813501"/>
            <a:ext cx="1476782" cy="807514"/>
          </a:xfrm>
          <a:prstGeom prst="wedgeRoundRectCallout">
            <a:avLst>
              <a:gd name="adj1" fmla="val 123020"/>
              <a:gd name="adj2" fmla="val -10911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들여쓰기 맞지 않으면 코드가 미 작동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967638" y="2921951"/>
            <a:ext cx="1682876" cy="885774"/>
          </a:xfrm>
          <a:prstGeom prst="wedgeRoundRectCallout">
            <a:avLst>
              <a:gd name="adj1" fmla="val -125201"/>
              <a:gd name="adj2" fmla="val 749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콜론으로 괄호를 대신하거나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문법의 끝을 표시한다 </a:t>
            </a:r>
          </a:p>
        </p:txBody>
      </p:sp>
    </p:spTree>
    <p:extLst>
      <p:ext uri="{BB962C8B-B14F-4D97-AF65-F5344CB8AC3E}">
        <p14:creationId xmlns:p14="http://schemas.microsoft.com/office/powerpoint/2010/main" val="4118849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파이썬으로</a:t>
            </a:r>
            <a:r>
              <a:rPr lang="en-US" altLang="ko-KR"/>
              <a:t> </a:t>
            </a:r>
            <a:r>
              <a:rPr lang="ko-KR" altLang="en-US"/>
              <a:t>할 수 있는 일</a:t>
            </a:r>
            <a:r>
              <a:rPr lang="en-US" altLang="ko-KR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 유틸리티 제작</a:t>
            </a:r>
            <a:endParaRPr lang="en-US" altLang="ko-KR"/>
          </a:p>
          <a:p>
            <a:r>
              <a:rPr lang="en-US" altLang="ko-KR"/>
              <a:t>GUI </a:t>
            </a:r>
            <a:r>
              <a:rPr lang="ko-KR" altLang="en-US"/>
              <a:t>프로그래밍</a:t>
            </a:r>
            <a:r>
              <a:rPr lang="en-US" altLang="ko-KR"/>
              <a:t>(Tkinter)</a:t>
            </a:r>
            <a:endParaRPr lang="ko-KR" altLang="en-US"/>
          </a:p>
          <a:p>
            <a:r>
              <a:rPr lang="en-US" altLang="ko-KR"/>
              <a:t>C/C++</a:t>
            </a:r>
            <a:r>
              <a:rPr lang="ko-KR" altLang="en-US"/>
              <a:t>와의 결합</a:t>
            </a:r>
            <a:endParaRPr lang="en-US" altLang="ko-KR"/>
          </a:p>
          <a:p>
            <a:pPr lvl="1"/>
            <a:r>
              <a:rPr lang="en-US" altLang="ko-KR"/>
              <a:t>C/C++ </a:t>
            </a:r>
            <a:r>
              <a:rPr lang="ko-KR" altLang="en-US"/>
              <a:t>작성 프로그램을 파이썬에서 사용 가능</a:t>
            </a:r>
          </a:p>
          <a:p>
            <a:r>
              <a:rPr lang="ko-KR" altLang="en-US"/>
              <a:t>웹 프로그래밍</a:t>
            </a:r>
            <a:endParaRPr lang="en-US" altLang="ko-KR"/>
          </a:p>
          <a:p>
            <a:r>
              <a:rPr lang="ko-KR" altLang="en-US"/>
              <a:t>수치 연산 프로그래밍</a:t>
            </a:r>
            <a:endParaRPr lang="en-US" altLang="ko-KR"/>
          </a:p>
          <a:p>
            <a:pPr lvl="1"/>
            <a:r>
              <a:rPr lang="en-US" altLang="ko-KR"/>
              <a:t>NumPy </a:t>
            </a:r>
            <a:r>
              <a:rPr lang="ko-KR" altLang="en-US"/>
              <a:t>활용</a:t>
            </a:r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39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파이썬으로</a:t>
            </a:r>
            <a:r>
              <a:rPr lang="en-US" altLang="ko-KR"/>
              <a:t> </a:t>
            </a:r>
            <a:r>
              <a:rPr lang="ko-KR" altLang="en-US"/>
              <a:t>할 수 있는 일</a:t>
            </a:r>
            <a:r>
              <a:rPr lang="en-US" altLang="ko-KR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 프로그래밍</a:t>
            </a:r>
            <a:endParaRPr lang="en-US" altLang="ko-KR"/>
          </a:p>
          <a:p>
            <a:pPr lvl="1"/>
            <a:r>
              <a:rPr lang="ko-KR" altLang="ko-KR"/>
              <a:t>사이베이스</a:t>
            </a:r>
            <a:r>
              <a:rPr lang="en-US" altLang="ko-KR"/>
              <a:t>(Sybase), </a:t>
            </a:r>
            <a:r>
              <a:rPr lang="ko-KR" altLang="ko-KR"/>
              <a:t>인포믹스</a:t>
            </a:r>
            <a:r>
              <a:rPr lang="en-US" altLang="ko-KR"/>
              <a:t>(Infomix), </a:t>
            </a:r>
            <a:r>
              <a:rPr lang="ko-KR" altLang="ko-KR"/>
              <a:t>오라클</a:t>
            </a:r>
            <a:r>
              <a:rPr lang="en-US" altLang="ko-KR"/>
              <a:t>(Oracle), </a:t>
            </a:r>
            <a:r>
              <a:rPr lang="ko-KR" altLang="ko-KR"/>
              <a:t>마이에스큐엘</a:t>
            </a:r>
            <a:r>
              <a:rPr lang="en-US" altLang="ko-KR"/>
              <a:t>(MySQL), </a:t>
            </a:r>
            <a:r>
              <a:rPr lang="ko-KR" altLang="ko-KR"/>
              <a:t>포스트그레스큐엘</a:t>
            </a:r>
            <a:r>
              <a:rPr lang="en-US" altLang="ko-KR"/>
              <a:t>(PostgreSQL) </a:t>
            </a:r>
            <a:r>
              <a:rPr lang="ko-KR" altLang="ko-KR"/>
              <a:t>등의 데이터베이스에 접근할 수 있는 도구 제공</a:t>
            </a:r>
            <a:endParaRPr lang="ko-KR" altLang="en-US"/>
          </a:p>
          <a:p>
            <a:r>
              <a:rPr lang="ko-KR" altLang="en-US"/>
              <a:t>데이터 분석</a:t>
            </a:r>
            <a:r>
              <a:rPr lang="en-US" altLang="ko-KR"/>
              <a:t>, </a:t>
            </a:r>
            <a:r>
              <a:rPr lang="ko-KR" altLang="en-US"/>
              <a:t>사물 인터넷</a:t>
            </a:r>
          </a:p>
          <a:p>
            <a:pPr lvl="1"/>
            <a:r>
              <a:rPr lang="ko-KR" altLang="ko-KR"/>
              <a:t>판다스</a:t>
            </a:r>
            <a:r>
              <a:rPr lang="en-US" altLang="ko-KR"/>
              <a:t>(Pandas)</a:t>
            </a:r>
            <a:r>
              <a:rPr lang="ko-KR" altLang="ko-KR"/>
              <a:t>라는 모듈을 이용하</a:t>
            </a:r>
            <a:r>
              <a:rPr lang="ko-KR" altLang="en-US"/>
              <a:t>여 </a:t>
            </a:r>
            <a:r>
              <a:rPr lang="ko-KR" altLang="ko-KR"/>
              <a:t>데이터 분석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0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파이썬으로</a:t>
            </a:r>
            <a:r>
              <a:rPr lang="en-US" altLang="ko-KR"/>
              <a:t> </a:t>
            </a:r>
            <a:r>
              <a:rPr lang="ko-KR" altLang="en-US"/>
              <a:t>할 수 있는 일</a:t>
            </a:r>
            <a:r>
              <a:rPr lang="en-US" altLang="ko-KR"/>
              <a:t>(3/3)</a:t>
            </a:r>
            <a:endParaRPr lang="ko-KR" altLang="en-US" dirty="0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1" y="1861670"/>
            <a:ext cx="8347010" cy="4383934"/>
          </a:xfrm>
        </p:spPr>
      </p:pic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4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프로그래밍이 무엇인지 이해하기</a:t>
            </a:r>
            <a:endParaRPr lang="en-US" altLang="ko-KR" dirty="0"/>
          </a:p>
          <a:p>
            <a:r>
              <a:rPr lang="ko-KR" altLang="en-US" dirty="0"/>
              <a:t>파이썬이 많이 활용되는 이유 알기</a:t>
            </a:r>
            <a:endParaRPr lang="en-US" altLang="ko-KR" dirty="0"/>
          </a:p>
          <a:p>
            <a:r>
              <a:rPr lang="ko-KR" altLang="en-US" dirty="0"/>
              <a:t>어떤 분야에서 파이썬을 많이 사용하는지 알아보기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88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활용도 </a:t>
            </a:r>
            <a:r>
              <a:rPr lang="en-US" altLang="ko-KR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파이썬으로 작성된 자유</a:t>
            </a:r>
            <a:r>
              <a:rPr lang="en-US" altLang="ko-KR"/>
              <a:t>/</a:t>
            </a:r>
            <a:r>
              <a:rPr lang="ko-KR" altLang="en-US"/>
              <a:t>오픈소스 소프트웨어</a:t>
            </a:r>
          </a:p>
          <a:p>
            <a:pPr lvl="1"/>
            <a:r>
              <a:rPr lang="en-US" altLang="ko-KR"/>
              <a:t>Anaconda, BitTorrent, MailMan</a:t>
            </a:r>
          </a:p>
          <a:p>
            <a:pPr lvl="1"/>
            <a:r>
              <a:rPr lang="en-US" altLang="ko-KR"/>
              <a:t>MoinMoin Wiki, Plucker, Portage</a:t>
            </a:r>
          </a:p>
          <a:p>
            <a:pPr lvl="1"/>
            <a:r>
              <a:rPr lang="en-US" altLang="ko-KR"/>
              <a:t>PySol, Trac, </a:t>
            </a:r>
            <a:r>
              <a:rPr lang="ko-KR" altLang="en-US"/>
              <a:t>장고 </a:t>
            </a:r>
            <a:r>
              <a:rPr lang="en-US" altLang="ko-KR"/>
              <a:t>(</a:t>
            </a:r>
            <a:r>
              <a:rPr lang="ko-KR" altLang="en-US"/>
              <a:t>웹 프레임워크</a:t>
            </a:r>
            <a:r>
              <a:rPr lang="en-US" altLang="ko-KR"/>
              <a:t>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939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활용도 </a:t>
            </a:r>
            <a:r>
              <a:rPr lang="en-US" altLang="ko-KR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내부적으로 사용하는 소프트웨어</a:t>
            </a:r>
          </a:p>
          <a:p>
            <a:pPr lvl="1"/>
            <a:r>
              <a:rPr lang="en-US" altLang="ko-KR" dirty="0" err="1"/>
              <a:t>softimage|xsi</a:t>
            </a:r>
            <a:r>
              <a:rPr lang="en-US" altLang="ko-KR" dirty="0"/>
              <a:t> (3D </a:t>
            </a:r>
            <a:r>
              <a:rPr lang="ko-KR" altLang="en-US" dirty="0"/>
              <a:t>애니메이션 소프트웨어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Inkscape</a:t>
            </a:r>
            <a:endParaRPr lang="en-US" altLang="ko-KR" dirty="0"/>
          </a:p>
          <a:p>
            <a:pPr lvl="1"/>
            <a:r>
              <a:rPr lang="en-US" altLang="ko-KR" dirty="0"/>
              <a:t>Paint Shop Pro</a:t>
            </a:r>
          </a:p>
          <a:p>
            <a:pPr lvl="1"/>
            <a:r>
              <a:rPr lang="ko-KR" altLang="en-US" dirty="0"/>
              <a:t>문명 </a:t>
            </a:r>
            <a:r>
              <a:rPr lang="en-US" altLang="ko-KR" dirty="0"/>
              <a:t>IV</a:t>
            </a:r>
          </a:p>
          <a:p>
            <a:pPr lvl="1"/>
            <a:r>
              <a:rPr lang="ko-KR" altLang="en-US" dirty="0" err="1"/>
              <a:t>셰이드</a:t>
            </a:r>
            <a:r>
              <a:rPr lang="en-US" altLang="ko-KR" dirty="0"/>
              <a:t>(Shade)</a:t>
            </a:r>
          </a:p>
          <a:p>
            <a:pPr lvl="1"/>
            <a:r>
              <a:rPr lang="en-US" altLang="ko-KR" dirty="0"/>
              <a:t>TRIBON (3D CAD </a:t>
            </a:r>
            <a:r>
              <a:rPr lang="ko-KR" altLang="en-US" dirty="0"/>
              <a:t>소프트웨어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카카오톡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54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활용도 </a:t>
            </a:r>
            <a:r>
              <a:rPr lang="en-US" altLang="ko-KR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파이썬을 이용하고 있는 기업</a:t>
            </a:r>
            <a:r>
              <a:rPr lang="en-US" altLang="ko-KR"/>
              <a:t>·</a:t>
            </a:r>
            <a:r>
              <a:rPr lang="ko-KR" altLang="en-US"/>
              <a:t>정부 기관</a:t>
            </a:r>
          </a:p>
          <a:p>
            <a:pPr lvl="1"/>
            <a:r>
              <a:rPr lang="en-US" altLang="ko-KR"/>
              <a:t>Yahoo</a:t>
            </a:r>
            <a:endParaRPr lang="ko-KR" altLang="en-US"/>
          </a:p>
          <a:p>
            <a:pPr lvl="1"/>
            <a:r>
              <a:rPr lang="en-US" altLang="ko-KR"/>
              <a:t>Google</a:t>
            </a:r>
          </a:p>
          <a:p>
            <a:pPr lvl="1"/>
            <a:r>
              <a:rPr lang="en-US" altLang="ko-KR"/>
              <a:t>DropBox</a:t>
            </a:r>
            <a:r>
              <a:rPr lang="ko-KR" altLang="en-US"/>
              <a:t> </a:t>
            </a:r>
          </a:p>
          <a:p>
            <a:pPr lvl="1"/>
            <a:r>
              <a:rPr lang="ko-KR" altLang="en-US"/>
              <a:t>인더스트리얼 라이트 앤드 매직 </a:t>
            </a:r>
            <a:r>
              <a:rPr lang="en-US" altLang="ko-KR"/>
              <a:t>(ILM)</a:t>
            </a:r>
          </a:p>
          <a:p>
            <a:pPr lvl="1"/>
            <a:r>
              <a:rPr lang="en-US" altLang="ko-KR"/>
              <a:t>NASA</a:t>
            </a:r>
          </a:p>
          <a:p>
            <a:pPr lvl="1"/>
            <a:r>
              <a:rPr lang="ko-KR" altLang="en-US"/>
              <a:t>다음카카오</a:t>
            </a:r>
            <a:endParaRPr lang="en-US" altLang="ko-KR"/>
          </a:p>
          <a:p>
            <a:pPr lvl="1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77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전체 강의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강의 대상 및 수업 목표</a:t>
            </a:r>
            <a:endParaRPr lang="en-US" altLang="ko-KR"/>
          </a:p>
          <a:p>
            <a:r>
              <a:rPr lang="ko-KR" altLang="en-US"/>
              <a:t>강의 내용</a:t>
            </a:r>
            <a:endParaRPr lang="en-US" altLang="ko-KR"/>
          </a:p>
          <a:p>
            <a:r>
              <a:rPr lang="ko-KR" altLang="en-US"/>
              <a:t>성적 처리 기준</a:t>
            </a:r>
            <a:endParaRPr lang="en-US" altLang="ko-KR"/>
          </a:p>
          <a:p>
            <a:r>
              <a:rPr lang="ko-KR" altLang="en-US"/>
              <a:t>치팅 관련 처리</a:t>
            </a:r>
            <a:endParaRPr lang="en-US" altLang="ko-KR"/>
          </a:p>
          <a:p>
            <a:r>
              <a:rPr lang="ko-KR" altLang="en-US"/>
              <a:t>게시판 활용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51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대상 및 수업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프로그래밍을 처음 시작하는 초보자</a:t>
            </a:r>
            <a:r>
              <a:rPr lang="en-US" altLang="ko-KR"/>
              <a:t>, </a:t>
            </a:r>
            <a:r>
              <a:rPr lang="ko-KR" altLang="en-US"/>
              <a:t>파이썬을 배우고 싶은 사람</a:t>
            </a:r>
            <a:endParaRPr lang="en-US" altLang="ko-KR"/>
          </a:p>
          <a:p>
            <a:endParaRPr lang="en-US" altLang="ko-KR"/>
          </a:p>
          <a:p>
            <a:pPr lvl="0"/>
            <a:r>
              <a:rPr lang="ko-KR" altLang="en-US"/>
              <a:t>수업목표</a:t>
            </a:r>
            <a:endParaRPr lang="en-US" altLang="ko-KR"/>
          </a:p>
          <a:p>
            <a:pPr lvl="1"/>
            <a:r>
              <a:rPr lang="ko-KR" altLang="en-US"/>
              <a:t>파이썬 언어의 기초와 중급과정 수준으로 코딩하여 응용프로그램을 개발한다</a:t>
            </a:r>
          </a:p>
          <a:p>
            <a:pPr lvl="1"/>
            <a:r>
              <a:rPr lang="ko-KR" altLang="en-US"/>
              <a:t>코딩하는 과정을 통하여 컴퓨팅적 사고력과 창의력을 기른다</a:t>
            </a:r>
          </a:p>
          <a:p>
            <a:pPr lvl="1"/>
            <a:r>
              <a:rPr lang="ko-KR" altLang="en-US"/>
              <a:t>다양한 전공 분야의 문제를 해결하는 코딩 능력을 배양한다</a:t>
            </a:r>
          </a:p>
          <a:p>
            <a:pPr lvl="1"/>
            <a:r>
              <a:rPr lang="ko-KR" altLang="en-US"/>
              <a:t>공학문제 해결에 응용할 수 있는 능력을 갖는다 </a:t>
            </a:r>
          </a:p>
          <a:p>
            <a:pPr lvl="1"/>
            <a:r>
              <a:rPr lang="ko-KR" altLang="en-US"/>
              <a:t>문제해결을 위한 네트워킹 능력을 배양한다</a:t>
            </a:r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590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내용</a:t>
            </a:r>
            <a:r>
              <a:rPr lang="en-US" altLang="ko-KR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65441" y="1863395"/>
          <a:ext cx="7413119" cy="43513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77007">
                  <a:extLst>
                    <a:ext uri="{9D8B030D-6E8A-4147-A177-3AD203B41FA5}">
                      <a16:colId xmlns:a16="http://schemas.microsoft.com/office/drawing/2014/main" val="1061357736"/>
                    </a:ext>
                  </a:extLst>
                </a:gridCol>
                <a:gridCol w="4967785">
                  <a:extLst>
                    <a:ext uri="{9D8B030D-6E8A-4147-A177-3AD203B41FA5}">
                      <a16:colId xmlns:a16="http://schemas.microsoft.com/office/drawing/2014/main" val="131915304"/>
                    </a:ext>
                  </a:extLst>
                </a:gridCol>
                <a:gridCol w="1468327">
                  <a:extLst>
                    <a:ext uri="{9D8B030D-6E8A-4147-A177-3AD203B41FA5}">
                      <a16:colId xmlns:a16="http://schemas.microsoft.com/office/drawing/2014/main" val="681348691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강의내용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7421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프로그래밍 기본개념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파이썬</a:t>
                      </a:r>
                      <a:r>
                        <a:rPr lang="ko-KR" altLang="en-US" dirty="0"/>
                        <a:t> 소개 및 설치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4762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활용하기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퀴즈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8137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입출력과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조건절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퀴즈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6196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조건절과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반복절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퀴즈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1028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다양한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반복절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퀴즈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6404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예외처리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turtle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그리기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퀴즈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8315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스트링과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퀴즈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7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850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내용</a:t>
            </a:r>
            <a:r>
              <a:rPr lang="en-US" altLang="ko-KR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65441" y="1863395"/>
          <a:ext cx="7413119" cy="380741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77007">
                  <a:extLst>
                    <a:ext uri="{9D8B030D-6E8A-4147-A177-3AD203B41FA5}">
                      <a16:colId xmlns:a16="http://schemas.microsoft.com/office/drawing/2014/main" val="1061357736"/>
                    </a:ext>
                  </a:extLst>
                </a:gridCol>
                <a:gridCol w="4967785">
                  <a:extLst>
                    <a:ext uri="{9D8B030D-6E8A-4147-A177-3AD203B41FA5}">
                      <a16:colId xmlns:a16="http://schemas.microsoft.com/office/drawing/2014/main" val="131915304"/>
                    </a:ext>
                  </a:extLst>
                </a:gridCol>
                <a:gridCol w="1468327">
                  <a:extLst>
                    <a:ext uri="{9D8B030D-6E8A-4147-A177-3AD203B41FA5}">
                      <a16:colId xmlns:a16="http://schemas.microsoft.com/office/drawing/2014/main" val="681348691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강의내용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7421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 이해하기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퀴즈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4762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함수와 모듈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퀴즈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8137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튜플과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딕셔너리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퀴즈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6196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입출력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퀴즈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1028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이미지처리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tkinter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6404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Tkinter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활용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객체지향프로그래밍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기말고사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8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64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성적처리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시험 </a:t>
            </a:r>
            <a:r>
              <a:rPr lang="en-US" altLang="ko-KR"/>
              <a:t>55</a:t>
            </a:r>
            <a:r>
              <a:rPr lang="ko-KR" altLang="en-US"/>
              <a:t>점</a:t>
            </a:r>
            <a:endParaRPr lang="en-US" altLang="ko-KR"/>
          </a:p>
          <a:p>
            <a:pPr lvl="1"/>
            <a:r>
              <a:rPr lang="ko-KR" altLang="en-US"/>
              <a:t>퀴즈 </a:t>
            </a:r>
            <a:r>
              <a:rPr lang="en-US" altLang="ko-KR"/>
              <a:t>12</a:t>
            </a:r>
            <a:r>
              <a:rPr lang="ko-KR" altLang="en-US"/>
              <a:t>회</a:t>
            </a:r>
            <a:r>
              <a:rPr lang="en-US" altLang="ko-KR"/>
              <a:t>, 30</a:t>
            </a:r>
            <a:r>
              <a:rPr lang="ko-KR" altLang="en-US"/>
              <a:t>점</a:t>
            </a:r>
            <a:endParaRPr lang="en-US" altLang="ko-KR"/>
          </a:p>
          <a:p>
            <a:pPr lvl="1"/>
            <a:r>
              <a:rPr lang="ko-KR" altLang="en-US"/>
              <a:t>기말고사 </a:t>
            </a:r>
            <a:r>
              <a:rPr lang="en-US" altLang="ko-KR"/>
              <a:t>25</a:t>
            </a:r>
            <a:r>
              <a:rPr lang="ko-KR" altLang="en-US"/>
              <a:t>점</a:t>
            </a:r>
            <a:endParaRPr lang="en-US" altLang="ko-KR"/>
          </a:p>
          <a:p>
            <a:r>
              <a:rPr lang="ko-KR" altLang="en-US"/>
              <a:t>수업참여 </a:t>
            </a:r>
            <a:r>
              <a:rPr lang="en-US" altLang="ko-KR"/>
              <a:t>(</a:t>
            </a:r>
            <a:r>
              <a:rPr lang="ko-KR" altLang="en-US"/>
              <a:t>토론방</a:t>
            </a:r>
            <a:r>
              <a:rPr lang="en-US" altLang="ko-KR"/>
              <a:t>, Q&amp;A) 20</a:t>
            </a:r>
            <a:r>
              <a:rPr lang="ko-KR" altLang="en-US"/>
              <a:t>점</a:t>
            </a:r>
            <a:endParaRPr lang="en-US" altLang="ko-KR"/>
          </a:p>
          <a:p>
            <a:r>
              <a:rPr lang="ko-KR" altLang="en-US"/>
              <a:t>과제물 </a:t>
            </a:r>
            <a:r>
              <a:rPr lang="en-US" altLang="ko-KR"/>
              <a:t>25</a:t>
            </a:r>
            <a:r>
              <a:rPr lang="ko-KR" altLang="en-US"/>
              <a:t>점</a:t>
            </a:r>
          </a:p>
          <a:p>
            <a:endParaRPr lang="en-US" altLang="ko-KR"/>
          </a:p>
          <a:p>
            <a:r>
              <a:rPr lang="ko-KR" altLang="en-US"/>
              <a:t>최종 성적은 절대평가 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316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치팅 관련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다음의 경우에 성적은 </a:t>
            </a:r>
            <a:r>
              <a:rPr lang="en-US" altLang="ko-KR"/>
              <a:t>‘F’</a:t>
            </a:r>
            <a:r>
              <a:rPr lang="ko-KR" altLang="en-US"/>
              <a:t>처리 됩니다</a:t>
            </a:r>
            <a:endParaRPr lang="en-US" altLang="ko-KR"/>
          </a:p>
          <a:p>
            <a:pPr lvl="1"/>
            <a:r>
              <a:rPr lang="ko-KR" altLang="en-US"/>
              <a:t>과제 제출 시 본인이 작성하지 않는 경우</a:t>
            </a:r>
            <a:endParaRPr lang="en-US" altLang="ko-KR"/>
          </a:p>
          <a:p>
            <a:pPr lvl="2"/>
            <a:r>
              <a:rPr lang="ko-KR" altLang="en-US"/>
              <a:t>인터넷 검색을 통해 작성</a:t>
            </a:r>
            <a:endParaRPr lang="en-US" altLang="ko-KR"/>
          </a:p>
          <a:p>
            <a:pPr lvl="2"/>
            <a:r>
              <a:rPr lang="ko-KR" altLang="en-US"/>
              <a:t>친구의 과제물을 그대로 사용</a:t>
            </a:r>
            <a:endParaRPr lang="en-US" altLang="ko-KR"/>
          </a:p>
          <a:p>
            <a:pPr lvl="2"/>
            <a:r>
              <a:rPr lang="ko-KR" altLang="en-US"/>
              <a:t>자신의 코드를 다른 학생에게 노출하는 경우</a:t>
            </a:r>
            <a:endParaRPr lang="en-US" altLang="ko-KR"/>
          </a:p>
          <a:p>
            <a:pPr lvl="1"/>
            <a:r>
              <a:rPr lang="ko-KR" altLang="en-US"/>
              <a:t>퀴즈나 기말고사를</a:t>
            </a:r>
            <a:r>
              <a:rPr lang="en-US" altLang="ko-KR"/>
              <a:t> </a:t>
            </a:r>
            <a:r>
              <a:rPr lang="ko-KR" altLang="en-US"/>
              <a:t>본인이 작성하지 않는 경우</a:t>
            </a:r>
            <a:endParaRPr lang="en-US" altLang="ko-KR"/>
          </a:p>
          <a:p>
            <a:pPr lvl="1"/>
            <a:r>
              <a:rPr lang="ko-KR" altLang="en-US"/>
              <a:t>토론방 활동등에서 본인이 참여하지 않는 경우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31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게시판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과제 제출</a:t>
            </a:r>
            <a:endParaRPr lang="en-US" altLang="ko-KR"/>
          </a:p>
          <a:p>
            <a:r>
              <a:rPr lang="ko-KR" altLang="en-US"/>
              <a:t>질의 응답하기</a:t>
            </a:r>
            <a:endParaRPr lang="en-US" altLang="ko-KR"/>
          </a:p>
          <a:p>
            <a:r>
              <a:rPr lang="ko-KR" altLang="en-US"/>
              <a:t>토론</a:t>
            </a:r>
            <a:endParaRPr lang="en-US" altLang="ko-KR"/>
          </a:p>
          <a:p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3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프로그래밍이란 무엇인가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일련의 명령들</a:t>
            </a:r>
            <a:r>
              <a:rPr lang="en-US" altLang="ko-KR" dirty="0"/>
              <a:t>(instruction)</a:t>
            </a:r>
            <a:r>
              <a:rPr lang="ko-KR" altLang="en-US" dirty="0"/>
              <a:t>의 나열로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계산과정</a:t>
            </a:r>
            <a:r>
              <a:rPr lang="en-US" altLang="ko-KR" dirty="0"/>
              <a:t>(computation)</a:t>
            </a:r>
            <a:r>
              <a:rPr lang="ko-KR" altLang="en-US" dirty="0"/>
              <a:t>을 어떻게 행해야 하는지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기술하는 것이다</a:t>
            </a:r>
            <a:endParaRPr lang="en-US" altLang="ko-KR" dirty="0"/>
          </a:p>
          <a:p>
            <a:pPr lvl="1"/>
            <a:r>
              <a:rPr lang="ko-KR" altLang="en-US" dirty="0"/>
              <a:t>문제 해결하는데 도움을 준다</a:t>
            </a:r>
            <a:endParaRPr lang="en-US" altLang="ko-KR" dirty="0"/>
          </a:p>
          <a:p>
            <a:pPr lvl="2"/>
            <a:r>
              <a:rPr lang="ko-KR" altLang="en-US" dirty="0"/>
              <a:t>문제를 체계적으로 구성하는 능력</a:t>
            </a:r>
            <a:endParaRPr lang="en-US" altLang="ko-KR" dirty="0"/>
          </a:p>
          <a:p>
            <a:pPr lvl="2"/>
            <a:r>
              <a:rPr lang="ko-KR" altLang="en-US" dirty="0"/>
              <a:t>창의적 해결 방법과 과정 제시</a:t>
            </a:r>
            <a:endParaRPr lang="en-US" altLang="ko-KR" dirty="0"/>
          </a:p>
          <a:p>
            <a:pPr lvl="2"/>
            <a:r>
              <a:rPr lang="ko-KR" altLang="en-US" dirty="0"/>
              <a:t>해결책에 대해 정확하며 명료하게 제시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프로그램에 대하여 배우는 과정은 문제 해결 능력을 키울 수 있는 탁월한 기회를 제공한다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30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프로그래밍이란 </a:t>
            </a:r>
            <a:endParaRPr lang="en-US" altLang="ko-KR" dirty="0"/>
          </a:p>
          <a:p>
            <a:pPr lvl="1"/>
            <a:r>
              <a:rPr lang="ko-KR" altLang="en-US" dirty="0"/>
              <a:t>일련의 명령들의 나열로 계산과정을 어떻게 행해야 하는지 기술하는 것</a:t>
            </a:r>
            <a:endParaRPr lang="en-US" altLang="ko-KR" dirty="0"/>
          </a:p>
          <a:p>
            <a:pPr lvl="1"/>
            <a:r>
              <a:rPr lang="ko-KR" altLang="en-US" dirty="0"/>
              <a:t>문제 해결에 도움을 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왜 파이썬을 활용하는가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문법은 간단</a:t>
            </a:r>
            <a:r>
              <a:rPr lang="en-US" altLang="ko-KR" dirty="0"/>
              <a:t>, </a:t>
            </a:r>
            <a:r>
              <a:rPr lang="ko-KR" altLang="en-US" dirty="0"/>
              <a:t>가독성이 좋음</a:t>
            </a:r>
            <a:endParaRPr lang="en-US" altLang="ko-KR" dirty="0"/>
          </a:p>
          <a:p>
            <a:pPr lvl="1"/>
            <a:r>
              <a:rPr lang="ko-KR" altLang="en-US" dirty="0"/>
              <a:t>종합적이고 큰 규모의 표준 라이브러리 제공</a:t>
            </a:r>
            <a:endParaRPr lang="en-US" altLang="ko-KR" dirty="0"/>
          </a:p>
          <a:p>
            <a:pPr lvl="1"/>
            <a:r>
              <a:rPr lang="ko-KR" altLang="en-US" dirty="0"/>
              <a:t>다양한 프로그래밍 패러다임 제공 </a:t>
            </a:r>
            <a:endParaRPr lang="en-US" altLang="ko-KR" dirty="0"/>
          </a:p>
          <a:p>
            <a:pPr lvl="1"/>
            <a:r>
              <a:rPr lang="ko-KR" altLang="en-US" dirty="0"/>
              <a:t>처음 코딩을 배우는 사람도 쉽게 시작할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23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  <a:r>
              <a:rPr lang="en-US" altLang="ko-KR" dirty="0"/>
              <a:t>(O, 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처음 코딩을 배우는 사람도 쉽게 시작할 수 있다</a:t>
            </a:r>
            <a:endParaRPr lang="en-US" altLang="ko-KR" dirty="0"/>
          </a:p>
          <a:p>
            <a:pPr marL="228600" lvl="1">
              <a:spcBef>
                <a:spcPts val="1000"/>
              </a:spcBef>
            </a:pPr>
            <a:r>
              <a:rPr lang="ko-KR" altLang="en-US" sz="2600" b="1" dirty="0" err="1"/>
              <a:t>파이썬은</a:t>
            </a:r>
            <a:r>
              <a:rPr lang="ko-KR" altLang="en-US" sz="2600" b="1" dirty="0"/>
              <a:t> 웹 어플리케이션을</a:t>
            </a:r>
            <a:r>
              <a:rPr lang="en-US" altLang="ko-KR" sz="2600" b="1" dirty="0"/>
              <a:t> </a:t>
            </a:r>
            <a:r>
              <a:rPr lang="ko-KR" altLang="en-US" sz="2600" b="1" dirty="0"/>
              <a:t>만드는데 사용한다</a:t>
            </a:r>
            <a:endParaRPr lang="en-US" altLang="ko-KR" sz="2600" b="1" dirty="0"/>
          </a:p>
          <a:p>
            <a:pPr marL="228600" lvl="1">
              <a:spcBef>
                <a:spcPts val="1000"/>
              </a:spcBef>
            </a:pPr>
            <a:r>
              <a:rPr lang="ko-KR" altLang="en-US" sz="2600" b="1" dirty="0" err="1"/>
              <a:t>파이썬에서는</a:t>
            </a:r>
            <a:r>
              <a:rPr lang="ko-KR" altLang="en-US" sz="2600" b="1" dirty="0"/>
              <a:t> 종합적인 큰 규모의 표준 라이브러리를 제공한다</a:t>
            </a:r>
            <a:endParaRPr lang="en-US" altLang="ko-KR" sz="2600" b="1" dirty="0"/>
          </a:p>
          <a:p>
            <a:pPr marL="228600" lvl="1">
              <a:spcBef>
                <a:spcPts val="1000"/>
              </a:spcBef>
            </a:pPr>
            <a:r>
              <a:rPr lang="ko-KR" altLang="en-US" sz="2600" b="1" dirty="0" err="1"/>
              <a:t>파이썬에서</a:t>
            </a:r>
            <a:r>
              <a:rPr lang="ko-KR" altLang="en-US" sz="2600" b="1" dirty="0"/>
              <a:t> 객체지향 프로그래밍은 지원되지 않는다</a:t>
            </a:r>
            <a:endParaRPr lang="en-US" altLang="ko-KR" sz="26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480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  <a:r>
              <a:rPr lang="en-US" altLang="ko-KR" dirty="0"/>
              <a:t>(O, X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답안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처음 코딩을 배우는 사람도 쉽게 시작할 수 있다 </a:t>
            </a:r>
            <a:r>
              <a:rPr lang="en-US" altLang="ko-KR" dirty="0"/>
              <a:t>( </a:t>
            </a:r>
            <a:r>
              <a:rPr lang="en-US" altLang="ko-KR" dirty="0">
                <a:solidFill>
                  <a:srgbClr val="FF0000"/>
                </a:solidFill>
              </a:rPr>
              <a:t>O </a:t>
            </a:r>
            <a:r>
              <a:rPr lang="en-US" altLang="ko-KR" dirty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ko-KR" altLang="en-US" sz="2600" b="1" dirty="0" err="1"/>
              <a:t>파이썬은</a:t>
            </a:r>
            <a:r>
              <a:rPr lang="ko-KR" altLang="en-US" sz="2600" b="1" dirty="0"/>
              <a:t> 웹 어플리케이션을</a:t>
            </a:r>
            <a:r>
              <a:rPr lang="en-US" altLang="ko-KR" sz="2600" b="1" dirty="0"/>
              <a:t> </a:t>
            </a:r>
            <a:r>
              <a:rPr lang="ko-KR" altLang="en-US" sz="2600" b="1" dirty="0"/>
              <a:t>만드는데 사용한다 </a:t>
            </a:r>
            <a:r>
              <a:rPr lang="en-US" altLang="ko-KR" sz="2600" b="1" dirty="0"/>
              <a:t>( </a:t>
            </a:r>
            <a:r>
              <a:rPr lang="en-US" altLang="ko-KR" sz="2600" b="1" dirty="0">
                <a:solidFill>
                  <a:srgbClr val="FF0000"/>
                </a:solidFill>
              </a:rPr>
              <a:t>O</a:t>
            </a:r>
            <a:r>
              <a:rPr lang="en-US" altLang="ko-KR" sz="2600" b="1" dirty="0"/>
              <a:t> )</a:t>
            </a:r>
          </a:p>
          <a:p>
            <a:pPr marL="228600" lvl="1">
              <a:spcBef>
                <a:spcPts val="1000"/>
              </a:spcBef>
            </a:pPr>
            <a:r>
              <a:rPr lang="ko-KR" altLang="en-US" sz="2600" b="1" dirty="0" err="1"/>
              <a:t>파이썬에서</a:t>
            </a:r>
            <a:r>
              <a:rPr lang="ko-KR" altLang="en-US" sz="2600" b="1" dirty="0"/>
              <a:t> 종합적인 큰 규모의 표준 라이브러리를 제공한다 </a:t>
            </a:r>
            <a:r>
              <a:rPr lang="en-US" altLang="ko-KR" sz="2600" b="1" dirty="0"/>
              <a:t>( </a:t>
            </a:r>
            <a:r>
              <a:rPr lang="en-US" altLang="ko-KR" sz="2600" b="1" dirty="0">
                <a:solidFill>
                  <a:srgbClr val="FF0000"/>
                </a:solidFill>
              </a:rPr>
              <a:t>O</a:t>
            </a:r>
            <a:r>
              <a:rPr lang="en-US" altLang="ko-KR" sz="2600" b="1" dirty="0"/>
              <a:t> ) </a:t>
            </a:r>
          </a:p>
          <a:p>
            <a:pPr marL="228600" lvl="1">
              <a:spcBef>
                <a:spcPts val="1000"/>
              </a:spcBef>
            </a:pPr>
            <a:r>
              <a:rPr lang="ko-KR" altLang="en-US" sz="2600" b="1" dirty="0" err="1"/>
              <a:t>파이썬에서</a:t>
            </a:r>
            <a:r>
              <a:rPr lang="ko-KR" altLang="en-US" sz="2600" b="1" dirty="0"/>
              <a:t> 객체지향 프로그래밍은 지원되지 않는다 </a:t>
            </a:r>
            <a:r>
              <a:rPr lang="en-US" altLang="ko-KR" sz="2600" b="1" dirty="0"/>
              <a:t>( </a:t>
            </a:r>
            <a:r>
              <a:rPr lang="en-US" altLang="ko-KR" sz="2600" b="1" dirty="0">
                <a:solidFill>
                  <a:srgbClr val="FF0000"/>
                </a:solidFill>
              </a:rPr>
              <a:t>X</a:t>
            </a:r>
            <a:r>
              <a:rPr lang="en-US" altLang="ko-KR" sz="2600" b="1" dirty="0"/>
              <a:t> )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778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오지 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파이썬이</a:t>
            </a:r>
            <a:r>
              <a:rPr lang="ko-KR" altLang="en-US" dirty="0"/>
              <a:t> 동작하는 플랫폼을 모두 </a:t>
            </a:r>
            <a:r>
              <a:rPr lang="ko-KR" altLang="en-US" dirty="0" err="1"/>
              <a:t>선택하시오</a:t>
            </a:r>
            <a:endParaRPr lang="en-US" altLang="ko-KR" dirty="0"/>
          </a:p>
          <a:p>
            <a:pPr lvl="1"/>
            <a:r>
              <a:rPr lang="en-US" altLang="ko-KR" dirty="0"/>
              <a:t>Window OS</a:t>
            </a:r>
          </a:p>
          <a:p>
            <a:pPr lvl="1"/>
            <a:r>
              <a:rPr lang="en-US" altLang="ko-KR" dirty="0"/>
              <a:t>Android OS</a:t>
            </a:r>
          </a:p>
          <a:p>
            <a:pPr lvl="1"/>
            <a:r>
              <a:rPr lang="en-US" altLang="ko-KR" dirty="0"/>
              <a:t>Linux</a:t>
            </a:r>
          </a:p>
          <a:p>
            <a:pPr lvl="1"/>
            <a:r>
              <a:rPr lang="en-US" altLang="ko-KR" dirty="0"/>
              <a:t>Nokia series 60</a:t>
            </a:r>
          </a:p>
          <a:p>
            <a:pPr lvl="1"/>
            <a:r>
              <a:rPr lang="en-US" altLang="ko-KR" dirty="0"/>
              <a:t>Unix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8570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오지 </a:t>
            </a:r>
            <a:r>
              <a:rPr lang="ko-KR" altLang="en-US" smtClean="0"/>
              <a:t>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파이썬이</a:t>
            </a:r>
            <a:r>
              <a:rPr lang="ko-KR" altLang="en-US" dirty="0"/>
              <a:t> 동작하는 플랫폼을 모두 </a:t>
            </a:r>
            <a:r>
              <a:rPr lang="ko-KR" altLang="en-US" dirty="0" err="1"/>
              <a:t>선택하시오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Window OS</a:t>
            </a:r>
          </a:p>
          <a:p>
            <a:pPr lvl="1"/>
            <a:r>
              <a:rPr lang="en-US" altLang="ko-KR" dirty="0"/>
              <a:t>Android OS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Linux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Nokia series 60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Unix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5521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_01 </a:t>
            </a:r>
            <a:r>
              <a:rPr lang="ko-KR" altLang="en-US" dirty="0" err="1"/>
              <a:t>파이썬</a:t>
            </a:r>
            <a:r>
              <a:rPr lang="ko-KR" altLang="en-US" dirty="0"/>
              <a:t> 개요</a:t>
            </a:r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고차원 언어</a:t>
            </a:r>
            <a:r>
              <a:rPr lang="en-US" altLang="ko-KR"/>
              <a:t>(high level language)</a:t>
            </a:r>
          </a:p>
          <a:p>
            <a:pPr lvl="1"/>
            <a:r>
              <a:rPr lang="en-US" altLang="ko-KR"/>
              <a:t>C, C++, Perl, Python, and Java</a:t>
            </a:r>
          </a:p>
          <a:p>
            <a:pPr lvl="1"/>
            <a:r>
              <a:rPr lang="ko-KR" altLang="en-US"/>
              <a:t>컴파일러</a:t>
            </a:r>
            <a:r>
              <a:rPr lang="en-US" altLang="ko-KR"/>
              <a:t>; </a:t>
            </a:r>
            <a:r>
              <a:rPr lang="ko-KR" altLang="en-US"/>
              <a:t>실행 파일을 생성하여</a:t>
            </a:r>
            <a:r>
              <a:rPr lang="en-US" altLang="ko-KR"/>
              <a:t> </a:t>
            </a:r>
            <a:r>
              <a:rPr lang="ko-KR" altLang="en-US"/>
              <a:t>실행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인터프리터</a:t>
            </a:r>
            <a:endParaRPr lang="en-US" altLang="ko-KR"/>
          </a:p>
          <a:p>
            <a:pPr lvl="1"/>
            <a:r>
              <a:rPr lang="ko-KR" altLang="en-US"/>
              <a:t>코드를 직접 실행한다</a:t>
            </a:r>
            <a:endParaRPr lang="en-US" altLang="ko-KR"/>
          </a:p>
          <a:p>
            <a:pPr lvl="1"/>
            <a:r>
              <a:rPr lang="ko-KR" altLang="en-US"/>
              <a:t>일괄적으로 컴파일하여 실행화일을 만들지 않고 실행되도록 기능 제공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97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왜 파이썬을 활용하는가</a:t>
            </a:r>
            <a:r>
              <a:rPr lang="en-US" altLang="ko-KR"/>
              <a:t>?(1/2)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처음 코딩을 배우는 사람도 쉽게 시작할 수 있다</a:t>
            </a:r>
            <a:endParaRPr lang="en-US" altLang="ko-KR" dirty="0"/>
          </a:p>
          <a:p>
            <a:pPr lvl="2"/>
            <a:r>
              <a:rPr lang="ko-KR" altLang="en-US" dirty="0"/>
              <a:t>프로그램을 작성 전에 알아야 하는 것이 적다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명령어가 영어 </a:t>
            </a:r>
            <a:r>
              <a:rPr lang="ko-KR" altLang="en-US" dirty="0" err="1"/>
              <a:t>일상용어와</a:t>
            </a:r>
            <a:r>
              <a:rPr lang="ko-KR" altLang="en-US" dirty="0"/>
              <a:t> 유사하다</a:t>
            </a:r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전산 </a:t>
            </a:r>
            <a:r>
              <a:rPr lang="ko-KR" altLang="en-US" dirty="0" err="1"/>
              <a:t>비전공자도</a:t>
            </a:r>
            <a:r>
              <a:rPr lang="ko-KR" altLang="en-US" dirty="0"/>
              <a:t> 널리 사용한다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ko-KR" altLang="en-US" dirty="0"/>
              <a:t>와 </a:t>
            </a:r>
            <a:r>
              <a:rPr lang="en-US" altLang="ko-KR" dirty="0" err="1"/>
              <a:t>SciPy</a:t>
            </a:r>
            <a:r>
              <a:rPr lang="ko-KR" altLang="en-US" dirty="0"/>
              <a:t>는 과학자들이 주로 사용한다</a:t>
            </a:r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현대 언어</a:t>
            </a:r>
            <a:endParaRPr lang="en-US" altLang="ko-KR" dirty="0"/>
          </a:p>
          <a:p>
            <a:pPr lvl="1"/>
            <a:r>
              <a:rPr lang="ko-KR" altLang="en-US" dirty="0"/>
              <a:t>웹 어플리케이션에 일반적으로 사용한다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모바일 앱 개발에도 사용한다</a:t>
            </a:r>
            <a:r>
              <a:rPr lang="en-US" altLang="ko-KR" dirty="0"/>
              <a:t>, Facebook </a:t>
            </a:r>
            <a:r>
              <a:rPr lang="ko-KR" altLang="en-US" dirty="0"/>
              <a:t>앱 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04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왜 파이썬을 활용하는가</a:t>
            </a:r>
            <a:r>
              <a:rPr lang="en-US" altLang="ko-KR"/>
              <a:t>?(2/2)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일반적인 목적으로 </a:t>
            </a:r>
            <a:r>
              <a:rPr lang="ko-KR" altLang="en-US" dirty="0" err="1"/>
              <a:t>인터프리트</a:t>
            </a:r>
            <a:r>
              <a:rPr lang="en-US" altLang="ko-KR" dirty="0"/>
              <a:t>(Interpret)</a:t>
            </a:r>
            <a:r>
              <a:rPr lang="ko-KR" altLang="en-US" dirty="0"/>
              <a:t>할 수 있는 고급 프로그래밍 언어</a:t>
            </a:r>
            <a:endParaRPr lang="en-US" altLang="ko-KR" dirty="0"/>
          </a:p>
          <a:p>
            <a:pPr lvl="1"/>
            <a:r>
              <a:rPr lang="ko-KR" altLang="en-US" dirty="0"/>
              <a:t>문법이 간단</a:t>
            </a:r>
            <a:endParaRPr lang="en-US" altLang="ko-KR" dirty="0"/>
          </a:p>
          <a:p>
            <a:pPr lvl="1"/>
            <a:r>
              <a:rPr lang="ko-KR" altLang="en-US" dirty="0" err="1"/>
              <a:t>가독성이</a:t>
            </a:r>
            <a:r>
              <a:rPr lang="ko-KR" altLang="en-US" dirty="0"/>
              <a:t> 좋음</a:t>
            </a:r>
            <a:endParaRPr lang="en-US" altLang="ko-KR" dirty="0"/>
          </a:p>
          <a:p>
            <a:pPr lvl="1"/>
            <a:r>
              <a:rPr lang="ko-KR" altLang="en-US" dirty="0"/>
              <a:t>종합적이고 큰 규모의 표준 라이브러리 제공</a:t>
            </a:r>
            <a:endParaRPr lang="en-US" altLang="ko-KR" dirty="0"/>
          </a:p>
          <a:p>
            <a:pPr lvl="1"/>
            <a:r>
              <a:rPr lang="ko-KR" altLang="en-US" dirty="0"/>
              <a:t>다양한 프로그래밍 패러다임 제공 </a:t>
            </a:r>
            <a:endParaRPr lang="en-US" altLang="ko-KR" dirty="0"/>
          </a:p>
          <a:p>
            <a:pPr lvl="2"/>
            <a:r>
              <a:rPr lang="ko-KR" altLang="en-US" dirty="0"/>
              <a:t>객체지향 언어</a:t>
            </a:r>
            <a:r>
              <a:rPr lang="en-US" altLang="ko-KR" dirty="0"/>
              <a:t>, </a:t>
            </a:r>
            <a:r>
              <a:rPr lang="ko-KR" altLang="en-US" dirty="0"/>
              <a:t>명령 지향 언어</a:t>
            </a:r>
            <a:r>
              <a:rPr lang="en-US" altLang="ko-KR" dirty="0"/>
              <a:t>, </a:t>
            </a:r>
            <a:r>
              <a:rPr lang="ko-KR" altLang="en-US" dirty="0"/>
              <a:t>함수형 프로그래밍 방식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20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개발자</a:t>
            </a:r>
            <a:r>
              <a:rPr lang="en-US" altLang="ko-KR" dirty="0"/>
              <a:t> </a:t>
            </a:r>
            <a:r>
              <a:rPr lang="ko-KR" altLang="en-US" dirty="0" err="1"/>
              <a:t>활용빈도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dirty="0" err="1"/>
              <a:t>RedMonk</a:t>
            </a:r>
            <a:r>
              <a:rPr lang="en-US" altLang="ko-KR" dirty="0"/>
              <a:t> Programming Language Rankings</a:t>
            </a:r>
            <a:r>
              <a:rPr lang="en-US" altLang="ko-KR" dirty="0" smtClean="0"/>
              <a:t>:</a:t>
            </a:r>
            <a:endParaRPr lang="en-US" altLang="ko-KR" sz="2000" dirty="0" smtClean="0">
              <a:hlinkClick r:id="rId3"/>
            </a:endParaRPr>
          </a:p>
          <a:p>
            <a:pPr lvl="1"/>
            <a:r>
              <a:rPr lang="en-US" altLang="ko-KR" sz="2000" dirty="0">
                <a:hlinkClick r:id="rId4"/>
              </a:rPr>
              <a:t>https://redmonk.com/sogrady/2019/07/18/language-rankings-6-19</a:t>
            </a:r>
            <a:r>
              <a:rPr lang="en-US" altLang="ko-KR" sz="2000" dirty="0" smtClean="0">
                <a:hlinkClick r:id="rId4"/>
              </a:rPr>
              <a:t>/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the </a:t>
            </a:r>
            <a:r>
              <a:rPr lang="en-US" altLang="ko-KR" sz="2000" dirty="0"/>
              <a:t>developer-focused industry analyst firm, </a:t>
            </a:r>
            <a:r>
              <a:rPr lang="en-US" altLang="ko-KR" sz="2000" dirty="0" err="1"/>
              <a:t>RedMonk</a:t>
            </a:r>
            <a:endParaRPr lang="en-US" altLang="ko-KR" sz="2000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Picture 1" descr="chan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4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개발자</a:t>
            </a:r>
            <a:r>
              <a:rPr lang="en-US" altLang="ko-KR" dirty="0"/>
              <a:t> </a:t>
            </a:r>
            <a:r>
              <a:rPr lang="ko-KR" altLang="en-US" dirty="0" err="1"/>
              <a:t>활용빈도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/>
              <a:t>7</a:t>
            </a:r>
            <a:r>
              <a:rPr lang="ko-KR" altLang="en-US" dirty="0" smtClean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hlinkClick r:id="" action="ppaction://noaction"/>
            </a:endParaRPr>
          </a:p>
          <a:p>
            <a:pPr lvl="1"/>
            <a:endParaRPr lang="en-US" altLang="ko-KR" dirty="0">
              <a:hlinkClick r:id="" action="ppaction://noaction"/>
            </a:endParaRPr>
          </a:p>
          <a:p>
            <a:pPr lvl="1"/>
            <a:endParaRPr lang="en-US" altLang="ko-KR" dirty="0">
              <a:hlinkClick r:id="" action="ppaction://noaction"/>
            </a:endParaRPr>
          </a:p>
          <a:p>
            <a:pPr lvl="1"/>
            <a:endParaRPr lang="en-US" altLang="ko-KR" dirty="0">
              <a:hlinkClick r:id="" action="ppaction://noaction"/>
            </a:endParaRPr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Picture 1" descr="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2334"/>
              </p:ext>
            </p:extLst>
          </p:nvPr>
        </p:nvGraphicFramePr>
        <p:xfrm>
          <a:off x="1172807" y="1821717"/>
          <a:ext cx="7192979" cy="4048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74282">
                  <a:extLst>
                    <a:ext uri="{9D8B030D-6E8A-4147-A177-3AD203B41FA5}">
                      <a16:colId xmlns:a16="http://schemas.microsoft.com/office/drawing/2014/main" val="2173041940"/>
                    </a:ext>
                  </a:extLst>
                </a:gridCol>
                <a:gridCol w="2422188">
                  <a:extLst>
                    <a:ext uri="{9D8B030D-6E8A-4147-A177-3AD203B41FA5}">
                      <a16:colId xmlns:a16="http://schemas.microsoft.com/office/drawing/2014/main" val="559844856"/>
                    </a:ext>
                  </a:extLst>
                </a:gridCol>
                <a:gridCol w="1011676">
                  <a:extLst>
                    <a:ext uri="{9D8B030D-6E8A-4147-A177-3AD203B41FA5}">
                      <a16:colId xmlns:a16="http://schemas.microsoft.com/office/drawing/2014/main" val="863169111"/>
                    </a:ext>
                  </a:extLst>
                </a:gridCol>
                <a:gridCol w="2684833">
                  <a:extLst>
                    <a:ext uri="{9D8B030D-6E8A-4147-A177-3AD203B41FA5}">
                      <a16:colId xmlns:a16="http://schemas.microsoft.com/office/drawing/2014/main" val="396901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2019/7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언어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7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 Script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 Script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6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Python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Python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0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888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C++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801684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C#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619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92226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Ruby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Ruby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84144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90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Objective-C(7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TypeScript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월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위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4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68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 개발자</a:t>
            </a:r>
            <a:r>
              <a:rPr lang="en-US" altLang="ko-KR" dirty="0"/>
              <a:t> </a:t>
            </a:r>
            <a:r>
              <a:rPr lang="ko-KR" altLang="en-US" dirty="0" err="1" smtClean="0"/>
              <a:t>활용빈도</a:t>
            </a:r>
            <a:r>
              <a:rPr lang="en-US" altLang="ko-KR" dirty="0"/>
              <a:t>(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TIOBE(measure Your Software Code Quality)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sz="1800" dirty="0"/>
              <a:t>Source </a:t>
            </a:r>
            <a:r>
              <a:rPr lang="en-US" altLang="ko-KR" sz="1800" dirty="0">
                <a:hlinkClick r:id="rId3"/>
              </a:rPr>
              <a:t>https://www.tiobe.com/tiobe-index</a:t>
            </a:r>
            <a:r>
              <a:rPr lang="en-US" altLang="ko-KR" sz="1800" dirty="0" smtClean="0">
                <a:hlinkClick r:id="rId3"/>
              </a:rPr>
              <a:t>/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The TIOBE Programming Community index is an indicator of the popularity of programming languages. The index is updated once a month. 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The </a:t>
            </a:r>
            <a:r>
              <a:rPr lang="en-US" altLang="ko-KR" sz="1800" dirty="0"/>
              <a:t>ratings are based on the number of skilled engineers world-wide, courses and third party vendors. </a:t>
            </a:r>
            <a:endParaRPr lang="en-US" altLang="ko-KR" sz="1800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Picture 1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90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4562</TotalTime>
  <Words>1315</Words>
  <Application>Microsoft Office PowerPoint</Application>
  <PresentationFormat>화면 슬라이드 쇼(4:3)</PresentationFormat>
  <Paragraphs>390</Paragraphs>
  <Slides>35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Wingdings</vt:lpstr>
      <vt:lpstr>Office 테마</vt:lpstr>
      <vt:lpstr>파이썬 개요 1주차_01</vt:lpstr>
      <vt:lpstr>학습목표</vt:lpstr>
      <vt:lpstr>프로그래밍이란 무엇인가?</vt:lpstr>
      <vt:lpstr>프로그래밍 언어</vt:lpstr>
      <vt:lpstr>왜 파이썬을 활용하는가?(1/2)</vt:lpstr>
      <vt:lpstr>왜 파이썬을 활용하는가?(2/2)</vt:lpstr>
      <vt:lpstr>프로그래밍 언어, 개발자 활용빈도 (2019년 7월)</vt:lpstr>
      <vt:lpstr>프로그래밍 언어, 개발자 활용빈도 (2019년 7월)</vt:lpstr>
      <vt:lpstr>프로그래밍 언어,  개발자 활용빈도(2019년 8월)</vt:lpstr>
      <vt:lpstr>프로그래밍 언어,  개발자 활용빈도(2019년 8월)</vt:lpstr>
      <vt:lpstr>파이썬 개발 역사</vt:lpstr>
      <vt:lpstr>파이썬 2.x와 3.x  차이점</vt:lpstr>
      <vt:lpstr>파이썬의 특징 (1/2)</vt:lpstr>
      <vt:lpstr>파이썬의 특징 (2/2)</vt:lpstr>
      <vt:lpstr>동작하는 플랫폼</vt:lpstr>
      <vt:lpstr>문법의 특성</vt:lpstr>
      <vt:lpstr>파이썬으로 할 수 있는 일(1/3)</vt:lpstr>
      <vt:lpstr>파이썬으로 할 수 있는 일(2/3)</vt:lpstr>
      <vt:lpstr>파이썬으로 할 수 있는 일(3/3)</vt:lpstr>
      <vt:lpstr>파이썬 활용도 (1/3)</vt:lpstr>
      <vt:lpstr>파이썬 활용도 (2/3)</vt:lpstr>
      <vt:lpstr>파이썬 활용도 (3/3)</vt:lpstr>
      <vt:lpstr>전체 강의 개요</vt:lpstr>
      <vt:lpstr>강의 대상 및 수업 목표</vt:lpstr>
      <vt:lpstr>강의 내용(1/2)</vt:lpstr>
      <vt:lpstr>강의 내용(2/2)</vt:lpstr>
      <vt:lpstr>성적처리 기준</vt:lpstr>
      <vt:lpstr>치팅 관련 처리</vt:lpstr>
      <vt:lpstr>게시판 활용</vt:lpstr>
      <vt:lpstr>강의 요약</vt:lpstr>
      <vt:lpstr>퀴즈(O, X)</vt:lpstr>
      <vt:lpstr>퀴즈(O, X) 답안 </vt:lpstr>
      <vt:lpstr>오지 선다</vt:lpstr>
      <vt:lpstr>오지 선다 답안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user</cp:lastModifiedBy>
  <cp:revision>359</cp:revision>
  <dcterms:created xsi:type="dcterms:W3CDTF">2015-11-07T02:06:58Z</dcterms:created>
  <dcterms:modified xsi:type="dcterms:W3CDTF">2019-08-13T02:10:18Z</dcterms:modified>
</cp:coreProperties>
</file>