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84" r:id="rId28"/>
    <p:sldId id="279" r:id="rId29"/>
    <p:sldId id="28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0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32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3/library/math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math.html#module-cmat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atetime.html?highlight=datetime#module-datetim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모듈의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 smtClean="0">
                <a:solidFill>
                  <a:schemeClr val="bg1"/>
                </a:solidFill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32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Module(1)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7392" y="1057040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023937" y="1962666"/>
          <a:ext cx="7096126" cy="389148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723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7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math.ceil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(x)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&gt;= x)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만족하는 가장 큰 정수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math.fsum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</a:t>
                      </a:r>
                      <a:r>
                        <a:rPr kumimoji="0" lang="en-US" altLang="ko-KR" sz="1800" b="0" i="1" kern="1200" dirty="0" err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US" altLang="ko-KR" sz="1800" b="0" i="1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합계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7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math.copysign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(x, y)</a:t>
                      </a:r>
                    </a:p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부호만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복사해서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math.isfinite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(x) </a:t>
                      </a:r>
                      <a:r>
                        <a:rPr lang="ko-KR" altLang="en-US" sz="1600" dirty="0" err="1">
                          <a:latin typeface="Calibri Light" panose="020F0302020204030204" pitchFamily="34" charset="0"/>
                        </a:rPr>
                        <a:t>유한수인</a:t>
                      </a:r>
                      <a:r>
                        <a:rPr lang="ko-KR" altLang="en-US" sz="1600" dirty="0">
                          <a:latin typeface="Calibri Light" panose="020F0302020204030204" pitchFamily="34" charset="0"/>
                        </a:rPr>
                        <a:t> 경우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math.fabs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(x) </a:t>
                      </a:r>
                      <a:r>
                        <a:rPr lang="ko-KR" altLang="en-US" sz="1600" dirty="0">
                          <a:latin typeface="Calibri Light" panose="020F0302020204030204" pitchFamily="34" charset="0"/>
                        </a:rPr>
                        <a:t>절대값</a:t>
                      </a:r>
                      <a:endParaRPr lang="ko-KR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math.isinf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(x) </a:t>
                      </a:r>
                      <a:r>
                        <a:rPr lang="ko-KR" altLang="en-US" sz="1600" dirty="0" err="1">
                          <a:latin typeface="Calibri Light" panose="020F0302020204030204" pitchFamily="34" charset="0"/>
                        </a:rPr>
                        <a:t>무한수인</a:t>
                      </a:r>
                      <a:r>
                        <a:rPr lang="ko-KR" altLang="en-US" sz="1600" dirty="0">
                          <a:latin typeface="Calibri Light" panose="020F0302020204030204" pitchFamily="34" charset="0"/>
                        </a:rPr>
                        <a:t> 경우 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math.factorial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>
                          <a:solidFill>
                            <a:srgbClr val="C00000"/>
                          </a:solidFill>
                          <a:latin typeface="Calibri Light" panose="020F0302020204030204" pitchFamily="34" charset="0"/>
                        </a:rPr>
                        <a:t>math.fmod</a:t>
                      </a:r>
                      <a:r>
                        <a:rPr lang="en-US" altLang="ko-KR" sz="1800" dirty="0">
                          <a:solidFill>
                            <a:srgbClr val="C00000"/>
                          </a:solidFill>
                          <a:latin typeface="Calibri Light" panose="020F0302020204030204" pitchFamily="34" charset="0"/>
                        </a:rPr>
                        <a:t>(x, y)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Calibri Light" panose="020F0302020204030204" pitchFamily="34" charset="0"/>
                        </a:rPr>
                        <a:t>실수의</a:t>
                      </a:r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Calibri Light" panose="020F0302020204030204" pitchFamily="34" charset="0"/>
                        </a:rPr>
                        <a:t> mod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  <a:latin typeface="Calibri Light" panose="020F0302020204030204" pitchFamily="34" charset="0"/>
                        </a:rPr>
                        <a:t>함수</a:t>
                      </a:r>
                      <a:endParaRPr lang="ko-KR" altLang="en-US" sz="1800" dirty="0">
                        <a:solidFill>
                          <a:srgbClr val="C00000"/>
                        </a:solidFill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9826">
                <a:tc>
                  <a:txBody>
                    <a:bodyPr/>
                    <a:lstStyle/>
                    <a:p>
                      <a:r>
                        <a:rPr lang="en-US" altLang="ko-KR" sz="1800" dirty="0" err="1">
                          <a:latin typeface="Calibri Light" panose="020F0302020204030204" pitchFamily="34" charset="0"/>
                        </a:rPr>
                        <a:t>math.floor</a:t>
                      </a:r>
                      <a:r>
                        <a:rPr lang="en-US" altLang="ko-KR" sz="1800" dirty="0">
                          <a:latin typeface="Calibri Light" panose="020F0302020204030204" pitchFamily="34" charset="0"/>
                        </a:rPr>
                        <a:t>(x)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 &lt;= x)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만족하는 가장 큰 정수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반환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err="1">
                          <a:latin typeface="Calibri Light" panose="020F0302020204030204" pitchFamily="34" charset="0"/>
                        </a:rPr>
                        <a:t>math.modf</a:t>
                      </a:r>
                      <a:r>
                        <a:rPr lang="en-US" altLang="ko-KR" sz="2000" dirty="0">
                          <a:latin typeface="Calibri Light" panose="020F0302020204030204" pitchFamily="34" charset="0"/>
                        </a:rPr>
                        <a:t>(x)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입력받은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순수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소수부분과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정수 부분으로 분리해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반환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분리된 부분은 모두 부호가 할당</a:t>
                      </a:r>
                      <a:endParaRPr lang="ko-KR" altLang="en-US" sz="18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60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Module(2)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승</a:t>
            </a:r>
            <a:r>
              <a:rPr lang="en-US" altLang="ko-KR"/>
              <a:t>, </a:t>
            </a:r>
            <a:r>
              <a:rPr lang="ko-KR" altLang="en-US"/>
              <a:t>로그 함수</a:t>
            </a:r>
            <a:endParaRPr lang="en-US" altLang="ko-KR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07392" y="1057040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1091519" y="2545560"/>
          <a:ext cx="7096126" cy="239418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39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math.exp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math.log2(x)</a:t>
                      </a:r>
                    </a:p>
                    <a:p>
                      <a:pPr latinLnBrk="1"/>
                      <a:r>
                        <a:rPr kumimoji="0"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the base-2 logarithm of </a:t>
                      </a:r>
                      <a:r>
                        <a:rPr kumimoji="0" lang="en-US" altLang="ko-KR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ko-KR" altLang="en-US" sz="1200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math.log(x[, base])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math.log10(x)</a:t>
                      </a:r>
                    </a:p>
                    <a:p>
                      <a:pPr latinLnBrk="1"/>
                      <a:r>
                        <a:rPr lang="en-US" altLang="ko-KR" sz="1200" dirty="0">
                          <a:latin typeface="+mj-lt"/>
                        </a:rPr>
                        <a:t>Return the base-10 logarithm of x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math.pow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(x, y)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math.sqrt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41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Module(3)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삼각함수</a:t>
            </a:r>
            <a:r>
              <a:rPr lang="en-US" altLang="ko-KR"/>
              <a:t>, </a:t>
            </a:r>
            <a:r>
              <a:rPr lang="ko-KR" altLang="en-US"/>
              <a:t>각도 변환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07392" y="1057040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1023937" y="2545560"/>
          <a:ext cx="7096126" cy="299053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10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math.asin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math.sin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math.atan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>
                          <a:latin typeface="+mj-lt"/>
                        </a:rPr>
                        <a:t>math.tan</a:t>
                      </a:r>
                      <a:r>
                        <a:rPr lang="en-US" altLang="ko-KR" sz="1800" dirty="0">
                          <a:latin typeface="+mj-lt"/>
                        </a:rPr>
                        <a:t>(x)</a:t>
                      </a:r>
                      <a:endParaRPr lang="ko-KR" alt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math.atan2(y, 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math.cos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107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math.degrees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math.radians</a:t>
                      </a:r>
                      <a:r>
                        <a:rPr kumimoji="0" lang="en-US" altLang="ko-K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913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math Module(4)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Hyperbolic functions(</a:t>
            </a:r>
            <a:r>
              <a:rPr lang="ko-KR" altLang="en-US"/>
              <a:t>쌍곡선 함수</a:t>
            </a:r>
            <a:r>
              <a:rPr lang="en-US" altLang="ko-KR"/>
              <a:t>) </a:t>
            </a:r>
            <a:r>
              <a:rPr lang="ko-KR" altLang="en-US"/>
              <a:t>과 </a:t>
            </a:r>
            <a:r>
              <a:rPr lang="en-US" altLang="ko-KR"/>
              <a:t>constants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507392" y="1057040"/>
            <a:ext cx="4143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http://docs.python.org/3/library/math.html</a:t>
            </a:r>
            <a:r>
              <a:rPr lang="ko-KR" altLang="en-US" dirty="0"/>
              <a:t>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023937" y="2545560"/>
          <a:ext cx="7096126" cy="28712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54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92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Methods with Description</a:t>
                      </a:r>
                      <a:endParaRPr lang="ko-KR" altLang="en-US" sz="1800" b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math.acosh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math.sinh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math.asinh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math.tanh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Calibri Light" panose="020F0302020204030204" pitchFamily="34" charset="0"/>
                        </a:rPr>
                        <a:t>math.atanh</a:t>
                      </a:r>
                      <a:r>
                        <a:rPr lang="en-US" altLang="ko-KR" dirty="0">
                          <a:latin typeface="Calibri Light" panose="020F0302020204030204" pitchFamily="34" charset="0"/>
                        </a:rPr>
                        <a:t>(x)</a:t>
                      </a:r>
                      <a:endParaRPr lang="ko-KR" altLang="en-US" dirty="0">
                        <a:latin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math.pi</a:t>
                      </a:r>
                      <a:endParaRPr kumimoji="0" lang="en-US" altLang="ko-KR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constant </a:t>
                      </a:r>
                      <a:r>
                        <a:rPr kumimoji="0" lang="el-GR" altLang="ko-KR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π = 3.141592...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7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math.cosh</a:t>
                      </a:r>
                      <a:r>
                        <a:rPr kumimoji="0" lang="en-US" altLang="ko-KR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(x)</a:t>
                      </a:r>
                      <a:endParaRPr kumimoji="0" lang="ko-KR" altLang="en-US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kern="1200" dirty="0" err="1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+mn-cs"/>
                        </a:rPr>
                        <a:t>math.e</a:t>
                      </a:r>
                      <a:endParaRPr kumimoji="0" lang="en-US" altLang="ko-KR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+mn-cs"/>
                      </a:endParaRPr>
                    </a:p>
                    <a:p>
                      <a:pPr marL="0" algn="l" rtl="0" eaLnBrk="1" latinLnBrk="1" hangingPunct="1"/>
                      <a:r>
                        <a:rPr kumimoji="0" lang="en-US" altLang="ko-KR" sz="12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constant e = 2.718281...</a:t>
                      </a:r>
                      <a:endParaRPr kumimoji="0" lang="ko-KR" alt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22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Module </a:t>
            </a:r>
            <a:r>
              <a:rPr lang="ko-KR" altLang="en-US" dirty="0"/>
              <a:t>예제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059030" y="1605710"/>
            <a:ext cx="6890016" cy="460805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47735" y="1732252"/>
            <a:ext cx="6071373" cy="4055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&gt;&gt;&gt; import math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math.fmod</a:t>
            </a:r>
            <a:r>
              <a:rPr lang="en-US" altLang="ko-KR" dirty="0"/>
              <a:t>(5.0, 2.0) 	# </a:t>
            </a:r>
            <a:r>
              <a:rPr lang="ko-KR" altLang="en-US" dirty="0" err="1"/>
              <a:t>실수형의</a:t>
            </a:r>
            <a:r>
              <a:rPr lang="en-US" altLang="ko-KR" dirty="0"/>
              <a:t> </a:t>
            </a:r>
            <a:r>
              <a:rPr lang="ko-KR" altLang="en-US" dirty="0"/>
              <a:t>나머지 연산</a:t>
            </a:r>
            <a:endParaRPr lang="en-US" altLang="ko-KR" dirty="0"/>
          </a:p>
          <a:p>
            <a:r>
              <a:rPr lang="en-US" altLang="ko-KR" dirty="0"/>
              <a:t>1.0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math.factorial</a:t>
            </a:r>
            <a:r>
              <a:rPr lang="en-US" altLang="ko-KR" dirty="0"/>
              <a:t>(5)		# </a:t>
            </a:r>
            <a:r>
              <a:rPr lang="ko-KR" altLang="en-US" dirty="0"/>
              <a:t>정수의 </a:t>
            </a:r>
            <a:r>
              <a:rPr lang="en-US" altLang="ko-KR" dirty="0"/>
              <a:t>factorial</a:t>
            </a:r>
          </a:p>
          <a:p>
            <a:r>
              <a:rPr lang="en-US" altLang="ko-KR" dirty="0"/>
              <a:t>120</a:t>
            </a:r>
          </a:p>
          <a:p>
            <a:r>
              <a:rPr lang="en-US" altLang="ko-KR" dirty="0"/>
              <a:t>&gt;&gt;&gt; math.log(100,10)		# log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2.0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math.pow</a:t>
            </a:r>
            <a:r>
              <a:rPr lang="en-US" altLang="ko-KR" dirty="0"/>
              <a:t>(2,3)</a:t>
            </a:r>
          </a:p>
          <a:p>
            <a:r>
              <a:rPr lang="en-US" altLang="ko-KR" dirty="0"/>
              <a:t>8.0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math.sqrt</a:t>
            </a:r>
            <a:r>
              <a:rPr lang="en-US" altLang="ko-KR" dirty="0"/>
              <a:t>(16)</a:t>
            </a:r>
          </a:p>
          <a:p>
            <a:r>
              <a:rPr lang="en-US" altLang="ko-KR" dirty="0"/>
              <a:t>4.0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math.e</a:t>
            </a:r>
            <a:r>
              <a:rPr lang="en-US" altLang="ko-KR" dirty="0"/>
              <a:t>		# </a:t>
            </a:r>
            <a:r>
              <a:rPr lang="ko-KR" altLang="en-US" dirty="0"/>
              <a:t>자연로그 값</a:t>
            </a:r>
            <a:endParaRPr lang="en-US" altLang="ko-KR" dirty="0"/>
          </a:p>
          <a:p>
            <a:r>
              <a:rPr lang="en-US" altLang="ko-KR" dirty="0"/>
              <a:t>2.718281828459045</a:t>
            </a:r>
          </a:p>
        </p:txBody>
      </p:sp>
    </p:spTree>
    <p:extLst>
      <p:ext uri="{BB962C8B-B14F-4D97-AF65-F5344CB8AC3E}">
        <p14:creationId xmlns:p14="http://schemas.microsoft.com/office/powerpoint/2010/main" val="255904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cmath module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Math module </a:t>
            </a:r>
            <a:r>
              <a:rPr lang="ko-KR" altLang="en-US"/>
              <a:t>동일한 기능을 복소수 대상으로 지원</a:t>
            </a:r>
            <a:endParaRPr lang="en-US" altLang="ko-KR"/>
          </a:p>
          <a:p>
            <a:r>
              <a:rPr lang="ko-KR" altLang="en-US">
                <a:hlinkClick r:id="rId2"/>
              </a:rPr>
              <a:t>참조</a:t>
            </a:r>
            <a:endParaRPr lang="en-US" altLang="ko-KR">
              <a:hlinkClick r:id="" action="ppaction://noaction"/>
            </a:endParaRPr>
          </a:p>
          <a:p>
            <a:pPr lvl="1"/>
            <a:r>
              <a:rPr lang="en-US" altLang="ko-KR">
                <a:hlinkClick r:id="" action="ppaction://noaction"/>
              </a:rPr>
              <a:t>https://docs.python.org/3/library/cmath.html#module-cmath</a:t>
            </a:r>
            <a:endParaRPr lang="en-US" altLang="ko-KR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9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Math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module</a:t>
                </a:r>
                <a:r>
                  <a:rPr lang="ko-KR" altLang="en-US" dirty="0"/>
                  <a:t>을 활용하여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이차방정식의 근의 공식을 만든다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이차방정식의 </a:t>
                </a:r>
                <a:r>
                  <a:rPr lang="en-US" altLang="ko-KR" dirty="0"/>
                  <a:t>a, b, c</a:t>
                </a:r>
                <a:r>
                  <a:rPr lang="ko-KR" altLang="en-US" dirty="0"/>
                  <a:t>값을 입력 받아 실근을 출력한다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a, b, c</a:t>
                </a:r>
                <a:r>
                  <a:rPr lang="ko-KR" altLang="en-US" dirty="0"/>
                  <a:t>값에 따라 함수를 선택하여 근을 계산한다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근의 공식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mtClean="0">
                            <a:latin typeface="Cambria Math" charset="0"/>
                          </a:rPr>
                          <m:t>−</m:t>
                        </m:r>
                        <m:r>
                          <a:rPr lang="en-US" altLang="ko-KR" smtClean="0">
                            <a:latin typeface="Cambria Math" charset="0"/>
                          </a:rPr>
                          <m:t>𝑏</m:t>
                        </m:r>
                        <m:r>
                          <a:rPr lang="en-US" altLang="ko-KR" smtClean="0">
                            <a:latin typeface="Cambria Math" charset="0"/>
                          </a:rPr>
                          <m:t> ±</m:t>
                        </m:r>
                        <m:rad>
                          <m:radPr>
                            <m:deg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mtClean="0"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smtClean="0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mtClean="0">
                                <a:latin typeface="Cambria Math" charset="0"/>
                              </a:rPr>
                              <m:t>−4</m:t>
                            </m:r>
                            <m:r>
                              <a:rPr lang="en-US" altLang="ko-KR" smtClean="0">
                                <a:latin typeface="Cambria Math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ko-KR" smtClean="0">
                            <a:latin typeface="Cambria Math" charset="0"/>
                          </a:rPr>
                          <m:t>2</m:t>
                        </m:r>
                        <m:r>
                          <a:rPr lang="en-US" altLang="ko-KR" smtClean="0">
                            <a:latin typeface="Cambria Math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159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12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  <a:r>
              <a:rPr lang="en-US" altLang="ko-KR" dirty="0"/>
              <a:t>,</a:t>
            </a:r>
            <a:r>
              <a:rPr lang="ko-KR" altLang="en-US" dirty="0"/>
              <a:t> 실근만 처리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77109" y="1679731"/>
            <a:ext cx="6853243" cy="46027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92828" y="1822334"/>
            <a:ext cx="6312186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import math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roots_formula</a:t>
            </a:r>
            <a:r>
              <a:rPr lang="en-US" altLang="ko-KR" dirty="0"/>
              <a:t>(a, b, c):</a:t>
            </a:r>
          </a:p>
          <a:p>
            <a:r>
              <a:rPr lang="en-US" altLang="ko-KR" dirty="0"/>
              <a:t>    d = b**2 - 4*a*c			# </a:t>
            </a:r>
            <a:r>
              <a:rPr lang="ko-KR" altLang="en-US" dirty="0"/>
              <a:t>판별식 계산</a:t>
            </a:r>
            <a:endParaRPr lang="ko-KR" altLang="ko-KR" dirty="0"/>
          </a:p>
          <a:p>
            <a:r>
              <a:rPr lang="en-US" altLang="ko-KR" dirty="0"/>
              <a:t>    if d &gt; 0: </a:t>
            </a:r>
            <a:endParaRPr lang="ko-KR" altLang="ko-KR" dirty="0"/>
          </a:p>
          <a:p>
            <a:r>
              <a:rPr lang="en-US" altLang="ko-KR" dirty="0"/>
              <a:t>        root1 = (-b + </a:t>
            </a:r>
            <a:r>
              <a:rPr lang="en-US" altLang="ko-KR" dirty="0" err="1"/>
              <a:t>math.sqrt</a:t>
            </a:r>
            <a:r>
              <a:rPr lang="en-US" altLang="ko-KR" dirty="0"/>
              <a:t>(d))/ (2*a)</a:t>
            </a:r>
            <a:endParaRPr lang="ko-KR" altLang="ko-KR" dirty="0"/>
          </a:p>
          <a:p>
            <a:r>
              <a:rPr lang="en-US" altLang="ko-KR" dirty="0"/>
              <a:t>        root2 = (-b - </a:t>
            </a:r>
            <a:r>
              <a:rPr lang="en-US" altLang="ko-KR" dirty="0" err="1"/>
              <a:t>math.sqrt</a:t>
            </a:r>
            <a:r>
              <a:rPr lang="en-US" altLang="ko-KR" dirty="0"/>
              <a:t>(d))/ (2*a)</a:t>
            </a:r>
            <a:endParaRPr lang="ko-KR" altLang="ko-KR" dirty="0"/>
          </a:p>
          <a:p>
            <a:r>
              <a:rPr lang="en-US" altLang="ko-KR" dirty="0"/>
              <a:t>        return root1, root2</a:t>
            </a:r>
            <a:endParaRPr lang="ko-KR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elif</a:t>
            </a:r>
            <a:r>
              <a:rPr lang="en-US" altLang="ko-KR" dirty="0"/>
              <a:t> d == 0:</a:t>
            </a:r>
            <a:endParaRPr lang="ko-KR" altLang="ko-KR" dirty="0"/>
          </a:p>
          <a:p>
            <a:r>
              <a:rPr lang="en-US" altLang="ko-KR" dirty="0"/>
              <a:t>        root1 = (-b / (2*a)) </a:t>
            </a:r>
            <a:endParaRPr lang="ko-KR" altLang="ko-KR" dirty="0"/>
          </a:p>
          <a:p>
            <a:r>
              <a:rPr lang="en-US" altLang="ko-KR" dirty="0"/>
              <a:t>        return root1</a:t>
            </a:r>
            <a:endParaRPr lang="ko-KR" altLang="ko-KR" dirty="0"/>
          </a:p>
          <a:p>
            <a:r>
              <a:rPr lang="en-US" altLang="ko-KR" dirty="0"/>
              <a:t>    else:				#</a:t>
            </a:r>
            <a:r>
              <a:rPr lang="ko-KR" altLang="en-US" dirty="0"/>
              <a:t>허근일 경우 </a:t>
            </a:r>
            <a:r>
              <a:rPr lang="en-US" altLang="ko-KR" dirty="0"/>
              <a:t>false</a:t>
            </a:r>
            <a:r>
              <a:rPr lang="ko-KR" altLang="en-US" dirty="0"/>
              <a:t>로 처리</a:t>
            </a:r>
            <a:endParaRPr lang="ko-KR" altLang="ko-KR" dirty="0"/>
          </a:p>
          <a:p>
            <a:r>
              <a:rPr lang="en-US" altLang="ko-KR" dirty="0"/>
              <a:t>        return False</a:t>
            </a:r>
          </a:p>
          <a:p>
            <a:endParaRPr lang="en-US" altLang="ko-KR" dirty="0"/>
          </a:p>
          <a:p>
            <a:r>
              <a:rPr lang="en-US" altLang="ko-KR" dirty="0"/>
              <a:t>r = </a:t>
            </a:r>
            <a:r>
              <a:rPr lang="en-US" altLang="ko-KR" dirty="0" err="1"/>
              <a:t>roots_formula</a:t>
            </a:r>
            <a:r>
              <a:rPr lang="en-US" altLang="ko-KR" dirty="0"/>
              <a:t>(1,5,4)</a:t>
            </a:r>
          </a:p>
          <a:p>
            <a:r>
              <a:rPr lang="en-US" altLang="ko-KR" dirty="0"/>
              <a:t>print( r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63" y="5156706"/>
            <a:ext cx="2341491" cy="132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  <a:r>
              <a:rPr lang="en-US" altLang="ko-KR" dirty="0"/>
              <a:t>,</a:t>
            </a:r>
            <a:r>
              <a:rPr lang="ko-KR" altLang="en-US" dirty="0"/>
              <a:t> 허근 포함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21146" y="1517515"/>
            <a:ext cx="6117150" cy="53131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1533" y="1565139"/>
            <a:ext cx="597122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import math, </a:t>
            </a:r>
            <a:r>
              <a:rPr lang="en-US" altLang="ko-KR" dirty="0" err="1"/>
              <a:t>cmath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deter(a, b, c) :			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math.pow</a:t>
            </a:r>
            <a:r>
              <a:rPr lang="en-US" altLang="ko-KR" dirty="0"/>
              <a:t>(b, 2) - 4*a*c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roots_formula</a:t>
            </a:r>
            <a:r>
              <a:rPr lang="en-US" altLang="ko-KR" dirty="0"/>
              <a:t>(a, b, c):</a:t>
            </a:r>
          </a:p>
          <a:p>
            <a:r>
              <a:rPr lang="en-US" altLang="ko-KR" dirty="0"/>
              <a:t>    if deter(</a:t>
            </a:r>
            <a:r>
              <a:rPr lang="en-US" altLang="ko-KR" dirty="0" err="1"/>
              <a:t>a,b,c</a:t>
            </a:r>
            <a:r>
              <a:rPr lang="en-US" altLang="ko-KR" dirty="0"/>
              <a:t>) &gt;= 0: </a:t>
            </a:r>
          </a:p>
          <a:p>
            <a:r>
              <a:rPr lang="en-US" altLang="ko-KR" dirty="0"/>
              <a:t>        root01 = (-b + </a:t>
            </a:r>
            <a:r>
              <a:rPr lang="en-US" altLang="ko-KR" dirty="0" err="1"/>
              <a:t>math.sqrt</a:t>
            </a:r>
            <a:r>
              <a:rPr lang="en-US" altLang="ko-KR" dirty="0"/>
              <a:t>(deter(</a:t>
            </a:r>
            <a:r>
              <a:rPr lang="en-US" altLang="ko-KR" dirty="0" err="1"/>
              <a:t>a,b,c</a:t>
            </a:r>
            <a:r>
              <a:rPr lang="en-US" altLang="ko-KR" dirty="0"/>
              <a:t>)))/ (2*a)</a:t>
            </a:r>
          </a:p>
          <a:p>
            <a:r>
              <a:rPr lang="en-US" altLang="ko-KR" dirty="0"/>
              <a:t>        root02 = (-b - </a:t>
            </a:r>
            <a:r>
              <a:rPr lang="en-US" altLang="ko-KR" dirty="0" err="1"/>
              <a:t>math.sqrt</a:t>
            </a:r>
            <a:r>
              <a:rPr lang="en-US" altLang="ko-KR" dirty="0"/>
              <a:t>(deter(</a:t>
            </a:r>
            <a:r>
              <a:rPr lang="en-US" altLang="ko-KR" dirty="0" err="1"/>
              <a:t>a,b,c</a:t>
            </a:r>
            <a:r>
              <a:rPr lang="en-US" altLang="ko-KR" dirty="0"/>
              <a:t>)))/ (2*a)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root01_real = -b/(2*a)</a:t>
            </a:r>
          </a:p>
          <a:p>
            <a:r>
              <a:rPr lang="en-US" altLang="ko-KR" dirty="0"/>
              <a:t>        root01_imag = (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math.fabs</a:t>
            </a:r>
            <a:r>
              <a:rPr lang="en-US" altLang="ko-KR" dirty="0"/>
              <a:t>(deter(</a:t>
            </a:r>
            <a:r>
              <a:rPr lang="en-US" altLang="ko-KR" dirty="0" err="1"/>
              <a:t>a,b,c</a:t>
            </a:r>
            <a:r>
              <a:rPr lang="en-US" altLang="ko-KR" dirty="0"/>
              <a:t>))))/ (2*a)</a:t>
            </a:r>
          </a:p>
          <a:p>
            <a:r>
              <a:rPr lang="en-US" altLang="ko-KR" dirty="0"/>
              <a:t>        root02_real = -b/(2*a)</a:t>
            </a:r>
          </a:p>
          <a:p>
            <a:r>
              <a:rPr lang="en-US" altLang="ko-KR" dirty="0"/>
              <a:t>        root02_imag = (</a:t>
            </a:r>
            <a:r>
              <a:rPr lang="en-US" altLang="ko-KR" dirty="0" err="1"/>
              <a:t>math.sqrt</a:t>
            </a:r>
            <a:r>
              <a:rPr lang="en-US" altLang="ko-KR" dirty="0"/>
              <a:t>(</a:t>
            </a:r>
            <a:r>
              <a:rPr lang="en-US" altLang="ko-KR" dirty="0" err="1"/>
              <a:t>math.fabs</a:t>
            </a:r>
            <a:r>
              <a:rPr lang="en-US" altLang="ko-KR" dirty="0"/>
              <a:t>(deter(</a:t>
            </a:r>
            <a:r>
              <a:rPr lang="en-US" altLang="ko-KR" dirty="0" err="1"/>
              <a:t>a,b,c</a:t>
            </a:r>
            <a:r>
              <a:rPr lang="en-US" altLang="ko-KR" dirty="0"/>
              <a:t>))))/ (2*a)</a:t>
            </a:r>
          </a:p>
          <a:p>
            <a:r>
              <a:rPr lang="en-US" altLang="ko-KR" dirty="0"/>
              <a:t>        root01 = root01_real + root01_imag * 1j</a:t>
            </a:r>
          </a:p>
          <a:p>
            <a:r>
              <a:rPr lang="en-US" altLang="ko-KR" dirty="0"/>
              <a:t>        root02 = root02_real - root02_imag * 1j</a:t>
            </a:r>
          </a:p>
          <a:p>
            <a:endParaRPr lang="en-US" altLang="ko-KR" dirty="0"/>
          </a:p>
          <a:p>
            <a:r>
              <a:rPr lang="en-US" altLang="ko-KR" dirty="0"/>
              <a:t>    return [root01, root02]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roots_formula</a:t>
            </a:r>
            <a:r>
              <a:rPr lang="en-US" altLang="ko-KR" dirty="0"/>
              <a:t>(1,3,5))</a:t>
            </a:r>
          </a:p>
          <a:p>
            <a:endParaRPr lang="en-US" altLang="ko-KR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58" y="1565139"/>
            <a:ext cx="5342475" cy="1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7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을 활용하여</a:t>
            </a:r>
            <a:endParaRPr lang="en-US" altLang="ko-KR" dirty="0"/>
          </a:p>
          <a:p>
            <a:pPr lvl="1"/>
            <a:r>
              <a:rPr lang="ko-KR" altLang="en-US" dirty="0"/>
              <a:t>사용자에게 각도</a:t>
            </a:r>
            <a:r>
              <a:rPr lang="en-US" altLang="ko-KR" dirty="0"/>
              <a:t>(degree)</a:t>
            </a:r>
            <a:r>
              <a:rPr lang="ko-KR" altLang="en-US" dirty="0"/>
              <a:t>를 입력 받는다</a:t>
            </a:r>
            <a:endParaRPr lang="en-US" altLang="ko-KR" dirty="0"/>
          </a:p>
          <a:p>
            <a:pPr lvl="1"/>
            <a:r>
              <a:rPr lang="ko-KR" altLang="en-US" dirty="0"/>
              <a:t>입력 값을</a:t>
            </a:r>
            <a:r>
              <a:rPr lang="en-US" altLang="ko-KR" dirty="0"/>
              <a:t> radian </a:t>
            </a:r>
            <a:r>
              <a:rPr lang="ko-KR" altLang="en-US" dirty="0"/>
              <a:t>값으로 바꾼 후 </a:t>
            </a:r>
            <a:endParaRPr lang="en-US" altLang="ko-KR" dirty="0"/>
          </a:p>
          <a:p>
            <a:pPr lvl="1"/>
            <a:r>
              <a:rPr lang="ko-KR" altLang="en-US" dirty="0"/>
              <a:t>다음의 삼각함수 값을 출력 하시오</a:t>
            </a:r>
            <a:endParaRPr lang="en-US" altLang="ko-KR" dirty="0"/>
          </a:p>
          <a:p>
            <a:pPr lvl="2"/>
            <a:r>
              <a:rPr lang="en-US" altLang="ko-KR" dirty="0"/>
              <a:t>sin(), cos(), tan()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37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 이해하기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r>
              <a:rPr lang="en-US" altLang="ko-KR" dirty="0"/>
              <a:t>math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336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49" y="1668932"/>
            <a:ext cx="6821633" cy="32875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6750" y="1768631"/>
            <a:ext cx="650571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math</a:t>
            </a:r>
          </a:p>
          <a:p>
            <a:endParaRPr lang="en-US" altLang="ko-KR" sz="1600" dirty="0"/>
          </a:p>
          <a:p>
            <a:r>
              <a:rPr lang="en-US" altLang="ko-KR" sz="1600" dirty="0"/>
              <a:t>angle = float(input("</a:t>
            </a:r>
            <a:r>
              <a:rPr lang="ko-KR" altLang="en-US" sz="1600" dirty="0"/>
              <a:t>각도</a:t>
            </a:r>
            <a:r>
              <a:rPr lang="en-US" altLang="ko-KR" sz="1600" dirty="0"/>
              <a:t>[degree]: "))</a:t>
            </a:r>
          </a:p>
          <a:p>
            <a:r>
              <a:rPr lang="en-US" altLang="ko-KR" sz="1600" dirty="0"/>
              <a:t>rad = </a:t>
            </a:r>
            <a:r>
              <a:rPr lang="en-US" altLang="ko-KR" sz="1600" dirty="0" err="1">
                <a:solidFill>
                  <a:srgbClr val="C00000"/>
                </a:solidFill>
              </a:rPr>
              <a:t>math.radians</a:t>
            </a:r>
            <a:r>
              <a:rPr lang="en-US" altLang="ko-KR" sz="1600" dirty="0">
                <a:solidFill>
                  <a:srgbClr val="C00000"/>
                </a:solidFill>
              </a:rPr>
              <a:t>(angle)	</a:t>
            </a:r>
            <a:r>
              <a:rPr lang="en-US" altLang="ko-KR" sz="1600" dirty="0"/>
              <a:t>	# radian </a:t>
            </a:r>
            <a:r>
              <a:rPr lang="ko-KR" altLang="en-US" sz="1600" dirty="0"/>
              <a:t>값으로 바꾸기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result_sin</a:t>
            </a:r>
            <a:r>
              <a:rPr lang="en-US" altLang="ko-KR" sz="1600" dirty="0"/>
              <a:t> = </a:t>
            </a:r>
            <a:r>
              <a:rPr lang="en-US" altLang="ko-KR" sz="1600" dirty="0" err="1">
                <a:solidFill>
                  <a:srgbClr val="C00000"/>
                </a:solidFill>
              </a:rPr>
              <a:t>math.sin</a:t>
            </a:r>
            <a:r>
              <a:rPr lang="en-US" altLang="ko-KR" sz="1600" dirty="0">
                <a:solidFill>
                  <a:srgbClr val="C00000"/>
                </a:solidFill>
              </a:rPr>
              <a:t>(rad)</a:t>
            </a:r>
          </a:p>
          <a:p>
            <a:r>
              <a:rPr lang="en-US" altLang="ko-KR" sz="1600" dirty="0" err="1"/>
              <a:t>result_cos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math.cos</a:t>
            </a:r>
            <a:r>
              <a:rPr lang="en-US" altLang="ko-KR" sz="1600" dirty="0"/>
              <a:t>(rad)</a:t>
            </a:r>
          </a:p>
          <a:p>
            <a:r>
              <a:rPr lang="en-US" altLang="ko-KR" sz="1600" dirty="0" err="1"/>
              <a:t>result_tan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math.tan</a:t>
            </a:r>
            <a:r>
              <a:rPr lang="en-US" altLang="ko-KR" sz="1600" dirty="0"/>
              <a:t>(rad)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print("degree:", angle, ", radian:", rad)</a:t>
            </a:r>
          </a:p>
          <a:p>
            <a:r>
              <a:rPr lang="en-US" altLang="ko-KR" sz="1600" dirty="0"/>
              <a:t>print("sin:", </a:t>
            </a:r>
            <a:r>
              <a:rPr lang="en-US" altLang="ko-KR" sz="1600" dirty="0" err="1"/>
              <a:t>result_sin</a:t>
            </a:r>
            <a:r>
              <a:rPr lang="en-US" altLang="ko-KR" sz="1600" dirty="0"/>
              <a:t>, ", </a:t>
            </a:r>
            <a:r>
              <a:rPr lang="en-US" altLang="ko-KR" sz="1600" dirty="0" err="1"/>
              <a:t>cos</a:t>
            </a:r>
            <a:r>
              <a:rPr lang="en-US" altLang="ko-KR" sz="1600" dirty="0"/>
              <a:t>:", </a:t>
            </a:r>
            <a:r>
              <a:rPr lang="en-US" altLang="ko-KR" sz="1600" dirty="0" err="1"/>
              <a:t>result_cos</a:t>
            </a:r>
            <a:r>
              <a:rPr lang="en-US" altLang="ko-KR" sz="1600" dirty="0"/>
              <a:t>, ", tan:", </a:t>
            </a:r>
            <a:r>
              <a:rPr lang="en-US" altLang="ko-KR" sz="1600" dirty="0" err="1"/>
              <a:t>result_tan</a:t>
            </a:r>
            <a:r>
              <a:rPr lang="en-US" altLang="ko-KR" sz="1600" dirty="0"/>
              <a:t>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56" y="4956464"/>
            <a:ext cx="7821105" cy="1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Datetime module(1)</a:t>
            </a:r>
            <a:endParaRPr lang="ko-KR" altLang="en-US" dirty="0"/>
          </a:p>
        </p:txBody>
      </p:sp>
      <p:sp>
        <p:nvSpPr>
          <p:cNvPr id="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날짜와 시간 관련 기능을 제공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datetime.date</a:t>
            </a:r>
            <a:endParaRPr lang="en-US" altLang="ko-KR" dirty="0"/>
          </a:p>
          <a:p>
            <a:pPr lvl="1"/>
            <a:r>
              <a:rPr lang="en-US" altLang="ko-KR" dirty="0"/>
              <a:t>Gregorian calendar </a:t>
            </a:r>
            <a:r>
              <a:rPr lang="ko-KR" altLang="en-US" dirty="0"/>
              <a:t>기준</a:t>
            </a:r>
            <a:endParaRPr lang="en-US" altLang="ko-KR" dirty="0"/>
          </a:p>
          <a:p>
            <a:pPr lvl="1"/>
            <a:r>
              <a:rPr lang="en-US" altLang="ko-KR" dirty="0"/>
              <a:t>Year, month, day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datetime.time</a:t>
            </a:r>
            <a:endParaRPr lang="en-US" altLang="ko-KR" dirty="0"/>
          </a:p>
          <a:p>
            <a:pPr lvl="1"/>
            <a:r>
              <a:rPr lang="en-US" altLang="ko-KR" dirty="0"/>
              <a:t>Hour, minute, second, microsecond</a:t>
            </a:r>
          </a:p>
          <a:p>
            <a:r>
              <a:rPr lang="en-US" altLang="ko-KR" dirty="0"/>
              <a:t>class </a:t>
            </a:r>
            <a:r>
              <a:rPr lang="en-US" altLang="ko-KR" dirty="0" err="1"/>
              <a:t>datetime.datetime</a:t>
            </a:r>
            <a:endParaRPr lang="en-US" altLang="ko-KR" dirty="0"/>
          </a:p>
          <a:p>
            <a:pPr lvl="1"/>
            <a:r>
              <a:rPr lang="en-US" altLang="ko-KR" dirty="0"/>
              <a:t>Class date, time</a:t>
            </a:r>
            <a:r>
              <a:rPr lang="ko-KR" altLang="en-US" dirty="0"/>
              <a:t>을 합친 것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7544" y="1161896"/>
            <a:ext cx="66297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https://docs.python.org/3/library/datetime.html?highlight=datetime#module-datetime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256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date object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날짜를 불러오고</a:t>
            </a:r>
            <a:r>
              <a:rPr lang="en-US" altLang="ko-KR" dirty="0"/>
              <a:t>, </a:t>
            </a:r>
            <a:r>
              <a:rPr lang="ko-KR" altLang="en-US" dirty="0"/>
              <a:t>날짜 간의 마이너스가 가능하다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11529" y="2377593"/>
            <a:ext cx="6116395" cy="31720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19630" y="2477292"/>
            <a:ext cx="5656268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time</a:t>
            </a:r>
          </a:p>
          <a:p>
            <a:r>
              <a:rPr lang="en-US" altLang="ko-KR" sz="1600" dirty="0"/>
              <a:t>from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import date</a:t>
            </a:r>
          </a:p>
          <a:p>
            <a:endParaRPr lang="en-US" altLang="ko-KR" sz="1600" dirty="0"/>
          </a:p>
          <a:p>
            <a:r>
              <a:rPr lang="en-US" altLang="ko-KR" sz="1600" dirty="0"/>
              <a:t>today = </a:t>
            </a:r>
            <a:r>
              <a:rPr lang="en-US" altLang="ko-KR" sz="1600" dirty="0" err="1">
                <a:solidFill>
                  <a:srgbClr val="C00000"/>
                </a:solidFill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/>
              <a:t>print(today)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Bday</a:t>
            </a:r>
            <a:r>
              <a:rPr lang="en-US" altLang="ko-KR" sz="1600" dirty="0"/>
              <a:t> = date(today.year+1, 2, 24)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Bday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due = </a:t>
            </a:r>
            <a:r>
              <a:rPr lang="en-US" altLang="ko-KR" sz="1600" dirty="0">
                <a:solidFill>
                  <a:srgbClr val="C00000"/>
                </a:solidFill>
              </a:rPr>
              <a:t>abs(</a:t>
            </a:r>
            <a:r>
              <a:rPr lang="en-US" altLang="ko-KR" sz="1600" dirty="0" err="1">
                <a:solidFill>
                  <a:srgbClr val="C00000"/>
                </a:solidFill>
              </a:rPr>
              <a:t>Bday</a:t>
            </a:r>
            <a:r>
              <a:rPr lang="en-US" altLang="ko-KR" sz="1600" dirty="0">
                <a:solidFill>
                  <a:srgbClr val="C00000"/>
                </a:solidFill>
              </a:rPr>
              <a:t> - today)</a:t>
            </a:r>
          </a:p>
          <a:p>
            <a:r>
              <a:rPr lang="en-US" altLang="ko-KR" sz="1600" dirty="0"/>
              <a:t>print(due)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29" y="4818153"/>
            <a:ext cx="4592332" cy="15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1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datetime object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.combine</a:t>
            </a:r>
          </a:p>
          <a:p>
            <a:pPr marL="0" indent="0">
              <a:buNone/>
            </a:pPr>
            <a:r>
              <a:rPr lang="en-US" altLang="ko-KR" dirty="0"/>
              <a:t>.now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  <a:r>
              <a:rPr lang="en-US" altLang="ko-KR" dirty="0" err="1"/>
              <a:t>utcnow</a:t>
            </a:r>
            <a:r>
              <a:rPr lang="en-US" altLang="ko-KR" dirty="0"/>
              <a:t>, </a:t>
            </a:r>
            <a:r>
              <a:rPr lang="ko-KR" altLang="en-US" dirty="0"/>
              <a:t>협정 </a:t>
            </a:r>
            <a:r>
              <a:rPr lang="ko-KR" altLang="en-US" dirty="0" err="1"/>
              <a:t>세계시</a:t>
            </a:r>
            <a:r>
              <a:rPr lang="en-US" altLang="ko-KR" dirty="0"/>
              <a:t>(Coordinated Universal Time, UTC)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00771" y="3427508"/>
            <a:ext cx="5764369" cy="262590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6053" y="3598798"/>
            <a:ext cx="56562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from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import date, time, </a:t>
            </a:r>
            <a:r>
              <a:rPr lang="en-US" altLang="ko-KR" sz="1600" dirty="0" err="1"/>
              <a:t>datetime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d=date(1990, 7,5)</a:t>
            </a:r>
          </a:p>
          <a:p>
            <a:r>
              <a:rPr lang="en-US" altLang="ko-KR" sz="1600" dirty="0"/>
              <a:t>t=time(12,30)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C00000"/>
                </a:solidFill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</a:rPr>
              <a:t>datetime.combine</a:t>
            </a:r>
            <a:r>
              <a:rPr lang="en-US" altLang="ko-KR" sz="1600" dirty="0">
                <a:solidFill>
                  <a:srgbClr val="C00000"/>
                </a:solidFill>
              </a:rPr>
              <a:t>(d, t))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</a:rPr>
              <a:t>datetime.now</a:t>
            </a:r>
            <a:r>
              <a:rPr lang="en-US" altLang="ko-KR" sz="1600" dirty="0">
                <a:solidFill>
                  <a:srgbClr val="C00000"/>
                </a:solidFill>
              </a:rPr>
              <a:t>())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</a:rPr>
              <a:t>datetime.utcnow</a:t>
            </a:r>
            <a:r>
              <a:rPr lang="en-US" altLang="ko-KR" sz="1600" dirty="0">
                <a:solidFill>
                  <a:srgbClr val="C00000"/>
                </a:solidFill>
              </a:rPr>
              <a:t>())</a:t>
            </a:r>
          </a:p>
          <a:p>
            <a:endParaRPr lang="en-US" altLang="ko-KR" sz="1600" dirty="0">
              <a:solidFill>
                <a:srgbClr val="C00000"/>
              </a:solidFill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92" y="4616337"/>
            <a:ext cx="3836694" cy="152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5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부모님 생일이 며칠 남았는지 계산하려고 한다</a:t>
            </a:r>
            <a:endParaRPr lang="en-US" altLang="ko-KR"/>
          </a:p>
          <a:p>
            <a:pPr lvl="1"/>
            <a:r>
              <a:rPr lang="ko-KR" altLang="en-US"/>
              <a:t>사용자에게 생일을 입력 받는다</a:t>
            </a:r>
            <a:endParaRPr lang="en-US" altLang="ko-KR"/>
          </a:p>
          <a:p>
            <a:pPr lvl="1"/>
            <a:r>
              <a:rPr lang="ko-KR" altLang="en-US"/>
              <a:t>오늘부터 생일까지 며칠 남았는지 계산하여 출력한다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28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09368"/>
            <a:ext cx="7342533" cy="416666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9215" y="1709066"/>
            <a:ext cx="7052515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from </a:t>
            </a:r>
            <a:r>
              <a:rPr lang="en-US" altLang="ko-KR" sz="1600" dirty="0" err="1"/>
              <a:t>datetime</a:t>
            </a:r>
            <a:r>
              <a:rPr lang="en-US" altLang="ko-KR" sz="1600" dirty="0"/>
              <a:t> import date</a:t>
            </a:r>
          </a:p>
          <a:p>
            <a:endParaRPr lang="en-US" altLang="ko-KR" sz="1600" dirty="0"/>
          </a:p>
          <a:p>
            <a:r>
              <a:rPr lang="en-US" altLang="ko-KR" sz="1600" dirty="0"/>
              <a:t>birthday = input("</a:t>
            </a:r>
            <a:r>
              <a:rPr lang="ko-KR" altLang="en-US" sz="1600" dirty="0"/>
              <a:t>생일을 입력하세요 </a:t>
            </a:r>
            <a:r>
              <a:rPr lang="en-US" altLang="ko-KR" sz="1600" dirty="0"/>
              <a:t>[ex)3</a:t>
            </a:r>
            <a:r>
              <a:rPr lang="ko-KR" altLang="en-US" sz="1600" dirty="0"/>
              <a:t>월</a:t>
            </a:r>
            <a:r>
              <a:rPr lang="en-US" altLang="ko-KR" sz="1600" dirty="0"/>
              <a:t>15</a:t>
            </a:r>
            <a:r>
              <a:rPr lang="ko-KR" altLang="en-US" sz="1600" dirty="0"/>
              <a:t>일 </a:t>
            </a:r>
            <a:r>
              <a:rPr lang="en-US" altLang="ko-KR" sz="1600" dirty="0"/>
              <a:t>= 3 15] : ")</a:t>
            </a:r>
          </a:p>
          <a:p>
            <a:r>
              <a:rPr lang="en-US" altLang="ko-KR" sz="1600" dirty="0"/>
              <a:t>birthday = </a:t>
            </a:r>
            <a:r>
              <a:rPr lang="en-US" altLang="ko-KR" sz="1600" dirty="0" err="1"/>
              <a:t>birthday.split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today = </a:t>
            </a:r>
            <a:r>
              <a:rPr lang="en-US" altLang="ko-KR" sz="1600" dirty="0" err="1">
                <a:solidFill>
                  <a:srgbClr val="C00000"/>
                </a:solidFill>
              </a:rPr>
              <a:t>date.today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/>
              <a:t>birthday = date(</a:t>
            </a:r>
            <a:r>
              <a:rPr lang="en-US" altLang="ko-KR" sz="1600" dirty="0" err="1"/>
              <a:t>today.year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(birthday[0]),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(birthday[1]))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due = birthday - today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due.days</a:t>
            </a:r>
            <a:r>
              <a:rPr lang="en-US" altLang="ko-KR" sz="1600" dirty="0"/>
              <a:t> &lt; 0: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next_birthday</a:t>
            </a:r>
            <a:r>
              <a:rPr lang="en-US" altLang="ko-KR" sz="1600" dirty="0"/>
              <a:t> = date(</a:t>
            </a:r>
            <a:r>
              <a:rPr lang="en-US" altLang="ko-KR" sz="1600" dirty="0" err="1"/>
              <a:t>today.year</a:t>
            </a:r>
            <a:r>
              <a:rPr lang="en-US" altLang="ko-KR" sz="1600" dirty="0"/>
              <a:t> + 1, </a:t>
            </a:r>
            <a:r>
              <a:rPr lang="en-US" altLang="ko-KR" sz="1600" dirty="0" err="1"/>
              <a:t>birthday.month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birthday.day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due = </a:t>
            </a:r>
            <a:r>
              <a:rPr lang="en-US" altLang="ko-KR" sz="1600" dirty="0" err="1"/>
              <a:t>next_birthday</a:t>
            </a:r>
            <a:r>
              <a:rPr lang="en-US" altLang="ko-KR" sz="1600" dirty="0"/>
              <a:t> – today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생일까지 남은 날짜는</a:t>
            </a:r>
            <a:r>
              <a:rPr lang="en-US" altLang="ko-KR" sz="1600" dirty="0"/>
              <a:t>: ", </a:t>
            </a:r>
            <a:r>
              <a:rPr lang="en-US" altLang="ko-KR" sz="1600" dirty="0" err="1"/>
              <a:t>due.days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727" y="5223415"/>
            <a:ext cx="5593623" cy="135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6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날짜를 입력하면 해당 날짜의 요일을 출력하려고 한다</a:t>
            </a:r>
            <a:endParaRPr lang="en-US" altLang="ko-KR" dirty="0"/>
          </a:p>
          <a:p>
            <a:pPr lvl="1"/>
            <a:r>
              <a:rPr lang="en-US" altLang="ko-KR" dirty="0" err="1"/>
              <a:t>datetime.date</a:t>
            </a:r>
            <a:r>
              <a:rPr lang="en-US" altLang="ko-KR" dirty="0"/>
              <a:t>(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).weekday() </a:t>
            </a:r>
            <a:r>
              <a:rPr lang="ko-KR" altLang="en-US" dirty="0"/>
              <a:t>함수 사용한다</a:t>
            </a:r>
            <a:endParaRPr lang="en-US" altLang="ko-KR" dirty="0"/>
          </a:p>
          <a:p>
            <a:pPr lvl="1"/>
            <a:r>
              <a:rPr lang="en-US" altLang="ko-KR" dirty="0"/>
              <a:t>Weekday() 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ko-KR" altLang="en-US" dirty="0"/>
              <a:t>값이 숫자이므로</a:t>
            </a:r>
            <a:endParaRPr lang="en-US" altLang="ko-KR" dirty="0"/>
          </a:p>
          <a:p>
            <a:pPr lvl="1"/>
            <a:r>
              <a:rPr lang="ko-KR" altLang="en-US" dirty="0"/>
              <a:t>요일 리스트를 만들어 변환하는 과정을 추가한다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0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49" y="1609368"/>
            <a:ext cx="7342533" cy="325036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9215" y="1709066"/>
            <a:ext cx="7052515" cy="315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import datetime</a:t>
            </a:r>
          </a:p>
          <a:p>
            <a:endParaRPr lang="en-US" altLang="ko-KR" sz="1600" dirty="0"/>
          </a:p>
          <a:p>
            <a:r>
              <a:rPr lang="en-US" altLang="ko-KR" sz="1600" dirty="0"/>
              <a:t>y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연도를 입력하세요</a:t>
            </a:r>
            <a:r>
              <a:rPr lang="en-US" altLang="ko-KR" sz="1600" dirty="0"/>
              <a:t>: "))</a:t>
            </a:r>
          </a:p>
          <a:p>
            <a:r>
              <a:rPr lang="en-US" altLang="ko-KR" sz="1600" dirty="0"/>
              <a:t>m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월을 입력하세요</a:t>
            </a:r>
            <a:r>
              <a:rPr lang="en-US" altLang="ko-KR" sz="1600" dirty="0"/>
              <a:t>: "))</a:t>
            </a:r>
          </a:p>
          <a:p>
            <a:r>
              <a:rPr lang="en-US" altLang="ko-KR" sz="1600" dirty="0"/>
              <a:t>d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일을 입력하세요</a:t>
            </a:r>
            <a:r>
              <a:rPr lang="en-US" altLang="ko-KR" sz="1600" dirty="0"/>
              <a:t>: "))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dayString</a:t>
            </a:r>
            <a:r>
              <a:rPr lang="en-US" altLang="ko-KR" sz="1600" dirty="0"/>
              <a:t> = ["</a:t>
            </a:r>
            <a:r>
              <a:rPr lang="ko-KR" altLang="en-US" sz="1600" dirty="0"/>
              <a:t>월</a:t>
            </a:r>
            <a:r>
              <a:rPr lang="en-US" altLang="ko-KR" sz="1600" dirty="0"/>
              <a:t>", "</a:t>
            </a:r>
            <a:r>
              <a:rPr lang="ko-KR" altLang="en-US" sz="1600" dirty="0"/>
              <a:t>화</a:t>
            </a:r>
            <a:r>
              <a:rPr lang="en-US" altLang="ko-KR" sz="1600" dirty="0"/>
              <a:t>", "</a:t>
            </a:r>
            <a:r>
              <a:rPr lang="ko-KR" altLang="en-US" sz="1600" dirty="0"/>
              <a:t>수</a:t>
            </a:r>
            <a:r>
              <a:rPr lang="en-US" altLang="ko-KR" sz="1600" dirty="0"/>
              <a:t>", "</a:t>
            </a:r>
            <a:r>
              <a:rPr lang="ko-KR" altLang="en-US" sz="1600" dirty="0"/>
              <a:t>목</a:t>
            </a:r>
            <a:r>
              <a:rPr lang="en-US" altLang="ko-KR" sz="1600" dirty="0"/>
              <a:t>", "</a:t>
            </a:r>
            <a:r>
              <a:rPr lang="ko-KR" altLang="en-US" sz="1600" dirty="0"/>
              <a:t>금</a:t>
            </a:r>
            <a:r>
              <a:rPr lang="en-US" altLang="ko-KR" sz="1600" dirty="0"/>
              <a:t>", "</a:t>
            </a:r>
            <a:r>
              <a:rPr lang="ko-KR" altLang="en-US" sz="1600" dirty="0"/>
              <a:t>토</a:t>
            </a:r>
            <a:r>
              <a:rPr lang="en-US" altLang="ko-KR" sz="1600" dirty="0"/>
              <a:t>", "</a:t>
            </a:r>
            <a:r>
              <a:rPr lang="ko-KR" altLang="en-US" sz="1600" dirty="0"/>
              <a:t>일</a:t>
            </a:r>
            <a:r>
              <a:rPr lang="en-US" altLang="ko-KR" sz="1600" dirty="0"/>
              <a:t>"]</a:t>
            </a:r>
          </a:p>
          <a:p>
            <a:r>
              <a:rPr lang="en-US" altLang="ko-KR" sz="1600" dirty="0"/>
              <a:t>day = </a:t>
            </a:r>
            <a:r>
              <a:rPr lang="en-US" altLang="ko-KR" sz="1600" dirty="0" err="1"/>
              <a:t>datetime.date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y,m,d</a:t>
            </a:r>
            <a:r>
              <a:rPr lang="en-US" altLang="ko-KR" sz="1600" dirty="0"/>
              <a:t>).weekday()</a:t>
            </a:r>
          </a:p>
          <a:p>
            <a:r>
              <a:rPr lang="en-US" altLang="ko-KR" sz="1600" dirty="0"/>
              <a:t>day = </a:t>
            </a:r>
            <a:r>
              <a:rPr lang="en-US" altLang="ko-KR" sz="1600" dirty="0" err="1"/>
              <a:t>dayString</a:t>
            </a:r>
            <a:r>
              <a:rPr lang="en-US" altLang="ko-KR" sz="1600" dirty="0"/>
              <a:t>[day]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print(y,"</a:t>
            </a:r>
            <a:r>
              <a:rPr lang="ko-KR" altLang="en-US" sz="1600" dirty="0"/>
              <a:t>년</a:t>
            </a:r>
            <a:r>
              <a:rPr lang="en-US" altLang="ko-KR" sz="1600" dirty="0"/>
              <a:t>", m, "</a:t>
            </a:r>
            <a:r>
              <a:rPr lang="ko-KR" altLang="en-US" sz="1600" dirty="0"/>
              <a:t>월</a:t>
            </a:r>
            <a:r>
              <a:rPr lang="en-US" altLang="ko-KR" sz="1600" dirty="0"/>
              <a:t>", d, "</a:t>
            </a:r>
            <a:r>
              <a:rPr lang="ko-KR" altLang="en-US" sz="1600" dirty="0"/>
              <a:t>일은</a:t>
            </a:r>
            <a:r>
              <a:rPr lang="en-US" altLang="ko-KR" sz="1600" dirty="0"/>
              <a:t>", day, "</a:t>
            </a:r>
            <a:r>
              <a:rPr lang="ko-KR" altLang="en-US" sz="1600" dirty="0"/>
              <a:t>요일 입니다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8DC0C4-1DEC-43A7-A1FC-EA05A857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36" y="4712253"/>
            <a:ext cx="4942002" cy="17260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5004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r>
              <a:rPr lang="ko-KR" altLang="en-US" dirty="0"/>
              <a:t>이란</a:t>
            </a:r>
            <a:endParaRPr lang="en-US" altLang="ko-KR" dirty="0"/>
          </a:p>
          <a:p>
            <a:pPr lvl="1"/>
            <a:r>
              <a:rPr lang="ko-KR" altLang="en-US" dirty="0"/>
              <a:t>표준 라이브러리의 일부분</a:t>
            </a:r>
            <a:endParaRPr lang="en-US" altLang="ko-KR" dirty="0"/>
          </a:p>
          <a:p>
            <a:pPr lvl="1"/>
            <a:r>
              <a:rPr lang="ko-KR" altLang="en-US" dirty="0"/>
              <a:t>파이썬 프로그램에서 사용되기 위한 명령문을 포함하고 있는 파일</a:t>
            </a:r>
            <a:endParaRPr lang="en-US" altLang="ko-KR" dirty="0"/>
          </a:p>
          <a:p>
            <a:r>
              <a:rPr lang="en-US" altLang="ko-KR" dirty="0"/>
              <a:t>string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.upper(), .lower(), .split()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math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fmod</a:t>
            </a:r>
            <a:r>
              <a:rPr lang="en-US" altLang="ko-KR" dirty="0"/>
              <a:t>(), .factorial(), .log(), .pow()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 활용해 보기</a:t>
            </a:r>
            <a:endParaRPr lang="en-US" altLang="ko-KR" dirty="0"/>
          </a:p>
          <a:p>
            <a:pPr lvl="1"/>
            <a:r>
              <a:rPr lang="en-US" altLang="ko-KR" dirty="0"/>
              <a:t>.today(), .year(), .month(), .day() </a:t>
            </a:r>
            <a:r>
              <a:rPr lang="ko-KR" altLang="en-US" dirty="0"/>
              <a:t>등</a:t>
            </a: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9139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smtClean="0"/>
              <a:t>주차</a:t>
            </a:r>
            <a:r>
              <a:rPr lang="en-US" altLang="ko-KR" dirty="0"/>
              <a:t>_01 </a:t>
            </a:r>
            <a:r>
              <a:rPr lang="ko-KR" altLang="en-US" dirty="0"/>
              <a:t>모듈의 이해</a:t>
            </a:r>
          </a:p>
        </p:txBody>
      </p:sp>
    </p:spTree>
    <p:extLst>
      <p:ext uri="{BB962C8B-B14F-4D97-AF65-F5344CB8AC3E}">
        <p14:creationId xmlns:p14="http://schemas.microsoft.com/office/powerpoint/2010/main" val="1210831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(Modules)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표준라이브러리</a:t>
            </a:r>
            <a:r>
              <a:rPr lang="en-US" altLang="ko-KR" dirty="0"/>
              <a:t>(standard library)</a:t>
            </a:r>
            <a:r>
              <a:rPr lang="ko-KR" altLang="en-US" dirty="0"/>
              <a:t>의 일부분 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프로그램에서 사용되기 위한 명령문을 포함하고 있는 파일</a:t>
            </a:r>
            <a:endParaRPr lang="en-US" altLang="ko-KR" dirty="0"/>
          </a:p>
          <a:p>
            <a:pPr lvl="1"/>
            <a:r>
              <a:rPr lang="ko-KR" altLang="en-US" dirty="0"/>
              <a:t>프로그래밍에 앞서 구현하려는 기능이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모듈에 있는지 여부 확인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Turtle, random</a:t>
            </a:r>
            <a:r>
              <a:rPr lang="ko-KR" altLang="en-US" dirty="0"/>
              <a:t> 모듈을 이미 사용해</a:t>
            </a:r>
            <a:r>
              <a:rPr lang="en-US" altLang="ko-KR" dirty="0"/>
              <a:t> </a:t>
            </a:r>
            <a:r>
              <a:rPr lang="ko-KR" altLang="en-US" dirty="0"/>
              <a:t>봄</a:t>
            </a:r>
            <a:endParaRPr lang="en-US" altLang="ko-KR" dirty="0"/>
          </a:p>
          <a:p>
            <a:r>
              <a:rPr lang="en-US" altLang="ko-KR" dirty="0"/>
              <a:t>random, </a:t>
            </a:r>
            <a:r>
              <a:rPr lang="en-US" altLang="ko-KR" dirty="0" err="1"/>
              <a:t>datetime</a:t>
            </a:r>
            <a:r>
              <a:rPr lang="en-US" altLang="ko-KR" dirty="0"/>
              <a:t>, math, string, turtle, </a:t>
            </a:r>
            <a:r>
              <a:rPr lang="en-US" altLang="ko-KR" dirty="0" err="1"/>
              <a:t>tkinter</a:t>
            </a:r>
            <a:r>
              <a:rPr lang="en-US" altLang="ko-KR" dirty="0"/>
              <a:t>, file </a:t>
            </a:r>
            <a:r>
              <a:rPr lang="ko-KR" altLang="en-US" dirty="0"/>
              <a:t>등 </a:t>
            </a:r>
            <a:r>
              <a:rPr lang="en-US" altLang="ko-KR" dirty="0"/>
              <a:t>200</a:t>
            </a:r>
            <a:r>
              <a:rPr lang="ko-KR" altLang="en-US" dirty="0"/>
              <a:t>여개 모듈 존재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2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내장형 모듈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49" y="1646422"/>
            <a:ext cx="4982978" cy="496032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4936" y="1657909"/>
            <a:ext cx="5328828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eval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def</a:t>
            </a:r>
            <a:r>
              <a:rPr lang="en-US" altLang="ko-KR" sz="1600" dirty="0"/>
              <a:t> dump(expression) :</a:t>
            </a:r>
          </a:p>
          <a:p>
            <a:r>
              <a:rPr lang="en-US" altLang="ko-KR" sz="1600" dirty="0"/>
              <a:t>    result = </a:t>
            </a:r>
            <a:r>
              <a:rPr lang="en-US" altLang="ko-KR" sz="1600" dirty="0" err="1">
                <a:solidFill>
                  <a:srgbClr val="C00000"/>
                </a:solidFill>
              </a:rPr>
              <a:t>eval</a:t>
            </a:r>
            <a:r>
              <a:rPr lang="en-US" altLang="ko-KR" sz="1600" dirty="0">
                <a:solidFill>
                  <a:srgbClr val="C00000"/>
                </a:solidFill>
              </a:rPr>
              <a:t>(expression)</a:t>
            </a:r>
          </a:p>
          <a:p>
            <a:r>
              <a:rPr lang="en-US" altLang="ko-KR" sz="1600" dirty="0"/>
              <a:t>    print(expression, "=&gt;", result, </a:t>
            </a:r>
            <a:r>
              <a:rPr lang="en-US" altLang="ko-KR" sz="1600" dirty="0">
                <a:solidFill>
                  <a:srgbClr val="C00000"/>
                </a:solidFill>
              </a:rPr>
              <a:t>type(result)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   </a:t>
            </a:r>
          </a:p>
          <a:p>
            <a:r>
              <a:rPr lang="en-US" altLang="ko-KR" sz="1600" dirty="0"/>
              <a:t>dump("1")</a:t>
            </a:r>
          </a:p>
          <a:p>
            <a:r>
              <a:rPr lang="en-US" altLang="ko-KR" sz="1600" dirty="0"/>
              <a:t>dump("1.0")</a:t>
            </a:r>
          </a:p>
          <a:p>
            <a:r>
              <a:rPr lang="en-US" altLang="ko-KR" sz="1600" dirty="0"/>
              <a:t>dump("'string'")</a:t>
            </a:r>
          </a:p>
          <a:p>
            <a:r>
              <a:rPr lang="en-US" altLang="ko-KR" sz="1600" dirty="0"/>
              <a:t>dump("1.0 + 2.0")</a:t>
            </a:r>
          </a:p>
          <a:p>
            <a:r>
              <a:rPr lang="en-US" altLang="ko-KR" sz="1600" dirty="0"/>
              <a:t>dump("'*' * 10")</a:t>
            </a:r>
          </a:p>
          <a:p>
            <a:r>
              <a:rPr lang="en-US" altLang="ko-KR" sz="1600" dirty="0"/>
              <a:t>dump</a:t>
            </a:r>
            <a:r>
              <a:rPr lang="en-US" altLang="ko-KR" sz="1600" dirty="0">
                <a:solidFill>
                  <a:srgbClr val="C00000"/>
                </a:solidFill>
              </a:rPr>
              <a:t>("</a:t>
            </a:r>
            <a:r>
              <a:rPr lang="en-US" altLang="ko-KR" sz="1600" dirty="0" err="1">
                <a:solidFill>
                  <a:srgbClr val="C00000"/>
                </a:solidFill>
              </a:rPr>
              <a:t>len</a:t>
            </a:r>
            <a:r>
              <a:rPr lang="en-US" altLang="ko-KR" sz="1600" dirty="0">
                <a:solidFill>
                  <a:srgbClr val="C00000"/>
                </a:solidFill>
              </a:rPr>
              <a:t>('world')")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38" y="3884159"/>
            <a:ext cx="4721487" cy="22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내장형 모듈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0849" y="1646422"/>
            <a:ext cx="4982978" cy="199643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49560" y="2044375"/>
            <a:ext cx="4100019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def f1(a):</a:t>
            </a:r>
          </a:p>
          <a:p>
            <a:r>
              <a:rPr lang="en-US" altLang="ko-KR" sz="1600" dirty="0"/>
              <a:t>          print(</a:t>
            </a:r>
            <a:r>
              <a:rPr lang="en-US" altLang="ko-KR" sz="1600" dirty="0">
                <a:solidFill>
                  <a:srgbClr val="FF6600"/>
                </a:solidFill>
              </a:rPr>
              <a:t>type(a), </a:t>
            </a:r>
            <a:r>
              <a:rPr lang="en-US" altLang="ko-KR" sz="1600" dirty="0"/>
              <a:t>a)</a:t>
            </a:r>
          </a:p>
          <a:p>
            <a:r>
              <a:rPr lang="en-US" altLang="ko-KR" sz="1600" dirty="0"/>
              <a:t>&gt;&gt;&gt; f1(1)</a:t>
            </a:r>
          </a:p>
          <a:p>
            <a:r>
              <a:rPr lang="en-US" altLang="ko-KR" sz="1600" dirty="0"/>
              <a:t>&gt;&gt;&gt; apply(f1, (1, 2 + 3))</a:t>
            </a:r>
          </a:p>
        </p:txBody>
      </p:sp>
      <p:pic>
        <p:nvPicPr>
          <p:cNvPr id="7" name="그림 6" descr="화면 캡처">
            <a:extLst>
              <a:ext uri="{FF2B5EF4-FFF2-40B4-BE49-F238E27FC236}">
                <a16:creationId xmlns:a16="http://schemas.microsoft.com/office/drawing/2014/main" id="{458832E7-A645-4329-9155-83252AA9D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38" y="3296836"/>
            <a:ext cx="5609006" cy="3309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977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</a:t>
            </a:r>
            <a:r>
              <a:rPr lang="en-US" altLang="ko-KR" dirty="0"/>
              <a:t>String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00848" y="1646421"/>
            <a:ext cx="6276422" cy="36113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70005" y="1817155"/>
            <a:ext cx="5490429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C00000"/>
                </a:solidFill>
              </a:rPr>
              <a:t>import string</a:t>
            </a:r>
          </a:p>
          <a:p>
            <a:endParaRPr lang="en-US" altLang="ko-KR" sz="1600" dirty="0"/>
          </a:p>
          <a:p>
            <a:r>
              <a:rPr lang="en-US" altLang="ko-KR" sz="1600" dirty="0"/>
              <a:t>text = "All that I need you"</a:t>
            </a:r>
          </a:p>
          <a:p>
            <a:r>
              <a:rPr lang="en-US" altLang="ko-KR" sz="1600" dirty="0"/>
              <a:t>print("</a:t>
            </a:r>
            <a:r>
              <a:rPr lang="en-US" altLang="ko-KR" sz="1600" dirty="0" err="1"/>
              <a:t>capword</a:t>
            </a:r>
            <a:r>
              <a:rPr lang="en-US" altLang="ko-KR" sz="1600" dirty="0"/>
              <a:t>", "=&gt;", </a:t>
            </a:r>
            <a:r>
              <a:rPr lang="en-US" altLang="ko-KR" sz="1600" dirty="0" err="1"/>
              <a:t>string.capwords</a:t>
            </a:r>
            <a:r>
              <a:rPr lang="en-US" altLang="ko-KR" sz="1600" dirty="0"/>
              <a:t>(text))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print("upper", "=&gt;", </a:t>
            </a:r>
            <a:r>
              <a:rPr lang="en-US" altLang="ko-KR" sz="1600" dirty="0" err="1"/>
              <a:t>text.upper</a:t>
            </a:r>
            <a:r>
              <a:rPr lang="en-US" altLang="ko-KR" sz="1600" dirty="0"/>
              <a:t>())</a:t>
            </a:r>
          </a:p>
          <a:p>
            <a:r>
              <a:rPr lang="en-US" altLang="ko-KR" sz="1600" dirty="0"/>
              <a:t>print("lower", "=&gt;", </a:t>
            </a:r>
            <a:r>
              <a:rPr lang="en-US" altLang="ko-KR" sz="1600" dirty="0" err="1"/>
              <a:t>text.lower</a:t>
            </a:r>
            <a:r>
              <a:rPr lang="en-US" altLang="ko-KR" sz="1600" dirty="0"/>
              <a:t>())</a:t>
            </a:r>
          </a:p>
          <a:p>
            <a:r>
              <a:rPr lang="en-US" altLang="ko-KR" sz="1600" dirty="0"/>
              <a:t>print("split", "=&gt;", </a:t>
            </a:r>
            <a:r>
              <a:rPr lang="en-US" altLang="ko-KR" sz="1600" dirty="0" err="1"/>
              <a:t>text.split</a:t>
            </a:r>
            <a:r>
              <a:rPr lang="en-US" altLang="ko-KR" sz="1600" dirty="0"/>
              <a:t>(" "))</a:t>
            </a:r>
          </a:p>
          <a:p>
            <a:r>
              <a:rPr lang="en-US" altLang="ko-KR" sz="1600" dirty="0"/>
              <a:t>print("replace", "=&gt;", </a:t>
            </a:r>
            <a:r>
              <a:rPr lang="en-US" altLang="ko-KR" sz="1600" dirty="0" err="1"/>
              <a:t>text.replace</a:t>
            </a:r>
            <a:r>
              <a:rPr lang="en-US" altLang="ko-KR" sz="1600" dirty="0"/>
              <a:t>("you", "him"))</a:t>
            </a:r>
          </a:p>
          <a:p>
            <a:r>
              <a:rPr lang="en-US" altLang="ko-KR" sz="1600" dirty="0"/>
              <a:t>print("find", "=&gt;", </a:t>
            </a:r>
            <a:r>
              <a:rPr lang="en-US" altLang="ko-KR" sz="1600" dirty="0" err="1"/>
              <a:t>text.find</a:t>
            </a:r>
            <a:r>
              <a:rPr lang="en-US" altLang="ko-KR" sz="1600" dirty="0"/>
              <a:t>("All"))</a:t>
            </a:r>
          </a:p>
          <a:p>
            <a:r>
              <a:rPr lang="en-US" altLang="ko-KR" sz="1600" dirty="0"/>
              <a:t>print("count", "=&gt;", </a:t>
            </a:r>
            <a:r>
              <a:rPr lang="en-US" altLang="ko-KR" sz="1600" dirty="0" err="1"/>
              <a:t>text.count</a:t>
            </a:r>
            <a:r>
              <a:rPr lang="en-US" altLang="ko-KR" sz="1600" dirty="0"/>
              <a:t>("e")) 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60" y="4730773"/>
            <a:ext cx="450595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4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086A0-4483-4D18-8EBA-9F44AE9B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을 숫자로 변환하기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27894F0-791F-43AD-9B4A-B7C8E1B2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49" y="1646422"/>
            <a:ext cx="3986482" cy="21594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CA2F1-0606-4CB4-89F7-E7C01C479EC1}"/>
              </a:ext>
            </a:extLst>
          </p:cNvPr>
          <p:cNvSpPr txBox="1"/>
          <p:nvPr/>
        </p:nvSpPr>
        <p:spPr>
          <a:xfrm>
            <a:off x="901414" y="1746121"/>
            <a:ext cx="5334630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# to convert strings to numbers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int</a:t>
            </a:r>
            <a:r>
              <a:rPr lang="en-US" altLang="ko-KR" dirty="0"/>
              <a:t>("4711"))</a:t>
            </a:r>
          </a:p>
          <a:p>
            <a:endParaRPr lang="en-US" altLang="ko-KR" dirty="0"/>
          </a:p>
          <a:p>
            <a:r>
              <a:rPr lang="en-US" altLang="ko-KR" dirty="0"/>
              <a:t>print(float("4711"))</a:t>
            </a:r>
          </a:p>
        </p:txBody>
      </p:sp>
      <p:pic>
        <p:nvPicPr>
          <p:cNvPr id="6" name="그림 5" descr="화면 캡처">
            <a:extLst>
              <a:ext uri="{FF2B5EF4-FFF2-40B4-BE49-F238E27FC236}">
                <a16:creationId xmlns:a16="http://schemas.microsoft.com/office/drawing/2014/main" id="{1121481B-7D06-4090-A7EF-38D9E9BFE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46" y="2854972"/>
            <a:ext cx="4902544" cy="2518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2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스트링 변환하기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30</a:t>
            </a:r>
            <a:r>
              <a:rPr lang="ko-KR" altLang="en-US" dirty="0"/>
              <a:t>글자 이상의 영어문장을 입력 받는다</a:t>
            </a:r>
            <a:endParaRPr lang="en-US" altLang="ko-KR" dirty="0"/>
          </a:p>
          <a:p>
            <a:pPr lvl="1"/>
            <a:r>
              <a:rPr lang="ko-KR" altLang="en-US" dirty="0"/>
              <a:t>알파벳이 몇 개로 구성되었는지 출력한다</a:t>
            </a:r>
            <a:endParaRPr lang="en-US" altLang="ko-KR" dirty="0"/>
          </a:p>
          <a:p>
            <a:pPr lvl="1"/>
            <a:r>
              <a:rPr lang="ko-KR" altLang="en-US" dirty="0"/>
              <a:t>대문자</a:t>
            </a:r>
            <a:r>
              <a:rPr lang="en-US" altLang="ko-KR" dirty="0"/>
              <a:t>, </a:t>
            </a:r>
            <a:r>
              <a:rPr lang="ko-KR" altLang="en-US" dirty="0"/>
              <a:t>소문자 각각 몇 개로 구성되었는지 출력한다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49636"/>
            <a:ext cx="7024480" cy="339293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3814" y="1749335"/>
            <a:ext cx="6312186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/>
              <a:t>input_str</a:t>
            </a:r>
            <a:r>
              <a:rPr lang="en-US" altLang="ko-KR" dirty="0"/>
              <a:t> = input(“30</a:t>
            </a:r>
            <a:r>
              <a:rPr lang="ko-KR" altLang="en-US" dirty="0"/>
              <a:t>글자이상 영어문장 입력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alpha = 0</a:t>
            </a:r>
          </a:p>
          <a:p>
            <a:r>
              <a:rPr lang="en-US" altLang="ko-KR" dirty="0"/>
              <a:t>upper = 0</a:t>
            </a:r>
          </a:p>
          <a:p>
            <a:r>
              <a:rPr lang="en-US" altLang="ko-KR" dirty="0"/>
              <a:t>lower = 0</a:t>
            </a:r>
          </a:p>
          <a:p>
            <a:endParaRPr lang="en-US" altLang="ko-KR" dirty="0"/>
          </a:p>
          <a:p>
            <a:r>
              <a:rPr lang="en-US" altLang="ko-KR" dirty="0"/>
              <a:t>for letter in </a:t>
            </a:r>
            <a:r>
              <a:rPr lang="en-US" altLang="ko-KR" dirty="0" err="1"/>
              <a:t>input_str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alpha = alpha + </a:t>
            </a:r>
            <a:r>
              <a:rPr lang="en-US" altLang="ko-KR" dirty="0" err="1">
                <a:solidFill>
                  <a:srgbClr val="C00000"/>
                </a:solidFill>
              </a:rPr>
              <a:t>letter.isalpha</a:t>
            </a:r>
            <a:r>
              <a:rPr lang="en-US" altLang="ko-KR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dirty="0"/>
              <a:t>        upper = upper + </a:t>
            </a:r>
            <a:r>
              <a:rPr lang="en-US" altLang="ko-KR" dirty="0" err="1">
                <a:solidFill>
                  <a:srgbClr val="C00000"/>
                </a:solidFill>
              </a:rPr>
              <a:t>letter.isupper</a:t>
            </a:r>
            <a:r>
              <a:rPr lang="en-US" altLang="ko-KR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dirty="0"/>
              <a:t>        lower = lower + </a:t>
            </a:r>
            <a:r>
              <a:rPr lang="en-US" altLang="ko-KR" dirty="0" err="1">
                <a:solidFill>
                  <a:srgbClr val="C00000"/>
                </a:solidFill>
              </a:rPr>
              <a:t>letter.islower</a:t>
            </a:r>
            <a:r>
              <a:rPr lang="en-US" altLang="ko-KR" dirty="0">
                <a:solidFill>
                  <a:srgbClr val="C00000"/>
                </a:solidFill>
              </a:rPr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print("</a:t>
            </a:r>
            <a:r>
              <a:rPr lang="ko-KR" altLang="en-US" dirty="0"/>
              <a:t>알파벳 개수</a:t>
            </a:r>
            <a:r>
              <a:rPr lang="en-US" altLang="ko-KR" dirty="0"/>
              <a:t>: ", alpha, “, </a:t>
            </a:r>
            <a:r>
              <a:rPr lang="ko-KR" altLang="en-US" dirty="0"/>
              <a:t>대문자 개수</a:t>
            </a:r>
            <a:r>
              <a:rPr lang="en-US" altLang="ko-KR" dirty="0"/>
              <a:t>: ", upper, “, </a:t>
            </a:r>
            <a:r>
              <a:rPr lang="ko-KR" altLang="en-US" dirty="0"/>
              <a:t>소문자 개수</a:t>
            </a:r>
            <a:r>
              <a:rPr lang="en-US" altLang="ko-KR" dirty="0"/>
              <a:t>: ", lower)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042574"/>
            <a:ext cx="8129319" cy="139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5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4804</TotalTime>
  <Words>1101</Words>
  <Application>Microsoft Office PowerPoint</Application>
  <PresentationFormat>화면 슬라이드 쇼(4:3)</PresentationFormat>
  <Paragraphs>293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Cambria Math</vt:lpstr>
      <vt:lpstr>Office 테마</vt:lpstr>
      <vt:lpstr>모듈의 이해 10주차_01</vt:lpstr>
      <vt:lpstr>학습목표</vt:lpstr>
      <vt:lpstr>모듈(Modules)</vt:lpstr>
      <vt:lpstr>내장형 모듈 1</vt:lpstr>
      <vt:lpstr>내장형 모듈 2</vt:lpstr>
      <vt:lpstr>모듈 String </vt:lpstr>
      <vt:lpstr>String을 숫자로 변환하기</vt:lpstr>
      <vt:lpstr>연습문제 1</vt:lpstr>
      <vt:lpstr>연습문제 1 코드</vt:lpstr>
      <vt:lpstr>math Module(1)</vt:lpstr>
      <vt:lpstr>math Module(2)</vt:lpstr>
      <vt:lpstr>math Module(3)</vt:lpstr>
      <vt:lpstr>math Module(4)</vt:lpstr>
      <vt:lpstr>math Module 예제</vt:lpstr>
      <vt:lpstr>cmath module</vt:lpstr>
      <vt:lpstr>연습문제 2</vt:lpstr>
      <vt:lpstr>연습문제 2 코드, 실근만 처리</vt:lpstr>
      <vt:lpstr>연습문제 2 코드, 허근 포함</vt:lpstr>
      <vt:lpstr>연습문제 3</vt:lpstr>
      <vt:lpstr>연습문제 3 코드</vt:lpstr>
      <vt:lpstr>Datetime module(1)</vt:lpstr>
      <vt:lpstr>예제, date object</vt:lpstr>
      <vt:lpstr>예제, datetime object</vt:lpstr>
      <vt:lpstr>연습문제 4</vt:lpstr>
      <vt:lpstr>연습문제 4 코드</vt:lpstr>
      <vt:lpstr>연습문제 5</vt:lpstr>
      <vt:lpstr>연습문제 5 코드</vt:lpstr>
      <vt:lpstr>강의 요약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373</cp:revision>
  <dcterms:created xsi:type="dcterms:W3CDTF">2015-11-07T02:06:58Z</dcterms:created>
  <dcterms:modified xsi:type="dcterms:W3CDTF">2019-08-14T05:51:42Z</dcterms:modified>
</cp:coreProperties>
</file>