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3" r:id="rId13"/>
    <p:sldId id="284" r:id="rId14"/>
    <p:sldId id="285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2" r:id="rId26"/>
    <p:sldId id="278" r:id="rId27"/>
    <p:sldId id="281" r:id="rId28"/>
    <p:sldId id="279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358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376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408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다양한 모듈 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10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6304615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7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사용자가</a:t>
            </a:r>
            <a:r>
              <a:rPr lang="en-US" altLang="ko-KR"/>
              <a:t> </a:t>
            </a:r>
            <a:r>
              <a:rPr lang="ko-KR" altLang="en-US"/>
              <a:t>만드는 모듈 </a:t>
            </a:r>
            <a:r>
              <a:rPr lang="en-US" altLang="ko-KR"/>
              <a:t>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2648" y="1564710"/>
            <a:ext cx="3520813" cy="496518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0885" y="1721066"/>
            <a:ext cx="33796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filename; </a:t>
            </a:r>
            <a:r>
              <a:rPr lang="en-US" altLang="ko-KR" sz="1600" dirty="0">
                <a:solidFill>
                  <a:srgbClr val="FF6600"/>
                </a:solidFill>
              </a:rPr>
              <a:t>fibo.py</a:t>
            </a:r>
          </a:p>
          <a:p>
            <a:r>
              <a:rPr lang="en-US" altLang="ko-KR" sz="1600" dirty="0"/>
              <a:t># Fibonacci numbers module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fib(n) :</a:t>
            </a:r>
          </a:p>
          <a:p>
            <a:r>
              <a:rPr lang="en-US" altLang="ko-KR" sz="1600" dirty="0"/>
              <a:t>    if n == 0 :</a:t>
            </a:r>
          </a:p>
          <a:p>
            <a:r>
              <a:rPr lang="en-US" altLang="ko-KR" sz="1600" dirty="0"/>
              <a:t>        return 0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n == 1 :</a:t>
            </a:r>
          </a:p>
          <a:p>
            <a:r>
              <a:rPr lang="en-US" altLang="ko-KR" sz="1600" dirty="0"/>
              <a:t>        return 1</a:t>
            </a:r>
          </a:p>
          <a:p>
            <a:r>
              <a:rPr lang="en-US" altLang="ko-KR" sz="1600" dirty="0"/>
              <a:t>    else :</a:t>
            </a:r>
          </a:p>
          <a:p>
            <a:r>
              <a:rPr lang="en-US" altLang="ko-KR" sz="1600" dirty="0"/>
              <a:t>        return fib(n-1) + fib(n-2)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ifib</a:t>
            </a:r>
            <a:r>
              <a:rPr lang="en-US" altLang="ko-KR" sz="1600" dirty="0"/>
              <a:t>(n) :</a:t>
            </a:r>
          </a:p>
          <a:p>
            <a:r>
              <a:rPr lang="en-US" altLang="ko-KR" sz="1600" dirty="0"/>
              <a:t>    a = 0</a:t>
            </a:r>
          </a:p>
          <a:p>
            <a:r>
              <a:rPr lang="en-US" altLang="ko-KR" sz="1600" dirty="0"/>
              <a:t>    b = 1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range(n) :</a:t>
            </a:r>
          </a:p>
          <a:p>
            <a:r>
              <a:rPr lang="en-US" altLang="ko-KR" sz="1600" dirty="0"/>
              <a:t>        a = b</a:t>
            </a:r>
          </a:p>
          <a:p>
            <a:r>
              <a:rPr lang="en-US" altLang="ko-KR" sz="1600" dirty="0"/>
              <a:t>        b = a + b</a:t>
            </a:r>
          </a:p>
          <a:p>
            <a:r>
              <a:rPr lang="en-US" altLang="ko-KR" sz="1600" dirty="0"/>
              <a:t>    return a</a:t>
            </a:r>
          </a:p>
        </p:txBody>
      </p:sp>
      <p:sp>
        <p:nvSpPr>
          <p:cNvPr id="11" name="사각형 설명선 2"/>
          <p:cNvSpPr/>
          <p:nvPr/>
        </p:nvSpPr>
        <p:spPr>
          <a:xfrm>
            <a:off x="4117460" y="1905000"/>
            <a:ext cx="3816866" cy="1009650"/>
          </a:xfrm>
          <a:prstGeom prst="wedgeRectCallout">
            <a:avLst>
              <a:gd name="adj1" fmla="val -94768"/>
              <a:gd name="adj2" fmla="val -48611"/>
            </a:avLst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17459" y="1880741"/>
            <a:ext cx="3750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alibri Light" panose="020F0302020204030204" pitchFamily="34" charset="0"/>
              </a:rPr>
              <a:t>Fibo.py</a:t>
            </a:r>
            <a:r>
              <a:rPr lang="ko-KR" altLang="en-US" sz="1400" dirty="0">
                <a:latin typeface="Calibri Light" panose="020F0302020204030204" pitchFamily="34" charset="0"/>
              </a:rPr>
              <a:t>안에 함수 </a:t>
            </a:r>
            <a:r>
              <a:rPr lang="en-US" altLang="ko-KR" sz="1400" dirty="0">
                <a:latin typeface="Calibri Light" panose="020F0302020204030204" pitchFamily="34" charset="0"/>
              </a:rPr>
              <a:t>2</a:t>
            </a:r>
            <a:r>
              <a:rPr lang="ko-KR" altLang="en-US" sz="1400" dirty="0">
                <a:latin typeface="Calibri Light" panose="020F0302020204030204" pitchFamily="34" charset="0"/>
              </a:rPr>
              <a:t>개를 선언한다</a:t>
            </a:r>
            <a:endParaRPr lang="en-US" altLang="ko-KR" sz="1400" dirty="0">
              <a:latin typeface="Calibri Light" panose="020F0302020204030204" pitchFamily="34" charset="0"/>
            </a:endParaRPr>
          </a:p>
          <a:p>
            <a:r>
              <a:rPr lang="ko-KR" altLang="en-US" sz="1400" dirty="0">
                <a:latin typeface="Calibri Light" panose="020F0302020204030204" pitchFamily="34" charset="0"/>
              </a:rPr>
              <a:t>이 함수들을 사용하고 싶은 곳에서</a:t>
            </a:r>
            <a:r>
              <a:rPr lang="en-US" altLang="ko-KR" sz="1400" dirty="0">
                <a:latin typeface="Calibri Light" panose="020F0302020204030204" pitchFamily="34" charset="0"/>
              </a:rPr>
              <a:t>, </a:t>
            </a:r>
            <a:br>
              <a:rPr lang="en-US" altLang="ko-KR" sz="1400" dirty="0">
                <a:latin typeface="Calibri Light" panose="020F0302020204030204" pitchFamily="34" charset="0"/>
              </a:rPr>
            </a:br>
            <a:r>
              <a:rPr lang="en-US" altLang="ko-KR" sz="1400" dirty="0">
                <a:solidFill>
                  <a:srgbClr val="FF6600"/>
                </a:solidFill>
                <a:latin typeface="Calibri Light" panose="020F0302020204030204" pitchFamily="34" charset="0"/>
              </a:rPr>
              <a:t>import </a:t>
            </a:r>
            <a:r>
              <a:rPr lang="en-US" altLang="ko-KR" sz="1400" dirty="0" err="1">
                <a:solidFill>
                  <a:srgbClr val="FF6600"/>
                </a:solidFill>
                <a:latin typeface="Calibri Light" panose="020F0302020204030204" pitchFamily="34" charset="0"/>
              </a:rPr>
              <a:t>fibo</a:t>
            </a:r>
            <a:endParaRPr lang="en-US" altLang="ko-KR" sz="1400" dirty="0">
              <a:solidFill>
                <a:srgbClr val="FF6600"/>
              </a:solidFill>
              <a:latin typeface="Calibri Light" panose="020F0302020204030204" pitchFamily="34" charset="0"/>
            </a:endParaRPr>
          </a:p>
          <a:p>
            <a:r>
              <a:rPr lang="ko-KR" altLang="en-US" sz="1400" dirty="0">
                <a:latin typeface="Calibri Light" panose="020F0302020204030204" pitchFamily="34" charset="0"/>
              </a:rPr>
              <a:t>쓰면</a:t>
            </a:r>
            <a:r>
              <a:rPr lang="en-US" altLang="ko-KR" sz="1400" dirty="0">
                <a:latin typeface="Calibri Light" panose="020F0302020204030204" pitchFamily="34" charset="0"/>
              </a:rPr>
              <a:t>, </a:t>
            </a:r>
            <a:r>
              <a:rPr lang="ko-KR" altLang="en-US" sz="1400" dirty="0">
                <a:latin typeface="Calibri Light" panose="020F0302020204030204" pitchFamily="34" charset="0"/>
              </a:rPr>
              <a:t>저장되어 있는 함수 </a:t>
            </a:r>
            <a:r>
              <a:rPr lang="en-US" altLang="ko-KR" sz="1400" dirty="0">
                <a:latin typeface="Calibri Light" panose="020F0302020204030204" pitchFamily="34" charset="0"/>
              </a:rPr>
              <a:t>2</a:t>
            </a:r>
            <a:r>
              <a:rPr lang="ko-KR" altLang="en-US" sz="1400" dirty="0">
                <a:latin typeface="Calibri Light" panose="020F0302020204030204" pitchFamily="34" charset="0"/>
              </a:rPr>
              <a:t>개 사용 가능하다</a:t>
            </a: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61" y="3539007"/>
            <a:ext cx="2670163" cy="17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6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만드는 모듈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자주</a:t>
            </a:r>
            <a:r>
              <a:rPr lang="en-US" altLang="ko-KR" dirty="0"/>
              <a:t> </a:t>
            </a:r>
            <a:r>
              <a:rPr lang="ko-KR" altLang="en-US" dirty="0"/>
              <a:t>사용하는 함수들을 모아서 모듈로 사용 가능</a:t>
            </a:r>
            <a:endParaRPr lang="en-US" altLang="ko-KR" dirty="0"/>
          </a:p>
          <a:p>
            <a:r>
              <a:rPr lang="ko-KR" altLang="en-US" dirty="0"/>
              <a:t>관련 있는 함수들은 모아서</a:t>
            </a:r>
            <a:r>
              <a:rPr lang="en-US" altLang="ko-KR" dirty="0"/>
              <a:t>, </a:t>
            </a:r>
            <a:r>
              <a:rPr lang="ko-KR" altLang="en-US" dirty="0"/>
              <a:t>몇 개의 사용자 정의 모듈을 만들면</a:t>
            </a:r>
            <a:endParaRPr lang="en-US" altLang="ko-KR" dirty="0"/>
          </a:p>
          <a:p>
            <a:pPr lvl="1"/>
            <a:r>
              <a:rPr lang="ko-KR" altLang="en-US" dirty="0"/>
              <a:t>코딩 소요 시간 감소</a:t>
            </a:r>
            <a:endParaRPr lang="en-US" altLang="ko-KR" dirty="0"/>
          </a:p>
          <a:p>
            <a:pPr lvl="1"/>
            <a:r>
              <a:rPr lang="ko-KR" altLang="en-US" dirty="0"/>
              <a:t>다른 사람과 같이 작업할 때</a:t>
            </a:r>
            <a:r>
              <a:rPr lang="en-US" altLang="ko-KR" dirty="0"/>
              <a:t>, </a:t>
            </a:r>
            <a:r>
              <a:rPr lang="ko-KR" altLang="en-US" dirty="0"/>
              <a:t>공유해야 함</a:t>
            </a:r>
          </a:p>
        </p:txBody>
      </p:sp>
    </p:spTree>
    <p:extLst>
      <p:ext uri="{BB962C8B-B14F-4D97-AF65-F5344CB8AC3E}">
        <p14:creationId xmlns:p14="http://schemas.microsoft.com/office/powerpoint/2010/main" val="80654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자주 사용하는 함수 </a:t>
            </a:r>
            <a:r>
              <a:rPr lang="en-US" altLang="ko-KR"/>
              <a:t>3</a:t>
            </a:r>
            <a:r>
              <a:rPr lang="ko-KR" altLang="en-US"/>
              <a:t>개를 저장하여 </a:t>
            </a:r>
            <a:r>
              <a:rPr lang="en-US" altLang="ko-KR"/>
              <a:t>‘freq.py’</a:t>
            </a:r>
            <a:r>
              <a:rPr lang="ko-KR" altLang="en-US"/>
              <a:t>에저장한다</a:t>
            </a:r>
            <a:endParaRPr lang="en-US" altLang="ko-KR"/>
          </a:p>
          <a:p>
            <a:r>
              <a:rPr lang="en-US" altLang="ko-KR"/>
              <a:t>import freq </a:t>
            </a:r>
            <a:r>
              <a:rPr lang="ko-KR" altLang="en-US"/>
              <a:t>사용하여 저장 된 함수 </a:t>
            </a:r>
            <a:r>
              <a:rPr lang="en-US" altLang="ko-KR"/>
              <a:t>3</a:t>
            </a:r>
            <a:r>
              <a:rPr lang="ko-KR" altLang="en-US"/>
              <a:t>개를 사용해 본다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44941" y="1613602"/>
            <a:ext cx="7759961" cy="510931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844260" y="1694723"/>
            <a:ext cx="7460643" cy="5221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from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import date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cal_birthday</a:t>
            </a:r>
            <a:r>
              <a:rPr lang="en-US" altLang="ko-KR" sz="1600" dirty="0"/>
              <a:t>(month, day):</a:t>
            </a:r>
          </a:p>
          <a:p>
            <a:r>
              <a:rPr lang="en-US" altLang="ko-KR" sz="1600" dirty="0"/>
              <a:t>    today = </a:t>
            </a:r>
            <a:r>
              <a:rPr lang="en-US" altLang="ko-KR" sz="1600" dirty="0" err="1"/>
              <a:t>date.today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    birthday = date(</a:t>
            </a:r>
            <a:r>
              <a:rPr lang="en-US" altLang="ko-KR" sz="1600" dirty="0" err="1"/>
              <a:t>today.year</a:t>
            </a:r>
            <a:r>
              <a:rPr lang="en-US" altLang="ko-KR" sz="1600" dirty="0"/>
              <a:t>, month, day)</a:t>
            </a:r>
          </a:p>
          <a:p>
            <a:r>
              <a:rPr lang="en-US" altLang="ko-KR" sz="1600" dirty="0"/>
              <a:t>    due = birthday - today</a:t>
            </a:r>
          </a:p>
          <a:p>
            <a:r>
              <a:rPr lang="en-US" altLang="ko-KR" sz="1600" dirty="0"/>
              <a:t>    if </a:t>
            </a:r>
            <a:r>
              <a:rPr lang="en-US" altLang="ko-KR" sz="1600" dirty="0" err="1"/>
              <a:t>due.days</a:t>
            </a:r>
            <a:r>
              <a:rPr lang="en-US" altLang="ko-KR" sz="1600" dirty="0"/>
              <a:t> &lt; 0 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next_birthday</a:t>
            </a:r>
            <a:r>
              <a:rPr lang="en-US" altLang="ko-KR" sz="1600" dirty="0"/>
              <a:t> = date(</a:t>
            </a:r>
            <a:r>
              <a:rPr lang="en-US" altLang="ko-KR" sz="1600" dirty="0" err="1"/>
              <a:t>today.year</a:t>
            </a:r>
            <a:r>
              <a:rPr lang="en-US" altLang="ko-KR" sz="1600" dirty="0"/>
              <a:t> + 1, </a:t>
            </a:r>
            <a:r>
              <a:rPr lang="en-US" altLang="ko-KR" sz="1600" dirty="0" err="1"/>
              <a:t>birthday.month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birthday.day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due = </a:t>
            </a:r>
            <a:r>
              <a:rPr lang="en-US" altLang="ko-KR" sz="1600" dirty="0" err="1"/>
              <a:t>next_birthday</a:t>
            </a:r>
            <a:r>
              <a:rPr lang="en-US" altLang="ko-KR" sz="1600" dirty="0"/>
              <a:t> - today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print("</a:t>
            </a:r>
            <a:r>
              <a:rPr lang="ko-KR" altLang="en-US" sz="1600" dirty="0"/>
              <a:t>생일까지 남은 날짜는</a:t>
            </a:r>
            <a:r>
              <a:rPr lang="en-US" altLang="ko-KR" sz="1600" dirty="0"/>
              <a:t>: ", </a:t>
            </a:r>
            <a:r>
              <a:rPr lang="en-US" altLang="ko-KR" sz="1600" dirty="0" err="1"/>
              <a:t>due.days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import math</a:t>
            </a:r>
          </a:p>
          <a:p>
            <a:r>
              <a:rPr lang="en-US" altLang="ko-KR" sz="1600" dirty="0"/>
              <a:t>import </a:t>
            </a:r>
            <a:r>
              <a:rPr lang="en-US" altLang="ko-KR" sz="1600" dirty="0" err="1"/>
              <a:t>cmath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deter</a:t>
            </a:r>
            <a:r>
              <a:rPr lang="en-US" altLang="ko-KR" sz="1600" dirty="0"/>
              <a:t>(a, b, c):</a:t>
            </a:r>
          </a:p>
          <a:p>
            <a:r>
              <a:rPr lang="en-US" altLang="ko-KR" sz="1600" dirty="0"/>
              <a:t>    return </a:t>
            </a:r>
            <a:r>
              <a:rPr lang="en-US" altLang="ko-KR" sz="1600" dirty="0" err="1"/>
              <a:t>math.pow</a:t>
            </a:r>
            <a:r>
              <a:rPr lang="en-US" altLang="ko-KR" sz="1600" dirty="0"/>
              <a:t>(b, 2) - 4*a*c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continue</a:t>
            </a:r>
            <a:r>
              <a:rPr lang="ko-KR" altLang="en-US" sz="1600" dirty="0"/>
              <a:t> </a:t>
            </a:r>
            <a:r>
              <a:rPr lang="en-US" altLang="ko-KR" sz="1600" dirty="0"/>
              <a:t>to..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4634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 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12217"/>
            <a:ext cx="6622922" cy="370965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447" y="1725849"/>
            <a:ext cx="6880188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roots_formula</a:t>
            </a:r>
            <a:r>
              <a:rPr lang="en-US" altLang="ko-KR" sz="1600" dirty="0"/>
              <a:t>(a, b, c):</a:t>
            </a:r>
          </a:p>
          <a:p>
            <a:r>
              <a:rPr lang="en-US" altLang="ko-KR" sz="1600" dirty="0"/>
              <a:t>    if deter(</a:t>
            </a:r>
            <a:r>
              <a:rPr lang="en-US" altLang="ko-KR" sz="1600" dirty="0" err="1"/>
              <a:t>a,b,c</a:t>
            </a:r>
            <a:r>
              <a:rPr lang="en-US" altLang="ko-KR" sz="1600" dirty="0"/>
              <a:t>) &gt;= 0: </a:t>
            </a:r>
          </a:p>
          <a:p>
            <a:r>
              <a:rPr lang="en-US" altLang="ko-KR" sz="1600" dirty="0"/>
              <a:t>        root01 = (-b + 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(deter(</a:t>
            </a:r>
            <a:r>
              <a:rPr lang="en-US" altLang="ko-KR" sz="1600" dirty="0" err="1"/>
              <a:t>a,b,c</a:t>
            </a:r>
            <a:r>
              <a:rPr lang="en-US" altLang="ko-KR" sz="1600" dirty="0"/>
              <a:t>)))/ (2*a)</a:t>
            </a:r>
          </a:p>
          <a:p>
            <a:r>
              <a:rPr lang="en-US" altLang="ko-KR" sz="1600" dirty="0"/>
              <a:t>        root02 = (-b - 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(deter(</a:t>
            </a:r>
            <a:r>
              <a:rPr lang="en-US" altLang="ko-KR" sz="1600" dirty="0" err="1"/>
              <a:t>a,b,c</a:t>
            </a:r>
            <a:r>
              <a:rPr lang="en-US" altLang="ko-KR" sz="1600" dirty="0"/>
              <a:t>)))/ (2*a)</a:t>
            </a:r>
          </a:p>
          <a:p>
            <a:r>
              <a:rPr lang="en-US" altLang="ko-KR" sz="1600" dirty="0"/>
              <a:t>    else:</a:t>
            </a:r>
          </a:p>
          <a:p>
            <a:r>
              <a:rPr lang="en-US" altLang="ko-KR" sz="1600" dirty="0"/>
              <a:t>        root01_real = -b/(2*a)</a:t>
            </a:r>
          </a:p>
          <a:p>
            <a:r>
              <a:rPr lang="en-US" altLang="ko-KR" sz="1600" dirty="0"/>
              <a:t>        root01_imag = (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math.fabs</a:t>
            </a:r>
            <a:r>
              <a:rPr lang="en-US" altLang="ko-KR" sz="1600" dirty="0"/>
              <a:t>(deter(</a:t>
            </a:r>
            <a:r>
              <a:rPr lang="en-US" altLang="ko-KR" sz="1600" dirty="0" err="1"/>
              <a:t>a,b,c</a:t>
            </a:r>
            <a:r>
              <a:rPr lang="en-US" altLang="ko-KR" sz="1600" dirty="0"/>
              <a:t>))))/ (2*a)</a:t>
            </a:r>
          </a:p>
          <a:p>
            <a:r>
              <a:rPr lang="en-US" altLang="ko-KR" sz="1600" dirty="0"/>
              <a:t>        root02_real = -b/(2*a)</a:t>
            </a:r>
          </a:p>
          <a:p>
            <a:r>
              <a:rPr lang="en-US" altLang="ko-KR" sz="1600" dirty="0"/>
              <a:t>        root02_imag = (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math.fabs</a:t>
            </a:r>
            <a:r>
              <a:rPr lang="en-US" altLang="ko-KR" sz="1600" dirty="0"/>
              <a:t>(deter(</a:t>
            </a:r>
            <a:r>
              <a:rPr lang="en-US" altLang="ko-KR" sz="1600" dirty="0" err="1"/>
              <a:t>a,b,c</a:t>
            </a:r>
            <a:r>
              <a:rPr lang="en-US" altLang="ko-KR" sz="1600" dirty="0"/>
              <a:t>))))/ (2*a)</a:t>
            </a:r>
          </a:p>
          <a:p>
            <a:r>
              <a:rPr lang="en-US" altLang="ko-KR" sz="1600" dirty="0"/>
              <a:t>        root01 = root01_real + root01_imag * 1j</a:t>
            </a:r>
          </a:p>
          <a:p>
            <a:r>
              <a:rPr lang="en-US" altLang="ko-KR" sz="1600" dirty="0"/>
              <a:t>        root02 = root02_real - root02_imag * 1j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return [root01, root02]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513" y="5152428"/>
            <a:ext cx="6309936" cy="15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66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‘operators.py’</a:t>
            </a:r>
            <a:r>
              <a:rPr lang="ko-KR" altLang="en-US" dirty="0"/>
              <a:t>에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 과정과 결과를 함께 출력하는 함수 </a:t>
            </a:r>
            <a:r>
              <a:rPr lang="en-US" altLang="ko-KR" dirty="0"/>
              <a:t>3</a:t>
            </a:r>
            <a:r>
              <a:rPr lang="ko-KR" altLang="en-US" dirty="0"/>
              <a:t>개를 만든다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하여 사용해본다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8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 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12217"/>
            <a:ext cx="6622922" cy="370965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447" y="1725849"/>
            <a:ext cx="6880188" cy="289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#operators.py</a:t>
            </a:r>
          </a:p>
          <a:p>
            <a:endParaRPr lang="en-US" altLang="ko-KR" sz="1600" dirty="0"/>
          </a:p>
          <a:p>
            <a:r>
              <a:rPr lang="en-US" altLang="ko-KR" sz="1600" dirty="0"/>
              <a:t>def add(a, b):</a:t>
            </a:r>
          </a:p>
          <a:p>
            <a:r>
              <a:rPr lang="en-US" altLang="ko-KR" sz="1600" dirty="0"/>
              <a:t>    print(a, '+', b, '=', </a:t>
            </a:r>
            <a:r>
              <a:rPr lang="en-US" altLang="ko-KR" sz="1600" dirty="0" err="1"/>
              <a:t>a+b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def </a:t>
            </a:r>
            <a:r>
              <a:rPr lang="en-US" altLang="ko-KR" sz="1600" dirty="0" err="1"/>
              <a:t>mul</a:t>
            </a:r>
            <a:r>
              <a:rPr lang="en-US" altLang="ko-KR" sz="1600" dirty="0"/>
              <a:t>(a, b):</a:t>
            </a:r>
          </a:p>
          <a:p>
            <a:r>
              <a:rPr lang="en-US" altLang="ko-KR" sz="1600" dirty="0"/>
              <a:t>    print(a, '*', b, '=', a*b)</a:t>
            </a:r>
          </a:p>
          <a:p>
            <a:endParaRPr lang="en-US" altLang="ko-KR" sz="1600" dirty="0"/>
          </a:p>
          <a:p>
            <a:r>
              <a:rPr lang="en-US" altLang="ko-KR" sz="1600" dirty="0"/>
              <a:t>def min(a, b):</a:t>
            </a:r>
          </a:p>
          <a:p>
            <a:r>
              <a:rPr lang="en-US" altLang="ko-KR" sz="1600" dirty="0"/>
              <a:t>    print(a, '-', b, '=', a-b)</a:t>
            </a:r>
          </a:p>
          <a:p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2C1BDA-CF53-4BD2-A7A2-A3350EF3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42" y="3541251"/>
            <a:ext cx="4465372" cy="28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00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모듈들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20737" y="2039217"/>
          <a:ext cx="7265298" cy="34829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9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39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Module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Re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String</a:t>
                      </a:r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을 효과적으로 분석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처리하는 정규식 지원</a:t>
                      </a:r>
                      <a:endParaRPr lang="ko-KR" altLang="en-US" sz="12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struct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C</a:t>
                      </a:r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언어</a:t>
                      </a:r>
                      <a:r>
                        <a:rPr lang="ko-KR" altLang="en-US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API </a:t>
                      </a:r>
                      <a:r>
                        <a:rPr lang="ko-KR" altLang="en-US" baseline="0" dirty="0">
                          <a:latin typeface="Calibri Light" panose="020F0302020204030204" pitchFamily="34" charset="0"/>
                        </a:rPr>
                        <a:t>지원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en-US" altLang="ko-KR" baseline="0" dirty="0" err="1">
                          <a:latin typeface="Calibri Light" panose="020F0302020204030204" pitchFamily="34" charset="0"/>
                        </a:rPr>
                        <a:t>struct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ko-KR" altLang="en-US" baseline="0" dirty="0">
                          <a:latin typeface="Calibri Light" panose="020F0302020204030204" pitchFamily="34" charset="0"/>
                        </a:rPr>
                        <a:t>다루고 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binary file </a:t>
                      </a:r>
                      <a:r>
                        <a:rPr lang="ko-KR" altLang="en-US" baseline="0" dirty="0">
                          <a:latin typeface="Calibri Light" panose="020F0302020204030204" pitchFamily="34" charset="0"/>
                        </a:rPr>
                        <a:t>처리 지원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Difflib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file</a:t>
                      </a:r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비교 관련 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module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text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 wrap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word-wrapping</a:t>
                      </a:r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들 텍스트 처리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90670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codecs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텍스트 </a:t>
                      </a:r>
                      <a:r>
                        <a:rPr lang="ko-KR" altLang="en-US" dirty="0" err="1">
                          <a:latin typeface="Calibri Light" panose="020F0302020204030204" pitchFamily="34" charset="0"/>
                        </a:rPr>
                        <a:t>인코딩</a:t>
                      </a:r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 관련 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module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8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430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모듈들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006933" y="1917069"/>
          <a:ext cx="7265298" cy="40273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9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39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Data type </a:t>
                      </a:r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관련 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Module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calendar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>
                          <a:latin typeface="Calibri Light" panose="020F0302020204030204" pitchFamily="34" charset="0"/>
                        </a:rPr>
                        <a:t>달력</a:t>
                      </a:r>
                      <a:r>
                        <a:rPr lang="en-US" altLang="ko-KR" sz="1800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ko-KR" altLang="en-US" sz="1800" dirty="0">
                          <a:latin typeface="Calibri Light" panose="020F0302020204030204" pitchFamily="34" charset="0"/>
                        </a:rPr>
                        <a:t>윤달 확인</a:t>
                      </a:r>
                      <a:r>
                        <a:rPr lang="en-US" altLang="ko-KR" sz="1800" dirty="0">
                          <a:latin typeface="Calibri Light" panose="020F0302020204030204" pitchFamily="34" charset="0"/>
                        </a:rPr>
                        <a:t>,</a:t>
                      </a:r>
                      <a:r>
                        <a:rPr lang="en-US" altLang="ko-KR" sz="1800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ko-KR" altLang="en-US" sz="1800" baseline="0" dirty="0">
                          <a:latin typeface="Calibri Light" panose="020F0302020204030204" pitchFamily="34" charset="0"/>
                        </a:rPr>
                        <a:t>주 단위 시작 종료 추출</a:t>
                      </a:r>
                      <a:endParaRPr lang="ko-KR" altLang="en-US" sz="12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bisect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stack, queue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ko-KR" altLang="en-US" baseline="0" dirty="0">
                          <a:latin typeface="Calibri Light" panose="020F0302020204030204" pitchFamily="34" charset="0"/>
                        </a:rPr>
                        <a:t>관련 지원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이미지나 음성 파일 처리 시 사용 배열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복잡한 오브젝트의 복사본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90670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pprint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내포한 리스트나 </a:t>
                      </a:r>
                      <a:r>
                        <a:rPr lang="ko-KR" altLang="en-US" dirty="0" err="1">
                          <a:latin typeface="Calibri Light" panose="020F0302020204030204" pitchFamily="34" charset="0"/>
                        </a:rPr>
                        <a:t>딕셔너리</a:t>
                      </a:r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 보기 쉽게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83185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임의의 집합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8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8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모듈들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006933" y="1977338"/>
          <a:ext cx="7265298" cy="29385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9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39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인터넷 데이터 처리 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Module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mimify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메시지의 </a:t>
                      </a:r>
                      <a:r>
                        <a:rPr lang="ko-KR" altLang="en-US" dirty="0" err="1"/>
                        <a:t>인코딩</a:t>
                      </a:r>
                      <a:r>
                        <a:rPr lang="ko-KR" altLang="en-US" dirty="0"/>
                        <a:t> 및 </a:t>
                      </a:r>
                      <a:r>
                        <a:rPr lang="ko-KR" altLang="en-US" dirty="0" err="1"/>
                        <a:t>디코딩</a:t>
                      </a:r>
                      <a:endParaRPr lang="ko-KR" altLang="en-US" sz="12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Binascii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binary data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ASCII </a:t>
                      </a:r>
                      <a:r>
                        <a:rPr lang="ko-KR" altLang="en-US" dirty="0"/>
                        <a:t>간의 변환</a:t>
                      </a:r>
                      <a:endParaRPr lang="en-US" altLang="ko-KR" dirty="0"/>
                    </a:p>
                    <a:p>
                      <a:pPr latinLnBrk="1"/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Binhex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MAC</a:t>
                      </a:r>
                      <a:r>
                        <a:rPr lang="ko-KR" altLang="en-US" dirty="0"/>
                        <a:t>용 </a:t>
                      </a:r>
                      <a:r>
                        <a:rPr lang="en-US" altLang="ko-KR" dirty="0" err="1"/>
                        <a:t>binhex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의 압축 및 압축해제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quopri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복잡한 오브젝트의 복사본 관리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9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0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만드는 모듈 정의하기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272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모듈들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006933" y="1868007"/>
          <a:ext cx="7265298" cy="304701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9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5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14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 err="1">
                          <a:latin typeface="+mn-ea"/>
                          <a:ea typeface="+mn-ea"/>
                        </a:rPr>
                        <a:t>마크업</a:t>
                      </a:r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 처리 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Module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htmllib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HTML </a:t>
                      </a:r>
                      <a:r>
                        <a:rPr lang="ko-KR" altLang="en-US" dirty="0"/>
                        <a:t>분석 </a:t>
                      </a:r>
                      <a:r>
                        <a:rPr lang="en-US" altLang="ko-KR" dirty="0"/>
                        <a:t>module</a:t>
                      </a:r>
                      <a:endParaRPr lang="ko-KR" altLang="en-US" sz="12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sgmlib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SGML </a:t>
                      </a:r>
                      <a:r>
                        <a:rPr lang="ko-KR" altLang="en-US" dirty="0"/>
                        <a:t>분석 </a:t>
                      </a:r>
                      <a:r>
                        <a:rPr lang="en-US" altLang="ko-KR" dirty="0"/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xml.sax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,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en-US" altLang="ko-KR" baseline="0" dirty="0" err="1">
                          <a:latin typeface="Calibri Light" panose="020F0302020204030204" pitchFamily="34" charset="0"/>
                        </a:rPr>
                        <a:t>xml.dom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XML </a:t>
                      </a:r>
                      <a:r>
                        <a:rPr lang="ko-KR" altLang="en-US" dirty="0"/>
                        <a:t>분석 </a:t>
                      </a:r>
                      <a:r>
                        <a:rPr lang="en-US" altLang="ko-KR" dirty="0"/>
                        <a:t>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formatter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HTML, XML </a:t>
                      </a:r>
                      <a:r>
                        <a:rPr lang="ko-KR" altLang="en-US" dirty="0"/>
                        <a:t>및 기타 형식으로 출력 지원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9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96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모듈들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28650" y="1690689"/>
          <a:ext cx="7886700" cy="48060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86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63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인터넷 프로토콜 처리 </a:t>
                      </a:r>
                      <a:r>
                        <a:rPr lang="en-US" altLang="ko-KR" sz="1800" b="1" baseline="0" dirty="0">
                          <a:latin typeface="+mn-ea"/>
                          <a:ea typeface="+mn-ea"/>
                        </a:rPr>
                        <a:t>Module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cgi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cgi</a:t>
                      </a:r>
                      <a:r>
                        <a:rPr lang="en-US" altLang="ko-KR" dirty="0"/>
                        <a:t>-bin</a:t>
                      </a:r>
                      <a:r>
                        <a:rPr lang="ko-KR" altLang="en-US" dirty="0"/>
                        <a:t>에서 </a:t>
                      </a:r>
                      <a:r>
                        <a:rPr lang="ko-KR" altLang="en-US" dirty="0" err="1"/>
                        <a:t>파이썬으로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웹응용</a:t>
                      </a:r>
                      <a:r>
                        <a:rPr lang="ko-KR" altLang="en-US" dirty="0"/>
                        <a:t> 작성 지원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urllib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baseline="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urlparse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URL</a:t>
                      </a:r>
                      <a:r>
                        <a:rPr lang="ko-KR" altLang="en-US" dirty="0"/>
                        <a:t>열고 결과를 </a:t>
                      </a:r>
                      <a:r>
                        <a:rPr lang="ko-KR" altLang="en-US" dirty="0" err="1"/>
                        <a:t>파싱</a:t>
                      </a:r>
                      <a:r>
                        <a:rPr lang="ko-KR" altLang="en-US" dirty="0"/>
                        <a:t> 지원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httplib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ftplib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gopherlib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HTTP,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 FTP </a:t>
                      </a:r>
                      <a:r>
                        <a:rPr lang="ko-KR" altLang="en-US" baseline="0" dirty="0">
                          <a:latin typeface="Calibri Light" panose="020F0302020204030204" pitchFamily="34" charset="0"/>
                        </a:rPr>
                        <a:t>프로토콜 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client </a:t>
                      </a:r>
                      <a:r>
                        <a:rPr lang="ko-KR" altLang="en-US" baseline="0" dirty="0">
                          <a:latin typeface="Calibri Light" panose="020F0302020204030204" pitchFamily="34" charset="0"/>
                        </a:rPr>
                        <a:t>사용 지원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Poplib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imaplib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메일 읽는 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POP3, IMAP </a:t>
                      </a:r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90670"/>
                  </a:ext>
                </a:extLst>
              </a:tr>
              <a:tr h="526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SocketServer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TCP, UDP server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ko-KR" altLang="en-US" baseline="0" dirty="0">
                          <a:latin typeface="Calibri Light" panose="020F0302020204030204" pitchFamily="34" charset="0"/>
                        </a:rPr>
                        <a:t>제작 지원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83185"/>
                  </a:ext>
                </a:extLst>
              </a:tr>
              <a:tr h="723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SimpleHTTPServer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,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 </a:t>
                      </a:r>
                      <a:r>
                        <a:rPr lang="en-US" altLang="ko-KR" baseline="0" dirty="0" err="1">
                          <a:latin typeface="Calibri Light" panose="020F0302020204030204" pitchFamily="34" charset="0"/>
                        </a:rPr>
                        <a:t>CGIHTTPServer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, </a:t>
                      </a:r>
                      <a:r>
                        <a:rPr lang="en-US" altLang="ko-KR" baseline="0" dirty="0" err="1">
                          <a:latin typeface="Calibri Light" panose="020F0302020204030204" pitchFamily="34" charset="0"/>
                        </a:rPr>
                        <a:t>BasedHTTPServer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간단한 웹 서버 구축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84944"/>
                  </a:ext>
                </a:extLst>
              </a:tr>
              <a:tr h="723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smtplib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Calibri Light" panose="020F0302020204030204" pitchFamily="34" charset="0"/>
                        </a:rPr>
                        <a:t>메일 전송을 위한 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SMTP/ESMTP</a:t>
                      </a:r>
                      <a:r>
                        <a:rPr lang="en-US" altLang="ko-KR" baseline="0" dirty="0">
                          <a:latin typeface="Calibri Light" panose="020F0302020204030204" pitchFamily="34" charset="0"/>
                        </a:rPr>
                        <a:t> client </a:t>
                      </a:r>
                      <a:r>
                        <a:rPr lang="ko-KR" altLang="en-US" baseline="0" dirty="0">
                          <a:latin typeface="Calibri Light" panose="020F0302020204030204" pitchFamily="34" charset="0"/>
                        </a:rPr>
                        <a:t>구현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8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53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을 입력한 코드와 </a:t>
            </a:r>
            <a:endParaRPr lang="en-US" altLang="ko-KR" dirty="0"/>
          </a:p>
          <a:p>
            <a:r>
              <a:rPr lang="ko-KR" altLang="en-US" dirty="0"/>
              <a:t>실행 결과를 </a:t>
            </a:r>
            <a:r>
              <a:rPr lang="ko-KR" altLang="en-US" dirty="0" err="1"/>
              <a:t>캡쳐하여</a:t>
            </a:r>
            <a:r>
              <a:rPr lang="ko-KR" altLang="en-US" dirty="0"/>
              <a:t> 게시판에 </a:t>
            </a:r>
            <a:r>
              <a:rPr lang="ko-KR" altLang="en-US" dirty="0" err="1"/>
              <a:t>올리시오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208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en-US" altLang="ko-KR" dirty="0"/>
              <a:t> module</a:t>
            </a:r>
            <a:r>
              <a:rPr lang="ko-KR" altLang="en-US" dirty="0"/>
              <a:t> 활용하기</a:t>
            </a:r>
            <a:endParaRPr lang="en-US" altLang="ko-KR" dirty="0"/>
          </a:p>
          <a:p>
            <a:pPr lvl="1"/>
            <a:r>
              <a:rPr lang="en-US" altLang="ko-KR" dirty="0" err="1"/>
              <a:t>tkinter</a:t>
            </a:r>
            <a:r>
              <a:rPr lang="en-US" altLang="ko-KR" dirty="0"/>
              <a:t> module: </a:t>
            </a:r>
            <a:r>
              <a:rPr lang="ko-KR" altLang="en-US" dirty="0"/>
              <a:t>그래픽 처리 기능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제공</a:t>
            </a:r>
            <a:endParaRPr lang="en-US" altLang="ko-KR" dirty="0"/>
          </a:p>
          <a:p>
            <a:pPr lvl="1"/>
            <a:r>
              <a:rPr lang="en-US" altLang="ko-KR" dirty="0" err="1"/>
              <a:t>ttk</a:t>
            </a:r>
            <a:r>
              <a:rPr lang="en-US" altLang="ko-KR" dirty="0"/>
              <a:t> library</a:t>
            </a:r>
            <a:r>
              <a:rPr lang="ko-KR" altLang="en-US" dirty="0"/>
              <a:t>를 같이 활용</a:t>
            </a:r>
            <a:endParaRPr lang="en-US" altLang="ko-KR" dirty="0"/>
          </a:p>
          <a:p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모듈 활용하기</a:t>
            </a:r>
            <a:endParaRPr lang="en-US" altLang="ko-KR" dirty="0"/>
          </a:p>
          <a:p>
            <a:pPr lvl="1"/>
            <a:r>
              <a:rPr lang="ko-KR" altLang="en-US" dirty="0"/>
              <a:t>다수의 운영체제 함수들에 통일된 인터페이스 제공</a:t>
            </a:r>
            <a:endParaRPr lang="en-US" altLang="ko-KR" dirty="0"/>
          </a:p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만드는 모듈 정의하기</a:t>
            </a:r>
            <a:endParaRPr lang="en-US" altLang="ko-KR" dirty="0"/>
          </a:p>
          <a:p>
            <a:pPr lvl="1"/>
            <a:r>
              <a:rPr lang="ko-KR" altLang="en-US" dirty="0"/>
              <a:t>자주 사용하는 함수들을 모아서 모듈로 정의</a:t>
            </a:r>
            <a:endParaRPr lang="en-US" altLang="ko-KR" dirty="0"/>
          </a:p>
          <a:p>
            <a:pPr lvl="1"/>
            <a:r>
              <a:rPr lang="ko-KR" altLang="en-US" dirty="0"/>
              <a:t>관련 함수들을 모아 공동 작업자와 공유 가능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889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중 모듈의 이름이 아닌 것을</a:t>
            </a:r>
            <a:r>
              <a:rPr lang="en-US" altLang="ko-KR" dirty="0"/>
              <a:t> </a:t>
            </a:r>
            <a:r>
              <a:rPr lang="ko-KR" altLang="en-US" dirty="0" err="1"/>
              <a:t>찾으시오</a:t>
            </a:r>
            <a:endParaRPr lang="en-US" altLang="ko-KR" dirty="0"/>
          </a:p>
          <a:p>
            <a:pPr lvl="1"/>
            <a:r>
              <a:rPr lang="en-US" altLang="ko-KR" dirty="0"/>
              <a:t>date</a:t>
            </a:r>
          </a:p>
          <a:p>
            <a:pPr lvl="1"/>
            <a:r>
              <a:rPr lang="en-US" altLang="ko-KR" dirty="0"/>
              <a:t>math</a:t>
            </a:r>
          </a:p>
          <a:p>
            <a:pPr lvl="1"/>
            <a:r>
              <a:rPr lang="en-US" altLang="ko-KR" dirty="0" err="1"/>
              <a:t>ossys</a:t>
            </a:r>
            <a:endParaRPr lang="en-US" altLang="ko-KR" dirty="0"/>
          </a:p>
          <a:p>
            <a:pPr lvl="1"/>
            <a:r>
              <a:rPr lang="en-US" altLang="ko-KR" dirty="0"/>
              <a:t>random</a:t>
            </a:r>
          </a:p>
          <a:p>
            <a:pPr lvl="1"/>
            <a:r>
              <a:rPr lang="en-US" altLang="ko-KR" dirty="0"/>
              <a:t>turtle</a:t>
            </a:r>
          </a:p>
          <a:p>
            <a:pPr lvl="1"/>
            <a:r>
              <a:rPr lang="en-US" altLang="ko-KR" dirty="0" err="1"/>
              <a:t>cmath</a:t>
            </a:r>
            <a:endParaRPr lang="en-US" altLang="ko-KR" dirty="0"/>
          </a:p>
          <a:p>
            <a:pPr lvl="1"/>
            <a:r>
              <a:rPr lang="en-US" altLang="ko-KR" dirty="0" err="1"/>
              <a:t>tkinter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172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 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중 모듈의 이름이 아닌 것을</a:t>
            </a:r>
            <a:r>
              <a:rPr lang="en-US" altLang="ko-KR" dirty="0"/>
              <a:t> </a:t>
            </a:r>
            <a:r>
              <a:rPr lang="ko-KR" altLang="en-US" dirty="0" err="1"/>
              <a:t>찾으시오</a:t>
            </a:r>
            <a:endParaRPr lang="en-US" altLang="ko-KR" dirty="0"/>
          </a:p>
          <a:p>
            <a:pPr lvl="1"/>
            <a:r>
              <a:rPr lang="en-US" altLang="ko-KR" dirty="0"/>
              <a:t>date</a:t>
            </a:r>
          </a:p>
          <a:p>
            <a:pPr lvl="1"/>
            <a:r>
              <a:rPr lang="en-US" altLang="ko-KR" dirty="0"/>
              <a:t>math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ossys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random</a:t>
            </a:r>
          </a:p>
          <a:p>
            <a:pPr lvl="1"/>
            <a:r>
              <a:rPr lang="en-US" altLang="ko-KR" dirty="0"/>
              <a:t>turtle</a:t>
            </a:r>
          </a:p>
          <a:p>
            <a:pPr lvl="1"/>
            <a:r>
              <a:rPr lang="en-US" altLang="ko-KR" dirty="0" err="1"/>
              <a:t>cmath</a:t>
            </a:r>
            <a:endParaRPr lang="en-US" altLang="ko-KR" dirty="0"/>
          </a:p>
          <a:p>
            <a:pPr lvl="1"/>
            <a:r>
              <a:rPr lang="en-US" altLang="ko-KR" dirty="0" err="1"/>
              <a:t>tkinter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589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사지 선다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모듈에 대한 설명 중 틀린 것은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자주</a:t>
            </a:r>
            <a:r>
              <a:rPr lang="en-US" altLang="ko-KR" dirty="0"/>
              <a:t> </a:t>
            </a:r>
            <a:r>
              <a:rPr lang="ko-KR" altLang="en-US" dirty="0"/>
              <a:t>사용하는 함수들을 모아서 모듈로 정의한다</a:t>
            </a:r>
            <a:endParaRPr lang="en-US" altLang="ko-KR" dirty="0"/>
          </a:p>
          <a:p>
            <a:pPr lvl="1"/>
            <a:r>
              <a:rPr lang="ko-KR" altLang="en-US" dirty="0"/>
              <a:t>사용자 정의 모듈과 내장형 모듈의 사용 방식은 다르다</a:t>
            </a:r>
            <a:endParaRPr lang="en-US" altLang="ko-KR" dirty="0"/>
          </a:p>
          <a:p>
            <a:pPr lvl="1"/>
            <a:r>
              <a:rPr lang="ko-KR" altLang="en-US" dirty="0"/>
              <a:t>사용자 정의 모듈은 코딩 소요 시간을 감소하게 한다</a:t>
            </a:r>
            <a:endParaRPr lang="en-US" altLang="ko-KR" dirty="0"/>
          </a:p>
          <a:p>
            <a:pPr lvl="1"/>
            <a:r>
              <a:rPr lang="ko-KR" altLang="en-US" dirty="0"/>
              <a:t>다른 사람과 같이 작업하면서 공유할 때 효율적이다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288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사지 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모듈에 대한 설명 중 틀린 것은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자주</a:t>
            </a:r>
            <a:r>
              <a:rPr lang="en-US" altLang="ko-KR" dirty="0"/>
              <a:t> </a:t>
            </a:r>
            <a:r>
              <a:rPr lang="ko-KR" altLang="en-US" dirty="0"/>
              <a:t>사용하는 함수들을 모아서 모듈로 정의한다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사용자 정의 모듈과 내장형 모듈의 사용 방식은 다르다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사용자 정의 모듈은 코딩 소요 시간을 감소하게 한다</a:t>
            </a:r>
            <a:endParaRPr lang="en-US" altLang="ko-KR" dirty="0"/>
          </a:p>
          <a:p>
            <a:pPr lvl="1"/>
            <a:r>
              <a:rPr lang="ko-KR" altLang="en-US" dirty="0"/>
              <a:t>다른 사람과 같이 작업하면서 공유할 때 효율적이다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629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주차</a:t>
            </a:r>
            <a:r>
              <a:rPr lang="en-US" altLang="ko-KR" dirty="0"/>
              <a:t>_02 </a:t>
            </a:r>
            <a:r>
              <a:rPr lang="ko-KR" altLang="en-US" dirty="0"/>
              <a:t>다양한 모듈 활용</a:t>
            </a:r>
          </a:p>
        </p:txBody>
      </p:sp>
    </p:spTree>
    <p:extLst>
      <p:ext uri="{BB962C8B-B14F-4D97-AF65-F5344CB8AC3E}">
        <p14:creationId xmlns:p14="http://schemas.microsoft.com/office/powerpoint/2010/main" val="429057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그래픽 처리 </a:t>
            </a:r>
            <a:r>
              <a:rPr lang="en-US" altLang="ko-KR" dirty="0" err="1"/>
              <a:t>Tkinter</a:t>
            </a:r>
            <a:r>
              <a:rPr lang="en-US" altLang="ko-KR" dirty="0"/>
              <a:t> module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프로그래밍을 할 수 있도록 </a:t>
            </a:r>
            <a:r>
              <a:rPr lang="en-US" altLang="ko-KR" dirty="0"/>
              <a:t>GUI</a:t>
            </a:r>
            <a:r>
              <a:rPr lang="ko-KR" altLang="en-US" dirty="0"/>
              <a:t>를 제공</a:t>
            </a:r>
            <a:endParaRPr lang="en-US" altLang="ko-KR" dirty="0"/>
          </a:p>
          <a:p>
            <a:r>
              <a:rPr lang="en-US" altLang="ko-KR" dirty="0"/>
              <a:t>Tool Kit for interactive programming</a:t>
            </a:r>
          </a:p>
          <a:p>
            <a:r>
              <a:rPr lang="en-US" altLang="ko-KR" dirty="0" err="1"/>
              <a:t>ttk</a:t>
            </a:r>
            <a:r>
              <a:rPr lang="en-US" altLang="ko-KR" dirty="0"/>
              <a:t> library</a:t>
            </a:r>
            <a:r>
              <a:rPr lang="ko-KR" altLang="en-US" dirty="0"/>
              <a:t>를 같이 활용</a:t>
            </a:r>
            <a:endParaRPr lang="en-US" altLang="ko-KR" dirty="0"/>
          </a:p>
          <a:p>
            <a:r>
              <a:rPr lang="en-US" altLang="ko-KR" dirty="0" err="1"/>
              <a:t>Tkinter</a:t>
            </a:r>
            <a:r>
              <a:rPr lang="en-US" altLang="ko-KR" dirty="0"/>
              <a:t> widgets</a:t>
            </a:r>
          </a:p>
          <a:p>
            <a:pPr lvl="2"/>
            <a:r>
              <a:rPr lang="en-US" altLang="ko-KR" dirty="0"/>
              <a:t>Button</a:t>
            </a:r>
          </a:p>
          <a:p>
            <a:pPr lvl="2"/>
            <a:r>
              <a:rPr lang="en-US" altLang="ko-KR" dirty="0" err="1"/>
              <a:t>Checkbutton</a:t>
            </a:r>
            <a:endParaRPr lang="en-US" altLang="ko-KR" dirty="0"/>
          </a:p>
          <a:p>
            <a:pPr lvl="2"/>
            <a:r>
              <a:rPr lang="en-US" altLang="ko-KR" dirty="0"/>
              <a:t>Entry </a:t>
            </a:r>
          </a:p>
          <a:p>
            <a:pPr lvl="2"/>
            <a:r>
              <a:rPr lang="en-US" altLang="ko-KR" dirty="0"/>
              <a:t>Frame </a:t>
            </a:r>
          </a:p>
          <a:p>
            <a:pPr lvl="2"/>
            <a:r>
              <a:rPr lang="en-US" altLang="ko-KR" dirty="0"/>
              <a:t>Label</a:t>
            </a:r>
          </a:p>
          <a:p>
            <a:pPr lvl="2"/>
            <a:r>
              <a:rPr lang="en-US" altLang="ko-KR" dirty="0" err="1"/>
              <a:t>Menubutton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074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Checkboxes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88625" y="1634293"/>
            <a:ext cx="7530353" cy="430204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7" name="TextBox 6"/>
          <p:cNvSpPr txBox="1"/>
          <p:nvPr/>
        </p:nvSpPr>
        <p:spPr>
          <a:xfrm>
            <a:off x="628650" y="1840667"/>
            <a:ext cx="76673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import *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top = </a:t>
            </a:r>
            <a:r>
              <a:rPr lang="en-US" altLang="ko-KR" sz="1600" dirty="0" err="1"/>
              <a:t>Tk</a:t>
            </a:r>
            <a:r>
              <a:rPr lang="en-US" altLang="ko-KR" sz="1600" dirty="0"/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CheckVar1 = </a:t>
            </a:r>
            <a:r>
              <a:rPr lang="en-US" altLang="ko-KR" sz="1600" dirty="0" err="1"/>
              <a:t>IntVar</a:t>
            </a:r>
            <a:r>
              <a:rPr lang="en-US" altLang="ko-KR" sz="16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CheckVar2 = </a:t>
            </a:r>
            <a:r>
              <a:rPr lang="en-US" altLang="ko-KR" sz="1600" dirty="0" err="1"/>
              <a:t>IntVar</a:t>
            </a:r>
            <a:r>
              <a:rPr lang="en-US" altLang="ko-KR" sz="1600" dirty="0"/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C1 = </a:t>
            </a:r>
            <a:r>
              <a:rPr lang="en-US" altLang="ko-KR" sz="1600" dirty="0" err="1"/>
              <a:t>Checkbutton</a:t>
            </a:r>
            <a:r>
              <a:rPr lang="en-US" altLang="ko-KR" sz="1600" dirty="0"/>
              <a:t>(top, text = "Music", variable = CheckVar1, </a:t>
            </a:r>
            <a:r>
              <a:rPr lang="en-US" altLang="ko-KR" sz="1600" dirty="0" err="1"/>
              <a:t>onvalue</a:t>
            </a:r>
            <a:r>
              <a:rPr lang="en-US" altLang="ko-KR" sz="1600" dirty="0"/>
              <a:t> = 1, </a:t>
            </a:r>
            <a:br>
              <a:rPr lang="en-US" altLang="ko-KR" sz="1600" dirty="0"/>
            </a:br>
            <a:r>
              <a:rPr lang="en-US" altLang="ko-KR" sz="1600" dirty="0"/>
              <a:t>                         </a:t>
            </a:r>
            <a:r>
              <a:rPr lang="en-US" altLang="ko-KR" sz="1600" dirty="0" err="1"/>
              <a:t>offvalue</a:t>
            </a:r>
            <a:r>
              <a:rPr lang="en-US" altLang="ko-KR" sz="1600" dirty="0"/>
              <a:t> = 0, height=5, width = 20)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C2 = </a:t>
            </a:r>
            <a:r>
              <a:rPr lang="en-US" altLang="ko-KR" sz="1600" dirty="0" err="1"/>
              <a:t>Checkbutton</a:t>
            </a:r>
            <a:r>
              <a:rPr lang="en-US" altLang="ko-KR" sz="1600" dirty="0"/>
              <a:t>(top, text = "Video", variable = CheckVar2, </a:t>
            </a:r>
            <a:r>
              <a:rPr lang="en-US" altLang="ko-KR" sz="1600" dirty="0" err="1"/>
              <a:t>onvalue</a:t>
            </a:r>
            <a:r>
              <a:rPr lang="en-US" altLang="ko-KR" sz="1600" dirty="0"/>
              <a:t> = 1, </a:t>
            </a:r>
            <a:br>
              <a:rPr lang="en-US" altLang="ko-KR" sz="1600" dirty="0"/>
            </a:br>
            <a:r>
              <a:rPr lang="en-US" altLang="ko-KR" sz="1600" dirty="0"/>
              <a:t>                        </a:t>
            </a:r>
            <a:r>
              <a:rPr lang="en-US" altLang="ko-KR" sz="1600" dirty="0" err="1"/>
              <a:t>offvalue</a:t>
            </a:r>
            <a:r>
              <a:rPr lang="en-US" altLang="ko-KR" sz="1600" dirty="0"/>
              <a:t> = 0, height=5, width = 20)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C1.pack()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C2.pack()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 err="1"/>
              <a:t>top.mainloop</a:t>
            </a:r>
            <a:r>
              <a:rPr lang="en-US" altLang="ko-KR" sz="1600" dirty="0"/>
              <a:t>()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07" y="828650"/>
            <a:ext cx="1928896" cy="21740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970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Entry widget, </a:t>
            </a:r>
            <a:r>
              <a:rPr lang="ko-KR" altLang="en-US"/>
              <a:t>입력 받기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20974" y="32905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948393"/>
            <a:ext cx="4526118" cy="453871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864291" y="2091742"/>
            <a:ext cx="55087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import *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top = </a:t>
            </a:r>
            <a:r>
              <a:rPr lang="en-US" altLang="ko-KR" sz="1600" dirty="0" err="1"/>
              <a:t>Tk</a:t>
            </a:r>
            <a:r>
              <a:rPr lang="en-US" altLang="ko-KR" sz="16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L1 = Label(top, text="User Name")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L1.pack(side = LEFT)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E1 = Entry(top, </a:t>
            </a:r>
            <a:r>
              <a:rPr lang="en-US" altLang="ko-KR" sz="1600" dirty="0" err="1"/>
              <a:t>bd</a:t>
            </a:r>
            <a:r>
              <a:rPr lang="en-US" altLang="ko-KR" sz="1600" dirty="0"/>
              <a:t> =5)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E1.pack(side = RIGHT)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L2 = Label(top, text="Student ID")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L2.pack(side = LEFT)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E2 = Entry(top, </a:t>
            </a:r>
            <a:r>
              <a:rPr lang="en-US" altLang="ko-KR" sz="1600" dirty="0" err="1"/>
              <a:t>bd</a:t>
            </a:r>
            <a:r>
              <a:rPr lang="en-US" altLang="ko-KR" sz="1600" dirty="0"/>
              <a:t> =5)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E2.pack(side = RIGHT)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 err="1"/>
              <a:t>top.mainloop</a:t>
            </a:r>
            <a:r>
              <a:rPr lang="en-US" altLang="ko-KR" sz="1600" dirty="0"/>
              <a:t>()</a:t>
            </a: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413" y="1603196"/>
            <a:ext cx="5525311" cy="97709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489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Displaying Images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21093" y="1639796"/>
            <a:ext cx="4460906" cy="46964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938661" y="1771273"/>
            <a:ext cx="42257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import *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ttk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frame = </a:t>
            </a:r>
            <a:r>
              <a:rPr lang="en-US" altLang="ko-KR" sz="1600" dirty="0" err="1"/>
              <a:t>ttk.Frame</a:t>
            </a:r>
            <a:r>
              <a:rPr lang="en-US" altLang="ko-KR" sz="1600" dirty="0"/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frame['padding'] = (5,10)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frame['</a:t>
            </a:r>
            <a:r>
              <a:rPr lang="en-US" altLang="ko-KR" sz="1600" dirty="0" err="1"/>
              <a:t>borderwidth</a:t>
            </a:r>
            <a:r>
              <a:rPr lang="en-US" altLang="ko-KR" sz="1600" dirty="0"/>
              <a:t>'] = 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frame['relief']='sunken'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/>
              <a:t>frame.grid</a:t>
            </a:r>
            <a:r>
              <a:rPr lang="en-US" altLang="ko-KR" sz="1600" dirty="0"/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label = </a:t>
            </a:r>
            <a:r>
              <a:rPr lang="en-US" altLang="ko-KR" sz="1600" dirty="0" err="1"/>
              <a:t>ttk.Label</a:t>
            </a:r>
            <a:r>
              <a:rPr lang="en-US" altLang="ko-KR" sz="1600" dirty="0"/>
              <a:t>(text='Full name;')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image = </a:t>
            </a:r>
            <a:r>
              <a:rPr lang="en-US" altLang="ko-KR" sz="1600" dirty="0" err="1"/>
              <a:t>PhotoImage</a:t>
            </a:r>
            <a:r>
              <a:rPr lang="en-US" altLang="ko-KR" sz="1600" dirty="0"/>
              <a:t>(file='cat_dog.gif')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label['image'] = image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/>
              <a:t>label.grid</a:t>
            </a:r>
            <a:r>
              <a:rPr lang="en-US" altLang="ko-KR" sz="1600" dirty="0"/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en-US" altLang="ko-KR" sz="1600" dirty="0"/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67" y="1719996"/>
            <a:ext cx="3586197" cy="25768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099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다양한 모듈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70984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006933" y="1868007"/>
          <a:ext cx="7265298" cy="305617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2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714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baseline="0" dirty="0">
                          <a:latin typeface="+mn-ea"/>
                          <a:ea typeface="+mn-ea"/>
                        </a:rPr>
                        <a:t>다양한 모듈</a:t>
                      </a:r>
                      <a:endParaRPr lang="ko-KR" altLang="en-US" sz="1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sys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프로그램 실행 환경과 관련한 정보를 제공</a:t>
                      </a:r>
                      <a:endParaRPr lang="en-US" altLang="ko-KR" dirty="0"/>
                    </a:p>
                    <a:p>
                      <a:pPr latinLnBrk="1"/>
                      <a:endParaRPr lang="ko-KR" altLang="en-US" sz="12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os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파일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프로세스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디렉토리 등 다양한 운영체제 기능 제공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htmllib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HTML</a:t>
                      </a:r>
                      <a:r>
                        <a:rPr lang="ko-KR" altLang="en-US" dirty="0"/>
                        <a:t> 분석 모듈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cgi</a:t>
                      </a:r>
                      <a:endParaRPr lang="en-US" altLang="ko-KR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cgi</a:t>
                      </a:r>
                      <a:r>
                        <a:rPr lang="en-US" altLang="ko-KR" dirty="0"/>
                        <a:t>-bin</a:t>
                      </a:r>
                      <a:r>
                        <a:rPr lang="ko-KR" altLang="en-US" dirty="0"/>
                        <a:t>에서 파이썬으로 웹 응용 작성을 도움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90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1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Operating System Modules (1)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os</a:t>
            </a:r>
            <a:r>
              <a:rPr lang="en-US" altLang="ko-KR" dirty="0"/>
              <a:t> module</a:t>
            </a:r>
          </a:p>
          <a:p>
            <a:pPr lvl="1"/>
            <a:r>
              <a:rPr lang="ko-KR" altLang="en-US" dirty="0"/>
              <a:t>다수의 운영체제 함수들에 통일된 인터페이스를 제공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47518" y="3453756"/>
            <a:ext cx="4332519" cy="192331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36871" y="3494839"/>
            <a:ext cx="3787182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C00000"/>
                </a:solidFill>
              </a:rPr>
              <a:t>from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</a:rPr>
              <a:t>os</a:t>
            </a:r>
            <a:r>
              <a:rPr lang="en-US" altLang="ko-KR" sz="1600" dirty="0">
                <a:solidFill>
                  <a:srgbClr val="C00000"/>
                </a:solidFill>
              </a:rPr>
              <a:t> import *</a:t>
            </a:r>
          </a:p>
          <a:p>
            <a:r>
              <a:rPr lang="en-US" altLang="ko-KR" sz="1600" dirty="0"/>
              <a:t>&gt;&gt;&gt; system(‘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’)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&gt;&gt;&gt; system(‘notepad’)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00" y="3751041"/>
            <a:ext cx="1753082" cy="2454314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273" y="3751041"/>
            <a:ext cx="2134153" cy="242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9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Operating System Modules (2)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33711" y="1631834"/>
            <a:ext cx="8541989" cy="485363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9930" y="1852795"/>
            <a:ext cx="830058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# Using the </a:t>
            </a:r>
            <a:r>
              <a:rPr lang="en-US" altLang="ko-KR" dirty="0" err="1"/>
              <a:t>os.path</a:t>
            </a:r>
            <a:r>
              <a:rPr lang="en-US" altLang="ko-KR" dirty="0"/>
              <a:t> module to handle filename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import </a:t>
            </a:r>
            <a:r>
              <a:rPr lang="en-US" altLang="ko-KR" dirty="0" err="1">
                <a:solidFill>
                  <a:srgbClr val="C00000"/>
                </a:solidFill>
              </a:rPr>
              <a:t>os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filename = "my/little/pony"</a:t>
            </a:r>
          </a:p>
          <a:p>
            <a:endParaRPr lang="en-US" altLang="ko-KR" dirty="0"/>
          </a:p>
          <a:p>
            <a:r>
              <a:rPr lang="en-US" altLang="ko-KR" dirty="0"/>
              <a:t>print("using", os.name, "...")</a:t>
            </a:r>
          </a:p>
          <a:p>
            <a:endParaRPr lang="en-US" altLang="ko-KR" dirty="0"/>
          </a:p>
          <a:p>
            <a:r>
              <a:rPr lang="en-US" altLang="ko-KR" dirty="0"/>
              <a:t>print("split", "=&gt;", </a:t>
            </a:r>
            <a:r>
              <a:rPr lang="en-US" altLang="ko-KR" dirty="0" err="1"/>
              <a:t>os.path.split</a:t>
            </a:r>
            <a:r>
              <a:rPr lang="en-US" altLang="ko-KR" dirty="0"/>
              <a:t>(filename))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en-US" altLang="ko-KR" dirty="0" err="1"/>
              <a:t>splitext</a:t>
            </a:r>
            <a:r>
              <a:rPr lang="en-US" altLang="ko-KR" dirty="0"/>
              <a:t>", "=&gt;", </a:t>
            </a:r>
            <a:r>
              <a:rPr lang="en-US" altLang="ko-KR" dirty="0" err="1"/>
              <a:t>os.path.splitext</a:t>
            </a:r>
            <a:r>
              <a:rPr lang="en-US" altLang="ko-KR" dirty="0"/>
              <a:t>(filename))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en-US" altLang="ko-KR" dirty="0" err="1"/>
              <a:t>dirname</a:t>
            </a:r>
            <a:r>
              <a:rPr lang="en-US" altLang="ko-KR" dirty="0"/>
              <a:t>", "=&gt;", </a:t>
            </a:r>
            <a:r>
              <a:rPr lang="en-US" altLang="ko-KR" dirty="0" err="1"/>
              <a:t>os.path.dirname</a:t>
            </a:r>
            <a:r>
              <a:rPr lang="en-US" altLang="ko-KR" dirty="0"/>
              <a:t>(filename))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en-US" altLang="ko-KR" dirty="0" err="1"/>
              <a:t>basename</a:t>
            </a:r>
            <a:r>
              <a:rPr lang="en-US" altLang="ko-KR" dirty="0"/>
              <a:t>", "=&gt;", </a:t>
            </a:r>
            <a:r>
              <a:rPr lang="en-US" altLang="ko-KR" dirty="0" err="1"/>
              <a:t>os.path.basename</a:t>
            </a:r>
            <a:r>
              <a:rPr lang="en-US" altLang="ko-KR" dirty="0"/>
              <a:t>(filename))</a:t>
            </a:r>
          </a:p>
          <a:p>
            <a:endParaRPr lang="en-US" altLang="ko-KR" dirty="0"/>
          </a:p>
          <a:p>
            <a:r>
              <a:rPr lang="en-US" altLang="ko-KR" dirty="0"/>
              <a:t>print("join", "=&gt;", </a:t>
            </a:r>
            <a:r>
              <a:rPr lang="en-US" altLang="ko-KR" dirty="0" err="1"/>
              <a:t>os.path.join</a:t>
            </a:r>
            <a:r>
              <a:rPr lang="en-US" altLang="ko-KR" dirty="0"/>
              <a:t>(</a:t>
            </a:r>
            <a:r>
              <a:rPr lang="en-US" altLang="ko-KR" dirty="0" err="1"/>
              <a:t>os.path.dirname</a:t>
            </a:r>
            <a:r>
              <a:rPr lang="en-US" altLang="ko-KR" dirty="0"/>
              <a:t>(filename), </a:t>
            </a:r>
            <a:r>
              <a:rPr lang="en-US" altLang="ko-KR" dirty="0" err="1"/>
              <a:t>os.path.basename</a:t>
            </a:r>
            <a:r>
              <a:rPr lang="en-US" altLang="ko-KR" dirty="0"/>
              <a:t>(filename)))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25" y="2221410"/>
            <a:ext cx="459169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8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4529</TotalTime>
  <Words>1133</Words>
  <Application>Microsoft Office PowerPoint</Application>
  <PresentationFormat>화면 슬라이드 쇼(4:3)</PresentationFormat>
  <Paragraphs>289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Office 테마</vt:lpstr>
      <vt:lpstr>다양한 모듈 활용 10주차_02</vt:lpstr>
      <vt:lpstr>학습목표</vt:lpstr>
      <vt:lpstr>그래픽 처리 Tkinter module</vt:lpstr>
      <vt:lpstr>Checkboxes</vt:lpstr>
      <vt:lpstr>Entry widget, 입력 받기</vt:lpstr>
      <vt:lpstr>Displaying Images</vt:lpstr>
      <vt:lpstr>다양한 모듈</vt:lpstr>
      <vt:lpstr>Operating System Modules (1)</vt:lpstr>
      <vt:lpstr>Operating System Modules (2)</vt:lpstr>
      <vt:lpstr>사용자가 만드는 모듈 1</vt:lpstr>
      <vt:lpstr>사용자가 만드는 모듈 2</vt:lpstr>
      <vt:lpstr>연습문제 1</vt:lpstr>
      <vt:lpstr>연습문제 1 코드 </vt:lpstr>
      <vt:lpstr>연습문제 1 코드 </vt:lpstr>
      <vt:lpstr>연습문제 2</vt:lpstr>
      <vt:lpstr>연습문제 2 코드 </vt:lpstr>
      <vt:lpstr>다양한 모듈들 1</vt:lpstr>
      <vt:lpstr>다양한 모듈들 2</vt:lpstr>
      <vt:lpstr>다양한 모듈들 3</vt:lpstr>
      <vt:lpstr>다양한 모듈들 4</vt:lpstr>
      <vt:lpstr>다양한 모듈들 5</vt:lpstr>
      <vt:lpstr>숙제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375</cp:revision>
  <dcterms:created xsi:type="dcterms:W3CDTF">2015-11-07T02:06:58Z</dcterms:created>
  <dcterms:modified xsi:type="dcterms:W3CDTF">2019-08-14T05:57:38Z</dcterms:modified>
</cp:coreProperties>
</file>