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5" r:id="rId14"/>
    <p:sldId id="267" r:id="rId15"/>
    <p:sldId id="268" r:id="rId16"/>
    <p:sldId id="269" r:id="rId17"/>
    <p:sldId id="272" r:id="rId18"/>
    <p:sldId id="270" r:id="rId19"/>
    <p:sldId id="273" r:id="rId20"/>
    <p:sldId id="271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59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568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83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재귀 함수의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10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304615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피보나치</a:t>
            </a:r>
            <a:r>
              <a:rPr lang="en-US" altLang="ko-KR" dirty="0"/>
              <a:t> </a:t>
            </a:r>
            <a:r>
              <a:rPr lang="ko-KR" altLang="en-US" dirty="0"/>
              <a:t>수열을 재귀 함수로 만드시오</a:t>
            </a:r>
            <a:endParaRPr lang="en-US" altLang="ko-KR" dirty="0"/>
          </a:p>
          <a:p>
            <a:r>
              <a:rPr lang="ko-KR" altLang="en-US" dirty="0"/>
              <a:t>다음과 같이 항이 생성되는 수열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f1 = 1</a:t>
            </a:r>
          </a:p>
          <a:p>
            <a:pPr marL="457200" lvl="1" indent="0">
              <a:buNone/>
            </a:pPr>
            <a:r>
              <a:rPr lang="en-US" altLang="ko-KR" dirty="0"/>
              <a:t>f2 = 1</a:t>
            </a:r>
          </a:p>
          <a:p>
            <a:pPr marL="457200" lvl="1" indent="0">
              <a:buNone/>
            </a:pPr>
            <a:r>
              <a:rPr lang="en-US" altLang="ko-KR" dirty="0"/>
              <a:t>f3 = f1 + f2</a:t>
            </a:r>
          </a:p>
          <a:p>
            <a:pPr marL="457200" lvl="1" indent="0">
              <a:buNone/>
            </a:pPr>
            <a:r>
              <a:rPr lang="en-US" altLang="ko-KR" dirty="0"/>
              <a:t>f4 = f2 + f3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</a:p>
          <a:p>
            <a:pPr marL="457200" lvl="1" indent="0">
              <a:buNone/>
            </a:pPr>
            <a:r>
              <a:rPr lang="en-US" altLang="ko-KR" dirty="0" err="1"/>
              <a:t>fn</a:t>
            </a:r>
            <a:r>
              <a:rPr lang="en-US" altLang="ko-KR" dirty="0"/>
              <a:t> = fn-1 + fn-2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6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583089"/>
            <a:ext cx="5523212" cy="37501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919779" y="1690689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</a:t>
            </a:r>
          </a:p>
          <a:p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1 </a:t>
            </a:r>
            <a:r>
              <a:rPr lang="ko-KR" altLang="en-US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2   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(n-1) +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(n-2)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for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range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(1,15) :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print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64" y="2198375"/>
            <a:ext cx="2514600" cy="42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3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정수를 </a:t>
            </a:r>
            <a:r>
              <a:rPr lang="ko-KR" altLang="en-US" dirty="0" smtClean="0"/>
              <a:t>입력 받아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ko-KR" altLang="en-US" dirty="0" smtClean="0"/>
              <a:t>입력 받은 </a:t>
            </a:r>
            <a:r>
              <a:rPr lang="ko-KR" altLang="en-US" dirty="0"/>
              <a:t>정수까지의 합을 구하는 함수를 작성한다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513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49" y="1583089"/>
            <a:ext cx="5660183" cy="293292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919779" y="1690690"/>
            <a:ext cx="53690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def sum(n):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if n&lt;=0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    return 0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else :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        return n + sum(n-1)</a:t>
            </a:r>
          </a:p>
          <a:p>
            <a:endParaRPr lang="en-US" altLang="ko-KR" sz="1600" dirty="0">
              <a:latin typeface="맑은 고딕" panose="020B0503020000020004" pitchFamily="50" charset="-127"/>
            </a:endParaRPr>
          </a:p>
          <a:p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 =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int</a:t>
            </a:r>
            <a:r>
              <a:rPr lang="en-US" altLang="ko-KR" sz="1600" dirty="0">
                <a:latin typeface="맑은 고딕" panose="020B0503020000020004" pitchFamily="50" charset="-127"/>
              </a:rPr>
              <a:t>(input("</a:t>
            </a:r>
            <a:r>
              <a:rPr lang="ko-KR" altLang="en-US" sz="1600" dirty="0">
                <a:latin typeface="맑은 고딕" panose="020B0503020000020004" pitchFamily="50" charset="-127"/>
              </a:rPr>
              <a:t>숫자를 입력하세요</a:t>
            </a:r>
            <a:r>
              <a:rPr lang="en-US" altLang="ko-KR" sz="1600" dirty="0">
                <a:latin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sum = sum(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latin typeface="맑은 고딕" panose="020B0503020000020004" pitchFamily="50" charset="-127"/>
              </a:rPr>
              <a:t>print("1</a:t>
            </a:r>
            <a:r>
              <a:rPr lang="ko-KR" altLang="en-US" sz="1600" dirty="0">
                <a:latin typeface="맑은 고딕" panose="020B0503020000020004" pitchFamily="50" charset="-127"/>
              </a:rPr>
              <a:t>부터 </a:t>
            </a:r>
            <a:r>
              <a:rPr lang="en-US" altLang="ko-KR" sz="1600" dirty="0">
                <a:latin typeface="맑은 고딕" panose="020B0503020000020004" pitchFamily="50" charset="-127"/>
              </a:rPr>
              <a:t>", </a:t>
            </a:r>
            <a:r>
              <a:rPr lang="en-US" altLang="ko-KR" sz="16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</a:rPr>
              <a:t>, " </a:t>
            </a:r>
            <a:r>
              <a:rPr lang="ko-KR" altLang="en-US" sz="1600" dirty="0">
                <a:latin typeface="맑은 고딕" panose="020B0503020000020004" pitchFamily="50" charset="-127"/>
              </a:rPr>
              <a:t>까지의 합은 </a:t>
            </a:r>
            <a:r>
              <a:rPr lang="en-US" altLang="ko-KR" sz="1600" dirty="0">
                <a:latin typeface="맑은 고딕" panose="020B0503020000020004" pitchFamily="50" charset="-127"/>
              </a:rPr>
              <a:t>", sum, " </a:t>
            </a:r>
            <a:r>
              <a:rPr lang="ko-KR" altLang="en-US" sz="1600" dirty="0">
                <a:latin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</a:rPr>
              <a:t>.")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F25B3-BF86-4D87-AE8E-2219B63A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22" y="4237730"/>
            <a:ext cx="5678428" cy="22003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9513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입력한 코드와 </a:t>
            </a:r>
            <a:endParaRPr lang="en-US" altLang="ko-KR" dirty="0"/>
          </a:p>
          <a:p>
            <a:r>
              <a:rPr lang="ko-KR" altLang="en-US" dirty="0"/>
              <a:t>실행 결과를 </a:t>
            </a:r>
            <a:r>
              <a:rPr lang="ko-KR" altLang="en-US" dirty="0" err="1"/>
              <a:t>캡쳐하여</a:t>
            </a:r>
            <a:r>
              <a:rPr lang="ko-KR" altLang="en-US" dirty="0"/>
              <a:t> 게시판에 </a:t>
            </a:r>
            <a:r>
              <a:rPr lang="ko-KR" altLang="en-US" dirty="0" err="1"/>
              <a:t>올리시오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768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함수가 무엇인지 이해하기</a:t>
            </a:r>
            <a:endParaRPr lang="en-US" altLang="ko-KR" dirty="0"/>
          </a:p>
          <a:p>
            <a:pPr lvl="1"/>
            <a:r>
              <a:rPr lang="ko-KR" altLang="en-US" dirty="0"/>
              <a:t>함수가 </a:t>
            </a:r>
            <a:r>
              <a:rPr lang="en-US" altLang="ko-KR" dirty="0"/>
              <a:t>body</a:t>
            </a:r>
            <a:r>
              <a:rPr lang="ko-KR" altLang="en-US" dirty="0"/>
              <a:t>에서 자기 자신을 호출하는 프로그래밍의 메소드 혹은 함수</a:t>
            </a:r>
            <a:endParaRPr lang="en-US" altLang="ko-KR" dirty="0"/>
          </a:p>
          <a:p>
            <a:pPr lvl="1"/>
            <a:r>
              <a:rPr lang="ko-KR" altLang="en-US" dirty="0"/>
              <a:t>반드시 종료조건을 명시해야 함</a:t>
            </a:r>
            <a:endParaRPr lang="en-US" altLang="ko-KR" dirty="0"/>
          </a:p>
          <a:p>
            <a:r>
              <a:rPr lang="ko-KR" altLang="en-US" dirty="0"/>
              <a:t>재귀 함수를 반복문으로 변경해보기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820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사지 선다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재귀함수에</a:t>
            </a:r>
            <a:r>
              <a:rPr lang="ko-KR" altLang="en-US" dirty="0"/>
              <a:t> 대한 설명 중 가장 적절한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종료 조건을 명시하는 것이 가장 중요하다</a:t>
            </a:r>
            <a:endParaRPr lang="en-US" altLang="ko-KR" dirty="0"/>
          </a:p>
          <a:p>
            <a:pPr lvl="1"/>
            <a:r>
              <a:rPr lang="ko-KR" altLang="en-US" dirty="0" err="1"/>
              <a:t>파라미터를</a:t>
            </a:r>
            <a:r>
              <a:rPr lang="ko-KR" altLang="en-US" dirty="0"/>
              <a:t> 지정하는 것이 가장 중요하다</a:t>
            </a:r>
            <a:endParaRPr lang="en-US" altLang="ko-KR" dirty="0"/>
          </a:p>
          <a:p>
            <a:pPr lvl="1"/>
            <a:r>
              <a:rPr lang="ko-KR" altLang="en-US" dirty="0" err="1"/>
              <a:t>반환문</a:t>
            </a:r>
            <a:r>
              <a:rPr lang="en-US" altLang="ko-KR" dirty="0"/>
              <a:t>(return)</a:t>
            </a:r>
            <a:r>
              <a:rPr lang="ko-KR" altLang="en-US" dirty="0"/>
              <a:t>을 지정하는 것이 가장 중요하다</a:t>
            </a:r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en-US" altLang="ko-KR" dirty="0"/>
              <a:t>3</a:t>
            </a:r>
            <a:r>
              <a:rPr lang="ko-KR" altLang="en-US" dirty="0"/>
              <a:t>가지 모두 맞다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60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재귀함수에</a:t>
            </a:r>
            <a:r>
              <a:rPr lang="ko-KR" altLang="en-US" dirty="0"/>
              <a:t> 대한 설명 중 가장 적절한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종료 조건을 명시하는 것이 가장 중요하다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err="1"/>
              <a:t>파라미터를</a:t>
            </a:r>
            <a:r>
              <a:rPr lang="ko-KR" altLang="en-US" dirty="0"/>
              <a:t> 지정하는 것이 가장 중요하다</a:t>
            </a:r>
            <a:endParaRPr lang="en-US" altLang="ko-KR" dirty="0"/>
          </a:p>
          <a:p>
            <a:pPr lvl="1"/>
            <a:r>
              <a:rPr lang="ko-KR" altLang="en-US" dirty="0" err="1"/>
              <a:t>반환문</a:t>
            </a:r>
            <a:r>
              <a:rPr lang="en-US" altLang="ko-KR" dirty="0"/>
              <a:t>(return)</a:t>
            </a:r>
            <a:r>
              <a:rPr lang="ko-KR" altLang="en-US" dirty="0"/>
              <a:t>을 지정하는 것이 가장 중요하다</a:t>
            </a:r>
            <a:endParaRPr lang="en-US" altLang="ko-KR" dirty="0"/>
          </a:p>
          <a:p>
            <a:pPr lvl="1"/>
            <a:r>
              <a:rPr lang="ko-KR" altLang="en-US" dirty="0"/>
              <a:t>위의 </a:t>
            </a:r>
            <a:r>
              <a:rPr lang="en-US" altLang="ko-KR" dirty="0"/>
              <a:t>3</a:t>
            </a:r>
            <a:r>
              <a:rPr lang="ko-KR" altLang="en-US" dirty="0"/>
              <a:t>가지 모두 맞다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64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다음 코드의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1 2 3 4 5</a:t>
            </a:r>
          </a:p>
          <a:p>
            <a:pPr lvl="1"/>
            <a:r>
              <a:rPr lang="en-US" altLang="ko-KR" dirty="0"/>
              <a:t>0 1 2 3 4 5</a:t>
            </a:r>
          </a:p>
          <a:p>
            <a:pPr lvl="1"/>
            <a:r>
              <a:rPr lang="en-US" altLang="ko-KR" dirty="0"/>
              <a:t>5 4 3 2 1</a:t>
            </a:r>
          </a:p>
          <a:p>
            <a:pPr lvl="1"/>
            <a:r>
              <a:rPr lang="en-US" altLang="ko-KR" dirty="0"/>
              <a:t>5 4 3 2 1 0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256927" y="1825625"/>
            <a:ext cx="3485784" cy="243480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360209" y="1876873"/>
            <a:ext cx="294311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j-ea"/>
                <a:ea typeface="+mj-ea"/>
              </a:rPr>
              <a:t>def</a:t>
            </a:r>
            <a:r>
              <a:rPr lang="en-US" altLang="ko-KR" sz="1600" dirty="0">
                <a:latin typeface="+mj-ea"/>
                <a:ea typeface="+mj-ea"/>
              </a:rPr>
              <a:t> pattern(n) :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if n == 0 :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print(0, end=‘ ') 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else: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pattern(n-1)</a:t>
            </a:r>
          </a:p>
          <a:p>
            <a:r>
              <a:rPr lang="en-US" altLang="ko-KR" sz="1600" dirty="0">
                <a:latin typeface="+mj-ea"/>
                <a:ea typeface="+mj-ea"/>
              </a:rPr>
              <a:t>        print(n, end=' ')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pattern(5)</a:t>
            </a:r>
          </a:p>
        </p:txBody>
      </p:sp>
    </p:spTree>
    <p:extLst>
      <p:ext uri="{BB962C8B-B14F-4D97-AF65-F5344CB8AC3E}">
        <p14:creationId xmlns:p14="http://schemas.microsoft.com/office/powerpoint/2010/main" val="1610193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사지 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다음 코드의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1 2 3 4 5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0 1 2 3 4 5</a:t>
            </a:r>
          </a:p>
          <a:p>
            <a:pPr lvl="1"/>
            <a:r>
              <a:rPr lang="en-US" altLang="ko-KR" dirty="0"/>
              <a:t>5 4 3 2 1</a:t>
            </a:r>
          </a:p>
          <a:p>
            <a:pPr lvl="1"/>
            <a:r>
              <a:rPr lang="en-US" altLang="ko-KR" dirty="0"/>
              <a:t>5 4 3 2 1 0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256927" y="1825625"/>
            <a:ext cx="3485784" cy="243480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360209" y="1876873"/>
            <a:ext cx="294311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pattern</a:t>
            </a:r>
            <a:r>
              <a:rPr lang="en-US" altLang="ko-KR" sz="1600" dirty="0"/>
              <a:t>(n) :</a:t>
            </a:r>
          </a:p>
          <a:p>
            <a:r>
              <a:rPr lang="en-US" altLang="ko-KR" sz="1600" dirty="0"/>
              <a:t>    if n == 0 :</a:t>
            </a:r>
          </a:p>
          <a:p>
            <a:r>
              <a:rPr lang="en-US" altLang="ko-KR" sz="1600" dirty="0"/>
              <a:t>        print(0, end=‘ ') 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pattern</a:t>
            </a:r>
            <a:r>
              <a:rPr lang="en-US" altLang="ko-KR" sz="1600" dirty="0"/>
              <a:t>(n-1)</a:t>
            </a:r>
          </a:p>
          <a:p>
            <a:r>
              <a:rPr lang="en-US" altLang="ko-KR" sz="1600" dirty="0"/>
              <a:t>        print(n, end=' 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pattern(5)</a:t>
            </a:r>
          </a:p>
        </p:txBody>
      </p:sp>
    </p:spTree>
    <p:extLst>
      <p:ext uri="{BB962C8B-B14F-4D97-AF65-F5344CB8AC3E}">
        <p14:creationId xmlns:p14="http://schemas.microsoft.com/office/powerpoint/2010/main" val="72158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함수가 무엇인지 이해하기</a:t>
            </a:r>
            <a:endParaRPr lang="en-US" altLang="ko-KR" dirty="0"/>
          </a:p>
          <a:p>
            <a:r>
              <a:rPr lang="ko-KR" altLang="en-US" dirty="0"/>
              <a:t>재귀 함수를 반복문으로 변경해보기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046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주차</a:t>
            </a:r>
            <a:r>
              <a:rPr lang="en-US" altLang="ko-KR" dirty="0"/>
              <a:t>_03 </a:t>
            </a:r>
            <a:r>
              <a:rPr lang="ko-KR" altLang="en-US" dirty="0"/>
              <a:t>재귀 함수의 이해</a:t>
            </a:r>
          </a:p>
        </p:txBody>
      </p:sp>
    </p:spTree>
    <p:extLst>
      <p:ext uri="{BB962C8B-B14F-4D97-AF65-F5344CB8AC3E}">
        <p14:creationId xmlns:p14="http://schemas.microsoft.com/office/powerpoint/2010/main" val="42932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28649" y="1825625"/>
            <a:ext cx="8084029" cy="4351338"/>
          </a:xfrm>
        </p:spPr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(Recursion)</a:t>
            </a:r>
          </a:p>
          <a:p>
            <a:pPr lvl="1"/>
            <a:r>
              <a:rPr lang="ko-KR" altLang="en-US" dirty="0"/>
              <a:t>함수가 바디에서 자기 자신을 호출하는 프로그래밍의 </a:t>
            </a:r>
            <a:r>
              <a:rPr lang="ko-KR" altLang="en-US" dirty="0" err="1"/>
              <a:t>메소드</a:t>
            </a:r>
            <a:r>
              <a:rPr lang="ko-KR" altLang="en-US" dirty="0"/>
              <a:t> 혹은 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재귀함수</a:t>
            </a:r>
            <a:endParaRPr lang="en-US" altLang="ko-KR" dirty="0"/>
          </a:p>
          <a:p>
            <a:pPr lvl="1"/>
            <a:r>
              <a:rPr lang="ko-KR" altLang="en-US" dirty="0"/>
              <a:t>재귀로 정의된 함수를 지칭</a:t>
            </a:r>
            <a:r>
              <a:rPr lang="en-US" altLang="ko-KR" dirty="0"/>
              <a:t>(</a:t>
            </a:r>
            <a:r>
              <a:rPr lang="ko-KR" altLang="en-US" dirty="0"/>
              <a:t>비공식적으로 종종 사용됨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재귀 함수에는 </a:t>
            </a:r>
            <a:r>
              <a:rPr lang="ko-KR" altLang="en-US" dirty="0">
                <a:solidFill>
                  <a:srgbClr val="C00000"/>
                </a:solidFill>
              </a:rPr>
              <a:t>종료 조건을 반드시 명시해야 함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그렇지 않은 경우에 무한 루프로 빠질 수 있음</a:t>
            </a:r>
          </a:p>
        </p:txBody>
      </p:sp>
    </p:spTree>
    <p:extLst>
      <p:ext uri="{BB962C8B-B14F-4D97-AF65-F5344CB8AC3E}">
        <p14:creationId xmlns:p14="http://schemas.microsoft.com/office/powerpoint/2010/main" val="34321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스스로 부르는 함수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49" y="1690689"/>
            <a:ext cx="4685629" cy="288131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817177" y="1821842"/>
            <a:ext cx="5389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countdown</a:t>
            </a:r>
            <a:r>
              <a:rPr lang="en-US" altLang="ko-KR" sz="1600" dirty="0"/>
              <a:t>(n) :</a:t>
            </a:r>
          </a:p>
          <a:p>
            <a:r>
              <a:rPr lang="en-US" altLang="ko-KR" sz="1600" dirty="0"/>
              <a:t>    print(n)</a:t>
            </a:r>
          </a:p>
          <a:p>
            <a:r>
              <a:rPr lang="en-US" altLang="ko-KR" sz="1600" dirty="0"/>
              <a:t>    if n &gt; 1 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countdown</a:t>
            </a:r>
            <a:r>
              <a:rPr lang="en-US" altLang="ko-KR" sz="1600" dirty="0"/>
              <a:t>(n-1)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countdown(5)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39" y="3337398"/>
            <a:ext cx="3240342" cy="17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pow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41981" y="1690689"/>
            <a:ext cx="4959571" cy="33976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33946" y="1910657"/>
            <a:ext cx="432036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pow</a:t>
            </a:r>
            <a:r>
              <a:rPr lang="en-US" altLang="ko-KR" sz="1600" dirty="0"/>
              <a:t>(n1, n2) :</a:t>
            </a:r>
          </a:p>
          <a:p>
            <a:r>
              <a:rPr lang="en-US" altLang="ko-KR" sz="1600" dirty="0"/>
              <a:t>    if n2 == 0 :</a:t>
            </a:r>
          </a:p>
          <a:p>
            <a:r>
              <a:rPr lang="en-US" altLang="ko-KR" sz="1600" dirty="0"/>
              <a:t>        return 1 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return( n1 * </a:t>
            </a:r>
            <a:r>
              <a:rPr lang="en-US" altLang="ko-KR" sz="1600" dirty="0">
                <a:solidFill>
                  <a:srgbClr val="C00000"/>
                </a:solidFill>
              </a:rPr>
              <a:t>pow</a:t>
            </a:r>
            <a:r>
              <a:rPr lang="en-US" altLang="ko-KR" sz="1600" dirty="0"/>
              <a:t>(n1, n2-1) 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print(pow(3, 8))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0" y="3474716"/>
            <a:ext cx="2673359" cy="11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7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f(n) = 3 * n</a:t>
            </a:r>
            <a:endParaRPr lang="ko-KR" altLang="en-US" dirty="0"/>
          </a:p>
        </p:txBody>
      </p:sp>
      <p:sp>
        <p:nvSpPr>
          <p:cNvPr id="10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f(n) = 3 * n,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배수의 재귀 함수 버전을 생각해보자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89408" y="2765829"/>
            <a:ext cx="4905784" cy="28819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1112244" y="2812180"/>
            <a:ext cx="4320368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mult3</a:t>
            </a:r>
            <a:r>
              <a:rPr lang="en-US" altLang="ko-KR" sz="1600" dirty="0"/>
              <a:t>(n)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mul</a:t>
            </a:r>
            <a:r>
              <a:rPr lang="en-US" altLang="ko-KR" sz="1600" dirty="0" smtClean="0"/>
              <a:t>=0</a:t>
            </a:r>
            <a:endParaRPr lang="en-US" altLang="ko-KR" sz="1600" dirty="0"/>
          </a:p>
          <a:p>
            <a:r>
              <a:rPr lang="en-US" altLang="ko-KR" sz="1600" dirty="0"/>
              <a:t>    if n </a:t>
            </a:r>
            <a:r>
              <a:rPr lang="en-US" altLang="ko-KR" sz="1600" dirty="0" smtClean="0"/>
              <a:t>&gt;=1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for I in range(n): </a:t>
            </a:r>
          </a:p>
          <a:p>
            <a:r>
              <a:rPr lang="en-US" altLang="ko-KR" sz="1600" dirty="0" smtClean="0"/>
              <a:t>           </a:t>
            </a:r>
            <a:r>
              <a:rPr lang="en-US" altLang="ko-KR" sz="1600" dirty="0" err="1" smtClean="0"/>
              <a:t>mul</a:t>
            </a:r>
            <a:r>
              <a:rPr lang="en-US" altLang="ko-KR" sz="1600" dirty="0" smtClean="0"/>
              <a:t>=mul+3</a:t>
            </a:r>
            <a:endParaRPr lang="en-US" altLang="ko-KR" sz="1600" dirty="0"/>
          </a:p>
          <a:p>
            <a:r>
              <a:rPr lang="pt-BR" altLang="ko-KR" sz="1600" dirty="0" smtClean="0"/>
              <a:t>     return mul</a:t>
            </a:r>
          </a:p>
          <a:p>
            <a:endParaRPr lang="pt-BR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range(1,10) :</a:t>
            </a:r>
          </a:p>
          <a:p>
            <a:r>
              <a:rPr lang="en-US" altLang="ko-KR" sz="1600" dirty="0"/>
              <a:t>    print(mult3(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79" y="3713063"/>
            <a:ext cx="2093225" cy="24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3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문제와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바로 이전 슬라이드의 재귀함수를 반복문을 사용하여 실행 되도록 수정해 보시오</a:t>
            </a:r>
            <a:r>
              <a:rPr lang="en-US" altLang="ko-KR"/>
              <a:t>!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38871" y="409997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350" dirty="0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000166" y="2916434"/>
            <a:ext cx="4066686" cy="28066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87548" y="3049690"/>
            <a:ext cx="28155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mult3(n) :</a:t>
            </a:r>
          </a:p>
          <a:p>
            <a:r>
              <a:rPr lang="en-US" altLang="ko-KR" sz="1600" dirty="0"/>
              <a:t>    if n == 1 :</a:t>
            </a:r>
          </a:p>
          <a:p>
            <a:r>
              <a:rPr lang="en-US" altLang="ko-KR" sz="1600" dirty="0"/>
              <a:t>        return 3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n):</a:t>
            </a:r>
          </a:p>
          <a:p>
            <a:r>
              <a:rPr lang="en-US" altLang="ko-KR" sz="1600" dirty="0"/>
              <a:t>            return 3*n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range(1,10) :</a:t>
            </a:r>
          </a:p>
          <a:p>
            <a:r>
              <a:rPr lang="en-US" altLang="ko-KR" sz="1600" dirty="0"/>
              <a:t>    print(mult3(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020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pattern()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41981" y="1690689"/>
            <a:ext cx="4959571" cy="33976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950879" y="1783657"/>
            <a:ext cx="43203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pattern</a:t>
            </a:r>
            <a:r>
              <a:rPr lang="en-US" altLang="ko-KR" sz="1600" dirty="0"/>
              <a:t>(n) :</a:t>
            </a:r>
          </a:p>
          <a:p>
            <a:r>
              <a:rPr lang="en-US" altLang="ko-KR" sz="1600" dirty="0"/>
              <a:t>    if n == 0 :</a:t>
            </a:r>
          </a:p>
          <a:p>
            <a:r>
              <a:rPr lang="en-US" altLang="ko-KR" sz="1600" dirty="0"/>
              <a:t>        print(0, end=‘ ') 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pattern</a:t>
            </a:r>
            <a:r>
              <a:rPr lang="en-US" altLang="ko-KR" sz="1600" dirty="0"/>
              <a:t>(n-1)</a:t>
            </a:r>
          </a:p>
          <a:p>
            <a:r>
              <a:rPr lang="en-US" altLang="ko-KR" sz="1600" dirty="0"/>
              <a:t>        print(n, end=' 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pattern(5)</a:t>
            </a:r>
          </a:p>
          <a:p>
            <a:r>
              <a:rPr lang="en-US" altLang="ko-KR" sz="1600" dirty="0"/>
              <a:t>print()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pattern(11)</a:t>
            </a:r>
          </a:p>
          <a:p>
            <a:endParaRPr lang="en-US" altLang="ko-KR" sz="16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02" y="3990006"/>
            <a:ext cx="4923984" cy="15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 함수</a:t>
            </a:r>
            <a:r>
              <a:rPr lang="en-US" altLang="ko-KR" dirty="0"/>
              <a:t>, factorial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6750" y="1529324"/>
            <a:ext cx="6890945" cy="330125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817178" y="1660477"/>
            <a:ext cx="70896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factorial</a:t>
            </a:r>
            <a:r>
              <a:rPr lang="en-US" altLang="ko-KR" sz="1600" dirty="0"/>
              <a:t>(n) :</a:t>
            </a:r>
          </a:p>
          <a:p>
            <a:r>
              <a:rPr lang="en-US" altLang="ko-KR" sz="1600" dirty="0"/>
              <a:t>    print("factorial has been called with n = " +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(n))</a:t>
            </a:r>
          </a:p>
          <a:p>
            <a:r>
              <a:rPr lang="en-US" altLang="ko-KR" sz="1600" dirty="0">
                <a:solidFill>
                  <a:srgbClr val="FF6600"/>
                </a:solidFill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if n == 1 :                         </a:t>
            </a:r>
            <a:r>
              <a:rPr lang="en-US" altLang="ko-KR" sz="1600" dirty="0"/>
              <a:t># terminate condition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return 1</a:t>
            </a:r>
          </a:p>
          <a:p>
            <a:r>
              <a:rPr lang="pt-BR" altLang="ko-KR" sz="1600" dirty="0"/>
              <a:t>    else :</a:t>
            </a:r>
          </a:p>
          <a:p>
            <a:r>
              <a:rPr lang="pt-BR" altLang="ko-KR" sz="1600" dirty="0"/>
              <a:t>        res = n * </a:t>
            </a:r>
            <a:r>
              <a:rPr lang="pt-BR" altLang="ko-KR" sz="1600" dirty="0">
                <a:solidFill>
                  <a:srgbClr val="C00000"/>
                </a:solidFill>
              </a:rPr>
              <a:t>factorial</a:t>
            </a:r>
            <a:r>
              <a:rPr lang="pt-BR" altLang="ko-KR" sz="1600" dirty="0"/>
              <a:t>(n-1)</a:t>
            </a:r>
          </a:p>
          <a:p>
            <a:r>
              <a:rPr lang="pt-BR" altLang="ko-KR" sz="1600" dirty="0"/>
              <a:t>        print("intermediate result for ", n, " * factorial(" ,n-1, "): ",res)</a:t>
            </a:r>
          </a:p>
          <a:p>
            <a:r>
              <a:rPr lang="pt-BR" altLang="ko-KR" sz="1600" dirty="0"/>
              <a:t>        return res	</a:t>
            </a:r>
          </a:p>
          <a:p>
            <a:endParaRPr lang="pt-BR" altLang="ko-KR" sz="1600" dirty="0"/>
          </a:p>
          <a:p>
            <a:r>
              <a:rPr lang="pt-BR" altLang="ko-KR" sz="1600" dirty="0"/>
              <a:t>i = int(input("input an integer : "))</a:t>
            </a:r>
          </a:p>
          <a:p>
            <a:r>
              <a:rPr lang="pt-BR" altLang="ko-KR" sz="1600" dirty="0"/>
              <a:t>print(factorial(i))</a:t>
            </a:r>
          </a:p>
          <a:p>
            <a:endParaRPr lang="en-US" altLang="ko-KR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40" y="4242987"/>
            <a:ext cx="554432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4533</TotalTime>
  <Words>707</Words>
  <Application>Microsoft Office PowerPoint</Application>
  <PresentationFormat>화면 슬라이드 쇼(4:3)</PresentationFormat>
  <Paragraphs>174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재귀 함수의 이해 10주차_03</vt:lpstr>
      <vt:lpstr>학습목표</vt:lpstr>
      <vt:lpstr>재귀함수(Recursive function)</vt:lpstr>
      <vt:lpstr>스스로 부르는 함수</vt:lpstr>
      <vt:lpstr>재귀 함수, pow</vt:lpstr>
      <vt:lpstr>재귀 함수, f(n) = 3 * n</vt:lpstr>
      <vt:lpstr>연습문제 1, 문제와 코드</vt:lpstr>
      <vt:lpstr>재귀 함수, pattern()</vt:lpstr>
      <vt:lpstr>재귀 함수, factorial</vt:lpstr>
      <vt:lpstr>연습문제 2</vt:lpstr>
      <vt:lpstr>연습문제 2 코드 </vt:lpstr>
      <vt:lpstr>연습문제 3</vt:lpstr>
      <vt:lpstr>연습문제 3 코드 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376</cp:revision>
  <dcterms:created xsi:type="dcterms:W3CDTF">2015-11-07T02:06:58Z</dcterms:created>
  <dcterms:modified xsi:type="dcterms:W3CDTF">2019-08-14T06:06:15Z</dcterms:modified>
</cp:coreProperties>
</file>