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8" r:id="rId18"/>
    <p:sldId id="279" r:id="rId19"/>
    <p:sldId id="272" r:id="rId20"/>
    <p:sldId id="273" r:id="rId21"/>
    <p:sldId id="276" r:id="rId22"/>
    <p:sldId id="274" r:id="rId23"/>
    <p:sldId id="277" r:id="rId24"/>
    <p:sldId id="275" r:id="rId2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 autoAdjust="0"/>
    <p:restoredTop sz="91245" autoAdjust="0"/>
  </p:normalViewPr>
  <p:slideViewPr>
    <p:cSldViewPr snapToGrid="0">
      <p:cViewPr varScale="1">
        <p:scale>
          <a:sx n="106" d="100"/>
          <a:sy n="106" d="100"/>
        </p:scale>
        <p:origin x="17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0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2020-02-26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74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6722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dirty="0" err="1">
                <a:solidFill>
                  <a:schemeClr val="bg1"/>
                </a:solidFill>
              </a:rPr>
              <a:t>딕셔너리의</a:t>
            </a:r>
            <a:r>
              <a:rPr lang="ko-KR" altLang="en-US" sz="4400" dirty="0">
                <a:solidFill>
                  <a:schemeClr val="bg1"/>
                </a:solidFill>
              </a:rPr>
              <a:t> 이해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10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한 동 대 학 교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/>
        </p:nvCxnSpPr>
        <p:spPr>
          <a:xfrm>
            <a:off x="6304615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86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아이템이 없는 </a:t>
            </a:r>
            <a:r>
              <a:rPr lang="ko-KR" altLang="en-US" dirty="0" err="1"/>
              <a:t>사전형</a:t>
            </a:r>
            <a:r>
              <a:rPr lang="ko-KR" altLang="en-US" dirty="0"/>
              <a:t> </a:t>
            </a:r>
            <a:r>
              <a:rPr lang="en-US" altLang="ko-KR" dirty="0"/>
              <a:t>birthdate</a:t>
            </a:r>
            <a:r>
              <a:rPr lang="ko-KR" altLang="en-US" dirty="0"/>
              <a:t>를 정의한다</a:t>
            </a:r>
            <a:endParaRPr lang="en-US" altLang="ko-KR" dirty="0"/>
          </a:p>
          <a:p>
            <a:r>
              <a:rPr lang="ko-KR" altLang="en-US" dirty="0"/>
              <a:t>사용자에게 이름과 생일을 입력 받아서 </a:t>
            </a:r>
            <a:r>
              <a:rPr lang="ko-KR" altLang="en-US" dirty="0" err="1"/>
              <a:t>사전형</a:t>
            </a:r>
            <a:r>
              <a:rPr lang="ko-KR" altLang="en-US" dirty="0"/>
              <a:t> </a:t>
            </a:r>
            <a:r>
              <a:rPr lang="en-US" altLang="ko-KR" dirty="0"/>
              <a:t>birthdate</a:t>
            </a:r>
            <a:r>
              <a:rPr lang="ko-KR" altLang="en-US" dirty="0"/>
              <a:t>에 추가한다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명의 이름과 생일을 입력 받아서 추가한 후</a:t>
            </a:r>
            <a:r>
              <a:rPr lang="en-US" altLang="ko-KR" dirty="0"/>
              <a:t>, </a:t>
            </a:r>
            <a:r>
              <a:rPr lang="ko-KR" altLang="en-US" dirty="0"/>
              <a:t>추가된 내용을 화면에 출력한다</a:t>
            </a:r>
            <a:endParaRPr lang="en-US" altLang="ko-KR" dirty="0"/>
          </a:p>
          <a:p>
            <a:r>
              <a:rPr lang="ko-KR" altLang="en-US" dirty="0"/>
              <a:t>특정한 한 사람의 이름을 입력 받아서</a:t>
            </a:r>
            <a:r>
              <a:rPr lang="en-US" altLang="ko-KR" dirty="0"/>
              <a:t>, </a:t>
            </a:r>
            <a:r>
              <a:rPr lang="ko-KR" altLang="en-US" dirty="0"/>
              <a:t>생일을 화면에 출력한다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0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44242" y="1574036"/>
            <a:ext cx="6059740" cy="341541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3394" y="1676701"/>
            <a:ext cx="5910588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birthdate = { }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add_birth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num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input_name</a:t>
            </a:r>
            <a:r>
              <a:rPr lang="en-US" altLang="ko-KR" dirty="0"/>
              <a:t> = input("</a:t>
            </a:r>
            <a:r>
              <a:rPr lang="ko-KR" altLang="en-US" dirty="0"/>
              <a:t>이름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input_birth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생일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        birthdate[</a:t>
            </a:r>
            <a:r>
              <a:rPr lang="en-US" altLang="ko-KR" dirty="0" err="1"/>
              <a:t>input_name</a:t>
            </a:r>
            <a:r>
              <a:rPr lang="en-US" altLang="ko-KR" dirty="0"/>
              <a:t>] = </a:t>
            </a:r>
            <a:r>
              <a:rPr lang="en-US" altLang="ko-KR" dirty="0" err="1"/>
              <a:t>input_birth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add_birth</a:t>
            </a:r>
            <a:r>
              <a:rPr lang="en-US" altLang="ko-KR" dirty="0"/>
              <a:t>(5)</a:t>
            </a:r>
          </a:p>
          <a:p>
            <a:r>
              <a:rPr lang="en-US" altLang="ko-KR" dirty="0"/>
              <a:t>print(birthdate)</a:t>
            </a:r>
          </a:p>
          <a:p>
            <a:endParaRPr lang="en-US" altLang="ko-KR" dirty="0"/>
          </a:p>
          <a:p>
            <a:r>
              <a:rPr lang="en-US" altLang="ko-KR" dirty="0"/>
              <a:t>name=input("</a:t>
            </a:r>
            <a:r>
              <a:rPr lang="ko-KR" altLang="en-US" dirty="0"/>
              <a:t>생일을 찾고 싶은 사람의 이름을 입력하세요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print(birthdate[name])</a:t>
            </a:r>
          </a:p>
          <a:p>
            <a:r>
              <a:rPr lang="en-US" altLang="ko-KR" dirty="0"/>
              <a:t> 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69" y="4522399"/>
            <a:ext cx="5855426" cy="222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72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에서 생성한 </a:t>
            </a:r>
            <a:r>
              <a:rPr lang="en-US" altLang="ko-KR" dirty="0"/>
              <a:t>dictionary</a:t>
            </a:r>
            <a:r>
              <a:rPr lang="ko-KR" altLang="en-US" dirty="0"/>
              <a:t> 사용한다</a:t>
            </a:r>
            <a:endParaRPr lang="en-US" altLang="ko-KR" dirty="0"/>
          </a:p>
          <a:p>
            <a:r>
              <a:rPr lang="ko-KR" altLang="en-US" dirty="0"/>
              <a:t>입력 받은 사람의 자료를 삭제한다</a:t>
            </a:r>
            <a:endParaRPr lang="en-US" altLang="ko-KR" dirty="0"/>
          </a:p>
          <a:p>
            <a:r>
              <a:rPr lang="ko-KR" altLang="en-US" dirty="0"/>
              <a:t>삭제 후 </a:t>
            </a:r>
            <a:r>
              <a:rPr lang="en-US" altLang="ko-KR" dirty="0"/>
              <a:t>in</a:t>
            </a:r>
            <a:r>
              <a:rPr lang="ko-KR" altLang="en-US" dirty="0"/>
              <a:t>을 사용하여 삭제 여부를 확인한다</a:t>
            </a:r>
          </a:p>
        </p:txBody>
      </p:sp>
    </p:spTree>
    <p:extLst>
      <p:ext uri="{BB962C8B-B14F-4D97-AF65-F5344CB8AC3E}">
        <p14:creationId xmlns:p14="http://schemas.microsoft.com/office/powerpoint/2010/main" val="65509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42216" y="1557710"/>
            <a:ext cx="5984436" cy="416171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1368" y="1660375"/>
            <a:ext cx="591058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birthdate = { }</a:t>
            </a:r>
          </a:p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add_birth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i</a:t>
            </a:r>
            <a:r>
              <a:rPr lang="en-US" altLang="ko-KR" dirty="0"/>
              <a:t> in range(</a:t>
            </a:r>
            <a:r>
              <a:rPr lang="en-US" altLang="ko-KR" dirty="0" err="1"/>
              <a:t>num</a:t>
            </a:r>
            <a:r>
              <a:rPr lang="en-US" altLang="ko-KR" dirty="0"/>
              <a:t>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input_name</a:t>
            </a:r>
            <a:r>
              <a:rPr lang="en-US" altLang="ko-KR" dirty="0"/>
              <a:t> = input("</a:t>
            </a:r>
            <a:r>
              <a:rPr lang="ko-KR" altLang="en-US" dirty="0"/>
              <a:t>이름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input_birth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생일</a:t>
            </a:r>
            <a:r>
              <a:rPr lang="en-US" altLang="ko-KR" dirty="0"/>
              <a:t>: "))</a:t>
            </a:r>
          </a:p>
          <a:p>
            <a:r>
              <a:rPr lang="en-US" altLang="ko-KR" dirty="0"/>
              <a:t>        birthdate[</a:t>
            </a:r>
            <a:r>
              <a:rPr lang="en-US" altLang="ko-KR" dirty="0" err="1"/>
              <a:t>input_name</a:t>
            </a:r>
            <a:r>
              <a:rPr lang="en-US" altLang="ko-KR" dirty="0"/>
              <a:t>] = </a:t>
            </a:r>
            <a:r>
              <a:rPr lang="en-US" altLang="ko-KR" dirty="0" err="1"/>
              <a:t>input_birth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add_birth</a:t>
            </a:r>
            <a:r>
              <a:rPr lang="en-US" altLang="ko-KR" dirty="0"/>
              <a:t>(5)</a:t>
            </a:r>
          </a:p>
          <a:p>
            <a:r>
              <a:rPr lang="en-US" altLang="ko-KR" dirty="0"/>
              <a:t>print(birthdate)</a:t>
            </a:r>
          </a:p>
          <a:p>
            <a:endParaRPr lang="en-US" altLang="ko-KR" dirty="0"/>
          </a:p>
          <a:p>
            <a:r>
              <a:rPr lang="en-US" altLang="ko-KR" dirty="0"/>
              <a:t>name=input("</a:t>
            </a:r>
            <a:r>
              <a:rPr lang="ko-KR" altLang="en-US" dirty="0"/>
              <a:t>생일을 삭제하고 싶은 사람의 이름을 입력하세요</a:t>
            </a:r>
            <a:r>
              <a:rPr lang="en-US" altLang="ko-KR" dirty="0"/>
              <a:t>: ")</a:t>
            </a:r>
          </a:p>
          <a:p>
            <a:r>
              <a:rPr lang="en-US" altLang="ko-KR" dirty="0" err="1"/>
              <a:t>birthdate.pop</a:t>
            </a:r>
            <a:r>
              <a:rPr lang="en-US" altLang="ko-KR" dirty="0"/>
              <a:t>(name)</a:t>
            </a:r>
          </a:p>
          <a:p>
            <a:r>
              <a:rPr lang="en-US" altLang="ko-KR" dirty="0"/>
              <a:t>print(name in birthdate)</a:t>
            </a:r>
          </a:p>
          <a:p>
            <a:r>
              <a:rPr lang="en-US" altLang="ko-KR" dirty="0"/>
              <a:t>print(birthdate)</a:t>
            </a:r>
          </a:p>
          <a:p>
            <a:r>
              <a:rPr lang="en-US" altLang="ko-KR" dirty="0"/>
              <a:t> 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73" y="5390712"/>
            <a:ext cx="8128459" cy="10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Dictionary Method</a:t>
            </a:r>
            <a:endParaRPr lang="ko-KR" altLang="en-US" dirty="0"/>
          </a:p>
        </p:txBody>
      </p:sp>
      <p:graphicFrame>
        <p:nvGraphicFramePr>
          <p:cNvPr id="9" name="내용 개체 틀 3"/>
          <p:cNvGraphicFramePr>
            <a:graphicFrameLocks noGrp="1"/>
          </p:cNvGraphicFramePr>
          <p:nvPr>
            <p:ph sz="quarter" idx="1"/>
            <p:extLst/>
          </p:nvPr>
        </p:nvGraphicFramePr>
        <p:xfrm>
          <a:off x="628650" y="1825625"/>
          <a:ext cx="8153400" cy="46716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778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755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63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3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d.items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사전형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d</a:t>
                      </a:r>
                      <a:r>
                        <a:rPr lang="ko-KR" altLang="en-US" sz="1600" dirty="0"/>
                        <a:t>을</a:t>
                      </a:r>
                      <a:r>
                        <a:rPr lang="en-US" altLang="ko-KR" sz="1600" dirty="0"/>
                        <a:t> index-</a:t>
                      </a:r>
                      <a:r>
                        <a:rPr lang="ko-KR" altLang="en-US" sz="1600" dirty="0"/>
                        <a:t>값 형식의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err="1"/>
                        <a:t>튜플로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구성된 리스트로 생성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3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d.get</a:t>
                      </a:r>
                      <a:r>
                        <a:rPr lang="en-US" altLang="ko-KR" dirty="0"/>
                        <a:t>(k)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d[k] </a:t>
                      </a:r>
                      <a:r>
                        <a:rPr lang="ko-KR" altLang="en-US" sz="1600" dirty="0"/>
                        <a:t>와 같은 결과로 </a:t>
                      </a:r>
                      <a:r>
                        <a:rPr lang="en-US" altLang="ko-KR" sz="1600" dirty="0"/>
                        <a:t>index k</a:t>
                      </a:r>
                      <a:r>
                        <a:rPr lang="ko-KR" altLang="en-US" sz="1600" dirty="0"/>
                        <a:t>에 해당하는 값을 보여준다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3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d.keys</a:t>
                      </a:r>
                      <a:r>
                        <a:rPr lang="en-US" altLang="ko-KR" dirty="0"/>
                        <a:t>(k)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사전형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d</a:t>
                      </a:r>
                      <a:r>
                        <a:rPr lang="ko-KR" altLang="en-US" sz="1600" dirty="0"/>
                        <a:t>에서 </a:t>
                      </a:r>
                      <a:r>
                        <a:rPr lang="en-US" altLang="ko-KR" sz="1600" dirty="0"/>
                        <a:t>index</a:t>
                      </a:r>
                      <a:r>
                        <a:rPr lang="ko-KR" altLang="en-US" sz="1600" dirty="0"/>
                        <a:t>값만 찾아서 보여준다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3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d.pop</a:t>
                      </a:r>
                      <a:r>
                        <a:rPr lang="en-US" altLang="ko-KR" dirty="0"/>
                        <a:t>(k)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사전형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d</a:t>
                      </a:r>
                      <a:r>
                        <a:rPr lang="ko-KR" altLang="en-US" sz="1600" dirty="0"/>
                        <a:t>에서 </a:t>
                      </a:r>
                      <a:r>
                        <a:rPr lang="en-US" altLang="ko-KR" sz="1600" dirty="0"/>
                        <a:t>index k</a:t>
                      </a:r>
                      <a:r>
                        <a:rPr lang="ko-KR" altLang="en-US" sz="1600" dirty="0"/>
                        <a:t>인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아이템을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삭제한다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3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d.values</a:t>
                      </a:r>
                      <a:r>
                        <a:rPr lang="en-US" altLang="ko-KR" dirty="0"/>
                        <a:t>(k)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사전형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d</a:t>
                      </a:r>
                      <a:r>
                        <a:rPr lang="ko-KR" altLang="en-US" sz="1600" dirty="0"/>
                        <a:t>에서 </a:t>
                      </a:r>
                      <a:r>
                        <a:rPr lang="en-US" altLang="ko-KR" sz="1600" dirty="0"/>
                        <a:t>index</a:t>
                      </a:r>
                      <a:r>
                        <a:rPr lang="ko-KR" altLang="en-US" sz="1600" dirty="0"/>
                        <a:t>값을 제외하고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값들만 찾아서 보여준다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3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d.update</a:t>
                      </a:r>
                      <a:r>
                        <a:rPr lang="en-US" altLang="ko-KR" dirty="0"/>
                        <a:t>(d2)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사전형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d</a:t>
                      </a:r>
                      <a:r>
                        <a:rPr lang="ko-KR" altLang="en-US" sz="1600" dirty="0"/>
                        <a:t>의 모든 저장된 내용에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사전형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d2</a:t>
                      </a:r>
                      <a:r>
                        <a:rPr lang="ko-KR" altLang="en-US" sz="1600" dirty="0"/>
                        <a:t>의 내용이 추가된다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7286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dict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listname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index-</a:t>
                      </a:r>
                      <a:r>
                        <a:rPr lang="ko-KR" altLang="en-US" sz="1600" dirty="0"/>
                        <a:t>값 형식의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 err="1"/>
                        <a:t>튜플로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구성된 리스트를 </a:t>
                      </a:r>
                      <a:r>
                        <a:rPr lang="en-US" altLang="ko-KR" sz="1600" dirty="0"/>
                        <a:t>dictionary</a:t>
                      </a:r>
                      <a:r>
                        <a:rPr lang="ko-KR" altLang="en-US" sz="1600" dirty="0"/>
                        <a:t>로 변환한다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d.items</a:t>
                      </a:r>
                      <a:r>
                        <a:rPr lang="ko-KR" altLang="en-US" sz="1600" dirty="0"/>
                        <a:t>와 반대의 기능을 수행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89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Dictionary Methods, items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items</a:t>
            </a:r>
            <a:r>
              <a:rPr lang="ko-KR" altLang="en-US" dirty="0"/>
              <a:t>라는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index-</a:t>
            </a:r>
            <a:r>
              <a:rPr lang="ko-KR" altLang="en-US" dirty="0"/>
              <a:t>값 형식의</a:t>
            </a:r>
            <a:r>
              <a:rPr lang="en-US" altLang="ko-KR" dirty="0"/>
              <a:t> </a:t>
            </a:r>
            <a:r>
              <a:rPr lang="ko-KR" altLang="en-US" dirty="0" err="1"/>
              <a:t>튜플로</a:t>
            </a:r>
            <a:r>
              <a:rPr lang="en-US" altLang="ko-KR" dirty="0"/>
              <a:t> </a:t>
            </a:r>
            <a:r>
              <a:rPr lang="ko-KR" altLang="en-US" dirty="0"/>
              <a:t>구성된 리스트를 생성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109377" y="2992169"/>
            <a:ext cx="6377945" cy="1859530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52780" y="3066178"/>
            <a:ext cx="62345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&gt;&gt;&gt; d = {'a':0, 'b':1, 'c':2}                   #create dictionary</a:t>
            </a:r>
          </a:p>
          <a:p>
            <a:r>
              <a:rPr lang="en-US" altLang="ko-KR" sz="1600" dirty="0"/>
              <a:t>&gt;&gt;&gt;</a:t>
            </a:r>
            <a:r>
              <a:rPr lang="en-US" altLang="ko-KR" sz="1600" dirty="0">
                <a:solidFill>
                  <a:srgbClr val="C00000"/>
                </a:solidFill>
              </a:rPr>
              <a:t> t = </a:t>
            </a:r>
            <a:r>
              <a:rPr lang="en-US" altLang="ko-KR" sz="1600" dirty="0" err="1">
                <a:solidFill>
                  <a:srgbClr val="C00000"/>
                </a:solidFill>
              </a:rPr>
              <a:t>d.items</a:t>
            </a:r>
            <a:r>
              <a:rPr lang="en-US" altLang="ko-KR" sz="1600" dirty="0">
                <a:solidFill>
                  <a:srgbClr val="C00000"/>
                </a:solidFill>
              </a:rPr>
              <a:t>()</a:t>
            </a:r>
          </a:p>
          <a:p>
            <a:r>
              <a:rPr lang="en-US" altLang="ko-KR" sz="1600" dirty="0"/>
              <a:t>&gt;&gt;&gt; t</a:t>
            </a:r>
          </a:p>
          <a:p>
            <a:r>
              <a:rPr lang="en-US" altLang="ko-KR" sz="1600" dirty="0"/>
              <a:t>[('a', 0), ('c', 2), ('b', 1)]                       # create a list contains tuples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55720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Dictionary Methods, get(k), keys()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.get(k)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.keys()</a:t>
            </a:r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80286" y="2495926"/>
            <a:ext cx="6474764" cy="2517137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45204" y="2677512"/>
            <a:ext cx="6057527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sp</a:t>
            </a:r>
            <a:r>
              <a:rPr lang="en-US" altLang="ko-KR" sz="1600" dirty="0"/>
              <a:t>={'one':'</a:t>
            </a:r>
            <a:r>
              <a:rPr lang="en-US" altLang="ko-KR" sz="1600" dirty="0" err="1"/>
              <a:t>uno</a:t>
            </a:r>
            <a:r>
              <a:rPr lang="en-US" altLang="ko-KR" sz="1600" dirty="0"/>
              <a:t>', '</a:t>
            </a:r>
            <a:r>
              <a:rPr lang="en-US" altLang="ko-KR" sz="1600" dirty="0" err="1"/>
              <a:t>two':'dos</a:t>
            </a:r>
            <a:r>
              <a:rPr lang="en-US" altLang="ko-KR" sz="1600" dirty="0"/>
              <a:t>', 'three':'</a:t>
            </a:r>
            <a:r>
              <a:rPr lang="en-US" altLang="ko-KR" sz="1600" dirty="0" err="1"/>
              <a:t>tres</a:t>
            </a:r>
            <a:r>
              <a:rPr lang="en-US" altLang="ko-KR" sz="1600" dirty="0"/>
              <a:t>'}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>
                <a:solidFill>
                  <a:srgbClr val="C00000"/>
                </a:solidFill>
              </a:rPr>
              <a:t>sp.get</a:t>
            </a:r>
            <a:r>
              <a:rPr lang="en-US" altLang="ko-KR" sz="1600" dirty="0">
                <a:solidFill>
                  <a:srgbClr val="C00000"/>
                </a:solidFill>
              </a:rPr>
              <a:t>('two')</a:t>
            </a:r>
          </a:p>
          <a:p>
            <a:r>
              <a:rPr lang="en-US" altLang="ko-KR" sz="1600" dirty="0"/>
              <a:t>‘dos’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sp</a:t>
            </a:r>
            <a:r>
              <a:rPr lang="en-US" altLang="ko-KR" sz="1600" dirty="0"/>
              <a:t>['one'] </a:t>
            </a:r>
          </a:p>
          <a:p>
            <a:r>
              <a:rPr lang="en-US" altLang="ko-KR" sz="1600" dirty="0"/>
              <a:t>‘</a:t>
            </a:r>
            <a:r>
              <a:rPr lang="en-US" altLang="ko-KR" sz="1600" dirty="0" err="1"/>
              <a:t>uno</a:t>
            </a:r>
            <a:r>
              <a:rPr lang="en-US" altLang="ko-KR" sz="1600" dirty="0"/>
              <a:t>’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>
                <a:solidFill>
                  <a:srgbClr val="C00000"/>
                </a:solidFill>
              </a:rPr>
              <a:t>sp.keys</a:t>
            </a:r>
            <a:r>
              <a:rPr lang="en-US" altLang="ko-KR" sz="1600" dirty="0">
                <a:solidFill>
                  <a:srgbClr val="C00000"/>
                </a:solidFill>
              </a:rPr>
              <a:t>()</a:t>
            </a:r>
          </a:p>
          <a:p>
            <a:r>
              <a:rPr lang="en-US" altLang="ko-KR" sz="1600" dirty="0" err="1"/>
              <a:t>dict_keys</a:t>
            </a:r>
            <a:r>
              <a:rPr lang="en-US" altLang="ko-KR" sz="1600" dirty="0"/>
              <a:t>(['one', 'two', 'three'])                      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38269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저장된 인물의 정보가 어떤 것이 있는지 출력한다</a:t>
            </a:r>
            <a:endParaRPr lang="en-US" altLang="ko-KR" dirty="0"/>
          </a:p>
          <a:p>
            <a:r>
              <a:rPr lang="ko-KR" altLang="en-US" dirty="0"/>
              <a:t>알고 싶은 정보를 </a:t>
            </a:r>
            <a:r>
              <a:rPr lang="ko-KR" altLang="en-US" dirty="0" err="1"/>
              <a:t>입력받아</a:t>
            </a:r>
            <a:r>
              <a:rPr lang="ko-KR" altLang="en-US" dirty="0"/>
              <a:t> 해당 정보를 출력한다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다음과 같은 </a:t>
            </a:r>
            <a:r>
              <a:rPr lang="ko-KR" altLang="en-US" dirty="0" err="1"/>
              <a:t>딕셔너리를</a:t>
            </a:r>
            <a:r>
              <a:rPr lang="ko-KR" altLang="en-US" dirty="0"/>
              <a:t> 생성한다</a:t>
            </a:r>
            <a:endParaRPr lang="en-US" altLang="ko-KR" dirty="0"/>
          </a:p>
          <a:p>
            <a:pPr lvl="1"/>
            <a:r>
              <a:rPr lang="en-US" altLang="ko-KR" dirty="0"/>
              <a:t>info = {'</a:t>
            </a:r>
            <a:r>
              <a:rPr lang="ko-KR" altLang="en-US" dirty="0"/>
              <a:t>이름</a:t>
            </a:r>
            <a:r>
              <a:rPr lang="en-US" altLang="ko-KR" dirty="0"/>
              <a:t>':'</a:t>
            </a:r>
            <a:r>
              <a:rPr lang="ko-KR" altLang="en-US" dirty="0"/>
              <a:t>홍길동</a:t>
            </a:r>
            <a:r>
              <a:rPr lang="en-US" altLang="ko-KR" dirty="0"/>
              <a:t>', '</a:t>
            </a:r>
            <a:r>
              <a:rPr lang="ko-KR" altLang="en-US" dirty="0"/>
              <a:t>나이</a:t>
            </a:r>
            <a:r>
              <a:rPr lang="en-US" altLang="ko-KR" dirty="0"/>
              <a:t>': 21, '</a:t>
            </a:r>
            <a:r>
              <a:rPr lang="ko-KR" altLang="en-US" dirty="0"/>
              <a:t>주소</a:t>
            </a:r>
            <a:r>
              <a:rPr lang="en-US" altLang="ko-KR" dirty="0"/>
              <a:t>': '</a:t>
            </a:r>
            <a:r>
              <a:rPr lang="ko-KR" altLang="en-US" dirty="0"/>
              <a:t>포항시 북구 </a:t>
            </a:r>
            <a:r>
              <a:rPr lang="ko-KR" altLang="en-US" dirty="0" err="1"/>
              <a:t>장성동</a:t>
            </a:r>
            <a:r>
              <a:rPr lang="en-US" altLang="ko-KR" dirty="0"/>
              <a:t>', '</a:t>
            </a:r>
            <a:r>
              <a:rPr lang="ko-KR" altLang="en-US" dirty="0"/>
              <a:t>전공</a:t>
            </a:r>
            <a:r>
              <a:rPr lang="en-US" altLang="ko-KR" dirty="0"/>
              <a:t>': '</a:t>
            </a:r>
            <a:r>
              <a:rPr lang="ko-KR" altLang="en-US" dirty="0"/>
              <a:t>컴퓨터공학</a:t>
            </a:r>
            <a:r>
              <a:rPr lang="en-US" altLang="ko-KR" dirty="0"/>
              <a:t>'}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409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 </a:t>
            </a:r>
            <a:r>
              <a:rPr lang="ko-KR" altLang="en-US" dirty="0"/>
              <a:t>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42216" y="1557710"/>
            <a:ext cx="8308298" cy="239485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1368" y="1660375"/>
            <a:ext cx="77527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info = {'</a:t>
            </a:r>
            <a:r>
              <a:rPr lang="ko-KR" altLang="en-US" dirty="0"/>
              <a:t>이름</a:t>
            </a:r>
            <a:r>
              <a:rPr lang="en-US" altLang="ko-KR" dirty="0"/>
              <a:t>':'</a:t>
            </a:r>
            <a:r>
              <a:rPr lang="ko-KR" altLang="en-US" dirty="0"/>
              <a:t>홍길동</a:t>
            </a:r>
            <a:r>
              <a:rPr lang="en-US" altLang="ko-KR" dirty="0"/>
              <a:t>', '</a:t>
            </a:r>
            <a:r>
              <a:rPr lang="ko-KR" altLang="en-US" dirty="0"/>
              <a:t>나이</a:t>
            </a:r>
            <a:r>
              <a:rPr lang="en-US" altLang="ko-KR" dirty="0"/>
              <a:t>': 21, '</a:t>
            </a:r>
            <a:r>
              <a:rPr lang="ko-KR" altLang="en-US" dirty="0"/>
              <a:t>주소</a:t>
            </a:r>
            <a:r>
              <a:rPr lang="en-US" altLang="ko-KR" dirty="0"/>
              <a:t>': '</a:t>
            </a:r>
            <a:r>
              <a:rPr lang="ko-KR" altLang="en-US" dirty="0"/>
              <a:t>포항시 북구 </a:t>
            </a:r>
            <a:r>
              <a:rPr lang="ko-KR" altLang="en-US" dirty="0" err="1"/>
              <a:t>장성동</a:t>
            </a:r>
            <a:r>
              <a:rPr lang="en-US" altLang="ko-KR" dirty="0"/>
              <a:t>', '</a:t>
            </a:r>
            <a:r>
              <a:rPr lang="ko-KR" altLang="en-US" dirty="0"/>
              <a:t>전공</a:t>
            </a:r>
            <a:r>
              <a:rPr lang="en-US" altLang="ko-KR" dirty="0"/>
              <a:t>': '</a:t>
            </a:r>
            <a:r>
              <a:rPr lang="ko-KR" altLang="en-US" dirty="0"/>
              <a:t>컴퓨터공학</a:t>
            </a:r>
            <a:r>
              <a:rPr lang="en-US" altLang="ko-KR" dirty="0"/>
              <a:t>'}</a:t>
            </a:r>
          </a:p>
          <a:p>
            <a:r>
              <a:rPr lang="en-US" altLang="ko-KR" dirty="0"/>
              <a:t>print(info['</a:t>
            </a:r>
            <a:r>
              <a:rPr lang="ko-KR" altLang="en-US" dirty="0"/>
              <a:t>이름</a:t>
            </a:r>
            <a:r>
              <a:rPr lang="en-US" altLang="ko-KR" dirty="0"/>
              <a:t>'], "</a:t>
            </a:r>
            <a:r>
              <a:rPr lang="ko-KR" altLang="en-US" dirty="0"/>
              <a:t>님에 대한 다음의 정보가 저장되어 있습니다</a:t>
            </a:r>
            <a:r>
              <a:rPr lang="en-US" altLang="ko-KR" dirty="0"/>
              <a:t>. 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info.keys</a:t>
            </a:r>
            <a:r>
              <a:rPr lang="en-US" altLang="ko-KR" dirty="0"/>
              <a:t>())</a:t>
            </a:r>
          </a:p>
          <a:p>
            <a:endParaRPr lang="en-US" altLang="ko-KR" dirty="0"/>
          </a:p>
          <a:p>
            <a:r>
              <a:rPr lang="en-US" altLang="ko-KR" dirty="0"/>
              <a:t>key = input("</a:t>
            </a:r>
            <a:r>
              <a:rPr lang="ko-KR" altLang="en-US" dirty="0"/>
              <a:t>알고 싶은 정보를 입력하세요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info.get</a:t>
            </a:r>
            <a:r>
              <a:rPr lang="en-US" altLang="ko-KR" dirty="0"/>
              <a:t>(key))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21050AE4-CA99-4F63-847F-15CEA84B0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85" y="4245423"/>
            <a:ext cx="7576665" cy="1799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5921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dirty="0"/>
              <a:t>딕셔너리 이해하기</a:t>
            </a:r>
            <a:endParaRPr lang="en-US" altLang="ko-KR" dirty="0"/>
          </a:p>
          <a:p>
            <a:pPr lvl="1"/>
            <a:r>
              <a:rPr lang="ko-KR" altLang="en-US" dirty="0"/>
              <a:t>중괄호 사용하여 정의</a:t>
            </a:r>
            <a:endParaRPr lang="en-US" altLang="ko-KR" dirty="0"/>
          </a:p>
          <a:p>
            <a:pPr lvl="1"/>
            <a:r>
              <a:rPr lang="ko-KR" altLang="en-US" dirty="0"/>
              <a:t>모든 종류의 데이터형을 </a:t>
            </a:r>
            <a:r>
              <a:rPr lang="en-US" altLang="ko-KR" dirty="0"/>
              <a:t>index</a:t>
            </a:r>
            <a:r>
              <a:rPr lang="ko-KR" altLang="en-US" dirty="0"/>
              <a:t>로 사용 가능</a:t>
            </a:r>
            <a:endParaRPr lang="en-US" altLang="ko-KR" dirty="0"/>
          </a:p>
          <a:p>
            <a:pPr lvl="1"/>
            <a:r>
              <a:rPr lang="ko-KR" altLang="en-US" dirty="0" err="1"/>
              <a:t>딕셔너리</a:t>
            </a:r>
            <a:r>
              <a:rPr lang="ko-KR" altLang="en-US" dirty="0"/>
              <a:t> 정의하기</a:t>
            </a:r>
            <a:endParaRPr lang="en-US" altLang="ko-KR" dirty="0"/>
          </a:p>
          <a:p>
            <a:pPr lvl="1"/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자료 추가 및 삭제 연습</a:t>
            </a:r>
            <a:endParaRPr lang="en-US" altLang="ko-KR" dirty="0"/>
          </a:p>
          <a:p>
            <a:r>
              <a:rPr lang="ko-KR" altLang="en-US" dirty="0"/>
              <a:t>딕셔너리 메소드 기능 이해하기</a:t>
            </a:r>
            <a:endParaRPr lang="en-US" altLang="ko-KR" dirty="0"/>
          </a:p>
          <a:p>
            <a:pPr lvl="1"/>
            <a:r>
              <a:rPr lang="en-US" altLang="ko-KR" dirty="0"/>
              <a:t>items():</a:t>
            </a:r>
            <a:r>
              <a:rPr lang="ko-KR" altLang="en-US" dirty="0"/>
              <a:t> </a:t>
            </a:r>
            <a:r>
              <a:rPr lang="en-US" altLang="ko-KR" dirty="0"/>
              <a:t>index-</a:t>
            </a:r>
            <a:r>
              <a:rPr lang="ko-KR" altLang="en-US" dirty="0"/>
              <a:t>값 형식의 튜플로 구성된 리스트 생성</a:t>
            </a:r>
            <a:endParaRPr lang="en-US" altLang="ko-KR" dirty="0"/>
          </a:p>
          <a:p>
            <a:pPr lvl="1"/>
            <a:r>
              <a:rPr lang="en-US" altLang="ko-KR" dirty="0"/>
              <a:t>get():</a:t>
            </a:r>
            <a:r>
              <a:rPr lang="ko-KR" altLang="en-US" dirty="0"/>
              <a:t> 해당 </a:t>
            </a:r>
            <a:r>
              <a:rPr lang="en-US" altLang="ko-KR" dirty="0"/>
              <a:t>index</a:t>
            </a:r>
            <a:r>
              <a:rPr lang="ko-KR" altLang="en-US" dirty="0"/>
              <a:t>의 값 반환</a:t>
            </a:r>
            <a:endParaRPr lang="en-US" altLang="ko-KR" dirty="0"/>
          </a:p>
          <a:p>
            <a:pPr lvl="1"/>
            <a:r>
              <a:rPr lang="en-US" altLang="ko-KR" dirty="0"/>
              <a:t>keys():</a:t>
            </a:r>
            <a:r>
              <a:rPr lang="ko-KR" altLang="en-US" dirty="0"/>
              <a:t> 전체 </a:t>
            </a:r>
            <a:r>
              <a:rPr lang="en-US" altLang="ko-KR" dirty="0"/>
              <a:t>dictionary</a:t>
            </a:r>
            <a:r>
              <a:rPr lang="ko-KR" altLang="en-US" dirty="0"/>
              <a:t>의 </a:t>
            </a:r>
            <a:r>
              <a:rPr lang="en-US" altLang="ko-KR" dirty="0"/>
              <a:t>key</a:t>
            </a:r>
            <a:r>
              <a:rPr lang="ko-KR" altLang="en-US" dirty="0"/>
              <a:t>값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4974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딕셔너리 이해하기</a:t>
            </a:r>
            <a:endParaRPr lang="en-US" altLang="ko-KR" dirty="0"/>
          </a:p>
          <a:p>
            <a:r>
              <a:rPr lang="ko-KR" altLang="en-US" dirty="0"/>
              <a:t>딕셔너리 정의하기</a:t>
            </a:r>
            <a:r>
              <a:rPr lang="en-US" altLang="ko-KR" dirty="0"/>
              <a:t>,</a:t>
            </a:r>
            <a:r>
              <a:rPr lang="ko-KR" altLang="en-US" dirty="0"/>
              <a:t> 읽기</a:t>
            </a:r>
            <a:r>
              <a:rPr lang="en-US" altLang="ko-KR" dirty="0"/>
              <a:t>, </a:t>
            </a:r>
            <a:r>
              <a:rPr lang="ko-KR" altLang="en-US" dirty="0"/>
              <a:t>자료 추가 및 삭제 연습</a:t>
            </a:r>
            <a:endParaRPr lang="en-US" altLang="ko-KR" dirty="0"/>
          </a:p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items(), get(), keys() </a:t>
            </a:r>
            <a:r>
              <a:rPr lang="ko-KR" altLang="en-US" dirty="0"/>
              <a:t>기능 이해하기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823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</a:t>
            </a:r>
            <a:r>
              <a:rPr lang="en-US" altLang="ko-KR" dirty="0"/>
              <a:t> </a:t>
            </a:r>
            <a:r>
              <a:rPr lang="ko-KR" altLang="en-US" dirty="0"/>
              <a:t>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코드의 실행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일본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1</a:t>
            </a:r>
          </a:p>
          <a:p>
            <a:pPr lvl="1"/>
            <a:r>
              <a:rPr lang="en-US" altLang="ko-KR" dirty="0"/>
              <a:t>True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False</a:t>
            </a:r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038714" y="2426938"/>
            <a:ext cx="7333389" cy="106440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038715" y="2426938"/>
            <a:ext cx="77015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en-US" altLang="ko-KR" sz="1600" dirty="0">
                <a:latin typeface="+mj-ea"/>
              </a:rPr>
              <a:t>&gt;&gt;&gt; </a:t>
            </a:r>
            <a:r>
              <a:rPr lang="en-US" altLang="ko-KR" sz="1600" dirty="0" err="1"/>
              <a:t>country_code</a:t>
            </a:r>
            <a:r>
              <a:rPr lang="en-US" altLang="ko-KR" sz="1600" dirty="0"/>
              <a:t> = {1:"</a:t>
            </a:r>
            <a:r>
              <a:rPr lang="ko-KR" altLang="ko-KR" sz="1600" dirty="0"/>
              <a:t>미국</a:t>
            </a:r>
            <a:r>
              <a:rPr lang="en-US" altLang="ko-KR" sz="1600" dirty="0"/>
              <a:t>", 20:"</a:t>
            </a:r>
            <a:r>
              <a:rPr lang="ko-KR" altLang="ko-KR" sz="1600" dirty="0"/>
              <a:t>이집트</a:t>
            </a:r>
            <a:r>
              <a:rPr lang="en-US" altLang="ko-KR" sz="1600" dirty="0"/>
              <a:t>", 30:"</a:t>
            </a:r>
            <a:r>
              <a:rPr lang="ko-KR" altLang="ko-KR" sz="1600" dirty="0"/>
              <a:t>그리스</a:t>
            </a:r>
            <a:r>
              <a:rPr lang="en-US" altLang="ko-KR" sz="1600" dirty="0"/>
              <a:t>", 39:"</a:t>
            </a:r>
            <a:r>
              <a:rPr lang="ko-KR" altLang="ko-KR" sz="1600" dirty="0"/>
              <a:t>이태리</a:t>
            </a:r>
            <a:r>
              <a:rPr lang="en-US" altLang="ko-KR" sz="1600" dirty="0"/>
              <a:t>", 81:"</a:t>
            </a:r>
            <a:r>
              <a:rPr lang="ko-KR" altLang="ko-KR" sz="1600" dirty="0"/>
              <a:t>일본</a:t>
            </a:r>
            <a:r>
              <a:rPr lang="en-US" altLang="ko-KR" sz="1600" dirty="0"/>
              <a:t>",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82</a:t>
            </a:r>
            <a:r>
              <a:rPr lang="en-US" altLang="ko-KR" sz="1600" dirty="0"/>
              <a:t>:"</a:t>
            </a:r>
            <a:r>
              <a:rPr lang="ko-KR" altLang="ko-KR" sz="1600" dirty="0"/>
              <a:t>한국</a:t>
            </a:r>
            <a:r>
              <a:rPr lang="en-US" altLang="ko-KR" sz="1600" dirty="0" smtClean="0"/>
              <a:t>"}</a:t>
            </a:r>
          </a:p>
          <a:p>
            <a:pPr marL="0" lvl="1"/>
            <a:r>
              <a:rPr lang="en-US" altLang="ko-KR" sz="1600" dirty="0" smtClean="0">
                <a:latin typeface="+mj-ea"/>
              </a:rPr>
              <a:t>&gt;&gt;&gt; </a:t>
            </a:r>
            <a:r>
              <a:rPr lang="en-US" altLang="ko-KR" sz="1600" dirty="0" err="1">
                <a:latin typeface="+mj-ea"/>
              </a:rPr>
              <a:t>country_code.pop</a:t>
            </a:r>
            <a:r>
              <a:rPr lang="en-US" altLang="ko-KR" sz="1600" dirty="0">
                <a:latin typeface="+mj-ea"/>
              </a:rPr>
              <a:t>(81) </a:t>
            </a:r>
          </a:p>
          <a:p>
            <a:pPr marL="0" lvl="1"/>
            <a:r>
              <a:rPr lang="en-US" altLang="ko-KR" sz="1600" dirty="0">
                <a:latin typeface="+mj-ea"/>
              </a:rPr>
              <a:t>&gt;&gt;&gt; 81 in </a:t>
            </a:r>
            <a:r>
              <a:rPr lang="en-US" altLang="ko-KR" sz="1600" dirty="0" err="1">
                <a:latin typeface="+mj-ea"/>
              </a:rPr>
              <a:t>country_code</a:t>
            </a:r>
            <a:endParaRPr lang="en-US" altLang="ko-KR" sz="1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8660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</a:t>
            </a:r>
            <a:r>
              <a:rPr lang="en-US" altLang="ko-KR" dirty="0"/>
              <a:t> </a:t>
            </a:r>
            <a:r>
              <a:rPr lang="ko-KR" altLang="en-US" dirty="0"/>
              <a:t>선다 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코드의 실행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일본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1</a:t>
            </a:r>
          </a:p>
          <a:p>
            <a:pPr lvl="1"/>
            <a:r>
              <a:rPr lang="en-US" altLang="ko-KR" dirty="0"/>
              <a:t>True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False</a:t>
            </a:r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038714" y="2426938"/>
            <a:ext cx="7333389" cy="106440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038715" y="2426938"/>
            <a:ext cx="77015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lang="en-US" altLang="ko-KR" sz="1600" dirty="0" smtClean="0">
                <a:latin typeface="+mj-ea"/>
              </a:rPr>
              <a:t>&gt;&gt;&gt; </a:t>
            </a:r>
            <a:r>
              <a:rPr lang="en-US" altLang="ko-KR" sz="1600" dirty="0" err="1"/>
              <a:t>country_code</a:t>
            </a:r>
            <a:r>
              <a:rPr lang="en-US" altLang="ko-KR" sz="1600" dirty="0"/>
              <a:t> = {1:"</a:t>
            </a:r>
            <a:r>
              <a:rPr lang="ko-KR" altLang="ko-KR" sz="1600" dirty="0"/>
              <a:t>미국</a:t>
            </a:r>
            <a:r>
              <a:rPr lang="en-US" altLang="ko-KR" sz="1600" dirty="0"/>
              <a:t>", 20:"</a:t>
            </a:r>
            <a:r>
              <a:rPr lang="ko-KR" altLang="ko-KR" sz="1600" dirty="0"/>
              <a:t>이집트</a:t>
            </a:r>
            <a:r>
              <a:rPr lang="en-US" altLang="ko-KR" sz="1600" dirty="0"/>
              <a:t>", 30:"</a:t>
            </a:r>
            <a:r>
              <a:rPr lang="ko-KR" altLang="ko-KR" sz="1600" dirty="0"/>
              <a:t>그리스</a:t>
            </a:r>
            <a:r>
              <a:rPr lang="en-US" altLang="ko-KR" sz="1600" dirty="0"/>
              <a:t>", 39:"</a:t>
            </a:r>
            <a:r>
              <a:rPr lang="ko-KR" altLang="ko-KR" sz="1600" dirty="0"/>
              <a:t>이태리</a:t>
            </a:r>
            <a:r>
              <a:rPr lang="en-US" altLang="ko-KR" sz="1600" dirty="0"/>
              <a:t>", 81:"</a:t>
            </a:r>
            <a:r>
              <a:rPr lang="ko-KR" altLang="ko-KR" sz="1600" dirty="0"/>
              <a:t>일본</a:t>
            </a:r>
            <a:r>
              <a:rPr lang="en-US" altLang="ko-KR" sz="1600" dirty="0"/>
              <a:t>", </a:t>
            </a:r>
            <a:br>
              <a:rPr lang="en-US" altLang="ko-KR" sz="1600" dirty="0"/>
            </a:br>
            <a:r>
              <a:rPr lang="en-US" altLang="ko-KR" sz="1600" dirty="0"/>
              <a:t>82:"</a:t>
            </a:r>
            <a:r>
              <a:rPr lang="ko-KR" altLang="ko-KR" sz="1600" dirty="0"/>
              <a:t>한국</a:t>
            </a:r>
            <a:r>
              <a:rPr lang="en-US" altLang="ko-KR" sz="1600" dirty="0"/>
              <a:t>"}</a:t>
            </a:r>
          </a:p>
          <a:p>
            <a:pPr marL="0" lvl="1"/>
            <a:r>
              <a:rPr lang="en-US" altLang="ko-KR" sz="1600" dirty="0" smtClean="0">
                <a:latin typeface="+mj-ea"/>
              </a:rPr>
              <a:t>&gt;&gt;&gt; </a:t>
            </a:r>
            <a:r>
              <a:rPr lang="en-US" altLang="ko-KR" sz="1600" dirty="0" err="1">
                <a:latin typeface="+mj-ea"/>
              </a:rPr>
              <a:t>country_code.pop</a:t>
            </a:r>
            <a:r>
              <a:rPr lang="en-US" altLang="ko-KR" sz="1600" dirty="0">
                <a:latin typeface="+mj-ea"/>
              </a:rPr>
              <a:t>(81) </a:t>
            </a:r>
          </a:p>
          <a:p>
            <a:pPr marL="0" lvl="1"/>
            <a:r>
              <a:rPr lang="en-US" altLang="ko-KR" sz="1600" dirty="0">
                <a:latin typeface="+mj-ea"/>
              </a:rPr>
              <a:t>&gt;&gt;&gt; 81 in </a:t>
            </a:r>
            <a:r>
              <a:rPr lang="en-US" altLang="ko-KR" sz="1600" dirty="0" err="1">
                <a:latin typeface="+mj-ea"/>
              </a:rPr>
              <a:t>country_code</a:t>
            </a:r>
            <a:endParaRPr lang="en-US" altLang="ko-KR" sz="16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355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</a:t>
            </a:r>
            <a:r>
              <a:rPr lang="en-US" altLang="ko-KR" dirty="0"/>
              <a:t> </a:t>
            </a:r>
            <a:r>
              <a:rPr lang="ko-KR" altLang="en-US" dirty="0"/>
              <a:t>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코드의 실행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dict_values</a:t>
            </a:r>
            <a:r>
              <a:rPr lang="en-US" altLang="ko-KR" dirty="0"/>
              <a:t>(['</a:t>
            </a:r>
            <a:r>
              <a:rPr lang="en-US" altLang="ko-KR" dirty="0" err="1"/>
              <a:t>uno</a:t>
            </a:r>
            <a:r>
              <a:rPr lang="en-US" altLang="ko-KR" dirty="0"/>
              <a:t>', 'dos', '</a:t>
            </a:r>
            <a:r>
              <a:rPr lang="en-US" altLang="ko-KR" dirty="0" err="1"/>
              <a:t>tres</a:t>
            </a:r>
            <a:r>
              <a:rPr lang="en-US" altLang="ko-KR" dirty="0"/>
              <a:t>'])</a:t>
            </a:r>
          </a:p>
          <a:p>
            <a:pPr lvl="1"/>
            <a:r>
              <a:rPr lang="en-US" altLang="ko-KR" dirty="0" err="1"/>
              <a:t>dict_keys</a:t>
            </a:r>
            <a:r>
              <a:rPr lang="en-US" altLang="ko-KR" dirty="0"/>
              <a:t>(['one', 'two', 'three'])</a:t>
            </a:r>
          </a:p>
          <a:p>
            <a:pPr lvl="1"/>
            <a:r>
              <a:rPr lang="en-US" altLang="ko-KR" dirty="0"/>
              <a:t>{'one':'</a:t>
            </a:r>
            <a:r>
              <a:rPr lang="en-US" altLang="ko-KR" dirty="0" err="1"/>
              <a:t>uno</a:t>
            </a:r>
            <a:r>
              <a:rPr lang="en-US" altLang="ko-KR" dirty="0"/>
              <a:t>', '</a:t>
            </a:r>
            <a:r>
              <a:rPr lang="en-US" altLang="ko-KR" dirty="0" err="1"/>
              <a:t>two':'dos</a:t>
            </a:r>
            <a:r>
              <a:rPr lang="en-US" altLang="ko-KR" dirty="0"/>
              <a:t>', 'three':'</a:t>
            </a:r>
            <a:r>
              <a:rPr lang="en-US" altLang="ko-KR" dirty="0" err="1"/>
              <a:t>tres</a:t>
            </a:r>
            <a:r>
              <a:rPr lang="en-US" altLang="ko-KR" dirty="0"/>
              <a:t>'}</a:t>
            </a:r>
          </a:p>
          <a:p>
            <a:pPr lvl="1"/>
            <a:r>
              <a:rPr lang="ko-KR" altLang="en-US" dirty="0"/>
              <a:t>답이 없음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038714" y="2426938"/>
            <a:ext cx="7333389" cy="106440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038715" y="2426938"/>
            <a:ext cx="72546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&gt;&gt;&gt; </a:t>
            </a:r>
            <a:r>
              <a:rPr lang="en-US" altLang="ko-KR" sz="1600" dirty="0" err="1">
                <a:latin typeface="+mj-ea"/>
                <a:ea typeface="+mj-ea"/>
              </a:rPr>
              <a:t>sp</a:t>
            </a:r>
            <a:r>
              <a:rPr lang="en-US" altLang="ko-KR" sz="1600" dirty="0">
                <a:latin typeface="+mj-ea"/>
                <a:ea typeface="+mj-ea"/>
              </a:rPr>
              <a:t>={'one':'</a:t>
            </a:r>
            <a:r>
              <a:rPr lang="en-US" altLang="ko-KR" sz="1600" dirty="0" err="1">
                <a:latin typeface="+mj-ea"/>
                <a:ea typeface="+mj-ea"/>
              </a:rPr>
              <a:t>uno</a:t>
            </a:r>
            <a:r>
              <a:rPr lang="en-US" altLang="ko-KR" sz="1600" dirty="0">
                <a:latin typeface="+mj-ea"/>
                <a:ea typeface="+mj-ea"/>
              </a:rPr>
              <a:t>', '</a:t>
            </a:r>
            <a:r>
              <a:rPr lang="en-US" altLang="ko-KR" sz="1600" dirty="0" err="1">
                <a:latin typeface="+mj-ea"/>
                <a:ea typeface="+mj-ea"/>
              </a:rPr>
              <a:t>two':'dos</a:t>
            </a:r>
            <a:r>
              <a:rPr lang="en-US" altLang="ko-KR" sz="1600" dirty="0">
                <a:latin typeface="+mj-ea"/>
                <a:ea typeface="+mj-ea"/>
              </a:rPr>
              <a:t>', 'three':'</a:t>
            </a:r>
            <a:r>
              <a:rPr lang="en-US" altLang="ko-KR" sz="1600" dirty="0" err="1">
                <a:latin typeface="+mj-ea"/>
                <a:ea typeface="+mj-ea"/>
              </a:rPr>
              <a:t>tres</a:t>
            </a:r>
            <a:r>
              <a:rPr lang="en-US" altLang="ko-KR" sz="1600" dirty="0">
                <a:latin typeface="+mj-ea"/>
                <a:ea typeface="+mj-ea"/>
              </a:rPr>
              <a:t>'}</a:t>
            </a:r>
          </a:p>
          <a:p>
            <a:r>
              <a:rPr lang="en-US" altLang="ko-KR" sz="1600" dirty="0">
                <a:latin typeface="+mj-ea"/>
                <a:ea typeface="+mj-ea"/>
              </a:rPr>
              <a:t>&gt;&gt;&gt; </a:t>
            </a:r>
            <a:r>
              <a:rPr lang="en-US" altLang="ko-KR" sz="1600" dirty="0" err="1">
                <a:latin typeface="+mj-ea"/>
                <a:ea typeface="+mj-ea"/>
              </a:rPr>
              <a:t>sp.keys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</a:p>
          <a:p>
            <a:endParaRPr lang="en-US" altLang="ko-KR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00503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</a:t>
            </a:r>
            <a:r>
              <a:rPr lang="en-US" altLang="ko-KR" dirty="0"/>
              <a:t> </a:t>
            </a:r>
            <a:r>
              <a:rPr lang="ko-KR" altLang="en-US"/>
              <a:t>선다 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코드의 실행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dict_values</a:t>
            </a:r>
            <a:r>
              <a:rPr lang="en-US" altLang="ko-KR" dirty="0"/>
              <a:t>(['</a:t>
            </a:r>
            <a:r>
              <a:rPr lang="en-US" altLang="ko-KR" dirty="0" err="1"/>
              <a:t>uno</a:t>
            </a:r>
            <a:r>
              <a:rPr lang="en-US" altLang="ko-KR" dirty="0"/>
              <a:t>', 'dos', '</a:t>
            </a:r>
            <a:r>
              <a:rPr lang="en-US" altLang="ko-KR" dirty="0" err="1"/>
              <a:t>tres</a:t>
            </a:r>
            <a:r>
              <a:rPr lang="en-US" altLang="ko-KR" dirty="0"/>
              <a:t>'])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dict_keys</a:t>
            </a:r>
            <a:r>
              <a:rPr lang="en-US" altLang="ko-KR" dirty="0">
                <a:solidFill>
                  <a:srgbClr val="FF0000"/>
                </a:solidFill>
              </a:rPr>
              <a:t>(['one', 'two', 'three'])</a:t>
            </a:r>
          </a:p>
          <a:p>
            <a:pPr lvl="1"/>
            <a:r>
              <a:rPr lang="en-US" altLang="ko-KR" dirty="0"/>
              <a:t>{'one':'</a:t>
            </a:r>
            <a:r>
              <a:rPr lang="en-US" altLang="ko-KR" dirty="0" err="1"/>
              <a:t>uno</a:t>
            </a:r>
            <a:r>
              <a:rPr lang="en-US" altLang="ko-KR" dirty="0"/>
              <a:t>', '</a:t>
            </a:r>
            <a:r>
              <a:rPr lang="en-US" altLang="ko-KR" dirty="0" err="1"/>
              <a:t>two':'dos</a:t>
            </a:r>
            <a:r>
              <a:rPr lang="en-US" altLang="ko-KR" dirty="0"/>
              <a:t>', 'three':'</a:t>
            </a:r>
            <a:r>
              <a:rPr lang="en-US" altLang="ko-KR" dirty="0" err="1"/>
              <a:t>tres</a:t>
            </a:r>
            <a:r>
              <a:rPr lang="en-US" altLang="ko-KR" dirty="0"/>
              <a:t>'}</a:t>
            </a:r>
          </a:p>
          <a:p>
            <a:pPr lvl="1"/>
            <a:r>
              <a:rPr lang="ko-KR" altLang="en-US" dirty="0"/>
              <a:t>답이 없음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038714" y="2426938"/>
            <a:ext cx="7333389" cy="106440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038715" y="2426938"/>
            <a:ext cx="77015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sp</a:t>
            </a:r>
            <a:r>
              <a:rPr lang="en-US" altLang="ko-KR" sz="1600" dirty="0"/>
              <a:t>={'one':'</a:t>
            </a:r>
            <a:r>
              <a:rPr lang="en-US" altLang="ko-KR" sz="1600" dirty="0" err="1"/>
              <a:t>uno</a:t>
            </a:r>
            <a:r>
              <a:rPr lang="en-US" altLang="ko-KR" sz="1600" dirty="0"/>
              <a:t>', '</a:t>
            </a:r>
            <a:r>
              <a:rPr lang="en-US" altLang="ko-KR" sz="1600" dirty="0" err="1"/>
              <a:t>two':'dos</a:t>
            </a:r>
            <a:r>
              <a:rPr lang="en-US" altLang="ko-KR" sz="1600" dirty="0"/>
              <a:t>', 'three':'</a:t>
            </a:r>
            <a:r>
              <a:rPr lang="en-US" altLang="ko-KR" sz="1600" dirty="0" err="1"/>
              <a:t>tres</a:t>
            </a:r>
            <a:r>
              <a:rPr lang="en-US" altLang="ko-KR" sz="1600" dirty="0"/>
              <a:t>'}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sp.keys</a:t>
            </a:r>
            <a:r>
              <a:rPr lang="en-US" altLang="ko-KR" sz="1600" dirty="0"/>
              <a:t>()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096897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10</a:t>
            </a:r>
            <a:r>
              <a:rPr lang="ko-KR" altLang="en-US" dirty="0"/>
              <a:t>주차</a:t>
            </a:r>
            <a:r>
              <a:rPr lang="en-US" altLang="ko-KR" dirty="0"/>
              <a:t>_02 </a:t>
            </a:r>
            <a:r>
              <a:rPr lang="ko-KR" altLang="en-US" dirty="0" err="1"/>
              <a:t>딕셔너리의</a:t>
            </a:r>
            <a:r>
              <a:rPr lang="ko-KR" altLang="en-US" dirty="0"/>
              <a:t> 이해</a:t>
            </a:r>
          </a:p>
        </p:txBody>
      </p:sp>
    </p:spTree>
    <p:extLst>
      <p:ext uri="{BB962C8B-B14F-4D97-AF65-F5344CB8AC3E}">
        <p14:creationId xmlns:p14="http://schemas.microsoft.com/office/powerpoint/2010/main" val="309671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사전형</a:t>
            </a:r>
            <a:r>
              <a:rPr lang="en-US" altLang="ko-KR" dirty="0"/>
              <a:t>(Dictionary)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사전은 리스트와 비슷하지만</a:t>
            </a:r>
            <a:endParaRPr lang="en-US" altLang="ko-KR" dirty="0"/>
          </a:p>
          <a:p>
            <a:pPr lvl="1"/>
            <a:r>
              <a:rPr lang="ko-KR" altLang="en-US" dirty="0"/>
              <a:t>리스트에서는 </a:t>
            </a:r>
            <a:r>
              <a:rPr lang="en-US" altLang="ko-KR" dirty="0"/>
              <a:t>index </a:t>
            </a:r>
            <a:r>
              <a:rPr lang="ko-KR" altLang="en-US" dirty="0"/>
              <a:t>값이 정수여야 함</a:t>
            </a:r>
            <a:endParaRPr lang="en-US" altLang="ko-KR" dirty="0"/>
          </a:p>
          <a:p>
            <a:pPr lvl="1"/>
            <a:r>
              <a:rPr lang="ko-KR" altLang="en-US" dirty="0"/>
              <a:t>사전에서는 모든 종류의 데이터 형을 </a:t>
            </a:r>
            <a:r>
              <a:rPr lang="en-US" altLang="ko-KR" dirty="0"/>
              <a:t>index</a:t>
            </a:r>
            <a:r>
              <a:rPr lang="ko-KR" altLang="en-US" dirty="0"/>
              <a:t>로 사용 가능</a:t>
            </a:r>
            <a:r>
              <a:rPr lang="en-US" altLang="ko-KR" dirty="0"/>
              <a:t>(user-defined indexes)</a:t>
            </a:r>
          </a:p>
          <a:p>
            <a:pPr lvl="1"/>
            <a:r>
              <a:rPr lang="ko-KR" altLang="en-US" dirty="0"/>
              <a:t>정의할</a:t>
            </a:r>
            <a:r>
              <a:rPr lang="en-US" altLang="ko-KR" dirty="0"/>
              <a:t> </a:t>
            </a:r>
            <a:r>
              <a:rPr lang="ko-KR" altLang="en-US" dirty="0"/>
              <a:t>때</a:t>
            </a:r>
            <a:r>
              <a:rPr lang="en-US" altLang="ko-KR" dirty="0"/>
              <a:t>, ‘{‘</a:t>
            </a:r>
            <a:r>
              <a:rPr lang="ko-KR" altLang="en-US" dirty="0"/>
              <a:t>와</a:t>
            </a:r>
            <a:r>
              <a:rPr lang="en-US" altLang="ko-KR" dirty="0"/>
              <a:t> ‘}’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73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사전형</a:t>
            </a:r>
            <a:r>
              <a:rPr lang="ko-KR" altLang="en-US" dirty="0"/>
              <a:t> 정의하기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0" dirty="0"/>
              <a:t>정의하기</a:t>
            </a:r>
            <a:endParaRPr lang="en-US" altLang="ko-KR" b="0" dirty="0"/>
          </a:p>
          <a:p>
            <a:pPr marL="914400" lvl="2" indent="0">
              <a:buNone/>
            </a:pPr>
            <a:r>
              <a:rPr lang="en-US" altLang="ko-KR" dirty="0"/>
              <a:t>&gt;&gt;&gt; </a:t>
            </a:r>
            <a:r>
              <a:rPr lang="en-US" altLang="ko-KR" dirty="0">
                <a:ea typeface="+mj-ea"/>
              </a:rPr>
              <a:t>days = </a:t>
            </a:r>
            <a:r>
              <a:rPr lang="en-US" altLang="ko-KR" dirty="0" smtClean="0">
                <a:ea typeface="+mj-ea"/>
              </a:rPr>
              <a:t>{</a:t>
            </a:r>
            <a:r>
              <a:rPr lang="en-US" altLang="ko-KR" dirty="0" smtClean="0"/>
              <a:t>'</a:t>
            </a:r>
            <a:r>
              <a:rPr lang="en-US" altLang="ko-KR" dirty="0" err="1" smtClean="0">
                <a:ea typeface="+mj-ea"/>
              </a:rPr>
              <a:t>Sun</a:t>
            </a:r>
            <a:r>
              <a:rPr lang="en-US" altLang="ko-KR" dirty="0" err="1" smtClean="0"/>
              <a:t>'</a:t>
            </a:r>
            <a:r>
              <a:rPr lang="en-US" altLang="ko-KR" dirty="0" err="1" smtClean="0">
                <a:ea typeface="+mj-ea"/>
              </a:rPr>
              <a:t>:</a:t>
            </a:r>
            <a:r>
              <a:rPr lang="en-US" altLang="ko-KR" dirty="0" err="1" smtClean="0"/>
              <a:t>'</a:t>
            </a:r>
            <a:r>
              <a:rPr lang="en-US" altLang="ko-KR" dirty="0" err="1" smtClean="0">
                <a:ea typeface="+mj-ea"/>
              </a:rPr>
              <a:t>Sunday</a:t>
            </a:r>
            <a:r>
              <a:rPr lang="en-US" altLang="ko-KR" dirty="0"/>
              <a:t>'</a:t>
            </a:r>
            <a:r>
              <a:rPr lang="en-US" altLang="ko-KR" dirty="0" smtClean="0">
                <a:ea typeface="+mj-ea"/>
              </a:rPr>
              <a:t>, </a:t>
            </a:r>
            <a:r>
              <a:rPr lang="en-US" altLang="ko-KR" dirty="0" smtClean="0"/>
              <a:t>'</a:t>
            </a:r>
            <a:r>
              <a:rPr lang="en-US" altLang="ko-KR" dirty="0" err="1" smtClean="0">
                <a:ea typeface="+mj-ea"/>
              </a:rPr>
              <a:t>Mon</a:t>
            </a:r>
            <a:r>
              <a:rPr lang="en-US" altLang="ko-KR" dirty="0" err="1" smtClean="0"/>
              <a:t>'</a:t>
            </a:r>
            <a:r>
              <a:rPr lang="en-US" altLang="ko-KR" dirty="0" err="1" smtClean="0">
                <a:ea typeface="+mj-ea"/>
              </a:rPr>
              <a:t>:</a:t>
            </a:r>
            <a:r>
              <a:rPr lang="en-US" altLang="ko-KR" dirty="0" err="1" smtClean="0"/>
              <a:t>'</a:t>
            </a:r>
            <a:r>
              <a:rPr lang="en-US" altLang="ko-KR" dirty="0" err="1" smtClean="0">
                <a:ea typeface="+mj-ea"/>
              </a:rPr>
              <a:t>Monday</a:t>
            </a:r>
            <a:r>
              <a:rPr lang="en-US" altLang="ko-KR" dirty="0"/>
              <a:t>'</a:t>
            </a:r>
            <a:r>
              <a:rPr lang="en-US" altLang="ko-KR" dirty="0" smtClean="0">
                <a:ea typeface="+mj-ea"/>
              </a:rPr>
              <a:t> </a:t>
            </a:r>
            <a:r>
              <a:rPr lang="en-US" altLang="ko-KR" dirty="0">
                <a:ea typeface="+mj-ea"/>
              </a:rPr>
              <a:t>, </a:t>
            </a:r>
            <a:r>
              <a:rPr lang="en-US" altLang="ko-KR" dirty="0" smtClean="0"/>
              <a:t>'</a:t>
            </a:r>
            <a:r>
              <a:rPr lang="en-US" altLang="ko-KR" dirty="0" err="1" smtClean="0">
                <a:ea typeface="+mj-ea"/>
              </a:rPr>
              <a:t>Tue</a:t>
            </a:r>
            <a:r>
              <a:rPr lang="en-US" altLang="ko-KR" dirty="0" err="1" smtClean="0"/>
              <a:t>'</a:t>
            </a:r>
            <a:r>
              <a:rPr lang="en-US" altLang="ko-KR" dirty="0" err="1" smtClean="0">
                <a:ea typeface="+mj-ea"/>
              </a:rPr>
              <a:t>:</a:t>
            </a:r>
            <a:r>
              <a:rPr lang="en-US" altLang="ko-KR" dirty="0" err="1" smtClean="0"/>
              <a:t>'</a:t>
            </a:r>
            <a:r>
              <a:rPr lang="en-US" altLang="ko-KR" dirty="0" err="1" smtClean="0">
                <a:ea typeface="+mj-ea"/>
              </a:rPr>
              <a:t>Tuesday</a:t>
            </a:r>
            <a:r>
              <a:rPr lang="en-US" altLang="ko-KR" dirty="0"/>
              <a:t>'</a:t>
            </a:r>
            <a:r>
              <a:rPr lang="en-US" altLang="ko-KR" dirty="0" smtClean="0">
                <a:ea typeface="+mj-ea"/>
              </a:rPr>
              <a:t>, </a:t>
            </a:r>
            <a:r>
              <a:rPr lang="en-US" altLang="ko-KR" dirty="0" smtClean="0"/>
              <a:t>'</a:t>
            </a:r>
            <a:r>
              <a:rPr lang="en-US" altLang="ko-KR" dirty="0" err="1" smtClean="0">
                <a:ea typeface="+mj-ea"/>
              </a:rPr>
              <a:t>Wed</a:t>
            </a:r>
            <a:r>
              <a:rPr lang="en-US" altLang="ko-KR" dirty="0" err="1" smtClean="0"/>
              <a:t>'</a:t>
            </a:r>
            <a:r>
              <a:rPr lang="en-US" altLang="ko-KR" dirty="0" err="1" smtClean="0">
                <a:ea typeface="+mj-ea"/>
              </a:rPr>
              <a:t>:</a:t>
            </a:r>
            <a:r>
              <a:rPr lang="en-US" altLang="ko-KR" dirty="0" err="1" smtClean="0"/>
              <a:t>'</a:t>
            </a:r>
            <a:r>
              <a:rPr lang="en-US" altLang="ko-KR" dirty="0" err="1" smtClean="0">
                <a:ea typeface="+mj-ea"/>
              </a:rPr>
              <a:t>Wednesday</a:t>
            </a:r>
            <a:r>
              <a:rPr lang="en-US" altLang="ko-KR" dirty="0"/>
              <a:t>'</a:t>
            </a:r>
            <a:r>
              <a:rPr lang="en-US" altLang="ko-KR" dirty="0" smtClean="0">
                <a:ea typeface="+mj-ea"/>
              </a:rPr>
              <a:t>, </a:t>
            </a:r>
            <a:r>
              <a:rPr lang="en-US" altLang="ko-KR" dirty="0" smtClean="0"/>
              <a:t>'</a:t>
            </a:r>
            <a:r>
              <a:rPr lang="en-US" altLang="ko-KR" dirty="0" err="1" smtClean="0">
                <a:ea typeface="+mj-ea"/>
              </a:rPr>
              <a:t>Thu</a:t>
            </a:r>
            <a:r>
              <a:rPr lang="en-US" altLang="ko-KR" dirty="0" err="1" smtClean="0"/>
              <a:t>'</a:t>
            </a:r>
            <a:r>
              <a:rPr lang="en-US" altLang="ko-KR" dirty="0" err="1" smtClean="0">
                <a:ea typeface="+mj-ea"/>
              </a:rPr>
              <a:t>:</a:t>
            </a:r>
            <a:r>
              <a:rPr lang="en-US" altLang="ko-KR" dirty="0" err="1" smtClean="0"/>
              <a:t>'</a:t>
            </a:r>
            <a:r>
              <a:rPr lang="en-US" altLang="ko-KR" dirty="0" err="1" smtClean="0">
                <a:ea typeface="+mj-ea"/>
              </a:rPr>
              <a:t>Thursday</a:t>
            </a:r>
            <a:r>
              <a:rPr lang="en-US" altLang="ko-KR" dirty="0"/>
              <a:t>'</a:t>
            </a:r>
            <a:r>
              <a:rPr lang="en-US" altLang="ko-KR" dirty="0" smtClean="0">
                <a:ea typeface="+mj-ea"/>
              </a:rPr>
              <a:t>, </a:t>
            </a:r>
            <a:r>
              <a:rPr lang="en-US" altLang="ko-KR" dirty="0" smtClean="0"/>
              <a:t>'</a:t>
            </a:r>
            <a:r>
              <a:rPr lang="en-US" altLang="ko-KR" dirty="0" err="1" smtClean="0">
                <a:ea typeface="+mj-ea"/>
              </a:rPr>
              <a:t>Fri</a:t>
            </a:r>
            <a:r>
              <a:rPr lang="en-US" altLang="ko-KR" dirty="0" err="1" smtClean="0"/>
              <a:t>'</a:t>
            </a:r>
            <a:r>
              <a:rPr lang="en-US" altLang="ko-KR" dirty="0" err="1" smtClean="0">
                <a:ea typeface="+mj-ea"/>
              </a:rPr>
              <a:t>:</a:t>
            </a:r>
            <a:r>
              <a:rPr lang="en-US" altLang="ko-KR" dirty="0" err="1" smtClean="0"/>
              <a:t>'</a:t>
            </a:r>
            <a:r>
              <a:rPr lang="en-US" altLang="ko-KR" dirty="0" err="1" smtClean="0">
                <a:ea typeface="+mj-ea"/>
              </a:rPr>
              <a:t>Friday</a:t>
            </a:r>
            <a:r>
              <a:rPr lang="en-US" altLang="ko-KR" dirty="0"/>
              <a:t>'</a:t>
            </a:r>
            <a:r>
              <a:rPr lang="en-US" altLang="ko-KR" dirty="0" smtClean="0">
                <a:ea typeface="+mj-ea"/>
              </a:rPr>
              <a:t>, </a:t>
            </a:r>
            <a:r>
              <a:rPr lang="en-US" altLang="ko-KR" dirty="0" smtClean="0"/>
              <a:t>'</a:t>
            </a:r>
            <a:r>
              <a:rPr lang="en-US" altLang="ko-KR" dirty="0" err="1" smtClean="0">
                <a:ea typeface="+mj-ea"/>
              </a:rPr>
              <a:t>Sat</a:t>
            </a:r>
            <a:r>
              <a:rPr lang="en-US" altLang="ko-KR" dirty="0" err="1" smtClean="0"/>
              <a:t>'</a:t>
            </a:r>
            <a:r>
              <a:rPr lang="en-US" altLang="ko-KR" dirty="0" err="1" smtClean="0">
                <a:ea typeface="+mj-ea"/>
              </a:rPr>
              <a:t>:</a:t>
            </a:r>
            <a:r>
              <a:rPr lang="en-US" altLang="ko-KR" dirty="0" err="1" smtClean="0"/>
              <a:t>'</a:t>
            </a:r>
            <a:r>
              <a:rPr lang="en-US" altLang="ko-KR" dirty="0" err="1" smtClean="0">
                <a:ea typeface="+mj-ea"/>
              </a:rPr>
              <a:t>Saturday</a:t>
            </a:r>
            <a:r>
              <a:rPr lang="en-US" altLang="ko-KR" dirty="0"/>
              <a:t>'</a:t>
            </a:r>
            <a:r>
              <a:rPr lang="en-US" altLang="ko-KR" dirty="0" smtClean="0">
                <a:ea typeface="+mj-ea"/>
              </a:rPr>
              <a:t>}</a:t>
            </a:r>
            <a:endParaRPr lang="en-US" altLang="ko-KR" dirty="0">
              <a:ea typeface="+mj-ea"/>
            </a:endParaRPr>
          </a:p>
          <a:p>
            <a:pPr lvl="2"/>
            <a:endParaRPr lang="en-US" altLang="ko-KR" dirty="0"/>
          </a:p>
          <a:p>
            <a:r>
              <a:rPr lang="ko-KR" altLang="en-US" b="0" dirty="0"/>
              <a:t>첫번째 기술한 아이템이 찾을 때 사용하는</a:t>
            </a:r>
            <a:r>
              <a:rPr lang="en-US" altLang="ko-KR" b="0" dirty="0"/>
              <a:t> </a:t>
            </a:r>
            <a:r>
              <a:rPr lang="ko-KR" altLang="en-US" b="0" dirty="0"/>
              <a:t>키</a:t>
            </a:r>
            <a:r>
              <a:rPr lang="en-US" altLang="ko-KR" b="0" dirty="0"/>
              <a:t>(index)</a:t>
            </a:r>
            <a:r>
              <a:rPr lang="ko-KR" altLang="en-US" b="0" dirty="0"/>
              <a:t>가  된다</a:t>
            </a:r>
            <a:endParaRPr lang="en-US" altLang="ko-KR" b="0" dirty="0"/>
          </a:p>
          <a:p>
            <a:pPr marL="914400" lvl="2" indent="0">
              <a:buNone/>
            </a:pPr>
            <a:r>
              <a:rPr lang="en-US" altLang="ko-KR" dirty="0"/>
              <a:t>&gt;&gt;&gt; days</a:t>
            </a:r>
            <a:r>
              <a:rPr lang="en-US" altLang="ko-KR" dirty="0"/>
              <a:t>[</a:t>
            </a:r>
            <a:r>
              <a:rPr lang="en-US" altLang="ko-KR" dirty="0" smtClean="0"/>
              <a:t>'Sun'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‘Sunday’</a:t>
            </a:r>
          </a:p>
          <a:p>
            <a:pPr marL="914400" lvl="2" indent="0">
              <a:buNone/>
            </a:pPr>
            <a:r>
              <a:rPr lang="en-US" altLang="ko-KR" dirty="0"/>
              <a:t>&gt;&gt;&gt; days</a:t>
            </a:r>
            <a:r>
              <a:rPr lang="en-US" altLang="ko-KR" dirty="0"/>
              <a:t>['</a:t>
            </a:r>
            <a:r>
              <a:rPr lang="en-US" altLang="ko-KR" dirty="0" smtClean="0"/>
              <a:t>Fri</a:t>
            </a:r>
            <a:r>
              <a:rPr lang="en-US" altLang="ko-KR" dirty="0"/>
              <a:t>']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‘Friday’</a:t>
            </a:r>
          </a:p>
          <a:p>
            <a:pPr lvl="1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3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사전형 생성 후 자료 추가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비어있는 사전 생성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&gt;&gt;&gt; d = { }</a:t>
            </a:r>
          </a:p>
          <a:p>
            <a:pPr lvl="1"/>
            <a:r>
              <a:rPr lang="ko-KR" altLang="en-US" dirty="0"/>
              <a:t>함수 </a:t>
            </a:r>
            <a:r>
              <a:rPr lang="en-US" altLang="ko-KR" dirty="0" err="1"/>
              <a:t>dict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항목</a:t>
            </a:r>
            <a:r>
              <a:rPr lang="en-US" altLang="ko-KR" dirty="0"/>
              <a:t>(item)</a:t>
            </a:r>
            <a:r>
              <a:rPr lang="ko-KR" altLang="en-US" dirty="0"/>
              <a:t>없는 새로운 사전을 생성한다</a:t>
            </a:r>
            <a:endParaRPr lang="en-US" altLang="ko-KR" dirty="0"/>
          </a:p>
          <a:p>
            <a:pPr lvl="2"/>
            <a:r>
              <a:rPr lang="ko-KR" altLang="en-US" dirty="0"/>
              <a:t>생성 후</a:t>
            </a:r>
            <a:r>
              <a:rPr lang="en-US" altLang="ko-KR" dirty="0"/>
              <a:t>, </a:t>
            </a:r>
            <a:r>
              <a:rPr lang="ko-KR" altLang="en-US" dirty="0"/>
              <a:t>다음과 같이 아이템을 한 개씩 추가 한다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276162" y="3571565"/>
            <a:ext cx="4231020" cy="2413599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88443" y="3746253"/>
            <a:ext cx="2899896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# create dictionary</a:t>
            </a:r>
          </a:p>
          <a:p>
            <a:r>
              <a:rPr lang="en-US" altLang="ko-KR" sz="1600" dirty="0"/>
              <a:t>&gt;&gt;&gt; eng2sp = </a:t>
            </a:r>
            <a:r>
              <a:rPr lang="en-US" altLang="ko-KR" sz="1600" dirty="0" err="1">
                <a:solidFill>
                  <a:srgbClr val="C00000"/>
                </a:solidFill>
              </a:rPr>
              <a:t>dict</a:t>
            </a:r>
            <a:r>
              <a:rPr lang="en-US" altLang="ko-KR" sz="1600" dirty="0">
                <a:solidFill>
                  <a:srgbClr val="C00000"/>
                </a:solidFill>
              </a:rPr>
              <a:t>()</a:t>
            </a:r>
          </a:p>
          <a:p>
            <a:r>
              <a:rPr lang="en-US" altLang="ko-KR" sz="1600" dirty="0"/>
              <a:t>&gt;&gt;&gt; print(eng2sp)</a:t>
            </a:r>
          </a:p>
          <a:p>
            <a:r>
              <a:rPr lang="en-US" altLang="ko-KR" sz="1600" dirty="0"/>
              <a:t>{}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>
                <a:solidFill>
                  <a:srgbClr val="C00000"/>
                </a:solidFill>
              </a:rPr>
              <a:t>eng2sp['one'] = </a:t>
            </a:r>
            <a:r>
              <a:rPr lang="en-US" altLang="ko-KR" sz="1600" dirty="0">
                <a:solidFill>
                  <a:srgbClr val="C00000"/>
                </a:solidFill>
              </a:rPr>
              <a:t>'</a:t>
            </a:r>
            <a:r>
              <a:rPr lang="en-US" altLang="ko-KR" sz="1600" dirty="0" err="1">
                <a:solidFill>
                  <a:srgbClr val="C00000"/>
                </a:solidFill>
              </a:rPr>
              <a:t>uno</a:t>
            </a:r>
            <a:r>
              <a:rPr lang="en-US" altLang="ko-KR" sz="1600" dirty="0">
                <a:solidFill>
                  <a:srgbClr val="C00000"/>
                </a:solidFill>
              </a:rPr>
              <a:t>'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/>
              <a:t>&gt;&gt;&gt; print(eng2sp)</a:t>
            </a:r>
          </a:p>
          <a:p>
            <a:r>
              <a:rPr lang="en-US" altLang="ko-KR" sz="1600" dirty="0"/>
              <a:t>{'one': '</a:t>
            </a:r>
            <a:r>
              <a:rPr lang="en-US" altLang="ko-KR" sz="1600" dirty="0" err="1"/>
              <a:t>uno</a:t>
            </a:r>
            <a:r>
              <a:rPr lang="en-US" altLang="ko-KR" sz="1600" dirty="0"/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1900193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사전형</a:t>
            </a:r>
            <a:r>
              <a:rPr lang="ko-KR" altLang="en-US" dirty="0"/>
              <a:t> 연산 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/>
          </p:nvPr>
        </p:nvGraphicFramePr>
        <p:xfrm>
          <a:off x="628650" y="1690687"/>
          <a:ext cx="8031256" cy="45494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3544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768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555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operator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55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len</a:t>
                      </a:r>
                      <a:r>
                        <a:rPr lang="en-US" altLang="ko-KR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/>
                        <a:t>사전형</a:t>
                      </a:r>
                      <a:r>
                        <a:rPr lang="ko-KR" altLang="en-US" sz="1800" dirty="0"/>
                        <a:t> 변수에 저장된 아이템의 개수를 알려 준다</a:t>
                      </a:r>
                      <a:endParaRPr lang="en-US" altLang="ko-KR" sz="1800" dirty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48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k in </a:t>
                      </a:r>
                      <a:r>
                        <a:rPr lang="en-US" altLang="ko-KR" dirty="0" err="1"/>
                        <a:t>dictionary_name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k </a:t>
                      </a:r>
                      <a:r>
                        <a:rPr lang="ko-KR" altLang="en-US" sz="1800" dirty="0"/>
                        <a:t>가 해당 </a:t>
                      </a:r>
                      <a:r>
                        <a:rPr lang="ko-KR" altLang="en-US" sz="1800" dirty="0" err="1"/>
                        <a:t>사전형에</a:t>
                      </a:r>
                      <a:r>
                        <a:rPr lang="ko-KR" altLang="en-US" sz="1800" dirty="0"/>
                        <a:t> 존재하면 </a:t>
                      </a:r>
                      <a:r>
                        <a:rPr lang="en-US" altLang="ko-KR" sz="1800" dirty="0"/>
                        <a:t>True, </a:t>
                      </a:r>
                      <a:r>
                        <a:rPr lang="ko-KR" altLang="en-US" sz="1800" dirty="0"/>
                        <a:t>존재하지 않으면 </a:t>
                      </a:r>
                      <a:r>
                        <a:rPr lang="en-US" altLang="ko-KR" sz="1800" dirty="0"/>
                        <a:t>False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48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Dictionary_name</a:t>
                      </a:r>
                      <a:r>
                        <a:rPr lang="en-US" altLang="ko-KR" dirty="0"/>
                        <a:t>[k]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k </a:t>
                      </a:r>
                      <a:r>
                        <a:rPr lang="ko-KR" altLang="en-US" dirty="0"/>
                        <a:t>가 해당 </a:t>
                      </a:r>
                      <a:r>
                        <a:rPr lang="ko-KR" altLang="en-US" dirty="0" err="1"/>
                        <a:t>사전형에</a:t>
                      </a:r>
                      <a:r>
                        <a:rPr lang="ko-KR" altLang="en-US" dirty="0"/>
                        <a:t> 존재하면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해당 아이템 값을 출력한다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48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Dictionary_name</a:t>
                      </a:r>
                      <a:r>
                        <a:rPr lang="en-US" altLang="ko-KR" dirty="0"/>
                        <a:t>[k] = “item </a:t>
                      </a:r>
                      <a:r>
                        <a:rPr lang="ko-KR" altLang="en-US" dirty="0"/>
                        <a:t>값</a:t>
                      </a:r>
                      <a:r>
                        <a:rPr lang="en-US" altLang="ko-KR" dirty="0"/>
                        <a:t>”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k </a:t>
                      </a:r>
                      <a:r>
                        <a:rPr lang="ko-KR" altLang="en-US" dirty="0"/>
                        <a:t>가 해당 </a:t>
                      </a:r>
                      <a:r>
                        <a:rPr lang="ko-KR" altLang="en-US" dirty="0" err="1"/>
                        <a:t>사전형에</a:t>
                      </a:r>
                      <a:r>
                        <a:rPr lang="ko-KR" altLang="en-US" dirty="0"/>
                        <a:t> 존재하지 않으면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해당 아이템 </a:t>
                      </a:r>
                      <a:r>
                        <a:rPr lang="en-US" altLang="ko-KR" dirty="0"/>
                        <a:t>index, </a:t>
                      </a:r>
                      <a:r>
                        <a:rPr lang="ko-KR" altLang="en-US" dirty="0"/>
                        <a:t>값이 추가되어 저장된다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48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Dictionary_name.pop</a:t>
                      </a:r>
                      <a:r>
                        <a:rPr lang="en-US" altLang="ko-KR" dirty="0"/>
                        <a:t>(k)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k</a:t>
                      </a:r>
                      <a:r>
                        <a:rPr lang="ko-KR" altLang="en-US" dirty="0"/>
                        <a:t> 가 해당 </a:t>
                      </a:r>
                      <a:r>
                        <a:rPr lang="ko-KR" altLang="en-US" dirty="0" err="1"/>
                        <a:t>사전형에</a:t>
                      </a:r>
                      <a:r>
                        <a:rPr lang="ko-KR" altLang="en-US" dirty="0"/>
                        <a:t> 존재하면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삭제한다</a:t>
                      </a:r>
                      <a:r>
                        <a:rPr lang="en-US" altLang="ko-K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5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사전형 연산</a:t>
            </a:r>
            <a:r>
              <a:rPr lang="en-US" altLang="ko-KR" dirty="0"/>
              <a:t>, </a:t>
            </a:r>
            <a:r>
              <a:rPr lang="ko-KR" altLang="en-US" dirty="0"/>
              <a:t>개수와 아이템 확인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28650" y="1868655"/>
            <a:ext cx="7886700" cy="4351338"/>
          </a:xfrm>
        </p:spPr>
        <p:txBody>
          <a:bodyPr/>
          <a:lstStyle/>
          <a:p>
            <a:r>
              <a:rPr lang="ko-KR" altLang="en-US" dirty="0"/>
              <a:t>국가명과 국제전화 코드를 </a:t>
            </a:r>
            <a:r>
              <a:rPr lang="ko-KR" altLang="en-US" dirty="0" err="1"/>
              <a:t>사전형으로</a:t>
            </a:r>
            <a:r>
              <a:rPr lang="ko-KR" altLang="en-US" dirty="0"/>
              <a:t> 정의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ko-KR" altLang="en-US" sz="1600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90395" y="2404525"/>
            <a:ext cx="8776960" cy="3268911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173287" y="2809877"/>
            <a:ext cx="88238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1"/>
            <a:r>
              <a:rPr lang="en-US" altLang="ko-KR" sz="1600" dirty="0">
                <a:latin typeface="+mj-ea"/>
                <a:ea typeface="+mj-ea"/>
              </a:rPr>
              <a:t>&gt;&gt;&gt; </a:t>
            </a:r>
            <a:r>
              <a:rPr lang="en-US" altLang="ko-KR" sz="1600" dirty="0" err="1">
                <a:latin typeface="+mj-ea"/>
                <a:ea typeface="+mj-ea"/>
              </a:rPr>
              <a:t>country_code</a:t>
            </a:r>
            <a:r>
              <a:rPr lang="en-US" altLang="ko-KR" sz="1600" dirty="0">
                <a:latin typeface="+mj-ea"/>
                <a:ea typeface="+mj-ea"/>
              </a:rPr>
              <a:t> = {1</a:t>
            </a:r>
            <a:r>
              <a:rPr lang="en-US" altLang="ko-KR" sz="1600" dirty="0">
                <a:latin typeface="+mj-ea"/>
                <a:ea typeface="+mj-ea"/>
              </a:rPr>
              <a:t>:"</a:t>
            </a:r>
            <a:r>
              <a:rPr lang="ko-KR" altLang="en-US" sz="1600" dirty="0" smtClean="0">
                <a:latin typeface="+mj-ea"/>
                <a:ea typeface="+mj-ea"/>
              </a:rPr>
              <a:t>미국</a:t>
            </a:r>
            <a:r>
              <a:rPr lang="en-US" altLang="ko-KR" sz="1600" dirty="0">
                <a:latin typeface="+mj-ea"/>
                <a:ea typeface="+mj-ea"/>
              </a:rPr>
              <a:t>", </a:t>
            </a:r>
            <a:r>
              <a:rPr lang="en-US" altLang="ko-KR" sz="1600" dirty="0">
                <a:latin typeface="+mj-ea"/>
                <a:ea typeface="+mj-ea"/>
              </a:rPr>
              <a:t>20</a:t>
            </a:r>
            <a:r>
              <a:rPr lang="en-US" altLang="ko-KR" sz="1600" dirty="0">
                <a:latin typeface="+mj-ea"/>
                <a:ea typeface="+mj-ea"/>
              </a:rPr>
              <a:t>:"</a:t>
            </a:r>
            <a:r>
              <a:rPr lang="ko-KR" altLang="en-US" sz="1600" dirty="0" smtClean="0">
                <a:latin typeface="+mj-ea"/>
                <a:ea typeface="+mj-ea"/>
              </a:rPr>
              <a:t>이집트</a:t>
            </a:r>
            <a:r>
              <a:rPr lang="en-US" altLang="ko-KR" sz="1600" dirty="0">
                <a:latin typeface="+mj-ea"/>
                <a:ea typeface="+mj-ea"/>
              </a:rPr>
              <a:t>", </a:t>
            </a:r>
            <a:r>
              <a:rPr lang="en-US" altLang="ko-KR" sz="1600" dirty="0">
                <a:latin typeface="+mj-ea"/>
                <a:ea typeface="+mj-ea"/>
              </a:rPr>
              <a:t>30</a:t>
            </a:r>
            <a:r>
              <a:rPr lang="en-US" altLang="ko-KR" sz="1600" dirty="0" smtClean="0">
                <a:latin typeface="+mj-ea"/>
                <a:ea typeface="+mj-ea"/>
              </a:rPr>
              <a:t>:</a:t>
            </a:r>
            <a:r>
              <a:rPr lang="en-US" altLang="ko-KR" sz="1600" dirty="0">
                <a:latin typeface="+mj-ea"/>
              </a:rPr>
              <a:t>"</a:t>
            </a:r>
            <a:r>
              <a:rPr lang="ko-KR" altLang="en-US" sz="1600" dirty="0" smtClean="0">
                <a:latin typeface="+mj-ea"/>
                <a:ea typeface="+mj-ea"/>
              </a:rPr>
              <a:t>그리스</a:t>
            </a:r>
            <a:r>
              <a:rPr lang="en-US" altLang="ko-KR" sz="1600" dirty="0">
                <a:latin typeface="+mj-ea"/>
              </a:rPr>
              <a:t>"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en-US" altLang="ko-KR" sz="1600" dirty="0">
                <a:latin typeface="+mj-ea"/>
                <a:ea typeface="+mj-ea"/>
              </a:rPr>
              <a:t>39</a:t>
            </a:r>
            <a:r>
              <a:rPr lang="en-US" altLang="ko-KR" sz="1600" dirty="0" smtClean="0">
                <a:latin typeface="+mj-ea"/>
                <a:ea typeface="+mj-ea"/>
              </a:rPr>
              <a:t>:</a:t>
            </a:r>
            <a:r>
              <a:rPr lang="en-US" altLang="ko-KR" sz="1600" dirty="0">
                <a:latin typeface="+mj-ea"/>
              </a:rPr>
              <a:t>"</a:t>
            </a:r>
            <a:r>
              <a:rPr lang="ko-KR" altLang="en-US" sz="1600" dirty="0" smtClean="0">
                <a:latin typeface="+mj-ea"/>
                <a:ea typeface="+mj-ea"/>
              </a:rPr>
              <a:t>이태리</a:t>
            </a:r>
            <a:r>
              <a:rPr lang="en-US" altLang="ko-KR" sz="1600" dirty="0">
                <a:latin typeface="+mj-ea"/>
              </a:rPr>
              <a:t>"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en-US" altLang="ko-KR" sz="1600" dirty="0">
                <a:latin typeface="+mj-ea"/>
                <a:ea typeface="+mj-ea"/>
              </a:rPr>
              <a:t>81</a:t>
            </a:r>
            <a:r>
              <a:rPr lang="en-US" altLang="ko-KR" sz="1600" dirty="0" smtClean="0">
                <a:latin typeface="+mj-ea"/>
                <a:ea typeface="+mj-ea"/>
              </a:rPr>
              <a:t>:</a:t>
            </a:r>
            <a:r>
              <a:rPr lang="en-US" altLang="ko-KR" sz="1600" dirty="0">
                <a:latin typeface="+mj-ea"/>
              </a:rPr>
              <a:t>"</a:t>
            </a:r>
            <a:r>
              <a:rPr lang="ko-KR" altLang="en-US" sz="1600" dirty="0" smtClean="0">
                <a:latin typeface="+mj-ea"/>
                <a:ea typeface="+mj-ea"/>
              </a:rPr>
              <a:t>일본</a:t>
            </a:r>
            <a:r>
              <a:rPr lang="en-US" altLang="ko-KR" sz="1600" dirty="0">
                <a:latin typeface="+mj-ea"/>
              </a:rPr>
              <a:t>"</a:t>
            </a:r>
            <a:r>
              <a:rPr lang="en-US" altLang="ko-KR" sz="1600" dirty="0" smtClean="0">
                <a:latin typeface="+mj-ea"/>
                <a:ea typeface="+mj-ea"/>
              </a:rPr>
              <a:t>, </a:t>
            </a:r>
            <a:r>
              <a:rPr lang="en-US" altLang="ko-KR" sz="1600" dirty="0">
                <a:latin typeface="+mj-ea"/>
                <a:ea typeface="+mj-ea"/>
              </a:rPr>
              <a:t>82</a:t>
            </a:r>
            <a:r>
              <a:rPr lang="en-US" altLang="ko-KR" sz="1600" dirty="0" smtClean="0">
                <a:latin typeface="+mj-ea"/>
                <a:ea typeface="+mj-ea"/>
              </a:rPr>
              <a:t>:</a:t>
            </a:r>
            <a:r>
              <a:rPr lang="en-US" altLang="ko-KR" sz="1600" dirty="0">
                <a:latin typeface="+mj-ea"/>
              </a:rPr>
              <a:t>"</a:t>
            </a:r>
            <a:r>
              <a:rPr lang="ko-KR" altLang="en-US" sz="1600" dirty="0" smtClean="0">
                <a:latin typeface="+mj-ea"/>
                <a:ea typeface="+mj-ea"/>
              </a:rPr>
              <a:t>한국</a:t>
            </a:r>
            <a:r>
              <a:rPr lang="en-US" altLang="ko-KR" sz="1600" dirty="0">
                <a:latin typeface="+mj-ea"/>
              </a:rPr>
              <a:t>"</a:t>
            </a:r>
            <a:r>
              <a:rPr lang="en-US" altLang="ko-KR" sz="1600" dirty="0" smtClean="0">
                <a:latin typeface="+mj-ea"/>
                <a:ea typeface="+mj-ea"/>
              </a:rPr>
              <a:t>}</a:t>
            </a:r>
            <a:endParaRPr lang="en-US" altLang="ko-KR" sz="1600" dirty="0">
              <a:latin typeface="+mj-ea"/>
              <a:ea typeface="+mj-ea"/>
            </a:endParaRP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&gt;&gt;&gt; </a:t>
            </a:r>
            <a:r>
              <a:rPr lang="en-US" altLang="ko-KR" sz="1600" dirty="0" err="1">
                <a:latin typeface="+mj-ea"/>
                <a:ea typeface="+mj-ea"/>
              </a:rPr>
              <a:t>len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country_code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6</a:t>
            </a:r>
          </a:p>
          <a:p>
            <a:pPr lvl="1"/>
            <a:endParaRPr lang="en-US" altLang="ko-KR" sz="1600" dirty="0">
              <a:latin typeface="+mj-ea"/>
              <a:ea typeface="+mj-ea"/>
            </a:endParaRP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&gt;&gt;&gt; </a:t>
            </a:r>
            <a:r>
              <a:rPr lang="en-US" altLang="ko-KR" sz="1600" dirty="0" err="1">
                <a:latin typeface="+mj-ea"/>
                <a:ea typeface="+mj-ea"/>
              </a:rPr>
              <a:t>country_code</a:t>
            </a:r>
            <a:r>
              <a:rPr lang="en-US" altLang="ko-KR" sz="1600" dirty="0">
                <a:latin typeface="+mj-ea"/>
                <a:ea typeface="+mj-ea"/>
              </a:rPr>
              <a:t>[30]</a:t>
            </a: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“</a:t>
            </a:r>
            <a:r>
              <a:rPr lang="ko-KR" altLang="en-US" sz="1600" dirty="0">
                <a:latin typeface="+mj-ea"/>
                <a:ea typeface="+mj-ea"/>
              </a:rPr>
              <a:t>그리스</a:t>
            </a:r>
            <a:r>
              <a:rPr lang="en-US" altLang="ko-KR" sz="1600" dirty="0">
                <a:latin typeface="+mj-ea"/>
                <a:ea typeface="+mj-ea"/>
              </a:rPr>
              <a:t>”</a:t>
            </a:r>
          </a:p>
          <a:p>
            <a:pPr lvl="1"/>
            <a:endParaRPr lang="en-US" altLang="ko-KR" sz="1600" dirty="0">
              <a:latin typeface="+mj-ea"/>
              <a:ea typeface="+mj-ea"/>
            </a:endParaRP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&gt;&gt;&gt; </a:t>
            </a:r>
            <a:r>
              <a:rPr lang="en-US" altLang="ko-KR" sz="1600" dirty="0" err="1">
                <a:latin typeface="+mj-ea"/>
                <a:ea typeface="+mj-ea"/>
              </a:rPr>
              <a:t>country_code</a:t>
            </a:r>
            <a:r>
              <a:rPr lang="en-US" altLang="ko-KR" sz="1600" dirty="0">
                <a:latin typeface="+mj-ea"/>
                <a:ea typeface="+mj-ea"/>
              </a:rPr>
              <a:t>[82]</a:t>
            </a: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“</a:t>
            </a:r>
            <a:r>
              <a:rPr lang="ko-KR" altLang="en-US" sz="1600" dirty="0">
                <a:latin typeface="+mj-ea"/>
                <a:ea typeface="+mj-ea"/>
              </a:rPr>
              <a:t>한국</a:t>
            </a:r>
            <a:r>
              <a:rPr lang="en-US" altLang="ko-KR" sz="1600" dirty="0">
                <a:latin typeface="+mj-ea"/>
                <a:ea typeface="+mj-ea"/>
              </a:rPr>
              <a:t>”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25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사전형 연산</a:t>
            </a:r>
            <a:r>
              <a:rPr lang="en-US" altLang="ko-KR" dirty="0"/>
              <a:t>, </a:t>
            </a:r>
            <a:r>
              <a:rPr lang="ko-KR" altLang="en-US" dirty="0"/>
              <a:t>자료 추가와 삭제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28650" y="1822331"/>
            <a:ext cx="7299614" cy="417322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8109" y="2000399"/>
            <a:ext cx="75258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1"/>
            <a:r>
              <a:rPr lang="en-US" altLang="ko-KR" sz="1600" dirty="0">
                <a:latin typeface="+mj-ea"/>
                <a:ea typeface="+mj-ea"/>
              </a:rPr>
              <a:t>&gt;&gt;&gt; 82 in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country_code</a:t>
            </a:r>
            <a:endParaRPr lang="en-US" altLang="ko-KR" sz="1600" dirty="0">
              <a:latin typeface="+mj-ea"/>
              <a:ea typeface="+mj-ea"/>
            </a:endParaRP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True</a:t>
            </a:r>
          </a:p>
          <a:p>
            <a:pPr lvl="1"/>
            <a:endParaRPr lang="en-US" altLang="ko-KR" sz="1600" dirty="0">
              <a:latin typeface="+mj-ea"/>
              <a:ea typeface="+mj-ea"/>
            </a:endParaRP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&gt;&gt;&gt; 60 in </a:t>
            </a:r>
            <a:r>
              <a:rPr lang="en-US" altLang="ko-KR" sz="1600" dirty="0" err="1">
                <a:latin typeface="+mj-ea"/>
                <a:ea typeface="+mj-ea"/>
              </a:rPr>
              <a:t>country_code</a:t>
            </a:r>
            <a:endParaRPr lang="en-US" altLang="ko-KR" sz="1600" dirty="0">
              <a:latin typeface="+mj-ea"/>
              <a:ea typeface="+mj-ea"/>
            </a:endParaRP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False</a:t>
            </a:r>
          </a:p>
          <a:p>
            <a:pPr lvl="1"/>
            <a:endParaRPr lang="en-US" altLang="ko-KR" sz="1600" dirty="0">
              <a:latin typeface="+mj-ea"/>
              <a:ea typeface="+mj-ea"/>
            </a:endParaRP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&gt;&gt;&gt; </a:t>
            </a:r>
            <a:r>
              <a:rPr lang="en-US" altLang="ko-KR" sz="1600" dirty="0" err="1">
                <a:latin typeface="+mj-ea"/>
                <a:ea typeface="+mj-ea"/>
              </a:rPr>
              <a:t>country_code</a:t>
            </a:r>
            <a:r>
              <a:rPr lang="en-US" altLang="ko-KR" sz="1600" dirty="0">
                <a:latin typeface="+mj-ea"/>
                <a:ea typeface="+mj-ea"/>
              </a:rPr>
              <a:t>[60] = </a:t>
            </a:r>
            <a:r>
              <a:rPr lang="en-US" altLang="ko-KR" sz="1600" dirty="0">
                <a:latin typeface="+mj-ea"/>
              </a:rPr>
              <a:t>"</a:t>
            </a:r>
            <a:r>
              <a:rPr lang="ko-KR" altLang="en-US" sz="1600" dirty="0" err="1" smtClean="0">
                <a:latin typeface="+mj-ea"/>
                <a:ea typeface="+mj-ea"/>
              </a:rPr>
              <a:t>말레지아</a:t>
            </a:r>
            <a:r>
              <a:rPr lang="en-US" altLang="ko-KR" sz="1600" dirty="0">
                <a:latin typeface="+mj-ea"/>
              </a:rPr>
              <a:t>"</a:t>
            </a:r>
            <a:r>
              <a:rPr lang="en-US" altLang="ko-KR" sz="1600" dirty="0" smtClean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		# append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an item</a:t>
            </a: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&gt;&gt;&gt; 60 in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 err="1">
                <a:latin typeface="+mj-ea"/>
                <a:ea typeface="+mj-ea"/>
              </a:rPr>
              <a:t>country_code</a:t>
            </a:r>
            <a:endParaRPr lang="en-US" altLang="ko-KR" sz="1600" dirty="0">
              <a:latin typeface="+mj-ea"/>
              <a:ea typeface="+mj-ea"/>
            </a:endParaRP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True</a:t>
            </a:r>
          </a:p>
          <a:p>
            <a:pPr lvl="1"/>
            <a:endParaRPr lang="en-US" altLang="ko-KR" sz="1600" dirty="0">
              <a:latin typeface="+mj-ea"/>
              <a:ea typeface="+mj-ea"/>
            </a:endParaRP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&gt;&gt;&gt; </a:t>
            </a:r>
            <a:r>
              <a:rPr lang="en-US" altLang="ko-KR" sz="1600" dirty="0" err="1">
                <a:latin typeface="+mj-ea"/>
                <a:ea typeface="+mj-ea"/>
              </a:rPr>
              <a:t>country_code.pop</a:t>
            </a:r>
            <a:r>
              <a:rPr lang="en-US" altLang="ko-KR" sz="1600" dirty="0">
                <a:latin typeface="+mj-ea"/>
                <a:ea typeface="+mj-ea"/>
              </a:rPr>
              <a:t>(81)                   		# delete</a:t>
            </a: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an item</a:t>
            </a: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‘</a:t>
            </a:r>
            <a:r>
              <a:rPr lang="ko-KR" altLang="en-US" sz="1600" dirty="0">
                <a:latin typeface="+mj-ea"/>
                <a:ea typeface="+mj-ea"/>
              </a:rPr>
              <a:t>일본</a:t>
            </a:r>
            <a:r>
              <a:rPr lang="en-US" altLang="ko-KR" sz="1600" dirty="0">
                <a:latin typeface="+mj-ea"/>
                <a:ea typeface="+mj-ea"/>
              </a:rPr>
              <a:t>’</a:t>
            </a: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&gt;&gt;&gt; 81 in </a:t>
            </a:r>
            <a:r>
              <a:rPr lang="en-US" altLang="ko-KR" sz="1600" dirty="0" err="1">
                <a:latin typeface="+mj-ea"/>
                <a:ea typeface="+mj-ea"/>
              </a:rPr>
              <a:t>country_code</a:t>
            </a:r>
            <a:endParaRPr lang="en-US" altLang="ko-KR" sz="1600" dirty="0">
              <a:latin typeface="+mj-ea"/>
              <a:ea typeface="+mj-ea"/>
            </a:endParaRPr>
          </a:p>
          <a:p>
            <a:pPr lvl="1"/>
            <a:r>
              <a:rPr lang="en-US" altLang="ko-KR" sz="1600" dirty="0">
                <a:latin typeface="+mj-ea"/>
                <a:ea typeface="+mj-ea"/>
              </a:rPr>
              <a:t>False 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099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사전형 연산</a:t>
            </a:r>
            <a:r>
              <a:rPr lang="en-US" altLang="ko-KR" dirty="0"/>
              <a:t>, </a:t>
            </a:r>
            <a:r>
              <a:rPr lang="ko-KR" altLang="en-US" dirty="0"/>
              <a:t>자료 읽기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45876" y="1614096"/>
            <a:ext cx="8534442" cy="4828267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5351" y="1857294"/>
            <a:ext cx="8041285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# </a:t>
            </a:r>
            <a:r>
              <a:rPr lang="ko-KR" altLang="en-US" sz="1600" dirty="0" err="1"/>
              <a:t>사전형</a:t>
            </a:r>
            <a:r>
              <a:rPr lang="ko-KR" altLang="en-US" sz="1600" dirty="0"/>
              <a:t> </a:t>
            </a:r>
            <a:r>
              <a:rPr lang="en-US" altLang="ko-KR" sz="1600" dirty="0"/>
              <a:t>city </a:t>
            </a:r>
            <a:r>
              <a:rPr lang="ko-KR" altLang="en-US" sz="1600" dirty="0"/>
              <a:t>값을 읽어내기</a:t>
            </a:r>
            <a:endParaRPr lang="en-US" altLang="ko-KR" sz="1600" dirty="0"/>
          </a:p>
          <a:p>
            <a:r>
              <a:rPr lang="en-US" altLang="ko-KR" sz="1600" dirty="0"/>
              <a:t>&gt;&gt;&gt; city = {"New York City":8175133, "Los Angeles": 3792621, "Washington":632323, "Chicago": 2695598, "Toronto":2615060, "Montreal":11854442, "Ottawa":883391, "Boston":62600}</a:t>
            </a:r>
          </a:p>
          <a:p>
            <a:r>
              <a:rPr lang="en-US" altLang="ko-KR" sz="1600" dirty="0"/>
              <a:t>&gt;&gt;&gt; city</a:t>
            </a:r>
            <a:r>
              <a:rPr lang="en-US" altLang="ko-KR" sz="1600" dirty="0"/>
              <a:t>["</a:t>
            </a:r>
            <a:r>
              <a:rPr lang="en-US" altLang="ko-KR" sz="1600" dirty="0" smtClean="0"/>
              <a:t>Toronto</a:t>
            </a:r>
            <a:r>
              <a:rPr lang="en-US" altLang="ko-KR" sz="1600" dirty="0"/>
              <a:t>"]</a:t>
            </a:r>
            <a:endParaRPr lang="en-US" altLang="ko-KR" sz="1600" dirty="0"/>
          </a:p>
          <a:p>
            <a:r>
              <a:rPr lang="en-US" altLang="ko-KR" sz="1600" dirty="0"/>
              <a:t>2615060</a:t>
            </a:r>
          </a:p>
          <a:p>
            <a:r>
              <a:rPr lang="en-US" altLang="ko-KR" sz="1600" dirty="0"/>
              <a:t>&gt;&gt;&gt; city</a:t>
            </a:r>
            <a:r>
              <a:rPr lang="en-US" altLang="ko-KR" sz="1600" dirty="0"/>
              <a:t>["</a:t>
            </a:r>
            <a:r>
              <a:rPr lang="en-US" altLang="ko-KR" sz="1600" dirty="0" smtClean="0"/>
              <a:t>Boston</a:t>
            </a:r>
            <a:r>
              <a:rPr lang="en-US" altLang="ko-KR" sz="1600" dirty="0"/>
              <a:t>"]</a:t>
            </a:r>
            <a:endParaRPr lang="en-US" altLang="ko-KR" sz="1600" dirty="0"/>
          </a:p>
          <a:p>
            <a:r>
              <a:rPr lang="en-US" altLang="ko-KR" sz="1600" dirty="0"/>
              <a:t>62600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 err="1"/>
              <a:t>사전형</a:t>
            </a:r>
            <a:r>
              <a:rPr lang="ko-KR" altLang="en-US" sz="1600" dirty="0"/>
              <a:t> </a:t>
            </a:r>
            <a:r>
              <a:rPr lang="en-US" altLang="ko-KR" sz="1600" dirty="0"/>
              <a:t>food </a:t>
            </a:r>
            <a:r>
              <a:rPr lang="ko-KR" altLang="en-US" sz="1600" dirty="0"/>
              <a:t>아이템 추가하기</a:t>
            </a:r>
            <a:endParaRPr lang="en-US" altLang="ko-KR" sz="1600" dirty="0"/>
          </a:p>
          <a:p>
            <a:r>
              <a:rPr lang="en-US" altLang="ko-KR" sz="1600" dirty="0"/>
              <a:t>&gt;&gt;&gt; food = {"ham" : "yes", "egg" : "yes", "spam" : "no" }</a:t>
            </a:r>
          </a:p>
          <a:p>
            <a:r>
              <a:rPr lang="en-US" altLang="ko-KR" sz="1600" dirty="0"/>
              <a:t>&gt;&gt;&gt; food</a:t>
            </a:r>
          </a:p>
          <a:p>
            <a:r>
              <a:rPr lang="en-US" altLang="ko-KR" sz="1600" dirty="0"/>
              <a:t>{'egg': 'yes', 'ham': 'yes', 'spam': 'no'} </a:t>
            </a:r>
          </a:p>
          <a:p>
            <a:r>
              <a:rPr lang="en-US" altLang="ko-KR" sz="1600" dirty="0"/>
              <a:t>&gt;&gt;&gt; food</a:t>
            </a:r>
            <a:r>
              <a:rPr lang="en-US" altLang="ko-KR" sz="1600" dirty="0"/>
              <a:t>["</a:t>
            </a:r>
            <a:r>
              <a:rPr lang="en-US" altLang="ko-KR" sz="1600" dirty="0" smtClean="0"/>
              <a:t>spam</a:t>
            </a:r>
            <a:r>
              <a:rPr lang="en-US" altLang="ko-KR" sz="1600" dirty="0"/>
              <a:t>"] </a:t>
            </a:r>
            <a:r>
              <a:rPr lang="en-US" altLang="ko-KR" sz="1600" dirty="0"/>
              <a:t>= </a:t>
            </a:r>
            <a:r>
              <a:rPr lang="en-US" altLang="ko-KR" sz="1600" dirty="0"/>
              <a:t>"</a:t>
            </a:r>
            <a:r>
              <a:rPr lang="en-US" altLang="ko-KR" sz="1600" dirty="0" smtClean="0"/>
              <a:t>yes</a:t>
            </a:r>
            <a:r>
              <a:rPr lang="en-US" altLang="ko-KR" sz="1600" dirty="0"/>
              <a:t>"</a:t>
            </a:r>
            <a:endParaRPr lang="en-US" altLang="ko-KR" sz="1600" dirty="0"/>
          </a:p>
          <a:p>
            <a:r>
              <a:rPr lang="en-US" altLang="ko-KR" sz="1600" dirty="0"/>
              <a:t>&gt;&gt;&gt; food</a:t>
            </a:r>
          </a:p>
          <a:p>
            <a:r>
              <a:rPr lang="en-US" altLang="ko-KR" sz="1600" dirty="0"/>
              <a:t>{'egg': 'yes', 'ham': 'yes', 'spam': 'yes'} 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7778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4543</TotalTime>
  <Words>1205</Words>
  <Application>Microsoft Office PowerPoint</Application>
  <PresentationFormat>화면 슬라이드 쇼(4:3)</PresentationFormat>
  <Paragraphs>237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Office 테마</vt:lpstr>
      <vt:lpstr>딕셔너리의 이해 10주차_02</vt:lpstr>
      <vt:lpstr>학습목표</vt:lpstr>
      <vt:lpstr>사전형(Dictionary) 이란?</vt:lpstr>
      <vt:lpstr>사전형 정의하기</vt:lpstr>
      <vt:lpstr>사전형 생성 후 자료 추가</vt:lpstr>
      <vt:lpstr>사전형 연산 </vt:lpstr>
      <vt:lpstr>사전형 연산, 개수와 아이템 확인 </vt:lpstr>
      <vt:lpstr>사전형 연산, 자료 추가와 삭제</vt:lpstr>
      <vt:lpstr>사전형 연산, 자료 읽기</vt:lpstr>
      <vt:lpstr>연습문제 1</vt:lpstr>
      <vt:lpstr>연습문제 1 코드</vt:lpstr>
      <vt:lpstr>연습문제 2</vt:lpstr>
      <vt:lpstr>연습문제 2 코드</vt:lpstr>
      <vt:lpstr>Dictionary Method</vt:lpstr>
      <vt:lpstr>Dictionary Methods, items</vt:lpstr>
      <vt:lpstr>Dictionary Methods, get(k), keys()</vt:lpstr>
      <vt:lpstr>연습문제 3</vt:lpstr>
      <vt:lpstr>연습문제 3 코드</vt:lpstr>
      <vt:lpstr>강의 요약</vt:lpstr>
      <vt:lpstr>사지 선다</vt:lpstr>
      <vt:lpstr>사지 선다 답안</vt:lpstr>
      <vt:lpstr>사지 선다</vt:lpstr>
      <vt:lpstr>사지 선다 답안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박욱현</dc:creator>
  <cp:lastModifiedBy>Humaninus</cp:lastModifiedBy>
  <cp:revision>379</cp:revision>
  <dcterms:created xsi:type="dcterms:W3CDTF">2015-11-07T02:06:58Z</dcterms:created>
  <dcterms:modified xsi:type="dcterms:W3CDTF">2020-02-26T06:03:24Z</dcterms:modified>
</cp:coreProperties>
</file>