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0" r:id="rId19"/>
    <p:sldId id="281" r:id="rId20"/>
    <p:sldId id="273" r:id="rId21"/>
    <p:sldId id="274" r:id="rId22"/>
    <p:sldId id="275" r:id="rId23"/>
    <p:sldId id="278" r:id="rId24"/>
    <p:sldId id="276" r:id="rId25"/>
    <p:sldId id="279" r:id="rId26"/>
    <p:sldId id="277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74" autoAdjust="0"/>
    <p:restoredTop sz="91245" autoAdjust="0"/>
  </p:normalViewPr>
  <p:slideViewPr>
    <p:cSldViewPr snapToGrid="0">
      <p:cViewPr varScale="1">
        <p:scale>
          <a:sx n="106" d="100"/>
          <a:sy n="106" d="100"/>
        </p:scale>
        <p:origin x="17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1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2020-02-26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53971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2270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4528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26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595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36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42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506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314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000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502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212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630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489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256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961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487D5-0C89-451A-BFAF-1668DF34708F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836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894" y="2689665"/>
            <a:ext cx="5563399" cy="1367882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4400" dirty="0">
                <a:solidFill>
                  <a:schemeClr val="bg1"/>
                </a:solidFill>
              </a:rPr>
              <a:t>파일 입출력의 이해</a:t>
            </a:r>
            <a:r>
              <a:rPr lang="en-US" altLang="ko-KR" sz="4400" b="1" dirty="0">
                <a:solidFill>
                  <a:schemeClr val="bg1"/>
                </a:solidFill>
              </a:rPr>
              <a:t/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11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63092" y="2689665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bg1"/>
                </a:solidFill>
              </a:rPr>
              <a:t>한 동 대 학 교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br>
              <a:rPr lang="en-US" altLang="ko-KR" sz="2000" dirty="0">
                <a:solidFill>
                  <a:schemeClr val="bg1"/>
                </a:solidFill>
              </a:rPr>
            </a:br>
            <a:r>
              <a:rPr lang="ko-KR" altLang="en-US" sz="2000" dirty="0">
                <a:solidFill>
                  <a:schemeClr val="bg1"/>
                </a:solidFill>
              </a:rPr>
              <a:t>김경미 교수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962361"/>
            <a:ext cx="621196" cy="658416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cxnSp>
        <p:nvCxnSpPr>
          <p:cNvPr id="8" name="직선 연결선 7"/>
          <p:cNvCxnSpPr/>
          <p:nvPr/>
        </p:nvCxnSpPr>
        <p:spPr>
          <a:xfrm>
            <a:off x="6304615" y="2689665"/>
            <a:ext cx="0" cy="13678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276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Reading a text file(3/8)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628650" y="1590266"/>
            <a:ext cx="7038975" cy="3294250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76413" y="1830793"/>
            <a:ext cx="6891212" cy="2913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# n</a:t>
            </a:r>
            <a:r>
              <a:rPr lang="ko-KR" altLang="en-US" sz="1800" dirty="0">
                <a:latin typeface="+mj-ea"/>
                <a:ea typeface="+mj-ea"/>
                <a:cs typeface="Times New Roman" panose="02020603050405020304" pitchFamily="18" charset="0"/>
              </a:rPr>
              <a:t>개의 글자 읽기</a:t>
            </a:r>
            <a:endParaRPr lang="en-US" altLang="ko-KR" sz="18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# </a:t>
            </a:r>
            <a:r>
              <a:rPr lang="ko-KR" altLang="en-US" sz="1800" dirty="0">
                <a:latin typeface="+mj-ea"/>
                <a:ea typeface="+mj-ea"/>
                <a:cs typeface="Times New Roman" panose="02020603050405020304" pitchFamily="18" charset="0"/>
              </a:rPr>
              <a:t>이어서 파일의 끝까지 읽기</a:t>
            </a:r>
            <a:endParaRPr lang="en-US" altLang="ko-KR" sz="18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endParaRPr lang="en-US" altLang="ko-KR" sz="18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r>
              <a:rPr lang="ko-KR" altLang="en-US" sz="1800" dirty="0" err="1">
                <a:latin typeface="+mj-ea"/>
                <a:ea typeface="+mj-ea"/>
                <a:cs typeface="Times New Roman" panose="02020603050405020304" pitchFamily="18" charset="0"/>
              </a:rPr>
              <a:t>inf</a:t>
            </a:r>
            <a:r>
              <a:rPr lang="ko-KR" altLang="en-US" sz="1800" dirty="0">
                <a:latin typeface="+mj-ea"/>
                <a:ea typeface="+mj-ea"/>
                <a:cs typeface="Times New Roman" panose="02020603050405020304" pitchFamily="18" charset="0"/>
              </a:rPr>
              <a:t> = open('poem.txt', 'r')</a:t>
            </a:r>
          </a:p>
          <a:p>
            <a:endParaRPr lang="ko-KR" altLang="en-US" sz="18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r>
              <a:rPr lang="ko-KR" altLang="en-US" sz="1800" dirty="0">
                <a:latin typeface="+mj-ea"/>
                <a:ea typeface="+mj-ea"/>
                <a:cs typeface="Times New Roman" panose="02020603050405020304" pitchFamily="18" charset="0"/>
              </a:rPr>
              <a:t>s = </a:t>
            </a:r>
            <a:r>
              <a:rPr lang="ko-KR" altLang="en-US" sz="1800" dirty="0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inf.read(</a:t>
            </a:r>
            <a:r>
              <a:rPr lang="en-US" altLang="ko-KR" sz="1800" dirty="0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7</a:t>
            </a:r>
            <a:r>
              <a:rPr lang="ko-KR" altLang="en-US" sz="1800" dirty="0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)</a:t>
            </a:r>
          </a:p>
          <a:p>
            <a:r>
              <a:rPr lang="ko-KR" altLang="en-US" sz="1800" dirty="0">
                <a:latin typeface="+mj-ea"/>
                <a:ea typeface="+mj-ea"/>
                <a:cs typeface="Times New Roman" panose="02020603050405020304" pitchFamily="18" charset="0"/>
              </a:rPr>
              <a:t>print('read(</a:t>
            </a:r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7</a:t>
            </a:r>
            <a:r>
              <a:rPr lang="ko-KR" altLang="en-US" sz="1800" dirty="0">
                <a:latin typeface="+mj-ea"/>
                <a:ea typeface="+mj-ea"/>
                <a:cs typeface="Times New Roman" panose="02020603050405020304" pitchFamily="18" charset="0"/>
              </a:rPr>
              <a:t>) = </a:t>
            </a:r>
            <a:r>
              <a:rPr lang="ko-KR" altLang="en-US" sz="1800" dirty="0">
                <a:latin typeface="+mj-ea"/>
                <a:cs typeface="Times New Roman" panose="02020603050405020304" pitchFamily="18" charset="0"/>
              </a:rPr>
              <a:t>'</a:t>
            </a:r>
            <a:r>
              <a:rPr lang="ko-KR" altLang="en-US" sz="1800" dirty="0" smtClean="0">
                <a:latin typeface="+mj-ea"/>
                <a:ea typeface="+mj-ea"/>
                <a:cs typeface="Times New Roman" panose="02020603050405020304" pitchFamily="18" charset="0"/>
              </a:rPr>
              <a:t>,  </a:t>
            </a:r>
            <a:r>
              <a:rPr lang="ko-KR" altLang="en-US" sz="1800" dirty="0">
                <a:latin typeface="+mj-ea"/>
                <a:ea typeface="+mj-ea"/>
                <a:cs typeface="Times New Roman" panose="02020603050405020304" pitchFamily="18" charset="0"/>
              </a:rPr>
              <a:t>s) </a:t>
            </a:r>
            <a:endParaRPr lang="en-US" altLang="ko-KR" sz="18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endParaRPr lang="en-US" altLang="ko-KR" sz="18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s = </a:t>
            </a:r>
            <a:r>
              <a:rPr lang="en-US" altLang="ko-KR" sz="1800" dirty="0" err="1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inf.read</a:t>
            </a:r>
            <a:r>
              <a:rPr lang="en-US" altLang="ko-KR" sz="1800" dirty="0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()</a:t>
            </a:r>
          </a:p>
          <a:p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print('read( ) = </a:t>
            </a:r>
            <a:r>
              <a:rPr lang="ko-KR" altLang="en-US" sz="1800" dirty="0">
                <a:latin typeface="+mj-ea"/>
                <a:cs typeface="Times New Roman" panose="02020603050405020304" pitchFamily="18" charset="0"/>
              </a:rPr>
              <a:t>'</a:t>
            </a:r>
            <a:r>
              <a:rPr lang="en-US" altLang="ko-KR" sz="1800" dirty="0" smtClean="0">
                <a:latin typeface="+mj-ea"/>
                <a:ea typeface="+mj-ea"/>
                <a:cs typeface="Times New Roman" panose="02020603050405020304" pitchFamily="18" charset="0"/>
              </a:rPr>
              <a:t>,  </a:t>
            </a:r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s)</a:t>
            </a:r>
          </a:p>
          <a:p>
            <a:endParaRPr lang="en-US" altLang="ko-KR" sz="18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948" y="3742666"/>
            <a:ext cx="6131623" cy="289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502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Reading a text file(4/8)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650303" y="1590266"/>
            <a:ext cx="7017322" cy="2935435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76413" y="1706092"/>
            <a:ext cx="6891212" cy="2657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z="1800" dirty="0">
                <a:latin typeface="+mj-ea"/>
                <a:ea typeface="+mj-ea"/>
                <a:cs typeface="Times New Roman" panose="02020603050405020304" pitchFamily="18" charset="0"/>
              </a:rPr>
              <a:t>inf = open('poem.txt', 'r')</a:t>
            </a:r>
          </a:p>
          <a:p>
            <a:endParaRPr lang="en-US" altLang="ko-KR" sz="18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# </a:t>
            </a:r>
            <a:r>
              <a:rPr lang="ko-KR" altLang="en-US" sz="1600" dirty="0">
                <a:latin typeface="+mj-ea"/>
                <a:ea typeface="+mj-ea"/>
                <a:cs typeface="Times New Roman" panose="02020603050405020304" pitchFamily="18" charset="0"/>
              </a:rPr>
              <a:t>한 줄 읽기</a:t>
            </a:r>
            <a:endParaRPr lang="en-US" altLang="ko-KR" sz="16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s = </a:t>
            </a:r>
            <a:r>
              <a:rPr lang="en-US" altLang="ko-KR" sz="1800" dirty="0" err="1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inf.readline</a:t>
            </a:r>
            <a:r>
              <a:rPr lang="en-US" altLang="ko-KR" sz="1800" dirty="0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()</a:t>
            </a:r>
          </a:p>
          <a:p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print('</a:t>
            </a:r>
            <a:r>
              <a:rPr lang="en-US" altLang="ko-KR" sz="1800" dirty="0" err="1">
                <a:latin typeface="+mj-ea"/>
                <a:ea typeface="+mj-ea"/>
                <a:cs typeface="Times New Roman" panose="02020603050405020304" pitchFamily="18" charset="0"/>
              </a:rPr>
              <a:t>readline</a:t>
            </a:r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() = </a:t>
            </a:r>
            <a:r>
              <a:rPr lang="ko-KR" altLang="en-US" sz="1800" dirty="0">
                <a:latin typeface="+mj-ea"/>
                <a:cs typeface="Times New Roman" panose="02020603050405020304" pitchFamily="18" charset="0"/>
              </a:rPr>
              <a:t>'</a:t>
            </a:r>
            <a:r>
              <a:rPr lang="en-US" altLang="ko-KR" sz="1800" dirty="0" smtClean="0">
                <a:latin typeface="+mj-ea"/>
                <a:ea typeface="+mj-ea"/>
                <a:cs typeface="Times New Roman" panose="02020603050405020304" pitchFamily="18" charset="0"/>
              </a:rPr>
              <a:t>,  </a:t>
            </a:r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s)</a:t>
            </a:r>
          </a:p>
          <a:p>
            <a:endParaRPr lang="en-US" altLang="ko-KR" sz="18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# </a:t>
            </a:r>
            <a:r>
              <a:rPr lang="ko-KR" altLang="en-US" sz="1600" dirty="0">
                <a:latin typeface="+mj-ea"/>
                <a:ea typeface="+mj-ea"/>
                <a:cs typeface="Times New Roman" panose="02020603050405020304" pitchFamily="18" charset="0"/>
              </a:rPr>
              <a:t>이어서 끝까지 여러 줄 읽기</a:t>
            </a:r>
          </a:p>
          <a:p>
            <a:r>
              <a:rPr lang="en-US" altLang="ko-KR" sz="1800" dirty="0" err="1">
                <a:latin typeface="+mj-ea"/>
                <a:ea typeface="+mj-ea"/>
                <a:cs typeface="Times New Roman" panose="02020603050405020304" pitchFamily="18" charset="0"/>
              </a:rPr>
              <a:t>sm</a:t>
            </a:r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 = </a:t>
            </a:r>
            <a:r>
              <a:rPr lang="en-US" altLang="ko-KR" sz="1800" dirty="0" err="1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inf.readlines</a:t>
            </a:r>
            <a:r>
              <a:rPr lang="en-US" altLang="ko-KR" sz="1800" dirty="0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()</a:t>
            </a:r>
          </a:p>
          <a:p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print('</a:t>
            </a:r>
            <a:r>
              <a:rPr lang="en-US" altLang="ko-KR" sz="1800" dirty="0" err="1">
                <a:latin typeface="+mj-ea"/>
                <a:ea typeface="+mj-ea"/>
                <a:cs typeface="Times New Roman" panose="02020603050405020304" pitchFamily="18" charset="0"/>
              </a:rPr>
              <a:t>readlines</a:t>
            </a:r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( ) = </a:t>
            </a:r>
            <a:r>
              <a:rPr lang="ko-KR" altLang="en-US" sz="1800" dirty="0">
                <a:latin typeface="+mj-ea"/>
                <a:cs typeface="Times New Roman" panose="02020603050405020304" pitchFamily="18" charset="0"/>
              </a:rPr>
              <a:t>'</a:t>
            </a:r>
            <a:r>
              <a:rPr lang="en-US" altLang="ko-KR" sz="1800" dirty="0" smtClean="0">
                <a:latin typeface="+mj-ea"/>
                <a:ea typeface="+mj-ea"/>
                <a:cs typeface="Times New Roman" panose="02020603050405020304" pitchFamily="18" charset="0"/>
              </a:rPr>
              <a:t>,  </a:t>
            </a:r>
            <a:r>
              <a:rPr lang="en-US" altLang="ko-KR" sz="1800" dirty="0" err="1">
                <a:latin typeface="+mj-ea"/>
                <a:ea typeface="+mj-ea"/>
                <a:cs typeface="Times New Roman" panose="02020603050405020304" pitchFamily="18" charset="0"/>
              </a:rPr>
              <a:t>sm</a:t>
            </a:r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)</a:t>
            </a:r>
          </a:p>
          <a:p>
            <a:endParaRPr lang="en-US" altLang="ko-KR" sz="18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03" y="4525701"/>
            <a:ext cx="8297433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589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Reading a text file(5/8)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inf.readlines</a:t>
            </a:r>
            <a:r>
              <a:rPr lang="en-US" altLang="ko-KR" dirty="0"/>
              <a:t>( ) </a:t>
            </a:r>
            <a:r>
              <a:rPr lang="ko-KR" altLang="en-US" dirty="0"/>
              <a:t>사용시</a:t>
            </a:r>
            <a:r>
              <a:rPr lang="en-US" altLang="ko-KR" dirty="0"/>
              <a:t> </a:t>
            </a:r>
            <a:r>
              <a:rPr lang="ko-KR" altLang="en-US" dirty="0"/>
              <a:t>결과는 다음과 같은</a:t>
            </a:r>
            <a:r>
              <a:rPr lang="en-US" altLang="ko-KR" dirty="0"/>
              <a:t> </a:t>
            </a:r>
            <a:r>
              <a:rPr lang="ko-KR" altLang="en-US" dirty="0"/>
              <a:t>문자열 리스트로 만들어진다</a:t>
            </a:r>
            <a:endParaRPr lang="en-US" altLang="ko-KR" dirty="0"/>
          </a:p>
          <a:p>
            <a:r>
              <a:rPr lang="en-US" altLang="ko-KR" dirty="0" smtClean="0"/>
              <a:t>[</a:t>
            </a:r>
            <a:r>
              <a:rPr lang="ko-KR" altLang="en-US" dirty="0">
                <a:latin typeface="+mj-ea"/>
                <a:cs typeface="Times New Roman" panose="02020603050405020304" pitchFamily="18" charset="0"/>
              </a:rPr>
              <a:t>'</a:t>
            </a:r>
            <a:r>
              <a:rPr lang="en-US" altLang="ko-KR" dirty="0" smtClean="0"/>
              <a:t>I </a:t>
            </a:r>
            <a:r>
              <a:rPr lang="en-US" altLang="ko-KR" dirty="0"/>
              <a:t>carry your heart with </a:t>
            </a:r>
            <a:r>
              <a:rPr lang="en-US" altLang="ko-KR" dirty="0" smtClean="0"/>
              <a:t>me\n</a:t>
            </a:r>
            <a:r>
              <a:rPr lang="ko-KR" altLang="en-US" dirty="0">
                <a:latin typeface="+mj-ea"/>
                <a:cs typeface="Times New Roman" panose="02020603050405020304" pitchFamily="18" charset="0"/>
              </a:rPr>
              <a:t>'</a:t>
            </a:r>
            <a:r>
              <a:rPr lang="en-US" altLang="ko-KR" dirty="0" smtClean="0"/>
              <a:t>, </a:t>
            </a:r>
            <a:r>
              <a:rPr lang="en-US" altLang="ko-KR" dirty="0"/>
              <a:t>'I am never without it \n', 'I fear no fate \n', 'I want no world \n', "and it's you are whatever a moon has always meant \n", ……]</a:t>
            </a:r>
          </a:p>
          <a:p>
            <a:endParaRPr lang="en-US" altLang="ko-KR" dirty="0"/>
          </a:p>
          <a:p>
            <a:pPr marL="366713" lvl="1" indent="0">
              <a:buNone/>
            </a:pPr>
            <a:r>
              <a:rPr lang="en-US" altLang="ko-KR" dirty="0" err="1"/>
              <a:t>sm</a:t>
            </a:r>
            <a:r>
              <a:rPr lang="en-US" altLang="ko-KR" dirty="0"/>
              <a:t>[0]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‘I carry your heart with me\n’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366713" lvl="1" indent="0">
              <a:buNone/>
            </a:pPr>
            <a:r>
              <a:rPr lang="en-US" altLang="ko-KR" dirty="0" err="1">
                <a:sym typeface="Wingdings" panose="05000000000000000000" pitchFamily="2" charset="2"/>
              </a:rPr>
              <a:t>sm</a:t>
            </a:r>
            <a:r>
              <a:rPr lang="en-US" altLang="ko-KR" dirty="0">
                <a:sym typeface="Wingdings" panose="05000000000000000000" pitchFamily="2" charset="2"/>
              </a:rPr>
              <a:t>[1]  ‘</a:t>
            </a:r>
            <a:r>
              <a:rPr lang="en-US" altLang="ko-KR" dirty="0"/>
              <a:t>I am never without it \n’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366713" lvl="1" indent="0">
              <a:buNone/>
            </a:pPr>
            <a:r>
              <a:rPr lang="en-US" altLang="ko-KR" dirty="0" err="1">
                <a:sym typeface="Wingdings" panose="05000000000000000000" pitchFamily="2" charset="2"/>
              </a:rPr>
              <a:t>sm</a:t>
            </a:r>
            <a:r>
              <a:rPr lang="en-US" altLang="ko-KR" dirty="0">
                <a:sym typeface="Wingdings" panose="05000000000000000000" pitchFamily="2" charset="2"/>
              </a:rPr>
              <a:t>[2]  ‘</a:t>
            </a:r>
            <a:r>
              <a:rPr lang="en-US" altLang="ko-KR" dirty="0"/>
              <a:t>I fear no fate \n’</a:t>
            </a:r>
          </a:p>
          <a:p>
            <a:pPr marL="0" indent="0">
              <a:buNone/>
            </a:pPr>
            <a:r>
              <a:rPr lang="en-US" altLang="ko-KR" dirty="0"/>
              <a:t>     ……………..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4505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Reading a text file(6/8)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650303" y="1590266"/>
            <a:ext cx="7017322" cy="2935435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76413" y="1706092"/>
            <a:ext cx="6891212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800" dirty="0" err="1">
                <a:latin typeface="+mj-ea"/>
                <a:ea typeface="+mj-ea"/>
                <a:cs typeface="Times New Roman" panose="02020603050405020304" pitchFamily="18" charset="0"/>
              </a:rPr>
              <a:t>inf</a:t>
            </a:r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 = open('poem.txt', 'r')</a:t>
            </a:r>
          </a:p>
          <a:p>
            <a:endParaRPr lang="en-US" altLang="ko-KR" sz="18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#</a:t>
            </a:r>
            <a:r>
              <a:rPr lang="ko-KR" altLang="en-US" sz="1600" dirty="0">
                <a:latin typeface="+mj-ea"/>
                <a:ea typeface="+mj-ea"/>
                <a:cs typeface="Times New Roman" panose="02020603050405020304" pitchFamily="18" charset="0"/>
              </a:rPr>
              <a:t>끝까지 </a:t>
            </a:r>
            <a:r>
              <a:rPr lang="ko-KR" altLang="en-US" sz="1600" dirty="0" err="1">
                <a:latin typeface="+mj-ea"/>
                <a:ea typeface="+mj-ea"/>
                <a:cs typeface="Times New Roman" panose="02020603050405020304" pitchFamily="18" charset="0"/>
              </a:rPr>
              <a:t>여러줄</a:t>
            </a:r>
            <a:r>
              <a:rPr lang="ko-KR" altLang="en-US" sz="1600" dirty="0">
                <a:latin typeface="+mj-ea"/>
                <a:ea typeface="+mj-ea"/>
                <a:cs typeface="Times New Roman" panose="02020603050405020304" pitchFamily="18" charset="0"/>
              </a:rPr>
              <a:t> 읽기</a:t>
            </a:r>
          </a:p>
          <a:p>
            <a:r>
              <a:rPr lang="en-US" altLang="ko-KR" sz="1800" dirty="0" err="1">
                <a:latin typeface="+mj-ea"/>
                <a:ea typeface="+mj-ea"/>
                <a:cs typeface="Times New Roman" panose="02020603050405020304" pitchFamily="18" charset="0"/>
              </a:rPr>
              <a:t>sm</a:t>
            </a:r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 = </a:t>
            </a:r>
            <a:r>
              <a:rPr lang="en-US" altLang="ko-KR" sz="1800" dirty="0" err="1">
                <a:latin typeface="+mj-ea"/>
                <a:ea typeface="+mj-ea"/>
                <a:cs typeface="Times New Roman" panose="02020603050405020304" pitchFamily="18" charset="0"/>
              </a:rPr>
              <a:t>inf.readlines</a:t>
            </a:r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()</a:t>
            </a:r>
          </a:p>
          <a:p>
            <a:endParaRPr lang="en-US" altLang="ko-KR" sz="18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for </a:t>
            </a:r>
            <a:r>
              <a:rPr lang="en-US" altLang="ko-KR" sz="1800" dirty="0" err="1">
                <a:latin typeface="+mj-ea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 in range(</a:t>
            </a:r>
            <a:r>
              <a:rPr lang="en-US" altLang="ko-KR" sz="1800" dirty="0" err="1">
                <a:latin typeface="+mj-ea"/>
                <a:ea typeface="+mj-ea"/>
                <a:cs typeface="Times New Roman" panose="02020603050405020304" pitchFamily="18" charset="0"/>
              </a:rPr>
              <a:t>len</a:t>
            </a:r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(</a:t>
            </a:r>
            <a:r>
              <a:rPr lang="en-US" altLang="ko-KR" sz="1800" dirty="0" err="1">
                <a:latin typeface="+mj-ea"/>
                <a:ea typeface="+mj-ea"/>
                <a:cs typeface="Times New Roman" panose="02020603050405020304" pitchFamily="18" charset="0"/>
              </a:rPr>
              <a:t>sm</a:t>
            </a:r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)) :</a:t>
            </a:r>
          </a:p>
          <a:p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    print(</a:t>
            </a:r>
            <a:r>
              <a:rPr lang="en-US" altLang="ko-KR" sz="1800" dirty="0" err="1">
                <a:latin typeface="+mj-ea"/>
                <a:ea typeface="+mj-ea"/>
                <a:cs typeface="Times New Roman" panose="02020603050405020304" pitchFamily="18" charset="0"/>
              </a:rPr>
              <a:t>sm</a:t>
            </a:r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[</a:t>
            </a:r>
            <a:r>
              <a:rPr lang="en-US" altLang="ko-KR" sz="1800" dirty="0" err="1">
                <a:latin typeface="+mj-ea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])</a:t>
            </a: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327" y="2920181"/>
            <a:ext cx="5458697" cy="361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658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Reading a text file(7/8)</a:t>
            </a:r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파일에 저장된 숫자</a:t>
            </a:r>
            <a:r>
              <a:rPr lang="en-US" altLang="ko-KR" dirty="0"/>
              <a:t>(number) </a:t>
            </a:r>
            <a:r>
              <a:rPr lang="ko-KR" altLang="en-US" dirty="0"/>
              <a:t>읽어서 처리하기 </a:t>
            </a:r>
            <a:endParaRPr lang="en-US" altLang="ko-KR" dirty="0"/>
          </a:p>
          <a:p>
            <a:r>
              <a:rPr lang="en-US" altLang="ko-KR" dirty="0"/>
              <a:t>‘number.txt’ </a:t>
            </a:r>
            <a:r>
              <a:rPr lang="ko-KR" altLang="en-US" dirty="0"/>
              <a:t>저장 내용</a:t>
            </a:r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1160907" y="2813925"/>
            <a:ext cx="4845127" cy="35757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269239" y="2797790"/>
            <a:ext cx="71377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2056</a:t>
            </a:r>
          </a:p>
          <a:p>
            <a:r>
              <a:rPr lang="en-US" altLang="ko-KR" sz="2400" dirty="0"/>
              <a:t>123</a:t>
            </a:r>
          </a:p>
          <a:p>
            <a:r>
              <a:rPr lang="en-US" altLang="ko-KR" sz="2400" dirty="0"/>
              <a:t>67</a:t>
            </a:r>
          </a:p>
          <a:p>
            <a:r>
              <a:rPr lang="en-US" altLang="ko-KR" sz="2400" dirty="0"/>
              <a:t>31</a:t>
            </a:r>
          </a:p>
          <a:p>
            <a:r>
              <a:rPr lang="en-US" altLang="ko-KR" sz="2400" dirty="0"/>
              <a:t>999</a:t>
            </a:r>
          </a:p>
          <a:p>
            <a:r>
              <a:rPr lang="en-US" altLang="ko-KR" sz="2400" dirty="0"/>
              <a:t>1024</a:t>
            </a:r>
          </a:p>
          <a:p>
            <a:r>
              <a:rPr lang="en-US" altLang="ko-KR" sz="2400" dirty="0"/>
              <a:t>5</a:t>
            </a:r>
          </a:p>
          <a:p>
            <a:r>
              <a:rPr lang="en-US" altLang="ko-KR" sz="2400" dirty="0"/>
              <a:t>255</a:t>
            </a:r>
          </a:p>
          <a:p>
            <a:r>
              <a:rPr lang="en-US" altLang="ko-KR" sz="2400" dirty="0"/>
              <a:t>47246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97850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Reading a text file(8/8)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28650" y="1582288"/>
            <a:ext cx="4870821" cy="3734088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54760" y="1698114"/>
            <a:ext cx="474471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800" dirty="0" err="1">
                <a:latin typeface="+mj-ea"/>
                <a:ea typeface="+mj-ea"/>
                <a:cs typeface="Times New Roman" panose="02020603050405020304" pitchFamily="18" charset="0"/>
              </a:rPr>
              <a:t>inf</a:t>
            </a:r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 = open('number.txt', 'r')</a:t>
            </a:r>
          </a:p>
          <a:p>
            <a:endParaRPr lang="en-US" altLang="ko-KR" sz="18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# </a:t>
            </a:r>
            <a:r>
              <a:rPr lang="ko-KR" altLang="en-US" sz="1600" dirty="0">
                <a:latin typeface="+mj-ea"/>
                <a:ea typeface="+mj-ea"/>
                <a:cs typeface="Times New Roman" panose="02020603050405020304" pitchFamily="18" charset="0"/>
              </a:rPr>
              <a:t>읽은 데이터를 합하기</a:t>
            </a:r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, </a:t>
            </a:r>
            <a:r>
              <a:rPr lang="ko-KR" altLang="en-US" sz="1600" dirty="0" err="1">
                <a:latin typeface="+mj-ea"/>
                <a:ea typeface="+mj-ea"/>
                <a:cs typeface="Times New Roman" panose="02020603050405020304" pitchFamily="18" charset="0"/>
              </a:rPr>
              <a:t>데이터형은</a:t>
            </a:r>
            <a:r>
              <a:rPr lang="ko-KR" altLang="en-US" sz="1600" dirty="0">
                <a:latin typeface="+mj-ea"/>
                <a:ea typeface="+mj-ea"/>
                <a:cs typeface="Times New Roman" panose="02020603050405020304" pitchFamily="18" charset="0"/>
              </a:rPr>
              <a:t> 문자열</a:t>
            </a:r>
            <a:endParaRPr lang="en-US" altLang="ko-KR" sz="16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s = </a:t>
            </a:r>
            <a:r>
              <a:rPr lang="en-US" altLang="ko-KR" sz="1800" dirty="0" err="1">
                <a:latin typeface="+mj-ea"/>
                <a:ea typeface="+mj-ea"/>
                <a:cs typeface="Times New Roman" panose="02020603050405020304" pitchFamily="18" charset="0"/>
              </a:rPr>
              <a:t>inf.readlines</a:t>
            </a:r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()</a:t>
            </a:r>
          </a:p>
          <a:p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print('</a:t>
            </a:r>
            <a:r>
              <a:rPr lang="en-US" altLang="ko-KR" sz="1800" dirty="0" err="1">
                <a:latin typeface="+mj-ea"/>
                <a:ea typeface="+mj-ea"/>
                <a:cs typeface="Times New Roman" panose="02020603050405020304" pitchFamily="18" charset="0"/>
              </a:rPr>
              <a:t>readlines</a:t>
            </a:r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( ) = ',  s)</a:t>
            </a:r>
          </a:p>
          <a:p>
            <a:endParaRPr lang="en-US" altLang="ko-KR" sz="18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sum = 0</a:t>
            </a:r>
          </a:p>
          <a:p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for </a:t>
            </a:r>
            <a:r>
              <a:rPr lang="en-US" altLang="ko-KR" sz="1800" dirty="0" err="1">
                <a:latin typeface="+mj-ea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 in range(</a:t>
            </a:r>
            <a:r>
              <a:rPr lang="en-US" altLang="ko-KR" sz="1800" dirty="0" err="1">
                <a:latin typeface="+mj-ea"/>
                <a:ea typeface="+mj-ea"/>
                <a:cs typeface="Times New Roman" panose="02020603050405020304" pitchFamily="18" charset="0"/>
              </a:rPr>
              <a:t>len</a:t>
            </a:r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(s)):</a:t>
            </a:r>
          </a:p>
          <a:p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    print(s[</a:t>
            </a:r>
            <a:r>
              <a:rPr lang="en-US" altLang="ko-KR" sz="1800" dirty="0" err="1">
                <a:latin typeface="+mj-ea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])</a:t>
            </a:r>
          </a:p>
          <a:p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    sum = sum + </a:t>
            </a:r>
            <a:r>
              <a:rPr lang="en-US" altLang="ko-KR" sz="1800" dirty="0" err="1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int</a:t>
            </a:r>
            <a:r>
              <a:rPr lang="en-US" altLang="ko-KR" sz="1800" dirty="0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(s[</a:t>
            </a:r>
            <a:r>
              <a:rPr lang="en-US" altLang="ko-KR" sz="1800" dirty="0" err="1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ko-KR" sz="1800" dirty="0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])</a:t>
            </a:r>
          </a:p>
          <a:p>
            <a:endParaRPr lang="en-US" altLang="ko-KR" sz="18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print(sum)</a:t>
            </a:r>
          </a:p>
        </p:txBody>
      </p:sp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673" y="2542083"/>
            <a:ext cx="4795841" cy="414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425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‘number.txt’</a:t>
            </a:r>
            <a:r>
              <a:rPr lang="ko-KR" altLang="en-US" dirty="0"/>
              <a:t>를 읽어서 합계와 평균을 구하시오</a:t>
            </a:r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961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 </a:t>
            </a:r>
            <a:r>
              <a:rPr lang="ko-KR" altLang="en-US" dirty="0"/>
              <a:t>코드</a:t>
            </a: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493486" y="1690689"/>
            <a:ext cx="7185396" cy="3265775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05518" y="1782893"/>
            <a:ext cx="6891212" cy="2913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800" dirty="0" err="1">
                <a:latin typeface="+mj-ea"/>
                <a:ea typeface="+mj-ea"/>
                <a:cs typeface="Times New Roman" panose="02020603050405020304" pitchFamily="18" charset="0"/>
              </a:rPr>
              <a:t>inf</a:t>
            </a:r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 = open('number.txt')</a:t>
            </a:r>
          </a:p>
          <a:p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s = </a:t>
            </a:r>
            <a:r>
              <a:rPr lang="en-US" altLang="ko-KR" sz="1800" dirty="0" err="1">
                <a:latin typeface="+mj-ea"/>
                <a:ea typeface="+mj-ea"/>
                <a:cs typeface="Times New Roman" panose="02020603050405020304" pitchFamily="18" charset="0"/>
              </a:rPr>
              <a:t>inf.readlines</a:t>
            </a:r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()</a:t>
            </a:r>
          </a:p>
          <a:p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total = 0</a:t>
            </a:r>
          </a:p>
          <a:p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mean = 0</a:t>
            </a:r>
          </a:p>
          <a:p>
            <a:endParaRPr lang="en-US" altLang="ko-KR" sz="18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for </a:t>
            </a:r>
            <a:r>
              <a:rPr lang="en-US" altLang="ko-KR" sz="1800" dirty="0" err="1">
                <a:latin typeface="+mj-ea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 in range(</a:t>
            </a:r>
            <a:r>
              <a:rPr lang="en-US" altLang="ko-KR" sz="1800" dirty="0" err="1">
                <a:latin typeface="+mj-ea"/>
                <a:ea typeface="+mj-ea"/>
                <a:cs typeface="Times New Roman" panose="02020603050405020304" pitchFamily="18" charset="0"/>
              </a:rPr>
              <a:t>len</a:t>
            </a:r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(s)):</a:t>
            </a:r>
          </a:p>
          <a:p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    total = total + </a:t>
            </a:r>
            <a:r>
              <a:rPr lang="en-US" altLang="ko-KR" sz="1800" dirty="0" err="1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int</a:t>
            </a:r>
            <a:r>
              <a:rPr lang="en-US" altLang="ko-KR" sz="1800" dirty="0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(s[</a:t>
            </a:r>
            <a:r>
              <a:rPr lang="en-US" altLang="ko-KR" sz="1800" dirty="0" err="1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ko-KR" sz="1800" dirty="0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])</a:t>
            </a:r>
          </a:p>
          <a:p>
            <a:endParaRPr lang="en-US" altLang="ko-KR" sz="18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mean = </a:t>
            </a:r>
            <a:r>
              <a:rPr lang="en-US" altLang="ko-KR" sz="1800" dirty="0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total / </a:t>
            </a:r>
            <a:r>
              <a:rPr lang="en-US" altLang="ko-KR" sz="1800" dirty="0" err="1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len</a:t>
            </a:r>
            <a:r>
              <a:rPr lang="en-US" altLang="ko-KR" sz="1800" dirty="0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(s)</a:t>
            </a:r>
          </a:p>
          <a:p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print('Number list = ', s, '\</a:t>
            </a:r>
            <a:r>
              <a:rPr lang="en-US" altLang="ko-KR" sz="1800" dirty="0" err="1">
                <a:latin typeface="+mj-ea"/>
                <a:ea typeface="+mj-ea"/>
                <a:cs typeface="Times New Roman" panose="02020603050405020304" pitchFamily="18" charset="0"/>
              </a:rPr>
              <a:t>nTotal</a:t>
            </a:r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 = ', total, '\</a:t>
            </a:r>
            <a:r>
              <a:rPr lang="en-US" altLang="ko-KR" sz="1800" dirty="0" err="1">
                <a:latin typeface="+mj-ea"/>
                <a:ea typeface="+mj-ea"/>
                <a:cs typeface="Times New Roman" panose="02020603050405020304" pitchFamily="18" charset="0"/>
              </a:rPr>
              <a:t>nMean</a:t>
            </a:r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 = ', </a:t>
            </a:r>
            <a:r>
              <a:rPr lang="en-US" altLang="ko-KR" sz="1800" dirty="0" smtClean="0">
                <a:latin typeface="+mj-ea"/>
                <a:ea typeface="+mj-ea"/>
                <a:cs typeface="Times New Roman" panose="02020603050405020304" pitchFamily="18" charset="0"/>
              </a:rPr>
              <a:t>round(mean,2))</a:t>
            </a:r>
            <a:endParaRPr lang="en-US" altLang="ko-KR" sz="18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17" y="4788715"/>
            <a:ext cx="8032823" cy="14933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5779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‘poem.txt’</a:t>
            </a:r>
            <a:r>
              <a:rPr lang="ko-KR" altLang="en-US" dirty="0"/>
              <a:t>를 읽어와 공백을 포함한 전체 문장의 길이를 출력한다</a:t>
            </a:r>
            <a:endParaRPr lang="en-US" altLang="ko-KR" dirty="0"/>
          </a:p>
          <a:p>
            <a:r>
              <a:rPr lang="ko-KR" altLang="en-US" dirty="0"/>
              <a:t>가장 긴 문장이 몇 번째 문장인지와 해당 문장을 출력한다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25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 </a:t>
            </a:r>
            <a:r>
              <a:rPr lang="ko-KR" altLang="en-US" dirty="0"/>
              <a:t>코드</a:t>
            </a: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169022" y="1582177"/>
            <a:ext cx="8098732" cy="4769105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81054" y="1674381"/>
            <a:ext cx="7886700" cy="4452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800" dirty="0" err="1">
                <a:latin typeface="+mj-ea"/>
                <a:ea typeface="+mj-ea"/>
                <a:cs typeface="Times New Roman" panose="02020603050405020304" pitchFamily="18" charset="0"/>
              </a:rPr>
              <a:t>inf</a:t>
            </a:r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 = open('poem.txt', 'r')</a:t>
            </a:r>
          </a:p>
          <a:p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s = </a:t>
            </a:r>
            <a:r>
              <a:rPr lang="en-US" altLang="ko-KR" sz="1800" dirty="0" err="1">
                <a:latin typeface="+mj-ea"/>
                <a:ea typeface="+mj-ea"/>
                <a:cs typeface="Times New Roman" panose="02020603050405020304" pitchFamily="18" charset="0"/>
              </a:rPr>
              <a:t>inf.readlines</a:t>
            </a:r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()</a:t>
            </a:r>
          </a:p>
          <a:p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sum = 0</a:t>
            </a:r>
          </a:p>
          <a:p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long = 0</a:t>
            </a:r>
          </a:p>
          <a:p>
            <a:r>
              <a:rPr lang="en-US" altLang="ko-KR" sz="1800" dirty="0" err="1">
                <a:latin typeface="+mj-ea"/>
                <a:ea typeface="+mj-ea"/>
                <a:cs typeface="Times New Roman" panose="02020603050405020304" pitchFamily="18" charset="0"/>
              </a:rPr>
              <a:t>longIndex</a:t>
            </a:r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 = 0</a:t>
            </a:r>
          </a:p>
          <a:p>
            <a:endParaRPr lang="en-US" altLang="ko-KR" sz="18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for </a:t>
            </a:r>
            <a:r>
              <a:rPr lang="en-US" altLang="ko-KR" sz="1800" dirty="0" err="1">
                <a:latin typeface="+mj-ea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 in range(</a:t>
            </a:r>
            <a:r>
              <a:rPr lang="en-US" altLang="ko-KR" sz="1800" dirty="0" err="1">
                <a:latin typeface="+mj-ea"/>
                <a:ea typeface="+mj-ea"/>
                <a:cs typeface="Times New Roman" panose="02020603050405020304" pitchFamily="18" charset="0"/>
              </a:rPr>
              <a:t>len</a:t>
            </a:r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(s)):</a:t>
            </a:r>
          </a:p>
          <a:p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    sum = sum + </a:t>
            </a:r>
            <a:r>
              <a:rPr lang="en-US" altLang="ko-KR" sz="1800" dirty="0" err="1">
                <a:latin typeface="+mj-ea"/>
                <a:ea typeface="+mj-ea"/>
                <a:cs typeface="Times New Roman" panose="02020603050405020304" pitchFamily="18" charset="0"/>
              </a:rPr>
              <a:t>len</a:t>
            </a:r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(s[</a:t>
            </a:r>
            <a:r>
              <a:rPr lang="en-US" altLang="ko-KR" sz="1800" dirty="0" err="1">
                <a:latin typeface="+mj-ea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])</a:t>
            </a:r>
          </a:p>
          <a:p>
            <a:endParaRPr lang="en-US" altLang="ko-KR" sz="18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print("</a:t>
            </a:r>
            <a:r>
              <a:rPr lang="ko-KR" altLang="en-US" sz="1800" dirty="0">
                <a:latin typeface="+mj-ea"/>
                <a:ea typeface="+mj-ea"/>
                <a:cs typeface="Times New Roman" panose="02020603050405020304" pitchFamily="18" charset="0"/>
              </a:rPr>
              <a:t>공백을 포함한 전체 문장의 길이는 </a:t>
            </a:r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", sum)</a:t>
            </a:r>
          </a:p>
          <a:p>
            <a:endParaRPr lang="en-US" altLang="ko-KR" sz="18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for </a:t>
            </a:r>
            <a:r>
              <a:rPr lang="en-US" altLang="ko-KR" sz="1800" dirty="0" err="1">
                <a:latin typeface="+mj-ea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 in range(</a:t>
            </a:r>
            <a:r>
              <a:rPr lang="en-US" altLang="ko-KR" sz="1800" dirty="0" err="1">
                <a:latin typeface="+mj-ea"/>
                <a:ea typeface="+mj-ea"/>
                <a:cs typeface="Times New Roman" panose="02020603050405020304" pitchFamily="18" charset="0"/>
              </a:rPr>
              <a:t>len</a:t>
            </a:r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(s)) :</a:t>
            </a:r>
          </a:p>
          <a:p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    if </a:t>
            </a:r>
            <a:r>
              <a:rPr lang="en-US" altLang="ko-KR" sz="1800" dirty="0" err="1">
                <a:latin typeface="+mj-ea"/>
                <a:ea typeface="+mj-ea"/>
                <a:cs typeface="Times New Roman" panose="02020603050405020304" pitchFamily="18" charset="0"/>
              </a:rPr>
              <a:t>len</a:t>
            </a:r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(s[</a:t>
            </a:r>
            <a:r>
              <a:rPr lang="en-US" altLang="ko-KR" sz="1800" dirty="0" err="1">
                <a:latin typeface="+mj-ea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]) &gt; long :</a:t>
            </a:r>
          </a:p>
          <a:p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        long = </a:t>
            </a:r>
            <a:r>
              <a:rPr lang="en-US" altLang="ko-KR" sz="1800" dirty="0" err="1">
                <a:latin typeface="+mj-ea"/>
                <a:ea typeface="+mj-ea"/>
                <a:cs typeface="Times New Roman" panose="02020603050405020304" pitchFamily="18" charset="0"/>
              </a:rPr>
              <a:t>len</a:t>
            </a:r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(s[</a:t>
            </a:r>
            <a:r>
              <a:rPr lang="en-US" altLang="ko-KR" sz="1800" dirty="0" err="1">
                <a:latin typeface="+mj-ea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])</a:t>
            </a:r>
          </a:p>
          <a:p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        </a:t>
            </a:r>
            <a:r>
              <a:rPr lang="en-US" altLang="ko-KR" sz="1800" dirty="0" err="1">
                <a:latin typeface="+mj-ea"/>
                <a:ea typeface="+mj-ea"/>
                <a:cs typeface="Times New Roman" panose="02020603050405020304" pitchFamily="18" charset="0"/>
              </a:rPr>
              <a:t>longIndex</a:t>
            </a:r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 = </a:t>
            </a:r>
            <a:r>
              <a:rPr lang="en-US" altLang="ko-KR" sz="1800" dirty="0" err="1">
                <a:latin typeface="+mj-ea"/>
                <a:ea typeface="+mj-ea"/>
                <a:cs typeface="Times New Roman" panose="02020603050405020304" pitchFamily="18" charset="0"/>
              </a:rPr>
              <a:t>i</a:t>
            </a:r>
            <a:endParaRPr lang="en-US" altLang="ko-KR" sz="18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endParaRPr lang="en-US" altLang="ko-KR" sz="18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print("</a:t>
            </a:r>
            <a:r>
              <a:rPr lang="ko-KR" altLang="en-US" sz="1800" dirty="0">
                <a:latin typeface="+mj-ea"/>
                <a:ea typeface="+mj-ea"/>
                <a:cs typeface="Times New Roman" panose="02020603050405020304" pitchFamily="18" charset="0"/>
              </a:rPr>
              <a:t>가장 긴 문장은 </a:t>
            </a:r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", </a:t>
            </a:r>
            <a:r>
              <a:rPr lang="en-US" altLang="ko-KR" sz="1800" dirty="0" err="1">
                <a:latin typeface="+mj-ea"/>
                <a:cs typeface="Times New Roman" panose="02020603050405020304" pitchFamily="18" charset="0"/>
              </a:rPr>
              <a:t>longIndex</a:t>
            </a:r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, "</a:t>
            </a:r>
            <a:r>
              <a:rPr lang="ko-KR" altLang="en-US" sz="1800" dirty="0">
                <a:latin typeface="+mj-ea"/>
                <a:ea typeface="+mj-ea"/>
                <a:cs typeface="Times New Roman" panose="02020603050405020304" pitchFamily="18" charset="0"/>
              </a:rPr>
              <a:t>번째 문장이고 내용은 </a:t>
            </a:r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", s[</a:t>
            </a:r>
            <a:r>
              <a:rPr lang="en-US" altLang="ko-KR" sz="1800" dirty="0" err="1">
                <a:latin typeface="+mj-ea"/>
                <a:ea typeface="+mj-ea"/>
                <a:cs typeface="Times New Roman" panose="02020603050405020304" pitchFamily="18" charset="0"/>
              </a:rPr>
              <a:t>longIndex</a:t>
            </a:r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])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CD8EE347-C569-4AA0-8ABA-08EA1AF12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094" y="6039197"/>
            <a:ext cx="6894190" cy="80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19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파일을 읽어서 처리하는 과정 이해하기</a:t>
            </a:r>
            <a:endParaRPr lang="en-US" altLang="ko-KR" dirty="0"/>
          </a:p>
          <a:p>
            <a:r>
              <a:rPr lang="ko-KR" altLang="en-US" dirty="0"/>
              <a:t>읽은 파일을 연산에 사용하는 방법 이해하기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512943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숙제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입력한 코드와 실행 결과 화면을 캡쳐하여 게시판에 올리세요</a:t>
            </a:r>
          </a:p>
        </p:txBody>
      </p:sp>
    </p:spTree>
    <p:extLst>
      <p:ext uri="{BB962C8B-B14F-4D97-AF65-F5344CB8AC3E}">
        <p14:creationId xmlns:p14="http://schemas.microsoft.com/office/powerpoint/2010/main" val="15257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파일을 읽어서 처리하는 과정 이해하기</a:t>
            </a:r>
            <a:endParaRPr lang="en-US" altLang="ko-KR" dirty="0"/>
          </a:p>
          <a:p>
            <a:pPr lvl="1"/>
            <a:r>
              <a:rPr lang="en-US" altLang="ko-KR" dirty="0"/>
              <a:t>open(), read(), close() method </a:t>
            </a:r>
            <a:r>
              <a:rPr lang="ko-KR" altLang="en-US" dirty="0"/>
              <a:t>활용</a:t>
            </a:r>
            <a:endParaRPr lang="en-US" altLang="ko-KR" dirty="0"/>
          </a:p>
          <a:p>
            <a:pPr lvl="1"/>
            <a:r>
              <a:rPr lang="en-US" altLang="ko-KR" dirty="0" err="1"/>
              <a:t>readline</a:t>
            </a:r>
            <a:r>
              <a:rPr lang="en-US" altLang="ko-KR" dirty="0"/>
              <a:t>(), </a:t>
            </a:r>
            <a:r>
              <a:rPr lang="en-US" altLang="ko-KR" dirty="0" err="1"/>
              <a:t>readlines</a:t>
            </a:r>
            <a:r>
              <a:rPr lang="en-US" altLang="ko-KR" dirty="0"/>
              <a:t>() </a:t>
            </a:r>
            <a:r>
              <a:rPr lang="ko-KR" altLang="en-US" dirty="0"/>
              <a:t>차이점 알기</a:t>
            </a:r>
            <a:endParaRPr lang="en-US" altLang="ko-KR" dirty="0"/>
          </a:p>
          <a:p>
            <a:pPr lvl="1"/>
            <a:r>
              <a:rPr lang="ko-KR" altLang="en-US" dirty="0" err="1"/>
              <a:t>여러줄로</a:t>
            </a:r>
            <a:r>
              <a:rPr lang="ko-KR" altLang="en-US" dirty="0"/>
              <a:t> 구성된 파일을 읽어서 원하는 개별 데이터 추출하기</a:t>
            </a:r>
            <a:endParaRPr lang="en-US" altLang="ko-KR" dirty="0"/>
          </a:p>
          <a:p>
            <a:r>
              <a:rPr lang="ko-KR" altLang="en-US" dirty="0"/>
              <a:t>읽은 파일을 연산에 사용하는 방법 이해하기</a:t>
            </a:r>
            <a:endParaRPr lang="en-US" altLang="ko-KR" dirty="0"/>
          </a:p>
          <a:p>
            <a:pPr lvl="1"/>
            <a:r>
              <a:rPr lang="ko-KR" altLang="en-US" dirty="0"/>
              <a:t>다양한 메소드 사용하기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텍스트 상자 3"/>
          <p:cNvSpPr txBox="1"/>
          <p:nvPr/>
        </p:nvSpPr>
        <p:spPr>
          <a:xfrm>
            <a:off x="1689652" y="10933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7354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단답형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파일을 사용하는 </a:t>
            </a:r>
            <a:r>
              <a:rPr lang="en-US" altLang="ko-KR" dirty="0"/>
              <a:t>3</a:t>
            </a:r>
            <a:r>
              <a:rPr lang="ko-KR" altLang="en-US" dirty="0"/>
              <a:t>단계를 간략히 쓰시오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02911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단답형 답안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파일을 사용하는 </a:t>
            </a:r>
            <a:r>
              <a:rPr lang="en-US" altLang="ko-KR" dirty="0"/>
              <a:t>3</a:t>
            </a:r>
            <a:r>
              <a:rPr lang="ko-KR" altLang="en-US" dirty="0"/>
              <a:t>단계를 간략히 쓰시오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단계</a:t>
            </a:r>
            <a:r>
              <a:rPr lang="en-US" altLang="ko-KR" dirty="0"/>
              <a:t>, Opening a file </a:t>
            </a:r>
          </a:p>
          <a:p>
            <a:pPr marL="914400" lvl="2" indent="0">
              <a:buNone/>
            </a:pPr>
            <a:r>
              <a:rPr lang="en-US" altLang="ko-KR" dirty="0"/>
              <a:t>:  </a:t>
            </a:r>
            <a:r>
              <a:rPr lang="ko-KR" altLang="en-US" dirty="0"/>
              <a:t>읽거나 쓰기 위해 파일을 사용할</a:t>
            </a:r>
            <a:r>
              <a:rPr lang="en-US" altLang="ko-KR" dirty="0"/>
              <a:t> </a:t>
            </a:r>
            <a:r>
              <a:rPr lang="ko-KR" altLang="en-US" dirty="0"/>
              <a:t>수 있도록 연다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단계</a:t>
            </a:r>
            <a:r>
              <a:rPr lang="en-US" altLang="ko-KR" dirty="0"/>
              <a:t>, Using a file</a:t>
            </a:r>
          </a:p>
          <a:p>
            <a:pPr marL="914400" lvl="2" indent="0">
              <a:buNone/>
            </a:pPr>
            <a:r>
              <a:rPr lang="en-US" altLang="ko-KR" dirty="0"/>
              <a:t>: </a:t>
            </a:r>
            <a:r>
              <a:rPr lang="ko-KR" altLang="en-US" dirty="0"/>
              <a:t>열린 파일을 읽거나</a:t>
            </a:r>
            <a:r>
              <a:rPr lang="en-US" altLang="ko-KR" dirty="0"/>
              <a:t>, </a:t>
            </a:r>
            <a:r>
              <a:rPr lang="ko-KR" altLang="en-US" dirty="0"/>
              <a:t>파일에 쓰기 한다</a:t>
            </a:r>
            <a:endParaRPr lang="en-US" altLang="ko-KR" dirty="0"/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단계</a:t>
            </a:r>
            <a:r>
              <a:rPr lang="en-US" altLang="ko-KR" dirty="0"/>
              <a:t>, Closing a file</a:t>
            </a:r>
          </a:p>
          <a:p>
            <a:pPr marL="914400" lvl="2" indent="0">
              <a:buNone/>
            </a:pPr>
            <a:r>
              <a:rPr lang="en-US" altLang="ko-KR" dirty="0"/>
              <a:t>: </a:t>
            </a:r>
            <a:r>
              <a:rPr lang="ko-KR" altLang="en-US" dirty="0"/>
              <a:t>파일을 닫는다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76728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사지 선다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 명령어 중에 파일을 열어서</a:t>
            </a:r>
            <a:r>
              <a:rPr lang="en-US" altLang="ko-KR" dirty="0"/>
              <a:t>, </a:t>
            </a:r>
            <a:r>
              <a:rPr lang="ko-KR" altLang="en-US" dirty="0"/>
              <a:t>파일의 첫 줄을 읽는 명령어는 무엇인가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 err="1"/>
              <a:t>inf.read</a:t>
            </a:r>
            <a:r>
              <a:rPr lang="en-US" altLang="ko-KR" dirty="0"/>
              <a:t>(60)</a:t>
            </a:r>
          </a:p>
          <a:p>
            <a:pPr lvl="1"/>
            <a:r>
              <a:rPr lang="en-US" altLang="ko-KR" dirty="0" err="1"/>
              <a:t>inf.read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 err="1"/>
              <a:t>inf.readline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 err="1"/>
              <a:t>inf.readlines</a:t>
            </a:r>
            <a:r>
              <a:rPr lang="en-US" altLang="ko-KR" dirty="0"/>
              <a:t>()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71681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사지 선다 답안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 명령어 중에 파일을 열어서</a:t>
            </a:r>
            <a:r>
              <a:rPr lang="en-US" altLang="ko-KR" dirty="0"/>
              <a:t>, </a:t>
            </a:r>
            <a:r>
              <a:rPr lang="ko-KR" altLang="en-US" dirty="0"/>
              <a:t>파일의 첫 줄을 읽는 명령어는 무엇인가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 err="1"/>
              <a:t>inf.read</a:t>
            </a:r>
            <a:r>
              <a:rPr lang="en-US" altLang="ko-KR" dirty="0"/>
              <a:t>(60)</a:t>
            </a:r>
          </a:p>
          <a:p>
            <a:pPr lvl="1"/>
            <a:r>
              <a:rPr lang="en-US" altLang="ko-KR" dirty="0" err="1"/>
              <a:t>inf.read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 err="1">
                <a:solidFill>
                  <a:srgbClr val="FF0000"/>
                </a:solidFill>
              </a:rPr>
              <a:t>inf.readline</a:t>
            </a:r>
            <a:r>
              <a:rPr lang="en-US" altLang="ko-KR" dirty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altLang="ko-KR" dirty="0" err="1"/>
              <a:t>inf.readlines</a:t>
            </a:r>
            <a:r>
              <a:rPr lang="en-US" altLang="ko-KR" dirty="0"/>
              <a:t>()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52371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11</a:t>
            </a:r>
            <a:r>
              <a:rPr lang="ko-KR" altLang="en-US" dirty="0"/>
              <a:t>주차</a:t>
            </a:r>
            <a:r>
              <a:rPr lang="en-US" altLang="ko-KR" dirty="0"/>
              <a:t>_01 </a:t>
            </a:r>
            <a:r>
              <a:rPr lang="ko-KR" altLang="en-US" dirty="0"/>
              <a:t>파일 입출력의 이해</a:t>
            </a:r>
          </a:p>
        </p:txBody>
      </p:sp>
    </p:spTree>
    <p:extLst>
      <p:ext uri="{BB962C8B-B14F-4D97-AF65-F5344CB8AC3E}">
        <p14:creationId xmlns:p14="http://schemas.microsoft.com/office/powerpoint/2010/main" val="3192344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입출력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화면에서 데이터를 입력</a:t>
            </a:r>
            <a:r>
              <a:rPr lang="en-US" altLang="ko-KR" dirty="0"/>
              <a:t>, </a:t>
            </a:r>
            <a:r>
              <a:rPr lang="ko-KR" altLang="en-US" dirty="0"/>
              <a:t>출력하지 않고 파일에서 읽거나 쓸 때 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많은 양의 데이터를 읽어야 할 때</a:t>
            </a:r>
            <a:endParaRPr lang="en-US" altLang="ko-KR" dirty="0"/>
          </a:p>
          <a:p>
            <a:pPr lvl="1"/>
            <a:r>
              <a:rPr lang="ko-KR" altLang="en-US" dirty="0"/>
              <a:t>파일에 저장된 데이터를 읽는다</a:t>
            </a:r>
            <a:endParaRPr lang="en-US" altLang="ko-KR" dirty="0"/>
          </a:p>
          <a:p>
            <a:r>
              <a:rPr lang="ko-KR" altLang="en-US" dirty="0"/>
              <a:t>데이터를 저장해야 할 때</a:t>
            </a:r>
            <a:endParaRPr lang="en-US" altLang="ko-KR" dirty="0"/>
          </a:p>
          <a:p>
            <a:pPr lvl="1"/>
            <a:r>
              <a:rPr lang="ko-KR" altLang="en-US" dirty="0"/>
              <a:t>파일에 데이터를 쓴다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6167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파일의 종류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File </a:t>
            </a:r>
          </a:p>
          <a:p>
            <a:pPr lvl="1"/>
            <a:r>
              <a:rPr lang="ko-KR" altLang="en-US" dirty="0"/>
              <a:t>텍스트 파일</a:t>
            </a:r>
            <a:r>
              <a:rPr lang="en-US" altLang="ko-KR" dirty="0"/>
              <a:t>(text file)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바이너리 파일</a:t>
            </a:r>
            <a:r>
              <a:rPr lang="en-US" altLang="ko-KR" dirty="0"/>
              <a:t>(binary file)</a:t>
            </a:r>
          </a:p>
          <a:p>
            <a:pPr lvl="2"/>
            <a:r>
              <a:rPr lang="ko-KR" altLang="en-US" dirty="0"/>
              <a:t>실행 가능 파일</a:t>
            </a:r>
            <a:endParaRPr lang="en-US" altLang="ko-KR" dirty="0"/>
          </a:p>
          <a:p>
            <a:pPr lvl="2"/>
            <a:r>
              <a:rPr lang="ko-KR" altLang="en-US" dirty="0"/>
              <a:t>이미지 화일</a:t>
            </a:r>
            <a:endParaRPr lang="en-US" altLang="ko-KR" dirty="0"/>
          </a:p>
          <a:p>
            <a:pPr lvl="2"/>
            <a:r>
              <a:rPr lang="ko-KR" altLang="en-US" dirty="0"/>
              <a:t>오디오 파일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618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사용하기</a:t>
            </a:r>
          </a:p>
        </p:txBody>
      </p:sp>
      <p:sp>
        <p:nvSpPr>
          <p:cNvPr id="20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파일</a:t>
            </a:r>
            <a:r>
              <a:rPr lang="en-US" altLang="ko-KR" dirty="0"/>
              <a:t> </a:t>
            </a:r>
            <a:r>
              <a:rPr lang="ko-KR" altLang="en-US" dirty="0"/>
              <a:t>사용 </a:t>
            </a:r>
            <a:r>
              <a:rPr lang="en-US" altLang="ko-KR" dirty="0"/>
              <a:t>3</a:t>
            </a:r>
            <a:r>
              <a:rPr lang="ko-KR" altLang="en-US" dirty="0"/>
              <a:t>단계</a:t>
            </a:r>
            <a:endParaRPr lang="en-US" altLang="ko-KR" dirty="0"/>
          </a:p>
          <a:p>
            <a:pPr lvl="1"/>
            <a:r>
              <a:rPr lang="en-US" altLang="ko-KR" dirty="0"/>
              <a:t>Opening a file </a:t>
            </a:r>
          </a:p>
          <a:p>
            <a:pPr marL="914400" lvl="2" indent="0">
              <a:buNone/>
            </a:pPr>
            <a:r>
              <a:rPr lang="en-US" altLang="ko-KR" dirty="0"/>
              <a:t>:  </a:t>
            </a:r>
            <a:r>
              <a:rPr lang="ko-KR" altLang="en-US" dirty="0"/>
              <a:t>읽거나 쓰기 위해 파일을 사용할</a:t>
            </a:r>
            <a:r>
              <a:rPr lang="en-US" altLang="ko-KR" dirty="0"/>
              <a:t> </a:t>
            </a:r>
            <a:r>
              <a:rPr lang="ko-KR" altLang="en-US" dirty="0"/>
              <a:t>수 있도록 연다</a:t>
            </a:r>
            <a:endParaRPr lang="en-US" altLang="ko-KR" dirty="0"/>
          </a:p>
          <a:p>
            <a:pPr lvl="1"/>
            <a:r>
              <a:rPr lang="en-US" altLang="ko-KR" dirty="0"/>
              <a:t>Using a file</a:t>
            </a:r>
          </a:p>
          <a:p>
            <a:pPr marL="914400" lvl="2" indent="0">
              <a:buNone/>
            </a:pPr>
            <a:r>
              <a:rPr lang="en-US" altLang="ko-KR" dirty="0"/>
              <a:t>: </a:t>
            </a:r>
            <a:r>
              <a:rPr lang="ko-KR" altLang="en-US" dirty="0"/>
              <a:t>열린 파일을 읽거나</a:t>
            </a:r>
            <a:r>
              <a:rPr lang="en-US" altLang="ko-KR" dirty="0"/>
              <a:t>, </a:t>
            </a:r>
            <a:r>
              <a:rPr lang="ko-KR" altLang="en-US" dirty="0"/>
              <a:t>파일에 쓰기 한다</a:t>
            </a:r>
            <a:endParaRPr lang="en-US" altLang="ko-KR" dirty="0"/>
          </a:p>
          <a:p>
            <a:pPr lvl="1"/>
            <a:r>
              <a:rPr lang="en-US" altLang="ko-KR" dirty="0"/>
              <a:t>Closing a file</a:t>
            </a:r>
          </a:p>
          <a:p>
            <a:pPr marL="914400" lvl="2" indent="0">
              <a:buNone/>
            </a:pPr>
            <a:r>
              <a:rPr lang="en-US" altLang="ko-KR" dirty="0"/>
              <a:t>: </a:t>
            </a:r>
            <a:r>
              <a:rPr lang="ko-KR" altLang="en-US" dirty="0"/>
              <a:t>파일을 닫는다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645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Opening a file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Open() </a:t>
            </a:r>
            <a:r>
              <a:rPr lang="ko-KR" altLang="en-US" dirty="0"/>
              <a:t>함수 사용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&gt;&gt;&gt; </a:t>
            </a:r>
            <a:r>
              <a:rPr lang="en-US" altLang="ko-KR" dirty="0" err="1"/>
              <a:t>infile</a:t>
            </a:r>
            <a:r>
              <a:rPr lang="en-US" altLang="ko-KR" dirty="0"/>
              <a:t> =  open</a:t>
            </a:r>
            <a:r>
              <a:rPr lang="en-US" altLang="ko-KR" dirty="0"/>
              <a:t>(</a:t>
            </a:r>
            <a:r>
              <a:rPr lang="en-US" altLang="ko-KR" dirty="0" smtClean="0"/>
              <a:t>'data.txt</a:t>
            </a:r>
            <a:r>
              <a:rPr lang="en-US" altLang="ko-KR" dirty="0"/>
              <a:t>', </a:t>
            </a:r>
            <a:r>
              <a:rPr lang="en-US" altLang="ko-KR" dirty="0" smtClean="0"/>
              <a:t>'r</a:t>
            </a:r>
            <a:r>
              <a:rPr lang="en-US" altLang="ko-KR" dirty="0"/>
              <a:t>')</a:t>
            </a:r>
            <a:endParaRPr lang="en-US" altLang="ko-KR" dirty="0"/>
          </a:p>
          <a:p>
            <a:r>
              <a:rPr lang="en-US" altLang="ko-KR" dirty="0"/>
              <a:t>Mode </a:t>
            </a:r>
            <a:r>
              <a:rPr lang="ko-KR" altLang="en-US" dirty="0"/>
              <a:t>활용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1166911" y="3311843"/>
          <a:ext cx="7085837" cy="28651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792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0662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파일을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읽기 위한 목적으로 오픈 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파일에 데이터를 쓰려고 오픈 한다</a:t>
                      </a:r>
                      <a:r>
                        <a:rPr lang="en-US" altLang="ko-KR" dirty="0"/>
                        <a:t>. </a:t>
                      </a:r>
                    </a:p>
                    <a:p>
                      <a:pPr latinLnBrk="1"/>
                      <a:r>
                        <a:rPr lang="ko-KR" altLang="en-US" dirty="0"/>
                        <a:t>이미 동일한 파일이 존재하는</a:t>
                      </a:r>
                      <a:r>
                        <a:rPr lang="ko-KR" altLang="en-US" baseline="0" dirty="0"/>
                        <a:t> 경우에는 내용이 지워진다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기존에 존재하는 파일 내용에 이어서 추가로 쓴다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r+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읽고 쓰기를 동시에 하고 싶을 때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사용한다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Text mode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Binary mode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cxnSp>
        <p:nvCxnSpPr>
          <p:cNvPr id="11" name="직선 화살표 연결선 10"/>
          <p:cNvCxnSpPr>
            <a:stCxn id="12" idx="3"/>
          </p:cNvCxnSpPr>
          <p:nvPr/>
        </p:nvCxnSpPr>
        <p:spPr>
          <a:xfrm flipH="1">
            <a:off x="1688063" y="2612383"/>
            <a:ext cx="2966967" cy="8149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4595070" y="2227963"/>
            <a:ext cx="409432" cy="4503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262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Methods for file I/O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780669" y="1791923"/>
          <a:ext cx="7869845" cy="4272636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98589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8395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880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Method usage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80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infile.read</a:t>
                      </a:r>
                      <a:r>
                        <a:rPr lang="en-US" altLang="ko-KR" dirty="0"/>
                        <a:t>(n)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en-US" altLang="ko-KR" dirty="0" err="1"/>
                        <a:t>infile</a:t>
                      </a:r>
                      <a:r>
                        <a:rPr lang="en-US" altLang="ko-KR" dirty="0"/>
                        <a:t>’</a:t>
                      </a:r>
                      <a:r>
                        <a:rPr lang="ko-KR" altLang="en-US" dirty="0"/>
                        <a:t>에서 </a:t>
                      </a:r>
                      <a:r>
                        <a:rPr lang="en-US" altLang="ko-KR" dirty="0"/>
                        <a:t>n</a:t>
                      </a:r>
                      <a:r>
                        <a:rPr lang="ko-KR" altLang="en-US" dirty="0"/>
                        <a:t>개의 글자를 읽어서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문자열로 리턴 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80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infile.read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baseline="0" dirty="0"/>
                        <a:t> 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‘</a:t>
                      </a:r>
                      <a:r>
                        <a:rPr lang="en-US" altLang="ko-KR" dirty="0" err="1"/>
                        <a:t>infile</a:t>
                      </a:r>
                      <a:r>
                        <a:rPr lang="en-US" altLang="ko-KR" dirty="0"/>
                        <a:t>’</a:t>
                      </a:r>
                      <a:r>
                        <a:rPr lang="ko-KR" altLang="en-US" dirty="0"/>
                        <a:t>에서 파일의 내용이 끝날 때 까지 문자를 읽어서 문자열로 리턴 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880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infile.readline</a:t>
                      </a:r>
                      <a:r>
                        <a:rPr lang="en-US" altLang="ko-KR" dirty="0"/>
                        <a:t>( 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‘</a:t>
                      </a:r>
                      <a:r>
                        <a:rPr lang="en-US" altLang="ko-KR" dirty="0" err="1"/>
                        <a:t>infile</a:t>
                      </a:r>
                      <a:r>
                        <a:rPr lang="en-US" altLang="ko-KR" dirty="0"/>
                        <a:t>’</a:t>
                      </a:r>
                      <a:r>
                        <a:rPr lang="ko-KR" altLang="en-US" dirty="0"/>
                        <a:t>에서 </a:t>
                      </a:r>
                      <a:r>
                        <a:rPr lang="en-US" altLang="ko-KR" dirty="0"/>
                        <a:t>‘\n’ </a:t>
                      </a:r>
                      <a:r>
                        <a:rPr lang="ko-KR" altLang="en-US" dirty="0"/>
                        <a:t>만날 때 까지 한 줄을 읽어서 문자열로 리턴 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880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infile.readlines</a:t>
                      </a:r>
                      <a:r>
                        <a:rPr lang="en-US" altLang="ko-KR" dirty="0"/>
                        <a:t>( 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‘</a:t>
                      </a:r>
                      <a:r>
                        <a:rPr lang="en-US" altLang="ko-KR" dirty="0" err="1"/>
                        <a:t>infile</a:t>
                      </a:r>
                      <a:r>
                        <a:rPr lang="en-US" altLang="ko-KR" dirty="0"/>
                        <a:t>’</a:t>
                      </a:r>
                      <a:r>
                        <a:rPr lang="ko-KR" altLang="en-US" dirty="0"/>
                        <a:t>에서 파일의 내용이 끝날 때 까지 문자를 읽어서 </a:t>
                      </a:r>
                      <a:r>
                        <a:rPr lang="en-US" altLang="ko-KR" dirty="0"/>
                        <a:t>list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lines</a:t>
                      </a:r>
                      <a:r>
                        <a:rPr lang="ko-KR" altLang="en-US" dirty="0"/>
                        <a:t>로 리턴 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880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outfile.write</a:t>
                      </a:r>
                      <a:r>
                        <a:rPr lang="en-US" altLang="ko-KR" dirty="0"/>
                        <a:t>(s)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문자열 </a:t>
                      </a:r>
                      <a:r>
                        <a:rPr lang="en-US" altLang="ko-KR" dirty="0"/>
                        <a:t>s</a:t>
                      </a:r>
                      <a:r>
                        <a:rPr lang="ko-KR" altLang="en-US" dirty="0"/>
                        <a:t>를</a:t>
                      </a:r>
                      <a:r>
                        <a:rPr lang="en-US" altLang="ko-KR" dirty="0"/>
                        <a:t> ‘</a:t>
                      </a:r>
                      <a:r>
                        <a:rPr lang="en-US" altLang="ko-KR" dirty="0" err="1"/>
                        <a:t>outfile</a:t>
                      </a:r>
                      <a:r>
                        <a:rPr lang="en-US" altLang="ko-KR" dirty="0"/>
                        <a:t>’</a:t>
                      </a:r>
                      <a:r>
                        <a:rPr lang="ko-KR" altLang="en-US" dirty="0"/>
                        <a:t>에 쓴다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880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infile.close</a:t>
                      </a:r>
                      <a:r>
                        <a:rPr lang="en-US" altLang="ko-KR" dirty="0"/>
                        <a:t>( 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파일을 닫는다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654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Reading a text file(1/8)</a:t>
            </a:r>
            <a:endParaRPr lang="ko-KR" altLang="en-US" dirty="0"/>
          </a:p>
        </p:txBody>
      </p:sp>
      <p:sp>
        <p:nvSpPr>
          <p:cNvPr id="9" name="내용 개체 틀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‘poem.txt’ </a:t>
            </a:r>
            <a:r>
              <a:rPr lang="ko-KR" altLang="en-US" dirty="0"/>
              <a:t>저장 내용</a:t>
            </a: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1091821" y="2251881"/>
            <a:ext cx="7438030" cy="35757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187352" y="2333766"/>
            <a:ext cx="71377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cs typeface="Times New Roman" panose="02020603050405020304" pitchFamily="18" charset="0"/>
              </a:rPr>
              <a:t>I carry your heart with me </a:t>
            </a:r>
          </a:p>
          <a:p>
            <a:r>
              <a:rPr lang="en-US" altLang="ko-KR" sz="2400" dirty="0">
                <a:cs typeface="Times New Roman" panose="02020603050405020304" pitchFamily="18" charset="0"/>
              </a:rPr>
              <a:t>I am never without it </a:t>
            </a:r>
          </a:p>
          <a:p>
            <a:r>
              <a:rPr lang="en-US" altLang="ko-KR" sz="2400" dirty="0">
                <a:cs typeface="Times New Roman" panose="02020603050405020304" pitchFamily="18" charset="0"/>
              </a:rPr>
              <a:t>I fear no fate </a:t>
            </a:r>
          </a:p>
          <a:p>
            <a:r>
              <a:rPr lang="en-US" altLang="ko-KR" sz="2400" dirty="0">
                <a:cs typeface="Times New Roman" panose="02020603050405020304" pitchFamily="18" charset="0"/>
              </a:rPr>
              <a:t>I want no world </a:t>
            </a:r>
          </a:p>
          <a:p>
            <a:r>
              <a:rPr lang="en-US" altLang="ko-KR" sz="2400" dirty="0">
                <a:cs typeface="Times New Roman" panose="02020603050405020304" pitchFamily="18" charset="0"/>
              </a:rPr>
              <a:t>and it's you are whatever a moon has always meant </a:t>
            </a:r>
          </a:p>
          <a:p>
            <a:r>
              <a:rPr lang="en-US" altLang="ko-KR" sz="2400" dirty="0">
                <a:cs typeface="Times New Roman" panose="02020603050405020304" pitchFamily="18" charset="0"/>
              </a:rPr>
              <a:t>and whatever a sun will always sing is you </a:t>
            </a:r>
          </a:p>
          <a:p>
            <a:r>
              <a:rPr lang="en-US" altLang="ko-KR" sz="2400" dirty="0">
                <a:cs typeface="Times New Roman" panose="02020603050405020304" pitchFamily="18" charset="0"/>
              </a:rPr>
              <a:t>here is the deepest secret nobody knows </a:t>
            </a:r>
          </a:p>
          <a:p>
            <a:r>
              <a:rPr lang="en-US" altLang="ko-KR" sz="2400" dirty="0">
                <a:cs typeface="Times New Roman" panose="02020603050405020304" pitchFamily="18" charset="0"/>
              </a:rPr>
              <a:t>and this is the wonder that's keeping the stars apart </a:t>
            </a:r>
          </a:p>
          <a:p>
            <a:r>
              <a:rPr lang="en-US" altLang="ko-KR" sz="2400" dirty="0">
                <a:cs typeface="Times New Roman" panose="02020603050405020304" pitchFamily="18" charset="0"/>
              </a:rPr>
              <a:t>I carry your heart</a:t>
            </a:r>
            <a:endParaRPr lang="ko-KR" altLang="en-US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496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Reading a text file(2/8)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650303" y="1590267"/>
            <a:ext cx="7017322" cy="1962558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76413" y="1682471"/>
            <a:ext cx="6891212" cy="1672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# n</a:t>
            </a:r>
            <a:r>
              <a:rPr lang="ko-KR" altLang="en-US" sz="1800" dirty="0">
                <a:latin typeface="+mj-ea"/>
                <a:ea typeface="+mj-ea"/>
                <a:cs typeface="Times New Roman" panose="02020603050405020304" pitchFamily="18" charset="0"/>
              </a:rPr>
              <a:t>개의 글자 읽기</a:t>
            </a:r>
            <a:endParaRPr lang="en-US" altLang="ko-KR" sz="18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altLang="ko-KR" sz="18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r>
              <a:rPr lang="ko-KR" altLang="en-US" sz="1800" dirty="0">
                <a:latin typeface="+mj-ea"/>
                <a:ea typeface="+mj-ea"/>
                <a:cs typeface="Times New Roman" panose="02020603050405020304" pitchFamily="18" charset="0"/>
              </a:rPr>
              <a:t>inf = open('poem.txt', 'r')</a:t>
            </a:r>
          </a:p>
          <a:p>
            <a:endParaRPr lang="ko-KR" altLang="en-US" sz="18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r>
              <a:rPr lang="ko-KR" altLang="en-US" sz="1800" dirty="0">
                <a:latin typeface="+mj-ea"/>
                <a:ea typeface="+mj-ea"/>
                <a:cs typeface="Times New Roman" panose="02020603050405020304" pitchFamily="18" charset="0"/>
              </a:rPr>
              <a:t>s = inf.read(</a:t>
            </a:r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7</a:t>
            </a:r>
            <a:r>
              <a:rPr lang="ko-KR" altLang="en-US" sz="1800" dirty="0">
                <a:latin typeface="+mj-ea"/>
                <a:ea typeface="+mj-ea"/>
                <a:cs typeface="Times New Roman" panose="02020603050405020304" pitchFamily="18" charset="0"/>
              </a:rPr>
              <a:t>)</a:t>
            </a:r>
          </a:p>
          <a:p>
            <a:r>
              <a:rPr lang="ko-KR" altLang="en-US" sz="1800" dirty="0">
                <a:latin typeface="+mj-ea"/>
                <a:ea typeface="+mj-ea"/>
                <a:cs typeface="Times New Roman" panose="02020603050405020304" pitchFamily="18" charset="0"/>
              </a:rPr>
              <a:t>print('read(</a:t>
            </a:r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7</a:t>
            </a:r>
            <a:r>
              <a:rPr lang="ko-KR" altLang="en-US" sz="1800" dirty="0">
                <a:latin typeface="+mj-ea"/>
                <a:ea typeface="+mj-ea"/>
                <a:cs typeface="Times New Roman" panose="02020603050405020304" pitchFamily="18" charset="0"/>
              </a:rPr>
              <a:t>) = </a:t>
            </a:r>
            <a:r>
              <a:rPr lang="ko-KR" altLang="en-US" sz="1800" dirty="0">
                <a:latin typeface="+mj-ea"/>
                <a:cs typeface="Times New Roman" panose="02020603050405020304" pitchFamily="18" charset="0"/>
              </a:rPr>
              <a:t>'</a:t>
            </a:r>
            <a:r>
              <a:rPr lang="ko-KR" altLang="en-US" sz="1800" dirty="0" smtClean="0">
                <a:latin typeface="+mj-ea"/>
                <a:ea typeface="+mj-ea"/>
                <a:cs typeface="Times New Roman" panose="02020603050405020304" pitchFamily="18" charset="0"/>
              </a:rPr>
              <a:t>,  </a:t>
            </a:r>
            <a:r>
              <a:rPr lang="ko-KR" altLang="en-US" sz="1800" dirty="0">
                <a:latin typeface="+mj-ea"/>
                <a:ea typeface="+mj-ea"/>
                <a:cs typeface="Times New Roman" panose="02020603050405020304" pitchFamily="18" charset="0"/>
              </a:rPr>
              <a:t>s) </a:t>
            </a:r>
            <a:endParaRPr lang="en-US" altLang="ko-KR" sz="18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074" y="3354724"/>
            <a:ext cx="3624551" cy="9949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1032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4533</TotalTime>
  <Words>1006</Words>
  <Application>Microsoft Office PowerPoint</Application>
  <PresentationFormat>화면 슬라이드 쇼(4:3)</PresentationFormat>
  <Paragraphs>217</Paragraphs>
  <Slides>26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맑은 고딕</vt:lpstr>
      <vt:lpstr>Arial</vt:lpstr>
      <vt:lpstr>Calibri</vt:lpstr>
      <vt:lpstr>Calibri Light</vt:lpstr>
      <vt:lpstr>Times New Roman</vt:lpstr>
      <vt:lpstr>Wingdings</vt:lpstr>
      <vt:lpstr>Office 테마</vt:lpstr>
      <vt:lpstr>파일 입출력의 이해 11주차_01</vt:lpstr>
      <vt:lpstr>학습목표</vt:lpstr>
      <vt:lpstr>파일 입출력</vt:lpstr>
      <vt:lpstr>파일의 종류</vt:lpstr>
      <vt:lpstr>파일 사용하기</vt:lpstr>
      <vt:lpstr>Opening a file</vt:lpstr>
      <vt:lpstr>Methods for file I/O</vt:lpstr>
      <vt:lpstr>Reading a text file(1/8)</vt:lpstr>
      <vt:lpstr>Reading a text file(2/8)</vt:lpstr>
      <vt:lpstr>Reading a text file(3/8)</vt:lpstr>
      <vt:lpstr>Reading a text file(4/8)</vt:lpstr>
      <vt:lpstr>Reading a text file(5/8)</vt:lpstr>
      <vt:lpstr>Reading a text file(6/8)</vt:lpstr>
      <vt:lpstr>Reading a text file(7/8)</vt:lpstr>
      <vt:lpstr>Reading a text file(8/8)</vt:lpstr>
      <vt:lpstr>연습문제 1</vt:lpstr>
      <vt:lpstr>연습문제 1 코드</vt:lpstr>
      <vt:lpstr>연습문제 2</vt:lpstr>
      <vt:lpstr>연습문제 2 코드</vt:lpstr>
      <vt:lpstr>숙제</vt:lpstr>
      <vt:lpstr>강의 요약</vt:lpstr>
      <vt:lpstr>단답형 </vt:lpstr>
      <vt:lpstr>단답형 답안 </vt:lpstr>
      <vt:lpstr>사지 선다 </vt:lpstr>
      <vt:lpstr>사지 선다 답안</vt:lpstr>
      <vt:lpstr>감사합니다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박욱현</dc:creator>
  <cp:lastModifiedBy>Humaninus</cp:lastModifiedBy>
  <cp:revision>380</cp:revision>
  <dcterms:created xsi:type="dcterms:W3CDTF">2015-11-07T02:06:58Z</dcterms:created>
  <dcterms:modified xsi:type="dcterms:W3CDTF">2020-02-26T06:17:25Z</dcterms:modified>
</cp:coreProperties>
</file>