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81" r:id="rId20"/>
    <p:sldId id="273" r:id="rId21"/>
    <p:sldId id="274" r:id="rId22"/>
    <p:sldId id="275" r:id="rId23"/>
    <p:sldId id="277" r:id="rId24"/>
    <p:sldId id="276" r:id="rId25"/>
    <p:sldId id="278" r:id="rId26"/>
    <p:sldId id="279" r:id="rId2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106" d="100"/>
          <a:sy n="106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4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2020-02-26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1231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7725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8918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440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27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988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818602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파일 입출력 함수 활용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6584314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696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파일을 읽어서</a:t>
            </a:r>
            <a:r>
              <a:rPr lang="en-US" altLang="ko-KR" dirty="0"/>
              <a:t>, </a:t>
            </a:r>
            <a:r>
              <a:rPr lang="ko-KR" altLang="en-US" dirty="0"/>
              <a:t>각 단어로 구성된 리스트를 생성하시오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9090" y="2736186"/>
            <a:ext cx="7438030" cy="3575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4621" y="2818071"/>
            <a:ext cx="7137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cs typeface="Times New Roman" panose="02020603050405020304" pitchFamily="18" charset="0"/>
              </a:rPr>
              <a:t>   I carry your heart with me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 I am never without it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         I fear no fate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I want no world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       and it's you are whatever a moon has always meant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              and whatever a sun will always sing is you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    here is the deepest secret nobody knows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and this is the wonder that's keeping the stars apart </a:t>
            </a:r>
          </a:p>
          <a:p>
            <a:r>
              <a:rPr lang="en-US" altLang="ko-KR" sz="2400" dirty="0">
                <a:cs typeface="Times New Roman" panose="02020603050405020304" pitchFamily="18" charset="0"/>
              </a:rPr>
              <a:t>           I carry your heart      </a:t>
            </a:r>
            <a:endParaRPr lang="ko-KR" altLang="en-US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61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15948" y="1607700"/>
            <a:ext cx="3940899" cy="358824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8649" y="1773353"/>
            <a:ext cx="41096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= open('poem_sp.txt', 'r')</a:t>
            </a:r>
          </a:p>
          <a:p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s=</a:t>
            </a:r>
            <a:r>
              <a:rPr lang="en-US" altLang="ko-KR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ko-KR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].strip(" ")</a:t>
            </a: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slist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s.split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print(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slist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    </a:t>
            </a:r>
          </a:p>
          <a:p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  <a:endParaRPr lang="ko-KR" altLang="en-US" sz="16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23" y="3401822"/>
            <a:ext cx="6649378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89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파일 </a:t>
            </a:r>
            <a:r>
              <a:rPr lang="en-US" altLang="ko-KR"/>
              <a:t>‘poem.txt’ </a:t>
            </a:r>
            <a:r>
              <a:rPr lang="ko-KR" altLang="en-US"/>
              <a:t>를 읽어서 매 줄마다 몇 개의 </a:t>
            </a:r>
            <a:r>
              <a:rPr lang="en-US" altLang="ko-KR"/>
              <a:t>word</a:t>
            </a:r>
            <a:r>
              <a:rPr lang="ko-KR" altLang="en-US"/>
              <a:t>가 존재하는지 세서</a:t>
            </a:r>
            <a:r>
              <a:rPr lang="en-US" altLang="ko-KR"/>
              <a:t>, </a:t>
            </a:r>
            <a:r>
              <a:rPr lang="ko-KR" altLang="en-US"/>
              <a:t>리스트 </a:t>
            </a:r>
            <a:r>
              <a:rPr lang="en-US" altLang="ko-KR"/>
              <a:t>wordNumList</a:t>
            </a:r>
            <a:r>
              <a:rPr lang="ko-KR" altLang="en-US"/>
              <a:t>에 저장하시오</a:t>
            </a:r>
            <a:endParaRPr lang="en-US" altLang="ko-KR"/>
          </a:p>
          <a:p>
            <a:r>
              <a:rPr lang="ko-KR" altLang="en-US"/>
              <a:t>결과는</a:t>
            </a:r>
            <a:endParaRPr lang="en-US" altLang="ko-KR"/>
          </a:p>
          <a:p>
            <a:pPr lvl="1"/>
            <a:r>
              <a:rPr lang="en-US" altLang="ko-KR"/>
              <a:t>wordNumList= [6, 5, 4,…….4] </a:t>
            </a:r>
            <a:r>
              <a:rPr lang="ko-KR" altLang="en-US"/>
              <a:t>으로 나타난다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57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7613" y="1803174"/>
            <a:ext cx="3897905" cy="381231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5164" y="1948324"/>
            <a:ext cx="33820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inf</a:t>
            </a:r>
            <a:r>
              <a:rPr lang="en-US" altLang="ko-KR" dirty="0">
                <a:latin typeface="+mj-ea"/>
                <a:ea typeface="+mj-ea"/>
              </a:rPr>
              <a:t> = open('poem.txt', 'r')</a:t>
            </a:r>
          </a:p>
          <a:p>
            <a:r>
              <a:rPr lang="en-US" altLang="ko-KR" dirty="0" err="1">
                <a:latin typeface="+mj-ea"/>
                <a:ea typeface="+mj-ea"/>
              </a:rPr>
              <a:t>NumWord</a:t>
            </a:r>
            <a:r>
              <a:rPr lang="en-US" altLang="ko-KR" dirty="0">
                <a:latin typeface="+mj-ea"/>
                <a:ea typeface="+mj-ea"/>
              </a:rPr>
              <a:t> = []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for </a:t>
            </a:r>
            <a:r>
              <a:rPr lang="en-US" altLang="ko-KR" dirty="0" err="1">
                <a:latin typeface="+mj-ea"/>
                <a:ea typeface="+mj-ea"/>
              </a:rPr>
              <a:t>i</a:t>
            </a:r>
            <a:r>
              <a:rPr lang="en-US" altLang="ko-KR" dirty="0">
                <a:latin typeface="+mj-ea"/>
                <a:ea typeface="+mj-ea"/>
              </a:rPr>
              <a:t> in range(9):</a:t>
            </a:r>
          </a:p>
          <a:p>
            <a:r>
              <a:rPr lang="en-US" altLang="ko-KR" dirty="0">
                <a:latin typeface="+mj-ea"/>
                <a:ea typeface="+mj-ea"/>
              </a:rPr>
              <a:t>    </a:t>
            </a:r>
            <a:r>
              <a:rPr lang="en-US" altLang="ko-KR" dirty="0" err="1">
                <a:latin typeface="+mj-ea"/>
                <a:ea typeface="+mj-ea"/>
              </a:rPr>
              <a:t>fline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dirty="0" err="1">
                <a:latin typeface="+mj-ea"/>
                <a:ea typeface="+mj-ea"/>
              </a:rPr>
              <a:t>inf.readline</a:t>
            </a:r>
            <a:r>
              <a:rPr lang="en-US" altLang="ko-KR" dirty="0">
                <a:latin typeface="+mj-ea"/>
                <a:ea typeface="+mj-ea"/>
              </a:rPr>
              <a:t>()</a:t>
            </a:r>
          </a:p>
          <a:p>
            <a:r>
              <a:rPr lang="en-US" altLang="ko-KR" dirty="0">
                <a:latin typeface="+mj-ea"/>
                <a:ea typeface="+mj-ea"/>
              </a:rPr>
              <a:t>    </a:t>
            </a:r>
            <a:r>
              <a:rPr lang="en-US" altLang="ko-KR" dirty="0" err="1">
                <a:latin typeface="+mj-ea"/>
                <a:ea typeface="+mj-ea"/>
              </a:rPr>
              <a:t>flist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dirty="0" err="1">
                <a:solidFill>
                  <a:srgbClr val="C00000"/>
                </a:solidFill>
                <a:latin typeface="+mj-ea"/>
                <a:ea typeface="+mj-ea"/>
              </a:rPr>
              <a:t>fline.split</a:t>
            </a:r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()</a:t>
            </a:r>
          </a:p>
          <a:p>
            <a:r>
              <a:rPr lang="en-US" altLang="ko-KR" dirty="0">
                <a:latin typeface="+mj-ea"/>
                <a:ea typeface="+mj-ea"/>
              </a:rPr>
              <a:t>    </a:t>
            </a:r>
            <a:r>
              <a:rPr lang="en-US" altLang="ko-KR" dirty="0" err="1">
                <a:solidFill>
                  <a:srgbClr val="C00000"/>
                </a:solidFill>
                <a:latin typeface="+mj-ea"/>
                <a:ea typeface="+mj-ea"/>
              </a:rPr>
              <a:t>NumWord.append</a:t>
            </a:r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latin typeface="+mj-ea"/>
                <a:ea typeface="+mj-ea"/>
              </a:rPr>
              <a:t>len</a:t>
            </a:r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latin typeface="+mj-ea"/>
                <a:ea typeface="+mj-ea"/>
              </a:rPr>
              <a:t>flist</a:t>
            </a:r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))</a:t>
            </a:r>
          </a:p>
          <a:p>
            <a:r>
              <a:rPr lang="en-US" altLang="ko-KR" dirty="0">
                <a:latin typeface="+mj-ea"/>
                <a:ea typeface="+mj-ea"/>
              </a:rPr>
              <a:t>    </a:t>
            </a:r>
          </a:p>
          <a:p>
            <a:r>
              <a:rPr lang="en-US" altLang="ko-KR" dirty="0">
                <a:latin typeface="+mj-ea"/>
                <a:ea typeface="+mj-ea"/>
              </a:rPr>
              <a:t>print(</a:t>
            </a:r>
            <a:r>
              <a:rPr lang="en-US" altLang="ko-KR" dirty="0" err="1">
                <a:latin typeface="+mj-ea"/>
                <a:ea typeface="+mj-ea"/>
              </a:rPr>
              <a:t>NumWord</a:t>
            </a:r>
            <a:r>
              <a:rPr lang="en-US" altLang="ko-KR" dirty="0">
                <a:latin typeface="+mj-ea"/>
                <a:ea typeface="+mj-ea"/>
              </a:rPr>
              <a:t>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inf.close</a:t>
            </a:r>
            <a:r>
              <a:rPr lang="en-US" altLang="ko-KR" dirty="0">
                <a:latin typeface="+mj-ea"/>
                <a:ea typeface="+mj-ea"/>
              </a:rPr>
              <a:t>()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69" y="4596914"/>
            <a:ext cx="3871635" cy="116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050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Writing to a text file (1/3)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Open </a:t>
            </a:r>
            <a:r>
              <a:rPr lang="ko-KR" altLang="en-US" dirty="0"/>
              <a:t>할 때</a:t>
            </a:r>
            <a:r>
              <a:rPr lang="en-US" altLang="ko-KR" dirty="0"/>
              <a:t>, ‘w’ or ‘a’ </a:t>
            </a:r>
            <a:r>
              <a:rPr lang="ko-KR" altLang="en-US" dirty="0"/>
              <a:t>모드로 지정한다</a:t>
            </a:r>
            <a:endParaRPr lang="en-US" altLang="ko-KR" dirty="0"/>
          </a:p>
          <a:p>
            <a:pPr marL="366713" lvl="1" indent="0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/>
              <a:t>outf</a:t>
            </a:r>
            <a:r>
              <a:rPr lang="en-US" altLang="ko-KR" sz="2000" dirty="0"/>
              <a:t> = </a:t>
            </a:r>
            <a:r>
              <a:rPr lang="en-US" altLang="ko-KR" sz="2000" dirty="0">
                <a:solidFill>
                  <a:srgbClr val="FF6600"/>
                </a:solidFill>
              </a:rPr>
              <a:t>open</a:t>
            </a:r>
            <a:r>
              <a:rPr lang="en-US" altLang="ko-KR" sz="2000" dirty="0"/>
              <a:t>('out.txt</a:t>
            </a:r>
            <a:r>
              <a:rPr lang="en-US" altLang="ko-KR" sz="2000" dirty="0"/>
              <a:t>', '</a:t>
            </a:r>
            <a:r>
              <a:rPr lang="en-US" altLang="ko-KR" sz="2000" dirty="0">
                <a:solidFill>
                  <a:srgbClr val="FF6600"/>
                </a:solidFill>
              </a:rPr>
              <a:t>w</a:t>
            </a:r>
            <a:r>
              <a:rPr lang="en-US" altLang="ko-KR" sz="2000" dirty="0"/>
              <a:t>')</a:t>
            </a:r>
          </a:p>
          <a:p>
            <a:pPr marL="366713" lvl="1" indent="0">
              <a:buFont typeface="Arial" panose="020B0604020202020204" pitchFamily="34" charset="0"/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>
                <a:solidFill>
                  <a:srgbClr val="FF6600"/>
                </a:solidFill>
              </a:rPr>
              <a:t>outf.write</a:t>
            </a:r>
            <a:r>
              <a:rPr lang="en-US" altLang="ko-KR" sz="2000" dirty="0"/>
              <a:t>('All that I need you')</a:t>
            </a:r>
          </a:p>
          <a:p>
            <a:pPr marL="366713" lvl="1" indent="0">
              <a:buFont typeface="Arial" panose="020B0604020202020204" pitchFamily="34" charset="0"/>
              <a:buNone/>
            </a:pPr>
            <a:r>
              <a:rPr lang="en-US" altLang="ko-KR" sz="2000" dirty="0"/>
              <a:t>19</a:t>
            </a:r>
            <a:endParaRPr lang="ko-KR" altLang="en-US" sz="20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1466485" y="2933340"/>
            <a:ext cx="1695451" cy="1085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0787" y="2805891"/>
            <a:ext cx="196560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쓰기 된</a:t>
            </a:r>
            <a:r>
              <a:rPr lang="en-US" altLang="ko-KR" sz="1600" dirty="0"/>
              <a:t> </a:t>
            </a:r>
            <a:r>
              <a:rPr lang="ko-KR" altLang="en-US" sz="1600" dirty="0"/>
              <a:t>문자의 개수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066131" y="3484665"/>
            <a:ext cx="3627603" cy="266259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94147" y="3629815"/>
            <a:ext cx="33820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+mj-ea"/>
                <a:ea typeface="+mj-ea"/>
              </a:rPr>
              <a:t>outf</a:t>
            </a:r>
            <a:r>
              <a:rPr lang="en-US" altLang="ko-KR" sz="1600" dirty="0">
                <a:latin typeface="+mj-ea"/>
                <a:ea typeface="+mj-ea"/>
              </a:rPr>
              <a:t> = open('out.txt', 'w')</a:t>
            </a:r>
          </a:p>
          <a:p>
            <a:r>
              <a:rPr lang="en-US" altLang="ko-KR" sz="1600" dirty="0" err="1">
                <a:latin typeface="+mj-ea"/>
                <a:ea typeface="+mj-ea"/>
              </a:rPr>
              <a:t>outf.write</a:t>
            </a:r>
            <a:r>
              <a:rPr lang="en-US" altLang="ko-KR" sz="1600" dirty="0">
                <a:latin typeface="+mj-ea"/>
                <a:ea typeface="+mj-ea"/>
              </a:rPr>
              <a:t>('All that I need you')</a:t>
            </a:r>
          </a:p>
          <a:p>
            <a:r>
              <a:rPr lang="en-US" altLang="ko-KR" sz="1600" dirty="0" err="1">
                <a:latin typeface="+mj-ea"/>
                <a:ea typeface="+mj-ea"/>
              </a:rPr>
              <a:t>outf.close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 err="1">
                <a:latin typeface="+mj-ea"/>
                <a:ea typeface="+mj-ea"/>
              </a:rPr>
              <a:t>inf</a:t>
            </a:r>
            <a:r>
              <a:rPr lang="en-US" altLang="ko-KR" sz="1600" dirty="0">
                <a:latin typeface="+mj-ea"/>
                <a:ea typeface="+mj-ea"/>
              </a:rPr>
              <a:t> = open('out.txt', 'r')</a:t>
            </a:r>
          </a:p>
          <a:p>
            <a:r>
              <a:rPr lang="en-US" altLang="ko-KR" sz="1600" dirty="0">
                <a:latin typeface="+mj-ea"/>
                <a:ea typeface="+mj-ea"/>
              </a:rPr>
              <a:t>s = </a:t>
            </a:r>
            <a:r>
              <a:rPr lang="en-US" altLang="ko-KR" sz="1600" dirty="0" err="1">
                <a:latin typeface="+mj-ea"/>
                <a:ea typeface="+mj-ea"/>
              </a:rPr>
              <a:t>inf.readline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</a:p>
          <a:p>
            <a:r>
              <a:rPr lang="en-US" altLang="ko-KR" sz="1600" dirty="0">
                <a:latin typeface="+mj-ea"/>
                <a:ea typeface="+mj-ea"/>
              </a:rPr>
              <a:t>print(s)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 err="1">
                <a:latin typeface="+mj-ea"/>
                <a:ea typeface="+mj-ea"/>
              </a:rPr>
              <a:t>inf.close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99" y="4926544"/>
            <a:ext cx="3718968" cy="10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8167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Writing to a text file (2/3)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이어서 계속 쓰기와 읽기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2050975"/>
            <a:ext cx="6894368" cy="349249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7146" y="2185965"/>
            <a:ext cx="627763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outf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open('out.txt', 'w')</a:t>
            </a:r>
          </a:p>
          <a:p>
            <a:r>
              <a:rPr lang="en-US" altLang="ko-KR" dirty="0" err="1">
                <a:latin typeface="+mj-ea"/>
                <a:ea typeface="+mj-ea"/>
              </a:rPr>
              <a:t>outf.write</a:t>
            </a:r>
            <a:r>
              <a:rPr lang="en-US" altLang="ko-KR" dirty="0">
                <a:latin typeface="+mj-ea"/>
                <a:ea typeface="+mj-ea"/>
              </a:rPr>
              <a:t>('All that I need you \n')</a:t>
            </a:r>
          </a:p>
          <a:p>
            <a:r>
              <a:rPr lang="en-US" altLang="ko-KR" dirty="0" err="1">
                <a:latin typeface="+mj-ea"/>
                <a:ea typeface="+mj-ea"/>
              </a:rPr>
              <a:t>outf.write</a:t>
            </a:r>
            <a:r>
              <a:rPr lang="en-US" altLang="ko-KR" dirty="0">
                <a:latin typeface="+mj-ea"/>
                <a:ea typeface="+mj-ea"/>
              </a:rPr>
              <a:t>('From early in the morning, till late at night \n')</a:t>
            </a:r>
          </a:p>
          <a:p>
            <a:r>
              <a:rPr lang="en-US" altLang="ko-KR" dirty="0" err="1">
                <a:latin typeface="+mj-ea"/>
                <a:ea typeface="+mj-ea"/>
              </a:rPr>
              <a:t>outf.write</a:t>
            </a:r>
            <a:r>
              <a:rPr lang="en-US" altLang="ko-KR" dirty="0">
                <a:latin typeface="+mj-ea"/>
                <a:ea typeface="+mj-ea"/>
              </a:rPr>
              <a:t>('All that I need you\n')</a:t>
            </a:r>
          </a:p>
          <a:p>
            <a:r>
              <a:rPr lang="en-US" altLang="ko-KR" dirty="0" err="1">
                <a:latin typeface="+mj-ea"/>
                <a:ea typeface="+mj-ea"/>
              </a:rPr>
              <a:t>outf.close</a:t>
            </a:r>
            <a:r>
              <a:rPr lang="en-US" altLang="ko-KR" dirty="0">
                <a:latin typeface="+mj-ea"/>
                <a:ea typeface="+mj-ea"/>
              </a:rPr>
              <a:t>()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inf</a:t>
            </a:r>
            <a:r>
              <a:rPr lang="en-US" altLang="ko-KR" dirty="0">
                <a:latin typeface="+mj-ea"/>
                <a:ea typeface="+mj-ea"/>
              </a:rPr>
              <a:t> = open('out.txt', 'r')</a:t>
            </a:r>
          </a:p>
          <a:p>
            <a:r>
              <a:rPr lang="en-US" altLang="ko-KR" dirty="0">
                <a:latin typeface="+mj-ea"/>
                <a:ea typeface="+mj-ea"/>
              </a:rPr>
              <a:t>s = </a:t>
            </a:r>
            <a:r>
              <a:rPr lang="en-US" altLang="ko-KR" dirty="0" err="1">
                <a:latin typeface="+mj-ea"/>
                <a:ea typeface="+mj-ea"/>
              </a:rPr>
              <a:t>inf.readlines</a:t>
            </a:r>
            <a:r>
              <a:rPr lang="en-US" altLang="ko-KR" dirty="0">
                <a:latin typeface="+mj-ea"/>
                <a:ea typeface="+mj-ea"/>
              </a:rPr>
              <a:t>()</a:t>
            </a:r>
          </a:p>
          <a:p>
            <a:r>
              <a:rPr lang="en-US" altLang="ko-KR" dirty="0">
                <a:latin typeface="+mj-ea"/>
                <a:ea typeface="+mj-ea"/>
              </a:rPr>
              <a:t>print(s)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inf.close</a:t>
            </a:r>
            <a:r>
              <a:rPr lang="en-US" altLang="ko-KR" dirty="0">
                <a:latin typeface="+mj-ea"/>
                <a:ea typeface="+mj-ea"/>
              </a:rPr>
              <a:t>()</a:t>
            </a:r>
            <a:endParaRPr lang="ko-KR" altLang="en-US" dirty="0">
              <a:latin typeface="+mj-ea"/>
              <a:ea typeface="+mj-ea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22" y="5325286"/>
            <a:ext cx="7421011" cy="121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61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Writing to a text file (3/3)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Open </a:t>
            </a:r>
            <a:r>
              <a:rPr lang="ko-KR" altLang="en-US" dirty="0"/>
              <a:t>할 때</a:t>
            </a:r>
            <a:r>
              <a:rPr lang="en-US" altLang="ko-KR" dirty="0"/>
              <a:t> ‘a’ </a:t>
            </a:r>
            <a:r>
              <a:rPr lang="ko-KR" altLang="en-US" dirty="0"/>
              <a:t>모드로 지정하여 내용을 추가해 본다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86522" y="2667309"/>
            <a:ext cx="6096494" cy="299121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0124" y="2802299"/>
            <a:ext cx="59828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outf</a:t>
            </a:r>
            <a:r>
              <a:rPr lang="en-US" altLang="ko-KR" dirty="0">
                <a:latin typeface="+mj-ea"/>
                <a:ea typeface="+mj-ea"/>
              </a:rPr>
              <a:t> = </a:t>
            </a:r>
            <a:r>
              <a:rPr lang="en-US" altLang="ko-KR" dirty="0">
                <a:solidFill>
                  <a:srgbClr val="C00000"/>
                </a:solidFill>
                <a:latin typeface="+mj-ea"/>
                <a:ea typeface="+mj-ea"/>
              </a:rPr>
              <a:t>open('out.txt', 'a')</a:t>
            </a:r>
          </a:p>
          <a:p>
            <a:r>
              <a:rPr lang="en-US" altLang="ko-KR" dirty="0" err="1">
                <a:latin typeface="+mj-ea"/>
                <a:ea typeface="+mj-ea"/>
              </a:rPr>
              <a:t>outf.write</a:t>
            </a:r>
            <a:r>
              <a:rPr lang="en-US" altLang="ko-KR" dirty="0">
                <a:latin typeface="+mj-ea"/>
                <a:ea typeface="+mj-ea"/>
              </a:rPr>
              <a:t>('This is append sample\n')</a:t>
            </a:r>
          </a:p>
          <a:p>
            <a:r>
              <a:rPr lang="en-US" altLang="ko-KR" dirty="0" err="1">
                <a:latin typeface="+mj-ea"/>
                <a:ea typeface="+mj-ea"/>
              </a:rPr>
              <a:t>outf.close</a:t>
            </a:r>
            <a:r>
              <a:rPr lang="en-US" altLang="ko-KR" dirty="0">
                <a:latin typeface="+mj-ea"/>
                <a:ea typeface="+mj-ea"/>
              </a:rPr>
              <a:t>()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inf</a:t>
            </a:r>
            <a:r>
              <a:rPr lang="en-US" altLang="ko-KR" dirty="0">
                <a:latin typeface="+mj-ea"/>
                <a:ea typeface="+mj-ea"/>
              </a:rPr>
              <a:t> = open('out.txt', 'r')</a:t>
            </a:r>
          </a:p>
          <a:p>
            <a:r>
              <a:rPr lang="en-US" altLang="ko-KR" dirty="0">
                <a:latin typeface="+mj-ea"/>
                <a:ea typeface="+mj-ea"/>
              </a:rPr>
              <a:t>s = </a:t>
            </a:r>
            <a:r>
              <a:rPr lang="en-US" altLang="ko-KR" dirty="0" err="1">
                <a:latin typeface="+mj-ea"/>
                <a:ea typeface="+mj-ea"/>
              </a:rPr>
              <a:t>inf.readlines</a:t>
            </a:r>
            <a:r>
              <a:rPr lang="en-US" altLang="ko-KR" dirty="0">
                <a:latin typeface="+mj-ea"/>
                <a:ea typeface="+mj-ea"/>
              </a:rPr>
              <a:t>()</a:t>
            </a:r>
          </a:p>
          <a:p>
            <a:r>
              <a:rPr lang="en-US" altLang="ko-KR" dirty="0">
                <a:latin typeface="+mj-ea"/>
                <a:ea typeface="+mj-ea"/>
              </a:rPr>
              <a:t>print(s)</a:t>
            </a: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 err="1">
                <a:latin typeface="+mj-ea"/>
                <a:ea typeface="+mj-ea"/>
              </a:rPr>
              <a:t>inf.close</a:t>
            </a:r>
            <a:r>
              <a:rPr lang="en-US" altLang="ko-KR" dirty="0">
                <a:latin typeface="+mj-ea"/>
                <a:ea typeface="+mj-ea"/>
              </a:rPr>
              <a:t>()</a:t>
            </a:r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48745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 a text file, write to a new text file 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‘poem.txt’</a:t>
            </a:r>
            <a:r>
              <a:rPr lang="ko-KR" altLang="en-US" dirty="0"/>
              <a:t>를 읽어서 줄 간격이 </a:t>
            </a:r>
            <a:r>
              <a:rPr lang="en-US" altLang="ko-KR" dirty="0"/>
              <a:t>2</a:t>
            </a:r>
            <a:r>
              <a:rPr lang="ko-KR" altLang="en-US" dirty="0"/>
              <a:t>줄이 되는 </a:t>
            </a:r>
            <a:r>
              <a:rPr lang="en-US" altLang="ko-KR" dirty="0"/>
              <a:t>‘poemdouble.txt’ </a:t>
            </a:r>
            <a:r>
              <a:rPr lang="ko-KR" altLang="en-US" dirty="0"/>
              <a:t>를 만든다</a:t>
            </a:r>
            <a:endParaRPr lang="en-US" altLang="ko-KR" dirty="0"/>
          </a:p>
          <a:p>
            <a:pPr lvl="2"/>
            <a:r>
              <a:rPr lang="en-US" altLang="ko-KR" dirty="0"/>
              <a:t>‘poem.txt’ </a:t>
            </a:r>
            <a:r>
              <a:rPr lang="ko-KR" altLang="en-US" dirty="0"/>
              <a:t>내용이 몇 줄인지 알고 있을 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51637" y="3077299"/>
            <a:ext cx="6581063" cy="353139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1328576" y="3212235"/>
            <a:ext cx="6377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open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</a:rPr>
              <a:t>'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poem.txt</a:t>
            </a:r>
            <a:r>
              <a:rPr lang="en-US" altLang="ko-KR" sz="1800" dirty="0">
                <a:solidFill>
                  <a:srgbClr val="C00000"/>
                </a:solidFill>
                <a:latin typeface="+mj-ea"/>
              </a:rPr>
              <a:t>'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</a:rPr>
              <a:t>'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ko-KR" sz="1800" dirty="0">
                <a:solidFill>
                  <a:srgbClr val="C00000"/>
                </a:solidFill>
                <a:latin typeface="+mj-ea"/>
              </a:rPr>
              <a:t>'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8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open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</a:rPr>
              <a:t>'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poemdouble.txt</a:t>
            </a:r>
            <a:r>
              <a:rPr lang="en-US" altLang="ko-KR" sz="1800" dirty="0">
                <a:solidFill>
                  <a:srgbClr val="C00000"/>
                </a:solidFill>
                <a:latin typeface="+mj-ea"/>
              </a:rPr>
              <a:t>'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</a:rPr>
              <a:t>'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w</a:t>
            </a:r>
            <a:r>
              <a:rPr lang="en-US" altLang="ko-KR" sz="1800" dirty="0">
                <a:solidFill>
                  <a:srgbClr val="C00000"/>
                </a:solidFill>
                <a:latin typeface="+mj-ea"/>
              </a:rPr>
              <a:t>'</a:t>
            </a:r>
            <a:r>
              <a:rPr lang="en-US" altLang="ko-KR" sz="1800" dirty="0" smtClean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)</a:t>
            </a:r>
            <a:endParaRPr lang="en-US" altLang="ko-KR" sz="18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in range(10) :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s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inf.readline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print(s)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s = s + '\n'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(s)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481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6ECF436-9479-4EDD-99DA-4A0BAA62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BEE2D2B-B497-40BF-9D9E-6222429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개인별로 최근 </a:t>
            </a:r>
            <a:r>
              <a:rPr lang="en-US" altLang="ko-KR" dirty="0"/>
              <a:t>5</a:t>
            </a:r>
            <a:r>
              <a:rPr lang="ko-KR" altLang="en-US" dirty="0"/>
              <a:t>년간의 키 기록이 입력되어 있는</a:t>
            </a:r>
            <a:r>
              <a:rPr lang="en-US" altLang="ko-KR" dirty="0"/>
              <a:t>‘height.txt’</a:t>
            </a:r>
            <a:r>
              <a:rPr lang="ko-KR" altLang="en-US" dirty="0"/>
              <a:t> 파일을 읽어온다</a:t>
            </a:r>
            <a:endParaRPr lang="en-US" altLang="ko-KR" dirty="0"/>
          </a:p>
          <a:p>
            <a:r>
              <a:rPr lang="ko-KR" altLang="en-US" dirty="0"/>
              <a:t>개개인의 </a:t>
            </a:r>
            <a:r>
              <a:rPr lang="en-US" altLang="ko-KR" dirty="0"/>
              <a:t>5</a:t>
            </a:r>
            <a:r>
              <a:rPr lang="ko-KR" altLang="en-US" dirty="0"/>
              <a:t>년간의 키 변화를 화면에 출력한다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699AC24D-0DE0-4B04-8263-DE8E066300CD}"/>
              </a:ext>
            </a:extLst>
          </p:cNvPr>
          <p:cNvSpPr/>
          <p:nvPr/>
        </p:nvSpPr>
        <p:spPr>
          <a:xfrm>
            <a:off x="979714" y="3665877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# height.txt</a:t>
            </a:r>
          </a:p>
          <a:p>
            <a:r>
              <a:rPr lang="ko-KR" altLang="en-US" dirty="0"/>
              <a:t>김영희 149.8 150 153.3 157 160 </a:t>
            </a:r>
          </a:p>
          <a:p>
            <a:r>
              <a:rPr lang="ko-KR" altLang="en-US" dirty="0"/>
              <a:t>이지수 158.5 159.2 160.4 161 161.1</a:t>
            </a:r>
          </a:p>
          <a:p>
            <a:r>
              <a:rPr lang="ko-KR" altLang="en-US" dirty="0"/>
              <a:t>박지훈 169.1 173.3 174 175.5 176</a:t>
            </a:r>
          </a:p>
          <a:p>
            <a:r>
              <a:rPr lang="ko-KR" altLang="en-US" dirty="0"/>
              <a:t>최수현 152 154.1 154.5 156.2 157</a:t>
            </a:r>
          </a:p>
          <a:p>
            <a:r>
              <a:rPr lang="ko-KR" altLang="en-US" dirty="0"/>
              <a:t>유선호 159.9 164.6 172.1 177 181.3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4A52C70-1A90-4A32-A94B-CA2EA60203A5}"/>
              </a:ext>
            </a:extLst>
          </p:cNvPr>
          <p:cNvSpPr/>
          <p:nvPr/>
        </p:nvSpPr>
        <p:spPr>
          <a:xfrm>
            <a:off x="841661" y="3468915"/>
            <a:ext cx="4006110" cy="2148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182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3BCBF23-0EC1-42C0-AF92-3D83AEE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xmlns="" id="{A0C9664C-A735-42E4-BE9C-6401D406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66" y="1749017"/>
            <a:ext cx="7642420" cy="45792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3AF9F59C-7D9B-4890-940F-EC73EA0EDFDC}"/>
              </a:ext>
            </a:extLst>
          </p:cNvPr>
          <p:cNvSpPr txBox="1"/>
          <p:nvPr/>
        </p:nvSpPr>
        <p:spPr>
          <a:xfrm>
            <a:off x="748004" y="1883953"/>
            <a:ext cx="708970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open('height.txt', 'r')</a:t>
            </a: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length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result = []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diff = 0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)):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s =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].split(" ")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diff = float(s[5])-float(s[1])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result.append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((s[0], diff))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8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in range(length):</a:t>
            </a:r>
          </a:p>
          <a:p>
            <a:pPr>
              <a:lnSpc>
                <a:spcPct val="100000"/>
              </a:lnSpc>
            </a:pP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    print(result[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][0], "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님은 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5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년간 키가 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", result[</a:t>
            </a:r>
            <a:r>
              <a:rPr lang="en-US" altLang="ko-KR" sz="18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][1], " cm </a:t>
            </a:r>
            <a:r>
              <a:rPr lang="ko-KR" altLang="en-US" sz="1800" dirty="0">
                <a:latin typeface="+mj-ea"/>
                <a:ea typeface="+mj-ea"/>
                <a:cs typeface="Times New Roman" panose="02020603050405020304" pitchFamily="18" charset="0"/>
              </a:rPr>
              <a:t>자랐네요</a:t>
            </a:r>
            <a:r>
              <a:rPr lang="en-US" altLang="ko-KR" sz="1800" dirty="0">
                <a:latin typeface="+mj-ea"/>
                <a:ea typeface="+mj-ea"/>
                <a:cs typeface="Times New Roman" panose="02020603050405020304" pitchFamily="18" charset="0"/>
              </a:rPr>
              <a:t>")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F295070-D3BD-49BE-88AA-38E5BF0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45" y="2054942"/>
            <a:ext cx="5306845" cy="1756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74035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처리하는 </a:t>
            </a:r>
            <a:r>
              <a:rPr lang="en-US" altLang="ko-KR" dirty="0"/>
              <a:t>method </a:t>
            </a:r>
            <a:r>
              <a:rPr lang="ko-KR" altLang="en-US" dirty="0"/>
              <a:t>활용하기</a:t>
            </a:r>
            <a:endParaRPr lang="en-US" altLang="ko-KR" dirty="0"/>
          </a:p>
          <a:p>
            <a:r>
              <a:rPr lang="ko-KR" altLang="en-US" dirty="0"/>
              <a:t>파일을 읽은 후 처리하기</a:t>
            </a:r>
            <a:endParaRPr lang="en-US" altLang="ko-KR" dirty="0"/>
          </a:p>
          <a:p>
            <a:r>
              <a:rPr lang="ko-KR" altLang="en-US" dirty="0"/>
              <a:t>처리한 결과를 파일에 쓰기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5977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2, 3</a:t>
            </a:r>
            <a:r>
              <a:rPr lang="ko-KR" altLang="en-US" dirty="0"/>
              <a:t>번을</a:t>
            </a:r>
            <a:r>
              <a:rPr lang="en-US" altLang="ko-KR" dirty="0"/>
              <a:t> </a:t>
            </a:r>
            <a:r>
              <a:rPr lang="ko-KR" altLang="en-US" dirty="0"/>
              <a:t>입력한 코드와 </a:t>
            </a:r>
            <a:endParaRPr lang="en-US" altLang="ko-KR" dirty="0"/>
          </a:p>
          <a:p>
            <a:r>
              <a:rPr lang="ko-KR" altLang="en-US" dirty="0"/>
              <a:t>실행 결과 화면을 캡쳐하여 게시판에 올리시오</a:t>
            </a:r>
          </a:p>
        </p:txBody>
      </p:sp>
    </p:spTree>
    <p:extLst>
      <p:ext uri="{BB962C8B-B14F-4D97-AF65-F5344CB8AC3E}">
        <p14:creationId xmlns:p14="http://schemas.microsoft.com/office/powerpoint/2010/main" val="123925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처리하는 </a:t>
            </a:r>
            <a:r>
              <a:rPr lang="en-US" altLang="ko-KR" dirty="0"/>
              <a:t>method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 lvl="1"/>
            <a:r>
              <a:rPr lang="en-US" altLang="ko-KR" dirty="0"/>
              <a:t>.split</a:t>
            </a:r>
            <a:r>
              <a:rPr lang="en-US" altLang="ko-KR" dirty="0">
                <a:sym typeface="Wingdings"/>
              </a:rPr>
              <a:t>():</a:t>
            </a:r>
            <a:r>
              <a:rPr lang="ko-KR" altLang="en-US" dirty="0">
                <a:sym typeface="Wingdings"/>
              </a:rPr>
              <a:t> 문자열을 단어 단위</a:t>
            </a:r>
            <a:r>
              <a:rPr lang="en-US" altLang="ko-KR" dirty="0">
                <a:sym typeface="Wingdings"/>
              </a:rPr>
              <a:t>,</a:t>
            </a:r>
            <a:r>
              <a:rPr lang="ko-KR" altLang="en-US" dirty="0">
                <a:sym typeface="Wingdings"/>
              </a:rPr>
              <a:t> 리스트로 생성</a:t>
            </a:r>
            <a:endParaRPr lang="en-US" altLang="ko-KR" dirty="0">
              <a:sym typeface="Wingdings"/>
            </a:endParaRPr>
          </a:p>
          <a:p>
            <a:pPr lvl="1"/>
            <a:r>
              <a:rPr lang="en-US" altLang="ko-KR" dirty="0" err="1">
                <a:sym typeface="Wingdings"/>
              </a:rPr>
              <a:t>readlines</a:t>
            </a:r>
            <a:r>
              <a:rPr lang="en-US" altLang="ko-KR" dirty="0">
                <a:sym typeface="Wingdings"/>
              </a:rPr>
              <a:t>():</a:t>
            </a:r>
            <a:r>
              <a:rPr lang="ko-KR" altLang="en-US" dirty="0">
                <a:sym typeface="Wingdings"/>
              </a:rPr>
              <a:t> 한 줄 단위로 문자열 리스트 생성</a:t>
            </a:r>
            <a:endParaRPr lang="en-US" altLang="ko-KR" dirty="0"/>
          </a:p>
          <a:p>
            <a:r>
              <a:rPr lang="ko-KR" altLang="en-US" dirty="0"/>
              <a:t>파일을 읽은 후 처리하기</a:t>
            </a:r>
            <a:endParaRPr lang="en-US" altLang="ko-KR" dirty="0"/>
          </a:p>
          <a:p>
            <a:pPr lvl="1"/>
            <a:r>
              <a:rPr lang="ko-KR" altLang="en-US" dirty="0" err="1"/>
              <a:t>여러줄로</a:t>
            </a:r>
            <a:r>
              <a:rPr lang="ko-KR" altLang="en-US" dirty="0"/>
              <a:t> 구성된 파일을 읽어서 원하는 형태로 나누어서 처리</a:t>
            </a:r>
            <a:endParaRPr lang="en-US" altLang="ko-KR" dirty="0"/>
          </a:p>
          <a:p>
            <a:r>
              <a:rPr lang="ko-KR" altLang="en-US" dirty="0"/>
              <a:t>프로그램 내에서 처리한 결과를 파일에 쓰기</a:t>
            </a:r>
            <a:endParaRPr lang="en-US" altLang="ko-KR" dirty="0"/>
          </a:p>
          <a:p>
            <a:pPr lvl="1"/>
            <a:r>
              <a:rPr lang="en-US" altLang="ko-KR" dirty="0" err="1"/>
              <a:t>outf</a:t>
            </a:r>
            <a:r>
              <a:rPr lang="en-US" altLang="ko-KR" dirty="0"/>
              <a:t> = open</a:t>
            </a:r>
            <a:r>
              <a:rPr lang="en-US" altLang="ko-KR" dirty="0"/>
              <a:t>('out.txt</a:t>
            </a:r>
            <a:r>
              <a:rPr lang="en-US" altLang="ko-KR" dirty="0"/>
              <a:t>', 'w')</a:t>
            </a:r>
          </a:p>
          <a:p>
            <a:pPr lvl="1"/>
            <a:r>
              <a:rPr lang="en-US" altLang="ko-KR" dirty="0" err="1"/>
              <a:t>outf.write</a:t>
            </a:r>
            <a:r>
              <a:rPr lang="en-US" altLang="ko-KR" dirty="0"/>
              <a:t>('All that I need you')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481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latin typeface="+mj-ea"/>
              </a:rPr>
              <a:t>‘this is string!!   ‘</a:t>
            </a:r>
          </a:p>
          <a:p>
            <a:pPr lvl="1"/>
            <a:r>
              <a:rPr lang="en-US" altLang="ko-KR" dirty="0">
                <a:latin typeface="+mj-ea"/>
              </a:rPr>
              <a:t>‘</a:t>
            </a:r>
            <a:r>
              <a:rPr lang="ko-KR" altLang="en-US" dirty="0">
                <a:latin typeface="+mj-ea"/>
              </a:rPr>
              <a:t>   </a:t>
            </a:r>
            <a:r>
              <a:rPr lang="en-US" altLang="ko-KR" dirty="0">
                <a:latin typeface="+mj-ea"/>
              </a:rPr>
              <a:t>this is string!!’</a:t>
            </a:r>
          </a:p>
          <a:p>
            <a:pPr lvl="1"/>
            <a:r>
              <a:rPr lang="en-US" altLang="ko-KR" dirty="0">
                <a:latin typeface="+mj-ea"/>
              </a:rPr>
              <a:t>‘this is string!!’</a:t>
            </a:r>
          </a:p>
          <a:p>
            <a:pPr lvl="1"/>
            <a:r>
              <a:rPr lang="en-US" altLang="ko-KR" dirty="0">
                <a:latin typeface="+mj-ea"/>
              </a:rPr>
              <a:t>‘</a:t>
            </a:r>
            <a:r>
              <a:rPr lang="ko-KR" altLang="en-US" dirty="0">
                <a:latin typeface="+mj-ea"/>
              </a:rPr>
              <a:t>   </a:t>
            </a:r>
            <a:r>
              <a:rPr lang="en-US" altLang="ko-KR" dirty="0">
                <a:latin typeface="+mj-ea"/>
              </a:rPr>
              <a:t>this is string!!   ‘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30770" y="2299171"/>
            <a:ext cx="6471318" cy="78126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78845" y="2299170"/>
            <a:ext cx="59788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+mj-ea"/>
              </a:rPr>
              <a:t>&gt;&gt;&gt; s</a:t>
            </a:r>
            <a:r>
              <a:rPr lang="en-US" altLang="ko-KR" dirty="0">
                <a:latin typeface="+mj-ea"/>
              </a:rPr>
              <a:t>="</a:t>
            </a:r>
            <a:r>
              <a:rPr lang="ko-KR" altLang="en-US" dirty="0" smtClean="0">
                <a:latin typeface="+mj-ea"/>
              </a:rPr>
              <a:t>   </a:t>
            </a:r>
            <a:r>
              <a:rPr lang="en-US" altLang="ko-KR" dirty="0">
                <a:latin typeface="+mj-ea"/>
              </a:rPr>
              <a:t>this is string</a:t>
            </a:r>
            <a:r>
              <a:rPr lang="en-US" altLang="ko-KR" dirty="0" smtClean="0">
                <a:latin typeface="+mj-ea"/>
              </a:rPr>
              <a:t>!!   </a:t>
            </a:r>
            <a:r>
              <a:rPr lang="en-US" altLang="ko-KR" dirty="0">
                <a:latin typeface="+mj-ea"/>
              </a:rPr>
              <a:t>"</a:t>
            </a:r>
            <a:endParaRPr lang="en-US" altLang="ko-KR" dirty="0">
              <a:latin typeface="+mj-ea"/>
            </a:endParaRPr>
          </a:p>
          <a:p>
            <a:r>
              <a:rPr lang="en-US" altLang="ko-KR" dirty="0">
                <a:latin typeface="+mj-ea"/>
              </a:rPr>
              <a:t>&gt;&gt;&gt; </a:t>
            </a:r>
            <a:r>
              <a:rPr lang="en-US" altLang="ko-KR" dirty="0" err="1">
                <a:latin typeface="+mj-ea"/>
              </a:rPr>
              <a:t>s.lstrip</a:t>
            </a:r>
            <a:r>
              <a:rPr lang="en-US" altLang="ko-KR" dirty="0">
                <a:latin typeface="+mj-ea"/>
              </a:rPr>
              <a:t>(" ")</a:t>
            </a:r>
          </a:p>
        </p:txBody>
      </p:sp>
    </p:spTree>
    <p:extLst>
      <p:ext uri="{BB962C8B-B14F-4D97-AF65-F5344CB8AC3E}">
        <p14:creationId xmlns:p14="http://schemas.microsoft.com/office/powerpoint/2010/main" val="1013753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 선다 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코드의 실행 결과는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  <a:latin typeface="+mj-ea"/>
              </a:rPr>
              <a:t>‘this is string!!   ‘</a:t>
            </a:r>
          </a:p>
          <a:p>
            <a:pPr lvl="1"/>
            <a:r>
              <a:rPr lang="en-US" altLang="ko-KR" dirty="0">
                <a:latin typeface="+mj-ea"/>
              </a:rPr>
              <a:t>‘</a:t>
            </a:r>
            <a:r>
              <a:rPr lang="ko-KR" altLang="en-US" dirty="0">
                <a:latin typeface="+mj-ea"/>
              </a:rPr>
              <a:t>   </a:t>
            </a:r>
            <a:r>
              <a:rPr lang="en-US" altLang="ko-KR" dirty="0">
                <a:latin typeface="+mj-ea"/>
              </a:rPr>
              <a:t>this is string!!’</a:t>
            </a:r>
          </a:p>
          <a:p>
            <a:pPr lvl="1"/>
            <a:r>
              <a:rPr lang="en-US" altLang="ko-KR" dirty="0">
                <a:latin typeface="+mj-ea"/>
              </a:rPr>
              <a:t>‘this is string!!’</a:t>
            </a:r>
          </a:p>
          <a:p>
            <a:pPr lvl="1"/>
            <a:r>
              <a:rPr lang="en-US" altLang="ko-KR" dirty="0">
                <a:latin typeface="+mj-ea"/>
              </a:rPr>
              <a:t>‘</a:t>
            </a:r>
            <a:r>
              <a:rPr lang="ko-KR" altLang="en-US" dirty="0">
                <a:latin typeface="+mj-ea"/>
              </a:rPr>
              <a:t>   </a:t>
            </a:r>
            <a:r>
              <a:rPr lang="en-US" altLang="ko-KR" dirty="0">
                <a:latin typeface="+mj-ea"/>
              </a:rPr>
              <a:t>this is string!!   ‘</a:t>
            </a:r>
            <a:endParaRPr lang="ko-KR" altLang="en-US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30770" y="2299171"/>
            <a:ext cx="6471318" cy="78126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78845" y="2299170"/>
            <a:ext cx="597885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+mj-ea"/>
              </a:rPr>
              <a:t>&gt;&gt;&gt; </a:t>
            </a:r>
            <a:r>
              <a:rPr lang="en-US" altLang="ko-KR" dirty="0">
                <a:latin typeface="+mj-ea"/>
              </a:rPr>
              <a:t>s="</a:t>
            </a:r>
            <a:r>
              <a:rPr lang="ko-KR" altLang="en-US" dirty="0" smtClean="0">
                <a:latin typeface="+mj-ea"/>
              </a:rPr>
              <a:t>   </a:t>
            </a:r>
            <a:r>
              <a:rPr lang="en-US" altLang="ko-KR" dirty="0" smtClean="0">
                <a:latin typeface="+mj-ea"/>
              </a:rPr>
              <a:t>this is string</a:t>
            </a:r>
            <a:r>
              <a:rPr lang="en-US" altLang="ko-KR" dirty="0">
                <a:latin typeface="+mj-ea"/>
              </a:rPr>
              <a:t>!! </a:t>
            </a:r>
            <a:r>
              <a:rPr lang="en-US" altLang="ko-KR" dirty="0" smtClean="0">
                <a:latin typeface="+mj-ea"/>
              </a:rPr>
              <a:t>  "</a:t>
            </a:r>
            <a:endParaRPr lang="en-US" altLang="ko-KR" dirty="0" smtClean="0">
              <a:latin typeface="+mj-ea"/>
            </a:endParaRPr>
          </a:p>
          <a:p>
            <a:r>
              <a:rPr lang="en-US" altLang="ko-KR" dirty="0" smtClean="0">
                <a:latin typeface="+mj-ea"/>
              </a:rPr>
              <a:t>&gt;&gt;&gt; </a:t>
            </a:r>
            <a:r>
              <a:rPr lang="en-US" altLang="ko-KR" dirty="0" err="1">
                <a:latin typeface="+mj-ea"/>
              </a:rPr>
              <a:t>s.lstrip</a:t>
            </a:r>
            <a:r>
              <a:rPr lang="en-US" altLang="ko-KR" dirty="0">
                <a:latin typeface="+mj-ea"/>
              </a:rPr>
              <a:t>(" ")</a:t>
            </a:r>
          </a:p>
        </p:txBody>
      </p:sp>
    </p:spTree>
    <p:extLst>
      <p:ext uri="{BB962C8B-B14F-4D97-AF65-F5344CB8AC3E}">
        <p14:creationId xmlns:p14="http://schemas.microsoft.com/office/powerpoint/2010/main" val="35649861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 dirty="0"/>
              <a:t>선다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6190"/>
          </a:xfrm>
        </p:spPr>
        <p:txBody>
          <a:bodyPr>
            <a:normAutofit/>
          </a:bodyPr>
          <a:lstStyle/>
          <a:p>
            <a:r>
              <a:rPr lang="ko-KR" altLang="en-US" dirty="0"/>
              <a:t>다음 코드는 어떤 기능을 제공하는가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‘p1.txt’</a:t>
            </a:r>
            <a:r>
              <a:rPr lang="ko-KR" altLang="en-US" dirty="0"/>
              <a:t>를 읽어서 그 내용을 화면에 출력한다</a:t>
            </a:r>
            <a:endParaRPr lang="en-US" altLang="ko-KR" dirty="0"/>
          </a:p>
          <a:p>
            <a:pPr lvl="1"/>
            <a:r>
              <a:rPr lang="en-US" altLang="ko-KR" dirty="0"/>
              <a:t>‘p1.txt’</a:t>
            </a:r>
            <a:r>
              <a:rPr lang="ko-KR" altLang="en-US" dirty="0"/>
              <a:t>를 읽어서 그대로 </a:t>
            </a:r>
            <a:r>
              <a:rPr lang="en-US" altLang="ko-KR" dirty="0"/>
              <a:t>‘p2.txt’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lvl="1"/>
            <a:r>
              <a:rPr lang="en-US" altLang="ko-KR" dirty="0"/>
              <a:t>‘p1.txt’</a:t>
            </a:r>
            <a:r>
              <a:rPr lang="ko-KR" altLang="en-US" dirty="0"/>
              <a:t>를 읽어서 줄 간격을 </a:t>
            </a:r>
            <a:r>
              <a:rPr lang="en-US" altLang="ko-KR" dirty="0"/>
              <a:t>2</a:t>
            </a:r>
            <a:r>
              <a:rPr lang="ko-KR" altLang="en-US" dirty="0"/>
              <a:t>배로 하여 </a:t>
            </a:r>
            <a:r>
              <a:rPr lang="en-US" altLang="ko-KR" dirty="0"/>
              <a:t>‘p2.txt’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lvl="1"/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가지 문항 모두 틀리게 기술되었다</a:t>
            </a:r>
            <a:endParaRPr lang="en-US" altLang="ko-KR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30770" y="2299170"/>
            <a:ext cx="3739994" cy="211845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78845" y="2299170"/>
            <a:ext cx="318890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  <a:cs typeface="Times New Roman" panose="02020603050405020304" pitchFamily="18" charset="0"/>
              </a:rPr>
              <a:t>inf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 = open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(</a:t>
            </a:r>
            <a:r>
              <a:rPr lang="en-US" altLang="ko-KR" dirty="0" smtClean="0">
                <a:latin typeface="+mj-ea"/>
                <a:cs typeface="Times New Roman" panose="02020603050405020304" pitchFamily="18" charset="0"/>
              </a:rPr>
              <a:t>'p1.txt', 'r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')</a:t>
            </a:r>
            <a:endParaRPr lang="en-US" altLang="ko-KR" dirty="0">
              <a:latin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  <a:cs typeface="Times New Roman" panose="02020603050405020304" pitchFamily="18" charset="0"/>
              </a:rPr>
              <a:t>outf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 = open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('p2.txt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', 'w')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j-ea"/>
                <a:cs typeface="Times New Roman" panose="02020603050405020304" pitchFamily="18" charset="0"/>
              </a:rPr>
              <a:t>for </a:t>
            </a:r>
            <a:r>
              <a:rPr lang="en-US" altLang="ko-KR" dirty="0" err="1">
                <a:latin typeface="+mj-ea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 in range(10) 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j-ea"/>
                <a:cs typeface="Times New Roman" panose="02020603050405020304" pitchFamily="18" charset="0"/>
              </a:rPr>
              <a:t>    s = </a:t>
            </a:r>
            <a:r>
              <a:rPr lang="en-US" altLang="ko-KR" dirty="0" err="1">
                <a:latin typeface="+mj-ea"/>
                <a:cs typeface="Times New Roman" panose="02020603050405020304" pitchFamily="18" charset="0"/>
              </a:rPr>
              <a:t>inf.readline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j-ea"/>
                <a:cs typeface="Times New Roman" panose="02020603050405020304" pitchFamily="18" charset="0"/>
              </a:rPr>
              <a:t>    s = s + '\n'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j-ea"/>
                <a:cs typeface="Times New Roman" panose="02020603050405020304" pitchFamily="18" charset="0"/>
              </a:rPr>
              <a:t>    </a:t>
            </a:r>
            <a:r>
              <a:rPr lang="en-US" altLang="ko-KR" dirty="0" err="1">
                <a:latin typeface="+mj-ea"/>
                <a:cs typeface="Times New Roman" panose="02020603050405020304" pitchFamily="18" charset="0"/>
              </a:rPr>
              <a:t>outf.write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(s)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14214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사지</a:t>
            </a:r>
            <a:r>
              <a:rPr lang="en-US" altLang="ko-KR" dirty="0"/>
              <a:t> </a:t>
            </a:r>
            <a:r>
              <a:rPr lang="ko-KR" altLang="en-US"/>
              <a:t>선다 답안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r>
              <a:rPr lang="ko-KR" altLang="en-US" dirty="0"/>
              <a:t>다음 코드는 어떤 기능을 제공하는가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‘p1.txt’</a:t>
            </a:r>
            <a:r>
              <a:rPr lang="ko-KR" altLang="en-US" dirty="0"/>
              <a:t>를 읽어서 그 내용을 화면에 출력한다</a:t>
            </a:r>
            <a:endParaRPr lang="en-US" altLang="ko-KR" dirty="0"/>
          </a:p>
          <a:p>
            <a:pPr lvl="1"/>
            <a:r>
              <a:rPr lang="en-US" altLang="ko-KR" dirty="0"/>
              <a:t>‘p1.txt’</a:t>
            </a:r>
            <a:r>
              <a:rPr lang="ko-KR" altLang="en-US" dirty="0"/>
              <a:t>를 읽어서 그대로 </a:t>
            </a:r>
            <a:r>
              <a:rPr lang="en-US" altLang="ko-KR" dirty="0"/>
              <a:t>‘p2.txt’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‘p1.txt’</a:t>
            </a:r>
            <a:r>
              <a:rPr lang="ko-KR" altLang="en-US" dirty="0">
                <a:solidFill>
                  <a:srgbClr val="FF0000"/>
                </a:solidFill>
              </a:rPr>
              <a:t>를 읽어서 줄 간격을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배로 하여 </a:t>
            </a:r>
            <a:r>
              <a:rPr lang="en-US" altLang="ko-KR" dirty="0">
                <a:solidFill>
                  <a:srgbClr val="FF0000"/>
                </a:solidFill>
              </a:rPr>
              <a:t>‘p2.txt’</a:t>
            </a:r>
            <a:r>
              <a:rPr lang="ko-KR" altLang="en-US" dirty="0">
                <a:solidFill>
                  <a:srgbClr val="FF0000"/>
                </a:solidFill>
              </a:rPr>
              <a:t>를 생성한다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위 </a:t>
            </a:r>
            <a:r>
              <a:rPr lang="en-US" altLang="ko-KR" dirty="0"/>
              <a:t>3</a:t>
            </a:r>
            <a:r>
              <a:rPr lang="ko-KR" altLang="en-US" dirty="0"/>
              <a:t>가지 문항 모두 틀리게 기술되었다</a:t>
            </a:r>
            <a:endParaRPr lang="en-US" altLang="ko-KR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30770" y="2299170"/>
            <a:ext cx="3739994" cy="211845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endParaRPr lang="ko-KR" altLang="en-US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478845" y="2299170"/>
            <a:ext cx="3188901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  <a:cs typeface="Times New Roman" panose="02020603050405020304" pitchFamily="18" charset="0"/>
              </a:rPr>
              <a:t>inf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 = open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(</a:t>
            </a:r>
            <a:r>
              <a:rPr lang="en-US" altLang="ko-KR" dirty="0" smtClean="0">
                <a:latin typeface="+mj-ea"/>
                <a:cs typeface="Times New Roman" panose="02020603050405020304" pitchFamily="18" charset="0"/>
              </a:rPr>
              <a:t>'p1.txt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', </a:t>
            </a:r>
            <a:r>
              <a:rPr lang="en-US" altLang="ko-KR" dirty="0" smtClean="0">
                <a:latin typeface="+mj-ea"/>
                <a:cs typeface="Times New Roman" panose="02020603050405020304" pitchFamily="18" charset="0"/>
              </a:rPr>
              <a:t>'r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')</a:t>
            </a:r>
            <a:endParaRPr lang="en-US" altLang="ko-KR" dirty="0">
              <a:latin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 err="1">
                <a:latin typeface="+mj-ea"/>
                <a:cs typeface="Times New Roman" panose="02020603050405020304" pitchFamily="18" charset="0"/>
              </a:rPr>
              <a:t>outf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 = open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('p2.txt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', 'w')</a:t>
            </a:r>
          </a:p>
          <a:p>
            <a:pPr>
              <a:lnSpc>
                <a:spcPct val="100000"/>
              </a:lnSpc>
            </a:pPr>
            <a:endParaRPr lang="en-US" altLang="ko-KR" dirty="0">
              <a:latin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j-ea"/>
                <a:cs typeface="Times New Roman" panose="02020603050405020304" pitchFamily="18" charset="0"/>
              </a:rPr>
              <a:t>for </a:t>
            </a:r>
            <a:r>
              <a:rPr lang="en-US" altLang="ko-KR" dirty="0" err="1">
                <a:latin typeface="+mj-ea"/>
                <a:cs typeface="Times New Roman" panose="02020603050405020304" pitchFamily="18" charset="0"/>
              </a:rPr>
              <a:t>i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 in range(10) :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j-ea"/>
                <a:cs typeface="Times New Roman" panose="02020603050405020304" pitchFamily="18" charset="0"/>
              </a:rPr>
              <a:t>    s = </a:t>
            </a:r>
            <a:r>
              <a:rPr lang="en-US" altLang="ko-KR" dirty="0" err="1">
                <a:latin typeface="+mj-ea"/>
                <a:cs typeface="Times New Roman" panose="02020603050405020304" pitchFamily="18" charset="0"/>
              </a:rPr>
              <a:t>inf.readline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j-ea"/>
                <a:cs typeface="Times New Roman" panose="02020603050405020304" pitchFamily="18" charset="0"/>
              </a:rPr>
              <a:t>    s = s + '\n'</a:t>
            </a: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+mj-ea"/>
                <a:cs typeface="Times New Roman" panose="02020603050405020304" pitchFamily="18" charset="0"/>
              </a:rPr>
              <a:t>    </a:t>
            </a:r>
            <a:r>
              <a:rPr lang="en-US" altLang="ko-KR" dirty="0" err="1">
                <a:latin typeface="+mj-ea"/>
                <a:cs typeface="Times New Roman" panose="02020603050405020304" pitchFamily="18" charset="0"/>
              </a:rPr>
              <a:t>outf.write</a:t>
            </a:r>
            <a:r>
              <a:rPr lang="en-US" altLang="ko-KR" dirty="0">
                <a:latin typeface="+mj-ea"/>
                <a:cs typeface="Times New Roman" panose="02020603050405020304" pitchFamily="18" charset="0"/>
              </a:rPr>
              <a:t>(s)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0034858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</a:t>
            </a:r>
            <a:r>
              <a:rPr lang="en-US" altLang="ko-KR" dirty="0"/>
              <a:t>_02 </a:t>
            </a:r>
            <a:r>
              <a:rPr lang="ko-KR" altLang="en-US" dirty="0"/>
              <a:t>파일 입출력 함수 활용</a:t>
            </a:r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Split() method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문자열을 단어 단위</a:t>
            </a:r>
            <a:r>
              <a:rPr lang="en-US" altLang="ko-KR" dirty="0"/>
              <a:t>,</a:t>
            </a:r>
            <a:r>
              <a:rPr lang="ko-KR" altLang="en-US" dirty="0"/>
              <a:t> 리스트로 만들어 준다</a:t>
            </a:r>
            <a:endParaRPr lang="en-US" altLang="ko-KR" dirty="0"/>
          </a:p>
          <a:p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r>
              <a:rPr lang="ko-KR" altLang="en-US" dirty="0"/>
              <a:t>는 한 줄 단위로 문자열 리스트 생성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2383" y="2987958"/>
            <a:ext cx="4700016" cy="358371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7727" y="3279385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latin typeface="+mj-ea"/>
                <a:ea typeface="+mj-ea"/>
              </a:rPr>
              <a:t>inf = open('poem.txt', 'r')</a:t>
            </a:r>
          </a:p>
          <a:p>
            <a:endParaRPr lang="ko-KR" altLang="en-US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s = inf.readline()</a:t>
            </a:r>
          </a:p>
          <a:p>
            <a:r>
              <a:rPr lang="ko-KR" altLang="en-US" sz="1600" dirty="0">
                <a:latin typeface="+mj-ea"/>
                <a:ea typeface="+mj-ea"/>
              </a:rPr>
              <a:t>print('readline( ) = ',  s)</a:t>
            </a:r>
          </a:p>
          <a:p>
            <a:endParaRPr lang="ko-KR" altLang="en-US" sz="1600" dirty="0">
              <a:latin typeface="+mj-ea"/>
              <a:ea typeface="+mj-ea"/>
            </a:endParaRPr>
          </a:p>
          <a:p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</a:rPr>
              <a:t>slist = s.split()</a:t>
            </a:r>
          </a:p>
          <a:p>
            <a:r>
              <a:rPr lang="ko-KR" altLang="en-US" sz="1600" dirty="0">
                <a:latin typeface="+mj-ea"/>
                <a:ea typeface="+mj-ea"/>
              </a:rPr>
              <a:t>print(slist)</a:t>
            </a:r>
          </a:p>
          <a:p>
            <a:r>
              <a:rPr lang="ko-KR" altLang="en-US" sz="1600" dirty="0">
                <a:latin typeface="+mj-ea"/>
                <a:ea typeface="+mj-ea"/>
              </a:rPr>
              <a:t>print(slist[0])</a:t>
            </a:r>
          </a:p>
          <a:p>
            <a:r>
              <a:rPr lang="ko-KR" altLang="en-US" sz="1600" dirty="0" err="1">
                <a:latin typeface="+mj-ea"/>
                <a:ea typeface="+mj-ea"/>
              </a:rPr>
              <a:t>print</a:t>
            </a:r>
            <a:r>
              <a:rPr lang="ko-KR" altLang="en-US" sz="1600" dirty="0">
                <a:latin typeface="+mj-ea"/>
                <a:ea typeface="+mj-ea"/>
              </a:rPr>
              <a:t>(</a:t>
            </a:r>
            <a:r>
              <a:rPr lang="ko-KR" altLang="en-US" sz="1600" dirty="0" err="1">
                <a:latin typeface="+mj-ea"/>
                <a:ea typeface="+mj-ea"/>
              </a:rPr>
              <a:t>slist</a:t>
            </a:r>
            <a:r>
              <a:rPr lang="ko-KR" altLang="en-US" sz="1600" dirty="0">
                <a:latin typeface="+mj-ea"/>
                <a:ea typeface="+mj-ea"/>
              </a:rPr>
              <a:t>[3])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 err="1">
                <a:latin typeface="+mj-ea"/>
                <a:ea typeface="+mj-ea"/>
              </a:rPr>
              <a:t>inf.close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61" y="4576004"/>
            <a:ext cx="5749244" cy="1598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모서리가 둥근 직사각형 9"/>
          <p:cNvSpPr/>
          <p:nvPr/>
        </p:nvSpPr>
        <p:spPr>
          <a:xfrm>
            <a:off x="3213727" y="5322147"/>
            <a:ext cx="5650873" cy="308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4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Split() </a:t>
            </a:r>
            <a:r>
              <a:rPr lang="ko-KR" altLang="en-US" dirty="0"/>
              <a:t>사용 예제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/>
              <a:t>‘number2.txt’ </a:t>
            </a:r>
            <a:r>
              <a:rPr lang="ko-KR" altLang="en-US"/>
              <a:t>저장 내용이 한 줄에 여러 숫자가 입력 되어 있는 경우 </a:t>
            </a:r>
            <a:endParaRPr lang="en-US" altLang="ko-KR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1173708" y="2634022"/>
            <a:ext cx="6578220" cy="6823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69239" y="2715906"/>
            <a:ext cx="6381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2056 123 67 31 999 1024 5 255 47246</a:t>
            </a:r>
            <a:endParaRPr lang="ko-KR" altLang="en-US" sz="2400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173708" y="3398294"/>
            <a:ext cx="3627603" cy="310365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01724" y="3543444"/>
            <a:ext cx="338203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+mj-ea"/>
                <a:ea typeface="+mj-ea"/>
              </a:rPr>
              <a:t>inf</a:t>
            </a:r>
            <a:r>
              <a:rPr lang="en-US" altLang="ko-KR" sz="1600" dirty="0">
                <a:latin typeface="+mj-ea"/>
                <a:ea typeface="+mj-ea"/>
              </a:rPr>
              <a:t> = open('number2.txt', 'r')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n = </a:t>
            </a:r>
            <a:r>
              <a:rPr lang="en-US" altLang="ko-KR" sz="1600" dirty="0" err="1">
                <a:latin typeface="+mj-ea"/>
                <a:ea typeface="+mj-ea"/>
              </a:rPr>
              <a:t>inf.readline</a:t>
            </a:r>
            <a:r>
              <a:rPr lang="en-US" altLang="ko-KR" sz="1600" dirty="0">
                <a:latin typeface="+mj-ea"/>
                <a:ea typeface="+mj-ea"/>
              </a:rPr>
              <a:t>()</a:t>
            </a:r>
          </a:p>
          <a:p>
            <a:r>
              <a:rPr lang="en-US" altLang="ko-KR" sz="1600" dirty="0">
                <a:latin typeface="+mj-ea"/>
                <a:ea typeface="+mj-ea"/>
              </a:rPr>
              <a:t>print('</a:t>
            </a:r>
            <a:r>
              <a:rPr lang="en-US" altLang="ko-KR" sz="1600" dirty="0" err="1">
                <a:latin typeface="+mj-ea"/>
                <a:ea typeface="+mj-ea"/>
              </a:rPr>
              <a:t>readline</a:t>
            </a:r>
            <a:r>
              <a:rPr lang="en-US" altLang="ko-KR" sz="1600" dirty="0">
                <a:latin typeface="+mj-ea"/>
                <a:ea typeface="+mj-ea"/>
              </a:rPr>
              <a:t>( ) = ',  n)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 err="1">
                <a:latin typeface="+mj-ea"/>
                <a:ea typeface="+mj-ea"/>
              </a:rPr>
              <a:t>nlist</a:t>
            </a:r>
            <a:r>
              <a:rPr lang="en-US" altLang="ko-KR" sz="1600" dirty="0">
                <a:latin typeface="+mj-ea"/>
                <a:ea typeface="+mj-ea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latin typeface="+mj-ea"/>
                <a:ea typeface="+mj-ea"/>
              </a:rPr>
              <a:t>n.split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</a:rPr>
              <a:t>()</a:t>
            </a:r>
          </a:p>
          <a:p>
            <a:r>
              <a:rPr lang="en-US" altLang="ko-KR" sz="1600" dirty="0">
                <a:latin typeface="+mj-ea"/>
                <a:ea typeface="+mj-ea"/>
              </a:rPr>
              <a:t>print(</a:t>
            </a:r>
            <a:r>
              <a:rPr lang="en-US" altLang="ko-KR" sz="1600" dirty="0" err="1">
                <a:latin typeface="+mj-ea"/>
                <a:ea typeface="+mj-ea"/>
              </a:rPr>
              <a:t>nlist</a:t>
            </a:r>
            <a:r>
              <a:rPr lang="en-US" altLang="ko-KR" sz="1600" dirty="0">
                <a:latin typeface="+mj-ea"/>
                <a:ea typeface="+mj-ea"/>
              </a:rPr>
              <a:t>)</a:t>
            </a:r>
          </a:p>
          <a:p>
            <a:r>
              <a:rPr lang="en-US" altLang="ko-KR" sz="1600" dirty="0">
                <a:latin typeface="+mj-ea"/>
                <a:ea typeface="+mj-ea"/>
              </a:rPr>
              <a:t>print(</a:t>
            </a:r>
            <a:r>
              <a:rPr lang="en-US" altLang="ko-KR" sz="1600" dirty="0" err="1">
                <a:latin typeface="+mj-ea"/>
                <a:ea typeface="+mj-ea"/>
              </a:rPr>
              <a:t>nlist</a:t>
            </a:r>
            <a:r>
              <a:rPr lang="en-US" altLang="ko-KR" sz="1600" dirty="0">
                <a:latin typeface="+mj-ea"/>
                <a:ea typeface="+mj-ea"/>
              </a:rPr>
              <a:t>[0])</a:t>
            </a:r>
          </a:p>
          <a:p>
            <a:r>
              <a:rPr lang="en-US" altLang="ko-KR" sz="1600" dirty="0">
                <a:latin typeface="+mj-ea"/>
                <a:ea typeface="+mj-ea"/>
              </a:rPr>
              <a:t>print(</a:t>
            </a:r>
            <a:r>
              <a:rPr lang="en-US" altLang="ko-KR" sz="1600" dirty="0" err="1">
                <a:latin typeface="+mj-ea"/>
                <a:ea typeface="+mj-ea"/>
              </a:rPr>
              <a:t>int</a:t>
            </a:r>
            <a:r>
              <a:rPr lang="en-US" altLang="ko-KR" sz="1600" dirty="0">
                <a:latin typeface="+mj-ea"/>
                <a:ea typeface="+mj-ea"/>
              </a:rPr>
              <a:t>(</a:t>
            </a:r>
            <a:r>
              <a:rPr lang="en-US" altLang="ko-KR" sz="1600" dirty="0" err="1">
                <a:latin typeface="+mj-ea"/>
                <a:ea typeface="+mj-ea"/>
              </a:rPr>
              <a:t>nlist</a:t>
            </a:r>
            <a:r>
              <a:rPr lang="en-US" altLang="ko-KR" sz="1600" dirty="0">
                <a:latin typeface="+mj-ea"/>
                <a:ea typeface="+mj-ea"/>
              </a:rPr>
              <a:t>[0]))</a:t>
            </a:r>
          </a:p>
          <a:p>
            <a:endParaRPr lang="ko-KR" altLang="en-US" sz="1600" dirty="0">
              <a:latin typeface="+mj-ea"/>
              <a:ea typeface="+mj-ea"/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89" y="4860200"/>
            <a:ext cx="5608019" cy="1641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모서리가 둥근 직사각형 14"/>
          <p:cNvSpPr/>
          <p:nvPr/>
        </p:nvSpPr>
        <p:spPr>
          <a:xfrm>
            <a:off x="3495421" y="5530197"/>
            <a:ext cx="5456027" cy="2587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54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Strip()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문자열에서 문자열 시작과 끝의 문자를 제거하는 기능을 제공한다</a:t>
            </a:r>
            <a:endParaRPr lang="en-US" altLang="ko-KR" dirty="0"/>
          </a:p>
          <a:p>
            <a:r>
              <a:rPr lang="ko-KR" altLang="en-US" dirty="0"/>
              <a:t>파일에서 읽은 데이터가 앞에 스페이스가 있거나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‘\n‘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제거할 때 활용한다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195224" y="3771972"/>
            <a:ext cx="6593311" cy="253992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88531" y="3852577"/>
            <a:ext cx="60844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+mj-ea"/>
                <a:ea typeface="+mj-ea"/>
              </a:rPr>
              <a:t>&gt;&gt;&gt; s</a:t>
            </a:r>
            <a:r>
              <a:rPr lang="en-US" altLang="ko-KR" sz="1600" dirty="0" smtClean="0">
                <a:latin typeface="+mj-ea"/>
                <a:ea typeface="+mj-ea"/>
              </a:rPr>
              <a:t>=</a:t>
            </a:r>
            <a:r>
              <a:rPr lang="en-US" altLang="ko-KR" sz="1600" dirty="0">
                <a:latin typeface="+mj-ea"/>
              </a:rPr>
              <a:t>"</a:t>
            </a:r>
            <a:r>
              <a:rPr lang="ko-KR" altLang="en-US" sz="1600" dirty="0" smtClean="0">
                <a:latin typeface="+mj-ea"/>
                <a:ea typeface="+mj-ea"/>
              </a:rPr>
              <a:t>   </a:t>
            </a:r>
            <a:r>
              <a:rPr lang="en-US" altLang="ko-KR" sz="1600" dirty="0">
                <a:latin typeface="+mj-ea"/>
                <a:ea typeface="+mj-ea"/>
              </a:rPr>
              <a:t>this is string, strip function example...!! </a:t>
            </a:r>
            <a:r>
              <a:rPr lang="en-US" altLang="ko-KR" sz="1600" dirty="0">
                <a:latin typeface="+mj-ea"/>
              </a:rPr>
              <a:t>"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j-ea"/>
                <a:ea typeface="+mj-ea"/>
              </a:rPr>
              <a:t>s.strip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</a:rPr>
              <a:t>(" ")</a:t>
            </a:r>
          </a:p>
          <a:p>
            <a:r>
              <a:rPr lang="en-US" altLang="ko-KR" sz="1600" dirty="0">
                <a:latin typeface="+mj-ea"/>
                <a:ea typeface="+mj-ea"/>
              </a:rPr>
              <a:t>'this is string, strip function example</a:t>
            </a:r>
            <a:r>
              <a:rPr lang="en-US" altLang="ko-KR" sz="1600" dirty="0" smtClean="0">
                <a:latin typeface="+mj-ea"/>
                <a:ea typeface="+mj-ea"/>
              </a:rPr>
              <a:t>...!!</a:t>
            </a:r>
            <a:r>
              <a:rPr lang="en-US" altLang="ko-KR" sz="1600" dirty="0" smtClean="0">
                <a:latin typeface="+mj-ea"/>
              </a:rPr>
              <a:t>'</a:t>
            </a:r>
            <a:endParaRPr lang="en-US" altLang="ko-KR" sz="1600" dirty="0">
              <a:latin typeface="+mj-ea"/>
              <a:ea typeface="+mj-ea"/>
            </a:endParaRP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&gt;&gt;&gt; s="@@@@@this is string, strip function example</a:t>
            </a:r>
            <a:r>
              <a:rPr lang="en-US" altLang="ko-KR" sz="1600" dirty="0" smtClean="0">
                <a:latin typeface="+mj-ea"/>
                <a:ea typeface="+mj-ea"/>
              </a:rPr>
              <a:t>...!!@@</a:t>
            </a:r>
            <a:r>
              <a:rPr lang="en-US" altLang="ko-KR" sz="1600" dirty="0">
                <a:latin typeface="+mj-ea"/>
              </a:rPr>
              <a:t>"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latin typeface="+mj-ea"/>
                <a:ea typeface="+mj-ea"/>
              </a:rPr>
              <a:t>s.strip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</a:rPr>
              <a:t>("@")</a:t>
            </a:r>
          </a:p>
          <a:p>
            <a:r>
              <a:rPr lang="en-US" altLang="ko-KR" sz="1600" dirty="0">
                <a:latin typeface="+mj-ea"/>
                <a:ea typeface="+mj-ea"/>
              </a:rPr>
              <a:t>'this is string, strip function example...!!'</a:t>
            </a:r>
            <a:endParaRPr lang="ko-KR" altLang="en-US" sz="1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783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lstrip(), rstrip() </a:t>
            </a:r>
            <a:r>
              <a:rPr lang="ko-KR" altLang="en-US"/>
              <a:t>활용</a:t>
            </a:r>
            <a:endParaRPr lang="ko-KR" altLang="en-US" dirty="0"/>
          </a:p>
        </p:txBody>
      </p:sp>
      <p:sp>
        <p:nvSpPr>
          <p:cNvPr id="1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err="1"/>
              <a:t>lstrip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문자열이 시작하는 곳의 문자들을 제거한다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rstrip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문자열이 끝나는 곳의 문자들을 제거한다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194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다음의 파일을 읽어서 줄마다 평균을 출력 하시오</a:t>
            </a:r>
            <a:endParaRPr lang="en-US" altLang="ko-KR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6361" y="2415893"/>
            <a:ext cx="4845127" cy="3575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6361" y="2495589"/>
            <a:ext cx="56479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j-ea"/>
                <a:ea typeface="+mj-ea"/>
              </a:rPr>
              <a:t>2056,  24,  5,  123,  51</a:t>
            </a:r>
          </a:p>
          <a:p>
            <a:r>
              <a:rPr lang="en-US" altLang="ko-KR" sz="2400" dirty="0">
                <a:latin typeface="+mj-ea"/>
                <a:ea typeface="+mj-ea"/>
              </a:rPr>
              <a:t>123, 67, 24, 1024, 31</a:t>
            </a:r>
          </a:p>
          <a:p>
            <a:r>
              <a:rPr lang="en-US" altLang="ko-KR" sz="2400" dirty="0">
                <a:latin typeface="+mj-ea"/>
                <a:ea typeface="+mj-ea"/>
              </a:rPr>
              <a:t>67, 2056,  24,  5,  123 </a:t>
            </a:r>
          </a:p>
          <a:p>
            <a:r>
              <a:rPr lang="en-US" altLang="ko-KR" sz="2400" dirty="0">
                <a:latin typeface="+mj-ea"/>
                <a:ea typeface="+mj-ea"/>
              </a:rPr>
              <a:t>31, 24,  1024,  31, 1</a:t>
            </a:r>
          </a:p>
          <a:p>
            <a:r>
              <a:rPr lang="en-US" altLang="ko-KR" sz="2400" dirty="0">
                <a:latin typeface="+mj-ea"/>
                <a:ea typeface="+mj-ea"/>
              </a:rPr>
              <a:t>999, 67, 2056,  24,  5 </a:t>
            </a:r>
          </a:p>
          <a:p>
            <a:r>
              <a:rPr lang="en-US" altLang="ko-KR" sz="2400" dirty="0">
                <a:latin typeface="+mj-ea"/>
                <a:ea typeface="+mj-ea"/>
              </a:rPr>
              <a:t>1024, 67,  24,  1024,  31</a:t>
            </a:r>
          </a:p>
          <a:p>
            <a:r>
              <a:rPr lang="en-US" altLang="ko-KR" sz="2400" dirty="0">
                <a:latin typeface="+mj-ea"/>
                <a:ea typeface="+mj-ea"/>
              </a:rPr>
              <a:t>5, 99, 67, 2056,  21</a:t>
            </a:r>
          </a:p>
          <a:p>
            <a:r>
              <a:rPr lang="en-US" altLang="ko-KR" sz="2400" dirty="0">
                <a:latin typeface="+mj-ea"/>
                <a:ea typeface="+mj-ea"/>
              </a:rPr>
              <a:t>255, 256,  24,  5,  123</a:t>
            </a:r>
          </a:p>
          <a:p>
            <a:r>
              <a:rPr lang="en-US" altLang="ko-KR" sz="2400" dirty="0">
                <a:latin typeface="+mj-ea"/>
                <a:ea typeface="+mj-ea"/>
              </a:rPr>
              <a:t>446, 31, 24,  1024,  31 </a:t>
            </a:r>
            <a:endParaRPr lang="ko-KR" altLang="en-US" sz="2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827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자료를 읽어서 문자열에 저장하면</a:t>
            </a:r>
            <a:endParaRPr lang="en-US" altLang="ko-KR" b="0" dirty="0"/>
          </a:p>
          <a:p>
            <a:r>
              <a:rPr lang="en-US" altLang="ko-KR" b="0" dirty="0" err="1"/>
              <a:t>sm</a:t>
            </a:r>
            <a:r>
              <a:rPr lang="en-US" altLang="ko-KR" sz="2000" b="0" dirty="0" smtClean="0"/>
              <a:t>=[</a:t>
            </a:r>
            <a:r>
              <a:rPr lang="en-US" altLang="ko-KR" sz="2000" b="0" dirty="0">
                <a:latin typeface="+mj-ea"/>
              </a:rPr>
              <a:t>'</a:t>
            </a:r>
            <a:r>
              <a:rPr lang="en-US" altLang="ko-KR" sz="2000" b="0" dirty="0" smtClean="0">
                <a:latin typeface="+mj-ea"/>
              </a:rPr>
              <a:t>2056</a:t>
            </a:r>
            <a:r>
              <a:rPr lang="en-US" altLang="ko-KR" sz="2000" b="0" dirty="0">
                <a:latin typeface="+mj-ea"/>
              </a:rPr>
              <a:t>,  24,  5,  123,  </a:t>
            </a:r>
            <a:r>
              <a:rPr lang="en-US" altLang="ko-KR" sz="2000" b="0" dirty="0">
                <a:latin typeface="+mj-ea"/>
              </a:rPr>
              <a:t>51\n', '123</a:t>
            </a:r>
            <a:r>
              <a:rPr lang="en-US" altLang="ko-KR" sz="2000" b="0" dirty="0">
                <a:latin typeface="+mj-ea"/>
              </a:rPr>
              <a:t>, 67, 24, 1024, </a:t>
            </a:r>
            <a:r>
              <a:rPr lang="en-US" altLang="ko-KR" sz="2000" b="0" dirty="0">
                <a:latin typeface="+mj-ea"/>
              </a:rPr>
              <a:t>31\n', '67</a:t>
            </a:r>
            <a:r>
              <a:rPr lang="en-US" altLang="ko-KR" sz="2000" b="0" dirty="0">
                <a:latin typeface="+mj-ea"/>
              </a:rPr>
              <a:t>, 2056,  24,  5, </a:t>
            </a:r>
            <a:r>
              <a:rPr lang="en-US" altLang="ko-KR" sz="2000" b="0" dirty="0">
                <a:latin typeface="+mj-ea"/>
              </a:rPr>
              <a:t>123\n', '31</a:t>
            </a:r>
            <a:r>
              <a:rPr lang="en-US" altLang="ko-KR" sz="2000" b="0" dirty="0">
                <a:latin typeface="+mj-ea"/>
              </a:rPr>
              <a:t>, 24,  1024,  31, </a:t>
            </a:r>
            <a:r>
              <a:rPr lang="en-US" altLang="ko-KR" sz="2000" b="0" dirty="0">
                <a:latin typeface="+mj-ea"/>
              </a:rPr>
              <a:t>1\n', '999</a:t>
            </a:r>
            <a:r>
              <a:rPr lang="en-US" altLang="ko-KR" sz="2000" b="0" dirty="0">
                <a:latin typeface="+mj-ea"/>
              </a:rPr>
              <a:t>, 67, 2056,  24,  </a:t>
            </a:r>
            <a:r>
              <a:rPr lang="en-US" altLang="ko-KR" sz="2000" b="0" dirty="0">
                <a:latin typeface="+mj-ea"/>
              </a:rPr>
              <a:t>5\n', '1024</a:t>
            </a:r>
            <a:r>
              <a:rPr lang="en-US" altLang="ko-KR" sz="2000" b="0" dirty="0">
                <a:latin typeface="+mj-ea"/>
              </a:rPr>
              <a:t>, 67,  24,  1024,  </a:t>
            </a:r>
            <a:r>
              <a:rPr lang="en-US" altLang="ko-KR" sz="2000" b="0" dirty="0">
                <a:latin typeface="+mj-ea"/>
              </a:rPr>
              <a:t>31\n', '5</a:t>
            </a:r>
            <a:r>
              <a:rPr lang="en-US" altLang="ko-KR" sz="2000" b="0" dirty="0">
                <a:latin typeface="+mj-ea"/>
              </a:rPr>
              <a:t>, 99, 67, 2056,  </a:t>
            </a:r>
            <a:r>
              <a:rPr lang="en-US" altLang="ko-KR" sz="2000" b="0" dirty="0">
                <a:latin typeface="+mj-ea"/>
              </a:rPr>
              <a:t>21\n', '255</a:t>
            </a:r>
            <a:r>
              <a:rPr lang="en-US" altLang="ko-KR" sz="2000" b="0" dirty="0">
                <a:latin typeface="+mj-ea"/>
              </a:rPr>
              <a:t>, 256,  24,  5,  </a:t>
            </a:r>
            <a:r>
              <a:rPr lang="en-US" altLang="ko-KR" sz="2000" b="0" dirty="0">
                <a:latin typeface="+mj-ea"/>
              </a:rPr>
              <a:t>123\n', '446</a:t>
            </a:r>
            <a:r>
              <a:rPr lang="en-US" altLang="ko-KR" sz="2000" b="0" dirty="0">
                <a:latin typeface="+mj-ea"/>
              </a:rPr>
              <a:t>, 31, 24,  1024,  </a:t>
            </a:r>
            <a:r>
              <a:rPr lang="en-US" altLang="ko-KR" sz="2000" b="0" dirty="0">
                <a:latin typeface="+mj-ea"/>
              </a:rPr>
              <a:t>31\n']</a:t>
            </a:r>
            <a:endParaRPr lang="ko-KR" altLang="en-US" sz="2000" b="0" dirty="0">
              <a:latin typeface="+mj-e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b="0" dirty="0" err="1">
                <a:latin typeface="+mj-ea"/>
                <a:sym typeface="Wingdings" panose="05000000000000000000" pitchFamily="2" charset="2"/>
              </a:rPr>
              <a:t>sm</a:t>
            </a:r>
            <a:r>
              <a:rPr lang="en-US" altLang="ko-KR" sz="2000" b="0" dirty="0">
                <a:latin typeface="+mj-ea"/>
                <a:sym typeface="Wingdings" panose="05000000000000000000" pitchFamily="2" charset="2"/>
              </a:rPr>
              <a:t>[0</a:t>
            </a:r>
            <a:r>
              <a:rPr lang="en-US" altLang="ko-KR" sz="2000" b="0" dirty="0" smtClean="0">
                <a:latin typeface="+mj-ea"/>
                <a:sym typeface="Wingdings" panose="05000000000000000000" pitchFamily="2" charset="2"/>
              </a:rPr>
              <a:t>]=</a:t>
            </a:r>
            <a:r>
              <a:rPr lang="en-US" altLang="ko-KR" sz="2000" b="0" dirty="0">
                <a:latin typeface="+mj-ea"/>
              </a:rPr>
              <a:t>'2056</a:t>
            </a:r>
            <a:r>
              <a:rPr lang="en-US" altLang="ko-KR" sz="2000" b="0" dirty="0">
                <a:latin typeface="+mj-ea"/>
              </a:rPr>
              <a:t>,  24,  5,  123,  </a:t>
            </a:r>
            <a:r>
              <a:rPr lang="en-US" altLang="ko-KR" sz="2000" b="0" dirty="0">
                <a:latin typeface="+mj-ea"/>
              </a:rPr>
              <a:t>51\n'</a:t>
            </a:r>
            <a:endParaRPr lang="en-US" altLang="ko-KR" sz="2000" b="0" dirty="0">
              <a:latin typeface="+mj-e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b="0" dirty="0" err="1">
                <a:latin typeface="+mj-ea"/>
              </a:rPr>
              <a:t>sm</a:t>
            </a:r>
            <a:r>
              <a:rPr lang="en-US" altLang="ko-KR" sz="2000" b="0" dirty="0">
                <a:latin typeface="+mj-ea"/>
              </a:rPr>
              <a:t>[1</a:t>
            </a:r>
            <a:r>
              <a:rPr lang="en-US" altLang="ko-KR" sz="2000" b="0" dirty="0">
                <a:latin typeface="+mj-ea"/>
              </a:rPr>
              <a:t>]='123</a:t>
            </a:r>
            <a:r>
              <a:rPr lang="en-US" altLang="ko-KR" sz="2000" b="0" dirty="0">
                <a:latin typeface="+mj-ea"/>
              </a:rPr>
              <a:t>, 67, 24, 1024, </a:t>
            </a:r>
            <a:r>
              <a:rPr lang="en-US" altLang="ko-KR" sz="2000" b="0" dirty="0">
                <a:latin typeface="+mj-ea"/>
              </a:rPr>
              <a:t>31\n' </a:t>
            </a:r>
            <a:r>
              <a:rPr lang="en-US" altLang="ko-KR" sz="2000" b="0" dirty="0">
                <a:latin typeface="+mj-ea"/>
              </a:rPr>
              <a:t>…….</a:t>
            </a:r>
          </a:p>
          <a:p>
            <a:pPr marL="0" indent="0">
              <a:buNone/>
            </a:pPr>
            <a:r>
              <a:rPr lang="ko-KR" altLang="en-US" b="0" dirty="0"/>
              <a:t>이므로</a:t>
            </a:r>
            <a:r>
              <a:rPr lang="en-US" altLang="ko-KR" b="0" dirty="0"/>
              <a:t>, </a:t>
            </a:r>
            <a:r>
              <a:rPr lang="en-US" altLang="ko-KR" b="0" dirty="0" err="1"/>
              <a:t>sm</a:t>
            </a:r>
            <a:r>
              <a:rPr lang="en-US" altLang="ko-KR" b="0" dirty="0"/>
              <a:t>[0], </a:t>
            </a:r>
            <a:r>
              <a:rPr lang="en-US" altLang="ko-KR" b="0" dirty="0" err="1"/>
              <a:t>sm</a:t>
            </a:r>
            <a:r>
              <a:rPr lang="en-US" altLang="ko-KR" b="0" dirty="0"/>
              <a:t>[1], …..</a:t>
            </a:r>
            <a:r>
              <a:rPr lang="en-US" altLang="ko-KR" b="0" dirty="0" err="1"/>
              <a:t>sm</a:t>
            </a:r>
            <a:r>
              <a:rPr lang="en-US" altLang="ko-KR" b="0" dirty="0"/>
              <a:t>[8]</a:t>
            </a:r>
            <a:r>
              <a:rPr lang="ko-KR" altLang="en-US" b="0" dirty="0"/>
              <a:t>을 각각 하나의 문자열로 인식하여</a:t>
            </a:r>
            <a:r>
              <a:rPr lang="en-US" altLang="ko-KR" b="0" dirty="0"/>
              <a:t>, </a:t>
            </a:r>
            <a:r>
              <a:rPr lang="ko-KR" altLang="en-US" b="0" dirty="0"/>
              <a:t>그 내용의 평균을 구한다</a:t>
            </a:r>
          </a:p>
        </p:txBody>
      </p:sp>
    </p:spTree>
    <p:extLst>
      <p:ext uri="{BB962C8B-B14F-4D97-AF65-F5344CB8AC3E}">
        <p14:creationId xmlns:p14="http://schemas.microsoft.com/office/powerpoint/2010/main" val="189325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15948" y="1607700"/>
            <a:ext cx="3813130" cy="477158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8650" y="1773353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open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('num2.txt', '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')</a:t>
            </a:r>
          </a:p>
          <a:p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("모든 데이터 = ",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ko-KR" altLang="en-US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for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in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range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].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split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(",")        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## “,” 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중요</a:t>
            </a:r>
            <a:r>
              <a:rPr lang="en-US" altLang="ko-KR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endParaRPr lang="ko-KR" altLang="en-US" sz="1600" dirty="0">
              <a:solidFill>
                <a:srgbClr val="C00000"/>
              </a:solidFill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ko-KR" altLang="en-US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= 0</a:t>
            </a: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for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j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range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      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 + 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int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[</a:t>
            </a:r>
            <a:r>
              <a:rPr lang="ko-KR" altLang="en-US" sz="1600" dirty="0" err="1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j</a:t>
            </a:r>
            <a:r>
              <a:rPr lang="ko-KR" altLang="en-US" sz="1600" dirty="0">
                <a:solidFill>
                  <a:srgbClr val="C00000"/>
                </a:solidFill>
                <a:latin typeface="+mj-ea"/>
                <a:ea typeface="+mj-ea"/>
                <a:cs typeface="Times New Roman" panose="02020603050405020304" pitchFamily="18" charset="0"/>
              </a:rPr>
              <a:t>])</a:t>
            </a: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    </a:t>
            </a: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("평균 = ",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/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))</a:t>
            </a:r>
          </a:p>
          <a:p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latin typeface="+mj-ea"/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  <a:endParaRPr lang="ko-KR" altLang="en-US" sz="16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730ED631-F276-4486-B58A-7ABA868DE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17" r="4553" b="3704"/>
          <a:stretch/>
        </p:blipFill>
        <p:spPr>
          <a:xfrm>
            <a:off x="4364242" y="1582300"/>
            <a:ext cx="4363810" cy="479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1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4704</TotalTime>
  <Words>1476</Words>
  <Application>Microsoft Office PowerPoint</Application>
  <PresentationFormat>화면 슬라이드 쇼(4:3)</PresentationFormat>
  <Paragraphs>277</Paragraphs>
  <Slides>26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Calibri Light</vt:lpstr>
      <vt:lpstr>Times New Roman</vt:lpstr>
      <vt:lpstr>Wingdings</vt:lpstr>
      <vt:lpstr>Office 테마</vt:lpstr>
      <vt:lpstr>파일 입출력 함수 활용 11주차_02</vt:lpstr>
      <vt:lpstr>학습목표</vt:lpstr>
      <vt:lpstr>Split() method</vt:lpstr>
      <vt:lpstr>Split() 사용 예제</vt:lpstr>
      <vt:lpstr>Strip() method</vt:lpstr>
      <vt:lpstr>lstrip(), rstrip() 활용</vt:lpstr>
      <vt:lpstr>연습문제 1</vt:lpstr>
      <vt:lpstr>연습문제 1 설명</vt:lpstr>
      <vt:lpstr>연습문제 1 코드</vt:lpstr>
      <vt:lpstr>연습문제 2</vt:lpstr>
      <vt:lpstr>연습문제 2 코드</vt:lpstr>
      <vt:lpstr>연습문제 3</vt:lpstr>
      <vt:lpstr>연습문제 3 코드 </vt:lpstr>
      <vt:lpstr>Writing to a text file (1/3)</vt:lpstr>
      <vt:lpstr>Writing to a text file (2/3)</vt:lpstr>
      <vt:lpstr>Writing to a text file (3/3)</vt:lpstr>
      <vt:lpstr>Read a text file, write to a new text file </vt:lpstr>
      <vt:lpstr>연습문제 4</vt:lpstr>
      <vt:lpstr>연습문제 4 코드 </vt:lpstr>
      <vt:lpstr>숙제</vt:lpstr>
      <vt:lpstr>강의 요약</vt:lpstr>
      <vt:lpstr>사지 선다</vt:lpstr>
      <vt:lpstr>사지 선다 답안</vt:lpstr>
      <vt:lpstr>사지 선다</vt:lpstr>
      <vt:lpstr>사지 선다 답안</vt:lpstr>
      <vt:lpstr>감사합니다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Humaninus</cp:lastModifiedBy>
  <cp:revision>384</cp:revision>
  <dcterms:created xsi:type="dcterms:W3CDTF">2015-11-07T02:06:58Z</dcterms:created>
  <dcterms:modified xsi:type="dcterms:W3CDTF">2020-02-26T08:45:09Z</dcterms:modified>
</cp:coreProperties>
</file>