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96" r:id="rId3"/>
    <p:sldId id="444" r:id="rId4"/>
    <p:sldId id="445" r:id="rId5"/>
    <p:sldId id="446" r:id="rId6"/>
    <p:sldId id="447" r:id="rId7"/>
    <p:sldId id="448" r:id="rId8"/>
    <p:sldId id="449" r:id="rId9"/>
    <p:sldId id="438" r:id="rId10"/>
    <p:sldId id="452" r:id="rId11"/>
    <p:sldId id="451" r:id="rId12"/>
    <p:sldId id="440" r:id="rId13"/>
    <p:sldId id="439" r:id="rId14"/>
    <p:sldId id="344" r:id="rId15"/>
    <p:sldId id="454" r:id="rId16"/>
    <p:sldId id="457" r:id="rId17"/>
    <p:sldId id="455" r:id="rId18"/>
    <p:sldId id="442" r:id="rId19"/>
    <p:sldId id="458" r:id="rId20"/>
    <p:sldId id="289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0" autoAdjust="0"/>
    <p:restoredTop sz="94660"/>
  </p:normalViewPr>
  <p:slideViewPr>
    <p:cSldViewPr snapToGrid="0">
      <p:cViewPr>
        <p:scale>
          <a:sx n="74" d="100"/>
          <a:sy n="74" d="100"/>
        </p:scale>
        <p:origin x="106" y="9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81BB0B-6FEB-47B7-9852-FD4F00507CBC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B57D5C-85CF-402F-A148-FFDDEB8B9B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775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실행파일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82764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A539-D57D-42BB-91A2-68006C7299A6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7105-714E-4ED6-BF71-171170F71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594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A539-D57D-42BB-91A2-68006C7299A6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7105-714E-4ED6-BF71-171170F71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734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A539-D57D-42BB-91A2-68006C7299A6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7105-714E-4ED6-BF71-171170F71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194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A539-D57D-42BB-91A2-68006C7299A6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7105-714E-4ED6-BF71-171170F71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665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A539-D57D-42BB-91A2-68006C7299A6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7105-714E-4ED6-BF71-171170F71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270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A539-D57D-42BB-91A2-68006C7299A6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7105-714E-4ED6-BF71-171170F71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329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A539-D57D-42BB-91A2-68006C7299A6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7105-714E-4ED6-BF71-171170F71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632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A539-D57D-42BB-91A2-68006C7299A6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7105-714E-4ED6-BF71-171170F71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553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A539-D57D-42BB-91A2-68006C7299A6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7105-714E-4ED6-BF71-171170F71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747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A539-D57D-42BB-91A2-68006C7299A6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7105-714E-4ED6-BF71-171170F71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5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A539-D57D-42BB-91A2-68006C7299A6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E7105-714E-4ED6-BF71-171170F71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800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FA539-D57D-42BB-91A2-68006C7299A6}" type="datetimeFigureOut">
              <a:rPr lang="ko-KR" altLang="en-US" smtClean="0"/>
              <a:t>2020-06-05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E7105-714E-4ED6-BF71-171170F711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805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-course.eu/python3_object_oriented_programming.ph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15</a:t>
            </a:r>
            <a:r>
              <a:rPr lang="ko-KR" altLang="en-US" dirty="0" smtClean="0"/>
              <a:t>주 </a:t>
            </a:r>
            <a:r>
              <a:rPr lang="ko-KR" altLang="en-US" dirty="0"/>
              <a:t>실시간 수업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4000" dirty="0"/>
              <a:t>(</a:t>
            </a:r>
            <a:r>
              <a:rPr lang="en-US" altLang="ko-KR" sz="4000" dirty="0" smtClean="0"/>
              <a:t>14</a:t>
            </a:r>
            <a:r>
              <a:rPr lang="ko-KR" altLang="en-US" sz="4000" dirty="0" smtClean="0"/>
              <a:t>주차 </a:t>
            </a:r>
            <a:r>
              <a:rPr lang="en-US" altLang="ko-KR" sz="4000" dirty="0"/>
              <a:t>review, 2</a:t>
            </a:r>
            <a:r>
              <a:rPr lang="ko-KR" altLang="en-US" sz="4000" dirty="0"/>
              <a:t>개 문제</a:t>
            </a:r>
            <a:r>
              <a:rPr lang="en-US" altLang="ko-KR" sz="4000" dirty="0"/>
              <a:t>)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김경미 </a:t>
            </a:r>
            <a:r>
              <a:rPr lang="en-US" altLang="ko-KR" dirty="0"/>
              <a:t>kmkim@handong.edu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1469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칭찬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92727" y="1461943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ko-KR" sz="1800" dirty="0"/>
              <a:t>from PIL import Image, </a:t>
            </a:r>
            <a:r>
              <a:rPr lang="en-US" altLang="ko-KR" sz="1800" dirty="0" err="1" smtClean="0"/>
              <a:t>ImageDraw</a:t>
            </a:r>
            <a:endParaRPr lang="en-US" altLang="ko-KR" sz="1800" dirty="0" smtClean="0"/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endParaRPr lang="en-US" altLang="ko-KR" sz="1800" dirty="0"/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ko-KR" sz="1800" dirty="0"/>
              <a:t>try: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ko-KR" sz="1800" dirty="0"/>
              <a:t>    im01 = </a:t>
            </a:r>
            <a:r>
              <a:rPr lang="en-US" altLang="ko-KR" sz="1800" dirty="0" err="1"/>
              <a:t>Image.open</a:t>
            </a:r>
            <a:r>
              <a:rPr lang="en-US" altLang="ko-KR" sz="1800" dirty="0"/>
              <a:t>("im01.jpg")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ko-KR" sz="1800" dirty="0"/>
              <a:t>    im02 = </a:t>
            </a:r>
            <a:r>
              <a:rPr lang="en-US" altLang="ko-KR" sz="1800" dirty="0" err="1"/>
              <a:t>Image.open</a:t>
            </a:r>
            <a:r>
              <a:rPr lang="en-US" altLang="ko-KR" sz="1800" dirty="0"/>
              <a:t>("im02.jpg")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ko-KR" sz="1800" dirty="0"/>
              <a:t>    base = </a:t>
            </a:r>
            <a:r>
              <a:rPr lang="en-US" altLang="ko-KR" sz="1800" dirty="0" err="1"/>
              <a:t>Image.open</a:t>
            </a:r>
            <a:r>
              <a:rPr lang="en-US" altLang="ko-KR" sz="1800" dirty="0"/>
              <a:t>("im01.jpg").convert('RGBA')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ko-KR" sz="1800" dirty="0" smtClean="0"/>
              <a:t>except </a:t>
            </a:r>
            <a:r>
              <a:rPr lang="en-US" altLang="ko-KR" sz="1800" dirty="0" err="1"/>
              <a:t>IOError</a:t>
            </a:r>
            <a:r>
              <a:rPr lang="en-US" altLang="ko-KR" sz="1800" dirty="0"/>
              <a:t> as err: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ko-KR" sz="1800" dirty="0"/>
              <a:t>    print("unable to load image")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endParaRPr lang="en-US" altLang="ko-KR" sz="1800" dirty="0"/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ko-KR" sz="1800" dirty="0" err="1"/>
              <a:t>im_bl</a:t>
            </a:r>
            <a:r>
              <a:rPr lang="en-US" altLang="ko-KR" sz="1800" dirty="0"/>
              <a:t>=</a:t>
            </a:r>
            <a:r>
              <a:rPr lang="en-US" altLang="ko-KR" sz="1800" dirty="0" err="1"/>
              <a:t>Image.blend</a:t>
            </a:r>
            <a:r>
              <a:rPr lang="en-US" altLang="ko-KR" sz="1800" dirty="0"/>
              <a:t>(im01, im02, 0.5)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ko-KR" sz="1800" dirty="0" err="1"/>
              <a:t>im_bl.save</a:t>
            </a:r>
            <a:r>
              <a:rPr lang="en-US" altLang="ko-KR" sz="1800" dirty="0"/>
              <a:t>('im_blend.jpg')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ko-KR" sz="1800" dirty="0" err="1"/>
              <a:t>im_BG</a:t>
            </a:r>
            <a:r>
              <a:rPr lang="en-US" altLang="ko-KR" sz="1800" dirty="0"/>
              <a:t> = </a:t>
            </a:r>
            <a:r>
              <a:rPr lang="en-US" altLang="ko-KR" sz="1800" dirty="0" err="1"/>
              <a:t>im_bl.convert</a:t>
            </a:r>
            <a:r>
              <a:rPr lang="en-US" altLang="ko-KR" sz="1800" dirty="0"/>
              <a:t>("L")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endParaRPr lang="en-US" altLang="ko-KR" sz="1800" dirty="0"/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ko-KR" sz="1800" dirty="0"/>
              <a:t>draw=</a:t>
            </a:r>
            <a:r>
              <a:rPr lang="en-US" altLang="ko-KR" sz="1800" dirty="0" err="1"/>
              <a:t>ImageDraw.Draw</a:t>
            </a:r>
            <a:r>
              <a:rPr lang="en-US" altLang="ko-KR" sz="1800" dirty="0"/>
              <a:t>(</a:t>
            </a:r>
            <a:r>
              <a:rPr lang="en-US" altLang="ko-KR" sz="1800" dirty="0" err="1"/>
              <a:t>im_BG</a:t>
            </a:r>
            <a:r>
              <a:rPr lang="en-US" altLang="ko-KR" sz="1800" dirty="0"/>
              <a:t>)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ko-KR" sz="1800" dirty="0" err="1"/>
              <a:t>draw.text</a:t>
            </a:r>
            <a:r>
              <a:rPr lang="en-US" altLang="ko-KR" sz="1800" dirty="0"/>
              <a:t>((200,200), "</a:t>
            </a:r>
            <a:r>
              <a:rPr lang="en-US" altLang="ko-KR" sz="1800" dirty="0" err="1"/>
              <a:t>Seo</a:t>
            </a:r>
            <a:r>
              <a:rPr lang="en-US" altLang="ko-KR" sz="1800" dirty="0"/>
              <a:t> </a:t>
            </a:r>
            <a:r>
              <a:rPr lang="en-US" altLang="ko-KR" sz="1800" dirty="0" err="1"/>
              <a:t>Junseok</a:t>
            </a:r>
            <a:r>
              <a:rPr lang="en-US" altLang="ko-KR" sz="1800" dirty="0"/>
              <a:t>", fill=0)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ko-KR" sz="1800" dirty="0" err="1" smtClean="0"/>
              <a:t>im_BG.show</a:t>
            </a:r>
            <a:r>
              <a:rPr lang="en-US" altLang="ko-KR" sz="1800" dirty="0"/>
              <a:t>()</a:t>
            </a:r>
          </a:p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418191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칭찬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from PIL import Image, </a:t>
            </a:r>
            <a:r>
              <a:rPr lang="en-US" altLang="ko-KR" dirty="0" err="1"/>
              <a:t>ImageFilter</a:t>
            </a:r>
            <a:r>
              <a:rPr lang="en-US" altLang="ko-KR" dirty="0"/>
              <a:t>, </a:t>
            </a:r>
            <a:r>
              <a:rPr lang="en-US" altLang="ko-KR" dirty="0" err="1"/>
              <a:t>ImageEnhance</a:t>
            </a:r>
            <a:r>
              <a:rPr lang="en-US" altLang="ko-KR" dirty="0"/>
              <a:t>, </a:t>
            </a:r>
            <a:r>
              <a:rPr lang="en-US" altLang="ko-KR" dirty="0" err="1"/>
              <a:t>ImageDraw</a:t>
            </a:r>
            <a:r>
              <a:rPr lang="en-US" altLang="ko-KR" dirty="0"/>
              <a:t>, </a:t>
            </a:r>
            <a:r>
              <a:rPr lang="en-US" altLang="ko-KR" dirty="0" err="1"/>
              <a:t>ImageFont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fnt</a:t>
            </a:r>
            <a:r>
              <a:rPr lang="en-US" altLang="ko-KR" dirty="0"/>
              <a:t> = </a:t>
            </a:r>
            <a:r>
              <a:rPr lang="en-US" altLang="ko-KR" dirty="0" err="1"/>
              <a:t>ImageFont.truetype</a:t>
            </a:r>
            <a:r>
              <a:rPr lang="en-US" altLang="ko-KR" dirty="0"/>
              <a:t>("arial.ttf", 30)</a:t>
            </a:r>
          </a:p>
          <a:p>
            <a:pPr marL="0" indent="0">
              <a:buNone/>
            </a:pPr>
            <a:r>
              <a:rPr lang="en-US" altLang="ko-KR" dirty="0"/>
              <a:t>img1 = </a:t>
            </a:r>
            <a:r>
              <a:rPr lang="en-US" altLang="ko-KR" dirty="0" err="1"/>
              <a:t>Image.open</a:t>
            </a:r>
            <a:r>
              <a:rPr lang="en-US" altLang="ko-KR" dirty="0"/>
              <a:t>("im01.jpg")</a:t>
            </a:r>
          </a:p>
          <a:p>
            <a:pPr marL="0" indent="0">
              <a:buNone/>
            </a:pPr>
            <a:r>
              <a:rPr lang="en-US" altLang="ko-KR" dirty="0"/>
              <a:t>img2 = </a:t>
            </a:r>
            <a:r>
              <a:rPr lang="en-US" altLang="ko-KR" dirty="0" err="1"/>
              <a:t>Image.open</a:t>
            </a:r>
            <a:r>
              <a:rPr lang="en-US" altLang="ko-KR" dirty="0"/>
              <a:t>("im02.jpg")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rgbClr val="7030A0"/>
                </a:solidFill>
              </a:rPr>
              <a:t>blend = </a:t>
            </a:r>
            <a:r>
              <a:rPr lang="en-US" altLang="ko-KR" dirty="0" err="1">
                <a:solidFill>
                  <a:srgbClr val="7030A0"/>
                </a:solidFill>
              </a:rPr>
              <a:t>Image.blend</a:t>
            </a:r>
            <a:r>
              <a:rPr lang="en-US" altLang="ko-KR" dirty="0">
                <a:solidFill>
                  <a:srgbClr val="7030A0"/>
                </a:solidFill>
              </a:rPr>
              <a:t>(img1, img2, 0.5)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7030A0"/>
                </a:solidFill>
              </a:rPr>
              <a:t>result = </a:t>
            </a:r>
            <a:r>
              <a:rPr lang="en-US" altLang="ko-KR" dirty="0" err="1">
                <a:solidFill>
                  <a:srgbClr val="7030A0"/>
                </a:solidFill>
              </a:rPr>
              <a:t>blend.convert</a:t>
            </a:r>
            <a:r>
              <a:rPr lang="en-US" altLang="ko-KR" dirty="0">
                <a:solidFill>
                  <a:srgbClr val="7030A0"/>
                </a:solidFill>
              </a:rPr>
              <a:t>('L')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7030A0"/>
                </a:solidFill>
              </a:rPr>
              <a:t>r = </a:t>
            </a:r>
            <a:r>
              <a:rPr lang="en-US" altLang="ko-KR" dirty="0" err="1">
                <a:solidFill>
                  <a:srgbClr val="7030A0"/>
                </a:solidFill>
              </a:rPr>
              <a:t>ImageDraw.Draw</a:t>
            </a:r>
            <a:r>
              <a:rPr lang="en-US" altLang="ko-KR" dirty="0">
                <a:solidFill>
                  <a:srgbClr val="7030A0"/>
                </a:solidFill>
              </a:rPr>
              <a:t>(result)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rgbClr val="7030A0"/>
                </a:solidFill>
              </a:rPr>
              <a:t>r.text</a:t>
            </a:r>
            <a:r>
              <a:rPr lang="en-US" altLang="ko-KR" dirty="0">
                <a:solidFill>
                  <a:srgbClr val="7030A0"/>
                </a:solidFill>
              </a:rPr>
              <a:t>((</a:t>
            </a:r>
            <a:r>
              <a:rPr lang="en-US" altLang="ko-KR" dirty="0" err="1">
                <a:solidFill>
                  <a:srgbClr val="7030A0"/>
                </a:solidFill>
              </a:rPr>
              <a:t>result.width</a:t>
            </a:r>
            <a:r>
              <a:rPr lang="en-US" altLang="ko-KR" dirty="0">
                <a:solidFill>
                  <a:srgbClr val="7030A0"/>
                </a:solidFill>
              </a:rPr>
              <a:t> - 200, </a:t>
            </a:r>
            <a:r>
              <a:rPr lang="en-US" altLang="ko-KR" dirty="0" err="1">
                <a:solidFill>
                  <a:srgbClr val="7030A0"/>
                </a:solidFill>
              </a:rPr>
              <a:t>result.height</a:t>
            </a:r>
            <a:r>
              <a:rPr lang="en-US" altLang="ko-KR" dirty="0">
                <a:solidFill>
                  <a:srgbClr val="7030A0"/>
                </a:solidFill>
              </a:rPr>
              <a:t> - 100), "</a:t>
            </a:r>
            <a:r>
              <a:rPr lang="en-US" altLang="ko-KR" dirty="0" err="1">
                <a:solidFill>
                  <a:srgbClr val="7030A0"/>
                </a:solidFill>
              </a:rPr>
              <a:t>KimDongyun</a:t>
            </a:r>
            <a:r>
              <a:rPr lang="en-US" altLang="ko-KR" dirty="0">
                <a:solidFill>
                  <a:srgbClr val="7030A0"/>
                </a:solidFill>
              </a:rPr>
              <a:t>", font = </a:t>
            </a:r>
            <a:r>
              <a:rPr lang="en-US" altLang="ko-KR" dirty="0" err="1">
                <a:solidFill>
                  <a:srgbClr val="7030A0"/>
                </a:solidFill>
              </a:rPr>
              <a:t>fnt</a:t>
            </a:r>
            <a:r>
              <a:rPr lang="en-US" altLang="ko-KR" dirty="0">
                <a:solidFill>
                  <a:srgbClr val="7030A0"/>
                </a:solidFill>
              </a:rPr>
              <a:t>, fill=128)</a:t>
            </a:r>
          </a:p>
          <a:p>
            <a:pPr marL="0" indent="0">
              <a:buNone/>
            </a:pPr>
            <a:r>
              <a:rPr lang="en-US" altLang="ko-KR" dirty="0" err="1"/>
              <a:t>result.show</a:t>
            </a:r>
            <a:r>
              <a:rPr lang="en-US" altLang="ko-KR" dirty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2252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칭찬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이름쓰기</a:t>
            </a:r>
            <a:r>
              <a:rPr lang="ko-KR" altLang="en-US" dirty="0" smtClean="0"/>
              <a:t> 빠짐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from PIL import Image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try:</a:t>
            </a:r>
          </a:p>
          <a:p>
            <a:pPr marL="0" indent="0">
              <a:buNone/>
            </a:pPr>
            <a:r>
              <a:rPr lang="en-US" altLang="ko-KR" dirty="0"/>
              <a:t>    im01 = </a:t>
            </a:r>
            <a:r>
              <a:rPr lang="en-US" altLang="ko-KR" dirty="0" err="1"/>
              <a:t>Image.open</a:t>
            </a:r>
            <a:r>
              <a:rPr lang="en-US" altLang="ko-KR" dirty="0"/>
              <a:t>("im01.jpg")</a:t>
            </a:r>
          </a:p>
          <a:p>
            <a:pPr marL="0" indent="0">
              <a:buNone/>
            </a:pPr>
            <a:r>
              <a:rPr lang="en-US" altLang="ko-KR" dirty="0"/>
              <a:t>    im02 = </a:t>
            </a:r>
            <a:r>
              <a:rPr lang="en-US" altLang="ko-KR" dirty="0" err="1"/>
              <a:t>Image.open</a:t>
            </a:r>
            <a:r>
              <a:rPr lang="en-US" altLang="ko-KR" dirty="0"/>
              <a:t>("im02.jpg")</a:t>
            </a:r>
          </a:p>
          <a:p>
            <a:pPr marL="0" indent="0">
              <a:buNone/>
            </a:pPr>
            <a:r>
              <a:rPr lang="en-US" altLang="ko-KR" dirty="0" smtClean="0"/>
              <a:t>except </a:t>
            </a:r>
            <a:r>
              <a:rPr lang="en-US" altLang="ko-KR" dirty="0" err="1"/>
              <a:t>IOError</a:t>
            </a:r>
            <a:r>
              <a:rPr lang="en-US" altLang="ko-KR" dirty="0"/>
              <a:t> as err:</a:t>
            </a:r>
          </a:p>
          <a:p>
            <a:pPr marL="0" indent="0">
              <a:buNone/>
            </a:pPr>
            <a:r>
              <a:rPr lang="en-US" altLang="ko-KR" dirty="0"/>
              <a:t>    print("unable to load image")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 smtClean="0"/>
              <a:t>im_bl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Image.blend</a:t>
            </a:r>
            <a:r>
              <a:rPr lang="en-US" altLang="ko-KR" dirty="0" smtClean="0"/>
              <a:t>(im01</a:t>
            </a:r>
            <a:r>
              <a:rPr lang="en-US" altLang="ko-KR" dirty="0"/>
              <a:t>, im02, 0.5)</a:t>
            </a:r>
          </a:p>
          <a:p>
            <a:pPr marL="0" indent="0">
              <a:buNone/>
            </a:pPr>
            <a:r>
              <a:rPr lang="en-US" altLang="ko-KR" dirty="0" err="1" smtClean="0"/>
              <a:t>im_b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im_bl.convert</a:t>
            </a:r>
            <a:r>
              <a:rPr lang="en-US" altLang="ko-KR" dirty="0"/>
              <a:t>("L</a:t>
            </a:r>
            <a:r>
              <a:rPr lang="en-US" altLang="ko-KR" dirty="0" smtClean="0"/>
              <a:t>")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 smtClean="0"/>
              <a:t>im_b.show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1002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14</a:t>
            </a:r>
            <a:r>
              <a:rPr lang="ko-KR" altLang="en-US" smtClean="0"/>
              <a:t>주차</a:t>
            </a:r>
            <a:r>
              <a:rPr lang="en-US" altLang="ko-KR" smtClean="0"/>
              <a:t> </a:t>
            </a:r>
            <a:r>
              <a:rPr lang="ko-KR" altLang="en-US" smtClean="0"/>
              <a:t>문제</a:t>
            </a:r>
            <a:r>
              <a:rPr lang="en-US" altLang="ko-KR" smtClean="0"/>
              <a:t>2, tkinter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mtClean="0"/>
          </a:p>
          <a:p>
            <a:endParaRPr lang="ko-KR" altLang="ko-KR" smtClean="0"/>
          </a:p>
          <a:p>
            <a:endParaRPr lang="ko-KR" altLang="en-US" dirty="0"/>
          </a:p>
        </p:txBody>
      </p:sp>
      <p:sp>
        <p:nvSpPr>
          <p:cNvPr id="4" name="내용 개체 틀 6"/>
          <p:cNvSpPr txBox="1">
            <a:spLocks/>
          </p:cNvSpPr>
          <p:nvPr/>
        </p:nvSpPr>
        <p:spPr>
          <a:xfrm>
            <a:off x="628650" y="1825625"/>
            <a:ext cx="107251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ko-KR" dirty="0" smtClean="0"/>
              <a:t>문자열을 </a:t>
            </a:r>
            <a:r>
              <a:rPr lang="ko-KR" altLang="ko-KR" dirty="0"/>
              <a:t>입력 받아</a:t>
            </a:r>
            <a:r>
              <a:rPr lang="en-US" altLang="ko-KR" dirty="0"/>
              <a:t>, </a:t>
            </a:r>
            <a:r>
              <a:rPr lang="en-US" altLang="ko-KR" dirty="0" smtClean="0"/>
              <a:t>“result” </a:t>
            </a:r>
            <a:r>
              <a:rPr lang="ko-KR" altLang="en-US" dirty="0" smtClean="0"/>
              <a:t>버튼을 누르면 </a:t>
            </a:r>
            <a:r>
              <a:rPr lang="ko-KR" altLang="ko-KR" dirty="0" smtClean="0"/>
              <a:t>소문자만 선택하여 </a:t>
            </a:r>
            <a:r>
              <a:rPr lang="ko-KR" altLang="ko-KR" dirty="0"/>
              <a:t>문자열을 만든 후 </a:t>
            </a:r>
            <a:r>
              <a:rPr lang="en-US" altLang="ko-KR" dirty="0"/>
              <a:t>label</a:t>
            </a:r>
            <a:r>
              <a:rPr lang="ko-KR" altLang="ko-KR" dirty="0"/>
              <a:t>에 </a:t>
            </a:r>
            <a:r>
              <a:rPr lang="ko-KR" altLang="ko-KR" dirty="0" smtClean="0"/>
              <a:t>출력</a:t>
            </a:r>
            <a:r>
              <a:rPr lang="ko-KR" altLang="en-US" dirty="0" smtClean="0"/>
              <a:t>하고</a:t>
            </a:r>
            <a:r>
              <a:rPr lang="en-US" altLang="ko-KR" dirty="0" smtClean="0"/>
              <a:t>, 1</a:t>
            </a:r>
            <a:r>
              <a:rPr lang="ko-KR" altLang="en-US" dirty="0" smtClean="0"/>
              <a:t>번 문제 결과 사진을 화면에 출력한다</a:t>
            </a:r>
            <a:endParaRPr lang="ko-KR" altLang="ko-KR" dirty="0"/>
          </a:p>
          <a:p>
            <a:endParaRPr lang="en-US" altLang="ko-KR" sz="2400" dirty="0" smtClean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23639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3BCDBD-47BA-43D6-93AC-706F34899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번</a:t>
            </a:r>
            <a:r>
              <a:rPr lang="en-US" altLang="ko-KR" dirty="0"/>
              <a:t>, </a:t>
            </a:r>
            <a:r>
              <a:rPr lang="ko-KR" altLang="en-US" dirty="0" smtClean="0"/>
              <a:t>칭찬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18654" y="1581511"/>
            <a:ext cx="5905500" cy="46010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400" dirty="0"/>
              <a:t>from </a:t>
            </a:r>
            <a:r>
              <a:rPr lang="en-US" altLang="ko-KR" sz="1400" dirty="0" err="1"/>
              <a:t>tkinter</a:t>
            </a:r>
            <a:r>
              <a:rPr lang="en-US" altLang="ko-KR" sz="1400" dirty="0"/>
              <a:t> import *</a:t>
            </a:r>
          </a:p>
          <a:p>
            <a:pPr marL="0" indent="0">
              <a:buNone/>
            </a:pPr>
            <a:r>
              <a:rPr lang="en-US" altLang="ko-KR" sz="1400" dirty="0"/>
              <a:t>from PIL import </a:t>
            </a:r>
            <a:r>
              <a:rPr lang="en-US" altLang="ko-KR" sz="1400" dirty="0" err="1"/>
              <a:t>ImageTk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 err="1"/>
              <a:t>def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press_Button</a:t>
            </a:r>
            <a:r>
              <a:rPr lang="en-US" altLang="ko-KR" sz="1400" dirty="0"/>
              <a:t>(event):</a:t>
            </a:r>
          </a:p>
          <a:p>
            <a:pPr marL="0" indent="0">
              <a:buNone/>
            </a:pPr>
            <a:r>
              <a:rPr lang="en-US" altLang="ko-KR" sz="1400" dirty="0"/>
              <a:t>    result = ""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7030A0"/>
                </a:solidFill>
              </a:rPr>
              <a:t>    string = </a:t>
            </a:r>
            <a:r>
              <a:rPr lang="en-US" altLang="ko-KR" sz="1400" dirty="0" err="1">
                <a:solidFill>
                  <a:srgbClr val="7030A0"/>
                </a:solidFill>
              </a:rPr>
              <a:t>txt.get</a:t>
            </a:r>
            <a:r>
              <a:rPr lang="en-US" altLang="ko-KR" sz="1400" dirty="0">
                <a:solidFill>
                  <a:srgbClr val="7030A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ko-KR" sz="1400" dirty="0"/>
              <a:t>    for w in string:</a:t>
            </a:r>
          </a:p>
          <a:p>
            <a:pPr marL="0" indent="0">
              <a:buNone/>
            </a:pPr>
            <a:r>
              <a:rPr lang="en-US" altLang="ko-KR" sz="1400" dirty="0"/>
              <a:t>        if </a:t>
            </a:r>
            <a:r>
              <a:rPr lang="en-US" altLang="ko-KR" sz="1400" dirty="0" err="1"/>
              <a:t>w.islower</a:t>
            </a:r>
            <a:r>
              <a:rPr lang="en-US" altLang="ko-KR" sz="1400" dirty="0"/>
              <a:t>():</a:t>
            </a:r>
          </a:p>
          <a:p>
            <a:pPr marL="0" indent="0">
              <a:buNone/>
            </a:pPr>
            <a:r>
              <a:rPr lang="en-US" altLang="ko-KR" sz="1400" dirty="0"/>
              <a:t>            result+=w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lbl.config</a:t>
            </a:r>
            <a:r>
              <a:rPr lang="en-US" altLang="ko-KR" sz="1400" dirty="0"/>
              <a:t>(text= result)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canvas.create_image</a:t>
            </a:r>
            <a:r>
              <a:rPr lang="en-US" altLang="ko-KR" sz="1400" dirty="0"/>
              <a:t>(0, 0, image = </a:t>
            </a:r>
            <a:r>
              <a:rPr lang="en-US" altLang="ko-KR" sz="1400" dirty="0" err="1"/>
              <a:t>canvas.image</a:t>
            </a:r>
            <a:r>
              <a:rPr lang="en-US" altLang="ko-KR" sz="1400" dirty="0"/>
              <a:t>, anchor='</a:t>
            </a:r>
            <a:r>
              <a:rPr lang="en-US" altLang="ko-KR" sz="1400" dirty="0" err="1"/>
              <a:t>nw</a:t>
            </a:r>
            <a:r>
              <a:rPr lang="en-US" altLang="ko-KR" sz="1400" dirty="0"/>
              <a:t>')</a:t>
            </a:r>
          </a:p>
          <a:p>
            <a:pPr marL="0" indent="0">
              <a:buNone/>
            </a:pPr>
            <a:r>
              <a:rPr lang="en-US" altLang="ko-KR" sz="1400" dirty="0"/>
              <a:t>label=""</a:t>
            </a:r>
          </a:p>
          <a:p>
            <a:pPr marL="0" indent="0">
              <a:buNone/>
            </a:pPr>
            <a:r>
              <a:rPr lang="en-US" altLang="ko-KR" sz="1400" dirty="0"/>
              <a:t>root = </a:t>
            </a:r>
            <a:r>
              <a:rPr lang="en-US" altLang="ko-KR" sz="1400" dirty="0" err="1"/>
              <a:t>Tk</a:t>
            </a:r>
            <a:r>
              <a:rPr lang="en-US" altLang="ko-KR" sz="1400" dirty="0"/>
              <a:t>()</a:t>
            </a:r>
          </a:p>
          <a:p>
            <a:pPr marL="0" indent="0">
              <a:buNone/>
            </a:pPr>
            <a:r>
              <a:rPr lang="en-US" altLang="ko-KR" sz="1400" dirty="0" err="1"/>
              <a:t>root.geometry</a:t>
            </a:r>
            <a:r>
              <a:rPr lang="en-US" altLang="ko-KR" sz="1400" dirty="0"/>
              <a:t>("400x400")</a:t>
            </a:r>
          </a:p>
          <a:p>
            <a:pPr marL="0" indent="0">
              <a:buNone/>
            </a:pPr>
            <a:endParaRPr lang="en-US" altLang="ko-KR" sz="1400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6096000" y="1472334"/>
            <a:ext cx="5777346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400" dirty="0">
                <a:solidFill>
                  <a:srgbClr val="7030A0"/>
                </a:solidFill>
              </a:rPr>
              <a:t>txt = Entry(root)</a:t>
            </a:r>
          </a:p>
          <a:p>
            <a:pPr marL="0" indent="0">
              <a:buNone/>
            </a:pPr>
            <a:r>
              <a:rPr lang="en-US" altLang="ko-KR" sz="1400" dirty="0" err="1"/>
              <a:t>txt.pack</a:t>
            </a:r>
            <a:r>
              <a:rPr lang="en-US" altLang="ko-KR" sz="1400" dirty="0"/>
              <a:t>()</a:t>
            </a:r>
          </a:p>
          <a:p>
            <a:pPr marL="0" indent="0">
              <a:buNone/>
            </a:pP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err="1" smtClean="0"/>
              <a:t>lbl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Label(root, text=label)</a:t>
            </a:r>
          </a:p>
          <a:p>
            <a:pPr marL="0" indent="0">
              <a:buNone/>
            </a:pPr>
            <a:r>
              <a:rPr lang="en-US" altLang="ko-KR" sz="1400" dirty="0" err="1"/>
              <a:t>lbl.pack</a:t>
            </a:r>
            <a:r>
              <a:rPr lang="en-US" altLang="ko-KR" sz="1400" dirty="0"/>
              <a:t>()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button = Button(root, text = "result")</a:t>
            </a:r>
          </a:p>
          <a:p>
            <a:pPr marL="0" indent="0">
              <a:buNone/>
            </a:pPr>
            <a:r>
              <a:rPr lang="en-US" altLang="ko-KR" sz="1400" dirty="0" err="1"/>
              <a:t>button.pack</a:t>
            </a:r>
            <a:r>
              <a:rPr lang="en-US" altLang="ko-KR" sz="1400" dirty="0"/>
              <a:t>()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canvas = Canvas(root, width = </a:t>
            </a:r>
            <a:r>
              <a:rPr lang="en-US" altLang="ko-KR" sz="1400" dirty="0" err="1"/>
              <a:t>result.width</a:t>
            </a:r>
            <a:r>
              <a:rPr lang="en-US" altLang="ko-KR" sz="1400" dirty="0"/>
              <a:t>, height= </a:t>
            </a:r>
            <a:r>
              <a:rPr lang="en-US" altLang="ko-KR" sz="1400" dirty="0" err="1"/>
              <a:t>result.height</a:t>
            </a:r>
            <a:r>
              <a:rPr lang="en-US" altLang="ko-KR" sz="1400" dirty="0"/>
              <a:t>)</a:t>
            </a:r>
          </a:p>
          <a:p>
            <a:pPr marL="0" indent="0">
              <a:buNone/>
            </a:pPr>
            <a:r>
              <a:rPr lang="en-US" altLang="ko-KR" sz="1400" dirty="0" err="1"/>
              <a:t>canvas.pack</a:t>
            </a:r>
            <a:r>
              <a:rPr lang="en-US" altLang="ko-KR" sz="1400" dirty="0"/>
              <a:t>()</a:t>
            </a:r>
          </a:p>
          <a:p>
            <a:pPr marL="0" indent="0">
              <a:buNone/>
            </a:pPr>
            <a:r>
              <a:rPr lang="en-US" altLang="ko-KR" sz="1400" dirty="0" err="1"/>
              <a:t>canvas.image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ImageTk.PhotoImage</a:t>
            </a:r>
            <a:r>
              <a:rPr lang="en-US" altLang="ko-KR" sz="1400" dirty="0"/>
              <a:t>(</a:t>
            </a:r>
            <a:r>
              <a:rPr lang="en-US" altLang="ko-KR" sz="1400" dirty="0">
                <a:solidFill>
                  <a:srgbClr val="7030A0"/>
                </a:solidFill>
              </a:rPr>
              <a:t>result</a:t>
            </a:r>
            <a:r>
              <a:rPr lang="en-US" altLang="ko-KR" sz="1400" dirty="0"/>
              <a:t>)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 err="1"/>
              <a:t>button.bind</a:t>
            </a:r>
            <a:r>
              <a:rPr lang="en-US" altLang="ko-KR" sz="1400" dirty="0"/>
              <a:t>('&lt;Button-1&gt;', </a:t>
            </a:r>
            <a:r>
              <a:rPr lang="en-US" altLang="ko-KR" sz="1400" dirty="0" err="1"/>
              <a:t>press_Button</a:t>
            </a:r>
            <a:r>
              <a:rPr lang="en-US" altLang="ko-KR" sz="1400" dirty="0"/>
              <a:t>)</a:t>
            </a:r>
          </a:p>
          <a:p>
            <a:pPr marL="0" indent="0">
              <a:buNone/>
            </a:pPr>
            <a:r>
              <a:rPr lang="en-US" altLang="ko-KR" sz="1400" dirty="0" err="1" smtClean="0"/>
              <a:t>root.mainloop</a:t>
            </a:r>
            <a:r>
              <a:rPr lang="en-US" altLang="ko-KR" sz="1400" dirty="0"/>
              <a:t>()</a:t>
            </a:r>
            <a:endParaRPr lang="ko-KR" altLang="en-US" sz="1400" dirty="0"/>
          </a:p>
          <a:p>
            <a:pPr marL="0" indent="0">
              <a:buNone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02707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칭찬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13509" y="1409989"/>
            <a:ext cx="5181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400" dirty="0"/>
              <a:t>from </a:t>
            </a:r>
            <a:r>
              <a:rPr lang="en-US" altLang="ko-KR" sz="1400" dirty="0" err="1"/>
              <a:t>tkinter</a:t>
            </a:r>
            <a:r>
              <a:rPr lang="en-US" altLang="ko-KR" sz="1400" dirty="0"/>
              <a:t> import *</a:t>
            </a:r>
          </a:p>
          <a:p>
            <a:pPr marL="0" indent="0">
              <a:buNone/>
            </a:pPr>
            <a:r>
              <a:rPr lang="en-US" altLang="ko-KR" sz="1400" dirty="0"/>
              <a:t>from PIL import </a:t>
            </a:r>
            <a:r>
              <a:rPr lang="en-US" altLang="ko-KR" sz="1400" dirty="0" err="1"/>
              <a:t>ImageTk</a:t>
            </a:r>
            <a:r>
              <a:rPr lang="en-US" altLang="ko-KR" sz="1400" dirty="0"/>
              <a:t>, Image</a:t>
            </a:r>
          </a:p>
          <a:p>
            <a:pPr marL="0" indent="0">
              <a:buNone/>
            </a:pPr>
            <a:r>
              <a:rPr lang="en-US" altLang="ko-KR" sz="1400" dirty="0" smtClean="0"/>
              <a:t>window </a:t>
            </a:r>
            <a:r>
              <a:rPr lang="en-US" altLang="ko-KR" sz="1400" dirty="0"/>
              <a:t>= </a:t>
            </a:r>
            <a:r>
              <a:rPr lang="en-US" altLang="ko-KR" sz="1400" dirty="0" err="1"/>
              <a:t>Tk</a:t>
            </a:r>
            <a:r>
              <a:rPr lang="en-US" altLang="ko-KR" sz="1400" dirty="0"/>
              <a:t>()</a:t>
            </a:r>
          </a:p>
          <a:p>
            <a:pPr marL="0" indent="0">
              <a:buNone/>
            </a:pPr>
            <a:r>
              <a:rPr lang="en-US" altLang="ko-KR" sz="1400" dirty="0" err="1" smtClean="0"/>
              <a:t>window.geometry</a:t>
            </a:r>
            <a:r>
              <a:rPr lang="en-US" altLang="ko-KR" sz="1400" dirty="0"/>
              <a:t>("600x600")</a:t>
            </a:r>
          </a:p>
          <a:p>
            <a:pPr marL="0" indent="0">
              <a:buNone/>
            </a:pPr>
            <a:r>
              <a:rPr lang="en-US" altLang="ko-KR" sz="1400" dirty="0" err="1"/>
              <a:t>window.resizable</a:t>
            </a:r>
            <a:r>
              <a:rPr lang="en-US" altLang="ko-KR" sz="1400" dirty="0"/>
              <a:t>(width=True, height=True)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 err="1"/>
              <a:t>def</a:t>
            </a:r>
            <a:r>
              <a:rPr lang="en-US" altLang="ko-KR" sz="1400" dirty="0"/>
              <a:t> lower():</a:t>
            </a:r>
          </a:p>
          <a:p>
            <a:pPr marL="0" indent="0">
              <a:buNone/>
            </a:pPr>
            <a:r>
              <a:rPr lang="en-US" altLang="ko-KR" sz="1400" dirty="0"/>
              <a:t>    string = </a:t>
            </a:r>
            <a:r>
              <a:rPr lang="en-US" altLang="ko-KR" sz="1400" dirty="0" err="1">
                <a:solidFill>
                  <a:srgbClr val="7030A0"/>
                </a:solidFill>
              </a:rPr>
              <a:t>str</a:t>
            </a:r>
            <a:r>
              <a:rPr lang="en-US" altLang="ko-KR" sz="1400" dirty="0">
                <a:solidFill>
                  <a:srgbClr val="7030A0"/>
                </a:solidFill>
              </a:rPr>
              <a:t>(</a:t>
            </a:r>
            <a:r>
              <a:rPr lang="en-US" altLang="ko-KR" sz="1400" dirty="0" err="1">
                <a:solidFill>
                  <a:srgbClr val="7030A0"/>
                </a:solidFill>
              </a:rPr>
              <a:t>entry.get</a:t>
            </a:r>
            <a:r>
              <a:rPr lang="en-US" altLang="ko-KR" sz="1400" dirty="0">
                <a:solidFill>
                  <a:srgbClr val="7030A0"/>
                </a:solidFill>
              </a:rPr>
              <a:t>())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str_list</a:t>
            </a:r>
            <a:r>
              <a:rPr lang="en-US" altLang="ko-KR" sz="1400" dirty="0"/>
              <a:t> = list(string)</a:t>
            </a:r>
          </a:p>
          <a:p>
            <a:pPr marL="0" indent="0">
              <a:buNone/>
            </a:pPr>
            <a:r>
              <a:rPr lang="en-US" altLang="ko-KR" sz="1400" dirty="0"/>
              <a:t>    for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in range(</a:t>
            </a:r>
            <a:r>
              <a:rPr lang="en-US" altLang="ko-KR" sz="1400" dirty="0" err="1"/>
              <a:t>len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str_list</a:t>
            </a:r>
            <a:r>
              <a:rPr lang="en-US" altLang="ko-KR" sz="1400" dirty="0"/>
              <a:t>)-1, -1, -1):</a:t>
            </a:r>
          </a:p>
          <a:p>
            <a:pPr marL="0" indent="0">
              <a:buNone/>
            </a:pPr>
            <a:r>
              <a:rPr lang="en-US" altLang="ko-KR" sz="1400" dirty="0"/>
              <a:t>        if </a:t>
            </a:r>
            <a:r>
              <a:rPr lang="en-US" altLang="ko-KR" sz="1400" dirty="0" err="1"/>
              <a:t>str_list</a:t>
            </a:r>
            <a:r>
              <a:rPr lang="en-US" altLang="ko-KR" sz="1400" dirty="0"/>
              <a:t>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].</a:t>
            </a:r>
            <a:r>
              <a:rPr lang="en-US" altLang="ko-KR" sz="1400" dirty="0" err="1"/>
              <a:t>islower</a:t>
            </a:r>
            <a:r>
              <a:rPr lang="en-US" altLang="ko-KR" sz="1400" dirty="0"/>
              <a:t>()==False:</a:t>
            </a:r>
          </a:p>
          <a:p>
            <a:pPr marL="0" indent="0">
              <a:buNone/>
            </a:pPr>
            <a:r>
              <a:rPr lang="en-US" altLang="ko-KR" sz="1400" dirty="0"/>
              <a:t>            </a:t>
            </a:r>
            <a:r>
              <a:rPr lang="en-US" altLang="ko-KR" sz="1400" dirty="0" err="1">
                <a:solidFill>
                  <a:srgbClr val="7030A0"/>
                </a:solidFill>
              </a:rPr>
              <a:t>str_list.pop</a:t>
            </a:r>
            <a:r>
              <a:rPr lang="en-US" altLang="ko-KR" sz="1400" dirty="0">
                <a:solidFill>
                  <a:srgbClr val="7030A0"/>
                </a:solidFill>
              </a:rPr>
              <a:t>(</a:t>
            </a:r>
            <a:r>
              <a:rPr lang="en-US" altLang="ko-KR" sz="1400" dirty="0" err="1">
                <a:solidFill>
                  <a:srgbClr val="7030A0"/>
                </a:solidFill>
              </a:rPr>
              <a:t>i</a:t>
            </a:r>
            <a:r>
              <a:rPr lang="en-US" altLang="ko-KR" sz="1400" dirty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sz="1400" dirty="0"/>
              <a:t>    string = "".join(</a:t>
            </a:r>
            <a:r>
              <a:rPr lang="en-US" altLang="ko-KR" sz="1400" dirty="0" err="1"/>
              <a:t>str_list</a:t>
            </a:r>
            <a:r>
              <a:rPr lang="en-US" altLang="ko-KR" sz="1400" dirty="0"/>
              <a:t>)</a:t>
            </a:r>
          </a:p>
          <a:p>
            <a:pPr marL="0" indent="0">
              <a:buNone/>
            </a:pPr>
            <a:r>
              <a:rPr lang="en-US" altLang="ko-KR" sz="1400" dirty="0"/>
              <a:t>    result = Label(window, text=string)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result.pack</a:t>
            </a:r>
            <a:r>
              <a:rPr lang="en-US" altLang="ko-KR" sz="1400" dirty="0"/>
              <a:t>()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entry.delete</a:t>
            </a:r>
            <a:r>
              <a:rPr lang="en-US" altLang="ko-KR" sz="1400" dirty="0"/>
              <a:t>(0, END)</a:t>
            </a:r>
            <a:endParaRPr lang="ko-KR" altLang="en-US" sz="14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400" dirty="0"/>
              <a:t>label = Label(window, text="</a:t>
            </a:r>
            <a:r>
              <a:rPr lang="ko-KR" altLang="en-US" sz="1400" dirty="0"/>
              <a:t>문자열</a:t>
            </a:r>
            <a:r>
              <a:rPr lang="en-US" altLang="ko-KR" sz="1400" dirty="0"/>
              <a:t>")</a:t>
            </a:r>
          </a:p>
          <a:p>
            <a:pPr marL="0" indent="0">
              <a:buNone/>
            </a:pPr>
            <a:r>
              <a:rPr lang="en-US" altLang="ko-KR" sz="1400" dirty="0" err="1"/>
              <a:t>label.pack</a:t>
            </a:r>
            <a:r>
              <a:rPr lang="en-US" altLang="ko-KR" sz="1400" dirty="0"/>
              <a:t>()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entry = Entry(window)</a:t>
            </a:r>
          </a:p>
          <a:p>
            <a:pPr marL="0" indent="0">
              <a:buNone/>
            </a:pPr>
            <a:r>
              <a:rPr lang="en-US" altLang="ko-KR" sz="1400" dirty="0" err="1"/>
              <a:t>entry.pack</a:t>
            </a:r>
            <a:r>
              <a:rPr lang="en-US" altLang="ko-KR" sz="1400" dirty="0"/>
              <a:t>()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button = Button(window, text="RESULT", </a:t>
            </a:r>
            <a:r>
              <a:rPr lang="en-US" altLang="ko-KR" sz="1400" dirty="0">
                <a:solidFill>
                  <a:srgbClr val="7030A0"/>
                </a:solidFill>
              </a:rPr>
              <a:t>command=lower)</a:t>
            </a:r>
          </a:p>
          <a:p>
            <a:pPr marL="0" indent="0">
              <a:buNone/>
            </a:pPr>
            <a:r>
              <a:rPr lang="en-US" altLang="ko-KR" sz="1400" dirty="0" err="1"/>
              <a:t>button.pack</a:t>
            </a:r>
            <a:r>
              <a:rPr lang="en-US" altLang="ko-KR" sz="1400" dirty="0"/>
              <a:t>()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canvas = Canvas(window, width=600, height=600)</a:t>
            </a:r>
          </a:p>
          <a:p>
            <a:pPr marL="0" indent="0">
              <a:buNone/>
            </a:pPr>
            <a:r>
              <a:rPr lang="en-US" altLang="ko-KR" sz="1400" dirty="0" err="1"/>
              <a:t>canvas.place</a:t>
            </a:r>
            <a:r>
              <a:rPr lang="en-US" altLang="ko-KR" sz="1400" dirty="0"/>
              <a:t>(x=55, y=85</a:t>
            </a:r>
            <a:r>
              <a:rPr lang="en-US" altLang="ko-KR" sz="1400" dirty="0" smtClean="0"/>
              <a:t>)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 err="1"/>
              <a:t>window.mainloop</a:t>
            </a:r>
            <a:r>
              <a:rPr lang="en-US" altLang="ko-KR" sz="1400" dirty="0"/>
              <a:t>()</a:t>
            </a:r>
          </a:p>
          <a:p>
            <a:pPr marL="0" indent="0">
              <a:buNone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2733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칭찬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744682" y="1513898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ko-KR" sz="2000" dirty="0"/>
              <a:t>from </a:t>
            </a:r>
            <a:r>
              <a:rPr lang="en-US" altLang="ko-KR" sz="2000" dirty="0" err="1"/>
              <a:t>tkinter</a:t>
            </a:r>
            <a:r>
              <a:rPr lang="en-US" altLang="ko-KR" sz="2000" dirty="0"/>
              <a:t> import </a:t>
            </a:r>
            <a:r>
              <a:rPr lang="en-US" altLang="ko-KR" sz="2000" dirty="0" smtClean="0"/>
              <a:t>*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endParaRPr lang="en-US" altLang="ko-KR" sz="2000" dirty="0"/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ko-KR" sz="2000" dirty="0" smtClean="0"/>
              <a:t>root </a:t>
            </a:r>
            <a:r>
              <a:rPr lang="en-US" altLang="ko-KR" sz="2000" dirty="0"/>
              <a:t>= </a:t>
            </a:r>
            <a:r>
              <a:rPr lang="en-US" altLang="ko-KR" sz="2000" dirty="0" err="1" smtClean="0"/>
              <a:t>Tk</a:t>
            </a:r>
            <a:r>
              <a:rPr lang="en-US" altLang="ko-KR" sz="2000" dirty="0" smtClean="0"/>
              <a:t>()</a:t>
            </a:r>
            <a:endParaRPr lang="en-US" altLang="ko-KR" sz="2000" dirty="0"/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ko-KR" sz="2000" dirty="0" smtClean="0"/>
              <a:t>e </a:t>
            </a:r>
            <a:r>
              <a:rPr lang="en-US" altLang="ko-KR" sz="2000" dirty="0"/>
              <a:t>= Entry(root, width=50)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ko-KR" sz="2000" dirty="0" err="1"/>
              <a:t>e.pack</a:t>
            </a:r>
            <a:r>
              <a:rPr lang="en-US" altLang="ko-KR" sz="2000" dirty="0"/>
              <a:t>()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endParaRPr lang="en-US" altLang="ko-KR" sz="2000" dirty="0"/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ko-KR" sz="2000" dirty="0" err="1"/>
              <a:t>def</a:t>
            </a:r>
            <a:r>
              <a:rPr lang="en-US" altLang="ko-KR" sz="2000" dirty="0"/>
              <a:t> </a:t>
            </a:r>
            <a:r>
              <a:rPr lang="en-US" altLang="ko-KR" sz="2000" dirty="0" err="1"/>
              <a:t>OnlyLowercase</a:t>
            </a:r>
            <a:r>
              <a:rPr lang="en-US" altLang="ko-KR" sz="2000" dirty="0"/>
              <a:t>():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ko-KR" sz="2000" dirty="0"/>
              <a:t>    answer = ""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ko-KR" sz="2000" dirty="0"/>
              <a:t>    for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in </a:t>
            </a:r>
            <a:r>
              <a:rPr lang="en-US" altLang="ko-KR" sz="2000" dirty="0" err="1"/>
              <a:t>e.get</a:t>
            </a:r>
            <a:r>
              <a:rPr lang="en-US" altLang="ko-KR" sz="2000" dirty="0"/>
              <a:t>():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ko-KR" sz="2000" dirty="0"/>
              <a:t>        if </a:t>
            </a:r>
            <a:r>
              <a:rPr lang="en-US" altLang="ko-KR" sz="2000" dirty="0" err="1"/>
              <a:t>i.islower</a:t>
            </a:r>
            <a:r>
              <a:rPr lang="en-US" altLang="ko-KR" sz="2000" dirty="0"/>
              <a:t>():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ko-KR" sz="2000" dirty="0"/>
              <a:t>            answer += </a:t>
            </a:r>
            <a:r>
              <a:rPr lang="en-US" altLang="ko-KR" sz="2000" dirty="0" err="1"/>
              <a:t>i</a:t>
            </a:r>
            <a:endParaRPr lang="en-US" altLang="ko-KR" sz="2000" dirty="0"/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ko-KR" sz="2000" dirty="0"/>
              <a:t>    l = Label(root, text = answer)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ko-KR" sz="2000" dirty="0"/>
              <a:t>    </a:t>
            </a:r>
            <a:r>
              <a:rPr lang="en-US" altLang="ko-KR" sz="2000" dirty="0" err="1"/>
              <a:t>l.pack</a:t>
            </a:r>
            <a:r>
              <a:rPr lang="en-US" altLang="ko-KR" sz="2000" dirty="0"/>
              <a:t>()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ko-KR" sz="2000" dirty="0"/>
              <a:t>    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ko-KR" sz="2000" dirty="0"/>
              <a:t>b = Button(root, text="result", </a:t>
            </a:r>
            <a:r>
              <a:rPr lang="en-US" altLang="ko-KR" sz="2000" dirty="0" err="1"/>
              <a:t>padx</a:t>
            </a:r>
            <a:r>
              <a:rPr lang="en-US" altLang="ko-KR" sz="2000" dirty="0"/>
              <a:t>=50, command = </a:t>
            </a:r>
            <a:r>
              <a:rPr lang="en-US" altLang="ko-KR" sz="2000" dirty="0" err="1"/>
              <a:t>OnlyLowercase</a:t>
            </a:r>
            <a:r>
              <a:rPr lang="en-US" altLang="ko-KR" sz="2000" dirty="0"/>
              <a:t>)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ko-KR" sz="2000" dirty="0" err="1"/>
              <a:t>b.pack</a:t>
            </a:r>
            <a:r>
              <a:rPr lang="en-US" altLang="ko-KR" sz="2000" dirty="0" smtClean="0"/>
              <a:t>()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endParaRPr lang="en-US" altLang="ko-KR" sz="2000" dirty="0"/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ko-KR" sz="2000" dirty="0" err="1" smtClean="0"/>
              <a:t>root.mainloop</a:t>
            </a:r>
            <a:r>
              <a:rPr lang="en-US" altLang="ko-KR" sz="2000" dirty="0"/>
              <a:t>()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41386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칭찬</a:t>
            </a:r>
            <a:r>
              <a:rPr lang="en-US" altLang="ko-KR" dirty="0" smtClean="0"/>
              <a:t>, 1</a:t>
            </a:r>
            <a:r>
              <a:rPr lang="ko-KR" altLang="en-US" dirty="0" smtClean="0"/>
              <a:t>번도 같이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4400" y="1565852"/>
            <a:ext cx="5181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400" dirty="0"/>
              <a:t>import </a:t>
            </a:r>
            <a:r>
              <a:rPr lang="en-US" altLang="ko-KR" sz="1400" dirty="0" err="1"/>
              <a:t>tkinter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from </a:t>
            </a:r>
            <a:r>
              <a:rPr lang="en-US" altLang="ko-KR" sz="1400" dirty="0" err="1"/>
              <a:t>tkinter</a:t>
            </a:r>
            <a:r>
              <a:rPr lang="en-US" altLang="ko-KR" sz="1400" dirty="0"/>
              <a:t> import *</a:t>
            </a:r>
          </a:p>
          <a:p>
            <a:pPr marL="0" indent="0">
              <a:buNone/>
            </a:pPr>
            <a:r>
              <a:rPr lang="en-US" altLang="ko-KR" sz="1400" dirty="0"/>
              <a:t>from </a:t>
            </a:r>
            <a:r>
              <a:rPr lang="en-US" altLang="ko-KR" sz="1400" dirty="0" err="1"/>
              <a:t>tkinter</a:t>
            </a:r>
            <a:r>
              <a:rPr lang="en-US" altLang="ko-KR" sz="1400" dirty="0"/>
              <a:t> import </a:t>
            </a:r>
            <a:r>
              <a:rPr lang="en-US" altLang="ko-KR" sz="1400" dirty="0" err="1"/>
              <a:t>ttk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from PIL import </a:t>
            </a:r>
            <a:r>
              <a:rPr lang="en-US" altLang="ko-KR" sz="1400" dirty="0" err="1"/>
              <a:t>Image,ImageDraw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root=</a:t>
            </a:r>
            <a:r>
              <a:rPr lang="en-US" altLang="ko-KR" sz="1400" dirty="0" err="1"/>
              <a:t>Tk</a:t>
            </a:r>
            <a:r>
              <a:rPr lang="en-US" altLang="ko-KR" sz="1400" dirty="0"/>
              <a:t>()</a:t>
            </a:r>
          </a:p>
          <a:p>
            <a:pPr marL="0" indent="0">
              <a:buNone/>
            </a:pPr>
            <a:r>
              <a:rPr lang="en-US" altLang="ko-KR" sz="1400" dirty="0"/>
              <a:t>a</a:t>
            </a:r>
            <a:r>
              <a:rPr lang="en-US" altLang="ko-KR" sz="1400" dirty="0" smtClean="0"/>
              <a:t>=‘ '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string = </a:t>
            </a:r>
            <a:r>
              <a:rPr lang="en-US" altLang="ko-KR" sz="1400" dirty="0" err="1"/>
              <a:t>StringVar</a:t>
            </a:r>
            <a:r>
              <a:rPr lang="en-US" altLang="ko-KR" sz="1400" dirty="0"/>
              <a:t>()</a:t>
            </a:r>
          </a:p>
          <a:p>
            <a:pPr marL="0" indent="0">
              <a:buNone/>
            </a:pPr>
            <a:r>
              <a:rPr lang="en-US" altLang="ko-KR" sz="1400" dirty="0" err="1"/>
              <a:t>lowerstring</a:t>
            </a:r>
            <a:r>
              <a:rPr lang="en-US" altLang="ko-KR" sz="1400" dirty="0"/>
              <a:t>=</a:t>
            </a:r>
            <a:r>
              <a:rPr lang="en-US" altLang="ko-KR" sz="1400" dirty="0" err="1"/>
              <a:t>StringVar</a:t>
            </a:r>
            <a:r>
              <a:rPr lang="en-US" altLang="ko-KR" sz="1400" dirty="0"/>
              <a:t>()</a:t>
            </a:r>
          </a:p>
          <a:p>
            <a:pPr marL="0" indent="0">
              <a:buNone/>
            </a:pPr>
            <a:r>
              <a:rPr lang="en-US" altLang="ko-KR" sz="1400" dirty="0" err="1"/>
              <a:t>def</a:t>
            </a:r>
            <a:r>
              <a:rPr lang="en-US" altLang="ko-KR" sz="1400" dirty="0"/>
              <a:t> clicked(*</a:t>
            </a:r>
            <a:r>
              <a:rPr lang="en-US" altLang="ko-KR" sz="1400" dirty="0" err="1"/>
              <a:t>args</a:t>
            </a:r>
            <a:r>
              <a:rPr lang="en-US" altLang="ko-KR" sz="1400" dirty="0"/>
              <a:t>):</a:t>
            </a:r>
          </a:p>
          <a:p>
            <a:pPr marL="0" indent="0">
              <a:buNone/>
            </a:pPr>
            <a:r>
              <a:rPr lang="en-US" altLang="ko-KR" sz="1400" dirty="0"/>
              <a:t>    lower=''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stri</a:t>
            </a:r>
            <a:r>
              <a:rPr lang="en-US" altLang="ko-KR" sz="1400" dirty="0"/>
              <a:t>=</a:t>
            </a:r>
            <a:r>
              <a:rPr lang="en-US" altLang="ko-KR" sz="1400" dirty="0" err="1"/>
              <a:t>string.get</a:t>
            </a:r>
            <a:r>
              <a:rPr lang="en-US" altLang="ko-KR" sz="1400" dirty="0"/>
              <a:t>()</a:t>
            </a:r>
          </a:p>
          <a:p>
            <a:pPr marL="0" indent="0">
              <a:buNone/>
            </a:pPr>
            <a:r>
              <a:rPr lang="en-US" altLang="ko-KR" sz="1400" dirty="0"/>
              <a:t>    for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in </a:t>
            </a:r>
            <a:r>
              <a:rPr lang="en-US" altLang="ko-KR" sz="1400" dirty="0" err="1"/>
              <a:t>stri</a:t>
            </a:r>
            <a:r>
              <a:rPr lang="en-US" altLang="ko-KR" sz="1400" dirty="0"/>
              <a:t>:</a:t>
            </a:r>
          </a:p>
          <a:p>
            <a:pPr marL="0" indent="0">
              <a:buNone/>
            </a:pPr>
            <a:r>
              <a:rPr lang="en-US" altLang="ko-KR" sz="1400" dirty="0"/>
              <a:t>        if </a:t>
            </a:r>
            <a:r>
              <a:rPr lang="en-US" altLang="ko-KR" sz="1400" dirty="0" err="1"/>
              <a:t>i.islower</a:t>
            </a:r>
            <a:r>
              <a:rPr lang="en-US" altLang="ko-KR" sz="1400" dirty="0"/>
              <a:t>() is True:</a:t>
            </a:r>
          </a:p>
          <a:p>
            <a:pPr marL="0" indent="0">
              <a:buNone/>
            </a:pPr>
            <a:r>
              <a:rPr lang="en-US" altLang="ko-KR" sz="1400" dirty="0"/>
              <a:t>            lower+=</a:t>
            </a:r>
            <a:r>
              <a:rPr lang="en-US" altLang="ko-KR" sz="1400" dirty="0" err="1"/>
              <a:t>i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lowerstring.set</a:t>
            </a:r>
            <a:r>
              <a:rPr lang="en-US" altLang="ko-KR" sz="1400" dirty="0"/>
              <a:t>(lower)</a:t>
            </a:r>
            <a:endParaRPr lang="ko-KR" altLang="en-US" sz="14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48400" y="1160607"/>
            <a:ext cx="5181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400" dirty="0"/>
              <a:t>#</a:t>
            </a:r>
            <a:r>
              <a:rPr lang="ko-KR" altLang="en-US" sz="1400" dirty="0"/>
              <a:t>문제 </a:t>
            </a:r>
            <a:r>
              <a:rPr lang="en-US" altLang="ko-KR" sz="1400" dirty="0"/>
              <a:t>1 </a:t>
            </a:r>
            <a:r>
              <a:rPr lang="ko-KR" altLang="en-US" sz="1400" dirty="0"/>
              <a:t>부분</a:t>
            </a:r>
          </a:p>
          <a:p>
            <a:pPr marL="0" indent="0">
              <a:buNone/>
            </a:pPr>
            <a:r>
              <a:rPr lang="ko-KR" altLang="en-US" sz="1400" dirty="0"/>
              <a:t>    </a:t>
            </a:r>
            <a:r>
              <a:rPr lang="en-US" altLang="ko-KR" sz="1400" dirty="0"/>
              <a:t>try:</a:t>
            </a:r>
          </a:p>
          <a:p>
            <a:pPr marL="0" indent="0">
              <a:buNone/>
            </a:pPr>
            <a:r>
              <a:rPr lang="en-US" altLang="ko-KR" sz="1400" dirty="0"/>
              <a:t>        im1 = </a:t>
            </a:r>
            <a:r>
              <a:rPr lang="en-US" altLang="ko-KR" sz="1400" dirty="0" err="1"/>
              <a:t>Image.open</a:t>
            </a:r>
            <a:r>
              <a:rPr lang="en-US" altLang="ko-KR" sz="1400" dirty="0"/>
              <a:t>("im01.jpg")</a:t>
            </a:r>
          </a:p>
          <a:p>
            <a:pPr marL="0" indent="0">
              <a:buNone/>
            </a:pPr>
            <a:r>
              <a:rPr lang="en-US" altLang="ko-KR" sz="1400" dirty="0"/>
              <a:t>        im2 = </a:t>
            </a:r>
            <a:r>
              <a:rPr lang="en-US" altLang="ko-KR" sz="1400" dirty="0" err="1"/>
              <a:t>Image.open</a:t>
            </a:r>
            <a:r>
              <a:rPr lang="en-US" altLang="ko-KR" sz="1400" dirty="0"/>
              <a:t>("im02.jpg")</a:t>
            </a:r>
          </a:p>
          <a:p>
            <a:pPr marL="0" indent="0">
              <a:buNone/>
            </a:pPr>
            <a:r>
              <a:rPr lang="en-US" altLang="ko-KR" sz="1400" dirty="0"/>
              <a:t>    except </a:t>
            </a:r>
            <a:r>
              <a:rPr lang="en-US" altLang="ko-KR" sz="1400" dirty="0" err="1"/>
              <a:t>IOError</a:t>
            </a:r>
            <a:r>
              <a:rPr lang="en-US" altLang="ko-KR" sz="1400" dirty="0"/>
              <a:t> as err:</a:t>
            </a:r>
          </a:p>
          <a:p>
            <a:pPr marL="0" indent="0">
              <a:buNone/>
            </a:pPr>
            <a:r>
              <a:rPr lang="en-US" altLang="ko-KR" sz="1400" dirty="0"/>
              <a:t>        print("unable to load image")</a:t>
            </a:r>
          </a:p>
          <a:p>
            <a:pPr marL="0" indent="0">
              <a:buNone/>
            </a:pPr>
            <a:r>
              <a:rPr lang="en-US" altLang="ko-KR" sz="1400" dirty="0" smtClean="0"/>
              <a:t>    </a:t>
            </a:r>
            <a:r>
              <a:rPr lang="en-US" altLang="ko-KR" sz="1400" dirty="0" err="1"/>
              <a:t>image_bl</a:t>
            </a:r>
            <a:r>
              <a:rPr lang="en-US" altLang="ko-KR" sz="1400" dirty="0"/>
              <a:t>=</a:t>
            </a:r>
            <a:r>
              <a:rPr lang="en-US" altLang="ko-KR" sz="1400" dirty="0" err="1"/>
              <a:t>Image.blend</a:t>
            </a:r>
            <a:r>
              <a:rPr lang="en-US" altLang="ko-KR" sz="1400" dirty="0"/>
              <a:t>(im1,im2,0.5)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wb_im</a:t>
            </a:r>
            <a:r>
              <a:rPr lang="en-US" altLang="ko-KR" sz="1400" dirty="0"/>
              <a:t>=</a:t>
            </a:r>
            <a:r>
              <a:rPr lang="en-US" altLang="ko-KR" sz="1400" dirty="0" err="1"/>
              <a:t>image_bl.convert</a:t>
            </a:r>
            <a:r>
              <a:rPr lang="en-US" altLang="ko-KR" sz="1400" dirty="0"/>
              <a:t>('L')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ImageDraw.Draw</a:t>
            </a:r>
            <a:r>
              <a:rPr lang="en-US" altLang="ko-KR" sz="1400" dirty="0"/>
              <a:t>(</a:t>
            </a:r>
            <a:r>
              <a:rPr lang="en-US" altLang="ko-KR" sz="1400" dirty="0" err="1"/>
              <a:t>wb_im</a:t>
            </a:r>
            <a:r>
              <a:rPr lang="en-US" altLang="ko-KR" sz="1400" dirty="0"/>
              <a:t>).text((600,400),"Jung Sung Ho")</a:t>
            </a:r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wb_im.show</a:t>
            </a:r>
            <a:r>
              <a:rPr lang="en-US" altLang="ko-KR" sz="1400" dirty="0"/>
              <a:t>()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 err="1"/>
              <a:t>entr</a:t>
            </a:r>
            <a:r>
              <a:rPr lang="en-US" altLang="ko-KR" sz="1400" dirty="0"/>
              <a:t>=</a:t>
            </a:r>
            <a:r>
              <a:rPr lang="en-US" altLang="ko-KR" sz="1400" dirty="0" err="1"/>
              <a:t>tkinter.Entry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root,textvariable</a:t>
            </a:r>
            <a:r>
              <a:rPr lang="en-US" altLang="ko-KR" sz="1400" dirty="0"/>
              <a:t>=string)</a:t>
            </a:r>
          </a:p>
          <a:p>
            <a:pPr marL="0" indent="0">
              <a:buNone/>
            </a:pPr>
            <a:r>
              <a:rPr lang="en-US" altLang="ko-KR" sz="1400" dirty="0" err="1"/>
              <a:t>entr.pack</a:t>
            </a:r>
            <a:r>
              <a:rPr lang="en-US" altLang="ko-KR" sz="1400" dirty="0"/>
              <a:t>()</a:t>
            </a:r>
          </a:p>
          <a:p>
            <a:pPr marL="0" indent="0">
              <a:buNone/>
            </a:pPr>
            <a:r>
              <a:rPr lang="en-US" altLang="ko-KR" sz="1400" dirty="0" err="1"/>
              <a:t>mybutton</a:t>
            </a:r>
            <a:r>
              <a:rPr lang="en-US" altLang="ko-KR" sz="1400" dirty="0"/>
              <a:t> = Button(root, text="</a:t>
            </a:r>
            <a:r>
              <a:rPr lang="en-US" altLang="ko-KR" sz="1400" dirty="0" err="1"/>
              <a:t>result",command</a:t>
            </a:r>
            <a:r>
              <a:rPr lang="en-US" altLang="ko-KR" sz="1400" dirty="0"/>
              <a:t>=clicked)</a:t>
            </a:r>
          </a:p>
          <a:p>
            <a:pPr marL="0" indent="0">
              <a:buNone/>
            </a:pPr>
            <a:r>
              <a:rPr lang="en-US" altLang="ko-KR" sz="1400" dirty="0" err="1"/>
              <a:t>mybutton.pack</a:t>
            </a:r>
            <a:r>
              <a:rPr lang="en-US" altLang="ko-KR" sz="1400" dirty="0"/>
              <a:t>()</a:t>
            </a:r>
          </a:p>
          <a:p>
            <a:pPr marL="0" indent="0">
              <a:buNone/>
            </a:pPr>
            <a:r>
              <a:rPr lang="en-US" altLang="ko-KR" sz="1400" dirty="0" err="1"/>
              <a:t>mylabel</a:t>
            </a:r>
            <a:r>
              <a:rPr lang="en-US" altLang="ko-KR" sz="1400" dirty="0"/>
              <a:t> = Label(root, </a:t>
            </a:r>
            <a:r>
              <a:rPr lang="en-US" altLang="ko-KR" sz="1400" dirty="0" err="1"/>
              <a:t>textvariable</a:t>
            </a:r>
            <a:r>
              <a:rPr lang="en-US" altLang="ko-KR" sz="1400" dirty="0"/>
              <a:t>=</a:t>
            </a:r>
            <a:r>
              <a:rPr lang="en-US" altLang="ko-KR" sz="1400" dirty="0" err="1"/>
              <a:t>lowerstring</a:t>
            </a:r>
            <a:r>
              <a:rPr lang="en-US" altLang="ko-KR" sz="1400" dirty="0"/>
              <a:t>)</a:t>
            </a:r>
          </a:p>
          <a:p>
            <a:pPr marL="0" indent="0">
              <a:buNone/>
            </a:pPr>
            <a:r>
              <a:rPr lang="en-US" altLang="ko-KR" sz="1400" dirty="0" err="1"/>
              <a:t>mylabel.pack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40217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dirty="0"/>
              <a:t>from </a:t>
            </a:r>
            <a:r>
              <a:rPr lang="en-US" altLang="ko-KR" sz="1600" dirty="0" err="1"/>
              <a:t>tkinter</a:t>
            </a:r>
            <a:r>
              <a:rPr lang="en-US" altLang="ko-KR" sz="1600" dirty="0"/>
              <a:t> import *</a:t>
            </a:r>
          </a:p>
          <a:p>
            <a:pPr marL="0" indent="0">
              <a:buNone/>
            </a:pPr>
            <a:r>
              <a:rPr lang="en-US" altLang="ko-KR" sz="1600" dirty="0"/>
              <a:t>from </a:t>
            </a:r>
            <a:r>
              <a:rPr lang="en-US" altLang="ko-KR" sz="1600" dirty="0" err="1"/>
              <a:t>tkinter</a:t>
            </a:r>
            <a:r>
              <a:rPr lang="en-US" altLang="ko-KR" sz="1600" dirty="0"/>
              <a:t> import </a:t>
            </a:r>
            <a:r>
              <a:rPr lang="en-US" altLang="ko-KR" sz="1600" dirty="0" err="1"/>
              <a:t>ttk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err="1"/>
              <a:t>feet_entry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ttk.Entry</a:t>
            </a:r>
            <a:r>
              <a:rPr lang="en-US" altLang="ko-KR" sz="1600" dirty="0"/>
              <a:t>()</a:t>
            </a:r>
          </a:p>
          <a:p>
            <a:pPr marL="0" indent="0">
              <a:buNone/>
            </a:pPr>
            <a:r>
              <a:rPr lang="en-US" altLang="ko-KR" sz="1600" dirty="0" err="1"/>
              <a:t>feet_entry.grid</a:t>
            </a:r>
            <a:r>
              <a:rPr lang="en-US" altLang="ko-KR" sz="1600" dirty="0"/>
              <a:t>(column=2, row=1, sticky=(W, E))</a:t>
            </a:r>
          </a:p>
          <a:p>
            <a:pPr marL="0" indent="0">
              <a:buNone/>
            </a:pPr>
            <a:r>
              <a:rPr lang="en-US" altLang="ko-KR" sz="1600" dirty="0" smtClean="0"/>
              <a:t>widget </a:t>
            </a:r>
            <a:r>
              <a:rPr lang="en-US" altLang="ko-KR" sz="1600" dirty="0"/>
              <a:t>= </a:t>
            </a:r>
            <a:r>
              <a:rPr lang="en-US" altLang="ko-KR" sz="1600" dirty="0" err="1"/>
              <a:t>ttk.Button</a:t>
            </a:r>
            <a:r>
              <a:rPr lang="en-US" altLang="ko-KR" sz="1600" dirty="0"/>
              <a:t>(text='Result')</a:t>
            </a:r>
          </a:p>
          <a:p>
            <a:pPr marL="0" indent="0">
              <a:buNone/>
            </a:pPr>
            <a:r>
              <a:rPr lang="en-US" altLang="ko-KR" sz="1600" dirty="0" err="1"/>
              <a:t>widget.grid</a:t>
            </a:r>
            <a:r>
              <a:rPr lang="en-US" altLang="ko-KR" sz="1600" dirty="0"/>
              <a:t>()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err="1"/>
              <a:t>def</a:t>
            </a:r>
            <a:r>
              <a:rPr lang="en-US" altLang="ko-KR" sz="1600" dirty="0"/>
              <a:t> clicked(</a:t>
            </a:r>
            <a:r>
              <a:rPr lang="en-US" altLang="ko-KR" sz="1600" dirty="0" err="1"/>
              <a:t>str</a:t>
            </a:r>
            <a:r>
              <a:rPr lang="en-US" altLang="ko-KR" sz="1600" dirty="0"/>
              <a:t>):</a:t>
            </a:r>
          </a:p>
          <a:p>
            <a:pPr marL="0" indent="0">
              <a:buNone/>
            </a:pPr>
            <a:r>
              <a:rPr lang="en-US" altLang="ko-KR" sz="1600" dirty="0" smtClean="0"/>
              <a:t>    for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in </a:t>
            </a:r>
            <a:r>
              <a:rPr lang="en-US" altLang="ko-KR" sz="1600" dirty="0" err="1"/>
              <a:t>feet_entry.get</a:t>
            </a:r>
            <a:r>
              <a:rPr lang="en-US" altLang="ko-KR" sz="1600" dirty="0"/>
              <a:t>():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    if </a:t>
            </a:r>
            <a:r>
              <a:rPr lang="en-US" altLang="ko-KR" sz="1600" dirty="0" err="1">
                <a:solidFill>
                  <a:srgbClr val="FF0000"/>
                </a:solidFill>
              </a:rPr>
              <a:t>i.islower</a:t>
            </a:r>
            <a:r>
              <a:rPr lang="en-US" altLang="ko-KR" sz="1600" dirty="0">
                <a:solidFill>
                  <a:srgbClr val="FF0000"/>
                </a:solidFill>
              </a:rPr>
              <a:t>():</a:t>
            </a: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FF0000"/>
                </a:solidFill>
              </a:rPr>
              <a:t>            L </a:t>
            </a:r>
            <a:r>
              <a:rPr lang="en-US" altLang="ko-KR" sz="1600" dirty="0">
                <a:solidFill>
                  <a:srgbClr val="FF0000"/>
                </a:solidFill>
              </a:rPr>
              <a:t>= </a:t>
            </a:r>
            <a:r>
              <a:rPr lang="en-US" altLang="ko-KR" sz="1600" dirty="0" err="1">
                <a:solidFill>
                  <a:srgbClr val="FF0000"/>
                </a:solidFill>
              </a:rPr>
              <a:t>ttk.Label</a:t>
            </a:r>
            <a:r>
              <a:rPr lang="en-US" altLang="ko-KR" sz="1600" dirty="0">
                <a:solidFill>
                  <a:srgbClr val="FF0000"/>
                </a:solidFill>
              </a:rPr>
              <a:t>(text =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i</a:t>
            </a:r>
            <a:r>
              <a:rPr lang="en-US" altLang="ko-KR" sz="1600" dirty="0" smtClean="0">
                <a:solidFill>
                  <a:srgbClr val="FF0000"/>
                </a:solidFill>
              </a:rPr>
              <a:t>)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1600" dirty="0"/>
              <a:t>    </a:t>
            </a:r>
            <a:r>
              <a:rPr lang="en-US" altLang="ko-KR" sz="1600" dirty="0" err="1"/>
              <a:t>L.grid</a:t>
            </a:r>
            <a:r>
              <a:rPr lang="en-US" altLang="ko-KR" sz="1600" dirty="0" smtClean="0"/>
              <a:t>()</a:t>
            </a:r>
          </a:p>
          <a:p>
            <a:pPr marL="0" indent="0"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widget.bind</a:t>
            </a:r>
            <a:r>
              <a:rPr lang="en-US" altLang="ko-KR" sz="1600" dirty="0"/>
              <a:t>('&lt;Button-1&gt;',clicked)          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19800" y="1108651"/>
            <a:ext cx="5181600" cy="55727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dirty="0"/>
              <a:t>from </a:t>
            </a:r>
            <a:r>
              <a:rPr lang="en-US" altLang="ko-KR" sz="1600" dirty="0" err="1"/>
              <a:t>tkinter</a:t>
            </a:r>
            <a:r>
              <a:rPr lang="en-US" altLang="ko-KR" sz="1600" dirty="0"/>
              <a:t> import *</a:t>
            </a:r>
          </a:p>
          <a:p>
            <a:pPr marL="0" indent="0">
              <a:buNone/>
            </a:pPr>
            <a:r>
              <a:rPr lang="en-US" altLang="ko-KR" sz="1600" dirty="0"/>
              <a:t>from </a:t>
            </a:r>
            <a:r>
              <a:rPr lang="en-US" altLang="ko-KR" sz="1600" dirty="0" err="1"/>
              <a:t>tkinter</a:t>
            </a:r>
            <a:r>
              <a:rPr lang="en-US" altLang="ko-KR" sz="1600" dirty="0"/>
              <a:t> import </a:t>
            </a:r>
            <a:r>
              <a:rPr lang="en-US" altLang="ko-KR" sz="1600" dirty="0" err="1"/>
              <a:t>ttk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err="1" smtClean="0"/>
              <a:t>feet_entry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= </a:t>
            </a:r>
            <a:r>
              <a:rPr lang="en-US" altLang="ko-KR" sz="1600" dirty="0" err="1"/>
              <a:t>ttk.Entry</a:t>
            </a:r>
            <a:r>
              <a:rPr lang="en-US" altLang="ko-KR" sz="1600" dirty="0"/>
              <a:t>()</a:t>
            </a:r>
          </a:p>
          <a:p>
            <a:pPr marL="0" indent="0">
              <a:buNone/>
            </a:pPr>
            <a:r>
              <a:rPr lang="en-US" altLang="ko-KR" sz="1600" dirty="0" err="1"/>
              <a:t>feet_entry.grid</a:t>
            </a:r>
            <a:r>
              <a:rPr lang="en-US" altLang="ko-KR" sz="1600" dirty="0"/>
              <a:t>(column=2, row=1, sticky=(W, E))</a:t>
            </a:r>
          </a:p>
          <a:p>
            <a:pPr marL="0" indent="0">
              <a:buNone/>
            </a:pPr>
            <a:r>
              <a:rPr lang="en-US" altLang="ko-KR" sz="1600" dirty="0" smtClean="0"/>
              <a:t>widget </a:t>
            </a:r>
            <a:r>
              <a:rPr lang="en-US" altLang="ko-KR" sz="1600" dirty="0"/>
              <a:t>= </a:t>
            </a:r>
            <a:r>
              <a:rPr lang="en-US" altLang="ko-KR" sz="1600" dirty="0" err="1"/>
              <a:t>ttk.Button</a:t>
            </a:r>
            <a:r>
              <a:rPr lang="en-US" altLang="ko-KR" sz="1600" dirty="0"/>
              <a:t>(text='Result')</a:t>
            </a:r>
          </a:p>
          <a:p>
            <a:pPr marL="0" indent="0">
              <a:buNone/>
            </a:pPr>
            <a:r>
              <a:rPr lang="en-US" altLang="ko-KR" sz="1600" dirty="0" err="1"/>
              <a:t>widget.grid</a:t>
            </a:r>
            <a:r>
              <a:rPr lang="en-US" altLang="ko-KR" sz="1600" dirty="0"/>
              <a:t>()</a:t>
            </a:r>
          </a:p>
          <a:p>
            <a:pPr marL="0" indent="0">
              <a:buNone/>
            </a:pPr>
            <a:endParaRPr lang="en-US" altLang="ko-KR" sz="1600" dirty="0">
              <a:solidFill>
                <a:srgbClr val="660066"/>
              </a:solidFill>
            </a:endParaRPr>
          </a:p>
          <a:p>
            <a:pPr marL="0" indent="0">
              <a:buNone/>
            </a:pPr>
            <a:r>
              <a:rPr lang="en-US" altLang="ko-KR" sz="1600" dirty="0" err="1">
                <a:solidFill>
                  <a:srgbClr val="660066"/>
                </a:solidFill>
              </a:rPr>
              <a:t>def</a:t>
            </a:r>
            <a:r>
              <a:rPr lang="en-US" altLang="ko-KR" sz="1600" dirty="0">
                <a:solidFill>
                  <a:srgbClr val="660066"/>
                </a:solidFill>
              </a:rPr>
              <a:t> clicked(</a:t>
            </a:r>
            <a:r>
              <a:rPr lang="en-US" altLang="ko-KR" sz="1600" dirty="0" err="1">
                <a:solidFill>
                  <a:srgbClr val="660066"/>
                </a:solidFill>
              </a:rPr>
              <a:t>str</a:t>
            </a:r>
            <a:r>
              <a:rPr lang="en-US" altLang="ko-KR" sz="1600" dirty="0">
                <a:solidFill>
                  <a:srgbClr val="660066"/>
                </a:solidFill>
              </a:rPr>
              <a:t>):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660066"/>
                </a:solidFill>
              </a:rPr>
              <a:t>    result=[]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660066"/>
                </a:solidFill>
              </a:rPr>
              <a:t>    for </a:t>
            </a:r>
            <a:r>
              <a:rPr lang="en-US" altLang="ko-KR" sz="1600" dirty="0" err="1">
                <a:solidFill>
                  <a:srgbClr val="660066"/>
                </a:solidFill>
              </a:rPr>
              <a:t>i</a:t>
            </a:r>
            <a:r>
              <a:rPr lang="en-US" altLang="ko-KR" sz="1600" dirty="0">
                <a:solidFill>
                  <a:srgbClr val="660066"/>
                </a:solidFill>
              </a:rPr>
              <a:t> in </a:t>
            </a:r>
            <a:r>
              <a:rPr lang="en-US" altLang="ko-KR" sz="1600" dirty="0" err="1">
                <a:solidFill>
                  <a:srgbClr val="660066"/>
                </a:solidFill>
              </a:rPr>
              <a:t>feet_entry.get</a:t>
            </a:r>
            <a:r>
              <a:rPr lang="en-US" altLang="ko-KR" sz="1600" dirty="0">
                <a:solidFill>
                  <a:srgbClr val="660066"/>
                </a:solidFill>
              </a:rPr>
              <a:t>():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660066"/>
                </a:solidFill>
              </a:rPr>
              <a:t>        if </a:t>
            </a:r>
            <a:r>
              <a:rPr lang="en-US" altLang="ko-KR" sz="1600" dirty="0" err="1">
                <a:solidFill>
                  <a:srgbClr val="660066"/>
                </a:solidFill>
              </a:rPr>
              <a:t>i.islower</a:t>
            </a:r>
            <a:r>
              <a:rPr lang="en-US" altLang="ko-KR" sz="1600" dirty="0">
                <a:solidFill>
                  <a:srgbClr val="660066"/>
                </a:solidFill>
              </a:rPr>
              <a:t>():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660066"/>
                </a:solidFill>
              </a:rPr>
              <a:t>            </a:t>
            </a:r>
            <a:r>
              <a:rPr lang="en-US" altLang="ko-KR" sz="1600" dirty="0" err="1">
                <a:solidFill>
                  <a:srgbClr val="660066"/>
                </a:solidFill>
              </a:rPr>
              <a:t>result.append</a:t>
            </a:r>
            <a:r>
              <a:rPr lang="en-US" altLang="ko-KR" sz="1600" dirty="0">
                <a:solidFill>
                  <a:srgbClr val="660066"/>
                </a:solidFill>
              </a:rPr>
              <a:t>(</a:t>
            </a:r>
            <a:r>
              <a:rPr lang="en-US" altLang="ko-KR" sz="1600" dirty="0" err="1">
                <a:solidFill>
                  <a:srgbClr val="660066"/>
                </a:solidFill>
              </a:rPr>
              <a:t>i</a:t>
            </a:r>
            <a:r>
              <a:rPr lang="en-US" altLang="ko-KR" sz="1600" dirty="0">
                <a:solidFill>
                  <a:srgbClr val="660066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660066"/>
                </a:solidFill>
              </a:rPr>
              <a:t>    L = </a:t>
            </a:r>
            <a:r>
              <a:rPr lang="en-US" altLang="ko-KR" sz="1600" dirty="0" err="1">
                <a:solidFill>
                  <a:srgbClr val="660066"/>
                </a:solidFill>
              </a:rPr>
              <a:t>ttk.Label</a:t>
            </a:r>
            <a:r>
              <a:rPr lang="en-US" altLang="ko-KR" sz="1600" dirty="0">
                <a:solidFill>
                  <a:srgbClr val="660066"/>
                </a:solidFill>
              </a:rPr>
              <a:t>(text = result)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660066"/>
                </a:solidFill>
              </a:rPr>
              <a:t>    </a:t>
            </a:r>
            <a:r>
              <a:rPr lang="en-US" altLang="ko-KR" sz="1600" dirty="0" err="1">
                <a:solidFill>
                  <a:srgbClr val="660066"/>
                </a:solidFill>
              </a:rPr>
              <a:t>L.grid</a:t>
            </a:r>
            <a:r>
              <a:rPr lang="en-US" altLang="ko-KR" sz="1600" dirty="0">
                <a:solidFill>
                  <a:srgbClr val="660066"/>
                </a:solidFill>
              </a:rPr>
              <a:t>(column=2, row=2, sticky=(W, E</a:t>
            </a:r>
            <a:r>
              <a:rPr lang="en-US" altLang="ko-KR" sz="1600" dirty="0" smtClean="0">
                <a:solidFill>
                  <a:srgbClr val="660066"/>
                </a:solidFill>
              </a:rPr>
              <a:t>))</a:t>
            </a:r>
          </a:p>
          <a:p>
            <a:pPr marL="0" indent="0">
              <a:buNone/>
            </a:pPr>
            <a:endParaRPr lang="en-US" altLang="ko-KR" sz="1600" dirty="0" smtClean="0">
              <a:solidFill>
                <a:srgbClr val="660066"/>
              </a:solidFill>
            </a:endParaRPr>
          </a:p>
          <a:p>
            <a:pPr marL="0" indent="0">
              <a:buNone/>
            </a:pPr>
            <a:r>
              <a:rPr lang="en-US" altLang="ko-KR" sz="1600" dirty="0" smtClean="0">
                <a:solidFill>
                  <a:srgbClr val="660066"/>
                </a:solidFill>
              </a:rPr>
              <a:t> </a:t>
            </a:r>
            <a:r>
              <a:rPr lang="en-US" altLang="ko-KR" sz="1600" dirty="0" err="1"/>
              <a:t>widget.bind</a:t>
            </a:r>
            <a:r>
              <a:rPr lang="en-US" altLang="ko-KR" sz="1600" dirty="0"/>
              <a:t>('&lt;Button-1&gt;',clicked)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41031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ko-KR" sz="1600" dirty="0"/>
              <a:t>win = </a:t>
            </a:r>
            <a:r>
              <a:rPr lang="en-US" altLang="ko-KR" sz="1600" dirty="0" err="1"/>
              <a:t>Tk</a:t>
            </a:r>
            <a:r>
              <a:rPr lang="en-US" altLang="ko-KR" sz="1600" dirty="0"/>
              <a:t>()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ko-KR" sz="1600" dirty="0" err="1"/>
              <a:t>win.title</a:t>
            </a:r>
            <a:r>
              <a:rPr lang="en-US" altLang="ko-KR" sz="1600" dirty="0"/>
              <a:t>("string")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ko-KR" sz="1600" dirty="0" err="1"/>
              <a:t>win.geometry</a:t>
            </a:r>
            <a:r>
              <a:rPr lang="en-US" altLang="ko-KR" sz="1600" dirty="0"/>
              <a:t>('200x100+200+200')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endParaRPr lang="en-US" altLang="ko-KR" sz="1600" dirty="0"/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ko-KR" sz="1600" dirty="0" err="1">
                <a:solidFill>
                  <a:srgbClr val="FF0000"/>
                </a:solidFill>
              </a:rPr>
              <a:t>def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 err="1">
                <a:solidFill>
                  <a:srgbClr val="FF0000"/>
                </a:solidFill>
              </a:rPr>
              <a:t>clickMe</a:t>
            </a:r>
            <a:r>
              <a:rPr lang="en-US" altLang="ko-KR" sz="1600" dirty="0">
                <a:solidFill>
                  <a:srgbClr val="FF0000"/>
                </a:solidFill>
              </a:rPr>
              <a:t>():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FF0000"/>
                </a:solidFill>
              </a:rPr>
              <a:t>    L1.config(text =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str</a:t>
            </a:r>
            <a:r>
              <a:rPr lang="en-US" altLang="ko-KR" sz="1600" dirty="0" smtClean="0">
                <a:solidFill>
                  <a:srgbClr val="FF0000"/>
                </a:solidFill>
              </a:rPr>
              <a:t>)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ko-KR" sz="1600" dirty="0"/>
              <a:t>    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ko-KR" sz="1600" dirty="0" err="1" smtClean="0"/>
              <a:t>str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= </a:t>
            </a:r>
            <a:r>
              <a:rPr lang="en-US" altLang="ko-KR" sz="1600" dirty="0" err="1"/>
              <a:t>StringVar</a:t>
            </a:r>
            <a:r>
              <a:rPr lang="en-US" altLang="ko-KR" sz="1600" dirty="0"/>
              <a:t>()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ko-KR" sz="1600" dirty="0"/>
              <a:t>textbox = Entry(</a:t>
            </a:r>
            <a:r>
              <a:rPr lang="en-US" altLang="ko-KR" sz="1600" dirty="0" err="1"/>
              <a:t>bd</a:t>
            </a:r>
            <a:r>
              <a:rPr lang="en-US" altLang="ko-KR" sz="1600" dirty="0"/>
              <a:t> = 5, </a:t>
            </a:r>
            <a:r>
              <a:rPr lang="en-US" altLang="ko-KR" sz="1600" dirty="0" err="1"/>
              <a:t>textvariable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str</a:t>
            </a:r>
            <a:r>
              <a:rPr lang="en-US" altLang="ko-KR" sz="1600" dirty="0"/>
              <a:t>)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ko-KR" sz="1600" dirty="0" err="1"/>
              <a:t>textbox.pack</a:t>
            </a:r>
            <a:r>
              <a:rPr lang="en-US" altLang="ko-KR" sz="1600" dirty="0"/>
              <a:t>()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endParaRPr lang="en-US" altLang="ko-KR" sz="1600" dirty="0"/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ko-KR" sz="1600" dirty="0"/>
              <a:t>L1 = Label(win, text = "")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ko-KR" sz="1600" dirty="0"/>
              <a:t>L1.pack()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ko-KR" sz="1600" dirty="0"/>
              <a:t>but = Button(win, text="Click Me", command=</a:t>
            </a:r>
            <a:r>
              <a:rPr lang="en-US" altLang="ko-KR" sz="1600" dirty="0" err="1"/>
              <a:t>clickMe</a:t>
            </a:r>
            <a:r>
              <a:rPr lang="en-US" altLang="ko-KR" sz="1600" dirty="0"/>
              <a:t>)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ko-KR" sz="1600" dirty="0" err="1"/>
              <a:t>but.pack</a:t>
            </a:r>
            <a:r>
              <a:rPr lang="en-US" altLang="ko-KR" sz="1600" dirty="0"/>
              <a:t>()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endParaRPr lang="ko-KR" altLang="en-US" sz="16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0" y="1690688"/>
            <a:ext cx="5181600" cy="4351338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7030A0"/>
                </a:solidFill>
              </a:rPr>
              <a:t>from </a:t>
            </a:r>
            <a:r>
              <a:rPr lang="en-US" altLang="ko-KR" sz="1600" dirty="0" err="1">
                <a:solidFill>
                  <a:srgbClr val="7030A0"/>
                </a:solidFill>
              </a:rPr>
              <a:t>tkinter</a:t>
            </a:r>
            <a:r>
              <a:rPr lang="en-US" altLang="ko-KR" sz="1600" dirty="0">
                <a:solidFill>
                  <a:srgbClr val="7030A0"/>
                </a:solidFill>
              </a:rPr>
              <a:t> import *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ko-KR" sz="1600" dirty="0"/>
              <a:t>win = </a:t>
            </a:r>
            <a:r>
              <a:rPr lang="en-US" altLang="ko-KR" sz="1600" dirty="0" err="1"/>
              <a:t>Tk</a:t>
            </a:r>
            <a:r>
              <a:rPr lang="en-US" altLang="ko-KR" sz="1600" dirty="0"/>
              <a:t>()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ko-KR" sz="1600" dirty="0" err="1"/>
              <a:t>win.geometry</a:t>
            </a:r>
            <a:r>
              <a:rPr lang="en-US" altLang="ko-KR" sz="1600" dirty="0"/>
              <a:t>('200x100+200+200</a:t>
            </a:r>
            <a:r>
              <a:rPr lang="en-US" altLang="ko-KR" sz="1600" dirty="0" smtClean="0"/>
              <a:t>')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endParaRPr lang="en-US" altLang="ko-KR" sz="1600" dirty="0"/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ko-KR" sz="1600" dirty="0" err="1">
                <a:solidFill>
                  <a:srgbClr val="7030A0"/>
                </a:solidFill>
              </a:rPr>
              <a:t>def</a:t>
            </a:r>
            <a:r>
              <a:rPr lang="en-US" altLang="ko-KR" sz="1600" dirty="0">
                <a:solidFill>
                  <a:srgbClr val="7030A0"/>
                </a:solidFill>
              </a:rPr>
              <a:t> </a:t>
            </a:r>
            <a:r>
              <a:rPr lang="en-US" altLang="ko-KR" sz="1600" dirty="0" err="1">
                <a:solidFill>
                  <a:srgbClr val="7030A0"/>
                </a:solidFill>
              </a:rPr>
              <a:t>clickMe</a:t>
            </a:r>
            <a:r>
              <a:rPr lang="en-US" altLang="ko-KR" sz="1600" dirty="0">
                <a:solidFill>
                  <a:srgbClr val="7030A0"/>
                </a:solidFill>
              </a:rPr>
              <a:t>():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7030A0"/>
                </a:solidFill>
              </a:rPr>
              <a:t>    re=[]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7030A0"/>
                </a:solidFill>
              </a:rPr>
              <a:t>    for c in </a:t>
            </a:r>
            <a:r>
              <a:rPr lang="en-US" altLang="ko-KR" sz="1600" dirty="0" err="1">
                <a:solidFill>
                  <a:srgbClr val="7030A0"/>
                </a:solidFill>
              </a:rPr>
              <a:t>str.get</a:t>
            </a:r>
            <a:r>
              <a:rPr lang="en-US" altLang="ko-KR" sz="1600" dirty="0">
                <a:solidFill>
                  <a:srgbClr val="7030A0"/>
                </a:solidFill>
              </a:rPr>
              <a:t>():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7030A0"/>
                </a:solidFill>
              </a:rPr>
              <a:t>        if </a:t>
            </a:r>
            <a:r>
              <a:rPr lang="en-US" altLang="ko-KR" sz="1600" dirty="0" err="1">
                <a:solidFill>
                  <a:srgbClr val="7030A0"/>
                </a:solidFill>
              </a:rPr>
              <a:t>c.islower</a:t>
            </a:r>
            <a:r>
              <a:rPr lang="en-US" altLang="ko-KR" sz="1600" dirty="0">
                <a:solidFill>
                  <a:srgbClr val="7030A0"/>
                </a:solidFill>
              </a:rPr>
              <a:t>():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7030A0"/>
                </a:solidFill>
              </a:rPr>
              <a:t>            </a:t>
            </a:r>
            <a:r>
              <a:rPr lang="en-US" altLang="ko-KR" sz="1600" dirty="0" err="1">
                <a:solidFill>
                  <a:srgbClr val="7030A0"/>
                </a:solidFill>
              </a:rPr>
              <a:t>re.append</a:t>
            </a:r>
            <a:r>
              <a:rPr lang="en-US" altLang="ko-KR" sz="1600" dirty="0">
                <a:solidFill>
                  <a:srgbClr val="7030A0"/>
                </a:solidFill>
              </a:rPr>
              <a:t>(c)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7030A0"/>
                </a:solidFill>
              </a:rPr>
              <a:t>    L2=Label(win, text=re)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7030A0"/>
                </a:solidFill>
              </a:rPr>
              <a:t>    L2.pack</a:t>
            </a:r>
            <a:r>
              <a:rPr lang="en-US" altLang="ko-KR" sz="1600" dirty="0" smtClean="0">
                <a:solidFill>
                  <a:srgbClr val="7030A0"/>
                </a:solidFill>
              </a:rPr>
              <a:t>()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endParaRPr lang="en-US" altLang="ko-KR" sz="1600" dirty="0">
              <a:solidFill>
                <a:srgbClr val="7030A0"/>
              </a:solidFill>
            </a:endParaRP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ko-KR" sz="1600" dirty="0" err="1"/>
              <a:t>str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StringVar</a:t>
            </a:r>
            <a:r>
              <a:rPr lang="en-US" altLang="ko-KR" sz="1600" dirty="0"/>
              <a:t>()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ko-KR" sz="1600" dirty="0"/>
              <a:t>textbox = Entry(</a:t>
            </a:r>
            <a:r>
              <a:rPr lang="en-US" altLang="ko-KR" sz="1600" dirty="0" err="1"/>
              <a:t>bd</a:t>
            </a:r>
            <a:r>
              <a:rPr lang="en-US" altLang="ko-KR" sz="1600" dirty="0"/>
              <a:t> = 5, </a:t>
            </a:r>
            <a:r>
              <a:rPr lang="en-US" altLang="ko-KR" sz="1600" dirty="0" err="1"/>
              <a:t>textvariable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str</a:t>
            </a:r>
            <a:r>
              <a:rPr lang="en-US" altLang="ko-KR" sz="1600" dirty="0"/>
              <a:t>)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ko-KR" sz="1600" dirty="0" err="1"/>
              <a:t>textbox.pack</a:t>
            </a:r>
            <a:r>
              <a:rPr lang="en-US" altLang="ko-KR" sz="1600" dirty="0"/>
              <a:t>()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ko-KR" sz="1600" dirty="0"/>
              <a:t>L1 = Label(win, text = "")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ko-KR" sz="1600" dirty="0"/>
              <a:t>L1.pack()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ko-KR" sz="1600" dirty="0"/>
              <a:t>but = Button(win, text="Click Me", command=</a:t>
            </a:r>
            <a:r>
              <a:rPr lang="en-US" altLang="ko-KR" sz="1600" dirty="0" err="1"/>
              <a:t>clickMe</a:t>
            </a:r>
            <a:r>
              <a:rPr lang="en-US" altLang="ko-KR" sz="1600" dirty="0"/>
              <a:t>)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r>
              <a:rPr lang="en-US" altLang="ko-KR" sz="1600" dirty="0" err="1"/>
              <a:t>but.pack</a:t>
            </a:r>
            <a:r>
              <a:rPr lang="en-US" altLang="ko-KR" sz="1600" dirty="0"/>
              <a:t>()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buNone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45554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14</a:t>
            </a:r>
            <a:r>
              <a:rPr lang="ko-KR" altLang="en-US" dirty="0" smtClean="0"/>
              <a:t>주 </a:t>
            </a:r>
            <a:r>
              <a:rPr lang="ko-KR" altLang="en-US" dirty="0"/>
              <a:t>강의 리뷰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2997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Q&amp;A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693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객체지향프로그래밍 용어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Class</a:t>
            </a:r>
          </a:p>
          <a:p>
            <a:pPr lvl="1"/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속성</a:t>
            </a:r>
            <a:r>
              <a:rPr lang="en-US" altLang="ko-KR" dirty="0"/>
              <a:t>, method</a:t>
            </a:r>
            <a:r>
              <a:rPr lang="ko-KR" altLang="en-US" dirty="0"/>
              <a:t>를 포함한 데이터 형태를 정의한다</a:t>
            </a:r>
            <a:endParaRPr lang="en-US" altLang="ko-KR" dirty="0"/>
          </a:p>
          <a:p>
            <a:r>
              <a:rPr lang="en-US" altLang="ko-KR" dirty="0"/>
              <a:t>Instance</a:t>
            </a:r>
          </a:p>
          <a:p>
            <a:pPr lvl="1"/>
            <a:r>
              <a:rPr lang="ko-KR" altLang="en-US" dirty="0"/>
              <a:t>실행 시 만들어진 </a:t>
            </a:r>
            <a:r>
              <a:rPr lang="en-US" altLang="ko-KR" dirty="0"/>
              <a:t>class</a:t>
            </a:r>
            <a:r>
              <a:rPr lang="ko-KR" altLang="en-US" dirty="0"/>
              <a:t>의 한 객체이다</a:t>
            </a:r>
            <a:endParaRPr lang="en-US" altLang="ko-KR" dirty="0"/>
          </a:p>
          <a:p>
            <a:pPr lvl="1"/>
            <a:r>
              <a:rPr lang="ko-KR" altLang="en-US" dirty="0"/>
              <a:t>객체의 </a:t>
            </a:r>
            <a:r>
              <a:rPr lang="en-US" altLang="ko-KR" dirty="0"/>
              <a:t>class</a:t>
            </a:r>
            <a:r>
              <a:rPr lang="ko-KR" altLang="en-US" dirty="0"/>
              <a:t>들 안에서 정의된 상태와 행동으로 구성되어있다</a:t>
            </a:r>
            <a:endParaRPr lang="en-US" altLang="ko-KR" dirty="0"/>
          </a:p>
          <a:p>
            <a:r>
              <a:rPr lang="en-US" altLang="ko-KR" dirty="0"/>
              <a:t>Method</a:t>
            </a:r>
          </a:p>
          <a:p>
            <a:pPr lvl="1"/>
            <a:r>
              <a:rPr lang="ko-KR" altLang="en-US" dirty="0"/>
              <a:t>한 </a:t>
            </a:r>
            <a:r>
              <a:rPr lang="en-US" altLang="ko-KR" dirty="0"/>
              <a:t>class </a:t>
            </a:r>
            <a:r>
              <a:rPr lang="ko-KR" altLang="en-US" dirty="0"/>
              <a:t>안에서 정의되고</a:t>
            </a:r>
            <a:r>
              <a:rPr lang="en-US" altLang="ko-KR" dirty="0"/>
              <a:t>, </a:t>
            </a:r>
            <a:r>
              <a:rPr lang="ko-KR" altLang="en-US" dirty="0"/>
              <a:t>그 </a:t>
            </a:r>
            <a:r>
              <a:rPr lang="en-US" altLang="ko-KR" dirty="0"/>
              <a:t>class</a:t>
            </a:r>
            <a:r>
              <a:rPr lang="ko-KR" altLang="en-US" dirty="0"/>
              <a:t>의 </a:t>
            </a:r>
            <a:r>
              <a:rPr lang="en-US" altLang="ko-KR" dirty="0"/>
              <a:t>class data</a:t>
            </a:r>
            <a:r>
              <a:rPr lang="ko-KR" altLang="en-US" dirty="0"/>
              <a:t>와 </a:t>
            </a:r>
            <a:r>
              <a:rPr lang="en-US" altLang="ko-KR" dirty="0"/>
              <a:t>instance</a:t>
            </a:r>
            <a:r>
              <a:rPr lang="ko-KR" altLang="en-US" dirty="0"/>
              <a:t>에서 동작한다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http://www.python-course.eu/python3_object_oriented_programming.php</a:t>
            </a: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3307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 3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/>
              <a:t>Class</a:t>
            </a:r>
            <a:r>
              <a:rPr lang="ko-KR" altLang="en-US"/>
              <a:t>정의의 가장 간단한 형태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 dirty="0"/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2466703" y="2461680"/>
            <a:ext cx="6519640" cy="3508197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641142" y="2631972"/>
            <a:ext cx="6450307" cy="2913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/>
              <a:t>class </a:t>
            </a:r>
            <a:r>
              <a:rPr lang="en-US" altLang="ko-KR" sz="1600" b="1" dirty="0"/>
              <a:t>Person</a:t>
            </a:r>
            <a:r>
              <a:rPr lang="en-US" altLang="ko-KR" sz="1600" dirty="0"/>
              <a:t>:			 </a:t>
            </a:r>
            <a:r>
              <a:rPr lang="en-US" altLang="ko-KR" sz="1600" dirty="0">
                <a:solidFill>
                  <a:srgbClr val="FF6600"/>
                </a:solidFill>
              </a:rPr>
              <a:t># Class </a:t>
            </a:r>
            <a:r>
              <a:rPr lang="ko-KR" altLang="en-US" sz="1600" dirty="0">
                <a:solidFill>
                  <a:srgbClr val="FF6600"/>
                </a:solidFill>
              </a:rPr>
              <a:t>정의</a:t>
            </a:r>
            <a:r>
              <a:rPr lang="en-US" altLang="ko-KR" sz="1600" dirty="0">
                <a:solidFill>
                  <a:srgbClr val="FF6600"/>
                </a:solidFill>
              </a:rPr>
              <a:t>, </a:t>
            </a:r>
            <a:r>
              <a:rPr lang="ko-KR" altLang="en-US" sz="1600" dirty="0">
                <a:solidFill>
                  <a:srgbClr val="FF6600"/>
                </a:solidFill>
              </a:rPr>
              <a:t>이름</a:t>
            </a:r>
            <a:endParaRPr lang="en-US" altLang="ko-KR" sz="1600" dirty="0">
              <a:solidFill>
                <a:srgbClr val="FF6600"/>
              </a:solidFill>
            </a:endParaRPr>
          </a:p>
          <a:p>
            <a:r>
              <a:rPr lang="en-US" altLang="ko-KR" sz="1600" dirty="0">
                <a:solidFill>
                  <a:srgbClr val="FF6600"/>
                </a:solidFill>
              </a:rPr>
              <a:t>     </a:t>
            </a:r>
            <a:r>
              <a:rPr lang="en-US" altLang="ko-KR" sz="1600" dirty="0"/>
              <a:t>name</a:t>
            </a:r>
            <a:r>
              <a:rPr lang="ko-KR" altLang="en-US" sz="1600" dirty="0"/>
              <a:t> </a:t>
            </a:r>
            <a:r>
              <a:rPr lang="en-US" altLang="ko-KR" sz="1600" dirty="0"/>
              <a:t>= "Default Name"               </a:t>
            </a:r>
            <a:r>
              <a:rPr lang="en-US" altLang="ko-KR" sz="1600" dirty="0">
                <a:solidFill>
                  <a:srgbClr val="FF6600"/>
                </a:solidFill>
              </a:rPr>
              <a:t># member </a:t>
            </a:r>
            <a:r>
              <a:rPr lang="ko-KR" altLang="en-US" sz="1600" dirty="0">
                <a:solidFill>
                  <a:srgbClr val="FF6600"/>
                </a:solidFill>
              </a:rPr>
              <a:t>변수</a:t>
            </a:r>
            <a:endParaRPr lang="en-US" altLang="ko-KR" sz="1600" dirty="0">
              <a:solidFill>
                <a:srgbClr val="FF6600"/>
              </a:solidFill>
            </a:endParaRPr>
          </a:p>
          <a:p>
            <a:r>
              <a:rPr lang="en-US" altLang="ko-KR" sz="1600" dirty="0">
                <a:solidFill>
                  <a:srgbClr val="FF6600"/>
                </a:solidFill>
              </a:rPr>
              <a:t>     </a:t>
            </a:r>
            <a:r>
              <a:rPr lang="en-US" altLang="ko-KR" sz="1600" dirty="0" err="1"/>
              <a:t>def</a:t>
            </a:r>
            <a:r>
              <a:rPr lang="en-US" altLang="ko-KR" sz="1600" dirty="0"/>
              <a:t> </a:t>
            </a:r>
            <a:r>
              <a:rPr lang="en-US" altLang="ko-KR" sz="1600" b="1" dirty="0"/>
              <a:t>Print</a:t>
            </a:r>
            <a:r>
              <a:rPr lang="en-US" altLang="ko-KR" sz="1600" dirty="0"/>
              <a:t>(</a:t>
            </a:r>
            <a:r>
              <a:rPr lang="en-US" altLang="ko-KR" sz="1600" b="1" dirty="0"/>
              <a:t>self</a:t>
            </a:r>
            <a:r>
              <a:rPr lang="en-US" altLang="ko-KR" sz="1600" dirty="0"/>
              <a:t>):                            </a:t>
            </a:r>
            <a:r>
              <a:rPr lang="en-US" altLang="ko-KR" sz="1600" dirty="0">
                <a:solidFill>
                  <a:srgbClr val="FF6600"/>
                </a:solidFill>
              </a:rPr>
              <a:t># method </a:t>
            </a:r>
            <a:r>
              <a:rPr lang="ko-KR" altLang="en-US" sz="1600" dirty="0">
                <a:solidFill>
                  <a:srgbClr val="FF6600"/>
                </a:solidFill>
              </a:rPr>
              <a:t>정의</a:t>
            </a:r>
            <a:endParaRPr lang="en-US" altLang="ko-KR" sz="1600" dirty="0">
              <a:solidFill>
                <a:srgbClr val="FF6600"/>
              </a:solidFill>
            </a:endParaRPr>
          </a:p>
          <a:p>
            <a:r>
              <a:rPr lang="en-US" altLang="ko-KR" sz="1600" dirty="0"/>
              <a:t>           print("Hello, my name is", self.name)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p1 = </a:t>
            </a:r>
            <a:r>
              <a:rPr lang="en-US" altLang="ko-KR" sz="1600" b="1" dirty="0"/>
              <a:t>Person</a:t>
            </a:r>
            <a:r>
              <a:rPr lang="en-US" altLang="ko-KR" sz="1600" dirty="0"/>
              <a:t>( )			</a:t>
            </a:r>
            <a:r>
              <a:rPr lang="en-US" altLang="ko-KR" sz="1600" dirty="0">
                <a:solidFill>
                  <a:srgbClr val="FF6600"/>
                </a:solidFill>
              </a:rPr>
              <a:t># instance </a:t>
            </a:r>
            <a:r>
              <a:rPr lang="ko-KR" altLang="en-US" sz="1600" dirty="0">
                <a:solidFill>
                  <a:srgbClr val="FF6600"/>
                </a:solidFill>
              </a:rPr>
              <a:t>객체 생성</a:t>
            </a:r>
            <a:endParaRPr lang="en-US" altLang="ko-KR" sz="1600" dirty="0">
              <a:solidFill>
                <a:srgbClr val="FF6600"/>
              </a:solidFill>
            </a:endParaRPr>
          </a:p>
          <a:p>
            <a:r>
              <a:rPr lang="en-US" altLang="ko-KR" sz="1600" dirty="0"/>
              <a:t>p1.Print()				</a:t>
            </a:r>
            <a:r>
              <a:rPr lang="en-US" altLang="ko-KR" sz="1600" dirty="0">
                <a:solidFill>
                  <a:srgbClr val="FF6600"/>
                </a:solidFill>
              </a:rPr>
              <a:t>#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rgbClr val="FF6600"/>
                </a:solidFill>
              </a:rPr>
              <a:t>member </a:t>
            </a:r>
            <a:r>
              <a:rPr lang="ko-KR" altLang="en-US" sz="1600" dirty="0">
                <a:solidFill>
                  <a:srgbClr val="FF6600"/>
                </a:solidFill>
              </a:rPr>
              <a:t>변수 값 출력</a:t>
            </a:r>
            <a:endParaRPr lang="en-US" altLang="ko-KR" sz="1600" dirty="0">
              <a:solidFill>
                <a:srgbClr val="FF6600"/>
              </a:solidFill>
            </a:endParaRPr>
          </a:p>
          <a:p>
            <a:endParaRPr lang="en-US" altLang="ko-KR" sz="1600" dirty="0"/>
          </a:p>
          <a:p>
            <a:r>
              <a:rPr lang="en-US" altLang="ko-KR" sz="1600" dirty="0"/>
              <a:t>&gt;&gt;&gt; "Hello, my name is Default Name" </a:t>
            </a:r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284644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Instance and method</a:t>
            </a:r>
            <a:endParaRPr lang="ko-KR" altLang="en-US" dirty="0"/>
          </a:p>
        </p:txBody>
      </p:sp>
      <p:sp>
        <p:nvSpPr>
          <p:cNvPr id="11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앞의 예제에서</a:t>
            </a:r>
            <a:endParaRPr lang="en-US" altLang="ko-KR" dirty="0"/>
          </a:p>
          <a:p>
            <a:pPr lvl="1"/>
            <a:r>
              <a:rPr lang="en-US" altLang="ko-KR" dirty="0"/>
              <a:t>Method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정의할 때는 인수 </a:t>
            </a:r>
            <a:r>
              <a:rPr lang="en-US" altLang="ko-KR" dirty="0"/>
              <a:t>‘</a:t>
            </a:r>
            <a:r>
              <a:rPr lang="en-US" altLang="ko-KR" dirty="0">
                <a:solidFill>
                  <a:srgbClr val="C00000"/>
                </a:solidFill>
              </a:rPr>
              <a:t>self</a:t>
            </a:r>
            <a:r>
              <a:rPr lang="en-US" altLang="ko-KR" dirty="0"/>
              <a:t>’ </a:t>
            </a:r>
            <a:r>
              <a:rPr lang="ko-KR" altLang="en-US" dirty="0"/>
              <a:t>적어야 한다</a:t>
            </a:r>
            <a:endParaRPr lang="en-US" altLang="ko-KR" dirty="0"/>
          </a:p>
          <a:p>
            <a:pPr lvl="2"/>
            <a:r>
              <a:rPr lang="en-US" altLang="ko-KR" dirty="0"/>
              <a:t>Method name</a:t>
            </a:r>
            <a:r>
              <a:rPr lang="ko-KR" altLang="en-US" dirty="0"/>
              <a:t>은 </a:t>
            </a:r>
            <a:r>
              <a:rPr lang="en-US" altLang="ko-KR" dirty="0">
                <a:solidFill>
                  <a:srgbClr val="C00000"/>
                </a:solidFill>
              </a:rPr>
              <a:t>Print()</a:t>
            </a:r>
            <a:r>
              <a:rPr lang="ko-KR" altLang="en-US" dirty="0"/>
              <a:t>이다</a:t>
            </a:r>
            <a:endParaRPr lang="en-US" altLang="ko-KR" dirty="0"/>
          </a:p>
          <a:p>
            <a:pPr lvl="1"/>
            <a:r>
              <a:rPr lang="en-US" altLang="ko-KR" dirty="0"/>
              <a:t>p1</a:t>
            </a:r>
            <a:r>
              <a:rPr lang="ko-KR" altLang="en-US" dirty="0"/>
              <a:t>은 </a:t>
            </a:r>
            <a:r>
              <a:rPr lang="en-US" altLang="ko-KR" dirty="0"/>
              <a:t>instance</a:t>
            </a:r>
            <a:r>
              <a:rPr lang="ko-KR" altLang="en-US" dirty="0"/>
              <a:t> 이름이다</a:t>
            </a:r>
            <a:endParaRPr lang="en-US" altLang="ko-KR" dirty="0"/>
          </a:p>
          <a:p>
            <a:pPr lvl="2"/>
            <a:r>
              <a:rPr lang="ko-KR" altLang="en-US" dirty="0"/>
              <a:t>함수를 호출하는 형태로 </a:t>
            </a:r>
            <a:r>
              <a:rPr lang="en-US" altLang="ko-KR" dirty="0"/>
              <a:t>class</a:t>
            </a:r>
            <a:r>
              <a:rPr lang="ko-KR" altLang="en-US" dirty="0"/>
              <a:t>을 </a:t>
            </a:r>
            <a:r>
              <a:rPr lang="en-US" altLang="ko-KR" dirty="0"/>
              <a:t>assign </a:t>
            </a:r>
            <a:r>
              <a:rPr lang="ko-KR" altLang="en-US" dirty="0"/>
              <a:t>하면</a:t>
            </a:r>
            <a:endParaRPr lang="en-US" altLang="ko-KR" dirty="0"/>
          </a:p>
          <a:p>
            <a:pPr lvl="2"/>
            <a:r>
              <a:rPr lang="ko-KR" altLang="en-US" dirty="0"/>
              <a:t>해당 </a:t>
            </a:r>
            <a:r>
              <a:rPr lang="en-US" altLang="ko-KR" dirty="0"/>
              <a:t>class </a:t>
            </a:r>
            <a:r>
              <a:rPr lang="ko-KR" altLang="en-US" dirty="0"/>
              <a:t>객체와 동일한 데이터와 </a:t>
            </a:r>
            <a:r>
              <a:rPr lang="en-US" altLang="ko-KR" dirty="0"/>
              <a:t>method</a:t>
            </a:r>
            <a:r>
              <a:rPr lang="ko-KR" altLang="en-US" dirty="0"/>
              <a:t>를 사용 가능하다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C00000"/>
                </a:solidFill>
              </a:rPr>
              <a:t>대소문자를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ko-KR" altLang="en-US" dirty="0">
                <a:solidFill>
                  <a:srgbClr val="C00000"/>
                </a:solidFill>
              </a:rPr>
              <a:t>구분한다</a:t>
            </a:r>
            <a:endParaRPr lang="en-US" altLang="ko-KR" dirty="0">
              <a:solidFill>
                <a:srgbClr val="C00000"/>
              </a:solidFill>
            </a:endParaRPr>
          </a:p>
          <a:p>
            <a:pPr lvl="2"/>
            <a:r>
              <a:rPr lang="en-US" altLang="ko-KR" dirty="0"/>
              <a:t>Class name, method name, instance name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01587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Methods </a:t>
            </a:r>
            <a:r>
              <a:rPr lang="ko-KR" altLang="en-US"/>
              <a:t>정의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Method</a:t>
            </a:r>
            <a:r>
              <a:rPr lang="ko-KR" altLang="en-US" dirty="0"/>
              <a:t>는 두 가지 면에서 </a:t>
            </a:r>
            <a:r>
              <a:rPr lang="en-US" altLang="ko-KR" dirty="0"/>
              <a:t>function</a:t>
            </a:r>
            <a:r>
              <a:rPr lang="ko-KR" altLang="en-US" dirty="0"/>
              <a:t>과 다르다</a:t>
            </a:r>
            <a:endParaRPr lang="en-US" altLang="ko-KR" dirty="0"/>
          </a:p>
          <a:p>
            <a:pPr lvl="1"/>
            <a:r>
              <a:rPr lang="en-US" altLang="ko-KR" dirty="0"/>
              <a:t>method</a:t>
            </a:r>
            <a:r>
              <a:rPr lang="ko-KR" altLang="en-US" dirty="0"/>
              <a:t>는 한 </a:t>
            </a:r>
            <a:r>
              <a:rPr lang="en-US" altLang="ko-KR" dirty="0"/>
              <a:t>class</a:t>
            </a:r>
            <a:r>
              <a:rPr lang="ko-KR" altLang="en-US" dirty="0"/>
              <a:t>에 속하며 </a:t>
            </a:r>
            <a:r>
              <a:rPr lang="en-US" altLang="ko-KR" dirty="0"/>
              <a:t>class </a:t>
            </a:r>
            <a:r>
              <a:rPr lang="ko-KR" altLang="en-US" dirty="0"/>
              <a:t>안에서 정의된다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C00000"/>
                </a:solidFill>
              </a:rPr>
              <a:t>method</a:t>
            </a:r>
            <a:r>
              <a:rPr lang="ko-KR" altLang="en-US" dirty="0">
                <a:solidFill>
                  <a:srgbClr val="C00000"/>
                </a:solidFill>
              </a:rPr>
              <a:t>를 정의하는 </a:t>
            </a:r>
            <a:r>
              <a:rPr lang="ko-KR" altLang="en-US" dirty="0"/>
              <a:t>첫 번째 매개변수</a:t>
            </a:r>
            <a:r>
              <a:rPr lang="en-US" altLang="ko-KR" dirty="0"/>
              <a:t>(parameter)</a:t>
            </a:r>
            <a:r>
              <a:rPr lang="ko-KR" altLang="en-US" dirty="0"/>
              <a:t>는 </a:t>
            </a:r>
            <a:r>
              <a:rPr lang="en-US" altLang="ko-KR" dirty="0"/>
              <a:t>class</a:t>
            </a:r>
            <a:r>
              <a:rPr lang="ko-KR" altLang="en-US" dirty="0"/>
              <a:t>의 </a:t>
            </a:r>
            <a:r>
              <a:rPr lang="en-US" altLang="ko-KR" dirty="0"/>
              <a:t>instance</a:t>
            </a:r>
            <a:r>
              <a:rPr lang="ko-KR" altLang="en-US" dirty="0"/>
              <a:t>를 위해 </a:t>
            </a:r>
            <a:r>
              <a:rPr lang="en-US" altLang="ko-KR" dirty="0"/>
              <a:t>reference </a:t>
            </a:r>
            <a:r>
              <a:rPr lang="en-US" altLang="ko-KR" dirty="0">
                <a:solidFill>
                  <a:srgbClr val="C00000"/>
                </a:solidFill>
              </a:rPr>
              <a:t>“self”</a:t>
            </a:r>
            <a:r>
              <a:rPr lang="ko-KR" altLang="en-US" dirty="0">
                <a:solidFill>
                  <a:srgbClr val="C00000"/>
                </a:solidFill>
              </a:rPr>
              <a:t>가 있어야 한다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en-US" altLang="ko-KR" dirty="0">
                <a:solidFill>
                  <a:srgbClr val="C00000"/>
                </a:solidFill>
              </a:rPr>
              <a:t>method</a:t>
            </a:r>
            <a:r>
              <a:rPr lang="ko-KR" altLang="en-US" dirty="0">
                <a:solidFill>
                  <a:srgbClr val="C00000"/>
                </a:solidFill>
              </a:rPr>
              <a:t>를 호출 할 때는 </a:t>
            </a:r>
            <a:r>
              <a:rPr lang="ko-KR" altLang="en-US" dirty="0"/>
              <a:t>이 매개변수 </a:t>
            </a:r>
            <a:r>
              <a:rPr lang="en-US" altLang="ko-KR" dirty="0">
                <a:solidFill>
                  <a:srgbClr val="C00000"/>
                </a:solidFill>
              </a:rPr>
              <a:t>“self”  </a:t>
            </a:r>
            <a:r>
              <a:rPr lang="ko-KR" altLang="en-US" dirty="0">
                <a:solidFill>
                  <a:srgbClr val="C00000"/>
                </a:solidFill>
              </a:rPr>
              <a:t>없이 사용한다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30279" y="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004271" y="3995499"/>
            <a:ext cx="4338218" cy="2676234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115668" y="3929636"/>
            <a:ext cx="32638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lnSpc>
                <a:spcPct val="100000"/>
              </a:lnSpc>
            </a:pPr>
            <a:endParaRPr lang="en-US" altLang="ko-KR" sz="1600" dirty="0"/>
          </a:p>
          <a:p>
            <a:pPr>
              <a:lnSpc>
                <a:spcPct val="100000"/>
              </a:lnSpc>
            </a:pPr>
            <a:r>
              <a:rPr lang="en-US" altLang="ko-KR" sz="1600" dirty="0"/>
              <a:t>class Shape: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    </a:t>
            </a:r>
            <a:r>
              <a:rPr lang="en-US" altLang="ko-KR" sz="1600" dirty="0" err="1"/>
              <a:t>def</a:t>
            </a:r>
            <a:r>
              <a:rPr lang="en-US" altLang="ko-KR" sz="1600" dirty="0"/>
              <a:t> __</a:t>
            </a:r>
            <a:r>
              <a:rPr lang="en-US" altLang="ko-KR" sz="1600" dirty="0" err="1"/>
              <a:t>init</a:t>
            </a:r>
            <a:r>
              <a:rPr lang="en-US" altLang="ko-KR" sz="1600" dirty="0"/>
              <a:t>__(</a:t>
            </a:r>
            <a:r>
              <a:rPr lang="en-US" altLang="ko-KR" sz="1600" dirty="0">
                <a:solidFill>
                  <a:srgbClr val="C00000"/>
                </a:solidFill>
              </a:rPr>
              <a:t>self, </a:t>
            </a:r>
            <a:r>
              <a:rPr lang="en-US" altLang="ko-KR" sz="1600" dirty="0"/>
              <a:t>x, y):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        </a:t>
            </a:r>
            <a:r>
              <a:rPr lang="en-US" altLang="ko-KR" sz="1600" dirty="0" err="1"/>
              <a:t>self.x</a:t>
            </a:r>
            <a:r>
              <a:rPr lang="en-US" altLang="ko-KR" sz="1600" dirty="0"/>
              <a:t> = x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        </a:t>
            </a:r>
            <a:r>
              <a:rPr lang="en-US" altLang="ko-KR" sz="1600" dirty="0" err="1"/>
              <a:t>self.y</a:t>
            </a:r>
            <a:r>
              <a:rPr lang="en-US" altLang="ko-KR" sz="1600" dirty="0"/>
              <a:t> = y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    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    </a:t>
            </a:r>
            <a:r>
              <a:rPr lang="en-US" altLang="ko-KR" sz="1600" dirty="0" err="1"/>
              <a:t>def</a:t>
            </a:r>
            <a:r>
              <a:rPr lang="en-US" altLang="ko-KR" sz="1600" dirty="0"/>
              <a:t> area(</a:t>
            </a:r>
            <a:r>
              <a:rPr lang="en-US" altLang="ko-KR" sz="1600" dirty="0">
                <a:solidFill>
                  <a:srgbClr val="C00000"/>
                </a:solidFill>
              </a:rPr>
              <a:t>self</a:t>
            </a:r>
            <a:r>
              <a:rPr lang="en-US" altLang="ko-KR" sz="1600" dirty="0"/>
              <a:t>):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        return </a:t>
            </a:r>
            <a:r>
              <a:rPr lang="en-US" altLang="ko-KR" sz="1600" dirty="0" err="1"/>
              <a:t>self.x</a:t>
            </a:r>
            <a:r>
              <a:rPr lang="en-US" altLang="ko-KR" sz="1600" dirty="0"/>
              <a:t> * </a:t>
            </a:r>
            <a:r>
              <a:rPr lang="en-US" altLang="ko-KR" sz="1600" dirty="0" err="1"/>
              <a:t>self.y</a:t>
            </a:r>
            <a:endParaRPr lang="en-US" altLang="ko-KR" sz="1600" dirty="0"/>
          </a:p>
          <a:p>
            <a:pPr>
              <a:lnSpc>
                <a:spcPct val="100000"/>
              </a:lnSpc>
            </a:pPr>
            <a:r>
              <a:rPr lang="en-US" altLang="ko-KR" sz="1600" dirty="0"/>
              <a:t>    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rgbClr val="C00000"/>
                </a:solidFill>
              </a:rPr>
              <a:t>print(</a:t>
            </a:r>
            <a:r>
              <a:rPr lang="en-US" altLang="ko-KR" sz="1600" dirty="0" err="1">
                <a:solidFill>
                  <a:srgbClr val="C00000"/>
                </a:solidFill>
              </a:rPr>
              <a:t>rectangle.area</a:t>
            </a:r>
            <a:r>
              <a:rPr lang="en-US" altLang="ko-KR" sz="1600" dirty="0">
                <a:solidFill>
                  <a:srgbClr val="C00000"/>
                </a:solidFill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794349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 </a:t>
            </a:r>
            <a:r>
              <a:rPr lang="en-US" altLang="ko-KR" dirty="0"/>
              <a:t>(Inheritance)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/>
              <a:t>Class</a:t>
            </a:r>
            <a:r>
              <a:rPr lang="ko-KR" altLang="en-US"/>
              <a:t>가 여러 개 정의</a:t>
            </a:r>
            <a:r>
              <a:rPr lang="en-US" altLang="ko-KR"/>
              <a:t> </a:t>
            </a:r>
            <a:r>
              <a:rPr lang="ko-KR" altLang="en-US"/>
              <a:t>되었을 때</a:t>
            </a:r>
            <a:r>
              <a:rPr lang="en-US" altLang="ko-KR"/>
              <a:t>, </a:t>
            </a:r>
            <a:r>
              <a:rPr lang="ko-KR" altLang="en-US"/>
              <a:t>부모클래스가 자식 클래스로 부모클래스의 모든 속성</a:t>
            </a:r>
            <a:r>
              <a:rPr lang="en-US" altLang="ko-KR"/>
              <a:t>(</a:t>
            </a:r>
            <a:r>
              <a:rPr lang="ko-KR" altLang="en-US"/>
              <a:t>데이터</a:t>
            </a:r>
            <a:r>
              <a:rPr lang="en-US" altLang="ko-KR"/>
              <a:t>, method)</a:t>
            </a:r>
            <a:r>
              <a:rPr lang="ko-KR" altLang="en-US"/>
              <a:t>를 물려주는 것</a:t>
            </a:r>
            <a:endParaRPr lang="en-US" altLang="ko-KR"/>
          </a:p>
          <a:p>
            <a:pPr lvl="1"/>
            <a:r>
              <a:rPr lang="ko-KR" altLang="en-US"/>
              <a:t>공통 속성은 부모클래스에 정의하고</a:t>
            </a:r>
            <a:endParaRPr lang="en-US" altLang="ko-KR"/>
          </a:p>
          <a:p>
            <a:pPr lvl="1"/>
            <a:r>
              <a:rPr lang="ko-KR" altLang="en-US"/>
              <a:t>하위클래스에서는 자신만이 사용 가능한 것들을 정의한다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1874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상속 </a:t>
            </a:r>
            <a:r>
              <a:rPr lang="en-US" altLang="ko-KR"/>
              <a:t>(Inheritance)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806719" y="354530"/>
            <a:ext cx="2894611" cy="830997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endParaRPr lang="ko-KR" altLang="en-US" sz="1200" dirty="0">
              <a:solidFill>
                <a:srgbClr val="000000"/>
              </a:solidFill>
              <a:latin typeface="Palatino Linotype" panose="02040502050505030304" pitchFamily="18" charset="0"/>
            </a:endParaRPr>
          </a:p>
          <a:p>
            <a:r>
              <a:rPr lang="en-US" altLang="ko-KR" dirty="0">
                <a:latin typeface="Palatino Linotype" panose="02040502050505030304" pitchFamily="18" charset="0"/>
              </a:rPr>
              <a:t>Inherit Syntax: </a:t>
            </a:r>
          </a:p>
          <a:p>
            <a:r>
              <a:rPr lang="en-US" altLang="ko-KR" dirty="0">
                <a:solidFill>
                  <a:srgbClr val="C00000"/>
                </a:solidFill>
                <a:latin typeface="Palatino Linotype" panose="02040502050505030304" pitchFamily="18" charset="0"/>
              </a:rPr>
              <a:t>class subclass(superclass): 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2003120" y="1602430"/>
            <a:ext cx="6955350" cy="3993300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152650" y="1701286"/>
            <a:ext cx="6356754" cy="3663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/>
              <a:t>class </a:t>
            </a:r>
            <a:r>
              <a:rPr lang="en-US" altLang="ko-KR" sz="1600" dirty="0">
                <a:solidFill>
                  <a:srgbClr val="C00000"/>
                </a:solidFill>
              </a:rPr>
              <a:t>Person: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def</a:t>
            </a:r>
            <a:r>
              <a:rPr lang="en-US" altLang="ko-KR" sz="1600" dirty="0"/>
              <a:t> speak(self):</a:t>
            </a:r>
          </a:p>
          <a:p>
            <a:r>
              <a:rPr lang="en-US" altLang="ko-KR" sz="1600" dirty="0"/>
              <a:t>        print("I can speak")</a:t>
            </a:r>
          </a:p>
          <a:p>
            <a:r>
              <a:rPr lang="en-US" altLang="ko-KR" sz="1600" dirty="0"/>
              <a:t>        </a:t>
            </a:r>
          </a:p>
          <a:p>
            <a:r>
              <a:rPr lang="en-US" altLang="ko-KR" sz="1600" dirty="0"/>
              <a:t>class </a:t>
            </a:r>
            <a:r>
              <a:rPr lang="en-US" altLang="ko-KR" sz="1600" dirty="0">
                <a:solidFill>
                  <a:srgbClr val="C00000"/>
                </a:solidFill>
              </a:rPr>
              <a:t>Man(Person):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def</a:t>
            </a:r>
            <a:r>
              <a:rPr lang="en-US" altLang="ko-KR" sz="1600" dirty="0"/>
              <a:t> wear(self):</a:t>
            </a:r>
          </a:p>
          <a:p>
            <a:r>
              <a:rPr lang="en-US" altLang="ko-KR" sz="1600" dirty="0"/>
              <a:t>        print("I wear pants")</a:t>
            </a:r>
          </a:p>
          <a:p>
            <a:r>
              <a:rPr lang="en-US" altLang="ko-KR" sz="1600" dirty="0"/>
              <a:t>        </a:t>
            </a:r>
          </a:p>
          <a:p>
            <a:r>
              <a:rPr lang="en-US" altLang="ko-KR" sz="1600" dirty="0"/>
              <a:t>class </a:t>
            </a:r>
            <a:r>
              <a:rPr lang="en-US" altLang="ko-KR" sz="1600" dirty="0">
                <a:solidFill>
                  <a:srgbClr val="C00000"/>
                </a:solidFill>
              </a:rPr>
              <a:t>Woman(Person):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def</a:t>
            </a:r>
            <a:r>
              <a:rPr lang="en-US" altLang="ko-KR" sz="1600" dirty="0"/>
              <a:t> wear(self):</a:t>
            </a:r>
          </a:p>
          <a:p>
            <a:r>
              <a:rPr lang="en-US" altLang="ko-KR" sz="1600" dirty="0"/>
              <a:t>        print("I wear skirt")</a:t>
            </a:r>
          </a:p>
          <a:p>
            <a:r>
              <a:rPr lang="en-US" altLang="ko-KR" sz="1600" dirty="0"/>
              <a:t>	</a:t>
            </a:r>
          </a:p>
          <a:p>
            <a:r>
              <a:rPr lang="en-US" altLang="ko-KR" sz="1600" dirty="0"/>
              <a:t>man = Man()</a:t>
            </a:r>
          </a:p>
          <a:p>
            <a:r>
              <a:rPr lang="en-US" altLang="ko-KR" sz="1600" dirty="0" err="1"/>
              <a:t>man.speak</a:t>
            </a:r>
            <a:r>
              <a:rPr lang="en-US" altLang="ko-KR" sz="1600" dirty="0"/>
              <a:t>()			# </a:t>
            </a:r>
            <a:r>
              <a:rPr lang="en-US" altLang="ko-KR" sz="1600" dirty="0" err="1"/>
              <a:t>Person.speak</a:t>
            </a:r>
            <a:r>
              <a:rPr lang="en-US" altLang="ko-KR" sz="1600" dirty="0"/>
              <a:t>()</a:t>
            </a: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778" y="2760222"/>
            <a:ext cx="2708223" cy="89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778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14</a:t>
            </a:r>
            <a:r>
              <a:rPr lang="ko-KR" altLang="en-US" smtClean="0"/>
              <a:t>주차</a:t>
            </a:r>
            <a:r>
              <a:rPr lang="en-US" altLang="ko-KR" smtClean="0"/>
              <a:t> </a:t>
            </a:r>
            <a:r>
              <a:rPr lang="ko-KR" altLang="en-US" smtClean="0"/>
              <a:t>문제</a:t>
            </a:r>
            <a:r>
              <a:rPr lang="en-US" altLang="ko-KR" smtClean="0"/>
              <a:t>1, pillow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크기가 같은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장의 사진을 선택한 후</a:t>
            </a:r>
            <a:r>
              <a:rPr lang="en-US" altLang="ko-KR" dirty="0" smtClean="0"/>
              <a:t>, 2</a:t>
            </a:r>
            <a:r>
              <a:rPr lang="ko-KR" altLang="en-US" dirty="0" smtClean="0"/>
              <a:t>개 사진을 </a:t>
            </a:r>
            <a:r>
              <a:rPr lang="en-US" altLang="ko-KR" dirty="0" smtClean="0"/>
              <a:t>blend </a:t>
            </a:r>
            <a:r>
              <a:rPr lang="ko-KR" altLang="en-US" dirty="0" smtClean="0"/>
              <a:t>한다</a:t>
            </a:r>
            <a:endParaRPr lang="en-US" altLang="ko-KR" dirty="0" smtClean="0"/>
          </a:p>
          <a:p>
            <a:r>
              <a:rPr lang="ko-KR" altLang="en-US" dirty="0" smtClean="0"/>
              <a:t>합친 사진의 색상을 흑백으로 바꾼다</a:t>
            </a:r>
            <a:endParaRPr lang="en-US" altLang="ko-KR" dirty="0" smtClean="0"/>
          </a:p>
          <a:p>
            <a:r>
              <a:rPr lang="ko-KR" altLang="en-US" dirty="0" smtClean="0"/>
              <a:t>오른쪽 아래에 본인의 이름을 쓴 후 화면에 출력한다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9497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13100</TotalTime>
  <Words>1403</Words>
  <Application>Microsoft Office PowerPoint</Application>
  <PresentationFormat>와이드스크린</PresentationFormat>
  <Paragraphs>306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Palatino Linotype</vt:lpstr>
      <vt:lpstr>Office 테마</vt:lpstr>
      <vt:lpstr>15주 실시간 수업 (14주차 review, 2개 문제)</vt:lpstr>
      <vt:lpstr>14주 강의 리뷰</vt:lpstr>
      <vt:lpstr>객체지향프로그래밍 용어</vt:lpstr>
      <vt:lpstr>Class 3</vt:lpstr>
      <vt:lpstr>Instance and method</vt:lpstr>
      <vt:lpstr>Methods 정의</vt:lpstr>
      <vt:lpstr>상속 (Inheritance) 이란?</vt:lpstr>
      <vt:lpstr>상속 (Inheritance)</vt:lpstr>
      <vt:lpstr>14주차 문제1, pillow</vt:lpstr>
      <vt:lpstr>1번, 칭찬</vt:lpstr>
      <vt:lpstr>1번, 칭찬</vt:lpstr>
      <vt:lpstr>1번, 칭찬, 이름쓰기 빠짐</vt:lpstr>
      <vt:lpstr>14주차 문제2, tkinter </vt:lpstr>
      <vt:lpstr>2번, 칭찬</vt:lpstr>
      <vt:lpstr>2번, 칭찬</vt:lpstr>
      <vt:lpstr>2번, 칭찬</vt:lpstr>
      <vt:lpstr>2번, 칭찬, 1번도 같이</vt:lpstr>
      <vt:lpstr>2번, 수정</vt:lpstr>
      <vt:lpstr>2번, 수정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9주차 review</dc:title>
  <dc:creator>user</dc:creator>
  <cp:lastModifiedBy>Kyungmi Kim</cp:lastModifiedBy>
  <cp:revision>275</cp:revision>
  <dcterms:created xsi:type="dcterms:W3CDTF">2019-04-23T00:08:25Z</dcterms:created>
  <dcterms:modified xsi:type="dcterms:W3CDTF">2020-06-07T08:04:56Z</dcterms:modified>
</cp:coreProperties>
</file>