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83" r:id="rId21"/>
    <p:sldId id="275" r:id="rId22"/>
    <p:sldId id="276" r:id="rId23"/>
    <p:sldId id="284" r:id="rId24"/>
    <p:sldId id="277" r:id="rId25"/>
    <p:sldId id="278" r:id="rId26"/>
    <p:sldId id="281" r:id="rId27"/>
    <p:sldId id="279" r:id="rId28"/>
    <p:sldId id="282" r:id="rId29"/>
    <p:sldId id="280" r:id="rId3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E2F0D9"/>
    <a:srgbClr val="B5D2EC"/>
    <a:srgbClr val="2A6F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72" autoAdjust="0"/>
    <p:restoredTop sz="91245" autoAdjust="0"/>
  </p:normalViewPr>
  <p:slideViewPr>
    <p:cSldViewPr snapToGrid="0">
      <p:cViewPr varScale="1">
        <p:scale>
          <a:sx n="98" d="100"/>
          <a:sy n="98" d="100"/>
        </p:scale>
        <p:origin x="40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1423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FE14A2-0400-D040-B482-48796898444E}" type="datetimeFigureOut">
              <a:rPr kumimoji="1" lang="ko-KR" altLang="en-US" smtClean="0"/>
              <a:t>2019-08-13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F7986F-BA7D-844F-9FFA-41AED4446D9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89469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7986F-BA7D-844F-9FFA-41AED4446D92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113728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7986F-BA7D-844F-9FFA-41AED4446D92}" type="slidenum">
              <a:rPr kumimoji="1" lang="ko-KR" altLang="en-US" smtClean="0"/>
              <a:t>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103847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7986F-BA7D-844F-9FFA-41AED4446D92}" type="slidenum">
              <a:rPr kumimoji="1" lang="ko-KR" altLang="en-US" smtClean="0"/>
              <a:t>27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774403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7986F-BA7D-844F-9FFA-41AED4446D92}" type="slidenum">
              <a:rPr kumimoji="1" lang="ko-KR" altLang="en-US" smtClean="0"/>
              <a:t>28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786270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7986F-BA7D-844F-9FFA-41AED4446D92}" type="slidenum">
              <a:rPr kumimoji="1" lang="ko-KR" altLang="en-US" smtClean="0"/>
              <a:t>29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542542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487D5-0C89-451A-BFAF-1668DF34708F}" type="datetimeFigureOut">
              <a:rPr lang="ko-KR" altLang="en-US" smtClean="0"/>
              <a:t>2019-08-13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6364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487D5-0C89-451A-BFAF-1668DF34708F}" type="datetimeFigureOut">
              <a:rPr lang="ko-KR" altLang="en-US" smtClean="0"/>
              <a:t>2019-08-13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42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487D5-0C89-451A-BFAF-1668DF34708F}" type="datetimeFigureOut">
              <a:rPr lang="ko-KR" altLang="en-US" smtClean="0"/>
              <a:t>2019-08-13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3506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487D5-0C89-451A-BFAF-1668DF34708F}" type="datetimeFigureOut">
              <a:rPr lang="ko-KR" altLang="en-US" smtClean="0"/>
              <a:t>2019-08-13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1314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487D5-0C89-451A-BFAF-1668DF34708F}" type="datetimeFigureOut">
              <a:rPr lang="ko-KR" altLang="en-US" smtClean="0"/>
              <a:t>2019-08-13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5000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487D5-0C89-451A-BFAF-1668DF34708F}" type="datetimeFigureOut">
              <a:rPr lang="ko-KR" altLang="en-US" smtClean="0"/>
              <a:t>2019-08-13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8502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487D5-0C89-451A-BFAF-1668DF34708F}" type="datetimeFigureOut">
              <a:rPr lang="ko-KR" altLang="en-US" smtClean="0"/>
              <a:t>2019-08-13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2212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487D5-0C89-451A-BFAF-1668DF34708F}" type="datetimeFigureOut">
              <a:rPr lang="ko-KR" altLang="en-US" smtClean="0"/>
              <a:t>2019-08-13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0630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487D5-0C89-451A-BFAF-1668DF34708F}" type="datetimeFigureOut">
              <a:rPr lang="ko-KR" altLang="en-US" smtClean="0"/>
              <a:t>2019-08-13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0489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487D5-0C89-451A-BFAF-1668DF34708F}" type="datetimeFigureOut">
              <a:rPr lang="ko-KR" altLang="en-US" smtClean="0"/>
              <a:t>2019-08-13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9256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487D5-0C89-451A-BFAF-1668DF34708F}" type="datetimeFigureOut">
              <a:rPr lang="ko-KR" altLang="en-US" smtClean="0"/>
              <a:t>2019-08-13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1961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0487D5-0C89-451A-BFAF-1668DF34708F}" type="datetimeFigureOut">
              <a:rPr lang="ko-KR" altLang="en-US" smtClean="0"/>
              <a:t>2019-08-13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직선 연결선 6"/>
          <p:cNvCxnSpPr/>
          <p:nvPr userDrawn="1"/>
        </p:nvCxnSpPr>
        <p:spPr>
          <a:xfrm flipH="1">
            <a:off x="628650" y="1484314"/>
            <a:ext cx="8021864" cy="1"/>
          </a:xfrm>
          <a:prstGeom prst="line">
            <a:avLst/>
          </a:prstGeom>
          <a:ln w="28575">
            <a:solidFill>
              <a:srgbClr val="2A6F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0836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2395848"/>
            <a:ext cx="9144000" cy="1900238"/>
          </a:xfrm>
          <a:prstGeom prst="rect">
            <a:avLst/>
          </a:prstGeom>
          <a:solidFill>
            <a:srgbClr val="2A6FB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06896" y="2689665"/>
            <a:ext cx="5238695" cy="1367882"/>
          </a:xfrm>
        </p:spPr>
        <p:txBody>
          <a:bodyPr anchor="ctr">
            <a:noAutofit/>
          </a:bodyPr>
          <a:lstStyle/>
          <a:p>
            <a:pPr algn="r"/>
            <a:r>
              <a:rPr lang="ko-KR" altLang="en-US" sz="4400" b="1" dirty="0">
                <a:solidFill>
                  <a:schemeClr val="bg1"/>
                </a:solidFill>
              </a:rPr>
              <a:t>변수와 메모리할당</a:t>
            </a:r>
            <a:r>
              <a:rPr lang="en-US" altLang="ko-KR" sz="4400" b="1" dirty="0">
                <a:solidFill>
                  <a:schemeClr val="bg1"/>
                </a:solidFill>
              </a:rPr>
              <a:t/>
            </a:r>
            <a:br>
              <a:rPr lang="en-US" altLang="ko-KR" sz="4400" b="1" dirty="0">
                <a:solidFill>
                  <a:schemeClr val="bg1"/>
                </a:solidFill>
              </a:rPr>
            </a:br>
            <a:r>
              <a:rPr lang="en-US" altLang="ko-KR" sz="2400" b="1" dirty="0">
                <a:solidFill>
                  <a:schemeClr val="bg1"/>
                </a:solidFill>
              </a:rPr>
              <a:t>2</a:t>
            </a:r>
            <a:r>
              <a:rPr lang="ko-KR" altLang="en-US" sz="2400" b="1" dirty="0">
                <a:solidFill>
                  <a:schemeClr val="bg1"/>
                </a:solidFill>
              </a:rPr>
              <a:t>주차</a:t>
            </a:r>
            <a:r>
              <a:rPr lang="en-US" altLang="ko-KR" sz="2400" b="1" dirty="0">
                <a:solidFill>
                  <a:schemeClr val="bg1"/>
                </a:solidFill>
              </a:rPr>
              <a:t>_01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963092" y="2689665"/>
            <a:ext cx="2818130" cy="1367882"/>
          </a:xfrm>
        </p:spPr>
        <p:txBody>
          <a:bodyPr anchor="b">
            <a:normAutofit/>
          </a:bodyPr>
          <a:lstStyle/>
          <a:p>
            <a:pPr algn="r"/>
            <a:r>
              <a:rPr lang="ko-KR" altLang="en-US" sz="2000" dirty="0">
                <a:solidFill>
                  <a:schemeClr val="bg1"/>
                </a:solidFill>
              </a:rPr>
              <a:t>한 동 대 학 교</a:t>
            </a:r>
            <a:endParaRPr lang="en-US" altLang="ko-KR" sz="2000" dirty="0">
              <a:solidFill>
                <a:schemeClr val="bg1"/>
              </a:solidFill>
            </a:endParaRPr>
          </a:p>
          <a:p>
            <a:pPr algn="r"/>
            <a:r>
              <a:rPr lang="en-US" altLang="ko-KR" sz="2000" dirty="0">
                <a:solidFill>
                  <a:schemeClr val="bg1"/>
                </a:solidFill>
              </a:rPr>
              <a:t> </a:t>
            </a:r>
            <a:r>
              <a:rPr lang="ko-KR" altLang="en-US" sz="2000" dirty="0">
                <a:solidFill>
                  <a:schemeClr val="bg1"/>
                </a:solidFill>
              </a:rPr>
              <a:t>김경미 교수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0" y="6962361"/>
            <a:ext cx="621196" cy="658416"/>
          </a:xfrm>
          <a:prstGeom prst="rect">
            <a:avLst/>
          </a:prstGeom>
          <a:solidFill>
            <a:srgbClr val="2A6FB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cxnSp>
        <p:nvCxnSpPr>
          <p:cNvPr id="8" name="직선 연결선 7"/>
          <p:cNvCxnSpPr/>
          <p:nvPr/>
        </p:nvCxnSpPr>
        <p:spPr>
          <a:xfrm>
            <a:off x="5745590" y="2689665"/>
            <a:ext cx="0" cy="136788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07401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변수의 데이터 형</a:t>
            </a:r>
            <a:r>
              <a:rPr lang="en-US" altLang="ko-KR"/>
              <a:t>(DataType)</a:t>
            </a:r>
            <a:endParaRPr lang="ko-KR" altLang="en-US" dirty="0"/>
          </a:p>
        </p:txBody>
      </p:sp>
      <p:graphicFrame>
        <p:nvGraphicFramePr>
          <p:cNvPr id="10" name="내용 개체 틀 3"/>
          <p:cNvGraphicFramePr>
            <a:graphicFrameLocks noGrp="1"/>
          </p:cNvGraphicFramePr>
          <p:nvPr>
            <p:ph sz="quarter" idx="1"/>
            <p:extLst/>
          </p:nvPr>
        </p:nvGraphicFramePr>
        <p:xfrm>
          <a:off x="628650" y="1825625"/>
          <a:ext cx="8153400" cy="4370649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8995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18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620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381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데이터 형 성격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데이터</a:t>
                      </a:r>
                      <a:r>
                        <a:rPr lang="ko-KR" altLang="en-US" baseline="0" dirty="0"/>
                        <a:t> 형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설명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813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정수형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int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양의정수</a:t>
                      </a:r>
                      <a:r>
                        <a:rPr lang="en-US" altLang="ko-KR" dirty="0"/>
                        <a:t>, 0, </a:t>
                      </a:r>
                      <a:r>
                        <a:rPr lang="ko-KR" altLang="en-US" dirty="0" err="1"/>
                        <a:t>음의정수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813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실수형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float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실수로 나타나는 수</a:t>
                      </a:r>
                      <a:r>
                        <a:rPr lang="en-US" altLang="ko-KR" dirty="0"/>
                        <a:t>, -5.1234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813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문자열형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string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텍스트로 표시하는 글자모음</a:t>
                      </a:r>
                      <a:r>
                        <a:rPr lang="en-US" altLang="ko-KR" dirty="0"/>
                        <a:t>, “</a:t>
                      </a:r>
                      <a:r>
                        <a:rPr lang="ko-KR" altLang="en-US" dirty="0" err="1"/>
                        <a:t>한동대</a:t>
                      </a:r>
                      <a:r>
                        <a:rPr lang="en-US" altLang="ko-KR" dirty="0"/>
                        <a:t>”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939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부울형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boolean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True, False</a:t>
                      </a:r>
                      <a:r>
                        <a:rPr lang="ko-KR" altLang="en-US" dirty="0"/>
                        <a:t>로만 표현 가능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0143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리스트형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list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여러 개의 데이터 들을 모은 것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[ 1,2,3,4,5</a:t>
                      </a:r>
                      <a:r>
                        <a:rPr lang="en-US" altLang="ko-KR" baseline="0" dirty="0"/>
                        <a:t> ]</a:t>
                      </a:r>
                    </a:p>
                    <a:p>
                      <a:pPr latinLnBrk="1"/>
                      <a:r>
                        <a:rPr lang="en-US" altLang="ko-KR" baseline="0" dirty="0"/>
                        <a:t>[‘apple’, ‘banana’, ‘citrus’, ‘lime’ ]</a:t>
                      </a:r>
                    </a:p>
                    <a:p>
                      <a:pPr latinLnBrk="1"/>
                      <a:r>
                        <a:rPr lang="en-US" altLang="ko-KR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[‘</a:t>
                      </a:r>
                      <a:r>
                        <a:rPr lang="en-US" altLang="ko-KR" baseline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kim</a:t>
                      </a:r>
                      <a:r>
                        <a:rPr lang="en-US" altLang="ko-KR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’, 1, 10, ‘park’, 5.123]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4" name="직선 연결선 3"/>
          <p:cNvCxnSpPr/>
          <p:nvPr/>
        </p:nvCxnSpPr>
        <p:spPr>
          <a:xfrm flipH="1">
            <a:off x="628650" y="1484314"/>
            <a:ext cx="8021864" cy="1"/>
          </a:xfrm>
          <a:prstGeom prst="line">
            <a:avLst/>
          </a:prstGeom>
          <a:ln w="28575">
            <a:solidFill>
              <a:srgbClr val="2A6F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49672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데이터 형</a:t>
            </a:r>
            <a:r>
              <a:rPr lang="en-US" altLang="ko-KR"/>
              <a:t>, int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값</a:t>
            </a:r>
            <a:endParaRPr lang="en-US" altLang="ko-KR"/>
          </a:p>
          <a:p>
            <a:pPr lvl="1"/>
            <a:r>
              <a:rPr lang="en-US" altLang="ko-KR"/>
              <a:t>–3, –2, –1, 0, 1, 2, 3, 4, 5, …</a:t>
            </a:r>
          </a:p>
          <a:p>
            <a:pPr lvl="1"/>
            <a:r>
              <a:rPr lang="ko-KR" altLang="en-US"/>
              <a:t>정수 리터럴</a:t>
            </a:r>
            <a:r>
              <a:rPr lang="en-US" altLang="ko-KR"/>
              <a:t>(literal)</a:t>
            </a:r>
            <a:r>
              <a:rPr lang="ko-KR" altLang="en-US"/>
              <a:t>은 다음과 같음</a:t>
            </a:r>
            <a:r>
              <a:rPr lang="en-US" altLang="ko-KR"/>
              <a:t>: 1, 45, 43028030 </a:t>
            </a:r>
          </a:p>
          <a:p>
            <a:pPr lvl="1"/>
            <a:r>
              <a:rPr lang="ko-KR" altLang="en-US"/>
              <a:t>쉼표</a:t>
            </a:r>
            <a:r>
              <a:rPr lang="en-US" altLang="ko-KR"/>
              <a:t>(</a:t>
            </a:r>
            <a:r>
              <a:rPr lang="ko-KR" altLang="en-US"/>
              <a:t>자릿수 표현</a:t>
            </a:r>
            <a:r>
              <a:rPr lang="en-US" altLang="ko-KR"/>
              <a:t>)</a:t>
            </a:r>
            <a:r>
              <a:rPr lang="ko-KR" altLang="en-US"/>
              <a:t>나 마침표</a:t>
            </a:r>
            <a:r>
              <a:rPr lang="en-US" altLang="ko-KR"/>
              <a:t>(</a:t>
            </a:r>
            <a:r>
              <a:rPr lang="ko-KR" altLang="en-US"/>
              <a:t>소수점</a:t>
            </a:r>
            <a:r>
              <a:rPr lang="en-US" altLang="ko-KR"/>
              <a:t> </a:t>
            </a:r>
            <a:r>
              <a:rPr lang="ko-KR" altLang="en-US"/>
              <a:t>표현</a:t>
            </a:r>
            <a:r>
              <a:rPr lang="en-US" altLang="ko-KR"/>
              <a:t>)</a:t>
            </a:r>
            <a:r>
              <a:rPr lang="ko-KR" altLang="en-US"/>
              <a:t>가 없음</a:t>
            </a:r>
            <a:endParaRPr lang="en-US" altLang="ko-KR"/>
          </a:p>
          <a:p>
            <a:r>
              <a:rPr lang="ko-KR" altLang="en-US"/>
              <a:t>연산자</a:t>
            </a:r>
            <a:endParaRPr lang="en-US" altLang="ko-KR"/>
          </a:p>
          <a:p>
            <a:pPr lvl="1"/>
            <a:r>
              <a:rPr lang="en-US" altLang="ko-KR"/>
              <a:t>+, –, *, /, //,**, </a:t>
            </a:r>
            <a:r>
              <a:rPr lang="ko-KR" altLang="en-US"/>
              <a:t>단항 연산자</a:t>
            </a:r>
            <a:r>
              <a:rPr lang="en-US" altLang="ko-KR"/>
              <a:t> –</a:t>
            </a:r>
          </a:p>
          <a:p>
            <a:r>
              <a:rPr lang="ko-KR" altLang="en-US"/>
              <a:t>원칙</a:t>
            </a:r>
            <a:endParaRPr lang="en-US" altLang="ko-KR"/>
          </a:p>
          <a:p>
            <a:pPr lvl="1"/>
            <a:r>
              <a:rPr lang="en-US" altLang="ko-KR"/>
              <a:t>int </a:t>
            </a:r>
            <a:r>
              <a:rPr lang="ko-KR" altLang="en-US"/>
              <a:t>값에 대한 연산식</a:t>
            </a:r>
            <a:r>
              <a:rPr lang="en-US" altLang="ko-KR"/>
              <a:t> </a:t>
            </a:r>
            <a:r>
              <a:rPr lang="ko-KR" altLang="en-US"/>
              <a:t>결과는 </a:t>
            </a:r>
            <a:r>
              <a:rPr lang="en-US" altLang="ko-KR"/>
              <a:t>int</a:t>
            </a:r>
            <a:r>
              <a:rPr lang="ko-KR" altLang="en-US"/>
              <a:t>이다</a:t>
            </a:r>
            <a:endParaRPr lang="en-US" altLang="ko-KR" dirty="0"/>
          </a:p>
        </p:txBody>
      </p:sp>
      <p:cxnSp>
        <p:nvCxnSpPr>
          <p:cNvPr id="4" name="직선 연결선 3"/>
          <p:cNvCxnSpPr/>
          <p:nvPr/>
        </p:nvCxnSpPr>
        <p:spPr>
          <a:xfrm flipH="1">
            <a:off x="628650" y="1484314"/>
            <a:ext cx="8021864" cy="1"/>
          </a:xfrm>
          <a:prstGeom prst="line">
            <a:avLst/>
          </a:prstGeom>
          <a:ln w="28575">
            <a:solidFill>
              <a:srgbClr val="2A6F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37654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정수형 사용 예제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 flipH="1">
            <a:off x="628650" y="1484314"/>
            <a:ext cx="8021864" cy="1"/>
          </a:xfrm>
          <a:prstGeom prst="line">
            <a:avLst/>
          </a:prstGeom>
          <a:ln w="28575">
            <a:solidFill>
              <a:srgbClr val="2A6F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804558" y="1701919"/>
            <a:ext cx="3236863" cy="4755325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chemeClr val="tx2">
                <a:lumMod val="75000"/>
              </a:schemeClr>
            </a:solidFill>
            <a:round/>
            <a:headEnd/>
            <a:tailEnd/>
          </a:ln>
          <a:extLst/>
        </p:spPr>
        <p:txBody>
          <a:bodyPr wrap="none" anchor="ctr"/>
          <a:lstStyle/>
          <a:p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939308" y="1743042"/>
            <a:ext cx="3971359" cy="4154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&gt;&gt;&gt; price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 125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&gt;&gt;&gt; price * 4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66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500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&gt;&gt;&gt; price = price + 25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&gt;&gt;&gt; print(price)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66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150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&gt;&gt;&gt; print(price * 10)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66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1500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&gt;&gt;&gt; print(price)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66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150</a:t>
            </a:r>
          </a:p>
          <a:p>
            <a:pPr>
              <a:lnSpc>
                <a:spcPct val="150000"/>
              </a:lnSpc>
            </a:pPr>
            <a:endParaRPr lang="en-US" altLang="ko-KR" sz="1600" b="1" dirty="0">
              <a:solidFill>
                <a:srgbClr val="FF66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27277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정수형 사용 예제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 flipH="1">
            <a:off x="628650" y="1484314"/>
            <a:ext cx="8021864" cy="1"/>
          </a:xfrm>
          <a:prstGeom prst="line">
            <a:avLst/>
          </a:prstGeom>
          <a:ln w="28575">
            <a:solidFill>
              <a:srgbClr val="2A6F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916939" y="1866633"/>
            <a:ext cx="6714350" cy="3743945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chemeClr val="tx2">
                <a:lumMod val="75000"/>
              </a:schemeClr>
            </a:solidFill>
            <a:round/>
            <a:headEnd/>
            <a:tailEnd/>
          </a:ln>
          <a:extLst/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1048308" y="1975489"/>
            <a:ext cx="7260313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&gt;&gt;&gt; price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 input(“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가격을 입력하세요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“)  # input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value = 125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&gt;&gt;&gt; price * 4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66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‘125125125125’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&gt;&gt;&gt; price = </a:t>
            </a: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(price)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&gt;&gt;&gt; print(price)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66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125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&gt;&gt;&gt; price * 4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66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500</a:t>
            </a:r>
          </a:p>
          <a:p>
            <a:pPr>
              <a:lnSpc>
                <a:spcPct val="150000"/>
              </a:lnSpc>
            </a:pPr>
            <a:endParaRPr lang="en-US" altLang="ko-KR" sz="1600" b="1" dirty="0">
              <a:solidFill>
                <a:srgbClr val="FF66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412029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데이터 형</a:t>
            </a:r>
            <a:r>
              <a:rPr lang="en-US" altLang="ko-KR"/>
              <a:t>, float</a:t>
            </a:r>
            <a:endParaRPr lang="ko-KR" altLang="en-US" dirty="0"/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값</a:t>
            </a:r>
            <a:endParaRPr lang="en-US" altLang="ko-KR"/>
          </a:p>
          <a:p>
            <a:pPr lvl="1"/>
            <a:r>
              <a:rPr lang="ko-KR" altLang="en-US"/>
              <a:t>실수 </a:t>
            </a:r>
            <a:r>
              <a:rPr lang="en-US" altLang="ko-KR"/>
              <a:t>(</a:t>
            </a:r>
            <a:r>
              <a:rPr lang="ko-KR" altLang="en-US"/>
              <a:t>근사치</a:t>
            </a:r>
            <a:r>
              <a:rPr lang="en-US" altLang="ko-KR"/>
              <a:t>)</a:t>
            </a:r>
          </a:p>
          <a:p>
            <a:pPr lvl="1"/>
            <a:r>
              <a:rPr lang="ko-KR" altLang="en-US"/>
              <a:t>파이썬에서는 </a:t>
            </a:r>
            <a:r>
              <a:rPr lang="en-US" altLang="ko-KR"/>
              <a:t>“.”</a:t>
            </a:r>
            <a:r>
              <a:rPr lang="ko-KR" altLang="en-US"/>
              <a:t>을 포함한 숫자를 실수형으로 취급</a:t>
            </a:r>
            <a:endParaRPr lang="en-US" altLang="ko-KR"/>
          </a:p>
          <a:p>
            <a:pPr lvl="1"/>
            <a:r>
              <a:rPr lang="ko-KR" altLang="en-US"/>
              <a:t>소수점 사용하지 않은 숫자는 정수형으로 취급</a:t>
            </a:r>
            <a:endParaRPr lang="en-US" altLang="ko-KR"/>
          </a:p>
          <a:p>
            <a:r>
              <a:rPr lang="ko-KR" altLang="en-US"/>
              <a:t>연산자</a:t>
            </a:r>
            <a:endParaRPr lang="en-US" altLang="ko-KR"/>
          </a:p>
          <a:p>
            <a:pPr lvl="1"/>
            <a:r>
              <a:rPr lang="en-US" altLang="ko-KR"/>
              <a:t>+, –, *, /, **, </a:t>
            </a:r>
            <a:r>
              <a:rPr lang="ko-KR" altLang="en-US"/>
              <a:t>단항연산자</a:t>
            </a:r>
            <a:r>
              <a:rPr lang="en-US" altLang="ko-KR"/>
              <a:t> –</a:t>
            </a:r>
          </a:p>
          <a:p>
            <a:pPr lvl="1"/>
            <a:r>
              <a:rPr lang="ko-KR" altLang="en-US"/>
              <a:t>실수형</a:t>
            </a:r>
            <a:r>
              <a:rPr lang="en-US" altLang="ko-KR"/>
              <a:t>(float)</a:t>
            </a:r>
            <a:r>
              <a:rPr lang="ko-KR" altLang="en-US"/>
              <a:t>와 정수형</a:t>
            </a:r>
            <a:r>
              <a:rPr lang="en-US" altLang="ko-KR"/>
              <a:t>(int)</a:t>
            </a:r>
            <a:r>
              <a:rPr lang="ko-KR" altLang="en-US"/>
              <a:t>은 서로</a:t>
            </a:r>
            <a:r>
              <a:rPr lang="en-US" altLang="ko-KR"/>
              <a:t> </a:t>
            </a:r>
            <a:r>
              <a:rPr lang="ko-KR" altLang="en-US"/>
              <a:t>다른 의미를 가질 수 있음</a:t>
            </a:r>
            <a:endParaRPr lang="en-US" altLang="ko-KR"/>
          </a:p>
          <a:p>
            <a:pPr lvl="1"/>
            <a:r>
              <a:rPr lang="en-US" altLang="ko-KR"/>
              <a:t>1.0/2.0 </a:t>
            </a:r>
            <a:r>
              <a:rPr lang="ko-KR" altLang="en-US"/>
              <a:t>의 결과는 </a:t>
            </a:r>
            <a:r>
              <a:rPr lang="en-US" altLang="ko-KR"/>
              <a:t>0.5</a:t>
            </a:r>
            <a:endParaRPr lang="en-US" altLang="ko-KR" dirty="0"/>
          </a:p>
        </p:txBody>
      </p:sp>
      <p:cxnSp>
        <p:nvCxnSpPr>
          <p:cNvPr id="4" name="직선 연결선 3"/>
          <p:cNvCxnSpPr/>
          <p:nvPr/>
        </p:nvCxnSpPr>
        <p:spPr>
          <a:xfrm flipH="1">
            <a:off x="628650" y="1484314"/>
            <a:ext cx="8021864" cy="1"/>
          </a:xfrm>
          <a:prstGeom prst="line">
            <a:avLst/>
          </a:prstGeom>
          <a:ln w="28575">
            <a:solidFill>
              <a:srgbClr val="2A6F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40049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실수형 사용 예제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 flipH="1">
            <a:off x="628650" y="1484314"/>
            <a:ext cx="8021864" cy="1"/>
          </a:xfrm>
          <a:prstGeom prst="line">
            <a:avLst/>
          </a:prstGeom>
          <a:ln w="28575">
            <a:solidFill>
              <a:srgbClr val="2A6F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804558" y="1701919"/>
            <a:ext cx="4535086" cy="4111859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chemeClr val="tx2">
                <a:lumMod val="75000"/>
              </a:schemeClr>
            </a:solidFill>
            <a:round/>
            <a:headEnd/>
            <a:tailEnd/>
          </a:ln>
          <a:extLst/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939308" y="1743042"/>
            <a:ext cx="3677848" cy="4154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&gt;&gt;&gt; price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 30.5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&gt;&gt;&gt; price * 4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66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122.0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&gt;&gt;&gt; price = price + 20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&gt;&gt;&gt; print(price)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66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50.5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&gt;&gt;&gt; print(price * 10)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66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505.0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&gt;&gt;&gt; print(price)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66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50.5</a:t>
            </a:r>
          </a:p>
          <a:p>
            <a:pPr>
              <a:lnSpc>
                <a:spcPct val="150000"/>
              </a:lnSpc>
            </a:pPr>
            <a:endParaRPr lang="en-US" altLang="ko-KR" sz="1600" b="1" dirty="0">
              <a:solidFill>
                <a:srgbClr val="FF66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721725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실수형 사용 예제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 flipH="1">
            <a:off x="628650" y="1484314"/>
            <a:ext cx="8021864" cy="1"/>
          </a:xfrm>
          <a:prstGeom prst="line">
            <a:avLst/>
          </a:prstGeom>
          <a:ln w="28575">
            <a:solidFill>
              <a:srgbClr val="2A6F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770183" y="1705943"/>
            <a:ext cx="7222350" cy="3667567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chemeClr val="tx2">
                <a:lumMod val="75000"/>
              </a:schemeClr>
            </a:solidFill>
            <a:round/>
            <a:headEnd/>
            <a:tailEnd/>
          </a:ln>
          <a:extLst/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969134" y="1762322"/>
            <a:ext cx="7204022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&gt;&gt;&gt; price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 input(“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가격을 입력하세요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“)  # input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value = 30.5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&gt;&gt;&gt; price * 4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66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‘30.530.530.530.5’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&gt;&gt;&gt; price = float(price)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&gt;&gt;&gt; print(price)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66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30.5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&gt;&gt;&gt; price * 4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66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122.0</a:t>
            </a:r>
          </a:p>
          <a:p>
            <a:pPr>
              <a:lnSpc>
                <a:spcPct val="150000"/>
              </a:lnSpc>
            </a:pPr>
            <a:endParaRPr lang="en-US" altLang="ko-KR" sz="1600" b="1" dirty="0">
              <a:solidFill>
                <a:srgbClr val="FF66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649904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데이터 형</a:t>
            </a:r>
            <a:r>
              <a:rPr lang="en-US" altLang="ko-KR"/>
              <a:t>, string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문자열</a:t>
            </a:r>
            <a:r>
              <a:rPr lang="en-US" altLang="ko-KR"/>
              <a:t>(String) </a:t>
            </a:r>
            <a:r>
              <a:rPr lang="ko-KR" altLang="en-US"/>
              <a:t>형</a:t>
            </a:r>
            <a:endParaRPr lang="en-US" altLang="ko-KR"/>
          </a:p>
          <a:p>
            <a:pPr lvl="1"/>
            <a:r>
              <a:rPr lang="ko-KR" altLang="en-US"/>
              <a:t>따옴표 안의 문자열의 나열</a:t>
            </a:r>
            <a:endParaRPr lang="en-US" altLang="ko-KR"/>
          </a:p>
          <a:p>
            <a:pPr lvl="2"/>
            <a:r>
              <a:rPr lang="ko-KR" altLang="en-US"/>
              <a:t>이중 따옴표</a:t>
            </a:r>
            <a:r>
              <a:rPr lang="en-US" altLang="ko-KR"/>
              <a:t>: “Hello World!”</a:t>
            </a:r>
          </a:p>
          <a:p>
            <a:pPr lvl="2"/>
            <a:r>
              <a:rPr lang="ko-KR" altLang="en-US"/>
              <a:t>따옴표</a:t>
            </a:r>
            <a:r>
              <a:rPr lang="en-US" altLang="ko-KR"/>
              <a:t>: ‘Hello World!’</a:t>
            </a:r>
          </a:p>
          <a:p>
            <a:pPr lvl="1"/>
            <a:r>
              <a:rPr lang="ko-KR" altLang="en-US"/>
              <a:t>연산자</a:t>
            </a:r>
            <a:r>
              <a:rPr lang="en-US" altLang="ko-KR"/>
              <a:t>: + </a:t>
            </a:r>
          </a:p>
          <a:p>
            <a:pPr lvl="2"/>
            <a:r>
              <a:rPr lang="ko-KR" altLang="en-US"/>
              <a:t>연결</a:t>
            </a:r>
            <a:r>
              <a:rPr lang="en-US" altLang="ko-KR"/>
              <a:t>(Concatenation)</a:t>
            </a:r>
            <a:r>
              <a:rPr lang="ko-KR" altLang="en-US"/>
              <a:t>은</a:t>
            </a:r>
            <a:r>
              <a:rPr lang="en-US" altLang="ko-KR"/>
              <a:t> </a:t>
            </a:r>
            <a:r>
              <a:rPr lang="ko-KR" altLang="en-US"/>
              <a:t>문자열에 대해서만 적용</a:t>
            </a:r>
            <a:endParaRPr lang="en-US" altLang="ko-KR"/>
          </a:p>
          <a:p>
            <a:pPr lvl="2"/>
            <a:r>
              <a:rPr lang="en-US" altLang="ko-KR"/>
              <a:t>“ab” + “cd”</a:t>
            </a:r>
            <a:r>
              <a:rPr lang="ko-KR" altLang="en-US"/>
              <a:t>의 결과는 </a:t>
            </a:r>
            <a:r>
              <a:rPr lang="en-US" altLang="ko-KR"/>
              <a:t>“abcd”</a:t>
            </a:r>
            <a:endParaRPr lang="en-US" altLang="ko-KR" dirty="0"/>
          </a:p>
        </p:txBody>
      </p:sp>
      <p:cxnSp>
        <p:nvCxnSpPr>
          <p:cNvPr id="4" name="직선 연결선 3"/>
          <p:cNvCxnSpPr/>
          <p:nvPr/>
        </p:nvCxnSpPr>
        <p:spPr>
          <a:xfrm flipH="1">
            <a:off x="628650" y="1484314"/>
            <a:ext cx="8021864" cy="1"/>
          </a:xfrm>
          <a:prstGeom prst="line">
            <a:avLst/>
          </a:prstGeom>
          <a:ln w="28575">
            <a:solidFill>
              <a:srgbClr val="2A6F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8217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데이터 형</a:t>
            </a:r>
            <a:r>
              <a:rPr lang="en-US" altLang="ko-KR"/>
              <a:t>, string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문자열</a:t>
            </a:r>
            <a:r>
              <a:rPr lang="en-US" altLang="ko-KR"/>
              <a:t>(String)</a:t>
            </a:r>
            <a:r>
              <a:rPr lang="ko-KR" altLang="en-US"/>
              <a:t>은</a:t>
            </a:r>
            <a:r>
              <a:rPr lang="en-US" altLang="ko-KR"/>
              <a:t> </a:t>
            </a:r>
            <a:r>
              <a:rPr lang="ko-KR" altLang="en-US"/>
              <a:t>인덱스화됨</a:t>
            </a:r>
            <a:r>
              <a:rPr lang="en-US" altLang="ko-KR"/>
              <a:t>(Indexed)</a:t>
            </a:r>
          </a:p>
          <a:p>
            <a:pPr lvl="1"/>
            <a:r>
              <a:rPr lang="en-US" altLang="ko-KR"/>
              <a:t>s = ‘abcd’</a:t>
            </a:r>
          </a:p>
          <a:p>
            <a:pPr lvl="2"/>
            <a:r>
              <a:rPr lang="en-US" altLang="ko-KR"/>
              <a:t>s[0]</a:t>
            </a:r>
            <a:r>
              <a:rPr lang="ko-KR" altLang="en-US"/>
              <a:t>은 </a:t>
            </a:r>
            <a:r>
              <a:rPr lang="en-US" altLang="ko-KR"/>
              <a:t>‘a’, s[2]</a:t>
            </a:r>
            <a:r>
              <a:rPr lang="ko-KR" altLang="en-US"/>
              <a:t>은</a:t>
            </a:r>
            <a:r>
              <a:rPr lang="en-US" altLang="ko-KR"/>
              <a:t> ‘c’</a:t>
            </a:r>
          </a:p>
          <a:p>
            <a:pPr lvl="1"/>
            <a:r>
              <a:rPr lang="en-US" altLang="ko-KR"/>
              <a:t> s1 = s[0] + s[3] </a:t>
            </a:r>
          </a:p>
          <a:p>
            <a:pPr lvl="2"/>
            <a:r>
              <a:rPr lang="en-US" altLang="ko-KR"/>
              <a:t>S1</a:t>
            </a:r>
            <a:r>
              <a:rPr lang="ko-KR" altLang="en-US"/>
              <a:t>에는 </a:t>
            </a:r>
            <a:r>
              <a:rPr lang="en-US" altLang="ko-KR"/>
              <a:t>‘ad’ </a:t>
            </a:r>
            <a:r>
              <a:rPr lang="ko-KR" altLang="en-US"/>
              <a:t>가 기억된다</a:t>
            </a:r>
            <a:endParaRPr lang="en-US" altLang="ko-KR"/>
          </a:p>
          <a:p>
            <a:pPr lvl="1"/>
            <a:r>
              <a:rPr lang="ko-KR" altLang="en-US"/>
              <a:t>부분</a:t>
            </a:r>
            <a:r>
              <a:rPr lang="en-US" altLang="ko-KR"/>
              <a:t> </a:t>
            </a:r>
            <a:r>
              <a:rPr lang="ko-KR" altLang="en-US"/>
              <a:t>문자열 추출 가능</a:t>
            </a:r>
            <a:endParaRPr lang="en-US" altLang="ko-KR"/>
          </a:p>
          <a:p>
            <a:pPr lvl="2"/>
            <a:r>
              <a:rPr lang="en-US" altLang="ko-KR"/>
              <a:t>s[1:] </a:t>
            </a:r>
            <a:r>
              <a:rPr lang="en-US" altLang="ko-KR">
                <a:sym typeface="Wingdings" panose="05000000000000000000" pitchFamily="2" charset="2"/>
              </a:rPr>
              <a:t> ‘bcd’</a:t>
            </a:r>
          </a:p>
          <a:p>
            <a:pPr lvl="2"/>
            <a:r>
              <a:rPr lang="en-US" altLang="ko-KR">
                <a:sym typeface="Wingdings" panose="05000000000000000000" pitchFamily="2" charset="2"/>
              </a:rPr>
              <a:t>s[:2]  ‘ab’</a:t>
            </a:r>
          </a:p>
          <a:p>
            <a:pPr lvl="2"/>
            <a:r>
              <a:rPr lang="en-US" altLang="ko-KR">
                <a:sym typeface="Wingdings" panose="05000000000000000000" pitchFamily="2" charset="2"/>
              </a:rPr>
              <a:t>s[:3]  ‘abc’</a:t>
            </a:r>
          </a:p>
          <a:p>
            <a:pPr lvl="2"/>
            <a:r>
              <a:rPr lang="en-US" altLang="ko-KR">
                <a:sym typeface="Wingdings" panose="05000000000000000000" pitchFamily="2" charset="2"/>
              </a:rPr>
              <a:t>s[1:3]  ‘bc’</a:t>
            </a:r>
            <a:endParaRPr lang="en-US" altLang="ko-KR"/>
          </a:p>
          <a:p>
            <a:pPr lvl="1"/>
            <a:endParaRPr lang="ko-KR" altLang="en-US"/>
          </a:p>
          <a:p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 flipH="1">
            <a:off x="628650" y="1484314"/>
            <a:ext cx="8021864" cy="1"/>
          </a:xfrm>
          <a:prstGeom prst="line">
            <a:avLst/>
          </a:prstGeom>
          <a:ln w="28575">
            <a:solidFill>
              <a:srgbClr val="2A6F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67863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</a:t>
            </a:r>
            <a:r>
              <a:rPr lang="en-US" altLang="ko-KR" dirty="0"/>
              <a:t> </a:t>
            </a:r>
            <a:r>
              <a:rPr lang="ko-KR" altLang="en-US" dirty="0"/>
              <a:t>사용 예제 </a:t>
            </a:r>
            <a:r>
              <a:rPr lang="en-US" altLang="ko-KR" dirty="0"/>
              <a:t>1 </a:t>
            </a:r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 flipH="1">
            <a:off x="628650" y="1484314"/>
            <a:ext cx="8021864" cy="1"/>
          </a:xfrm>
          <a:prstGeom prst="line">
            <a:avLst/>
          </a:prstGeom>
          <a:ln w="28575">
            <a:solidFill>
              <a:srgbClr val="2A6F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993908" y="1652320"/>
            <a:ext cx="5926181" cy="4090534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chemeClr val="tx2">
                <a:lumMod val="75000"/>
              </a:schemeClr>
            </a:solidFill>
            <a:round/>
            <a:headEnd/>
            <a:tailEnd/>
          </a:ln>
          <a:extLst/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1238092" y="1690689"/>
            <a:ext cx="5201838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&gt;&gt;&gt; s1 = “hello”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&gt;&gt;&gt; s1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66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‘hello’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&gt;&gt;&gt; s2 = ‘world’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&gt;&gt;&gt; s2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66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‘world’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&gt;&gt;&gt; s1+s2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66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en-US" altLang="ko-KR" sz="1600" dirty="0" err="1">
                <a:solidFill>
                  <a:srgbClr val="FF66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helloworld</a:t>
            </a:r>
            <a:r>
              <a:rPr lang="en-US" altLang="ko-KR" sz="1600" dirty="0">
                <a:solidFill>
                  <a:srgbClr val="FF66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1915298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학습목표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변수의 개념 이해하기</a:t>
            </a:r>
            <a:endParaRPr lang="en-US" altLang="ko-KR" dirty="0"/>
          </a:p>
          <a:p>
            <a:r>
              <a:rPr lang="ko-KR" altLang="en-US" dirty="0"/>
              <a:t>변수가 언제 활용되는지 이해하기</a:t>
            </a:r>
            <a:endParaRPr lang="en-US" altLang="ko-KR" dirty="0"/>
          </a:p>
          <a:p>
            <a:r>
              <a:rPr lang="ko-KR" altLang="en-US" dirty="0"/>
              <a:t>다양한 변수의 데이터형 알아보기</a:t>
            </a:r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47143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</a:t>
            </a:r>
            <a:r>
              <a:rPr lang="en-US" altLang="ko-KR" dirty="0"/>
              <a:t> </a:t>
            </a:r>
            <a:r>
              <a:rPr lang="ko-KR" altLang="en-US" dirty="0"/>
              <a:t>사용 예제 </a:t>
            </a:r>
            <a:r>
              <a:rPr lang="en-US" altLang="ko-KR" dirty="0"/>
              <a:t>2 </a:t>
            </a:r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 flipH="1">
            <a:off x="628650" y="1484314"/>
            <a:ext cx="8021864" cy="1"/>
          </a:xfrm>
          <a:prstGeom prst="line">
            <a:avLst/>
          </a:prstGeom>
          <a:ln w="28575">
            <a:solidFill>
              <a:srgbClr val="2A6F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993908" y="1652320"/>
            <a:ext cx="5926181" cy="4090534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chemeClr val="tx2">
                <a:lumMod val="75000"/>
              </a:schemeClr>
            </a:solidFill>
            <a:round/>
            <a:headEnd/>
            <a:tailEnd/>
          </a:ln>
          <a:extLst/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1272704" y="1706120"/>
            <a:ext cx="4921159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&gt;&gt;&gt; s1 = ‘The Brave’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&gt;&gt;&gt; s1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66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‘The Brave’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&gt;&gt;&gt; s2 = ‘The Beauty’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&gt;&gt;&gt; s3 = s1 + ‘gets’ + s2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&gt;&gt;&gt; s3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66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‘The </a:t>
            </a:r>
            <a:r>
              <a:rPr lang="en-US" altLang="ko-KR" sz="1600" dirty="0" err="1" smtClean="0">
                <a:solidFill>
                  <a:srgbClr val="FF66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BravegetsThe</a:t>
            </a:r>
            <a:r>
              <a:rPr lang="en-US" altLang="ko-KR" sz="1600" dirty="0" smtClean="0">
                <a:solidFill>
                  <a:srgbClr val="FF66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dirty="0">
                <a:solidFill>
                  <a:srgbClr val="FF66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Beauty’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&gt;&gt;&gt; s3[4 : 9]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66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‘Brave’</a:t>
            </a:r>
          </a:p>
        </p:txBody>
      </p:sp>
    </p:spTree>
    <p:extLst>
      <p:ext uri="{BB962C8B-B14F-4D97-AF65-F5344CB8AC3E}">
        <p14:creationId xmlns:p14="http://schemas.microsoft.com/office/powerpoint/2010/main" val="27583465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데이터 형</a:t>
            </a:r>
            <a:r>
              <a:rPr lang="en-US" altLang="ko-KR"/>
              <a:t>, bool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boolean </a:t>
            </a:r>
            <a:r>
              <a:rPr lang="ko-KR" altLang="en-US"/>
              <a:t>또는</a:t>
            </a:r>
            <a:r>
              <a:rPr lang="en-US" altLang="ko-KR"/>
              <a:t> bool </a:t>
            </a:r>
            <a:r>
              <a:rPr lang="ko-KR" altLang="en-US"/>
              <a:t>형</a:t>
            </a:r>
            <a:endParaRPr lang="en-US" altLang="ko-KR"/>
          </a:p>
          <a:p>
            <a:pPr lvl="1"/>
            <a:r>
              <a:rPr lang="en-US" altLang="ko-KR"/>
              <a:t>True </a:t>
            </a:r>
            <a:r>
              <a:rPr lang="ko-KR" altLang="en-US"/>
              <a:t>와</a:t>
            </a:r>
            <a:r>
              <a:rPr lang="en-US" altLang="ko-KR"/>
              <a:t> False</a:t>
            </a:r>
            <a:r>
              <a:rPr lang="ko-KR" altLang="en-US"/>
              <a:t>로 결과가 나타난다</a:t>
            </a:r>
            <a:endParaRPr lang="en-US" altLang="ko-KR"/>
          </a:p>
          <a:p>
            <a:r>
              <a:rPr lang="ko-KR" altLang="en-US"/>
              <a:t>연산자</a:t>
            </a:r>
            <a:endParaRPr lang="en-US" altLang="ko-KR"/>
          </a:p>
          <a:p>
            <a:pPr lvl="1"/>
            <a:r>
              <a:rPr lang="en-US" altLang="ko-KR"/>
              <a:t>not, and, or</a:t>
            </a:r>
          </a:p>
          <a:p>
            <a:r>
              <a:rPr lang="ko-KR" altLang="en-US"/>
              <a:t>정수형</a:t>
            </a:r>
            <a:r>
              <a:rPr lang="en-US" altLang="ko-KR"/>
              <a:t> </a:t>
            </a:r>
            <a:r>
              <a:rPr lang="ko-KR" altLang="en-US"/>
              <a:t>또는 실수형</a:t>
            </a:r>
            <a:r>
              <a:rPr lang="en-US" altLang="ko-KR"/>
              <a:t> </a:t>
            </a:r>
            <a:r>
              <a:rPr lang="ko-KR" altLang="en-US"/>
              <a:t>값들 비교할 때 사용</a:t>
            </a:r>
            <a:endParaRPr lang="en-US" altLang="ko-KR"/>
          </a:p>
          <a:p>
            <a:pPr lvl="1"/>
            <a:r>
              <a:rPr lang="en-US" altLang="ko-KR"/>
              <a:t>i &lt; j, i &lt;= j, i &gt;= j, i &gt; j</a:t>
            </a:r>
          </a:p>
          <a:p>
            <a:pPr lvl="1"/>
            <a:r>
              <a:rPr lang="en-US" altLang="ko-KR"/>
              <a:t>i == j, i != j</a:t>
            </a:r>
            <a:endParaRPr lang="en-US" altLang="ko-KR" dirty="0"/>
          </a:p>
        </p:txBody>
      </p:sp>
      <p:cxnSp>
        <p:nvCxnSpPr>
          <p:cNvPr id="4" name="직선 연결선 3"/>
          <p:cNvCxnSpPr/>
          <p:nvPr/>
        </p:nvCxnSpPr>
        <p:spPr>
          <a:xfrm flipH="1">
            <a:off x="628650" y="1484314"/>
            <a:ext cx="8021864" cy="1"/>
          </a:xfrm>
          <a:prstGeom prst="line">
            <a:avLst/>
          </a:prstGeom>
          <a:ln w="28575">
            <a:solidFill>
              <a:srgbClr val="2A6F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7703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데이터 형</a:t>
            </a:r>
            <a:r>
              <a:rPr lang="en-US" altLang="ko-KR"/>
              <a:t>, list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여러 개의 데이터들을 모은 것</a:t>
            </a:r>
            <a:endParaRPr lang="en-US" altLang="ko-KR" dirty="0"/>
          </a:p>
          <a:p>
            <a:pPr lvl="1"/>
            <a:r>
              <a:rPr lang="ko-KR" altLang="en-US" dirty="0"/>
              <a:t>집합적인</a:t>
            </a:r>
            <a:r>
              <a:rPr lang="en-US" altLang="ko-KR" dirty="0"/>
              <a:t> </a:t>
            </a:r>
            <a:r>
              <a:rPr lang="ko-KR" altLang="en-US" dirty="0"/>
              <a:t> 형태</a:t>
            </a:r>
            <a:endParaRPr lang="en-US" altLang="ko-KR" dirty="0"/>
          </a:p>
          <a:p>
            <a:pPr lvl="1"/>
            <a:r>
              <a:rPr lang="en-US" altLang="ko-KR" dirty="0"/>
              <a:t>Index</a:t>
            </a:r>
            <a:r>
              <a:rPr lang="ko-KR" altLang="en-US" dirty="0"/>
              <a:t>로 각 요소의 </a:t>
            </a:r>
            <a:r>
              <a:rPr lang="ko-KR" altLang="en-US" dirty="0" err="1"/>
              <a:t>변수명을</a:t>
            </a:r>
            <a:r>
              <a:rPr lang="ko-KR" altLang="en-US" dirty="0"/>
              <a:t> 지칭</a:t>
            </a:r>
            <a:endParaRPr lang="en-US" altLang="ko-KR" dirty="0"/>
          </a:p>
          <a:p>
            <a:pPr lvl="2"/>
            <a:endParaRPr lang="en-US" altLang="ko-KR" dirty="0"/>
          </a:p>
          <a:p>
            <a:pPr lvl="1"/>
            <a:endParaRPr lang="en-US" altLang="ko-KR" dirty="0"/>
          </a:p>
        </p:txBody>
      </p:sp>
      <p:cxnSp>
        <p:nvCxnSpPr>
          <p:cNvPr id="4" name="직선 연결선 3"/>
          <p:cNvCxnSpPr/>
          <p:nvPr/>
        </p:nvCxnSpPr>
        <p:spPr>
          <a:xfrm flipH="1">
            <a:off x="628650" y="1484314"/>
            <a:ext cx="8021864" cy="1"/>
          </a:xfrm>
          <a:prstGeom prst="line">
            <a:avLst/>
          </a:prstGeom>
          <a:ln w="28575">
            <a:solidFill>
              <a:srgbClr val="2A6F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4253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6">
            <a:extLst>
              <a:ext uri="{FF2B5EF4-FFF2-40B4-BE49-F238E27FC236}">
                <a16:creationId xmlns:a16="http://schemas.microsoft.com/office/drawing/2014/main" id="{08AA9097-05D9-4BF0-8D32-365839469C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3908" y="1652320"/>
            <a:ext cx="6454027" cy="4025809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chemeClr val="tx2">
                <a:lumMod val="75000"/>
              </a:schemeClr>
            </a:solidFill>
            <a:round/>
            <a:headEnd/>
            <a:tailEnd/>
          </a:ln>
          <a:extLst/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리스트 사용 예제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825625"/>
            <a:ext cx="7084756" cy="3395304"/>
          </a:xfrm>
        </p:spPr>
        <p:txBody>
          <a:bodyPr>
            <a:normAutofit/>
          </a:bodyPr>
          <a:lstStyle/>
          <a:p>
            <a:pPr marL="914400" lvl="2" indent="0">
              <a:buNone/>
            </a:pPr>
            <a:endParaRPr lang="en-US" altLang="ko-KR" dirty="0"/>
          </a:p>
          <a:p>
            <a:pPr marL="914400" lvl="2" indent="0">
              <a:buNone/>
            </a:pPr>
            <a:r>
              <a:rPr lang="en-US" altLang="ko-KR" dirty="0"/>
              <a:t>&gt;&gt;&gt; fruits</a:t>
            </a:r>
            <a:r>
              <a:rPr lang="ko-KR" altLang="en-US" dirty="0"/>
              <a:t> </a:t>
            </a:r>
            <a:r>
              <a:rPr lang="en-US" altLang="ko-KR" dirty="0"/>
              <a:t>= [ ‘apple’, ‘banana’, ‘blueberry’, ‘lime’]</a:t>
            </a:r>
          </a:p>
          <a:p>
            <a:pPr marL="914400" lvl="2" indent="0">
              <a:buNone/>
            </a:pPr>
            <a:r>
              <a:rPr lang="en-US" altLang="ko-KR" dirty="0"/>
              <a:t>&gt;&gt;&gt; fruits[2]</a:t>
            </a:r>
          </a:p>
          <a:p>
            <a:pPr marL="914400" lvl="2" indent="0">
              <a:buNone/>
            </a:pPr>
            <a:r>
              <a:rPr lang="en-US" altLang="ko-KR" dirty="0"/>
              <a:t>‘blueberry’</a:t>
            </a:r>
          </a:p>
          <a:p>
            <a:pPr marL="914400" lvl="2" indent="0">
              <a:buNone/>
            </a:pPr>
            <a:r>
              <a:rPr lang="en-US" altLang="ko-KR" dirty="0"/>
              <a:t>&gt;&gt;&gt; numbers = [ 1,2,4,7,11,16,22,29 ]</a:t>
            </a:r>
          </a:p>
          <a:p>
            <a:pPr marL="914400" lvl="2" indent="0">
              <a:buNone/>
            </a:pPr>
            <a:r>
              <a:rPr lang="en-US" altLang="ko-KR" dirty="0"/>
              <a:t>&gt;&gt;&gt; print(numbers)</a:t>
            </a:r>
          </a:p>
          <a:p>
            <a:pPr marL="914400" lvl="2" indent="0">
              <a:buNone/>
            </a:pPr>
            <a:r>
              <a:rPr lang="en-US" altLang="ko-KR" dirty="0"/>
              <a:t>[ 1, 2, 4, 7, 11, 16, 22, 29 ]</a:t>
            </a:r>
          </a:p>
          <a:p>
            <a:pPr lvl="1"/>
            <a:endParaRPr lang="en-US" altLang="ko-KR" dirty="0"/>
          </a:p>
        </p:txBody>
      </p:sp>
      <p:cxnSp>
        <p:nvCxnSpPr>
          <p:cNvPr id="4" name="직선 연결선 3"/>
          <p:cNvCxnSpPr/>
          <p:nvPr/>
        </p:nvCxnSpPr>
        <p:spPr>
          <a:xfrm flipH="1">
            <a:off x="628650" y="1484314"/>
            <a:ext cx="8021864" cy="1"/>
          </a:xfrm>
          <a:prstGeom prst="line">
            <a:avLst/>
          </a:prstGeom>
          <a:ln w="28575">
            <a:solidFill>
              <a:srgbClr val="2A6F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29275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강의 요약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변수의 개념 이해</a:t>
            </a:r>
            <a:endParaRPr lang="en-US" altLang="ko-KR"/>
          </a:p>
          <a:p>
            <a:r>
              <a:rPr lang="ko-KR" altLang="en-US"/>
              <a:t>변수는 언제 활용하는가</a:t>
            </a:r>
            <a:r>
              <a:rPr lang="en-US" altLang="ko-KR"/>
              <a:t>?</a:t>
            </a:r>
          </a:p>
          <a:p>
            <a:pPr lvl="1"/>
            <a:r>
              <a:rPr lang="ko-KR" altLang="en-US"/>
              <a:t>뭔가 기억 시켜 놓을 만한 요인이 생겼을 때</a:t>
            </a:r>
            <a:endParaRPr lang="en-US" altLang="ko-KR"/>
          </a:p>
          <a:p>
            <a:pPr lvl="1"/>
            <a:endParaRPr lang="en-US" altLang="ko-KR"/>
          </a:p>
          <a:p>
            <a:r>
              <a:rPr lang="ko-KR" altLang="en-US"/>
              <a:t>변수의 데이터형</a:t>
            </a:r>
            <a:endParaRPr lang="en-US" altLang="ko-KR"/>
          </a:p>
          <a:p>
            <a:pPr lvl="1"/>
            <a:r>
              <a:rPr lang="ko-KR" altLang="en-US"/>
              <a:t>정수형</a:t>
            </a:r>
            <a:endParaRPr lang="en-US" altLang="ko-KR"/>
          </a:p>
          <a:p>
            <a:pPr lvl="1"/>
            <a:r>
              <a:rPr lang="ko-KR" altLang="en-US"/>
              <a:t>실수형</a:t>
            </a:r>
            <a:endParaRPr lang="en-US" altLang="ko-KR"/>
          </a:p>
          <a:p>
            <a:pPr lvl="1"/>
            <a:r>
              <a:rPr lang="ko-KR" altLang="en-US"/>
              <a:t>문자형</a:t>
            </a:r>
            <a:endParaRPr lang="en-US" altLang="ko-KR"/>
          </a:p>
          <a:p>
            <a:pPr lvl="1"/>
            <a:r>
              <a:rPr lang="ko-KR" altLang="en-US"/>
              <a:t>부울형</a:t>
            </a:r>
            <a:endParaRPr lang="en-US" altLang="ko-KR"/>
          </a:p>
          <a:p>
            <a:pPr lvl="1"/>
            <a:r>
              <a:rPr lang="ko-KR" altLang="en-US"/>
              <a:t>리스트형</a:t>
            </a:r>
            <a:endParaRPr lang="en-US" altLang="ko-KR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680254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사지 선다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다음 중 변수에 대하여 맞지 않는 표현은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프로그래머가 붙여준 이름이 있는 기억 공간</a:t>
            </a:r>
            <a:endParaRPr lang="en-US" altLang="ko-KR" dirty="0"/>
          </a:p>
          <a:p>
            <a:pPr lvl="1"/>
            <a:r>
              <a:rPr lang="ko-KR" altLang="en-US" dirty="0"/>
              <a:t>하드웨어의 메모리를 할당 받아 사용</a:t>
            </a:r>
            <a:endParaRPr lang="en-US" altLang="ko-KR" dirty="0"/>
          </a:p>
          <a:p>
            <a:pPr lvl="1"/>
            <a:r>
              <a:rPr lang="ko-KR" altLang="en-US" dirty="0"/>
              <a:t>다양한 데이터 형 중</a:t>
            </a:r>
            <a:r>
              <a:rPr lang="en-US" altLang="ko-KR" dirty="0"/>
              <a:t> </a:t>
            </a:r>
            <a:r>
              <a:rPr lang="ko-KR" altLang="en-US" dirty="0"/>
              <a:t>일부만을 표현가능하다</a:t>
            </a:r>
            <a:endParaRPr lang="en-US" altLang="ko-KR" dirty="0"/>
          </a:p>
          <a:p>
            <a:pPr lvl="1"/>
            <a:r>
              <a:rPr lang="ko-KR" altLang="en-US" dirty="0"/>
              <a:t>프로그램에서 기억시켜 놓을 요소가 생겼을 때 사용</a:t>
            </a:r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88122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사지 </a:t>
            </a:r>
            <a:r>
              <a:rPr lang="ko-KR" altLang="en-US" dirty="0" smtClean="0"/>
              <a:t>선다 답안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다음 중 변수에 대하여 맞지 않는 표현은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프로그래머가 붙여준 이름이 있는 기억 공간</a:t>
            </a:r>
            <a:endParaRPr lang="en-US" altLang="ko-KR" dirty="0"/>
          </a:p>
          <a:p>
            <a:pPr lvl="1"/>
            <a:r>
              <a:rPr lang="ko-KR" altLang="en-US" dirty="0"/>
              <a:t>하드웨어의 메모리를 할당 받아 사용</a:t>
            </a:r>
            <a:endParaRPr lang="en-US" altLang="ko-KR" dirty="0"/>
          </a:p>
          <a:p>
            <a:pPr lvl="1"/>
            <a:r>
              <a:rPr lang="ko-KR" altLang="en-US" dirty="0">
                <a:solidFill>
                  <a:srgbClr val="FF0000"/>
                </a:solidFill>
              </a:rPr>
              <a:t>다양한 데이터 형 중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ko-KR" altLang="en-US" dirty="0">
                <a:solidFill>
                  <a:srgbClr val="FF0000"/>
                </a:solidFill>
              </a:rPr>
              <a:t>일부만을 표현가능하다</a:t>
            </a:r>
            <a:endParaRPr lang="en-US" altLang="ko-KR" dirty="0">
              <a:solidFill>
                <a:srgbClr val="FF0000"/>
              </a:solidFill>
            </a:endParaRPr>
          </a:p>
          <a:p>
            <a:pPr lvl="1"/>
            <a:r>
              <a:rPr lang="ko-KR" altLang="en-US" dirty="0"/>
              <a:t>프로그램에서 기억시켜 놓을 요소가 생겼을 때 사용</a:t>
            </a:r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206191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사지 선다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다음 문장의 출력 결과는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/>
              <a:t>message</a:t>
            </a:r>
          </a:p>
          <a:p>
            <a:pPr lvl="1"/>
            <a:r>
              <a:rPr lang="en-US" altLang="ko-KR" dirty="0"/>
              <a:t>‘message’</a:t>
            </a:r>
          </a:p>
          <a:p>
            <a:pPr lvl="1"/>
            <a:r>
              <a:rPr lang="en-US" altLang="ko-KR" dirty="0"/>
              <a:t>John</a:t>
            </a:r>
          </a:p>
          <a:p>
            <a:pPr lvl="1"/>
            <a:r>
              <a:rPr lang="en-US" altLang="ko-KR" dirty="0"/>
              <a:t>‘John’</a:t>
            </a:r>
            <a:endParaRPr lang="ko-KR" altLang="en-US" dirty="0"/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1785231" y="2456002"/>
            <a:ext cx="3499902" cy="1208292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chemeClr val="tx2">
                <a:lumMod val="75000"/>
              </a:schemeClr>
            </a:solidFill>
            <a:round/>
            <a:headEnd/>
            <a:tailEnd/>
          </a:ln>
          <a:extLst/>
        </p:spPr>
        <p:txBody>
          <a:bodyPr wrap="none" anchor="ctr"/>
          <a:lstStyle/>
          <a:p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auto">
          <a:xfrm>
            <a:off x="2029432" y="2531525"/>
            <a:ext cx="301149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&gt;&gt;&gt; message = “John”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&gt;&gt;&gt; print(message)</a:t>
            </a:r>
          </a:p>
        </p:txBody>
      </p:sp>
    </p:spTree>
    <p:extLst>
      <p:ext uri="{BB962C8B-B14F-4D97-AF65-F5344CB8AC3E}">
        <p14:creationId xmlns:p14="http://schemas.microsoft.com/office/powerpoint/2010/main" val="18061524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사지 </a:t>
            </a:r>
            <a:r>
              <a:rPr lang="ko-KR" altLang="en-US" dirty="0" smtClean="0"/>
              <a:t>선다 답안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다음 문장의 출력 결과는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/>
              <a:t>message</a:t>
            </a:r>
          </a:p>
          <a:p>
            <a:pPr lvl="1"/>
            <a:r>
              <a:rPr lang="en-US" altLang="ko-KR" dirty="0"/>
              <a:t>‘message’</a:t>
            </a:r>
          </a:p>
          <a:p>
            <a:pPr lvl="1"/>
            <a:r>
              <a:rPr lang="en-US" altLang="ko-KR" dirty="0">
                <a:solidFill>
                  <a:srgbClr val="FF0000"/>
                </a:solidFill>
              </a:rPr>
              <a:t>John</a:t>
            </a:r>
          </a:p>
          <a:p>
            <a:pPr lvl="1"/>
            <a:r>
              <a:rPr lang="en-US" altLang="ko-KR" dirty="0"/>
              <a:t>‘John’</a:t>
            </a:r>
            <a:endParaRPr lang="ko-KR" altLang="en-US" dirty="0"/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1785231" y="2456002"/>
            <a:ext cx="3499902" cy="1208292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chemeClr val="tx2">
                <a:lumMod val="75000"/>
              </a:schemeClr>
            </a:solidFill>
            <a:round/>
            <a:headEnd/>
            <a:tailEnd/>
          </a:ln>
          <a:extLst/>
        </p:spPr>
        <p:txBody>
          <a:bodyPr wrap="none" anchor="ctr"/>
          <a:lstStyle/>
          <a:p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auto">
          <a:xfrm>
            <a:off x="2029432" y="2531525"/>
            <a:ext cx="301149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&gt;&gt;&gt; message = “John”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&gt;&gt;&gt; print(message)</a:t>
            </a:r>
          </a:p>
        </p:txBody>
      </p:sp>
    </p:spTree>
    <p:extLst>
      <p:ext uri="{BB962C8B-B14F-4D97-AF65-F5344CB8AC3E}">
        <p14:creationId xmlns:p14="http://schemas.microsoft.com/office/powerpoint/2010/main" val="741566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400" b="1" dirty="0"/>
              <a:t>감사합니다</a:t>
            </a: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</a:t>
            </a:r>
            <a:r>
              <a:rPr lang="ko-KR" altLang="en-US" dirty="0"/>
              <a:t>주차</a:t>
            </a:r>
            <a:r>
              <a:rPr lang="en-US" altLang="ko-KR" dirty="0"/>
              <a:t>_01 </a:t>
            </a:r>
            <a:r>
              <a:rPr lang="ko-KR" altLang="en-US" dirty="0"/>
              <a:t>변수와 메모리 할당</a:t>
            </a:r>
          </a:p>
        </p:txBody>
      </p:sp>
    </p:spTree>
    <p:extLst>
      <p:ext uri="{BB962C8B-B14F-4D97-AF65-F5344CB8AC3E}">
        <p14:creationId xmlns:p14="http://schemas.microsoft.com/office/powerpoint/2010/main" val="3192344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변수</a:t>
            </a:r>
            <a:r>
              <a:rPr lang="en-US" altLang="ko-KR"/>
              <a:t>(Variables)</a:t>
            </a:r>
            <a:r>
              <a:rPr lang="ko-KR" altLang="en-US"/>
              <a:t>란 무엇인가</a:t>
            </a:r>
            <a:r>
              <a:rPr lang="en-US" altLang="ko-KR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프로그램에서 기억공간이 필요할 때 사용한다</a:t>
            </a:r>
            <a:endParaRPr lang="en-US" altLang="ko-KR"/>
          </a:p>
          <a:p>
            <a:pPr lvl="1"/>
            <a:r>
              <a:rPr lang="ko-KR" altLang="en-US"/>
              <a:t>프로그래머가 붙여준 이름이 있는 기억공간</a:t>
            </a:r>
            <a:endParaRPr lang="en-US" altLang="ko-KR"/>
          </a:p>
          <a:p>
            <a:pPr lvl="1"/>
            <a:r>
              <a:rPr lang="ko-KR" altLang="en-US"/>
              <a:t>하드웨어의 메모리를 할당 받아 사용</a:t>
            </a:r>
            <a:endParaRPr lang="en-US" altLang="ko-KR"/>
          </a:p>
          <a:p>
            <a:pPr lvl="1"/>
            <a:r>
              <a:rPr lang="ko-KR" altLang="en-US"/>
              <a:t>값을 기억하고 있다</a:t>
            </a:r>
            <a:endParaRPr lang="en-US" altLang="ko-KR"/>
          </a:p>
          <a:p>
            <a:pPr lvl="2"/>
            <a:r>
              <a:rPr lang="en-US" altLang="ko-KR"/>
              <a:t>2 </a:t>
            </a:r>
            <a:r>
              <a:rPr lang="ko-KR" altLang="en-US"/>
              <a:t>는 정수형</a:t>
            </a:r>
            <a:r>
              <a:rPr lang="en-US" altLang="ko-KR"/>
              <a:t>, 3.14159 </a:t>
            </a:r>
            <a:r>
              <a:rPr lang="ko-KR" altLang="en-US"/>
              <a:t>는 실수형 값</a:t>
            </a:r>
            <a:endParaRPr lang="en-US" altLang="ko-KR"/>
          </a:p>
          <a:p>
            <a:pPr lvl="2"/>
            <a:r>
              <a:rPr lang="en-US" altLang="ko-KR"/>
              <a:t>“Hello, World!” </a:t>
            </a:r>
            <a:r>
              <a:rPr lang="ko-KR" altLang="en-US"/>
              <a:t>은 문자열</a:t>
            </a:r>
            <a:endParaRPr lang="en-US" altLang="ko-KR"/>
          </a:p>
          <a:p>
            <a:pPr lvl="1"/>
            <a:r>
              <a:rPr lang="ko-KR" altLang="en-US"/>
              <a:t>다양한 데이터 형을 표현할 수 있다</a:t>
            </a:r>
            <a:endParaRPr lang="en-US" altLang="ko-KR" dirty="0"/>
          </a:p>
        </p:txBody>
      </p:sp>
      <p:cxnSp>
        <p:nvCxnSpPr>
          <p:cNvPr id="4" name="직선 연결선 3"/>
          <p:cNvCxnSpPr/>
          <p:nvPr/>
        </p:nvCxnSpPr>
        <p:spPr>
          <a:xfrm flipH="1">
            <a:off x="628650" y="1484314"/>
            <a:ext cx="8021864" cy="1"/>
          </a:xfrm>
          <a:prstGeom prst="line">
            <a:avLst/>
          </a:prstGeom>
          <a:ln w="28575">
            <a:solidFill>
              <a:srgbClr val="2A6F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7074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언제 변수를 활용하는가</a:t>
            </a:r>
            <a:r>
              <a:rPr lang="en-US" altLang="ko-KR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뭔가 기억 시켜 놓을 만한 요인이 생겼을 때</a:t>
            </a:r>
            <a:endParaRPr lang="en-US" altLang="ko-KR"/>
          </a:p>
          <a:p>
            <a:pPr lvl="1"/>
            <a:r>
              <a:rPr lang="ko-KR" altLang="en-US"/>
              <a:t>몇 번 실행 했는지</a:t>
            </a:r>
            <a:r>
              <a:rPr lang="en-US" altLang="ko-KR"/>
              <a:t> </a:t>
            </a:r>
            <a:r>
              <a:rPr lang="ko-KR" altLang="en-US"/>
              <a:t>확인하기 위하여 </a:t>
            </a:r>
            <a:r>
              <a:rPr lang="en-US" altLang="ko-KR"/>
              <a:t>count </a:t>
            </a:r>
            <a:r>
              <a:rPr lang="ko-KR" altLang="en-US"/>
              <a:t>필요할 때</a:t>
            </a:r>
            <a:endParaRPr lang="en-US" altLang="ko-KR"/>
          </a:p>
          <a:p>
            <a:pPr lvl="1"/>
            <a:r>
              <a:rPr lang="ko-KR" altLang="en-US"/>
              <a:t>사용자에게 입력 받은 값을 저장해 놓고 싶을 때</a:t>
            </a:r>
            <a:endParaRPr lang="en-US" altLang="ko-KR"/>
          </a:p>
          <a:p>
            <a:pPr lvl="1"/>
            <a:r>
              <a:rPr lang="ko-KR" altLang="en-US"/>
              <a:t>일정한 간격으로 숫자를 출력하려고 하는데</a:t>
            </a:r>
            <a:r>
              <a:rPr lang="en-US" altLang="ko-KR"/>
              <a:t>, </a:t>
            </a:r>
            <a:r>
              <a:rPr lang="ko-KR" altLang="en-US"/>
              <a:t>그 간격을 기억해 놓아야 할 때</a:t>
            </a:r>
            <a:endParaRPr lang="en-US" altLang="ko-KR"/>
          </a:p>
          <a:p>
            <a:pPr lvl="1"/>
            <a:r>
              <a:rPr lang="ko-KR" altLang="en-US"/>
              <a:t>특정한 조건을 지정하여 저장 할 때</a:t>
            </a:r>
            <a:endParaRPr lang="en-US" altLang="ko-KR"/>
          </a:p>
          <a:p>
            <a:pPr lvl="1"/>
            <a:r>
              <a:rPr lang="ko-KR" altLang="en-US"/>
              <a:t>반복문을 사용하는데 반복 횟수를 저장해야 할 때</a:t>
            </a:r>
            <a:endParaRPr lang="en-US" altLang="ko-KR"/>
          </a:p>
          <a:p>
            <a:pPr lvl="1"/>
            <a:endParaRPr lang="en-US" altLang="ko-KR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018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변수명</a:t>
            </a:r>
            <a:r>
              <a:rPr lang="en-US" altLang="ko-KR"/>
              <a:t>(Variable Name)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문자와 숫자등을 저장하는 공간 </a:t>
            </a:r>
            <a:endParaRPr lang="en-US" altLang="ko-KR"/>
          </a:p>
          <a:p>
            <a:r>
              <a:rPr lang="ko-KR" altLang="en-US"/>
              <a:t>변수명은 문자로 시작되어야 한다</a:t>
            </a:r>
            <a:endParaRPr lang="en-US" altLang="ko-KR"/>
          </a:p>
          <a:p>
            <a:pPr lvl="1"/>
            <a:r>
              <a:rPr lang="ko-KR" altLang="en-US"/>
              <a:t>사용 가능한 변수명</a:t>
            </a:r>
            <a:endParaRPr lang="en-US" altLang="ko-KR"/>
          </a:p>
          <a:p>
            <a:pPr lvl="2"/>
            <a:r>
              <a:rPr lang="en-US" altLang="ko-KR"/>
              <a:t>myname, name, age, height</a:t>
            </a:r>
          </a:p>
          <a:p>
            <a:pPr lvl="2"/>
            <a:r>
              <a:rPr lang="en-US" altLang="ko-KR"/>
              <a:t>price_of_tea, student_no, idenfication_code</a:t>
            </a:r>
          </a:p>
          <a:p>
            <a:pPr lvl="2"/>
            <a:r>
              <a:rPr lang="ko-KR" altLang="en-US"/>
              <a:t>나이</a:t>
            </a:r>
            <a:r>
              <a:rPr lang="en-US" altLang="ko-KR"/>
              <a:t>, </a:t>
            </a:r>
            <a:r>
              <a:rPr lang="ko-KR" altLang="en-US"/>
              <a:t>이름</a:t>
            </a:r>
            <a:r>
              <a:rPr lang="en-US" altLang="ko-KR"/>
              <a:t>, </a:t>
            </a:r>
            <a:r>
              <a:rPr lang="ko-KR" altLang="en-US"/>
              <a:t>소속기관</a:t>
            </a:r>
            <a:endParaRPr lang="en-US" altLang="ko-KR"/>
          </a:p>
          <a:p>
            <a:pPr lvl="2"/>
            <a:r>
              <a:rPr lang="ko-KR" altLang="en-US"/>
              <a:t>한글</a:t>
            </a:r>
            <a:r>
              <a:rPr lang="en-US" altLang="ko-KR"/>
              <a:t> </a:t>
            </a:r>
            <a:r>
              <a:rPr lang="ko-KR" altLang="en-US"/>
              <a:t>변수명도 변수명으로 사용 가능</a:t>
            </a:r>
            <a:endParaRPr lang="en-US" altLang="ko-KR"/>
          </a:p>
          <a:p>
            <a:pPr lvl="3"/>
            <a:r>
              <a:rPr lang="ko-KR" altLang="en-US"/>
              <a:t>하지만</a:t>
            </a:r>
            <a:r>
              <a:rPr lang="en-US" altLang="ko-KR"/>
              <a:t>, </a:t>
            </a:r>
            <a:r>
              <a:rPr lang="ko-KR" altLang="en-US"/>
              <a:t>다른 컴퓨터 언어와 호환되는 경우 한글 변수명 사용불가</a:t>
            </a:r>
            <a:endParaRPr lang="en-US" altLang="ko-KR"/>
          </a:p>
          <a:p>
            <a:pPr lvl="1"/>
            <a:r>
              <a:rPr lang="ko-KR" altLang="en-US"/>
              <a:t>사용 불가능한 변수명</a:t>
            </a:r>
            <a:endParaRPr lang="en-US" altLang="ko-KR"/>
          </a:p>
          <a:p>
            <a:pPr lvl="2"/>
            <a:r>
              <a:rPr lang="en-US" altLang="ko-KR"/>
              <a:t>100_name, class, break, False</a:t>
            </a:r>
            <a:endParaRPr lang="en-US" altLang="ko-KR" dirty="0"/>
          </a:p>
        </p:txBody>
      </p:sp>
      <p:cxnSp>
        <p:nvCxnSpPr>
          <p:cNvPr id="4" name="직선 연결선 3"/>
          <p:cNvCxnSpPr/>
          <p:nvPr/>
        </p:nvCxnSpPr>
        <p:spPr>
          <a:xfrm flipH="1">
            <a:off x="628650" y="1484314"/>
            <a:ext cx="8021864" cy="1"/>
          </a:xfrm>
          <a:prstGeom prst="line">
            <a:avLst/>
          </a:prstGeom>
          <a:ln w="28575">
            <a:solidFill>
              <a:srgbClr val="2A6F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54875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키워드 </a:t>
            </a:r>
            <a:r>
              <a:rPr lang="en-US" altLang="ko-KR"/>
              <a:t>(Reserved Word)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다음의 이름들은 예약된 단어로 </a:t>
            </a:r>
            <a:r>
              <a:rPr lang="ko-KR" altLang="en-US" dirty="0" err="1"/>
              <a:t>파이썬</a:t>
            </a:r>
            <a:r>
              <a:rPr lang="ko-KR" altLang="en-US" dirty="0"/>
              <a:t> 문법에서 사용하기 때문에 </a:t>
            </a:r>
            <a:endParaRPr lang="en-US" altLang="ko-KR" dirty="0"/>
          </a:p>
          <a:p>
            <a:r>
              <a:rPr lang="ko-KR" altLang="en-US" dirty="0"/>
              <a:t>변수명으로 사용될 수 없다</a:t>
            </a:r>
          </a:p>
        </p:txBody>
      </p:sp>
      <p:cxnSp>
        <p:nvCxnSpPr>
          <p:cNvPr id="4" name="직선 연결선 3"/>
          <p:cNvCxnSpPr/>
          <p:nvPr/>
        </p:nvCxnSpPr>
        <p:spPr>
          <a:xfrm flipH="1">
            <a:off x="628650" y="1484314"/>
            <a:ext cx="8021864" cy="1"/>
          </a:xfrm>
          <a:prstGeom prst="line">
            <a:avLst/>
          </a:prstGeom>
          <a:ln w="28575">
            <a:solidFill>
              <a:srgbClr val="2A6F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4776498"/>
              </p:ext>
            </p:extLst>
          </p:nvPr>
        </p:nvGraphicFramePr>
        <p:xfrm>
          <a:off x="1403287" y="3187520"/>
          <a:ext cx="6728647" cy="2892167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2844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80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9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845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324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07918"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2000" b="0" u="none" strike="noStrike" kern="1200" baseline="0" dirty="0"/>
                        <a:t>False</a:t>
                      </a:r>
                      <a:endParaRPr lang="ko-KR" altLang="en-US" sz="20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2000" b="0" u="none" strike="noStrike" kern="1200" baseline="0" dirty="0"/>
                        <a:t>class</a:t>
                      </a:r>
                      <a:endParaRPr lang="ko-KR" altLang="en-US" sz="20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2000" b="0" u="none" strike="noStrike" kern="1200" baseline="0" dirty="0"/>
                        <a:t>finally</a:t>
                      </a:r>
                      <a:endParaRPr lang="ko-KR" altLang="en-US" sz="20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2000" b="0" u="none" strike="noStrike" kern="1200" baseline="0" dirty="0"/>
                        <a:t>is</a:t>
                      </a:r>
                      <a:endParaRPr lang="ko-KR" altLang="en-US" sz="20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2000" b="0" u="none" strike="noStrike" kern="1200" baseline="0" dirty="0"/>
                        <a:t>return</a:t>
                      </a:r>
                      <a:endParaRPr lang="ko-KR" altLang="en-US" sz="20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7918"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2000" b="0" u="none" strike="noStrike" kern="1200" baseline="0" dirty="0"/>
                        <a:t>None</a:t>
                      </a:r>
                      <a:endParaRPr lang="ko-KR" altLang="en-US" sz="20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2000" b="0" u="none" strike="noStrike" kern="1200" baseline="0" dirty="0"/>
                        <a:t>continue</a:t>
                      </a:r>
                      <a:endParaRPr lang="ko-KR" altLang="en-US" sz="20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0" dirty="0"/>
                        <a:t>for</a:t>
                      </a:r>
                      <a:endParaRPr lang="ko-KR" altLang="en-US" sz="20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2000" b="0" u="none" strike="noStrike" kern="1200" baseline="0" dirty="0"/>
                        <a:t>lambda</a:t>
                      </a:r>
                      <a:endParaRPr lang="ko-KR" altLang="en-US" sz="20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2000" b="0" u="none" strike="noStrike" kern="1200" baseline="0" dirty="0"/>
                        <a:t>try</a:t>
                      </a:r>
                      <a:endParaRPr lang="ko-KR" altLang="en-US" sz="20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663"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2000" b="0" u="none" strike="noStrike" kern="1200" baseline="0" dirty="0"/>
                        <a:t>True</a:t>
                      </a:r>
                      <a:endParaRPr lang="ko-KR" altLang="en-US" sz="20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2000" b="0" u="none" strike="noStrike" kern="1200" baseline="0" dirty="0" err="1"/>
                        <a:t>def</a:t>
                      </a:r>
                      <a:endParaRPr lang="ko-KR" altLang="en-US" sz="20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0" dirty="0"/>
                        <a:t>from</a:t>
                      </a:r>
                      <a:endParaRPr lang="ko-KR" altLang="en-US" sz="20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2000" b="0" u="none" strike="noStrike" kern="1200" baseline="0" dirty="0"/>
                        <a:t>nonlocal</a:t>
                      </a:r>
                      <a:endParaRPr lang="ko-KR" altLang="en-US" sz="20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2000" b="0" u="none" strike="noStrike" kern="1200" baseline="0" dirty="0"/>
                        <a:t>while</a:t>
                      </a:r>
                      <a:endParaRPr lang="ko-KR" altLang="en-US" sz="20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7918"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2000" b="0" u="none" strike="noStrike" kern="1200" baseline="0" dirty="0"/>
                        <a:t>and</a:t>
                      </a:r>
                      <a:endParaRPr lang="ko-KR" altLang="en-US" sz="20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0" dirty="0"/>
                        <a:t>del</a:t>
                      </a:r>
                      <a:endParaRPr lang="ko-KR" altLang="en-US" sz="20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2000" b="0" u="none" strike="noStrike" kern="1200" baseline="0" dirty="0"/>
                        <a:t>global</a:t>
                      </a:r>
                      <a:endParaRPr lang="ko-KR" altLang="en-US" sz="20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2000" b="0" u="none" strike="noStrike" kern="1200" baseline="0" dirty="0"/>
                        <a:t>not</a:t>
                      </a:r>
                      <a:endParaRPr lang="ko-KR" altLang="en-US" sz="20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2000" b="0" u="none" strike="noStrike" kern="1200" baseline="0" dirty="0"/>
                        <a:t>with</a:t>
                      </a:r>
                      <a:endParaRPr lang="ko-KR" altLang="en-US" sz="20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7918"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2000" b="0" u="none" strike="noStrike" kern="1200" baseline="0" dirty="0"/>
                        <a:t>as</a:t>
                      </a:r>
                      <a:endParaRPr lang="ko-KR" altLang="en-US" sz="20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0" dirty="0" err="1"/>
                        <a:t>elif</a:t>
                      </a:r>
                      <a:endParaRPr lang="ko-KR" altLang="en-US" sz="20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2000" b="0" u="none" strike="noStrike" kern="1200" baseline="0" dirty="0"/>
                        <a:t>if</a:t>
                      </a:r>
                      <a:endParaRPr lang="ko-KR" altLang="en-US" sz="20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2000" b="0" u="none" strike="noStrike" kern="1200" baseline="0" dirty="0"/>
                        <a:t>or</a:t>
                      </a:r>
                      <a:endParaRPr lang="ko-KR" altLang="en-US" sz="20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2000" b="0" u="none" strike="noStrike" kern="1200" baseline="0" dirty="0"/>
                        <a:t>yield</a:t>
                      </a:r>
                      <a:endParaRPr lang="ko-KR" altLang="en-US" sz="20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7918"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2000" b="0" u="none" strike="noStrike" kern="1200" baseline="0" dirty="0"/>
                        <a:t>assert</a:t>
                      </a:r>
                      <a:endParaRPr lang="ko-KR" altLang="en-US" sz="20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0" dirty="0"/>
                        <a:t>else</a:t>
                      </a:r>
                      <a:endParaRPr lang="ko-KR" altLang="en-US" sz="20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2000" b="0" u="none" strike="noStrike" kern="1200" baseline="0" dirty="0"/>
                        <a:t>import</a:t>
                      </a:r>
                      <a:endParaRPr lang="ko-KR" altLang="en-US" sz="20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2000" b="0" u="none" strike="noStrike" kern="1200" baseline="0" dirty="0"/>
                        <a:t>pass</a:t>
                      </a:r>
                      <a:endParaRPr lang="ko-KR" altLang="en-US" sz="20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9914"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2000" b="0" u="none" strike="noStrike" kern="1200" baseline="0" dirty="0"/>
                        <a:t>break</a:t>
                      </a:r>
                      <a:endParaRPr lang="ko-KR" altLang="en-US" sz="20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0" dirty="0"/>
                        <a:t>except</a:t>
                      </a:r>
                      <a:endParaRPr lang="ko-KR" altLang="en-US" sz="20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2000" b="0" u="none" strike="noStrike" kern="1200" baseline="0" dirty="0"/>
                        <a:t>in</a:t>
                      </a:r>
                      <a:endParaRPr lang="ko-KR" altLang="en-US" sz="20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2000" b="0" u="none" strike="noStrike" kern="1200" baseline="0" dirty="0"/>
                        <a:t>raise</a:t>
                      </a:r>
                      <a:endParaRPr lang="ko-KR" altLang="en-US" sz="20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83477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Shape 6"/>
          <p:cNvSpPr>
            <a:spLocks noChangeArrowheads="1"/>
          </p:cNvSpPr>
          <p:nvPr/>
        </p:nvSpPr>
        <p:spPr bwMode="auto">
          <a:xfrm>
            <a:off x="681228" y="1612808"/>
            <a:ext cx="3935927" cy="4031636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chemeClr val="tx2">
                <a:lumMod val="75000"/>
              </a:schemeClr>
            </a:solidFill>
            <a:round/>
            <a:headEnd/>
            <a:tailEnd/>
          </a:ln>
          <a:extLst/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 사용 예제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 flipH="1">
            <a:off x="628650" y="1484314"/>
            <a:ext cx="8021864" cy="1"/>
          </a:xfrm>
          <a:prstGeom prst="line">
            <a:avLst/>
          </a:prstGeom>
          <a:ln w="28575">
            <a:solidFill>
              <a:srgbClr val="2A6F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857095" y="1795101"/>
            <a:ext cx="3071438" cy="29993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&gt;&gt;&gt; </a:t>
            </a: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fred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= 100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&gt;&gt;&gt; print(</a:t>
            </a: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fred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66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100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&gt;&gt;&gt; print(‘</a:t>
            </a: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fred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’)</a:t>
            </a:r>
          </a:p>
          <a:p>
            <a:pPr>
              <a:lnSpc>
                <a:spcPct val="150000"/>
              </a:lnSpc>
            </a:pPr>
            <a:r>
              <a:rPr lang="en-US" altLang="ko-KR" sz="1600" dirty="0" err="1">
                <a:solidFill>
                  <a:srgbClr val="FF66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fred</a:t>
            </a:r>
            <a:endParaRPr lang="en-US" altLang="ko-KR" sz="1600" dirty="0">
              <a:solidFill>
                <a:srgbClr val="FF66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&gt;&gt;&gt; </a:t>
            </a: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fred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= 200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&gt;&gt;&gt; print(</a:t>
            </a: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fred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66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200</a:t>
            </a:r>
          </a:p>
        </p:txBody>
      </p:sp>
    </p:spTree>
    <p:extLst>
      <p:ext uri="{BB962C8B-B14F-4D97-AF65-F5344CB8AC3E}">
        <p14:creationId xmlns:p14="http://schemas.microsoft.com/office/powerpoint/2010/main" val="665487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AutoShape 6"/>
          <p:cNvSpPr>
            <a:spLocks noChangeArrowheads="1"/>
          </p:cNvSpPr>
          <p:nvPr/>
        </p:nvSpPr>
        <p:spPr bwMode="auto">
          <a:xfrm>
            <a:off x="924549" y="1875144"/>
            <a:ext cx="3229762" cy="3780589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chemeClr val="tx2">
                <a:lumMod val="75000"/>
              </a:schemeClr>
            </a:solidFill>
            <a:round/>
            <a:headEnd/>
            <a:tailEnd/>
          </a:ln>
          <a:extLst/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 사용 예제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 flipH="1">
            <a:off x="628650" y="1484314"/>
            <a:ext cx="8021864" cy="1"/>
          </a:xfrm>
          <a:prstGeom prst="line">
            <a:avLst/>
          </a:prstGeom>
          <a:ln w="28575">
            <a:solidFill>
              <a:srgbClr val="2A6F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0"/>
          <p:cNvSpPr>
            <a:spLocks noChangeArrowheads="1"/>
          </p:cNvSpPr>
          <p:nvPr/>
        </p:nvSpPr>
        <p:spPr bwMode="auto">
          <a:xfrm>
            <a:off x="1097138" y="2004058"/>
            <a:ext cx="3497440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&gt;&gt;&gt; value = 100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&gt;&gt;&gt; </a:t>
            </a: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num_coins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= 15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&gt;&gt;&gt; </a:t>
            </a: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num_coins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* value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66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1500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&gt;&gt;&gt; 15 * 100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66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1500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&gt;&gt;&gt; 15 * value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66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1500</a:t>
            </a:r>
          </a:p>
        </p:txBody>
      </p:sp>
    </p:spTree>
    <p:extLst>
      <p:ext uri="{BB962C8B-B14F-4D97-AF65-F5344CB8AC3E}">
        <p14:creationId xmlns:p14="http://schemas.microsoft.com/office/powerpoint/2010/main" val="1915096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AutoShape 6"/>
          <p:cNvSpPr>
            <a:spLocks noChangeArrowheads="1"/>
          </p:cNvSpPr>
          <p:nvPr/>
        </p:nvSpPr>
        <p:spPr bwMode="auto">
          <a:xfrm>
            <a:off x="634742" y="1654178"/>
            <a:ext cx="4840369" cy="4924602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chemeClr val="tx2">
                <a:lumMod val="75000"/>
              </a:schemeClr>
            </a:solidFill>
            <a:round/>
            <a:headEnd/>
            <a:tailEnd/>
          </a:ln>
          <a:extLst/>
        </p:spPr>
        <p:txBody>
          <a:bodyPr wrap="none" anchor="ctr"/>
          <a:lstStyle/>
          <a:p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 사용 예제 </a:t>
            </a:r>
            <a:r>
              <a:rPr lang="en-US" altLang="ko-KR" dirty="0"/>
              <a:t>3</a:t>
            </a:r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 flipH="1">
            <a:off x="628650" y="1484314"/>
            <a:ext cx="8021864" cy="1"/>
          </a:xfrm>
          <a:prstGeom prst="line">
            <a:avLst/>
          </a:prstGeom>
          <a:ln w="28575">
            <a:solidFill>
              <a:srgbClr val="2A6F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954214" y="1690689"/>
            <a:ext cx="4520897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&gt;&gt;&gt; message = “John”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&gt;&gt;&gt; print(message)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66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John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&gt;&gt;&gt; print(“Hello</a:t>
            </a:r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!”,  “John”)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66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Hello, John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&gt;&gt;&gt; score = 78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&gt;&gt;&gt; print(message , score)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66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John 78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&gt;&gt;&gt; print(“message” , “score”)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66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message score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&gt;&gt;&gt; print( “</a:t>
            </a: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abba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 * 3)</a:t>
            </a:r>
          </a:p>
          <a:p>
            <a:pPr>
              <a:lnSpc>
                <a:spcPct val="150000"/>
              </a:lnSpc>
            </a:pPr>
            <a:r>
              <a:rPr lang="en-US" altLang="ko-KR" sz="1600" dirty="0" err="1">
                <a:solidFill>
                  <a:srgbClr val="FF66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abbaabbaabba</a:t>
            </a:r>
            <a:endParaRPr lang="en-US" altLang="ko-KR" sz="1600" dirty="0">
              <a:solidFill>
                <a:srgbClr val="FF66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435252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4535</TotalTime>
  <Words>1163</Words>
  <Application>Microsoft Office PowerPoint</Application>
  <PresentationFormat>화면 슬라이드 쇼(4:3)</PresentationFormat>
  <Paragraphs>293</Paragraphs>
  <Slides>29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5" baseType="lpstr">
      <vt:lpstr>맑은 고딕</vt:lpstr>
      <vt:lpstr>Arial</vt:lpstr>
      <vt:lpstr>Calibri</vt:lpstr>
      <vt:lpstr>Calibri Light</vt:lpstr>
      <vt:lpstr>Wingdings</vt:lpstr>
      <vt:lpstr>Office 테마</vt:lpstr>
      <vt:lpstr>변수와 메모리할당 2주차_01</vt:lpstr>
      <vt:lpstr>학습목표</vt:lpstr>
      <vt:lpstr>변수(Variables)란 무엇인가?</vt:lpstr>
      <vt:lpstr>언제 변수를 활용하는가?</vt:lpstr>
      <vt:lpstr>변수명(Variable Name)</vt:lpstr>
      <vt:lpstr>키워드 (Reserved Word)</vt:lpstr>
      <vt:lpstr>변수 사용 예제 1</vt:lpstr>
      <vt:lpstr>변수 사용 예제 2</vt:lpstr>
      <vt:lpstr>변수 사용 예제 3</vt:lpstr>
      <vt:lpstr>변수의 데이터 형(DataType)</vt:lpstr>
      <vt:lpstr>데이터 형, int</vt:lpstr>
      <vt:lpstr>정수형 사용 예제 1</vt:lpstr>
      <vt:lpstr>정수형 사용 예제 2</vt:lpstr>
      <vt:lpstr>데이터 형, float</vt:lpstr>
      <vt:lpstr>실수형 사용 예제 1</vt:lpstr>
      <vt:lpstr>실수형 사용 예제 2</vt:lpstr>
      <vt:lpstr>데이터 형, string</vt:lpstr>
      <vt:lpstr>데이터 형, string</vt:lpstr>
      <vt:lpstr>문자열 사용 예제 1 </vt:lpstr>
      <vt:lpstr>문자열 사용 예제 2 </vt:lpstr>
      <vt:lpstr>데이터 형, bool</vt:lpstr>
      <vt:lpstr>데이터 형, list</vt:lpstr>
      <vt:lpstr>리스트 사용 예제</vt:lpstr>
      <vt:lpstr>강의 요약</vt:lpstr>
      <vt:lpstr>사지 선다</vt:lpstr>
      <vt:lpstr>사지 선다 답안 </vt:lpstr>
      <vt:lpstr>사지 선다</vt:lpstr>
      <vt:lpstr>사지 선다 답안</vt:lpstr>
      <vt:lpstr>감사합니다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파이썬 소개와 설치</dc:title>
  <dc:creator>이광현</dc:creator>
  <cp:lastModifiedBy>user</cp:lastModifiedBy>
  <cp:revision>357</cp:revision>
  <dcterms:created xsi:type="dcterms:W3CDTF">2015-11-07T02:06:58Z</dcterms:created>
  <dcterms:modified xsi:type="dcterms:W3CDTF">2019-08-13T02:16:24Z</dcterms:modified>
</cp:coreProperties>
</file>