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73" r:id="rId21"/>
    <p:sldId id="274" r:id="rId22"/>
    <p:sldId id="275" r:id="rId23"/>
    <p:sldId id="278" r:id="rId24"/>
    <p:sldId id="276" r:id="rId25"/>
    <p:sldId id="279" r:id="rId26"/>
    <p:sldId id="27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379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429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변수 활용하기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5745590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6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28650" y="197076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사용자에게</a:t>
            </a:r>
            <a:r>
              <a:rPr lang="en-US" altLang="ko-KR" dirty="0"/>
              <a:t> </a:t>
            </a:r>
            <a:r>
              <a:rPr lang="ko-KR" altLang="en-US" dirty="0"/>
              <a:t>이름을 입력 받아서 </a:t>
            </a:r>
            <a:r>
              <a:rPr lang="en-US" altLang="ko-KR" dirty="0"/>
              <a:t>‘name’</a:t>
            </a:r>
            <a:r>
              <a:rPr lang="ko-KR" altLang="en-US" dirty="0"/>
              <a:t>이란 이름의 변수에 저장하고</a:t>
            </a:r>
            <a:endParaRPr lang="en-US" altLang="ko-KR" dirty="0"/>
          </a:p>
          <a:p>
            <a:r>
              <a:rPr lang="ko-KR" altLang="en-US" dirty="0"/>
              <a:t>나이를 입력 받아서  </a:t>
            </a:r>
            <a:r>
              <a:rPr lang="en-US" altLang="ko-KR" dirty="0"/>
              <a:t>‘age’</a:t>
            </a:r>
            <a:r>
              <a:rPr lang="ko-KR" altLang="en-US" dirty="0"/>
              <a:t> 변수에 저장한다</a:t>
            </a:r>
            <a:endParaRPr lang="en-US" altLang="ko-KR" dirty="0"/>
          </a:p>
          <a:p>
            <a:r>
              <a:rPr lang="ko-KR" altLang="en-US" dirty="0"/>
              <a:t>두 변수에 저장된 값을 다음과 같이 출력한다</a:t>
            </a:r>
            <a:endParaRPr lang="en-US" altLang="ko-KR" dirty="0"/>
          </a:p>
          <a:p>
            <a:pPr marL="366713" lvl="1" indent="0">
              <a:buFont typeface="Arial" panose="020B0604020202020204" pitchFamily="34" charset="0"/>
              <a:buNone/>
            </a:pPr>
            <a:endParaRPr lang="en-US" altLang="ko-KR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pPr marL="366713" lvl="1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</a:rPr>
              <a:t>&gt;&gt;&gt; </a:t>
            </a:r>
          </a:p>
          <a:p>
            <a:pPr marL="366713" lvl="1" indent="0"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</a:rPr>
              <a:t>My name is </a:t>
            </a:r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</a:rPr>
              <a:t>mattie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</a:rPr>
              <a:t>, and 25-years old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45959" y="3984069"/>
            <a:ext cx="5672828" cy="108937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07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90"/>
            <a:ext cx="6057943" cy="248615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58187" y="1517715"/>
            <a:ext cx="543288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 get name and age from user, and print them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= </a:t>
            </a: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input('Enter your name ; ')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 = </a:t>
            </a: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input('Enter your age ; ')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print('My name is ', name, ', and', age, 'years old.')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print('My name is \"', name, '\“.') </a:t>
            </a:r>
          </a:p>
        </p:txBody>
      </p:sp>
    </p:spTree>
    <p:extLst>
      <p:ext uri="{BB962C8B-B14F-4D97-AF65-F5344CB8AC3E}">
        <p14:creationId xmlns:p14="http://schemas.microsoft.com/office/powerpoint/2010/main" val="3143207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스트링 변수 </a:t>
            </a:r>
            <a:r>
              <a:rPr lang="en-US" altLang="ko-KR"/>
              <a:t>‘affiliation’ </a:t>
            </a:r>
            <a:r>
              <a:rPr lang="ko-KR" altLang="en-US"/>
              <a:t>에 소속기관 이름을 저장한다</a:t>
            </a:r>
            <a:endParaRPr lang="en-US" altLang="ko-KR"/>
          </a:p>
          <a:p>
            <a:r>
              <a:rPr lang="ko-KR" altLang="en-US"/>
              <a:t>정수형 변수 </a:t>
            </a:r>
            <a:r>
              <a:rPr lang="en-US" altLang="ko-KR"/>
              <a:t>‘year’</a:t>
            </a:r>
            <a:r>
              <a:rPr lang="ko-KR" altLang="en-US"/>
              <a:t>에 입학년도를 저장한다</a:t>
            </a:r>
            <a:endParaRPr lang="en-US" altLang="ko-KR"/>
          </a:p>
          <a:p>
            <a:r>
              <a:rPr lang="ko-KR" altLang="en-US"/>
              <a:t>다음과 같이 출력한다</a:t>
            </a:r>
            <a:endParaRPr lang="en-US" altLang="ko-KR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94060" y="4265939"/>
            <a:ext cx="6436986" cy="98477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81371" y="4413420"/>
            <a:ext cx="5202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6713" lvl="1" indent="0">
              <a:buNone/>
            </a:pP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</a:t>
            </a:r>
          </a:p>
          <a:p>
            <a:pPr marL="366713" lvl="1" indent="0">
              <a:buNone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2015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년도에 </a:t>
            </a:r>
            <a:r>
              <a:rPr lang="ko-KR" altLang="en-US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한동대학교에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입학했습니다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258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 txBox="1">
            <a:spLocks noChangeArrowheads="1"/>
          </p:cNvSpPr>
          <p:nvPr/>
        </p:nvSpPr>
        <p:spPr bwMode="auto">
          <a:xfrm>
            <a:off x="612647" y="1600199"/>
            <a:ext cx="6982969" cy="315468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affiliation = </a:t>
            </a:r>
            <a:r>
              <a:rPr lang="en-US" altLang="ko-KR" sz="1800" dirty="0" err="1"/>
              <a:t>str</a:t>
            </a:r>
            <a:r>
              <a:rPr lang="en-US" altLang="ko-KR" sz="1800" dirty="0"/>
              <a:t>('</a:t>
            </a:r>
            <a:r>
              <a:rPr lang="ko-KR" altLang="en-US" sz="1800" dirty="0" err="1"/>
              <a:t>한동대학교</a:t>
            </a:r>
            <a:r>
              <a:rPr lang="en-US" altLang="ko-KR" sz="1800" dirty="0"/>
              <a:t>')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year = ‘2015’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print("</a:t>
            </a:r>
            <a:r>
              <a:rPr lang="ko-KR" altLang="en-US" sz="1800" dirty="0"/>
              <a:t>나는</a:t>
            </a:r>
            <a:r>
              <a:rPr lang="en-US" altLang="ko-KR" sz="1800" dirty="0"/>
              <a:t>", year, "</a:t>
            </a:r>
            <a:r>
              <a:rPr lang="ko-KR" altLang="en-US" sz="1800" dirty="0"/>
              <a:t>년도에</a:t>
            </a:r>
            <a:r>
              <a:rPr lang="en-US" altLang="ko-KR" sz="1800" dirty="0"/>
              <a:t>", affiliation, "</a:t>
            </a:r>
            <a:r>
              <a:rPr lang="ko-KR" altLang="en-US" sz="1800" dirty="0"/>
              <a:t>에 입학했습니다</a:t>
            </a:r>
            <a:r>
              <a:rPr lang="en-US" altLang="ko-KR" sz="1800" dirty="0"/>
              <a:t>.")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7111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 실수를 </a:t>
            </a:r>
            <a:r>
              <a:rPr lang="en-US" altLang="ko-KR" dirty="0"/>
              <a:t>2</a:t>
            </a:r>
            <a:r>
              <a:rPr lang="ko-KR" altLang="en-US" dirty="0"/>
              <a:t>개 입력 받아서 더한 결과를 화면에 출력한다</a:t>
            </a:r>
            <a:endParaRPr lang="en-US" altLang="ko-KR" dirty="0"/>
          </a:p>
          <a:p>
            <a:r>
              <a:rPr lang="ko-KR" altLang="en-US" dirty="0"/>
              <a:t>저장하는</a:t>
            </a:r>
            <a:r>
              <a:rPr lang="en-US" altLang="ko-KR" dirty="0"/>
              <a:t> </a:t>
            </a:r>
            <a:r>
              <a:rPr lang="ko-KR" altLang="en-US" dirty="0"/>
              <a:t>변수명은 본인이 정한다</a:t>
            </a:r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09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 txBox="1">
            <a:spLocks noChangeArrowheads="1"/>
          </p:cNvSpPr>
          <p:nvPr/>
        </p:nvSpPr>
        <p:spPr bwMode="auto">
          <a:xfrm>
            <a:off x="768290" y="1777623"/>
            <a:ext cx="6665976" cy="22894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vert="horz" wrap="none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number1 = float(input('</a:t>
            </a:r>
            <a:r>
              <a:rPr lang="ko-KR" altLang="en-US" sz="1800" dirty="0"/>
              <a:t>첫 번째 실수 입력</a:t>
            </a:r>
            <a:r>
              <a:rPr lang="en-US" altLang="ko-KR" sz="1800" dirty="0"/>
              <a:t>: '))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number2 = float(input('</a:t>
            </a:r>
            <a:r>
              <a:rPr lang="ko-KR" altLang="en-US" sz="1800" dirty="0"/>
              <a:t>두 번째 실수 입력</a:t>
            </a:r>
            <a:r>
              <a:rPr lang="en-US" altLang="ko-KR" sz="1800" dirty="0"/>
              <a:t>: '))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print(number1 + number2)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err="1"/>
          </a:p>
        </p:txBody>
      </p:sp>
    </p:spTree>
    <p:extLst>
      <p:ext uri="{BB962C8B-B14F-4D97-AF65-F5344CB8AC3E}">
        <p14:creationId xmlns:p14="http://schemas.microsoft.com/office/powerpoint/2010/main" val="113594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 정수를 입력 받아서</a:t>
            </a:r>
            <a:r>
              <a:rPr lang="en-US" altLang="ko-KR" dirty="0"/>
              <a:t>, </a:t>
            </a:r>
            <a:r>
              <a:rPr lang="ko-KR" altLang="en-US" dirty="0"/>
              <a:t>입력 받은 정수의 개수만큼 </a:t>
            </a:r>
            <a:r>
              <a:rPr lang="en-US" altLang="ko-KR" dirty="0"/>
              <a:t>‘*’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화면에 출력한다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915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 txBox="1">
            <a:spLocks noChangeArrowheads="1"/>
          </p:cNvSpPr>
          <p:nvPr/>
        </p:nvSpPr>
        <p:spPr bwMode="auto">
          <a:xfrm>
            <a:off x="797473" y="1727676"/>
            <a:ext cx="7251192" cy="18135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19088" indent="-319088" algn="l" rtl="0" eaLnBrk="0" fontAlgn="base" latinLnBrk="1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73050" algn="l" rtl="0" eaLnBrk="0" fontAlgn="base" latinLnBrk="1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number = </a:t>
            </a:r>
            <a:r>
              <a:rPr kumimoji="0" lang="en-US" altLang="ko-KR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int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(input('</a:t>
            </a:r>
            <a:r>
              <a:rPr kumimoji="0"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입력</a:t>
            </a: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'))</a:t>
            </a:r>
          </a:p>
          <a:p>
            <a:pPr marL="0" indent="0">
              <a:buNone/>
            </a:pPr>
            <a:endParaRPr kumimoji="0"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r>
              <a:rPr kumimoji="0"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print('*' * number)</a:t>
            </a:r>
          </a:p>
        </p:txBody>
      </p:sp>
    </p:spTree>
    <p:extLst>
      <p:ext uri="{BB962C8B-B14F-4D97-AF65-F5344CB8AC3E}">
        <p14:creationId xmlns:p14="http://schemas.microsoft.com/office/powerpoint/2010/main" val="361364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6DF46-F01A-4896-85F9-9130F397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A3412B-1172-445B-B628-64F74AFA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좋아하는 숫자</a:t>
            </a:r>
            <a:r>
              <a:rPr lang="en-US" altLang="ko-KR" dirty="0"/>
              <a:t>, </a:t>
            </a:r>
            <a:r>
              <a:rPr lang="ko-KR" altLang="en-US" dirty="0"/>
              <a:t>색깔</a:t>
            </a:r>
            <a:r>
              <a:rPr lang="en-US" altLang="ko-KR" dirty="0"/>
              <a:t>, </a:t>
            </a:r>
            <a:r>
              <a:rPr lang="ko-KR" altLang="en-US" dirty="0"/>
              <a:t>계절을 </a:t>
            </a:r>
            <a:r>
              <a:rPr lang="ko-KR" altLang="en-US" dirty="0" smtClean="0"/>
              <a:t>입력 받는다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좋아하는 색깔과 계절을 합친 문자열을 </a:t>
            </a:r>
            <a:endParaRPr lang="en-US" altLang="ko-KR" dirty="0"/>
          </a:p>
          <a:p>
            <a:r>
              <a:rPr lang="ko-KR" altLang="en-US" dirty="0"/>
              <a:t>좋아하는 숫자 개수만큼 출력한다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3,</a:t>
            </a:r>
            <a:r>
              <a:rPr lang="ko-KR" altLang="en-US" dirty="0"/>
              <a:t> 초록색</a:t>
            </a:r>
            <a:r>
              <a:rPr lang="en-US" altLang="ko-KR" dirty="0"/>
              <a:t>, </a:t>
            </a:r>
            <a:r>
              <a:rPr lang="ko-KR" altLang="en-US" dirty="0"/>
              <a:t>여름을 좋아한다면 다음과 같이 출력된다</a:t>
            </a:r>
            <a:endParaRPr lang="en-US" altLang="ko-KR" dirty="0"/>
          </a:p>
          <a:p>
            <a:pPr lvl="1"/>
            <a:r>
              <a:rPr lang="ko-KR" altLang="en-US" dirty="0" err="1"/>
              <a:t>초록색여름초록색여름초록색여름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326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BBD38-0691-4CAE-8A52-B1A062D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6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DA2D85A-F560-43EC-BBB4-9AE76978A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91" y="1646915"/>
            <a:ext cx="7251192" cy="282665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19088" indent="-319088" algn="l" rtl="0" eaLnBrk="0" fontAlgn="base" latinLnBrk="1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73050" algn="l" rtl="0" eaLnBrk="0" fontAlgn="base" latinLnBrk="1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800" dirty="0">
                <a:latin typeface="맑은 고딕" panose="020B0503020000020004" pitchFamily="50" charset="-127"/>
              </a:rPr>
              <a:t> = </a:t>
            </a:r>
            <a:r>
              <a:rPr lang="en-US" altLang="ko-KR" sz="1800" dirty="0" err="1">
                <a:latin typeface="맑은 고딕" panose="020B0503020000020004" pitchFamily="50" charset="-127"/>
              </a:rPr>
              <a:t>int</a:t>
            </a:r>
            <a:r>
              <a:rPr lang="en-US" altLang="ko-KR" sz="1800" dirty="0">
                <a:latin typeface="맑은 고딕" panose="020B0503020000020004" pitchFamily="50" charset="-127"/>
              </a:rPr>
              <a:t>(input("</a:t>
            </a:r>
            <a:r>
              <a:rPr lang="ko-KR" altLang="en-US" sz="1800" dirty="0">
                <a:latin typeface="맑은 고딕" panose="020B0503020000020004" pitchFamily="50" charset="-127"/>
              </a:rPr>
              <a:t>좋아하는 숫자</a:t>
            </a:r>
            <a:r>
              <a:rPr lang="en-US" altLang="ko-KR" sz="1800" dirty="0">
                <a:latin typeface="맑은 고딕" panose="020B0503020000020004" pitchFamily="50" charset="-127"/>
              </a:rPr>
              <a:t>: "))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</a:rPr>
              <a:t>color = input("</a:t>
            </a:r>
            <a:r>
              <a:rPr lang="ko-KR" altLang="en-US" sz="1800" dirty="0">
                <a:latin typeface="맑은 고딕" panose="020B0503020000020004" pitchFamily="50" charset="-127"/>
              </a:rPr>
              <a:t>좋아하는 색깔</a:t>
            </a:r>
            <a:r>
              <a:rPr lang="en-US" altLang="ko-KR" sz="1800" dirty="0">
                <a:latin typeface="맑은 고딕" panose="020B0503020000020004" pitchFamily="50" charset="-127"/>
              </a:rPr>
              <a:t>: ")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</a:rPr>
              <a:t>season = input("</a:t>
            </a:r>
            <a:r>
              <a:rPr lang="ko-KR" altLang="en-US" sz="1800" dirty="0">
                <a:latin typeface="맑은 고딕" panose="020B0503020000020004" pitchFamily="50" charset="-127"/>
              </a:rPr>
              <a:t>좋아하는 계절</a:t>
            </a:r>
            <a:r>
              <a:rPr lang="en-US" altLang="ko-KR" sz="1800" dirty="0">
                <a:latin typeface="맑은 고딕" panose="020B0503020000020004" pitchFamily="50" charset="-127"/>
              </a:rPr>
              <a:t>: ")</a:t>
            </a:r>
          </a:p>
          <a:p>
            <a:pPr marL="0" indent="0">
              <a:buNone/>
            </a:pPr>
            <a:endParaRPr lang="en-US" altLang="ko-KR" sz="1800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800" dirty="0" err="1">
                <a:latin typeface="맑은 고딕" panose="020B0503020000020004" pitchFamily="50" charset="-127"/>
              </a:rPr>
              <a:t>cs</a:t>
            </a:r>
            <a:r>
              <a:rPr lang="en-US" altLang="ko-KR" sz="1800" dirty="0">
                <a:latin typeface="맑은 고딕" panose="020B0503020000020004" pitchFamily="50" charset="-127"/>
              </a:rPr>
              <a:t> = color + season</a:t>
            </a:r>
          </a:p>
          <a:p>
            <a:pPr marL="0" indent="0">
              <a:buNone/>
            </a:pPr>
            <a:r>
              <a:rPr lang="en-US" altLang="ko-KR" sz="1800" dirty="0">
                <a:latin typeface="맑은 고딕" panose="020B0503020000020004" pitchFamily="50" charset="-127"/>
              </a:rPr>
              <a:t>print(</a:t>
            </a:r>
            <a:r>
              <a:rPr lang="en-US" altLang="ko-KR" sz="1800" dirty="0" err="1">
                <a:latin typeface="맑은 고딕" panose="020B0503020000020004" pitchFamily="50" charset="-127"/>
              </a:rPr>
              <a:t>num</a:t>
            </a:r>
            <a:r>
              <a:rPr lang="en-US" altLang="ko-KR" sz="1800" dirty="0">
                <a:latin typeface="맑은 고딕" panose="020B0503020000020004" pitchFamily="50" charset="-127"/>
              </a:rPr>
              <a:t>*</a:t>
            </a:r>
            <a:r>
              <a:rPr lang="en-US" altLang="ko-KR" sz="1800" dirty="0" err="1">
                <a:latin typeface="맑은 고딕" panose="020B0503020000020004" pitchFamily="50" charset="-127"/>
              </a:rPr>
              <a:t>cs</a:t>
            </a:r>
            <a:r>
              <a:rPr lang="en-US" altLang="ko-KR" sz="1800" dirty="0">
                <a:latin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799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</a:t>
            </a:r>
            <a:r>
              <a:rPr lang="en-US" altLang="ko-KR" dirty="0"/>
              <a:t>, </a:t>
            </a:r>
            <a:r>
              <a:rPr lang="ko-KR" altLang="en-US" dirty="0"/>
              <a:t>명령문</a:t>
            </a:r>
            <a:r>
              <a:rPr lang="en-US" altLang="ko-KR" dirty="0"/>
              <a:t>, </a:t>
            </a:r>
            <a:r>
              <a:rPr lang="ko-KR" altLang="en-US" dirty="0"/>
              <a:t>주석이 무엇인지 알아보기</a:t>
            </a:r>
            <a:endParaRPr lang="en-US" altLang="ko-KR" dirty="0"/>
          </a:p>
          <a:p>
            <a:r>
              <a:rPr lang="ko-KR" altLang="en-US" dirty="0"/>
              <a:t>데이터형의 특성 이해하기</a:t>
            </a:r>
            <a:endParaRPr lang="en-US" altLang="ko-KR" dirty="0"/>
          </a:p>
          <a:p>
            <a:r>
              <a:rPr lang="ko-KR" altLang="en-US" dirty="0"/>
              <a:t>데이터형 변환 활용하기</a:t>
            </a:r>
            <a:endParaRPr lang="en-US" altLang="ko-KR" dirty="0"/>
          </a:p>
          <a:p>
            <a:r>
              <a:rPr lang="ko-KR" altLang="en-US" dirty="0"/>
              <a:t>연습문제를 통해 변수 활용 연습하기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34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3, 4, 5</a:t>
            </a:r>
            <a:r>
              <a:rPr lang="ko-KR" altLang="en-US" dirty="0"/>
              <a:t>번 코드와</a:t>
            </a:r>
            <a:endParaRPr lang="en-US" altLang="ko-KR" dirty="0"/>
          </a:p>
          <a:p>
            <a:r>
              <a:rPr lang="ko-KR" altLang="en-US" dirty="0"/>
              <a:t>실행결과 </a:t>
            </a:r>
            <a:r>
              <a:rPr lang="ko-KR" altLang="en-US" dirty="0" err="1"/>
              <a:t>캡쳐한</a:t>
            </a:r>
            <a:r>
              <a:rPr lang="ko-KR" altLang="en-US" dirty="0"/>
              <a:t> 사진을 게시판에 올려주세요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172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 쓰기</a:t>
            </a:r>
            <a:endParaRPr lang="en-US" altLang="ko-KR" dirty="0"/>
          </a:p>
          <a:p>
            <a:r>
              <a:rPr lang="ko-KR" altLang="en-US" dirty="0" err="1"/>
              <a:t>데이터형</a:t>
            </a:r>
            <a:r>
              <a:rPr lang="ko-KR" altLang="en-US" dirty="0"/>
              <a:t> 변환하기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연습문제를 통해 변수 활용하기</a:t>
            </a:r>
            <a:endParaRPr lang="en-US" altLang="ko-KR" dirty="0"/>
          </a:p>
          <a:p>
            <a:pPr lvl="1"/>
            <a:r>
              <a:rPr lang="ko-KR" altLang="en-US" dirty="0" err="1"/>
              <a:t>출력문</a:t>
            </a:r>
            <a:r>
              <a:rPr lang="en-US" altLang="ko-KR" dirty="0"/>
              <a:t>, </a:t>
            </a:r>
            <a:r>
              <a:rPr lang="ko-KR" altLang="en-US" dirty="0"/>
              <a:t>입력문 사용해 보기</a:t>
            </a:r>
            <a:endParaRPr lang="en-US" altLang="ko-KR" dirty="0"/>
          </a:p>
          <a:p>
            <a:pPr lvl="1"/>
            <a:r>
              <a:rPr lang="ko-KR" altLang="en-US" dirty="0"/>
              <a:t>입력문으로 저장한 문자열을 </a:t>
            </a:r>
            <a:r>
              <a:rPr lang="ko-KR" altLang="en-US" dirty="0" err="1"/>
              <a:t>정수형으로</a:t>
            </a:r>
            <a:r>
              <a:rPr lang="ko-KR" altLang="en-US" dirty="0"/>
              <a:t> 변환하기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917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줄 주석 쓰기를 할 때 사용하는 기호는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dirty="0"/>
              <a:t>‘</a:t>
            </a:r>
          </a:p>
          <a:p>
            <a:pPr lvl="1"/>
            <a:r>
              <a:rPr lang="en-US" altLang="ko-KR" dirty="0"/>
              <a:t>#</a:t>
            </a:r>
          </a:p>
          <a:p>
            <a:pPr lvl="1"/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520612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줄 주석 쓰기를 할 때 사용하는 기호는</a:t>
            </a:r>
            <a:r>
              <a:rPr lang="en-US" altLang="ko-KR" dirty="0"/>
              <a:t>? </a:t>
            </a:r>
          </a:p>
          <a:p>
            <a:pPr lvl="1"/>
            <a:r>
              <a:rPr lang="en-US" altLang="ko-KR" dirty="0"/>
              <a:t>‘</a:t>
            </a:r>
          </a:p>
          <a:p>
            <a:pPr lvl="1"/>
            <a:r>
              <a:rPr lang="en-US" altLang="ko-KR" dirty="0">
                <a:solidFill>
                  <a:srgbClr val="FF6600"/>
                </a:solidFill>
              </a:rPr>
              <a:t>#</a:t>
            </a:r>
          </a:p>
          <a:p>
            <a:pPr lvl="1"/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72056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밑줄친 곳에 들어갈 표현 중 가장 적절한 것을 고르시오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bool(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float(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50549" y="2711508"/>
            <a:ext cx="4642902" cy="127602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61947" y="2773480"/>
            <a:ext cx="46429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= input('</a:t>
            </a:r>
            <a:r>
              <a:rPr lang="ko-KR" altLang="en-US" sz="1600" dirty="0"/>
              <a:t>정수를 입력하세요 </a:t>
            </a:r>
            <a:r>
              <a:rPr lang="en-US" altLang="ko-KR" sz="1600" dirty="0"/>
              <a:t>:”)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 _____________________                   </a:t>
            </a:r>
            <a:r>
              <a:rPr lang="en-US" altLang="ko-KR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print(“=“ *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557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밑줄친 곳에 들어갈 표현 중 가장 적절한 것을 고르시오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bool(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solidFill>
                  <a:srgbClr val="FF6600"/>
                </a:solidFill>
              </a:rPr>
              <a:t>int</a:t>
            </a:r>
            <a:r>
              <a:rPr lang="en-US" altLang="ko-KR" dirty="0">
                <a:solidFill>
                  <a:srgbClr val="FF6600"/>
                </a:solidFill>
              </a:rPr>
              <a:t>(</a:t>
            </a:r>
            <a:r>
              <a:rPr lang="en-US" altLang="ko-KR" dirty="0" err="1">
                <a:solidFill>
                  <a:srgbClr val="FF6600"/>
                </a:solidFill>
              </a:rPr>
              <a:t>num</a:t>
            </a:r>
            <a:r>
              <a:rPr lang="en-US" altLang="ko-KR" dirty="0">
                <a:solidFill>
                  <a:srgbClr val="FF6600"/>
                </a:solidFill>
              </a:rPr>
              <a:t>)</a:t>
            </a:r>
          </a:p>
          <a:p>
            <a:pPr lvl="1"/>
            <a:r>
              <a:rPr lang="en-US" altLang="ko-KR" dirty="0"/>
              <a:t>float(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50549" y="2711508"/>
            <a:ext cx="4642902" cy="127602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61947" y="2773480"/>
            <a:ext cx="46429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= input('</a:t>
            </a:r>
            <a:r>
              <a:rPr lang="ko-KR" altLang="en-US" sz="1600" dirty="0"/>
              <a:t>정수를 입력하세요 </a:t>
            </a:r>
            <a:r>
              <a:rPr lang="en-US" altLang="ko-KR" sz="1600" dirty="0"/>
              <a:t>:”)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 _____________________                   </a:t>
            </a:r>
            <a:r>
              <a:rPr lang="en-US" altLang="ko-KR" sz="16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print(“=“ * </a:t>
            </a:r>
            <a:r>
              <a:rPr lang="en-US" altLang="ko-KR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num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4726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_02 </a:t>
            </a:r>
            <a:r>
              <a:rPr lang="ko-KR" altLang="en-US" dirty="0"/>
              <a:t>변수 활용하기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표현</a:t>
            </a:r>
            <a:r>
              <a:rPr lang="en-US" altLang="ko-KR"/>
              <a:t>(Expression) </a:t>
            </a:r>
            <a:r>
              <a:rPr lang="ko-KR" altLang="en-US"/>
              <a:t>및 명령문</a:t>
            </a:r>
            <a:r>
              <a:rPr lang="en-US" altLang="ko-KR"/>
              <a:t>(Statement)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</a:t>
            </a:r>
            <a:r>
              <a:rPr lang="en-US" altLang="ko-KR" dirty="0"/>
              <a:t>(Expression)</a:t>
            </a:r>
          </a:p>
          <a:p>
            <a:pPr lvl="1"/>
            <a:r>
              <a:rPr lang="ko-KR" altLang="en-US" dirty="0"/>
              <a:t>값과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연산자의 조합</a:t>
            </a:r>
            <a:endParaRPr lang="en-US" altLang="ko-KR" dirty="0"/>
          </a:p>
          <a:p>
            <a:pPr lvl="1"/>
            <a:r>
              <a:rPr lang="ko-KR" altLang="en-US" dirty="0"/>
              <a:t>값</a:t>
            </a:r>
            <a:r>
              <a:rPr lang="en-US" altLang="ko-KR" dirty="0"/>
              <a:t>(value) </a:t>
            </a:r>
            <a:r>
              <a:rPr lang="ko-KR" altLang="en-US" dirty="0"/>
              <a:t>자체는 표현으로 간주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&gt;&gt; 5+3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명령문</a:t>
            </a:r>
            <a:r>
              <a:rPr lang="en-US" altLang="ko-KR" dirty="0"/>
              <a:t>(Statement)</a:t>
            </a:r>
          </a:p>
          <a:p>
            <a:pPr lvl="1"/>
            <a:r>
              <a:rPr lang="ko-KR" altLang="en-US" dirty="0" err="1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인터프리터가 실행할 수 있는 코드의 단위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&gt;&gt; age = input(“</a:t>
            </a:r>
            <a:r>
              <a:rPr lang="ko-KR" altLang="en-US" dirty="0"/>
              <a:t>당신의 나이를 입력하세요 </a:t>
            </a:r>
            <a:r>
              <a:rPr lang="en-US" altLang="ko-KR" dirty="0"/>
              <a:t>“)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9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 </a:t>
            </a:r>
            <a:r>
              <a:rPr lang="en-US" altLang="ko-KR"/>
              <a:t>(Comments)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주석에는 </a:t>
            </a:r>
            <a:endParaRPr lang="en-US" altLang="ko-KR" dirty="0"/>
          </a:p>
          <a:p>
            <a:pPr lvl="1"/>
            <a:r>
              <a:rPr lang="ko-KR" altLang="en-US" dirty="0"/>
              <a:t>프로그램 작성자</a:t>
            </a:r>
            <a:r>
              <a:rPr lang="en-US" altLang="ko-KR" dirty="0"/>
              <a:t>, </a:t>
            </a:r>
            <a:r>
              <a:rPr lang="ko-KR" altLang="en-US" dirty="0"/>
              <a:t>일자</a:t>
            </a:r>
            <a:r>
              <a:rPr lang="en-US" altLang="ko-KR" dirty="0"/>
              <a:t>, </a:t>
            </a:r>
            <a:r>
              <a:rPr lang="ko-KR" altLang="en-US" dirty="0"/>
              <a:t>코드의 성격을 기술</a:t>
            </a:r>
            <a:endParaRPr lang="en-US" altLang="ko-KR" dirty="0"/>
          </a:p>
          <a:p>
            <a:pPr lvl="1"/>
            <a:r>
              <a:rPr lang="ko-KR" altLang="en-US" dirty="0"/>
              <a:t>프로그램 코드 일부로 취급하지 않는다</a:t>
            </a:r>
            <a:endParaRPr lang="en-US" altLang="ko-KR" dirty="0"/>
          </a:p>
          <a:p>
            <a:pPr lvl="1"/>
            <a:r>
              <a:rPr lang="ko-KR" altLang="en-US" dirty="0"/>
              <a:t>프로그래머의 이해를 돕기 위하여 활용</a:t>
            </a:r>
            <a:endParaRPr lang="en-US" altLang="ko-KR" dirty="0"/>
          </a:p>
          <a:p>
            <a:r>
              <a:rPr lang="ko-KR" altLang="en-US" dirty="0"/>
              <a:t>한 줄 주석</a:t>
            </a:r>
            <a:endParaRPr lang="en-US" altLang="ko-KR" dirty="0"/>
          </a:p>
          <a:p>
            <a:pPr lvl="1"/>
            <a:r>
              <a:rPr lang="ko-KR" altLang="en-US" dirty="0" err="1"/>
              <a:t>해쉬</a:t>
            </a:r>
            <a:r>
              <a:rPr lang="ko-KR" altLang="en-US" dirty="0"/>
              <a:t> 문자</a:t>
            </a:r>
            <a:r>
              <a:rPr lang="en-US" altLang="ko-KR" dirty="0"/>
              <a:t>(#)</a:t>
            </a:r>
            <a:r>
              <a:rPr lang="ko-KR" altLang="en-US" dirty="0"/>
              <a:t>로 시작하고 </a:t>
            </a:r>
            <a:endParaRPr lang="en-US" altLang="ko-KR" dirty="0"/>
          </a:p>
          <a:p>
            <a:pPr lvl="1"/>
            <a:r>
              <a:rPr lang="ko-KR" altLang="en-US" dirty="0"/>
              <a:t>물리적으로 해당 줄이 끝날 때까지 주석 처리 </a:t>
            </a:r>
            <a:endParaRPr lang="en-US" altLang="ko-KR" dirty="0"/>
          </a:p>
          <a:p>
            <a:r>
              <a:rPr lang="ko-KR" altLang="en-US" dirty="0"/>
              <a:t>여러 줄 주석처리  </a:t>
            </a:r>
            <a:endParaRPr lang="en-US" altLang="ko-KR" dirty="0"/>
          </a:p>
          <a:p>
            <a:pPr lvl="1"/>
            <a:r>
              <a:rPr lang="en-US" altLang="ko-KR" dirty="0"/>
              <a:t>’’’ </a:t>
            </a:r>
            <a:r>
              <a:rPr lang="ko-KR" altLang="en-US" dirty="0"/>
              <a:t>으로 시작하고</a:t>
            </a:r>
            <a:r>
              <a:rPr lang="en-US" altLang="ko-KR" dirty="0"/>
              <a:t>, ’’’ </a:t>
            </a:r>
            <a:r>
              <a:rPr lang="ko-KR" altLang="en-US" dirty="0"/>
              <a:t>로 끝낸다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40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 </a:t>
            </a:r>
            <a:r>
              <a:rPr lang="en-US" altLang="ko-KR"/>
              <a:t>(Comments)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주석에서는 문법을 지킬 필요 없음</a:t>
            </a:r>
            <a:endParaRPr lang="en-US" altLang="ko-KR" dirty="0"/>
          </a:p>
          <a:p>
            <a:pPr lvl="1"/>
            <a:r>
              <a:rPr lang="ko-KR" altLang="en-US" dirty="0"/>
              <a:t>한 줄 주석</a:t>
            </a:r>
            <a:endParaRPr lang="en-US" altLang="ko-KR" dirty="0"/>
          </a:p>
          <a:p>
            <a:pPr lvl="2"/>
            <a:r>
              <a:rPr lang="en-US" altLang="ko-KR" dirty="0"/>
              <a:t># this code is adding two integers</a:t>
            </a:r>
          </a:p>
          <a:p>
            <a:pPr lvl="2"/>
            <a:r>
              <a:rPr lang="en-US" altLang="ko-KR" dirty="0"/>
              <a:t># 2100/5/6 by Joseph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여러 줄로 이루어진 주석 표현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’’’ this code is adding two integers</a:t>
            </a:r>
          </a:p>
          <a:p>
            <a:pPr marL="457200" lvl="1" indent="0">
              <a:buNone/>
            </a:pPr>
            <a:r>
              <a:rPr lang="en-US" altLang="ko-KR" dirty="0"/>
              <a:t>         2100/5/6 by Joseph</a:t>
            </a:r>
          </a:p>
          <a:p>
            <a:pPr marL="457200" lvl="1" indent="0">
              <a:buNone/>
            </a:pPr>
            <a:r>
              <a:rPr lang="en-US" altLang="ko-KR" dirty="0"/>
              <a:t>	 2100/10/22 updated</a:t>
            </a:r>
            <a:r>
              <a:rPr lang="ko-KR" altLang="en-US" dirty="0"/>
              <a:t> </a:t>
            </a:r>
            <a:r>
              <a:rPr lang="en-US" altLang="ko-KR" dirty="0"/>
              <a:t>by John</a:t>
            </a:r>
          </a:p>
          <a:p>
            <a:pPr marL="457200" lvl="1" indent="0">
              <a:buNone/>
            </a:pPr>
            <a:r>
              <a:rPr lang="en-US" altLang="ko-KR" dirty="0"/>
              <a:t>  ’’’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26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 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저장 된 값을 사용하는 용도에 따라</a:t>
            </a:r>
            <a:r>
              <a:rPr lang="en-US" altLang="ko-KR" dirty="0"/>
              <a:t>, </a:t>
            </a:r>
            <a:r>
              <a:rPr lang="ko-KR" altLang="en-US" dirty="0"/>
              <a:t>데이터 형을 바꾸어야 하는 경우가 발생한다</a:t>
            </a:r>
            <a:endParaRPr lang="en-US" altLang="ko-KR" dirty="0"/>
          </a:p>
          <a:p>
            <a:r>
              <a:rPr lang="ko-KR" altLang="en-US" dirty="0"/>
              <a:t>이 때 데이터 형을 바꾸려면 다음 명령어 사용한다</a:t>
            </a:r>
            <a:endParaRPr lang="en-US" altLang="ko-KR" dirty="0"/>
          </a:p>
          <a:p>
            <a:pPr lvl="1"/>
            <a:r>
              <a:rPr lang="en-US" altLang="ko-KR" dirty="0" err="1"/>
              <a:t>int</a:t>
            </a:r>
            <a:r>
              <a:rPr lang="en-US" altLang="ko-KR" dirty="0"/>
              <a:t>(variable name)</a:t>
            </a:r>
          </a:p>
          <a:p>
            <a:pPr lvl="1"/>
            <a:r>
              <a:rPr lang="en-US" altLang="ko-KR" dirty="0"/>
              <a:t>float(variable name)</a:t>
            </a:r>
          </a:p>
          <a:p>
            <a:pPr lvl="1"/>
            <a:r>
              <a:rPr lang="en-US" altLang="ko-KR" dirty="0" err="1"/>
              <a:t>str</a:t>
            </a:r>
            <a:r>
              <a:rPr lang="en-US" altLang="ko-KR" dirty="0"/>
              <a:t>(variable name)</a:t>
            </a:r>
          </a:p>
          <a:p>
            <a:r>
              <a:rPr lang="ko-KR" altLang="en-US" dirty="0"/>
              <a:t>일시적으로 바뀐 결과를 사용한다</a:t>
            </a:r>
            <a:endParaRPr lang="en-US" altLang="ko-KR" dirty="0"/>
          </a:p>
          <a:p>
            <a:pPr lvl="1"/>
            <a:r>
              <a:rPr lang="ko-KR" altLang="en-US" dirty="0"/>
              <a:t>바뀐 결과를 저장하려면 변수를 활용한다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994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 변환 필요한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Input() </a:t>
            </a:r>
            <a:r>
              <a:rPr lang="ko-KR" altLang="en-US"/>
              <a:t>문을 사용하여 숫자를 입력 받아야 할 때</a:t>
            </a:r>
            <a:endParaRPr lang="en-US" altLang="ko-KR"/>
          </a:p>
          <a:p>
            <a:pPr lvl="1"/>
            <a:r>
              <a:rPr lang="ko-KR" altLang="en-US"/>
              <a:t>입력결과는 문자열로 저장되기 때문에</a:t>
            </a:r>
            <a:r>
              <a:rPr lang="en-US" altLang="ko-KR"/>
              <a:t>, </a:t>
            </a:r>
          </a:p>
          <a:p>
            <a:pPr lvl="1"/>
            <a:r>
              <a:rPr lang="ko-KR" altLang="en-US"/>
              <a:t>연산을 하려면 데이터 형 변환을 하여야 한다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8" y="3303226"/>
            <a:ext cx="7918174" cy="304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3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‘name’</a:t>
            </a:r>
            <a:r>
              <a:rPr lang="ko-KR" altLang="en-US" dirty="0"/>
              <a:t>이란 이름의 변수에 본인의 이름을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‘age’</a:t>
            </a:r>
            <a:r>
              <a:rPr lang="ko-KR" altLang="en-US" dirty="0"/>
              <a:t>란 변수에 본인의 나이를 저장한다</a:t>
            </a:r>
            <a:endParaRPr lang="en-US" altLang="ko-KR" dirty="0"/>
          </a:p>
          <a:p>
            <a:r>
              <a:rPr lang="ko-KR" altLang="en-US" dirty="0"/>
              <a:t>이후에 두 변수에 담긴 값을 다음과 같이 출력한다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My name is Esther, and 19-years old.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16647" y="3530647"/>
            <a:ext cx="5656817" cy="94129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609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90"/>
            <a:ext cx="7216183" cy="162921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531" y="1484314"/>
            <a:ext cx="57133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name = 'Esther'</a:t>
            </a: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age = 19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print('My name is ', name, ', and', age, 'years old.')</a:t>
            </a:r>
          </a:p>
          <a:p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47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4520</TotalTime>
  <Words>680</Words>
  <Application>Microsoft Office PowerPoint</Application>
  <PresentationFormat>화면 슬라이드 쇼(4:3)</PresentationFormat>
  <Paragraphs>174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변수 활용하기 2주차_02</vt:lpstr>
      <vt:lpstr>학습목표</vt:lpstr>
      <vt:lpstr>표현(Expression) 및 명령문(Statement)</vt:lpstr>
      <vt:lpstr>주석 (Comments) (1/2)</vt:lpstr>
      <vt:lpstr>주석 (Comments) (2/2)</vt:lpstr>
      <vt:lpstr>데이터 형 변환</vt:lpstr>
      <vt:lpstr>데이터 형 변환 필요한 경우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</vt:lpstr>
      <vt:lpstr>연습문제 4 코드</vt:lpstr>
      <vt:lpstr>연습문제 5</vt:lpstr>
      <vt:lpstr>연습문제 5 코드</vt:lpstr>
      <vt:lpstr>연습문제 6</vt:lpstr>
      <vt:lpstr>연습문제 6 코드</vt:lpstr>
      <vt:lpstr>숙제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354</cp:revision>
  <dcterms:created xsi:type="dcterms:W3CDTF">2015-11-07T02:06:58Z</dcterms:created>
  <dcterms:modified xsi:type="dcterms:W3CDTF">2019-08-13T02:17:28Z</dcterms:modified>
</cp:coreProperties>
</file>