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7" r:id="rId10"/>
    <p:sldId id="264" r:id="rId11"/>
    <p:sldId id="265" r:id="rId12"/>
    <p:sldId id="278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6" r:id="rId23"/>
    <p:sldId id="274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2A6FB5"/>
    <a:srgbClr val="E2F0D9"/>
    <a:srgbClr val="B5D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98" d="100"/>
          <a:sy n="98" d="100"/>
        </p:scale>
        <p:origin x="4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2019-08-13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1296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393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2019-08-13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연산자의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5745590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33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연산자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내용 개체 틀 3"/>
          <p:cNvGraphicFramePr>
            <a:graphicFrameLocks/>
          </p:cNvGraphicFramePr>
          <p:nvPr>
            <p:extLst/>
          </p:nvPr>
        </p:nvGraphicFramePr>
        <p:xfrm>
          <a:off x="612647" y="1766450"/>
          <a:ext cx="8153401" cy="402455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0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부정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</a:t>
                      </a:r>
                      <a:r>
                        <a:rPr lang="en-US" altLang="ko-KR" baseline="0" dirty="0"/>
                        <a:t> not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(5 &gt; 3)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And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이고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모든 조건이 참일 경우만 결과가 참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(4%2</a:t>
                      </a:r>
                      <a:r>
                        <a:rPr lang="en-US" altLang="ko-KR" baseline="0" dirty="0"/>
                        <a:t> == 0) and ( 2 &gt; 1 )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Or</a:t>
                      </a:r>
                      <a:r>
                        <a:rPr lang="en-US" altLang="ko-KR" sz="2400" baseline="0" dirty="0"/>
                        <a:t> 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이거나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이면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모든 조건이 거짓일 경우만 결과가 거짓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(3%2</a:t>
                      </a:r>
                      <a:r>
                        <a:rPr lang="en-US" altLang="ko-KR" baseline="0" dirty="0"/>
                        <a:t> ==0) or ( 2 &gt; 1 )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44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사용하는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관계연산자를 여러 개 묶어서 논리적인 구조를 만들 때 사용한다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보다 작거나</a:t>
            </a:r>
            <a:r>
              <a:rPr lang="en-US" altLang="ko-KR"/>
              <a:t>, </a:t>
            </a:r>
            <a:r>
              <a:rPr lang="ko-KR" altLang="en-US"/>
              <a:t>체중이 </a:t>
            </a:r>
            <a:r>
              <a:rPr lang="en-US" altLang="ko-KR"/>
              <a:t>45kg</a:t>
            </a:r>
            <a:r>
              <a:rPr lang="ko-KR" altLang="en-US"/>
              <a:t>보다 작은 경우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과 </a:t>
            </a:r>
            <a:r>
              <a:rPr lang="en-US" altLang="ko-KR"/>
              <a:t>180 </a:t>
            </a:r>
            <a:r>
              <a:rPr lang="ko-KR" altLang="en-US"/>
              <a:t>사이에 있는 경우</a:t>
            </a:r>
            <a:endParaRPr lang="en-US" altLang="ko-KR"/>
          </a:p>
          <a:p>
            <a:pPr lvl="1"/>
            <a:r>
              <a:rPr lang="ko-KR" altLang="en-US"/>
              <a:t>비밀번호가 맞지 않고</a:t>
            </a:r>
            <a:r>
              <a:rPr lang="en-US" altLang="ko-KR"/>
              <a:t>, </a:t>
            </a:r>
            <a:r>
              <a:rPr lang="ko-KR" altLang="en-US"/>
              <a:t>비밀번호 입력한 횟수가 </a:t>
            </a:r>
            <a:r>
              <a:rPr lang="en-US" altLang="ko-KR"/>
              <a:t>3</a:t>
            </a:r>
            <a:r>
              <a:rPr lang="ko-KR" altLang="en-US"/>
              <a:t>번 이상인 경우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267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918282" y="1690689"/>
            <a:ext cx="6982969" cy="4400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weight = 75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+mj-ea"/>
                <a:ea typeface="+mj-ea"/>
              </a:rPr>
              <a:t>bmi</a:t>
            </a:r>
            <a:r>
              <a:rPr lang="en-US" altLang="ko-KR" sz="1800" dirty="0">
                <a:latin typeface="+mj-ea"/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print("</a:t>
            </a:r>
            <a:r>
              <a:rPr lang="ko-KR" altLang="en-US" sz="1800" dirty="0">
                <a:latin typeface="+mj-ea"/>
                <a:ea typeface="+mj-ea"/>
              </a:rPr>
              <a:t>나의 체중은 </a:t>
            </a:r>
            <a:r>
              <a:rPr lang="en-US" altLang="ko-KR" sz="1800" dirty="0">
                <a:latin typeface="+mj-ea"/>
                <a:ea typeface="+mj-ea"/>
              </a:rPr>
              <a:t>＂, weight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, “kg, </a:t>
            </a:r>
            <a:r>
              <a:rPr lang="ko-KR" altLang="en-US" sz="1800" dirty="0">
                <a:latin typeface="+mj-ea"/>
                <a:ea typeface="+mj-ea"/>
              </a:rPr>
              <a:t>키는  </a:t>
            </a:r>
            <a:r>
              <a:rPr lang="en-US" altLang="ko-KR" sz="1800" dirty="0">
                <a:latin typeface="+mj-ea"/>
                <a:ea typeface="+mj-ea"/>
              </a:rPr>
              <a:t>", height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, “m </a:t>
            </a:r>
            <a:r>
              <a:rPr lang="ko-KR" altLang="en-US" sz="1800" dirty="0">
                <a:latin typeface="+mj-ea"/>
                <a:ea typeface="+mj-ea"/>
              </a:rPr>
              <a:t>입니다</a:t>
            </a:r>
            <a:r>
              <a:rPr lang="en-US" altLang="ko-KR" sz="1800" dirty="0">
                <a:latin typeface="+mj-ea"/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print(“</a:t>
            </a:r>
            <a:r>
              <a:rPr lang="ko-KR" altLang="en-US" sz="1800" dirty="0">
                <a:latin typeface="+mj-ea"/>
                <a:ea typeface="+mj-ea"/>
              </a:rPr>
              <a:t>계산한 </a:t>
            </a:r>
            <a:r>
              <a:rPr lang="en-US" altLang="ko-KR" sz="1800" dirty="0">
                <a:latin typeface="+mj-ea"/>
                <a:ea typeface="+mj-ea"/>
              </a:rPr>
              <a:t>BMI </a:t>
            </a:r>
            <a:r>
              <a:rPr lang="ko-KR" altLang="en-US" sz="1800" dirty="0">
                <a:latin typeface="+mj-ea"/>
                <a:ea typeface="+mj-ea"/>
              </a:rPr>
              <a:t>지수는  </a:t>
            </a:r>
            <a:r>
              <a:rPr lang="en-US" altLang="ko-KR" sz="1800" dirty="0">
                <a:latin typeface="+mj-ea"/>
                <a:ea typeface="+mj-ea"/>
              </a:rPr>
              <a:t>“, </a:t>
            </a:r>
            <a:r>
              <a:rPr lang="en-US" altLang="ko-KR" sz="1800" dirty="0" err="1">
                <a:latin typeface="+mj-ea"/>
                <a:ea typeface="+mj-ea"/>
              </a:rPr>
              <a:t>bmi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if( 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not ( </a:t>
            </a:r>
            <a:r>
              <a:rPr lang="en-US" altLang="ko-KR" sz="1800" b="1" dirty="0" err="1">
                <a:solidFill>
                  <a:srgbClr val="FF0000"/>
                </a:solidFill>
                <a:latin typeface="+mj-ea"/>
                <a:ea typeface="+mj-ea"/>
              </a:rPr>
              <a:t>bmi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 &lt; 25 ) </a:t>
            </a:r>
            <a:r>
              <a:rPr lang="en-US" altLang="ko-KR" sz="1800" dirty="0">
                <a:latin typeface="+mj-ea"/>
                <a:ea typeface="+mj-ea"/>
              </a:rPr>
              <a:t>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    print(“</a:t>
            </a:r>
            <a:r>
              <a:rPr lang="ko-KR" altLang="en-US" sz="1800" dirty="0">
                <a:latin typeface="+mj-ea"/>
                <a:ea typeface="+mj-ea"/>
              </a:rPr>
              <a:t>과체중 입니다</a:t>
            </a:r>
            <a:r>
              <a:rPr lang="en-US" altLang="ko-KR" sz="1800" dirty="0">
                <a:latin typeface="+mj-ea"/>
                <a:ea typeface="+mj-ea"/>
              </a:rPr>
              <a:t>.”)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625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예제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38004" y="1686887"/>
            <a:ext cx="4573327" cy="47768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35091" y="1813145"/>
            <a:ext cx="377915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1 + 1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2**3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2*3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8 % 3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8 &gt; 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8 &lt; 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96530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우선 순위</a:t>
            </a:r>
            <a:r>
              <a:rPr lang="en-US" altLang="ko-KR"/>
              <a:t>(Precedence)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문장 하나에 여러 종류의 연산자가 표현될 때</a:t>
            </a:r>
            <a:endParaRPr lang="en-US" altLang="ko-KR" dirty="0"/>
          </a:p>
          <a:p>
            <a:pPr lvl="1"/>
            <a:r>
              <a:rPr lang="ko-KR" altLang="en-US" dirty="0"/>
              <a:t>어떤 연산자를 먼저 처리할 지 정하는 기준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 err="1"/>
              <a:t>산술연산자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/>
              <a:t>관계연산자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 err="1"/>
              <a:t>논리연산자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프로그래머가 원하는 연산 순서를 사용하고 싶다면 괄호를 사용해야 한다 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53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우선 순위 기준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/>
          </p:nvPr>
        </p:nvGraphicFramePr>
        <p:xfrm>
          <a:off x="911505" y="1690689"/>
          <a:ext cx="7320990" cy="483601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277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ko-KR" altLang="en-US" sz="1400" u="none" strike="noStrike" kern="1200" baseline="0" dirty="0"/>
                        <a:t>연산자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/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8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lambda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u="none" strike="noStrike" kern="1200" baseline="0" dirty="0"/>
                        <a:t>람다 </a:t>
                      </a:r>
                      <a:r>
                        <a:rPr kumimoji="0" lang="ko-KR" altLang="en-US" sz="1400" u="none" strike="noStrike" kern="1200" baseline="0" dirty="0" err="1"/>
                        <a:t>표현식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41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if – else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9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or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1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and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8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not x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r>
                        <a:rPr kumimoji="0" lang="en-US" altLang="ko-KR" sz="1400" u="none" strike="noStrike" kern="1200" baseline="0" dirty="0">
                          <a:solidFill>
                            <a:srgbClr val="C00000"/>
                          </a:solidFill>
                        </a:rPr>
                        <a:t>in, not in, is, is not, &lt;, &lt;=, &gt;, &gt;=, !=, ==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&lt;&lt;, &gt;&gt;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 err="1"/>
                        <a:t>자리수</a:t>
                      </a:r>
                      <a:r>
                        <a:rPr kumimoji="0" lang="ko-KR" altLang="en-US" sz="1400" u="none" strike="noStrike" kern="1200" baseline="0" dirty="0"/>
                        <a:t> 이동</a:t>
                      </a:r>
                      <a:r>
                        <a:rPr kumimoji="0" lang="en-US" altLang="ko-KR" sz="1400" u="none" strike="noStrike" kern="1200" baseline="0" dirty="0"/>
                        <a:t>(shift)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>
                          <a:solidFill>
                            <a:srgbClr val="C00000"/>
                          </a:solidFill>
                        </a:rPr>
                        <a:t>+, -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>
                          <a:solidFill>
                            <a:srgbClr val="C00000"/>
                          </a:solidFill>
                        </a:rPr>
                        <a:t>*</a:t>
                      </a:r>
                      <a:r>
                        <a:rPr kumimoji="0" lang="en-US" altLang="ko-KR" sz="1400" u="none" strike="noStrike" kern="1200" baseline="0" dirty="0">
                          <a:solidFill>
                            <a:srgbClr val="C00000"/>
                          </a:solidFill>
                        </a:rPr>
                        <a:t>, /, //, %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>
                          <a:solidFill>
                            <a:schemeClr val="tx1"/>
                          </a:solidFill>
                        </a:rPr>
                        <a:t>+x, -x, ~x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>
                          <a:solidFill>
                            <a:srgbClr val="C00000"/>
                          </a:solidFill>
                        </a:rPr>
                        <a:t>**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sz="1400" u="none" strike="noStrike" kern="1200" baseline="0" dirty="0"/>
                        <a:t>제곱</a:t>
                      </a:r>
                      <a:endParaRPr kumimoji="0"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0" lang="en-US" altLang="ko-KR" sz="1400" u="none" strike="noStrike" kern="1200" baseline="0" dirty="0"/>
                        <a:t>(expressions...),</a:t>
                      </a:r>
                    </a:p>
                    <a:p>
                      <a:r>
                        <a:rPr kumimoji="0" lang="en-US" altLang="ko-KR" sz="1400" u="none" strike="noStrike" kern="1200" baseline="0" dirty="0"/>
                        <a:t>[expressions...], </a:t>
                      </a:r>
                    </a:p>
                    <a:p>
                      <a:r>
                        <a:rPr kumimoji="0" lang="en-US" altLang="ko-KR" sz="1400" u="none" strike="noStrike" kern="1200" baseline="0" dirty="0"/>
                        <a:t>{key: value...}, {expressions...}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튜플</a:t>
                      </a:r>
                      <a:r>
                        <a:rPr lang="en-US" altLang="ko-KR" sz="1400" dirty="0"/>
                        <a:t>(tuple)</a:t>
                      </a:r>
                      <a:r>
                        <a:rPr lang="ko-KR" altLang="en-US" sz="1400" dirty="0"/>
                        <a:t> 바인딩 또는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리스트</a:t>
                      </a:r>
                      <a:r>
                        <a:rPr lang="en-US" altLang="ko-KR" sz="1400" dirty="0"/>
                        <a:t>(list) </a:t>
                      </a:r>
                      <a:r>
                        <a:rPr lang="ko-KR" altLang="en-US" sz="1400" dirty="0"/>
                        <a:t>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사전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집합 출력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1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수식의 결과를 화면에 출력해 보자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5 + 10 * 15 / 5  - 10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25</a:t>
            </a:r>
          </a:p>
          <a:p>
            <a:pPr marL="0" indent="0">
              <a:buNone/>
            </a:pPr>
            <a:r>
              <a:rPr lang="en-US" altLang="ko-KR" dirty="0"/>
              <a:t>&gt;&gt;&gt; (5 + 10) * 15 / 5  - 10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35</a:t>
            </a:r>
          </a:p>
          <a:p>
            <a:pPr marL="0" indent="0">
              <a:buNone/>
            </a:pPr>
            <a:r>
              <a:rPr lang="en-US" altLang="ko-KR" dirty="0"/>
              <a:t>&gt;&gt;&gt; (5 + 10 * 15) / 5  - 10 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21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6888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이제부터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출력하는 문장을 배우고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다양한 연산자를 마음껏 활용할 수 있게 해주는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ko-KR" altLang="en-US" dirty="0" err="1"/>
              <a:t>반복절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22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피연산자</a:t>
            </a:r>
            <a:r>
              <a:rPr lang="ko-KR" altLang="en-US" dirty="0"/>
              <a:t> 이해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:</a:t>
            </a:r>
            <a:r>
              <a:rPr lang="ko-KR" altLang="en-US" dirty="0"/>
              <a:t> 특수한 심볼로 계산을 표현하는</a:t>
            </a:r>
            <a:r>
              <a:rPr lang="en-US" altLang="ko-KR" dirty="0"/>
              <a:t> </a:t>
            </a:r>
            <a:r>
              <a:rPr lang="ko-KR" altLang="en-US" dirty="0"/>
              <a:t>기호</a:t>
            </a:r>
            <a:endParaRPr lang="en-US" altLang="ko-KR" dirty="0"/>
          </a:p>
          <a:p>
            <a:pPr lvl="1"/>
            <a:r>
              <a:rPr lang="ko-KR" altLang="en-US" dirty="0" err="1"/>
              <a:t>피연산자</a:t>
            </a:r>
            <a:r>
              <a:rPr lang="en-US" altLang="ko-KR" dirty="0"/>
              <a:t>: </a:t>
            </a:r>
            <a:r>
              <a:rPr lang="ko-KR" altLang="en-US" dirty="0"/>
              <a:t>연산자에 적용되는 값 </a:t>
            </a:r>
            <a:endParaRPr lang="en-US" altLang="ko-KR" dirty="0"/>
          </a:p>
          <a:p>
            <a:r>
              <a:rPr lang="ko-KR" altLang="en-US" dirty="0"/>
              <a:t>연산자의 종류</a:t>
            </a:r>
            <a:endParaRPr lang="en-US" altLang="ko-KR" dirty="0"/>
          </a:p>
          <a:p>
            <a:pPr lvl="1"/>
            <a:r>
              <a:rPr lang="ko-KR" altLang="en-US" dirty="0" err="1"/>
              <a:t>산술연산자</a:t>
            </a:r>
            <a:endParaRPr lang="en-US" altLang="ko-KR" dirty="0"/>
          </a:p>
          <a:p>
            <a:pPr lvl="1"/>
            <a:r>
              <a:rPr lang="ko-KR" altLang="en-US" dirty="0" err="1"/>
              <a:t>관계연산자</a:t>
            </a:r>
            <a:endParaRPr lang="en-US" altLang="ko-KR" dirty="0"/>
          </a:p>
          <a:p>
            <a:pPr lvl="1"/>
            <a:r>
              <a:rPr lang="ko-KR" altLang="en-US" dirty="0" err="1"/>
              <a:t>논리연산자</a:t>
            </a:r>
            <a:endParaRPr lang="en-US" altLang="ko-KR" dirty="0"/>
          </a:p>
          <a:p>
            <a:r>
              <a:rPr lang="ko-KR" altLang="en-US" dirty="0"/>
              <a:t>연산자 우선순위</a:t>
            </a:r>
            <a:endParaRPr lang="en-US" altLang="ko-KR" dirty="0"/>
          </a:p>
          <a:p>
            <a:pPr lvl="1"/>
            <a:r>
              <a:rPr lang="ko-KR" altLang="en-US" dirty="0" err="1"/>
              <a:t>산술연산자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관계연산자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/>
              <a:t>논리연산자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836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BMI </a:t>
            </a:r>
            <a:r>
              <a:rPr lang="ko-KR" altLang="en-US" dirty="0"/>
              <a:t>수치를 계산하는 코드이다</a:t>
            </a:r>
            <a:r>
              <a:rPr lang="en-US" altLang="ko-KR" dirty="0"/>
              <a:t>. </a:t>
            </a:r>
            <a:r>
              <a:rPr lang="ko-KR" altLang="en-US" dirty="0"/>
              <a:t>다음 밑줄</a:t>
            </a:r>
            <a:r>
              <a:rPr lang="en-US" altLang="ko-KR" dirty="0"/>
              <a:t> </a:t>
            </a:r>
            <a:r>
              <a:rPr lang="ko-KR" altLang="en-US" dirty="0"/>
              <a:t>친 곳에 들어 갈 표현 중 적절하지</a:t>
            </a:r>
            <a:r>
              <a:rPr lang="en-US" altLang="ko-KR" dirty="0"/>
              <a:t> </a:t>
            </a:r>
            <a:r>
              <a:rPr lang="ko-KR" altLang="en-US" dirty="0"/>
              <a:t>않은 것은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/ height * height</a:t>
            </a:r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/ (height * height)</a:t>
            </a:r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/ height ** 2 </a:t>
            </a:r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/ (height ** 2) 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50549" y="2711508"/>
            <a:ext cx="4642902" cy="127602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61947" y="2773480"/>
            <a:ext cx="46429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</a:rPr>
              <a:t>weight = 75</a:t>
            </a:r>
            <a:r>
              <a:rPr lang="ko-KR" altLang="en-US" sz="1600" dirty="0">
                <a:latin typeface="+mj-ea"/>
              </a:rPr>
              <a:t> </a:t>
            </a:r>
            <a:endParaRPr lang="en-US" altLang="ko-KR" sz="1600" dirty="0">
              <a:latin typeface="+mj-ea"/>
            </a:endParaRPr>
          </a:p>
          <a:p>
            <a:r>
              <a:rPr lang="en-US" altLang="ko-KR" sz="1600" dirty="0">
                <a:latin typeface="+mj-ea"/>
              </a:rPr>
              <a:t>height= 1.83</a:t>
            </a:r>
          </a:p>
          <a:p>
            <a:endParaRPr lang="en-US" altLang="ko-KR" sz="1600" dirty="0">
              <a:latin typeface="+mj-ea"/>
            </a:endParaRPr>
          </a:p>
          <a:p>
            <a:r>
              <a:rPr lang="en-US" altLang="ko-KR" sz="1600" dirty="0" err="1">
                <a:latin typeface="+mj-ea"/>
              </a:rPr>
              <a:t>bmi</a:t>
            </a:r>
            <a:r>
              <a:rPr lang="en-US" altLang="ko-KR" sz="1600" dirty="0">
                <a:latin typeface="+mj-ea"/>
              </a:rPr>
              <a:t> = 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88761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산술연산자의 기능 이해하기</a:t>
            </a:r>
            <a:endParaRPr lang="en-US" altLang="ko-KR" dirty="0"/>
          </a:p>
          <a:p>
            <a:r>
              <a:rPr lang="ko-KR" altLang="en-US" dirty="0"/>
              <a:t>관계연산자의 기능 이해하기</a:t>
            </a:r>
            <a:endParaRPr lang="en-US" altLang="ko-KR" dirty="0"/>
          </a:p>
          <a:p>
            <a:r>
              <a:rPr lang="ko-KR" altLang="en-US" dirty="0"/>
              <a:t>논리연산자의 기능 이해하기</a:t>
            </a:r>
            <a:endParaRPr lang="en-US" altLang="ko-KR" dirty="0"/>
          </a:p>
          <a:p>
            <a:r>
              <a:rPr lang="ko-KR" altLang="en-US" dirty="0"/>
              <a:t>연산자 우선순위 알아보기</a:t>
            </a:r>
          </a:p>
        </p:txBody>
      </p:sp>
    </p:spTree>
    <p:extLst>
      <p:ext uri="{BB962C8B-B14F-4D97-AF65-F5344CB8AC3E}">
        <p14:creationId xmlns:p14="http://schemas.microsoft.com/office/powerpoint/2010/main" val="106165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 smtClean="0"/>
              <a:t>선다 답안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BMI </a:t>
            </a:r>
            <a:r>
              <a:rPr lang="ko-KR" altLang="en-US" dirty="0"/>
              <a:t>수치를 계산하는 코드이다</a:t>
            </a:r>
            <a:r>
              <a:rPr lang="en-US" altLang="ko-KR" dirty="0"/>
              <a:t>. </a:t>
            </a:r>
            <a:r>
              <a:rPr lang="ko-KR" altLang="en-US" dirty="0"/>
              <a:t>다음 밑줄</a:t>
            </a:r>
            <a:r>
              <a:rPr lang="en-US" altLang="ko-KR" dirty="0"/>
              <a:t> </a:t>
            </a:r>
            <a:r>
              <a:rPr lang="ko-KR" altLang="en-US" dirty="0"/>
              <a:t>친 곳에 들어 갈 표현 중 적절하지</a:t>
            </a:r>
            <a:r>
              <a:rPr lang="en-US" altLang="ko-KR" dirty="0"/>
              <a:t> </a:t>
            </a:r>
            <a:r>
              <a:rPr lang="ko-KR" altLang="en-US" dirty="0"/>
              <a:t>않은 것은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weight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/ height * height</a:t>
            </a:r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/ (height * height)</a:t>
            </a:r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/ height ** 2 </a:t>
            </a:r>
          </a:p>
          <a:p>
            <a:pPr lvl="1"/>
            <a:r>
              <a:rPr lang="en-US" altLang="ko-KR" dirty="0"/>
              <a:t>weight</a:t>
            </a:r>
            <a:r>
              <a:rPr lang="ko-KR" altLang="en-US" dirty="0"/>
              <a:t> </a:t>
            </a:r>
            <a:r>
              <a:rPr lang="en-US" altLang="ko-KR" dirty="0"/>
              <a:t>/ (height ** 2) </a:t>
            </a:r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2250549" y="2711508"/>
            <a:ext cx="4642902" cy="127602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2361947" y="2773480"/>
            <a:ext cx="4642902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</a:rPr>
              <a:t>weight = 75</a:t>
            </a:r>
            <a:r>
              <a:rPr lang="ko-KR" altLang="en-US" sz="1600" dirty="0">
                <a:latin typeface="+mj-ea"/>
              </a:rPr>
              <a:t> </a:t>
            </a:r>
            <a:endParaRPr lang="en-US" altLang="ko-KR" sz="1600" dirty="0">
              <a:latin typeface="+mj-ea"/>
            </a:endParaRPr>
          </a:p>
          <a:p>
            <a:r>
              <a:rPr lang="en-US" altLang="ko-KR" sz="1600" dirty="0">
                <a:latin typeface="+mj-ea"/>
              </a:rPr>
              <a:t>height= 1.83</a:t>
            </a:r>
          </a:p>
          <a:p>
            <a:endParaRPr lang="en-US" altLang="ko-KR" sz="1600" dirty="0">
              <a:latin typeface="+mj-ea"/>
            </a:endParaRPr>
          </a:p>
          <a:p>
            <a:r>
              <a:rPr lang="en-US" altLang="ko-KR" sz="1600" dirty="0" err="1">
                <a:latin typeface="+mj-ea"/>
              </a:rPr>
              <a:t>bmi</a:t>
            </a:r>
            <a:r>
              <a:rPr lang="en-US" altLang="ko-KR" sz="1600" dirty="0">
                <a:latin typeface="+mj-ea"/>
              </a:rPr>
              <a:t> = 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35161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우선순위를 표현한 문장 중 맞는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산술연산자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관계연산자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논리연산자</a:t>
            </a:r>
            <a:endParaRPr lang="ko-KR" altLang="en-US" dirty="0"/>
          </a:p>
          <a:p>
            <a:pPr lvl="1"/>
            <a:r>
              <a:rPr lang="ko-KR" altLang="en-US" dirty="0"/>
              <a:t>산술연산자 </a:t>
            </a:r>
            <a:r>
              <a:rPr lang="en-US" altLang="ko-KR" dirty="0"/>
              <a:t>&gt;</a:t>
            </a:r>
            <a:r>
              <a:rPr lang="ko-KR" altLang="en-US" dirty="0"/>
              <a:t> 논리연산자 </a:t>
            </a:r>
            <a:r>
              <a:rPr lang="en-US" altLang="ko-KR" dirty="0"/>
              <a:t>&gt;</a:t>
            </a:r>
            <a:r>
              <a:rPr lang="ko-KR" altLang="en-US" dirty="0"/>
              <a:t> 관계연산자</a:t>
            </a:r>
            <a:endParaRPr lang="en-US" altLang="ko-KR" dirty="0"/>
          </a:p>
          <a:p>
            <a:pPr lvl="1"/>
            <a:r>
              <a:rPr lang="ko-KR" altLang="en-US" dirty="0"/>
              <a:t>관계연산자 </a:t>
            </a:r>
            <a:r>
              <a:rPr lang="en-US" altLang="ko-KR" dirty="0"/>
              <a:t>&gt;</a:t>
            </a:r>
            <a:r>
              <a:rPr lang="ko-KR" altLang="en-US" dirty="0"/>
              <a:t> 논리연산자 </a:t>
            </a:r>
            <a:r>
              <a:rPr lang="en-US" altLang="ko-KR" dirty="0"/>
              <a:t>&gt;</a:t>
            </a:r>
            <a:r>
              <a:rPr lang="ko-KR" altLang="en-US" dirty="0"/>
              <a:t> 산술연산자</a:t>
            </a:r>
            <a:endParaRPr lang="en-US" altLang="ko-KR" dirty="0"/>
          </a:p>
          <a:p>
            <a:pPr lvl="1"/>
            <a:r>
              <a:rPr lang="ko-KR" altLang="en-US" dirty="0"/>
              <a:t>논리연산자 </a:t>
            </a:r>
            <a:r>
              <a:rPr lang="en-US" altLang="ko-KR" dirty="0"/>
              <a:t>&gt;</a:t>
            </a:r>
            <a:r>
              <a:rPr lang="ko-KR" altLang="en-US" dirty="0"/>
              <a:t> 산술연산자 </a:t>
            </a:r>
            <a:r>
              <a:rPr lang="en-US" altLang="ko-KR" dirty="0"/>
              <a:t>&gt;</a:t>
            </a:r>
            <a:r>
              <a:rPr lang="ko-KR" altLang="en-US" dirty="0"/>
              <a:t> 관계연산자</a:t>
            </a:r>
          </a:p>
        </p:txBody>
      </p:sp>
    </p:spTree>
    <p:extLst>
      <p:ext uri="{BB962C8B-B14F-4D97-AF65-F5344CB8AC3E}">
        <p14:creationId xmlns:p14="http://schemas.microsoft.com/office/powerpoint/2010/main" val="3269601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</a:t>
            </a:r>
            <a:r>
              <a:rPr lang="ko-KR" altLang="en-US" dirty="0" smtClean="0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우선순위를 표현한 문장 중 맞는 것은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>
                <a:solidFill>
                  <a:srgbClr val="FF0000"/>
                </a:solidFill>
              </a:rPr>
              <a:t>산술연산자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 err="1">
                <a:solidFill>
                  <a:srgbClr val="FF0000"/>
                </a:solidFill>
              </a:rPr>
              <a:t>관계연산자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&gt; </a:t>
            </a:r>
            <a:r>
              <a:rPr lang="ko-KR" altLang="en-US" dirty="0" err="1">
                <a:solidFill>
                  <a:srgbClr val="FF0000"/>
                </a:solidFill>
              </a:rPr>
              <a:t>논리연산자</a:t>
            </a:r>
            <a:endParaRPr lang="ko-KR" altLang="en-US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산술연산자 </a:t>
            </a:r>
            <a:r>
              <a:rPr lang="en-US" altLang="ko-KR" dirty="0"/>
              <a:t>&gt;</a:t>
            </a:r>
            <a:r>
              <a:rPr lang="ko-KR" altLang="en-US" dirty="0"/>
              <a:t> 논리연산자 </a:t>
            </a:r>
            <a:r>
              <a:rPr lang="en-US" altLang="ko-KR" dirty="0"/>
              <a:t>&gt;</a:t>
            </a:r>
            <a:r>
              <a:rPr lang="ko-KR" altLang="en-US" dirty="0"/>
              <a:t> 관계연산자</a:t>
            </a:r>
            <a:endParaRPr lang="en-US" altLang="ko-KR" dirty="0"/>
          </a:p>
          <a:p>
            <a:pPr lvl="1"/>
            <a:r>
              <a:rPr lang="ko-KR" altLang="en-US" dirty="0"/>
              <a:t>관계연산자 </a:t>
            </a:r>
            <a:r>
              <a:rPr lang="en-US" altLang="ko-KR" dirty="0"/>
              <a:t>&gt;</a:t>
            </a:r>
            <a:r>
              <a:rPr lang="ko-KR" altLang="en-US" dirty="0"/>
              <a:t> 논리연산자 </a:t>
            </a:r>
            <a:r>
              <a:rPr lang="en-US" altLang="ko-KR" dirty="0"/>
              <a:t>&gt;</a:t>
            </a:r>
            <a:r>
              <a:rPr lang="ko-KR" altLang="en-US" dirty="0"/>
              <a:t> 산술연산자</a:t>
            </a:r>
            <a:endParaRPr lang="en-US" altLang="ko-KR" dirty="0"/>
          </a:p>
          <a:p>
            <a:pPr lvl="1"/>
            <a:r>
              <a:rPr lang="ko-KR" altLang="en-US" dirty="0"/>
              <a:t>논리연산자 </a:t>
            </a:r>
            <a:r>
              <a:rPr lang="en-US" altLang="ko-KR" dirty="0"/>
              <a:t>&gt;</a:t>
            </a:r>
            <a:r>
              <a:rPr lang="ko-KR" altLang="en-US" dirty="0"/>
              <a:t> 산술연산자 </a:t>
            </a:r>
            <a:r>
              <a:rPr lang="en-US" altLang="ko-KR" dirty="0"/>
              <a:t>&gt;</a:t>
            </a:r>
            <a:r>
              <a:rPr lang="ko-KR" altLang="en-US" dirty="0"/>
              <a:t> 관계연산자</a:t>
            </a:r>
          </a:p>
        </p:txBody>
      </p:sp>
    </p:spTree>
    <p:extLst>
      <p:ext uri="{BB962C8B-B14F-4D97-AF65-F5344CB8AC3E}">
        <p14:creationId xmlns:p14="http://schemas.microsoft.com/office/powerpoint/2010/main" val="353999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_03 </a:t>
            </a:r>
            <a:r>
              <a:rPr lang="ko-KR" altLang="en-US" dirty="0"/>
              <a:t>연산자의 이해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</a:t>
            </a:r>
            <a:r>
              <a:rPr lang="en-US" altLang="ko-KR"/>
              <a:t>(Operators)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연산자는 특수한 심볼</a:t>
            </a:r>
            <a:r>
              <a:rPr lang="en-US" altLang="ko-KR" dirty="0"/>
              <a:t>(symbols)</a:t>
            </a:r>
            <a:r>
              <a:rPr lang="ko-KR" altLang="en-US" dirty="0"/>
              <a:t>로 덧셈이나 곱셈과 같은 계산을 표현하는</a:t>
            </a:r>
            <a:r>
              <a:rPr lang="en-US" altLang="ko-KR" dirty="0"/>
              <a:t> </a:t>
            </a:r>
            <a:r>
              <a:rPr lang="ko-KR" altLang="en-US" dirty="0"/>
              <a:t>기호이다</a:t>
            </a:r>
            <a:endParaRPr lang="en-US" altLang="ko-KR" dirty="0"/>
          </a:p>
          <a:p>
            <a:r>
              <a:rPr lang="ko-KR" altLang="en-US" dirty="0"/>
              <a:t>연산자에 적용되는 값</a:t>
            </a:r>
            <a:r>
              <a:rPr lang="en-US" altLang="ko-KR" dirty="0"/>
              <a:t>(value)</a:t>
            </a:r>
            <a:r>
              <a:rPr lang="ko-KR" altLang="en-US" dirty="0"/>
              <a:t>은 </a:t>
            </a:r>
            <a:r>
              <a:rPr lang="ko-KR" altLang="en-US" dirty="0" err="1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 라고 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3"/>
          <p:cNvGraphicFramePr>
            <a:graphicFrameLocks/>
          </p:cNvGraphicFramePr>
          <p:nvPr>
            <p:extLst/>
          </p:nvPr>
        </p:nvGraphicFramePr>
        <p:xfrm>
          <a:off x="1051361" y="3817943"/>
          <a:ext cx="7041278" cy="19244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2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산술 연산자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관계 연산자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논리연산자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+, - ,*, **, /, //, %, +=, -=, *=, /=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&lt;, &gt;, &lt;=, &gt;=,  =, !=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and, or, not, in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54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산술 연산자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3"/>
          <p:cNvGraphicFramePr>
            <a:graphicFrameLocks/>
          </p:cNvGraphicFramePr>
          <p:nvPr>
            <p:extLst/>
          </p:nvPr>
        </p:nvGraphicFramePr>
        <p:xfrm>
          <a:off x="562881" y="1832868"/>
          <a:ext cx="8153401" cy="453653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+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더하기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1</a:t>
                      </a:r>
                      <a:r>
                        <a:rPr lang="en-US" altLang="ko-KR" baseline="0" dirty="0"/>
                        <a:t> + 5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빼기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5 – 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*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곱하기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12 *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/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나누기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15 /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//</a:t>
                      </a:r>
                      <a:r>
                        <a:rPr lang="en-US" altLang="ko-KR" sz="2400" baseline="0" dirty="0"/>
                        <a:t> 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나누기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몫만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15 //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**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3 **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%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나머지 값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9 %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59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BMI(Body Mass Index) </a:t>
            </a:r>
            <a:r>
              <a:rPr lang="ko-KR" altLang="en-US" dirty="0"/>
              <a:t>계산하기</a:t>
            </a:r>
            <a:endParaRPr lang="en-US" altLang="ko-KR" dirty="0"/>
          </a:p>
          <a:p>
            <a:r>
              <a:rPr lang="ko-KR" altLang="en-US" dirty="0"/>
              <a:t>체중</a:t>
            </a:r>
            <a:r>
              <a:rPr lang="en-US" altLang="ko-KR" dirty="0"/>
              <a:t>(kg)/</a:t>
            </a:r>
            <a:r>
              <a:rPr lang="ko-KR" altLang="en-US" dirty="0"/>
              <a:t>신장</a:t>
            </a:r>
            <a:r>
              <a:rPr lang="en-US" altLang="ko-KR" dirty="0"/>
              <a:t>(m)</a:t>
            </a:r>
            <a:r>
              <a:rPr lang="en-US" altLang="ko-KR" baseline="30000" dirty="0"/>
              <a:t>2</a:t>
            </a:r>
          </a:p>
          <a:p>
            <a:r>
              <a:rPr lang="ko-KR" altLang="en-US" dirty="0"/>
              <a:t>자신의</a:t>
            </a:r>
            <a:r>
              <a:rPr lang="en-US" altLang="ko-KR" dirty="0"/>
              <a:t> </a:t>
            </a:r>
            <a:r>
              <a:rPr lang="ko-KR" altLang="en-US" dirty="0"/>
              <a:t>체중은 변수 </a:t>
            </a:r>
            <a:r>
              <a:rPr lang="en-US" altLang="ko-KR" dirty="0"/>
              <a:t>weight, </a:t>
            </a:r>
            <a:r>
              <a:rPr lang="ko-KR" altLang="en-US" dirty="0"/>
              <a:t>신장은 </a:t>
            </a:r>
            <a:r>
              <a:rPr lang="en-US" altLang="ko-KR" dirty="0"/>
              <a:t>height</a:t>
            </a:r>
            <a:r>
              <a:rPr lang="ko-KR" altLang="en-US" dirty="0"/>
              <a:t>에 저장한 후 </a:t>
            </a:r>
            <a:r>
              <a:rPr lang="en-US" altLang="ko-KR" dirty="0"/>
              <a:t>BMI </a:t>
            </a:r>
            <a:r>
              <a:rPr lang="ko-KR" altLang="en-US" dirty="0"/>
              <a:t>값을 계산하여 출력한다</a:t>
            </a:r>
            <a:endParaRPr lang="en-US" altLang="ko-KR" dirty="0"/>
          </a:p>
          <a:p>
            <a:r>
              <a:rPr lang="ko-KR" altLang="en-US" dirty="0"/>
              <a:t>예를 들면</a:t>
            </a:r>
            <a:endParaRPr lang="en-US" altLang="ko-KR" dirty="0"/>
          </a:p>
          <a:p>
            <a:pPr lvl="1"/>
            <a:r>
              <a:rPr lang="en-US" altLang="ko-KR" dirty="0"/>
              <a:t>weight = 55          ## kg</a:t>
            </a:r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en-US" altLang="ko-KR" dirty="0"/>
              <a:t>Height = 1.70       ## m</a:t>
            </a:r>
            <a:r>
              <a:rPr lang="ko-KR" altLang="en-US" dirty="0"/>
              <a:t>단위</a:t>
            </a:r>
            <a:r>
              <a:rPr lang="en-US" altLang="ko-KR" dirty="0"/>
              <a:t>, cm</a:t>
            </a:r>
            <a:r>
              <a:rPr lang="ko-KR" altLang="en-US" dirty="0"/>
              <a:t>가 아님</a:t>
            </a:r>
          </a:p>
        </p:txBody>
      </p:sp>
    </p:spTree>
    <p:extLst>
      <p:ext uri="{BB962C8B-B14F-4D97-AF65-F5344CB8AC3E}">
        <p14:creationId xmlns:p14="http://schemas.microsoft.com/office/powerpoint/2010/main" val="241312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1080515" y="2014727"/>
            <a:ext cx="6982969" cy="31546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weight = 75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+mj-ea"/>
                <a:ea typeface="+mj-ea"/>
              </a:rPr>
              <a:t>bmi</a:t>
            </a:r>
            <a:r>
              <a:rPr lang="en-US" altLang="ko-KR" sz="1800" dirty="0">
                <a:latin typeface="+mj-ea"/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print("</a:t>
            </a:r>
            <a:r>
              <a:rPr lang="ko-KR" altLang="en-US" sz="1800" dirty="0">
                <a:latin typeface="+mj-ea"/>
                <a:ea typeface="+mj-ea"/>
              </a:rPr>
              <a:t>나의 체중은 </a:t>
            </a:r>
            <a:r>
              <a:rPr lang="en-US" altLang="ko-KR" sz="1800" dirty="0">
                <a:latin typeface="+mj-ea"/>
                <a:ea typeface="+mj-ea"/>
              </a:rPr>
              <a:t>＂, weight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, “kg, </a:t>
            </a:r>
            <a:r>
              <a:rPr lang="ko-KR" altLang="en-US" sz="1800" dirty="0">
                <a:latin typeface="+mj-ea"/>
                <a:ea typeface="+mj-ea"/>
              </a:rPr>
              <a:t>키는  </a:t>
            </a:r>
            <a:r>
              <a:rPr lang="en-US" altLang="ko-KR" sz="1800" dirty="0">
                <a:latin typeface="+mj-ea"/>
                <a:ea typeface="+mj-ea"/>
              </a:rPr>
              <a:t>", height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, “m </a:t>
            </a:r>
            <a:r>
              <a:rPr lang="ko-KR" altLang="en-US" sz="1800" dirty="0">
                <a:latin typeface="+mj-ea"/>
                <a:ea typeface="+mj-ea"/>
              </a:rPr>
              <a:t>입니다</a:t>
            </a:r>
            <a:r>
              <a:rPr lang="en-US" altLang="ko-KR" sz="1800" dirty="0">
                <a:latin typeface="+mj-ea"/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print(“</a:t>
            </a:r>
            <a:r>
              <a:rPr lang="ko-KR" altLang="en-US" sz="1800" dirty="0">
                <a:latin typeface="+mj-ea"/>
                <a:ea typeface="+mj-ea"/>
              </a:rPr>
              <a:t>계산한 </a:t>
            </a:r>
            <a:r>
              <a:rPr lang="en-US" altLang="ko-KR" sz="1800" dirty="0">
                <a:latin typeface="+mj-ea"/>
                <a:ea typeface="+mj-ea"/>
              </a:rPr>
              <a:t>BMI </a:t>
            </a:r>
            <a:r>
              <a:rPr lang="ko-KR" altLang="en-US" sz="1800" dirty="0">
                <a:latin typeface="+mj-ea"/>
                <a:ea typeface="+mj-ea"/>
              </a:rPr>
              <a:t>지수는  </a:t>
            </a:r>
            <a:r>
              <a:rPr lang="en-US" altLang="ko-KR" sz="1800" dirty="0">
                <a:latin typeface="+mj-ea"/>
                <a:ea typeface="+mj-ea"/>
              </a:rPr>
              <a:t>“, </a:t>
            </a:r>
            <a:r>
              <a:rPr lang="en-US" altLang="ko-KR" sz="1800" dirty="0" err="1">
                <a:latin typeface="+mj-ea"/>
                <a:ea typeface="+mj-ea"/>
              </a:rPr>
              <a:t>bmi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6162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내용 개체 틀 3"/>
          <p:cNvGraphicFramePr>
            <a:graphicFrameLocks/>
          </p:cNvGraphicFramePr>
          <p:nvPr>
            <p:extLst/>
          </p:nvPr>
        </p:nvGraphicFramePr>
        <p:xfrm>
          <a:off x="628650" y="1845474"/>
          <a:ext cx="8153401" cy="439420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8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6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</a:t>
                      </a:r>
                      <a:r>
                        <a:rPr lang="en-US" altLang="ko-KR" baseline="0" dirty="0"/>
                        <a:t> 5 &lt; 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3 &lt;=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12 &gt; 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15</a:t>
                      </a:r>
                      <a:r>
                        <a:rPr lang="en-US" altLang="ko-KR" baseline="0" dirty="0"/>
                        <a:t> &gt;=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==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3 ==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!=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&gt;&gt;&gt; 3</a:t>
                      </a:r>
                      <a:r>
                        <a:rPr lang="en-US" altLang="ko-KR" baseline="0" dirty="0"/>
                        <a:t> !=</a:t>
                      </a:r>
                      <a:r>
                        <a:rPr lang="en-US" altLang="ko-KR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3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 사용하는</a:t>
            </a:r>
            <a:r>
              <a:rPr lang="en-US" altLang="ko-KR"/>
              <a:t> </a:t>
            </a:r>
            <a:r>
              <a:rPr lang="ko-KR" altLang="en-US"/>
              <a:t>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조건문이나 반복문을 활용 할 때</a:t>
            </a:r>
            <a:r>
              <a:rPr lang="en-US" altLang="ko-KR"/>
              <a:t>, </a:t>
            </a:r>
            <a:r>
              <a:rPr lang="ko-KR" altLang="en-US"/>
              <a:t>주로 사용한다</a:t>
            </a:r>
            <a:endParaRPr lang="en-US" altLang="ko-KR"/>
          </a:p>
          <a:p>
            <a:pPr lvl="1"/>
            <a:r>
              <a:rPr lang="en-US" altLang="ko-KR"/>
              <a:t>BMI </a:t>
            </a:r>
            <a:r>
              <a:rPr lang="ko-KR" altLang="en-US"/>
              <a:t>값이 </a:t>
            </a:r>
            <a:r>
              <a:rPr lang="en-US" altLang="ko-KR"/>
              <a:t>25</a:t>
            </a:r>
            <a:r>
              <a:rPr lang="ko-KR" altLang="en-US"/>
              <a:t>보다 큰 경우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보다 작거나 같은 경우</a:t>
            </a:r>
            <a:endParaRPr lang="en-US" altLang="ko-KR"/>
          </a:p>
          <a:p>
            <a:pPr lvl="1"/>
            <a:r>
              <a:rPr lang="ko-KR" altLang="en-US"/>
              <a:t>한번도 실행되지 않은 경우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변수에 저장된 값이 </a:t>
            </a:r>
            <a:r>
              <a:rPr lang="en-US" altLang="ko-KR"/>
              <a:t>100</a:t>
            </a:r>
            <a:r>
              <a:rPr lang="ko-KR" altLang="en-US"/>
              <a:t>보다 작을 때 까지</a:t>
            </a:r>
            <a:endParaRPr lang="en-US" altLang="ko-KR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57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1080515" y="1869126"/>
            <a:ext cx="6982969" cy="4400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  <a:extLst/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weight = 75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+mj-ea"/>
                <a:ea typeface="+mj-ea"/>
              </a:rPr>
              <a:t>bmi</a:t>
            </a:r>
            <a:r>
              <a:rPr lang="en-US" altLang="ko-KR" sz="1800" dirty="0">
                <a:latin typeface="+mj-ea"/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print("</a:t>
            </a:r>
            <a:r>
              <a:rPr lang="ko-KR" altLang="en-US" sz="1800" dirty="0">
                <a:latin typeface="+mj-ea"/>
                <a:ea typeface="+mj-ea"/>
              </a:rPr>
              <a:t>나의 체중은 </a:t>
            </a:r>
            <a:r>
              <a:rPr lang="en-US" altLang="ko-KR" sz="1800" dirty="0">
                <a:latin typeface="+mj-ea"/>
                <a:ea typeface="+mj-ea"/>
              </a:rPr>
              <a:t>＂, weight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, “kg, </a:t>
            </a:r>
            <a:r>
              <a:rPr lang="ko-KR" altLang="en-US" sz="1800" dirty="0">
                <a:latin typeface="+mj-ea"/>
                <a:ea typeface="+mj-ea"/>
              </a:rPr>
              <a:t>키는  </a:t>
            </a:r>
            <a:r>
              <a:rPr lang="en-US" altLang="ko-KR" sz="1800" dirty="0">
                <a:latin typeface="+mj-ea"/>
                <a:ea typeface="+mj-ea"/>
              </a:rPr>
              <a:t>", height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, “m </a:t>
            </a:r>
            <a:r>
              <a:rPr lang="ko-KR" altLang="en-US" sz="1800" dirty="0">
                <a:latin typeface="+mj-ea"/>
                <a:ea typeface="+mj-ea"/>
              </a:rPr>
              <a:t>입니다</a:t>
            </a:r>
            <a:r>
              <a:rPr lang="en-US" altLang="ko-KR" sz="1800" dirty="0">
                <a:latin typeface="+mj-ea"/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print(“</a:t>
            </a:r>
            <a:r>
              <a:rPr lang="ko-KR" altLang="en-US" sz="1800" dirty="0">
                <a:latin typeface="+mj-ea"/>
                <a:ea typeface="+mj-ea"/>
              </a:rPr>
              <a:t>계산한 </a:t>
            </a:r>
            <a:r>
              <a:rPr lang="en-US" altLang="ko-KR" sz="1800" dirty="0">
                <a:latin typeface="+mj-ea"/>
                <a:ea typeface="+mj-ea"/>
              </a:rPr>
              <a:t>BMI </a:t>
            </a:r>
            <a:r>
              <a:rPr lang="ko-KR" altLang="en-US" sz="1800" dirty="0">
                <a:latin typeface="+mj-ea"/>
                <a:ea typeface="+mj-ea"/>
              </a:rPr>
              <a:t>지수는  </a:t>
            </a:r>
            <a:r>
              <a:rPr lang="en-US" altLang="ko-KR" sz="1800" dirty="0">
                <a:latin typeface="+mj-ea"/>
                <a:ea typeface="+mj-ea"/>
              </a:rPr>
              <a:t>“, </a:t>
            </a:r>
            <a:r>
              <a:rPr lang="en-US" altLang="ko-KR" sz="1800" dirty="0" err="1">
                <a:latin typeface="+mj-ea"/>
                <a:ea typeface="+mj-ea"/>
              </a:rPr>
              <a:t>bmi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if( </a:t>
            </a:r>
            <a:r>
              <a:rPr lang="en-US" altLang="ko-KR" sz="1800" b="1" dirty="0" err="1">
                <a:solidFill>
                  <a:srgbClr val="FF0000"/>
                </a:solidFill>
                <a:latin typeface="+mj-ea"/>
                <a:ea typeface="+mj-ea"/>
              </a:rPr>
              <a:t>bmi</a:t>
            </a:r>
            <a:r>
              <a:rPr lang="en-US" altLang="ko-KR" sz="1800" b="1" dirty="0">
                <a:solidFill>
                  <a:srgbClr val="FF0000"/>
                </a:solidFill>
                <a:latin typeface="+mj-ea"/>
                <a:ea typeface="+mj-ea"/>
              </a:rPr>
              <a:t> &gt; 25 </a:t>
            </a:r>
            <a:r>
              <a:rPr lang="en-US" altLang="ko-KR" sz="1800" dirty="0">
                <a:latin typeface="+mj-ea"/>
                <a:ea typeface="+mj-ea"/>
              </a:rPr>
              <a:t>)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+mj-ea"/>
                <a:ea typeface="+mj-ea"/>
              </a:rPr>
              <a:t>    print(“</a:t>
            </a:r>
            <a:r>
              <a:rPr lang="ko-KR" altLang="en-US" sz="1800" dirty="0">
                <a:latin typeface="+mj-ea"/>
                <a:ea typeface="+mj-ea"/>
              </a:rPr>
              <a:t>과체중 입니다</a:t>
            </a:r>
            <a:r>
              <a:rPr lang="en-US" altLang="ko-KR" sz="1800" dirty="0">
                <a:latin typeface="+mj-ea"/>
                <a:ea typeface="+mj-ea"/>
              </a:rPr>
              <a:t>.”)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970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4523</TotalTime>
  <Words>986</Words>
  <Application>Microsoft Office PowerPoint</Application>
  <PresentationFormat>화면 슬라이드 쇼(4:3)</PresentationFormat>
  <Paragraphs>258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Wingdings</vt:lpstr>
      <vt:lpstr>Office 테마</vt:lpstr>
      <vt:lpstr>연산자의 이해 2주차_03</vt:lpstr>
      <vt:lpstr>학습목표</vt:lpstr>
      <vt:lpstr>연산자(Operators)</vt:lpstr>
      <vt:lpstr>산술 연산자</vt:lpstr>
      <vt:lpstr>산술 연산자 예제</vt:lpstr>
      <vt:lpstr>산술 연산자 예제, 코드</vt:lpstr>
      <vt:lpstr>관계 연산자</vt:lpstr>
      <vt:lpstr>관계 연산자 사용하는 경우</vt:lpstr>
      <vt:lpstr>관계 연산자 예제, 코드</vt:lpstr>
      <vt:lpstr>논리 연산자</vt:lpstr>
      <vt:lpstr>논리 연산자 사용하는 경우</vt:lpstr>
      <vt:lpstr>논리 연산자 예제, 코드</vt:lpstr>
      <vt:lpstr>연산자 예제</vt:lpstr>
      <vt:lpstr>연산자 우선 순위(Precedence)</vt:lpstr>
      <vt:lpstr>연산자 우선 순위 기준</vt:lpstr>
      <vt:lpstr>연산자 우선 순위 예제</vt:lpstr>
      <vt:lpstr>이제부터…</vt:lpstr>
      <vt:lpstr>강의 요약</vt:lpstr>
      <vt:lpstr>사지 선다</vt:lpstr>
      <vt:lpstr>사지 선다 답안 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355</cp:revision>
  <dcterms:created xsi:type="dcterms:W3CDTF">2015-11-07T02:06:58Z</dcterms:created>
  <dcterms:modified xsi:type="dcterms:W3CDTF">2019-08-13T02:18:00Z</dcterms:modified>
</cp:coreProperties>
</file>