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82" r:id="rId21"/>
    <p:sldId id="272" r:id="rId22"/>
    <p:sldId id="273" r:id="rId23"/>
    <p:sldId id="274" r:id="rId24"/>
    <p:sldId id="279" r:id="rId25"/>
    <p:sldId id="275" r:id="rId26"/>
    <p:sldId id="280" r:id="rId27"/>
    <p:sldId id="27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49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99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5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74760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 err="1">
                <a:solidFill>
                  <a:schemeClr val="bg1"/>
                </a:solidFill>
              </a:rPr>
              <a:t>입출력문</a:t>
            </a:r>
            <a:r>
              <a:rPr lang="ko-KR" altLang="en-US" sz="4400" dirty="0">
                <a:solidFill>
                  <a:schemeClr val="bg1"/>
                </a:solidFill>
              </a:rPr>
              <a:t> 이해와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586838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받은 값을 숫자로 사용할 때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TypeError</a:t>
            </a:r>
            <a:r>
              <a:rPr lang="en-US" altLang="ko-KR" dirty="0"/>
              <a:t>: string(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숫자처럼 연산하려 하니 에러 발생</a:t>
            </a:r>
            <a:endParaRPr lang="en-US" altLang="ko-KR" dirty="0"/>
          </a:p>
          <a:p>
            <a:pPr lvl="1"/>
            <a:r>
              <a:rPr lang="ko-KR" altLang="en-US" dirty="0"/>
              <a:t>수식 연산에</a:t>
            </a:r>
            <a:r>
              <a:rPr lang="en-US" altLang="ko-KR" dirty="0"/>
              <a:t> </a:t>
            </a:r>
            <a:r>
              <a:rPr lang="ko-KR" altLang="en-US" dirty="0"/>
              <a:t>필요한 데이터형으로 변환 필요</a:t>
            </a:r>
            <a:r>
              <a:rPr lang="en-US" altLang="ko-KR" dirty="0"/>
              <a:t>!!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47" y="3339950"/>
            <a:ext cx="5194898" cy="1689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57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받은 값을 숫자로 사용할 때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방식으로 정리한 코드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1468" y="2363358"/>
            <a:ext cx="4744775" cy="27372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18847" y="2422917"/>
            <a:ext cx="460739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 BMI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weight=input(“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당신의 몸무게를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weight=float(weight)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height=input(“</a:t>
            </a:r>
            <a:r>
              <a:rPr lang="ko-KR" altLang="en-US" sz="1400" dirty="0">
                <a:latin typeface="맑은 고딕" panose="020B0503020000020004" pitchFamily="50" charset="-127"/>
              </a:rPr>
              <a:t>당신의 키를 </a:t>
            </a:r>
            <a:r>
              <a:rPr lang="en-US" altLang="ko-KR" sz="1400" dirty="0">
                <a:latin typeface="맑은 고딕" panose="020B0503020000020004" pitchFamily="50" charset="-127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</a:rPr>
              <a:t>단위로 입력</a:t>
            </a:r>
            <a:r>
              <a:rPr lang="en-US" altLang="ko-KR" sz="1400" dirty="0">
                <a:latin typeface="맑은 고딕" panose="020B0503020000020004" pitchFamily="50" charset="-127"/>
              </a:rPr>
              <a:t>: “)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height=float(height)</a:t>
            </a:r>
          </a:p>
          <a:p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</a:rPr>
              <a:t> = </a:t>
            </a:r>
            <a:r>
              <a:rPr lang="en-US" altLang="ko-KR" sz="1400">
                <a:latin typeface="맑은 고딕" panose="020B0503020000020004" pitchFamily="50" charset="-127"/>
              </a:rPr>
              <a:t>weight / (height * height)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print(“</a:t>
            </a:r>
            <a:r>
              <a:rPr lang="ko-KR" altLang="en-US" sz="1400" dirty="0">
                <a:latin typeface="맑은 고딕" panose="020B0503020000020004" pitchFamily="50" charset="-127"/>
              </a:rPr>
              <a:t>당신의 </a:t>
            </a:r>
            <a:r>
              <a:rPr lang="en-US" altLang="ko-KR" sz="1400" dirty="0">
                <a:latin typeface="맑은 고딕" panose="020B0503020000020004" pitchFamily="50" charset="-127"/>
              </a:rPr>
              <a:t>BMI </a:t>
            </a:r>
            <a:r>
              <a:rPr lang="ko-KR" altLang="en-US" sz="1400" dirty="0">
                <a:latin typeface="맑은 고딕" panose="020B0503020000020004" pitchFamily="50" charset="-127"/>
              </a:rPr>
              <a:t>수치는 </a:t>
            </a:r>
            <a:r>
              <a:rPr lang="en-US" altLang="ko-KR" sz="1400" dirty="0">
                <a:latin typeface="맑은 고딕" panose="020B0503020000020004" pitchFamily="50" charset="-127"/>
              </a:rPr>
              <a:t>“,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</a:rPr>
              <a:t>.”)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72012" y="4615186"/>
            <a:ext cx="4744775" cy="20995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36239" y="4674744"/>
            <a:ext cx="48077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 BMI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(short ver.)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weight=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float(input(“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몸무게를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입력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“))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height=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float(input(“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당신의 키를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m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단위로 입력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: “))</a:t>
            </a:r>
          </a:p>
          <a:p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</a:rPr>
              <a:t> = weight / </a:t>
            </a:r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</a:rPr>
              <a:t>height ** 2 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print(“</a:t>
            </a:r>
            <a:r>
              <a:rPr lang="ko-KR" altLang="en-US" sz="1400" dirty="0">
                <a:latin typeface="맑은 고딕" panose="020B0503020000020004" pitchFamily="50" charset="-127"/>
              </a:rPr>
              <a:t>당신의 </a:t>
            </a:r>
            <a:r>
              <a:rPr lang="en-US" altLang="ko-KR" sz="1400" dirty="0">
                <a:latin typeface="맑은 고딕" panose="020B0503020000020004" pitchFamily="50" charset="-127"/>
              </a:rPr>
              <a:t>BMI </a:t>
            </a:r>
            <a:r>
              <a:rPr lang="ko-KR" altLang="en-US" sz="1400" dirty="0">
                <a:latin typeface="맑은 고딕" panose="020B0503020000020004" pitchFamily="50" charset="-127"/>
              </a:rPr>
              <a:t>수치는 </a:t>
            </a:r>
            <a:r>
              <a:rPr lang="en-US" altLang="ko-KR" sz="1400" dirty="0">
                <a:latin typeface="맑은 고딕" panose="020B0503020000020004" pitchFamily="50" charset="-127"/>
              </a:rPr>
              <a:t>“,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</a:rPr>
              <a:t>.”)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96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화면으로부터 입력 받기 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7828" y="1661364"/>
            <a:ext cx="4907340" cy="421518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1968" y="1695846"/>
            <a:ext cx="4986079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name =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input('Enter your name ; 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your name ;  </a:t>
            </a:r>
            <a:r>
              <a:rPr lang="en-US" altLang="ko-KR" sz="14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Joseph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Joseph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age =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input('Enter your age ; 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your age ; </a:t>
            </a:r>
            <a:r>
              <a:rPr lang="en-US" altLang="ko-KR" sz="14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print('My name is ', name, ', and', age, 'years old.‘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name is  Joseph , and 17 years old.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print('My name is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\"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name, '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.')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name is “Joseph”.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87581" y="2436510"/>
            <a:ext cx="3152916" cy="16874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524959" y="2496069"/>
            <a:ext cx="29484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= input('Enter your name ; ')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 = input('Enter your age ; ')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print('My name is ', name)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print('Age =', age)</a:t>
            </a:r>
          </a:p>
        </p:txBody>
      </p:sp>
    </p:spTree>
    <p:extLst>
      <p:ext uri="{BB962C8B-B14F-4D97-AF65-F5344CB8AC3E}">
        <p14:creationId xmlns:p14="http://schemas.microsoft.com/office/powerpoint/2010/main" val="359381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성적을 입력 받는다</a:t>
            </a:r>
            <a:endParaRPr lang="en-US" altLang="ko-KR" dirty="0"/>
          </a:p>
          <a:p>
            <a:r>
              <a:rPr lang="ko-KR" altLang="en-US" dirty="0"/>
              <a:t>입력 받은 </a:t>
            </a:r>
            <a:r>
              <a:rPr lang="en-US" altLang="ko-KR" dirty="0"/>
              <a:t>3</a:t>
            </a:r>
            <a:r>
              <a:rPr lang="ko-KR" altLang="en-US" dirty="0"/>
              <a:t>개 과목의 평균을 계산하여 화면에 출력한다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6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825625"/>
            <a:ext cx="4744775" cy="370954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66029" y="1885184"/>
            <a:ext cx="460739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=input(“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당신의 국어 성적은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“)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=float(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eng</a:t>
            </a:r>
            <a:r>
              <a:rPr lang="en-US" altLang="ko-KR" sz="1600" dirty="0">
                <a:latin typeface="맑은 고딕" panose="020B0503020000020004" pitchFamily="50" charset="-127"/>
              </a:rPr>
              <a:t>=input(“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영어 성적은</a:t>
            </a:r>
            <a:r>
              <a:rPr lang="en-US" altLang="ko-KR" sz="1600" dirty="0">
                <a:latin typeface="맑은 고딕" panose="020B0503020000020004" pitchFamily="50" charset="-127"/>
              </a:rPr>
              <a:t>? “)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eng</a:t>
            </a:r>
            <a:r>
              <a:rPr lang="en-US" altLang="ko-KR" sz="1600" dirty="0">
                <a:latin typeface="맑은 고딕" panose="020B0503020000020004" pitchFamily="50" charset="-127"/>
              </a:rPr>
              <a:t>=float(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eng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math=input(“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수학 성적은</a:t>
            </a:r>
            <a:r>
              <a:rPr lang="en-US" altLang="ko-KR" sz="1600" dirty="0">
                <a:latin typeface="맑은 고딕" panose="020B0503020000020004" pitchFamily="50" charset="-127"/>
              </a:rPr>
              <a:t>? “)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math=float(math)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avg</a:t>
            </a:r>
            <a:r>
              <a:rPr lang="en-US" altLang="ko-KR" sz="1600" dirty="0">
                <a:latin typeface="맑은 고딕" panose="020B0503020000020004" pitchFamily="50" charset="-127"/>
              </a:rPr>
              <a:t> = 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kor</a:t>
            </a:r>
            <a:r>
              <a:rPr lang="en-US" altLang="ko-KR" sz="1600" dirty="0">
                <a:latin typeface="맑은 고딕" panose="020B0503020000020004" pitchFamily="50" charset="-127"/>
              </a:rPr>
              <a:t> +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eng</a:t>
            </a:r>
            <a:r>
              <a:rPr lang="en-US" altLang="ko-KR" sz="1600" dirty="0">
                <a:latin typeface="맑은 고딕" panose="020B0503020000020004" pitchFamily="50" charset="-127"/>
              </a:rPr>
              <a:t> + math) / 3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print(“3</a:t>
            </a:r>
            <a:r>
              <a:rPr lang="ko-KR" altLang="en-US" sz="1600" dirty="0">
                <a:latin typeface="맑은 고딕" panose="020B0503020000020004" pitchFamily="50" charset="-127"/>
              </a:rPr>
              <a:t>개 과목의 평균은 </a:t>
            </a:r>
            <a:r>
              <a:rPr lang="en-US" altLang="ko-KR" sz="1600" dirty="0">
                <a:latin typeface="맑은 고딕" panose="020B0503020000020004" pitchFamily="50" charset="-127"/>
              </a:rPr>
              <a:t>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avg</a:t>
            </a:r>
            <a:r>
              <a:rPr lang="en-US" altLang="ko-KR" sz="1600" dirty="0">
                <a:latin typeface="맑은 고딕" panose="020B0503020000020004" pitchFamily="50" charset="-127"/>
              </a:rPr>
              <a:t>, “</a:t>
            </a:r>
            <a:r>
              <a:rPr lang="ko-KR" altLang="en-US" sz="1600" dirty="0">
                <a:latin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</a:rPr>
              <a:t>.”)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34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</a:t>
            </a:r>
            <a:r>
              <a:rPr lang="en-US" altLang="ko-KR" dirty="0"/>
              <a:t> </a:t>
            </a:r>
            <a:r>
              <a:rPr lang="ko-KR" altLang="en-US" dirty="0"/>
              <a:t>입력 받는다</a:t>
            </a:r>
            <a:endParaRPr lang="en-US" altLang="ko-KR" dirty="0"/>
          </a:p>
          <a:p>
            <a:r>
              <a:rPr lang="ko-KR" altLang="en-US" dirty="0"/>
              <a:t>다음과 같이 출력한다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ko-KR" altLang="en-US" dirty="0" err="1"/>
              <a:t>김김김김김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ko-KR" altLang="en-US" dirty="0" err="1"/>
              <a:t>경경경경경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ko-KR" altLang="en-US" dirty="0" err="1"/>
              <a:t>미미미미미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825625"/>
            <a:ext cx="5382006" cy="290487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66028" y="1885184"/>
            <a:ext cx="54640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나누어서 반복 출력하기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name=input(“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입력하세요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“)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 name[0] * 5 )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 name[1] * 5 )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 name[2] * 5 )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1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소속기관</a:t>
            </a:r>
            <a:r>
              <a:rPr lang="en-US" altLang="ko-KR" dirty="0"/>
              <a:t>, </a:t>
            </a:r>
            <a:r>
              <a:rPr lang="ko-KR" altLang="en-US" dirty="0" err="1"/>
              <a:t>출생년도를</a:t>
            </a:r>
            <a:r>
              <a:rPr lang="ko-KR" altLang="en-US" dirty="0"/>
              <a:t> 입력 받는다</a:t>
            </a:r>
            <a:endParaRPr lang="en-US" altLang="ko-KR" dirty="0"/>
          </a:p>
          <a:p>
            <a:r>
              <a:rPr lang="ko-KR" altLang="en-US" dirty="0"/>
              <a:t>이름과 소속기관은 그대로 출력하고</a:t>
            </a:r>
            <a:r>
              <a:rPr lang="en-US" altLang="ko-KR" dirty="0"/>
              <a:t>, 2017</a:t>
            </a:r>
            <a:r>
              <a:rPr lang="ko-KR" altLang="en-US" dirty="0"/>
              <a:t>년 기준으로 나이를 계산하여 출력한다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70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7690" y="1545209"/>
            <a:ext cx="5357622" cy="346570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05068" y="1604768"/>
            <a:ext cx="54640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소속기관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 출력하기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name=input("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이름을 입력하세요</a:t>
            </a:r>
            <a:r>
              <a:rPr lang="en-US" altLang="ko-KR" sz="1600" dirty="0">
                <a:latin typeface="맑은 고딕" panose="020B0503020000020004" pitchFamily="50" charset="-127"/>
              </a:rPr>
              <a:t>; ")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belong=input("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소속기관을 입력하세요</a:t>
            </a:r>
            <a:r>
              <a:rPr lang="en-US" altLang="ko-KR" sz="1600" dirty="0">
                <a:latin typeface="맑은 고딕" panose="020B0503020000020004" pitchFamily="50" charset="-127"/>
              </a:rPr>
              <a:t>; ")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birthyear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(input("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당신의 </a:t>
            </a:r>
            <a:r>
              <a:rPr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출생년도를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입력하세요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; "))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print("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이름은 </a:t>
            </a:r>
            <a:r>
              <a:rPr lang="en-US" altLang="ko-KR" sz="1600" dirty="0">
                <a:latin typeface="맑은 고딕" panose="020B0503020000020004" pitchFamily="50" charset="-127"/>
              </a:rPr>
              <a:t>", name)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 belong, "</a:t>
            </a:r>
            <a:r>
              <a:rPr lang="ko-KR" altLang="en-US" sz="1600" dirty="0">
                <a:latin typeface="맑은 고딕" panose="020B0503020000020004" pitchFamily="50" charset="-127"/>
              </a:rPr>
              <a:t>에 소속되어 있으시군요</a:t>
            </a:r>
            <a:r>
              <a:rPr lang="en-US" altLang="ko-KR" sz="1600" dirty="0"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print("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나이는 </a:t>
            </a:r>
            <a:r>
              <a:rPr lang="en-US" altLang="ko-KR" sz="1600" dirty="0">
                <a:latin typeface="맑은 고딕" panose="020B0503020000020004" pitchFamily="50" charset="-127"/>
              </a:rPr>
              <a:t>", 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2019-birthyear</a:t>
            </a:r>
            <a:r>
              <a:rPr lang="en-US" altLang="ko-KR" sz="1600" dirty="0">
                <a:latin typeface="맑은 고딕" panose="020B0503020000020004" pitchFamily="50" charset="-127"/>
              </a:rPr>
              <a:t>, "</a:t>
            </a:r>
            <a:r>
              <a:rPr lang="ko-KR" altLang="en-US" sz="1600" dirty="0">
                <a:latin typeface="맑은 고딕" panose="020B0503020000020004" pitchFamily="50" charset="-127"/>
              </a:rPr>
              <a:t>세</a:t>
            </a:r>
            <a:r>
              <a:rPr lang="en-US" altLang="ko-KR" sz="1600" dirty="0"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</a:rPr>
              <a:t>맞죠</a:t>
            </a:r>
            <a:r>
              <a:rPr lang="en-US" altLang="ko-KR" sz="1600" dirty="0">
                <a:latin typeface="맑은 고딕" panose="020B0503020000020004" pitchFamily="50" charset="-127"/>
              </a:rPr>
              <a:t>?")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11" y="4651756"/>
            <a:ext cx="5648042" cy="2025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437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상품의 가격을 입력한다</a:t>
            </a:r>
            <a:endParaRPr lang="en-US" altLang="ko-KR" dirty="0"/>
          </a:p>
          <a:p>
            <a:r>
              <a:rPr lang="ko-KR" altLang="en-US" dirty="0"/>
              <a:t>구매를 위해 낼 금액을 입력한다</a:t>
            </a:r>
            <a:endParaRPr lang="en-US" altLang="ko-KR" dirty="0"/>
          </a:p>
          <a:p>
            <a:r>
              <a:rPr lang="ko-KR" altLang="en-US" dirty="0"/>
              <a:t>거스름돈이 출력되게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5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입력문</a:t>
            </a:r>
            <a:r>
              <a:rPr lang="en-US" altLang="ko-KR" dirty="0"/>
              <a:t> input()</a:t>
            </a:r>
            <a:r>
              <a:rPr lang="ko-KR" altLang="en-US" dirty="0"/>
              <a:t>과 변수 활용하기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연습문제를 통해 다양한 입출력 하기</a:t>
            </a:r>
          </a:p>
        </p:txBody>
      </p:sp>
    </p:spTree>
    <p:extLst>
      <p:ext uri="{BB962C8B-B14F-4D97-AF65-F5344CB8AC3E}">
        <p14:creationId xmlns:p14="http://schemas.microsoft.com/office/powerpoint/2010/main" val="51369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7689" y="1545209"/>
            <a:ext cx="7145717" cy="243685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05068" y="1604768"/>
            <a:ext cx="761302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cost=input("</a:t>
            </a:r>
            <a:r>
              <a:rPr lang="ko-KR" altLang="en-US" dirty="0">
                <a:latin typeface="맑은 고딕" panose="020B0503020000020004" pitchFamily="50" charset="-127"/>
              </a:rPr>
              <a:t>상품의 가격을 입력하세요</a:t>
            </a:r>
            <a:r>
              <a:rPr lang="en-US" altLang="ko-KR" dirty="0">
                <a:latin typeface="맑은 고딕" panose="020B0503020000020004" pitchFamily="50" charset="-127"/>
              </a:rPr>
              <a:t>: ")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belong=input("</a:t>
            </a:r>
            <a:r>
              <a:rPr lang="ko-KR" altLang="en-US" dirty="0">
                <a:latin typeface="맑은 고딕" panose="020B0503020000020004" pitchFamily="50" charset="-127"/>
              </a:rPr>
              <a:t>구매를 위해 낼 돈의 금액을 입력하세요</a:t>
            </a:r>
            <a:r>
              <a:rPr lang="en-US" altLang="ko-KR" dirty="0">
                <a:latin typeface="맑은 고딕" panose="020B0503020000020004" pitchFamily="50" charset="-127"/>
              </a:rPr>
              <a:t>: ")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rest=</a:t>
            </a:r>
            <a:r>
              <a:rPr lang="en-US" altLang="ko-KR" dirty="0" err="1"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</a:rPr>
              <a:t>(belong)-</a:t>
            </a:r>
            <a:r>
              <a:rPr lang="en-US" altLang="ko-KR" dirty="0" err="1"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</a:rPr>
              <a:t>(cost)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print("</a:t>
            </a:r>
            <a:r>
              <a:rPr lang="ko-KR" altLang="en-US" dirty="0">
                <a:latin typeface="맑은 고딕" panose="020B0503020000020004" pitchFamily="50" charset="-127"/>
              </a:rPr>
              <a:t>상품은 </a:t>
            </a:r>
            <a:r>
              <a:rPr lang="en-US" altLang="ko-KR" dirty="0">
                <a:latin typeface="맑은 고딕" panose="020B0503020000020004" pitchFamily="50" charset="-127"/>
              </a:rPr>
              <a:t>"+cost+"</a:t>
            </a:r>
            <a:r>
              <a:rPr lang="ko-KR" altLang="en-US" dirty="0">
                <a:latin typeface="맑은 고딕" panose="020B0503020000020004" pitchFamily="50" charset="-127"/>
              </a:rPr>
              <a:t>원 이고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잔돈은 </a:t>
            </a:r>
            <a:r>
              <a:rPr lang="en-US" altLang="ko-KR" dirty="0">
                <a:latin typeface="맑은 고딕" panose="020B0503020000020004" pitchFamily="50" charset="-127"/>
              </a:rPr>
              <a:t>"+</a:t>
            </a:r>
            <a:r>
              <a:rPr lang="en-US" altLang="ko-KR" dirty="0" err="1">
                <a:latin typeface="맑은 고딕" panose="020B0503020000020004" pitchFamily="50" charset="-127"/>
              </a:rPr>
              <a:t>str</a:t>
            </a:r>
            <a:r>
              <a:rPr lang="en-US" altLang="ko-KR" dirty="0">
                <a:latin typeface="맑은 고딕" panose="020B0503020000020004" pitchFamily="50" charset="-127"/>
              </a:rPr>
              <a:t>(rest)+"</a:t>
            </a:r>
            <a:r>
              <a:rPr lang="ko-KR" altLang="en-US" dirty="0">
                <a:latin typeface="맑은 고딕" panose="020B0503020000020004" pitchFamily="50" charset="-127"/>
              </a:rPr>
              <a:t>원 입니다</a:t>
            </a:r>
            <a:r>
              <a:rPr lang="en-US" altLang="ko-KR" dirty="0">
                <a:latin typeface="맑은 고딕" panose="020B0503020000020004" pitchFamily="50" charset="-127"/>
              </a:rPr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13AC8-C4C2-4A10-A5A7-A6A9A46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86" y="4478651"/>
            <a:ext cx="5678270" cy="13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3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1, 2, 3</a:t>
            </a:r>
            <a:r>
              <a:rPr lang="ko-KR" altLang="en-US" dirty="0"/>
              <a:t>의 코드와</a:t>
            </a:r>
            <a:endParaRPr lang="en-US" altLang="ko-KR" dirty="0"/>
          </a:p>
          <a:p>
            <a:r>
              <a:rPr lang="ko-KR" altLang="en-US" dirty="0"/>
              <a:t>실행결과 </a:t>
            </a:r>
            <a:r>
              <a:rPr lang="ko-KR" altLang="en-US" dirty="0" err="1"/>
              <a:t>캡쳐</a:t>
            </a:r>
            <a:r>
              <a:rPr lang="ko-KR" altLang="en-US" dirty="0"/>
              <a:t> 한 사진을 게시판에 올려주세요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7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출력하고 싶은 문자</a:t>
            </a:r>
            <a:r>
              <a:rPr lang="en-US" altLang="ko-KR" dirty="0"/>
              <a:t>,</a:t>
            </a:r>
            <a:r>
              <a:rPr lang="ko-KR" altLang="en-US" dirty="0"/>
              <a:t> 숫자</a:t>
            </a:r>
            <a:r>
              <a:rPr lang="en-US" altLang="ko-KR" dirty="0"/>
              <a:t>,</a:t>
            </a:r>
            <a:r>
              <a:rPr lang="ko-KR" altLang="en-US" dirty="0"/>
              <a:t> 연산식을 써서 사용</a:t>
            </a:r>
            <a:endParaRPr lang="en-US" altLang="ko-KR" dirty="0"/>
          </a:p>
          <a:p>
            <a:r>
              <a:rPr lang="ko-KR" altLang="en-US" dirty="0"/>
              <a:t>입력문</a:t>
            </a:r>
            <a:r>
              <a:rPr lang="en-US" altLang="ko-KR" dirty="0"/>
              <a:t> input()</a:t>
            </a:r>
            <a:r>
              <a:rPr lang="ko-KR" altLang="en-US" dirty="0"/>
              <a:t>과 변수 활용하기</a:t>
            </a:r>
            <a:endParaRPr lang="en-US" altLang="ko-KR" dirty="0"/>
          </a:p>
          <a:p>
            <a:pPr lvl="1"/>
            <a:r>
              <a:rPr lang="ko-KR" altLang="en-US" dirty="0"/>
              <a:t>사용자에게 입력 받을 때 사용</a:t>
            </a:r>
            <a:endParaRPr lang="en-US" altLang="ko-KR" dirty="0"/>
          </a:p>
          <a:p>
            <a:pPr lvl="1"/>
            <a:r>
              <a:rPr lang="ko-KR" altLang="en-US" dirty="0"/>
              <a:t>입력받은 결과는 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입력받은 값을 저장하는 변수 지정 필요</a:t>
            </a:r>
            <a:endParaRPr lang="en-US" altLang="ko-KR" dirty="0"/>
          </a:p>
          <a:p>
            <a:r>
              <a:rPr lang="ko-KR" altLang="en-US" dirty="0"/>
              <a:t>연습문제를 통해 다양한 입출력 하기</a:t>
            </a:r>
          </a:p>
        </p:txBody>
      </p:sp>
    </p:spTree>
    <p:extLst>
      <p:ext uri="{BB962C8B-B14F-4D97-AF65-F5344CB8AC3E}">
        <p14:creationId xmlns:p14="http://schemas.microsoft.com/office/powerpoint/2010/main" val="81947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입력문에 대한 설명 중 틀린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</a:t>
            </a:r>
            <a:r>
              <a:rPr lang="ko-KR" altLang="en-US" dirty="0"/>
              <a:t>입력 받을 때 쓰는 명령어이다</a:t>
            </a:r>
            <a:endParaRPr lang="en-US" altLang="ko-KR" dirty="0"/>
          </a:p>
          <a:p>
            <a:pPr lvl="1"/>
            <a:r>
              <a:rPr lang="ko-KR" altLang="en-US" dirty="0"/>
              <a:t>입력 받은 결과의 </a:t>
            </a:r>
            <a:r>
              <a:rPr lang="ko-KR" altLang="en-US" dirty="0" err="1"/>
              <a:t>데이터형은</a:t>
            </a:r>
            <a:r>
              <a:rPr lang="ko-KR" altLang="en-US" dirty="0"/>
              <a:t> 문자열 또는 정수이다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받은 값을 저장하는 변수를 지정 한다</a:t>
            </a:r>
            <a:endParaRPr lang="en-US" altLang="ko-KR" dirty="0"/>
          </a:p>
          <a:p>
            <a:pPr lvl="1"/>
            <a:r>
              <a:rPr lang="ko-KR" altLang="en-US" dirty="0"/>
              <a:t>입력 후 변수에 저장된 값은 언제나 사용 가능하다 </a:t>
            </a:r>
          </a:p>
        </p:txBody>
      </p:sp>
    </p:spTree>
    <p:extLst>
      <p:ext uri="{BB962C8B-B14F-4D97-AF65-F5344CB8AC3E}">
        <p14:creationId xmlns:p14="http://schemas.microsoft.com/office/powerpoint/2010/main" val="146266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입력문에 대한 설명 중 틀린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</a:t>
            </a:r>
            <a:r>
              <a:rPr lang="ko-KR" altLang="en-US" dirty="0"/>
              <a:t>입력 받을 때 쓰는 명령어이다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입력 받은 결과의 </a:t>
            </a:r>
            <a:r>
              <a:rPr lang="ko-KR" altLang="en-US" dirty="0" err="1">
                <a:solidFill>
                  <a:srgbClr val="C00000"/>
                </a:solidFill>
              </a:rPr>
              <a:t>데이터형은</a:t>
            </a:r>
            <a:r>
              <a:rPr lang="ko-KR" altLang="en-US" dirty="0">
                <a:solidFill>
                  <a:srgbClr val="C00000"/>
                </a:solidFill>
              </a:rPr>
              <a:t> 문자열 또는 정수이다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받은 값을 저장하는 변수를 지정 한다</a:t>
            </a:r>
            <a:endParaRPr lang="en-US" altLang="ko-KR" dirty="0"/>
          </a:p>
          <a:p>
            <a:pPr lvl="1"/>
            <a:r>
              <a:rPr lang="ko-KR" altLang="en-US" dirty="0"/>
              <a:t>입력 후 변수에 저장된 값은 언제나 사용 가능하다 </a:t>
            </a:r>
          </a:p>
        </p:txBody>
      </p:sp>
    </p:spTree>
    <p:extLst>
      <p:ext uri="{BB962C8B-B14F-4D97-AF65-F5344CB8AC3E}">
        <p14:creationId xmlns:p14="http://schemas.microsoft.com/office/powerpoint/2010/main" val="166580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 중 에러가 발생하는 문장은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49" y="2343760"/>
            <a:ext cx="3663235" cy="12840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31929" y="2391883"/>
            <a:ext cx="35599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name = input('Enter your name ; 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Enter your name ;  Joseph</a:t>
            </a:r>
          </a:p>
          <a:p>
            <a:r>
              <a:rPr lang="en-US" altLang="ko-KR" sz="1600" dirty="0">
                <a:latin typeface="+mj-ea"/>
              </a:rPr>
              <a:t>print(name * 2)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52114" y="2343760"/>
            <a:ext cx="3663235" cy="12840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955394" y="2391883"/>
            <a:ext cx="3559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age = input('Enter your age ; 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Enter your age ; 17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print(age + 30)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49" y="3897578"/>
            <a:ext cx="6954908" cy="15987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928" y="3945701"/>
            <a:ext cx="66329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weight=float(input(“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몸무게를 </a:t>
            </a:r>
            <a:r>
              <a:rPr lang="en-US" altLang="ko-KR" sz="1600" dirty="0">
                <a:latin typeface="맑은 고딕" panose="020B0503020000020004" pitchFamily="50" charset="-127"/>
              </a:rPr>
              <a:t>kg</a:t>
            </a:r>
            <a:r>
              <a:rPr lang="ko-KR" altLang="en-US" sz="1600" dirty="0">
                <a:latin typeface="맑은 고딕" panose="020B0503020000020004" pitchFamily="50" charset="-127"/>
              </a:rPr>
              <a:t>단위로 입력</a:t>
            </a:r>
            <a:r>
              <a:rPr lang="en-US" altLang="ko-KR" sz="1600" dirty="0">
                <a:latin typeface="맑은 고딕" panose="020B0503020000020004" pitchFamily="50" charset="-127"/>
              </a:rPr>
              <a:t>: “))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height=float(input(“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키를 </a:t>
            </a:r>
            <a:r>
              <a:rPr lang="en-US" altLang="ko-KR" sz="1600" dirty="0">
                <a:latin typeface="맑은 고딕" panose="020B0503020000020004" pitchFamily="50" charset="-127"/>
              </a:rPr>
              <a:t>m</a:t>
            </a:r>
            <a:r>
              <a:rPr lang="ko-KR" altLang="en-US" sz="1600" dirty="0">
                <a:latin typeface="맑은 고딕" panose="020B0503020000020004" pitchFamily="50" charset="-127"/>
              </a:rPr>
              <a:t>단위로 입력</a:t>
            </a:r>
            <a:r>
              <a:rPr lang="en-US" altLang="ko-KR" sz="1600" dirty="0">
                <a:latin typeface="맑은 고딕" panose="020B0503020000020004" pitchFamily="50" charset="-127"/>
              </a:rPr>
              <a:t>: “))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bmi</a:t>
            </a:r>
            <a:r>
              <a:rPr lang="en-US" altLang="ko-KR" sz="1600" dirty="0">
                <a:latin typeface="맑은 고딕" panose="020B0503020000020004" pitchFamily="50" charset="-127"/>
              </a:rPr>
              <a:t> = weight / height ** 2 </a:t>
            </a:r>
          </a:p>
        </p:txBody>
      </p:sp>
    </p:spTree>
    <p:extLst>
      <p:ext uri="{BB962C8B-B14F-4D97-AF65-F5344CB8AC3E}">
        <p14:creationId xmlns:p14="http://schemas.microsoft.com/office/powerpoint/2010/main" val="383512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</a:t>
            </a:r>
            <a:r>
              <a:rPr lang="ko-KR" altLang="en-US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 중 에러가 발생하는 문장은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49" y="2343760"/>
            <a:ext cx="3663235" cy="12840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31929" y="2391883"/>
            <a:ext cx="35599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name = input('Enter your name ; 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Enter your name ;  Joseph</a:t>
            </a:r>
          </a:p>
          <a:p>
            <a:r>
              <a:rPr lang="en-US" altLang="ko-KR" sz="1600" dirty="0">
                <a:latin typeface="+mj-ea"/>
              </a:rPr>
              <a:t>print(name * 2)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52114" y="2343760"/>
            <a:ext cx="3663235" cy="12840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955394" y="2391883"/>
            <a:ext cx="3559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age = input('Enter your age ; 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Enter your age ; 17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print(age + 30)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49" y="3897578"/>
            <a:ext cx="6954908" cy="15987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928" y="3945701"/>
            <a:ext cx="66329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weight=float(input(“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몸무게를 </a:t>
            </a:r>
            <a:r>
              <a:rPr lang="en-US" altLang="ko-KR" sz="1600" dirty="0">
                <a:latin typeface="맑은 고딕" panose="020B0503020000020004" pitchFamily="50" charset="-127"/>
              </a:rPr>
              <a:t>kg</a:t>
            </a:r>
            <a:r>
              <a:rPr lang="ko-KR" altLang="en-US" sz="1600" dirty="0">
                <a:latin typeface="맑은 고딕" panose="020B0503020000020004" pitchFamily="50" charset="-127"/>
              </a:rPr>
              <a:t>단위로 입력</a:t>
            </a:r>
            <a:r>
              <a:rPr lang="en-US" altLang="ko-KR" sz="1600" dirty="0">
                <a:latin typeface="맑은 고딕" panose="020B0503020000020004" pitchFamily="50" charset="-127"/>
              </a:rPr>
              <a:t>: “))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height=float(input(“</a:t>
            </a:r>
            <a:r>
              <a:rPr lang="ko-KR" altLang="en-US" sz="1600" dirty="0">
                <a:latin typeface="맑은 고딕" panose="020B0503020000020004" pitchFamily="50" charset="-127"/>
              </a:rPr>
              <a:t>당신의 키를 </a:t>
            </a:r>
            <a:r>
              <a:rPr lang="en-US" altLang="ko-KR" sz="1600" dirty="0">
                <a:latin typeface="맑은 고딕" panose="020B0503020000020004" pitchFamily="50" charset="-127"/>
              </a:rPr>
              <a:t>m</a:t>
            </a:r>
            <a:r>
              <a:rPr lang="ko-KR" altLang="en-US" sz="1600" dirty="0">
                <a:latin typeface="맑은 고딕" panose="020B0503020000020004" pitchFamily="50" charset="-127"/>
              </a:rPr>
              <a:t>단위로 입력</a:t>
            </a:r>
            <a:r>
              <a:rPr lang="en-US" altLang="ko-KR" sz="1600" dirty="0">
                <a:latin typeface="맑은 고딕" panose="020B0503020000020004" pitchFamily="50" charset="-127"/>
              </a:rPr>
              <a:t>: “))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bmi</a:t>
            </a:r>
            <a:r>
              <a:rPr lang="en-US" altLang="ko-KR" sz="1600" dirty="0">
                <a:latin typeface="맑은 고딕" panose="020B0503020000020004" pitchFamily="50" charset="-127"/>
              </a:rPr>
              <a:t> = weight / height ** 2 </a:t>
            </a:r>
          </a:p>
        </p:txBody>
      </p:sp>
    </p:spTree>
    <p:extLst>
      <p:ext uri="{BB962C8B-B14F-4D97-AF65-F5344CB8AC3E}">
        <p14:creationId xmlns:p14="http://schemas.microsoft.com/office/powerpoint/2010/main" val="181416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_01 </a:t>
            </a:r>
            <a:r>
              <a:rPr lang="ko-KR" altLang="en-US" dirty="0"/>
              <a:t>입출력문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화면으로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출력할 때 쓰는 명령어</a:t>
            </a:r>
            <a:endParaRPr lang="en-US" altLang="ko-KR" dirty="0"/>
          </a:p>
          <a:p>
            <a:pPr lvl="1"/>
            <a:r>
              <a:rPr lang="ko-KR" altLang="en-US" dirty="0"/>
              <a:t>출력하고 싶은 문자나 숫자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r>
              <a:rPr lang="ko-KR" altLang="en-US" dirty="0"/>
              <a:t> 등을 쓴다</a:t>
            </a:r>
            <a:endParaRPr lang="en-US" altLang="ko-KR" dirty="0"/>
          </a:p>
          <a:p>
            <a:pPr lvl="1"/>
            <a:r>
              <a:rPr lang="ko-KR" altLang="en-US" dirty="0"/>
              <a:t>상호작용 방식에서는 </a:t>
            </a:r>
            <a:r>
              <a:rPr lang="en-US" altLang="ko-KR" dirty="0"/>
              <a:t>print()</a:t>
            </a:r>
            <a:r>
              <a:rPr lang="ko-KR" altLang="en-US" dirty="0"/>
              <a:t>명령어 사용하지 않고도 출력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37" y="3585873"/>
            <a:ext cx="5068973" cy="3037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3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 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1226" y="1902034"/>
            <a:ext cx="4716684" cy="4229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20076" y="1902036"/>
            <a:ext cx="285545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(“John”)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name = “John”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(“Hello,” , 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Hello, 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score =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(score)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(“name” , “score”)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score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abba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* 3)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abbaabbaabba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2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 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8322" y="1744307"/>
            <a:ext cx="4510056" cy="268460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7171" y="1744308"/>
            <a:ext cx="46394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=100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j=3</a:t>
            </a:r>
          </a:p>
          <a:p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i+j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=i+100</a:t>
            </a:r>
          </a:p>
          <a:p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print(“score is “, </a:t>
            </a:r>
            <a:r>
              <a:rPr lang="en-US" altLang="ko-KR" sz="1400" dirty="0" err="1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twinkle = '*' </a:t>
            </a:r>
          </a:p>
          <a:p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print(twinkle * 10)</a:t>
            </a:r>
          </a:p>
          <a:p>
            <a:endParaRPr lang="en-US" altLang="ko-KR" sz="1400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내용 개체 틀 10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33" y="3576048"/>
            <a:ext cx="4239080" cy="1691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094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출력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r>
              <a:rPr lang="ko-KR" altLang="en-US" dirty="0"/>
              <a:t>변수사용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39" y="2877219"/>
            <a:ext cx="6621911" cy="3677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54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</a:t>
            </a:r>
            <a:r>
              <a:rPr lang="ko-KR" altLang="en-US" dirty="0"/>
              <a:t>입력 받을 때 쓰는 명령어</a:t>
            </a:r>
            <a:endParaRPr lang="en-US" altLang="ko-KR" dirty="0"/>
          </a:p>
          <a:p>
            <a:pPr lvl="1"/>
            <a:r>
              <a:rPr lang="ko-KR" altLang="en-US" dirty="0"/>
              <a:t>입력 받은 결과의 </a:t>
            </a:r>
            <a:r>
              <a:rPr lang="ko-KR" altLang="en-US" dirty="0" err="1"/>
              <a:t>데이터형은</a:t>
            </a:r>
            <a:r>
              <a:rPr lang="ko-KR" altLang="en-US" dirty="0"/>
              <a:t> 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받은 값을 저장하는 변수를 지정해야 한다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“height”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3" y="4001294"/>
            <a:ext cx="7399738" cy="15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3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입출력문</a:t>
            </a:r>
            <a:r>
              <a:rPr lang="ko-KR" altLang="en-US" dirty="0"/>
              <a:t> 활용도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입출력문은</a:t>
            </a:r>
            <a:r>
              <a:rPr lang="ko-KR" altLang="en-US" dirty="0"/>
              <a:t> 항상 사용하게 된다</a:t>
            </a:r>
            <a:endParaRPr lang="en-US" altLang="ko-KR" dirty="0"/>
          </a:p>
          <a:p>
            <a:r>
              <a:rPr lang="ko-KR" altLang="en-US" dirty="0"/>
              <a:t>입력문이 있으면 </a:t>
            </a:r>
            <a:r>
              <a:rPr lang="ko-KR" altLang="en-US" dirty="0" err="1"/>
              <a:t>출력문도</a:t>
            </a:r>
            <a:r>
              <a:rPr lang="ko-KR" altLang="en-US" dirty="0"/>
              <a:t> 같이 쓰게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출력문보다</a:t>
            </a:r>
            <a:r>
              <a:rPr lang="ko-KR" altLang="en-US" dirty="0"/>
              <a:t> 입력문은 복잡해 보이지만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입력한 값은 저장해야</a:t>
            </a:r>
            <a:r>
              <a:rPr lang="en-US" altLang="ko-KR" dirty="0"/>
              <a:t>, </a:t>
            </a:r>
            <a:r>
              <a:rPr lang="ko-KR" altLang="en-US" dirty="0"/>
              <a:t>프로그램 내에서 사용 가능</a:t>
            </a:r>
            <a:endParaRPr lang="en-US" altLang="ko-KR" dirty="0"/>
          </a:p>
          <a:p>
            <a:pPr lvl="1"/>
            <a:r>
              <a:rPr lang="ko-KR" altLang="en-US" dirty="0"/>
              <a:t>저장할 때는 변수가 필요하다</a:t>
            </a:r>
            <a:endParaRPr lang="en-US" altLang="ko-KR" dirty="0"/>
          </a:p>
          <a:p>
            <a:pPr lvl="1"/>
            <a:r>
              <a:rPr lang="ko-KR" altLang="en-US" dirty="0"/>
              <a:t>입력한 값의 성격에 맞는 </a:t>
            </a:r>
            <a:r>
              <a:rPr lang="ko-KR" altLang="en-US" dirty="0" err="1"/>
              <a:t>변수명을</a:t>
            </a:r>
            <a:r>
              <a:rPr lang="ko-KR" altLang="en-US" dirty="0"/>
              <a:t> 만들어서</a:t>
            </a:r>
            <a:r>
              <a:rPr lang="en-US" altLang="ko-KR" dirty="0"/>
              <a:t>, </a:t>
            </a:r>
            <a:r>
              <a:rPr lang="ko-KR" altLang="en-US" dirty="0"/>
              <a:t>입력한 값을 저장한다</a:t>
            </a:r>
            <a:endParaRPr lang="en-US" altLang="ko-KR" dirty="0"/>
          </a:p>
          <a:p>
            <a:pPr lvl="1"/>
            <a:r>
              <a:rPr lang="ko-KR" altLang="en-US" dirty="0"/>
              <a:t>이후 저장된 값을 변수를 통해서 접근 가능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05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받은 값을 숫자로 사용할 때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주차에 </a:t>
            </a:r>
            <a:r>
              <a:rPr lang="en-US" altLang="ko-KR" dirty="0"/>
              <a:t>BMI</a:t>
            </a:r>
            <a:r>
              <a:rPr lang="ko-KR" altLang="en-US" dirty="0"/>
              <a:t>계산하는 예제에서</a:t>
            </a:r>
            <a:endParaRPr lang="en-US" altLang="ko-KR" dirty="0"/>
          </a:p>
          <a:p>
            <a:pPr lvl="1"/>
            <a:r>
              <a:rPr lang="ko-KR" altLang="en-US" dirty="0"/>
              <a:t>키와 몸무게를 지정하여 사용</a:t>
            </a:r>
            <a:endParaRPr lang="en-US" altLang="ko-KR" dirty="0"/>
          </a:p>
          <a:p>
            <a:pPr lvl="1"/>
            <a:r>
              <a:rPr lang="ko-KR" altLang="en-US" dirty="0"/>
              <a:t>이번에는 입력 받아서</a:t>
            </a:r>
            <a:r>
              <a:rPr lang="en-US" altLang="ko-KR" dirty="0"/>
              <a:t>, </a:t>
            </a:r>
            <a:r>
              <a:rPr lang="ko-KR" altLang="en-US" dirty="0"/>
              <a:t>해 보니 에러가 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63" y="3212870"/>
            <a:ext cx="6256563" cy="1768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26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4533</TotalTime>
  <Words>1043</Words>
  <Application>Microsoft Office PowerPoint</Application>
  <PresentationFormat>화면 슬라이드 쇼(4:3)</PresentationFormat>
  <Paragraphs>227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입출력문 이해와 활용 3주차_01</vt:lpstr>
      <vt:lpstr>학습목표</vt:lpstr>
      <vt:lpstr>화면으로 출력하기</vt:lpstr>
      <vt:lpstr>화면으로 출력하기 예제</vt:lpstr>
      <vt:lpstr>화면으로 출력하기 예제</vt:lpstr>
      <vt:lpstr>다양한 출력</vt:lpstr>
      <vt:lpstr>화면에서 입력 받기</vt:lpstr>
      <vt:lpstr>입출력문 활용도</vt:lpstr>
      <vt:lpstr>입력 받은 값을 숫자로 사용할 때(1/3)</vt:lpstr>
      <vt:lpstr>입력 받은 값을 숫자로 사용할 때(2/3)</vt:lpstr>
      <vt:lpstr>입력 받은 값을 숫자로 사용할 때(3/3)</vt:lpstr>
      <vt:lpstr>화면으로부터 입력 받기 예제</vt:lpstr>
      <vt:lpstr>연습하기 1</vt:lpstr>
      <vt:lpstr>연습하기 1, 코드</vt:lpstr>
      <vt:lpstr>연습하기 2</vt:lpstr>
      <vt:lpstr>연습하기 2, 코드</vt:lpstr>
      <vt:lpstr>연습하기 3</vt:lpstr>
      <vt:lpstr>연습하기 3, 코드와 결과</vt:lpstr>
      <vt:lpstr>연습하기 4</vt:lpstr>
      <vt:lpstr>연습하기 3, 코드와 결과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357</cp:revision>
  <dcterms:created xsi:type="dcterms:W3CDTF">2015-11-07T02:06:58Z</dcterms:created>
  <dcterms:modified xsi:type="dcterms:W3CDTF">2019-08-13T02:19:32Z</dcterms:modified>
</cp:coreProperties>
</file>