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9" r:id="rId19"/>
    <p:sldId id="280" r:id="rId20"/>
    <p:sldId id="281" r:id="rId21"/>
    <p:sldId id="272" r:id="rId22"/>
    <p:sldId id="273" r:id="rId23"/>
    <p:sldId id="276" r:id="rId24"/>
    <p:sldId id="277" r:id="rId25"/>
    <p:sldId id="274" r:id="rId26"/>
    <p:sldId id="275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91245" autoAdjust="0"/>
  </p:normalViewPr>
  <p:slideViewPr>
    <p:cSldViewPr snapToGrid="0">
      <p:cViewPr varScale="1">
        <p:scale>
          <a:sx n="98" d="100"/>
          <a:sy n="98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2019-08-13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8746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416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420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6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0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0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6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3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487591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dirty="0">
                <a:solidFill>
                  <a:schemeClr val="bg1"/>
                </a:solidFill>
              </a:rPr>
              <a:t>조건문의 이해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3092" y="268966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한 동 대 학 교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김경미 교수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5745590" y="2689665"/>
            <a:ext cx="0" cy="1367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88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 ~ else</a:t>
            </a:r>
            <a:r>
              <a:rPr lang="ko-KR" altLang="en-US"/>
              <a:t>문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로 나누었을 때</a:t>
            </a:r>
            <a:r>
              <a:rPr lang="en-US" altLang="ko-KR" dirty="0"/>
              <a:t> </a:t>
            </a:r>
            <a:r>
              <a:rPr lang="ko-KR" altLang="en-US" dirty="0"/>
              <a:t>나머지가 </a:t>
            </a:r>
            <a:r>
              <a:rPr lang="en-US" altLang="ko-KR" dirty="0"/>
              <a:t>0</a:t>
            </a:r>
            <a:r>
              <a:rPr lang="ko-KR" altLang="en-US" dirty="0"/>
              <a:t>이라면 </a:t>
            </a:r>
            <a:r>
              <a:rPr lang="en-US" altLang="ko-KR" dirty="0"/>
              <a:t>x</a:t>
            </a:r>
            <a:r>
              <a:rPr lang="ko-KR" altLang="en-US" dirty="0"/>
              <a:t>는 짝수</a:t>
            </a:r>
            <a:endParaRPr lang="en-US" altLang="ko-KR" dirty="0"/>
          </a:p>
          <a:p>
            <a:pPr lvl="2"/>
            <a:r>
              <a:rPr lang="ko-KR" altLang="en-US" dirty="0"/>
              <a:t>프로그램은 화면에 짝수</a:t>
            </a:r>
            <a:r>
              <a:rPr lang="en-US" altLang="ko-KR" dirty="0"/>
              <a:t>(even)</a:t>
            </a:r>
            <a:r>
              <a:rPr lang="ko-KR" altLang="en-US" dirty="0"/>
              <a:t>라고 출력된다</a:t>
            </a:r>
            <a:endParaRPr lang="en-US" altLang="ko-KR" dirty="0"/>
          </a:p>
          <a:p>
            <a:pPr lvl="1"/>
            <a:r>
              <a:rPr lang="en-US" altLang="ko-KR" dirty="0"/>
              <a:t>x</a:t>
            </a:r>
            <a:r>
              <a:rPr lang="ko-KR" altLang="en-US" dirty="0"/>
              <a:t>가 기억하는 값이 홀수 라면</a:t>
            </a:r>
            <a:endParaRPr lang="en-US" altLang="ko-KR" dirty="0"/>
          </a:p>
          <a:p>
            <a:pPr lvl="2"/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로 나누었을 때</a:t>
            </a:r>
            <a:r>
              <a:rPr lang="en-US" altLang="ko-KR" dirty="0"/>
              <a:t>, </a:t>
            </a:r>
            <a:r>
              <a:rPr lang="ko-KR" altLang="en-US" dirty="0"/>
              <a:t>나머지는 </a:t>
            </a:r>
            <a:r>
              <a:rPr lang="en-US" altLang="ko-KR" dirty="0"/>
              <a:t>1</a:t>
            </a:r>
            <a:r>
              <a:rPr lang="ko-KR" altLang="en-US" dirty="0"/>
              <a:t>이기 때문에 조건은 거짓이다</a:t>
            </a:r>
            <a:endParaRPr lang="en-US" altLang="ko-KR" dirty="0"/>
          </a:p>
          <a:p>
            <a:pPr lvl="2"/>
            <a:r>
              <a:rPr lang="ko-KR" altLang="en-US" dirty="0"/>
              <a:t>화면에 홀수</a:t>
            </a:r>
            <a:r>
              <a:rPr lang="en-US" altLang="ko-KR" dirty="0"/>
              <a:t>(odd)</a:t>
            </a:r>
            <a:r>
              <a:rPr lang="ko-KR" altLang="en-US" dirty="0"/>
              <a:t>라고 출력된다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6600"/>
                </a:solidFill>
              </a:rPr>
              <a:t>else </a:t>
            </a:r>
            <a:r>
              <a:rPr lang="ko-KR" altLang="en-US" dirty="0">
                <a:solidFill>
                  <a:srgbClr val="FF6600"/>
                </a:solidFill>
              </a:rPr>
              <a:t>뒤에도 반드시 콜론</a:t>
            </a:r>
            <a:r>
              <a:rPr lang="en-US" altLang="ko-KR" dirty="0">
                <a:solidFill>
                  <a:srgbClr val="FF6600"/>
                </a:solidFill>
              </a:rPr>
              <a:t>(</a:t>
            </a:r>
            <a:r>
              <a:rPr lang="en-US" altLang="ko-KR" dirty="0">
                <a:solidFill>
                  <a:srgbClr val="FF6600"/>
                </a:solidFill>
                <a:sym typeface="Wingdings" panose="05000000000000000000" pitchFamily="2" charset="2"/>
              </a:rPr>
              <a:t>:) </a:t>
            </a:r>
            <a:r>
              <a:rPr lang="ko-KR" altLang="en-US" dirty="0">
                <a:solidFill>
                  <a:srgbClr val="FF6600"/>
                </a:solidFill>
                <a:sym typeface="Wingdings" panose="05000000000000000000" pitchFamily="2" charset="2"/>
              </a:rPr>
              <a:t>입력해야 한다</a:t>
            </a:r>
            <a:endParaRPr lang="en-US" altLang="ko-KR" dirty="0">
              <a:solidFill>
                <a:srgbClr val="FF6600"/>
              </a:solidFill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3009044" y="1707094"/>
            <a:ext cx="2843116" cy="152378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3098691" y="1799865"/>
            <a:ext cx="29607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x%2 == 0 :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print( x, "is even“)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: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print( x, "is odd“)</a:t>
            </a:r>
          </a:p>
        </p:txBody>
      </p:sp>
    </p:spTree>
    <p:extLst>
      <p:ext uri="{BB962C8B-B14F-4D97-AF65-F5344CB8AC3E}">
        <p14:creationId xmlns:p14="http://schemas.microsoft.com/office/powerpoint/2010/main" val="370262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예제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163305" y="1527048"/>
            <a:ext cx="4067063" cy="535632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163305" y="1620389"/>
            <a:ext cx="454255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if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문 예제에서 사용될 변수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a =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4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b =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5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c =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6</a:t>
            </a:r>
          </a:p>
          <a:p>
            <a:pPr lvl="0" indent="209550" eaLnBrk="0" latinLnBrk="0" hangingPunct="0"/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기본 비교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if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a &lt; b : 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print(＂a is less than b＂) </a:t>
            </a:r>
          </a:p>
          <a:p>
            <a:pPr lvl="0" indent="209550" eaLnBrk="0" latinLnBrk="0" hangingPunct="0"/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if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a &gt; b : 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print(＂a is greater than b＂) </a:t>
            </a:r>
          </a:p>
          <a:p>
            <a:pPr lvl="0" indent="209550" eaLnBrk="0" latinLnBrk="0" hangingPunct="0"/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if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a &lt;=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b : 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print(＂a is less than or equal to b＂) 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else :</a:t>
            </a:r>
          </a:p>
          <a:p>
            <a:pPr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print(＂a is greater than b＂) </a:t>
            </a:r>
          </a:p>
          <a:p>
            <a:pPr lvl="0" indent="209550" eaLnBrk="0" latinLnBrk="0" hangingPunct="0"/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if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a ==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b : 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print("a is equal to b") </a:t>
            </a:r>
          </a:p>
          <a:p>
            <a:pPr lvl="0" indent="209550" eaLnBrk="0" latinLnBrk="0" hangingPunct="0"/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:</a:t>
            </a:r>
          </a:p>
          <a:p>
            <a:pPr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print("a and b are not equal")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11" y="2128476"/>
            <a:ext cx="4613363" cy="15382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4481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 ~ elif </a:t>
            </a:r>
            <a:r>
              <a:rPr lang="ko-KR" altLang="en-US"/>
              <a:t>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조건이 </a:t>
            </a:r>
            <a:r>
              <a:rPr lang="ko-KR" altLang="en-US" dirty="0" err="1"/>
              <a:t>두개</a:t>
            </a:r>
            <a:r>
              <a:rPr lang="ko-KR" altLang="en-US" dirty="0"/>
              <a:t> 이상의 그룹으로</a:t>
            </a:r>
            <a:r>
              <a:rPr lang="en-US" altLang="ko-KR" dirty="0"/>
              <a:t> </a:t>
            </a:r>
            <a:r>
              <a:rPr lang="ko-KR" altLang="en-US" dirty="0"/>
              <a:t>나눌 수 있는 경우에 사용한다</a:t>
            </a:r>
            <a:endParaRPr lang="en-US" altLang="ko-KR" dirty="0"/>
          </a:p>
          <a:p>
            <a:r>
              <a:rPr lang="ko-KR" altLang="en-US" dirty="0"/>
              <a:t>조건이 구간으로 나누어지는 경우</a:t>
            </a:r>
            <a:endParaRPr lang="en-US" altLang="ko-KR" dirty="0"/>
          </a:p>
          <a:p>
            <a:pPr lvl="1"/>
            <a:r>
              <a:rPr lang="ko-KR" altLang="en-US" dirty="0"/>
              <a:t>성적분포</a:t>
            </a:r>
            <a:r>
              <a:rPr lang="en-US" altLang="ko-KR" dirty="0"/>
              <a:t>, </a:t>
            </a:r>
            <a:r>
              <a:rPr lang="ko-KR" altLang="en-US" dirty="0"/>
              <a:t>부동산 거래금액 대별 </a:t>
            </a:r>
            <a:r>
              <a:rPr lang="ko-KR" altLang="en-US" dirty="0" err="1"/>
              <a:t>수수료등</a:t>
            </a:r>
            <a:endParaRPr lang="en-US" altLang="ko-KR" dirty="0"/>
          </a:p>
          <a:p>
            <a:r>
              <a:rPr lang="ko-KR" altLang="en-US" dirty="0"/>
              <a:t>연속되는 </a:t>
            </a:r>
            <a:r>
              <a:rPr lang="ko-KR" altLang="en-US" dirty="0" err="1"/>
              <a:t>조건문을</a:t>
            </a:r>
            <a:r>
              <a:rPr lang="ko-KR" altLang="en-US" dirty="0"/>
              <a:t> 사용한다</a:t>
            </a:r>
            <a:endParaRPr lang="en-US" altLang="ko-KR" dirty="0"/>
          </a:p>
          <a:p>
            <a:pPr lvl="1"/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“else if”</a:t>
            </a:r>
            <a:r>
              <a:rPr lang="ko-KR" altLang="en-US" dirty="0"/>
              <a:t>의 </a:t>
            </a:r>
            <a:r>
              <a:rPr lang="ko-KR" altLang="en-US" dirty="0" err="1"/>
              <a:t>축약어</a:t>
            </a:r>
            <a:endParaRPr lang="en-US" altLang="ko-KR" dirty="0"/>
          </a:p>
          <a:p>
            <a:pPr lvl="1"/>
            <a:r>
              <a:rPr lang="ko-KR" altLang="en-US" dirty="0"/>
              <a:t>정확히 하나의 분기가 실행된다</a:t>
            </a:r>
            <a:endParaRPr lang="en-US" altLang="ko-KR" dirty="0"/>
          </a:p>
          <a:p>
            <a:pPr lvl="1"/>
            <a:r>
              <a:rPr lang="en-US" altLang="ko-KR" dirty="0" err="1"/>
              <a:t>elif</a:t>
            </a:r>
            <a:r>
              <a:rPr lang="ko-KR" altLang="en-US" dirty="0"/>
              <a:t>문을 몇 번이고 사용할 수 있다</a:t>
            </a:r>
            <a:endParaRPr lang="en-US" altLang="ko-KR" dirty="0"/>
          </a:p>
          <a:p>
            <a:pPr lvl="1"/>
            <a:r>
              <a:rPr lang="ko-KR" altLang="en-US" dirty="0"/>
              <a:t>마지막 분기에서는 </a:t>
            </a:r>
            <a:r>
              <a:rPr lang="en-US" altLang="ko-KR" dirty="0"/>
              <a:t>else </a:t>
            </a:r>
            <a:r>
              <a:rPr lang="ko-KR" altLang="en-US" dirty="0"/>
              <a:t>문으로 이루어진다</a:t>
            </a:r>
            <a:endParaRPr lang="en-US" altLang="ko-KR" dirty="0"/>
          </a:p>
          <a:p>
            <a:pPr lvl="2"/>
            <a:r>
              <a:rPr lang="en-US" altLang="ko-KR" dirty="0" err="1">
                <a:solidFill>
                  <a:schemeClr val="accent2"/>
                </a:solidFill>
              </a:rPr>
              <a:t>elif</a:t>
            </a:r>
            <a:r>
              <a:rPr lang="en-US" altLang="ko-KR" dirty="0">
                <a:solidFill>
                  <a:schemeClr val="accent2"/>
                </a:solidFill>
              </a:rPr>
              <a:t>  </a:t>
            </a:r>
            <a:r>
              <a:rPr lang="ko-KR" altLang="en-US" dirty="0" err="1">
                <a:solidFill>
                  <a:schemeClr val="accent2"/>
                </a:solidFill>
              </a:rPr>
              <a:t>조건문</a:t>
            </a:r>
            <a:r>
              <a:rPr lang="en-US" altLang="ko-KR" dirty="0">
                <a:solidFill>
                  <a:schemeClr val="accent2"/>
                </a:solidFill>
              </a:rPr>
              <a:t> :</a:t>
            </a:r>
          </a:p>
          <a:p>
            <a:pPr lvl="2"/>
            <a:r>
              <a:rPr lang="en-US" altLang="ko-KR" dirty="0">
                <a:solidFill>
                  <a:schemeClr val="accent2"/>
                </a:solidFill>
              </a:rPr>
              <a:t>else :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4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 ~ elif </a:t>
            </a:r>
            <a:r>
              <a:rPr lang="ko-KR" altLang="en-US"/>
              <a:t>문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내용 개체 틀 6"/>
          <p:cNvSpPr txBox="1">
            <a:spLocks/>
          </p:cNvSpPr>
          <p:nvPr/>
        </p:nvSpPr>
        <p:spPr>
          <a:xfrm>
            <a:off x="4844901" y="1589567"/>
            <a:ext cx="3886200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/>
              <a:t>x</a:t>
            </a:r>
            <a:r>
              <a:rPr lang="ko-KR" altLang="en-US" sz="2000" dirty="0"/>
              <a:t>기억하는 값이 </a:t>
            </a:r>
            <a:r>
              <a:rPr lang="en-US" altLang="ko-KR" sz="2000" dirty="0"/>
              <a:t>y</a:t>
            </a:r>
            <a:r>
              <a:rPr lang="ko-KR" altLang="en-US" sz="2000" dirty="0"/>
              <a:t>가 기억하는 값보다 작으면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‘5</a:t>
            </a:r>
            <a:r>
              <a:rPr lang="ko-KR" altLang="en-US" sz="1800" dirty="0"/>
              <a:t> </a:t>
            </a:r>
            <a:r>
              <a:rPr lang="en-US" altLang="ko-KR" sz="1800" dirty="0"/>
              <a:t>is less than 10’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x</a:t>
            </a:r>
            <a:r>
              <a:rPr lang="ko-KR" altLang="en-US" sz="2000" dirty="0"/>
              <a:t>기억하는 값이 </a:t>
            </a:r>
            <a:r>
              <a:rPr lang="en-US" altLang="ko-KR" sz="2000" dirty="0"/>
              <a:t>y</a:t>
            </a:r>
            <a:r>
              <a:rPr lang="ko-KR" altLang="en-US" sz="2000" dirty="0"/>
              <a:t>가 기억하는 값보다 크면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‘10</a:t>
            </a:r>
            <a:r>
              <a:rPr lang="ko-KR" altLang="en-US" sz="1800" dirty="0"/>
              <a:t> </a:t>
            </a:r>
            <a:r>
              <a:rPr lang="en-US" altLang="ko-KR" sz="1800" dirty="0"/>
              <a:t>is greater than 5’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x</a:t>
            </a:r>
            <a:r>
              <a:rPr lang="ko-KR" altLang="en-US" sz="2000" dirty="0"/>
              <a:t>와  </a:t>
            </a:r>
            <a:r>
              <a:rPr lang="en-US" altLang="ko-KR" sz="2000" dirty="0"/>
              <a:t>y</a:t>
            </a:r>
            <a:r>
              <a:rPr lang="ko-KR" altLang="en-US" sz="2000" dirty="0"/>
              <a:t> 값이 같으면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‘5</a:t>
            </a:r>
            <a:r>
              <a:rPr lang="ko-KR" altLang="en-US" sz="1800" dirty="0"/>
              <a:t> </a:t>
            </a:r>
            <a:r>
              <a:rPr lang="en-US" altLang="ko-KR" sz="1800" dirty="0"/>
              <a:t>is equal to 5’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80815" y="1705708"/>
            <a:ext cx="3655162" cy="280533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82414" y="1798190"/>
            <a:ext cx="355356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= 5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 = 10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x &lt; y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 x, "is less than", y)</a:t>
            </a:r>
          </a:p>
          <a:p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elif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x &gt; y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 x, "is greater than", y)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 x, "and", y, “is equal to“)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47" y="4511040"/>
            <a:ext cx="2185491" cy="7740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1848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 ~ elif </a:t>
            </a:r>
            <a:r>
              <a:rPr lang="ko-KR" altLang="en-US"/>
              <a:t>문 예제</a:t>
            </a:r>
            <a:r>
              <a:rPr lang="en-US" altLang="ko-KR"/>
              <a:t>(1)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60892" y="1582271"/>
            <a:ext cx="4412553" cy="486277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60892" y="1868697"/>
            <a:ext cx="3509179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kumimoji="0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kumimoji="0"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성적 입력</a:t>
            </a:r>
            <a:endParaRPr kumimoji="0"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score = 75</a:t>
            </a:r>
          </a:p>
          <a:p>
            <a:pPr lvl="0" indent="209550" eaLnBrk="0" latinLnBrk="0" hangingPunct="0"/>
            <a:endParaRPr kumimoji="0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if</a:t>
            </a:r>
            <a:r>
              <a:rPr kumimoji="0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score &gt;= 90</a:t>
            </a:r>
            <a:r>
              <a:rPr kumimoji="0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: </a:t>
            </a:r>
            <a:endParaRPr kumimoji="0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print(“Your grade is A”) </a:t>
            </a:r>
          </a:p>
          <a:p>
            <a:pPr lvl="0" indent="209550" eaLnBrk="0" latinLnBrk="0" hangingPunct="0"/>
            <a:r>
              <a:rPr kumimoji="0"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kumimoji="0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score &gt;=75:</a:t>
            </a:r>
          </a:p>
          <a:p>
            <a:pPr lvl="0" indent="209550" eaLnBrk="0" latinLnBrk="0" hangingPunct="0"/>
            <a:r>
              <a:rPr kumimoji="0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print(“Your grade is B”) </a:t>
            </a:r>
          </a:p>
          <a:p>
            <a:pPr lvl="0" indent="209550" eaLnBrk="0" latinLnBrk="0" hangingPunct="0"/>
            <a:r>
              <a:rPr kumimoji="0" lang="en-US" altLang="ko-KR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kumimoji="0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score &gt;=60:</a:t>
            </a:r>
          </a:p>
          <a:p>
            <a:pPr lvl="0" indent="209550" eaLnBrk="0" latinLnBrk="0" hangingPunct="0"/>
            <a:r>
              <a:rPr kumimoji="0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print(“Your grade is C”) </a:t>
            </a:r>
          </a:p>
          <a:p>
            <a:pPr lvl="0" indent="209550" eaLnBrk="0" latinLnBrk="0" hangingPunct="0"/>
            <a:r>
              <a:rPr kumimoji="0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else:</a:t>
            </a:r>
          </a:p>
          <a:p>
            <a:pPr lvl="0" indent="209550" eaLnBrk="0" latinLnBrk="0" hangingPunct="0"/>
            <a:r>
              <a:rPr kumimoji="0"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print(“Your grade is F”)</a:t>
            </a:r>
          </a:p>
          <a:p>
            <a:pPr lvl="0" indent="209550" eaLnBrk="0" latinLnBrk="0" hangingPunct="0"/>
            <a:endParaRPr kumimoji="0"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010" y="2983261"/>
            <a:ext cx="2390775" cy="6594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21597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문 예제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93486" y="1690689"/>
            <a:ext cx="6467753" cy="330901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93486" y="1766099"/>
            <a:ext cx="600846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brokers commission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amount=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(input(“Enter your transaction amount : “))</a:t>
            </a:r>
          </a:p>
          <a:p>
            <a:pPr lvl="0" indent="209550" eaLnBrk="0" latinLnBrk="0" hangingPunct="0"/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if amount &gt; 1000000 :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comm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= amount * 0.5</a:t>
            </a:r>
          </a:p>
          <a:p>
            <a:pPr lvl="0" indent="209550" eaLnBrk="0" latinLnBrk="0" hangingPunct="0"/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amount &gt; 500000 :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comm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= amount * 0.7</a:t>
            </a:r>
          </a:p>
          <a:p>
            <a:pPr lvl="0" indent="209550" eaLnBrk="0" latinLnBrk="0" hangingPunct="0"/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amount &gt; 200000 :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comm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= amount * 1.0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else :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comm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= 15000</a:t>
            </a:r>
          </a:p>
          <a:p>
            <a:pPr lvl="0" indent="209550" eaLnBrk="0" latinLnBrk="0" hangingPunct="0"/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print(“Transaction amount = “, amount, “and commission = “,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comm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)</a:t>
            </a:r>
          </a:p>
          <a:p>
            <a:pPr lvl="0" indent="209550" eaLnBrk="0" latinLnBrk="0" hangingPunct="0"/>
            <a:endParaRPr kumimoji="0"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5" y="5354715"/>
            <a:ext cx="4352925" cy="859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3721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문 예제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76577" y="1876185"/>
            <a:ext cx="5434055" cy="355122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889491" y="2021097"/>
            <a:ext cx="610124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# Fruits lists</a:t>
            </a:r>
          </a:p>
          <a:p>
            <a:pPr lvl="0" indent="209550" eaLnBrk="0" latinLnBrk="0" hangingPunct="0"/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f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ruits = ['apple', 'banana', 'grape', 'orange', 'strawberry']</a:t>
            </a:r>
          </a:p>
          <a:p>
            <a:pPr lvl="0" indent="209550" eaLnBrk="0" latinLnBrk="0" hangingPunct="0"/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fruit_input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= input("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좋아하는 과일을 입력하세요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: ")</a:t>
            </a:r>
          </a:p>
          <a:p>
            <a:pPr lvl="0" indent="209550" eaLnBrk="0" latinLnBrk="0" hangingPunct="0"/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if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fruit_input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in fruits :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print("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과일이 목록에 있습니다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.")</a:t>
            </a:r>
          </a:p>
          <a:p>
            <a:pPr lvl="0" indent="209550" eaLnBrk="0" latinLnBrk="0" hangingPunct="0"/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fruit_input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== "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없음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" :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print("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과일을 먹어보세요 분명히 좋아하게 될 겁니다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.")</a:t>
            </a:r>
          </a:p>
          <a:p>
            <a:pPr lvl="0" indent="209550" eaLnBrk="0" latinLnBrk="0" hangingPunct="0"/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else :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print("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과일이 목록에 없습니다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.")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644" y="4622314"/>
            <a:ext cx="3609975" cy="18764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7328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7407C-64EA-4857-B44F-536268AF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중첩된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08614-712F-4BDC-9A37-A779C29EC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조건문은 다른 조건문에 중첩되어 사용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ko-KR" altLang="en-US" dirty="0"/>
              <a:t>바깥쪽 조건은 두개의 분기를 지님</a:t>
            </a:r>
            <a:endParaRPr lang="en-US" altLang="ko-KR" dirty="0"/>
          </a:p>
          <a:p>
            <a:pPr lvl="2"/>
            <a:r>
              <a:rPr lang="ko-KR" altLang="en-US" dirty="0"/>
              <a:t>두 번째 분기는 다른 </a:t>
            </a:r>
            <a:r>
              <a:rPr lang="en-US" altLang="ko-KR" dirty="0"/>
              <a:t>if</a:t>
            </a:r>
            <a:r>
              <a:rPr lang="ko-KR" altLang="en-US" dirty="0"/>
              <a:t>문으로</a:t>
            </a:r>
            <a:r>
              <a:rPr lang="en-US" altLang="ko-KR" dirty="0"/>
              <a:t>, </a:t>
            </a:r>
          </a:p>
          <a:p>
            <a:pPr lvl="3"/>
            <a:r>
              <a:rPr lang="ko-KR" altLang="en-US" dirty="0"/>
              <a:t>그 자체로 두 개의 분기를 지님</a:t>
            </a:r>
            <a:endParaRPr lang="en-US" altLang="ko-KR" dirty="0"/>
          </a:p>
          <a:p>
            <a:pPr lvl="3"/>
            <a:r>
              <a:rPr lang="ko-KR" altLang="en-US" dirty="0"/>
              <a:t>그 두 개의 분기는 모두 출력문으로 구성 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693B416-1FBA-4583-8648-B1CDFB813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739" y="2312407"/>
            <a:ext cx="3184574" cy="171339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6DA6A73-80E7-495F-A951-701F04E2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351" y="2337838"/>
            <a:ext cx="3193538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x == y :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 (x, "and", y, "are equal“)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: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if x &lt; y :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print( x, "is less than", y)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else :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print( x, "is greater than", y)</a:t>
            </a:r>
          </a:p>
        </p:txBody>
      </p:sp>
    </p:spTree>
    <p:extLst>
      <p:ext uri="{BB962C8B-B14F-4D97-AF65-F5344CB8AC3E}">
        <p14:creationId xmlns:p14="http://schemas.microsoft.com/office/powerpoint/2010/main" val="1122244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584CC-F4FD-405A-ABB0-C47DB790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중첩된 조건은 단순화 가능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2447C2A-4CAE-4A80-8A02-92F2EEDA2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6985" y="2050047"/>
            <a:ext cx="4504510" cy="150332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7C3F041-CB03-4EEA-A8DE-97762BC4F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596" y="2075477"/>
            <a:ext cx="435168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0 &lt; x :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if x &lt; 10 :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print( "x is a positive single digit.“)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054FCF8-0A8A-40A1-95D9-6CD12CC27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710" y="3904659"/>
            <a:ext cx="4476793" cy="147850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886A535-996E-483D-ABEF-981DA9EEC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321" y="3930091"/>
            <a:ext cx="420124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operator </a:t>
            </a:r>
            <a:r>
              <a:rPr lang="en-US" altLang="ko-KR" sz="14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0 &lt; x and x &lt; 10 :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 "x is a positive single digit.“)</a:t>
            </a:r>
          </a:p>
        </p:txBody>
      </p:sp>
      <p:sp>
        <p:nvSpPr>
          <p:cNvPr id="8" name="아래쪽 화살표 14">
            <a:extLst>
              <a:ext uri="{FF2B5EF4-FFF2-40B4-BE49-F238E27FC236}">
                <a16:creationId xmlns:a16="http://schemas.microsoft.com/office/drawing/2014/main" id="{CD15CA27-03D3-4000-A11D-8541498F9D9B}"/>
              </a:ext>
            </a:extLst>
          </p:cNvPr>
          <p:cNvSpPr/>
          <p:nvPr/>
        </p:nvSpPr>
        <p:spPr>
          <a:xfrm>
            <a:off x="4187499" y="3135911"/>
            <a:ext cx="683362" cy="1064295"/>
          </a:xfrm>
          <a:prstGeom prst="downArrow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567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CE70E-61B1-4B3F-A7E2-FE460F5A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1772D46-9CAA-4A25-B3A3-702B8FEA778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현재 온도를 </a:t>
            </a:r>
            <a:r>
              <a:rPr lang="ko-KR" altLang="en-US" dirty="0" err="1"/>
              <a:t>입력받은</a:t>
            </a:r>
            <a:r>
              <a:rPr lang="ko-KR" altLang="en-US" dirty="0"/>
              <a:t> 후</a:t>
            </a:r>
            <a:endParaRPr lang="en-US" altLang="ko-KR" dirty="0"/>
          </a:p>
          <a:p>
            <a:r>
              <a:rPr lang="ko-KR" altLang="en-US" dirty="0"/>
              <a:t>온도가 </a:t>
            </a:r>
            <a:r>
              <a:rPr lang="en-US" altLang="ko-KR" dirty="0"/>
              <a:t>30</a:t>
            </a:r>
            <a:r>
              <a:rPr lang="ko-KR" altLang="en-US" dirty="0"/>
              <a:t>도 이상이면  </a:t>
            </a:r>
            <a:r>
              <a:rPr lang="en-US" altLang="ko-KR" dirty="0"/>
              <a:t>“</a:t>
            </a:r>
            <a:r>
              <a:rPr lang="ko-KR" altLang="en-US" dirty="0"/>
              <a:t>덥습니다</a:t>
            </a:r>
            <a:r>
              <a:rPr lang="en-US" altLang="ko-KR" dirty="0"/>
              <a:t>”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/>
              <a:t>35</a:t>
            </a:r>
            <a:r>
              <a:rPr lang="ko-KR" altLang="en-US" dirty="0"/>
              <a:t>도 이상이면 </a:t>
            </a:r>
            <a:r>
              <a:rPr lang="en-US" altLang="ko-KR" dirty="0"/>
              <a:t>“</a:t>
            </a:r>
            <a:r>
              <a:rPr lang="ko-KR" altLang="en-US" dirty="0"/>
              <a:t>매우 덥습니다</a:t>
            </a:r>
            <a:r>
              <a:rPr lang="en-US" altLang="ko-KR" dirty="0"/>
              <a:t>” </a:t>
            </a:r>
            <a:r>
              <a:rPr lang="ko-KR" altLang="en-US" dirty="0"/>
              <a:t>가 출력되게 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if,</a:t>
            </a:r>
            <a:r>
              <a:rPr lang="ko-KR" altLang="en-US" dirty="0"/>
              <a:t> </a:t>
            </a:r>
            <a:r>
              <a:rPr lang="en-US" altLang="ko-KR" dirty="0" err="1"/>
              <a:t>elif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62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조건문을 언제 사용하는지 이해하기</a:t>
            </a:r>
            <a:endParaRPr lang="en-US" altLang="ko-KR" dirty="0"/>
          </a:p>
          <a:p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if ~ else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간단한 예제를 통해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ko-KR" altLang="en-US" dirty="0" err="1"/>
              <a:t>조건문</a:t>
            </a:r>
            <a:r>
              <a:rPr lang="ko-KR" altLang="en-US" dirty="0"/>
              <a:t> 사용하기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719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CE70E-61B1-4B3F-A7E2-FE460F5A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04E0D7E-AD82-4284-8616-F8985E440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82" y="1616268"/>
            <a:ext cx="7554451" cy="286378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D680BCB-4806-4235-904B-43943F989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899" y="1522874"/>
            <a:ext cx="740723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latinLnBrk="0" hangingPunct="0"/>
            <a:endParaRPr lang="en-US" altLang="ko-KR" sz="2400" dirty="0">
              <a:cs typeface="Consolas" panose="020B0609020204030204" pitchFamily="49" charset="0"/>
            </a:endParaRPr>
          </a:p>
          <a:p>
            <a:pPr lvl="0" eaLnBrk="0" latinLnBrk="0" hangingPunct="0"/>
            <a:r>
              <a:rPr lang="en-US" altLang="ko-KR" sz="2400" dirty="0">
                <a:cs typeface="Consolas" panose="020B0609020204030204" pitchFamily="49" charset="0"/>
              </a:rPr>
              <a:t>temperature = </a:t>
            </a:r>
            <a:r>
              <a:rPr lang="en-US" altLang="ko-KR" sz="2400" dirty="0" err="1">
                <a:cs typeface="Consolas" panose="020B0609020204030204" pitchFamily="49" charset="0"/>
              </a:rPr>
              <a:t>int</a:t>
            </a:r>
            <a:r>
              <a:rPr lang="en-US" altLang="ko-KR" sz="2400" dirty="0">
                <a:cs typeface="Consolas" panose="020B0609020204030204" pitchFamily="49" charset="0"/>
              </a:rPr>
              <a:t>(input("</a:t>
            </a:r>
            <a:r>
              <a:rPr lang="ko-KR" altLang="en-US" sz="2400" dirty="0">
                <a:cs typeface="Consolas" panose="020B0609020204030204" pitchFamily="49" charset="0"/>
              </a:rPr>
              <a:t>현재 기온은 몇 도 입니까</a:t>
            </a:r>
            <a:r>
              <a:rPr lang="en-US" altLang="ko-KR" sz="2400" dirty="0">
                <a:cs typeface="Consolas" panose="020B0609020204030204" pitchFamily="49" charset="0"/>
              </a:rPr>
              <a:t>?"))</a:t>
            </a:r>
          </a:p>
          <a:p>
            <a:pPr lvl="0" eaLnBrk="0" latinLnBrk="0" hangingPunct="0"/>
            <a:endParaRPr lang="en-US" altLang="ko-KR" sz="2400" dirty="0">
              <a:cs typeface="Consolas" panose="020B0609020204030204" pitchFamily="49" charset="0"/>
            </a:endParaRPr>
          </a:p>
          <a:p>
            <a:pPr lvl="0" eaLnBrk="0" latinLnBrk="0" hangingPunct="0"/>
            <a:r>
              <a:rPr lang="en-US" altLang="ko-KR" sz="2400" dirty="0">
                <a:cs typeface="Consolas" panose="020B0609020204030204" pitchFamily="49" charset="0"/>
              </a:rPr>
              <a:t>if temperature &gt; 35 : </a:t>
            </a:r>
          </a:p>
          <a:p>
            <a:pPr lvl="0" eaLnBrk="0" latinLnBrk="0" hangingPunct="0"/>
            <a:r>
              <a:rPr lang="en-US" altLang="ko-KR" sz="2400" dirty="0">
                <a:cs typeface="Consolas" panose="020B0609020204030204" pitchFamily="49" charset="0"/>
              </a:rPr>
              <a:t>    print("</a:t>
            </a:r>
            <a:r>
              <a:rPr lang="ko-KR" altLang="en-US" sz="2400" dirty="0">
                <a:cs typeface="Consolas" panose="020B0609020204030204" pitchFamily="49" charset="0"/>
              </a:rPr>
              <a:t>오늘은 날씨가 매우 덥습니다</a:t>
            </a:r>
            <a:r>
              <a:rPr lang="en-US" altLang="ko-KR" sz="2400" dirty="0">
                <a:cs typeface="Consolas" panose="020B0609020204030204" pitchFamily="49" charset="0"/>
              </a:rPr>
              <a:t>.")</a:t>
            </a:r>
          </a:p>
          <a:p>
            <a:pPr lvl="0" eaLnBrk="0" latinLnBrk="0" hangingPunct="0"/>
            <a:r>
              <a:rPr lang="en-US" altLang="ko-KR" sz="2400" dirty="0" err="1">
                <a:cs typeface="Consolas" panose="020B0609020204030204" pitchFamily="49" charset="0"/>
              </a:rPr>
              <a:t>elif</a:t>
            </a:r>
            <a:r>
              <a:rPr lang="en-US" altLang="ko-KR" sz="2400" dirty="0">
                <a:cs typeface="Consolas" panose="020B0609020204030204" pitchFamily="49" charset="0"/>
              </a:rPr>
              <a:t> temperature &gt; 30 :</a:t>
            </a:r>
          </a:p>
          <a:p>
            <a:pPr lvl="0" eaLnBrk="0" latinLnBrk="0" hangingPunct="0"/>
            <a:r>
              <a:rPr lang="en-US" altLang="ko-KR" sz="2400" dirty="0">
                <a:cs typeface="Consolas" panose="020B0609020204030204" pitchFamily="49" charset="0"/>
              </a:rPr>
              <a:t>    print("</a:t>
            </a:r>
            <a:r>
              <a:rPr lang="ko-KR" altLang="en-US" sz="2400" dirty="0">
                <a:cs typeface="Consolas" panose="020B0609020204030204" pitchFamily="49" charset="0"/>
              </a:rPr>
              <a:t>오늘은 날씨가 덥습니다</a:t>
            </a:r>
            <a:r>
              <a:rPr lang="en-US" altLang="ko-KR" sz="2400" dirty="0">
                <a:cs typeface="Consolas" panose="020B0609020204030204" pitchFamily="49" charset="0"/>
              </a:rPr>
              <a:t>.")</a:t>
            </a:r>
          </a:p>
          <a:p>
            <a:pPr lvl="0" eaLnBrk="0" latinLnBrk="0" hangingPunct="0"/>
            <a:endParaRPr lang="en-US" altLang="ko-KR" sz="2400" dirty="0">
              <a:cs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017959-D2CE-4D5A-8C6F-16B104CF9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286" y="4125491"/>
            <a:ext cx="4518096" cy="237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03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조건문은 언제 사용하는지 이해</a:t>
            </a:r>
            <a:endParaRPr lang="en-US" altLang="ko-KR" dirty="0"/>
          </a:p>
          <a:p>
            <a:pPr lvl="1"/>
            <a:r>
              <a:rPr lang="ko-KR" altLang="en-US" dirty="0"/>
              <a:t>프로그램 작성 시 특정 조건에 따라 실행 과정이 달라질 때 사용</a:t>
            </a:r>
            <a:endParaRPr lang="en-US" altLang="ko-KR" dirty="0"/>
          </a:p>
          <a:p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</a:t>
            </a:r>
            <a:r>
              <a:rPr lang="en-US" altLang="ko-KR" dirty="0"/>
              <a:t>:</a:t>
            </a:r>
            <a:r>
              <a:rPr lang="ko-KR" altLang="en-US" dirty="0"/>
              <a:t> 조건이 참인 경우만 처리</a:t>
            </a:r>
            <a:endParaRPr lang="en-US" altLang="ko-KR" dirty="0"/>
          </a:p>
          <a:p>
            <a:pPr lvl="1"/>
            <a:r>
              <a:rPr lang="en-US" altLang="ko-KR" dirty="0"/>
              <a:t>if ~ else </a:t>
            </a:r>
            <a:r>
              <a:rPr lang="ko-KR" altLang="en-US" dirty="0"/>
              <a:t>문</a:t>
            </a:r>
            <a:r>
              <a:rPr lang="en-US" altLang="ko-KR" dirty="0"/>
              <a:t>:</a:t>
            </a:r>
            <a:r>
              <a:rPr lang="ko-KR" altLang="en-US" dirty="0"/>
              <a:t> 조건이 참인 경우와</a:t>
            </a:r>
            <a:r>
              <a:rPr lang="en-US" altLang="ko-KR" dirty="0"/>
              <a:t>,</a:t>
            </a:r>
            <a:r>
              <a:rPr lang="ko-KR" altLang="en-US" dirty="0"/>
              <a:t> 거짓인 경우 처리</a:t>
            </a:r>
            <a:endParaRPr lang="en-US" altLang="ko-KR" dirty="0"/>
          </a:p>
          <a:p>
            <a:pPr lvl="1"/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en-US" altLang="ko-KR" dirty="0"/>
              <a:t>:</a:t>
            </a:r>
            <a:r>
              <a:rPr lang="ko-KR" altLang="en-US" dirty="0"/>
              <a:t> 여러 개의 조건에 따라 처리 과정이 다른 경우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간단한 예제를 통해 </a:t>
            </a:r>
            <a:r>
              <a:rPr lang="en-US" altLang="ko-KR" dirty="0"/>
              <a:t>3</a:t>
            </a:r>
            <a:r>
              <a:rPr lang="ko-KR" altLang="en-US" dirty="0"/>
              <a:t>가지 조건문 사용하기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9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조건문에</a:t>
            </a:r>
            <a:r>
              <a:rPr lang="en-US" altLang="ko-KR" dirty="0"/>
              <a:t> </a:t>
            </a:r>
            <a:r>
              <a:rPr lang="ko-KR" altLang="en-US" dirty="0"/>
              <a:t>관한 설명 중 적절하지 않은 것은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조건절은</a:t>
            </a:r>
            <a:r>
              <a:rPr lang="ko-KR" altLang="en-US" dirty="0"/>
              <a:t> 반드시 콜론으로 끝나야 한다</a:t>
            </a:r>
            <a:endParaRPr lang="en-US" altLang="ko-KR" dirty="0"/>
          </a:p>
          <a:p>
            <a:pPr lvl="1"/>
            <a:r>
              <a:rPr lang="ko-KR" altLang="en-US" dirty="0" err="1"/>
              <a:t>조건절을</a:t>
            </a:r>
            <a:r>
              <a:rPr lang="ko-KR" altLang="en-US" dirty="0"/>
              <a:t> 사용할 때 괄호가 필요하다</a:t>
            </a:r>
            <a:endParaRPr lang="en-US" altLang="ko-KR" dirty="0"/>
          </a:p>
          <a:p>
            <a:pPr lvl="1"/>
            <a:r>
              <a:rPr lang="ko-KR" altLang="en-US" dirty="0"/>
              <a:t>명령문은 새로운 줄에서</a:t>
            </a:r>
            <a:r>
              <a:rPr lang="en-US" altLang="ko-KR" dirty="0"/>
              <a:t> </a:t>
            </a:r>
            <a:r>
              <a:rPr lang="ko-KR" altLang="en-US" dirty="0"/>
              <a:t>시작한다</a:t>
            </a:r>
            <a:endParaRPr lang="en-US" altLang="ko-KR" dirty="0"/>
          </a:p>
          <a:p>
            <a:pPr lvl="1"/>
            <a:r>
              <a:rPr lang="ko-KR" altLang="en-US" dirty="0" err="1"/>
              <a:t>조건절</a:t>
            </a:r>
            <a:r>
              <a:rPr lang="en-US" altLang="ko-KR" dirty="0"/>
              <a:t> </a:t>
            </a:r>
            <a:r>
              <a:rPr lang="ko-KR" altLang="en-US" dirty="0"/>
              <a:t>이후에 따라오는 명령문은 들여쓰기 한다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4034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</a:t>
            </a:r>
            <a:r>
              <a:rPr lang="ko-KR" altLang="en-US" dirty="0" smtClean="0"/>
              <a:t>선다 답안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조건문에</a:t>
            </a:r>
            <a:r>
              <a:rPr lang="en-US" altLang="ko-KR" dirty="0"/>
              <a:t> </a:t>
            </a:r>
            <a:r>
              <a:rPr lang="ko-KR" altLang="en-US" dirty="0"/>
              <a:t>관한 설명 중 적절하지 않은 것은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조건절은</a:t>
            </a:r>
            <a:r>
              <a:rPr lang="ko-KR" altLang="en-US" dirty="0"/>
              <a:t> 반드시 콜론으로 끝나야 한다</a:t>
            </a:r>
            <a:endParaRPr lang="en-US" altLang="ko-KR" dirty="0"/>
          </a:p>
          <a:p>
            <a:pPr lvl="1"/>
            <a:r>
              <a:rPr lang="ko-KR" altLang="en-US" dirty="0" err="1">
                <a:solidFill>
                  <a:srgbClr val="C00000"/>
                </a:solidFill>
              </a:rPr>
              <a:t>조건절을</a:t>
            </a:r>
            <a:r>
              <a:rPr lang="ko-KR" altLang="en-US" dirty="0">
                <a:solidFill>
                  <a:srgbClr val="C00000"/>
                </a:solidFill>
              </a:rPr>
              <a:t> 사용할 때 괄호가 필요하다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dirty="0"/>
              <a:t>명령문은 새로운 줄에서</a:t>
            </a:r>
            <a:r>
              <a:rPr lang="en-US" altLang="ko-KR" dirty="0"/>
              <a:t> </a:t>
            </a:r>
            <a:r>
              <a:rPr lang="ko-KR" altLang="en-US" dirty="0"/>
              <a:t>시작한다</a:t>
            </a:r>
            <a:endParaRPr lang="en-US" altLang="ko-KR" dirty="0"/>
          </a:p>
          <a:p>
            <a:pPr lvl="1"/>
            <a:r>
              <a:rPr lang="ko-KR" altLang="en-US" dirty="0" err="1"/>
              <a:t>조건절</a:t>
            </a:r>
            <a:r>
              <a:rPr lang="en-US" altLang="ko-KR" dirty="0"/>
              <a:t> </a:t>
            </a:r>
            <a:r>
              <a:rPr lang="ko-KR" altLang="en-US" dirty="0"/>
              <a:t>이후에 따라오는 명령문은 들여쓰기 한다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303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</a:rPr>
              <a:t>0 &lt; x &lt; 10 </a:t>
            </a:r>
            <a:r>
              <a:rPr lang="ko-KR" altLang="en-US" sz="2800" dirty="0">
                <a:latin typeface="+mj-ea"/>
              </a:rPr>
              <a:t>을 </a:t>
            </a:r>
            <a:r>
              <a:rPr lang="ko-KR" altLang="en-US" sz="2800" dirty="0" err="1">
                <a:latin typeface="+mj-ea"/>
              </a:rPr>
              <a:t>파이썬</a:t>
            </a:r>
            <a:r>
              <a:rPr lang="ko-KR" altLang="en-US" sz="2800" dirty="0">
                <a:latin typeface="+mj-ea"/>
              </a:rPr>
              <a:t> 코드로 표현할 때 맞지 않는 것은</a:t>
            </a:r>
            <a:r>
              <a:rPr lang="en-US" altLang="ko-KR" sz="2800" dirty="0">
                <a:latin typeface="+mj-ea"/>
              </a:rPr>
              <a:t>?</a:t>
            </a:r>
          </a:p>
          <a:p>
            <a:pPr lvl="1"/>
            <a:r>
              <a:rPr lang="en-US" altLang="ko-KR" sz="2800" dirty="0"/>
              <a:t>x &gt; 0 and x &lt; 10</a:t>
            </a:r>
          </a:p>
          <a:p>
            <a:pPr lvl="1"/>
            <a:r>
              <a:rPr lang="en-US" altLang="ko-KR" sz="2800" dirty="0"/>
              <a:t>x &gt; 0 or x &lt; 10</a:t>
            </a:r>
          </a:p>
          <a:p>
            <a:pPr lvl="1"/>
            <a:r>
              <a:rPr lang="en-US" altLang="ko-KR" sz="2800" dirty="0"/>
              <a:t>0 &lt; x &lt; 10</a:t>
            </a:r>
          </a:p>
          <a:p>
            <a:pPr lvl="1"/>
            <a:r>
              <a:rPr lang="en-US" altLang="ko-KR" sz="2800" dirty="0"/>
              <a:t>10 &gt; x &gt; 0</a:t>
            </a:r>
          </a:p>
          <a:p>
            <a:pPr lvl="1"/>
            <a:endParaRPr lang="en-US" altLang="ko-KR" sz="2800" dirty="0"/>
          </a:p>
          <a:p>
            <a:pPr lvl="1"/>
            <a:endParaRPr lang="en-US" altLang="ko-KR" sz="2600" dirty="0">
              <a:latin typeface="+mj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925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</a:t>
            </a:r>
            <a:r>
              <a:rPr lang="ko-KR" altLang="en-US" dirty="0" smtClean="0"/>
              <a:t>선다 답안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</a:rPr>
              <a:t>0 &lt; x &lt; 10 </a:t>
            </a:r>
            <a:r>
              <a:rPr lang="ko-KR" altLang="en-US" sz="2800" dirty="0">
                <a:latin typeface="+mj-ea"/>
              </a:rPr>
              <a:t>을 </a:t>
            </a:r>
            <a:r>
              <a:rPr lang="ko-KR" altLang="en-US" sz="2800" dirty="0" err="1">
                <a:latin typeface="+mj-ea"/>
              </a:rPr>
              <a:t>파이썬</a:t>
            </a:r>
            <a:r>
              <a:rPr lang="ko-KR" altLang="en-US" sz="2800" dirty="0">
                <a:latin typeface="+mj-ea"/>
              </a:rPr>
              <a:t> 코드로 표현할 때 맞지 않는 것은</a:t>
            </a:r>
            <a:r>
              <a:rPr lang="en-US" altLang="ko-KR" sz="2800" dirty="0">
                <a:latin typeface="+mj-ea"/>
              </a:rPr>
              <a:t>?</a:t>
            </a:r>
          </a:p>
          <a:p>
            <a:pPr lvl="1"/>
            <a:r>
              <a:rPr lang="en-US" altLang="ko-KR" sz="2800" dirty="0"/>
              <a:t>x &gt; 0 and x &lt; 10</a:t>
            </a:r>
          </a:p>
          <a:p>
            <a:pPr lvl="1"/>
            <a:r>
              <a:rPr lang="en-US" altLang="ko-KR" sz="2800" dirty="0">
                <a:solidFill>
                  <a:srgbClr val="C00000"/>
                </a:solidFill>
              </a:rPr>
              <a:t>x &gt; 0 or x &lt; 10</a:t>
            </a:r>
          </a:p>
          <a:p>
            <a:pPr lvl="1"/>
            <a:r>
              <a:rPr lang="en-US" altLang="ko-KR" sz="2800" dirty="0"/>
              <a:t>0 &lt; x &lt; 10</a:t>
            </a:r>
          </a:p>
          <a:p>
            <a:pPr lvl="1"/>
            <a:r>
              <a:rPr lang="en-US" altLang="ko-KR" sz="2800" dirty="0"/>
              <a:t>10 &gt; x &gt; 0</a:t>
            </a:r>
          </a:p>
          <a:p>
            <a:pPr lvl="1"/>
            <a:endParaRPr lang="en-US" altLang="ko-KR" sz="2800" dirty="0"/>
          </a:p>
          <a:p>
            <a:pPr lvl="1"/>
            <a:endParaRPr lang="en-US" altLang="ko-KR" sz="2600" dirty="0">
              <a:latin typeface="+mj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426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_02 </a:t>
            </a:r>
            <a:r>
              <a:rPr lang="ko-KR" altLang="en-US" dirty="0"/>
              <a:t>조건문의 이해</a:t>
            </a:r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조건문이란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프로그램을 작성하는 과정에서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특정한 조건에 따라 실행해야 하는 과정이 달라야 할 때 사용한다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 뒤에 오는 표현을 </a:t>
            </a:r>
            <a:r>
              <a:rPr lang="ko-KR" altLang="en-US" dirty="0" err="1"/>
              <a:t>조건절</a:t>
            </a:r>
            <a:r>
              <a:rPr lang="en-US" altLang="ko-KR" dirty="0"/>
              <a:t>(condition)</a:t>
            </a:r>
            <a:r>
              <a:rPr lang="ko-KR" altLang="en-US" dirty="0"/>
              <a:t>이라 한다</a:t>
            </a:r>
            <a:endParaRPr lang="en-US" altLang="ko-KR" dirty="0"/>
          </a:p>
          <a:p>
            <a:pPr lvl="1"/>
            <a:r>
              <a:rPr lang="ko-KR" altLang="en-US" dirty="0" err="1"/>
              <a:t>파이썬에서는</a:t>
            </a:r>
            <a:endParaRPr lang="en-US" altLang="ko-KR" dirty="0"/>
          </a:p>
          <a:p>
            <a:pPr lvl="2"/>
            <a:r>
              <a:rPr lang="ko-KR" altLang="en-US" dirty="0" err="1"/>
              <a:t>조건절을</a:t>
            </a:r>
            <a:r>
              <a:rPr lang="ko-KR" altLang="en-US" dirty="0"/>
              <a:t> 표현할 때 괄호를 사용하지 않는다</a:t>
            </a:r>
            <a:endParaRPr lang="en-US" altLang="ko-KR" dirty="0"/>
          </a:p>
          <a:p>
            <a:pPr lvl="2"/>
            <a:r>
              <a:rPr lang="ko-KR" altLang="en-US" dirty="0" err="1"/>
              <a:t>조건절이</a:t>
            </a:r>
            <a:r>
              <a:rPr lang="ko-KR" altLang="en-US" dirty="0"/>
              <a:t> 끝나면 반드시 콜론</a:t>
            </a:r>
            <a:r>
              <a:rPr lang="en-US" altLang="ko-KR" dirty="0"/>
              <a:t>(:)</a:t>
            </a:r>
            <a:r>
              <a:rPr lang="ko-KR" altLang="en-US" dirty="0">
                <a:sym typeface="Wingdings" panose="05000000000000000000" pitchFamily="2" charset="2"/>
              </a:rPr>
              <a:t>을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써야 한다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조건절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다음 문장을 쓸 때 들여쓰기를 해야 한다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IDLE</a:t>
            </a:r>
            <a:r>
              <a:rPr lang="ko-KR" altLang="en-US" dirty="0">
                <a:sym typeface="Wingdings" panose="05000000000000000000" pitchFamily="2" charset="2"/>
              </a:rPr>
              <a:t>에서는 자동으로 들여쓰기 된다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797112" y="2806194"/>
            <a:ext cx="2908488" cy="82702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913653" y="2887137"/>
            <a:ext cx="26334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x &gt; 0 :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print("x is positive“ )</a:t>
            </a:r>
          </a:p>
        </p:txBody>
      </p:sp>
    </p:spTree>
    <p:extLst>
      <p:ext uri="{BB962C8B-B14F-4D97-AF65-F5344CB8AC3E}">
        <p14:creationId xmlns:p14="http://schemas.microsoft.com/office/powerpoint/2010/main" val="373119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8911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조건이 참인 경우만 처리</a:t>
            </a:r>
            <a:endParaRPr lang="en-US" altLang="ko-KR" dirty="0"/>
          </a:p>
          <a:p>
            <a:pPr lvl="1"/>
            <a:r>
              <a:rPr lang="en-US" altLang="ko-KR" dirty="0"/>
              <a:t>if  </a:t>
            </a:r>
            <a:r>
              <a:rPr lang="ko-KR" altLang="en-US" dirty="0" err="1"/>
              <a:t>조건절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         statement</a:t>
            </a:r>
          </a:p>
          <a:p>
            <a:r>
              <a:rPr lang="ko-KR" altLang="en-US" dirty="0"/>
              <a:t>조건이 참인 경우와</a:t>
            </a:r>
            <a:r>
              <a:rPr lang="en-US" altLang="ko-KR" dirty="0"/>
              <a:t>, </a:t>
            </a:r>
            <a:r>
              <a:rPr lang="ko-KR" altLang="en-US" dirty="0"/>
              <a:t>거짓인 경우만 처리</a:t>
            </a:r>
            <a:endParaRPr lang="en-US" altLang="ko-KR" dirty="0"/>
          </a:p>
          <a:p>
            <a:pPr lvl="1"/>
            <a:r>
              <a:rPr lang="en-US" altLang="ko-KR" dirty="0"/>
              <a:t>if </a:t>
            </a:r>
            <a:r>
              <a:rPr lang="ko-KR" altLang="en-US" dirty="0" err="1"/>
              <a:t>조건절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        statement</a:t>
            </a:r>
          </a:p>
          <a:p>
            <a:pPr marL="457200" lvl="1" indent="0">
              <a:buNone/>
            </a:pPr>
            <a:r>
              <a:rPr lang="en-US" altLang="ko-KR" dirty="0"/>
              <a:t>    else: </a:t>
            </a:r>
          </a:p>
          <a:p>
            <a:pPr marL="457200" lvl="1" indent="0">
              <a:buNone/>
            </a:pPr>
            <a:r>
              <a:rPr lang="en-US" altLang="ko-KR" dirty="0"/>
              <a:t>	statement</a:t>
            </a:r>
          </a:p>
          <a:p>
            <a:r>
              <a:rPr lang="ko-KR" altLang="en-US" dirty="0"/>
              <a:t>여러 개의 조건에 따라 처리해야 하는 과정이 다른 경우</a:t>
            </a:r>
            <a:endParaRPr lang="en-US" altLang="ko-KR" dirty="0"/>
          </a:p>
          <a:p>
            <a:pPr lvl="1"/>
            <a:r>
              <a:rPr lang="en-US" altLang="ko-KR" dirty="0"/>
              <a:t>If </a:t>
            </a:r>
            <a:r>
              <a:rPr lang="ko-KR" altLang="en-US" dirty="0" err="1"/>
              <a:t>조건절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        statement 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 err="1"/>
              <a:t>조건절</a:t>
            </a:r>
            <a:r>
              <a:rPr lang="en-US" altLang="ko-KR" dirty="0"/>
              <a:t>: </a:t>
            </a:r>
          </a:p>
          <a:p>
            <a:pPr marL="457200" lvl="1" indent="0">
              <a:buNone/>
            </a:pPr>
            <a:r>
              <a:rPr lang="en-US" altLang="ko-KR" dirty="0"/>
              <a:t>        statement</a:t>
            </a:r>
          </a:p>
          <a:p>
            <a:pPr marL="457200" lvl="1" indent="0">
              <a:buNone/>
            </a:pPr>
            <a:r>
              <a:rPr lang="en-US" altLang="ko-KR" dirty="0"/>
              <a:t>    else: </a:t>
            </a:r>
          </a:p>
          <a:p>
            <a:pPr marL="457200" lvl="1" indent="0">
              <a:buNone/>
            </a:pPr>
            <a:r>
              <a:rPr lang="en-US" altLang="ko-KR" dirty="0"/>
              <a:t>        statement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70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의 조건이 그림처럼</a:t>
            </a:r>
            <a:r>
              <a:rPr lang="en-US" altLang="ko-KR" dirty="0"/>
              <a:t>, </a:t>
            </a:r>
            <a:r>
              <a:rPr lang="ko-KR" altLang="en-US" dirty="0"/>
              <a:t>만족</a:t>
            </a:r>
            <a:r>
              <a:rPr lang="en-US" altLang="ko-KR" dirty="0"/>
              <a:t> </a:t>
            </a:r>
            <a:r>
              <a:rPr lang="ko-KR" altLang="en-US" dirty="0"/>
              <a:t>하는지 물어보고</a:t>
            </a:r>
            <a:endParaRPr lang="en-US" altLang="ko-KR" dirty="0"/>
          </a:p>
          <a:p>
            <a:pPr lvl="2"/>
            <a:r>
              <a:rPr lang="ko-KR" altLang="en-US" dirty="0"/>
              <a:t>만약 결과가 </a:t>
            </a:r>
            <a:r>
              <a:rPr lang="en-US" altLang="ko-KR" dirty="0"/>
              <a:t>true</a:t>
            </a:r>
            <a:r>
              <a:rPr lang="ko-KR" altLang="en-US" dirty="0"/>
              <a:t>이면 들여 쓰기 된 문장들이 실행된다</a:t>
            </a:r>
            <a:endParaRPr lang="en-US" altLang="ko-KR" dirty="0"/>
          </a:p>
          <a:p>
            <a:pPr lvl="2"/>
            <a:r>
              <a:rPr lang="ko-KR" altLang="en-US" dirty="0"/>
              <a:t>결과가 </a:t>
            </a:r>
            <a:r>
              <a:rPr lang="en-US" altLang="ko-KR" dirty="0"/>
              <a:t>true</a:t>
            </a:r>
            <a:r>
              <a:rPr lang="ko-KR" altLang="en-US" dirty="0"/>
              <a:t>가 아니면 아무것도 실행되지 않는다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판단 6"/>
          <p:cNvSpPr/>
          <p:nvPr/>
        </p:nvSpPr>
        <p:spPr>
          <a:xfrm>
            <a:off x="3766771" y="3438415"/>
            <a:ext cx="2520280" cy="94523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Condition?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24371" y="4576885"/>
            <a:ext cx="1656184" cy="57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꺾인 연결선 8"/>
          <p:cNvCxnSpPr>
            <a:stCxn id="7" idx="3"/>
            <a:endCxn id="8" idx="0"/>
          </p:cNvCxnSpPr>
          <p:nvPr/>
        </p:nvCxnSpPr>
        <p:spPr>
          <a:xfrm>
            <a:off x="6287051" y="3911031"/>
            <a:ext cx="465412" cy="66585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연결자 9"/>
          <p:cNvSpPr/>
          <p:nvPr/>
        </p:nvSpPr>
        <p:spPr>
          <a:xfrm>
            <a:off x="4738879" y="5341325"/>
            <a:ext cx="288032" cy="28803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꺾인 연결선 10"/>
          <p:cNvCxnSpPr>
            <a:stCxn id="8" idx="2"/>
            <a:endCxn id="10" idx="6"/>
          </p:cNvCxnSpPr>
          <p:nvPr/>
        </p:nvCxnSpPr>
        <p:spPr>
          <a:xfrm rot="5400000">
            <a:off x="5721060" y="4453938"/>
            <a:ext cx="337254" cy="172555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7" idx="1"/>
            <a:endCxn id="10" idx="2"/>
          </p:cNvCxnSpPr>
          <p:nvPr/>
        </p:nvCxnSpPr>
        <p:spPr>
          <a:xfrm rot="10800000" flipH="1" flipV="1">
            <a:off x="3766771" y="3911031"/>
            <a:ext cx="972108" cy="1574310"/>
          </a:xfrm>
          <a:prstGeom prst="bentConnector3">
            <a:avLst>
              <a:gd name="adj1" fmla="val -235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" idx="4"/>
          </p:cNvCxnSpPr>
          <p:nvPr/>
        </p:nvCxnSpPr>
        <p:spPr>
          <a:xfrm>
            <a:off x="4882895" y="562935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79609" y="354169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2492" y="35509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026911" y="307837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68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 사용방법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문은 </a:t>
            </a:r>
            <a:r>
              <a:rPr lang="ko-KR" altLang="en-US" dirty="0" err="1"/>
              <a:t>조건절과</a:t>
            </a:r>
            <a:r>
              <a:rPr lang="ko-KR" altLang="en-US" dirty="0"/>
              <a:t> 명령문으로 이루어진 블록</a:t>
            </a:r>
            <a:r>
              <a:rPr lang="en-US" altLang="ko-KR" dirty="0"/>
              <a:t>(block)</a:t>
            </a:r>
            <a:r>
              <a:rPr lang="ko-KR" altLang="en-US" dirty="0"/>
              <a:t>으로 이루어짐</a:t>
            </a:r>
            <a:endParaRPr lang="en-US" altLang="ko-KR" dirty="0"/>
          </a:p>
          <a:p>
            <a:pPr lvl="1"/>
            <a:r>
              <a:rPr lang="ko-KR" altLang="en-US" dirty="0" err="1"/>
              <a:t>조건절은</a:t>
            </a:r>
            <a:r>
              <a:rPr lang="ko-KR" altLang="en-US" dirty="0"/>
              <a:t> 반드시 콜론으로 끝나야 한다</a:t>
            </a:r>
            <a:endParaRPr lang="en-US" altLang="ko-KR" dirty="0"/>
          </a:p>
          <a:p>
            <a:pPr lvl="1"/>
            <a:r>
              <a:rPr lang="ko-KR" altLang="en-US" dirty="0"/>
              <a:t>명령문은 새로운 줄에서</a:t>
            </a:r>
            <a:r>
              <a:rPr lang="en-US" altLang="ko-KR" dirty="0"/>
              <a:t> </a:t>
            </a:r>
            <a:r>
              <a:rPr lang="ko-KR" altLang="en-US" dirty="0"/>
              <a:t>시작하고 </a:t>
            </a:r>
            <a:endParaRPr lang="en-US" altLang="ko-KR" dirty="0"/>
          </a:p>
          <a:p>
            <a:pPr lvl="1"/>
            <a:r>
              <a:rPr lang="ko-KR" altLang="en-US" dirty="0" err="1"/>
              <a:t>조건절</a:t>
            </a:r>
            <a:r>
              <a:rPr lang="en-US" altLang="ko-KR" dirty="0"/>
              <a:t> </a:t>
            </a:r>
            <a:r>
              <a:rPr lang="ko-KR" altLang="en-US" dirty="0"/>
              <a:t>이후에 따라오는 들여쓰기 된 명령문들을 블록</a:t>
            </a:r>
            <a:r>
              <a:rPr lang="en-US" altLang="ko-KR" dirty="0"/>
              <a:t>(block)</a:t>
            </a:r>
            <a:r>
              <a:rPr lang="ko-KR" altLang="en-US" dirty="0"/>
              <a:t>이라 지칭</a:t>
            </a:r>
            <a:endParaRPr lang="en-US" altLang="ko-KR" dirty="0"/>
          </a:p>
          <a:p>
            <a:pPr lvl="1"/>
            <a:r>
              <a:rPr lang="ko-KR" altLang="en-US" dirty="0"/>
              <a:t>이때 명령문이 한 줄이거나</a:t>
            </a:r>
            <a:r>
              <a:rPr lang="en-US" altLang="ko-KR" dirty="0"/>
              <a:t>, </a:t>
            </a:r>
            <a:r>
              <a:rPr lang="ko-KR" altLang="en-US" dirty="0" err="1"/>
              <a:t>여러줄</a:t>
            </a:r>
            <a:r>
              <a:rPr lang="ko-KR" altLang="en-US" dirty="0"/>
              <a:t> 일 수 있다</a:t>
            </a:r>
            <a:endParaRPr lang="en-US" altLang="ko-KR" dirty="0"/>
          </a:p>
          <a:p>
            <a:pPr lvl="1"/>
            <a:r>
              <a:rPr lang="ko-KR" altLang="en-US" dirty="0" err="1"/>
              <a:t>여러줄</a:t>
            </a:r>
            <a:r>
              <a:rPr lang="ko-KR" altLang="en-US" dirty="0"/>
              <a:t> </a:t>
            </a:r>
            <a:r>
              <a:rPr lang="ko-KR" altLang="en-US" dirty="0" err="1"/>
              <a:t>일때</a:t>
            </a:r>
            <a:r>
              <a:rPr lang="ko-KR" altLang="en-US" dirty="0"/>
              <a:t> 들여쓰기 세로라인이 맞아야 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명령문 블록은 명령문의 몸체</a:t>
            </a:r>
            <a:r>
              <a:rPr lang="en-US" altLang="ko-KR" dirty="0"/>
              <a:t>(body)</a:t>
            </a:r>
            <a:r>
              <a:rPr lang="ko-KR" altLang="en-US" dirty="0"/>
              <a:t>라고도 한다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32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    &gt;&gt;&gt; count = 10</a:t>
            </a:r>
          </a:p>
          <a:p>
            <a:pPr marL="0" indent="0">
              <a:buNone/>
            </a:pPr>
            <a:r>
              <a:rPr lang="en-US" altLang="ko-KR" dirty="0"/>
              <a:t>     &gt;&gt;&gt; if  count &gt;=10 </a:t>
            </a:r>
            <a:r>
              <a:rPr lang="en-US" altLang="ko-KR" sz="2800" dirty="0">
                <a:solidFill>
                  <a:schemeClr val="accent2"/>
                </a:solidFill>
              </a:rPr>
              <a:t>:  </a:t>
            </a:r>
            <a:r>
              <a:rPr lang="en-US" altLang="ko-KR" sz="1800" b="0" dirty="0">
                <a:solidFill>
                  <a:schemeClr val="accent2"/>
                </a:solidFill>
              </a:rPr>
              <a:t>     ## </a:t>
            </a:r>
            <a:r>
              <a:rPr lang="ko-KR" altLang="en-US" sz="1800" b="0" dirty="0">
                <a:solidFill>
                  <a:schemeClr val="accent2"/>
                </a:solidFill>
              </a:rPr>
              <a:t>콜론으로</a:t>
            </a:r>
            <a:r>
              <a:rPr lang="en-US" altLang="ko-KR" sz="1800" b="0" dirty="0">
                <a:solidFill>
                  <a:schemeClr val="accent2"/>
                </a:solidFill>
              </a:rPr>
              <a:t> </a:t>
            </a:r>
            <a:r>
              <a:rPr lang="ko-KR" altLang="en-US" sz="1800" b="0" dirty="0">
                <a:solidFill>
                  <a:schemeClr val="accent2"/>
                </a:solidFill>
              </a:rPr>
              <a:t>종료</a:t>
            </a:r>
            <a:r>
              <a:rPr lang="en-US" altLang="ko-KR" sz="1800" b="0" dirty="0">
                <a:solidFill>
                  <a:schemeClr val="accent2"/>
                </a:solidFill>
              </a:rPr>
              <a:t>   </a:t>
            </a:r>
          </a:p>
          <a:p>
            <a:pPr marL="0" indent="0">
              <a:buNone/>
            </a:pPr>
            <a:r>
              <a:rPr lang="en-US" altLang="ko-KR" dirty="0"/>
              <a:t>	     count = 0</a:t>
            </a:r>
          </a:p>
          <a:p>
            <a:pPr marL="0" indent="0">
              <a:buNone/>
            </a:pPr>
            <a:r>
              <a:rPr lang="ko-KR" altLang="en-US" sz="1800" b="0" dirty="0">
                <a:solidFill>
                  <a:schemeClr val="accent2"/>
                </a:solidFill>
              </a:rPr>
              <a:t>들여쓰기</a:t>
            </a:r>
            <a:r>
              <a:rPr lang="ko-KR" altLang="en-US" dirty="0"/>
              <a:t>     </a:t>
            </a:r>
            <a:r>
              <a:rPr lang="en-US" altLang="ko-KR" dirty="0"/>
              <a:t>print(“=“ * 25)</a:t>
            </a:r>
          </a:p>
          <a:p>
            <a:pPr marL="0" indent="0">
              <a:buNone/>
            </a:pPr>
            <a:r>
              <a:rPr lang="en-US" altLang="ko-KR" dirty="0"/>
              <a:t>	     print(“</a:t>
            </a:r>
            <a:r>
              <a:rPr lang="ko-KR" altLang="en-US" dirty="0"/>
              <a:t>다시 처음부터 시작합니다</a:t>
            </a:r>
            <a:r>
              <a:rPr lang="en-US" altLang="ko-KR" dirty="0"/>
              <a:t>”)</a:t>
            </a:r>
          </a:p>
          <a:p>
            <a:pPr marL="0" indent="0">
              <a:buNone/>
            </a:pPr>
            <a:r>
              <a:rPr lang="en-US" altLang="ko-KR" dirty="0"/>
              <a:t>	     print(“=“ * 25)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710574" y="2827483"/>
            <a:ext cx="6022109" cy="2327564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29768" y="3224647"/>
            <a:ext cx="1280806" cy="1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위쪽 화살표 설명선 8"/>
          <p:cNvSpPr/>
          <p:nvPr/>
        </p:nvSpPr>
        <p:spPr>
          <a:xfrm>
            <a:off x="2640330" y="5222010"/>
            <a:ext cx="3080720" cy="1034473"/>
          </a:xfrm>
          <a:prstGeom prst="upArrowCallou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들여쓰기 한 명령어 </a:t>
            </a:r>
            <a:r>
              <a:rPr lang="en-US" altLang="ko-KR" dirty="0">
                <a:solidFill>
                  <a:schemeClr val="tx1"/>
                </a:solidFill>
              </a:rPr>
              <a:t>block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37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else</a:t>
            </a:r>
            <a:r>
              <a:rPr lang="ko-KR" altLang="en-US" dirty="0"/>
              <a:t>문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조건절의 결과에 따라 다른 문장들이 실행된다</a:t>
            </a:r>
            <a:endParaRPr lang="en-US" altLang="ko-KR" dirty="0"/>
          </a:p>
          <a:p>
            <a:r>
              <a:rPr lang="en-US" altLang="ko-KR" dirty="0"/>
              <a:t>if </a:t>
            </a:r>
            <a:r>
              <a:rPr lang="ko-KR" altLang="en-US" dirty="0" err="1"/>
              <a:t>조건절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/>
            <a:r>
              <a:rPr lang="ko-KR" altLang="en-US" dirty="0"/>
              <a:t>결과가 </a:t>
            </a:r>
            <a:r>
              <a:rPr lang="en-US" altLang="ko-KR" dirty="0"/>
              <a:t>true</a:t>
            </a:r>
            <a:r>
              <a:rPr lang="ko-KR" altLang="en-US" dirty="0"/>
              <a:t>인 경우</a:t>
            </a:r>
            <a:r>
              <a:rPr lang="en-US" altLang="ko-KR" dirty="0"/>
              <a:t>,</a:t>
            </a:r>
            <a:r>
              <a:rPr lang="ko-KR" altLang="en-US" dirty="0"/>
              <a:t> 연결되는 블록으로 구성된 문장</a:t>
            </a:r>
            <a:r>
              <a:rPr lang="en-US" altLang="ko-KR" dirty="0"/>
              <a:t>1</a:t>
            </a:r>
            <a:r>
              <a:rPr lang="ko-KR" altLang="en-US" dirty="0"/>
              <a:t>을 실행</a:t>
            </a:r>
            <a:endParaRPr lang="en-US" altLang="ko-KR" dirty="0"/>
          </a:p>
          <a:p>
            <a:pPr lvl="1"/>
            <a:r>
              <a:rPr lang="ko-KR" altLang="en-US" dirty="0"/>
              <a:t>그렇지 않은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r>
              <a:rPr lang="en-US" altLang="ko-KR" dirty="0"/>
              <a:t>, else </a:t>
            </a:r>
            <a:r>
              <a:rPr lang="ko-KR" altLang="en-US" dirty="0"/>
              <a:t>아래의 블록으로 구성된 문장</a:t>
            </a:r>
            <a:r>
              <a:rPr lang="en-US" altLang="ko-KR" dirty="0"/>
              <a:t>2</a:t>
            </a:r>
            <a:r>
              <a:rPr lang="ko-KR" altLang="en-US" dirty="0"/>
              <a:t>를 실행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판단 11"/>
          <p:cNvSpPr/>
          <p:nvPr/>
        </p:nvSpPr>
        <p:spPr>
          <a:xfrm>
            <a:off x="5261144" y="4244815"/>
            <a:ext cx="2520280" cy="94523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Condition?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17530" y="5383285"/>
            <a:ext cx="1656184" cy="57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statement2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꺾인 연결선 13"/>
          <p:cNvCxnSpPr>
            <a:stCxn id="12" idx="3"/>
            <a:endCxn id="13" idx="0"/>
          </p:cNvCxnSpPr>
          <p:nvPr/>
        </p:nvCxnSpPr>
        <p:spPr>
          <a:xfrm>
            <a:off x="7781424" y="4717431"/>
            <a:ext cx="64198" cy="66585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연결자 14"/>
          <p:cNvSpPr/>
          <p:nvPr/>
        </p:nvSpPr>
        <p:spPr>
          <a:xfrm>
            <a:off x="6233252" y="6147725"/>
            <a:ext cx="288032" cy="28803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꺾인 연결선 15"/>
          <p:cNvCxnSpPr>
            <a:stCxn id="13" idx="2"/>
            <a:endCxn id="15" idx="6"/>
          </p:cNvCxnSpPr>
          <p:nvPr/>
        </p:nvCxnSpPr>
        <p:spPr>
          <a:xfrm rot="5400000">
            <a:off x="7014826" y="5460945"/>
            <a:ext cx="337254" cy="1324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5" idx="4"/>
          </p:cNvCxnSpPr>
          <p:nvPr/>
        </p:nvCxnSpPr>
        <p:spPr>
          <a:xfrm>
            <a:off x="6377268" y="643575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73982" y="434809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46865" y="435730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47725" y="5348425"/>
            <a:ext cx="1656184" cy="57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statement1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1" name="꺾인 연결선 20"/>
          <p:cNvCxnSpPr>
            <a:stCxn id="12" idx="1"/>
            <a:endCxn id="20" idx="0"/>
          </p:cNvCxnSpPr>
          <p:nvPr/>
        </p:nvCxnSpPr>
        <p:spPr>
          <a:xfrm rot="10800000" flipV="1">
            <a:off x="5175818" y="4717431"/>
            <a:ext cx="85327" cy="6309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20" idx="2"/>
            <a:endCxn id="15" idx="2"/>
          </p:cNvCxnSpPr>
          <p:nvPr/>
        </p:nvCxnSpPr>
        <p:spPr>
          <a:xfrm rot="16200000" flipH="1">
            <a:off x="5518477" y="5576966"/>
            <a:ext cx="372114" cy="105743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38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else</a:t>
            </a:r>
            <a:r>
              <a:rPr lang="ko-KR" altLang="en-US" dirty="0"/>
              <a:t>문 예제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     count =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     if  count &gt;=10 </a:t>
            </a:r>
            <a:r>
              <a:rPr lang="en-US" altLang="ko-KR" sz="2400" dirty="0">
                <a:solidFill>
                  <a:srgbClr val="FF6600"/>
                </a:solidFill>
              </a:rPr>
              <a:t>: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	     count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	     print("=" * 25)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	     print("</a:t>
            </a:r>
            <a:r>
              <a:rPr lang="ko-KR" altLang="en-US" sz="2400" dirty="0"/>
              <a:t>다시 처음부터 시작합니다</a:t>
            </a:r>
            <a:r>
              <a:rPr lang="en-US" altLang="ko-KR" sz="2400" dirty="0"/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	     print("=" * 25)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      else </a:t>
            </a:r>
            <a:r>
              <a:rPr lang="en-US" altLang="ko-KR" sz="2400" dirty="0">
                <a:solidFill>
                  <a:srgbClr val="FF6600"/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           count = count + 1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                print("</a:t>
            </a:r>
            <a:r>
              <a:rPr lang="ko-KR" altLang="en-US" sz="2400" dirty="0"/>
              <a:t>다음</a:t>
            </a:r>
            <a:r>
              <a:rPr lang="en-US" altLang="ko-KR" sz="2400" dirty="0"/>
              <a:t> </a:t>
            </a:r>
            <a:r>
              <a:rPr lang="ko-KR" altLang="en-US" sz="2400" dirty="0"/>
              <a:t>단계가 실행됩니다</a:t>
            </a:r>
            <a:r>
              <a:rPr lang="en-US" altLang="ko-KR" sz="2400" dirty="0"/>
              <a:t>")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80211" y="2466109"/>
            <a:ext cx="5320954" cy="1976582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47881" y="4917424"/>
            <a:ext cx="5320954" cy="969026"/>
          </a:xfrm>
          <a:prstGeom prst="round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왼쪽 화살표 설명선 25"/>
          <p:cNvSpPr/>
          <p:nvPr/>
        </p:nvSpPr>
        <p:spPr>
          <a:xfrm>
            <a:off x="3431426" y="2046288"/>
            <a:ext cx="581890" cy="314037"/>
          </a:xfrm>
          <a:prstGeom prst="leftArrowCallou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왼쪽 화살표 설명선 26"/>
          <p:cNvSpPr/>
          <p:nvPr/>
        </p:nvSpPr>
        <p:spPr>
          <a:xfrm>
            <a:off x="2215475" y="4545084"/>
            <a:ext cx="581890" cy="314037"/>
          </a:xfrm>
          <a:prstGeom prst="leftArrowCallou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34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4535</TotalTime>
  <Words>1264</Words>
  <Application>Microsoft Office PowerPoint</Application>
  <PresentationFormat>화면 슬라이드 쇼(4:3)</PresentationFormat>
  <Paragraphs>283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굴림</vt:lpstr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조건문의 이해 3주차_02</vt:lpstr>
      <vt:lpstr>학습목표</vt:lpstr>
      <vt:lpstr>조건문이란?</vt:lpstr>
      <vt:lpstr>조건문의 종류</vt:lpstr>
      <vt:lpstr>if문</vt:lpstr>
      <vt:lpstr>if문 사용방법</vt:lpstr>
      <vt:lpstr>if문 예제 1</vt:lpstr>
      <vt:lpstr>if ~ else문</vt:lpstr>
      <vt:lpstr>If ~ else문 예제</vt:lpstr>
      <vt:lpstr>If ~ else문</vt:lpstr>
      <vt:lpstr>조건문 예제</vt:lpstr>
      <vt:lpstr>If ~ elif 문</vt:lpstr>
      <vt:lpstr>If ~ elif 문</vt:lpstr>
      <vt:lpstr>If ~ elif 문 예제(1)</vt:lpstr>
      <vt:lpstr>If ~ elif 문 예제(2)</vt:lpstr>
      <vt:lpstr>If ~ elif 문 예제(3)</vt:lpstr>
      <vt:lpstr>중첩된 조건문</vt:lpstr>
      <vt:lpstr>중첩된 조건은 단순화 가능</vt:lpstr>
      <vt:lpstr>연습문제 1</vt:lpstr>
      <vt:lpstr>연습문제 1 코드</vt:lpstr>
      <vt:lpstr>강의 요약</vt:lpstr>
      <vt:lpstr>사지 선다</vt:lpstr>
      <vt:lpstr>사지 선다 답안</vt:lpstr>
      <vt:lpstr>사지 선다</vt:lpstr>
      <vt:lpstr>사지 선다 답안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이광현</dc:creator>
  <cp:lastModifiedBy>user</cp:lastModifiedBy>
  <cp:revision>361</cp:revision>
  <dcterms:created xsi:type="dcterms:W3CDTF">2015-11-07T02:06:58Z</dcterms:created>
  <dcterms:modified xsi:type="dcterms:W3CDTF">2019-08-13T02:20:43Z</dcterms:modified>
</cp:coreProperties>
</file>