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6" r:id="rId26"/>
    <p:sldId id="287" r:id="rId27"/>
    <p:sldId id="280" r:id="rId28"/>
    <p:sldId id="281" r:id="rId29"/>
    <p:sldId id="283" r:id="rId30"/>
    <p:sldId id="282" r:id="rId31"/>
    <p:sldId id="284" r:id="rId32"/>
    <p:sldId id="285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4" autoAdjust="0"/>
    <p:restoredTop sz="91245" autoAdjust="0"/>
  </p:normalViewPr>
  <p:slideViewPr>
    <p:cSldViewPr snapToGrid="0">
      <p:cViewPr varScale="1">
        <p:scale>
          <a:sx n="98" d="100"/>
          <a:sy n="98" d="100"/>
        </p:scale>
        <p:origin x="6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70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2019-08-14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1434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201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6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0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0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0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1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8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5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6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3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4875916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dirty="0">
                <a:solidFill>
                  <a:schemeClr val="bg1"/>
                </a:solidFill>
              </a:rPr>
              <a:t>반복문의 이해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63092" y="268966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한 동 대 학 교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8" name="직선 연결선 7"/>
          <p:cNvCxnSpPr/>
          <p:nvPr/>
        </p:nvCxnSpPr>
        <p:spPr>
          <a:xfrm>
            <a:off x="5745590" y="2689665"/>
            <a:ext cx="0" cy="13678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237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루프</a:t>
            </a:r>
            <a:r>
              <a:rPr lang="en-US" altLang="ko-KR" dirty="0"/>
              <a:t>(loop)</a:t>
            </a:r>
            <a:r>
              <a:rPr lang="ko-KR" altLang="en-US" dirty="0"/>
              <a:t>는 반복을 기반으로 실행</a:t>
            </a:r>
            <a:endParaRPr lang="en-US" altLang="ko-KR" dirty="0"/>
          </a:p>
          <a:p>
            <a:pPr lvl="1"/>
            <a:r>
              <a:rPr lang="ko-KR" altLang="en-US" dirty="0"/>
              <a:t>반복 가능한 문자열</a:t>
            </a:r>
            <a:r>
              <a:rPr lang="en-US" altLang="ko-KR" dirty="0"/>
              <a:t>, </a:t>
            </a:r>
            <a:r>
              <a:rPr lang="ko-KR" altLang="en-US" dirty="0"/>
              <a:t>리스트 활용</a:t>
            </a:r>
            <a:endParaRPr lang="en-US" altLang="ko-KR" dirty="0"/>
          </a:p>
          <a:p>
            <a:pPr lvl="1"/>
            <a:r>
              <a:rPr lang="en-US" altLang="ko-KR" dirty="0"/>
              <a:t>range() </a:t>
            </a:r>
            <a:r>
              <a:rPr lang="ko-KR" altLang="en-US" dirty="0"/>
              <a:t>함수 사용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637640" y="2730314"/>
            <a:ext cx="3325904" cy="1023097"/>
          </a:xfrm>
          <a:prstGeom prst="roundRect">
            <a:avLst>
              <a:gd name="adj" fmla="val 12000"/>
            </a:avLst>
          </a:prstGeom>
          <a:solidFill>
            <a:schemeClr val="bg2"/>
          </a:solidFill>
          <a:ln w="19050">
            <a:solidFill>
              <a:schemeClr val="accent1">
                <a:lumMod val="20000"/>
                <a:lumOff val="80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637640" y="2904397"/>
            <a:ext cx="32639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&lt;variable&gt; in &lt;sequence&gt;: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&lt;statements&gt;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656977" y="4017651"/>
            <a:ext cx="4052047" cy="245934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718939" y="4123765"/>
            <a:ext cx="377493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 range(10) 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if i%2 == 0: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print(“@” *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else 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print(“^” *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print("Final number = “,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nb-NO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024" y="4405066"/>
            <a:ext cx="2219635" cy="17718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3791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연습하기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70963" y="1781791"/>
            <a:ext cx="3630708" cy="211583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892416" y="1890359"/>
            <a:ext cx="350925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'Hello'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'There'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한번 출력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 range(5) 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 ("Hello")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 ("There")</a:t>
            </a:r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990" y="1890359"/>
            <a:ext cx="2446940" cy="20921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0237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연습하기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28650" y="1734309"/>
            <a:ext cx="3509010" cy="210230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753704" y="1818673"/>
            <a:ext cx="338395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</a:rPr>
              <a:t># 'Hello'</a:t>
            </a:r>
            <a:r>
              <a:rPr lang="ko-KR" altLang="en-US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</a:rPr>
              <a:t>'There'</a:t>
            </a:r>
            <a:r>
              <a:rPr lang="ko-KR" altLang="en-US" sz="1600" dirty="0">
                <a:latin typeface="맑은 고딕" panose="020B0503020000020004" pitchFamily="50" charset="-127"/>
              </a:rPr>
              <a:t>를 둘다</a:t>
            </a:r>
            <a:r>
              <a:rPr lang="en-US" altLang="ko-KR" sz="1600" dirty="0">
                <a:latin typeface="맑은 고딕" panose="020B0503020000020004" pitchFamily="50" charset="-127"/>
              </a:rPr>
              <a:t> 5</a:t>
            </a:r>
            <a:r>
              <a:rPr lang="ko-KR" altLang="en-US" sz="1600" dirty="0">
                <a:latin typeface="맑은 고딕" panose="020B0503020000020004" pitchFamily="50" charset="-127"/>
              </a:rPr>
              <a:t>번 출력</a:t>
            </a:r>
            <a:endParaRPr lang="en-US" altLang="ko-KR" sz="1600" dirty="0">
              <a:latin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for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 in range(5) :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 ("Hello")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 ("There")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582" y="1818673"/>
            <a:ext cx="2290895" cy="2866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18794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연습하기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75089" y="1795853"/>
            <a:ext cx="3509255" cy="209034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8650" y="1941783"/>
            <a:ext cx="350925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숫자를 출력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 range(10) 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3" name="내용 개체 틀 2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95950"/>
            <a:ext cx="2118084" cy="29608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66459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연습하기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28650" y="1757795"/>
            <a:ext cx="4383290" cy="200903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753704" y="1842159"/>
            <a:ext cx="42582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</a:rPr>
              <a:t># 10</a:t>
            </a:r>
            <a:r>
              <a:rPr lang="ko-KR" altLang="en-US" sz="1600" dirty="0">
                <a:latin typeface="맑은 고딕" panose="020B0503020000020004" pitchFamily="50" charset="-127"/>
              </a:rPr>
              <a:t>에서 </a:t>
            </a:r>
            <a:r>
              <a:rPr lang="en-US" altLang="ko-KR" sz="1600" dirty="0">
                <a:latin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</a:rPr>
              <a:t>까지 숫자를 감소하며 셈</a:t>
            </a:r>
            <a:r>
              <a:rPr lang="en-US" altLang="ko-KR" sz="1600" dirty="0">
                <a:latin typeface="맑은 고딕" panose="020B0503020000020004" pitchFamily="50" charset="-127"/>
              </a:rPr>
              <a:t> (0 </a:t>
            </a:r>
            <a:r>
              <a:rPr lang="ko-KR" altLang="en-US" sz="1600" dirty="0">
                <a:latin typeface="맑은 고딕" panose="020B0503020000020004" pitchFamily="50" charset="-127"/>
              </a:rPr>
              <a:t>제외</a:t>
            </a:r>
            <a:r>
              <a:rPr lang="en-US" altLang="ko-KR" sz="1600" dirty="0">
                <a:latin typeface="맑은 고딕" panose="020B0503020000020004" pitchFamily="50" charset="-127"/>
              </a:rPr>
              <a:t>)</a:t>
            </a:r>
          </a:p>
          <a:p>
            <a:endParaRPr lang="en-US" altLang="ko-KR" sz="1600" dirty="0"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for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 in range(10,0,-1) :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038" y="1757795"/>
            <a:ext cx="2170132" cy="29602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1751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1-1, </a:t>
            </a:r>
            <a:r>
              <a:rPr lang="ko-KR" altLang="en-US" dirty="0"/>
              <a:t>오류 찾기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61067" y="1690688"/>
            <a:ext cx="3807732" cy="318024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#1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solidFill>
                  <a:srgbClr val="C00000"/>
                </a:solidFill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 = 1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while </a:t>
            </a:r>
            <a:r>
              <a:rPr lang="en-US" altLang="ko-KR" sz="1600" dirty="0" err="1">
                <a:solidFill>
                  <a:srgbClr val="C00000"/>
                </a:solidFill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 &gt; 1 :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    </a:t>
            </a:r>
            <a:r>
              <a:rPr lang="en-US" altLang="ko-KR" sz="1600" dirty="0" err="1">
                <a:solidFill>
                  <a:srgbClr val="C00000"/>
                </a:solidFill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  <a:latin typeface="맑은 고딕" panose="020B0503020000020004" pitchFamily="50" charset="-127"/>
              </a:rPr>
              <a:t>i</a:t>
            </a:r>
            <a:r>
              <a:rPr lang="ko-KR" altLang="en-US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+1</a:t>
            </a:r>
          </a:p>
          <a:p>
            <a:endParaRPr lang="en-US" altLang="ko-KR" sz="1600" dirty="0"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print(“last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 = “,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 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665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1-1, </a:t>
            </a:r>
            <a:r>
              <a:rPr lang="ko-KR" altLang="en-US" dirty="0"/>
              <a:t>답안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61067" y="1690688"/>
            <a:ext cx="3807732" cy="318024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#1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solidFill>
                  <a:srgbClr val="C00000"/>
                </a:solidFill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 = 1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while </a:t>
            </a:r>
            <a:r>
              <a:rPr lang="en-US" altLang="ko-KR" sz="1600" dirty="0" err="1">
                <a:solidFill>
                  <a:srgbClr val="C00000"/>
                </a:solidFill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 &gt; 1 :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    </a:t>
            </a:r>
            <a:r>
              <a:rPr lang="en-US" altLang="ko-KR" sz="1600" dirty="0" err="1">
                <a:solidFill>
                  <a:srgbClr val="C00000"/>
                </a:solidFill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  <a:latin typeface="맑은 고딕" panose="020B0503020000020004" pitchFamily="50" charset="-127"/>
              </a:rPr>
              <a:t>i</a:t>
            </a:r>
            <a:r>
              <a:rPr lang="ko-KR" altLang="en-US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+1</a:t>
            </a:r>
          </a:p>
          <a:p>
            <a:endParaRPr lang="en-US" altLang="ko-KR" sz="1600" dirty="0"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print(“last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 = “,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 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34" y="1690689"/>
            <a:ext cx="2185170" cy="1081767"/>
          </a:xfrm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960234" y="3016252"/>
            <a:ext cx="2354579" cy="911541"/>
          </a:xfrm>
          <a:prstGeom prst="roundRect">
            <a:avLst>
              <a:gd name="adj" fmla="val 12000"/>
            </a:avLst>
          </a:prstGeom>
          <a:solidFill>
            <a:schemeClr val="bg2"/>
          </a:solidFill>
          <a:ln w="19050">
            <a:solidFill>
              <a:schemeClr val="accent6">
                <a:lumMod val="50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while()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내부의 문장을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한번도 실행하지 않도록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조건절이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기술 됨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4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1-2, </a:t>
            </a:r>
            <a:r>
              <a:rPr lang="ko-KR" altLang="en-US" dirty="0"/>
              <a:t>오류 찾기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90688"/>
            <a:ext cx="3802673" cy="326817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#2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 = 1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while </a:t>
            </a:r>
            <a:r>
              <a:rPr lang="en-US" altLang="ko-KR" sz="1600" dirty="0" err="1">
                <a:solidFill>
                  <a:srgbClr val="C00000"/>
                </a:solidFill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 &lt; 10 :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    </a:t>
            </a:r>
            <a:r>
              <a:rPr lang="en-US" altLang="ko-KR" sz="1600" dirty="0" err="1">
                <a:solidFill>
                  <a:srgbClr val="C00000"/>
                </a:solidFill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  <a:latin typeface="맑은 고딕" panose="020B0503020000020004" pitchFamily="50" charset="-127"/>
              </a:rPr>
              <a:t>i</a:t>
            </a:r>
            <a:r>
              <a:rPr lang="ko-KR" altLang="en-US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- 1</a:t>
            </a:r>
          </a:p>
          <a:p>
            <a:endParaRPr lang="en-US" altLang="ko-KR" sz="1600" dirty="0"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print(“last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 = “,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 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1378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1-2, </a:t>
            </a:r>
            <a:r>
              <a:rPr lang="ko-KR" altLang="en-US" dirty="0"/>
              <a:t>답안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90688"/>
            <a:ext cx="3802673" cy="326817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#2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 = 1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while </a:t>
            </a:r>
            <a:r>
              <a:rPr lang="en-US" altLang="ko-KR" sz="1600" dirty="0" err="1">
                <a:solidFill>
                  <a:srgbClr val="C00000"/>
                </a:solidFill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 &lt; 10 :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    </a:t>
            </a:r>
            <a:r>
              <a:rPr lang="en-US" altLang="ko-KR" sz="1600" dirty="0" err="1">
                <a:solidFill>
                  <a:srgbClr val="C00000"/>
                </a:solidFill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  <a:latin typeface="맑은 고딕" panose="020B0503020000020004" pitchFamily="50" charset="-127"/>
              </a:rPr>
              <a:t>i</a:t>
            </a:r>
            <a:r>
              <a:rPr lang="ko-KR" altLang="en-US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- 1</a:t>
            </a:r>
          </a:p>
          <a:p>
            <a:endParaRPr lang="en-US" altLang="ko-KR" sz="1600" dirty="0"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print(“last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 = “,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 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40814" y="1707433"/>
            <a:ext cx="2992676" cy="1561061"/>
          </a:xfrm>
          <a:prstGeom prst="roundRect">
            <a:avLst>
              <a:gd name="adj" fmla="val 12000"/>
            </a:avLst>
          </a:prstGeom>
          <a:solidFill>
            <a:schemeClr val="bg2"/>
          </a:solidFill>
          <a:ln w="19050">
            <a:solidFill>
              <a:schemeClr val="accent6">
                <a:lumMod val="50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기억하는 값이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지속적으로 음수가 되어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무한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루핑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IDLE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창을 닫기 하지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않으면 계속 실행됨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2467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1-3, </a:t>
            </a:r>
            <a:r>
              <a:rPr lang="ko-KR" altLang="en-US" dirty="0"/>
              <a:t>오류 찾기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90688"/>
            <a:ext cx="3802673" cy="316266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#3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for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 in range(1,10,3)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</a:rPr>
              <a:t> :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**2)</a:t>
            </a:r>
          </a:p>
          <a:p>
            <a:endParaRPr lang="en-US" altLang="ko-KR" sz="1600" dirty="0">
              <a:latin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819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반복문에서</a:t>
            </a:r>
            <a:r>
              <a:rPr lang="ko-KR" altLang="en-US" dirty="0"/>
              <a:t> </a:t>
            </a:r>
            <a:r>
              <a:rPr lang="ko-KR" altLang="en-US" dirty="0" err="1"/>
              <a:t>조건절</a:t>
            </a:r>
            <a:r>
              <a:rPr lang="ko-KR" altLang="en-US" dirty="0"/>
              <a:t> 의미 이해하기</a:t>
            </a:r>
            <a:endParaRPr lang="en-US" altLang="ko-KR" dirty="0"/>
          </a:p>
          <a:p>
            <a:r>
              <a:rPr lang="en-US" altLang="ko-KR" dirty="0"/>
              <a:t>while() </a:t>
            </a:r>
            <a:r>
              <a:rPr lang="ko-KR" altLang="en-US" dirty="0"/>
              <a:t>기본 이해하기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for() </a:t>
            </a:r>
            <a:r>
              <a:rPr lang="ko-KR" altLang="en-US" dirty="0"/>
              <a:t>기본 이해하기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80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1-3, </a:t>
            </a:r>
            <a:r>
              <a:rPr lang="ko-KR" altLang="en-US" dirty="0"/>
              <a:t>답안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28650" y="1690688"/>
            <a:ext cx="3802673" cy="316266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#3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for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 in range(1,10,3)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</a:rPr>
              <a:t> :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**2)</a:t>
            </a:r>
          </a:p>
          <a:p>
            <a:endParaRPr lang="en-US" altLang="ko-KR" sz="1600" dirty="0">
              <a:latin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572000" y="1690689"/>
            <a:ext cx="2859932" cy="867686"/>
          </a:xfrm>
          <a:prstGeom prst="roundRect">
            <a:avLst>
              <a:gd name="adj" fmla="val 12000"/>
            </a:avLst>
          </a:prstGeom>
          <a:solidFill>
            <a:schemeClr val="bg2"/>
          </a:solidFill>
          <a:ln w="19050">
            <a:solidFill>
              <a:schemeClr val="accent6">
                <a:lumMod val="50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조건절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끝에 콜론이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없어서 실행 불가능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14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결과 써 보기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61067" y="1690688"/>
            <a:ext cx="2719343" cy="407003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#1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 = 0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 = 10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 = 0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 j 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+ 1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n = n + 2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print(“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“,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 print(“n= “, n, “***”)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614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답안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61067" y="1690688"/>
            <a:ext cx="2650763" cy="407003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#1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 = 0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 = 10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 = 0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 j 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+ 1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n = n + 2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print(“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“,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 print(“n= “, n, “***”)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내용 개체 틀 11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446" y="1843210"/>
            <a:ext cx="1843143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33960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결과 써 보기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28650" y="1690689"/>
            <a:ext cx="3634740" cy="205835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#2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for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 in [10, 1, 5,9, 21, 53] :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print(“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 = “,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print(“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 ** 2= “,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**2)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4486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답안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28649" y="1690688"/>
            <a:ext cx="3785089" cy="212517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#2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for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 in [10, 1, 5,9, 21, 53] :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print(“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 = “,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print(“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 ** 2= “,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**2)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187" y="1953376"/>
            <a:ext cx="1886213" cy="2905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94658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결과 써 보기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28650" y="1690689"/>
            <a:ext cx="3634740" cy="314678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#3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pt-BR" altLang="ko-KR" sz="1600" dirty="0">
                <a:latin typeface="맑은 고딕" panose="020B0503020000020004" pitchFamily="50" charset="-127"/>
              </a:rPr>
              <a:t>num = 0</a:t>
            </a:r>
          </a:p>
          <a:p>
            <a:endParaRPr lang="pt-BR" altLang="ko-KR" sz="1600" dirty="0">
              <a:latin typeface="맑은 고딕" panose="020B0503020000020004" pitchFamily="50" charset="-127"/>
            </a:endParaRPr>
          </a:p>
          <a:p>
            <a:r>
              <a:rPr lang="pt-BR" altLang="ko-KR" sz="1600" dirty="0">
                <a:latin typeface="맑은 고딕" panose="020B0503020000020004" pitchFamily="50" charset="-127"/>
              </a:rPr>
              <a:t>while num &lt; 20 :</a:t>
            </a:r>
          </a:p>
          <a:p>
            <a:r>
              <a:rPr lang="pt-BR" altLang="ko-KR" sz="1600" dirty="0">
                <a:latin typeface="맑은 고딕" panose="020B0503020000020004" pitchFamily="50" charset="-127"/>
              </a:rPr>
              <a:t>    print(num)</a:t>
            </a:r>
          </a:p>
          <a:p>
            <a:r>
              <a:rPr lang="pt-BR" altLang="ko-KR" sz="1600" dirty="0">
                <a:latin typeface="맑은 고딕" panose="020B0503020000020004" pitchFamily="50" charset="-127"/>
              </a:rPr>
              <a:t>    num = num + 2</a:t>
            </a:r>
          </a:p>
          <a:p>
            <a:endParaRPr lang="pt-BR" altLang="ko-KR" sz="1600" dirty="0">
              <a:latin typeface="맑은 고딕" panose="020B0503020000020004" pitchFamily="50" charset="-127"/>
            </a:endParaRPr>
          </a:p>
          <a:p>
            <a:r>
              <a:rPr lang="pt-BR" altLang="ko-KR" sz="1600" dirty="0">
                <a:latin typeface="맑은 고딕" panose="020B0503020000020004" pitchFamily="50" charset="-127"/>
              </a:rPr>
              <a:t>print("last num: ", num)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615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답안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DA63F0ED-98D4-471D-8C5D-38AF7CD92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690689"/>
            <a:ext cx="3634740" cy="314678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#3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pt-BR" altLang="ko-KR" sz="1600" dirty="0">
                <a:latin typeface="맑은 고딕" panose="020B0503020000020004" pitchFamily="50" charset="-127"/>
              </a:rPr>
              <a:t>num = 0</a:t>
            </a:r>
          </a:p>
          <a:p>
            <a:endParaRPr lang="pt-BR" altLang="ko-KR" sz="1600" dirty="0">
              <a:latin typeface="맑은 고딕" panose="020B0503020000020004" pitchFamily="50" charset="-127"/>
            </a:endParaRPr>
          </a:p>
          <a:p>
            <a:r>
              <a:rPr lang="pt-BR" altLang="ko-KR" sz="1600" dirty="0">
                <a:latin typeface="맑은 고딕" panose="020B0503020000020004" pitchFamily="50" charset="-127"/>
              </a:rPr>
              <a:t>while num &lt; 20 :</a:t>
            </a:r>
          </a:p>
          <a:p>
            <a:r>
              <a:rPr lang="pt-BR" altLang="ko-KR" sz="1600" dirty="0">
                <a:latin typeface="맑은 고딕" panose="020B0503020000020004" pitchFamily="50" charset="-127"/>
              </a:rPr>
              <a:t>    print(num)</a:t>
            </a:r>
          </a:p>
          <a:p>
            <a:r>
              <a:rPr lang="pt-BR" altLang="ko-KR" sz="1600" dirty="0">
                <a:latin typeface="맑은 고딕" panose="020B0503020000020004" pitchFamily="50" charset="-127"/>
              </a:rPr>
              <a:t>    num = num + 2</a:t>
            </a:r>
          </a:p>
          <a:p>
            <a:endParaRPr lang="pt-BR" altLang="ko-KR" sz="1600" dirty="0">
              <a:latin typeface="맑은 고딕" panose="020B0503020000020004" pitchFamily="50" charset="-127"/>
            </a:endParaRPr>
          </a:p>
          <a:p>
            <a:r>
              <a:rPr lang="pt-BR" altLang="ko-KR" sz="1600" dirty="0">
                <a:latin typeface="맑은 고딕" panose="020B0503020000020004" pitchFamily="50" charset="-127"/>
              </a:rPr>
              <a:t>print("last num: ", num)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84799F-D3C3-4136-A96D-F9BEE1663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619" y="2089662"/>
            <a:ext cx="3740731" cy="37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48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188779" cy="4351338"/>
          </a:xfrm>
        </p:spPr>
        <p:txBody>
          <a:bodyPr/>
          <a:lstStyle/>
          <a:p>
            <a:r>
              <a:rPr lang="ko-KR" altLang="en-US" dirty="0"/>
              <a:t>반복문에서 조건절 의미 이해하기</a:t>
            </a:r>
            <a:endParaRPr lang="en-US" altLang="ko-KR" dirty="0"/>
          </a:p>
          <a:p>
            <a:pPr lvl="1"/>
            <a:r>
              <a:rPr lang="ko-KR" altLang="en-US" dirty="0"/>
              <a:t>조건절의 값에 따라 반복 또는 정지가 결정됨</a:t>
            </a:r>
            <a:endParaRPr lang="en-US" altLang="ko-KR" dirty="0"/>
          </a:p>
          <a:p>
            <a:r>
              <a:rPr lang="en-US" altLang="ko-KR" dirty="0"/>
              <a:t>while() </a:t>
            </a:r>
            <a:r>
              <a:rPr lang="ko-KR" altLang="en-US" dirty="0"/>
              <a:t>기본 이해하기</a:t>
            </a:r>
            <a:endParaRPr lang="en-US" altLang="ko-KR" dirty="0"/>
          </a:p>
          <a:p>
            <a:pPr lvl="1"/>
            <a:r>
              <a:rPr lang="ko-KR" altLang="en-US" dirty="0"/>
              <a:t>조건절의 결과가 </a:t>
            </a:r>
            <a:r>
              <a:rPr lang="en-US" altLang="ko-KR" dirty="0"/>
              <a:t>false(0)</a:t>
            </a:r>
            <a:r>
              <a:rPr lang="ko-KR" altLang="en-US" dirty="0"/>
              <a:t>이면 </a:t>
            </a:r>
            <a:r>
              <a:rPr lang="en-US" altLang="ko-KR" dirty="0"/>
              <a:t>while</a:t>
            </a:r>
            <a:r>
              <a:rPr lang="ko-KR" altLang="en-US" dirty="0"/>
              <a:t>문에서 빠져나옴</a:t>
            </a:r>
            <a:endParaRPr lang="en-US" altLang="ko-KR" dirty="0"/>
          </a:p>
          <a:p>
            <a:pPr lvl="1"/>
            <a:r>
              <a:rPr lang="ko-KR" altLang="en-US" dirty="0"/>
              <a:t>조건절의 결과가 </a:t>
            </a:r>
            <a:r>
              <a:rPr lang="en-US" altLang="ko-KR" dirty="0"/>
              <a:t>true(1)</a:t>
            </a:r>
            <a:r>
              <a:rPr lang="ko-KR" altLang="en-US" dirty="0"/>
              <a:t>이면 </a:t>
            </a:r>
            <a:r>
              <a:rPr lang="en-US" altLang="ko-KR" dirty="0"/>
              <a:t>while</a:t>
            </a:r>
            <a:r>
              <a:rPr lang="ko-KR" altLang="en-US" dirty="0"/>
              <a:t>문 내부를 실행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for() </a:t>
            </a:r>
            <a:r>
              <a:rPr lang="ko-KR" altLang="en-US" dirty="0"/>
              <a:t>기본 이해하기</a:t>
            </a:r>
            <a:endParaRPr lang="en-US" altLang="ko-KR" dirty="0"/>
          </a:p>
          <a:p>
            <a:pPr lvl="1"/>
            <a:r>
              <a:rPr lang="ko-KR" altLang="en-US" dirty="0"/>
              <a:t>조건절에 반복 가능한 문자열</a:t>
            </a:r>
            <a:r>
              <a:rPr lang="en-US" altLang="ko-KR" dirty="0"/>
              <a:t>,</a:t>
            </a:r>
            <a:r>
              <a:rPr lang="ko-KR" altLang="en-US" dirty="0"/>
              <a:t> 리스트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range() </a:t>
            </a:r>
            <a:r>
              <a:rPr lang="ko-KR" altLang="en-US" dirty="0"/>
              <a:t>함수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850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 선다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코드의 실행 결과는</a:t>
            </a:r>
            <a:r>
              <a:rPr lang="en-US" altLang="ko-KR" dirty="0"/>
              <a:t>?</a:t>
            </a:r>
          </a:p>
          <a:p>
            <a:pPr lvl="1"/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397149" y="2403394"/>
            <a:ext cx="4172616" cy="151262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500429" y="2451517"/>
            <a:ext cx="355995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</a:rPr>
              <a:t>value = 50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while value &lt; 100 :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print(value)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value = value + 15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print(“last value= “, value)</a:t>
            </a:r>
          </a:p>
          <a:p>
            <a:pPr lvl="0" indent="209550" eaLnBrk="0" latinLnBrk="0" hangingPunct="0"/>
            <a:endParaRPr lang="en-US" altLang="ko-KR" sz="16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25371" y="4157770"/>
            <a:ext cx="1833608" cy="161778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28650" y="4205891"/>
            <a:ext cx="182971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</a:rPr>
              <a:t>50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65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80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95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110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last</a:t>
            </a:r>
            <a:r>
              <a:rPr lang="ko-KR" altLang="en-US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</a:rPr>
              <a:t>value= 110 </a:t>
            </a:r>
          </a:p>
          <a:p>
            <a:pPr lvl="0" indent="209550" eaLnBrk="0" latinLnBrk="0" hangingPunct="0"/>
            <a:endParaRPr lang="en-US" altLang="ko-KR" sz="16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543660" y="4167591"/>
            <a:ext cx="1833608" cy="161778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646939" y="4215712"/>
            <a:ext cx="182971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</a:rPr>
              <a:t>50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65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80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95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last</a:t>
            </a:r>
            <a:r>
              <a:rPr lang="ko-KR" altLang="en-US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</a:rPr>
              <a:t>value= 110 </a:t>
            </a:r>
          </a:p>
          <a:p>
            <a:pPr lvl="0" indent="209550" eaLnBrk="0" latinLnBrk="0" hangingPunct="0"/>
            <a:endParaRPr lang="en-US" altLang="ko-KR" sz="16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561949" y="4182482"/>
            <a:ext cx="1833608" cy="161778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65228" y="4230603"/>
            <a:ext cx="182971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</a:rPr>
              <a:t>50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65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80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95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110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last</a:t>
            </a:r>
            <a:r>
              <a:rPr lang="ko-KR" altLang="en-US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</a:rPr>
              <a:t>value= 125 </a:t>
            </a:r>
          </a:p>
          <a:p>
            <a:pPr lvl="0" indent="209550" eaLnBrk="0" latinLnBrk="0" hangingPunct="0"/>
            <a:endParaRPr lang="en-US" altLang="ko-KR" sz="16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6598226" y="4181909"/>
            <a:ext cx="1833608" cy="161778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701505" y="4230030"/>
            <a:ext cx="182971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</a:rPr>
              <a:t>50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65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80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95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last</a:t>
            </a:r>
            <a:r>
              <a:rPr lang="ko-KR" altLang="en-US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</a:rPr>
              <a:t>value= 95 </a:t>
            </a:r>
          </a:p>
          <a:p>
            <a:pPr lvl="0" indent="209550" eaLnBrk="0" latinLnBrk="0" hangingPunct="0"/>
            <a:endParaRPr lang="en-US" altLang="ko-KR" sz="16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187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 </a:t>
            </a:r>
            <a:r>
              <a:rPr lang="ko-KR" altLang="en-US" dirty="0" smtClean="0"/>
              <a:t>선다 답안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코드의 실행 결과는</a:t>
            </a:r>
            <a:r>
              <a:rPr lang="en-US" altLang="ko-KR" dirty="0"/>
              <a:t>?</a:t>
            </a:r>
          </a:p>
          <a:p>
            <a:pPr lvl="1"/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397149" y="2403394"/>
            <a:ext cx="4172616" cy="151262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500429" y="2451517"/>
            <a:ext cx="355995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</a:rPr>
              <a:t>value = 50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while value &lt; 100 :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print(value)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value = value + 15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print(“last value= “, value)</a:t>
            </a:r>
          </a:p>
          <a:p>
            <a:pPr lvl="0" indent="209550" eaLnBrk="0" latinLnBrk="0" hangingPunct="0"/>
            <a:endParaRPr lang="en-US" altLang="ko-KR" sz="16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25371" y="4157770"/>
            <a:ext cx="1833608" cy="161778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28650" y="4205891"/>
            <a:ext cx="182971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</a:rPr>
              <a:t>50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65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80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95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110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last</a:t>
            </a:r>
            <a:r>
              <a:rPr lang="ko-KR" altLang="en-US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</a:rPr>
              <a:t>value= 110 </a:t>
            </a:r>
          </a:p>
          <a:p>
            <a:pPr lvl="0" indent="209550" eaLnBrk="0" latinLnBrk="0" hangingPunct="0"/>
            <a:endParaRPr lang="en-US" altLang="ko-KR" sz="16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543660" y="4167591"/>
            <a:ext cx="1833608" cy="161778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646939" y="4215712"/>
            <a:ext cx="182971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</a:rPr>
              <a:t>50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</a:rPr>
              <a:t>65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</a:rPr>
              <a:t>80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</a:rPr>
              <a:t>95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</a:rPr>
              <a:t>last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</a:rPr>
              <a:t>value= 110 </a:t>
            </a:r>
          </a:p>
          <a:p>
            <a:pPr lvl="0" indent="209550" eaLnBrk="0" latinLnBrk="0" hangingPunct="0"/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561949" y="4182482"/>
            <a:ext cx="1833608" cy="161778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65228" y="4230603"/>
            <a:ext cx="182971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</a:rPr>
              <a:t>50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65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80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95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110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last</a:t>
            </a:r>
            <a:r>
              <a:rPr lang="ko-KR" altLang="en-US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</a:rPr>
              <a:t>value= 125 </a:t>
            </a:r>
          </a:p>
          <a:p>
            <a:pPr lvl="0" indent="209550" eaLnBrk="0" latinLnBrk="0" hangingPunct="0"/>
            <a:endParaRPr lang="en-US" altLang="ko-KR" sz="16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6598226" y="4181909"/>
            <a:ext cx="1833608" cy="161778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701505" y="4230030"/>
            <a:ext cx="182971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</a:rPr>
              <a:t>50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65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80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95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last</a:t>
            </a:r>
            <a:r>
              <a:rPr lang="ko-KR" altLang="en-US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</a:rPr>
              <a:t>value= 95 </a:t>
            </a:r>
          </a:p>
          <a:p>
            <a:pPr lvl="0" indent="209550" eaLnBrk="0" latinLnBrk="0" hangingPunct="0"/>
            <a:endParaRPr lang="en-US" altLang="ko-KR" sz="16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8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701471" y="3835148"/>
            <a:ext cx="2421715" cy="201818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427252" y="3835147"/>
            <a:ext cx="2421715" cy="201818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반복문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600" b="1" dirty="0"/>
              <a:t>반복되는 일들을 처리하는 프로그램 필요</a:t>
            </a:r>
            <a:endParaRPr lang="en-US" altLang="ko-KR" sz="2600" b="1" dirty="0"/>
          </a:p>
          <a:p>
            <a:pPr lvl="1"/>
            <a:r>
              <a:rPr lang="ko-KR" altLang="en-US" dirty="0"/>
              <a:t>동일하거나</a:t>
            </a:r>
            <a:r>
              <a:rPr lang="en-US" altLang="ko-KR" dirty="0"/>
              <a:t>, </a:t>
            </a:r>
            <a:r>
              <a:rPr lang="ko-KR" altLang="en-US" dirty="0"/>
              <a:t>규칙적으로 변화하는 작업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/>
              </a:rPr>
              <a:t></a:t>
            </a:r>
            <a:r>
              <a:rPr lang="ko-KR" altLang="en-US" dirty="0">
                <a:sym typeface="Wingdings"/>
              </a:rPr>
              <a:t> 조건에 맞는동안 반복</a:t>
            </a:r>
            <a:endParaRPr lang="en-US" altLang="ko-KR" dirty="0"/>
          </a:p>
          <a:p>
            <a:r>
              <a:rPr lang="ko-KR" altLang="en-US" sz="2600" b="1" dirty="0" err="1"/>
              <a:t>반복문</a:t>
            </a:r>
            <a:r>
              <a:rPr lang="ko-KR" altLang="en-US" sz="2600" b="1" dirty="0"/>
              <a:t> 종류</a:t>
            </a:r>
            <a:endParaRPr lang="en-US" altLang="ko-KR" sz="2600" b="1" dirty="0"/>
          </a:p>
          <a:p>
            <a:pPr lvl="1"/>
            <a:r>
              <a:rPr lang="en-US" altLang="ko-KR" dirty="0">
                <a:solidFill>
                  <a:srgbClr val="FF6600"/>
                </a:solidFill>
              </a:rPr>
              <a:t>while</a:t>
            </a:r>
          </a:p>
          <a:p>
            <a:pPr lvl="1"/>
            <a:r>
              <a:rPr lang="en-US" altLang="ko-KR" dirty="0">
                <a:solidFill>
                  <a:srgbClr val="FF6600"/>
                </a:solidFill>
              </a:rPr>
              <a:t>For</a:t>
            </a:r>
          </a:p>
          <a:p>
            <a:pPr lvl="1"/>
            <a:endParaRPr lang="en-US" altLang="ko-KR" dirty="0">
              <a:solidFill>
                <a:srgbClr val="FF6600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569612" y="3896824"/>
            <a:ext cx="22323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print 0,1,2,…9 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 range(10) :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738473" y="3896824"/>
            <a:ext cx="223231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print 0,1,2,…9 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 10 :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+ 1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669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</a:t>
            </a:r>
            <a:r>
              <a:rPr lang="en-US" altLang="ko-KR" dirty="0"/>
              <a:t> </a:t>
            </a:r>
            <a:r>
              <a:rPr lang="ko-KR" altLang="en-US" dirty="0"/>
              <a:t>선다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같은 결과가 나타나는 코드는</a:t>
            </a:r>
            <a:r>
              <a:rPr lang="en-US" altLang="ko-KR" dirty="0"/>
              <a:t>?</a:t>
            </a:r>
          </a:p>
          <a:p>
            <a:pPr lvl="1"/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568190" y="1906437"/>
            <a:ext cx="1439355" cy="170674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694742" y="1984377"/>
            <a:ext cx="166406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</a:rPr>
              <a:t>Hello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cs typeface="Consolas" panose="020B0609020204030204" pitchFamily="49" charset="0"/>
              </a:rPr>
              <a:t>There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Hello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cs typeface="Consolas" panose="020B0609020204030204" pitchFamily="49" charset="0"/>
              </a:rPr>
              <a:t>There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Hello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cs typeface="Consolas" panose="020B0609020204030204" pitchFamily="49" charset="0"/>
              </a:rPr>
              <a:t>There</a:t>
            </a:r>
          </a:p>
          <a:p>
            <a:endParaRPr lang="en-US" altLang="ko-KR" sz="16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79775" y="4187487"/>
            <a:ext cx="1833608" cy="161778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68006" y="4252089"/>
            <a:ext cx="182971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</a:rPr>
              <a:t>for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 in range(6) :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 ("Hello")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 ("There")</a:t>
            </a:r>
          </a:p>
          <a:p>
            <a:pPr lvl="0" indent="209550" eaLnBrk="0" latinLnBrk="0" hangingPunct="0"/>
            <a:endParaRPr lang="en-US" altLang="ko-KR" sz="16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920201" y="4187487"/>
            <a:ext cx="1833608" cy="161778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971840" y="4260169"/>
            <a:ext cx="173032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</a:rPr>
              <a:t>for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 in range(3) :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 ("Hello")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print ("There")</a:t>
            </a:r>
          </a:p>
          <a:p>
            <a:pPr lvl="0" indent="209550" eaLnBrk="0" latinLnBrk="0" hangingPunct="0"/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961245" y="4187487"/>
            <a:ext cx="1833608" cy="161778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953489" y="4290076"/>
            <a:ext cx="182971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</a:rPr>
              <a:t>for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 in range(3) :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 ("Hello")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 ("There")</a:t>
            </a:r>
          </a:p>
          <a:p>
            <a:pPr lvl="0" indent="209550" eaLnBrk="0" latinLnBrk="0" hangingPunct="0"/>
            <a:endParaRPr lang="en-US" altLang="ko-KR" sz="16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014058" y="4142345"/>
            <a:ext cx="1833608" cy="161778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7002289" y="4206947"/>
            <a:ext cx="182971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</a:rPr>
              <a:t>for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 in range(6) :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 ("Hello")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print ("There")</a:t>
            </a:r>
          </a:p>
          <a:p>
            <a:pPr lvl="0" indent="209550" eaLnBrk="0" latinLnBrk="0" hangingPunct="0"/>
            <a:endParaRPr lang="en-US" altLang="ko-KR" sz="16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900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</a:t>
            </a:r>
            <a:r>
              <a:rPr lang="en-US" altLang="ko-KR" dirty="0"/>
              <a:t> </a:t>
            </a:r>
            <a:r>
              <a:rPr lang="ko-KR" altLang="en-US" smtClean="0"/>
              <a:t>선다 답안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같은 결과가 나타나는 코드는</a:t>
            </a:r>
            <a:r>
              <a:rPr lang="en-US" altLang="ko-KR" dirty="0"/>
              <a:t>?</a:t>
            </a:r>
          </a:p>
          <a:p>
            <a:pPr lvl="1"/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568190" y="1906437"/>
            <a:ext cx="1439355" cy="170674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694742" y="1984377"/>
            <a:ext cx="166406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</a:rPr>
              <a:t>Hello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cs typeface="Consolas" panose="020B0609020204030204" pitchFamily="49" charset="0"/>
              </a:rPr>
              <a:t>There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Hello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cs typeface="Consolas" panose="020B0609020204030204" pitchFamily="49" charset="0"/>
              </a:rPr>
              <a:t>There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Hello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cs typeface="Consolas" panose="020B0609020204030204" pitchFamily="49" charset="0"/>
              </a:rPr>
              <a:t>There</a:t>
            </a:r>
          </a:p>
          <a:p>
            <a:endParaRPr lang="en-US" altLang="ko-KR" sz="16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79775" y="4187487"/>
            <a:ext cx="1833608" cy="161778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68006" y="4252089"/>
            <a:ext cx="182971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</a:rPr>
              <a:t>for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 in range(6) :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 ("Hello")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 ("There")</a:t>
            </a:r>
          </a:p>
          <a:p>
            <a:pPr lvl="0" indent="209550" eaLnBrk="0" latinLnBrk="0" hangingPunct="0"/>
            <a:endParaRPr lang="en-US" altLang="ko-KR" sz="16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099514" y="4187487"/>
            <a:ext cx="1833608" cy="161778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151153" y="4260169"/>
            <a:ext cx="173032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</a:rPr>
              <a:t>for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 in range(3) :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 ("Hello")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print ("There")</a:t>
            </a:r>
          </a:p>
          <a:p>
            <a:pPr lvl="0" indent="209550" eaLnBrk="0" latinLnBrk="0" hangingPunct="0"/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132072" y="4252089"/>
            <a:ext cx="1833608" cy="161778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47718" y="4319159"/>
            <a:ext cx="182971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</a:rPr>
              <a:t>for 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</a:rPr>
              <a:t> in range(3) :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</a:rPr>
              <a:t>    print ("Hello")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</a:rPr>
              <a:t>    print ("There")</a:t>
            </a:r>
          </a:p>
          <a:p>
            <a:pPr lvl="0" indent="209550" eaLnBrk="0" latinLnBrk="0" hangingPunct="0"/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176387" y="4304195"/>
            <a:ext cx="1833608" cy="161778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7164618" y="4368797"/>
            <a:ext cx="182971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</a:rPr>
              <a:t>for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 in range(6) :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 ("Hello")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print ("There")</a:t>
            </a:r>
          </a:p>
          <a:p>
            <a:pPr lvl="0" indent="209550" eaLnBrk="0" latinLnBrk="0" hangingPunct="0"/>
            <a:endParaRPr lang="en-US" altLang="ko-KR" sz="16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643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  <a:r>
              <a:rPr lang="en-US" altLang="ko-KR" dirty="0"/>
              <a:t>_02 </a:t>
            </a:r>
            <a:r>
              <a:rPr lang="ko-KR" altLang="en-US" dirty="0"/>
              <a:t>반복문의 이해</a:t>
            </a:r>
          </a:p>
        </p:txBody>
      </p:sp>
    </p:spTree>
    <p:extLst>
      <p:ext uri="{BB962C8B-B14F-4D97-AF65-F5344CB8AC3E}">
        <p14:creationId xmlns:p14="http://schemas.microsoft.com/office/powerpoint/2010/main" val="319234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흐름</a:t>
            </a:r>
          </a:p>
        </p:txBody>
      </p:sp>
      <p:sp>
        <p:nvSpPr>
          <p:cNvPr id="4" name="순서도: 판단 3"/>
          <p:cNvSpPr/>
          <p:nvPr/>
        </p:nvSpPr>
        <p:spPr>
          <a:xfrm>
            <a:off x="3766771" y="2604025"/>
            <a:ext cx="2520280" cy="94523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Condition?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95674" y="3822961"/>
            <a:ext cx="1656184" cy="57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꺾인 연결선 5"/>
          <p:cNvCxnSpPr>
            <a:stCxn id="4" idx="2"/>
            <a:endCxn id="5" idx="0"/>
          </p:cNvCxnSpPr>
          <p:nvPr/>
        </p:nvCxnSpPr>
        <p:spPr>
          <a:xfrm rot="5400000">
            <a:off x="4888487" y="3684537"/>
            <a:ext cx="273704" cy="314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연결자 6"/>
          <p:cNvSpPr/>
          <p:nvPr/>
        </p:nvSpPr>
        <p:spPr>
          <a:xfrm>
            <a:off x="4738879" y="5341325"/>
            <a:ext cx="288032" cy="28803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꺾인 연결선 8"/>
          <p:cNvCxnSpPr>
            <a:stCxn id="4" idx="1"/>
            <a:endCxn id="7" idx="2"/>
          </p:cNvCxnSpPr>
          <p:nvPr/>
        </p:nvCxnSpPr>
        <p:spPr>
          <a:xfrm rot="10800000" flipH="1" flipV="1">
            <a:off x="3766771" y="3076641"/>
            <a:ext cx="972108" cy="2408700"/>
          </a:xfrm>
          <a:prstGeom prst="bentConnector3">
            <a:avLst>
              <a:gd name="adj1" fmla="val -2351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" idx="4"/>
          </p:cNvCxnSpPr>
          <p:nvPr/>
        </p:nvCxnSpPr>
        <p:spPr>
          <a:xfrm>
            <a:off x="4882895" y="562935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5269" y="2707309"/>
            <a:ext cx="68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endParaRPr lang="ko-KR" altLang="en-US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24875" y="346946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026911" y="224398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rot="16200000" flipH="1">
            <a:off x="4933066" y="2341984"/>
            <a:ext cx="2562545" cy="2363783"/>
          </a:xfrm>
          <a:prstGeom prst="bentConnector3">
            <a:avLst>
              <a:gd name="adj1" fmla="val -849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029861" y="4394163"/>
            <a:ext cx="2586" cy="410985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5012337" y="4788493"/>
            <a:ext cx="2372463" cy="313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25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조건절을</a:t>
            </a:r>
            <a:r>
              <a:rPr lang="ko-KR" altLang="en-US" dirty="0"/>
              <a:t> 평가</a:t>
            </a:r>
            <a:r>
              <a:rPr lang="en-US" altLang="ko-KR" dirty="0"/>
              <a:t>, true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를 확인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만약 </a:t>
            </a:r>
            <a:r>
              <a:rPr lang="ko-KR" altLang="en-US" dirty="0" err="1"/>
              <a:t>조건절의</a:t>
            </a:r>
            <a:r>
              <a:rPr lang="ko-KR" altLang="en-US" dirty="0"/>
              <a:t> 결과가 </a:t>
            </a:r>
            <a:r>
              <a:rPr lang="en-US" altLang="ko-KR" dirty="0"/>
              <a:t>false(0)</a:t>
            </a:r>
            <a:r>
              <a:rPr lang="ko-KR" altLang="en-US" dirty="0"/>
              <a:t>이면 </a:t>
            </a:r>
            <a:endParaRPr lang="en-US" altLang="ko-KR" dirty="0"/>
          </a:p>
          <a:p>
            <a:pPr lvl="2"/>
            <a:r>
              <a:rPr lang="en-US" altLang="ko-KR" dirty="0"/>
              <a:t>while</a:t>
            </a:r>
            <a:r>
              <a:rPr lang="ko-KR" altLang="en-US" dirty="0"/>
              <a:t>문에서 빠져 나와 다음 명령문을 실행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만약 </a:t>
            </a:r>
            <a:r>
              <a:rPr lang="ko-KR" altLang="en-US" dirty="0" err="1"/>
              <a:t>조건절의</a:t>
            </a:r>
            <a:r>
              <a:rPr lang="ko-KR" altLang="en-US" dirty="0"/>
              <a:t> 결과가 </a:t>
            </a:r>
            <a:r>
              <a:rPr lang="en-US" altLang="ko-KR" dirty="0"/>
              <a:t>true (1)</a:t>
            </a:r>
            <a:r>
              <a:rPr lang="ko-KR" altLang="en-US" dirty="0"/>
              <a:t>이면 </a:t>
            </a:r>
            <a:endParaRPr lang="en-US" altLang="ko-KR" dirty="0"/>
          </a:p>
          <a:p>
            <a:pPr lvl="2"/>
            <a:r>
              <a:rPr lang="en-US" altLang="ko-KR" dirty="0"/>
              <a:t>while</a:t>
            </a:r>
            <a:r>
              <a:rPr lang="ko-KR" altLang="en-US" dirty="0"/>
              <a:t>문 안의 몸체</a:t>
            </a:r>
            <a:r>
              <a:rPr lang="en-US" altLang="ko-KR" dirty="0"/>
              <a:t>(body)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lvl="2"/>
            <a:r>
              <a:rPr lang="ko-KR" altLang="en-US" dirty="0"/>
              <a:t>몸체를 실행한 이후 다시 </a:t>
            </a:r>
            <a:r>
              <a:rPr lang="en-US" altLang="ko-KR" dirty="0"/>
              <a:t>1</a:t>
            </a:r>
            <a:r>
              <a:rPr lang="ko-KR" altLang="en-US" dirty="0"/>
              <a:t>단계부터 시작함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01446" y="1666231"/>
            <a:ext cx="3668954" cy="208167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990564" y="1736487"/>
            <a:ext cx="311859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print 0,1,2,…9 </a:t>
            </a:r>
          </a:p>
          <a:p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en-US" altLang="ko-KR" sz="1600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 10 </a:t>
            </a: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+ 1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print(‘exit value; ‘,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007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while() </a:t>
            </a:r>
            <a:r>
              <a:rPr lang="ko-KR" altLang="en-US" dirty="0"/>
              <a:t>연습하기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11715" y="1711625"/>
            <a:ext cx="3151722" cy="255539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36955" y="1835158"/>
            <a:ext cx="312648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latin typeface="맑은 고딕" panose="020B0503020000020004" pitchFamily="50" charset="-127"/>
              </a:rPr>
              <a:t>출력 결과는</a:t>
            </a:r>
            <a:r>
              <a:rPr lang="en-US" altLang="ko-KR" sz="1600" dirty="0">
                <a:latin typeface="맑은 고딕" panose="020B0503020000020004" pitchFamily="50" charset="-127"/>
              </a:rPr>
              <a:t>?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 = 50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 value &lt; 100 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value = value + 10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print(value)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print(“last value= “, value)</a:t>
            </a: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945" y="1938029"/>
            <a:ext cx="2025378" cy="1809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9257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while() </a:t>
            </a:r>
            <a:r>
              <a:rPr lang="ko-KR" altLang="en-US" dirty="0"/>
              <a:t>연습하기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8650" y="1690689"/>
            <a:ext cx="3380642" cy="261754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58731" y="1831500"/>
            <a:ext cx="304834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latin typeface="맑은 고딕" panose="020B0503020000020004" pitchFamily="50" charset="-127"/>
              </a:rPr>
              <a:t>출력 결과는</a:t>
            </a:r>
            <a:r>
              <a:rPr lang="en-US" altLang="ko-KR" sz="1600" dirty="0">
                <a:latin typeface="맑은 고딕" panose="020B0503020000020004" pitchFamily="50" charset="-127"/>
              </a:rPr>
              <a:t>?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 = 100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 value &gt; 0 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value = value - 5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print(value)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print(“last value= “, value)</a:t>
            </a:r>
          </a:p>
        </p:txBody>
      </p:sp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31500"/>
            <a:ext cx="1848108" cy="4382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4703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while() </a:t>
            </a:r>
            <a:r>
              <a:rPr lang="ko-KR" altLang="en-US" dirty="0"/>
              <a:t>연습하기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616721" y="1791887"/>
            <a:ext cx="3058464" cy="279121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741775" y="1876252"/>
            <a:ext cx="253746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결과는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1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&lt;= 2**10 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2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print(“last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= “,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내용 개체 틀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91888"/>
            <a:ext cx="1933845" cy="2791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8582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while() </a:t>
            </a:r>
            <a:r>
              <a:rPr lang="ko-KR" altLang="en-US" dirty="0"/>
              <a:t>연습하기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28650" y="1690688"/>
            <a:ext cx="2800350" cy="252961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3704" y="1775053"/>
            <a:ext cx="291038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결과는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2**10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&gt; 1 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2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print(“last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= “,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</a:t>
            </a:r>
            <a:r>
              <a:rPr lang="en-US" altLang="ko-KR" sz="1600" dirty="0">
                <a:latin typeface="맑은 고딕" panose="020B0503020000020004" pitchFamily="50" charset="-127"/>
              </a:rPr>
              <a:t>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366" y="1796384"/>
            <a:ext cx="2011317" cy="2791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196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4524</TotalTime>
  <Words>1239</Words>
  <Application>Microsoft Office PowerPoint</Application>
  <PresentationFormat>화면 슬라이드 쇼(4:3)</PresentationFormat>
  <Paragraphs>399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반복문의 이해 4주차_02</vt:lpstr>
      <vt:lpstr>학습목표</vt:lpstr>
      <vt:lpstr>반복문</vt:lpstr>
      <vt:lpstr>반복문 흐름</vt:lpstr>
      <vt:lpstr>while문</vt:lpstr>
      <vt:lpstr>while() 연습하기 1</vt:lpstr>
      <vt:lpstr>while() 연습하기 2</vt:lpstr>
      <vt:lpstr>while() 연습하기 3</vt:lpstr>
      <vt:lpstr>while() 연습하기 4</vt:lpstr>
      <vt:lpstr>for문 </vt:lpstr>
      <vt:lpstr>for문 연습하기 1</vt:lpstr>
      <vt:lpstr>for문 연습하기 2</vt:lpstr>
      <vt:lpstr>for문 연습하기 3</vt:lpstr>
      <vt:lpstr>for문 연습하기 4</vt:lpstr>
      <vt:lpstr>연습문제 1-1, 오류 찾기</vt:lpstr>
      <vt:lpstr>연습문제 1-1, 답안</vt:lpstr>
      <vt:lpstr>연습문제 1-2, 오류 찾기</vt:lpstr>
      <vt:lpstr>연습문제 1-2, 답안</vt:lpstr>
      <vt:lpstr>연습문제 1-3, 오류 찾기</vt:lpstr>
      <vt:lpstr>연습문제 1-3, 답안</vt:lpstr>
      <vt:lpstr>연습문제 2, 결과 써 보기</vt:lpstr>
      <vt:lpstr>연습문제 2, 답안 </vt:lpstr>
      <vt:lpstr>연습문제 2, 결과 써 보기</vt:lpstr>
      <vt:lpstr>연습문제 2, 답안 </vt:lpstr>
      <vt:lpstr>연습문제 2, 결과 써 보기</vt:lpstr>
      <vt:lpstr>연습문제 2, 답안 </vt:lpstr>
      <vt:lpstr>강의 요약</vt:lpstr>
      <vt:lpstr>사지 선다</vt:lpstr>
      <vt:lpstr>사지 선다 답안</vt:lpstr>
      <vt:lpstr>사지 선다</vt:lpstr>
      <vt:lpstr>사지 선다 답안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이광현</dc:creator>
  <cp:lastModifiedBy>user</cp:lastModifiedBy>
  <cp:revision>360</cp:revision>
  <dcterms:created xsi:type="dcterms:W3CDTF">2015-11-07T02:06:58Z</dcterms:created>
  <dcterms:modified xsi:type="dcterms:W3CDTF">2019-08-14T00:26:56Z</dcterms:modified>
</cp:coreProperties>
</file>