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8" r:id="rId21"/>
    <p:sldId id="289" r:id="rId22"/>
    <p:sldId id="292" r:id="rId23"/>
    <p:sldId id="293" r:id="rId24"/>
    <p:sldId id="275" r:id="rId25"/>
    <p:sldId id="276" r:id="rId26"/>
    <p:sldId id="277" r:id="rId27"/>
    <p:sldId id="278" r:id="rId28"/>
    <p:sldId id="279" r:id="rId29"/>
    <p:sldId id="290" r:id="rId30"/>
    <p:sldId id="291" r:id="rId31"/>
    <p:sldId id="280" r:id="rId32"/>
    <p:sldId id="281" r:id="rId33"/>
    <p:sldId id="282" r:id="rId34"/>
    <p:sldId id="285" r:id="rId35"/>
    <p:sldId id="283" r:id="rId36"/>
    <p:sldId id="287" r:id="rId37"/>
    <p:sldId id="284" r:id="rId3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4" autoAdjust="0"/>
    <p:restoredTop sz="91245" autoAdjust="0"/>
  </p:normalViewPr>
  <p:slideViewPr>
    <p:cSldViewPr snapToGrid="0">
      <p:cViewPr varScale="1">
        <p:scale>
          <a:sx n="86" d="100"/>
          <a:sy n="86" d="100"/>
        </p:scale>
        <p:origin x="12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2020-02-25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223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37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846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6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4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50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1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0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50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21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3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48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25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96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87D5-0C89-451A-BFAF-1668DF34708F}" type="datetimeFigureOut">
              <a:rPr lang="ko-KR" altLang="en-US" smtClean="0"/>
              <a:t>2020-02-25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83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5" y="2689665"/>
            <a:ext cx="6114241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dirty="0">
                <a:solidFill>
                  <a:schemeClr val="bg1"/>
                </a:solidFill>
              </a:rPr>
              <a:t>리스트의 이해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7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63092" y="2689665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한 동 대 학 교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cxnSp>
        <p:nvCxnSpPr>
          <p:cNvPr id="8" name="직선 연결선 7"/>
          <p:cNvCxnSpPr/>
          <p:nvPr/>
        </p:nvCxnSpPr>
        <p:spPr>
          <a:xfrm>
            <a:off x="6902361" y="2689665"/>
            <a:ext cx="0" cy="13678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716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  <a:r>
              <a:rPr lang="en-US" altLang="ko-KR" dirty="0"/>
              <a:t>, Methods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230072"/>
              </p:ext>
            </p:extLst>
          </p:nvPr>
        </p:nvGraphicFramePr>
        <p:xfrm>
          <a:off x="704850" y="1766356"/>
          <a:ext cx="7886700" cy="43513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7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9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36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.append()</a:t>
                      </a:r>
                      <a:endParaRPr lang="en-US" altLang="ko-KR" sz="1400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리스트 내에 새로운 아이템 한 개를 추가하여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마지막에 위치한다</a:t>
                      </a:r>
                      <a:endParaRPr lang="en-US" altLang="ko-KR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66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.insert()</a:t>
                      </a:r>
                      <a:endParaRPr lang="en-US" altLang="ko-KR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/>
                        <a:t>리스트 내에 </a:t>
                      </a:r>
                      <a:r>
                        <a:rPr lang="en-US" altLang="ko-KR" sz="1400" kern="1200" dirty="0"/>
                        <a:t>index </a:t>
                      </a:r>
                      <a:r>
                        <a:rPr lang="ko-KR" altLang="en-US" sz="1400" kern="1200" dirty="0"/>
                        <a:t>번호와 아이템 내용을 추가한다</a:t>
                      </a:r>
                      <a:endParaRPr lang="en-US" altLang="ko-KR" sz="1400" kern="1200" dirty="0"/>
                    </a:p>
                    <a:p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36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.extend()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/>
                        <a:t>다른 이름의</a:t>
                      </a:r>
                      <a:r>
                        <a:rPr lang="en-US" altLang="ko-KR" sz="1400" kern="1200" dirty="0"/>
                        <a:t> </a:t>
                      </a:r>
                      <a:r>
                        <a:rPr lang="ko-KR" altLang="en-US" sz="1400" kern="1200" dirty="0"/>
                        <a:t>리스트</a:t>
                      </a:r>
                      <a:r>
                        <a:rPr lang="en-US" altLang="ko-KR" sz="1400" kern="1200" dirty="0"/>
                        <a:t>,</a:t>
                      </a:r>
                      <a:r>
                        <a:rPr lang="ko-KR" altLang="en-US" sz="1400" kern="1200" dirty="0"/>
                        <a:t> 아이템 모두를 추가한다</a:t>
                      </a:r>
                      <a:endParaRPr lang="en-US" altLang="ko-KR" sz="1400" kern="1200" dirty="0"/>
                    </a:p>
                    <a:p>
                      <a:pPr latinLnBrk="1"/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3631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400" kern="1200" dirty="0">
                          <a:effectLst/>
                        </a:rPr>
                        <a:t>.sort()</a:t>
                      </a:r>
                      <a:endParaRPr kumimoji="0" lang="ko-KR" altLang="en-US" sz="14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/>
                        <a:t>리스트의 아이템들을 순서대로 정열 </a:t>
                      </a:r>
                      <a:r>
                        <a:rPr lang="en-US" altLang="ko-KR" sz="1400" kern="1200" dirty="0"/>
                        <a:t>, </a:t>
                      </a:r>
                      <a:r>
                        <a:rPr lang="ko-KR" altLang="en-US" sz="1400" kern="1200" dirty="0"/>
                        <a:t>순서는</a:t>
                      </a:r>
                      <a:r>
                        <a:rPr lang="en-US" altLang="ko-KR" sz="1400" kern="1200" dirty="0"/>
                        <a:t> </a:t>
                      </a:r>
                      <a:r>
                        <a:rPr lang="en-US" altLang="ko-KR" sz="1400" kern="1200" dirty="0" err="1"/>
                        <a:t>ascii</a:t>
                      </a:r>
                      <a:r>
                        <a:rPr lang="en-US" altLang="ko-KR" sz="1400" kern="1200" dirty="0"/>
                        <a:t> code </a:t>
                      </a:r>
                      <a:r>
                        <a:rPr lang="ko-KR" altLang="en-US" sz="1400" kern="1200" dirty="0"/>
                        <a:t>순이다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4144">
                <a:tc>
                  <a:txBody>
                    <a:bodyPr/>
                    <a:lstStyle/>
                    <a:p>
                      <a:pPr marL="0" algn="l" rtl="0" eaLnBrk="1" latinLnBrk="1" hangingPunct="1"/>
                      <a:r>
                        <a:rPr kumimoji="0" lang="en-US" altLang="ko-KR" sz="1400" kern="1200" dirty="0">
                          <a:effectLst/>
                        </a:rPr>
                        <a:t>.pop()</a:t>
                      </a:r>
                      <a:endParaRPr kumimoji="0" lang="en-US" altLang="ko-KR" sz="140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kern="1200" dirty="0"/>
                        <a:t>리스트 내에 존재하는 아이템의</a:t>
                      </a:r>
                      <a:r>
                        <a:rPr lang="en-US" altLang="ko-KR" sz="1400" kern="1200" dirty="0"/>
                        <a:t> index </a:t>
                      </a:r>
                      <a:r>
                        <a:rPr lang="ko-KR" altLang="en-US" sz="1400" kern="1200" dirty="0"/>
                        <a:t>번호를 입력 받아 삭제한다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363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.remove()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dirty="0"/>
                        <a:t>리스트 내에 존재하는 아이템을 삭제</a:t>
                      </a:r>
                      <a:r>
                        <a:rPr lang="en-US" altLang="ko-KR" sz="1400" kern="1200" dirty="0"/>
                        <a:t>, </a:t>
                      </a:r>
                      <a:r>
                        <a:rPr lang="ko-KR" altLang="en-US" sz="1400" kern="1200" dirty="0"/>
                        <a:t>동일한 아이템 있으면 처음 아이템만 삭제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9971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.append()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902594" y="1690689"/>
            <a:ext cx="7174606" cy="3033711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76085" y="1765823"/>
            <a:ext cx="66133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/>
              <a:t># method append</a:t>
            </a:r>
          </a:p>
          <a:p>
            <a:endParaRPr lang="en-US" altLang="ko-KR" sz="1600" dirty="0"/>
          </a:p>
          <a:p>
            <a:r>
              <a:rPr lang="en-US" altLang="ko-KR" sz="1600" dirty="0"/>
              <a:t>&gt;&gt;&gt; t1 = ['x', 'y', 'z']</a:t>
            </a:r>
          </a:p>
          <a:p>
            <a:r>
              <a:rPr lang="en-US" altLang="ko-KR" sz="1600" dirty="0"/>
              <a:t>&gt;&gt;&gt; </a:t>
            </a:r>
            <a:r>
              <a:rPr lang="en-US" altLang="ko-KR" sz="1600" dirty="0">
                <a:solidFill>
                  <a:srgbClr val="FF6600"/>
                </a:solidFill>
              </a:rPr>
              <a:t>t1.append('a')</a:t>
            </a:r>
          </a:p>
          <a:p>
            <a:r>
              <a:rPr lang="en-US" altLang="ko-KR" sz="1600" dirty="0"/>
              <a:t>&gt;&gt;&gt; t1</a:t>
            </a:r>
          </a:p>
          <a:p>
            <a:r>
              <a:rPr lang="en-US" altLang="ko-KR" sz="1600" dirty="0"/>
              <a:t>[‘x', ‘y', ‘z', ‘a']</a:t>
            </a:r>
          </a:p>
          <a:p>
            <a:r>
              <a:rPr lang="en-US" altLang="ko-KR" sz="1600" dirty="0"/>
              <a:t>&gt;&gt;&gt; </a:t>
            </a:r>
            <a:r>
              <a:rPr lang="en-US" altLang="ko-KR" sz="1600" dirty="0">
                <a:solidFill>
                  <a:srgbClr val="FF6600"/>
                </a:solidFill>
              </a:rPr>
              <a:t>t1.append('e')</a:t>
            </a:r>
          </a:p>
          <a:p>
            <a:r>
              <a:rPr lang="en-US" altLang="ko-KR" sz="1600" dirty="0"/>
              <a:t>&gt;&gt;&gt; t1</a:t>
            </a:r>
          </a:p>
          <a:p>
            <a:r>
              <a:rPr lang="en-US" altLang="ko-KR" sz="1600" dirty="0"/>
              <a:t>[‘x', ‘y', ‘z', ‘a‘, ‘e’]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42822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.insert()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1128473" y="1704978"/>
            <a:ext cx="6982594" cy="3492228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21085" y="1819629"/>
            <a:ext cx="6407383" cy="3150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/>
              <a:t># method insert</a:t>
            </a:r>
          </a:p>
          <a:p>
            <a:endParaRPr lang="en-US" altLang="ko-KR" sz="1600" dirty="0"/>
          </a:p>
          <a:p>
            <a:r>
              <a:rPr lang="en-US" altLang="ko-KR" sz="1600" dirty="0"/>
              <a:t>&gt;&gt;&gt; t1 = ['x', 'y', 'z']</a:t>
            </a:r>
          </a:p>
          <a:p>
            <a:r>
              <a:rPr lang="en-US" altLang="ko-KR" sz="1600" dirty="0"/>
              <a:t>&gt;&gt;&gt; t1</a:t>
            </a:r>
          </a:p>
          <a:p>
            <a:r>
              <a:rPr lang="en-US" altLang="ko-KR" sz="1600" dirty="0"/>
              <a:t>['x', 'y', 'z’] </a:t>
            </a:r>
          </a:p>
          <a:p>
            <a:r>
              <a:rPr lang="en-US" altLang="ko-KR" sz="1600" dirty="0"/>
              <a:t>&gt;&gt;&gt; </a:t>
            </a:r>
            <a:r>
              <a:rPr lang="en-US" altLang="ko-KR" sz="1600" dirty="0">
                <a:solidFill>
                  <a:srgbClr val="FF6600"/>
                </a:solidFill>
              </a:rPr>
              <a:t>t1.insert(1, ‘a’)</a:t>
            </a:r>
          </a:p>
          <a:p>
            <a:r>
              <a:rPr lang="en-US" altLang="ko-KR" sz="1600" dirty="0"/>
              <a:t>&gt;&gt;&gt; t1</a:t>
            </a:r>
          </a:p>
          <a:p>
            <a:r>
              <a:rPr lang="en-US" altLang="ko-KR" sz="1600" dirty="0"/>
              <a:t>[‘x’, ‘a’, ‘y', ‘z']</a:t>
            </a:r>
          </a:p>
          <a:p>
            <a:r>
              <a:rPr lang="en-US" altLang="ko-KR" sz="1600" dirty="0"/>
              <a:t>&gt;&gt;&gt; </a:t>
            </a:r>
            <a:r>
              <a:rPr lang="en-US" altLang="ko-KR" sz="1600" dirty="0">
                <a:solidFill>
                  <a:srgbClr val="FF6600"/>
                </a:solidFill>
              </a:rPr>
              <a:t>t1.insert(1, ‘e’)</a:t>
            </a:r>
          </a:p>
          <a:p>
            <a:r>
              <a:rPr lang="en-US" altLang="ko-KR" sz="1600" dirty="0"/>
              <a:t>&gt;&gt;&gt; t1</a:t>
            </a:r>
          </a:p>
          <a:p>
            <a:r>
              <a:rPr lang="en-US" altLang="ko-KR" sz="1600" dirty="0"/>
              <a:t>[‘x’, ‘e’, ‘a’, ‘y', ‘z']</a:t>
            </a:r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53230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.extend()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020233" y="1668325"/>
            <a:ext cx="7052734" cy="3566712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03130" y="1874699"/>
            <a:ext cx="6471745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/>
              <a:t># method extend</a:t>
            </a:r>
          </a:p>
          <a:p>
            <a:endParaRPr lang="en-US" altLang="ko-KR" sz="1600" dirty="0"/>
          </a:p>
          <a:p>
            <a:r>
              <a:rPr lang="en-US" altLang="ko-KR" sz="1600" dirty="0"/>
              <a:t>&gt;&gt;&gt; t1 = ['x', 'y', 'z']</a:t>
            </a:r>
          </a:p>
          <a:p>
            <a:r>
              <a:rPr lang="en-US" altLang="ko-KR" sz="1600" dirty="0"/>
              <a:t>&gt;&gt;&gt; t2 = ['d', 'e']</a:t>
            </a:r>
          </a:p>
          <a:p>
            <a:r>
              <a:rPr lang="en-US" altLang="ko-KR" sz="1600" dirty="0"/>
              <a:t>&gt;&gt;&gt; </a:t>
            </a:r>
            <a:r>
              <a:rPr lang="en-US" altLang="ko-KR" sz="1600" dirty="0">
                <a:solidFill>
                  <a:srgbClr val="FF6600"/>
                </a:solidFill>
              </a:rPr>
              <a:t>t1.extend(t2)</a:t>
            </a:r>
          </a:p>
          <a:p>
            <a:r>
              <a:rPr lang="en-US" altLang="ko-KR" sz="1600" dirty="0"/>
              <a:t>&gt;&gt;&gt; t1</a:t>
            </a:r>
          </a:p>
          <a:p>
            <a:r>
              <a:rPr lang="en-US" altLang="ko-KR" sz="1600" dirty="0"/>
              <a:t>[‘x’, ‘y', ‘z', 'd', 'e']</a:t>
            </a:r>
          </a:p>
          <a:p>
            <a:r>
              <a:rPr lang="en-US" altLang="ko-KR" sz="1600" dirty="0"/>
              <a:t>&gt;&gt;&gt; </a:t>
            </a:r>
            <a:r>
              <a:rPr lang="en-US" altLang="ko-KR" sz="1600" dirty="0">
                <a:solidFill>
                  <a:srgbClr val="FF6600"/>
                </a:solidFill>
              </a:rPr>
              <a:t>t2.extend(t1)</a:t>
            </a:r>
          </a:p>
          <a:p>
            <a:r>
              <a:rPr lang="en-US" altLang="ko-KR" sz="1600" dirty="0"/>
              <a:t>&gt;&gt;&gt; t2</a:t>
            </a:r>
          </a:p>
          <a:p>
            <a:r>
              <a:rPr lang="en-US" altLang="ko-KR" sz="1600" dirty="0"/>
              <a:t>[‘d’, ‘e’, ‘x’, ‘y', ‘z', 'd', 'e']</a:t>
            </a:r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525129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.sort()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68917" y="1743660"/>
            <a:ext cx="6906683" cy="2570107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42407" y="1818793"/>
            <a:ext cx="49965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/>
              <a:t>#method sort</a:t>
            </a:r>
          </a:p>
          <a:p>
            <a:endParaRPr lang="en-US" altLang="ko-KR" sz="1600" dirty="0"/>
          </a:p>
          <a:p>
            <a:r>
              <a:rPr lang="fr-FR" altLang="ko-KR" sz="1600" dirty="0"/>
              <a:t>&gt;&gt;&gt; t = ['d', 'c', 'e', 'b', 'a']</a:t>
            </a:r>
          </a:p>
          <a:p>
            <a:r>
              <a:rPr lang="en-US" altLang="ko-KR" sz="1600" dirty="0"/>
              <a:t>&gt;&gt;&gt; </a:t>
            </a:r>
            <a:r>
              <a:rPr lang="en-US" altLang="ko-KR" sz="1600" dirty="0" err="1">
                <a:solidFill>
                  <a:srgbClr val="FF6600"/>
                </a:solidFill>
              </a:rPr>
              <a:t>t.sort</a:t>
            </a:r>
            <a:r>
              <a:rPr lang="en-US" altLang="ko-KR" sz="1600" dirty="0">
                <a:solidFill>
                  <a:srgbClr val="FF6600"/>
                </a:solidFill>
              </a:rPr>
              <a:t>()</a:t>
            </a:r>
          </a:p>
          <a:p>
            <a:r>
              <a:rPr lang="en-US" altLang="ko-KR" sz="1600" dirty="0"/>
              <a:t>&gt;&gt;&gt; t</a:t>
            </a:r>
          </a:p>
          <a:p>
            <a:r>
              <a:rPr lang="en-US" altLang="ko-KR" sz="1600" dirty="0"/>
              <a:t>['a', 'b', 'c', 'd', 'e']</a:t>
            </a:r>
          </a:p>
        </p:txBody>
      </p:sp>
    </p:spTree>
    <p:extLst>
      <p:ext uri="{BB962C8B-B14F-4D97-AF65-F5344CB8AC3E}">
        <p14:creationId xmlns:p14="http://schemas.microsoft.com/office/powerpoint/2010/main" val="3803475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.pop()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1085850" y="1993900"/>
            <a:ext cx="7190317" cy="3127689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01216" y="2146112"/>
            <a:ext cx="669432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/>
              <a:t>#method pop(index)</a:t>
            </a:r>
          </a:p>
          <a:p>
            <a:endParaRPr lang="en-US" altLang="ko-KR" sz="1600" dirty="0"/>
          </a:p>
          <a:p>
            <a:r>
              <a:rPr lang="en-US" altLang="ko-KR" sz="1600" dirty="0"/>
              <a:t>&gt;&gt;&gt; </a:t>
            </a:r>
            <a:r>
              <a:rPr lang="fr-FR" altLang="ko-KR" sz="1600" dirty="0"/>
              <a:t>t = ['a', 'b', 'c', 'd', 'e']</a:t>
            </a:r>
            <a:endParaRPr lang="en-US" altLang="ko-KR" sz="1600" dirty="0"/>
          </a:p>
          <a:p>
            <a:r>
              <a:rPr lang="en-US" altLang="ko-KR" sz="1600" dirty="0"/>
              <a:t>&gt;&gt;&gt; </a:t>
            </a:r>
            <a:r>
              <a:rPr lang="en-US" altLang="ko-KR" sz="1600" dirty="0">
                <a:solidFill>
                  <a:srgbClr val="FF6600"/>
                </a:solidFill>
              </a:rPr>
              <a:t>x = </a:t>
            </a:r>
            <a:r>
              <a:rPr lang="en-US" altLang="ko-KR" sz="1600" dirty="0" err="1">
                <a:solidFill>
                  <a:srgbClr val="FF6600"/>
                </a:solidFill>
              </a:rPr>
              <a:t>t.pop</a:t>
            </a:r>
            <a:r>
              <a:rPr lang="en-US" altLang="ko-KR" sz="1600" dirty="0">
                <a:solidFill>
                  <a:srgbClr val="FF6600"/>
                </a:solidFill>
              </a:rPr>
              <a:t>(0) + </a:t>
            </a:r>
            <a:r>
              <a:rPr lang="en-US" altLang="ko-KR" sz="1600" dirty="0" err="1">
                <a:solidFill>
                  <a:srgbClr val="FF6600"/>
                </a:solidFill>
              </a:rPr>
              <a:t>t.pop</a:t>
            </a:r>
            <a:r>
              <a:rPr lang="en-US" altLang="ko-KR" sz="1600" dirty="0">
                <a:solidFill>
                  <a:srgbClr val="FF6600"/>
                </a:solidFill>
              </a:rPr>
              <a:t>(1)</a:t>
            </a:r>
          </a:p>
          <a:p>
            <a:r>
              <a:rPr lang="en-US" altLang="ko-KR" sz="1600" dirty="0"/>
              <a:t>&gt;&gt;&gt; t</a:t>
            </a:r>
          </a:p>
          <a:p>
            <a:r>
              <a:rPr lang="en-US" altLang="ko-KR" sz="1600" dirty="0"/>
              <a:t>[‘b', ‘d‘, ‘e’]</a:t>
            </a:r>
          </a:p>
          <a:p>
            <a:r>
              <a:rPr lang="en-US" altLang="ko-KR" sz="1600" dirty="0"/>
              <a:t>&gt;&gt;&gt; t. append('a')</a:t>
            </a:r>
          </a:p>
          <a:p>
            <a:r>
              <a:rPr lang="en-US" altLang="ko-KR" sz="1600" dirty="0"/>
              <a:t>&gt;&gt;&gt; t</a:t>
            </a:r>
          </a:p>
          <a:p>
            <a:r>
              <a:rPr lang="en-US" altLang="ko-KR" sz="1600" dirty="0"/>
              <a:t>[‘c’, ‘d’, ‘e’, ‘a’]</a:t>
            </a:r>
          </a:p>
        </p:txBody>
      </p:sp>
    </p:spTree>
    <p:extLst>
      <p:ext uri="{BB962C8B-B14F-4D97-AF65-F5344CB8AC3E}">
        <p14:creationId xmlns:p14="http://schemas.microsoft.com/office/powerpoint/2010/main" val="2843797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.remove()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1279540" y="1867875"/>
            <a:ext cx="6831206" cy="3042047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29267" y="2103967"/>
            <a:ext cx="6908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/>
              <a:t># method remove(value)</a:t>
            </a:r>
          </a:p>
          <a:p>
            <a:endParaRPr lang="en-US" altLang="ko-KR" sz="1600" dirty="0"/>
          </a:p>
          <a:p>
            <a:r>
              <a:rPr lang="en-US" altLang="ko-KR" sz="1600" dirty="0"/>
              <a:t>&gt;&gt;&gt; t = ['a', 'b', 'c']</a:t>
            </a:r>
          </a:p>
          <a:p>
            <a:r>
              <a:rPr lang="en-US" altLang="ko-KR" sz="1600" dirty="0"/>
              <a:t>&gt;&gt;&gt; </a:t>
            </a:r>
            <a:r>
              <a:rPr lang="en-US" altLang="ko-KR" sz="1600" dirty="0" err="1">
                <a:solidFill>
                  <a:srgbClr val="FF6600"/>
                </a:solidFill>
              </a:rPr>
              <a:t>t.remove</a:t>
            </a:r>
            <a:r>
              <a:rPr lang="en-US" altLang="ko-KR" sz="1600" dirty="0">
                <a:solidFill>
                  <a:srgbClr val="FF6600"/>
                </a:solidFill>
              </a:rPr>
              <a:t>('b')</a:t>
            </a:r>
          </a:p>
          <a:p>
            <a:r>
              <a:rPr lang="en-US" altLang="ko-KR" sz="1600" dirty="0"/>
              <a:t>&gt;&gt;&gt; t</a:t>
            </a:r>
          </a:p>
          <a:p>
            <a:r>
              <a:rPr lang="en-US" altLang="ko-KR" sz="1600" dirty="0"/>
              <a:t>['a', 'c']</a:t>
            </a:r>
          </a:p>
        </p:txBody>
      </p:sp>
    </p:spTree>
    <p:extLst>
      <p:ext uri="{BB962C8B-B14F-4D97-AF65-F5344CB8AC3E}">
        <p14:creationId xmlns:p14="http://schemas.microsoft.com/office/powerpoint/2010/main" val="2361739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r>
              <a:rPr lang="ko-KR" altLang="en-US" dirty="0"/>
              <a:t> 활용하기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493485" y="1690689"/>
            <a:ext cx="6320971" cy="280258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8103" y="1924992"/>
            <a:ext cx="467513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/>
              <a:t>f1=['apple', 'blueberry', 'melon', 'tomato']</a:t>
            </a:r>
          </a:p>
          <a:p>
            <a:r>
              <a:rPr lang="en-US" altLang="ko-KR" sz="1600" dirty="0"/>
              <a:t>f2=['strawberry', 'lemon', 'banana']</a:t>
            </a:r>
          </a:p>
          <a:p>
            <a:r>
              <a:rPr lang="en-US" altLang="ko-KR" sz="1600" dirty="0"/>
              <a:t>f3=f1+f2</a:t>
            </a:r>
          </a:p>
          <a:p>
            <a:r>
              <a:rPr lang="en-US" altLang="ko-KR" sz="1600" dirty="0"/>
              <a:t>print('f1+f2= ', f3)</a:t>
            </a:r>
          </a:p>
          <a:p>
            <a:endParaRPr lang="en-US" altLang="ko-KR" sz="1600" dirty="0"/>
          </a:p>
          <a:p>
            <a:r>
              <a:rPr lang="en-US" altLang="ko-KR" sz="1600" dirty="0"/>
              <a:t>f3.append('blackberry')</a:t>
            </a:r>
          </a:p>
          <a:p>
            <a:r>
              <a:rPr lang="en-US" altLang="ko-KR" sz="1600" dirty="0"/>
              <a:t>f3.sort()</a:t>
            </a:r>
          </a:p>
          <a:p>
            <a:r>
              <a:rPr lang="en-US" altLang="ko-KR" sz="1600" dirty="0"/>
              <a:t>print("after sorting = ", f3)</a:t>
            </a:r>
          </a:p>
          <a:p>
            <a:endParaRPr lang="en-US" altLang="ko-KR" sz="1600" dirty="0"/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493271"/>
            <a:ext cx="8452180" cy="139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43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r>
              <a:rPr lang="ko-KR" altLang="en-US" dirty="0"/>
              <a:t> 활용하기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318871" y="1575414"/>
            <a:ext cx="4692968" cy="484853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3486" y="1680371"/>
            <a:ext cx="4675131" cy="4452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/>
              <a:t>f1=['apple', 'blueberry‘, 'melon', 'tomato']</a:t>
            </a:r>
          </a:p>
          <a:p>
            <a:r>
              <a:rPr lang="en-US" altLang="ko-KR" sz="1600" dirty="0"/>
              <a:t>f2=['strawberry', 'lemon', 'banana']</a:t>
            </a:r>
          </a:p>
          <a:p>
            <a:r>
              <a:rPr lang="en-US" altLang="ko-KR" sz="1600" dirty="0"/>
              <a:t>f3=f1+f2</a:t>
            </a:r>
          </a:p>
          <a:p>
            <a:r>
              <a:rPr lang="en-US" altLang="ko-KR" sz="1600" dirty="0"/>
              <a:t>print(f3)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#remove element with its first char 'b‘</a:t>
            </a:r>
          </a:p>
          <a:p>
            <a:r>
              <a:rPr lang="en-US" altLang="ko-KR" sz="1600" dirty="0"/>
              <a:t>index=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(f3)</a:t>
            </a:r>
          </a:p>
          <a:p>
            <a:r>
              <a:rPr lang="en-US" altLang="ko-KR" sz="1600" dirty="0" err="1"/>
              <a:t>i</a:t>
            </a:r>
            <a:r>
              <a:rPr lang="en-US" altLang="ko-KR" sz="1600" dirty="0"/>
              <a:t>=0</a:t>
            </a:r>
          </a:p>
          <a:p>
            <a:endParaRPr lang="en-US" altLang="ko-KR" sz="1600" dirty="0"/>
          </a:p>
          <a:p>
            <a:r>
              <a:rPr lang="en-US" altLang="ko-KR" sz="1600" dirty="0"/>
              <a:t>while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&lt; index:</a:t>
            </a:r>
          </a:p>
          <a:p>
            <a:r>
              <a:rPr lang="en-US" altLang="ko-KR" sz="1600" dirty="0"/>
              <a:t>    if f3[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][0] == "b" :</a:t>
            </a:r>
          </a:p>
          <a:p>
            <a:r>
              <a:rPr lang="en-US" altLang="ko-KR" sz="1600" dirty="0"/>
              <a:t>        f3.remove(f3[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])</a:t>
            </a:r>
          </a:p>
          <a:p>
            <a:r>
              <a:rPr lang="en-US" altLang="ko-KR" sz="1600" dirty="0">
                <a:solidFill>
                  <a:srgbClr val="FF6600"/>
                </a:solidFill>
              </a:rPr>
              <a:t>        </a:t>
            </a:r>
            <a:r>
              <a:rPr lang="en-US" altLang="ko-KR" sz="1600" dirty="0" err="1">
                <a:solidFill>
                  <a:srgbClr val="FF6600"/>
                </a:solidFill>
              </a:rPr>
              <a:t>i</a:t>
            </a:r>
            <a:r>
              <a:rPr lang="en-US" altLang="ko-KR" sz="1600" dirty="0">
                <a:solidFill>
                  <a:srgbClr val="FF6600"/>
                </a:solidFill>
              </a:rPr>
              <a:t>=i-1</a:t>
            </a:r>
          </a:p>
          <a:p>
            <a:r>
              <a:rPr lang="en-US" altLang="ko-KR" sz="1600" dirty="0">
                <a:solidFill>
                  <a:srgbClr val="FF6600"/>
                </a:solidFill>
              </a:rPr>
              <a:t>        index=index-1 </a:t>
            </a:r>
            <a:r>
              <a:rPr lang="en-US" altLang="ko-KR" sz="1600" dirty="0"/>
              <a:t> 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=i+1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print("remove all 'b' elements = ", f3)</a:t>
            </a:r>
            <a:endParaRPr lang="ko-KR" altLang="en-US" sz="1600" dirty="0"/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422" y="3633021"/>
            <a:ext cx="5887162" cy="185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142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r>
              <a:rPr lang="ko-KR" altLang="en-US" dirty="0"/>
              <a:t> 활용하기 </a:t>
            </a:r>
            <a:r>
              <a:rPr lang="en-US" altLang="ko-KR" dirty="0"/>
              <a:t>2, </a:t>
            </a:r>
            <a:r>
              <a:rPr lang="ko-KR" altLang="en-US" dirty="0"/>
              <a:t>설명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>
          <a:xfrm>
            <a:off x="4355870" y="1690689"/>
            <a:ext cx="4247029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‘b’</a:t>
            </a:r>
            <a:r>
              <a:rPr lang="ko-KR" altLang="en-US" sz="2400" dirty="0"/>
              <a:t>로 시작하는 문자열을 찾아서 삭제하고 나면</a:t>
            </a:r>
            <a:endParaRPr lang="en-US" altLang="ko-KR" sz="2400" dirty="0"/>
          </a:p>
          <a:p>
            <a:pPr lvl="1"/>
            <a:r>
              <a:rPr lang="ko-KR" altLang="en-US" sz="2000" dirty="0"/>
              <a:t>리스트 </a:t>
            </a:r>
            <a:r>
              <a:rPr lang="en-US" altLang="ko-KR" sz="2000" dirty="0"/>
              <a:t>f3</a:t>
            </a:r>
            <a:r>
              <a:rPr lang="ko-KR" altLang="en-US" sz="2000" dirty="0"/>
              <a:t>에 있는 전체 아이템의 개수는 하나 줄어든다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FF6600"/>
                </a:solidFill>
              </a:rPr>
              <a:t>index=index-1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2000" dirty="0"/>
              <a:t>그 다음 문자열을 확인하기 위해서는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=i-1 </a:t>
            </a:r>
            <a:r>
              <a:rPr lang="ko-KR" altLang="en-US" sz="2000" dirty="0"/>
              <a:t>이 필요하다</a:t>
            </a:r>
            <a:endParaRPr lang="en-US" altLang="ko-KR" sz="2000" dirty="0"/>
          </a:p>
          <a:p>
            <a:pPr lvl="1"/>
            <a:r>
              <a:rPr lang="ko-KR" altLang="en-US" sz="2000" dirty="0"/>
              <a:t>조건에 맞아서 삭제된 아이템이 가지는 첨자를 그 뒤에 있는 아이템이 가지게 된다</a:t>
            </a:r>
            <a:endParaRPr lang="en-US" altLang="ko-KR" sz="2000" dirty="0">
              <a:solidFill>
                <a:srgbClr val="FF6600"/>
              </a:solidFill>
            </a:endParaRPr>
          </a:p>
          <a:p>
            <a:pPr lvl="1"/>
            <a:endParaRPr lang="en-US" altLang="ko-KR" sz="2000" dirty="0">
              <a:solidFill>
                <a:srgbClr val="FF6600"/>
              </a:solidFill>
            </a:endParaRP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628650" y="1690689"/>
            <a:ext cx="3639671" cy="238312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1703" y="1815923"/>
            <a:ext cx="343661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/>
              <a:t>#</a:t>
            </a:r>
            <a:r>
              <a:rPr lang="ko-KR" altLang="en-US" sz="1600" dirty="0"/>
              <a:t>이전 예제 중 일부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while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&lt; index:</a:t>
            </a:r>
          </a:p>
          <a:p>
            <a:r>
              <a:rPr lang="en-US" altLang="ko-KR" sz="1600" dirty="0"/>
              <a:t>    if f3[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][0] == "b" :</a:t>
            </a:r>
          </a:p>
          <a:p>
            <a:r>
              <a:rPr lang="en-US" altLang="ko-KR" sz="1600" dirty="0"/>
              <a:t>        f3.remove(f3[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])</a:t>
            </a:r>
          </a:p>
          <a:p>
            <a:r>
              <a:rPr lang="en-US" altLang="ko-KR" sz="1600" dirty="0">
                <a:solidFill>
                  <a:srgbClr val="FF6600"/>
                </a:solidFill>
              </a:rPr>
              <a:t>        </a:t>
            </a:r>
            <a:r>
              <a:rPr lang="en-US" altLang="ko-KR" sz="1600" dirty="0" err="1">
                <a:solidFill>
                  <a:srgbClr val="FF6600"/>
                </a:solidFill>
              </a:rPr>
              <a:t>i</a:t>
            </a:r>
            <a:r>
              <a:rPr lang="en-US" altLang="ko-KR" sz="1600" dirty="0">
                <a:solidFill>
                  <a:srgbClr val="FF6600"/>
                </a:solidFill>
              </a:rPr>
              <a:t>=i-1</a:t>
            </a:r>
          </a:p>
          <a:p>
            <a:r>
              <a:rPr lang="en-US" altLang="ko-KR" sz="1600" dirty="0">
                <a:solidFill>
                  <a:srgbClr val="FF6600"/>
                </a:solidFill>
              </a:rPr>
              <a:t>        index=index-1 </a:t>
            </a:r>
            <a:r>
              <a:rPr lang="en-US" altLang="ko-KR" sz="1600" dirty="0"/>
              <a:t> 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=i+1</a:t>
            </a:r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40328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리스트를 이해하기</a:t>
            </a:r>
            <a:endParaRPr lang="en-US" altLang="ko-KR" dirty="0"/>
          </a:p>
          <a:p>
            <a:r>
              <a:rPr lang="ko-KR" altLang="en-US" dirty="0"/>
              <a:t>리스트에서 연산자 활용하기</a:t>
            </a:r>
            <a:endParaRPr lang="en-US" altLang="ko-KR" dirty="0"/>
          </a:p>
          <a:p>
            <a:r>
              <a:rPr lang="ko-KR" altLang="en-US" dirty="0"/>
              <a:t>리스트에서 메소드 활용하기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차원 리스트 이해하기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130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4">
            <a:extLst>
              <a:ext uri="{FF2B5EF4-FFF2-40B4-BE49-F238E27FC236}">
                <a16:creationId xmlns:a16="http://schemas.microsoft.com/office/drawing/2014/main" id="{4A12EC1C-55F4-43DA-B5C8-4BA317A6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CF5F015-8DBC-4E7F-BDF3-676C225AF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ko-KR" altLang="en-US" dirty="0"/>
              <a:t>자신의 이름을 입력 받아서 리스트로 만들어서 출력한다</a:t>
            </a:r>
            <a:endParaRPr lang="en-US" altLang="ko-KR" dirty="0"/>
          </a:p>
          <a:p>
            <a:r>
              <a:rPr lang="ko-KR" altLang="en-US" dirty="0"/>
              <a:t>이름은 문자 중 삭제할 문자를 입력 받아 그 문자를 생성 된 리스트에서 삭제한다</a:t>
            </a:r>
            <a:endParaRPr lang="en-US" altLang="ko-KR" dirty="0"/>
          </a:p>
          <a:p>
            <a:r>
              <a:rPr lang="ko-KR" altLang="en-US" dirty="0"/>
              <a:t>삭제 후 리스트의 내용을 출력한다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0804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736601" y="1715384"/>
            <a:ext cx="4599074" cy="4775856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5606" y="1840029"/>
            <a:ext cx="4241354" cy="4452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name</a:t>
            </a:r>
            <a:r>
              <a:rPr lang="ko-KR" altLang="en-US" dirty="0"/>
              <a:t> </a:t>
            </a:r>
            <a:r>
              <a:rPr lang="en-US" altLang="ko-KR" dirty="0"/>
              <a:t>= input(“</a:t>
            </a:r>
            <a:r>
              <a:rPr lang="ko-KR" altLang="en-US" dirty="0"/>
              <a:t>이름을 입력하세요</a:t>
            </a:r>
            <a:r>
              <a:rPr lang="en-US" altLang="ko-KR" dirty="0"/>
              <a:t>: ")</a:t>
            </a:r>
          </a:p>
          <a:p>
            <a:r>
              <a:rPr lang="en-US" altLang="ko-KR" dirty="0" err="1"/>
              <a:t>nameList</a:t>
            </a:r>
            <a:r>
              <a:rPr lang="en-US" altLang="ko-KR" dirty="0"/>
              <a:t> = []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 </a:t>
            </a:r>
            <a:r>
              <a:rPr lang="en-US" altLang="ko-KR" dirty="0" err="1"/>
              <a:t>ch</a:t>
            </a:r>
            <a:r>
              <a:rPr lang="en-US" altLang="ko-KR" dirty="0"/>
              <a:t> in name :</a:t>
            </a:r>
          </a:p>
          <a:p>
            <a:r>
              <a:rPr lang="en-US" altLang="ko-KR" dirty="0"/>
              <a:t>   </a:t>
            </a:r>
            <a:r>
              <a:rPr lang="en-US" altLang="ko-KR" dirty="0" err="1"/>
              <a:t>nameList.append</a:t>
            </a:r>
            <a:r>
              <a:rPr lang="en-US" altLang="ko-KR" dirty="0"/>
              <a:t>(</a:t>
            </a:r>
            <a:r>
              <a:rPr lang="en-US" altLang="ko-KR" dirty="0" err="1"/>
              <a:t>ch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nameList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chDel</a:t>
            </a:r>
            <a:r>
              <a:rPr lang="en-US" altLang="ko-KR" dirty="0"/>
              <a:t> = input("</a:t>
            </a:r>
            <a:r>
              <a:rPr lang="ko-KR" altLang="en-US" dirty="0"/>
              <a:t>제거할 문자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r>
              <a:rPr lang="en-US" altLang="ko-KR" dirty="0"/>
              <a:t>: ")</a:t>
            </a:r>
          </a:p>
          <a:p>
            <a:r>
              <a:rPr lang="en-US" altLang="ko-KR" dirty="0"/>
              <a:t>count = 0</a:t>
            </a:r>
          </a:p>
          <a:p>
            <a:endParaRPr lang="en-US" altLang="ko-KR" dirty="0"/>
          </a:p>
          <a:p>
            <a:r>
              <a:rPr lang="en-US" altLang="ko-KR" dirty="0"/>
              <a:t>for </a:t>
            </a:r>
            <a:r>
              <a:rPr lang="en-US" altLang="ko-KR" dirty="0" err="1"/>
              <a:t>ch</a:t>
            </a:r>
            <a:r>
              <a:rPr lang="en-US" altLang="ko-KR" dirty="0"/>
              <a:t> in </a:t>
            </a:r>
            <a:r>
              <a:rPr lang="en-US" altLang="ko-KR" dirty="0" err="1"/>
              <a:t>nameList</a:t>
            </a:r>
            <a:r>
              <a:rPr lang="en-US" altLang="ko-KR" dirty="0"/>
              <a:t> :</a:t>
            </a:r>
          </a:p>
          <a:p>
            <a:r>
              <a:rPr lang="en-US" altLang="ko-KR" dirty="0"/>
              <a:t>  if </a:t>
            </a:r>
            <a:r>
              <a:rPr lang="en-US" altLang="ko-KR" dirty="0" err="1"/>
              <a:t>ch</a:t>
            </a:r>
            <a:r>
              <a:rPr lang="en-US" altLang="ko-KR" dirty="0"/>
              <a:t> == </a:t>
            </a:r>
            <a:r>
              <a:rPr lang="en-US" altLang="ko-KR" dirty="0" err="1"/>
              <a:t>chDel</a:t>
            </a:r>
            <a:r>
              <a:rPr lang="en-US" altLang="ko-KR" dirty="0"/>
              <a:t> :</a:t>
            </a:r>
          </a:p>
          <a:p>
            <a:r>
              <a:rPr lang="en-US" altLang="ko-KR" dirty="0"/>
              <a:t>     count = count + 1</a:t>
            </a:r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range(count) :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nameList.remove</a:t>
            </a:r>
            <a:r>
              <a:rPr lang="en-US" altLang="ko-KR" dirty="0"/>
              <a:t>(</a:t>
            </a:r>
            <a:r>
              <a:rPr lang="en-US" altLang="ko-KR" dirty="0" err="1"/>
              <a:t>chDel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nameList</a:t>
            </a:r>
            <a:r>
              <a:rPr lang="en-US" altLang="ko-KR" dirty="0"/>
              <a:t>)</a:t>
            </a: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042" y="4473686"/>
            <a:ext cx="4880323" cy="14112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제목 7">
            <a:extLst>
              <a:ext uri="{FF2B5EF4-FFF2-40B4-BE49-F238E27FC236}">
                <a16:creationId xmlns:a16="http://schemas.microsoft.com/office/drawing/2014/main" id="{B1159572-C9D2-4B6D-8FCC-632BD2D0B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 </a:t>
            </a:r>
            <a:r>
              <a:rPr lang="ko-KR" altLang="en-US" dirty="0"/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1233569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원하는 단어를 </a:t>
            </a:r>
            <a:r>
              <a:rPr lang="ko-KR" altLang="en-US" dirty="0" err="1"/>
              <a:t>입력받는다</a:t>
            </a:r>
            <a:endParaRPr lang="en-US" altLang="ko-KR" dirty="0"/>
          </a:p>
          <a:p>
            <a:r>
              <a:rPr lang="ko-KR" altLang="en-US" dirty="0" err="1"/>
              <a:t>입력받은</a:t>
            </a:r>
            <a:r>
              <a:rPr lang="ko-KR" altLang="en-US" dirty="0"/>
              <a:t> 단어를 구성하는 알파벳을 순서대로 정렬한다</a:t>
            </a:r>
            <a:endParaRPr lang="en-US" altLang="ko-KR" dirty="0"/>
          </a:p>
          <a:p>
            <a:r>
              <a:rPr lang="ko-KR" altLang="en-US" dirty="0"/>
              <a:t>모든 알파벳은 소문자로 바꾸어 정렬한다</a:t>
            </a:r>
            <a:endParaRPr lang="en-US" altLang="ko-KR" dirty="0"/>
          </a:p>
          <a:p>
            <a:r>
              <a:rPr lang="ko-KR" altLang="en-US" dirty="0"/>
              <a:t>공백이 있는 경우 삭제한다</a:t>
            </a:r>
          </a:p>
        </p:txBody>
      </p:sp>
    </p:spTree>
    <p:extLst>
      <p:ext uri="{BB962C8B-B14F-4D97-AF65-F5344CB8AC3E}">
        <p14:creationId xmlns:p14="http://schemas.microsoft.com/office/powerpoint/2010/main" val="1448785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3, </a:t>
            </a:r>
            <a:r>
              <a:rPr lang="ko-KR" altLang="en-US" dirty="0"/>
              <a:t>코드와 결과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12648" y="1600200"/>
            <a:ext cx="4503638" cy="408431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3925" y="1681930"/>
            <a:ext cx="3593414" cy="366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fr-FR" altLang="ko-KR" sz="1600" dirty="0"/>
              <a:t>word = input("</a:t>
            </a:r>
            <a:r>
              <a:rPr lang="ko-KR" altLang="en-US" sz="1600" dirty="0"/>
              <a:t>단어를 입력하세요</a:t>
            </a:r>
            <a:r>
              <a:rPr lang="en-US" altLang="ko-KR" sz="1600" dirty="0"/>
              <a:t>: ")</a:t>
            </a:r>
          </a:p>
          <a:p>
            <a:r>
              <a:rPr lang="fr-FR" altLang="ko-KR" sz="1600" dirty="0"/>
              <a:t>wordList = []</a:t>
            </a:r>
          </a:p>
          <a:p>
            <a:endParaRPr lang="fr-FR" altLang="ko-KR" sz="1600" dirty="0"/>
          </a:p>
          <a:p>
            <a:r>
              <a:rPr lang="fr-FR" altLang="ko-KR" sz="1600" dirty="0"/>
              <a:t>word = word.lower()</a:t>
            </a:r>
          </a:p>
          <a:p>
            <a:r>
              <a:rPr lang="fr-FR" altLang="ko-KR" sz="1600" dirty="0"/>
              <a:t>for ch in word :</a:t>
            </a:r>
          </a:p>
          <a:p>
            <a:r>
              <a:rPr lang="fr-FR" altLang="ko-KR" sz="1600" dirty="0"/>
              <a:t>    wordList.append(ch)</a:t>
            </a:r>
          </a:p>
          <a:p>
            <a:r>
              <a:rPr lang="fr-FR" altLang="ko-KR" sz="1600" dirty="0"/>
              <a:t>print(wordList)</a:t>
            </a:r>
          </a:p>
          <a:p>
            <a:endParaRPr lang="fr-FR" altLang="ko-KR" sz="1600" dirty="0"/>
          </a:p>
          <a:p>
            <a:r>
              <a:rPr lang="fr-FR" altLang="ko-KR" sz="1600" dirty="0"/>
              <a:t>wordList.sort()</a:t>
            </a:r>
          </a:p>
          <a:p>
            <a:endParaRPr lang="fr-FR" altLang="ko-KR" sz="1600" dirty="0"/>
          </a:p>
          <a:p>
            <a:r>
              <a:rPr lang="fr-FR" altLang="ko-KR" sz="1600" dirty="0"/>
              <a:t>while wordList[0] == ' ':</a:t>
            </a:r>
          </a:p>
          <a:p>
            <a:r>
              <a:rPr lang="fr-FR" altLang="ko-KR" sz="1600" dirty="0"/>
              <a:t>    wordList.remove(' ')</a:t>
            </a:r>
          </a:p>
          <a:p>
            <a:endParaRPr lang="fr-FR" altLang="ko-KR" sz="1600" dirty="0"/>
          </a:p>
          <a:p>
            <a:r>
              <a:rPr lang="fr-FR" altLang="ko-KR" sz="1600" dirty="0"/>
              <a:t>print(wordList)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525CD7-27F8-4250-BFDF-B602D80CD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994" y="5427292"/>
            <a:ext cx="7429356" cy="111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0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차원 </a:t>
            </a:r>
            <a:r>
              <a:rPr lang="en-US" altLang="ko-KR"/>
              <a:t>lists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목록</a:t>
            </a:r>
            <a:r>
              <a:rPr lang="en-US" altLang="ko-KR" dirty="0"/>
              <a:t>(list)</a:t>
            </a:r>
            <a:r>
              <a:rPr lang="ko-KR" altLang="en-US" dirty="0"/>
              <a:t> 생성</a:t>
            </a:r>
            <a:endParaRPr lang="en-US" altLang="ko-KR" dirty="0"/>
          </a:p>
          <a:p>
            <a:r>
              <a:rPr lang="ko-KR" altLang="en-US" dirty="0"/>
              <a:t>리스트 안에  리스트가</a:t>
            </a:r>
            <a:r>
              <a:rPr lang="en-US" altLang="ko-KR" dirty="0"/>
              <a:t> </a:t>
            </a:r>
            <a:r>
              <a:rPr lang="ko-KR" altLang="en-US" dirty="0"/>
              <a:t>또 만들어진다</a:t>
            </a:r>
            <a:endParaRPr lang="en-US" altLang="ko-KR" dirty="0"/>
          </a:p>
          <a:p>
            <a:r>
              <a:rPr lang="en-US" altLang="ko-KR" dirty="0"/>
              <a:t>s = [ ["</a:t>
            </a:r>
            <a:r>
              <a:rPr lang="en-US" altLang="ko-KR" dirty="0" err="1"/>
              <a:t>kim</a:t>
            </a:r>
            <a:r>
              <a:rPr lang="en-US" altLang="ko-KR" dirty="0"/>
              <a:t>", 90, 75], ["park", 89, 95], ["</a:t>
            </a:r>
            <a:r>
              <a:rPr lang="en-US" altLang="ko-KR" dirty="0" err="1"/>
              <a:t>choi</a:t>
            </a:r>
            <a:r>
              <a:rPr lang="en-US" altLang="ko-KR" dirty="0"/>
              <a:t>", 76, 85] ]</a:t>
            </a:r>
          </a:p>
          <a:p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1219199" y="2711369"/>
            <a:ext cx="2333625" cy="676275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686174" y="2711368"/>
            <a:ext cx="2333625" cy="676275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153150" y="2711367"/>
            <a:ext cx="2362200" cy="676275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위쪽 화살표 설명선 7"/>
          <p:cNvSpPr/>
          <p:nvPr/>
        </p:nvSpPr>
        <p:spPr>
          <a:xfrm>
            <a:off x="1215960" y="3311442"/>
            <a:ext cx="695325" cy="695327"/>
          </a:xfrm>
          <a:prstGeom prst="upArrowCallou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272516" y="359350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S[0]</a:t>
            </a:r>
            <a:endParaRPr lang="ko-KR" altLang="en-US" dirty="0"/>
          </a:p>
        </p:txBody>
      </p:sp>
      <p:sp>
        <p:nvSpPr>
          <p:cNvPr id="20" name="위쪽 화살표 설명선 9"/>
          <p:cNvSpPr/>
          <p:nvPr/>
        </p:nvSpPr>
        <p:spPr>
          <a:xfrm>
            <a:off x="4806981" y="3387642"/>
            <a:ext cx="695325" cy="695327"/>
          </a:xfrm>
          <a:prstGeom prst="upArrowCallou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863537" y="3669703"/>
            <a:ext cx="58221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S[1]</a:t>
            </a:r>
            <a:endParaRPr lang="ko-KR" altLang="en-US" dirty="0"/>
          </a:p>
        </p:txBody>
      </p:sp>
      <p:sp>
        <p:nvSpPr>
          <p:cNvPr id="22" name="위쪽 화살표 설명선 11"/>
          <p:cNvSpPr/>
          <p:nvPr/>
        </p:nvSpPr>
        <p:spPr>
          <a:xfrm>
            <a:off x="6483477" y="3363828"/>
            <a:ext cx="695325" cy="695327"/>
          </a:xfrm>
          <a:prstGeom prst="upArrowCallou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540033" y="364588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S[2]</a:t>
            </a:r>
            <a:endParaRPr lang="ko-KR" altLang="en-US" dirty="0"/>
          </a:p>
        </p:txBody>
      </p:sp>
      <p:sp>
        <p:nvSpPr>
          <p:cNvPr id="24" name="사각형 설명선 13"/>
          <p:cNvSpPr/>
          <p:nvPr/>
        </p:nvSpPr>
        <p:spPr>
          <a:xfrm>
            <a:off x="1066800" y="4454444"/>
            <a:ext cx="844485" cy="369332"/>
          </a:xfrm>
          <a:prstGeom prst="wedgeRectCallout">
            <a:avLst>
              <a:gd name="adj1" fmla="val 45413"/>
              <a:gd name="adj2" fmla="val -404320"/>
            </a:avLst>
          </a:prstGeom>
          <a:solidFill>
            <a:schemeClr val="bg2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S[0][0]</a:t>
            </a:r>
            <a:endParaRPr lang="ko-KR" altLang="en-US" dirty="0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25" name="사각형 설명선 14"/>
          <p:cNvSpPr/>
          <p:nvPr/>
        </p:nvSpPr>
        <p:spPr>
          <a:xfrm>
            <a:off x="1854727" y="5140242"/>
            <a:ext cx="859897" cy="369332"/>
          </a:xfrm>
          <a:prstGeom prst="wedgeRectCallout">
            <a:avLst>
              <a:gd name="adj1" fmla="val 33532"/>
              <a:gd name="adj2" fmla="val -602901"/>
            </a:avLst>
          </a:prstGeom>
          <a:solidFill>
            <a:schemeClr val="bg2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S[0][1]</a:t>
            </a:r>
            <a:endParaRPr lang="ko-KR" altLang="en-US" dirty="0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26" name="사각형 설명선 15"/>
          <p:cNvSpPr/>
          <p:nvPr/>
        </p:nvSpPr>
        <p:spPr>
          <a:xfrm>
            <a:off x="2714624" y="4336451"/>
            <a:ext cx="859897" cy="369332"/>
          </a:xfrm>
          <a:prstGeom prst="wedgeRectCallout">
            <a:avLst>
              <a:gd name="adj1" fmla="val 10270"/>
              <a:gd name="adj2" fmla="val -383688"/>
            </a:avLst>
          </a:prstGeom>
          <a:solidFill>
            <a:schemeClr val="bg2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S[0][2]</a:t>
            </a:r>
            <a:endParaRPr lang="ko-KR" altLang="en-US" dirty="0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27" name="사각형 설명선 16"/>
          <p:cNvSpPr/>
          <p:nvPr/>
        </p:nvSpPr>
        <p:spPr>
          <a:xfrm>
            <a:off x="3908984" y="5338124"/>
            <a:ext cx="859897" cy="369332"/>
          </a:xfrm>
          <a:prstGeom prst="wedgeRectCallout">
            <a:avLst>
              <a:gd name="adj1" fmla="val 14701"/>
              <a:gd name="adj2" fmla="val -646745"/>
            </a:avLst>
          </a:prstGeom>
          <a:solidFill>
            <a:schemeClr val="bg2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S[1][0]</a:t>
            </a:r>
            <a:endParaRPr lang="ko-KR" altLang="en-US" dirty="0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  <p:sp>
        <p:nvSpPr>
          <p:cNvPr id="28" name="사각형 설명선 17"/>
          <p:cNvSpPr/>
          <p:nvPr/>
        </p:nvSpPr>
        <p:spPr>
          <a:xfrm>
            <a:off x="6448518" y="5661377"/>
            <a:ext cx="859897" cy="369332"/>
          </a:xfrm>
          <a:prstGeom prst="wedgeRectCallout">
            <a:avLst>
              <a:gd name="adj1" fmla="val 86701"/>
              <a:gd name="adj2" fmla="val -744746"/>
            </a:avLst>
          </a:prstGeom>
          <a:solidFill>
            <a:schemeClr val="bg2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Times New Roman" pitchFamily="18" charset="0"/>
                <a:ea typeface="굴림" charset="-127"/>
              </a:rPr>
              <a:t>S[2][1]</a:t>
            </a:r>
            <a:endParaRPr lang="ko-KR" altLang="en-US" dirty="0">
              <a:solidFill>
                <a:schemeClr val="tx1"/>
              </a:solidFill>
              <a:latin typeface="Times New Roman" pitchFamily="18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6511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리스트 활용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628650" y="1803232"/>
            <a:ext cx="6644078" cy="300026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6316" y="1989134"/>
            <a:ext cx="6416412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fr-FR" altLang="ko-KR" sz="1600" dirty="0"/>
              <a:t>fq= [[0,0,0,0,0,0],[0,0,0,0,0,0],[0,0,0,0,0,0],[0,0,0,0,0,0],[0,0,0,0,0,0]]</a:t>
            </a:r>
          </a:p>
          <a:p>
            <a:endParaRPr lang="fr-FR" altLang="ko-KR" sz="1600" dirty="0"/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range(5): </a:t>
            </a:r>
          </a:p>
          <a:p>
            <a:r>
              <a:rPr lang="en-US" altLang="ko-KR" sz="1600" dirty="0"/>
              <a:t>    for j in range(6): 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fq</a:t>
            </a:r>
            <a:r>
              <a:rPr lang="en-US" altLang="ko-KR" sz="1600" dirty="0"/>
              <a:t>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][j] = </a:t>
            </a:r>
            <a:r>
              <a:rPr lang="en-US" altLang="ko-KR" sz="1600" dirty="0" err="1"/>
              <a:t>i+j</a:t>
            </a:r>
            <a:r>
              <a:rPr lang="en-US" altLang="ko-KR" sz="1600" dirty="0"/>
              <a:t> </a:t>
            </a:r>
          </a:p>
          <a:p>
            <a:r>
              <a:rPr lang="en-US" altLang="ko-KR" sz="1600" dirty="0"/>
              <a:t>    print(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,"</a:t>
            </a:r>
            <a:r>
              <a:rPr lang="en-US" altLang="ko-KR" sz="1600" dirty="0" err="1"/>
              <a:t>th</a:t>
            </a:r>
            <a:r>
              <a:rPr lang="en-US" altLang="ko-KR" sz="1600" dirty="0"/>
              <a:t> row : ", </a:t>
            </a:r>
            <a:r>
              <a:rPr lang="en-US" altLang="ko-KR" sz="1600" dirty="0" err="1"/>
              <a:t>fq</a:t>
            </a:r>
            <a:r>
              <a:rPr lang="en-US" altLang="ko-KR" sz="1600" dirty="0"/>
              <a:t>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])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print("="*50)</a:t>
            </a:r>
          </a:p>
          <a:p>
            <a:r>
              <a:rPr lang="en-US" altLang="ko-KR" sz="1600" dirty="0"/>
              <a:t>print("all : ", </a:t>
            </a:r>
            <a:r>
              <a:rPr lang="en-US" altLang="ko-KR" sz="1600" dirty="0" err="1"/>
              <a:t>fq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print("="*50)</a:t>
            </a:r>
            <a:endParaRPr lang="ko-KR" altLang="en-US" sz="16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664" y="3120404"/>
            <a:ext cx="5206794" cy="320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37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</a:t>
            </a:r>
            <a:r>
              <a:rPr lang="ko-KR" altLang="en-US"/>
              <a:t>차원 </a:t>
            </a:r>
            <a:r>
              <a:rPr lang="en-US" altLang="ko-KR"/>
              <a:t>list,</a:t>
            </a:r>
            <a:r>
              <a:rPr lang="ko-KR" altLang="en-US"/>
              <a:t> 성적처리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50" y="1545806"/>
            <a:ext cx="5711952" cy="2838236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19926" y="1627535"/>
            <a:ext cx="5634975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/>
              <a:t>s = [ ["</a:t>
            </a:r>
            <a:r>
              <a:rPr lang="en-US" altLang="ko-KR" sz="1600" dirty="0" err="1"/>
              <a:t>kim</a:t>
            </a:r>
            <a:r>
              <a:rPr lang="en-US" altLang="ko-KR" sz="1600" dirty="0"/>
              <a:t>", 90, 75], ["park", 89, 95], ["</a:t>
            </a:r>
            <a:r>
              <a:rPr lang="en-US" altLang="ko-KR" sz="1600" dirty="0" err="1"/>
              <a:t>choi</a:t>
            </a:r>
            <a:r>
              <a:rPr lang="en-US" altLang="ko-KR" sz="1600" dirty="0"/>
              <a:t>", 76, 85] ]</a:t>
            </a:r>
          </a:p>
          <a:p>
            <a:r>
              <a:rPr lang="en-US" altLang="ko-KR" sz="1600" dirty="0"/>
              <a:t>print( s )</a:t>
            </a:r>
          </a:p>
          <a:p>
            <a:endParaRPr lang="en-US" altLang="ko-KR" sz="1600" dirty="0"/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 </a:t>
            </a:r>
            <a:r>
              <a:rPr lang="en-US" altLang="ko-KR" sz="1600" dirty="0" err="1">
                <a:solidFill>
                  <a:srgbClr val="FF0000"/>
                </a:solidFill>
              </a:rPr>
              <a:t>len</a:t>
            </a:r>
            <a:r>
              <a:rPr lang="en-US" altLang="ko-KR" sz="1600" dirty="0">
                <a:solidFill>
                  <a:srgbClr val="FF0000"/>
                </a:solidFill>
              </a:rPr>
              <a:t>(s)</a:t>
            </a:r>
            <a:r>
              <a:rPr lang="en-US" altLang="ko-KR" sz="1600" dirty="0"/>
              <a:t> ):</a:t>
            </a:r>
          </a:p>
          <a:p>
            <a:r>
              <a:rPr lang="en-US" altLang="ko-KR" sz="1600" dirty="0"/>
              <a:t>    print( s[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][0] )</a:t>
            </a:r>
          </a:p>
          <a:p>
            <a:r>
              <a:rPr lang="en-US" altLang="ko-KR" sz="1600" dirty="0"/>
              <a:t>    sum=0</a:t>
            </a:r>
          </a:p>
          <a:p>
            <a:r>
              <a:rPr lang="en-US" altLang="ko-KR" sz="1600" dirty="0"/>
              <a:t>    for j in range( 1, </a:t>
            </a:r>
            <a:r>
              <a:rPr lang="en-US" altLang="ko-KR" sz="1600" dirty="0" err="1">
                <a:solidFill>
                  <a:srgbClr val="FF0000"/>
                </a:solidFill>
              </a:rPr>
              <a:t>len</a:t>
            </a:r>
            <a:r>
              <a:rPr lang="en-US" altLang="ko-KR" sz="1600" dirty="0">
                <a:solidFill>
                  <a:srgbClr val="FF0000"/>
                </a:solidFill>
              </a:rPr>
              <a:t>(s[</a:t>
            </a:r>
            <a:r>
              <a:rPr lang="en-US" altLang="ko-KR" sz="1600" dirty="0" err="1">
                <a:solidFill>
                  <a:srgbClr val="FF0000"/>
                </a:solidFill>
              </a:rPr>
              <a:t>i</a:t>
            </a:r>
            <a:r>
              <a:rPr lang="en-US" altLang="ko-KR" sz="1600" dirty="0">
                <a:solidFill>
                  <a:srgbClr val="FF0000"/>
                </a:solidFill>
              </a:rPr>
              <a:t>]) </a:t>
            </a:r>
            <a:r>
              <a:rPr lang="en-US" altLang="ko-KR" sz="1600" dirty="0"/>
              <a:t>):</a:t>
            </a:r>
          </a:p>
          <a:p>
            <a:r>
              <a:rPr lang="en-US" altLang="ko-KR" sz="1600" dirty="0"/>
              <a:t>        sum = sum + s[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][j]</a:t>
            </a:r>
          </a:p>
          <a:p>
            <a:endParaRPr lang="en-US" altLang="ko-KR" sz="1600" dirty="0"/>
          </a:p>
          <a:p>
            <a:r>
              <a:rPr lang="en-US" altLang="ko-KR" sz="1600" dirty="0"/>
              <a:t>    print("sum = ", sum, "average = ", sum/j, "\n")</a:t>
            </a:r>
            <a:endParaRPr lang="ko-KR" altLang="en-US" sz="16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181" y="4284673"/>
            <a:ext cx="4930169" cy="237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62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단에서 </a:t>
            </a:r>
            <a:r>
              <a:rPr lang="en-US" altLang="ko-KR" dirty="0"/>
              <a:t>16</a:t>
            </a:r>
            <a:r>
              <a:rPr lang="ko-KR" altLang="en-US" dirty="0"/>
              <a:t>단까지 구구단을 계산하여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생성한 </a:t>
            </a:r>
            <a:r>
              <a:rPr lang="en-US" altLang="ko-KR" dirty="0"/>
              <a:t>2</a:t>
            </a:r>
            <a:r>
              <a:rPr lang="ko-KR" altLang="en-US" dirty="0"/>
              <a:t>차원 리스트에 저장한다</a:t>
            </a:r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각 단을 한 개의 </a:t>
            </a:r>
            <a:r>
              <a:rPr lang="en-US" altLang="ko-KR" dirty="0"/>
              <a:t>row</a:t>
            </a:r>
            <a:r>
              <a:rPr lang="ko-KR" altLang="en-US" dirty="0"/>
              <a:t>에 저장한다</a:t>
            </a:r>
            <a:endParaRPr lang="en-US" altLang="ko-KR" dirty="0"/>
          </a:p>
          <a:p>
            <a:r>
              <a:rPr lang="ko-KR" altLang="en-US" dirty="0"/>
              <a:t>저장한 결과를 출력한다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168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4, </a:t>
            </a:r>
            <a:r>
              <a:rPr lang="ko-KR" altLang="en-US" dirty="0"/>
              <a:t>코드와 결과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12648" y="1600201"/>
            <a:ext cx="4503638" cy="2928256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3925" y="1681930"/>
            <a:ext cx="359341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fr-FR" altLang="ko-KR" sz="1600" dirty="0"/>
              <a:t>mul = [ 10 * [0] for i in range(15) ]</a:t>
            </a:r>
          </a:p>
          <a:p>
            <a:r>
              <a:rPr lang="fr-FR" altLang="ko-KR" sz="1600" dirty="0"/>
              <a:t>print(mul)</a:t>
            </a:r>
          </a:p>
          <a:p>
            <a:endParaRPr lang="fr-FR" altLang="ko-KR" sz="1600" dirty="0"/>
          </a:p>
          <a:p>
            <a:r>
              <a:rPr lang="fr-FR" altLang="ko-KR" sz="1600" dirty="0"/>
              <a:t>for i in range(15):</a:t>
            </a:r>
          </a:p>
          <a:p>
            <a:r>
              <a:rPr lang="fr-FR" altLang="ko-KR" sz="1600" dirty="0"/>
              <a:t>    for j in range(10):</a:t>
            </a:r>
          </a:p>
          <a:p>
            <a:r>
              <a:rPr lang="fr-FR" altLang="ko-KR" sz="1600" dirty="0"/>
              <a:t>        mul[i][j] = (i+2) * (j+1)</a:t>
            </a:r>
          </a:p>
          <a:p>
            <a:r>
              <a:rPr lang="fr-FR" altLang="ko-KR" sz="1600" dirty="0"/>
              <a:t>    </a:t>
            </a:r>
            <a:r>
              <a:rPr lang="fr-FR" altLang="ko-KR" sz="1600" dirty="0">
                <a:solidFill>
                  <a:srgbClr val="FF0000"/>
                </a:solidFill>
              </a:rPr>
              <a:t>print(mul[i])  #</a:t>
            </a:r>
            <a:r>
              <a:rPr lang="en-US" altLang="ko-KR" sz="1600" dirty="0">
                <a:solidFill>
                  <a:srgbClr val="FF0000"/>
                </a:solidFill>
              </a:rPr>
              <a:t>print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by row</a:t>
            </a:r>
            <a:endParaRPr lang="fr-FR" altLang="ko-KR" sz="1600" dirty="0">
              <a:solidFill>
                <a:srgbClr val="FF0000"/>
              </a:solidFill>
            </a:endParaRPr>
          </a:p>
          <a:p>
            <a:endParaRPr lang="fr-FR" altLang="ko-KR" sz="1600" dirty="0"/>
          </a:p>
          <a:p>
            <a:r>
              <a:rPr lang="fr-FR" altLang="ko-KR" sz="1600" dirty="0"/>
              <a:t>print("Done!!") </a:t>
            </a:r>
            <a:endParaRPr lang="ko-KR" altLang="en-US" sz="16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873" y="3190876"/>
            <a:ext cx="5051891" cy="344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4206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내용 개체 틀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7D48CCF5-E981-4A99-BA96-8844C02F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D73E8FA-0A8B-48A5-83AF-273EAD1F5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ko-KR" altLang="en-US" dirty="0"/>
              <a:t>단위행렬을 만든다</a:t>
            </a:r>
          </a:p>
          <a:p>
            <a:r>
              <a:rPr lang="ko-KR" altLang="en-US" dirty="0"/>
              <a:t>먼저 단위행렬의 크기를 입력 받는다</a:t>
            </a:r>
          </a:p>
          <a:p>
            <a:r>
              <a:rPr lang="en-US" altLang="ko-KR" dirty="0"/>
              <a:t>2D list</a:t>
            </a:r>
            <a:r>
              <a:rPr lang="ko-KR" altLang="en-US" dirty="0"/>
              <a:t>로 단위행렬을 만들고 출력한다</a:t>
            </a:r>
          </a:p>
        </p:txBody>
      </p:sp>
    </p:spTree>
    <p:extLst>
      <p:ext uri="{BB962C8B-B14F-4D97-AF65-F5344CB8AC3E}">
        <p14:creationId xmlns:p14="http://schemas.microsoft.com/office/powerpoint/2010/main" val="18608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List(</a:t>
            </a:r>
            <a:r>
              <a:rPr lang="ko-KR" altLang="en-US"/>
              <a:t>목록 또는 배열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12" name="내용 개체 틀 2"/>
          <p:cNvSpPr>
            <a:spLocks noGrp="1"/>
          </p:cNvSpPr>
          <p:nvPr>
            <p:ph sz="quarter" idx="1"/>
          </p:nvPr>
        </p:nvSpPr>
        <p:spPr>
          <a:xfrm>
            <a:off x="628650" y="1666740"/>
            <a:ext cx="7886700" cy="4351338"/>
          </a:xfrm>
        </p:spPr>
        <p:txBody>
          <a:bodyPr/>
          <a:lstStyle/>
          <a:p>
            <a:r>
              <a:rPr lang="ko-KR" altLang="en-US" dirty="0"/>
              <a:t>리스트는</a:t>
            </a:r>
            <a:r>
              <a:rPr lang="en-US" altLang="ko-KR" dirty="0"/>
              <a:t> </a:t>
            </a:r>
            <a:r>
              <a:rPr lang="ko-KR" altLang="en-US" dirty="0"/>
              <a:t>값들의 나열</a:t>
            </a:r>
            <a:r>
              <a:rPr lang="en-US" altLang="ko-KR" dirty="0"/>
              <a:t>(sequence)</a:t>
            </a:r>
            <a:r>
              <a:rPr lang="ko-KR" altLang="en-US" dirty="0"/>
              <a:t>이다</a:t>
            </a:r>
            <a:endParaRPr lang="en-US" altLang="ko-KR" dirty="0"/>
          </a:p>
          <a:p>
            <a:pPr lvl="1"/>
            <a:r>
              <a:rPr lang="ko-KR" altLang="en-US" dirty="0"/>
              <a:t>리스트 안 구성요소를</a:t>
            </a:r>
            <a:endParaRPr lang="en-US" altLang="ko-KR" dirty="0"/>
          </a:p>
          <a:p>
            <a:pPr lvl="2"/>
            <a:r>
              <a:rPr lang="ko-KR" altLang="en-US" dirty="0"/>
              <a:t>원소</a:t>
            </a:r>
            <a:r>
              <a:rPr lang="en-US" altLang="ko-KR" dirty="0"/>
              <a:t>(elements) </a:t>
            </a:r>
            <a:r>
              <a:rPr lang="ko-KR" altLang="en-US" dirty="0"/>
              <a:t>혹은 항목</a:t>
            </a:r>
            <a:r>
              <a:rPr lang="en-US" altLang="ko-KR" dirty="0"/>
              <a:t>(items)</a:t>
            </a:r>
            <a:r>
              <a:rPr lang="ko-KR" altLang="en-US" dirty="0"/>
              <a:t>이라고 부른다</a:t>
            </a:r>
            <a:endParaRPr lang="en-US" altLang="ko-KR" dirty="0"/>
          </a:p>
          <a:p>
            <a:pPr lvl="2"/>
            <a:r>
              <a:rPr lang="ko-KR" altLang="en-US" dirty="0"/>
              <a:t>다양한 종류의 데이터타입으로 구성 가능하다</a:t>
            </a:r>
            <a:endParaRPr lang="en-US" altLang="ko-KR" dirty="0"/>
          </a:p>
          <a:p>
            <a:pPr lvl="1"/>
            <a:r>
              <a:rPr lang="ko-KR" altLang="en-US" dirty="0"/>
              <a:t>리스트의 내용은 변경 가능하다</a:t>
            </a:r>
            <a:endParaRPr lang="en-US" altLang="ko-KR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1299981" y="3725081"/>
            <a:ext cx="5002848" cy="2947862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89794" y="3799846"/>
            <a:ext cx="4477606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/>
              <a:t>&gt;&gt;&gt; cheeses = ['Cheddar', 'Edam', 'Gouda']</a:t>
            </a:r>
          </a:p>
          <a:p>
            <a:r>
              <a:rPr lang="en-US" altLang="ko-KR" sz="1600" dirty="0"/>
              <a:t>&gt;&gt;&gt; numbers = [17, 123]</a:t>
            </a:r>
          </a:p>
          <a:p>
            <a:r>
              <a:rPr lang="en-US" altLang="ko-KR" sz="1600" dirty="0"/>
              <a:t>&gt;&gt;&gt; print(numbers)</a:t>
            </a:r>
          </a:p>
          <a:p>
            <a:r>
              <a:rPr lang="en-US" altLang="ko-KR" sz="1600" dirty="0"/>
              <a:t>[17, 123]</a:t>
            </a:r>
          </a:p>
          <a:p>
            <a:r>
              <a:rPr lang="en-US" altLang="ko-KR" sz="1600" dirty="0"/>
              <a:t>&gt;&gt;&gt; cheeses[0]</a:t>
            </a:r>
          </a:p>
          <a:p>
            <a:r>
              <a:rPr lang="en-US" altLang="ko-KR" sz="1600" dirty="0"/>
              <a:t>Cheddar</a:t>
            </a:r>
          </a:p>
          <a:p>
            <a:r>
              <a:rPr lang="en-US" altLang="ko-KR" sz="1600" dirty="0"/>
              <a:t>&gt;&gt;&gt; numbers</a:t>
            </a:r>
          </a:p>
          <a:p>
            <a:r>
              <a:rPr lang="en-US" altLang="ko-KR" sz="1600" dirty="0"/>
              <a:t>[17, 123]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86713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766746" y="1630253"/>
            <a:ext cx="4241352" cy="487329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4783" y="1711983"/>
            <a:ext cx="4241354" cy="468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Size = </a:t>
            </a:r>
            <a:r>
              <a:rPr lang="en-US" altLang="ko-KR" dirty="0" err="1"/>
              <a:t>int</a:t>
            </a:r>
            <a:r>
              <a:rPr lang="en-US" altLang="ko-KR" dirty="0"/>
              <a:t>(input("</a:t>
            </a:r>
            <a:r>
              <a:rPr lang="ko-KR" altLang="en-US" dirty="0"/>
              <a:t>행렬의 크기</a:t>
            </a:r>
            <a:r>
              <a:rPr lang="en-US" altLang="ko-KR" dirty="0"/>
              <a:t>: "))</a:t>
            </a:r>
          </a:p>
          <a:p>
            <a:r>
              <a:rPr lang="en-US" altLang="ko-KR" dirty="0" err="1"/>
              <a:t>temp_row</a:t>
            </a:r>
            <a:r>
              <a:rPr lang="en-US" altLang="ko-KR" dirty="0"/>
              <a:t> = []</a:t>
            </a:r>
          </a:p>
          <a:p>
            <a:r>
              <a:rPr lang="en-US" altLang="ko-KR" dirty="0" err="1"/>
              <a:t>Unit_Matrix</a:t>
            </a:r>
            <a:r>
              <a:rPr lang="en-US" altLang="ko-KR" dirty="0"/>
              <a:t> = []</a:t>
            </a:r>
          </a:p>
          <a:p>
            <a:r>
              <a:rPr lang="en-US" altLang="ko-KR" dirty="0"/>
              <a:t>for a in range(Size):</a:t>
            </a:r>
          </a:p>
          <a:p>
            <a:r>
              <a:rPr lang="en-US" altLang="ko-KR" dirty="0"/>
              <a:t>    for b in range(Size):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temp_row.append</a:t>
            </a:r>
            <a:r>
              <a:rPr lang="en-US" altLang="ko-KR" dirty="0"/>
              <a:t>(0)</a:t>
            </a: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Unit_Matrix.append</a:t>
            </a:r>
            <a:r>
              <a:rPr lang="en-US" altLang="ko-KR" dirty="0"/>
              <a:t>(</a:t>
            </a:r>
            <a:r>
              <a:rPr lang="en-US" altLang="ko-KR" dirty="0" err="1"/>
              <a:t>temp_row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temp_row</a:t>
            </a:r>
            <a:r>
              <a:rPr lang="en-US" altLang="ko-KR" dirty="0"/>
              <a:t> = []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range(Size):</a:t>
            </a:r>
          </a:p>
          <a:p>
            <a:r>
              <a:rPr lang="en-US" altLang="ko-KR" dirty="0"/>
              <a:t>    for j in range(Size):</a:t>
            </a:r>
          </a:p>
          <a:p>
            <a:r>
              <a:rPr lang="en-US" altLang="ko-KR" dirty="0"/>
              <a:t>        if </a:t>
            </a:r>
            <a:r>
              <a:rPr lang="en-US" altLang="ko-KR" dirty="0" err="1"/>
              <a:t>i</a:t>
            </a:r>
            <a:r>
              <a:rPr lang="en-US" altLang="ko-KR" dirty="0"/>
              <a:t> == j: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Unit_Matrix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][j] = 1</a:t>
            </a:r>
          </a:p>
          <a:p>
            <a:r>
              <a:rPr lang="en-US" altLang="ko-KR" dirty="0"/>
              <a:t>        else: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Unit_Matrix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][j] = 0</a:t>
            </a:r>
          </a:p>
          <a:p>
            <a:endParaRPr lang="en-US" altLang="ko-KR" dirty="0"/>
          </a:p>
          <a:p>
            <a:r>
              <a:rPr lang="en-US" altLang="ko-KR" dirty="0"/>
              <a:t>print(</a:t>
            </a:r>
            <a:r>
              <a:rPr lang="en-US" altLang="ko-KR" dirty="0" err="1"/>
              <a:t>Unit_Matrix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119" y="3951257"/>
            <a:ext cx="2962643" cy="2243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제목 7">
            <a:extLst>
              <a:ext uri="{FF2B5EF4-FFF2-40B4-BE49-F238E27FC236}">
                <a16:creationId xmlns:a16="http://schemas.microsoft.com/office/drawing/2014/main" id="{D18F0A0D-CE5B-4D94-83BC-34643704C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5 </a:t>
            </a:r>
            <a:r>
              <a:rPr lang="ko-KR" altLang="en-US" dirty="0"/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1789512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숙제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연습문제  </a:t>
            </a:r>
            <a:r>
              <a:rPr lang="en-US" altLang="ko-KR" dirty="0"/>
              <a:t>1, 2, method</a:t>
            </a:r>
            <a:r>
              <a:rPr lang="ko-KR" altLang="en-US" dirty="0"/>
              <a:t> 활용하기 </a:t>
            </a:r>
            <a:r>
              <a:rPr lang="en-US" altLang="ko-KR" dirty="0"/>
              <a:t>2</a:t>
            </a:r>
            <a:r>
              <a:rPr lang="ko-KR" altLang="en-US" dirty="0"/>
              <a:t>번의 코드와</a:t>
            </a:r>
            <a:endParaRPr lang="en-US" altLang="ko-KR" dirty="0"/>
          </a:p>
          <a:p>
            <a:r>
              <a:rPr lang="ko-KR" altLang="en-US" dirty="0"/>
              <a:t>실행결과를 캡쳐한 사진을 게시판에 올려주세요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84806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78692"/>
          </a:xfrm>
        </p:spPr>
        <p:txBody>
          <a:bodyPr>
            <a:normAutofit/>
          </a:bodyPr>
          <a:lstStyle/>
          <a:p>
            <a:r>
              <a:rPr lang="ko-KR" altLang="en-US" dirty="0"/>
              <a:t>리스트 이해하기</a:t>
            </a:r>
            <a:endParaRPr lang="en-US" altLang="ko-KR" dirty="0"/>
          </a:p>
          <a:p>
            <a:pPr lvl="1"/>
            <a:r>
              <a:rPr lang="ko-KR" altLang="en-US" dirty="0"/>
              <a:t>값들의 나열</a:t>
            </a:r>
            <a:r>
              <a:rPr lang="en-US" altLang="ko-KR" dirty="0"/>
              <a:t>(sequence)</a:t>
            </a:r>
          </a:p>
          <a:p>
            <a:pPr lvl="1"/>
            <a:r>
              <a:rPr lang="ko-KR" altLang="en-US" dirty="0"/>
              <a:t>다양한 종류의 데이터타입으로 구성 가능</a:t>
            </a:r>
            <a:endParaRPr lang="en-US" altLang="ko-KR" dirty="0"/>
          </a:p>
          <a:p>
            <a:pPr lvl="1"/>
            <a:r>
              <a:rPr lang="ko-KR" altLang="en-US" dirty="0"/>
              <a:t>리스트 내용 변경 가능</a:t>
            </a:r>
            <a:endParaRPr lang="en-US" altLang="ko-KR" dirty="0"/>
          </a:p>
          <a:p>
            <a:r>
              <a:rPr lang="ko-KR" altLang="en-US" dirty="0"/>
              <a:t>리스트에서 연산자 활용하기</a:t>
            </a:r>
            <a:endParaRPr lang="en-US" altLang="ko-KR" dirty="0"/>
          </a:p>
          <a:p>
            <a:pPr lvl="1"/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두개의 리스트를 합함</a:t>
            </a:r>
            <a:endParaRPr lang="en-US" altLang="ko-KR" dirty="0"/>
          </a:p>
          <a:p>
            <a:pPr lvl="1"/>
            <a:r>
              <a:rPr lang="ko-KR" altLang="en-US" dirty="0"/>
              <a:t>*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리스트</a:t>
            </a:r>
            <a:r>
              <a:rPr lang="en-US" altLang="ko-KR" dirty="0"/>
              <a:t>)</a:t>
            </a:r>
            <a:r>
              <a:rPr lang="ko-KR" altLang="en-US" dirty="0"/>
              <a:t> * </a:t>
            </a:r>
            <a:r>
              <a:rPr lang="en-US" altLang="ko-KR" dirty="0"/>
              <a:t>(</a:t>
            </a:r>
            <a:r>
              <a:rPr lang="ko-KR" altLang="en-US" dirty="0"/>
              <a:t>정수</a:t>
            </a:r>
            <a:r>
              <a:rPr lang="en-US" altLang="ko-KR" dirty="0"/>
              <a:t>)</a:t>
            </a:r>
            <a:r>
              <a:rPr lang="ko-KR" altLang="en-US" dirty="0"/>
              <a:t> 형태</a:t>
            </a:r>
            <a:r>
              <a:rPr lang="en-US" altLang="ko-KR" dirty="0"/>
              <a:t>,</a:t>
            </a:r>
            <a:r>
              <a:rPr lang="ko-KR" altLang="en-US" dirty="0"/>
              <a:t> 정수 수만큼 배로 증가</a:t>
            </a:r>
            <a:endParaRPr lang="en-US" altLang="ko-KR" dirty="0"/>
          </a:p>
          <a:p>
            <a:r>
              <a:rPr lang="ko-KR" altLang="en-US" dirty="0"/>
              <a:t>리스트에서 메소드 활용하기</a:t>
            </a:r>
            <a:endParaRPr lang="en-US" altLang="ko-KR" dirty="0"/>
          </a:p>
          <a:p>
            <a:pPr lvl="1"/>
            <a:r>
              <a:rPr lang="en-US" altLang="ko-KR" dirty="0"/>
              <a:t>.append, .insert, .extend, .sort, .pop, .remove </a:t>
            </a:r>
            <a:r>
              <a:rPr lang="mr-IN" altLang="ko-KR" dirty="0"/>
              <a:t>…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차원 리스트를 이해하기</a:t>
            </a:r>
            <a:endParaRPr lang="en-US" altLang="ko-KR" dirty="0"/>
          </a:p>
          <a:p>
            <a:pPr lvl="1"/>
            <a:r>
              <a:rPr lang="ko-KR" altLang="en-US" dirty="0"/>
              <a:t>리스트 안에 리스트를 만들어 활용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31317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사지 선다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코드 </a:t>
            </a:r>
            <a:r>
              <a:rPr lang="ko-KR" altLang="en-US" dirty="0" err="1"/>
              <a:t>실행시</a:t>
            </a:r>
            <a:r>
              <a:rPr lang="ko-KR" altLang="en-US" dirty="0"/>
              <a:t> 결과는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[2, 6, 10]</a:t>
            </a:r>
          </a:p>
          <a:p>
            <a:pPr lvl="1"/>
            <a:r>
              <a:rPr lang="en-US" altLang="ko-KR" dirty="0"/>
              <a:t>[2, 6, 10, 2, 6, 10]</a:t>
            </a:r>
          </a:p>
          <a:p>
            <a:pPr lvl="1"/>
            <a:r>
              <a:rPr lang="en-US" altLang="ko-KR" dirty="0"/>
              <a:t>[1, 3, 5]</a:t>
            </a:r>
          </a:p>
          <a:p>
            <a:pPr lvl="1"/>
            <a:r>
              <a:rPr lang="en-US" altLang="ko-KR" dirty="0"/>
              <a:t>[1, 3, 5, 1, 3, 5]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1323723" y="2362828"/>
            <a:ext cx="4013590" cy="73818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427003" y="2414077"/>
            <a:ext cx="35823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6713" lvl="1" indent="0">
              <a:buNone/>
            </a:pPr>
            <a:r>
              <a:rPr lang="en-US" altLang="ko-KR" dirty="0"/>
              <a:t>n = [1,3,5]</a:t>
            </a:r>
          </a:p>
          <a:p>
            <a:pPr marL="366713" lvl="1" indent="0">
              <a:buNone/>
            </a:pPr>
            <a:r>
              <a:rPr lang="en-US" altLang="ko-KR" dirty="0"/>
              <a:t>print(n * 2)</a:t>
            </a:r>
            <a:endParaRPr lang="en-US" altLang="ko-KR" sz="1600" dirty="0">
              <a:latin typeface="+mj-ea"/>
              <a:ea typeface="+mj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2890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사지 선다 답안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코드 </a:t>
            </a:r>
            <a:r>
              <a:rPr lang="ko-KR" altLang="en-US" dirty="0" err="1"/>
              <a:t>실행시</a:t>
            </a:r>
            <a:r>
              <a:rPr lang="ko-KR" altLang="en-US" dirty="0"/>
              <a:t> 결과는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[2, 6, 10]</a:t>
            </a:r>
          </a:p>
          <a:p>
            <a:pPr lvl="1"/>
            <a:r>
              <a:rPr lang="en-US" altLang="ko-KR" dirty="0"/>
              <a:t>[2, 6, 10, 2, 6, 10]</a:t>
            </a:r>
          </a:p>
          <a:p>
            <a:pPr lvl="1"/>
            <a:r>
              <a:rPr lang="en-US" altLang="ko-KR" dirty="0"/>
              <a:t>[1, 3, 5]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[1, 3, 5, 1, 3, 5]</a:t>
            </a:r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1323723" y="2362828"/>
            <a:ext cx="4013590" cy="73818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427003" y="2414077"/>
            <a:ext cx="35823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6713" lvl="1" indent="0">
              <a:buNone/>
            </a:pPr>
            <a:r>
              <a:rPr lang="en-US" altLang="ko-KR" dirty="0"/>
              <a:t>n = [1,3,5]</a:t>
            </a:r>
          </a:p>
          <a:p>
            <a:pPr marL="366713" lvl="1" indent="0">
              <a:buNone/>
            </a:pPr>
            <a:r>
              <a:rPr lang="en-US" altLang="ko-KR" dirty="0"/>
              <a:t>print(n * 2)</a:t>
            </a:r>
            <a:endParaRPr lang="en-US" altLang="ko-KR" sz="1600" dirty="0">
              <a:latin typeface="+mj-ea"/>
              <a:ea typeface="+mj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660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사지</a:t>
            </a:r>
            <a:r>
              <a:rPr lang="en-US" altLang="ko-KR" dirty="0"/>
              <a:t> </a:t>
            </a:r>
            <a:r>
              <a:rPr lang="ko-KR" altLang="en-US" dirty="0"/>
              <a:t>선다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코드 </a:t>
            </a:r>
            <a:r>
              <a:rPr lang="ko-KR" altLang="en-US" dirty="0" err="1"/>
              <a:t>실행시</a:t>
            </a:r>
            <a:r>
              <a:rPr lang="ko-KR" altLang="en-US" dirty="0"/>
              <a:t> 결과는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[‘a‘, ‘b‘, ‘c‘, ‘x’, ‘A’, ‘B’]</a:t>
            </a:r>
          </a:p>
          <a:p>
            <a:pPr lvl="1"/>
            <a:r>
              <a:rPr lang="en-US" altLang="ko-KR" dirty="0"/>
              <a:t>[‘x’, ‘a‘, ‘b‘, ‘c‘, ‘A’, ‘B’]</a:t>
            </a:r>
          </a:p>
          <a:p>
            <a:pPr lvl="1"/>
            <a:r>
              <a:rPr lang="en-US" altLang="ko-KR" dirty="0"/>
              <a:t>[‘a‘, ‘x‘, ‘b‘, ‘c‘, ‘A’, ‘B’]</a:t>
            </a:r>
          </a:p>
          <a:p>
            <a:pPr lvl="1"/>
            <a:r>
              <a:rPr lang="en-US" altLang="ko-KR" dirty="0"/>
              <a:t>[‘A’, ‘B’, ‘a‘, ‘x’, ‘b‘, ‘c‘]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1323723" y="2362828"/>
            <a:ext cx="3059434" cy="160288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427003" y="2414077"/>
            <a:ext cx="358231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6713" lvl="1" indent="0">
              <a:buNone/>
            </a:pPr>
            <a:r>
              <a:rPr lang="en-US" altLang="ko-KR" dirty="0"/>
              <a:t>t1=[‘a‘, ‘b‘, ‘c‘]</a:t>
            </a:r>
          </a:p>
          <a:p>
            <a:pPr marL="366713" lvl="1" indent="0">
              <a:buNone/>
            </a:pPr>
            <a:r>
              <a:rPr lang="en-US" altLang="ko-KR" dirty="0"/>
              <a:t>t2=[‘A’, ‘B’]</a:t>
            </a:r>
          </a:p>
          <a:p>
            <a:pPr marL="366713" lvl="1" indent="0">
              <a:buNone/>
            </a:pPr>
            <a:r>
              <a:rPr lang="en-US" altLang="ko-KR" sz="1600" dirty="0">
                <a:latin typeface="+mj-ea"/>
                <a:ea typeface="+mj-ea"/>
                <a:cs typeface="Consolas" panose="020B0609020204030204" pitchFamily="49" charset="0"/>
              </a:rPr>
              <a:t>t1.insert(1, ‘x’)</a:t>
            </a:r>
          </a:p>
          <a:p>
            <a:pPr marL="366713" lvl="1" indent="0">
              <a:buNone/>
            </a:pPr>
            <a:r>
              <a:rPr lang="en-US" altLang="ko-KR" sz="1600" dirty="0">
                <a:latin typeface="+mj-ea"/>
                <a:ea typeface="+mj-ea"/>
                <a:cs typeface="Consolas" panose="020B0609020204030204" pitchFamily="49" charset="0"/>
              </a:rPr>
              <a:t>t1.extend(t2)</a:t>
            </a:r>
          </a:p>
          <a:p>
            <a:pPr marL="366713" lvl="1" indent="0">
              <a:buNone/>
            </a:pPr>
            <a:r>
              <a:rPr lang="en-US" altLang="ko-KR" sz="1600" dirty="0">
                <a:latin typeface="+mj-ea"/>
                <a:ea typeface="+mj-ea"/>
                <a:cs typeface="Consolas" panose="020B0609020204030204" pitchFamily="49" charset="0"/>
              </a:rPr>
              <a:t>print(t1)</a:t>
            </a:r>
          </a:p>
        </p:txBody>
      </p:sp>
    </p:spTree>
    <p:extLst>
      <p:ext uri="{BB962C8B-B14F-4D97-AF65-F5344CB8AC3E}">
        <p14:creationId xmlns:p14="http://schemas.microsoft.com/office/powerpoint/2010/main" val="4272002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사지</a:t>
            </a:r>
            <a:r>
              <a:rPr lang="en-US" altLang="ko-KR" dirty="0"/>
              <a:t> </a:t>
            </a:r>
            <a:r>
              <a:rPr lang="ko-KR" altLang="en-US" dirty="0"/>
              <a:t>선다 답안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코드 </a:t>
            </a:r>
            <a:r>
              <a:rPr lang="ko-KR" altLang="en-US" dirty="0" err="1"/>
              <a:t>실행시</a:t>
            </a:r>
            <a:r>
              <a:rPr lang="ko-KR" altLang="en-US" dirty="0"/>
              <a:t> 결과는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[‘a‘, ‘b‘, ‘c‘, ‘x’, ‘A’, ‘B’]</a:t>
            </a:r>
          </a:p>
          <a:p>
            <a:pPr lvl="1"/>
            <a:r>
              <a:rPr lang="en-US" altLang="ko-KR" dirty="0"/>
              <a:t>[‘x’, ‘a‘, ‘b‘, ‘c‘, ‘A’, ‘B’]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[‘a‘, ‘x‘, ‘b‘, ‘c‘, ‘A’, ‘B’]</a:t>
            </a:r>
          </a:p>
          <a:p>
            <a:pPr lvl="1"/>
            <a:r>
              <a:rPr lang="en-US" altLang="ko-KR" dirty="0"/>
              <a:t>[‘A’, ‘B’, ‘a‘, ‘x’, ‘b‘, ‘c‘]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1323723" y="2362828"/>
            <a:ext cx="3059434" cy="160288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427003" y="2414077"/>
            <a:ext cx="358231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6713" lvl="1" indent="0">
              <a:buNone/>
            </a:pPr>
            <a:r>
              <a:rPr lang="en-US" altLang="ko-KR" dirty="0"/>
              <a:t>t1=[‘a‘, ‘b‘, ‘c‘]</a:t>
            </a:r>
          </a:p>
          <a:p>
            <a:pPr marL="366713" lvl="1" indent="0">
              <a:buNone/>
            </a:pPr>
            <a:r>
              <a:rPr lang="en-US" altLang="ko-KR" dirty="0"/>
              <a:t>t2=[‘A’, ‘B’]</a:t>
            </a:r>
          </a:p>
          <a:p>
            <a:pPr marL="366713" lvl="1" indent="0">
              <a:buNone/>
            </a:pPr>
            <a:r>
              <a:rPr lang="en-US" altLang="ko-KR" sz="1600" dirty="0">
                <a:latin typeface="+mj-ea"/>
                <a:ea typeface="+mj-ea"/>
                <a:cs typeface="Consolas" panose="020B0609020204030204" pitchFamily="49" charset="0"/>
              </a:rPr>
              <a:t>t1.insert(1, ‘x’)</a:t>
            </a:r>
          </a:p>
          <a:p>
            <a:pPr marL="366713" lvl="1" indent="0">
              <a:buNone/>
            </a:pPr>
            <a:r>
              <a:rPr lang="en-US" altLang="ko-KR" sz="1600" dirty="0">
                <a:latin typeface="+mj-ea"/>
                <a:ea typeface="+mj-ea"/>
                <a:cs typeface="Consolas" panose="020B0609020204030204" pitchFamily="49" charset="0"/>
              </a:rPr>
              <a:t>t1.extend(t2)</a:t>
            </a:r>
          </a:p>
          <a:p>
            <a:pPr marL="366713" lvl="1" indent="0">
              <a:buNone/>
            </a:pPr>
            <a:r>
              <a:rPr lang="en-US" altLang="ko-KR" sz="1600" dirty="0">
                <a:latin typeface="+mj-ea"/>
                <a:ea typeface="+mj-ea"/>
                <a:cs typeface="Consolas" panose="020B0609020204030204" pitchFamily="49" charset="0"/>
              </a:rPr>
              <a:t>print(t1)</a:t>
            </a:r>
          </a:p>
        </p:txBody>
      </p:sp>
    </p:spTree>
    <p:extLst>
      <p:ext uri="{BB962C8B-B14F-4D97-AF65-F5344CB8AC3E}">
        <p14:creationId xmlns:p14="http://schemas.microsoft.com/office/powerpoint/2010/main" val="19377686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주차</a:t>
            </a:r>
            <a:r>
              <a:rPr lang="en-US" altLang="ko-KR" dirty="0"/>
              <a:t>_02 </a:t>
            </a:r>
            <a:r>
              <a:rPr lang="ko-KR" altLang="en-US" dirty="0"/>
              <a:t>리스트의 이해</a:t>
            </a:r>
          </a:p>
        </p:txBody>
      </p:sp>
    </p:spTree>
    <p:extLst>
      <p:ext uri="{BB962C8B-B14F-4D97-AF65-F5344CB8AC3E}">
        <p14:creationId xmlns:p14="http://schemas.microsoft.com/office/powerpoint/2010/main" val="507768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리스트에서 </a:t>
            </a:r>
            <a:r>
              <a:rPr lang="en-US" altLang="ko-KR" dirty="0"/>
              <a:t>in operator 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66745" y="1846008"/>
            <a:ext cx="5564607" cy="3756139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5892" y="2016192"/>
            <a:ext cx="5425459" cy="342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/>
              <a:t>&gt;&gt;&gt; cheeses = ['Cheddar', 'Edam', 'Gouda']</a:t>
            </a:r>
          </a:p>
          <a:p>
            <a:r>
              <a:rPr lang="en-US" altLang="ko-KR" sz="1600" dirty="0"/>
              <a:t>&gt;&gt;&gt; 'Edam' </a:t>
            </a:r>
            <a:r>
              <a:rPr lang="en-US" altLang="ko-KR" sz="1600" dirty="0">
                <a:solidFill>
                  <a:srgbClr val="FF6600"/>
                </a:solidFill>
              </a:rPr>
              <a:t>in</a:t>
            </a:r>
            <a:r>
              <a:rPr lang="en-US" altLang="ko-KR" sz="1600" dirty="0"/>
              <a:t> cheeses</a:t>
            </a:r>
          </a:p>
          <a:p>
            <a:r>
              <a:rPr lang="en-US" altLang="ko-KR" sz="1600" dirty="0"/>
              <a:t>True</a:t>
            </a:r>
          </a:p>
          <a:p>
            <a:r>
              <a:rPr lang="en-US" altLang="ko-KR" sz="1600" dirty="0"/>
              <a:t>&gt;&gt;&gt; 'Brie' </a:t>
            </a:r>
            <a:r>
              <a:rPr lang="en-US" altLang="ko-KR" sz="1600" dirty="0">
                <a:solidFill>
                  <a:srgbClr val="FF6600"/>
                </a:solidFill>
              </a:rPr>
              <a:t>in</a:t>
            </a:r>
            <a:r>
              <a:rPr lang="en-US" altLang="ko-KR" sz="1600" dirty="0"/>
              <a:t> cheeses</a:t>
            </a:r>
          </a:p>
          <a:p>
            <a:r>
              <a:rPr lang="en-US" altLang="ko-KR" sz="1600" dirty="0"/>
              <a:t>False</a:t>
            </a:r>
          </a:p>
          <a:p>
            <a:r>
              <a:rPr lang="en-US" altLang="ko-KR" sz="1600" dirty="0"/>
              <a:t>&gt;&gt;&gt; cheeses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en-US" altLang="ko-KR" sz="1600" dirty="0"/>
              <a:t>['Cheddar', 'Edam', 'Gouda']</a:t>
            </a:r>
          </a:p>
          <a:p>
            <a:r>
              <a:rPr lang="en-US" altLang="ko-KR" sz="1600" dirty="0"/>
              <a:t>&gt;&gt;&gt; for  food </a:t>
            </a:r>
            <a:r>
              <a:rPr lang="en-US" altLang="ko-KR" sz="1600" dirty="0">
                <a:solidFill>
                  <a:srgbClr val="FF6600"/>
                </a:solidFill>
              </a:rPr>
              <a:t>in</a:t>
            </a:r>
            <a:r>
              <a:rPr lang="en-US" altLang="ko-KR" sz="1600" dirty="0"/>
              <a:t> cheeses :</a:t>
            </a:r>
          </a:p>
          <a:p>
            <a:r>
              <a:rPr lang="en-US" altLang="ko-KR" sz="1600" dirty="0"/>
              <a:t>            print(food)</a:t>
            </a:r>
          </a:p>
          <a:p>
            <a:r>
              <a:rPr lang="en-US" altLang="ko-KR" sz="1600" dirty="0"/>
              <a:t>Cheddar</a:t>
            </a:r>
          </a:p>
          <a:p>
            <a:r>
              <a:rPr lang="en-US" altLang="ko-KR" sz="1600" dirty="0"/>
              <a:t>Edam</a:t>
            </a:r>
          </a:p>
          <a:p>
            <a:r>
              <a:rPr lang="en-US" altLang="ko-KR" sz="1600" dirty="0"/>
              <a:t>Gouda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2067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다루기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766746" y="1846008"/>
            <a:ext cx="4719654" cy="337417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6663" y="2067291"/>
            <a:ext cx="41712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/>
              <a:t>cheeses = ['Cheddar', 'Edam', 'Gouda']</a:t>
            </a:r>
          </a:p>
          <a:p>
            <a:r>
              <a:rPr lang="en-US" altLang="ko-KR" sz="1600" dirty="0"/>
              <a:t>numbers = [1, 3, 5, 7, 9, 11]</a:t>
            </a:r>
          </a:p>
          <a:p>
            <a:endParaRPr lang="en-US" altLang="ko-KR" sz="1600" dirty="0"/>
          </a:p>
          <a:p>
            <a:r>
              <a:rPr lang="en-US" altLang="ko-KR" sz="1600" dirty="0"/>
              <a:t>for cheese in cheeses :</a:t>
            </a:r>
          </a:p>
          <a:p>
            <a:r>
              <a:rPr lang="en-US" altLang="ko-KR" sz="1600" dirty="0"/>
              <a:t>    print(cheese)</a:t>
            </a:r>
          </a:p>
          <a:p>
            <a:endParaRPr lang="en-US" altLang="ko-KR" sz="1600" dirty="0"/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(numbers)) :</a:t>
            </a:r>
          </a:p>
          <a:p>
            <a:r>
              <a:rPr lang="en-US" altLang="ko-KR" sz="1600" dirty="0"/>
              <a:t>    numbers[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 = numbers[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 * 2</a:t>
            </a:r>
          </a:p>
          <a:p>
            <a:r>
              <a:rPr lang="en-US" altLang="ko-KR" sz="1600" dirty="0"/>
              <a:t>    print(numbers[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])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print(numbers)</a:t>
            </a:r>
          </a:p>
          <a:p>
            <a:endParaRPr lang="ko-KR" altLang="en-US" sz="16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588" y="2976974"/>
            <a:ext cx="3564219" cy="34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00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/>
              <a:t>연산자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Operator</a:t>
            </a:r>
          </a:p>
          <a:p>
            <a:pPr lvl="1"/>
            <a:r>
              <a:rPr lang="en-US" altLang="ko-KR" dirty="0"/>
              <a:t>+: </a:t>
            </a:r>
            <a:r>
              <a:rPr lang="ko-KR" altLang="en-US" dirty="0"/>
              <a:t>두개의 리스트를 합하여 새로운 리스트를 생성</a:t>
            </a:r>
            <a:endParaRPr lang="en-US" altLang="ko-KR" dirty="0"/>
          </a:p>
          <a:p>
            <a:pPr lvl="1"/>
            <a:r>
              <a:rPr lang="en-US" altLang="ko-KR" dirty="0"/>
              <a:t>*: (</a:t>
            </a:r>
            <a:r>
              <a:rPr lang="ko-KR" altLang="en-US" dirty="0"/>
              <a:t>리스트</a:t>
            </a:r>
            <a:r>
              <a:rPr lang="en-US" altLang="ko-KR" dirty="0"/>
              <a:t>) *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정수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ko-KR" altLang="en-US" dirty="0"/>
              <a:t>형태로 정수 수만큼 리스트의 내용이 배가된다</a:t>
            </a:r>
            <a:endParaRPr lang="en-US" altLang="ko-KR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4514850" y="1825625"/>
            <a:ext cx="4113464" cy="4413958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04684" y="2084057"/>
            <a:ext cx="392362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600" dirty="0"/>
              <a:t># The + operator concatenates lists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&gt;&gt;&gt; a = [1, 2, 3]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&gt;&gt;&gt; b = [4, 5, 6]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&gt;&gt;&gt; c = a + b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&gt;&gt;&gt; c 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[1, 2, 3, 4, 5, 6]</a:t>
            </a:r>
          </a:p>
          <a:p>
            <a:pPr>
              <a:lnSpc>
                <a:spcPct val="100000"/>
              </a:lnSpc>
            </a:pP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en-US" altLang="ko-KR" sz="1600" dirty="0"/>
              <a:t># Similarly, the * operator repeats a list </a:t>
            </a:r>
            <a:br>
              <a:rPr lang="en-US" altLang="ko-KR" sz="1600" dirty="0"/>
            </a:br>
            <a:r>
              <a:rPr lang="en-US" altLang="ko-KR" sz="1600" dirty="0"/>
              <a:t>a given number of times</a:t>
            </a:r>
          </a:p>
          <a:p>
            <a:pPr>
              <a:lnSpc>
                <a:spcPct val="100000"/>
              </a:lnSpc>
            </a:pP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en-US" altLang="ko-KR" sz="1600" dirty="0"/>
              <a:t>&gt;&gt;&gt; [‘a’] * 4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[‘a’, ‘a’, ‘a’, ‘a’]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&gt;&gt;&gt; a = [1, 2, 3] 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&gt;&gt;&gt; a * 3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[1, 2, 3, 1, 2, 3, 1, 2, 3]</a:t>
            </a:r>
          </a:p>
          <a:p>
            <a:pPr>
              <a:lnSpc>
                <a:spcPct val="100000"/>
              </a:lnSpc>
            </a:pPr>
            <a:endParaRPr lang="en-US" altLang="ko-KR" sz="1600" dirty="0"/>
          </a:p>
          <a:p>
            <a:pPr>
              <a:lnSpc>
                <a:spcPct val="100000"/>
              </a:lnSpc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10042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en-US" altLang="ko-KR" dirty="0"/>
              <a:t>slice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Slice</a:t>
            </a:r>
          </a:p>
          <a:p>
            <a:pPr lvl="1"/>
            <a:r>
              <a:rPr lang="ko-KR" altLang="en-US" dirty="0"/>
              <a:t>문자열</a:t>
            </a:r>
            <a:r>
              <a:rPr lang="en-US" altLang="ko-KR" dirty="0"/>
              <a:t> </a:t>
            </a:r>
            <a:r>
              <a:rPr lang="ko-KR" altLang="en-US" dirty="0"/>
              <a:t>사용과 동일</a:t>
            </a:r>
            <a:endParaRPr lang="en-US" altLang="ko-KR" dirty="0"/>
          </a:p>
          <a:p>
            <a:pPr lvl="1"/>
            <a:r>
              <a:rPr lang="en-US" altLang="ko-KR" dirty="0"/>
              <a:t>index</a:t>
            </a:r>
            <a:r>
              <a:rPr lang="ko-KR" altLang="en-US" dirty="0"/>
              <a:t>를 사용하여</a:t>
            </a:r>
            <a:r>
              <a:rPr lang="en-US" altLang="ko-KR" dirty="0"/>
              <a:t>, </a:t>
            </a:r>
            <a:r>
              <a:rPr lang="ko-KR" altLang="en-US" dirty="0"/>
              <a:t>리스트 내의 아이템들을 일부 사용한다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 err="1"/>
              <a:t>List_fruit</a:t>
            </a:r>
            <a:r>
              <a:rPr lang="en-US" altLang="ko-KR" dirty="0"/>
              <a:t>[ :3]</a:t>
            </a:r>
          </a:p>
          <a:p>
            <a:pPr lvl="1"/>
            <a:r>
              <a:rPr lang="ko-KR" altLang="en-US" dirty="0"/>
              <a:t>문자열에서 사용하는 것과 동일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746660" y="1871095"/>
            <a:ext cx="3811713" cy="3342749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69641" y="2134656"/>
            <a:ext cx="3365750" cy="213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600" dirty="0"/>
              <a:t>#list slice</a:t>
            </a:r>
          </a:p>
          <a:p>
            <a:r>
              <a:rPr lang="en-US" altLang="ko-KR" sz="1600" dirty="0"/>
              <a:t>&gt;&gt;&gt; t = ['a', 'b', 'c', 'd', 'e', 'f']</a:t>
            </a:r>
          </a:p>
          <a:p>
            <a:r>
              <a:rPr lang="en-US" altLang="ko-KR" sz="1600" dirty="0"/>
              <a:t>&gt;&gt;&gt; t[1:3]</a:t>
            </a:r>
          </a:p>
          <a:p>
            <a:r>
              <a:rPr lang="en-US" altLang="ko-KR" sz="1600" dirty="0"/>
              <a:t>['b', 'c']</a:t>
            </a:r>
          </a:p>
          <a:p>
            <a:r>
              <a:rPr lang="en-US" altLang="ko-KR" sz="1600" dirty="0"/>
              <a:t>&gt;&gt;&gt; t[:4]</a:t>
            </a:r>
          </a:p>
          <a:p>
            <a:r>
              <a:rPr lang="en-US" altLang="ko-KR" sz="1600" dirty="0"/>
              <a:t>['a', 'b', 'c', 'd']</a:t>
            </a:r>
          </a:p>
          <a:p>
            <a:r>
              <a:rPr lang="en-US" altLang="ko-KR" sz="1600" dirty="0"/>
              <a:t>&gt;&gt;&gt; t[3:]</a:t>
            </a:r>
          </a:p>
          <a:p>
            <a:r>
              <a:rPr lang="en-US" altLang="ko-KR" sz="1600" dirty="0"/>
              <a:t>['d', 'e', 'f']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66753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새로</a:t>
            </a:r>
            <a:r>
              <a:rPr lang="en-US" altLang="ko-KR" dirty="0"/>
              <a:t> </a:t>
            </a:r>
            <a:r>
              <a:rPr lang="ko-KR" altLang="en-US" dirty="0"/>
              <a:t>생성하는 </a:t>
            </a:r>
            <a:r>
              <a:rPr lang="en-US" altLang="ko-KR" dirty="0"/>
              <a:t>List</a:t>
            </a:r>
            <a:r>
              <a:rPr lang="ko-KR" altLang="en-US" dirty="0"/>
              <a:t>의 </a:t>
            </a:r>
            <a:r>
              <a:rPr lang="en-US" altLang="ko-KR" dirty="0"/>
              <a:t>item </a:t>
            </a:r>
            <a:r>
              <a:rPr lang="ko-KR" altLang="en-US" dirty="0"/>
              <a:t>수를 입력 받는다</a:t>
            </a:r>
          </a:p>
          <a:p>
            <a:r>
              <a:rPr lang="en-US" altLang="ko-KR" dirty="0"/>
              <a:t>list</a:t>
            </a:r>
            <a:r>
              <a:rPr lang="ko-KR" altLang="en-US" dirty="0"/>
              <a:t>를 생성한다</a:t>
            </a:r>
            <a:endParaRPr lang="en-US" altLang="ko-KR" dirty="0"/>
          </a:p>
          <a:p>
            <a:r>
              <a:rPr lang="en-US" altLang="ko-KR" dirty="0"/>
              <a:t>item</a:t>
            </a:r>
            <a:r>
              <a:rPr lang="ko-KR" altLang="en-US" dirty="0"/>
              <a:t>의 수만큼 반복해서 값을 </a:t>
            </a:r>
            <a:r>
              <a:rPr lang="ko-KR" altLang="en-US" dirty="0" err="1"/>
              <a:t>입력받는다</a:t>
            </a:r>
            <a:endParaRPr lang="en-US" altLang="ko-KR" dirty="0"/>
          </a:p>
          <a:p>
            <a:r>
              <a:rPr lang="en-US" altLang="ko-KR" dirty="0"/>
              <a:t>‘+’ </a:t>
            </a:r>
            <a:r>
              <a:rPr lang="ko-KR" altLang="en-US" dirty="0"/>
              <a:t>연산자를 사용하여 </a:t>
            </a:r>
            <a:r>
              <a:rPr lang="en-US" altLang="ko-KR" dirty="0"/>
              <a:t>list</a:t>
            </a:r>
            <a:r>
              <a:rPr lang="ko-KR" altLang="en-US" dirty="0"/>
              <a:t>에 값을 추가한다</a:t>
            </a:r>
            <a:endParaRPr lang="en-US" altLang="ko-KR" dirty="0"/>
          </a:p>
          <a:p>
            <a:r>
              <a:rPr lang="ko-KR" altLang="en-US" dirty="0"/>
              <a:t>전체 리스트를 출력한다</a:t>
            </a:r>
          </a:p>
        </p:txBody>
      </p:sp>
    </p:spTree>
    <p:extLst>
      <p:ext uri="{BB962C8B-B14F-4D97-AF65-F5344CB8AC3E}">
        <p14:creationId xmlns:p14="http://schemas.microsoft.com/office/powerpoint/2010/main" val="1783102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코드와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28650" y="1690689"/>
            <a:ext cx="4980911" cy="325855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9955" y="1779145"/>
            <a:ext cx="49085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/>
              <a:t>num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(input("List element</a:t>
            </a:r>
            <a:r>
              <a:rPr lang="ko-KR" altLang="en-US" sz="1600" dirty="0"/>
              <a:t> 개수 입력</a:t>
            </a:r>
            <a:r>
              <a:rPr lang="en-US" altLang="ko-KR" sz="1600" dirty="0"/>
              <a:t>: "))</a:t>
            </a:r>
          </a:p>
          <a:p>
            <a:r>
              <a:rPr lang="en-US" altLang="ko-KR" sz="1600" dirty="0" err="1"/>
              <a:t>NewList</a:t>
            </a:r>
            <a:r>
              <a:rPr lang="en-US" altLang="ko-KR" sz="1600" dirty="0"/>
              <a:t> = []</a:t>
            </a:r>
          </a:p>
          <a:p>
            <a:r>
              <a:rPr lang="en-US" altLang="ko-KR" sz="1600" dirty="0" err="1"/>
              <a:t>tempList</a:t>
            </a:r>
            <a:r>
              <a:rPr lang="en-US" altLang="ko-KR" sz="1600" dirty="0"/>
              <a:t> = [0]</a:t>
            </a:r>
          </a:p>
          <a:p>
            <a:endParaRPr lang="en-US" altLang="ko-KR" sz="1600" dirty="0"/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</a:t>
            </a:r>
            <a:r>
              <a:rPr lang="en-US" altLang="ko-KR" sz="1600" dirty="0" err="1"/>
              <a:t>num</a:t>
            </a:r>
            <a:r>
              <a:rPr lang="en-US" altLang="ko-KR" sz="1600" dirty="0"/>
              <a:t>):</a:t>
            </a:r>
          </a:p>
          <a:p>
            <a:r>
              <a:rPr lang="en-US" altLang="ko-KR" sz="1600" dirty="0"/>
              <a:t>    print(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, "</a:t>
            </a:r>
            <a:r>
              <a:rPr lang="ko-KR" altLang="en-US" sz="1600" dirty="0"/>
              <a:t>번째</a:t>
            </a:r>
            <a:r>
              <a:rPr lang="en-US" altLang="ko-KR" sz="1600" dirty="0"/>
              <a:t>")</a:t>
            </a:r>
          </a:p>
          <a:p>
            <a:r>
              <a:rPr lang="en-US" altLang="ko-KR" sz="1600" dirty="0"/>
              <a:t>    t = input(＂</a:t>
            </a:r>
            <a:r>
              <a:rPr lang="ko-KR" altLang="en-US" sz="1600" dirty="0"/>
              <a:t>추가할 </a:t>
            </a:r>
            <a:r>
              <a:rPr lang="en-US" altLang="ko-KR" sz="1600" dirty="0"/>
              <a:t>element</a:t>
            </a:r>
            <a:r>
              <a:rPr lang="ko-KR" altLang="en-US" sz="1600" dirty="0"/>
              <a:t> 입력</a:t>
            </a:r>
            <a:r>
              <a:rPr lang="en-US" altLang="ko-KR" sz="1600" dirty="0"/>
              <a:t>: ")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tempList</a:t>
            </a:r>
            <a:r>
              <a:rPr lang="en-US" altLang="ko-KR" sz="1600" dirty="0"/>
              <a:t> = [t]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NewList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NewList</a:t>
            </a:r>
            <a:r>
              <a:rPr lang="en-US" altLang="ko-KR" sz="1600" dirty="0"/>
              <a:t> + </a:t>
            </a:r>
            <a:r>
              <a:rPr lang="en-US" altLang="ko-KR" sz="1600" dirty="0" err="1"/>
              <a:t>tempList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print(</a:t>
            </a:r>
            <a:r>
              <a:rPr lang="en-US" altLang="ko-KR" sz="1600" dirty="0" err="1"/>
              <a:t>NewList</a:t>
            </a:r>
            <a:r>
              <a:rPr lang="en-US" altLang="ko-KR" sz="1600" dirty="0"/>
              <a:t>)</a:t>
            </a:r>
          </a:p>
          <a:p>
            <a:endParaRPr lang="ko-KR" altLang="en-US" sz="1600" dirty="0"/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582" y="2977705"/>
            <a:ext cx="3381674" cy="340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92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4582</TotalTime>
  <Words>2333</Words>
  <Application>Microsoft Office PowerPoint</Application>
  <PresentationFormat>화면 슬라이드 쇼(4:3)</PresentationFormat>
  <Paragraphs>396</Paragraphs>
  <Slides>37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3" baseType="lpstr">
      <vt:lpstr>맑은 고딕</vt:lpstr>
      <vt:lpstr>Arial</vt:lpstr>
      <vt:lpstr>Calibri</vt:lpstr>
      <vt:lpstr>Calibri Light</vt:lpstr>
      <vt:lpstr>Times New Roman</vt:lpstr>
      <vt:lpstr>Office 테마</vt:lpstr>
      <vt:lpstr>리스트의 이해 7주차_02</vt:lpstr>
      <vt:lpstr>학습목표</vt:lpstr>
      <vt:lpstr>List(목록 또는 배열)</vt:lpstr>
      <vt:lpstr>리스트에서 in operator </vt:lpstr>
      <vt:lpstr>리스트 다루기</vt:lpstr>
      <vt:lpstr>리스트, 연산자</vt:lpstr>
      <vt:lpstr>리스트 slice</vt:lpstr>
      <vt:lpstr>연습문제 1</vt:lpstr>
      <vt:lpstr>연습문제 1, 코드와 결과</vt:lpstr>
      <vt:lpstr>리스트, Methods</vt:lpstr>
      <vt:lpstr>.append()</vt:lpstr>
      <vt:lpstr>.insert()</vt:lpstr>
      <vt:lpstr>.extend()</vt:lpstr>
      <vt:lpstr>.sort()</vt:lpstr>
      <vt:lpstr>.pop()</vt:lpstr>
      <vt:lpstr>.remove()</vt:lpstr>
      <vt:lpstr>Method 활용하기 1</vt:lpstr>
      <vt:lpstr>Method 활용하기 2</vt:lpstr>
      <vt:lpstr>Method 활용하기 2, 설명 </vt:lpstr>
      <vt:lpstr>연습문제 2</vt:lpstr>
      <vt:lpstr>연습문제 2 코드</vt:lpstr>
      <vt:lpstr>연습문제 3</vt:lpstr>
      <vt:lpstr>연습문제 3, 코드와 결과</vt:lpstr>
      <vt:lpstr>2차원 lists</vt:lpstr>
      <vt:lpstr>2차원 리스트 활용</vt:lpstr>
      <vt:lpstr>2차원 list, 성적처리</vt:lpstr>
      <vt:lpstr>연습문제 4</vt:lpstr>
      <vt:lpstr>연습문제 4, 코드와 결과</vt:lpstr>
      <vt:lpstr>연습문제 5</vt:lpstr>
      <vt:lpstr>연습문제 5 코드</vt:lpstr>
      <vt:lpstr>숙제</vt:lpstr>
      <vt:lpstr>강의 요약</vt:lpstr>
      <vt:lpstr>사지 선다</vt:lpstr>
      <vt:lpstr>사지 선다 답안</vt:lpstr>
      <vt:lpstr>사지 선다</vt:lpstr>
      <vt:lpstr>사지 선다 답안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이광현</dc:creator>
  <cp:lastModifiedBy>LEE GEONHUI</cp:lastModifiedBy>
  <cp:revision>377</cp:revision>
  <dcterms:created xsi:type="dcterms:W3CDTF">2015-11-07T02:06:58Z</dcterms:created>
  <dcterms:modified xsi:type="dcterms:W3CDTF">2020-02-25T11:31:27Z</dcterms:modified>
</cp:coreProperties>
</file>