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2" r:id="rId21"/>
    <p:sldId id="274" r:id="rId22"/>
    <p:sldId id="275" r:id="rId23"/>
    <p:sldId id="276" r:id="rId24"/>
    <p:sldId id="279" r:id="rId25"/>
    <p:sldId id="277" r:id="rId26"/>
    <p:sldId id="280" r:id="rId27"/>
    <p:sldId id="27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86" d="100"/>
          <a:sy n="86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92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86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3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문자열과 리스트 활용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902361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Shallow copy </a:t>
            </a:r>
            <a:r>
              <a:rPr lang="ko-KR" altLang="en-US" dirty="0"/>
              <a:t>예제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74608" cy="4351338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해당하는 변수의 메모리 주소를 알려준다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21948" y="1969615"/>
            <a:ext cx="3458812" cy="245816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145" y="2028845"/>
            <a:ext cx="35860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c1=["red", "green"]</a:t>
            </a:r>
          </a:p>
          <a:p>
            <a:r>
              <a:rPr lang="en-US" altLang="ko-KR" sz="1600" dirty="0"/>
              <a:t>&gt;&gt;&gt; c2=c1</a:t>
            </a:r>
          </a:p>
          <a:p>
            <a:r>
              <a:rPr lang="en-US" altLang="ko-KR" sz="1600" dirty="0"/>
              <a:t>&gt;&gt;&gt; c1</a:t>
            </a:r>
          </a:p>
          <a:p>
            <a:r>
              <a:rPr lang="en-US" altLang="ko-KR" sz="1600" dirty="0"/>
              <a:t>['red', 'green']</a:t>
            </a:r>
          </a:p>
          <a:p>
            <a:r>
              <a:rPr lang="en-US" altLang="ko-KR" sz="1600" dirty="0"/>
              <a:t>&gt;&gt;&gt; c2</a:t>
            </a:r>
          </a:p>
          <a:p>
            <a:r>
              <a:rPr lang="en-US" altLang="ko-KR" sz="1600" dirty="0"/>
              <a:t>['red', 'green']</a:t>
            </a:r>
          </a:p>
          <a:p>
            <a:r>
              <a:rPr lang="en-US" altLang="ko-KR" sz="1600" dirty="0"/>
              <a:t>&gt;&gt;&gt; print(id(c1), id(c2))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51580400 </a:t>
            </a:r>
            <a:r>
              <a:rPr lang="en-US" altLang="ko-KR" sz="1600" dirty="0">
                <a:solidFill>
                  <a:srgbClr val="85180D"/>
                </a:solidFill>
              </a:rPr>
              <a:t>51580400</a:t>
            </a:r>
          </a:p>
          <a:p>
            <a:endParaRPr lang="en-US" altLang="ko-KR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0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Shallow copy </a:t>
            </a:r>
            <a:r>
              <a:rPr lang="ko-KR" altLang="en-US" dirty="0"/>
              <a:t>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58811" y="1793204"/>
            <a:ext cx="6617255" cy="3413795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010" y="1852435"/>
            <a:ext cx="58265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c1=["red", "green"]</a:t>
            </a:r>
          </a:p>
          <a:p>
            <a:r>
              <a:rPr lang="en-US" altLang="ko-KR" sz="1600" dirty="0"/>
              <a:t>&gt;&gt;&gt; c2=["blue", "orange"]</a:t>
            </a:r>
          </a:p>
          <a:p>
            <a:r>
              <a:rPr lang="en-US" altLang="ko-KR" sz="1600" dirty="0"/>
              <a:t>&gt;&gt;&gt; c1</a:t>
            </a:r>
          </a:p>
          <a:p>
            <a:r>
              <a:rPr lang="en-US" altLang="ko-KR" sz="1600" dirty="0"/>
              <a:t>['red', 'green']</a:t>
            </a:r>
          </a:p>
          <a:p>
            <a:r>
              <a:rPr lang="en-US" altLang="ko-KR" sz="1600" dirty="0"/>
              <a:t>&gt;&gt;&gt; c2</a:t>
            </a:r>
          </a:p>
          <a:p>
            <a:r>
              <a:rPr lang="en-US" altLang="ko-KR" sz="1600" dirty="0"/>
              <a:t>['blue', 'orange']</a:t>
            </a:r>
          </a:p>
          <a:p>
            <a:r>
              <a:rPr lang="en-US" altLang="ko-KR" sz="1600" dirty="0"/>
              <a:t>&gt;&gt;&gt; print(id(c1), id(c2))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51580400 </a:t>
            </a:r>
            <a:r>
              <a:rPr lang="en-US" altLang="ko-KR" sz="1600" dirty="0">
                <a:solidFill>
                  <a:srgbClr val="85180D"/>
                </a:solidFill>
              </a:rPr>
              <a:t>52929960 </a:t>
            </a:r>
          </a:p>
          <a:p>
            <a:endParaRPr lang="en-US" altLang="ko-KR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3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Copy </a:t>
            </a:r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리스트가 별도로 관리되어야 하는 경우에 사용한다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1" y="1644385"/>
            <a:ext cx="3503512" cy="392303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66" y="1884855"/>
            <a:ext cx="3411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6600"/>
                </a:solidFill>
              </a:rPr>
              <a:t># </a:t>
            </a:r>
            <a:r>
              <a:rPr lang="en-US" altLang="ko-KR" sz="1600" dirty="0" err="1">
                <a:solidFill>
                  <a:srgbClr val="FF6600"/>
                </a:solidFill>
              </a:rPr>
              <a:t>deepcopy</a:t>
            </a:r>
            <a:endParaRPr lang="en-US" altLang="ko-KR" sz="1600" dirty="0">
              <a:solidFill>
                <a:srgbClr val="FF6600"/>
              </a:solidFill>
            </a:endParaRPr>
          </a:p>
          <a:p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>
                <a:solidFill>
                  <a:srgbClr val="FF6600"/>
                </a:solidFill>
              </a:rPr>
              <a:t>&gt;&gt;&gt; from copy import *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c1=["</a:t>
            </a:r>
            <a:r>
              <a:rPr lang="en-US" altLang="ko-KR" sz="1600" dirty="0" err="1"/>
              <a:t>red","green</a:t>
            </a:r>
            <a:r>
              <a:rPr lang="en-US" altLang="ko-KR" sz="1600" dirty="0"/>
              <a:t>"]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c2=</a:t>
            </a:r>
            <a:r>
              <a:rPr lang="en-US" altLang="ko-KR" sz="1600" dirty="0" err="1">
                <a:solidFill>
                  <a:srgbClr val="FF6600"/>
                </a:solidFill>
              </a:rPr>
              <a:t>deepcopy</a:t>
            </a:r>
            <a:r>
              <a:rPr lang="en-US" altLang="ko-KR" sz="1600" dirty="0">
                <a:solidFill>
                  <a:srgbClr val="FF6600"/>
                </a:solidFill>
              </a:rPr>
              <a:t>(c1)</a:t>
            </a:r>
          </a:p>
          <a:p>
            <a:r>
              <a:rPr lang="en-US" altLang="ko-KR" sz="1600" dirty="0"/>
              <a:t>&gt;&gt;&gt; c1</a:t>
            </a:r>
          </a:p>
          <a:p>
            <a:r>
              <a:rPr lang="en-US" altLang="ko-KR" sz="1600" dirty="0"/>
              <a:t>['red', 'green']</a:t>
            </a:r>
          </a:p>
          <a:p>
            <a:r>
              <a:rPr lang="en-US" altLang="ko-KR" sz="1600" dirty="0"/>
              <a:t>&gt;&gt;&gt; c2</a:t>
            </a:r>
          </a:p>
          <a:p>
            <a:r>
              <a:rPr lang="en-US" altLang="ko-KR" sz="1600" dirty="0"/>
              <a:t>['red', 'green']</a:t>
            </a:r>
          </a:p>
          <a:p>
            <a:r>
              <a:rPr lang="en-US" altLang="ko-KR" sz="1600" dirty="0"/>
              <a:t>&gt;&gt;&gt; print(id(c1), id(c2))</a:t>
            </a:r>
          </a:p>
          <a:p>
            <a:r>
              <a:rPr lang="en-US" altLang="ko-KR" sz="1600" dirty="0">
                <a:solidFill>
                  <a:srgbClr val="85180D"/>
                </a:solidFill>
              </a:rPr>
              <a:t>54278544</a:t>
            </a:r>
            <a:r>
              <a:rPr lang="en-US" altLang="ko-KR" sz="1600" dirty="0">
                <a:solidFill>
                  <a:srgbClr val="FF6600"/>
                </a:solidFill>
              </a:rPr>
              <a:t> 54285336</a:t>
            </a:r>
          </a:p>
        </p:txBody>
      </p:sp>
    </p:spTree>
    <p:extLst>
      <p:ext uri="{BB962C8B-B14F-4D97-AF65-F5344CB8AC3E}">
        <p14:creationId xmlns:p14="http://schemas.microsoft.com/office/powerpoint/2010/main" val="153309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4351338"/>
          </a:xfrm>
        </p:spPr>
        <p:txBody>
          <a:bodyPr/>
          <a:lstStyle/>
          <a:p>
            <a:r>
              <a:rPr lang="ko-KR" altLang="en-US" sz="2800" dirty="0"/>
              <a:t>유저의 키가 </a:t>
            </a:r>
            <a:r>
              <a:rPr lang="en-US" altLang="ko-KR" sz="2800" dirty="0"/>
              <a:t>‘</a:t>
            </a:r>
            <a:r>
              <a:rPr lang="en-US" altLang="ko-KR" sz="2800" dirty="0" err="1"/>
              <a:t>zzz</a:t>
            </a:r>
            <a:r>
              <a:rPr lang="en-US" altLang="ko-KR" sz="2800" dirty="0"/>
              <a:t>’</a:t>
            </a:r>
            <a:r>
              <a:rPr lang="ko-KR" altLang="en-US" sz="2800" dirty="0"/>
              <a:t>가 나올 때까지 유저로부터 좋아하는 과일을 입력 받는다</a:t>
            </a:r>
            <a:endParaRPr lang="en-US" altLang="ko-KR" sz="2800" dirty="0"/>
          </a:p>
          <a:p>
            <a:r>
              <a:rPr lang="ko-KR" altLang="en-US" sz="2800" dirty="0"/>
              <a:t>과일 이름을 목록</a:t>
            </a:r>
            <a:r>
              <a:rPr lang="en-US" altLang="ko-KR" sz="2800" dirty="0"/>
              <a:t>(list)</a:t>
            </a:r>
            <a:r>
              <a:rPr lang="ko-KR" altLang="en-US" sz="2800" dirty="0"/>
              <a:t>으로 만든다</a:t>
            </a:r>
            <a:endParaRPr lang="en-US" altLang="ko-KR" sz="2800" dirty="0"/>
          </a:p>
          <a:p>
            <a:r>
              <a:rPr lang="ko-KR" altLang="en-US" sz="2800" dirty="0"/>
              <a:t>과일의 이름 목록과 개수를 출력한다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93485" y="1633600"/>
            <a:ext cx="4865593" cy="49871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83" y="1836629"/>
            <a:ext cx="5064888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fruit=[]</a:t>
            </a:r>
          </a:p>
          <a:p>
            <a:r>
              <a:rPr lang="en-US" altLang="ko-KR" sz="1600" dirty="0"/>
              <a:t>print("you want to stop, input '</a:t>
            </a:r>
            <a:r>
              <a:rPr lang="en-US" altLang="ko-KR" sz="1600" dirty="0" err="1"/>
              <a:t>zzz</a:t>
            </a:r>
            <a:r>
              <a:rPr lang="en-US" altLang="ko-KR" sz="1600" dirty="0"/>
              <a:t>' !!")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True:</a:t>
            </a:r>
          </a:p>
          <a:p>
            <a:r>
              <a:rPr lang="en-US" altLang="ko-KR" sz="1600" dirty="0"/>
              <a:t>    f = input("write your favorite fruit : ")</a:t>
            </a:r>
          </a:p>
          <a:p>
            <a:r>
              <a:rPr lang="en-US" altLang="ko-KR" sz="1600" dirty="0"/>
              <a:t>    if f == '</a:t>
            </a:r>
            <a:r>
              <a:rPr lang="en-US" altLang="ko-KR" sz="1600" dirty="0" err="1"/>
              <a:t>zzz</a:t>
            </a:r>
            <a:r>
              <a:rPr lang="en-US" altLang="ko-KR" sz="1600" dirty="0"/>
              <a:t>':</a:t>
            </a:r>
          </a:p>
          <a:p>
            <a:r>
              <a:rPr lang="en-US" altLang="ko-KR" sz="1600" dirty="0"/>
              <a:t>        break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>
                <a:solidFill>
                  <a:srgbClr val="FF0000"/>
                </a:solidFill>
              </a:rPr>
              <a:t>fruit.append</a:t>
            </a:r>
            <a:r>
              <a:rPr lang="en-US" altLang="ko-KR" sz="1600" dirty="0">
                <a:solidFill>
                  <a:srgbClr val="FF0000"/>
                </a:solidFill>
              </a:rPr>
              <a:t>(f)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print("list f :",fruit, "count of f: ",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(fruit))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81" y="3334187"/>
            <a:ext cx="6091542" cy="24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두 개의 </a:t>
            </a:r>
            <a:r>
              <a:rPr lang="en-US" altLang="ko-KR" sz="2800" dirty="0"/>
              <a:t>List</a:t>
            </a:r>
            <a:r>
              <a:rPr lang="ko-KR" altLang="en-US" sz="2800" dirty="0"/>
              <a:t>를 생성한다</a:t>
            </a:r>
            <a:endParaRPr lang="en-US" altLang="ko-KR" sz="2800" dirty="0"/>
          </a:p>
          <a:p>
            <a:r>
              <a:rPr lang="ko-KR" altLang="en-US" sz="2800" dirty="0"/>
              <a:t>중복되는 아이템을 제거한다</a:t>
            </a:r>
            <a:endParaRPr lang="en-US" altLang="ko-KR" sz="2800" dirty="0"/>
          </a:p>
          <a:p>
            <a:r>
              <a:rPr lang="ko-KR" altLang="en-US" sz="2800" dirty="0"/>
              <a:t>두 개의 </a:t>
            </a:r>
            <a:r>
              <a:rPr lang="en-US" altLang="ko-KR" sz="2800" dirty="0"/>
              <a:t>List</a:t>
            </a:r>
            <a:r>
              <a:rPr lang="ko-KR" altLang="en-US" sz="2800" dirty="0"/>
              <a:t>를 합쳐 출력한다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7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4559" y="1501660"/>
            <a:ext cx="4920584" cy="475762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110" y="1617794"/>
            <a:ext cx="424135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List01 = ['apple', 'banana', 'quiz', 'hi', 'bye']</a:t>
            </a:r>
          </a:p>
          <a:p>
            <a:r>
              <a:rPr lang="en-US" altLang="ko-KR" dirty="0"/>
              <a:t>List01_modified = List01</a:t>
            </a:r>
          </a:p>
          <a:p>
            <a:r>
              <a:rPr lang="en-US" altLang="ko-KR" dirty="0"/>
              <a:t>List02 = ['Korea', 'hi', 'LOL', 'Python', 'apple']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(List01)):</a:t>
            </a:r>
          </a:p>
          <a:p>
            <a:r>
              <a:rPr lang="en-US" altLang="ko-KR" dirty="0"/>
              <a:t>    if List01[</a:t>
            </a:r>
            <a:r>
              <a:rPr lang="en-US" altLang="ko-KR" dirty="0" err="1"/>
              <a:t>i</a:t>
            </a:r>
            <a:r>
              <a:rPr lang="en-US" altLang="ko-KR" dirty="0"/>
              <a:t>] in List02: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List02.remove(List01[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])</a:t>
            </a:r>
          </a:p>
          <a:p>
            <a:endParaRPr lang="en-US" altLang="ko-KR" dirty="0"/>
          </a:p>
          <a:p>
            <a:r>
              <a:rPr lang="en-US" altLang="ko-KR" dirty="0"/>
              <a:t>List03 = List01 + List02</a:t>
            </a:r>
          </a:p>
          <a:p>
            <a:r>
              <a:rPr lang="en-US" altLang="ko-KR" dirty="0"/>
              <a:t>print("List01: ", List01)</a:t>
            </a:r>
          </a:p>
          <a:p>
            <a:r>
              <a:rPr lang="en-US" altLang="ko-KR" dirty="0"/>
              <a:t>print("List02: ", List02)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합친 후</a:t>
            </a:r>
            <a:r>
              <a:rPr lang="en-US" altLang="ko-KR" dirty="0"/>
              <a:t>: ", List03)</a:t>
            </a:r>
          </a:p>
          <a:p>
            <a:endParaRPr lang="en-US" altLang="ko-KR" dirty="0"/>
          </a:p>
          <a:p>
            <a:r>
              <a:rPr lang="en-US" altLang="ko-KR" dirty="0"/>
              <a:t>List03.sort()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정렬 후</a:t>
            </a:r>
            <a:r>
              <a:rPr lang="en-US" altLang="ko-KR" dirty="0"/>
              <a:t>: ", List03)</a:t>
            </a:r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91" y="4727285"/>
            <a:ext cx="633500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3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deepcopy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endParaRPr lang="en-US" altLang="ko-KR" dirty="0"/>
          </a:p>
          <a:p>
            <a:r>
              <a:rPr lang="ko-KR" altLang="en-US" dirty="0"/>
              <a:t>사용하려면</a:t>
            </a:r>
            <a:r>
              <a:rPr lang="en-US" altLang="ko-KR" dirty="0"/>
              <a:t>, from copy import * </a:t>
            </a:r>
            <a:r>
              <a:rPr lang="ko-KR" altLang="en-US" dirty="0"/>
              <a:t>써야 한다</a:t>
            </a:r>
            <a:endParaRPr lang="en-US" altLang="ko-KR" dirty="0"/>
          </a:p>
          <a:p>
            <a:pPr lvl="1"/>
            <a:r>
              <a:rPr lang="en-US" altLang="ko-KR" dirty="0" err="1"/>
              <a:t>numList</a:t>
            </a:r>
            <a:r>
              <a:rPr lang="en-US" altLang="ko-KR" dirty="0"/>
              <a:t> </a:t>
            </a:r>
            <a:r>
              <a:rPr lang="ko-KR" altLang="en-US" dirty="0"/>
              <a:t>에 정수 </a:t>
            </a:r>
            <a:r>
              <a:rPr lang="en-US" altLang="ko-KR" dirty="0"/>
              <a:t>5</a:t>
            </a:r>
            <a:r>
              <a:rPr lang="ko-KR" altLang="en-US" dirty="0"/>
              <a:t>개를 저장한다</a:t>
            </a:r>
            <a:endParaRPr lang="en-US" altLang="ko-KR" dirty="0"/>
          </a:p>
          <a:p>
            <a:pPr lvl="1"/>
            <a:r>
              <a:rPr lang="en-US" altLang="ko-KR" dirty="0" err="1"/>
              <a:t>numshallow</a:t>
            </a:r>
            <a:r>
              <a:rPr lang="ko-KR" altLang="en-US" dirty="0"/>
              <a:t>에 </a:t>
            </a:r>
            <a:r>
              <a:rPr lang="en-US" altLang="ko-KR" dirty="0" err="1"/>
              <a:t>numList</a:t>
            </a:r>
            <a:r>
              <a:rPr lang="en-US" altLang="ko-KR" dirty="0"/>
              <a:t> </a:t>
            </a:r>
            <a:r>
              <a:rPr lang="ko-KR" altLang="en-US" dirty="0"/>
              <a:t>복사한다</a:t>
            </a:r>
            <a:endParaRPr lang="en-US" altLang="ko-KR" dirty="0"/>
          </a:p>
          <a:p>
            <a:pPr lvl="1"/>
            <a:r>
              <a:rPr lang="en-US" altLang="ko-KR" dirty="0" err="1"/>
              <a:t>numdeep</a:t>
            </a:r>
            <a:r>
              <a:rPr lang="ko-KR" altLang="en-US" dirty="0"/>
              <a:t>에 </a:t>
            </a:r>
            <a:r>
              <a:rPr lang="en-US" altLang="ko-KR" dirty="0" err="1"/>
              <a:t>numList</a:t>
            </a:r>
            <a:r>
              <a:rPr lang="ko-KR" altLang="en-US" dirty="0"/>
              <a:t>를 </a:t>
            </a:r>
            <a:r>
              <a:rPr lang="en-US" altLang="ko-KR" dirty="0" err="1"/>
              <a:t>deepcopy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1"/>
            <a:r>
              <a:rPr lang="en-US" altLang="ko-KR" dirty="0" err="1"/>
              <a:t>numshallow</a:t>
            </a:r>
            <a:r>
              <a:rPr lang="en-US" altLang="ko-KR" dirty="0"/>
              <a:t>, </a:t>
            </a:r>
            <a:r>
              <a:rPr lang="en-US" altLang="ko-KR" dirty="0" err="1"/>
              <a:t>numdeep</a:t>
            </a:r>
            <a:r>
              <a:rPr lang="en-US" altLang="ko-KR" dirty="0"/>
              <a:t> </a:t>
            </a:r>
            <a:r>
              <a:rPr lang="ko-KR" altLang="en-US" dirty="0"/>
              <a:t>에 각각 한 개의 아이템을 추가한다</a:t>
            </a:r>
            <a:endParaRPr lang="en-US" altLang="ko-KR" dirty="0"/>
          </a:p>
          <a:p>
            <a:pPr lvl="1"/>
            <a:r>
              <a:rPr lang="en-US" altLang="ko-KR" dirty="0" err="1"/>
              <a:t>numList</a:t>
            </a:r>
            <a:r>
              <a:rPr lang="en-US" altLang="ko-KR" dirty="0"/>
              <a:t>, </a:t>
            </a:r>
            <a:r>
              <a:rPr lang="en-US" altLang="ko-KR" dirty="0" err="1"/>
              <a:t>numshallow</a:t>
            </a:r>
            <a:r>
              <a:rPr lang="en-US" altLang="ko-KR" dirty="0"/>
              <a:t>, </a:t>
            </a:r>
            <a:r>
              <a:rPr lang="en-US" altLang="ko-KR" dirty="0" err="1"/>
              <a:t>numdeep</a:t>
            </a:r>
            <a:r>
              <a:rPr lang="ko-KR" altLang="en-US" dirty="0"/>
              <a:t>를 출력하여 비교한다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7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513234"/>
            <a:ext cx="4421905" cy="48528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201" y="1629369"/>
            <a:ext cx="4241354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from copy import *</a:t>
            </a:r>
          </a:p>
          <a:p>
            <a:endParaRPr lang="en-US" altLang="ko-KR" dirty="0"/>
          </a:p>
          <a:p>
            <a:r>
              <a:rPr lang="en-US" altLang="ko-KR" dirty="0" err="1"/>
              <a:t>numList</a:t>
            </a:r>
            <a:r>
              <a:rPr lang="en-US" altLang="ko-KR" dirty="0"/>
              <a:t> = [1,3,5,7,9]</a:t>
            </a:r>
          </a:p>
          <a:p>
            <a:r>
              <a:rPr lang="en-US" altLang="ko-KR" dirty="0" err="1"/>
              <a:t>numshallow</a:t>
            </a:r>
            <a:r>
              <a:rPr lang="en-US" altLang="ko-KR" dirty="0"/>
              <a:t> = </a:t>
            </a:r>
            <a:r>
              <a:rPr lang="en-US" altLang="ko-KR" dirty="0" err="1"/>
              <a:t>numList</a:t>
            </a:r>
            <a:endParaRPr lang="en-US" altLang="ko-KR" dirty="0"/>
          </a:p>
          <a:p>
            <a:r>
              <a:rPr lang="en-US" altLang="ko-KR" dirty="0" err="1"/>
              <a:t>numdeep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deepcopy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numList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numList</a:t>
            </a:r>
            <a:r>
              <a:rPr lang="en-US" altLang="ko-KR" dirty="0"/>
              <a:t> = ", </a:t>
            </a:r>
            <a:r>
              <a:rPr lang="en-US" altLang="ko-KR" dirty="0" err="1"/>
              <a:t>numList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numshallow</a:t>
            </a:r>
            <a:r>
              <a:rPr lang="en-US" altLang="ko-KR" dirty="0"/>
              <a:t> = ", </a:t>
            </a:r>
            <a:r>
              <a:rPr lang="en-US" altLang="ko-KR" dirty="0" err="1"/>
              <a:t>numshallow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numdeep</a:t>
            </a:r>
            <a:r>
              <a:rPr lang="en-US" altLang="ko-KR" dirty="0"/>
              <a:t> = ", </a:t>
            </a:r>
            <a:r>
              <a:rPr lang="en-US" altLang="ko-KR" dirty="0" err="1"/>
              <a:t>numdeep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numshallow.append</a:t>
            </a:r>
            <a:r>
              <a:rPr lang="en-US" altLang="ko-KR" dirty="0"/>
              <a:t>(99)</a:t>
            </a:r>
          </a:p>
          <a:p>
            <a:r>
              <a:rPr lang="en-US" altLang="ko-KR" dirty="0" err="1"/>
              <a:t>numdeep.append</a:t>
            </a:r>
            <a:r>
              <a:rPr lang="en-US" altLang="ko-KR" dirty="0"/>
              <a:t>(111)</a:t>
            </a:r>
          </a:p>
          <a:p>
            <a:endParaRPr lang="en-US" altLang="ko-KR" dirty="0"/>
          </a:p>
          <a:p>
            <a:r>
              <a:rPr lang="en-US" altLang="ko-KR" dirty="0"/>
              <a:t>print("after appending", "="*20)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numList</a:t>
            </a:r>
            <a:r>
              <a:rPr lang="en-US" altLang="ko-KR" dirty="0"/>
              <a:t> = ", </a:t>
            </a:r>
            <a:r>
              <a:rPr lang="en-US" altLang="ko-KR" dirty="0" err="1"/>
              <a:t>numList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numshallow</a:t>
            </a:r>
            <a:r>
              <a:rPr lang="en-US" altLang="ko-KR" dirty="0"/>
              <a:t> = ", </a:t>
            </a:r>
            <a:r>
              <a:rPr lang="en-US" altLang="ko-KR" dirty="0" err="1"/>
              <a:t>numshallow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numdeep</a:t>
            </a:r>
            <a:r>
              <a:rPr lang="en-US" altLang="ko-KR" dirty="0"/>
              <a:t> = ", </a:t>
            </a:r>
            <a:r>
              <a:rPr lang="en-US" altLang="ko-KR" dirty="0" err="1"/>
              <a:t>numdeep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0" y="3706046"/>
            <a:ext cx="4261331" cy="23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문자열을 </a:t>
            </a:r>
            <a:r>
              <a:rPr lang="ko-KR" altLang="en-US" sz="2800" dirty="0" err="1"/>
              <a:t>입력받는다</a:t>
            </a:r>
            <a:endParaRPr lang="en-US" altLang="ko-KR" sz="2800" dirty="0"/>
          </a:p>
          <a:p>
            <a:r>
              <a:rPr lang="ko-KR" altLang="en-US" sz="2800" dirty="0" err="1"/>
              <a:t>입력받은</a:t>
            </a:r>
            <a:r>
              <a:rPr lang="ko-KR" altLang="en-US" sz="2800" dirty="0"/>
              <a:t> 문자열의 모든 글자 사이에 공백</a:t>
            </a:r>
            <a:r>
              <a:rPr lang="en-US" altLang="ko-KR" sz="2800" dirty="0"/>
              <a:t>(</a:t>
            </a:r>
            <a:r>
              <a:rPr lang="ko-KR" altLang="en-US" sz="2800" dirty="0"/>
              <a:t>스페이스</a:t>
            </a:r>
            <a:r>
              <a:rPr lang="en-US" altLang="ko-KR" sz="2800" dirty="0"/>
              <a:t>)</a:t>
            </a:r>
            <a:r>
              <a:rPr lang="ko-KR" altLang="en-US" sz="2800" dirty="0"/>
              <a:t>을 추가하여 출력한다</a:t>
            </a:r>
            <a:endParaRPr lang="en-US" altLang="ko-KR" sz="28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/>
              <a:t>apple’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‘a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p l e’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메소드 이해하기</a:t>
            </a:r>
            <a:endParaRPr lang="en-US" altLang="ko-KR" dirty="0"/>
          </a:p>
          <a:p>
            <a:r>
              <a:rPr lang="ko-KR" altLang="en-US" dirty="0"/>
              <a:t>문자열로 구성된 리스트 활용하기</a:t>
            </a:r>
            <a:endParaRPr lang="en-US" altLang="ko-KR" dirty="0"/>
          </a:p>
          <a:p>
            <a:r>
              <a:rPr lang="en-US" altLang="ko-KR" dirty="0"/>
              <a:t>Shallow copy</a:t>
            </a:r>
            <a:r>
              <a:rPr lang="ko-KR" altLang="en-US" dirty="0"/>
              <a:t>와 </a:t>
            </a:r>
            <a:r>
              <a:rPr lang="en-US" altLang="ko-KR" dirty="0" err="1"/>
              <a:t>deepcopy</a:t>
            </a:r>
            <a:r>
              <a:rPr lang="ko-KR" altLang="en-US" dirty="0"/>
              <a:t>의 차이 이해하기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14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5, </a:t>
            </a:r>
            <a:r>
              <a:rPr lang="ko-KR" altLang="en-US" dirty="0"/>
              <a:t>코드와 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066" y="1690689"/>
            <a:ext cx="4893837" cy="26010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681" y="1971492"/>
            <a:ext cx="425925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/>
              <a:t>s=input("</a:t>
            </a:r>
            <a:r>
              <a:rPr lang="ko-KR" altLang="en-US" sz="1800" dirty="0"/>
              <a:t>문자열을 입력하세요</a:t>
            </a:r>
            <a:r>
              <a:rPr lang="en-US" altLang="ko-KR" sz="1800" dirty="0"/>
              <a:t>: ")</a:t>
            </a:r>
          </a:p>
          <a:p>
            <a:endParaRPr lang="en-US" altLang="ko-KR" sz="1800" dirty="0"/>
          </a:p>
          <a:p>
            <a:r>
              <a:rPr lang="en-US" altLang="ko-KR" sz="1800" dirty="0"/>
              <a:t>t=list(s)</a:t>
            </a:r>
          </a:p>
          <a:p>
            <a:endParaRPr lang="en-US" altLang="ko-KR" sz="1800" dirty="0"/>
          </a:p>
          <a:p>
            <a:r>
              <a:rPr lang="en-US" altLang="ko-KR" sz="1800" dirty="0"/>
              <a:t>delimiter=" "</a:t>
            </a:r>
          </a:p>
          <a:p>
            <a:r>
              <a:rPr lang="en-US" altLang="ko-KR" sz="1800" dirty="0" err="1"/>
              <a:t>str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delimiter.join</a:t>
            </a:r>
            <a:r>
              <a:rPr lang="en-US" altLang="ko-KR" sz="1800" dirty="0"/>
              <a:t>(t)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바뀐 문자열</a:t>
            </a:r>
            <a:r>
              <a:rPr lang="en-US" altLang="ko-KR" sz="1800" dirty="0"/>
              <a:t>: "+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BAF5A-E8E0-42DB-8D9D-865BAB78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5" y="4139991"/>
            <a:ext cx="4922443" cy="1177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110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 </a:t>
            </a:r>
            <a:r>
              <a:rPr lang="en-US" altLang="ko-KR" dirty="0"/>
              <a:t>1, 3, 4</a:t>
            </a:r>
            <a:r>
              <a:rPr lang="ko-KR" altLang="en-US" dirty="0"/>
              <a:t> 코드와</a:t>
            </a:r>
            <a:endParaRPr lang="en-US" altLang="ko-KR" dirty="0"/>
          </a:p>
          <a:p>
            <a:r>
              <a:rPr lang="ko-KR" altLang="en-US" dirty="0"/>
              <a:t>실행결과 캡쳐한 사진을 게시판에 올려주세요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68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메소드 이해하기</a:t>
            </a:r>
            <a:endParaRPr lang="en-US" altLang="ko-KR" dirty="0"/>
          </a:p>
          <a:p>
            <a:pPr lvl="1"/>
            <a:r>
              <a:rPr lang="en-US" altLang="ko-KR" dirty="0"/>
              <a:t>.split()</a:t>
            </a:r>
            <a:r>
              <a:rPr lang="ko-KR" altLang="en-US" dirty="0"/>
              <a:t> 문자열을 잘라서 리스트로 생성</a:t>
            </a:r>
            <a:endParaRPr lang="en-US" altLang="ko-KR" dirty="0"/>
          </a:p>
          <a:p>
            <a:pPr lvl="1"/>
            <a:r>
              <a:rPr lang="en-US" altLang="ko-KR" dirty="0"/>
              <a:t>.join()</a:t>
            </a:r>
            <a:r>
              <a:rPr lang="ko-KR" altLang="en-US" dirty="0"/>
              <a:t> 리스트를 문자열로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문자열로 구성된 리스트 활용하기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Shallow copy</a:t>
            </a:r>
            <a:r>
              <a:rPr lang="ko-KR" altLang="en-US" dirty="0"/>
              <a:t>와 </a:t>
            </a:r>
            <a:r>
              <a:rPr lang="en-US" altLang="ko-KR" dirty="0" err="1"/>
              <a:t>deepcopy</a:t>
            </a:r>
            <a:r>
              <a:rPr lang="ko-KR" altLang="en-US" dirty="0"/>
              <a:t>의 차이 이해하기</a:t>
            </a:r>
            <a:endParaRPr lang="en-US" altLang="ko-KR" dirty="0"/>
          </a:p>
          <a:p>
            <a:pPr lvl="1"/>
            <a:r>
              <a:rPr lang="en-US" altLang="ko-KR" dirty="0"/>
              <a:t>shallow copy: </a:t>
            </a:r>
            <a:r>
              <a:rPr lang="ko-KR" altLang="en-US" dirty="0"/>
              <a:t>동일한 메모리를 공유</a:t>
            </a:r>
            <a:endParaRPr lang="en-US" altLang="ko-KR" dirty="0"/>
          </a:p>
          <a:p>
            <a:pPr lvl="1"/>
            <a:r>
              <a:rPr lang="en-US" altLang="ko-KR" dirty="0" err="1"/>
              <a:t>deepcopy</a:t>
            </a:r>
            <a:r>
              <a:rPr lang="en-US" altLang="ko-KR" dirty="0"/>
              <a:t>: </a:t>
            </a:r>
            <a:r>
              <a:rPr lang="ko-KR" altLang="en-US" dirty="0"/>
              <a:t>새로운 메모리 할당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4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+mj-ea"/>
              </a:rPr>
              <a:t>‘every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morning you greet to me'</a:t>
            </a:r>
          </a:p>
          <a:p>
            <a:pPr lvl="1"/>
            <a:r>
              <a:rPr lang="en-US" altLang="ko-KR" dirty="0">
                <a:latin typeface="+mj-ea"/>
              </a:rPr>
              <a:t>[‘every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morning you greet to me‘]</a:t>
            </a:r>
          </a:p>
          <a:p>
            <a:pPr lvl="1"/>
            <a:r>
              <a:rPr lang="en-US" altLang="ko-KR" dirty="0">
                <a:latin typeface="+mj-ea"/>
              </a:rPr>
              <a:t>[‘every’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‘morning’ ‘you’ ‘greet’ ‘to’ ‘me‘]</a:t>
            </a:r>
          </a:p>
          <a:p>
            <a:pPr lvl="1"/>
            <a:r>
              <a:rPr lang="en-US" altLang="ko-KR" dirty="0">
                <a:latin typeface="+mj-ea"/>
              </a:rPr>
              <a:t>[‘every’,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‘morning’, ‘you’, ‘greet’, ‘to’, ‘me‘]</a:t>
            </a:r>
          </a:p>
          <a:p>
            <a:pPr lvl="1"/>
            <a:endParaRPr lang="en-US" altLang="ko-KR" dirty="0">
              <a:latin typeface="+mj-ea"/>
            </a:endParaRP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23722" y="2362829"/>
            <a:ext cx="4600000" cy="10164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27003" y="2414077"/>
            <a:ext cx="4496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&gt;&gt;&gt; s = ‘every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morning you greet to me'</a:t>
            </a:r>
          </a:p>
          <a:p>
            <a:r>
              <a:rPr lang="en-US" altLang="ko-KR" sz="1600" dirty="0">
                <a:latin typeface="+mj-ea"/>
                <a:ea typeface="+mj-ea"/>
              </a:rPr>
              <a:t>&gt;&gt;&gt; t = </a:t>
            </a:r>
            <a:r>
              <a:rPr lang="en-US" altLang="ko-KR" sz="1600" dirty="0" err="1">
                <a:latin typeface="+mj-ea"/>
                <a:ea typeface="+mj-ea"/>
              </a:rPr>
              <a:t>s.split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r>
              <a:rPr lang="en-US" altLang="ko-KR" sz="1600" dirty="0">
                <a:latin typeface="+mj-ea"/>
                <a:ea typeface="+mj-ea"/>
              </a:rPr>
              <a:t>&gt;&gt;&gt; t</a:t>
            </a:r>
          </a:p>
        </p:txBody>
      </p:sp>
    </p:spTree>
    <p:extLst>
      <p:ext uri="{BB962C8B-B14F-4D97-AF65-F5344CB8AC3E}">
        <p14:creationId xmlns:p14="http://schemas.microsoft.com/office/powerpoint/2010/main" val="335702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+mj-ea"/>
              </a:rPr>
              <a:t>‘every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morning you greet to me'</a:t>
            </a:r>
          </a:p>
          <a:p>
            <a:pPr lvl="1"/>
            <a:r>
              <a:rPr lang="en-US" altLang="ko-KR" dirty="0">
                <a:latin typeface="+mj-ea"/>
              </a:rPr>
              <a:t>[‘every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morning you greet to me‘]</a:t>
            </a:r>
          </a:p>
          <a:p>
            <a:pPr lvl="1"/>
            <a:r>
              <a:rPr lang="en-US" altLang="ko-KR" dirty="0">
                <a:latin typeface="+mj-ea"/>
              </a:rPr>
              <a:t>[‘every’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‘morning’ ‘you’ ‘greet’ ‘to’ ‘me‘]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j-ea"/>
              </a:rPr>
              <a:t>[‘every’,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ea"/>
              </a:rPr>
              <a:t>‘morning’, ‘you’, ‘greet’, ‘to’, ‘me‘]</a:t>
            </a:r>
          </a:p>
          <a:p>
            <a:pPr lvl="1"/>
            <a:endParaRPr lang="en-US" altLang="ko-KR" dirty="0">
              <a:latin typeface="+mj-ea"/>
            </a:endParaRP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23722" y="2362829"/>
            <a:ext cx="4600000" cy="10164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27003" y="2414077"/>
            <a:ext cx="4496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&gt;&gt;&gt; s = ‘every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morning you greet to me'</a:t>
            </a:r>
          </a:p>
          <a:p>
            <a:r>
              <a:rPr lang="en-US" altLang="ko-KR" sz="1600" dirty="0">
                <a:latin typeface="+mj-ea"/>
                <a:ea typeface="+mj-ea"/>
              </a:rPr>
              <a:t>&gt;&gt;&gt; t = </a:t>
            </a:r>
            <a:r>
              <a:rPr lang="en-US" altLang="ko-KR" sz="1600" dirty="0" err="1">
                <a:latin typeface="+mj-ea"/>
                <a:ea typeface="+mj-ea"/>
              </a:rPr>
              <a:t>s.split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r>
              <a:rPr lang="en-US" altLang="ko-KR" sz="1600" dirty="0">
                <a:latin typeface="+mj-ea"/>
                <a:ea typeface="+mj-ea"/>
              </a:rPr>
              <a:t>&gt;&gt;&gt; t</a:t>
            </a:r>
          </a:p>
        </p:txBody>
      </p:sp>
    </p:spTree>
    <p:extLst>
      <p:ext uri="{BB962C8B-B14F-4D97-AF65-F5344CB8AC3E}">
        <p14:creationId xmlns:p14="http://schemas.microsoft.com/office/powerpoint/2010/main" val="185939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문장 중 적절하지 않은 것은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Shallow copy</a:t>
            </a:r>
            <a:r>
              <a:rPr lang="ko-KR" altLang="en-US" dirty="0"/>
              <a:t>와 </a:t>
            </a:r>
            <a:r>
              <a:rPr lang="en-US" altLang="ko-KR" dirty="0" err="1"/>
              <a:t>deepcopy</a:t>
            </a:r>
            <a:r>
              <a:rPr lang="ko-KR" altLang="en-US" dirty="0"/>
              <a:t>는 서로</a:t>
            </a:r>
            <a:r>
              <a:rPr lang="en-US" altLang="ko-KR" dirty="0"/>
              <a:t> </a:t>
            </a:r>
            <a:r>
              <a:rPr lang="ko-KR" altLang="en-US" dirty="0"/>
              <a:t>다르다</a:t>
            </a:r>
            <a:endParaRPr lang="en-US" altLang="ko-KR" dirty="0"/>
          </a:p>
          <a:p>
            <a:pPr lvl="1"/>
            <a:r>
              <a:rPr lang="en-US" altLang="ko-KR" dirty="0"/>
              <a:t>Shallow copy </a:t>
            </a:r>
            <a:r>
              <a:rPr lang="ko-KR" altLang="en-US" dirty="0"/>
              <a:t>복사된</a:t>
            </a:r>
            <a:r>
              <a:rPr lang="en-US" altLang="ko-KR" dirty="0"/>
              <a:t> </a:t>
            </a:r>
            <a:r>
              <a:rPr lang="ko-KR" altLang="en-US" dirty="0"/>
              <a:t>변수들은 메모리를 공유한다</a:t>
            </a:r>
            <a:endParaRPr lang="en-US" altLang="ko-KR" dirty="0"/>
          </a:p>
          <a:p>
            <a:pPr lvl="1"/>
            <a:r>
              <a:rPr lang="en-US" altLang="ko-KR" dirty="0"/>
              <a:t>deep copy </a:t>
            </a:r>
            <a:r>
              <a:rPr lang="ko-KR" altLang="en-US" dirty="0"/>
              <a:t>복사된</a:t>
            </a:r>
            <a:r>
              <a:rPr lang="en-US" altLang="ko-KR" dirty="0"/>
              <a:t> </a:t>
            </a:r>
            <a:r>
              <a:rPr lang="ko-KR" altLang="en-US" dirty="0"/>
              <a:t>변수들은 메모리를 공유하지 않는다</a:t>
            </a:r>
            <a:endParaRPr lang="en-US" altLang="ko-KR" dirty="0"/>
          </a:p>
          <a:p>
            <a:pPr lvl="1"/>
            <a:r>
              <a:rPr lang="ko-KR" altLang="en-US" dirty="0"/>
              <a:t>복사된 </a:t>
            </a:r>
            <a:r>
              <a:rPr lang="en-US" altLang="ko-KR" dirty="0"/>
              <a:t>2</a:t>
            </a:r>
            <a:r>
              <a:rPr lang="ko-KR" altLang="en-US" dirty="0"/>
              <a:t>개의 변수를 별개로 처리하려면</a:t>
            </a:r>
            <a:r>
              <a:rPr lang="en-US" altLang="ko-KR" dirty="0"/>
              <a:t>, shallow copy</a:t>
            </a:r>
            <a:r>
              <a:rPr lang="ko-KR" altLang="en-US" dirty="0"/>
              <a:t>를 사용한다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197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문장 중 적절하지 않은 것은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Shallow copy</a:t>
            </a:r>
            <a:r>
              <a:rPr lang="ko-KR" altLang="en-US" dirty="0"/>
              <a:t>와 </a:t>
            </a:r>
            <a:r>
              <a:rPr lang="en-US" altLang="ko-KR" dirty="0" err="1"/>
              <a:t>deepcopy</a:t>
            </a:r>
            <a:r>
              <a:rPr lang="ko-KR" altLang="en-US" dirty="0"/>
              <a:t>는 서로</a:t>
            </a:r>
            <a:r>
              <a:rPr lang="en-US" altLang="ko-KR" dirty="0"/>
              <a:t> </a:t>
            </a:r>
            <a:r>
              <a:rPr lang="ko-KR" altLang="en-US" dirty="0"/>
              <a:t>다르다</a:t>
            </a:r>
            <a:endParaRPr lang="en-US" altLang="ko-KR" dirty="0"/>
          </a:p>
          <a:p>
            <a:pPr lvl="1"/>
            <a:r>
              <a:rPr lang="en-US" altLang="ko-KR" dirty="0"/>
              <a:t>Shallow copy </a:t>
            </a:r>
            <a:r>
              <a:rPr lang="ko-KR" altLang="en-US" dirty="0"/>
              <a:t>복사된</a:t>
            </a:r>
            <a:r>
              <a:rPr lang="en-US" altLang="ko-KR" dirty="0"/>
              <a:t> </a:t>
            </a:r>
            <a:r>
              <a:rPr lang="ko-KR" altLang="en-US" dirty="0"/>
              <a:t>변수들은 메모리를 공유한다</a:t>
            </a:r>
            <a:endParaRPr lang="en-US" altLang="ko-KR" dirty="0"/>
          </a:p>
          <a:p>
            <a:pPr lvl="1"/>
            <a:r>
              <a:rPr lang="en-US" altLang="ko-KR" dirty="0"/>
              <a:t>deep copy </a:t>
            </a:r>
            <a:r>
              <a:rPr lang="ko-KR" altLang="en-US" dirty="0"/>
              <a:t>복사된</a:t>
            </a:r>
            <a:r>
              <a:rPr lang="en-US" altLang="ko-KR" dirty="0"/>
              <a:t> </a:t>
            </a:r>
            <a:r>
              <a:rPr lang="ko-KR" altLang="en-US" dirty="0"/>
              <a:t>변수들은 메모리를 공유하지 않는다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복사된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변수를 별개로 처리하려면</a:t>
            </a:r>
            <a:r>
              <a:rPr lang="en-US" altLang="ko-KR" dirty="0">
                <a:solidFill>
                  <a:srgbClr val="FF0000"/>
                </a:solidFill>
              </a:rPr>
              <a:t>, shallow copy</a:t>
            </a:r>
            <a:r>
              <a:rPr lang="ko-KR" altLang="en-US" dirty="0">
                <a:solidFill>
                  <a:srgbClr val="FF0000"/>
                </a:solidFill>
              </a:rPr>
              <a:t>를 사용한다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6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_03 </a:t>
            </a:r>
            <a:r>
              <a:rPr lang="ko-KR" altLang="en-US"/>
              <a:t>문자열과 리스트의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7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를 사용하여 문자열과 리스트를 쉽게 활용 가능 한다</a:t>
            </a:r>
            <a:endParaRPr lang="en-US" altLang="ko-KR" dirty="0"/>
          </a:p>
          <a:p>
            <a:pPr lvl="1"/>
            <a:r>
              <a:rPr lang="en-US" altLang="ko-KR" dirty="0"/>
              <a:t>.split()</a:t>
            </a:r>
          </a:p>
          <a:p>
            <a:pPr lvl="2"/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워드 단위로 잘라서</a:t>
            </a:r>
            <a:r>
              <a:rPr lang="en-US" altLang="ko-KR" dirty="0"/>
              <a:t>, </a:t>
            </a:r>
            <a:r>
              <a:rPr lang="ko-KR" altLang="en-US" dirty="0"/>
              <a:t>리스트로 생성한다</a:t>
            </a:r>
            <a:endParaRPr lang="en-US" altLang="ko-KR" dirty="0"/>
          </a:p>
          <a:p>
            <a:pPr lvl="2"/>
            <a:r>
              <a:rPr lang="ko-KR" altLang="en-US" dirty="0"/>
              <a:t>리스트의 아이템은 문자열의 각각의 워드로 구성된다</a:t>
            </a:r>
            <a:endParaRPr lang="en-US" altLang="ko-KR" dirty="0"/>
          </a:p>
          <a:p>
            <a:pPr lvl="1"/>
            <a:r>
              <a:rPr lang="en-US" altLang="ko-KR" dirty="0"/>
              <a:t>.join()</a:t>
            </a:r>
          </a:p>
          <a:p>
            <a:pPr lvl="2"/>
            <a:r>
              <a:rPr lang="ko-KR" altLang="en-US" dirty="0"/>
              <a:t>리스트를 문자열로 생성해 준다</a:t>
            </a:r>
            <a:endParaRPr lang="en-US" altLang="ko-KR" dirty="0"/>
          </a:p>
          <a:p>
            <a:pPr lvl="2"/>
            <a:r>
              <a:rPr lang="en-US" altLang="ko-KR" dirty="0"/>
              <a:t>.split</a:t>
            </a:r>
            <a:r>
              <a:rPr lang="ko-KR" altLang="en-US" dirty="0"/>
              <a:t> 과 반대 기능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리스트</a:t>
            </a:r>
            <a:r>
              <a:rPr lang="en-US" altLang="ko-KR" dirty="0"/>
              <a:t>, list()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0861" y="1820416"/>
            <a:ext cx="6022079" cy="173469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048" y="1923890"/>
            <a:ext cx="6745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</a:t>
            </a:r>
            <a:r>
              <a:rPr lang="ko-KR" altLang="en-US" sz="1600" dirty="0"/>
              <a:t>문자열을</a:t>
            </a:r>
            <a:r>
              <a:rPr lang="en-US" altLang="ko-KR" sz="1600" dirty="0"/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한 글자씩 </a:t>
            </a:r>
            <a:r>
              <a:rPr lang="ko-KR" altLang="en-US" sz="1600" dirty="0"/>
              <a:t>나누어서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리스트로 만드는 </a:t>
            </a:r>
            <a:r>
              <a:rPr lang="ko-KR" altLang="en-US" sz="1600" dirty="0">
                <a:solidFill>
                  <a:srgbClr val="FF6600"/>
                </a:solidFill>
              </a:rPr>
              <a:t>함수 </a:t>
            </a:r>
            <a:r>
              <a:rPr lang="en-US" altLang="ko-KR" sz="1600" dirty="0">
                <a:solidFill>
                  <a:srgbClr val="FF6600"/>
                </a:solidFill>
              </a:rPr>
              <a:t>list</a:t>
            </a:r>
          </a:p>
          <a:p>
            <a:r>
              <a:rPr lang="en-US" altLang="ko-KR" sz="1600" dirty="0"/>
              <a:t>&gt;&gt;&gt; s = ‘apple'</a:t>
            </a:r>
          </a:p>
          <a:p>
            <a:r>
              <a:rPr lang="en-US" altLang="ko-KR" sz="1600" dirty="0"/>
              <a:t>&gt;&gt;&gt; t = list(s)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[‘a', 'p', ‘p', ‘l‘, ‘e’]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00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</a:t>
            </a:r>
            <a:r>
              <a:rPr lang="en-US" altLang="ko-KR"/>
              <a:t>, .split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9466" y="1911706"/>
            <a:ext cx="5917052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</a:t>
            </a:r>
            <a:r>
              <a:rPr lang="ko-KR" altLang="en-US" sz="1600" dirty="0"/>
              <a:t>문자열을</a:t>
            </a:r>
            <a:r>
              <a:rPr lang="en-US" altLang="ko-KR" sz="1600" dirty="0"/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단어 단위로 </a:t>
            </a:r>
            <a:r>
              <a:rPr lang="ko-KR" altLang="en-US" sz="1600" dirty="0"/>
              <a:t>리스트를 만드는</a:t>
            </a:r>
            <a:r>
              <a:rPr lang="en-US" altLang="ko-KR" sz="1600" dirty="0"/>
              <a:t>, .</a:t>
            </a:r>
            <a:r>
              <a:rPr lang="en-US" altLang="ko-KR" sz="1600" dirty="0">
                <a:solidFill>
                  <a:srgbClr val="FF6600"/>
                </a:solidFill>
              </a:rPr>
              <a:t>split</a:t>
            </a:r>
          </a:p>
          <a:p>
            <a:r>
              <a:rPr lang="en-US" altLang="ko-KR" sz="1600" dirty="0"/>
              <a:t>&gt;&gt;&gt; s = 'every morning you greet to me'</a:t>
            </a:r>
          </a:p>
          <a:p>
            <a:r>
              <a:rPr lang="en-US" altLang="ko-KR" sz="1600" dirty="0"/>
              <a:t>&gt;&gt;&gt; t = </a:t>
            </a:r>
            <a:r>
              <a:rPr lang="en-US" altLang="ko-KR" sz="1600" dirty="0" err="1"/>
              <a:t>s.split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[‘every', ‘morning', ‘you', ‘greet’, ‘to‘, ‘me’]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s = 'apple-tree-beans’</a:t>
            </a:r>
          </a:p>
          <a:p>
            <a:r>
              <a:rPr lang="en-US" altLang="ko-KR" sz="1600" dirty="0"/>
              <a:t>&gt;&gt;&gt; delimiter = '-'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s.split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6600"/>
                </a:solidFill>
              </a:rPr>
              <a:t>delimiter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[‘apple', ‘tree', ‘beans']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145117" y="1690689"/>
            <a:ext cx="6445250" cy="360850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</a:t>
            </a:r>
            <a:r>
              <a:rPr lang="en-US" altLang="ko-KR"/>
              <a:t>, .join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4744" y="1666906"/>
            <a:ext cx="6300618" cy="442137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822" y="1896425"/>
            <a:ext cx="5841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</a:t>
            </a:r>
            <a:r>
              <a:rPr lang="ko-KR" altLang="en-US" sz="1600" dirty="0"/>
              <a:t>리스트를 문자열로 만드는</a:t>
            </a:r>
            <a:r>
              <a:rPr lang="en-US" altLang="ko-KR" sz="1600" dirty="0"/>
              <a:t>, .join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t = ['every', 'morning', 'you', 'greet', 'to', 'me']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delimiter = ' 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FF6600"/>
                </a:solidFill>
              </a:rPr>
              <a:t>delimiter.join</a:t>
            </a:r>
            <a:r>
              <a:rPr lang="en-US" altLang="ko-KR" sz="1600" dirty="0">
                <a:solidFill>
                  <a:srgbClr val="FF6600"/>
                </a:solidFill>
              </a:rPr>
              <a:t>(t)</a:t>
            </a:r>
          </a:p>
          <a:p>
            <a:r>
              <a:rPr lang="en-US" altLang="ko-KR" sz="1600" dirty="0"/>
              <a:t>‘every</a:t>
            </a:r>
            <a:r>
              <a:rPr lang="ko-KR" altLang="en-US" sz="1600" dirty="0"/>
              <a:t> </a:t>
            </a:r>
            <a:r>
              <a:rPr lang="en-US" altLang="ko-KR" sz="1600" dirty="0"/>
              <a:t>morning you greet to me‘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delimiter = '+'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FF6600"/>
                </a:solidFill>
              </a:rPr>
              <a:t>delimiter.join</a:t>
            </a:r>
            <a:r>
              <a:rPr lang="en-US" altLang="ko-KR" sz="1600" dirty="0">
                <a:solidFill>
                  <a:srgbClr val="FF6600"/>
                </a:solidFill>
              </a:rPr>
              <a:t>(t)</a:t>
            </a:r>
          </a:p>
          <a:p>
            <a:r>
              <a:rPr lang="en-US" altLang="ko-KR" sz="1600" dirty="0"/>
              <a:t>‘</a:t>
            </a:r>
            <a:r>
              <a:rPr lang="en-US" altLang="ko-KR" sz="1600" dirty="0" err="1"/>
              <a:t>every+morning+you+greet+to+me</a:t>
            </a:r>
            <a:r>
              <a:rPr lang="en-US" altLang="ko-KR" sz="1600" dirty="0"/>
              <a:t>'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3268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문자열을 입력 받는다</a:t>
            </a:r>
            <a:endParaRPr lang="en-US" altLang="ko-KR" sz="2800" dirty="0"/>
          </a:p>
          <a:p>
            <a:r>
              <a:rPr lang="ko-KR" altLang="en-US" sz="2800" dirty="0"/>
              <a:t>문자열을 분리하여 리스트에 저장한다</a:t>
            </a:r>
            <a:endParaRPr lang="en-US" altLang="ko-KR" sz="2800" dirty="0"/>
          </a:p>
          <a:p>
            <a:r>
              <a:rPr lang="ko-KR" altLang="en-US" sz="2800" dirty="0"/>
              <a:t>그 중 제거할 단어를 입력 받아 제거한다</a:t>
            </a:r>
            <a:endParaRPr lang="en-US" altLang="ko-KR" sz="2800" dirty="0"/>
          </a:p>
          <a:p>
            <a:r>
              <a:rPr lang="ko-KR" altLang="en-US" sz="2800" dirty="0"/>
              <a:t>추가할 단어를 입력 받아 추가한다</a:t>
            </a:r>
            <a:endParaRPr lang="en-US" altLang="ko-KR" sz="2800" dirty="0"/>
          </a:p>
          <a:p>
            <a:r>
              <a:rPr lang="ko-KR" altLang="en-US" sz="2800" dirty="0"/>
              <a:t>리스트를 다시 문자열로 바꾼 뒤 출력한다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07949"/>
            <a:ext cx="5760575" cy="49433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466" y="1846145"/>
            <a:ext cx="552494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msg = input("</a:t>
            </a:r>
            <a:r>
              <a:rPr lang="ko-KR" altLang="en-US" dirty="0"/>
              <a:t>좋아하는 영어문장을 입력하세요 </a:t>
            </a:r>
            <a:r>
              <a:rPr lang="en-US" altLang="ko-KR" dirty="0"/>
              <a:t>: ") </a:t>
            </a:r>
          </a:p>
          <a:p>
            <a:r>
              <a:rPr lang="en-US" altLang="ko-KR" dirty="0" err="1"/>
              <a:t>msgList</a:t>
            </a:r>
            <a:r>
              <a:rPr lang="en-US" altLang="ko-KR" dirty="0"/>
              <a:t> = </a:t>
            </a:r>
            <a:r>
              <a:rPr lang="en-US" altLang="ko-KR" dirty="0" err="1"/>
              <a:t>msg.split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print("List: ", </a:t>
            </a:r>
            <a:r>
              <a:rPr lang="en-US" altLang="ko-KR" dirty="0" err="1"/>
              <a:t>msgList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Remove_Word</a:t>
            </a:r>
            <a:r>
              <a:rPr lang="en-US" altLang="ko-KR" dirty="0"/>
              <a:t> = input("</a:t>
            </a:r>
            <a:r>
              <a:rPr lang="ko-KR" altLang="en-US" dirty="0"/>
              <a:t>제거할 단어를 입력하세요 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msgList.remove</a:t>
            </a:r>
            <a:r>
              <a:rPr lang="en-US" altLang="ko-KR" dirty="0"/>
              <a:t>(</a:t>
            </a:r>
            <a:r>
              <a:rPr lang="en-US" altLang="ko-KR" dirty="0" err="1"/>
              <a:t>Remove_Word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제거 후 </a:t>
            </a:r>
            <a:r>
              <a:rPr lang="en-US" altLang="ko-KR" dirty="0"/>
              <a:t>List: ", </a:t>
            </a:r>
            <a:r>
              <a:rPr lang="en-US" altLang="ko-KR" dirty="0" err="1"/>
              <a:t>msgList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Add_Word</a:t>
            </a:r>
            <a:r>
              <a:rPr lang="en-US" altLang="ko-KR" dirty="0"/>
              <a:t> = input("</a:t>
            </a:r>
            <a:r>
              <a:rPr lang="ko-KR" altLang="en-US" dirty="0"/>
              <a:t>추가할 단어를 입력하세요 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msgList.append</a:t>
            </a:r>
            <a:r>
              <a:rPr lang="en-US" altLang="ko-KR" dirty="0"/>
              <a:t>(</a:t>
            </a:r>
            <a:r>
              <a:rPr lang="en-US" altLang="ko-KR" dirty="0" err="1"/>
              <a:t>Add_Word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추가 후 </a:t>
            </a:r>
            <a:r>
              <a:rPr lang="en-US" altLang="ko-KR" dirty="0"/>
              <a:t>List: ", </a:t>
            </a:r>
            <a:r>
              <a:rPr lang="en-US" altLang="ko-KR" dirty="0" err="1"/>
              <a:t>msgList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delimiter = " "</a:t>
            </a:r>
          </a:p>
          <a:p>
            <a:r>
              <a:rPr lang="en-US" altLang="ko-KR" dirty="0"/>
              <a:t>Str = </a:t>
            </a:r>
            <a:r>
              <a:rPr lang="en-US" altLang="ko-KR" dirty="0" err="1"/>
              <a:t>delimiter.join</a:t>
            </a:r>
            <a:r>
              <a:rPr lang="en-US" altLang="ko-KR" dirty="0"/>
              <a:t>(</a:t>
            </a:r>
            <a:r>
              <a:rPr lang="en-US" altLang="ko-KR" dirty="0" err="1"/>
              <a:t>msgList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print("join </a:t>
            </a:r>
            <a:r>
              <a:rPr lang="ko-KR" altLang="en-US" dirty="0"/>
              <a:t>후 문자열</a:t>
            </a:r>
            <a:r>
              <a:rPr lang="en-US" altLang="ko-KR" dirty="0"/>
              <a:t>: ", Str)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52" y="4391244"/>
            <a:ext cx="5114112" cy="22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Shallow copy and Deep Copy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Shallow copy</a:t>
            </a:r>
          </a:p>
          <a:p>
            <a:pPr marL="457200" lvl="1" indent="0">
              <a:buNone/>
            </a:pPr>
            <a:r>
              <a:rPr lang="en-US" altLang="ko-KR" dirty="0"/>
              <a:t>&gt;&gt;&gt; c1=[2,4,6,8,10]</a:t>
            </a:r>
          </a:p>
          <a:p>
            <a:pPr marL="457200" lvl="1" indent="0">
              <a:buNone/>
            </a:pPr>
            <a:r>
              <a:rPr lang="en-US" altLang="ko-KR" dirty="0"/>
              <a:t>&gt;&gt;&gt; c2=c1</a:t>
            </a:r>
          </a:p>
          <a:p>
            <a:pPr lvl="1"/>
            <a:r>
              <a:rPr lang="ko-KR" altLang="en-US" dirty="0"/>
              <a:t>연산자 </a:t>
            </a:r>
            <a:r>
              <a:rPr lang="en-US" altLang="ko-KR" dirty="0"/>
              <a:t>‘=‘</a:t>
            </a:r>
            <a:r>
              <a:rPr lang="ko-KR" altLang="en-US" dirty="0"/>
              <a:t>로만 복사하는 경우</a:t>
            </a:r>
            <a:endParaRPr lang="en-US" altLang="ko-KR" dirty="0"/>
          </a:p>
          <a:p>
            <a:pPr lvl="1"/>
            <a:r>
              <a:rPr lang="ko-KR" altLang="en-US" dirty="0"/>
              <a:t>동일한 </a:t>
            </a:r>
            <a:r>
              <a:rPr lang="ko-KR" altLang="en-US" dirty="0">
                <a:solidFill>
                  <a:srgbClr val="C00000"/>
                </a:solidFill>
              </a:rPr>
              <a:t>메모리를 공유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en-US" altLang="ko-KR" dirty="0"/>
              <a:t>Deep copy</a:t>
            </a:r>
          </a:p>
          <a:p>
            <a:pPr marL="457200" lvl="1" indent="0">
              <a:buNone/>
            </a:pPr>
            <a:r>
              <a:rPr lang="en-US" altLang="ko-KR" dirty="0"/>
              <a:t>&gt;&gt;&gt; c2=</a:t>
            </a:r>
            <a:r>
              <a:rPr lang="en-US" altLang="ko-KR" dirty="0" err="1">
                <a:solidFill>
                  <a:srgbClr val="C00000"/>
                </a:solidFill>
              </a:rPr>
              <a:t>deepcopy</a:t>
            </a:r>
            <a:r>
              <a:rPr lang="en-US" altLang="ko-KR" dirty="0"/>
              <a:t>(c1)</a:t>
            </a:r>
          </a:p>
          <a:p>
            <a:pPr lvl="1"/>
            <a:r>
              <a:rPr lang="ko-KR" altLang="en-US" dirty="0"/>
              <a:t>서로 다른 메모리에 내용이 복사된다</a:t>
            </a:r>
            <a:endParaRPr lang="en-US" altLang="ko-KR" dirty="0"/>
          </a:p>
          <a:p>
            <a:pPr lvl="1"/>
            <a:r>
              <a:rPr lang="ko-KR" altLang="en-US" dirty="0"/>
              <a:t>같은 내용이 복사되면서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새로운 메모리 할당 </a:t>
            </a:r>
            <a:r>
              <a:rPr lang="ko-KR" altLang="en-US" dirty="0"/>
              <a:t>받음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6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4541</TotalTime>
  <Words>1317</Words>
  <Application>Microsoft Office PowerPoint</Application>
  <PresentationFormat>화면 슬라이드 쇼(4:3)</PresentationFormat>
  <Paragraphs>250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문자열과 리스트 활용 7주차_03</vt:lpstr>
      <vt:lpstr>학습목표</vt:lpstr>
      <vt:lpstr>문자열과 리스트 </vt:lpstr>
      <vt:lpstr>문자열과 리스트, list()</vt:lpstr>
      <vt:lpstr>문자열과 리스트, .split</vt:lpstr>
      <vt:lpstr>문자열과 리스트, .join</vt:lpstr>
      <vt:lpstr>연습문제 1</vt:lpstr>
      <vt:lpstr>연습문제 1, 코드와 결과</vt:lpstr>
      <vt:lpstr>Shallow copy and Deep Copy</vt:lpstr>
      <vt:lpstr>Shallow copy 예제</vt:lpstr>
      <vt:lpstr>Shallow copy 예제</vt:lpstr>
      <vt:lpstr>Deep Copy 예제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연습문제 5</vt:lpstr>
      <vt:lpstr>연습문제 5, 코드와 결과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LEE GEONHUI</cp:lastModifiedBy>
  <cp:revision>374</cp:revision>
  <dcterms:created xsi:type="dcterms:W3CDTF">2015-11-07T02:06:58Z</dcterms:created>
  <dcterms:modified xsi:type="dcterms:W3CDTF">2020-02-25T11:39:13Z</dcterms:modified>
</cp:coreProperties>
</file>