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Bebas Neue Cyrillic" charset="1" panose="02000506000000020004"/>
      <p:regular r:id="rId16"/>
    </p:embeddedFont>
    <p:embeddedFont>
      <p:font typeface="Open Sans Bold" charset="1" panose="00000000000000000000"/>
      <p:regular r:id="rId17"/>
    </p:embeddedFont>
    <p:embeddedFont>
      <p:font typeface="Open Sans" charset="1" panose="00000000000000000000"/>
      <p:regular r:id="rId18"/>
    </p:embeddedFont>
    <p:embeddedFont>
      <p:font typeface="Open Sans Semi-Bold" charset="1" panose="00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jpe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jpe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7.jpeg" Type="http://schemas.openxmlformats.org/officeDocument/2006/relationships/image"/><Relationship Id="rId5" Target="../media/image4.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jpe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jpeg" Type="http://schemas.openxmlformats.org/officeDocument/2006/relationships/image"/><Relationship Id="rId5" Target="../media/image9.png" Type="http://schemas.openxmlformats.org/officeDocument/2006/relationships/image"/><Relationship Id="rId6" Target="../media/image10.png" Type="http://schemas.openxmlformats.org/officeDocument/2006/relationships/image"/><Relationship Id="rId7"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jpe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 Id="rId7" Target="../media/image1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jpeg" Type="http://schemas.openxmlformats.org/officeDocument/2006/relationships/image"/><Relationship Id="rId5" Target="../media/image15.png" Type="http://schemas.openxmlformats.org/officeDocument/2006/relationships/image"/><Relationship Id="rId6" Target="../media/image1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jpeg" Type="http://schemas.openxmlformats.org/officeDocument/2006/relationships/image"/><Relationship Id="rId5" Target="../media/image17.png" Type="http://schemas.openxmlformats.org/officeDocument/2006/relationships/image"/><Relationship Id="rId6" Target="../media/image1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8288000" cy="1028700"/>
            <a:chOff x="0" y="0"/>
            <a:chExt cx="4816593" cy="270933"/>
          </a:xfrm>
        </p:grpSpPr>
        <p:sp>
          <p:nvSpPr>
            <p:cNvPr name="Freeform 4" id="4"/>
            <p:cNvSpPr/>
            <p:nvPr/>
          </p:nvSpPr>
          <p:spPr>
            <a:xfrm flipH="false" flipV="false" rot="0">
              <a:off x="0" y="0"/>
              <a:ext cx="4816592" cy="270933"/>
            </a:xfrm>
            <a:custGeom>
              <a:avLst/>
              <a:gdLst/>
              <a:ahLst/>
              <a:cxnLst/>
              <a:rect r="r" b="b" t="t" l="l"/>
              <a:pathLst>
                <a:path h="270933" w="4816592">
                  <a:moveTo>
                    <a:pt x="0" y="0"/>
                  </a:moveTo>
                  <a:lnTo>
                    <a:pt x="4816592" y="0"/>
                  </a:lnTo>
                  <a:lnTo>
                    <a:pt x="4816592" y="270933"/>
                  </a:lnTo>
                  <a:lnTo>
                    <a:pt x="0" y="270933"/>
                  </a:lnTo>
                  <a:close/>
                </a:path>
              </a:pathLst>
            </a:custGeom>
            <a:solidFill>
              <a:srgbClr val="2D2D2D"/>
            </a:solidFill>
          </p:spPr>
        </p:sp>
        <p:sp>
          <p:nvSpPr>
            <p:cNvPr name="TextBox 5" id="5"/>
            <p:cNvSpPr txBox="true"/>
            <p:nvPr/>
          </p:nvSpPr>
          <p:spPr>
            <a:xfrm>
              <a:off x="0" y="-38100"/>
              <a:ext cx="4816593" cy="309033"/>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7293116" y="453800"/>
            <a:ext cx="397367" cy="28996"/>
            <a:chOff x="0" y="0"/>
            <a:chExt cx="128243" cy="9358"/>
          </a:xfrm>
        </p:grpSpPr>
        <p:sp>
          <p:nvSpPr>
            <p:cNvPr name="Freeform 7" id="7"/>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00FFAB">
                    <a:alpha val="100000"/>
                  </a:srgbClr>
                </a:gs>
                <a:gs pos="100000">
                  <a:srgbClr val="DBFF00">
                    <a:alpha val="100000"/>
                  </a:srgbClr>
                </a:gs>
              </a:gsLst>
              <a:lin ang="2700000"/>
            </a:gradFill>
          </p:spPr>
        </p:sp>
        <p:sp>
          <p:nvSpPr>
            <p:cNvPr name="TextBox 8" id="8"/>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7293116" y="545903"/>
            <a:ext cx="397367" cy="28996"/>
            <a:chOff x="0" y="0"/>
            <a:chExt cx="128243" cy="9358"/>
          </a:xfrm>
        </p:grpSpPr>
        <p:sp>
          <p:nvSpPr>
            <p:cNvPr name="Freeform 10" id="10"/>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00FFAB">
                    <a:alpha val="100000"/>
                  </a:srgbClr>
                </a:gs>
                <a:gs pos="100000">
                  <a:srgbClr val="DBFF00">
                    <a:alpha val="100000"/>
                  </a:srgbClr>
                </a:gs>
              </a:gsLst>
              <a:lin ang="2700000"/>
            </a:gradFill>
          </p:spPr>
        </p:sp>
        <p:sp>
          <p:nvSpPr>
            <p:cNvPr name="TextBox 11" id="11"/>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479107" y="350118"/>
            <a:ext cx="368680" cy="290363"/>
          </a:xfrm>
          <a:custGeom>
            <a:avLst/>
            <a:gdLst/>
            <a:ahLst/>
            <a:cxnLst/>
            <a:rect r="r" b="b" t="t" l="l"/>
            <a:pathLst>
              <a:path h="290363" w="368680">
                <a:moveTo>
                  <a:pt x="0" y="0"/>
                </a:moveTo>
                <a:lnTo>
                  <a:pt x="368680" y="0"/>
                </a:lnTo>
                <a:lnTo>
                  <a:pt x="368680" y="290364"/>
                </a:lnTo>
                <a:lnTo>
                  <a:pt x="0" y="2903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17259300" y="9258300"/>
            <a:ext cx="1028700" cy="102870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00FFAB">
                    <a:alpha val="100000"/>
                  </a:srgbClr>
                </a:gs>
                <a:gs pos="100000">
                  <a:srgbClr val="DBFF00">
                    <a:alpha val="100000"/>
                  </a:srgbClr>
                </a:gs>
              </a:gsLst>
              <a:lin ang="2700000"/>
            </a:gradFill>
          </p:spPr>
        </p:sp>
        <p:sp>
          <p:nvSpPr>
            <p:cNvPr name="TextBox 15" id="15"/>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2378797" y="1721472"/>
            <a:ext cx="775143" cy="775143"/>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00FFAB">
                    <a:alpha val="67000"/>
                  </a:srgbClr>
                </a:gs>
                <a:gs pos="100000">
                  <a:srgbClr val="DBFF00">
                    <a:alpha val="67000"/>
                  </a:srgbClr>
                </a:gs>
              </a:gsLst>
              <a:lin ang="2700000"/>
            </a:gradFill>
          </p:spPr>
        </p:sp>
        <p:sp>
          <p:nvSpPr>
            <p:cNvPr name="TextBox 18" id="18"/>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2766368" y="2044428"/>
            <a:ext cx="14305026" cy="6635235"/>
          </a:xfrm>
          <a:prstGeom prst="rect">
            <a:avLst/>
          </a:prstGeom>
        </p:spPr>
        <p:txBody>
          <a:bodyPr anchor="t" rtlCol="false" tIns="0" lIns="0" bIns="0" rIns="0">
            <a:spAutoFit/>
          </a:bodyPr>
          <a:lstStyle/>
          <a:p>
            <a:pPr algn="l">
              <a:lnSpc>
                <a:spcPts val="12506"/>
              </a:lnSpc>
            </a:pPr>
            <a:r>
              <a:rPr lang="en-US" sz="11798">
                <a:solidFill>
                  <a:srgbClr val="FFFFFF"/>
                </a:solidFill>
                <a:latin typeface="Bebas Neue Cyrillic"/>
                <a:ea typeface="Bebas Neue Cyrillic"/>
                <a:cs typeface="Bebas Neue Cyrillic"/>
                <a:sym typeface="Bebas Neue Cyrillic"/>
              </a:rPr>
              <a:t>Spotify Advanced SQL Project and Query Optimization</a:t>
            </a:r>
          </a:p>
          <a:p>
            <a:pPr algn="l">
              <a:lnSpc>
                <a:spcPts val="14310"/>
              </a:lnSpc>
            </a:pPr>
          </a:p>
        </p:txBody>
      </p:sp>
      <p:sp>
        <p:nvSpPr>
          <p:cNvPr name="AutoShape 20" id="20"/>
          <p:cNvSpPr/>
          <p:nvPr/>
        </p:nvSpPr>
        <p:spPr>
          <a:xfrm>
            <a:off x="2766368" y="6878657"/>
            <a:ext cx="15521632" cy="0"/>
          </a:xfrm>
          <a:prstGeom prst="line">
            <a:avLst/>
          </a:prstGeom>
          <a:ln cap="flat" w="38100">
            <a:gradFill>
              <a:gsLst>
                <a:gs pos="0">
                  <a:srgbClr val="00FFAB">
                    <a:alpha val="100000"/>
                  </a:srgbClr>
                </a:gs>
                <a:gs pos="100000">
                  <a:srgbClr val="DBFF00">
                    <a:alpha val="100000"/>
                  </a:srgbClr>
                </a:gs>
              </a:gsLst>
              <a:lin ang="2700000"/>
            </a:gradFill>
            <a:prstDash val="solid"/>
            <a:headEnd type="none" len="sm" w="sm"/>
            <a:tailEnd type="none" len="sm" w="sm"/>
          </a:ln>
        </p:spPr>
      </p:sp>
      <p:sp>
        <p:nvSpPr>
          <p:cNvPr name="Freeform 21" id="21"/>
          <p:cNvSpPr/>
          <p:nvPr/>
        </p:nvSpPr>
        <p:spPr>
          <a:xfrm flipH="false" flipV="false" rot="0">
            <a:off x="161184" y="171048"/>
            <a:ext cx="686603" cy="686603"/>
          </a:xfrm>
          <a:custGeom>
            <a:avLst/>
            <a:gdLst/>
            <a:ahLst/>
            <a:cxnLst/>
            <a:rect r="r" b="b" t="t" l="l"/>
            <a:pathLst>
              <a:path h="686603" w="686603">
                <a:moveTo>
                  <a:pt x="0" y="0"/>
                </a:moveTo>
                <a:lnTo>
                  <a:pt x="686603" y="0"/>
                </a:lnTo>
                <a:lnTo>
                  <a:pt x="686603" y="686604"/>
                </a:lnTo>
                <a:lnTo>
                  <a:pt x="0" y="686604"/>
                </a:lnTo>
                <a:lnTo>
                  <a:pt x="0" y="0"/>
                </a:lnTo>
                <a:close/>
              </a:path>
            </a:pathLst>
          </a:custGeom>
          <a:blipFill>
            <a:blip r:embed="rId5"/>
            <a:stretch>
              <a:fillRect l="0" t="0" r="0" b="0"/>
            </a:stretch>
          </a:blipFill>
        </p:spPr>
      </p:sp>
      <p:sp>
        <p:nvSpPr>
          <p:cNvPr name="Freeform 22" id="22"/>
          <p:cNvSpPr/>
          <p:nvPr/>
        </p:nvSpPr>
        <p:spPr>
          <a:xfrm flipH="false" flipV="false" rot="0">
            <a:off x="7212706" y="7144557"/>
            <a:ext cx="1466888" cy="1060257"/>
          </a:xfrm>
          <a:custGeom>
            <a:avLst/>
            <a:gdLst/>
            <a:ahLst/>
            <a:cxnLst/>
            <a:rect r="r" b="b" t="t" l="l"/>
            <a:pathLst>
              <a:path h="1060257" w="1466888">
                <a:moveTo>
                  <a:pt x="0" y="0"/>
                </a:moveTo>
                <a:lnTo>
                  <a:pt x="1466888" y="0"/>
                </a:lnTo>
                <a:lnTo>
                  <a:pt x="1466888" y="1060257"/>
                </a:lnTo>
                <a:lnTo>
                  <a:pt x="0" y="1060257"/>
                </a:lnTo>
                <a:lnTo>
                  <a:pt x="0" y="0"/>
                </a:lnTo>
                <a:close/>
              </a:path>
            </a:pathLst>
          </a:custGeom>
          <a:blipFill>
            <a:blip r:embed="rId6"/>
            <a:stretch>
              <a:fillRect l="-9725" t="-10821" r="-5866" b="0"/>
            </a:stretch>
          </a:blipFill>
        </p:spPr>
      </p:sp>
      <p:sp>
        <p:nvSpPr>
          <p:cNvPr name="TextBox 23" id="23"/>
          <p:cNvSpPr txBox="true"/>
          <p:nvPr/>
        </p:nvSpPr>
        <p:spPr>
          <a:xfrm rot="0">
            <a:off x="1063990" y="262890"/>
            <a:ext cx="1550287" cy="511811"/>
          </a:xfrm>
          <a:prstGeom prst="rect">
            <a:avLst/>
          </a:prstGeom>
        </p:spPr>
        <p:txBody>
          <a:bodyPr anchor="t" rtlCol="false" tIns="0" lIns="0" bIns="0" rIns="0">
            <a:spAutoFit/>
          </a:bodyPr>
          <a:lstStyle/>
          <a:p>
            <a:pPr algn="l">
              <a:lnSpc>
                <a:spcPts val="4339"/>
              </a:lnSpc>
              <a:spcBef>
                <a:spcPct val="0"/>
              </a:spcBef>
            </a:pPr>
            <a:r>
              <a:rPr lang="en-US" b="true" sz="3099">
                <a:solidFill>
                  <a:srgbClr val="1ED461"/>
                </a:solidFill>
                <a:latin typeface="Open Sans Bold"/>
                <a:ea typeface="Open Sans Bold"/>
                <a:cs typeface="Open Sans Bold"/>
                <a:sym typeface="Open Sans Bold"/>
              </a:rPr>
              <a:t>Spotify</a:t>
            </a:r>
          </a:p>
        </p:txBody>
      </p:sp>
      <p:sp>
        <p:nvSpPr>
          <p:cNvPr name="TextBox 24" id="24"/>
          <p:cNvSpPr txBox="true"/>
          <p:nvPr/>
        </p:nvSpPr>
        <p:spPr>
          <a:xfrm rot="0">
            <a:off x="15940842" y="405840"/>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25" id="25"/>
          <p:cNvSpPr txBox="true"/>
          <p:nvPr/>
        </p:nvSpPr>
        <p:spPr>
          <a:xfrm rot="0">
            <a:off x="14385046" y="405840"/>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Me</a:t>
            </a:r>
          </a:p>
        </p:txBody>
      </p:sp>
      <p:sp>
        <p:nvSpPr>
          <p:cNvPr name="TextBox 26" id="26"/>
          <p:cNvSpPr txBox="true"/>
          <p:nvPr/>
        </p:nvSpPr>
        <p:spPr>
          <a:xfrm rot="0">
            <a:off x="13154289" y="405840"/>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Photo</a:t>
            </a:r>
          </a:p>
        </p:txBody>
      </p:sp>
      <p:sp>
        <p:nvSpPr>
          <p:cNvPr name="TextBox 27" id="27"/>
          <p:cNvSpPr txBox="true"/>
          <p:nvPr/>
        </p:nvSpPr>
        <p:spPr>
          <a:xfrm rot="0">
            <a:off x="11898530" y="405840"/>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28" id="28"/>
          <p:cNvSpPr txBox="true"/>
          <p:nvPr/>
        </p:nvSpPr>
        <p:spPr>
          <a:xfrm rot="0">
            <a:off x="17424916" y="9626320"/>
            <a:ext cx="697468" cy="264086"/>
          </a:xfrm>
          <a:prstGeom prst="rect">
            <a:avLst/>
          </a:prstGeom>
        </p:spPr>
        <p:txBody>
          <a:bodyPr anchor="t" rtlCol="false" tIns="0" lIns="0" bIns="0" rIns="0">
            <a:spAutoFit/>
          </a:bodyPr>
          <a:lstStyle/>
          <a:p>
            <a:pPr algn="ctr">
              <a:lnSpc>
                <a:spcPts val="2239"/>
              </a:lnSpc>
              <a:spcBef>
                <a:spcPct val="0"/>
              </a:spcBef>
            </a:pPr>
            <a:r>
              <a:rPr lang="en-US" b="true" sz="1599">
                <a:solidFill>
                  <a:srgbClr val="1F2020"/>
                </a:solidFill>
                <a:latin typeface="Open Sans Bold"/>
                <a:ea typeface="Open Sans Bold"/>
                <a:cs typeface="Open Sans Bold"/>
                <a:sym typeface="Open Sans Bold"/>
              </a:rPr>
              <a:t>01</a:t>
            </a:r>
          </a:p>
        </p:txBody>
      </p:sp>
      <p:sp>
        <p:nvSpPr>
          <p:cNvPr name="TextBox 29" id="29"/>
          <p:cNvSpPr txBox="true"/>
          <p:nvPr/>
        </p:nvSpPr>
        <p:spPr>
          <a:xfrm rot="0">
            <a:off x="2766368" y="7436098"/>
            <a:ext cx="6809182" cy="524799"/>
          </a:xfrm>
          <a:prstGeom prst="rect">
            <a:avLst/>
          </a:prstGeom>
        </p:spPr>
        <p:txBody>
          <a:bodyPr anchor="t" rtlCol="false" tIns="0" lIns="0" bIns="0" rIns="0">
            <a:spAutoFit/>
          </a:bodyPr>
          <a:lstStyle/>
          <a:p>
            <a:pPr algn="l">
              <a:lnSpc>
                <a:spcPts val="4030"/>
              </a:lnSpc>
            </a:pPr>
            <a:r>
              <a:rPr lang="en-US" sz="3801">
                <a:solidFill>
                  <a:srgbClr val="FFFFFF"/>
                </a:solidFill>
                <a:latin typeface="Open Sans"/>
                <a:ea typeface="Open Sans"/>
                <a:cs typeface="Open Sans"/>
                <a:sym typeface="Open Sans"/>
              </a:rPr>
              <a:t>Using PostgreSQL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18288000" cy="1028700"/>
            <a:chOff x="0" y="0"/>
            <a:chExt cx="4816593" cy="270933"/>
          </a:xfrm>
        </p:grpSpPr>
        <p:sp>
          <p:nvSpPr>
            <p:cNvPr name="Freeform 4" id="4"/>
            <p:cNvSpPr/>
            <p:nvPr/>
          </p:nvSpPr>
          <p:spPr>
            <a:xfrm flipH="false" flipV="false" rot="0">
              <a:off x="0" y="0"/>
              <a:ext cx="4816592" cy="270933"/>
            </a:xfrm>
            <a:custGeom>
              <a:avLst/>
              <a:gdLst/>
              <a:ahLst/>
              <a:cxnLst/>
              <a:rect r="r" b="b" t="t" l="l"/>
              <a:pathLst>
                <a:path h="270933" w="4816592">
                  <a:moveTo>
                    <a:pt x="0" y="0"/>
                  </a:moveTo>
                  <a:lnTo>
                    <a:pt x="4816592" y="0"/>
                  </a:lnTo>
                  <a:lnTo>
                    <a:pt x="4816592" y="270933"/>
                  </a:lnTo>
                  <a:lnTo>
                    <a:pt x="0" y="270933"/>
                  </a:lnTo>
                  <a:close/>
                </a:path>
              </a:pathLst>
            </a:custGeom>
            <a:solidFill>
              <a:srgbClr val="2D2D2D"/>
            </a:solidFill>
          </p:spPr>
        </p:sp>
        <p:sp>
          <p:nvSpPr>
            <p:cNvPr name="TextBox 5" id="5"/>
            <p:cNvSpPr txBox="true"/>
            <p:nvPr/>
          </p:nvSpPr>
          <p:spPr>
            <a:xfrm>
              <a:off x="0" y="-38100"/>
              <a:ext cx="4816593" cy="309033"/>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7293116" y="453800"/>
            <a:ext cx="397367" cy="28996"/>
            <a:chOff x="0" y="0"/>
            <a:chExt cx="128243" cy="9358"/>
          </a:xfrm>
        </p:grpSpPr>
        <p:sp>
          <p:nvSpPr>
            <p:cNvPr name="Freeform 7" id="7"/>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00FFAB">
                    <a:alpha val="100000"/>
                  </a:srgbClr>
                </a:gs>
                <a:gs pos="100000">
                  <a:srgbClr val="DBFF00">
                    <a:alpha val="100000"/>
                  </a:srgbClr>
                </a:gs>
              </a:gsLst>
              <a:lin ang="2700000"/>
            </a:gradFill>
          </p:spPr>
        </p:sp>
        <p:sp>
          <p:nvSpPr>
            <p:cNvPr name="TextBox 8" id="8"/>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7293116" y="545903"/>
            <a:ext cx="397367" cy="28996"/>
            <a:chOff x="0" y="0"/>
            <a:chExt cx="128243" cy="9358"/>
          </a:xfrm>
        </p:grpSpPr>
        <p:sp>
          <p:nvSpPr>
            <p:cNvPr name="Freeform 10" id="10"/>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00FFAB">
                    <a:alpha val="100000"/>
                  </a:srgbClr>
                </a:gs>
                <a:gs pos="100000">
                  <a:srgbClr val="DBFF00">
                    <a:alpha val="100000"/>
                  </a:srgbClr>
                </a:gs>
              </a:gsLst>
              <a:lin ang="2700000"/>
            </a:gradFill>
          </p:spPr>
        </p:sp>
        <p:sp>
          <p:nvSpPr>
            <p:cNvPr name="TextBox 11" id="11"/>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479107" y="350118"/>
            <a:ext cx="368680" cy="290363"/>
          </a:xfrm>
          <a:custGeom>
            <a:avLst/>
            <a:gdLst/>
            <a:ahLst/>
            <a:cxnLst/>
            <a:rect r="r" b="b" t="t" l="l"/>
            <a:pathLst>
              <a:path h="290363" w="368680">
                <a:moveTo>
                  <a:pt x="0" y="0"/>
                </a:moveTo>
                <a:lnTo>
                  <a:pt x="368680" y="0"/>
                </a:lnTo>
                <a:lnTo>
                  <a:pt x="368680" y="290364"/>
                </a:lnTo>
                <a:lnTo>
                  <a:pt x="0" y="2903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17259300" y="9258300"/>
            <a:ext cx="1028700" cy="102870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00FFAB">
                    <a:alpha val="100000"/>
                  </a:srgbClr>
                </a:gs>
                <a:gs pos="100000">
                  <a:srgbClr val="DBFF00">
                    <a:alpha val="100000"/>
                  </a:srgbClr>
                </a:gs>
              </a:gsLst>
              <a:lin ang="2700000"/>
            </a:gradFill>
          </p:spPr>
        </p:sp>
        <p:sp>
          <p:nvSpPr>
            <p:cNvPr name="TextBox 15" id="15"/>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15940842" y="405840"/>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17" id="17"/>
          <p:cNvSpPr txBox="true"/>
          <p:nvPr/>
        </p:nvSpPr>
        <p:spPr>
          <a:xfrm rot="0">
            <a:off x="14385046" y="405840"/>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Me</a:t>
            </a:r>
          </a:p>
        </p:txBody>
      </p:sp>
      <p:sp>
        <p:nvSpPr>
          <p:cNvPr name="TextBox 18" id="18"/>
          <p:cNvSpPr txBox="true"/>
          <p:nvPr/>
        </p:nvSpPr>
        <p:spPr>
          <a:xfrm rot="0">
            <a:off x="13154289" y="405840"/>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Photo</a:t>
            </a:r>
          </a:p>
        </p:txBody>
      </p:sp>
      <p:sp>
        <p:nvSpPr>
          <p:cNvPr name="TextBox 19" id="19"/>
          <p:cNvSpPr txBox="true"/>
          <p:nvPr/>
        </p:nvSpPr>
        <p:spPr>
          <a:xfrm rot="0">
            <a:off x="11898530" y="405840"/>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20" id="20"/>
          <p:cNvSpPr txBox="true"/>
          <p:nvPr/>
        </p:nvSpPr>
        <p:spPr>
          <a:xfrm rot="0">
            <a:off x="17424916" y="9626320"/>
            <a:ext cx="697468" cy="264086"/>
          </a:xfrm>
          <a:prstGeom prst="rect">
            <a:avLst/>
          </a:prstGeom>
        </p:spPr>
        <p:txBody>
          <a:bodyPr anchor="t" rtlCol="false" tIns="0" lIns="0" bIns="0" rIns="0">
            <a:spAutoFit/>
          </a:bodyPr>
          <a:lstStyle/>
          <a:p>
            <a:pPr algn="ctr">
              <a:lnSpc>
                <a:spcPts val="2239"/>
              </a:lnSpc>
              <a:spcBef>
                <a:spcPct val="0"/>
              </a:spcBef>
            </a:pPr>
            <a:r>
              <a:rPr lang="en-US" b="true" sz="1599">
                <a:solidFill>
                  <a:srgbClr val="1F2020"/>
                </a:solidFill>
                <a:latin typeface="Open Sans Bold"/>
                <a:ea typeface="Open Sans Bold"/>
                <a:cs typeface="Open Sans Bold"/>
                <a:sym typeface="Open Sans Bold"/>
              </a:rPr>
              <a:t>10</a:t>
            </a:r>
          </a:p>
        </p:txBody>
      </p:sp>
      <p:sp>
        <p:nvSpPr>
          <p:cNvPr name="TextBox 21" id="21"/>
          <p:cNvSpPr txBox="true"/>
          <p:nvPr/>
        </p:nvSpPr>
        <p:spPr>
          <a:xfrm rot="0">
            <a:off x="4299434" y="2671404"/>
            <a:ext cx="9689133" cy="3145294"/>
          </a:xfrm>
          <a:prstGeom prst="rect">
            <a:avLst/>
          </a:prstGeom>
        </p:spPr>
        <p:txBody>
          <a:bodyPr anchor="t" rtlCol="false" tIns="0" lIns="0" bIns="0" rIns="0">
            <a:spAutoFit/>
          </a:bodyPr>
          <a:lstStyle/>
          <a:p>
            <a:pPr algn="ctr">
              <a:lnSpc>
                <a:spcPts val="25608"/>
              </a:lnSpc>
              <a:spcBef>
                <a:spcPct val="0"/>
              </a:spcBef>
            </a:pPr>
            <a:r>
              <a:rPr lang="en-US" sz="18291">
                <a:solidFill>
                  <a:srgbClr val="FFFFFF"/>
                </a:solidFill>
                <a:latin typeface="Bebas Neue Cyrillic"/>
                <a:ea typeface="Bebas Neue Cyrillic"/>
                <a:cs typeface="Bebas Neue Cyrillic"/>
                <a:sym typeface="Bebas Neue Cyrillic"/>
              </a:rPr>
              <a:t>Thank You</a:t>
            </a:r>
          </a:p>
        </p:txBody>
      </p:sp>
      <p:grpSp>
        <p:nvGrpSpPr>
          <p:cNvPr name="Group 22" id="22"/>
          <p:cNvGrpSpPr/>
          <p:nvPr/>
        </p:nvGrpSpPr>
        <p:grpSpPr>
          <a:xfrm rot="0">
            <a:off x="4720210" y="3094620"/>
            <a:ext cx="519194" cy="519194"/>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00FFAB">
                    <a:alpha val="100000"/>
                  </a:srgbClr>
                </a:gs>
                <a:gs pos="100000">
                  <a:srgbClr val="DBFF00">
                    <a:alpha val="100000"/>
                  </a:srgbClr>
                </a:gs>
              </a:gsLst>
              <a:lin ang="2700000"/>
            </a:gradFill>
          </p:spPr>
        </p:sp>
        <p:sp>
          <p:nvSpPr>
            <p:cNvPr name="TextBox 24" id="2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AutoShape 25" id="25"/>
          <p:cNvSpPr/>
          <p:nvPr/>
        </p:nvSpPr>
        <p:spPr>
          <a:xfrm>
            <a:off x="5285374" y="5930998"/>
            <a:ext cx="7717253" cy="0"/>
          </a:xfrm>
          <a:prstGeom prst="line">
            <a:avLst/>
          </a:prstGeom>
          <a:ln cap="flat" w="38100">
            <a:gradFill>
              <a:gsLst>
                <a:gs pos="0">
                  <a:srgbClr val="00FFAB">
                    <a:alpha val="100000"/>
                  </a:srgbClr>
                </a:gs>
                <a:gs pos="100000">
                  <a:srgbClr val="DBFF00">
                    <a:alpha val="100000"/>
                  </a:srgbClr>
                </a:gs>
              </a:gsLst>
              <a:lin ang="2700000"/>
            </a:gradFill>
            <a:prstDash val="solid"/>
            <a:headEnd type="none" len="sm" w="sm"/>
            <a:tailEnd type="none" len="sm" w="sm"/>
          </a:ln>
        </p:spPr>
      </p:sp>
      <p:sp>
        <p:nvSpPr>
          <p:cNvPr name="TextBox 26" id="26"/>
          <p:cNvSpPr txBox="true"/>
          <p:nvPr/>
        </p:nvSpPr>
        <p:spPr>
          <a:xfrm rot="0">
            <a:off x="1063990" y="262890"/>
            <a:ext cx="1550287" cy="511811"/>
          </a:xfrm>
          <a:prstGeom prst="rect">
            <a:avLst/>
          </a:prstGeom>
        </p:spPr>
        <p:txBody>
          <a:bodyPr anchor="t" rtlCol="false" tIns="0" lIns="0" bIns="0" rIns="0">
            <a:spAutoFit/>
          </a:bodyPr>
          <a:lstStyle/>
          <a:p>
            <a:pPr algn="l">
              <a:lnSpc>
                <a:spcPts val="4339"/>
              </a:lnSpc>
              <a:spcBef>
                <a:spcPct val="0"/>
              </a:spcBef>
            </a:pPr>
            <a:r>
              <a:rPr lang="en-US" b="true" sz="3099">
                <a:solidFill>
                  <a:srgbClr val="1ED461"/>
                </a:solidFill>
                <a:latin typeface="Open Sans Bold"/>
                <a:ea typeface="Open Sans Bold"/>
                <a:cs typeface="Open Sans Bold"/>
                <a:sym typeface="Open Sans Bold"/>
              </a:rPr>
              <a:t>Spotify</a:t>
            </a:r>
          </a:p>
        </p:txBody>
      </p:sp>
      <p:sp>
        <p:nvSpPr>
          <p:cNvPr name="Freeform 27" id="27"/>
          <p:cNvSpPr/>
          <p:nvPr/>
        </p:nvSpPr>
        <p:spPr>
          <a:xfrm flipH="false" flipV="false" rot="0">
            <a:off x="161184" y="171048"/>
            <a:ext cx="686603" cy="686603"/>
          </a:xfrm>
          <a:custGeom>
            <a:avLst/>
            <a:gdLst/>
            <a:ahLst/>
            <a:cxnLst/>
            <a:rect r="r" b="b" t="t" l="l"/>
            <a:pathLst>
              <a:path h="686603" w="686603">
                <a:moveTo>
                  <a:pt x="0" y="0"/>
                </a:moveTo>
                <a:lnTo>
                  <a:pt x="686603" y="0"/>
                </a:lnTo>
                <a:lnTo>
                  <a:pt x="686603" y="686604"/>
                </a:lnTo>
                <a:lnTo>
                  <a:pt x="0" y="686604"/>
                </a:lnTo>
                <a:lnTo>
                  <a:pt x="0" y="0"/>
                </a:lnTo>
                <a:close/>
              </a:path>
            </a:pathLst>
          </a:custGeom>
          <a:blipFill>
            <a:blip r:embed="rId5"/>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F202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
            <a:chOff x="0" y="0"/>
            <a:chExt cx="4816593" cy="270933"/>
          </a:xfrm>
        </p:grpSpPr>
        <p:sp>
          <p:nvSpPr>
            <p:cNvPr name="Freeform 3" id="3"/>
            <p:cNvSpPr/>
            <p:nvPr/>
          </p:nvSpPr>
          <p:spPr>
            <a:xfrm flipH="false" flipV="false" rot="0">
              <a:off x="0" y="0"/>
              <a:ext cx="4816592" cy="270933"/>
            </a:xfrm>
            <a:custGeom>
              <a:avLst/>
              <a:gdLst/>
              <a:ahLst/>
              <a:cxnLst/>
              <a:rect r="r" b="b" t="t" l="l"/>
              <a:pathLst>
                <a:path h="270933" w="4816592">
                  <a:moveTo>
                    <a:pt x="0" y="0"/>
                  </a:moveTo>
                  <a:lnTo>
                    <a:pt x="4816592" y="0"/>
                  </a:lnTo>
                  <a:lnTo>
                    <a:pt x="4816592" y="270933"/>
                  </a:lnTo>
                  <a:lnTo>
                    <a:pt x="0" y="270933"/>
                  </a:lnTo>
                  <a:close/>
                </a:path>
              </a:pathLst>
            </a:custGeom>
            <a:solidFill>
              <a:srgbClr val="2D2D2D"/>
            </a:solidFill>
          </p:spPr>
        </p:sp>
        <p:sp>
          <p:nvSpPr>
            <p:cNvPr name="TextBox 4" id="4"/>
            <p:cNvSpPr txBox="true"/>
            <p:nvPr/>
          </p:nvSpPr>
          <p:spPr>
            <a:xfrm>
              <a:off x="0" y="-38100"/>
              <a:ext cx="4816593" cy="3090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93116" y="453800"/>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00FFAB">
                    <a:alpha val="100000"/>
                  </a:srgbClr>
                </a:gs>
                <a:gs pos="100000">
                  <a:srgbClr val="DBFF00">
                    <a:alpha val="100000"/>
                  </a:srgbClr>
                </a:gs>
              </a:gsLst>
              <a:lin ang="2700000"/>
            </a:gra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7293116" y="545903"/>
            <a:ext cx="397367" cy="28996"/>
            <a:chOff x="0" y="0"/>
            <a:chExt cx="128243" cy="9358"/>
          </a:xfrm>
        </p:grpSpPr>
        <p:sp>
          <p:nvSpPr>
            <p:cNvPr name="Freeform 9" id="9"/>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00FFAB">
                    <a:alpha val="100000"/>
                  </a:srgbClr>
                </a:gs>
                <a:gs pos="100000">
                  <a:srgbClr val="DBFF00">
                    <a:alpha val="100000"/>
                  </a:srgbClr>
                </a:gs>
              </a:gsLst>
              <a:lin ang="2700000"/>
            </a:gradFill>
          </p:spPr>
        </p:sp>
        <p:sp>
          <p:nvSpPr>
            <p:cNvPr name="TextBox 10" id="10"/>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479107" y="350118"/>
            <a:ext cx="368680" cy="290363"/>
          </a:xfrm>
          <a:custGeom>
            <a:avLst/>
            <a:gdLst/>
            <a:ahLst/>
            <a:cxnLst/>
            <a:rect r="r" b="b" t="t" l="l"/>
            <a:pathLst>
              <a:path h="290363" w="368680">
                <a:moveTo>
                  <a:pt x="0" y="0"/>
                </a:moveTo>
                <a:lnTo>
                  <a:pt x="368680" y="0"/>
                </a:lnTo>
                <a:lnTo>
                  <a:pt x="368680" y="290364"/>
                </a:lnTo>
                <a:lnTo>
                  <a:pt x="0" y="290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7259300" y="9258300"/>
            <a:ext cx="1028700" cy="102870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00FFAB">
                    <a:alpha val="100000"/>
                  </a:srgbClr>
                </a:gs>
                <a:gs pos="100000">
                  <a:srgbClr val="DBFF00">
                    <a:alpha val="100000"/>
                  </a:srgbClr>
                </a:gs>
              </a:gsLst>
              <a:lin ang="2700000"/>
            </a:gradFill>
          </p:spPr>
        </p:sp>
        <p:sp>
          <p:nvSpPr>
            <p:cNvPr name="TextBox 14" id="1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8148819" y="6172200"/>
            <a:ext cx="1990363" cy="4114800"/>
            <a:chOff x="0" y="0"/>
            <a:chExt cx="812800" cy="1680352"/>
          </a:xfrm>
        </p:grpSpPr>
        <p:sp>
          <p:nvSpPr>
            <p:cNvPr name="Freeform 16" id="16"/>
            <p:cNvSpPr/>
            <p:nvPr/>
          </p:nvSpPr>
          <p:spPr>
            <a:xfrm flipH="false" flipV="false" rot="0">
              <a:off x="0" y="0"/>
              <a:ext cx="812800" cy="1680352"/>
            </a:xfrm>
            <a:custGeom>
              <a:avLst/>
              <a:gdLst/>
              <a:ahLst/>
              <a:cxnLst/>
              <a:rect r="r" b="b" t="t" l="l"/>
              <a:pathLst>
                <a:path h="1680352" w="812800">
                  <a:moveTo>
                    <a:pt x="0" y="0"/>
                  </a:moveTo>
                  <a:lnTo>
                    <a:pt x="812800" y="0"/>
                  </a:lnTo>
                  <a:lnTo>
                    <a:pt x="812800" y="1680352"/>
                  </a:lnTo>
                  <a:lnTo>
                    <a:pt x="0" y="1680352"/>
                  </a:lnTo>
                  <a:close/>
                </a:path>
              </a:pathLst>
            </a:custGeom>
            <a:gradFill rotWithShape="true">
              <a:gsLst>
                <a:gs pos="0">
                  <a:srgbClr val="00FFAB">
                    <a:alpha val="100000"/>
                  </a:srgbClr>
                </a:gs>
                <a:gs pos="100000">
                  <a:srgbClr val="DBFF00">
                    <a:alpha val="100000"/>
                  </a:srgbClr>
                </a:gs>
              </a:gsLst>
              <a:lin ang="2700000"/>
            </a:gradFill>
          </p:spPr>
        </p:sp>
        <p:sp>
          <p:nvSpPr>
            <p:cNvPr name="TextBox 17" id="17"/>
            <p:cNvSpPr txBox="true"/>
            <p:nvPr/>
          </p:nvSpPr>
          <p:spPr>
            <a:xfrm>
              <a:off x="0" y="-38100"/>
              <a:ext cx="812800" cy="1718452"/>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1967560" y="2557451"/>
            <a:ext cx="4267935" cy="1193801"/>
          </a:xfrm>
          <a:prstGeom prst="rect">
            <a:avLst/>
          </a:prstGeom>
        </p:spPr>
        <p:txBody>
          <a:bodyPr anchor="t" rtlCol="false" tIns="0" lIns="0" bIns="0" rIns="0">
            <a:spAutoFit/>
          </a:bodyPr>
          <a:lstStyle/>
          <a:p>
            <a:pPr algn="l">
              <a:lnSpc>
                <a:spcPts val="9799"/>
              </a:lnSpc>
              <a:spcBef>
                <a:spcPct val="0"/>
              </a:spcBef>
            </a:pPr>
            <a:r>
              <a:rPr lang="en-US" sz="6999">
                <a:solidFill>
                  <a:srgbClr val="FFFFFF"/>
                </a:solidFill>
                <a:latin typeface="Bebas Neue Cyrillic"/>
                <a:ea typeface="Bebas Neue Cyrillic"/>
                <a:cs typeface="Bebas Neue Cyrillic"/>
                <a:sym typeface="Bebas Neue Cyrillic"/>
              </a:rPr>
              <a:t>OVERVIEW</a:t>
            </a:r>
          </a:p>
        </p:txBody>
      </p:sp>
      <p:grpSp>
        <p:nvGrpSpPr>
          <p:cNvPr name="Group 19" id="19"/>
          <p:cNvGrpSpPr/>
          <p:nvPr/>
        </p:nvGrpSpPr>
        <p:grpSpPr>
          <a:xfrm rot="0">
            <a:off x="5641891" y="2467513"/>
            <a:ext cx="351325" cy="351325"/>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00FFAB">
                    <a:alpha val="100000"/>
                  </a:srgbClr>
                </a:gs>
                <a:gs pos="100000">
                  <a:srgbClr val="DBFF00">
                    <a:alpha val="100000"/>
                  </a:srgbClr>
                </a:gs>
              </a:gsLst>
              <a:lin ang="2700000"/>
            </a:gradFill>
          </p:spPr>
        </p:sp>
        <p:sp>
          <p:nvSpPr>
            <p:cNvPr name="TextBox 21" id="21"/>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22" id="22"/>
          <p:cNvSpPr/>
          <p:nvPr/>
        </p:nvSpPr>
        <p:spPr>
          <a:xfrm flipH="false" flipV="false" rot="0">
            <a:off x="161184" y="171048"/>
            <a:ext cx="686603" cy="686603"/>
          </a:xfrm>
          <a:custGeom>
            <a:avLst/>
            <a:gdLst/>
            <a:ahLst/>
            <a:cxnLst/>
            <a:rect r="r" b="b" t="t" l="l"/>
            <a:pathLst>
              <a:path h="686603" w="686603">
                <a:moveTo>
                  <a:pt x="0" y="0"/>
                </a:moveTo>
                <a:lnTo>
                  <a:pt x="686603" y="0"/>
                </a:lnTo>
                <a:lnTo>
                  <a:pt x="686603" y="686604"/>
                </a:lnTo>
                <a:lnTo>
                  <a:pt x="0" y="686604"/>
                </a:lnTo>
                <a:lnTo>
                  <a:pt x="0" y="0"/>
                </a:lnTo>
                <a:close/>
              </a:path>
            </a:pathLst>
          </a:custGeom>
          <a:blipFill>
            <a:blip r:embed="rId4"/>
            <a:stretch>
              <a:fillRect l="0" t="0" r="0" b="0"/>
            </a:stretch>
          </a:blipFill>
        </p:spPr>
      </p:sp>
      <p:sp>
        <p:nvSpPr>
          <p:cNvPr name="Freeform 23" id="23"/>
          <p:cNvSpPr/>
          <p:nvPr/>
        </p:nvSpPr>
        <p:spPr>
          <a:xfrm flipH="false" flipV="false" rot="0">
            <a:off x="12303410" y="1028700"/>
            <a:ext cx="4110897" cy="9199750"/>
          </a:xfrm>
          <a:custGeom>
            <a:avLst/>
            <a:gdLst/>
            <a:ahLst/>
            <a:cxnLst/>
            <a:rect r="r" b="b" t="t" l="l"/>
            <a:pathLst>
              <a:path h="9199750" w="4110897">
                <a:moveTo>
                  <a:pt x="0" y="0"/>
                </a:moveTo>
                <a:lnTo>
                  <a:pt x="4110897" y="0"/>
                </a:lnTo>
                <a:lnTo>
                  <a:pt x="4110897" y="9199750"/>
                </a:lnTo>
                <a:lnTo>
                  <a:pt x="0" y="9199750"/>
                </a:lnTo>
                <a:lnTo>
                  <a:pt x="0" y="0"/>
                </a:lnTo>
                <a:close/>
              </a:path>
            </a:pathLst>
          </a:custGeom>
          <a:blipFill>
            <a:blip r:embed="rId5"/>
            <a:stretch>
              <a:fillRect l="0" t="0" r="-3699" b="0"/>
            </a:stretch>
          </a:blipFill>
        </p:spPr>
      </p:sp>
      <p:sp>
        <p:nvSpPr>
          <p:cNvPr name="TextBox 24" id="24"/>
          <p:cNvSpPr txBox="true"/>
          <p:nvPr/>
        </p:nvSpPr>
        <p:spPr>
          <a:xfrm rot="0">
            <a:off x="15940842" y="405840"/>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25" id="25"/>
          <p:cNvSpPr txBox="true"/>
          <p:nvPr/>
        </p:nvSpPr>
        <p:spPr>
          <a:xfrm rot="0">
            <a:off x="14385046" y="405840"/>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Me</a:t>
            </a:r>
          </a:p>
        </p:txBody>
      </p:sp>
      <p:sp>
        <p:nvSpPr>
          <p:cNvPr name="TextBox 26" id="26"/>
          <p:cNvSpPr txBox="true"/>
          <p:nvPr/>
        </p:nvSpPr>
        <p:spPr>
          <a:xfrm rot="0">
            <a:off x="13154289" y="405840"/>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Photo</a:t>
            </a:r>
          </a:p>
        </p:txBody>
      </p:sp>
      <p:sp>
        <p:nvSpPr>
          <p:cNvPr name="TextBox 27" id="27"/>
          <p:cNvSpPr txBox="true"/>
          <p:nvPr/>
        </p:nvSpPr>
        <p:spPr>
          <a:xfrm rot="0">
            <a:off x="11898530" y="405840"/>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28" id="28"/>
          <p:cNvSpPr txBox="true"/>
          <p:nvPr/>
        </p:nvSpPr>
        <p:spPr>
          <a:xfrm rot="0">
            <a:off x="17424916" y="9626320"/>
            <a:ext cx="697468" cy="264086"/>
          </a:xfrm>
          <a:prstGeom prst="rect">
            <a:avLst/>
          </a:prstGeom>
        </p:spPr>
        <p:txBody>
          <a:bodyPr anchor="t" rtlCol="false" tIns="0" lIns="0" bIns="0" rIns="0">
            <a:spAutoFit/>
          </a:bodyPr>
          <a:lstStyle/>
          <a:p>
            <a:pPr algn="ctr">
              <a:lnSpc>
                <a:spcPts val="2239"/>
              </a:lnSpc>
              <a:spcBef>
                <a:spcPct val="0"/>
              </a:spcBef>
            </a:pPr>
            <a:r>
              <a:rPr lang="en-US" b="true" sz="1599">
                <a:solidFill>
                  <a:srgbClr val="1F2020"/>
                </a:solidFill>
                <a:latin typeface="Open Sans Bold"/>
                <a:ea typeface="Open Sans Bold"/>
                <a:cs typeface="Open Sans Bold"/>
                <a:sym typeface="Open Sans Bold"/>
              </a:rPr>
              <a:t>02</a:t>
            </a:r>
          </a:p>
        </p:txBody>
      </p:sp>
      <p:sp>
        <p:nvSpPr>
          <p:cNvPr name="TextBox 29" id="29"/>
          <p:cNvSpPr txBox="true"/>
          <p:nvPr/>
        </p:nvSpPr>
        <p:spPr>
          <a:xfrm rot="0">
            <a:off x="1967560" y="3930099"/>
            <a:ext cx="4919131" cy="4244722"/>
          </a:xfrm>
          <a:prstGeom prst="rect">
            <a:avLst/>
          </a:prstGeom>
        </p:spPr>
        <p:txBody>
          <a:bodyPr anchor="t" rtlCol="false" tIns="0" lIns="0" bIns="0" rIns="0">
            <a:spAutoFit/>
          </a:bodyPr>
          <a:lstStyle/>
          <a:p>
            <a:pPr algn="l">
              <a:lnSpc>
                <a:spcPts val="3416"/>
              </a:lnSpc>
            </a:pPr>
            <a:r>
              <a:rPr lang="en-US" sz="1699">
                <a:solidFill>
                  <a:srgbClr val="FFFFFF"/>
                </a:solidFill>
                <a:latin typeface="Open Sans"/>
                <a:ea typeface="Open Sans"/>
                <a:cs typeface="Open Sans"/>
                <a:sym typeface="Open Sans"/>
              </a:rPr>
              <a:t>This project involves analyzing a Spotify dataset with various attributes about tracks, albums, and artists using </a:t>
            </a:r>
            <a:r>
              <a:rPr lang="en-US" sz="1699" b="true">
                <a:solidFill>
                  <a:srgbClr val="FFFFFF"/>
                </a:solidFill>
                <a:latin typeface="Open Sans Bold"/>
                <a:ea typeface="Open Sans Bold"/>
                <a:cs typeface="Open Sans Bold"/>
                <a:sym typeface="Open Sans Bold"/>
              </a:rPr>
              <a:t>SQL</a:t>
            </a:r>
            <a:r>
              <a:rPr lang="en-US" sz="1699">
                <a:solidFill>
                  <a:srgbClr val="FFFFFF"/>
                </a:solidFill>
                <a:latin typeface="Open Sans"/>
                <a:ea typeface="Open Sans"/>
                <a:cs typeface="Open Sans"/>
                <a:sym typeface="Open Sans"/>
              </a:rPr>
              <a:t>. It covers an end-to-end process of normalizing a denormalized dataset, performing SQL queries of varying complexity (easy, medium, and advanced), and optimizing query performance. The primary goals of the project are to practice advanced SQL skills and generate valuable insights from the dataset.</a:t>
            </a:r>
          </a:p>
          <a:p>
            <a:pPr algn="l">
              <a:lnSpc>
                <a:spcPts val="3416"/>
              </a:lnSpc>
            </a:pPr>
          </a:p>
        </p:txBody>
      </p:sp>
      <p:sp>
        <p:nvSpPr>
          <p:cNvPr name="TextBox 30" id="30"/>
          <p:cNvSpPr txBox="true"/>
          <p:nvPr/>
        </p:nvSpPr>
        <p:spPr>
          <a:xfrm rot="0">
            <a:off x="1028700" y="266185"/>
            <a:ext cx="1550287" cy="511811"/>
          </a:xfrm>
          <a:prstGeom prst="rect">
            <a:avLst/>
          </a:prstGeom>
        </p:spPr>
        <p:txBody>
          <a:bodyPr anchor="t" rtlCol="false" tIns="0" lIns="0" bIns="0" rIns="0">
            <a:spAutoFit/>
          </a:bodyPr>
          <a:lstStyle/>
          <a:p>
            <a:pPr algn="l">
              <a:lnSpc>
                <a:spcPts val="4339"/>
              </a:lnSpc>
              <a:spcBef>
                <a:spcPct val="0"/>
              </a:spcBef>
            </a:pPr>
            <a:r>
              <a:rPr lang="en-US" b="true" sz="3099">
                <a:solidFill>
                  <a:srgbClr val="1ED461"/>
                </a:solidFill>
                <a:latin typeface="Open Sans Bold"/>
                <a:ea typeface="Open Sans Bold"/>
                <a:cs typeface="Open Sans Bold"/>
                <a:sym typeface="Open Sans Bold"/>
              </a:rPr>
              <a:t>Spotify</a:t>
            </a:r>
          </a:p>
        </p:txBody>
      </p:sp>
      <p:sp>
        <p:nvSpPr>
          <p:cNvPr name="TextBox 31" id="31"/>
          <p:cNvSpPr txBox="true"/>
          <p:nvPr/>
        </p:nvSpPr>
        <p:spPr>
          <a:xfrm rot="0">
            <a:off x="10989052" y="2020186"/>
            <a:ext cx="463738" cy="7054853"/>
          </a:xfrm>
          <a:prstGeom prst="rect">
            <a:avLst/>
          </a:prstGeom>
        </p:spPr>
        <p:txBody>
          <a:bodyPr anchor="t" rtlCol="false" tIns="0" lIns="0" bIns="0" rIns="0">
            <a:spAutoFit/>
          </a:bodyPr>
          <a:lstStyle/>
          <a:p>
            <a:pPr algn="l">
              <a:lnSpc>
                <a:spcPts val="11199"/>
              </a:lnSpc>
              <a:spcBef>
                <a:spcPct val="0"/>
              </a:spcBef>
            </a:pPr>
            <a:r>
              <a:rPr lang="en-US" sz="7999">
                <a:solidFill>
                  <a:srgbClr val="FFFFFF"/>
                </a:solidFill>
                <a:latin typeface="Bebas Neue Cyrillic"/>
                <a:ea typeface="Bebas Neue Cyrillic"/>
                <a:cs typeface="Bebas Neue Cyrillic"/>
                <a:sym typeface="Bebas Neue Cyrillic"/>
              </a:rPr>
              <a:t>QUERY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F202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
            <a:chOff x="0" y="0"/>
            <a:chExt cx="4816593" cy="270933"/>
          </a:xfrm>
        </p:grpSpPr>
        <p:sp>
          <p:nvSpPr>
            <p:cNvPr name="Freeform 3" id="3"/>
            <p:cNvSpPr/>
            <p:nvPr/>
          </p:nvSpPr>
          <p:spPr>
            <a:xfrm flipH="false" flipV="false" rot="0">
              <a:off x="0" y="0"/>
              <a:ext cx="4816592" cy="270933"/>
            </a:xfrm>
            <a:custGeom>
              <a:avLst/>
              <a:gdLst/>
              <a:ahLst/>
              <a:cxnLst/>
              <a:rect r="r" b="b" t="t" l="l"/>
              <a:pathLst>
                <a:path h="270933" w="4816592">
                  <a:moveTo>
                    <a:pt x="0" y="0"/>
                  </a:moveTo>
                  <a:lnTo>
                    <a:pt x="4816592" y="0"/>
                  </a:lnTo>
                  <a:lnTo>
                    <a:pt x="4816592" y="270933"/>
                  </a:lnTo>
                  <a:lnTo>
                    <a:pt x="0" y="270933"/>
                  </a:lnTo>
                  <a:close/>
                </a:path>
              </a:pathLst>
            </a:custGeom>
            <a:solidFill>
              <a:srgbClr val="2D2D2D"/>
            </a:solidFill>
          </p:spPr>
        </p:sp>
        <p:sp>
          <p:nvSpPr>
            <p:cNvPr name="TextBox 4" id="4"/>
            <p:cNvSpPr txBox="true"/>
            <p:nvPr/>
          </p:nvSpPr>
          <p:spPr>
            <a:xfrm>
              <a:off x="0" y="-38100"/>
              <a:ext cx="4816593" cy="3090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93116" y="453800"/>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00FFAB">
                    <a:alpha val="100000"/>
                  </a:srgbClr>
                </a:gs>
                <a:gs pos="100000">
                  <a:srgbClr val="DBFF00">
                    <a:alpha val="100000"/>
                  </a:srgbClr>
                </a:gs>
              </a:gsLst>
              <a:lin ang="2700000"/>
            </a:gra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7293116" y="545903"/>
            <a:ext cx="397367" cy="28996"/>
            <a:chOff x="0" y="0"/>
            <a:chExt cx="128243" cy="9358"/>
          </a:xfrm>
        </p:grpSpPr>
        <p:sp>
          <p:nvSpPr>
            <p:cNvPr name="Freeform 9" id="9"/>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00FFAB">
                    <a:alpha val="100000"/>
                  </a:srgbClr>
                </a:gs>
                <a:gs pos="100000">
                  <a:srgbClr val="DBFF00">
                    <a:alpha val="100000"/>
                  </a:srgbClr>
                </a:gs>
              </a:gsLst>
              <a:lin ang="2700000"/>
            </a:gradFill>
          </p:spPr>
        </p:sp>
        <p:sp>
          <p:nvSpPr>
            <p:cNvPr name="TextBox 10" id="10"/>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479107" y="350118"/>
            <a:ext cx="368680" cy="290363"/>
          </a:xfrm>
          <a:custGeom>
            <a:avLst/>
            <a:gdLst/>
            <a:ahLst/>
            <a:cxnLst/>
            <a:rect r="r" b="b" t="t" l="l"/>
            <a:pathLst>
              <a:path h="290363" w="368680">
                <a:moveTo>
                  <a:pt x="0" y="0"/>
                </a:moveTo>
                <a:lnTo>
                  <a:pt x="368680" y="0"/>
                </a:lnTo>
                <a:lnTo>
                  <a:pt x="368680" y="290364"/>
                </a:lnTo>
                <a:lnTo>
                  <a:pt x="0" y="290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7259300" y="9258300"/>
            <a:ext cx="1028700" cy="102870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00FFAB">
                    <a:alpha val="100000"/>
                  </a:srgbClr>
                </a:gs>
                <a:gs pos="100000">
                  <a:srgbClr val="DBFF00">
                    <a:alpha val="100000"/>
                  </a:srgbClr>
                </a:gs>
              </a:gsLst>
              <a:lin ang="2700000"/>
            </a:gradFill>
          </p:spPr>
        </p:sp>
        <p:sp>
          <p:nvSpPr>
            <p:cNvPr name="TextBox 14" id="1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5940842" y="405840"/>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16" id="16"/>
          <p:cNvSpPr txBox="true"/>
          <p:nvPr/>
        </p:nvSpPr>
        <p:spPr>
          <a:xfrm rot="0">
            <a:off x="14385046" y="405840"/>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Me</a:t>
            </a:r>
          </a:p>
        </p:txBody>
      </p:sp>
      <p:sp>
        <p:nvSpPr>
          <p:cNvPr name="TextBox 17" id="17"/>
          <p:cNvSpPr txBox="true"/>
          <p:nvPr/>
        </p:nvSpPr>
        <p:spPr>
          <a:xfrm rot="0">
            <a:off x="13154289" y="405840"/>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Photo</a:t>
            </a:r>
          </a:p>
        </p:txBody>
      </p:sp>
      <p:sp>
        <p:nvSpPr>
          <p:cNvPr name="TextBox 18" id="18"/>
          <p:cNvSpPr txBox="true"/>
          <p:nvPr/>
        </p:nvSpPr>
        <p:spPr>
          <a:xfrm rot="0">
            <a:off x="11898530" y="405840"/>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19" id="19"/>
          <p:cNvSpPr txBox="true"/>
          <p:nvPr/>
        </p:nvSpPr>
        <p:spPr>
          <a:xfrm rot="0">
            <a:off x="17424916" y="9626320"/>
            <a:ext cx="697468" cy="264086"/>
          </a:xfrm>
          <a:prstGeom prst="rect">
            <a:avLst/>
          </a:prstGeom>
        </p:spPr>
        <p:txBody>
          <a:bodyPr anchor="t" rtlCol="false" tIns="0" lIns="0" bIns="0" rIns="0">
            <a:spAutoFit/>
          </a:bodyPr>
          <a:lstStyle/>
          <a:p>
            <a:pPr algn="ctr">
              <a:lnSpc>
                <a:spcPts val="2239"/>
              </a:lnSpc>
              <a:spcBef>
                <a:spcPct val="0"/>
              </a:spcBef>
            </a:pPr>
            <a:r>
              <a:rPr lang="en-US" b="true" sz="1599">
                <a:solidFill>
                  <a:srgbClr val="1F2020"/>
                </a:solidFill>
                <a:latin typeface="Open Sans Bold"/>
                <a:ea typeface="Open Sans Bold"/>
                <a:cs typeface="Open Sans Bold"/>
                <a:sym typeface="Open Sans Bold"/>
              </a:rPr>
              <a:t>03</a:t>
            </a:r>
          </a:p>
        </p:txBody>
      </p:sp>
      <p:grpSp>
        <p:nvGrpSpPr>
          <p:cNvPr name="Group 20" id="20"/>
          <p:cNvGrpSpPr/>
          <p:nvPr/>
        </p:nvGrpSpPr>
        <p:grpSpPr>
          <a:xfrm rot="-5400000">
            <a:off x="15754663" y="3605345"/>
            <a:ext cx="1990363" cy="3076311"/>
            <a:chOff x="0" y="0"/>
            <a:chExt cx="812800" cy="1256266"/>
          </a:xfrm>
        </p:grpSpPr>
        <p:sp>
          <p:nvSpPr>
            <p:cNvPr name="Freeform 21" id="21"/>
            <p:cNvSpPr/>
            <p:nvPr/>
          </p:nvSpPr>
          <p:spPr>
            <a:xfrm flipH="false" flipV="false" rot="0">
              <a:off x="0" y="0"/>
              <a:ext cx="812800" cy="1256266"/>
            </a:xfrm>
            <a:custGeom>
              <a:avLst/>
              <a:gdLst/>
              <a:ahLst/>
              <a:cxnLst/>
              <a:rect r="r" b="b" t="t" l="l"/>
              <a:pathLst>
                <a:path h="1256266" w="812800">
                  <a:moveTo>
                    <a:pt x="0" y="0"/>
                  </a:moveTo>
                  <a:lnTo>
                    <a:pt x="812800" y="0"/>
                  </a:lnTo>
                  <a:lnTo>
                    <a:pt x="812800" y="1256266"/>
                  </a:lnTo>
                  <a:lnTo>
                    <a:pt x="0" y="1256266"/>
                  </a:lnTo>
                  <a:close/>
                </a:path>
              </a:pathLst>
            </a:custGeom>
            <a:gradFill rotWithShape="true">
              <a:gsLst>
                <a:gs pos="0">
                  <a:srgbClr val="00FFAB">
                    <a:alpha val="100000"/>
                  </a:srgbClr>
                </a:gs>
                <a:gs pos="100000">
                  <a:srgbClr val="DBFF00">
                    <a:alpha val="100000"/>
                  </a:srgbClr>
                </a:gs>
              </a:gsLst>
              <a:lin ang="2700000"/>
            </a:gradFill>
          </p:spPr>
        </p:sp>
        <p:sp>
          <p:nvSpPr>
            <p:cNvPr name="TextBox 22" id="22"/>
            <p:cNvSpPr txBox="true"/>
            <p:nvPr/>
          </p:nvSpPr>
          <p:spPr>
            <a:xfrm>
              <a:off x="0" y="-38100"/>
              <a:ext cx="812800" cy="1294366"/>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1028700" y="1540605"/>
            <a:ext cx="4656129" cy="2432051"/>
          </a:xfrm>
          <a:prstGeom prst="rect">
            <a:avLst/>
          </a:prstGeom>
        </p:spPr>
        <p:txBody>
          <a:bodyPr anchor="t" rtlCol="false" tIns="0" lIns="0" bIns="0" rIns="0">
            <a:spAutoFit/>
          </a:bodyPr>
          <a:lstStyle/>
          <a:p>
            <a:pPr algn="l">
              <a:lnSpc>
                <a:spcPts val="9799"/>
              </a:lnSpc>
            </a:pPr>
            <a:r>
              <a:rPr lang="en-US" sz="6999">
                <a:solidFill>
                  <a:srgbClr val="FFFFFF"/>
                </a:solidFill>
                <a:latin typeface="Bebas Neue Cyrillic"/>
                <a:ea typeface="Bebas Neue Cyrillic"/>
                <a:cs typeface="Bebas Neue Cyrillic"/>
                <a:sym typeface="Bebas Neue Cyrillic"/>
              </a:rPr>
              <a:t>Project Steps</a:t>
            </a:r>
          </a:p>
          <a:p>
            <a:pPr algn="l">
              <a:lnSpc>
                <a:spcPts val="9799"/>
              </a:lnSpc>
              <a:spcBef>
                <a:spcPct val="0"/>
              </a:spcBef>
            </a:pPr>
          </a:p>
        </p:txBody>
      </p:sp>
      <p:grpSp>
        <p:nvGrpSpPr>
          <p:cNvPr name="Group 24" id="24"/>
          <p:cNvGrpSpPr/>
          <p:nvPr/>
        </p:nvGrpSpPr>
        <p:grpSpPr>
          <a:xfrm rot="0">
            <a:off x="5333504" y="1498293"/>
            <a:ext cx="351325" cy="351325"/>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00FFAB">
                    <a:alpha val="100000"/>
                  </a:srgbClr>
                </a:gs>
                <a:gs pos="100000">
                  <a:srgbClr val="DBFF00">
                    <a:alpha val="100000"/>
                  </a:srgbClr>
                </a:gs>
              </a:gsLst>
              <a:lin ang="2700000"/>
            </a:gradFill>
          </p:spPr>
        </p:sp>
        <p:sp>
          <p:nvSpPr>
            <p:cNvPr name="TextBox 26" id="26"/>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1063990" y="2775681"/>
            <a:ext cx="13658846" cy="8722487"/>
          </a:xfrm>
          <a:prstGeom prst="rect">
            <a:avLst/>
          </a:prstGeom>
        </p:spPr>
        <p:txBody>
          <a:bodyPr anchor="t" rtlCol="false" tIns="0" lIns="0" bIns="0" rIns="0">
            <a:spAutoFit/>
          </a:bodyPr>
          <a:lstStyle/>
          <a:p>
            <a:pPr algn="l" marL="367029" indent="-183514" lvl="1">
              <a:lnSpc>
                <a:spcPts val="2583"/>
              </a:lnSpc>
              <a:buAutoNum type="arabicPeriod" startAt="1"/>
            </a:pPr>
            <a:r>
              <a:rPr lang="en-US" b="true" sz="1699">
                <a:solidFill>
                  <a:srgbClr val="FFFFFF"/>
                </a:solidFill>
                <a:latin typeface="Open Sans Bold"/>
                <a:ea typeface="Open Sans Bold"/>
                <a:cs typeface="Open Sans Bold"/>
                <a:sym typeface="Open Sans Bold"/>
              </a:rPr>
              <a:t>Data Exploration </a:t>
            </a:r>
          </a:p>
          <a:p>
            <a:pPr algn="l">
              <a:lnSpc>
                <a:spcPts val="2583"/>
              </a:lnSpc>
            </a:pPr>
            <a:r>
              <a:rPr lang="en-US" sz="1699">
                <a:solidFill>
                  <a:srgbClr val="FFFFFF"/>
                </a:solidFill>
                <a:latin typeface="Open Sans"/>
                <a:ea typeface="Open Sans"/>
                <a:cs typeface="Open Sans"/>
                <a:sym typeface="Open Sans"/>
              </a:rPr>
              <a:t>Before diving into SQL, it’s important to understand the dataset thoroughly. The dataset contains attributes such as:</a:t>
            </a:r>
          </a:p>
          <a:p>
            <a:pPr algn="l" marL="367029" indent="-183514" lvl="1">
              <a:lnSpc>
                <a:spcPts val="2583"/>
              </a:lnSpc>
              <a:buFont typeface="Arial"/>
              <a:buChar char="•"/>
            </a:pPr>
            <a:r>
              <a:rPr lang="en-US" sz="1699">
                <a:solidFill>
                  <a:srgbClr val="FFFFFF"/>
                </a:solidFill>
                <a:latin typeface="Open Sans"/>
                <a:ea typeface="Open Sans"/>
                <a:cs typeface="Open Sans"/>
                <a:sym typeface="Open Sans"/>
              </a:rPr>
              <a:t>Artist: The performer of the track.</a:t>
            </a:r>
          </a:p>
          <a:p>
            <a:pPr algn="l" marL="367029" indent="-183514" lvl="1">
              <a:lnSpc>
                <a:spcPts val="2583"/>
              </a:lnSpc>
              <a:buFont typeface="Arial"/>
              <a:buChar char="•"/>
            </a:pPr>
            <a:r>
              <a:rPr lang="en-US" sz="1699">
                <a:solidFill>
                  <a:srgbClr val="FFFFFF"/>
                </a:solidFill>
                <a:latin typeface="Open Sans"/>
                <a:ea typeface="Open Sans"/>
                <a:cs typeface="Open Sans"/>
                <a:sym typeface="Open Sans"/>
              </a:rPr>
              <a:t>Track: The name of the song.</a:t>
            </a:r>
          </a:p>
          <a:p>
            <a:pPr algn="l" marL="367029" indent="-183514" lvl="1">
              <a:lnSpc>
                <a:spcPts val="2583"/>
              </a:lnSpc>
              <a:buFont typeface="Arial"/>
              <a:buChar char="•"/>
            </a:pPr>
            <a:r>
              <a:rPr lang="en-US" sz="1699">
                <a:solidFill>
                  <a:srgbClr val="FFFFFF"/>
                </a:solidFill>
                <a:latin typeface="Open Sans"/>
                <a:ea typeface="Open Sans"/>
                <a:cs typeface="Open Sans"/>
                <a:sym typeface="Open Sans"/>
              </a:rPr>
              <a:t>Album: The album to which the track belongs.</a:t>
            </a:r>
          </a:p>
          <a:p>
            <a:pPr algn="l" marL="367029" indent="-183514" lvl="1">
              <a:lnSpc>
                <a:spcPts val="2583"/>
              </a:lnSpc>
              <a:buFont typeface="Arial"/>
              <a:buChar char="•"/>
            </a:pPr>
            <a:r>
              <a:rPr lang="en-US" sz="1699">
                <a:solidFill>
                  <a:srgbClr val="FFFFFF"/>
                </a:solidFill>
                <a:latin typeface="Open Sans"/>
                <a:ea typeface="Open Sans"/>
                <a:cs typeface="Open Sans"/>
                <a:sym typeface="Open Sans"/>
              </a:rPr>
              <a:t>Album_type: The type of album (e.g., single or album).</a:t>
            </a:r>
          </a:p>
          <a:p>
            <a:pPr algn="l" marL="367029" indent="-183514" lvl="1">
              <a:lnSpc>
                <a:spcPts val="2583"/>
              </a:lnSpc>
              <a:buFont typeface="Arial"/>
              <a:buChar char="•"/>
            </a:pPr>
            <a:r>
              <a:rPr lang="en-US" sz="1699">
                <a:solidFill>
                  <a:srgbClr val="FFFFFF"/>
                </a:solidFill>
                <a:latin typeface="Open Sans"/>
                <a:ea typeface="Open Sans"/>
                <a:cs typeface="Open Sans"/>
                <a:sym typeface="Open Sans"/>
              </a:rPr>
              <a:t>Various metrics such as danceability, energy, loudness, tempo, and more.</a:t>
            </a:r>
          </a:p>
          <a:p>
            <a:pPr algn="l">
              <a:lnSpc>
                <a:spcPts val="2583"/>
              </a:lnSpc>
            </a:pPr>
          </a:p>
          <a:p>
            <a:pPr algn="l">
              <a:lnSpc>
                <a:spcPts val="2583"/>
              </a:lnSpc>
            </a:pPr>
          </a:p>
          <a:p>
            <a:pPr algn="l">
              <a:lnSpc>
                <a:spcPts val="2583"/>
              </a:lnSpc>
            </a:pPr>
            <a:r>
              <a:rPr lang="en-US" sz="1699" b="true">
                <a:solidFill>
                  <a:srgbClr val="FFFFFF"/>
                </a:solidFill>
                <a:latin typeface="Open Sans Bold"/>
                <a:ea typeface="Open Sans Bold"/>
                <a:cs typeface="Open Sans Bold"/>
                <a:sym typeface="Open Sans Bold"/>
              </a:rPr>
              <a:t> 2. Querying the Data</a:t>
            </a:r>
          </a:p>
          <a:p>
            <a:pPr algn="l">
              <a:lnSpc>
                <a:spcPts val="2583"/>
              </a:lnSpc>
            </a:pPr>
            <a:r>
              <a:rPr lang="en-US" sz="1699">
                <a:solidFill>
                  <a:srgbClr val="FFFFFF"/>
                </a:solidFill>
                <a:latin typeface="Open Sans"/>
                <a:ea typeface="Open Sans"/>
                <a:cs typeface="Open Sans"/>
                <a:sym typeface="Open Sans"/>
              </a:rPr>
              <a:t>After the data is inserted, various SQL queries can be written to explore and analyze the data. Queries are categorized into </a:t>
            </a:r>
            <a:r>
              <a:rPr lang="en-US" sz="1699" b="true">
                <a:solidFill>
                  <a:srgbClr val="FFFFFF"/>
                </a:solidFill>
                <a:latin typeface="Open Sans Semi-Bold"/>
                <a:ea typeface="Open Sans Semi-Bold"/>
                <a:cs typeface="Open Sans Semi-Bold"/>
                <a:sym typeface="Open Sans Semi-Bold"/>
              </a:rPr>
              <a:t>easy</a:t>
            </a:r>
            <a:r>
              <a:rPr lang="en-US" sz="1699">
                <a:solidFill>
                  <a:srgbClr val="FFFFFF"/>
                </a:solidFill>
                <a:latin typeface="Open Sans"/>
                <a:ea typeface="Open Sans"/>
                <a:cs typeface="Open Sans"/>
                <a:sym typeface="Open Sans"/>
              </a:rPr>
              <a:t>, </a:t>
            </a:r>
            <a:r>
              <a:rPr lang="en-US" sz="1699" b="true">
                <a:solidFill>
                  <a:srgbClr val="FFFFFF"/>
                </a:solidFill>
                <a:latin typeface="Open Sans Semi-Bold"/>
                <a:ea typeface="Open Sans Semi-Bold"/>
                <a:cs typeface="Open Sans Semi-Bold"/>
                <a:sym typeface="Open Sans Semi-Bold"/>
              </a:rPr>
              <a:t>medium</a:t>
            </a:r>
            <a:r>
              <a:rPr lang="en-US" sz="1699">
                <a:solidFill>
                  <a:srgbClr val="FFFFFF"/>
                </a:solidFill>
                <a:latin typeface="Open Sans"/>
                <a:ea typeface="Open Sans"/>
                <a:cs typeface="Open Sans"/>
                <a:sym typeface="Open Sans"/>
              </a:rPr>
              <a:t>, and </a:t>
            </a:r>
            <a:r>
              <a:rPr lang="en-US" sz="1699" b="true">
                <a:solidFill>
                  <a:srgbClr val="FFFFFF"/>
                </a:solidFill>
                <a:latin typeface="Open Sans Semi-Bold"/>
                <a:ea typeface="Open Sans Semi-Bold"/>
                <a:cs typeface="Open Sans Semi-Bold"/>
                <a:sym typeface="Open Sans Semi-Bold"/>
              </a:rPr>
              <a:t>advanced</a:t>
            </a:r>
            <a:r>
              <a:rPr lang="en-US" sz="1699">
                <a:solidFill>
                  <a:srgbClr val="FFFFFF"/>
                </a:solidFill>
                <a:latin typeface="Open Sans"/>
                <a:ea typeface="Open Sans"/>
                <a:cs typeface="Open Sans"/>
                <a:sym typeface="Open Sans"/>
              </a:rPr>
              <a:t> levels to help progressively develop SQL proficiency.</a:t>
            </a:r>
          </a:p>
          <a:p>
            <a:pPr algn="l">
              <a:lnSpc>
                <a:spcPts val="2583"/>
              </a:lnSpc>
            </a:pPr>
          </a:p>
          <a:p>
            <a:pPr algn="l" marL="367029" indent="-183514" lvl="1">
              <a:lnSpc>
                <a:spcPts val="2583"/>
              </a:lnSpc>
              <a:buFont typeface="Arial"/>
              <a:buChar char="•"/>
            </a:pPr>
            <a:r>
              <a:rPr lang="en-US" b="true" sz="1699">
                <a:solidFill>
                  <a:srgbClr val="FFFFFF"/>
                </a:solidFill>
                <a:latin typeface="Open Sans Semi-Bold"/>
                <a:ea typeface="Open Sans Semi-Bold"/>
                <a:cs typeface="Open Sans Semi-Bold"/>
                <a:sym typeface="Open Sans Semi-Bold"/>
              </a:rPr>
              <a:t>Easy Queries</a:t>
            </a:r>
          </a:p>
          <a:p>
            <a:pPr algn="l" marL="367029" indent="-183514" lvl="1">
              <a:lnSpc>
                <a:spcPts val="2583"/>
              </a:lnSpc>
              <a:buFont typeface="Arial"/>
              <a:buChar char="•"/>
            </a:pPr>
            <a:r>
              <a:rPr lang="en-US" b="true" sz="1699">
                <a:solidFill>
                  <a:srgbClr val="FFFFFF"/>
                </a:solidFill>
                <a:latin typeface="Open Sans Semi-Bold"/>
                <a:ea typeface="Open Sans Semi-Bold"/>
                <a:cs typeface="Open Sans Semi-Bold"/>
                <a:sym typeface="Open Sans Semi-Bold"/>
              </a:rPr>
              <a:t>Medium Queries</a:t>
            </a:r>
          </a:p>
          <a:p>
            <a:pPr algn="l" marL="367029" indent="-183514" lvl="1">
              <a:lnSpc>
                <a:spcPts val="2583"/>
              </a:lnSpc>
              <a:buFont typeface="Arial"/>
              <a:buChar char="•"/>
            </a:pPr>
            <a:r>
              <a:rPr lang="en-US" b="true" sz="1699">
                <a:solidFill>
                  <a:srgbClr val="FFFFFF"/>
                </a:solidFill>
                <a:latin typeface="Open Sans Semi-Bold"/>
                <a:ea typeface="Open Sans Semi-Bold"/>
                <a:cs typeface="Open Sans Semi-Bold"/>
                <a:sym typeface="Open Sans Semi-Bold"/>
              </a:rPr>
              <a:t>Advanced Queries</a:t>
            </a:r>
          </a:p>
          <a:p>
            <a:pPr algn="l">
              <a:lnSpc>
                <a:spcPts val="2583"/>
              </a:lnSpc>
            </a:pPr>
          </a:p>
          <a:p>
            <a:pPr algn="l">
              <a:lnSpc>
                <a:spcPts val="2583"/>
              </a:lnSpc>
            </a:pPr>
          </a:p>
          <a:p>
            <a:pPr algn="l">
              <a:lnSpc>
                <a:spcPts val="2583"/>
              </a:lnSpc>
            </a:pPr>
            <a:r>
              <a:rPr lang="en-US" sz="1699" b="true">
                <a:solidFill>
                  <a:srgbClr val="FFFFFF"/>
                </a:solidFill>
                <a:latin typeface="Open Sans Bold"/>
                <a:ea typeface="Open Sans Bold"/>
                <a:cs typeface="Open Sans Bold"/>
                <a:sym typeface="Open Sans Bold"/>
              </a:rPr>
              <a:t>3. </a:t>
            </a:r>
            <a:r>
              <a:rPr lang="en-US" sz="1699" b="true">
                <a:solidFill>
                  <a:srgbClr val="FFFFFF"/>
                </a:solidFill>
                <a:latin typeface="Open Sans Bold"/>
                <a:ea typeface="Open Sans Bold"/>
                <a:cs typeface="Open Sans Bold"/>
                <a:sym typeface="Open Sans Bold"/>
              </a:rPr>
              <a:t>Query Optimization</a:t>
            </a:r>
          </a:p>
          <a:p>
            <a:pPr algn="l">
              <a:lnSpc>
                <a:spcPts val="2583"/>
              </a:lnSpc>
            </a:pPr>
            <a:r>
              <a:rPr lang="en-US" sz="1699">
                <a:solidFill>
                  <a:srgbClr val="FFFFFF"/>
                </a:solidFill>
                <a:latin typeface="Open Sans"/>
                <a:ea typeface="Open Sans"/>
                <a:cs typeface="Open Sans"/>
                <a:sym typeface="Open Sans"/>
              </a:rPr>
              <a:t>In advanced stages, the focus shifts to improving query performance. Some optimization strategies include:</a:t>
            </a:r>
          </a:p>
          <a:p>
            <a:pPr algn="l" marL="367029" indent="-183514" lvl="1">
              <a:lnSpc>
                <a:spcPts val="2583"/>
              </a:lnSpc>
              <a:buFont typeface="Arial"/>
              <a:buChar char="•"/>
            </a:pPr>
            <a:r>
              <a:rPr lang="en-US" b="true" sz="1699">
                <a:solidFill>
                  <a:srgbClr val="FFFFFF"/>
                </a:solidFill>
                <a:latin typeface="Open Sans Semi-Bold"/>
                <a:ea typeface="Open Sans Semi-Bold"/>
                <a:cs typeface="Open Sans Semi-Bold"/>
                <a:sym typeface="Open Sans Semi-Bold"/>
              </a:rPr>
              <a:t>Indexing</a:t>
            </a:r>
            <a:r>
              <a:rPr lang="en-US" sz="1699">
                <a:solidFill>
                  <a:srgbClr val="FFFFFF"/>
                </a:solidFill>
                <a:latin typeface="Open Sans"/>
                <a:ea typeface="Open Sans"/>
                <a:cs typeface="Open Sans"/>
                <a:sym typeface="Open Sans"/>
              </a:rPr>
              <a:t>: Adding indexes on frequently queried columns.</a:t>
            </a:r>
          </a:p>
          <a:p>
            <a:pPr algn="l" marL="367029" indent="-183514" lvl="1">
              <a:lnSpc>
                <a:spcPts val="2583"/>
              </a:lnSpc>
              <a:buFont typeface="Arial"/>
              <a:buChar char="•"/>
            </a:pPr>
            <a:r>
              <a:rPr lang="en-US" b="true" sz="1699">
                <a:solidFill>
                  <a:srgbClr val="FFFFFF"/>
                </a:solidFill>
                <a:latin typeface="Open Sans Semi-Bold"/>
                <a:ea typeface="Open Sans Semi-Bold"/>
                <a:cs typeface="Open Sans Semi-Bold"/>
                <a:sym typeface="Open Sans Semi-Bold"/>
              </a:rPr>
              <a:t>Query Execution Plan</a:t>
            </a:r>
            <a:r>
              <a:rPr lang="en-US" sz="1699">
                <a:solidFill>
                  <a:srgbClr val="FFFFFF"/>
                </a:solidFill>
                <a:latin typeface="Open Sans"/>
                <a:ea typeface="Open Sans"/>
                <a:cs typeface="Open Sans"/>
                <a:sym typeface="Open Sans"/>
              </a:rPr>
              <a:t>: Using EXPLAIN ANALYZE to review and refine query performance.</a:t>
            </a:r>
          </a:p>
          <a:p>
            <a:pPr algn="l">
              <a:lnSpc>
                <a:spcPts val="2583"/>
              </a:lnSpc>
            </a:pPr>
          </a:p>
          <a:p>
            <a:pPr algn="l">
              <a:lnSpc>
                <a:spcPts val="2583"/>
              </a:lnSpc>
            </a:pPr>
          </a:p>
          <a:p>
            <a:pPr algn="l">
              <a:lnSpc>
                <a:spcPts val="2583"/>
              </a:lnSpc>
            </a:pPr>
          </a:p>
          <a:p>
            <a:pPr algn="l">
              <a:lnSpc>
                <a:spcPts val="2583"/>
              </a:lnSpc>
            </a:pPr>
          </a:p>
          <a:p>
            <a:pPr algn="l">
              <a:lnSpc>
                <a:spcPts val="2583"/>
              </a:lnSpc>
            </a:pPr>
          </a:p>
        </p:txBody>
      </p:sp>
      <p:sp>
        <p:nvSpPr>
          <p:cNvPr name="TextBox 28" id="28"/>
          <p:cNvSpPr txBox="true"/>
          <p:nvPr/>
        </p:nvSpPr>
        <p:spPr>
          <a:xfrm rot="0">
            <a:off x="1063990" y="262890"/>
            <a:ext cx="1550287" cy="511811"/>
          </a:xfrm>
          <a:prstGeom prst="rect">
            <a:avLst/>
          </a:prstGeom>
        </p:spPr>
        <p:txBody>
          <a:bodyPr anchor="t" rtlCol="false" tIns="0" lIns="0" bIns="0" rIns="0">
            <a:spAutoFit/>
          </a:bodyPr>
          <a:lstStyle/>
          <a:p>
            <a:pPr algn="l">
              <a:lnSpc>
                <a:spcPts val="4339"/>
              </a:lnSpc>
              <a:spcBef>
                <a:spcPct val="0"/>
              </a:spcBef>
            </a:pPr>
            <a:r>
              <a:rPr lang="en-US" b="true" sz="3099">
                <a:solidFill>
                  <a:srgbClr val="1ED461"/>
                </a:solidFill>
                <a:latin typeface="Open Sans Bold"/>
                <a:ea typeface="Open Sans Bold"/>
                <a:cs typeface="Open Sans Bold"/>
                <a:sym typeface="Open Sans Bold"/>
              </a:rPr>
              <a:t>Spotify</a:t>
            </a:r>
          </a:p>
        </p:txBody>
      </p:sp>
      <p:sp>
        <p:nvSpPr>
          <p:cNvPr name="Freeform 29" id="29"/>
          <p:cNvSpPr/>
          <p:nvPr/>
        </p:nvSpPr>
        <p:spPr>
          <a:xfrm flipH="false" flipV="false" rot="0">
            <a:off x="161184" y="171048"/>
            <a:ext cx="686603" cy="686603"/>
          </a:xfrm>
          <a:custGeom>
            <a:avLst/>
            <a:gdLst/>
            <a:ahLst/>
            <a:cxnLst/>
            <a:rect r="r" b="b" t="t" l="l"/>
            <a:pathLst>
              <a:path h="686603" w="686603">
                <a:moveTo>
                  <a:pt x="0" y="0"/>
                </a:moveTo>
                <a:lnTo>
                  <a:pt x="686603" y="0"/>
                </a:lnTo>
                <a:lnTo>
                  <a:pt x="686603" y="686604"/>
                </a:lnTo>
                <a:lnTo>
                  <a:pt x="0" y="686604"/>
                </a:lnTo>
                <a:lnTo>
                  <a:pt x="0" y="0"/>
                </a:lnTo>
                <a:close/>
              </a:path>
            </a:pathLst>
          </a:custGeom>
          <a:blipFill>
            <a:blip r:embed="rId4"/>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F2020"/>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990363" cy="4114800"/>
            <a:chOff x="0" y="0"/>
            <a:chExt cx="812800" cy="1680352"/>
          </a:xfrm>
        </p:grpSpPr>
        <p:sp>
          <p:nvSpPr>
            <p:cNvPr name="Freeform 3" id="3"/>
            <p:cNvSpPr/>
            <p:nvPr/>
          </p:nvSpPr>
          <p:spPr>
            <a:xfrm flipH="false" flipV="false" rot="0">
              <a:off x="0" y="0"/>
              <a:ext cx="812800" cy="1680352"/>
            </a:xfrm>
            <a:custGeom>
              <a:avLst/>
              <a:gdLst/>
              <a:ahLst/>
              <a:cxnLst/>
              <a:rect r="r" b="b" t="t" l="l"/>
              <a:pathLst>
                <a:path h="1680352" w="812800">
                  <a:moveTo>
                    <a:pt x="0" y="0"/>
                  </a:moveTo>
                  <a:lnTo>
                    <a:pt x="812800" y="0"/>
                  </a:lnTo>
                  <a:lnTo>
                    <a:pt x="812800" y="1680352"/>
                  </a:lnTo>
                  <a:lnTo>
                    <a:pt x="0" y="1680352"/>
                  </a:lnTo>
                  <a:close/>
                </a:path>
              </a:pathLst>
            </a:custGeom>
            <a:gradFill rotWithShape="true">
              <a:gsLst>
                <a:gs pos="0">
                  <a:srgbClr val="00FFAB">
                    <a:alpha val="100000"/>
                  </a:srgbClr>
                </a:gs>
                <a:gs pos="100000">
                  <a:srgbClr val="DBFF00">
                    <a:alpha val="100000"/>
                  </a:srgbClr>
                </a:gs>
              </a:gsLst>
              <a:lin ang="2700000"/>
            </a:gradFill>
          </p:spPr>
        </p:sp>
        <p:sp>
          <p:nvSpPr>
            <p:cNvPr name="TextBox 4" id="4"/>
            <p:cNvSpPr txBox="true"/>
            <p:nvPr/>
          </p:nvSpPr>
          <p:spPr>
            <a:xfrm>
              <a:off x="0" y="-38100"/>
              <a:ext cx="812800" cy="171845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1028700"/>
            <a:chOff x="0" y="0"/>
            <a:chExt cx="4816593" cy="270933"/>
          </a:xfrm>
        </p:grpSpPr>
        <p:sp>
          <p:nvSpPr>
            <p:cNvPr name="Freeform 6" id="6"/>
            <p:cNvSpPr/>
            <p:nvPr/>
          </p:nvSpPr>
          <p:spPr>
            <a:xfrm flipH="false" flipV="false" rot="0">
              <a:off x="0" y="0"/>
              <a:ext cx="4816592" cy="270933"/>
            </a:xfrm>
            <a:custGeom>
              <a:avLst/>
              <a:gdLst/>
              <a:ahLst/>
              <a:cxnLst/>
              <a:rect r="r" b="b" t="t" l="l"/>
              <a:pathLst>
                <a:path h="270933" w="4816592">
                  <a:moveTo>
                    <a:pt x="0" y="0"/>
                  </a:moveTo>
                  <a:lnTo>
                    <a:pt x="4816592" y="0"/>
                  </a:lnTo>
                  <a:lnTo>
                    <a:pt x="4816592" y="270933"/>
                  </a:lnTo>
                  <a:lnTo>
                    <a:pt x="0" y="270933"/>
                  </a:lnTo>
                  <a:close/>
                </a:path>
              </a:pathLst>
            </a:custGeom>
            <a:solidFill>
              <a:srgbClr val="2D2D2D"/>
            </a:solidFill>
          </p:spPr>
        </p:sp>
        <p:sp>
          <p:nvSpPr>
            <p:cNvPr name="TextBox 7" id="7"/>
            <p:cNvSpPr txBox="true"/>
            <p:nvPr/>
          </p:nvSpPr>
          <p:spPr>
            <a:xfrm>
              <a:off x="0" y="-38100"/>
              <a:ext cx="4816593" cy="309033"/>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7293116" y="453800"/>
            <a:ext cx="397367" cy="28996"/>
            <a:chOff x="0" y="0"/>
            <a:chExt cx="128243" cy="9358"/>
          </a:xfrm>
        </p:grpSpPr>
        <p:sp>
          <p:nvSpPr>
            <p:cNvPr name="Freeform 9" id="9"/>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00FFAB">
                    <a:alpha val="100000"/>
                  </a:srgbClr>
                </a:gs>
                <a:gs pos="100000">
                  <a:srgbClr val="DBFF00">
                    <a:alpha val="100000"/>
                  </a:srgbClr>
                </a:gs>
              </a:gsLst>
              <a:lin ang="2700000"/>
            </a:gradFill>
          </p:spPr>
        </p:sp>
        <p:sp>
          <p:nvSpPr>
            <p:cNvPr name="TextBox 10" id="10"/>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17293116" y="545903"/>
            <a:ext cx="397367" cy="28996"/>
            <a:chOff x="0" y="0"/>
            <a:chExt cx="128243" cy="9358"/>
          </a:xfrm>
        </p:grpSpPr>
        <p:sp>
          <p:nvSpPr>
            <p:cNvPr name="Freeform 12" id="12"/>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00FFAB">
                    <a:alpha val="100000"/>
                  </a:srgbClr>
                </a:gs>
                <a:gs pos="100000">
                  <a:srgbClr val="DBFF00">
                    <a:alpha val="100000"/>
                  </a:srgbClr>
                </a:gs>
              </a:gsLst>
              <a:lin ang="2700000"/>
            </a:gradFill>
          </p:spPr>
        </p:sp>
        <p:sp>
          <p:nvSpPr>
            <p:cNvPr name="TextBox 13" id="13"/>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479107" y="350118"/>
            <a:ext cx="368680" cy="290363"/>
          </a:xfrm>
          <a:custGeom>
            <a:avLst/>
            <a:gdLst/>
            <a:ahLst/>
            <a:cxnLst/>
            <a:rect r="r" b="b" t="t" l="l"/>
            <a:pathLst>
              <a:path h="290363" w="368680">
                <a:moveTo>
                  <a:pt x="0" y="0"/>
                </a:moveTo>
                <a:lnTo>
                  <a:pt x="368680" y="0"/>
                </a:lnTo>
                <a:lnTo>
                  <a:pt x="368680" y="290364"/>
                </a:lnTo>
                <a:lnTo>
                  <a:pt x="0" y="290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17259300" y="9258300"/>
            <a:ext cx="1028700" cy="102870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00FFAB">
                    <a:alpha val="100000"/>
                  </a:srgbClr>
                </a:gs>
                <a:gs pos="100000">
                  <a:srgbClr val="DBFF00">
                    <a:alpha val="100000"/>
                  </a:srgbClr>
                </a:gs>
              </a:gsLst>
              <a:lin ang="2700000"/>
            </a:gradFill>
          </p:spPr>
        </p:sp>
        <p:sp>
          <p:nvSpPr>
            <p:cNvPr name="TextBox 17" id="1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15940842" y="405840"/>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19" id="19"/>
          <p:cNvSpPr txBox="true"/>
          <p:nvPr/>
        </p:nvSpPr>
        <p:spPr>
          <a:xfrm rot="0">
            <a:off x="14385046" y="405840"/>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Me</a:t>
            </a:r>
          </a:p>
        </p:txBody>
      </p:sp>
      <p:sp>
        <p:nvSpPr>
          <p:cNvPr name="TextBox 20" id="20"/>
          <p:cNvSpPr txBox="true"/>
          <p:nvPr/>
        </p:nvSpPr>
        <p:spPr>
          <a:xfrm rot="0">
            <a:off x="13154289" y="405840"/>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Photo</a:t>
            </a:r>
          </a:p>
        </p:txBody>
      </p:sp>
      <p:sp>
        <p:nvSpPr>
          <p:cNvPr name="TextBox 21" id="21"/>
          <p:cNvSpPr txBox="true"/>
          <p:nvPr/>
        </p:nvSpPr>
        <p:spPr>
          <a:xfrm rot="0">
            <a:off x="11898530" y="405840"/>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22" id="22"/>
          <p:cNvSpPr txBox="true"/>
          <p:nvPr/>
        </p:nvSpPr>
        <p:spPr>
          <a:xfrm rot="0">
            <a:off x="17424916" y="9626320"/>
            <a:ext cx="697468" cy="264086"/>
          </a:xfrm>
          <a:prstGeom prst="rect">
            <a:avLst/>
          </a:prstGeom>
        </p:spPr>
        <p:txBody>
          <a:bodyPr anchor="t" rtlCol="false" tIns="0" lIns="0" bIns="0" rIns="0">
            <a:spAutoFit/>
          </a:bodyPr>
          <a:lstStyle/>
          <a:p>
            <a:pPr algn="ctr">
              <a:lnSpc>
                <a:spcPts val="2239"/>
              </a:lnSpc>
              <a:spcBef>
                <a:spcPct val="0"/>
              </a:spcBef>
            </a:pPr>
            <a:r>
              <a:rPr lang="en-US" b="true" sz="1599">
                <a:solidFill>
                  <a:srgbClr val="1F2020"/>
                </a:solidFill>
                <a:latin typeface="Open Sans Bold"/>
                <a:ea typeface="Open Sans Bold"/>
                <a:cs typeface="Open Sans Bold"/>
                <a:sym typeface="Open Sans Bold"/>
              </a:rPr>
              <a:t>04</a:t>
            </a:r>
          </a:p>
        </p:txBody>
      </p:sp>
      <p:grpSp>
        <p:nvGrpSpPr>
          <p:cNvPr name="Group 23" id="23"/>
          <p:cNvGrpSpPr/>
          <p:nvPr/>
        </p:nvGrpSpPr>
        <p:grpSpPr>
          <a:xfrm rot="0">
            <a:off x="1978477" y="2045034"/>
            <a:ext cx="6196933" cy="6196933"/>
            <a:chOff x="0" y="0"/>
            <a:chExt cx="8262577" cy="8262577"/>
          </a:xfrm>
        </p:grpSpPr>
        <p:pic>
          <p:nvPicPr>
            <p:cNvPr name="Picture 24" id="24"/>
            <p:cNvPicPr>
              <a:picLocks noChangeAspect="true"/>
            </p:cNvPicPr>
            <p:nvPr/>
          </p:nvPicPr>
          <p:blipFill>
            <a:blip r:embed="rId4"/>
            <a:srcRect l="16687" t="0" r="16687" b="0"/>
            <a:stretch>
              <a:fillRect/>
            </a:stretch>
          </p:blipFill>
          <p:spPr>
            <a:xfrm flipH="false" flipV="false">
              <a:off x="0" y="0"/>
              <a:ext cx="8262577" cy="8262577"/>
            </a:xfrm>
            <a:prstGeom prst="rect">
              <a:avLst/>
            </a:prstGeom>
          </p:spPr>
        </p:pic>
      </p:grpSp>
      <p:sp>
        <p:nvSpPr>
          <p:cNvPr name="TextBox 25" id="25"/>
          <p:cNvSpPr txBox="true"/>
          <p:nvPr/>
        </p:nvSpPr>
        <p:spPr>
          <a:xfrm rot="0">
            <a:off x="10064693" y="2329684"/>
            <a:ext cx="7228423" cy="2432051"/>
          </a:xfrm>
          <a:prstGeom prst="rect">
            <a:avLst/>
          </a:prstGeom>
        </p:spPr>
        <p:txBody>
          <a:bodyPr anchor="t" rtlCol="false" tIns="0" lIns="0" bIns="0" rIns="0">
            <a:spAutoFit/>
          </a:bodyPr>
          <a:lstStyle/>
          <a:p>
            <a:pPr algn="l">
              <a:lnSpc>
                <a:spcPts val="9799"/>
              </a:lnSpc>
            </a:pPr>
            <a:r>
              <a:rPr lang="en-US" sz="6999">
                <a:solidFill>
                  <a:srgbClr val="FFFFFF"/>
                </a:solidFill>
                <a:latin typeface="Bebas Neue Cyrillic"/>
                <a:ea typeface="Bebas Neue Cyrillic"/>
                <a:cs typeface="Bebas Neue Cyrillic"/>
                <a:sym typeface="Bebas Neue Cyrillic"/>
              </a:rPr>
              <a:t>15 Practice Questions</a:t>
            </a:r>
          </a:p>
          <a:p>
            <a:pPr algn="l">
              <a:lnSpc>
                <a:spcPts val="9799"/>
              </a:lnSpc>
              <a:spcBef>
                <a:spcPct val="0"/>
              </a:spcBef>
            </a:pPr>
          </a:p>
        </p:txBody>
      </p:sp>
      <p:grpSp>
        <p:nvGrpSpPr>
          <p:cNvPr name="Group 26" id="26"/>
          <p:cNvGrpSpPr/>
          <p:nvPr/>
        </p:nvGrpSpPr>
        <p:grpSpPr>
          <a:xfrm rot="0">
            <a:off x="16567977" y="2045034"/>
            <a:ext cx="351325" cy="351325"/>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00FFAB">
                    <a:alpha val="100000"/>
                  </a:srgbClr>
                </a:gs>
                <a:gs pos="100000">
                  <a:srgbClr val="DBFF00">
                    <a:alpha val="100000"/>
                  </a:srgbClr>
                </a:gs>
              </a:gsLst>
              <a:lin ang="2700000"/>
            </a:gradFill>
          </p:spPr>
        </p:sp>
        <p:sp>
          <p:nvSpPr>
            <p:cNvPr name="TextBox 28" id="28"/>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10089322" y="4252451"/>
            <a:ext cx="807124" cy="807124"/>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00FFAB">
                    <a:alpha val="100000"/>
                  </a:srgbClr>
                </a:gs>
                <a:gs pos="100000">
                  <a:srgbClr val="DBFF00">
                    <a:alpha val="100000"/>
                  </a:srgbClr>
                </a:gs>
              </a:gsLst>
              <a:lin ang="2700000"/>
            </a:gradFill>
          </p:spPr>
        </p:sp>
        <p:sp>
          <p:nvSpPr>
            <p:cNvPr name="TextBox 31" id="31"/>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32" id="32"/>
          <p:cNvSpPr txBox="true"/>
          <p:nvPr/>
        </p:nvSpPr>
        <p:spPr>
          <a:xfrm rot="0">
            <a:off x="10216818" y="4451195"/>
            <a:ext cx="552131" cy="371537"/>
          </a:xfrm>
          <a:prstGeom prst="rect">
            <a:avLst/>
          </a:prstGeom>
        </p:spPr>
        <p:txBody>
          <a:bodyPr anchor="t" rtlCol="false" tIns="0" lIns="0" bIns="0" rIns="0">
            <a:spAutoFit/>
          </a:bodyPr>
          <a:lstStyle/>
          <a:p>
            <a:pPr algn="ctr">
              <a:lnSpc>
                <a:spcPts val="3096"/>
              </a:lnSpc>
              <a:spcBef>
                <a:spcPct val="0"/>
              </a:spcBef>
            </a:pPr>
            <a:r>
              <a:rPr lang="en-US" b="true" sz="2212">
                <a:solidFill>
                  <a:srgbClr val="080517"/>
                </a:solidFill>
                <a:latin typeface="Open Sans Bold"/>
                <a:ea typeface="Open Sans Bold"/>
                <a:cs typeface="Open Sans Bold"/>
                <a:sym typeface="Open Sans Bold"/>
              </a:rPr>
              <a:t>01</a:t>
            </a:r>
          </a:p>
        </p:txBody>
      </p:sp>
      <p:sp>
        <p:nvSpPr>
          <p:cNvPr name="TextBox 33" id="33"/>
          <p:cNvSpPr txBox="true"/>
          <p:nvPr/>
        </p:nvSpPr>
        <p:spPr>
          <a:xfrm rot="0">
            <a:off x="11249306" y="4303926"/>
            <a:ext cx="4545423" cy="1454150"/>
          </a:xfrm>
          <a:prstGeom prst="rect">
            <a:avLst/>
          </a:prstGeom>
        </p:spPr>
        <p:txBody>
          <a:bodyPr anchor="t" rtlCol="false" tIns="0" lIns="0" bIns="0" rIns="0">
            <a:spAutoFit/>
          </a:bodyPr>
          <a:lstStyle/>
          <a:p>
            <a:pPr algn="l">
              <a:lnSpc>
                <a:spcPts val="4899"/>
              </a:lnSpc>
            </a:pPr>
            <a:r>
              <a:rPr lang="en-US" sz="3499">
                <a:solidFill>
                  <a:srgbClr val="FFFFFF"/>
                </a:solidFill>
                <a:latin typeface="Open Sans"/>
                <a:ea typeface="Open Sans"/>
                <a:cs typeface="Open Sans"/>
                <a:sym typeface="Open Sans"/>
              </a:rPr>
              <a:t>Easy Level</a:t>
            </a:r>
          </a:p>
          <a:p>
            <a:pPr algn="l">
              <a:lnSpc>
                <a:spcPts val="7000"/>
              </a:lnSpc>
              <a:spcBef>
                <a:spcPct val="0"/>
              </a:spcBef>
            </a:pPr>
          </a:p>
        </p:txBody>
      </p:sp>
      <p:grpSp>
        <p:nvGrpSpPr>
          <p:cNvPr name="Group 34" id="34"/>
          <p:cNvGrpSpPr/>
          <p:nvPr/>
        </p:nvGrpSpPr>
        <p:grpSpPr>
          <a:xfrm rot="0">
            <a:off x="10089322" y="6157589"/>
            <a:ext cx="807124" cy="807124"/>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00FFAB">
                    <a:alpha val="100000"/>
                  </a:srgbClr>
                </a:gs>
                <a:gs pos="100000">
                  <a:srgbClr val="DBFF00">
                    <a:alpha val="100000"/>
                  </a:srgbClr>
                </a:gs>
              </a:gsLst>
              <a:lin ang="2700000"/>
            </a:gradFill>
          </p:spPr>
        </p:sp>
        <p:sp>
          <p:nvSpPr>
            <p:cNvPr name="TextBox 36" id="36"/>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37" id="37"/>
          <p:cNvSpPr txBox="true"/>
          <p:nvPr/>
        </p:nvSpPr>
        <p:spPr>
          <a:xfrm rot="0">
            <a:off x="10216818" y="6356333"/>
            <a:ext cx="552131" cy="371537"/>
          </a:xfrm>
          <a:prstGeom prst="rect">
            <a:avLst/>
          </a:prstGeom>
        </p:spPr>
        <p:txBody>
          <a:bodyPr anchor="t" rtlCol="false" tIns="0" lIns="0" bIns="0" rIns="0">
            <a:spAutoFit/>
          </a:bodyPr>
          <a:lstStyle/>
          <a:p>
            <a:pPr algn="ctr">
              <a:lnSpc>
                <a:spcPts val="3096"/>
              </a:lnSpc>
              <a:spcBef>
                <a:spcPct val="0"/>
              </a:spcBef>
            </a:pPr>
            <a:r>
              <a:rPr lang="en-US" b="true" sz="2212">
                <a:solidFill>
                  <a:srgbClr val="080517"/>
                </a:solidFill>
                <a:latin typeface="Open Sans Bold"/>
                <a:ea typeface="Open Sans Bold"/>
                <a:cs typeface="Open Sans Bold"/>
                <a:sym typeface="Open Sans Bold"/>
              </a:rPr>
              <a:t>02</a:t>
            </a:r>
          </a:p>
        </p:txBody>
      </p:sp>
      <p:sp>
        <p:nvSpPr>
          <p:cNvPr name="TextBox 38" id="38"/>
          <p:cNvSpPr txBox="true"/>
          <p:nvPr/>
        </p:nvSpPr>
        <p:spPr>
          <a:xfrm rot="0">
            <a:off x="1063990" y="262890"/>
            <a:ext cx="1550287" cy="511811"/>
          </a:xfrm>
          <a:prstGeom prst="rect">
            <a:avLst/>
          </a:prstGeom>
        </p:spPr>
        <p:txBody>
          <a:bodyPr anchor="t" rtlCol="false" tIns="0" lIns="0" bIns="0" rIns="0">
            <a:spAutoFit/>
          </a:bodyPr>
          <a:lstStyle/>
          <a:p>
            <a:pPr algn="l">
              <a:lnSpc>
                <a:spcPts val="4339"/>
              </a:lnSpc>
              <a:spcBef>
                <a:spcPct val="0"/>
              </a:spcBef>
            </a:pPr>
            <a:r>
              <a:rPr lang="en-US" b="true" sz="3099">
                <a:solidFill>
                  <a:srgbClr val="1ED461"/>
                </a:solidFill>
                <a:latin typeface="Open Sans Bold"/>
                <a:ea typeface="Open Sans Bold"/>
                <a:cs typeface="Open Sans Bold"/>
                <a:sym typeface="Open Sans Bold"/>
              </a:rPr>
              <a:t>Spotify</a:t>
            </a:r>
          </a:p>
        </p:txBody>
      </p:sp>
      <p:sp>
        <p:nvSpPr>
          <p:cNvPr name="Freeform 39" id="39"/>
          <p:cNvSpPr/>
          <p:nvPr/>
        </p:nvSpPr>
        <p:spPr>
          <a:xfrm flipH="false" flipV="false" rot="0">
            <a:off x="161184" y="171048"/>
            <a:ext cx="686603" cy="686603"/>
          </a:xfrm>
          <a:custGeom>
            <a:avLst/>
            <a:gdLst/>
            <a:ahLst/>
            <a:cxnLst/>
            <a:rect r="r" b="b" t="t" l="l"/>
            <a:pathLst>
              <a:path h="686603" w="686603">
                <a:moveTo>
                  <a:pt x="0" y="0"/>
                </a:moveTo>
                <a:lnTo>
                  <a:pt x="686603" y="0"/>
                </a:lnTo>
                <a:lnTo>
                  <a:pt x="686603" y="686604"/>
                </a:lnTo>
                <a:lnTo>
                  <a:pt x="0" y="686604"/>
                </a:lnTo>
                <a:lnTo>
                  <a:pt x="0" y="0"/>
                </a:lnTo>
                <a:close/>
              </a:path>
            </a:pathLst>
          </a:custGeom>
          <a:blipFill>
            <a:blip r:embed="rId5"/>
            <a:stretch>
              <a:fillRect l="0" t="0" r="0" b="0"/>
            </a:stretch>
          </a:blipFill>
        </p:spPr>
      </p:sp>
      <p:grpSp>
        <p:nvGrpSpPr>
          <p:cNvPr name="Group 40" id="40"/>
          <p:cNvGrpSpPr/>
          <p:nvPr/>
        </p:nvGrpSpPr>
        <p:grpSpPr>
          <a:xfrm rot="0">
            <a:off x="10089322" y="8062727"/>
            <a:ext cx="807124" cy="807124"/>
            <a:chOff x="0" y="0"/>
            <a:chExt cx="812800" cy="812800"/>
          </a:xfrm>
        </p:grpSpPr>
        <p:sp>
          <p:nvSpPr>
            <p:cNvPr name="Freeform 41" id="4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00FFAB">
                    <a:alpha val="100000"/>
                  </a:srgbClr>
                </a:gs>
                <a:gs pos="100000">
                  <a:srgbClr val="DBFF00">
                    <a:alpha val="100000"/>
                  </a:srgbClr>
                </a:gs>
              </a:gsLst>
              <a:lin ang="2700000"/>
            </a:gradFill>
          </p:spPr>
        </p:sp>
        <p:sp>
          <p:nvSpPr>
            <p:cNvPr name="TextBox 42" id="42"/>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43" id="43"/>
          <p:cNvSpPr txBox="true"/>
          <p:nvPr/>
        </p:nvSpPr>
        <p:spPr>
          <a:xfrm rot="0">
            <a:off x="10216818" y="8260114"/>
            <a:ext cx="552131" cy="371701"/>
          </a:xfrm>
          <a:prstGeom prst="rect">
            <a:avLst/>
          </a:prstGeom>
        </p:spPr>
        <p:txBody>
          <a:bodyPr anchor="t" rtlCol="false" tIns="0" lIns="0" bIns="0" rIns="0">
            <a:spAutoFit/>
          </a:bodyPr>
          <a:lstStyle/>
          <a:p>
            <a:pPr algn="ctr">
              <a:lnSpc>
                <a:spcPts val="3096"/>
              </a:lnSpc>
              <a:spcBef>
                <a:spcPct val="0"/>
              </a:spcBef>
            </a:pPr>
            <a:r>
              <a:rPr lang="en-US" b="true" sz="2212">
                <a:solidFill>
                  <a:srgbClr val="080517"/>
                </a:solidFill>
                <a:latin typeface="Open Sans Bold"/>
                <a:ea typeface="Open Sans Bold"/>
                <a:cs typeface="Open Sans Bold"/>
                <a:sym typeface="Open Sans Bold"/>
              </a:rPr>
              <a:t>03</a:t>
            </a:r>
          </a:p>
        </p:txBody>
      </p:sp>
      <p:sp>
        <p:nvSpPr>
          <p:cNvPr name="TextBox 44" id="44"/>
          <p:cNvSpPr txBox="true"/>
          <p:nvPr/>
        </p:nvSpPr>
        <p:spPr>
          <a:xfrm rot="0">
            <a:off x="11249306" y="6209064"/>
            <a:ext cx="4545423" cy="1454150"/>
          </a:xfrm>
          <a:prstGeom prst="rect">
            <a:avLst/>
          </a:prstGeom>
        </p:spPr>
        <p:txBody>
          <a:bodyPr anchor="t" rtlCol="false" tIns="0" lIns="0" bIns="0" rIns="0">
            <a:spAutoFit/>
          </a:bodyPr>
          <a:lstStyle/>
          <a:p>
            <a:pPr algn="l">
              <a:lnSpc>
                <a:spcPts val="4899"/>
              </a:lnSpc>
            </a:pPr>
            <a:r>
              <a:rPr lang="en-US" sz="3499">
                <a:solidFill>
                  <a:srgbClr val="FFFFFF"/>
                </a:solidFill>
                <a:latin typeface="Open Sans"/>
                <a:ea typeface="Open Sans"/>
                <a:cs typeface="Open Sans"/>
                <a:sym typeface="Open Sans"/>
              </a:rPr>
              <a:t>Medium Level</a:t>
            </a:r>
          </a:p>
          <a:p>
            <a:pPr algn="l">
              <a:lnSpc>
                <a:spcPts val="7000"/>
              </a:lnSpc>
              <a:spcBef>
                <a:spcPct val="0"/>
              </a:spcBef>
            </a:pPr>
          </a:p>
        </p:txBody>
      </p:sp>
      <p:sp>
        <p:nvSpPr>
          <p:cNvPr name="TextBox 45" id="45"/>
          <p:cNvSpPr txBox="true"/>
          <p:nvPr/>
        </p:nvSpPr>
        <p:spPr>
          <a:xfrm rot="0">
            <a:off x="11265709" y="8110889"/>
            <a:ext cx="4545423" cy="1454150"/>
          </a:xfrm>
          <a:prstGeom prst="rect">
            <a:avLst/>
          </a:prstGeom>
        </p:spPr>
        <p:txBody>
          <a:bodyPr anchor="t" rtlCol="false" tIns="0" lIns="0" bIns="0" rIns="0">
            <a:spAutoFit/>
          </a:bodyPr>
          <a:lstStyle/>
          <a:p>
            <a:pPr algn="l">
              <a:lnSpc>
                <a:spcPts val="4899"/>
              </a:lnSpc>
            </a:pPr>
            <a:r>
              <a:rPr lang="en-US" sz="3499">
                <a:solidFill>
                  <a:srgbClr val="FFFFFF"/>
                </a:solidFill>
                <a:latin typeface="Open Sans"/>
                <a:ea typeface="Open Sans"/>
                <a:cs typeface="Open Sans"/>
                <a:sym typeface="Open Sans"/>
              </a:rPr>
              <a:t>Advanced Level</a:t>
            </a:r>
          </a:p>
          <a:p>
            <a:pPr algn="l">
              <a:lnSpc>
                <a:spcPts val="7000"/>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F202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
            <a:chOff x="0" y="0"/>
            <a:chExt cx="4816593" cy="270933"/>
          </a:xfrm>
        </p:grpSpPr>
        <p:sp>
          <p:nvSpPr>
            <p:cNvPr name="Freeform 3" id="3"/>
            <p:cNvSpPr/>
            <p:nvPr/>
          </p:nvSpPr>
          <p:spPr>
            <a:xfrm flipH="false" flipV="false" rot="0">
              <a:off x="0" y="0"/>
              <a:ext cx="4816592" cy="270933"/>
            </a:xfrm>
            <a:custGeom>
              <a:avLst/>
              <a:gdLst/>
              <a:ahLst/>
              <a:cxnLst/>
              <a:rect r="r" b="b" t="t" l="l"/>
              <a:pathLst>
                <a:path h="270933" w="4816592">
                  <a:moveTo>
                    <a:pt x="0" y="0"/>
                  </a:moveTo>
                  <a:lnTo>
                    <a:pt x="4816592" y="0"/>
                  </a:lnTo>
                  <a:lnTo>
                    <a:pt x="4816592" y="270933"/>
                  </a:lnTo>
                  <a:lnTo>
                    <a:pt x="0" y="270933"/>
                  </a:lnTo>
                  <a:close/>
                </a:path>
              </a:pathLst>
            </a:custGeom>
            <a:solidFill>
              <a:srgbClr val="2D2D2D"/>
            </a:solidFill>
          </p:spPr>
        </p:sp>
        <p:sp>
          <p:nvSpPr>
            <p:cNvPr name="TextBox 4" id="4"/>
            <p:cNvSpPr txBox="true"/>
            <p:nvPr/>
          </p:nvSpPr>
          <p:spPr>
            <a:xfrm>
              <a:off x="0" y="-38100"/>
              <a:ext cx="4816593" cy="3090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93116" y="453800"/>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00FFAB">
                    <a:alpha val="100000"/>
                  </a:srgbClr>
                </a:gs>
                <a:gs pos="100000">
                  <a:srgbClr val="DBFF00">
                    <a:alpha val="100000"/>
                  </a:srgbClr>
                </a:gs>
              </a:gsLst>
              <a:lin ang="2700000"/>
            </a:gra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7293116" y="545903"/>
            <a:ext cx="397367" cy="28996"/>
            <a:chOff x="0" y="0"/>
            <a:chExt cx="128243" cy="9358"/>
          </a:xfrm>
        </p:grpSpPr>
        <p:sp>
          <p:nvSpPr>
            <p:cNvPr name="Freeform 9" id="9"/>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00FFAB">
                    <a:alpha val="100000"/>
                  </a:srgbClr>
                </a:gs>
                <a:gs pos="100000">
                  <a:srgbClr val="DBFF00">
                    <a:alpha val="100000"/>
                  </a:srgbClr>
                </a:gs>
              </a:gsLst>
              <a:lin ang="2700000"/>
            </a:gradFill>
          </p:spPr>
        </p:sp>
        <p:sp>
          <p:nvSpPr>
            <p:cNvPr name="TextBox 10" id="10"/>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479107" y="350118"/>
            <a:ext cx="368680" cy="290363"/>
          </a:xfrm>
          <a:custGeom>
            <a:avLst/>
            <a:gdLst/>
            <a:ahLst/>
            <a:cxnLst/>
            <a:rect r="r" b="b" t="t" l="l"/>
            <a:pathLst>
              <a:path h="290363" w="368680">
                <a:moveTo>
                  <a:pt x="0" y="0"/>
                </a:moveTo>
                <a:lnTo>
                  <a:pt x="368680" y="0"/>
                </a:lnTo>
                <a:lnTo>
                  <a:pt x="368680" y="290364"/>
                </a:lnTo>
                <a:lnTo>
                  <a:pt x="0" y="290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7259300" y="9258300"/>
            <a:ext cx="1028700" cy="102870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00FFAB">
                    <a:alpha val="100000"/>
                  </a:srgbClr>
                </a:gs>
                <a:gs pos="100000">
                  <a:srgbClr val="DBFF00">
                    <a:alpha val="100000"/>
                  </a:srgbClr>
                </a:gs>
              </a:gsLst>
              <a:lin ang="2700000"/>
            </a:gradFill>
          </p:spPr>
        </p:sp>
        <p:sp>
          <p:nvSpPr>
            <p:cNvPr name="TextBox 14" id="1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803843" y="1205796"/>
            <a:ext cx="4417281" cy="1193801"/>
          </a:xfrm>
          <a:prstGeom prst="rect">
            <a:avLst/>
          </a:prstGeom>
        </p:spPr>
        <p:txBody>
          <a:bodyPr anchor="t" rtlCol="false" tIns="0" lIns="0" bIns="0" rIns="0">
            <a:spAutoFit/>
          </a:bodyPr>
          <a:lstStyle/>
          <a:p>
            <a:pPr algn="l">
              <a:lnSpc>
                <a:spcPts val="9799"/>
              </a:lnSpc>
              <a:spcBef>
                <a:spcPct val="0"/>
              </a:spcBef>
            </a:pPr>
            <a:r>
              <a:rPr lang="en-US" sz="6999">
                <a:solidFill>
                  <a:srgbClr val="FFFFFF"/>
                </a:solidFill>
                <a:latin typeface="Bebas Neue Cyrillic"/>
                <a:ea typeface="Bebas Neue Cyrillic"/>
                <a:cs typeface="Bebas Neue Cyrillic"/>
                <a:sym typeface="Bebas Neue Cyrillic"/>
              </a:rPr>
              <a:t>Easy Level</a:t>
            </a:r>
          </a:p>
        </p:txBody>
      </p:sp>
      <p:grpSp>
        <p:nvGrpSpPr>
          <p:cNvPr name="Group 16" id="16"/>
          <p:cNvGrpSpPr/>
          <p:nvPr/>
        </p:nvGrpSpPr>
        <p:grpSpPr>
          <a:xfrm rot="0">
            <a:off x="4942312" y="1163483"/>
            <a:ext cx="351325" cy="351325"/>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00FFAB">
                    <a:alpha val="100000"/>
                  </a:srgbClr>
                </a:gs>
                <a:gs pos="100000">
                  <a:srgbClr val="DBFF00">
                    <a:alpha val="100000"/>
                  </a:srgbClr>
                </a:gs>
              </a:gsLst>
              <a:lin ang="2700000"/>
            </a:gradFill>
          </p:spPr>
        </p:sp>
        <p:sp>
          <p:nvSpPr>
            <p:cNvPr name="TextBox 18" id="18"/>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803843" y="4229172"/>
            <a:ext cx="807124" cy="807124"/>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00FFAB">
                    <a:alpha val="100000"/>
                  </a:srgbClr>
                </a:gs>
                <a:gs pos="100000">
                  <a:srgbClr val="DBFF00">
                    <a:alpha val="100000"/>
                  </a:srgbClr>
                </a:gs>
              </a:gsLst>
              <a:lin ang="2700000"/>
            </a:gradFill>
          </p:spPr>
        </p:sp>
        <p:sp>
          <p:nvSpPr>
            <p:cNvPr name="TextBox 21" id="21"/>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1803843" y="5689030"/>
            <a:ext cx="807124" cy="807124"/>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00FFAB">
                    <a:alpha val="100000"/>
                  </a:srgbClr>
                </a:gs>
                <a:gs pos="100000">
                  <a:srgbClr val="DBFF00">
                    <a:alpha val="100000"/>
                  </a:srgbClr>
                </a:gs>
              </a:gsLst>
              <a:lin ang="2700000"/>
            </a:gradFill>
          </p:spPr>
        </p:sp>
        <p:sp>
          <p:nvSpPr>
            <p:cNvPr name="TextBox 24" id="2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0">
            <a:off x="1803843" y="7148887"/>
            <a:ext cx="807124" cy="807124"/>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00FFAB">
                    <a:alpha val="100000"/>
                  </a:srgbClr>
                </a:gs>
                <a:gs pos="100000">
                  <a:srgbClr val="DBFF00">
                    <a:alpha val="100000"/>
                  </a:srgbClr>
                </a:gs>
              </a:gsLst>
              <a:lin ang="2700000"/>
            </a:gradFill>
          </p:spPr>
        </p:sp>
        <p:sp>
          <p:nvSpPr>
            <p:cNvPr name="TextBox 27" id="2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28" id="28"/>
          <p:cNvSpPr/>
          <p:nvPr/>
        </p:nvSpPr>
        <p:spPr>
          <a:xfrm flipH="false" flipV="false" rot="0">
            <a:off x="161184" y="171048"/>
            <a:ext cx="686603" cy="686603"/>
          </a:xfrm>
          <a:custGeom>
            <a:avLst/>
            <a:gdLst/>
            <a:ahLst/>
            <a:cxnLst/>
            <a:rect r="r" b="b" t="t" l="l"/>
            <a:pathLst>
              <a:path h="686603" w="686603">
                <a:moveTo>
                  <a:pt x="0" y="0"/>
                </a:moveTo>
                <a:lnTo>
                  <a:pt x="686603" y="0"/>
                </a:lnTo>
                <a:lnTo>
                  <a:pt x="686603" y="686604"/>
                </a:lnTo>
                <a:lnTo>
                  <a:pt x="0" y="686604"/>
                </a:lnTo>
                <a:lnTo>
                  <a:pt x="0" y="0"/>
                </a:lnTo>
                <a:close/>
              </a:path>
            </a:pathLst>
          </a:custGeom>
          <a:blipFill>
            <a:blip r:embed="rId4"/>
            <a:stretch>
              <a:fillRect l="0" t="0" r="0" b="0"/>
            </a:stretch>
          </a:blipFill>
        </p:spPr>
      </p:sp>
      <p:grpSp>
        <p:nvGrpSpPr>
          <p:cNvPr name="Group 29" id="29"/>
          <p:cNvGrpSpPr/>
          <p:nvPr/>
        </p:nvGrpSpPr>
        <p:grpSpPr>
          <a:xfrm rot="0">
            <a:off x="1803843" y="2828303"/>
            <a:ext cx="807124" cy="807124"/>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00FFAB">
                    <a:alpha val="100000"/>
                  </a:srgbClr>
                </a:gs>
                <a:gs pos="100000">
                  <a:srgbClr val="DBFF00">
                    <a:alpha val="100000"/>
                  </a:srgbClr>
                </a:gs>
              </a:gsLst>
              <a:lin ang="2700000"/>
            </a:gradFill>
          </p:spPr>
        </p:sp>
        <p:sp>
          <p:nvSpPr>
            <p:cNvPr name="TextBox 31" id="31"/>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1803843" y="8613237"/>
            <a:ext cx="807124" cy="807124"/>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00FFAB">
                    <a:alpha val="100000"/>
                  </a:srgbClr>
                </a:gs>
                <a:gs pos="100000">
                  <a:srgbClr val="DBFF00">
                    <a:alpha val="100000"/>
                  </a:srgbClr>
                </a:gs>
              </a:gsLst>
              <a:lin ang="2700000"/>
            </a:gradFill>
          </p:spPr>
        </p:sp>
        <p:sp>
          <p:nvSpPr>
            <p:cNvPr name="TextBox 34" id="3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35" id="35"/>
          <p:cNvSpPr/>
          <p:nvPr/>
        </p:nvSpPr>
        <p:spPr>
          <a:xfrm flipH="false" flipV="false" rot="0">
            <a:off x="7828886" y="2669966"/>
            <a:ext cx="5693132" cy="832269"/>
          </a:xfrm>
          <a:custGeom>
            <a:avLst/>
            <a:gdLst/>
            <a:ahLst/>
            <a:cxnLst/>
            <a:rect r="r" b="b" t="t" l="l"/>
            <a:pathLst>
              <a:path h="832269" w="5693132">
                <a:moveTo>
                  <a:pt x="0" y="0"/>
                </a:moveTo>
                <a:lnTo>
                  <a:pt x="5693132" y="0"/>
                </a:lnTo>
                <a:lnTo>
                  <a:pt x="5693132" y="832268"/>
                </a:lnTo>
                <a:lnTo>
                  <a:pt x="0" y="832268"/>
                </a:lnTo>
                <a:lnTo>
                  <a:pt x="0" y="0"/>
                </a:lnTo>
                <a:close/>
              </a:path>
            </a:pathLst>
          </a:custGeom>
          <a:blipFill>
            <a:blip r:embed="rId5"/>
            <a:stretch>
              <a:fillRect l="0" t="-60259" r="-59673" b="-961427"/>
            </a:stretch>
          </a:blipFill>
        </p:spPr>
      </p:sp>
      <p:sp>
        <p:nvSpPr>
          <p:cNvPr name="Freeform 36" id="36"/>
          <p:cNvSpPr/>
          <p:nvPr/>
        </p:nvSpPr>
        <p:spPr>
          <a:xfrm flipH="false" flipV="false" rot="0">
            <a:off x="7828886" y="6062332"/>
            <a:ext cx="5693132" cy="867644"/>
          </a:xfrm>
          <a:custGeom>
            <a:avLst/>
            <a:gdLst/>
            <a:ahLst/>
            <a:cxnLst/>
            <a:rect r="r" b="b" t="t" l="l"/>
            <a:pathLst>
              <a:path h="867644" w="5693132">
                <a:moveTo>
                  <a:pt x="0" y="0"/>
                </a:moveTo>
                <a:lnTo>
                  <a:pt x="5693132" y="0"/>
                </a:lnTo>
                <a:lnTo>
                  <a:pt x="5693132" y="867644"/>
                </a:lnTo>
                <a:lnTo>
                  <a:pt x="0" y="867644"/>
                </a:lnTo>
                <a:lnTo>
                  <a:pt x="0" y="0"/>
                </a:lnTo>
                <a:close/>
              </a:path>
            </a:pathLst>
          </a:custGeom>
          <a:blipFill>
            <a:blip r:embed="rId5"/>
            <a:stretch>
              <a:fillRect l="0" t="-753311" r="-59673" b="-222641"/>
            </a:stretch>
          </a:blipFill>
        </p:spPr>
      </p:sp>
      <p:sp>
        <p:nvSpPr>
          <p:cNvPr name="Freeform 37" id="37"/>
          <p:cNvSpPr/>
          <p:nvPr/>
        </p:nvSpPr>
        <p:spPr>
          <a:xfrm flipH="false" flipV="false" rot="0">
            <a:off x="7828886" y="8322537"/>
            <a:ext cx="5693132" cy="1388524"/>
          </a:xfrm>
          <a:custGeom>
            <a:avLst/>
            <a:gdLst/>
            <a:ahLst/>
            <a:cxnLst/>
            <a:rect r="r" b="b" t="t" l="l"/>
            <a:pathLst>
              <a:path h="1388524" w="5693132">
                <a:moveTo>
                  <a:pt x="0" y="0"/>
                </a:moveTo>
                <a:lnTo>
                  <a:pt x="5693132" y="0"/>
                </a:lnTo>
                <a:lnTo>
                  <a:pt x="5693132" y="1388524"/>
                </a:lnTo>
                <a:lnTo>
                  <a:pt x="0" y="1388524"/>
                </a:lnTo>
                <a:lnTo>
                  <a:pt x="0" y="0"/>
                </a:lnTo>
                <a:close/>
              </a:path>
            </a:pathLst>
          </a:custGeom>
          <a:blipFill>
            <a:blip r:embed="rId6"/>
            <a:stretch>
              <a:fillRect l="-2082" t="-15837" r="-59673" b="-485988"/>
            </a:stretch>
          </a:blipFill>
        </p:spPr>
      </p:sp>
      <p:sp>
        <p:nvSpPr>
          <p:cNvPr name="Freeform 38" id="38"/>
          <p:cNvSpPr/>
          <p:nvPr/>
        </p:nvSpPr>
        <p:spPr>
          <a:xfrm flipH="false" flipV="false" rot="0">
            <a:off x="7828886" y="7359546"/>
            <a:ext cx="5693132" cy="596466"/>
          </a:xfrm>
          <a:custGeom>
            <a:avLst/>
            <a:gdLst/>
            <a:ahLst/>
            <a:cxnLst/>
            <a:rect r="r" b="b" t="t" l="l"/>
            <a:pathLst>
              <a:path h="596466" w="5693132">
                <a:moveTo>
                  <a:pt x="0" y="0"/>
                </a:moveTo>
                <a:lnTo>
                  <a:pt x="5693132" y="0"/>
                </a:lnTo>
                <a:lnTo>
                  <a:pt x="5693132" y="596466"/>
                </a:lnTo>
                <a:lnTo>
                  <a:pt x="0" y="596466"/>
                </a:lnTo>
                <a:lnTo>
                  <a:pt x="0" y="0"/>
                </a:lnTo>
                <a:close/>
              </a:path>
            </a:pathLst>
          </a:custGeom>
          <a:blipFill>
            <a:blip r:embed="rId5"/>
            <a:stretch>
              <a:fillRect l="0" t="-1438241" r="-59673" b="-26884"/>
            </a:stretch>
          </a:blipFill>
        </p:spPr>
      </p:sp>
      <p:sp>
        <p:nvSpPr>
          <p:cNvPr name="Freeform 39" id="39"/>
          <p:cNvSpPr/>
          <p:nvPr/>
        </p:nvSpPr>
        <p:spPr>
          <a:xfrm flipH="false" flipV="false" rot="0">
            <a:off x="7828886" y="3710611"/>
            <a:ext cx="5693132" cy="2143345"/>
          </a:xfrm>
          <a:custGeom>
            <a:avLst/>
            <a:gdLst/>
            <a:ahLst/>
            <a:cxnLst/>
            <a:rect r="r" b="b" t="t" l="l"/>
            <a:pathLst>
              <a:path h="2143345" w="5693132">
                <a:moveTo>
                  <a:pt x="0" y="0"/>
                </a:moveTo>
                <a:lnTo>
                  <a:pt x="5693132" y="0"/>
                </a:lnTo>
                <a:lnTo>
                  <a:pt x="5693132" y="2143344"/>
                </a:lnTo>
                <a:lnTo>
                  <a:pt x="0" y="2143344"/>
                </a:lnTo>
                <a:lnTo>
                  <a:pt x="0" y="0"/>
                </a:lnTo>
                <a:close/>
              </a:path>
            </a:pathLst>
          </a:custGeom>
          <a:blipFill>
            <a:blip r:embed="rId5"/>
            <a:stretch>
              <a:fillRect l="0" t="-66466" r="-1340" b="-109967"/>
            </a:stretch>
          </a:blipFill>
        </p:spPr>
      </p:sp>
      <p:sp>
        <p:nvSpPr>
          <p:cNvPr name="TextBox 40" id="40"/>
          <p:cNvSpPr txBox="true"/>
          <p:nvPr/>
        </p:nvSpPr>
        <p:spPr>
          <a:xfrm rot="0">
            <a:off x="15940842" y="405840"/>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41" id="41"/>
          <p:cNvSpPr txBox="true"/>
          <p:nvPr/>
        </p:nvSpPr>
        <p:spPr>
          <a:xfrm rot="0">
            <a:off x="14385046" y="405840"/>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Me</a:t>
            </a:r>
          </a:p>
        </p:txBody>
      </p:sp>
      <p:sp>
        <p:nvSpPr>
          <p:cNvPr name="TextBox 42" id="42"/>
          <p:cNvSpPr txBox="true"/>
          <p:nvPr/>
        </p:nvSpPr>
        <p:spPr>
          <a:xfrm rot="0">
            <a:off x="13154289" y="405840"/>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Photo</a:t>
            </a:r>
          </a:p>
        </p:txBody>
      </p:sp>
      <p:sp>
        <p:nvSpPr>
          <p:cNvPr name="TextBox 43" id="43"/>
          <p:cNvSpPr txBox="true"/>
          <p:nvPr/>
        </p:nvSpPr>
        <p:spPr>
          <a:xfrm rot="0">
            <a:off x="11898530" y="405840"/>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44" id="44"/>
          <p:cNvSpPr txBox="true"/>
          <p:nvPr/>
        </p:nvSpPr>
        <p:spPr>
          <a:xfrm rot="0">
            <a:off x="17424916" y="9626320"/>
            <a:ext cx="697468" cy="264086"/>
          </a:xfrm>
          <a:prstGeom prst="rect">
            <a:avLst/>
          </a:prstGeom>
        </p:spPr>
        <p:txBody>
          <a:bodyPr anchor="t" rtlCol="false" tIns="0" lIns="0" bIns="0" rIns="0">
            <a:spAutoFit/>
          </a:bodyPr>
          <a:lstStyle/>
          <a:p>
            <a:pPr algn="ctr">
              <a:lnSpc>
                <a:spcPts val="2239"/>
              </a:lnSpc>
              <a:spcBef>
                <a:spcPct val="0"/>
              </a:spcBef>
            </a:pPr>
            <a:r>
              <a:rPr lang="en-US" b="true" sz="1599">
                <a:solidFill>
                  <a:srgbClr val="1F2020"/>
                </a:solidFill>
                <a:latin typeface="Open Sans Bold"/>
                <a:ea typeface="Open Sans Bold"/>
                <a:cs typeface="Open Sans Bold"/>
                <a:sym typeface="Open Sans Bold"/>
              </a:rPr>
              <a:t>05</a:t>
            </a:r>
          </a:p>
        </p:txBody>
      </p:sp>
      <p:sp>
        <p:nvSpPr>
          <p:cNvPr name="TextBox 45" id="45"/>
          <p:cNvSpPr txBox="true"/>
          <p:nvPr/>
        </p:nvSpPr>
        <p:spPr>
          <a:xfrm rot="0">
            <a:off x="1931340" y="4427916"/>
            <a:ext cx="552131" cy="371701"/>
          </a:xfrm>
          <a:prstGeom prst="rect">
            <a:avLst/>
          </a:prstGeom>
        </p:spPr>
        <p:txBody>
          <a:bodyPr anchor="t" rtlCol="false" tIns="0" lIns="0" bIns="0" rIns="0">
            <a:spAutoFit/>
          </a:bodyPr>
          <a:lstStyle/>
          <a:p>
            <a:pPr algn="ctr">
              <a:lnSpc>
                <a:spcPts val="3096"/>
              </a:lnSpc>
              <a:spcBef>
                <a:spcPct val="0"/>
              </a:spcBef>
            </a:pPr>
            <a:r>
              <a:rPr lang="en-US" b="true" sz="2212">
                <a:solidFill>
                  <a:srgbClr val="080517"/>
                </a:solidFill>
                <a:latin typeface="Open Sans Bold"/>
                <a:ea typeface="Open Sans Bold"/>
                <a:cs typeface="Open Sans Bold"/>
                <a:sym typeface="Open Sans Bold"/>
              </a:rPr>
              <a:t>02</a:t>
            </a:r>
          </a:p>
        </p:txBody>
      </p:sp>
      <p:sp>
        <p:nvSpPr>
          <p:cNvPr name="TextBox 46" id="46"/>
          <p:cNvSpPr txBox="true"/>
          <p:nvPr/>
        </p:nvSpPr>
        <p:spPr>
          <a:xfrm rot="0">
            <a:off x="3109941" y="2936272"/>
            <a:ext cx="4016067" cy="871220"/>
          </a:xfrm>
          <a:prstGeom prst="rect">
            <a:avLst/>
          </a:prstGeom>
        </p:spPr>
        <p:txBody>
          <a:bodyPr anchor="t" rtlCol="false" tIns="0" lIns="0" bIns="0" rIns="0">
            <a:spAutoFit/>
          </a:bodyPr>
          <a:lstStyle/>
          <a:p>
            <a:pPr algn="l">
              <a:lnSpc>
                <a:spcPts val="2379"/>
              </a:lnSpc>
            </a:pPr>
            <a:r>
              <a:rPr lang="en-US" sz="1699">
                <a:solidFill>
                  <a:srgbClr val="FFFFFF"/>
                </a:solidFill>
                <a:latin typeface="Open Sans"/>
                <a:ea typeface="Open Sans"/>
                <a:cs typeface="Open Sans"/>
                <a:sym typeface="Open Sans"/>
              </a:rPr>
              <a:t>Retrieve the names of all tracks that have more than 1 billion streams.</a:t>
            </a:r>
          </a:p>
          <a:p>
            <a:pPr algn="l">
              <a:lnSpc>
                <a:spcPts val="2379"/>
              </a:lnSpc>
              <a:spcBef>
                <a:spcPct val="0"/>
              </a:spcBef>
            </a:pPr>
          </a:p>
        </p:txBody>
      </p:sp>
      <p:sp>
        <p:nvSpPr>
          <p:cNvPr name="TextBox 47" id="47"/>
          <p:cNvSpPr txBox="true"/>
          <p:nvPr/>
        </p:nvSpPr>
        <p:spPr>
          <a:xfrm rot="0">
            <a:off x="1931340" y="5887773"/>
            <a:ext cx="552131" cy="371701"/>
          </a:xfrm>
          <a:prstGeom prst="rect">
            <a:avLst/>
          </a:prstGeom>
        </p:spPr>
        <p:txBody>
          <a:bodyPr anchor="t" rtlCol="false" tIns="0" lIns="0" bIns="0" rIns="0">
            <a:spAutoFit/>
          </a:bodyPr>
          <a:lstStyle/>
          <a:p>
            <a:pPr algn="ctr">
              <a:lnSpc>
                <a:spcPts val="3096"/>
              </a:lnSpc>
              <a:spcBef>
                <a:spcPct val="0"/>
              </a:spcBef>
            </a:pPr>
            <a:r>
              <a:rPr lang="en-US" b="true" sz="2212">
                <a:solidFill>
                  <a:srgbClr val="080517"/>
                </a:solidFill>
                <a:latin typeface="Open Sans Bold"/>
                <a:ea typeface="Open Sans Bold"/>
                <a:cs typeface="Open Sans Bold"/>
                <a:sym typeface="Open Sans Bold"/>
              </a:rPr>
              <a:t>03</a:t>
            </a:r>
          </a:p>
        </p:txBody>
      </p:sp>
      <p:sp>
        <p:nvSpPr>
          <p:cNvPr name="TextBox 48" id="48"/>
          <p:cNvSpPr txBox="true"/>
          <p:nvPr/>
        </p:nvSpPr>
        <p:spPr>
          <a:xfrm rot="0">
            <a:off x="1931340" y="7347631"/>
            <a:ext cx="552131" cy="371701"/>
          </a:xfrm>
          <a:prstGeom prst="rect">
            <a:avLst/>
          </a:prstGeom>
        </p:spPr>
        <p:txBody>
          <a:bodyPr anchor="t" rtlCol="false" tIns="0" lIns="0" bIns="0" rIns="0">
            <a:spAutoFit/>
          </a:bodyPr>
          <a:lstStyle/>
          <a:p>
            <a:pPr algn="ctr">
              <a:lnSpc>
                <a:spcPts val="3096"/>
              </a:lnSpc>
              <a:spcBef>
                <a:spcPct val="0"/>
              </a:spcBef>
            </a:pPr>
            <a:r>
              <a:rPr lang="en-US" b="true" sz="2212">
                <a:solidFill>
                  <a:srgbClr val="080517"/>
                </a:solidFill>
                <a:latin typeface="Open Sans Bold"/>
                <a:ea typeface="Open Sans Bold"/>
                <a:cs typeface="Open Sans Bold"/>
                <a:sym typeface="Open Sans Bold"/>
              </a:rPr>
              <a:t>04</a:t>
            </a:r>
          </a:p>
        </p:txBody>
      </p:sp>
      <p:sp>
        <p:nvSpPr>
          <p:cNvPr name="TextBox 49" id="49"/>
          <p:cNvSpPr txBox="true"/>
          <p:nvPr/>
        </p:nvSpPr>
        <p:spPr>
          <a:xfrm rot="0">
            <a:off x="1063990" y="262890"/>
            <a:ext cx="1550287" cy="511811"/>
          </a:xfrm>
          <a:prstGeom prst="rect">
            <a:avLst/>
          </a:prstGeom>
        </p:spPr>
        <p:txBody>
          <a:bodyPr anchor="t" rtlCol="false" tIns="0" lIns="0" bIns="0" rIns="0">
            <a:spAutoFit/>
          </a:bodyPr>
          <a:lstStyle/>
          <a:p>
            <a:pPr algn="l">
              <a:lnSpc>
                <a:spcPts val="4339"/>
              </a:lnSpc>
              <a:spcBef>
                <a:spcPct val="0"/>
              </a:spcBef>
            </a:pPr>
            <a:r>
              <a:rPr lang="en-US" b="true" sz="3099">
                <a:solidFill>
                  <a:srgbClr val="1ED461"/>
                </a:solidFill>
                <a:latin typeface="Open Sans Bold"/>
                <a:ea typeface="Open Sans Bold"/>
                <a:cs typeface="Open Sans Bold"/>
                <a:sym typeface="Open Sans Bold"/>
              </a:rPr>
              <a:t>Spotify</a:t>
            </a:r>
          </a:p>
        </p:txBody>
      </p:sp>
      <p:sp>
        <p:nvSpPr>
          <p:cNvPr name="TextBox 50" id="50"/>
          <p:cNvSpPr txBox="true"/>
          <p:nvPr/>
        </p:nvSpPr>
        <p:spPr>
          <a:xfrm rot="0">
            <a:off x="1931340" y="3048000"/>
            <a:ext cx="552131" cy="371537"/>
          </a:xfrm>
          <a:prstGeom prst="rect">
            <a:avLst/>
          </a:prstGeom>
        </p:spPr>
        <p:txBody>
          <a:bodyPr anchor="t" rtlCol="false" tIns="0" lIns="0" bIns="0" rIns="0">
            <a:spAutoFit/>
          </a:bodyPr>
          <a:lstStyle/>
          <a:p>
            <a:pPr algn="ctr">
              <a:lnSpc>
                <a:spcPts val="3096"/>
              </a:lnSpc>
              <a:spcBef>
                <a:spcPct val="0"/>
              </a:spcBef>
            </a:pPr>
            <a:r>
              <a:rPr lang="en-US" b="true" sz="2212">
                <a:solidFill>
                  <a:srgbClr val="080517"/>
                </a:solidFill>
                <a:latin typeface="Open Sans Bold"/>
                <a:ea typeface="Open Sans Bold"/>
                <a:cs typeface="Open Sans Bold"/>
                <a:sym typeface="Open Sans Bold"/>
              </a:rPr>
              <a:t>01</a:t>
            </a:r>
          </a:p>
        </p:txBody>
      </p:sp>
      <p:sp>
        <p:nvSpPr>
          <p:cNvPr name="TextBox 51" id="51"/>
          <p:cNvSpPr txBox="true"/>
          <p:nvPr/>
        </p:nvSpPr>
        <p:spPr>
          <a:xfrm rot="0">
            <a:off x="1931340" y="8811898"/>
            <a:ext cx="552131" cy="371701"/>
          </a:xfrm>
          <a:prstGeom prst="rect">
            <a:avLst/>
          </a:prstGeom>
        </p:spPr>
        <p:txBody>
          <a:bodyPr anchor="t" rtlCol="false" tIns="0" lIns="0" bIns="0" rIns="0">
            <a:spAutoFit/>
          </a:bodyPr>
          <a:lstStyle/>
          <a:p>
            <a:pPr algn="ctr">
              <a:lnSpc>
                <a:spcPts val="3096"/>
              </a:lnSpc>
              <a:spcBef>
                <a:spcPct val="0"/>
              </a:spcBef>
            </a:pPr>
            <a:r>
              <a:rPr lang="en-US" b="true" sz="2212">
                <a:solidFill>
                  <a:srgbClr val="080517"/>
                </a:solidFill>
                <a:latin typeface="Open Sans Bold"/>
                <a:ea typeface="Open Sans Bold"/>
                <a:cs typeface="Open Sans Bold"/>
                <a:sym typeface="Open Sans Bold"/>
              </a:rPr>
              <a:t>05</a:t>
            </a:r>
          </a:p>
        </p:txBody>
      </p:sp>
      <p:sp>
        <p:nvSpPr>
          <p:cNvPr name="TextBox 52" id="52"/>
          <p:cNvSpPr txBox="true"/>
          <p:nvPr/>
        </p:nvSpPr>
        <p:spPr>
          <a:xfrm rot="0">
            <a:off x="3109941" y="4286282"/>
            <a:ext cx="4016067" cy="871220"/>
          </a:xfrm>
          <a:prstGeom prst="rect">
            <a:avLst/>
          </a:prstGeom>
        </p:spPr>
        <p:txBody>
          <a:bodyPr anchor="t" rtlCol="false" tIns="0" lIns="0" bIns="0" rIns="0">
            <a:spAutoFit/>
          </a:bodyPr>
          <a:lstStyle/>
          <a:p>
            <a:pPr algn="l">
              <a:lnSpc>
                <a:spcPts val="2379"/>
              </a:lnSpc>
            </a:pPr>
            <a:r>
              <a:rPr lang="en-US" sz="1699">
                <a:solidFill>
                  <a:srgbClr val="FFFFFF"/>
                </a:solidFill>
                <a:latin typeface="Open Sans"/>
                <a:ea typeface="Open Sans"/>
                <a:cs typeface="Open Sans"/>
                <a:sym typeface="Open Sans"/>
              </a:rPr>
              <a:t>List all albums along with their respective artists.</a:t>
            </a:r>
          </a:p>
          <a:p>
            <a:pPr algn="l">
              <a:lnSpc>
                <a:spcPts val="2379"/>
              </a:lnSpc>
              <a:spcBef>
                <a:spcPct val="0"/>
              </a:spcBef>
            </a:pPr>
          </a:p>
        </p:txBody>
      </p:sp>
      <p:sp>
        <p:nvSpPr>
          <p:cNvPr name="TextBox 53" id="53"/>
          <p:cNvSpPr txBox="true"/>
          <p:nvPr/>
        </p:nvSpPr>
        <p:spPr>
          <a:xfrm rot="0">
            <a:off x="3109941" y="5679544"/>
            <a:ext cx="4016067" cy="871220"/>
          </a:xfrm>
          <a:prstGeom prst="rect">
            <a:avLst/>
          </a:prstGeom>
        </p:spPr>
        <p:txBody>
          <a:bodyPr anchor="t" rtlCol="false" tIns="0" lIns="0" bIns="0" rIns="0">
            <a:spAutoFit/>
          </a:bodyPr>
          <a:lstStyle/>
          <a:p>
            <a:pPr algn="l">
              <a:lnSpc>
                <a:spcPts val="2379"/>
              </a:lnSpc>
            </a:pPr>
            <a:r>
              <a:rPr lang="en-US" sz="1699">
                <a:solidFill>
                  <a:srgbClr val="FFFFFF"/>
                </a:solidFill>
                <a:latin typeface="Open Sans"/>
                <a:ea typeface="Open Sans"/>
                <a:cs typeface="Open Sans"/>
                <a:sym typeface="Open Sans"/>
              </a:rPr>
              <a:t> Get the total number of comments for tracks where `licensed = TRUE`.</a:t>
            </a:r>
          </a:p>
          <a:p>
            <a:pPr algn="l">
              <a:lnSpc>
                <a:spcPts val="2379"/>
              </a:lnSpc>
              <a:spcBef>
                <a:spcPct val="0"/>
              </a:spcBef>
            </a:pPr>
          </a:p>
        </p:txBody>
      </p:sp>
      <p:sp>
        <p:nvSpPr>
          <p:cNvPr name="TextBox 54" id="54"/>
          <p:cNvSpPr txBox="true"/>
          <p:nvPr/>
        </p:nvSpPr>
        <p:spPr>
          <a:xfrm rot="0">
            <a:off x="3109941" y="7141648"/>
            <a:ext cx="4016067" cy="871220"/>
          </a:xfrm>
          <a:prstGeom prst="rect">
            <a:avLst/>
          </a:prstGeom>
        </p:spPr>
        <p:txBody>
          <a:bodyPr anchor="t" rtlCol="false" tIns="0" lIns="0" bIns="0" rIns="0">
            <a:spAutoFit/>
          </a:bodyPr>
          <a:lstStyle/>
          <a:p>
            <a:pPr algn="l">
              <a:lnSpc>
                <a:spcPts val="2379"/>
              </a:lnSpc>
            </a:pPr>
            <a:r>
              <a:rPr lang="en-US" sz="1699">
                <a:solidFill>
                  <a:srgbClr val="FFFFFF"/>
                </a:solidFill>
                <a:latin typeface="Open Sans"/>
                <a:ea typeface="Open Sans"/>
                <a:cs typeface="Open Sans"/>
                <a:sym typeface="Open Sans"/>
              </a:rPr>
              <a:t>Find all tracks that belong to the album type `single`.</a:t>
            </a:r>
          </a:p>
          <a:p>
            <a:pPr algn="l">
              <a:lnSpc>
                <a:spcPts val="2379"/>
              </a:lnSpc>
              <a:spcBef>
                <a:spcPct val="0"/>
              </a:spcBef>
            </a:pPr>
          </a:p>
        </p:txBody>
      </p:sp>
      <p:sp>
        <p:nvSpPr>
          <p:cNvPr name="TextBox 55" id="55"/>
          <p:cNvSpPr txBox="true"/>
          <p:nvPr/>
        </p:nvSpPr>
        <p:spPr>
          <a:xfrm rot="0">
            <a:off x="3109941" y="8603751"/>
            <a:ext cx="4016067" cy="871220"/>
          </a:xfrm>
          <a:prstGeom prst="rect">
            <a:avLst/>
          </a:prstGeom>
        </p:spPr>
        <p:txBody>
          <a:bodyPr anchor="t" rtlCol="false" tIns="0" lIns="0" bIns="0" rIns="0">
            <a:spAutoFit/>
          </a:bodyPr>
          <a:lstStyle/>
          <a:p>
            <a:pPr algn="l">
              <a:lnSpc>
                <a:spcPts val="2379"/>
              </a:lnSpc>
            </a:pPr>
            <a:r>
              <a:rPr lang="en-US" sz="1699">
                <a:solidFill>
                  <a:srgbClr val="FFFFFF"/>
                </a:solidFill>
                <a:latin typeface="Open Sans"/>
                <a:ea typeface="Open Sans"/>
                <a:cs typeface="Open Sans"/>
                <a:sym typeface="Open Sans"/>
              </a:rPr>
              <a:t>Count the total number of tracks by each artist.</a:t>
            </a:r>
          </a:p>
          <a:p>
            <a:pPr algn="l">
              <a:lnSpc>
                <a:spcPts val="2379"/>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F202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
            <a:chOff x="0" y="0"/>
            <a:chExt cx="4816593" cy="270933"/>
          </a:xfrm>
        </p:grpSpPr>
        <p:sp>
          <p:nvSpPr>
            <p:cNvPr name="Freeform 3" id="3"/>
            <p:cNvSpPr/>
            <p:nvPr/>
          </p:nvSpPr>
          <p:spPr>
            <a:xfrm flipH="false" flipV="false" rot="0">
              <a:off x="0" y="0"/>
              <a:ext cx="4816592" cy="270933"/>
            </a:xfrm>
            <a:custGeom>
              <a:avLst/>
              <a:gdLst/>
              <a:ahLst/>
              <a:cxnLst/>
              <a:rect r="r" b="b" t="t" l="l"/>
              <a:pathLst>
                <a:path h="270933" w="4816592">
                  <a:moveTo>
                    <a:pt x="0" y="0"/>
                  </a:moveTo>
                  <a:lnTo>
                    <a:pt x="4816592" y="0"/>
                  </a:lnTo>
                  <a:lnTo>
                    <a:pt x="4816592" y="270933"/>
                  </a:lnTo>
                  <a:lnTo>
                    <a:pt x="0" y="270933"/>
                  </a:lnTo>
                  <a:close/>
                </a:path>
              </a:pathLst>
            </a:custGeom>
            <a:solidFill>
              <a:srgbClr val="2D2D2D"/>
            </a:solidFill>
          </p:spPr>
        </p:sp>
        <p:sp>
          <p:nvSpPr>
            <p:cNvPr name="TextBox 4" id="4"/>
            <p:cNvSpPr txBox="true"/>
            <p:nvPr/>
          </p:nvSpPr>
          <p:spPr>
            <a:xfrm>
              <a:off x="0" y="-38100"/>
              <a:ext cx="4816593" cy="3090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93116" y="453800"/>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00FFAB">
                    <a:alpha val="100000"/>
                  </a:srgbClr>
                </a:gs>
                <a:gs pos="100000">
                  <a:srgbClr val="DBFF00">
                    <a:alpha val="100000"/>
                  </a:srgbClr>
                </a:gs>
              </a:gsLst>
              <a:lin ang="2700000"/>
            </a:gra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7293116" y="545903"/>
            <a:ext cx="397367" cy="28996"/>
            <a:chOff x="0" y="0"/>
            <a:chExt cx="128243" cy="9358"/>
          </a:xfrm>
        </p:grpSpPr>
        <p:sp>
          <p:nvSpPr>
            <p:cNvPr name="Freeform 9" id="9"/>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00FFAB">
                    <a:alpha val="100000"/>
                  </a:srgbClr>
                </a:gs>
                <a:gs pos="100000">
                  <a:srgbClr val="DBFF00">
                    <a:alpha val="100000"/>
                  </a:srgbClr>
                </a:gs>
              </a:gsLst>
              <a:lin ang="2700000"/>
            </a:gradFill>
          </p:spPr>
        </p:sp>
        <p:sp>
          <p:nvSpPr>
            <p:cNvPr name="TextBox 10" id="10"/>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479107" y="350118"/>
            <a:ext cx="368680" cy="290363"/>
          </a:xfrm>
          <a:custGeom>
            <a:avLst/>
            <a:gdLst/>
            <a:ahLst/>
            <a:cxnLst/>
            <a:rect r="r" b="b" t="t" l="l"/>
            <a:pathLst>
              <a:path h="290363" w="368680">
                <a:moveTo>
                  <a:pt x="0" y="0"/>
                </a:moveTo>
                <a:lnTo>
                  <a:pt x="368680" y="0"/>
                </a:lnTo>
                <a:lnTo>
                  <a:pt x="368680" y="290364"/>
                </a:lnTo>
                <a:lnTo>
                  <a:pt x="0" y="290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7259300" y="9258300"/>
            <a:ext cx="1028700" cy="102870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00FFAB">
                    <a:alpha val="100000"/>
                  </a:srgbClr>
                </a:gs>
                <a:gs pos="100000">
                  <a:srgbClr val="DBFF00">
                    <a:alpha val="100000"/>
                  </a:srgbClr>
                </a:gs>
              </a:gsLst>
              <a:lin ang="2700000"/>
            </a:gradFill>
          </p:spPr>
        </p:sp>
        <p:sp>
          <p:nvSpPr>
            <p:cNvPr name="TextBox 14" id="1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803843" y="1205796"/>
            <a:ext cx="4417281" cy="1193801"/>
          </a:xfrm>
          <a:prstGeom prst="rect">
            <a:avLst/>
          </a:prstGeom>
        </p:spPr>
        <p:txBody>
          <a:bodyPr anchor="t" rtlCol="false" tIns="0" lIns="0" bIns="0" rIns="0">
            <a:spAutoFit/>
          </a:bodyPr>
          <a:lstStyle/>
          <a:p>
            <a:pPr algn="l">
              <a:lnSpc>
                <a:spcPts val="9799"/>
              </a:lnSpc>
              <a:spcBef>
                <a:spcPct val="0"/>
              </a:spcBef>
            </a:pPr>
            <a:r>
              <a:rPr lang="en-US" sz="6999">
                <a:solidFill>
                  <a:srgbClr val="FFFFFF"/>
                </a:solidFill>
                <a:latin typeface="Bebas Neue Cyrillic"/>
                <a:ea typeface="Bebas Neue Cyrillic"/>
                <a:cs typeface="Bebas Neue Cyrillic"/>
                <a:sym typeface="Bebas Neue Cyrillic"/>
              </a:rPr>
              <a:t>MEDIUM Level</a:t>
            </a:r>
          </a:p>
        </p:txBody>
      </p:sp>
      <p:grpSp>
        <p:nvGrpSpPr>
          <p:cNvPr name="Group 16" id="16"/>
          <p:cNvGrpSpPr/>
          <p:nvPr/>
        </p:nvGrpSpPr>
        <p:grpSpPr>
          <a:xfrm rot="0">
            <a:off x="5730164" y="1163483"/>
            <a:ext cx="351325" cy="351325"/>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00FFAB">
                    <a:alpha val="100000"/>
                  </a:srgbClr>
                </a:gs>
                <a:gs pos="100000">
                  <a:srgbClr val="DBFF00">
                    <a:alpha val="100000"/>
                  </a:srgbClr>
                </a:gs>
              </a:gsLst>
              <a:lin ang="2700000"/>
            </a:gradFill>
          </p:spPr>
        </p:sp>
        <p:sp>
          <p:nvSpPr>
            <p:cNvPr name="TextBox 18" id="18"/>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803843" y="4229172"/>
            <a:ext cx="807124" cy="807124"/>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00FFAB">
                    <a:alpha val="100000"/>
                  </a:srgbClr>
                </a:gs>
                <a:gs pos="100000">
                  <a:srgbClr val="DBFF00">
                    <a:alpha val="100000"/>
                  </a:srgbClr>
                </a:gs>
              </a:gsLst>
              <a:lin ang="2700000"/>
            </a:gradFill>
          </p:spPr>
        </p:sp>
        <p:sp>
          <p:nvSpPr>
            <p:cNvPr name="TextBox 21" id="21"/>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1803843" y="5689030"/>
            <a:ext cx="807124" cy="807124"/>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00FFAB">
                    <a:alpha val="100000"/>
                  </a:srgbClr>
                </a:gs>
                <a:gs pos="100000">
                  <a:srgbClr val="DBFF00">
                    <a:alpha val="100000"/>
                  </a:srgbClr>
                </a:gs>
              </a:gsLst>
              <a:lin ang="2700000"/>
            </a:gradFill>
          </p:spPr>
        </p:sp>
        <p:sp>
          <p:nvSpPr>
            <p:cNvPr name="TextBox 24" id="2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0">
            <a:off x="1803843" y="7148887"/>
            <a:ext cx="807124" cy="807124"/>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00FFAB">
                    <a:alpha val="100000"/>
                  </a:srgbClr>
                </a:gs>
                <a:gs pos="100000">
                  <a:srgbClr val="DBFF00">
                    <a:alpha val="100000"/>
                  </a:srgbClr>
                </a:gs>
              </a:gsLst>
              <a:lin ang="2700000"/>
            </a:gradFill>
          </p:spPr>
        </p:sp>
        <p:sp>
          <p:nvSpPr>
            <p:cNvPr name="TextBox 27" id="2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28" id="28"/>
          <p:cNvSpPr/>
          <p:nvPr/>
        </p:nvSpPr>
        <p:spPr>
          <a:xfrm flipH="false" flipV="false" rot="0">
            <a:off x="161184" y="171048"/>
            <a:ext cx="686603" cy="686603"/>
          </a:xfrm>
          <a:custGeom>
            <a:avLst/>
            <a:gdLst/>
            <a:ahLst/>
            <a:cxnLst/>
            <a:rect r="r" b="b" t="t" l="l"/>
            <a:pathLst>
              <a:path h="686603" w="686603">
                <a:moveTo>
                  <a:pt x="0" y="0"/>
                </a:moveTo>
                <a:lnTo>
                  <a:pt x="686603" y="0"/>
                </a:lnTo>
                <a:lnTo>
                  <a:pt x="686603" y="686604"/>
                </a:lnTo>
                <a:lnTo>
                  <a:pt x="0" y="686604"/>
                </a:lnTo>
                <a:lnTo>
                  <a:pt x="0" y="0"/>
                </a:lnTo>
                <a:close/>
              </a:path>
            </a:pathLst>
          </a:custGeom>
          <a:blipFill>
            <a:blip r:embed="rId4"/>
            <a:stretch>
              <a:fillRect l="0" t="0" r="0" b="0"/>
            </a:stretch>
          </a:blipFill>
        </p:spPr>
      </p:sp>
      <p:grpSp>
        <p:nvGrpSpPr>
          <p:cNvPr name="Group 29" id="29"/>
          <p:cNvGrpSpPr/>
          <p:nvPr/>
        </p:nvGrpSpPr>
        <p:grpSpPr>
          <a:xfrm rot="0">
            <a:off x="1803843" y="2828303"/>
            <a:ext cx="807124" cy="807124"/>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00FFAB">
                    <a:alpha val="100000"/>
                  </a:srgbClr>
                </a:gs>
                <a:gs pos="100000">
                  <a:srgbClr val="DBFF00">
                    <a:alpha val="100000"/>
                  </a:srgbClr>
                </a:gs>
              </a:gsLst>
              <a:lin ang="2700000"/>
            </a:gradFill>
          </p:spPr>
        </p:sp>
        <p:sp>
          <p:nvSpPr>
            <p:cNvPr name="TextBox 31" id="31"/>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1803843" y="8613237"/>
            <a:ext cx="807124" cy="807124"/>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00FFAB">
                    <a:alpha val="100000"/>
                  </a:srgbClr>
                </a:gs>
                <a:gs pos="100000">
                  <a:srgbClr val="DBFF00">
                    <a:alpha val="100000"/>
                  </a:srgbClr>
                </a:gs>
              </a:gsLst>
              <a:lin ang="2700000"/>
            </a:gradFill>
          </p:spPr>
        </p:sp>
        <p:sp>
          <p:nvSpPr>
            <p:cNvPr name="TextBox 34" id="3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35" id="35"/>
          <p:cNvSpPr/>
          <p:nvPr/>
        </p:nvSpPr>
        <p:spPr>
          <a:xfrm flipH="false" flipV="false" rot="0">
            <a:off x="7754658" y="2134246"/>
            <a:ext cx="6630387" cy="1118572"/>
          </a:xfrm>
          <a:custGeom>
            <a:avLst/>
            <a:gdLst/>
            <a:ahLst/>
            <a:cxnLst/>
            <a:rect r="r" b="b" t="t" l="l"/>
            <a:pathLst>
              <a:path h="1118572" w="6630387">
                <a:moveTo>
                  <a:pt x="0" y="0"/>
                </a:moveTo>
                <a:lnTo>
                  <a:pt x="6630388" y="0"/>
                </a:lnTo>
                <a:lnTo>
                  <a:pt x="6630388" y="1118572"/>
                </a:lnTo>
                <a:lnTo>
                  <a:pt x="0" y="1118572"/>
                </a:lnTo>
                <a:lnTo>
                  <a:pt x="0" y="0"/>
                </a:lnTo>
                <a:close/>
              </a:path>
            </a:pathLst>
          </a:custGeom>
          <a:blipFill>
            <a:blip r:embed="rId5"/>
            <a:stretch>
              <a:fillRect l="-2582" t="-227876" r="0" b="-223894"/>
            </a:stretch>
          </a:blipFill>
        </p:spPr>
      </p:sp>
      <p:sp>
        <p:nvSpPr>
          <p:cNvPr name="Freeform 36" id="36"/>
          <p:cNvSpPr/>
          <p:nvPr/>
        </p:nvSpPr>
        <p:spPr>
          <a:xfrm flipH="false" flipV="false" rot="0">
            <a:off x="7754658" y="3499243"/>
            <a:ext cx="6630387" cy="1459858"/>
          </a:xfrm>
          <a:custGeom>
            <a:avLst/>
            <a:gdLst/>
            <a:ahLst/>
            <a:cxnLst/>
            <a:rect r="r" b="b" t="t" l="l"/>
            <a:pathLst>
              <a:path h="1459858" w="6630387">
                <a:moveTo>
                  <a:pt x="0" y="0"/>
                </a:moveTo>
                <a:lnTo>
                  <a:pt x="6630388" y="0"/>
                </a:lnTo>
                <a:lnTo>
                  <a:pt x="6630388" y="1459858"/>
                </a:lnTo>
                <a:lnTo>
                  <a:pt x="0" y="1459858"/>
                </a:lnTo>
                <a:lnTo>
                  <a:pt x="0" y="0"/>
                </a:lnTo>
                <a:close/>
              </a:path>
            </a:pathLst>
          </a:custGeom>
          <a:blipFill>
            <a:blip r:embed="rId5"/>
            <a:stretch>
              <a:fillRect l="-1661" t="-300984" r="0" b="-17997"/>
            </a:stretch>
          </a:blipFill>
        </p:spPr>
      </p:sp>
      <p:sp>
        <p:nvSpPr>
          <p:cNvPr name="Freeform 37" id="37"/>
          <p:cNvSpPr/>
          <p:nvPr/>
        </p:nvSpPr>
        <p:spPr>
          <a:xfrm flipH="false" flipV="false" rot="0">
            <a:off x="7754658" y="5136241"/>
            <a:ext cx="6630387" cy="1579266"/>
          </a:xfrm>
          <a:custGeom>
            <a:avLst/>
            <a:gdLst/>
            <a:ahLst/>
            <a:cxnLst/>
            <a:rect r="r" b="b" t="t" l="l"/>
            <a:pathLst>
              <a:path h="1579266" w="6630387">
                <a:moveTo>
                  <a:pt x="0" y="0"/>
                </a:moveTo>
                <a:lnTo>
                  <a:pt x="6630388" y="0"/>
                </a:lnTo>
                <a:lnTo>
                  <a:pt x="6630388" y="1579265"/>
                </a:lnTo>
                <a:lnTo>
                  <a:pt x="0" y="1579265"/>
                </a:lnTo>
                <a:lnTo>
                  <a:pt x="0" y="0"/>
                </a:lnTo>
                <a:close/>
              </a:path>
            </a:pathLst>
          </a:custGeom>
          <a:blipFill>
            <a:blip r:embed="rId6"/>
            <a:stretch>
              <a:fillRect l="0" t="-7808" r="0" b="-152431"/>
            </a:stretch>
          </a:blipFill>
        </p:spPr>
      </p:sp>
      <p:sp>
        <p:nvSpPr>
          <p:cNvPr name="Freeform 38" id="38"/>
          <p:cNvSpPr/>
          <p:nvPr/>
        </p:nvSpPr>
        <p:spPr>
          <a:xfrm flipH="false" flipV="false" rot="0">
            <a:off x="7754658" y="6874586"/>
            <a:ext cx="6630387" cy="1598660"/>
          </a:xfrm>
          <a:custGeom>
            <a:avLst/>
            <a:gdLst/>
            <a:ahLst/>
            <a:cxnLst/>
            <a:rect r="r" b="b" t="t" l="l"/>
            <a:pathLst>
              <a:path h="1598660" w="6630387">
                <a:moveTo>
                  <a:pt x="0" y="0"/>
                </a:moveTo>
                <a:lnTo>
                  <a:pt x="6630388" y="0"/>
                </a:lnTo>
                <a:lnTo>
                  <a:pt x="6630388" y="1598660"/>
                </a:lnTo>
                <a:lnTo>
                  <a:pt x="0" y="1598660"/>
                </a:lnTo>
                <a:lnTo>
                  <a:pt x="0" y="0"/>
                </a:lnTo>
                <a:close/>
              </a:path>
            </a:pathLst>
          </a:custGeom>
          <a:blipFill>
            <a:blip r:embed="rId6"/>
            <a:stretch>
              <a:fillRect l="0" t="-159297" r="-861" b="0"/>
            </a:stretch>
          </a:blipFill>
        </p:spPr>
      </p:sp>
      <p:sp>
        <p:nvSpPr>
          <p:cNvPr name="Freeform 39" id="39"/>
          <p:cNvSpPr/>
          <p:nvPr/>
        </p:nvSpPr>
        <p:spPr>
          <a:xfrm flipH="false" flipV="false" rot="0">
            <a:off x="7754658" y="8632326"/>
            <a:ext cx="6630387" cy="1542130"/>
          </a:xfrm>
          <a:custGeom>
            <a:avLst/>
            <a:gdLst/>
            <a:ahLst/>
            <a:cxnLst/>
            <a:rect r="r" b="b" t="t" l="l"/>
            <a:pathLst>
              <a:path h="1542130" w="6630387">
                <a:moveTo>
                  <a:pt x="0" y="0"/>
                </a:moveTo>
                <a:lnTo>
                  <a:pt x="6630388" y="0"/>
                </a:lnTo>
                <a:lnTo>
                  <a:pt x="6630388" y="1542130"/>
                </a:lnTo>
                <a:lnTo>
                  <a:pt x="0" y="1542130"/>
                </a:lnTo>
                <a:lnTo>
                  <a:pt x="0" y="0"/>
                </a:lnTo>
                <a:close/>
              </a:path>
            </a:pathLst>
          </a:custGeom>
          <a:blipFill>
            <a:blip r:embed="rId7"/>
            <a:stretch>
              <a:fillRect l="0" t="-13531" r="0" b="-13531"/>
            </a:stretch>
          </a:blipFill>
        </p:spPr>
      </p:sp>
      <p:sp>
        <p:nvSpPr>
          <p:cNvPr name="TextBox 40" id="40"/>
          <p:cNvSpPr txBox="true"/>
          <p:nvPr/>
        </p:nvSpPr>
        <p:spPr>
          <a:xfrm rot="0">
            <a:off x="15940842" y="405840"/>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41" id="41"/>
          <p:cNvSpPr txBox="true"/>
          <p:nvPr/>
        </p:nvSpPr>
        <p:spPr>
          <a:xfrm rot="0">
            <a:off x="14385046" y="405840"/>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Me</a:t>
            </a:r>
          </a:p>
        </p:txBody>
      </p:sp>
      <p:sp>
        <p:nvSpPr>
          <p:cNvPr name="TextBox 42" id="42"/>
          <p:cNvSpPr txBox="true"/>
          <p:nvPr/>
        </p:nvSpPr>
        <p:spPr>
          <a:xfrm rot="0">
            <a:off x="13154289" y="405840"/>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Photo</a:t>
            </a:r>
          </a:p>
        </p:txBody>
      </p:sp>
      <p:sp>
        <p:nvSpPr>
          <p:cNvPr name="TextBox 43" id="43"/>
          <p:cNvSpPr txBox="true"/>
          <p:nvPr/>
        </p:nvSpPr>
        <p:spPr>
          <a:xfrm rot="0">
            <a:off x="11898530" y="405840"/>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44" id="44"/>
          <p:cNvSpPr txBox="true"/>
          <p:nvPr/>
        </p:nvSpPr>
        <p:spPr>
          <a:xfrm rot="0">
            <a:off x="17424916" y="9626320"/>
            <a:ext cx="697468" cy="264160"/>
          </a:xfrm>
          <a:prstGeom prst="rect">
            <a:avLst/>
          </a:prstGeom>
        </p:spPr>
        <p:txBody>
          <a:bodyPr anchor="t" rtlCol="false" tIns="0" lIns="0" bIns="0" rIns="0">
            <a:spAutoFit/>
          </a:bodyPr>
          <a:lstStyle/>
          <a:p>
            <a:pPr algn="ctr">
              <a:lnSpc>
                <a:spcPts val="2239"/>
              </a:lnSpc>
              <a:spcBef>
                <a:spcPct val="0"/>
              </a:spcBef>
            </a:pPr>
            <a:r>
              <a:rPr lang="en-US" b="true" sz="1599">
                <a:solidFill>
                  <a:srgbClr val="1F2020"/>
                </a:solidFill>
                <a:latin typeface="Open Sans Bold"/>
                <a:ea typeface="Open Sans Bold"/>
                <a:cs typeface="Open Sans Bold"/>
                <a:sym typeface="Open Sans Bold"/>
              </a:rPr>
              <a:t>06</a:t>
            </a:r>
          </a:p>
        </p:txBody>
      </p:sp>
      <p:sp>
        <p:nvSpPr>
          <p:cNvPr name="TextBox 45" id="45"/>
          <p:cNvSpPr txBox="true"/>
          <p:nvPr/>
        </p:nvSpPr>
        <p:spPr>
          <a:xfrm rot="0">
            <a:off x="1931340" y="4427916"/>
            <a:ext cx="552131" cy="371701"/>
          </a:xfrm>
          <a:prstGeom prst="rect">
            <a:avLst/>
          </a:prstGeom>
        </p:spPr>
        <p:txBody>
          <a:bodyPr anchor="t" rtlCol="false" tIns="0" lIns="0" bIns="0" rIns="0">
            <a:spAutoFit/>
          </a:bodyPr>
          <a:lstStyle/>
          <a:p>
            <a:pPr algn="ctr">
              <a:lnSpc>
                <a:spcPts val="3096"/>
              </a:lnSpc>
              <a:spcBef>
                <a:spcPct val="0"/>
              </a:spcBef>
            </a:pPr>
            <a:r>
              <a:rPr lang="en-US" b="true" sz="2212">
                <a:solidFill>
                  <a:srgbClr val="080517"/>
                </a:solidFill>
                <a:latin typeface="Open Sans Bold"/>
                <a:ea typeface="Open Sans Bold"/>
                <a:cs typeface="Open Sans Bold"/>
                <a:sym typeface="Open Sans Bold"/>
              </a:rPr>
              <a:t>02</a:t>
            </a:r>
          </a:p>
        </p:txBody>
      </p:sp>
      <p:sp>
        <p:nvSpPr>
          <p:cNvPr name="TextBox 46" id="46"/>
          <p:cNvSpPr txBox="true"/>
          <p:nvPr/>
        </p:nvSpPr>
        <p:spPr>
          <a:xfrm rot="0">
            <a:off x="3109941" y="2936272"/>
            <a:ext cx="4016067" cy="871220"/>
          </a:xfrm>
          <a:prstGeom prst="rect">
            <a:avLst/>
          </a:prstGeom>
        </p:spPr>
        <p:txBody>
          <a:bodyPr anchor="t" rtlCol="false" tIns="0" lIns="0" bIns="0" rIns="0">
            <a:spAutoFit/>
          </a:bodyPr>
          <a:lstStyle/>
          <a:p>
            <a:pPr algn="l">
              <a:lnSpc>
                <a:spcPts val="2379"/>
              </a:lnSpc>
            </a:pPr>
            <a:r>
              <a:rPr lang="en-US" sz="1699">
                <a:solidFill>
                  <a:srgbClr val="FFFFFF"/>
                </a:solidFill>
                <a:latin typeface="Open Sans"/>
                <a:ea typeface="Open Sans"/>
                <a:cs typeface="Open Sans"/>
                <a:sym typeface="Open Sans"/>
              </a:rPr>
              <a:t>Calculate the average danceability of tracks in each album.</a:t>
            </a:r>
          </a:p>
          <a:p>
            <a:pPr algn="l">
              <a:lnSpc>
                <a:spcPts val="2379"/>
              </a:lnSpc>
              <a:spcBef>
                <a:spcPct val="0"/>
              </a:spcBef>
            </a:pPr>
          </a:p>
        </p:txBody>
      </p:sp>
      <p:sp>
        <p:nvSpPr>
          <p:cNvPr name="TextBox 47" id="47"/>
          <p:cNvSpPr txBox="true"/>
          <p:nvPr/>
        </p:nvSpPr>
        <p:spPr>
          <a:xfrm rot="0">
            <a:off x="1931340" y="5887773"/>
            <a:ext cx="552131" cy="371701"/>
          </a:xfrm>
          <a:prstGeom prst="rect">
            <a:avLst/>
          </a:prstGeom>
        </p:spPr>
        <p:txBody>
          <a:bodyPr anchor="t" rtlCol="false" tIns="0" lIns="0" bIns="0" rIns="0">
            <a:spAutoFit/>
          </a:bodyPr>
          <a:lstStyle/>
          <a:p>
            <a:pPr algn="ctr">
              <a:lnSpc>
                <a:spcPts val="3096"/>
              </a:lnSpc>
              <a:spcBef>
                <a:spcPct val="0"/>
              </a:spcBef>
            </a:pPr>
            <a:r>
              <a:rPr lang="en-US" b="true" sz="2212">
                <a:solidFill>
                  <a:srgbClr val="080517"/>
                </a:solidFill>
                <a:latin typeface="Open Sans Bold"/>
                <a:ea typeface="Open Sans Bold"/>
                <a:cs typeface="Open Sans Bold"/>
                <a:sym typeface="Open Sans Bold"/>
              </a:rPr>
              <a:t>03</a:t>
            </a:r>
          </a:p>
        </p:txBody>
      </p:sp>
      <p:sp>
        <p:nvSpPr>
          <p:cNvPr name="TextBox 48" id="48"/>
          <p:cNvSpPr txBox="true"/>
          <p:nvPr/>
        </p:nvSpPr>
        <p:spPr>
          <a:xfrm rot="0">
            <a:off x="1931340" y="7347631"/>
            <a:ext cx="552131" cy="371701"/>
          </a:xfrm>
          <a:prstGeom prst="rect">
            <a:avLst/>
          </a:prstGeom>
        </p:spPr>
        <p:txBody>
          <a:bodyPr anchor="t" rtlCol="false" tIns="0" lIns="0" bIns="0" rIns="0">
            <a:spAutoFit/>
          </a:bodyPr>
          <a:lstStyle/>
          <a:p>
            <a:pPr algn="ctr">
              <a:lnSpc>
                <a:spcPts val="3096"/>
              </a:lnSpc>
              <a:spcBef>
                <a:spcPct val="0"/>
              </a:spcBef>
            </a:pPr>
            <a:r>
              <a:rPr lang="en-US" b="true" sz="2212">
                <a:solidFill>
                  <a:srgbClr val="080517"/>
                </a:solidFill>
                <a:latin typeface="Open Sans Bold"/>
                <a:ea typeface="Open Sans Bold"/>
                <a:cs typeface="Open Sans Bold"/>
                <a:sym typeface="Open Sans Bold"/>
              </a:rPr>
              <a:t>04</a:t>
            </a:r>
          </a:p>
        </p:txBody>
      </p:sp>
      <p:sp>
        <p:nvSpPr>
          <p:cNvPr name="TextBox 49" id="49"/>
          <p:cNvSpPr txBox="true"/>
          <p:nvPr/>
        </p:nvSpPr>
        <p:spPr>
          <a:xfrm rot="0">
            <a:off x="1063990" y="262890"/>
            <a:ext cx="1550287" cy="511811"/>
          </a:xfrm>
          <a:prstGeom prst="rect">
            <a:avLst/>
          </a:prstGeom>
        </p:spPr>
        <p:txBody>
          <a:bodyPr anchor="t" rtlCol="false" tIns="0" lIns="0" bIns="0" rIns="0">
            <a:spAutoFit/>
          </a:bodyPr>
          <a:lstStyle/>
          <a:p>
            <a:pPr algn="l">
              <a:lnSpc>
                <a:spcPts val="4339"/>
              </a:lnSpc>
              <a:spcBef>
                <a:spcPct val="0"/>
              </a:spcBef>
            </a:pPr>
            <a:r>
              <a:rPr lang="en-US" b="true" sz="3099">
                <a:solidFill>
                  <a:srgbClr val="1ED461"/>
                </a:solidFill>
                <a:latin typeface="Open Sans Bold"/>
                <a:ea typeface="Open Sans Bold"/>
                <a:cs typeface="Open Sans Bold"/>
                <a:sym typeface="Open Sans Bold"/>
              </a:rPr>
              <a:t>Spotify</a:t>
            </a:r>
          </a:p>
        </p:txBody>
      </p:sp>
      <p:sp>
        <p:nvSpPr>
          <p:cNvPr name="TextBox 50" id="50"/>
          <p:cNvSpPr txBox="true"/>
          <p:nvPr/>
        </p:nvSpPr>
        <p:spPr>
          <a:xfrm rot="0">
            <a:off x="1931340" y="3048000"/>
            <a:ext cx="552131" cy="371537"/>
          </a:xfrm>
          <a:prstGeom prst="rect">
            <a:avLst/>
          </a:prstGeom>
        </p:spPr>
        <p:txBody>
          <a:bodyPr anchor="t" rtlCol="false" tIns="0" lIns="0" bIns="0" rIns="0">
            <a:spAutoFit/>
          </a:bodyPr>
          <a:lstStyle/>
          <a:p>
            <a:pPr algn="ctr">
              <a:lnSpc>
                <a:spcPts val="3096"/>
              </a:lnSpc>
              <a:spcBef>
                <a:spcPct val="0"/>
              </a:spcBef>
            </a:pPr>
            <a:r>
              <a:rPr lang="en-US" b="true" sz="2212">
                <a:solidFill>
                  <a:srgbClr val="080517"/>
                </a:solidFill>
                <a:latin typeface="Open Sans Bold"/>
                <a:ea typeface="Open Sans Bold"/>
                <a:cs typeface="Open Sans Bold"/>
                <a:sym typeface="Open Sans Bold"/>
              </a:rPr>
              <a:t>01</a:t>
            </a:r>
          </a:p>
        </p:txBody>
      </p:sp>
      <p:sp>
        <p:nvSpPr>
          <p:cNvPr name="TextBox 51" id="51"/>
          <p:cNvSpPr txBox="true"/>
          <p:nvPr/>
        </p:nvSpPr>
        <p:spPr>
          <a:xfrm rot="0">
            <a:off x="1931340" y="8811898"/>
            <a:ext cx="552131" cy="371701"/>
          </a:xfrm>
          <a:prstGeom prst="rect">
            <a:avLst/>
          </a:prstGeom>
        </p:spPr>
        <p:txBody>
          <a:bodyPr anchor="t" rtlCol="false" tIns="0" lIns="0" bIns="0" rIns="0">
            <a:spAutoFit/>
          </a:bodyPr>
          <a:lstStyle/>
          <a:p>
            <a:pPr algn="ctr">
              <a:lnSpc>
                <a:spcPts val="3096"/>
              </a:lnSpc>
              <a:spcBef>
                <a:spcPct val="0"/>
              </a:spcBef>
            </a:pPr>
            <a:r>
              <a:rPr lang="en-US" b="true" sz="2212">
                <a:solidFill>
                  <a:srgbClr val="080517"/>
                </a:solidFill>
                <a:latin typeface="Open Sans Bold"/>
                <a:ea typeface="Open Sans Bold"/>
                <a:cs typeface="Open Sans Bold"/>
                <a:sym typeface="Open Sans Bold"/>
              </a:rPr>
              <a:t>05</a:t>
            </a:r>
          </a:p>
        </p:txBody>
      </p:sp>
      <p:sp>
        <p:nvSpPr>
          <p:cNvPr name="TextBox 52" id="52"/>
          <p:cNvSpPr txBox="true"/>
          <p:nvPr/>
        </p:nvSpPr>
        <p:spPr>
          <a:xfrm rot="0">
            <a:off x="3109941" y="4286282"/>
            <a:ext cx="4016067" cy="871220"/>
          </a:xfrm>
          <a:prstGeom prst="rect">
            <a:avLst/>
          </a:prstGeom>
        </p:spPr>
        <p:txBody>
          <a:bodyPr anchor="t" rtlCol="false" tIns="0" lIns="0" bIns="0" rIns="0">
            <a:spAutoFit/>
          </a:bodyPr>
          <a:lstStyle/>
          <a:p>
            <a:pPr algn="l">
              <a:lnSpc>
                <a:spcPts val="2379"/>
              </a:lnSpc>
            </a:pPr>
            <a:r>
              <a:rPr lang="en-US" sz="1699">
                <a:solidFill>
                  <a:srgbClr val="FFFFFF"/>
                </a:solidFill>
                <a:latin typeface="Open Sans"/>
                <a:ea typeface="Open Sans"/>
                <a:cs typeface="Open Sans"/>
                <a:sym typeface="Open Sans"/>
              </a:rPr>
              <a:t>Find the top 5 tracks with the highest energy values.</a:t>
            </a:r>
          </a:p>
          <a:p>
            <a:pPr algn="l">
              <a:lnSpc>
                <a:spcPts val="2379"/>
              </a:lnSpc>
              <a:spcBef>
                <a:spcPct val="0"/>
              </a:spcBef>
            </a:pPr>
          </a:p>
        </p:txBody>
      </p:sp>
      <p:sp>
        <p:nvSpPr>
          <p:cNvPr name="TextBox 53" id="53"/>
          <p:cNvSpPr txBox="true"/>
          <p:nvPr/>
        </p:nvSpPr>
        <p:spPr>
          <a:xfrm rot="0">
            <a:off x="3109941" y="5679544"/>
            <a:ext cx="4016067" cy="871220"/>
          </a:xfrm>
          <a:prstGeom prst="rect">
            <a:avLst/>
          </a:prstGeom>
        </p:spPr>
        <p:txBody>
          <a:bodyPr anchor="t" rtlCol="false" tIns="0" lIns="0" bIns="0" rIns="0">
            <a:spAutoFit/>
          </a:bodyPr>
          <a:lstStyle/>
          <a:p>
            <a:pPr algn="l">
              <a:lnSpc>
                <a:spcPts val="2379"/>
              </a:lnSpc>
            </a:pPr>
            <a:r>
              <a:rPr lang="en-US" sz="1699">
                <a:solidFill>
                  <a:srgbClr val="FFFFFF"/>
                </a:solidFill>
                <a:latin typeface="Open Sans"/>
                <a:ea typeface="Open Sans"/>
                <a:cs typeface="Open Sans"/>
                <a:sym typeface="Open Sans"/>
              </a:rPr>
              <a:t>List all tracks along with their views and likes where `official_video = TRUE`.</a:t>
            </a:r>
          </a:p>
          <a:p>
            <a:pPr algn="l">
              <a:lnSpc>
                <a:spcPts val="2379"/>
              </a:lnSpc>
              <a:spcBef>
                <a:spcPct val="0"/>
              </a:spcBef>
            </a:pPr>
          </a:p>
        </p:txBody>
      </p:sp>
      <p:sp>
        <p:nvSpPr>
          <p:cNvPr name="TextBox 54" id="54"/>
          <p:cNvSpPr txBox="true"/>
          <p:nvPr/>
        </p:nvSpPr>
        <p:spPr>
          <a:xfrm rot="0">
            <a:off x="3109941" y="7141648"/>
            <a:ext cx="4016067" cy="871220"/>
          </a:xfrm>
          <a:prstGeom prst="rect">
            <a:avLst/>
          </a:prstGeom>
        </p:spPr>
        <p:txBody>
          <a:bodyPr anchor="t" rtlCol="false" tIns="0" lIns="0" bIns="0" rIns="0">
            <a:spAutoFit/>
          </a:bodyPr>
          <a:lstStyle/>
          <a:p>
            <a:pPr algn="l">
              <a:lnSpc>
                <a:spcPts val="2379"/>
              </a:lnSpc>
            </a:pPr>
            <a:r>
              <a:rPr lang="en-US" sz="1699">
                <a:solidFill>
                  <a:srgbClr val="FFFFFF"/>
                </a:solidFill>
                <a:latin typeface="Open Sans"/>
                <a:ea typeface="Open Sans"/>
                <a:cs typeface="Open Sans"/>
                <a:sym typeface="Open Sans"/>
              </a:rPr>
              <a:t>For each album, calculate the total views of all associated tracks.</a:t>
            </a:r>
          </a:p>
          <a:p>
            <a:pPr algn="l">
              <a:lnSpc>
                <a:spcPts val="2379"/>
              </a:lnSpc>
              <a:spcBef>
                <a:spcPct val="0"/>
              </a:spcBef>
            </a:pPr>
          </a:p>
        </p:txBody>
      </p:sp>
      <p:sp>
        <p:nvSpPr>
          <p:cNvPr name="TextBox 55" id="55"/>
          <p:cNvSpPr txBox="true"/>
          <p:nvPr/>
        </p:nvSpPr>
        <p:spPr>
          <a:xfrm rot="0">
            <a:off x="3109941" y="8603751"/>
            <a:ext cx="4016067" cy="1166495"/>
          </a:xfrm>
          <a:prstGeom prst="rect">
            <a:avLst/>
          </a:prstGeom>
        </p:spPr>
        <p:txBody>
          <a:bodyPr anchor="t" rtlCol="false" tIns="0" lIns="0" bIns="0" rIns="0">
            <a:spAutoFit/>
          </a:bodyPr>
          <a:lstStyle/>
          <a:p>
            <a:pPr algn="l">
              <a:lnSpc>
                <a:spcPts val="2379"/>
              </a:lnSpc>
            </a:pPr>
            <a:r>
              <a:rPr lang="en-US" sz="1699">
                <a:solidFill>
                  <a:srgbClr val="FFFFFF"/>
                </a:solidFill>
                <a:latin typeface="Open Sans"/>
                <a:ea typeface="Open Sans"/>
                <a:cs typeface="Open Sans"/>
                <a:sym typeface="Open Sans"/>
              </a:rPr>
              <a:t>Retrieve the track names that have been streamed on Spotify more than YouTube.</a:t>
            </a:r>
          </a:p>
          <a:p>
            <a:pPr algn="l">
              <a:lnSpc>
                <a:spcPts val="237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F202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
            <a:chOff x="0" y="0"/>
            <a:chExt cx="4816593" cy="270933"/>
          </a:xfrm>
        </p:grpSpPr>
        <p:sp>
          <p:nvSpPr>
            <p:cNvPr name="Freeform 3" id="3"/>
            <p:cNvSpPr/>
            <p:nvPr/>
          </p:nvSpPr>
          <p:spPr>
            <a:xfrm flipH="false" flipV="false" rot="0">
              <a:off x="0" y="0"/>
              <a:ext cx="4816592" cy="270933"/>
            </a:xfrm>
            <a:custGeom>
              <a:avLst/>
              <a:gdLst/>
              <a:ahLst/>
              <a:cxnLst/>
              <a:rect r="r" b="b" t="t" l="l"/>
              <a:pathLst>
                <a:path h="270933" w="4816592">
                  <a:moveTo>
                    <a:pt x="0" y="0"/>
                  </a:moveTo>
                  <a:lnTo>
                    <a:pt x="4816592" y="0"/>
                  </a:lnTo>
                  <a:lnTo>
                    <a:pt x="4816592" y="270933"/>
                  </a:lnTo>
                  <a:lnTo>
                    <a:pt x="0" y="270933"/>
                  </a:lnTo>
                  <a:close/>
                </a:path>
              </a:pathLst>
            </a:custGeom>
            <a:solidFill>
              <a:srgbClr val="2D2D2D"/>
            </a:solidFill>
          </p:spPr>
        </p:sp>
        <p:sp>
          <p:nvSpPr>
            <p:cNvPr name="TextBox 4" id="4"/>
            <p:cNvSpPr txBox="true"/>
            <p:nvPr/>
          </p:nvSpPr>
          <p:spPr>
            <a:xfrm>
              <a:off x="0" y="-38100"/>
              <a:ext cx="4816593" cy="3090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93116" y="453800"/>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00FFAB">
                    <a:alpha val="100000"/>
                  </a:srgbClr>
                </a:gs>
                <a:gs pos="100000">
                  <a:srgbClr val="DBFF00">
                    <a:alpha val="100000"/>
                  </a:srgbClr>
                </a:gs>
              </a:gsLst>
              <a:lin ang="2700000"/>
            </a:gra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7293116" y="545903"/>
            <a:ext cx="397367" cy="28996"/>
            <a:chOff x="0" y="0"/>
            <a:chExt cx="128243" cy="9358"/>
          </a:xfrm>
        </p:grpSpPr>
        <p:sp>
          <p:nvSpPr>
            <p:cNvPr name="Freeform 9" id="9"/>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00FFAB">
                    <a:alpha val="100000"/>
                  </a:srgbClr>
                </a:gs>
                <a:gs pos="100000">
                  <a:srgbClr val="DBFF00">
                    <a:alpha val="100000"/>
                  </a:srgbClr>
                </a:gs>
              </a:gsLst>
              <a:lin ang="2700000"/>
            </a:gradFill>
          </p:spPr>
        </p:sp>
        <p:sp>
          <p:nvSpPr>
            <p:cNvPr name="TextBox 10" id="10"/>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479107" y="350118"/>
            <a:ext cx="368680" cy="290363"/>
          </a:xfrm>
          <a:custGeom>
            <a:avLst/>
            <a:gdLst/>
            <a:ahLst/>
            <a:cxnLst/>
            <a:rect r="r" b="b" t="t" l="l"/>
            <a:pathLst>
              <a:path h="290363" w="368680">
                <a:moveTo>
                  <a:pt x="0" y="0"/>
                </a:moveTo>
                <a:lnTo>
                  <a:pt x="368680" y="0"/>
                </a:lnTo>
                <a:lnTo>
                  <a:pt x="368680" y="290364"/>
                </a:lnTo>
                <a:lnTo>
                  <a:pt x="0" y="290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7259300" y="9258300"/>
            <a:ext cx="1028700" cy="102870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00FFAB">
                    <a:alpha val="100000"/>
                  </a:srgbClr>
                </a:gs>
                <a:gs pos="100000">
                  <a:srgbClr val="DBFF00">
                    <a:alpha val="100000"/>
                  </a:srgbClr>
                </a:gs>
              </a:gsLst>
              <a:lin ang="2700000"/>
            </a:gradFill>
          </p:spPr>
        </p:sp>
        <p:sp>
          <p:nvSpPr>
            <p:cNvPr name="TextBox 14" id="1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803843" y="1205796"/>
            <a:ext cx="5655333" cy="1193801"/>
          </a:xfrm>
          <a:prstGeom prst="rect">
            <a:avLst/>
          </a:prstGeom>
        </p:spPr>
        <p:txBody>
          <a:bodyPr anchor="t" rtlCol="false" tIns="0" lIns="0" bIns="0" rIns="0">
            <a:spAutoFit/>
          </a:bodyPr>
          <a:lstStyle/>
          <a:p>
            <a:pPr algn="l">
              <a:lnSpc>
                <a:spcPts val="9799"/>
              </a:lnSpc>
              <a:spcBef>
                <a:spcPct val="0"/>
              </a:spcBef>
            </a:pPr>
            <a:r>
              <a:rPr lang="en-US" sz="6999">
                <a:solidFill>
                  <a:srgbClr val="FFFFFF"/>
                </a:solidFill>
                <a:latin typeface="Bebas Neue Cyrillic"/>
                <a:ea typeface="Bebas Neue Cyrillic"/>
                <a:cs typeface="Bebas Neue Cyrillic"/>
                <a:sym typeface="Bebas Neue Cyrillic"/>
              </a:rPr>
              <a:t>ADVANCED Level</a:t>
            </a:r>
          </a:p>
        </p:txBody>
      </p:sp>
      <p:grpSp>
        <p:nvGrpSpPr>
          <p:cNvPr name="Group 16" id="16"/>
          <p:cNvGrpSpPr/>
          <p:nvPr/>
        </p:nvGrpSpPr>
        <p:grpSpPr>
          <a:xfrm rot="0">
            <a:off x="6427975" y="1163483"/>
            <a:ext cx="351325" cy="351325"/>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00FFAB">
                    <a:alpha val="100000"/>
                  </a:srgbClr>
                </a:gs>
                <a:gs pos="100000">
                  <a:srgbClr val="DBFF00">
                    <a:alpha val="100000"/>
                  </a:srgbClr>
                </a:gs>
              </a:gsLst>
              <a:lin ang="2700000"/>
            </a:gradFill>
          </p:spPr>
        </p:sp>
        <p:sp>
          <p:nvSpPr>
            <p:cNvPr name="TextBox 18" id="18"/>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803843" y="4229172"/>
            <a:ext cx="807124" cy="807124"/>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00FFAB">
                    <a:alpha val="100000"/>
                  </a:srgbClr>
                </a:gs>
                <a:gs pos="100000">
                  <a:srgbClr val="DBFF00">
                    <a:alpha val="100000"/>
                  </a:srgbClr>
                </a:gs>
              </a:gsLst>
              <a:lin ang="2700000"/>
            </a:gradFill>
          </p:spPr>
        </p:sp>
        <p:sp>
          <p:nvSpPr>
            <p:cNvPr name="TextBox 21" id="21"/>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1803843" y="5689030"/>
            <a:ext cx="807124" cy="807124"/>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00FFAB">
                    <a:alpha val="100000"/>
                  </a:srgbClr>
                </a:gs>
                <a:gs pos="100000">
                  <a:srgbClr val="DBFF00">
                    <a:alpha val="100000"/>
                  </a:srgbClr>
                </a:gs>
              </a:gsLst>
              <a:lin ang="2700000"/>
            </a:gradFill>
          </p:spPr>
        </p:sp>
        <p:sp>
          <p:nvSpPr>
            <p:cNvPr name="TextBox 24" id="2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0">
            <a:off x="1803843" y="7148887"/>
            <a:ext cx="807124" cy="807124"/>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00FFAB">
                    <a:alpha val="100000"/>
                  </a:srgbClr>
                </a:gs>
                <a:gs pos="100000">
                  <a:srgbClr val="DBFF00">
                    <a:alpha val="100000"/>
                  </a:srgbClr>
                </a:gs>
              </a:gsLst>
              <a:lin ang="2700000"/>
            </a:gradFill>
          </p:spPr>
        </p:sp>
        <p:sp>
          <p:nvSpPr>
            <p:cNvPr name="TextBox 27" id="2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28" id="28"/>
          <p:cNvSpPr/>
          <p:nvPr/>
        </p:nvSpPr>
        <p:spPr>
          <a:xfrm flipH="false" flipV="false" rot="0">
            <a:off x="161184" y="171048"/>
            <a:ext cx="686603" cy="686603"/>
          </a:xfrm>
          <a:custGeom>
            <a:avLst/>
            <a:gdLst/>
            <a:ahLst/>
            <a:cxnLst/>
            <a:rect r="r" b="b" t="t" l="l"/>
            <a:pathLst>
              <a:path h="686603" w="686603">
                <a:moveTo>
                  <a:pt x="0" y="0"/>
                </a:moveTo>
                <a:lnTo>
                  <a:pt x="686603" y="0"/>
                </a:lnTo>
                <a:lnTo>
                  <a:pt x="686603" y="686604"/>
                </a:lnTo>
                <a:lnTo>
                  <a:pt x="0" y="686604"/>
                </a:lnTo>
                <a:lnTo>
                  <a:pt x="0" y="0"/>
                </a:lnTo>
                <a:close/>
              </a:path>
            </a:pathLst>
          </a:custGeom>
          <a:blipFill>
            <a:blip r:embed="rId4"/>
            <a:stretch>
              <a:fillRect l="0" t="0" r="0" b="0"/>
            </a:stretch>
          </a:blipFill>
        </p:spPr>
      </p:sp>
      <p:grpSp>
        <p:nvGrpSpPr>
          <p:cNvPr name="Group 29" id="29"/>
          <p:cNvGrpSpPr/>
          <p:nvPr/>
        </p:nvGrpSpPr>
        <p:grpSpPr>
          <a:xfrm rot="0">
            <a:off x="1803843" y="2828303"/>
            <a:ext cx="807124" cy="807124"/>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00FFAB">
                    <a:alpha val="100000"/>
                  </a:srgbClr>
                </a:gs>
                <a:gs pos="100000">
                  <a:srgbClr val="DBFF00">
                    <a:alpha val="100000"/>
                  </a:srgbClr>
                </a:gs>
              </a:gsLst>
              <a:lin ang="2700000"/>
            </a:gradFill>
          </p:spPr>
        </p:sp>
        <p:sp>
          <p:nvSpPr>
            <p:cNvPr name="TextBox 31" id="31"/>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grpSp>
        <p:nvGrpSpPr>
          <p:cNvPr name="Group 32" id="32"/>
          <p:cNvGrpSpPr/>
          <p:nvPr/>
        </p:nvGrpSpPr>
        <p:grpSpPr>
          <a:xfrm rot="0">
            <a:off x="1803843" y="8613237"/>
            <a:ext cx="807124" cy="807124"/>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00FFAB">
                    <a:alpha val="100000"/>
                  </a:srgbClr>
                </a:gs>
                <a:gs pos="100000">
                  <a:srgbClr val="DBFF00">
                    <a:alpha val="100000"/>
                  </a:srgbClr>
                </a:gs>
              </a:gsLst>
              <a:lin ang="2700000"/>
            </a:gradFill>
          </p:spPr>
        </p:sp>
        <p:sp>
          <p:nvSpPr>
            <p:cNvPr name="TextBox 34" id="3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35" id="35"/>
          <p:cNvSpPr/>
          <p:nvPr/>
        </p:nvSpPr>
        <p:spPr>
          <a:xfrm flipH="false" flipV="false" rot="0">
            <a:off x="7754658" y="2399597"/>
            <a:ext cx="6630387" cy="1486554"/>
          </a:xfrm>
          <a:custGeom>
            <a:avLst/>
            <a:gdLst/>
            <a:ahLst/>
            <a:cxnLst/>
            <a:rect r="r" b="b" t="t" l="l"/>
            <a:pathLst>
              <a:path h="1486554" w="6630387">
                <a:moveTo>
                  <a:pt x="0" y="0"/>
                </a:moveTo>
                <a:lnTo>
                  <a:pt x="6630388" y="0"/>
                </a:lnTo>
                <a:lnTo>
                  <a:pt x="6630388" y="1486554"/>
                </a:lnTo>
                <a:lnTo>
                  <a:pt x="0" y="1486554"/>
                </a:lnTo>
                <a:lnTo>
                  <a:pt x="0" y="0"/>
                </a:lnTo>
                <a:close/>
              </a:path>
            </a:pathLst>
          </a:custGeom>
          <a:blipFill>
            <a:blip r:embed="rId5"/>
            <a:stretch>
              <a:fillRect l="0" t="-41655" r="0" b="-116159"/>
            </a:stretch>
          </a:blipFill>
        </p:spPr>
      </p:sp>
      <p:sp>
        <p:nvSpPr>
          <p:cNvPr name="Freeform 36" id="36"/>
          <p:cNvSpPr/>
          <p:nvPr/>
        </p:nvSpPr>
        <p:spPr>
          <a:xfrm flipH="false" flipV="false" rot="0">
            <a:off x="7754658" y="6984159"/>
            <a:ext cx="6630387" cy="1497776"/>
          </a:xfrm>
          <a:custGeom>
            <a:avLst/>
            <a:gdLst/>
            <a:ahLst/>
            <a:cxnLst/>
            <a:rect r="r" b="b" t="t" l="l"/>
            <a:pathLst>
              <a:path h="1497776" w="6630387">
                <a:moveTo>
                  <a:pt x="0" y="0"/>
                </a:moveTo>
                <a:lnTo>
                  <a:pt x="6630388" y="0"/>
                </a:lnTo>
                <a:lnTo>
                  <a:pt x="6630388" y="1497776"/>
                </a:lnTo>
                <a:lnTo>
                  <a:pt x="0" y="1497776"/>
                </a:lnTo>
                <a:lnTo>
                  <a:pt x="0" y="0"/>
                </a:lnTo>
                <a:close/>
              </a:path>
            </a:pathLst>
          </a:custGeom>
          <a:blipFill>
            <a:blip r:embed="rId6"/>
            <a:stretch>
              <a:fillRect l="0" t="-174422" r="0" b="-1739"/>
            </a:stretch>
          </a:blipFill>
        </p:spPr>
      </p:sp>
      <p:sp>
        <p:nvSpPr>
          <p:cNvPr name="Freeform 37" id="37"/>
          <p:cNvSpPr/>
          <p:nvPr/>
        </p:nvSpPr>
        <p:spPr>
          <a:xfrm flipH="false" flipV="false" rot="0">
            <a:off x="7754658" y="8632326"/>
            <a:ext cx="6630387" cy="1474277"/>
          </a:xfrm>
          <a:custGeom>
            <a:avLst/>
            <a:gdLst/>
            <a:ahLst/>
            <a:cxnLst/>
            <a:rect r="r" b="b" t="t" l="l"/>
            <a:pathLst>
              <a:path h="1474277" w="6630387">
                <a:moveTo>
                  <a:pt x="0" y="0"/>
                </a:moveTo>
                <a:lnTo>
                  <a:pt x="6630388" y="0"/>
                </a:lnTo>
                <a:lnTo>
                  <a:pt x="6630388" y="1474277"/>
                </a:lnTo>
                <a:lnTo>
                  <a:pt x="0" y="1474277"/>
                </a:lnTo>
                <a:lnTo>
                  <a:pt x="0" y="0"/>
                </a:lnTo>
                <a:close/>
              </a:path>
            </a:pathLst>
          </a:custGeom>
          <a:blipFill>
            <a:blip r:embed="rId7"/>
            <a:stretch>
              <a:fillRect l="0" t="0" r="-829" b="0"/>
            </a:stretch>
          </a:blipFill>
        </p:spPr>
      </p:sp>
      <p:sp>
        <p:nvSpPr>
          <p:cNvPr name="Freeform 38" id="38"/>
          <p:cNvSpPr/>
          <p:nvPr/>
        </p:nvSpPr>
        <p:spPr>
          <a:xfrm flipH="false" flipV="false" rot="0">
            <a:off x="7754658" y="4019051"/>
            <a:ext cx="6630387" cy="1302288"/>
          </a:xfrm>
          <a:custGeom>
            <a:avLst/>
            <a:gdLst/>
            <a:ahLst/>
            <a:cxnLst/>
            <a:rect r="r" b="b" t="t" l="l"/>
            <a:pathLst>
              <a:path h="1302288" w="6630387">
                <a:moveTo>
                  <a:pt x="0" y="0"/>
                </a:moveTo>
                <a:lnTo>
                  <a:pt x="6630388" y="0"/>
                </a:lnTo>
                <a:lnTo>
                  <a:pt x="6630388" y="1302288"/>
                </a:lnTo>
                <a:lnTo>
                  <a:pt x="0" y="1302288"/>
                </a:lnTo>
                <a:lnTo>
                  <a:pt x="0" y="0"/>
                </a:lnTo>
                <a:close/>
              </a:path>
            </a:pathLst>
          </a:custGeom>
          <a:blipFill>
            <a:blip r:embed="rId5"/>
            <a:stretch>
              <a:fillRect l="0" t="-273041" r="-26758" b="0"/>
            </a:stretch>
          </a:blipFill>
        </p:spPr>
      </p:sp>
      <p:sp>
        <p:nvSpPr>
          <p:cNvPr name="Freeform 39" id="39"/>
          <p:cNvSpPr/>
          <p:nvPr/>
        </p:nvSpPr>
        <p:spPr>
          <a:xfrm flipH="false" flipV="false" rot="0">
            <a:off x="7754658" y="5454239"/>
            <a:ext cx="6630387" cy="1379528"/>
          </a:xfrm>
          <a:custGeom>
            <a:avLst/>
            <a:gdLst/>
            <a:ahLst/>
            <a:cxnLst/>
            <a:rect r="r" b="b" t="t" l="l"/>
            <a:pathLst>
              <a:path h="1379528" w="6630387">
                <a:moveTo>
                  <a:pt x="0" y="0"/>
                </a:moveTo>
                <a:lnTo>
                  <a:pt x="6630388" y="0"/>
                </a:lnTo>
                <a:lnTo>
                  <a:pt x="6630388" y="1379528"/>
                </a:lnTo>
                <a:lnTo>
                  <a:pt x="0" y="1379528"/>
                </a:lnTo>
                <a:lnTo>
                  <a:pt x="0" y="0"/>
                </a:lnTo>
                <a:close/>
              </a:path>
            </a:pathLst>
          </a:custGeom>
          <a:blipFill>
            <a:blip r:embed="rId6"/>
            <a:stretch>
              <a:fillRect l="0" t="-28677" r="0" b="-171155"/>
            </a:stretch>
          </a:blipFill>
        </p:spPr>
      </p:sp>
      <p:sp>
        <p:nvSpPr>
          <p:cNvPr name="TextBox 40" id="40"/>
          <p:cNvSpPr txBox="true"/>
          <p:nvPr/>
        </p:nvSpPr>
        <p:spPr>
          <a:xfrm rot="0">
            <a:off x="15940842" y="405840"/>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41" id="41"/>
          <p:cNvSpPr txBox="true"/>
          <p:nvPr/>
        </p:nvSpPr>
        <p:spPr>
          <a:xfrm rot="0">
            <a:off x="14385046" y="405840"/>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Me</a:t>
            </a:r>
          </a:p>
        </p:txBody>
      </p:sp>
      <p:sp>
        <p:nvSpPr>
          <p:cNvPr name="TextBox 42" id="42"/>
          <p:cNvSpPr txBox="true"/>
          <p:nvPr/>
        </p:nvSpPr>
        <p:spPr>
          <a:xfrm rot="0">
            <a:off x="13154289" y="405840"/>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Photo</a:t>
            </a:r>
          </a:p>
        </p:txBody>
      </p:sp>
      <p:sp>
        <p:nvSpPr>
          <p:cNvPr name="TextBox 43" id="43"/>
          <p:cNvSpPr txBox="true"/>
          <p:nvPr/>
        </p:nvSpPr>
        <p:spPr>
          <a:xfrm rot="0">
            <a:off x="11898530" y="405840"/>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44" id="44"/>
          <p:cNvSpPr txBox="true"/>
          <p:nvPr/>
        </p:nvSpPr>
        <p:spPr>
          <a:xfrm rot="0">
            <a:off x="17424916" y="9626320"/>
            <a:ext cx="697468" cy="264160"/>
          </a:xfrm>
          <a:prstGeom prst="rect">
            <a:avLst/>
          </a:prstGeom>
        </p:spPr>
        <p:txBody>
          <a:bodyPr anchor="t" rtlCol="false" tIns="0" lIns="0" bIns="0" rIns="0">
            <a:spAutoFit/>
          </a:bodyPr>
          <a:lstStyle/>
          <a:p>
            <a:pPr algn="ctr">
              <a:lnSpc>
                <a:spcPts val="2239"/>
              </a:lnSpc>
              <a:spcBef>
                <a:spcPct val="0"/>
              </a:spcBef>
            </a:pPr>
            <a:r>
              <a:rPr lang="en-US" b="true" sz="1599">
                <a:solidFill>
                  <a:srgbClr val="1F2020"/>
                </a:solidFill>
                <a:latin typeface="Open Sans Bold"/>
                <a:ea typeface="Open Sans Bold"/>
                <a:cs typeface="Open Sans Bold"/>
                <a:sym typeface="Open Sans Bold"/>
              </a:rPr>
              <a:t>07</a:t>
            </a:r>
          </a:p>
        </p:txBody>
      </p:sp>
      <p:sp>
        <p:nvSpPr>
          <p:cNvPr name="TextBox 45" id="45"/>
          <p:cNvSpPr txBox="true"/>
          <p:nvPr/>
        </p:nvSpPr>
        <p:spPr>
          <a:xfrm rot="0">
            <a:off x="1931340" y="4427916"/>
            <a:ext cx="552131" cy="371701"/>
          </a:xfrm>
          <a:prstGeom prst="rect">
            <a:avLst/>
          </a:prstGeom>
        </p:spPr>
        <p:txBody>
          <a:bodyPr anchor="t" rtlCol="false" tIns="0" lIns="0" bIns="0" rIns="0">
            <a:spAutoFit/>
          </a:bodyPr>
          <a:lstStyle/>
          <a:p>
            <a:pPr algn="ctr">
              <a:lnSpc>
                <a:spcPts val="3096"/>
              </a:lnSpc>
              <a:spcBef>
                <a:spcPct val="0"/>
              </a:spcBef>
            </a:pPr>
            <a:r>
              <a:rPr lang="en-US" b="true" sz="2212">
                <a:solidFill>
                  <a:srgbClr val="080517"/>
                </a:solidFill>
                <a:latin typeface="Open Sans Bold"/>
                <a:ea typeface="Open Sans Bold"/>
                <a:cs typeface="Open Sans Bold"/>
                <a:sym typeface="Open Sans Bold"/>
              </a:rPr>
              <a:t>02</a:t>
            </a:r>
          </a:p>
        </p:txBody>
      </p:sp>
      <p:sp>
        <p:nvSpPr>
          <p:cNvPr name="TextBox 46" id="46"/>
          <p:cNvSpPr txBox="true"/>
          <p:nvPr/>
        </p:nvSpPr>
        <p:spPr>
          <a:xfrm rot="0">
            <a:off x="3109941" y="2936272"/>
            <a:ext cx="4016067" cy="871220"/>
          </a:xfrm>
          <a:prstGeom prst="rect">
            <a:avLst/>
          </a:prstGeom>
        </p:spPr>
        <p:txBody>
          <a:bodyPr anchor="t" rtlCol="false" tIns="0" lIns="0" bIns="0" rIns="0">
            <a:spAutoFit/>
          </a:bodyPr>
          <a:lstStyle/>
          <a:p>
            <a:pPr algn="l">
              <a:lnSpc>
                <a:spcPts val="2379"/>
              </a:lnSpc>
            </a:pPr>
            <a:r>
              <a:rPr lang="en-US" sz="1699">
                <a:solidFill>
                  <a:srgbClr val="FFFFFF"/>
                </a:solidFill>
                <a:latin typeface="Open Sans"/>
                <a:ea typeface="Open Sans"/>
                <a:cs typeface="Open Sans"/>
                <a:sym typeface="Open Sans"/>
              </a:rPr>
              <a:t>Find the top 3 most-viewed tracks for each artist using window functions.</a:t>
            </a:r>
          </a:p>
          <a:p>
            <a:pPr algn="l">
              <a:lnSpc>
                <a:spcPts val="2379"/>
              </a:lnSpc>
              <a:spcBef>
                <a:spcPct val="0"/>
              </a:spcBef>
            </a:pPr>
          </a:p>
        </p:txBody>
      </p:sp>
      <p:sp>
        <p:nvSpPr>
          <p:cNvPr name="TextBox 47" id="47"/>
          <p:cNvSpPr txBox="true"/>
          <p:nvPr/>
        </p:nvSpPr>
        <p:spPr>
          <a:xfrm rot="0">
            <a:off x="1931340" y="5887773"/>
            <a:ext cx="552131" cy="371701"/>
          </a:xfrm>
          <a:prstGeom prst="rect">
            <a:avLst/>
          </a:prstGeom>
        </p:spPr>
        <p:txBody>
          <a:bodyPr anchor="t" rtlCol="false" tIns="0" lIns="0" bIns="0" rIns="0">
            <a:spAutoFit/>
          </a:bodyPr>
          <a:lstStyle/>
          <a:p>
            <a:pPr algn="ctr">
              <a:lnSpc>
                <a:spcPts val="3096"/>
              </a:lnSpc>
              <a:spcBef>
                <a:spcPct val="0"/>
              </a:spcBef>
            </a:pPr>
            <a:r>
              <a:rPr lang="en-US" b="true" sz="2212">
                <a:solidFill>
                  <a:srgbClr val="080517"/>
                </a:solidFill>
                <a:latin typeface="Open Sans Bold"/>
                <a:ea typeface="Open Sans Bold"/>
                <a:cs typeface="Open Sans Bold"/>
                <a:sym typeface="Open Sans Bold"/>
              </a:rPr>
              <a:t>03</a:t>
            </a:r>
          </a:p>
        </p:txBody>
      </p:sp>
      <p:sp>
        <p:nvSpPr>
          <p:cNvPr name="TextBox 48" id="48"/>
          <p:cNvSpPr txBox="true"/>
          <p:nvPr/>
        </p:nvSpPr>
        <p:spPr>
          <a:xfrm rot="0">
            <a:off x="1931340" y="7347631"/>
            <a:ext cx="552131" cy="371701"/>
          </a:xfrm>
          <a:prstGeom prst="rect">
            <a:avLst/>
          </a:prstGeom>
        </p:spPr>
        <p:txBody>
          <a:bodyPr anchor="t" rtlCol="false" tIns="0" lIns="0" bIns="0" rIns="0">
            <a:spAutoFit/>
          </a:bodyPr>
          <a:lstStyle/>
          <a:p>
            <a:pPr algn="ctr">
              <a:lnSpc>
                <a:spcPts val="3096"/>
              </a:lnSpc>
              <a:spcBef>
                <a:spcPct val="0"/>
              </a:spcBef>
            </a:pPr>
            <a:r>
              <a:rPr lang="en-US" b="true" sz="2212">
                <a:solidFill>
                  <a:srgbClr val="080517"/>
                </a:solidFill>
                <a:latin typeface="Open Sans Bold"/>
                <a:ea typeface="Open Sans Bold"/>
                <a:cs typeface="Open Sans Bold"/>
                <a:sym typeface="Open Sans Bold"/>
              </a:rPr>
              <a:t>04</a:t>
            </a:r>
          </a:p>
        </p:txBody>
      </p:sp>
      <p:sp>
        <p:nvSpPr>
          <p:cNvPr name="TextBox 49" id="49"/>
          <p:cNvSpPr txBox="true"/>
          <p:nvPr/>
        </p:nvSpPr>
        <p:spPr>
          <a:xfrm rot="0">
            <a:off x="1063990" y="262890"/>
            <a:ext cx="1550287" cy="511811"/>
          </a:xfrm>
          <a:prstGeom prst="rect">
            <a:avLst/>
          </a:prstGeom>
        </p:spPr>
        <p:txBody>
          <a:bodyPr anchor="t" rtlCol="false" tIns="0" lIns="0" bIns="0" rIns="0">
            <a:spAutoFit/>
          </a:bodyPr>
          <a:lstStyle/>
          <a:p>
            <a:pPr algn="l">
              <a:lnSpc>
                <a:spcPts val="4339"/>
              </a:lnSpc>
              <a:spcBef>
                <a:spcPct val="0"/>
              </a:spcBef>
            </a:pPr>
            <a:r>
              <a:rPr lang="en-US" b="true" sz="3099">
                <a:solidFill>
                  <a:srgbClr val="1ED461"/>
                </a:solidFill>
                <a:latin typeface="Open Sans Bold"/>
                <a:ea typeface="Open Sans Bold"/>
                <a:cs typeface="Open Sans Bold"/>
                <a:sym typeface="Open Sans Bold"/>
              </a:rPr>
              <a:t>Spotify</a:t>
            </a:r>
          </a:p>
        </p:txBody>
      </p:sp>
      <p:sp>
        <p:nvSpPr>
          <p:cNvPr name="TextBox 50" id="50"/>
          <p:cNvSpPr txBox="true"/>
          <p:nvPr/>
        </p:nvSpPr>
        <p:spPr>
          <a:xfrm rot="0">
            <a:off x="1931340" y="3048000"/>
            <a:ext cx="552131" cy="371537"/>
          </a:xfrm>
          <a:prstGeom prst="rect">
            <a:avLst/>
          </a:prstGeom>
        </p:spPr>
        <p:txBody>
          <a:bodyPr anchor="t" rtlCol="false" tIns="0" lIns="0" bIns="0" rIns="0">
            <a:spAutoFit/>
          </a:bodyPr>
          <a:lstStyle/>
          <a:p>
            <a:pPr algn="ctr">
              <a:lnSpc>
                <a:spcPts val="3096"/>
              </a:lnSpc>
              <a:spcBef>
                <a:spcPct val="0"/>
              </a:spcBef>
            </a:pPr>
            <a:r>
              <a:rPr lang="en-US" b="true" sz="2212">
                <a:solidFill>
                  <a:srgbClr val="080517"/>
                </a:solidFill>
                <a:latin typeface="Open Sans Bold"/>
                <a:ea typeface="Open Sans Bold"/>
                <a:cs typeface="Open Sans Bold"/>
                <a:sym typeface="Open Sans Bold"/>
              </a:rPr>
              <a:t>01</a:t>
            </a:r>
          </a:p>
        </p:txBody>
      </p:sp>
      <p:sp>
        <p:nvSpPr>
          <p:cNvPr name="TextBox 51" id="51"/>
          <p:cNvSpPr txBox="true"/>
          <p:nvPr/>
        </p:nvSpPr>
        <p:spPr>
          <a:xfrm rot="0">
            <a:off x="1931340" y="8811898"/>
            <a:ext cx="552131" cy="371701"/>
          </a:xfrm>
          <a:prstGeom prst="rect">
            <a:avLst/>
          </a:prstGeom>
        </p:spPr>
        <p:txBody>
          <a:bodyPr anchor="t" rtlCol="false" tIns="0" lIns="0" bIns="0" rIns="0">
            <a:spAutoFit/>
          </a:bodyPr>
          <a:lstStyle/>
          <a:p>
            <a:pPr algn="ctr">
              <a:lnSpc>
                <a:spcPts val="3096"/>
              </a:lnSpc>
              <a:spcBef>
                <a:spcPct val="0"/>
              </a:spcBef>
            </a:pPr>
            <a:r>
              <a:rPr lang="en-US" b="true" sz="2212">
                <a:solidFill>
                  <a:srgbClr val="080517"/>
                </a:solidFill>
                <a:latin typeface="Open Sans Bold"/>
                <a:ea typeface="Open Sans Bold"/>
                <a:cs typeface="Open Sans Bold"/>
                <a:sym typeface="Open Sans Bold"/>
              </a:rPr>
              <a:t>05</a:t>
            </a:r>
          </a:p>
        </p:txBody>
      </p:sp>
      <p:sp>
        <p:nvSpPr>
          <p:cNvPr name="TextBox 52" id="52"/>
          <p:cNvSpPr txBox="true"/>
          <p:nvPr/>
        </p:nvSpPr>
        <p:spPr>
          <a:xfrm rot="0">
            <a:off x="3109941" y="4219686"/>
            <a:ext cx="4016067" cy="853440"/>
          </a:xfrm>
          <a:prstGeom prst="rect">
            <a:avLst/>
          </a:prstGeom>
        </p:spPr>
        <p:txBody>
          <a:bodyPr anchor="t" rtlCol="false" tIns="0" lIns="0" bIns="0" rIns="0">
            <a:spAutoFit/>
          </a:bodyPr>
          <a:lstStyle/>
          <a:p>
            <a:pPr algn="l">
              <a:lnSpc>
                <a:spcPts val="2379"/>
              </a:lnSpc>
            </a:pPr>
            <a:r>
              <a:rPr lang="en-US" sz="1699">
                <a:solidFill>
                  <a:srgbClr val="FFFFFF"/>
                </a:solidFill>
                <a:latin typeface="Open Sans"/>
                <a:ea typeface="Open Sans"/>
                <a:cs typeface="Open Sans"/>
                <a:sym typeface="Open Sans"/>
              </a:rPr>
              <a:t>Write a query to find tracks where the liveness score is above the average.</a:t>
            </a:r>
          </a:p>
          <a:p>
            <a:pPr algn="l">
              <a:lnSpc>
                <a:spcPts val="2239"/>
              </a:lnSpc>
              <a:spcBef>
                <a:spcPct val="0"/>
              </a:spcBef>
            </a:pPr>
          </a:p>
        </p:txBody>
      </p:sp>
      <p:sp>
        <p:nvSpPr>
          <p:cNvPr name="TextBox 53" id="53"/>
          <p:cNvSpPr txBox="true"/>
          <p:nvPr/>
        </p:nvSpPr>
        <p:spPr>
          <a:xfrm rot="0">
            <a:off x="3109941" y="5679544"/>
            <a:ext cx="4016067" cy="1443990"/>
          </a:xfrm>
          <a:prstGeom prst="rect">
            <a:avLst/>
          </a:prstGeom>
        </p:spPr>
        <p:txBody>
          <a:bodyPr anchor="t" rtlCol="false" tIns="0" lIns="0" bIns="0" rIns="0">
            <a:spAutoFit/>
          </a:bodyPr>
          <a:lstStyle/>
          <a:p>
            <a:pPr algn="l">
              <a:lnSpc>
                <a:spcPts val="2379"/>
              </a:lnSpc>
            </a:pPr>
            <a:r>
              <a:rPr lang="en-US" sz="1699">
                <a:solidFill>
                  <a:srgbClr val="FFFFFF"/>
                </a:solidFill>
                <a:latin typeface="Open Sans"/>
                <a:ea typeface="Open Sans"/>
                <a:cs typeface="Open Sans"/>
                <a:sym typeface="Open Sans"/>
              </a:rPr>
              <a:t>Use a `WITH` clause to calculate the difference between the highest and lowest energy values for tracks in each album.</a:t>
            </a:r>
          </a:p>
          <a:p>
            <a:pPr algn="l">
              <a:lnSpc>
                <a:spcPts val="2239"/>
              </a:lnSpc>
              <a:spcBef>
                <a:spcPct val="0"/>
              </a:spcBef>
            </a:pPr>
          </a:p>
        </p:txBody>
      </p:sp>
      <p:sp>
        <p:nvSpPr>
          <p:cNvPr name="TextBox 54" id="54"/>
          <p:cNvSpPr txBox="true"/>
          <p:nvPr/>
        </p:nvSpPr>
        <p:spPr>
          <a:xfrm rot="0">
            <a:off x="3109941" y="7141648"/>
            <a:ext cx="4016067" cy="853440"/>
          </a:xfrm>
          <a:prstGeom prst="rect">
            <a:avLst/>
          </a:prstGeom>
        </p:spPr>
        <p:txBody>
          <a:bodyPr anchor="t" rtlCol="false" tIns="0" lIns="0" bIns="0" rIns="0">
            <a:spAutoFit/>
          </a:bodyPr>
          <a:lstStyle/>
          <a:p>
            <a:pPr algn="l">
              <a:lnSpc>
                <a:spcPts val="2379"/>
              </a:lnSpc>
            </a:pPr>
            <a:r>
              <a:rPr lang="en-US" sz="1699">
                <a:solidFill>
                  <a:srgbClr val="FFFFFF"/>
                </a:solidFill>
                <a:latin typeface="Open Sans"/>
                <a:ea typeface="Open Sans"/>
                <a:cs typeface="Open Sans"/>
                <a:sym typeface="Open Sans"/>
              </a:rPr>
              <a:t>Find tracks where the energy-to-liveness ratio is greater than 1.2.</a:t>
            </a:r>
          </a:p>
          <a:p>
            <a:pPr algn="l">
              <a:lnSpc>
                <a:spcPts val="2239"/>
              </a:lnSpc>
              <a:spcBef>
                <a:spcPct val="0"/>
              </a:spcBef>
            </a:pPr>
          </a:p>
        </p:txBody>
      </p:sp>
      <p:sp>
        <p:nvSpPr>
          <p:cNvPr name="TextBox 55" id="55"/>
          <p:cNvSpPr txBox="true"/>
          <p:nvPr/>
        </p:nvSpPr>
        <p:spPr>
          <a:xfrm rot="0">
            <a:off x="3109941" y="8603751"/>
            <a:ext cx="4016067" cy="1166495"/>
          </a:xfrm>
          <a:prstGeom prst="rect">
            <a:avLst/>
          </a:prstGeom>
        </p:spPr>
        <p:txBody>
          <a:bodyPr anchor="t" rtlCol="false" tIns="0" lIns="0" bIns="0" rIns="0">
            <a:spAutoFit/>
          </a:bodyPr>
          <a:lstStyle/>
          <a:p>
            <a:pPr algn="l">
              <a:lnSpc>
                <a:spcPts val="2379"/>
              </a:lnSpc>
            </a:pPr>
            <a:r>
              <a:rPr lang="en-US" sz="1699">
                <a:solidFill>
                  <a:srgbClr val="FFFFFF"/>
                </a:solidFill>
                <a:latin typeface="Open Sans"/>
                <a:ea typeface="Open Sans"/>
                <a:cs typeface="Open Sans"/>
                <a:sym typeface="Open Sans"/>
              </a:rPr>
              <a:t>Calculate the cumulative sum of likes for tracks ordered by the number of views, using window functions.</a:t>
            </a:r>
          </a:p>
          <a:p>
            <a:pPr algn="l">
              <a:lnSpc>
                <a:spcPts val="2379"/>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F202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
            <a:chOff x="0" y="0"/>
            <a:chExt cx="4816593" cy="270933"/>
          </a:xfrm>
        </p:grpSpPr>
        <p:sp>
          <p:nvSpPr>
            <p:cNvPr name="Freeform 3" id="3"/>
            <p:cNvSpPr/>
            <p:nvPr/>
          </p:nvSpPr>
          <p:spPr>
            <a:xfrm flipH="false" flipV="false" rot="0">
              <a:off x="0" y="0"/>
              <a:ext cx="4816592" cy="270933"/>
            </a:xfrm>
            <a:custGeom>
              <a:avLst/>
              <a:gdLst/>
              <a:ahLst/>
              <a:cxnLst/>
              <a:rect r="r" b="b" t="t" l="l"/>
              <a:pathLst>
                <a:path h="270933" w="4816592">
                  <a:moveTo>
                    <a:pt x="0" y="0"/>
                  </a:moveTo>
                  <a:lnTo>
                    <a:pt x="4816592" y="0"/>
                  </a:lnTo>
                  <a:lnTo>
                    <a:pt x="4816592" y="270933"/>
                  </a:lnTo>
                  <a:lnTo>
                    <a:pt x="0" y="270933"/>
                  </a:lnTo>
                  <a:close/>
                </a:path>
              </a:pathLst>
            </a:custGeom>
            <a:solidFill>
              <a:srgbClr val="2D2D2D"/>
            </a:solidFill>
          </p:spPr>
        </p:sp>
        <p:sp>
          <p:nvSpPr>
            <p:cNvPr name="TextBox 4" id="4"/>
            <p:cNvSpPr txBox="true"/>
            <p:nvPr/>
          </p:nvSpPr>
          <p:spPr>
            <a:xfrm>
              <a:off x="0" y="-38100"/>
              <a:ext cx="4816593" cy="3090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93116" y="453800"/>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00FFAB">
                    <a:alpha val="100000"/>
                  </a:srgbClr>
                </a:gs>
                <a:gs pos="100000">
                  <a:srgbClr val="DBFF00">
                    <a:alpha val="100000"/>
                  </a:srgbClr>
                </a:gs>
              </a:gsLst>
              <a:lin ang="2700000"/>
            </a:gra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7293116" y="545903"/>
            <a:ext cx="397367" cy="28996"/>
            <a:chOff x="0" y="0"/>
            <a:chExt cx="128243" cy="9358"/>
          </a:xfrm>
        </p:grpSpPr>
        <p:sp>
          <p:nvSpPr>
            <p:cNvPr name="Freeform 9" id="9"/>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00FFAB">
                    <a:alpha val="100000"/>
                  </a:srgbClr>
                </a:gs>
                <a:gs pos="100000">
                  <a:srgbClr val="DBFF00">
                    <a:alpha val="100000"/>
                  </a:srgbClr>
                </a:gs>
              </a:gsLst>
              <a:lin ang="2700000"/>
            </a:gradFill>
          </p:spPr>
        </p:sp>
        <p:sp>
          <p:nvSpPr>
            <p:cNvPr name="TextBox 10" id="10"/>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479107" y="350118"/>
            <a:ext cx="368680" cy="290363"/>
          </a:xfrm>
          <a:custGeom>
            <a:avLst/>
            <a:gdLst/>
            <a:ahLst/>
            <a:cxnLst/>
            <a:rect r="r" b="b" t="t" l="l"/>
            <a:pathLst>
              <a:path h="290363" w="368680">
                <a:moveTo>
                  <a:pt x="0" y="0"/>
                </a:moveTo>
                <a:lnTo>
                  <a:pt x="368680" y="0"/>
                </a:lnTo>
                <a:lnTo>
                  <a:pt x="368680" y="290364"/>
                </a:lnTo>
                <a:lnTo>
                  <a:pt x="0" y="290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7259300" y="9258300"/>
            <a:ext cx="1028700" cy="102870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00FFAB">
                    <a:alpha val="100000"/>
                  </a:srgbClr>
                </a:gs>
                <a:gs pos="100000">
                  <a:srgbClr val="DBFF00">
                    <a:alpha val="100000"/>
                  </a:srgbClr>
                </a:gs>
              </a:gsLst>
              <a:lin ang="2700000"/>
            </a:gradFill>
          </p:spPr>
        </p:sp>
        <p:sp>
          <p:nvSpPr>
            <p:cNvPr name="TextBox 14" id="1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161184" y="171048"/>
            <a:ext cx="686603" cy="686603"/>
          </a:xfrm>
          <a:custGeom>
            <a:avLst/>
            <a:gdLst/>
            <a:ahLst/>
            <a:cxnLst/>
            <a:rect r="r" b="b" t="t" l="l"/>
            <a:pathLst>
              <a:path h="686603" w="686603">
                <a:moveTo>
                  <a:pt x="0" y="0"/>
                </a:moveTo>
                <a:lnTo>
                  <a:pt x="686603" y="0"/>
                </a:lnTo>
                <a:lnTo>
                  <a:pt x="686603" y="686604"/>
                </a:lnTo>
                <a:lnTo>
                  <a:pt x="0" y="686604"/>
                </a:lnTo>
                <a:lnTo>
                  <a:pt x="0" y="0"/>
                </a:lnTo>
                <a:close/>
              </a:path>
            </a:pathLst>
          </a:custGeom>
          <a:blipFill>
            <a:blip r:embed="rId4"/>
            <a:stretch>
              <a:fillRect l="0" t="0" r="0" b="0"/>
            </a:stretch>
          </a:blipFill>
        </p:spPr>
      </p:sp>
      <p:sp>
        <p:nvSpPr>
          <p:cNvPr name="Freeform 16" id="16"/>
          <p:cNvSpPr/>
          <p:nvPr/>
        </p:nvSpPr>
        <p:spPr>
          <a:xfrm flipH="false" flipV="false" rot="0">
            <a:off x="9858458" y="3479676"/>
            <a:ext cx="7633341" cy="4644487"/>
          </a:xfrm>
          <a:custGeom>
            <a:avLst/>
            <a:gdLst/>
            <a:ahLst/>
            <a:cxnLst/>
            <a:rect r="r" b="b" t="t" l="l"/>
            <a:pathLst>
              <a:path h="4644487" w="7633341">
                <a:moveTo>
                  <a:pt x="0" y="0"/>
                </a:moveTo>
                <a:lnTo>
                  <a:pt x="7633341" y="0"/>
                </a:lnTo>
                <a:lnTo>
                  <a:pt x="7633341" y="4644488"/>
                </a:lnTo>
                <a:lnTo>
                  <a:pt x="0" y="4644488"/>
                </a:lnTo>
                <a:lnTo>
                  <a:pt x="0" y="0"/>
                </a:lnTo>
                <a:close/>
              </a:path>
            </a:pathLst>
          </a:custGeom>
          <a:blipFill>
            <a:blip r:embed="rId5"/>
            <a:stretch>
              <a:fillRect l="0" t="0" r="0" b="0"/>
            </a:stretch>
          </a:blipFill>
        </p:spPr>
      </p:sp>
      <p:sp>
        <p:nvSpPr>
          <p:cNvPr name="Freeform 17" id="17"/>
          <p:cNvSpPr/>
          <p:nvPr/>
        </p:nvSpPr>
        <p:spPr>
          <a:xfrm flipH="false" flipV="false" rot="0">
            <a:off x="479107" y="3622393"/>
            <a:ext cx="8659627" cy="4501771"/>
          </a:xfrm>
          <a:custGeom>
            <a:avLst/>
            <a:gdLst/>
            <a:ahLst/>
            <a:cxnLst/>
            <a:rect r="r" b="b" t="t" l="l"/>
            <a:pathLst>
              <a:path h="4501771" w="8659627">
                <a:moveTo>
                  <a:pt x="0" y="0"/>
                </a:moveTo>
                <a:lnTo>
                  <a:pt x="8659627" y="0"/>
                </a:lnTo>
                <a:lnTo>
                  <a:pt x="8659627" y="4501771"/>
                </a:lnTo>
                <a:lnTo>
                  <a:pt x="0" y="4501771"/>
                </a:lnTo>
                <a:lnTo>
                  <a:pt x="0" y="0"/>
                </a:lnTo>
                <a:close/>
              </a:path>
            </a:pathLst>
          </a:custGeom>
          <a:blipFill>
            <a:blip r:embed="rId6"/>
            <a:stretch>
              <a:fillRect l="0" t="0" r="-2315" b="0"/>
            </a:stretch>
          </a:blipFill>
        </p:spPr>
      </p:sp>
      <p:sp>
        <p:nvSpPr>
          <p:cNvPr name="TextBox 18" id="18"/>
          <p:cNvSpPr txBox="true"/>
          <p:nvPr/>
        </p:nvSpPr>
        <p:spPr>
          <a:xfrm rot="0">
            <a:off x="1028700" y="405840"/>
            <a:ext cx="1550287" cy="197971"/>
          </a:xfrm>
          <a:prstGeom prst="rect">
            <a:avLst/>
          </a:prstGeom>
        </p:spPr>
        <p:txBody>
          <a:bodyPr anchor="t" rtlCol="false" tIns="0" lIns="0" bIns="0" rIns="0">
            <a:spAutoFit/>
          </a:bodyPr>
          <a:lstStyle/>
          <a:p>
            <a:pPr algn="l">
              <a:lnSpc>
                <a:spcPts val="1680"/>
              </a:lnSpc>
              <a:spcBef>
                <a:spcPct val="0"/>
              </a:spcBef>
            </a:pPr>
            <a:r>
              <a:rPr lang="en-US" b="true" sz="1200">
                <a:solidFill>
                  <a:srgbClr val="FFFFFF"/>
                </a:solidFill>
                <a:latin typeface="Open Sans Bold"/>
                <a:ea typeface="Open Sans Bold"/>
                <a:cs typeface="Open Sans Bold"/>
                <a:sym typeface="Open Sans Bold"/>
              </a:rPr>
              <a:t>Studio Shodwe</a:t>
            </a:r>
          </a:p>
        </p:txBody>
      </p:sp>
      <p:sp>
        <p:nvSpPr>
          <p:cNvPr name="TextBox 19" id="19"/>
          <p:cNvSpPr txBox="true"/>
          <p:nvPr/>
        </p:nvSpPr>
        <p:spPr>
          <a:xfrm rot="0">
            <a:off x="15940842" y="405840"/>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20" id="20"/>
          <p:cNvSpPr txBox="true"/>
          <p:nvPr/>
        </p:nvSpPr>
        <p:spPr>
          <a:xfrm rot="0">
            <a:off x="14385046" y="405840"/>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Me</a:t>
            </a:r>
          </a:p>
        </p:txBody>
      </p:sp>
      <p:sp>
        <p:nvSpPr>
          <p:cNvPr name="TextBox 21" id="21"/>
          <p:cNvSpPr txBox="true"/>
          <p:nvPr/>
        </p:nvSpPr>
        <p:spPr>
          <a:xfrm rot="0">
            <a:off x="13154289" y="405840"/>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Photo</a:t>
            </a:r>
          </a:p>
        </p:txBody>
      </p:sp>
      <p:sp>
        <p:nvSpPr>
          <p:cNvPr name="TextBox 22" id="22"/>
          <p:cNvSpPr txBox="true"/>
          <p:nvPr/>
        </p:nvSpPr>
        <p:spPr>
          <a:xfrm rot="0">
            <a:off x="11898530" y="405840"/>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23" id="23"/>
          <p:cNvSpPr txBox="true"/>
          <p:nvPr/>
        </p:nvSpPr>
        <p:spPr>
          <a:xfrm rot="0">
            <a:off x="17424916" y="9626320"/>
            <a:ext cx="697468" cy="264160"/>
          </a:xfrm>
          <a:prstGeom prst="rect">
            <a:avLst/>
          </a:prstGeom>
        </p:spPr>
        <p:txBody>
          <a:bodyPr anchor="t" rtlCol="false" tIns="0" lIns="0" bIns="0" rIns="0">
            <a:spAutoFit/>
          </a:bodyPr>
          <a:lstStyle/>
          <a:p>
            <a:pPr algn="ctr">
              <a:lnSpc>
                <a:spcPts val="2239"/>
              </a:lnSpc>
              <a:spcBef>
                <a:spcPct val="0"/>
              </a:spcBef>
            </a:pPr>
            <a:r>
              <a:rPr lang="en-US" b="true" sz="1599">
                <a:solidFill>
                  <a:srgbClr val="1F2020"/>
                </a:solidFill>
                <a:latin typeface="Open Sans Bold"/>
                <a:ea typeface="Open Sans Bold"/>
                <a:cs typeface="Open Sans Bold"/>
                <a:sym typeface="Open Sans Bold"/>
              </a:rPr>
              <a:t>08</a:t>
            </a:r>
          </a:p>
        </p:txBody>
      </p:sp>
      <p:sp>
        <p:nvSpPr>
          <p:cNvPr name="TextBox 24" id="24"/>
          <p:cNvSpPr txBox="true"/>
          <p:nvPr/>
        </p:nvSpPr>
        <p:spPr>
          <a:xfrm rot="0">
            <a:off x="2186514" y="1901320"/>
            <a:ext cx="4359489" cy="860426"/>
          </a:xfrm>
          <a:prstGeom prst="rect">
            <a:avLst/>
          </a:prstGeom>
        </p:spPr>
        <p:txBody>
          <a:bodyPr anchor="t" rtlCol="false" tIns="0" lIns="0" bIns="0" rIns="0">
            <a:spAutoFit/>
          </a:bodyPr>
          <a:lstStyle/>
          <a:p>
            <a:pPr algn="ctr">
              <a:lnSpc>
                <a:spcPts val="3499"/>
              </a:lnSpc>
              <a:spcBef>
                <a:spcPct val="0"/>
              </a:spcBef>
            </a:pPr>
            <a:r>
              <a:rPr lang="en-US" b="true" sz="2499">
                <a:solidFill>
                  <a:srgbClr val="83FF44"/>
                </a:solidFill>
                <a:latin typeface="Open Sans Bold"/>
                <a:ea typeface="Open Sans Bold"/>
                <a:cs typeface="Open Sans Bold"/>
                <a:sym typeface="Open Sans Bold"/>
              </a:rPr>
              <a:t>Initial Query Performance Analysis Using EXPLAIN</a:t>
            </a:r>
          </a:p>
        </p:txBody>
      </p:sp>
      <p:sp>
        <p:nvSpPr>
          <p:cNvPr name="TextBox 25" id="25"/>
          <p:cNvSpPr txBox="true"/>
          <p:nvPr/>
        </p:nvSpPr>
        <p:spPr>
          <a:xfrm rot="0">
            <a:off x="10712122" y="1901320"/>
            <a:ext cx="5619790" cy="860426"/>
          </a:xfrm>
          <a:prstGeom prst="rect">
            <a:avLst/>
          </a:prstGeom>
        </p:spPr>
        <p:txBody>
          <a:bodyPr anchor="t" rtlCol="false" tIns="0" lIns="0" bIns="0" rIns="0">
            <a:spAutoFit/>
          </a:bodyPr>
          <a:lstStyle/>
          <a:p>
            <a:pPr algn="ctr">
              <a:lnSpc>
                <a:spcPts val="3499"/>
              </a:lnSpc>
              <a:spcBef>
                <a:spcPct val="0"/>
              </a:spcBef>
            </a:pPr>
            <a:r>
              <a:rPr lang="en-US" b="true" sz="2499">
                <a:solidFill>
                  <a:srgbClr val="83FF44"/>
                </a:solidFill>
                <a:latin typeface="Open Sans Bold"/>
                <a:ea typeface="Open Sans Bold"/>
                <a:cs typeface="Open Sans Bold"/>
                <a:sym typeface="Open Sans Bold"/>
              </a:rPr>
              <a:t>Performance Analysis After Index Creation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F202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
            <a:chOff x="0" y="0"/>
            <a:chExt cx="4816593" cy="270933"/>
          </a:xfrm>
        </p:grpSpPr>
        <p:sp>
          <p:nvSpPr>
            <p:cNvPr name="Freeform 3" id="3"/>
            <p:cNvSpPr/>
            <p:nvPr/>
          </p:nvSpPr>
          <p:spPr>
            <a:xfrm flipH="false" flipV="false" rot="0">
              <a:off x="0" y="0"/>
              <a:ext cx="4816592" cy="270933"/>
            </a:xfrm>
            <a:custGeom>
              <a:avLst/>
              <a:gdLst/>
              <a:ahLst/>
              <a:cxnLst/>
              <a:rect r="r" b="b" t="t" l="l"/>
              <a:pathLst>
                <a:path h="270933" w="4816592">
                  <a:moveTo>
                    <a:pt x="0" y="0"/>
                  </a:moveTo>
                  <a:lnTo>
                    <a:pt x="4816592" y="0"/>
                  </a:lnTo>
                  <a:lnTo>
                    <a:pt x="4816592" y="270933"/>
                  </a:lnTo>
                  <a:lnTo>
                    <a:pt x="0" y="270933"/>
                  </a:lnTo>
                  <a:close/>
                </a:path>
              </a:pathLst>
            </a:custGeom>
            <a:solidFill>
              <a:srgbClr val="2D2D2D"/>
            </a:solidFill>
          </p:spPr>
        </p:sp>
        <p:sp>
          <p:nvSpPr>
            <p:cNvPr name="TextBox 4" id="4"/>
            <p:cNvSpPr txBox="true"/>
            <p:nvPr/>
          </p:nvSpPr>
          <p:spPr>
            <a:xfrm>
              <a:off x="0" y="-38100"/>
              <a:ext cx="4816593" cy="30903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7293116" y="453800"/>
            <a:ext cx="397367" cy="28996"/>
            <a:chOff x="0" y="0"/>
            <a:chExt cx="128243" cy="9358"/>
          </a:xfrm>
        </p:grpSpPr>
        <p:sp>
          <p:nvSpPr>
            <p:cNvPr name="Freeform 6" id="6"/>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00FFAB">
                    <a:alpha val="100000"/>
                  </a:srgbClr>
                </a:gs>
                <a:gs pos="100000">
                  <a:srgbClr val="DBFF00">
                    <a:alpha val="100000"/>
                  </a:srgbClr>
                </a:gs>
              </a:gsLst>
              <a:lin ang="2700000"/>
            </a:gradFill>
          </p:spPr>
        </p:sp>
        <p:sp>
          <p:nvSpPr>
            <p:cNvPr name="TextBox 7" id="7"/>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7293116" y="545903"/>
            <a:ext cx="397367" cy="28996"/>
            <a:chOff x="0" y="0"/>
            <a:chExt cx="128243" cy="9358"/>
          </a:xfrm>
        </p:grpSpPr>
        <p:sp>
          <p:nvSpPr>
            <p:cNvPr name="Freeform 9" id="9"/>
            <p:cNvSpPr/>
            <p:nvPr/>
          </p:nvSpPr>
          <p:spPr>
            <a:xfrm flipH="false" flipV="false" rot="0">
              <a:off x="0" y="0"/>
              <a:ext cx="128243" cy="9358"/>
            </a:xfrm>
            <a:custGeom>
              <a:avLst/>
              <a:gdLst/>
              <a:ahLst/>
              <a:cxnLst/>
              <a:rect r="r" b="b" t="t" l="l"/>
              <a:pathLst>
                <a:path h="9358" w="128243">
                  <a:moveTo>
                    <a:pt x="0" y="0"/>
                  </a:moveTo>
                  <a:lnTo>
                    <a:pt x="128243" y="0"/>
                  </a:lnTo>
                  <a:lnTo>
                    <a:pt x="128243" y="9358"/>
                  </a:lnTo>
                  <a:lnTo>
                    <a:pt x="0" y="9358"/>
                  </a:lnTo>
                  <a:close/>
                </a:path>
              </a:pathLst>
            </a:custGeom>
            <a:gradFill rotWithShape="true">
              <a:gsLst>
                <a:gs pos="0">
                  <a:srgbClr val="00FFAB">
                    <a:alpha val="100000"/>
                  </a:srgbClr>
                </a:gs>
                <a:gs pos="100000">
                  <a:srgbClr val="DBFF00">
                    <a:alpha val="100000"/>
                  </a:srgbClr>
                </a:gs>
              </a:gsLst>
              <a:lin ang="2700000"/>
            </a:gradFill>
          </p:spPr>
        </p:sp>
        <p:sp>
          <p:nvSpPr>
            <p:cNvPr name="TextBox 10" id="10"/>
            <p:cNvSpPr txBox="true"/>
            <p:nvPr/>
          </p:nvSpPr>
          <p:spPr>
            <a:xfrm>
              <a:off x="0" y="-38100"/>
              <a:ext cx="128243" cy="47458"/>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479107" y="350118"/>
            <a:ext cx="368680" cy="290363"/>
          </a:xfrm>
          <a:custGeom>
            <a:avLst/>
            <a:gdLst/>
            <a:ahLst/>
            <a:cxnLst/>
            <a:rect r="r" b="b" t="t" l="l"/>
            <a:pathLst>
              <a:path h="290363" w="368680">
                <a:moveTo>
                  <a:pt x="0" y="0"/>
                </a:moveTo>
                <a:lnTo>
                  <a:pt x="368680" y="0"/>
                </a:lnTo>
                <a:lnTo>
                  <a:pt x="368680" y="290364"/>
                </a:lnTo>
                <a:lnTo>
                  <a:pt x="0" y="2903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7259300" y="9258300"/>
            <a:ext cx="1028700" cy="102870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gradFill rotWithShape="true">
              <a:gsLst>
                <a:gs pos="0">
                  <a:srgbClr val="00FFAB">
                    <a:alpha val="100000"/>
                  </a:srgbClr>
                </a:gs>
                <a:gs pos="100000">
                  <a:srgbClr val="DBFF00">
                    <a:alpha val="100000"/>
                  </a:srgbClr>
                </a:gs>
              </a:gsLst>
              <a:lin ang="2700000"/>
            </a:gradFill>
          </p:spPr>
        </p:sp>
        <p:sp>
          <p:nvSpPr>
            <p:cNvPr name="TextBox 14" id="14"/>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161184" y="171048"/>
            <a:ext cx="686603" cy="686603"/>
          </a:xfrm>
          <a:custGeom>
            <a:avLst/>
            <a:gdLst/>
            <a:ahLst/>
            <a:cxnLst/>
            <a:rect r="r" b="b" t="t" l="l"/>
            <a:pathLst>
              <a:path h="686603" w="686603">
                <a:moveTo>
                  <a:pt x="0" y="0"/>
                </a:moveTo>
                <a:lnTo>
                  <a:pt x="686603" y="0"/>
                </a:lnTo>
                <a:lnTo>
                  <a:pt x="686603" y="686604"/>
                </a:lnTo>
                <a:lnTo>
                  <a:pt x="0" y="686604"/>
                </a:lnTo>
                <a:lnTo>
                  <a:pt x="0" y="0"/>
                </a:lnTo>
                <a:close/>
              </a:path>
            </a:pathLst>
          </a:custGeom>
          <a:blipFill>
            <a:blip r:embed="rId4"/>
            <a:stretch>
              <a:fillRect l="0" t="0" r="0" b="0"/>
            </a:stretch>
          </a:blipFill>
        </p:spPr>
      </p:sp>
      <p:sp>
        <p:nvSpPr>
          <p:cNvPr name="Freeform 16" id="16"/>
          <p:cNvSpPr/>
          <p:nvPr/>
        </p:nvSpPr>
        <p:spPr>
          <a:xfrm flipH="false" flipV="false" rot="0">
            <a:off x="3689846" y="2659573"/>
            <a:ext cx="10908307" cy="4312880"/>
          </a:xfrm>
          <a:custGeom>
            <a:avLst/>
            <a:gdLst/>
            <a:ahLst/>
            <a:cxnLst/>
            <a:rect r="r" b="b" t="t" l="l"/>
            <a:pathLst>
              <a:path h="4312880" w="10908307">
                <a:moveTo>
                  <a:pt x="0" y="0"/>
                </a:moveTo>
                <a:lnTo>
                  <a:pt x="10908308" y="0"/>
                </a:lnTo>
                <a:lnTo>
                  <a:pt x="10908308" y="4312880"/>
                </a:lnTo>
                <a:lnTo>
                  <a:pt x="0" y="4312880"/>
                </a:lnTo>
                <a:lnTo>
                  <a:pt x="0" y="0"/>
                </a:lnTo>
                <a:close/>
              </a:path>
            </a:pathLst>
          </a:custGeom>
          <a:blipFill>
            <a:blip r:embed="rId5"/>
            <a:stretch>
              <a:fillRect l="0" t="0" r="0" b="0"/>
            </a:stretch>
          </a:blipFill>
        </p:spPr>
      </p:sp>
      <p:sp>
        <p:nvSpPr>
          <p:cNvPr name="Freeform 17" id="17"/>
          <p:cNvSpPr/>
          <p:nvPr/>
        </p:nvSpPr>
        <p:spPr>
          <a:xfrm flipH="false" flipV="false" rot="0">
            <a:off x="3689846" y="7324878"/>
            <a:ext cx="10695199" cy="2651259"/>
          </a:xfrm>
          <a:custGeom>
            <a:avLst/>
            <a:gdLst/>
            <a:ahLst/>
            <a:cxnLst/>
            <a:rect r="r" b="b" t="t" l="l"/>
            <a:pathLst>
              <a:path h="2651259" w="10695199">
                <a:moveTo>
                  <a:pt x="0" y="0"/>
                </a:moveTo>
                <a:lnTo>
                  <a:pt x="10695200" y="0"/>
                </a:lnTo>
                <a:lnTo>
                  <a:pt x="10695200" y="2651259"/>
                </a:lnTo>
                <a:lnTo>
                  <a:pt x="0" y="2651259"/>
                </a:lnTo>
                <a:lnTo>
                  <a:pt x="0" y="0"/>
                </a:lnTo>
                <a:close/>
              </a:path>
            </a:pathLst>
          </a:custGeom>
          <a:blipFill>
            <a:blip r:embed="rId6"/>
            <a:stretch>
              <a:fillRect l="0" t="-7254" r="0" b="-7254"/>
            </a:stretch>
          </a:blipFill>
        </p:spPr>
      </p:sp>
      <p:sp>
        <p:nvSpPr>
          <p:cNvPr name="TextBox 18" id="18"/>
          <p:cNvSpPr txBox="true"/>
          <p:nvPr/>
        </p:nvSpPr>
        <p:spPr>
          <a:xfrm rot="0">
            <a:off x="1028700" y="405840"/>
            <a:ext cx="1550287" cy="197971"/>
          </a:xfrm>
          <a:prstGeom prst="rect">
            <a:avLst/>
          </a:prstGeom>
        </p:spPr>
        <p:txBody>
          <a:bodyPr anchor="t" rtlCol="false" tIns="0" lIns="0" bIns="0" rIns="0">
            <a:spAutoFit/>
          </a:bodyPr>
          <a:lstStyle/>
          <a:p>
            <a:pPr algn="l">
              <a:lnSpc>
                <a:spcPts val="1680"/>
              </a:lnSpc>
              <a:spcBef>
                <a:spcPct val="0"/>
              </a:spcBef>
            </a:pPr>
            <a:r>
              <a:rPr lang="en-US" b="true" sz="1200">
                <a:solidFill>
                  <a:srgbClr val="FFFFFF"/>
                </a:solidFill>
                <a:latin typeface="Open Sans Bold"/>
                <a:ea typeface="Open Sans Bold"/>
                <a:cs typeface="Open Sans Bold"/>
                <a:sym typeface="Open Sans Bold"/>
              </a:rPr>
              <a:t>Studio Shodwe</a:t>
            </a:r>
          </a:p>
        </p:txBody>
      </p:sp>
      <p:sp>
        <p:nvSpPr>
          <p:cNvPr name="TextBox 19" id="19"/>
          <p:cNvSpPr txBox="true"/>
          <p:nvPr/>
        </p:nvSpPr>
        <p:spPr>
          <a:xfrm rot="0">
            <a:off x="15940842" y="405840"/>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20" id="20"/>
          <p:cNvSpPr txBox="true"/>
          <p:nvPr/>
        </p:nvSpPr>
        <p:spPr>
          <a:xfrm rot="0">
            <a:off x="14385046" y="405840"/>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Me</a:t>
            </a:r>
          </a:p>
        </p:txBody>
      </p:sp>
      <p:sp>
        <p:nvSpPr>
          <p:cNvPr name="TextBox 21" id="21"/>
          <p:cNvSpPr txBox="true"/>
          <p:nvPr/>
        </p:nvSpPr>
        <p:spPr>
          <a:xfrm rot="0">
            <a:off x="13154289" y="405840"/>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Photo</a:t>
            </a:r>
          </a:p>
        </p:txBody>
      </p:sp>
      <p:sp>
        <p:nvSpPr>
          <p:cNvPr name="TextBox 22" id="22"/>
          <p:cNvSpPr txBox="true"/>
          <p:nvPr/>
        </p:nvSpPr>
        <p:spPr>
          <a:xfrm rot="0">
            <a:off x="11898530" y="405840"/>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23" id="23"/>
          <p:cNvSpPr txBox="true"/>
          <p:nvPr/>
        </p:nvSpPr>
        <p:spPr>
          <a:xfrm rot="0">
            <a:off x="17424916" y="9626320"/>
            <a:ext cx="697468" cy="264160"/>
          </a:xfrm>
          <a:prstGeom prst="rect">
            <a:avLst/>
          </a:prstGeom>
        </p:spPr>
        <p:txBody>
          <a:bodyPr anchor="t" rtlCol="false" tIns="0" lIns="0" bIns="0" rIns="0">
            <a:spAutoFit/>
          </a:bodyPr>
          <a:lstStyle/>
          <a:p>
            <a:pPr algn="ctr">
              <a:lnSpc>
                <a:spcPts val="2239"/>
              </a:lnSpc>
              <a:spcBef>
                <a:spcPct val="0"/>
              </a:spcBef>
            </a:pPr>
            <a:r>
              <a:rPr lang="en-US" b="true" sz="1599">
                <a:solidFill>
                  <a:srgbClr val="1F2020"/>
                </a:solidFill>
                <a:latin typeface="Open Sans Bold"/>
                <a:ea typeface="Open Sans Bold"/>
                <a:cs typeface="Open Sans Bold"/>
                <a:sym typeface="Open Sans Bold"/>
              </a:rPr>
              <a:t>09</a:t>
            </a:r>
          </a:p>
        </p:txBody>
      </p:sp>
      <p:sp>
        <p:nvSpPr>
          <p:cNvPr name="TextBox 24" id="24"/>
          <p:cNvSpPr txBox="true"/>
          <p:nvPr/>
        </p:nvSpPr>
        <p:spPr>
          <a:xfrm rot="0">
            <a:off x="7196686" y="1398905"/>
            <a:ext cx="3894627" cy="905511"/>
          </a:xfrm>
          <a:prstGeom prst="rect">
            <a:avLst/>
          </a:prstGeom>
        </p:spPr>
        <p:txBody>
          <a:bodyPr anchor="t" rtlCol="false" tIns="0" lIns="0" bIns="0" rIns="0">
            <a:spAutoFit/>
          </a:bodyPr>
          <a:lstStyle/>
          <a:p>
            <a:pPr algn="ctr">
              <a:lnSpc>
                <a:spcPts val="3639"/>
              </a:lnSpc>
              <a:spcBef>
                <a:spcPct val="0"/>
              </a:spcBef>
            </a:pPr>
            <a:r>
              <a:rPr lang="en-US" b="true" sz="2599">
                <a:solidFill>
                  <a:srgbClr val="83FF44"/>
                </a:solidFill>
                <a:latin typeface="Open Sans Bold"/>
                <a:ea typeface="Open Sans Bold"/>
                <a:cs typeface="Open Sans Bold"/>
                <a:sym typeface="Open Sans Bold"/>
              </a:rPr>
              <a:t>Graphical Performance Comparison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DAGkPB3lZDw</dc:identifier>
  <dcterms:modified xsi:type="dcterms:W3CDTF">2011-08-01T06:04:30Z</dcterms:modified>
  <cp:revision>1</cp:revision>
  <dc:title>Spotify Data Analysis</dc:title>
</cp:coreProperties>
</file>